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9" r:id="rId5"/>
    <p:sldId id="258" r:id="rId6"/>
    <p:sldId id="260" r:id="rId7"/>
    <p:sldId id="264" r:id="rId8"/>
    <p:sldId id="257" r:id="rId9"/>
    <p:sldId id="261" r:id="rId10"/>
    <p:sldId id="26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2DA010-596E-E551-8573-2A87E3B4E772}" v="1035" dt="2023-02-09T08:52:30.160"/>
    <p1510:client id="{35F74ED9-93DB-2EB8-1D58-3EE680C3B280}" v="2" dt="2023-02-14T22:09:11.503"/>
    <p1510:client id="{38DAC547-761B-335E-FDDF-25F92BE4956E}" v="108" dt="2023-02-15T05:19:27.014"/>
    <p1510:client id="{7AB35B51-18B1-FF34-2AF5-1800493B5C80}" v="420" dt="2023-02-20T05:44:03.178"/>
    <p1510:client id="{AB9C09A2-F2B8-53C3-F164-EBDD2F160FE6}" v="3" dt="2023-02-20T06:37:22.003"/>
    <p1510:client id="{AC02F59B-B592-4181-A69A-D36093B23801}" v="2" dt="2023-02-08T04:50:41.168"/>
    <p1510:client id="{BDF95148-DAFA-1D61-5A9F-BD0474967C6E}" v="1607" dt="2023-02-10T02:50:28.344"/>
    <p1510:client id="{CA404A7C-123F-3270-CF7E-953261DDC624}" v="38" dt="2023-02-18T10:14:26.480"/>
    <p1510:client id="{FFC27AB0-A27C-8928-C68E-6BB7315A765E}" v="3" dt="2023-02-09T07:24:04.4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A6D05FB-9E00-4E05-8A11-8AC6AA5F17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7267" y="497417"/>
            <a:ext cx="8160000" cy="5280000"/>
          </a:xfrm>
        </p:spPr>
        <p:txBody>
          <a:bodyPr/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3780"/>
              </a:spcAft>
              <a:defRPr sz="8533" cap="all" baseline="0"/>
            </a:lvl1pPr>
            <a:lvl2pPr>
              <a:defRPr sz="2400">
                <a:solidFill>
                  <a:schemeClr val="accent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ED46DD6-3FEF-4E8E-852D-6AB87C9AEE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7200" y="0"/>
            <a:ext cx="23157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56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rt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6000" y="432000"/>
            <a:ext cx="7536000" cy="5568000"/>
          </a:xfrm>
        </p:spPr>
        <p:txBody>
          <a:bodyPr numCol="1" spcCol="180000">
            <a:noAutofit/>
          </a:bodyPr>
          <a:lstStyle>
            <a:lvl1pPr>
              <a:defRPr sz="1867">
                <a:solidFill>
                  <a:schemeClr val="accent1"/>
                </a:solidFill>
                <a:latin typeface="+mj-lt"/>
              </a:defRPr>
            </a:lvl1pPr>
            <a:lvl2pPr>
              <a:defRPr sz="1467"/>
            </a:lvl2pPr>
            <a:lvl3pPr marL="119997" indent="-119997">
              <a:defRPr sz="1467"/>
            </a:lvl3pPr>
            <a:lvl4pPr marL="239994" indent="-119997">
              <a:defRPr sz="1467"/>
            </a:lvl4pPr>
            <a:lvl5pPr marL="359991" indent="-119997">
              <a:defRPr sz="14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ANU SCHOOL OF LAW   |   PRESENTATION NAME GOES HERE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Date Placeholder 10">
            <a:extLst>
              <a:ext uri="{FF2B5EF4-FFF2-40B4-BE49-F238E27FC236}">
                <a16:creationId xmlns:a16="http://schemas.microsoft.com/office/drawing/2014/main" id="{72E4F78E-88AE-49DC-94D5-AD2C606190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840000" y="6552000"/>
            <a:ext cx="960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DD MMM YY</a:t>
            </a:r>
            <a:endParaRPr lang="en-AU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931932D-C811-4ADE-9CBC-C6F97F4734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2000" y="432001"/>
            <a:ext cx="3360000" cy="4008967"/>
          </a:xfrm>
        </p:spPr>
        <p:txBody>
          <a:bodyPr/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2400"/>
              </a:spcAft>
              <a:defRPr sz="4800"/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07276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,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6000" y="432000"/>
            <a:ext cx="7536000" cy="5520000"/>
          </a:xfrm>
        </p:spPr>
        <p:txBody>
          <a:bodyPr numCol="2" spcCol="180000">
            <a:noAutofit/>
          </a:bodyPr>
          <a:lstStyle>
            <a:lvl1pPr>
              <a:defRPr sz="1067">
                <a:solidFill>
                  <a:schemeClr val="accent1"/>
                </a:solidFill>
                <a:latin typeface="+mj-lt"/>
              </a:defRPr>
            </a:lvl1pPr>
            <a:lvl2pPr>
              <a:defRPr sz="1067"/>
            </a:lvl2pPr>
            <a:lvl3pPr marL="119997" indent="-119997">
              <a:defRPr sz="1067"/>
            </a:lvl3pPr>
            <a:lvl4pPr marL="239994" indent="-119997">
              <a:defRPr sz="1067"/>
            </a:lvl4pPr>
            <a:lvl5pPr marL="359991" indent="-119997">
              <a:defRPr sz="10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ANU SCHOOL OF LAW   |   PRESENTATION NAME GOES HERE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Date Placeholder 10">
            <a:extLst>
              <a:ext uri="{FF2B5EF4-FFF2-40B4-BE49-F238E27FC236}">
                <a16:creationId xmlns:a16="http://schemas.microsoft.com/office/drawing/2014/main" id="{72E4F78E-88AE-49DC-94D5-AD2C606190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840000" y="6552000"/>
            <a:ext cx="960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DD MMM YY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587F0A-3EF9-46A9-A8FF-9715CF0929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1800" y="432000"/>
            <a:ext cx="3360000" cy="5520000"/>
          </a:xfrm>
        </p:spPr>
        <p:txBody>
          <a:bodyPr/>
          <a:lstStyle>
            <a:lvl1pPr>
              <a:lnSpc>
                <a:spcPct val="80000"/>
              </a:lnSpc>
              <a:defRPr sz="4800">
                <a:solidFill>
                  <a:schemeClr val="accent1"/>
                </a:solidFill>
              </a:defRPr>
            </a:lvl1pPr>
            <a:lvl2pPr>
              <a:spcAft>
                <a:spcPts val="1600"/>
              </a:spcAft>
              <a:defRPr sz="2400">
                <a:solidFill>
                  <a:schemeClr val="tx1"/>
                </a:solidFill>
              </a:defRPr>
            </a:lvl2pPr>
            <a:lvl3pPr>
              <a:buNone/>
              <a:defRPr/>
            </a:lvl3pPr>
            <a:lvl4pPr marL="239178" indent="-239178">
              <a:buFont typeface="Arial" panose="020B0604020202020204" pitchFamily="34" charset="0"/>
              <a:buChar char="•"/>
              <a:defRPr/>
            </a:lvl4pPr>
            <a:lvl5pPr marL="476239" indent="-239178">
              <a:buFont typeface="Times New Roman" panose="02020603050405020304" pitchFamily="18" charset="0"/>
              <a:buChar char="–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440002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maller left,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6000" y="432000"/>
            <a:ext cx="7536000" cy="5520000"/>
          </a:xfrm>
        </p:spPr>
        <p:txBody>
          <a:bodyPr numCol="2" spcCol="180000">
            <a:noAutofit/>
          </a:bodyPr>
          <a:lstStyle>
            <a:lvl1pPr>
              <a:defRPr sz="1067">
                <a:solidFill>
                  <a:schemeClr val="accent1"/>
                </a:solidFill>
                <a:latin typeface="+mj-lt"/>
              </a:defRPr>
            </a:lvl1pPr>
            <a:lvl2pPr>
              <a:defRPr sz="1067"/>
            </a:lvl2pPr>
            <a:lvl3pPr marL="119997" indent="-119997">
              <a:defRPr sz="1067"/>
            </a:lvl3pPr>
            <a:lvl4pPr marL="239994" indent="-119997">
              <a:defRPr sz="1067"/>
            </a:lvl4pPr>
            <a:lvl5pPr marL="359991" indent="-119997">
              <a:defRPr sz="10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ANU SCHOOL OF LAW   |   PRESENTATION NAME GOES HERE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Date Placeholder 10">
            <a:extLst>
              <a:ext uri="{FF2B5EF4-FFF2-40B4-BE49-F238E27FC236}">
                <a16:creationId xmlns:a16="http://schemas.microsoft.com/office/drawing/2014/main" id="{72E4F78E-88AE-49DC-94D5-AD2C606190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840000" y="6552000"/>
            <a:ext cx="960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DD MMM YY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587F0A-3EF9-46A9-A8FF-9715CF0929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1800" y="432000"/>
            <a:ext cx="3360000" cy="5520000"/>
          </a:xfrm>
        </p:spPr>
        <p:txBody>
          <a:bodyPr/>
          <a:lstStyle>
            <a:lvl1pPr>
              <a:lnSpc>
                <a:spcPct val="80000"/>
              </a:lnSpc>
              <a:defRPr sz="4800">
                <a:solidFill>
                  <a:schemeClr val="tx1"/>
                </a:solidFill>
              </a:defRPr>
            </a:lvl1pPr>
            <a:lvl2pPr>
              <a:spcAft>
                <a:spcPts val="1600"/>
              </a:spcAft>
              <a:defRPr sz="2400">
                <a:solidFill>
                  <a:schemeClr val="accent1"/>
                </a:solidFill>
              </a:defRPr>
            </a:lvl2pPr>
            <a:lvl3pPr>
              <a:buNone/>
              <a:defRPr sz="1067"/>
            </a:lvl3pPr>
            <a:lvl4pPr marL="239178" indent="-239178">
              <a:buFont typeface="Arial" panose="020B0604020202020204" pitchFamily="34" charset="0"/>
              <a:buChar char="•"/>
              <a:defRPr sz="1067"/>
            </a:lvl4pPr>
            <a:lvl5pPr marL="476239" indent="-239178">
              <a:buFont typeface="Times New Roman" panose="02020603050405020304" pitchFamily="18" charset="0"/>
              <a:buChar char="–"/>
              <a:defRPr sz="10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997053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ANU SCHOOL OF LAW   |   PRESENTATION NAME GOES HERE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Date Placeholder 10">
            <a:extLst>
              <a:ext uri="{FF2B5EF4-FFF2-40B4-BE49-F238E27FC236}">
                <a16:creationId xmlns:a16="http://schemas.microsoft.com/office/drawing/2014/main" id="{72E4F78E-88AE-49DC-94D5-AD2C606190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840000" y="6552000"/>
            <a:ext cx="960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DD MMM YY</a:t>
            </a:r>
            <a:endParaRPr lang="en-AU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94117324-6B4D-4511-9A09-354F377011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1800" y="432001"/>
            <a:ext cx="11279717" cy="2017183"/>
          </a:xfrm>
        </p:spPr>
        <p:txBody>
          <a:bodyPr/>
          <a:lstStyle>
            <a:lvl1pPr>
              <a:lnSpc>
                <a:spcPct val="80000"/>
              </a:lnSpc>
              <a:defRPr sz="4800">
                <a:solidFill>
                  <a:schemeClr val="accent1"/>
                </a:solidFill>
              </a:defRPr>
            </a:lvl1pPr>
            <a:lvl2pPr>
              <a:defRPr sz="2400"/>
            </a:lvl2pPr>
            <a:lvl3pPr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7040763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,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0" y="2400000"/>
            <a:ext cx="4800000" cy="3600000"/>
          </a:xfrm>
        </p:spPr>
        <p:txBody>
          <a:bodyPr/>
          <a:lstStyle>
            <a:lvl1pPr>
              <a:defRPr sz="1867"/>
            </a:lvl1pPr>
            <a:lvl2pPr>
              <a:defRPr sz="1467"/>
            </a:lvl2pPr>
            <a:lvl3pPr>
              <a:defRPr sz="1467"/>
            </a:lvl3pPr>
            <a:lvl4pPr>
              <a:defRPr sz="1467"/>
            </a:lvl4pPr>
            <a:lvl5pPr>
              <a:defRPr sz="14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ANU SCHOOL OF LAW   |   PRESENTATION NAME GOES HERE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Date Placeholder 10">
            <a:extLst>
              <a:ext uri="{FF2B5EF4-FFF2-40B4-BE49-F238E27FC236}">
                <a16:creationId xmlns:a16="http://schemas.microsoft.com/office/drawing/2014/main" id="{72E4F78E-88AE-49DC-94D5-AD2C606190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840000" y="6552000"/>
            <a:ext cx="960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DD MMM YY</a:t>
            </a:r>
            <a:endParaRPr lang="en-AU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523145E-4A65-4D12-BF17-1E376D23E4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1800" y="432001"/>
            <a:ext cx="4800000" cy="2017183"/>
          </a:xfrm>
        </p:spPr>
        <p:txBody>
          <a:bodyPr/>
          <a:lstStyle>
            <a:lvl1pPr>
              <a:lnSpc>
                <a:spcPct val="80000"/>
              </a:lnSpc>
              <a:defRPr sz="4800">
                <a:solidFill>
                  <a:schemeClr val="accent1"/>
                </a:solidFill>
              </a:defRPr>
            </a:lvl1pPr>
            <a:lvl2pPr>
              <a:defRPr sz="2400"/>
            </a:lvl2pPr>
            <a:lvl3pPr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E17CBD4-5DAE-4848-BC50-36416D91C4AD}"/>
              </a:ext>
            </a:extLst>
          </p:cNvPr>
          <p:cNvCxnSpPr/>
          <p:nvPr userDrawn="1"/>
        </p:nvCxnSpPr>
        <p:spPr>
          <a:xfrm>
            <a:off x="6096000" y="432000"/>
            <a:ext cx="0" cy="5472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52B441EC-09C6-4B4A-9603-C02952057BC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008000" y="431800"/>
            <a:ext cx="4704000" cy="5472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C4D845E-CFE4-4388-98CF-2B7CD087A96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16000" y="840829"/>
            <a:ext cx="144000" cy="5062556"/>
          </a:xfrm>
        </p:spPr>
        <p:txBody>
          <a:bodyPr vert="vert270" anchor="t"/>
          <a:lstStyle>
            <a:lvl1pPr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Image credit here</a:t>
            </a:r>
          </a:p>
        </p:txBody>
      </p:sp>
    </p:spTree>
    <p:extLst>
      <p:ext uri="{BB962C8B-B14F-4D97-AF65-F5344CB8AC3E}">
        <p14:creationId xmlns:p14="http://schemas.microsoft.com/office/powerpoint/2010/main" val="23093478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,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60200" y="1440000"/>
            <a:ext cx="4800000" cy="4463384"/>
          </a:xfrm>
        </p:spPr>
        <p:txBody>
          <a:bodyPr/>
          <a:lstStyle>
            <a:lvl1pPr>
              <a:defRPr sz="1867"/>
            </a:lvl1pPr>
            <a:lvl2pPr>
              <a:defRPr sz="1467"/>
            </a:lvl2pPr>
            <a:lvl3pPr>
              <a:defRPr sz="1467"/>
            </a:lvl3pPr>
            <a:lvl4pPr>
              <a:defRPr sz="1467"/>
            </a:lvl4pPr>
            <a:lvl5pPr>
              <a:defRPr sz="14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523145E-4A65-4D12-BF17-1E376D23E4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60000" y="432001"/>
            <a:ext cx="4800000" cy="2017183"/>
          </a:xfrm>
        </p:spPr>
        <p:txBody>
          <a:bodyPr/>
          <a:lstStyle>
            <a:lvl1pPr>
              <a:lnSpc>
                <a:spcPct val="80000"/>
              </a:lnSpc>
              <a:defRPr sz="4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accent1"/>
                </a:solidFill>
              </a:defRPr>
            </a:lvl2pPr>
            <a:lvl3pPr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ANU SCHOOL OF LAW   |   PRESENTATION NAME GOES HERE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Date Placeholder 10">
            <a:extLst>
              <a:ext uri="{FF2B5EF4-FFF2-40B4-BE49-F238E27FC236}">
                <a16:creationId xmlns:a16="http://schemas.microsoft.com/office/drawing/2014/main" id="{72E4F78E-88AE-49DC-94D5-AD2C606190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840000" y="6552000"/>
            <a:ext cx="960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DD MMM YY</a:t>
            </a:r>
            <a:endParaRPr lang="en-AU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E17CBD4-5DAE-4848-BC50-36416D91C4AD}"/>
              </a:ext>
            </a:extLst>
          </p:cNvPr>
          <p:cNvCxnSpPr/>
          <p:nvPr userDrawn="1"/>
        </p:nvCxnSpPr>
        <p:spPr>
          <a:xfrm>
            <a:off x="6096000" y="432000"/>
            <a:ext cx="0" cy="5472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52B441EC-09C6-4B4A-9603-C02952057BC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2000" y="431800"/>
            <a:ext cx="4704000" cy="5472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C4D845E-CFE4-4388-98CF-2B7CD087A96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80000" y="840829"/>
            <a:ext cx="144000" cy="5062556"/>
          </a:xfrm>
        </p:spPr>
        <p:txBody>
          <a:bodyPr vert="vert270" anchor="t"/>
          <a:lstStyle>
            <a:lvl1pPr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Image credit here</a:t>
            </a:r>
          </a:p>
        </p:txBody>
      </p:sp>
    </p:spTree>
    <p:extLst>
      <p:ext uri="{BB962C8B-B14F-4D97-AF65-F5344CB8AC3E}">
        <p14:creationId xmlns:p14="http://schemas.microsoft.com/office/powerpoint/2010/main" val="3002268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, large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ANU SCHOOL OF LAW   |   PRESENTATION NAME GOES HERE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Date Placeholder 10">
            <a:extLst>
              <a:ext uri="{FF2B5EF4-FFF2-40B4-BE49-F238E27FC236}">
                <a16:creationId xmlns:a16="http://schemas.microsoft.com/office/drawing/2014/main" id="{72E4F78E-88AE-49DC-94D5-AD2C606190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840000" y="6552000"/>
            <a:ext cx="960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DD MMM YY</a:t>
            </a:r>
            <a:endParaRPr lang="en-AU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52B441EC-09C6-4B4A-9603-C02952057BC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176000" y="431800"/>
            <a:ext cx="7536000" cy="5472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C4D845E-CFE4-4388-98CF-2B7CD087A96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36000" y="840829"/>
            <a:ext cx="144000" cy="5062556"/>
          </a:xfrm>
        </p:spPr>
        <p:txBody>
          <a:bodyPr vert="vert270" anchor="t"/>
          <a:lstStyle>
            <a:lvl1pPr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Image credit here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86B4478A-1BDA-4472-A289-4B0C4E7959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1800" y="432000"/>
            <a:ext cx="2880000" cy="5520000"/>
          </a:xfrm>
        </p:spPr>
        <p:txBody>
          <a:bodyPr/>
          <a:lstStyle>
            <a:lvl1pPr>
              <a:lnSpc>
                <a:spcPct val="80000"/>
              </a:lnSpc>
              <a:defRPr sz="4800">
                <a:solidFill>
                  <a:schemeClr val="tx1"/>
                </a:solidFill>
              </a:defRPr>
            </a:lvl1pPr>
            <a:lvl2pPr>
              <a:spcAft>
                <a:spcPts val="1600"/>
              </a:spcAft>
              <a:defRPr sz="2400">
                <a:solidFill>
                  <a:schemeClr val="accent1"/>
                </a:solidFill>
              </a:defRPr>
            </a:lvl2pPr>
            <a:lvl3pPr>
              <a:buNone/>
              <a:defRPr sz="1067"/>
            </a:lvl3pPr>
            <a:lvl4pPr marL="239178" indent="-239178">
              <a:buFont typeface="Arial" panose="020B0604020202020204" pitchFamily="34" charset="0"/>
              <a:buChar char="•"/>
              <a:defRPr sz="1067"/>
            </a:lvl4pPr>
            <a:lvl5pPr marL="476239" indent="-239178">
              <a:buFont typeface="Times New Roman" panose="02020603050405020304" pitchFamily="18" charset="0"/>
              <a:buChar char="–"/>
              <a:defRPr sz="10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889458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ANU SCHOOL OF LAW   |   PRESENTATION NAME GOES HERE</a:t>
            </a: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5" name="Date Placeholder 10">
            <a:extLst>
              <a:ext uri="{FF2B5EF4-FFF2-40B4-BE49-F238E27FC236}">
                <a16:creationId xmlns:a16="http://schemas.microsoft.com/office/drawing/2014/main" id="{17E45197-8F27-48C7-B54F-6D8F7E2954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840000" y="6552000"/>
            <a:ext cx="960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DD MMM YY</a:t>
            </a:r>
            <a:endParaRPr lang="en-AU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3307DB3-CBE2-4A55-BE8E-C26CBADA0D7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31800" y="432000"/>
            <a:ext cx="11280000" cy="5472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9" name="Text Placeholder 15">
            <a:extLst>
              <a:ext uri="{FF2B5EF4-FFF2-40B4-BE49-F238E27FC236}">
                <a16:creationId xmlns:a16="http://schemas.microsoft.com/office/drawing/2014/main" id="{F005714D-B845-45B5-AB70-7040C721727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40000" y="840829"/>
            <a:ext cx="144000" cy="5062556"/>
          </a:xfrm>
        </p:spPr>
        <p:txBody>
          <a:bodyPr vert="vert270" anchor="t"/>
          <a:lstStyle>
            <a:lvl1pPr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Image credit here</a:t>
            </a:r>
          </a:p>
        </p:txBody>
      </p:sp>
    </p:spTree>
    <p:extLst>
      <p:ext uri="{BB962C8B-B14F-4D97-AF65-F5344CB8AC3E}">
        <p14:creationId xmlns:p14="http://schemas.microsoft.com/office/powerpoint/2010/main" val="30116877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ANU SCHOOL OF LAW   |   PRESENTATION NAME GOES HERE</a:t>
            </a: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5" name="Date Placeholder 10">
            <a:extLst>
              <a:ext uri="{FF2B5EF4-FFF2-40B4-BE49-F238E27FC236}">
                <a16:creationId xmlns:a16="http://schemas.microsoft.com/office/drawing/2014/main" id="{17E45197-8F27-48C7-B54F-6D8F7E2954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840000" y="6552000"/>
            <a:ext cx="960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DD MMM YY</a:t>
            </a:r>
            <a:endParaRPr lang="en-AU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3307DB3-CBE2-4A55-BE8E-C26CBADA0D7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31800" y="432000"/>
            <a:ext cx="5472000" cy="5472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9" name="Text Placeholder 15">
            <a:extLst>
              <a:ext uri="{FF2B5EF4-FFF2-40B4-BE49-F238E27FC236}">
                <a16:creationId xmlns:a16="http://schemas.microsoft.com/office/drawing/2014/main" id="{5CD301A0-52A4-469E-ACAD-84A14A2181F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40000" y="840829"/>
            <a:ext cx="144000" cy="5062556"/>
          </a:xfrm>
        </p:spPr>
        <p:txBody>
          <a:bodyPr vert="vert270" anchor="t"/>
          <a:lstStyle>
            <a:lvl1pPr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Image credit here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46B417A0-A601-4DF8-833D-2F1065E5A80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40000" y="432000"/>
            <a:ext cx="5472000" cy="5472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C8112A07-2578-4C64-9E60-0E0913ABA16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48000" y="840829"/>
            <a:ext cx="144000" cy="5062556"/>
          </a:xfrm>
        </p:spPr>
        <p:txBody>
          <a:bodyPr vert="vert270" anchor="t"/>
          <a:lstStyle>
            <a:lvl1pPr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Image credit here</a:t>
            </a:r>
          </a:p>
        </p:txBody>
      </p:sp>
    </p:spTree>
    <p:extLst>
      <p:ext uri="{BB962C8B-B14F-4D97-AF65-F5344CB8AC3E}">
        <p14:creationId xmlns:p14="http://schemas.microsoft.com/office/powerpoint/2010/main" val="22489869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staggere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ANU SCHOOL OF LAW   |   PRESENTATION NAME GOES HERE</a:t>
            </a: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5" name="Date Placeholder 10">
            <a:extLst>
              <a:ext uri="{FF2B5EF4-FFF2-40B4-BE49-F238E27FC236}">
                <a16:creationId xmlns:a16="http://schemas.microsoft.com/office/drawing/2014/main" id="{17E45197-8F27-48C7-B54F-6D8F7E2954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840000" y="6552000"/>
            <a:ext cx="960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DD MMM YY</a:t>
            </a:r>
            <a:endParaRPr lang="en-AU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3307DB3-CBE2-4A55-BE8E-C26CBADA0D7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31800" y="432000"/>
            <a:ext cx="4704000" cy="5472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9" name="Text Placeholder 15">
            <a:extLst>
              <a:ext uri="{FF2B5EF4-FFF2-40B4-BE49-F238E27FC236}">
                <a16:creationId xmlns:a16="http://schemas.microsoft.com/office/drawing/2014/main" id="{5CD301A0-52A4-469E-ACAD-84A14A2181F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40000" y="840829"/>
            <a:ext cx="144000" cy="5062556"/>
          </a:xfrm>
        </p:spPr>
        <p:txBody>
          <a:bodyPr vert="vert270" anchor="t"/>
          <a:lstStyle>
            <a:lvl1pPr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Image credit here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46B417A0-A601-4DF8-833D-2F1065E5A80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96000" y="432000"/>
            <a:ext cx="4704000" cy="3072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C8112A07-2578-4C64-9E60-0E0913ABA16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904000" y="432000"/>
            <a:ext cx="144000" cy="3072000"/>
          </a:xfrm>
        </p:spPr>
        <p:txBody>
          <a:bodyPr vert="vert270" anchor="t"/>
          <a:lstStyle>
            <a:lvl1pPr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Image credit here</a:t>
            </a:r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55C4169D-51A2-418E-95CB-AE67319994E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880000" y="3888000"/>
            <a:ext cx="2832000" cy="196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651BCC0A-46D4-42B0-987C-A33E38A571C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698356" y="3888000"/>
            <a:ext cx="144000" cy="1968000"/>
          </a:xfrm>
        </p:spPr>
        <p:txBody>
          <a:bodyPr vert="vert270" anchor="t"/>
          <a:lstStyle>
            <a:lvl1pPr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Image credit here</a:t>
            </a:r>
          </a:p>
        </p:txBody>
      </p:sp>
    </p:spTree>
    <p:extLst>
      <p:ext uri="{BB962C8B-B14F-4D97-AF65-F5344CB8AC3E}">
        <p14:creationId xmlns:p14="http://schemas.microsoft.com/office/powerpoint/2010/main" val="1792502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A6D05FB-9E00-4E05-8A11-8AC6AA5F17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27999" y="497418"/>
            <a:ext cx="10031999" cy="4365369"/>
          </a:xfrm>
        </p:spPr>
        <p:txBody>
          <a:bodyPr/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3780"/>
              </a:spcAft>
              <a:defRPr sz="8533" cap="all" baseline="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accent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6A049C-4F69-43AF-8C8B-0B56DA46CD4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5999" y="2928000"/>
            <a:ext cx="5664000" cy="3456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C2CD92-94A0-4183-91AF-1A31B8F162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048" y="0"/>
            <a:ext cx="23157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4610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523145E-4A65-4D12-BF17-1E376D23E4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96000" y="431999"/>
            <a:ext cx="4416000" cy="2640000"/>
          </a:xfrm>
        </p:spPr>
        <p:txBody>
          <a:bodyPr/>
          <a:lstStyle>
            <a:lvl1pPr>
              <a:lnSpc>
                <a:spcPct val="80000"/>
              </a:lnSpc>
              <a:defRPr sz="2667">
                <a:solidFill>
                  <a:schemeClr val="tx1"/>
                </a:solidFill>
              </a:defRPr>
            </a:lvl1pPr>
            <a:lvl2pPr>
              <a:defRPr sz="2667">
                <a:solidFill>
                  <a:schemeClr val="accent1"/>
                </a:solidFill>
              </a:defRPr>
            </a:lvl2pPr>
            <a:lvl3pPr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ANU SCHOOL OF LAW   |   PRESENTATION NAME GOES HERE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Date Placeholder 10">
            <a:extLst>
              <a:ext uri="{FF2B5EF4-FFF2-40B4-BE49-F238E27FC236}">
                <a16:creationId xmlns:a16="http://schemas.microsoft.com/office/drawing/2014/main" id="{72E4F78E-88AE-49DC-94D5-AD2C606190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840000" y="6552000"/>
            <a:ext cx="960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DD MMM YY</a:t>
            </a:r>
            <a:endParaRPr lang="en-AU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52B441EC-09C6-4B4A-9603-C02952057BC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2000" y="431800"/>
            <a:ext cx="5472000" cy="5472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C4D845E-CFE4-4388-98CF-2B7CD087A96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40000" y="840829"/>
            <a:ext cx="144000" cy="5062556"/>
          </a:xfrm>
        </p:spPr>
        <p:txBody>
          <a:bodyPr vert="vert270" anchor="t"/>
          <a:lstStyle>
            <a:lvl1pPr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Image credit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18C956-62EE-4375-80BD-F88AA733C3D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296001" y="4032000"/>
            <a:ext cx="4415367" cy="2014952"/>
          </a:xfrm>
        </p:spPr>
        <p:txBody>
          <a:bodyPr/>
          <a:lstStyle>
            <a:lvl1pPr>
              <a:spcAft>
                <a:spcPts val="0"/>
              </a:spcAft>
              <a:defRPr sz="1200">
                <a:solidFill>
                  <a:schemeClr val="tx1"/>
                </a:solidFill>
              </a:defRPr>
            </a:lvl1pPr>
            <a:lvl2pPr>
              <a:spcAft>
                <a:spcPts val="0"/>
              </a:spcAft>
              <a:defRPr sz="1200">
                <a:solidFill>
                  <a:schemeClr val="tx1"/>
                </a:solidFill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004508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old quo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523145E-4A65-4D12-BF17-1E376D23E4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52000" y="431999"/>
            <a:ext cx="6360000" cy="3840000"/>
          </a:xfrm>
        </p:spPr>
        <p:txBody>
          <a:bodyPr/>
          <a:lstStyle>
            <a:lvl1pPr>
              <a:lnSpc>
                <a:spcPct val="80000"/>
              </a:lnSpc>
              <a:defRPr sz="3733">
                <a:solidFill>
                  <a:schemeClr val="tx1"/>
                </a:solidFill>
              </a:defRPr>
            </a:lvl1pPr>
            <a:lvl2pPr>
              <a:defRPr sz="2667">
                <a:solidFill>
                  <a:schemeClr val="accent1"/>
                </a:solidFill>
              </a:defRPr>
            </a:lvl2pPr>
            <a:lvl3pPr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ANU SCHOOL OF LAW   |   PRESENTATION NAME GOES HERE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Date Placeholder 10">
            <a:extLst>
              <a:ext uri="{FF2B5EF4-FFF2-40B4-BE49-F238E27FC236}">
                <a16:creationId xmlns:a16="http://schemas.microsoft.com/office/drawing/2014/main" id="{72E4F78E-88AE-49DC-94D5-AD2C606190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840000" y="6552000"/>
            <a:ext cx="960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DD MMM YY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18C956-62EE-4375-80BD-F88AA733C3D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552001" y="4032000"/>
            <a:ext cx="4415367" cy="2014952"/>
          </a:xfrm>
        </p:spPr>
        <p:txBody>
          <a:bodyPr/>
          <a:lstStyle>
            <a:lvl1pPr>
              <a:spcAft>
                <a:spcPts val="0"/>
              </a:spcAft>
              <a:defRPr sz="1200">
                <a:solidFill>
                  <a:schemeClr val="tx1"/>
                </a:solidFill>
              </a:defRPr>
            </a:lvl1pPr>
            <a:lvl2pPr>
              <a:spcAft>
                <a:spcPts val="0"/>
              </a:spcAft>
              <a:defRPr sz="1200">
                <a:solidFill>
                  <a:schemeClr val="tx1"/>
                </a:solidFill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CCBDA75-3AB1-4C8B-B29D-537B8B1FAC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4400"/>
            <a:ext cx="12192000" cy="34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011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_quot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523145E-4A65-4D12-BF17-1E376D23E4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431999"/>
            <a:ext cx="6360000" cy="3840000"/>
          </a:xfrm>
        </p:spPr>
        <p:txBody>
          <a:bodyPr/>
          <a:lstStyle>
            <a:lvl1pPr>
              <a:lnSpc>
                <a:spcPct val="80000"/>
              </a:lnSpc>
              <a:defRPr sz="3733">
                <a:solidFill>
                  <a:schemeClr val="tx1"/>
                </a:solidFill>
              </a:defRPr>
            </a:lvl1pPr>
            <a:lvl2pPr>
              <a:defRPr sz="2667">
                <a:solidFill>
                  <a:schemeClr val="accent1"/>
                </a:solidFill>
              </a:defRPr>
            </a:lvl2pPr>
            <a:lvl3pPr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ANU SCHOOL OF LAW   |   PRESENTATION NAME GOES HERE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Date Placeholder 10">
            <a:extLst>
              <a:ext uri="{FF2B5EF4-FFF2-40B4-BE49-F238E27FC236}">
                <a16:creationId xmlns:a16="http://schemas.microsoft.com/office/drawing/2014/main" id="{72E4F78E-88AE-49DC-94D5-AD2C606190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840000" y="6552000"/>
            <a:ext cx="960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DD MMM YY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18C956-62EE-4375-80BD-F88AA733C3D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20001" y="4032000"/>
            <a:ext cx="4415367" cy="2014952"/>
          </a:xfrm>
        </p:spPr>
        <p:txBody>
          <a:bodyPr/>
          <a:lstStyle>
            <a:lvl1pPr>
              <a:spcAft>
                <a:spcPts val="0"/>
              </a:spcAft>
              <a:defRPr sz="1200">
                <a:solidFill>
                  <a:schemeClr val="tx1"/>
                </a:solidFill>
              </a:defRPr>
            </a:lvl1pPr>
            <a:lvl2pPr>
              <a:spcAft>
                <a:spcPts val="0"/>
              </a:spcAft>
              <a:defRPr sz="1200">
                <a:solidFill>
                  <a:schemeClr val="tx1"/>
                </a:solidFill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23736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2000" y="1680000"/>
            <a:ext cx="5280000" cy="432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32000" y="1680000"/>
            <a:ext cx="5280000" cy="432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ANU SCHOOL OF LAW   |   PRESENTATION NAME GOES HERE</a:t>
            </a: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8" name="Date Placeholder 10">
            <a:extLst>
              <a:ext uri="{FF2B5EF4-FFF2-40B4-BE49-F238E27FC236}">
                <a16:creationId xmlns:a16="http://schemas.microsoft.com/office/drawing/2014/main" id="{CA85DCDF-C5A3-43A1-9E40-308CB7A5F96D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9840000" y="6552000"/>
            <a:ext cx="960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DD MMM YY</a:t>
            </a:r>
            <a:endParaRPr lang="en-AU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0CF810F9-EC51-4622-9468-3349A7AFA49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1800" y="432001"/>
            <a:ext cx="11279717" cy="1248000"/>
          </a:xfrm>
        </p:spPr>
        <p:txBody>
          <a:bodyPr/>
          <a:lstStyle>
            <a:lvl1pPr>
              <a:lnSpc>
                <a:spcPct val="80000"/>
              </a:lnSpc>
              <a:defRPr sz="4800">
                <a:solidFill>
                  <a:schemeClr val="accent1"/>
                </a:solidFill>
              </a:defRPr>
            </a:lvl1pPr>
            <a:lvl2pPr>
              <a:defRPr sz="2400"/>
            </a:lvl2pPr>
            <a:lvl3pPr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0163793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2000" y="1681163"/>
            <a:ext cx="5280000" cy="720000"/>
          </a:xfrm>
        </p:spPr>
        <p:txBody>
          <a:bodyPr anchor="ctr">
            <a:normAutofit/>
          </a:bodyPr>
          <a:lstStyle>
            <a:lvl1pPr marL="0" indent="0">
              <a:buNone/>
              <a:defRPr sz="1867" b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000" y="2400000"/>
            <a:ext cx="5280000" cy="3600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67"/>
            </a:lvl2pPr>
            <a:lvl3pPr>
              <a:defRPr sz="1467"/>
            </a:lvl3pPr>
            <a:lvl4pPr>
              <a:defRPr sz="1467"/>
            </a:lvl4pPr>
            <a:lvl5pPr>
              <a:defRPr sz="14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681163"/>
            <a:ext cx="5280000" cy="720000"/>
          </a:xfrm>
        </p:spPr>
        <p:txBody>
          <a:bodyPr anchor="ctr">
            <a:normAutofit/>
          </a:bodyPr>
          <a:lstStyle>
            <a:lvl1pPr marL="0" indent="0">
              <a:buNone/>
              <a:defRPr sz="1867" b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400000"/>
            <a:ext cx="5280000" cy="3600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67"/>
            </a:lvl2pPr>
            <a:lvl3pPr>
              <a:defRPr sz="1467"/>
            </a:lvl3pPr>
            <a:lvl4pPr>
              <a:defRPr sz="1467"/>
            </a:lvl4pPr>
            <a:lvl5pPr>
              <a:defRPr sz="14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ANU SCHOOL OF LAW   |   PRESENTATION NAME GOES HERE</a:t>
            </a:r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314F034C-2451-4BE6-BB2F-13B71E82B300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9840000" y="6552000"/>
            <a:ext cx="960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DD MMM YY</a:t>
            </a:r>
            <a:endParaRPr lang="en-AU"/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8FFA563F-7AE3-402E-9587-9C3CED7B3A9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1800" y="432001"/>
            <a:ext cx="11279717" cy="1249163"/>
          </a:xfrm>
        </p:spPr>
        <p:txBody>
          <a:bodyPr/>
          <a:lstStyle>
            <a:lvl1pPr>
              <a:lnSpc>
                <a:spcPct val="80000"/>
              </a:lnSpc>
              <a:defRPr sz="4800">
                <a:solidFill>
                  <a:schemeClr val="accent1"/>
                </a:solidFill>
              </a:defRPr>
            </a:lvl1pPr>
            <a:lvl2pPr>
              <a:defRPr sz="2400"/>
            </a:lvl2pPr>
            <a:lvl3pPr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659563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ANU SCHOOL OF LAW   |   PRESENTATION NAME GOES HERE</a:t>
            </a: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6" name="Date Placeholder 10">
            <a:extLst>
              <a:ext uri="{FF2B5EF4-FFF2-40B4-BE49-F238E27FC236}">
                <a16:creationId xmlns:a16="http://schemas.microsoft.com/office/drawing/2014/main" id="{8CE9A8DC-B386-48E5-A2B7-FF03052B93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840000" y="6552000"/>
            <a:ext cx="960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DD MMM YY</a:t>
            </a:r>
            <a:endParaRPr lang="en-AU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515565A-8448-45B8-888E-3D8DE57354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1800" y="432001"/>
            <a:ext cx="11279717" cy="2017183"/>
          </a:xfrm>
        </p:spPr>
        <p:txBody>
          <a:bodyPr/>
          <a:lstStyle>
            <a:lvl1pPr>
              <a:lnSpc>
                <a:spcPct val="80000"/>
              </a:lnSpc>
              <a:defRPr sz="4800">
                <a:solidFill>
                  <a:schemeClr val="accent1"/>
                </a:solidFill>
              </a:defRPr>
            </a:lvl1pPr>
            <a:lvl2pPr>
              <a:defRPr sz="2400"/>
            </a:lvl2pPr>
            <a:lvl3pPr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668512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ANU SCHOOL OF LAW   |   PRESENTATION NAME GOES HERE</a:t>
            </a: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5" name="Date Placeholder 10">
            <a:extLst>
              <a:ext uri="{FF2B5EF4-FFF2-40B4-BE49-F238E27FC236}">
                <a16:creationId xmlns:a16="http://schemas.microsoft.com/office/drawing/2014/main" id="{17E45197-8F27-48C7-B54F-6D8F7E2954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840000" y="6552000"/>
            <a:ext cx="960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DD MMM YY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397023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A6D05FB-9E00-4E05-8A11-8AC6AA5F17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75999" y="497417"/>
            <a:ext cx="7483476" cy="2270307"/>
          </a:xfrm>
        </p:spPr>
        <p:txBody>
          <a:bodyPr/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3780"/>
              </a:spcAft>
              <a:defRPr sz="8533" cap="all" baseline="0">
                <a:solidFill>
                  <a:schemeClr val="tx1"/>
                </a:solidFill>
              </a:defRPr>
            </a:lvl1pPr>
            <a:lvl2pPr>
              <a:lnSpc>
                <a:spcPct val="80000"/>
              </a:lnSpc>
              <a:defRPr sz="24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7B2C6D-31F3-4B5D-8AEA-D378B3F6B19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176184" y="1680000"/>
            <a:ext cx="7482416" cy="3894667"/>
          </a:xfrm>
        </p:spPr>
        <p:txBody>
          <a:bodyPr/>
          <a:lstStyle>
            <a:lvl1pPr>
              <a:spcAft>
                <a:spcPts val="3780"/>
              </a:spcAft>
              <a:defRPr sz="2400"/>
            </a:lvl1pPr>
            <a:lvl2pPr>
              <a:spcAft>
                <a:spcPts val="0"/>
              </a:spcAft>
              <a:defRPr sz="1600">
                <a:latin typeface="+mj-lt"/>
              </a:defRPr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EE533D-B90B-4984-80AF-6A213C6C34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048" y="0"/>
            <a:ext cx="23157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801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BCD5A-4C44-4242-8C6D-5565841101B3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90E79-FD92-474D-8308-A324D43E2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0774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A92BC-2819-3D40-B94A-AAB64DE66A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1CBEEF-1336-E64E-890B-30CFD8A1A1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1A925F-B023-DA46-BF92-F1B64E222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0C13C-7F0B-3A46-9FC6-8A2BBD90B0EB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B71797-055B-6D40-82D9-ED405CE01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2A35-1971-C844-9DC5-865D3BF55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8111A-D575-994A-A889-03220D945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123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4000" y="432001"/>
            <a:ext cx="8400000" cy="2852737"/>
          </a:xfrm>
        </p:spPr>
        <p:txBody>
          <a:bodyPr anchor="t">
            <a:normAutofit/>
          </a:bodyPr>
          <a:lstStyle>
            <a:lvl1pPr>
              <a:lnSpc>
                <a:spcPct val="80000"/>
              </a:lnSpc>
              <a:defRPr sz="8533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ANU SCHOOL OF LAW   |   PRESENTATION NAME GOES HERE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Date Placeholder 10">
            <a:extLst>
              <a:ext uri="{FF2B5EF4-FFF2-40B4-BE49-F238E27FC236}">
                <a16:creationId xmlns:a16="http://schemas.microsoft.com/office/drawing/2014/main" id="{5014A4F5-33BC-4C41-B1AC-8B957B7635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840000" y="6552000"/>
            <a:ext cx="960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DD MMM YY</a:t>
            </a:r>
            <a:endParaRPr lang="en-AU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82DF42F-AFE2-4EF3-B14F-54A469AB5E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2001" y="432001"/>
            <a:ext cx="2440828" cy="2410884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8533">
                <a:solidFill>
                  <a:schemeClr val="accent1"/>
                </a:solidFill>
              </a:defRPr>
            </a:lvl1pPr>
            <a:lvl2pPr>
              <a:defRPr sz="8533">
                <a:solidFill>
                  <a:schemeClr val="accent1"/>
                </a:solidFill>
              </a:defRPr>
            </a:lvl2pPr>
            <a:lvl3pPr>
              <a:defRPr sz="8533">
                <a:solidFill>
                  <a:schemeClr val="accent1"/>
                </a:solidFill>
              </a:defRPr>
            </a:lvl3pPr>
            <a:lvl4pPr>
              <a:defRPr sz="8533">
                <a:solidFill>
                  <a:schemeClr val="accent1"/>
                </a:solidFill>
              </a:defRPr>
            </a:lvl4pPr>
            <a:lvl5pPr>
              <a:defRPr sz="8533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#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181890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542633" y="74200"/>
            <a:ext cx="874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70" lvl="0" indent="-457178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40" lvl="1" indent="-423312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09" lvl="2" indent="-423312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278" lvl="3" indent="-423312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848" lvl="4" indent="-423312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418" lvl="5" indent="-423312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6987" lvl="6" indent="-423312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557" lvl="7" indent="-423312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126" lvl="8" indent="-423312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499267" y="6533900"/>
            <a:ext cx="598400" cy="29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867">
                <a:solidFill>
                  <a:srgbClr val="FFFFFF"/>
                </a:solidFill>
              </a:defRPr>
            </a:lvl1pPr>
            <a:lvl2pPr lvl="1" rtl="0">
              <a:buNone/>
              <a:defRPr sz="1867">
                <a:solidFill>
                  <a:srgbClr val="FFFFFF"/>
                </a:solidFill>
              </a:defRPr>
            </a:lvl2pPr>
            <a:lvl3pPr lvl="2" rtl="0">
              <a:buNone/>
              <a:defRPr sz="1867">
                <a:solidFill>
                  <a:srgbClr val="FFFFFF"/>
                </a:solidFill>
              </a:defRPr>
            </a:lvl3pPr>
            <a:lvl4pPr lvl="3" rtl="0">
              <a:buNone/>
              <a:defRPr sz="1867">
                <a:solidFill>
                  <a:srgbClr val="FFFFFF"/>
                </a:solidFill>
              </a:defRPr>
            </a:lvl4pPr>
            <a:lvl5pPr lvl="4" rtl="0">
              <a:buNone/>
              <a:defRPr sz="1867">
                <a:solidFill>
                  <a:srgbClr val="FFFFFF"/>
                </a:solidFill>
              </a:defRPr>
            </a:lvl5pPr>
            <a:lvl6pPr lvl="5" rtl="0">
              <a:buNone/>
              <a:defRPr sz="1867">
                <a:solidFill>
                  <a:srgbClr val="FFFFFF"/>
                </a:solidFill>
              </a:defRPr>
            </a:lvl6pPr>
            <a:lvl7pPr lvl="6" rtl="0">
              <a:buNone/>
              <a:defRPr sz="1867">
                <a:solidFill>
                  <a:srgbClr val="FFFFFF"/>
                </a:solidFill>
              </a:defRPr>
            </a:lvl7pPr>
            <a:lvl8pPr lvl="7" rtl="0">
              <a:buNone/>
              <a:defRPr sz="1867">
                <a:solidFill>
                  <a:srgbClr val="FFFFFF"/>
                </a:solidFill>
              </a:defRPr>
            </a:lvl8pPr>
            <a:lvl9pPr lvl="8" rtl="0">
              <a:buNone/>
              <a:defRPr sz="1867"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0" name="Google Shape;20;p4"/>
          <p:cNvSpPr/>
          <p:nvPr/>
        </p:nvSpPr>
        <p:spPr>
          <a:xfrm>
            <a:off x="-167" y="0"/>
            <a:ext cx="12192000" cy="91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" name="Google Shape;21;p4"/>
          <p:cNvSpPr/>
          <p:nvPr/>
        </p:nvSpPr>
        <p:spPr>
          <a:xfrm>
            <a:off x="-167" y="6490267"/>
            <a:ext cx="12192000" cy="3880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22" name="Google Shape;22;p4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215262" y="156065"/>
            <a:ext cx="812932" cy="599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80969" y="181978"/>
            <a:ext cx="1600281" cy="548043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4"/>
          <p:cNvSpPr txBox="1"/>
          <p:nvPr/>
        </p:nvSpPr>
        <p:spPr>
          <a:xfrm>
            <a:off x="16933" y="6533900"/>
            <a:ext cx="11671200" cy="2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67">
                <a:solidFill>
                  <a:srgbClr val="FFFFFF"/>
                </a:solidFill>
              </a:rPr>
              <a:t>Cost Volume Pyramid Based Depth Inference for Multi-View Stereo   </a:t>
            </a:r>
            <a:r>
              <a:rPr lang="en" sz="1467" err="1">
                <a:solidFill>
                  <a:srgbClr val="FFFFFF"/>
                </a:solidFill>
              </a:rPr>
              <a:t>Jiayu</a:t>
            </a:r>
            <a:r>
              <a:rPr lang="en" sz="1467">
                <a:solidFill>
                  <a:srgbClr val="FFFFFF"/>
                </a:solidFill>
              </a:rPr>
              <a:t> Yang, Wei Mao, Jose M. Alvarez, Miaomiao Liu  CVPR 2020</a:t>
            </a:r>
            <a:endParaRPr sz="1467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0307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45E8F-C60F-B74B-A586-F94E1AF0C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BF45C7-3176-9447-B758-0B982DEC4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0C13C-7F0B-3A46-9FC6-8A2BBD90B0EB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592DAD-4EDD-634D-BEC5-EB4E7C00D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D459D2-CBA4-EB46-A91D-E46132B46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8111A-D575-994A-A889-03220D945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9348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0DC11-50FD-DD4A-B47B-B915E9E2E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684133-2C7B-AA4A-8DFC-344A97E73D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1A95B8-45F0-C640-8C2D-75C0EDB70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0C13C-7F0B-3A46-9FC6-8A2BBD90B0EB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B3D1CE-DFCC-2C40-A560-C8D71BCBE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BC31FF-1FA6-2D4B-BB99-A9B68595A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8111A-D575-994A-A889-03220D945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618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Go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4000" y="432001"/>
            <a:ext cx="8400000" cy="2852737"/>
          </a:xfrm>
        </p:spPr>
        <p:txBody>
          <a:bodyPr anchor="t">
            <a:normAutofit/>
          </a:bodyPr>
          <a:lstStyle>
            <a:lvl1pPr>
              <a:lnSpc>
                <a:spcPct val="80000"/>
              </a:lnSpc>
              <a:defRPr sz="8533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ANU SCHOOL OF LAW   |   PRESENTATION NAME GOES HERE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Date Placeholder 10">
            <a:extLst>
              <a:ext uri="{FF2B5EF4-FFF2-40B4-BE49-F238E27FC236}">
                <a16:creationId xmlns:a16="http://schemas.microsoft.com/office/drawing/2014/main" id="{5014A4F5-33BC-4C41-B1AC-8B957B7635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840000" y="6552000"/>
            <a:ext cx="960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DD MMM YY</a:t>
            </a:r>
            <a:endParaRPr lang="en-AU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82DF42F-AFE2-4EF3-B14F-54A469AB5E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2001" y="432001"/>
            <a:ext cx="2440828" cy="2410884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8533">
                <a:solidFill>
                  <a:schemeClr val="tx1"/>
                </a:solidFill>
              </a:defRPr>
            </a:lvl1pPr>
            <a:lvl2pPr>
              <a:defRPr sz="8533">
                <a:solidFill>
                  <a:schemeClr val="accent1"/>
                </a:solidFill>
              </a:defRPr>
            </a:lvl2pPr>
            <a:lvl3pPr>
              <a:defRPr sz="8533">
                <a:solidFill>
                  <a:schemeClr val="accent1"/>
                </a:solidFill>
              </a:defRPr>
            </a:lvl3pPr>
            <a:lvl4pPr>
              <a:defRPr sz="8533">
                <a:solidFill>
                  <a:schemeClr val="accent1"/>
                </a:solidFill>
              </a:defRPr>
            </a:lvl4pPr>
            <a:lvl5pPr>
              <a:defRPr sz="8533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#</a:t>
            </a:r>
            <a:endParaRPr lang="en-AU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95412E3-4376-4E7F-8689-900603DB69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4400"/>
            <a:ext cx="12192000" cy="34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520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Image_DarkImag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4000" y="432001"/>
            <a:ext cx="8400000" cy="2852737"/>
          </a:xfrm>
        </p:spPr>
        <p:txBody>
          <a:bodyPr anchor="t">
            <a:normAutofit/>
          </a:bodyPr>
          <a:lstStyle>
            <a:lvl1pPr>
              <a:lnSpc>
                <a:spcPct val="80000"/>
              </a:lnSpc>
              <a:defRPr sz="8533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ANU SCHOOL OF LAW   |   PRESENTATION NAME GOES HERE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Date Placeholder 10">
            <a:extLst>
              <a:ext uri="{FF2B5EF4-FFF2-40B4-BE49-F238E27FC236}">
                <a16:creationId xmlns:a16="http://schemas.microsoft.com/office/drawing/2014/main" id="{5014A4F5-33BC-4C41-B1AC-8B957B7635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840000" y="6552000"/>
            <a:ext cx="960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DD MMM YY</a:t>
            </a:r>
            <a:endParaRPr lang="en-AU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82DF42F-AFE2-4EF3-B14F-54A469AB5E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2001" y="432001"/>
            <a:ext cx="2440828" cy="2410884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8533">
                <a:solidFill>
                  <a:schemeClr val="tx1"/>
                </a:solidFill>
              </a:defRPr>
            </a:lvl1pPr>
            <a:lvl2pPr>
              <a:defRPr sz="8533">
                <a:solidFill>
                  <a:schemeClr val="accent1"/>
                </a:solidFill>
              </a:defRPr>
            </a:lvl2pPr>
            <a:lvl3pPr>
              <a:defRPr sz="8533">
                <a:solidFill>
                  <a:schemeClr val="accent1"/>
                </a:solidFill>
              </a:defRPr>
            </a:lvl3pPr>
            <a:lvl4pPr>
              <a:defRPr sz="8533">
                <a:solidFill>
                  <a:schemeClr val="accent1"/>
                </a:solidFill>
              </a:defRPr>
            </a:lvl4pPr>
            <a:lvl5pPr>
              <a:defRPr sz="8533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#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589227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Image_Light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4000" y="432001"/>
            <a:ext cx="8400000" cy="2852737"/>
          </a:xfrm>
        </p:spPr>
        <p:txBody>
          <a:bodyPr anchor="t">
            <a:normAutofit/>
          </a:bodyPr>
          <a:lstStyle>
            <a:lvl1pPr>
              <a:lnSpc>
                <a:spcPct val="80000"/>
              </a:lnSpc>
              <a:defRPr sz="8533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ANU SCHOOL OF LAW   |   PRESENTATION NAME GOES HERE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Date Placeholder 10">
            <a:extLst>
              <a:ext uri="{FF2B5EF4-FFF2-40B4-BE49-F238E27FC236}">
                <a16:creationId xmlns:a16="http://schemas.microsoft.com/office/drawing/2014/main" id="{5014A4F5-33BC-4C41-B1AC-8B957B7635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840000" y="6552000"/>
            <a:ext cx="960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DD MMM YY</a:t>
            </a:r>
            <a:endParaRPr lang="en-AU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82DF42F-AFE2-4EF3-B14F-54A469AB5E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2001" y="432001"/>
            <a:ext cx="2440828" cy="2410884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8533">
                <a:solidFill>
                  <a:schemeClr val="tx1"/>
                </a:solidFill>
              </a:defRPr>
            </a:lvl1pPr>
            <a:lvl2pPr>
              <a:defRPr sz="8533">
                <a:solidFill>
                  <a:schemeClr val="accent1"/>
                </a:solidFill>
              </a:defRPr>
            </a:lvl2pPr>
            <a:lvl3pPr>
              <a:defRPr sz="8533">
                <a:solidFill>
                  <a:schemeClr val="accent1"/>
                </a:solidFill>
              </a:defRPr>
            </a:lvl3pPr>
            <a:lvl4pPr>
              <a:defRPr sz="8533">
                <a:solidFill>
                  <a:schemeClr val="accent1"/>
                </a:solidFill>
              </a:defRPr>
            </a:lvl4pPr>
            <a:lvl5pPr>
              <a:defRPr sz="8533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#</a:t>
            </a:r>
            <a:endParaRPr lang="en-AU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4363311-D81E-4290-8966-289EB731CC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4400"/>
            <a:ext cx="12192000" cy="34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5995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432000"/>
            <a:ext cx="3840000" cy="4192552"/>
          </a:xfrm>
        </p:spPr>
        <p:txBody>
          <a:bodyPr/>
          <a:lstStyle>
            <a:lvl1pPr>
              <a:defRPr sz="613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6000" y="432000"/>
            <a:ext cx="6576000" cy="552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ANU SCHOOL OF LAW   |   PRESENTATION NAME GOES HERE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Date Placeholder 10">
            <a:extLst>
              <a:ext uri="{FF2B5EF4-FFF2-40B4-BE49-F238E27FC236}">
                <a16:creationId xmlns:a16="http://schemas.microsoft.com/office/drawing/2014/main" id="{72E4F78E-88AE-49DC-94D5-AD2C606190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840000" y="6552000"/>
            <a:ext cx="960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DD MMM YY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04818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432000"/>
            <a:ext cx="3360000" cy="4192552"/>
          </a:xfrm>
        </p:spPr>
        <p:txBody>
          <a:bodyPr/>
          <a:lstStyle>
            <a:lvl1pPr>
              <a:defRPr sz="613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6000" y="432000"/>
            <a:ext cx="7536000" cy="5520000"/>
          </a:xfrm>
        </p:spPr>
        <p:txBody>
          <a:bodyPr numCol="2" spcCol="180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ANU SCHOOL OF LAW   |   PRESENTATION NAME GOES HERE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Date Placeholder 10">
            <a:extLst>
              <a:ext uri="{FF2B5EF4-FFF2-40B4-BE49-F238E27FC236}">
                <a16:creationId xmlns:a16="http://schemas.microsoft.com/office/drawing/2014/main" id="{72E4F78E-88AE-49DC-94D5-AD2C606190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840000" y="6552000"/>
            <a:ext cx="960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DD MMM YY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3586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6000" y="432000"/>
            <a:ext cx="7536000" cy="5568000"/>
          </a:xfrm>
        </p:spPr>
        <p:txBody>
          <a:bodyPr numCol="2" spcCol="180000">
            <a:noAutofit/>
          </a:bodyPr>
          <a:lstStyle>
            <a:lvl1pPr>
              <a:defRPr sz="1333">
                <a:solidFill>
                  <a:schemeClr val="accent1"/>
                </a:solidFill>
                <a:latin typeface="+mj-lt"/>
              </a:defRPr>
            </a:lvl1pPr>
            <a:lvl2pPr>
              <a:defRPr sz="1067"/>
            </a:lvl2pPr>
            <a:lvl3pPr marL="119997" indent="-119997">
              <a:defRPr sz="1067"/>
            </a:lvl3pPr>
            <a:lvl4pPr marL="239994" indent="-119997">
              <a:defRPr sz="1067"/>
            </a:lvl4pPr>
            <a:lvl5pPr marL="359991" indent="-119997">
              <a:defRPr sz="10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ANU SCHOOL OF LAW   |   PRESENTATION NAME GOES HERE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Date Placeholder 10">
            <a:extLst>
              <a:ext uri="{FF2B5EF4-FFF2-40B4-BE49-F238E27FC236}">
                <a16:creationId xmlns:a16="http://schemas.microsoft.com/office/drawing/2014/main" id="{72E4F78E-88AE-49DC-94D5-AD2C606190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840000" y="6552000"/>
            <a:ext cx="960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DD MMM YY</a:t>
            </a:r>
            <a:endParaRPr lang="en-AU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931932D-C811-4ADE-9CBC-C6F97F4734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2000" y="432001"/>
            <a:ext cx="3360000" cy="4008967"/>
          </a:xfrm>
        </p:spPr>
        <p:txBody>
          <a:bodyPr/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2400"/>
              </a:spcAft>
              <a:defRPr sz="4800"/>
            </a:lvl1pPr>
            <a:lvl2pPr>
              <a:defRPr sz="2400">
                <a:solidFill>
                  <a:schemeClr val="accent1"/>
                </a:solidFill>
              </a:defRPr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0868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2.png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2000" y="432001"/>
            <a:ext cx="11280000" cy="100965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2000" y="2400000"/>
            <a:ext cx="11280000" cy="3600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20000" y="6552000"/>
            <a:ext cx="7200000" cy="144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80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ANU SCHOOL OF LAW   |   PRESENTATION NAME GOES HERE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2000" y="6552000"/>
            <a:ext cx="480000" cy="144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80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CEA9F80-8DAB-4E35-8304-FAC3410EE5CB}"/>
              </a:ext>
            </a:extLst>
          </p:cNvPr>
          <p:cNvSpPr txBox="1"/>
          <p:nvPr userDrawn="1"/>
        </p:nvSpPr>
        <p:spPr>
          <a:xfrm>
            <a:off x="-2622931" y="14626"/>
            <a:ext cx="2544960" cy="50475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63681" indent="-163681" algn="l">
              <a:buFont typeface="+mj-lt"/>
              <a:buNone/>
            </a:pPr>
            <a:r>
              <a:rPr lang="en-US" sz="800" b="1" kern="12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CHOOSE A SLIDE STYLE FROM 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US" sz="800" b="0" kern="12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Home tab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US" sz="800" b="0" kern="12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New Slide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US" sz="800" b="0" kern="12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Choose layout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US" sz="800" b="0" kern="12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If layout goes awry, select Reset</a:t>
            </a:r>
            <a:endParaRPr lang="en-US" sz="800" b="1" kern="1200" baseline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endParaRPr lang="en-US" sz="800" b="1" kern="1200" baseline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r>
              <a:rPr lang="en-US" sz="800" b="1" kern="12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TEXT</a:t>
            </a:r>
          </a:p>
          <a:p>
            <a:pPr marL="0" indent="0" algn="l">
              <a:buFont typeface="+mj-lt"/>
              <a:buNone/>
            </a:pPr>
            <a:r>
              <a:rPr lang="en-US" sz="800" b="0" kern="12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There are 5 levels of formatted text available.</a:t>
            </a:r>
          </a:p>
          <a:p>
            <a:pPr marL="0" indent="0" algn="l">
              <a:buFont typeface="+mj-lt"/>
              <a:buNone/>
            </a:pPr>
            <a:r>
              <a:rPr lang="en-US" sz="800" b="0" kern="12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Please move between text  levels using the increase/decrease button on the menu above.</a:t>
            </a:r>
          </a:p>
          <a:p>
            <a:pPr marL="163681" indent="-163681" algn="l">
              <a:buFont typeface="+mj-lt"/>
              <a:buNone/>
            </a:pPr>
            <a:endParaRPr lang="en-US" sz="800" b="1" kern="1200" baseline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endParaRPr lang="en-US" sz="800" b="1" kern="1200" baseline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endParaRPr lang="en-US" sz="800" b="1" kern="1200" baseline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r>
              <a:rPr lang="en-US" sz="800" b="1" kern="12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CHANGE SLIDE BACKGROUND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US" sz="800" b="0" kern="12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Design Menu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US" sz="800" b="0" kern="12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Format Background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US" sz="800" b="0" kern="12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Picture or Texture Fill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US" sz="800" b="0" kern="12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Find image </a:t>
            </a:r>
          </a:p>
          <a:p>
            <a:pPr marL="163681" indent="-163681" algn="l">
              <a:buFont typeface="+mj-lt"/>
              <a:buNone/>
            </a:pPr>
            <a:endParaRPr lang="en-US" sz="800" b="1" kern="1200" baseline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r>
              <a:rPr lang="en-US" sz="800" b="1" kern="12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REPLACE IMAGE IN SHAPE OR ON PAGE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US" sz="800" b="0" kern="12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Right click on image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US" sz="800" b="0" kern="12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Change Picture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US" sz="800" b="0" kern="12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Select your image</a:t>
            </a:r>
          </a:p>
          <a:p>
            <a:pPr marL="0" indent="0" algn="l">
              <a:buFont typeface="+mj-lt"/>
              <a:buNone/>
            </a:pPr>
            <a:r>
              <a:rPr lang="en-US" sz="800" b="0" kern="12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OR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US" sz="800" b="0" kern="12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Delete the image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US" sz="800" b="0" kern="12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on icon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US" sz="800" b="0" kern="12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Find the new image</a:t>
            </a:r>
          </a:p>
          <a:p>
            <a:pPr marL="163681" indent="-163681" algn="l">
              <a:buFont typeface="+mj-lt"/>
              <a:buNone/>
            </a:pPr>
            <a:endParaRPr lang="en-US" sz="800" b="1" kern="1200" baseline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r>
              <a:rPr lang="en-US" sz="800" b="1" kern="12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REPOSITION IMAGE WITHIN SHAPE 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US" sz="800" b="0" kern="12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on image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US" sz="800" b="0" kern="12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Format menu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US" sz="800" b="0" kern="12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on Crop button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US" sz="800" b="0" kern="12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fit the whole image inside select FIT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US" sz="800" b="0" kern="12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use only a portion select FILL then crop, move or resize image to show properly within shape.</a:t>
            </a:r>
          </a:p>
          <a:p>
            <a:pPr marL="163681" indent="-163681" algn="l">
              <a:buFont typeface="+mj-lt"/>
              <a:buNone/>
            </a:pPr>
            <a:endParaRPr lang="en-US" sz="800" b="1" kern="1200" baseline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r>
              <a:rPr lang="en-US" sz="800" b="1" kern="12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ADD/CHANGE FOOTER</a:t>
            </a:r>
          </a:p>
          <a:p>
            <a:pPr marL="239178" lvl="0" indent="-239178" algn="l" defTabSz="1219170" rtl="0" eaLnBrk="1" latinLnBrk="0" hangingPunct="1">
              <a:buFont typeface="+mj-lt"/>
              <a:buAutoNum type="arabicPeriod"/>
            </a:pPr>
            <a:r>
              <a:rPr lang="en-US" sz="800" b="0" kern="12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Insert Menu</a:t>
            </a:r>
          </a:p>
          <a:p>
            <a:pPr marL="239178" lvl="0" indent="-239178" algn="l" defTabSz="1219170" rtl="0" eaLnBrk="1" latinLnBrk="0" hangingPunct="1">
              <a:buFont typeface="+mj-lt"/>
              <a:buAutoNum type="arabicPeriod"/>
            </a:pPr>
            <a:r>
              <a:rPr lang="en-US" sz="800" b="0" kern="12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Header &amp; Footer</a:t>
            </a:r>
          </a:p>
          <a:p>
            <a:pPr marL="239178" lvl="0" indent="-239178" algn="l" defTabSz="1219170" rtl="0" eaLnBrk="1" latinLnBrk="0" hangingPunct="1">
              <a:buFont typeface="+mj-lt"/>
              <a:buAutoNum type="arabicPeriod"/>
            </a:pPr>
            <a:r>
              <a:rPr lang="en-US" sz="800" b="0" kern="12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Tick to activate/Untick to remove</a:t>
            </a:r>
          </a:p>
          <a:p>
            <a:pPr marL="239178" lvl="0" indent="-239178" algn="l" defTabSz="1219170" rtl="0" eaLnBrk="1" latinLnBrk="0" hangingPunct="1">
              <a:buFont typeface="+mj-lt"/>
              <a:buAutoNum type="arabicPeriod"/>
            </a:pPr>
            <a:r>
              <a:rPr lang="en-US" sz="800" b="0" kern="12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Change text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32F70BC5-DBE8-42FB-9A35-2E8AC821B1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840000" y="6552000"/>
            <a:ext cx="960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DD MMM YY</a:t>
            </a:r>
            <a:endParaRPr lang="en-AU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4DEE85A-4266-4E69-A969-DFA7B1E14139}"/>
              </a:ext>
            </a:extLst>
          </p:cNvPr>
          <p:cNvPicPr>
            <a:picLocks noChangeAspect="1"/>
          </p:cNvPicPr>
          <p:nvPr userDrawn="1"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2930" y="1263563"/>
            <a:ext cx="632972" cy="21562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97071D7-58A8-4D10-B668-7A37D63450FB}"/>
              </a:ext>
            </a:extLst>
          </p:cNvPr>
          <p:cNvPicPr>
            <a:picLocks noChangeAspect="1"/>
          </p:cNvPicPr>
          <p:nvPr userDrawn="1"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4400"/>
            <a:ext cx="12192000" cy="34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316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8" r:id="rId2"/>
    <p:sldLayoutId id="2147483663" r:id="rId3"/>
    <p:sldLayoutId id="2147483669" r:id="rId4"/>
    <p:sldLayoutId id="2147483670" r:id="rId5"/>
    <p:sldLayoutId id="2147483687" r:id="rId6"/>
    <p:sldLayoutId id="2147483671" r:id="rId7"/>
    <p:sldLayoutId id="2147483672" r:id="rId8"/>
    <p:sldLayoutId id="2147483673" r:id="rId9"/>
    <p:sldLayoutId id="2147483674" r:id="rId10"/>
    <p:sldLayoutId id="2147483677" r:id="rId11"/>
    <p:sldLayoutId id="2147483678" r:id="rId12"/>
    <p:sldLayoutId id="2147483662" r:id="rId13"/>
    <p:sldLayoutId id="2147483676" r:id="rId14"/>
    <p:sldLayoutId id="2147483675" r:id="rId15"/>
    <p:sldLayoutId id="2147483679" r:id="rId16"/>
    <p:sldLayoutId id="2147483680" r:id="rId17"/>
    <p:sldLayoutId id="2147483681" r:id="rId18"/>
    <p:sldLayoutId id="2147483682" r:id="rId19"/>
    <p:sldLayoutId id="2147483683" r:id="rId20"/>
    <p:sldLayoutId id="2147483684" r:id="rId21"/>
    <p:sldLayoutId id="2147483685" r:id="rId22"/>
    <p:sldLayoutId id="2147483664" r:id="rId23"/>
    <p:sldLayoutId id="2147483665" r:id="rId24"/>
    <p:sldLayoutId id="2147483666" r:id="rId25"/>
    <p:sldLayoutId id="2147483667" r:id="rId26"/>
    <p:sldLayoutId id="2147483686" r:id="rId27"/>
    <p:sldLayoutId id="2147483703" r:id="rId28"/>
    <p:sldLayoutId id="2147483704" r:id="rId29"/>
    <p:sldLayoutId id="2147483705" r:id="rId30"/>
    <p:sldLayoutId id="2147483706" r:id="rId31"/>
    <p:sldLayoutId id="2147483707" r:id="rId32"/>
  </p:sldLayoutIdLst>
  <p:hf hdr="0"/>
  <p:txStyles>
    <p:titleStyle>
      <a:lvl1pPr algn="l" defTabSz="914377" rtl="0" eaLnBrk="1" latinLnBrk="0" hangingPunct="1">
        <a:lnSpc>
          <a:spcPct val="80000"/>
        </a:lnSpc>
        <a:spcBef>
          <a:spcPct val="0"/>
        </a:spcBef>
        <a:buNone/>
        <a:defRPr sz="4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None/>
        <a:defRPr sz="1867" b="0" kern="1200">
          <a:solidFill>
            <a:schemeClr val="accent1"/>
          </a:solidFill>
          <a:latin typeface="+mj-lt"/>
          <a:ea typeface="+mn-ea"/>
          <a:cs typeface="+mn-cs"/>
        </a:defRPr>
      </a:lvl1pPr>
      <a:lvl2pPr marL="0" indent="0" algn="l" defTabSz="914377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None/>
        <a:defRPr sz="1467" kern="1200">
          <a:solidFill>
            <a:schemeClr val="tx1"/>
          </a:solidFill>
          <a:latin typeface="+mn-lt"/>
          <a:ea typeface="+mn-ea"/>
          <a:cs typeface="+mn-cs"/>
        </a:defRPr>
      </a:lvl2pPr>
      <a:lvl3pPr marL="239994" indent="-239994" algn="l" defTabSz="914377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accent1"/>
        </a:buClr>
        <a:buFont typeface="Arial" panose="020B0604020202020204" pitchFamily="34" charset="0"/>
        <a:buChar char="•"/>
        <a:defRPr sz="1467" kern="1200">
          <a:solidFill>
            <a:schemeClr val="tx1"/>
          </a:solidFill>
          <a:latin typeface="+mn-lt"/>
          <a:ea typeface="+mn-ea"/>
          <a:cs typeface="+mn-cs"/>
        </a:defRPr>
      </a:lvl3pPr>
      <a:lvl4pPr marL="479988" indent="-239994" algn="l" defTabSz="914377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accent1"/>
        </a:buClr>
        <a:buFont typeface="Times New Roman" panose="02020603050405020304" pitchFamily="18" charset="0"/>
        <a:buChar char="–"/>
        <a:defRPr sz="1467" kern="1200">
          <a:solidFill>
            <a:schemeClr val="tx1"/>
          </a:solidFill>
          <a:latin typeface="+mn-lt"/>
          <a:ea typeface="+mn-ea"/>
          <a:cs typeface="+mn-cs"/>
        </a:defRPr>
      </a:lvl4pPr>
      <a:lvl5pPr marL="719982" indent="-239994" algn="l" defTabSz="914377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accent1"/>
        </a:buClr>
        <a:buFont typeface="Sofia Pro Light" panose="020B0000000000000000" pitchFamily="34" charset="0"/>
        <a:buChar char="»"/>
        <a:defRPr sz="1467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student.employability.cecs@anu.edu.au" TargetMode="Externa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student.employability.cecs@anu.edu.au" TargetMode="Externa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student.employability.cecs@anu.edu.au" TargetMode="External"/><Relationship Id="rId2" Type="http://schemas.openxmlformats.org/officeDocument/2006/relationships/hyperlink" Target="mailto:studentemployability.cecc@anu.edu.au" TargetMode="Externa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artwithhex.com/program/hex-international-singapore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AA64DA-1709-49F5-8FEC-EB4B418BA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2000" y="6552000"/>
            <a:ext cx="480000" cy="144000"/>
          </a:xfrm>
        </p:spPr>
        <p:txBody>
          <a:bodyPr/>
          <a:lstStyle/>
          <a:p>
            <a:fld id="{10A01DC5-1685-4615-8240-15192985C6A2}" type="slidenum">
              <a:rPr lang="en-AU" smtClean="0"/>
              <a:pPr/>
              <a:t>1</a:t>
            </a:fld>
            <a:endParaRPr lang="en-AU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BD09002-5196-4F53-8AD6-A86685A2F4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2000" y="432001"/>
            <a:ext cx="11322347" cy="1579402"/>
          </a:xfrm>
        </p:spPr>
        <p:txBody>
          <a:bodyPr vert="horz" lIns="0" tIns="0" rIns="0" bIns="0" rtlCol="0" anchor="t">
            <a:normAutofit/>
          </a:bodyPr>
          <a:lstStyle/>
          <a:p>
            <a:pPr algn="ctr"/>
            <a:r>
              <a:rPr lang="en-AU"/>
              <a:t>ANU School of Computing</a:t>
            </a:r>
            <a:endParaRPr lang="en-US"/>
          </a:p>
          <a:p>
            <a:pPr lvl="1" algn="ctr"/>
            <a:r>
              <a:rPr lang="en-AU" err="1"/>
              <a:t>TechLauncher</a:t>
            </a:r>
            <a:r>
              <a:rPr lang="en-AU"/>
              <a:t> Professional Team</a:t>
            </a:r>
          </a:p>
          <a:p>
            <a:pPr lvl="1"/>
            <a:endParaRPr lang="en-AU"/>
          </a:p>
          <a:p>
            <a:pPr lvl="1"/>
            <a:endParaRPr lang="en-A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69C552-B1F7-EDA4-5F6B-85017717FE31}"/>
              </a:ext>
            </a:extLst>
          </p:cNvPr>
          <p:cNvSpPr txBox="1"/>
          <p:nvPr/>
        </p:nvSpPr>
        <p:spPr>
          <a:xfrm>
            <a:off x="4591879" y="4172226"/>
            <a:ext cx="3262243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AU"/>
              <a:t>Jean-Armand </a:t>
            </a:r>
            <a:r>
              <a:rPr lang="en-AU" err="1"/>
              <a:t>Bouthe</a:t>
            </a:r>
            <a:r>
              <a:rPr lang="en-AU"/>
              <a:t>, Partnership Coordinator</a:t>
            </a:r>
          </a:p>
          <a:p>
            <a:r>
              <a:rPr lang="en-AU">
                <a:ea typeface="+mn-lt"/>
                <a:cs typeface="+mn-lt"/>
              </a:rPr>
              <a:t>J</a:t>
            </a:r>
            <a:r>
              <a:rPr lang="en-AU" sz="1600">
                <a:ea typeface="+mn-lt"/>
                <a:cs typeface="+mn-lt"/>
              </a:rPr>
              <a:t>ean-Armand.Bouthe@anu.edu.au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B45F526-CEA1-7B2D-429A-8EC294B4B792}"/>
              </a:ext>
            </a:extLst>
          </p:cNvPr>
          <p:cNvSpPr txBox="1"/>
          <p:nvPr/>
        </p:nvSpPr>
        <p:spPr>
          <a:xfrm>
            <a:off x="8291443" y="4172226"/>
            <a:ext cx="3626677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AU"/>
              <a:t>Christy Chen, </a:t>
            </a:r>
          </a:p>
          <a:p>
            <a:r>
              <a:rPr lang="en-AU"/>
              <a:t>Engagement and Impact Officer</a:t>
            </a:r>
          </a:p>
          <a:p>
            <a:r>
              <a:rPr lang="en-AU" sz="1600">
                <a:ea typeface="+mn-lt"/>
                <a:cs typeface="+mn-lt"/>
              </a:rPr>
              <a:t>Christy.Chen@anu.edu.au</a:t>
            </a:r>
            <a:endParaRPr lang="en-AU" sz="16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A1D0C8C-1173-D21A-F1A2-9360D213BEC3}"/>
              </a:ext>
            </a:extLst>
          </p:cNvPr>
          <p:cNvSpPr txBox="1"/>
          <p:nvPr/>
        </p:nvSpPr>
        <p:spPr>
          <a:xfrm>
            <a:off x="596175" y="5553823"/>
            <a:ext cx="11246676" cy="8002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AU" sz="2800"/>
              <a:t>We are here to facilitate your Work Integrated learning experience!</a:t>
            </a:r>
            <a:endParaRPr lang="en-US" sz="2800"/>
          </a:p>
          <a:p>
            <a:endParaRPr lang="en-A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12BCD02-4942-899F-1DAD-D03A96E478FC}"/>
              </a:ext>
            </a:extLst>
          </p:cNvPr>
          <p:cNvSpPr txBox="1"/>
          <p:nvPr/>
        </p:nvSpPr>
        <p:spPr>
          <a:xfrm>
            <a:off x="417443" y="4172226"/>
            <a:ext cx="3935896" cy="8925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AU"/>
              <a:t>Myo Nguyen, </a:t>
            </a:r>
            <a:endParaRPr lang="en-US"/>
          </a:p>
          <a:p>
            <a:r>
              <a:rPr lang="en-AU"/>
              <a:t>Student Employability Lead</a:t>
            </a:r>
          </a:p>
          <a:p>
            <a:r>
              <a:rPr lang="en-AU" sz="1600">
                <a:ea typeface="+mn-lt"/>
                <a:cs typeface="+mn-lt"/>
              </a:rPr>
              <a:t>studentemployability.cecc@anu.edu.au</a:t>
            </a:r>
            <a:endParaRPr lang="en-AU">
              <a:ea typeface="+mn-lt"/>
              <a:cs typeface="+mn-lt"/>
            </a:endParaRPr>
          </a:p>
        </p:txBody>
      </p:sp>
      <p:pic>
        <p:nvPicPr>
          <p:cNvPr id="4" name="Picture 7" descr="A picture containing mirror, person, reflection&#10;&#10;Description automatically generated">
            <a:extLst>
              <a:ext uri="{FF2B5EF4-FFF2-40B4-BE49-F238E27FC236}">
                <a16:creationId xmlns:a16="http://schemas.microsoft.com/office/drawing/2014/main" id="{A9DE1E07-B083-3262-E3E4-E93A6E13F1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580" y="1796321"/>
            <a:ext cx="2039817" cy="2622062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6F180ED4-0B3C-A11C-F249-BE158791F0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1400" y="1512276"/>
            <a:ext cx="2039816" cy="2749062"/>
          </a:xfrm>
          <a:prstGeom prst="rect">
            <a:avLst/>
          </a:prstGeom>
        </p:spPr>
      </p:pic>
      <p:pic>
        <p:nvPicPr>
          <p:cNvPr id="9" name="Picture 13" descr="A picture containing text, person, white, posing&#10;&#10;Description automatically generated">
            <a:extLst>
              <a:ext uri="{FF2B5EF4-FFF2-40B4-BE49-F238E27FC236}">
                <a16:creationId xmlns:a16="http://schemas.microsoft.com/office/drawing/2014/main" id="{3D4FA7EA-2648-768D-CBC4-23BD4B536A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4170" y="1795584"/>
            <a:ext cx="2352433" cy="2690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217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AA64DA-1709-49F5-8FEC-EB4B418BA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2000" y="6552000"/>
            <a:ext cx="480000" cy="144000"/>
          </a:xfrm>
        </p:spPr>
        <p:txBody>
          <a:bodyPr/>
          <a:lstStyle/>
          <a:p>
            <a:fld id="{10A01DC5-1685-4615-8240-15192985C6A2}" type="slidenum">
              <a:rPr lang="en-AU" smtClean="0"/>
              <a:pPr/>
              <a:t>2</a:t>
            </a:fld>
            <a:endParaRPr lang="en-AU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BD09002-5196-4F53-8AD6-A86685A2F4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2828" y="1641273"/>
            <a:ext cx="2467903" cy="2810211"/>
          </a:xfrm>
        </p:spPr>
        <p:txBody>
          <a:bodyPr vert="horz" lIns="0" tIns="0" rIns="0" bIns="0" rtlCol="0" anchor="t">
            <a:normAutofit fontScale="62500" lnSpcReduction="20000"/>
          </a:bodyPr>
          <a:lstStyle/>
          <a:p>
            <a:r>
              <a:rPr lang="en-AU" sz="6000" b="1">
                <a:ea typeface="+mj-lt"/>
                <a:cs typeface="+mj-lt"/>
              </a:rPr>
              <a:t>Student</a:t>
            </a:r>
            <a:endParaRPr lang="en-US" sz="6000" b="1">
              <a:ea typeface="+mj-lt"/>
              <a:cs typeface="+mj-lt"/>
            </a:endParaRPr>
          </a:p>
          <a:p>
            <a:r>
              <a:rPr lang="en-AU" sz="6000" b="1">
                <a:ea typeface="+mj-lt"/>
                <a:cs typeface="+mj-lt"/>
              </a:rPr>
              <a:t> Agreement </a:t>
            </a:r>
            <a:endParaRPr lang="en-US" sz="6000" b="1">
              <a:ea typeface="+mj-lt"/>
              <a:cs typeface="+mj-lt"/>
            </a:endParaRPr>
          </a:p>
          <a:p>
            <a:pPr>
              <a:lnSpc>
                <a:spcPct val="120000"/>
              </a:lnSpc>
            </a:pPr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</a:rPr>
              <a:t>*Students working with </a:t>
            </a:r>
            <a:r>
              <a:rPr lang="en-US" sz="3200" b="1">
                <a:solidFill>
                  <a:schemeClr val="tx1">
                    <a:lumMod val="95000"/>
                    <a:lumOff val="5000"/>
                  </a:schemeClr>
                </a:solidFill>
              </a:rPr>
              <a:t>an External Client**</a:t>
            </a:r>
            <a:endParaRPr lang="en-US" sz="320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en-US" sz="2000">
                <a:solidFill>
                  <a:schemeClr val="tx1">
                    <a:lumMod val="95000"/>
                    <a:lumOff val="5000"/>
                  </a:schemeClr>
                </a:solidFill>
              </a:rPr>
              <a:t>** excluding CSIRO</a:t>
            </a:r>
          </a:p>
          <a:p>
            <a:pPr>
              <a:lnSpc>
                <a:spcPct val="120000"/>
              </a:lnSpc>
            </a:pPr>
            <a:endParaRPr lang="en-US" sz="3200">
              <a:solidFill>
                <a:srgbClr val="0D0D0D"/>
              </a:solidFill>
            </a:endParaRPr>
          </a:p>
          <a:p>
            <a:pPr>
              <a:lnSpc>
                <a:spcPct val="120000"/>
              </a:lnSpc>
            </a:pPr>
            <a:endParaRPr lang="en-US" sz="3200">
              <a:solidFill>
                <a:srgbClr val="0D0D0D"/>
              </a:solidFill>
            </a:endParaRPr>
          </a:p>
          <a:p>
            <a:endParaRPr lang="en-AU">
              <a:solidFill>
                <a:schemeClr val="tx1"/>
              </a:solidFill>
            </a:endParaRPr>
          </a:p>
          <a:p>
            <a:endParaRPr lang="en-AU">
              <a:solidFill>
                <a:schemeClr val="tx1"/>
              </a:solidFill>
            </a:endParaRPr>
          </a:p>
          <a:p>
            <a:endParaRPr lang="en-AU" sz="360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ACEEE01-EE30-733B-9047-29DA8A514501}"/>
              </a:ext>
            </a:extLst>
          </p:cNvPr>
          <p:cNvSpPr txBox="1"/>
          <p:nvPr/>
        </p:nvSpPr>
        <p:spPr>
          <a:xfrm>
            <a:off x="3234716" y="181893"/>
            <a:ext cx="8354738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AU" sz="3600" b="1">
                <a:latin typeface="Public Sans"/>
              </a:rPr>
              <a:t>What you need to do* after the team formation night!</a:t>
            </a:r>
            <a:endParaRPr lang="en-US" sz="3600" b="1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B9AB1C-61B5-37F4-1F84-AAADE91818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4586" y="1895108"/>
            <a:ext cx="7879829" cy="5214879"/>
          </a:xfrm>
        </p:spPr>
        <p:txBody>
          <a:bodyPr vert="horz" lIns="0" tIns="0" rIns="0" bIns="0" numCol="2" spcCol="180000" rtlCol="0" anchor="t">
            <a:noAutofit/>
          </a:bodyPr>
          <a:lstStyle/>
          <a:p>
            <a:r>
              <a:rPr lang="en-US" sz="1400" b="1">
                <a:solidFill>
                  <a:srgbClr val="BE830E"/>
                </a:solidFill>
              </a:rPr>
              <a:t>Step 1:</a:t>
            </a:r>
            <a:r>
              <a:rPr lang="en-US" sz="1400" b="1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400">
                <a:solidFill>
                  <a:schemeClr val="tx1">
                    <a:lumMod val="95000"/>
                    <a:lumOff val="5000"/>
                  </a:schemeClr>
                </a:solidFill>
                <a:ea typeface="+mj-lt"/>
                <a:cs typeface="+mj-lt"/>
              </a:rPr>
              <a:t>Wait to </a:t>
            </a:r>
            <a:r>
              <a:rPr lang="en-US" sz="1400" b="1">
                <a:solidFill>
                  <a:schemeClr val="tx1">
                    <a:lumMod val="95000"/>
                    <a:lumOff val="5000"/>
                  </a:schemeClr>
                </a:solidFill>
                <a:ea typeface="+mj-lt"/>
                <a:cs typeface="+mj-lt"/>
              </a:rPr>
              <a:t>receive an email from CECC Student Employability</a:t>
            </a:r>
            <a:r>
              <a:rPr lang="en-US" sz="1400">
                <a:solidFill>
                  <a:schemeClr val="tx1">
                    <a:lumMod val="95000"/>
                    <a:lumOff val="5000"/>
                  </a:schemeClr>
                </a:solidFill>
                <a:ea typeface="+mj-lt"/>
                <a:cs typeface="+mj-lt"/>
              </a:rPr>
              <a:t> team </a:t>
            </a:r>
            <a:r>
              <a:rPr lang="en-US" sz="1400">
                <a:solidFill>
                  <a:schemeClr val="tx1">
                    <a:lumMod val="95000"/>
                    <a:lumOff val="5000"/>
                  </a:schemeClr>
                </a:solidFill>
                <a:ea typeface="+mj-lt"/>
                <a:cs typeface="+mj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studentemployability.cecc@anu.edu.au</a:t>
            </a:r>
            <a:r>
              <a:rPr lang="en-US" sz="1400">
                <a:solidFill>
                  <a:schemeClr val="tx1">
                    <a:lumMod val="95000"/>
                    <a:lumOff val="5000"/>
                  </a:schemeClr>
                </a:solidFill>
                <a:ea typeface="+mj-lt"/>
                <a:cs typeface="+mj-lt"/>
              </a:rPr>
              <a:t> </a:t>
            </a:r>
            <a:r>
              <a:rPr lang="en-US" sz="1400" b="1">
                <a:solidFill>
                  <a:schemeClr val="tx1">
                    <a:lumMod val="95000"/>
                    <a:lumOff val="5000"/>
                  </a:schemeClr>
                </a:solidFill>
                <a:ea typeface="+mj-lt"/>
                <a:cs typeface="+mj-lt"/>
              </a:rPr>
              <a:t>with instructions during Week 2 and Week 3</a:t>
            </a:r>
            <a:r>
              <a:rPr lang="en-US" sz="1400">
                <a:solidFill>
                  <a:schemeClr val="tx1">
                    <a:lumMod val="95000"/>
                    <a:lumOff val="5000"/>
                  </a:schemeClr>
                </a:solidFill>
                <a:ea typeface="+mj-lt"/>
                <a:cs typeface="+mj-lt"/>
              </a:rPr>
              <a:t>  of the Semester. You will receive agreements to consider. </a:t>
            </a:r>
          </a:p>
          <a:p>
            <a:r>
              <a:rPr lang="en-US" sz="1400">
                <a:solidFill>
                  <a:schemeClr val="tx1">
                    <a:lumMod val="95000"/>
                    <a:lumOff val="5000"/>
                  </a:schemeClr>
                </a:solidFill>
              </a:rPr>
              <a:t>(We will contact you as soon as the Agreement between your Client (Host) and ANU (</a:t>
            </a:r>
            <a:r>
              <a:rPr lang="en-US" sz="1400" b="1">
                <a:solidFill>
                  <a:schemeClr val="tx1">
                    <a:lumMod val="95000"/>
                    <a:lumOff val="5000"/>
                  </a:schemeClr>
                </a:solidFill>
                <a:ea typeface="+mj-lt"/>
                <a:cs typeface="+mj-lt"/>
              </a:rPr>
              <a:t>ST P01 Industry Project Agreement</a:t>
            </a:r>
            <a:r>
              <a:rPr lang="en-US" sz="1400" b="1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  <a:r>
              <a:rPr lang="en-US" sz="1400">
                <a:solidFill>
                  <a:schemeClr val="tx1">
                    <a:lumMod val="95000"/>
                    <a:lumOff val="5000"/>
                  </a:schemeClr>
                </a:solidFill>
              </a:rPr>
              <a:t> and your team's </a:t>
            </a:r>
            <a:r>
              <a:rPr lang="en-US" sz="1400" b="1">
                <a:solidFill>
                  <a:schemeClr val="tx1">
                    <a:lumMod val="95000"/>
                    <a:lumOff val="5000"/>
                  </a:schemeClr>
                </a:solidFill>
              </a:rPr>
              <a:t>Project Details (ST P023)</a:t>
            </a:r>
            <a:r>
              <a:rPr lang="en-US" sz="1400">
                <a:solidFill>
                  <a:schemeClr val="tx1">
                    <a:lumMod val="95000"/>
                    <a:lumOff val="5000"/>
                  </a:schemeClr>
                </a:solidFill>
              </a:rPr>
              <a:t> form are both signed by your Client and ANU.)</a:t>
            </a:r>
          </a:p>
          <a:p>
            <a:endParaRPr lang="en-US" sz="140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1400" b="1">
                <a:solidFill>
                  <a:srgbClr val="BE830E"/>
                </a:solidFill>
              </a:rPr>
              <a:t>Step 2:</a:t>
            </a:r>
            <a:r>
              <a:rPr lang="en-US" sz="1400">
                <a:solidFill>
                  <a:srgbClr val="BE830E"/>
                </a:solidFill>
              </a:rPr>
              <a:t>  </a:t>
            </a:r>
            <a:r>
              <a:rPr lang="en-US" sz="1400">
                <a:solidFill>
                  <a:schemeClr val="tx1">
                    <a:lumMod val="95000"/>
                    <a:lumOff val="5000"/>
                  </a:schemeClr>
                </a:solidFill>
              </a:rPr>
              <a:t>Review information in the signed ST P01 and ST P03 together with your </a:t>
            </a:r>
            <a:r>
              <a:rPr lang="en-US" sz="1400" b="1">
                <a:solidFill>
                  <a:schemeClr val="tx1">
                    <a:lumMod val="95000"/>
                    <a:lumOff val="5000"/>
                  </a:schemeClr>
                </a:solidFill>
              </a:rPr>
              <a:t>ST P02 Student</a:t>
            </a:r>
            <a:r>
              <a:rPr lang="en-US" sz="1400" b="1">
                <a:solidFill>
                  <a:schemeClr val="tx1">
                    <a:lumMod val="95000"/>
                    <a:lumOff val="5000"/>
                  </a:schemeClr>
                </a:solidFill>
                <a:ea typeface="+mj-lt"/>
                <a:cs typeface="+mj-lt"/>
              </a:rPr>
              <a:t> Project Agreement. </a:t>
            </a:r>
            <a:r>
              <a:rPr lang="en-US" sz="1400">
                <a:solidFill>
                  <a:schemeClr val="tx1">
                    <a:lumMod val="95000"/>
                    <a:lumOff val="5000"/>
                  </a:schemeClr>
                </a:solidFill>
                <a:ea typeface="+mj-lt"/>
                <a:cs typeface="+mj-lt"/>
              </a:rPr>
              <a:t>You have 30 days to consider your </a:t>
            </a:r>
            <a:r>
              <a:rPr lang="en-US" sz="1400" b="1">
                <a:solidFill>
                  <a:schemeClr val="tx1">
                    <a:lumMod val="95000"/>
                    <a:lumOff val="5000"/>
                  </a:schemeClr>
                </a:solidFill>
                <a:ea typeface="+mj-lt"/>
                <a:cs typeface="+mj-lt"/>
              </a:rPr>
              <a:t>Student Project Agreement </a:t>
            </a:r>
            <a:r>
              <a:rPr lang="en-US" sz="1400">
                <a:solidFill>
                  <a:schemeClr val="tx1">
                    <a:lumMod val="95000"/>
                    <a:lumOff val="5000"/>
                  </a:schemeClr>
                </a:solidFill>
                <a:ea typeface="+mj-lt"/>
                <a:cs typeface="+mj-lt"/>
              </a:rPr>
              <a:t>and </a:t>
            </a:r>
            <a:r>
              <a:rPr lang="en-US" sz="1400" b="1">
                <a:solidFill>
                  <a:schemeClr val="tx1">
                    <a:lumMod val="95000"/>
                    <a:lumOff val="5000"/>
                  </a:schemeClr>
                </a:solidFill>
                <a:ea typeface="+mj-lt"/>
                <a:cs typeface="+mj-lt"/>
              </a:rPr>
              <a:t>seek independent Legal Advice.</a:t>
            </a:r>
          </a:p>
          <a:p>
            <a:endParaRPr lang="en-US" sz="1400" b="1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sz="1400" b="1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sz="1400" b="1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sz="1400" b="1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sz="1400" b="1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1400" b="1">
                <a:solidFill>
                  <a:srgbClr val="BE830E"/>
                </a:solidFill>
              </a:rPr>
              <a:t>Step 3:</a:t>
            </a:r>
            <a:r>
              <a:rPr lang="en-US" sz="1400" b="1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  <a:r>
              <a:rPr lang="en-US" sz="1400">
                <a:solidFill>
                  <a:schemeClr val="tx1">
                    <a:lumMod val="95000"/>
                    <a:lumOff val="5000"/>
                  </a:schemeClr>
                </a:solidFill>
              </a:rPr>
              <a:t>When you </a:t>
            </a:r>
            <a:r>
              <a:rPr lang="en-US" sz="1400" b="1">
                <a:solidFill>
                  <a:schemeClr val="tx1">
                    <a:lumMod val="95000"/>
                    <a:lumOff val="5000"/>
                  </a:schemeClr>
                </a:solidFill>
              </a:rPr>
              <a:t>accept the terms and conditions</a:t>
            </a:r>
            <a:r>
              <a:rPr lang="en-US" sz="1400">
                <a:solidFill>
                  <a:schemeClr val="tx1">
                    <a:lumMod val="95000"/>
                    <a:lumOff val="5000"/>
                  </a:schemeClr>
                </a:solidFill>
              </a:rPr>
              <a:t>, you must  first </a:t>
            </a:r>
            <a:r>
              <a:rPr lang="en-US" sz="1400" b="1">
                <a:solidFill>
                  <a:schemeClr val="tx1">
                    <a:lumMod val="95000"/>
                    <a:lumOff val="5000"/>
                  </a:schemeClr>
                </a:solidFill>
              </a:rPr>
              <a:t>fill out your personal details</a:t>
            </a:r>
            <a:r>
              <a:rPr lang="en-US" sz="1400">
                <a:solidFill>
                  <a:schemeClr val="tx1">
                    <a:lumMod val="95000"/>
                    <a:lumOff val="5000"/>
                  </a:schemeClr>
                </a:solidFill>
              </a:rPr>
              <a:t>, </a:t>
            </a:r>
            <a:r>
              <a:rPr lang="en-US" sz="1400" b="1">
                <a:solidFill>
                  <a:schemeClr val="tx1">
                    <a:lumMod val="95000"/>
                    <a:lumOff val="5000"/>
                  </a:schemeClr>
                </a:solidFill>
              </a:rPr>
              <a:t> sign </a:t>
            </a:r>
            <a:r>
              <a:rPr lang="en-US" sz="1400" b="1">
                <a:solidFill>
                  <a:schemeClr val="tx1">
                    <a:lumMod val="95000"/>
                    <a:lumOff val="5000"/>
                  </a:schemeClr>
                </a:solidFill>
                <a:ea typeface="+mj-lt"/>
                <a:cs typeface="+mj-lt"/>
              </a:rPr>
              <a:t> your ST P02 Student</a:t>
            </a:r>
            <a:r>
              <a:rPr lang="en-US" sz="1400" b="1">
                <a:solidFill>
                  <a:schemeClr val="tx1">
                    <a:lumMod val="95000"/>
                    <a:lumOff val="5000"/>
                  </a:schemeClr>
                </a:solidFill>
              </a:rPr>
              <a:t> Project Agreement</a:t>
            </a:r>
            <a:r>
              <a:rPr lang="en-US" sz="1400">
                <a:solidFill>
                  <a:schemeClr val="tx1">
                    <a:lumMod val="95000"/>
                    <a:lumOff val="5000"/>
                  </a:schemeClr>
                </a:solidFill>
              </a:rPr>
              <a:t> and</a:t>
            </a:r>
            <a:r>
              <a:rPr lang="en-US" sz="1400" b="1">
                <a:solidFill>
                  <a:schemeClr val="tx1">
                    <a:lumMod val="95000"/>
                    <a:lumOff val="5000"/>
                  </a:schemeClr>
                </a:solidFill>
              </a:rPr>
              <a:t> seek your Client's Signature</a:t>
            </a:r>
            <a:r>
              <a:rPr lang="en-US" sz="140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r>
              <a:rPr lang="en-US" sz="1400"/>
              <a:t> </a:t>
            </a:r>
          </a:p>
          <a:p>
            <a:endParaRPr lang="en-US" sz="1400" b="1"/>
          </a:p>
          <a:p>
            <a:r>
              <a:rPr lang="en-US" sz="1400" b="1"/>
              <a:t>Step 4: </a:t>
            </a:r>
            <a:r>
              <a:rPr lang="en-US" sz="1400">
                <a:solidFill>
                  <a:schemeClr val="tx1">
                    <a:lumMod val="95000"/>
                    <a:lumOff val="5000"/>
                  </a:schemeClr>
                </a:solidFill>
              </a:rPr>
              <a:t>You are required to </a:t>
            </a:r>
            <a:r>
              <a:rPr lang="en-US" sz="1400" b="1">
                <a:solidFill>
                  <a:schemeClr val="tx1">
                    <a:lumMod val="95000"/>
                    <a:lumOff val="5000"/>
                  </a:schemeClr>
                </a:solidFill>
              </a:rPr>
              <a:t>submit  a copy of the fully signed ST P02 Student</a:t>
            </a:r>
            <a:r>
              <a:rPr lang="en-US" sz="1400" b="1">
                <a:solidFill>
                  <a:schemeClr val="tx1">
                    <a:lumMod val="95000"/>
                    <a:lumOff val="5000"/>
                  </a:schemeClr>
                </a:solidFill>
                <a:ea typeface="+mj-lt"/>
                <a:cs typeface="+mj-lt"/>
              </a:rPr>
              <a:t> Project Agreement</a:t>
            </a:r>
            <a:r>
              <a:rPr lang="en-US" sz="1400">
                <a:solidFill>
                  <a:schemeClr val="tx1">
                    <a:lumMod val="95000"/>
                    <a:lumOff val="5000"/>
                  </a:schemeClr>
                </a:solidFill>
                <a:ea typeface="+mj-lt"/>
                <a:cs typeface="+mj-lt"/>
              </a:rPr>
              <a:t> to ANU via CECC Student Employability Office and a copy to your Client </a:t>
            </a:r>
            <a:r>
              <a:rPr lang="en-US" sz="1400" b="1" u="sng">
                <a:solidFill>
                  <a:schemeClr val="tx1">
                    <a:lumMod val="95000"/>
                    <a:lumOff val="5000"/>
                  </a:schemeClr>
                </a:solidFill>
                <a:ea typeface="+mj-lt"/>
                <a:cs typeface="+mj-lt"/>
              </a:rPr>
              <a:t>by the 7th of April</a:t>
            </a:r>
            <a:r>
              <a:rPr lang="en-US" sz="1400">
                <a:solidFill>
                  <a:schemeClr val="tx1">
                    <a:lumMod val="95000"/>
                    <a:lumOff val="5000"/>
                  </a:schemeClr>
                </a:solidFill>
                <a:ea typeface="+mj-lt"/>
                <a:cs typeface="+mj-lt"/>
              </a:rPr>
              <a:t>.</a:t>
            </a:r>
          </a:p>
          <a:p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1400" b="1">
                <a:ea typeface="+mj-lt"/>
                <a:cs typeface="+mj-lt"/>
              </a:rPr>
              <a:t>Step 5: </a:t>
            </a:r>
            <a:r>
              <a:rPr lang="en-US" sz="140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  <a:r>
              <a:rPr lang="en-US" sz="1400" b="1">
                <a:solidFill>
                  <a:schemeClr val="tx1">
                    <a:lumMod val="95000"/>
                    <a:lumOff val="5000"/>
                  </a:schemeClr>
                </a:solidFill>
              </a:rPr>
              <a:t>If you do not wish to proceed</a:t>
            </a:r>
            <a:r>
              <a:rPr lang="en-US" sz="1400">
                <a:solidFill>
                  <a:schemeClr val="tx1">
                    <a:lumMod val="95000"/>
                    <a:lumOff val="5000"/>
                  </a:schemeClr>
                </a:solidFill>
              </a:rPr>
              <a:t> with your ST P02 Student</a:t>
            </a:r>
            <a:r>
              <a:rPr lang="en-US" sz="1400">
                <a:solidFill>
                  <a:schemeClr val="tx1">
                    <a:lumMod val="95000"/>
                    <a:lumOff val="5000"/>
                  </a:schemeClr>
                </a:solidFill>
                <a:ea typeface="+mj-lt"/>
                <a:cs typeface="+mj-lt"/>
              </a:rPr>
              <a:t> Project Agreement,</a:t>
            </a:r>
            <a:r>
              <a:rPr lang="en-US" sz="1400" b="1">
                <a:solidFill>
                  <a:schemeClr val="tx1">
                    <a:lumMod val="95000"/>
                    <a:lumOff val="5000"/>
                  </a:schemeClr>
                </a:solidFill>
                <a:ea typeface="+mj-lt"/>
                <a:cs typeface="+mj-lt"/>
              </a:rPr>
              <a:t> you must inform</a:t>
            </a:r>
            <a:r>
              <a:rPr lang="en-US" sz="1400">
                <a:solidFill>
                  <a:schemeClr val="tx1">
                    <a:lumMod val="95000"/>
                    <a:lumOff val="5000"/>
                  </a:schemeClr>
                </a:solidFill>
                <a:ea typeface="+mj-lt"/>
                <a:cs typeface="+mj-lt"/>
              </a:rPr>
              <a:t> your decision to  </a:t>
            </a:r>
            <a:r>
              <a:rPr lang="en-US" sz="1400" b="1">
                <a:solidFill>
                  <a:schemeClr val="tx1">
                    <a:lumMod val="95000"/>
                    <a:lumOff val="5000"/>
                  </a:schemeClr>
                </a:solidFill>
                <a:ea typeface="+mj-lt"/>
                <a:cs typeface="+mj-lt"/>
              </a:rPr>
              <a:t>your Course Convenor</a:t>
            </a:r>
            <a:r>
              <a:rPr lang="en-US" sz="1400">
                <a:solidFill>
                  <a:schemeClr val="tx1">
                    <a:lumMod val="95000"/>
                    <a:lumOff val="5000"/>
                  </a:schemeClr>
                </a:solidFill>
                <a:ea typeface="+mj-lt"/>
                <a:cs typeface="+mj-lt"/>
              </a:rPr>
              <a:t> and </a:t>
            </a:r>
            <a:r>
              <a:rPr lang="en-US" sz="1400" b="1">
                <a:solidFill>
                  <a:schemeClr val="tx1">
                    <a:lumMod val="95000"/>
                    <a:lumOff val="5000"/>
                  </a:schemeClr>
                </a:solidFill>
                <a:ea typeface="+mj-lt"/>
                <a:cs typeface="+mj-lt"/>
              </a:rPr>
              <a:t>CECC Student Employability team</a:t>
            </a:r>
            <a:r>
              <a:rPr lang="en-US" sz="1400">
                <a:solidFill>
                  <a:schemeClr val="tx1">
                    <a:lumMod val="95000"/>
                    <a:lumOff val="5000"/>
                  </a:schemeClr>
                </a:solidFill>
                <a:ea typeface="+mj-lt"/>
                <a:cs typeface="+mj-lt"/>
              </a:rPr>
              <a:t> via an email.</a:t>
            </a:r>
            <a:r>
              <a:rPr lang="en-US" sz="1800">
                <a:solidFill>
                  <a:schemeClr val="tx1">
                    <a:lumMod val="95000"/>
                    <a:lumOff val="5000"/>
                  </a:schemeClr>
                </a:solidFill>
                <a:ea typeface="+mj-lt"/>
                <a:cs typeface="+mj-lt"/>
              </a:rPr>
              <a:t> </a:t>
            </a:r>
            <a:endParaRPr lang="en-US" sz="180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10BA6219-7C76-6ADC-8BD2-0B457A4B0BAA}"/>
              </a:ext>
            </a:extLst>
          </p:cNvPr>
          <p:cNvCxnSpPr/>
          <p:nvPr/>
        </p:nvCxnSpPr>
        <p:spPr>
          <a:xfrm flipH="1">
            <a:off x="3191300" y="354417"/>
            <a:ext cx="28073" cy="5837320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9391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B9AB1C-61B5-37F4-1F84-AAADE91818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5021" y="1565011"/>
            <a:ext cx="8310961" cy="5204853"/>
          </a:xfrm>
        </p:spPr>
        <p:txBody>
          <a:bodyPr vert="horz" lIns="0" tIns="0" rIns="0" bIns="0" numCol="2" spcCol="180000" rtlCol="0" anchor="t">
            <a:noAutofit/>
          </a:bodyPr>
          <a:lstStyle/>
          <a:p>
            <a:r>
              <a:rPr lang="en-US" sz="1400" b="1">
                <a:solidFill>
                  <a:srgbClr val="BE830E"/>
                </a:solidFill>
              </a:rPr>
              <a:t>Step 1:</a:t>
            </a:r>
            <a:r>
              <a:rPr lang="en-US" sz="1400" b="1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400">
                <a:solidFill>
                  <a:schemeClr val="tx1">
                    <a:lumMod val="95000"/>
                    <a:lumOff val="5000"/>
                  </a:schemeClr>
                </a:solidFill>
                <a:ea typeface="+mj-lt"/>
                <a:cs typeface="+mj-lt"/>
              </a:rPr>
              <a:t>Wait to receive an email from CECC Student Employability team </a:t>
            </a:r>
            <a:r>
              <a:rPr lang="en-US" sz="1400">
                <a:solidFill>
                  <a:schemeClr val="tx1">
                    <a:lumMod val="95000"/>
                    <a:lumOff val="5000"/>
                  </a:schemeClr>
                </a:solidFill>
                <a:ea typeface="+mj-lt"/>
                <a:cs typeface="+mj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studentemployability.cecc@anu.edu.au</a:t>
            </a:r>
            <a:r>
              <a:rPr lang="en-US" sz="1400">
                <a:solidFill>
                  <a:schemeClr val="tx1">
                    <a:lumMod val="95000"/>
                    <a:lumOff val="5000"/>
                  </a:schemeClr>
                </a:solidFill>
                <a:ea typeface="+mj-lt"/>
                <a:cs typeface="+mj-lt"/>
              </a:rPr>
              <a:t> with instructions during Week 3  or Week 4 of the Semester. You will receive agreements to consider. </a:t>
            </a:r>
          </a:p>
          <a:p>
            <a:r>
              <a:rPr lang="en-US" sz="1400">
                <a:solidFill>
                  <a:schemeClr val="tx1">
                    <a:lumMod val="95000"/>
                    <a:lumOff val="5000"/>
                  </a:schemeClr>
                </a:solidFill>
              </a:rPr>
              <a:t>(We will contact you as soon as your Client has advised their preferred Agreement template and signed </a:t>
            </a:r>
            <a:r>
              <a:rPr lang="en-US" sz="1400" i="1">
                <a:solidFill>
                  <a:schemeClr val="tx1">
                    <a:lumMod val="95000"/>
                    <a:lumOff val="5000"/>
                  </a:schemeClr>
                </a:solidFill>
              </a:rPr>
              <a:t>(if required)</a:t>
            </a:r>
            <a:r>
              <a:rPr lang="en-US" sz="1400">
                <a:solidFill>
                  <a:schemeClr val="tx1">
                    <a:lumMod val="95000"/>
                    <a:lumOff val="5000"/>
                  </a:schemeClr>
                </a:solidFill>
              </a:rPr>
              <a:t>. We will email you which Internal Student Project Agreement that you need to consider. )</a:t>
            </a:r>
          </a:p>
          <a:p>
            <a:endParaRPr lang="en-US" sz="140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1400" b="1">
                <a:solidFill>
                  <a:srgbClr val="BE830E"/>
                </a:solidFill>
              </a:rPr>
              <a:t>Step 2:</a:t>
            </a:r>
            <a:r>
              <a:rPr lang="en-US" sz="1400">
                <a:solidFill>
                  <a:srgbClr val="BE830E"/>
                </a:solidFill>
              </a:rPr>
              <a:t>  </a:t>
            </a:r>
            <a:r>
              <a:rPr lang="en-US" sz="1400">
                <a:solidFill>
                  <a:schemeClr val="tx1">
                    <a:lumMod val="95000"/>
                    <a:lumOff val="5000"/>
                  </a:schemeClr>
                </a:solidFill>
              </a:rPr>
              <a:t>Review and Consider your </a:t>
            </a:r>
            <a:r>
              <a:rPr lang="en-US" sz="1400" b="1">
                <a:solidFill>
                  <a:schemeClr val="tx1">
                    <a:lumMod val="95000"/>
                    <a:lumOff val="5000"/>
                  </a:schemeClr>
                </a:solidFill>
              </a:rPr>
              <a:t>Student</a:t>
            </a:r>
            <a:r>
              <a:rPr lang="en-US" sz="1400" b="1">
                <a:solidFill>
                  <a:schemeClr val="tx1">
                    <a:lumMod val="95000"/>
                    <a:lumOff val="5000"/>
                  </a:schemeClr>
                </a:solidFill>
                <a:ea typeface="+mj-lt"/>
                <a:cs typeface="+mj-lt"/>
              </a:rPr>
              <a:t> Project Agreement. </a:t>
            </a:r>
            <a:r>
              <a:rPr lang="en-US" sz="1400">
                <a:solidFill>
                  <a:schemeClr val="tx1">
                    <a:lumMod val="95000"/>
                    <a:lumOff val="5000"/>
                  </a:schemeClr>
                </a:solidFill>
                <a:ea typeface="+mj-lt"/>
                <a:cs typeface="+mj-lt"/>
              </a:rPr>
              <a:t>You have 30 days to consider your </a:t>
            </a:r>
            <a:r>
              <a:rPr lang="en-US" sz="1400" b="1">
                <a:solidFill>
                  <a:schemeClr val="tx1">
                    <a:lumMod val="95000"/>
                    <a:lumOff val="5000"/>
                  </a:schemeClr>
                </a:solidFill>
                <a:ea typeface="+mj-lt"/>
                <a:cs typeface="+mj-lt"/>
              </a:rPr>
              <a:t>Student Project Agreement </a:t>
            </a:r>
            <a:r>
              <a:rPr lang="en-US" sz="1400">
                <a:solidFill>
                  <a:schemeClr val="tx1">
                    <a:lumMod val="95000"/>
                    <a:lumOff val="5000"/>
                  </a:schemeClr>
                </a:solidFill>
                <a:ea typeface="+mj-lt"/>
                <a:cs typeface="+mj-lt"/>
              </a:rPr>
              <a:t>and </a:t>
            </a:r>
            <a:r>
              <a:rPr lang="en-US" sz="1400" b="1">
                <a:solidFill>
                  <a:schemeClr val="tx1">
                    <a:lumMod val="95000"/>
                    <a:lumOff val="5000"/>
                  </a:schemeClr>
                </a:solidFill>
                <a:ea typeface="+mj-lt"/>
                <a:cs typeface="+mj-lt"/>
              </a:rPr>
              <a:t>seek independent Legal Advice.</a:t>
            </a:r>
          </a:p>
          <a:p>
            <a:endParaRPr lang="en-US" sz="1400" b="1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1400" b="1">
                <a:solidFill>
                  <a:srgbClr val="BE830E"/>
                </a:solidFill>
              </a:rPr>
              <a:t>Step 3:</a:t>
            </a:r>
            <a:r>
              <a:rPr lang="en-US" sz="1400" b="1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400">
                <a:solidFill>
                  <a:schemeClr val="tx1">
                    <a:lumMod val="95000"/>
                    <a:lumOff val="5000"/>
                  </a:schemeClr>
                </a:solidFill>
              </a:rPr>
              <a:t>If you accept the terms and conditions, you must  first fill out your personal details,  sign </a:t>
            </a:r>
            <a:r>
              <a:rPr lang="en-US" sz="1400">
                <a:solidFill>
                  <a:schemeClr val="tx1">
                    <a:lumMod val="95000"/>
                    <a:lumOff val="5000"/>
                  </a:schemeClr>
                </a:solidFill>
                <a:ea typeface="+mj-lt"/>
                <a:cs typeface="+mj-lt"/>
              </a:rPr>
              <a:t> your </a:t>
            </a:r>
            <a:r>
              <a:rPr lang="en-US" sz="1400" b="1">
                <a:solidFill>
                  <a:schemeClr val="tx1">
                    <a:lumMod val="95000"/>
                    <a:lumOff val="5000"/>
                  </a:schemeClr>
                </a:solidFill>
                <a:ea typeface="+mj-lt"/>
                <a:cs typeface="+mj-lt"/>
              </a:rPr>
              <a:t>Student</a:t>
            </a:r>
            <a:r>
              <a:rPr lang="en-US" sz="1400" b="1">
                <a:solidFill>
                  <a:schemeClr val="tx1">
                    <a:lumMod val="95000"/>
                    <a:lumOff val="5000"/>
                  </a:schemeClr>
                </a:solidFill>
              </a:rPr>
              <a:t> Project Agreement.</a:t>
            </a:r>
            <a:r>
              <a:rPr lang="en-US" sz="1400">
                <a:solidFill>
                  <a:schemeClr val="tx1">
                    <a:lumMod val="95000"/>
                    <a:lumOff val="5000"/>
                  </a:schemeClr>
                </a:solidFill>
              </a:rPr>
              <a:t> and seek your Client's Signature </a:t>
            </a:r>
            <a:r>
              <a:rPr lang="en-US" sz="1400" i="1">
                <a:solidFill>
                  <a:schemeClr val="tx1">
                    <a:lumMod val="95000"/>
                    <a:lumOff val="5000"/>
                  </a:schemeClr>
                </a:solidFill>
              </a:rPr>
              <a:t>(if required)</a:t>
            </a:r>
            <a:r>
              <a:rPr lang="en-US" sz="140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r>
              <a:rPr lang="en-US" sz="1400"/>
              <a:t> </a:t>
            </a:r>
          </a:p>
          <a:p>
            <a:endParaRPr lang="en-US" sz="1400" b="1"/>
          </a:p>
          <a:p>
            <a:endParaRPr lang="en-US" sz="1400" b="1"/>
          </a:p>
          <a:p>
            <a:endParaRPr lang="en-US" sz="1400" b="1"/>
          </a:p>
          <a:p>
            <a:endParaRPr lang="en-US" sz="1400" b="1"/>
          </a:p>
          <a:p>
            <a:r>
              <a:rPr lang="en-US" sz="1400" b="1"/>
              <a:t>Step 4: </a:t>
            </a:r>
            <a:r>
              <a:rPr lang="en-US" sz="1400">
                <a:solidFill>
                  <a:schemeClr val="tx1">
                    <a:lumMod val="95000"/>
                    <a:lumOff val="5000"/>
                  </a:schemeClr>
                </a:solidFill>
              </a:rPr>
              <a:t>You are required to submit  a copy of the fully signed Student</a:t>
            </a:r>
            <a:r>
              <a:rPr lang="en-US" sz="1400">
                <a:solidFill>
                  <a:schemeClr val="tx1">
                    <a:lumMod val="95000"/>
                    <a:lumOff val="5000"/>
                  </a:schemeClr>
                </a:solidFill>
                <a:ea typeface="+mj-lt"/>
                <a:cs typeface="+mj-lt"/>
              </a:rPr>
              <a:t> Project Agreement to ANU via CECC Student Employability Office and provide a copy to your Client. </a:t>
            </a:r>
          </a:p>
          <a:p>
            <a:r>
              <a:rPr lang="en-US" sz="1400" b="1"/>
              <a:t>Step 5: </a:t>
            </a:r>
            <a:r>
              <a:rPr lang="en-US" sz="1400">
                <a:solidFill>
                  <a:schemeClr val="tx1">
                    <a:lumMod val="95000"/>
                    <a:lumOff val="5000"/>
                  </a:schemeClr>
                </a:solidFill>
              </a:rPr>
              <a:t>If you do not wish to proceed with your ST P02 Student</a:t>
            </a:r>
            <a:r>
              <a:rPr lang="en-US" sz="1400">
                <a:solidFill>
                  <a:schemeClr val="tx1">
                    <a:lumMod val="95000"/>
                    <a:lumOff val="5000"/>
                  </a:schemeClr>
                </a:solidFill>
                <a:ea typeface="+mj-lt"/>
                <a:cs typeface="+mj-lt"/>
              </a:rPr>
              <a:t> Project Agreement, you must inform your decision to  your Course Convenor and ECC Student Employability team via an email. </a:t>
            </a:r>
            <a:endParaRPr lang="en-US" sz="140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AA64DA-1709-49F5-8FEC-EB4B418BA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2000" y="6552000"/>
            <a:ext cx="480000" cy="144000"/>
          </a:xfrm>
        </p:spPr>
        <p:txBody>
          <a:bodyPr/>
          <a:lstStyle/>
          <a:p>
            <a:fld id="{10A01DC5-1685-4615-8240-15192985C6A2}" type="slidenum">
              <a:rPr lang="en-AU" smtClean="0"/>
              <a:pPr/>
              <a:t>3</a:t>
            </a:fld>
            <a:endParaRPr lang="en-A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6245D1-E62D-BFC1-9008-6531E690D214}"/>
              </a:ext>
            </a:extLst>
          </p:cNvPr>
          <p:cNvSpPr txBox="1"/>
          <p:nvPr/>
        </p:nvSpPr>
        <p:spPr>
          <a:xfrm>
            <a:off x="3234716" y="181893"/>
            <a:ext cx="8354738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AU" sz="3600" b="1">
                <a:latin typeface="Public Sans"/>
              </a:rPr>
              <a:t>What you need to do* after the team formation night!</a:t>
            </a:r>
            <a:endParaRPr lang="en-US" sz="3600" b="1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AD1F163B-BCF9-7857-05EA-8CD9A7197583}"/>
              </a:ext>
            </a:extLst>
          </p:cNvPr>
          <p:cNvSpPr txBox="1">
            <a:spLocks/>
          </p:cNvSpPr>
          <p:nvPr/>
        </p:nvSpPr>
        <p:spPr>
          <a:xfrm>
            <a:off x="282828" y="1641273"/>
            <a:ext cx="2467903" cy="2810211"/>
          </a:xfrm>
          <a:prstGeom prst="rect">
            <a:avLst/>
          </a:prstGeom>
        </p:spPr>
        <p:txBody>
          <a:bodyPr vert="horz" lIns="0" tIns="0" rIns="0" bIns="0" rtlCol="0" anchor="t">
            <a:normAutofit fontScale="62500" lnSpcReduction="20000"/>
          </a:bodyPr>
          <a:lstStyle>
            <a:lvl1pPr marL="0" indent="0" algn="l" defTabSz="914377" rtl="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None/>
              <a:defRPr sz="48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239994" indent="-239994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79988" indent="-239994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Times New Roman" panose="02020603050405020304" pitchFamily="18" charset="0"/>
              <a:buChar char="–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9982" indent="-239994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Sofia Pro Light" panose="020B0000000000000000" pitchFamily="34" charset="0"/>
              <a:buChar char="»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6000" b="1">
                <a:ea typeface="+mj-lt"/>
                <a:cs typeface="+mj-lt"/>
              </a:rPr>
              <a:t>Student</a:t>
            </a:r>
            <a:endParaRPr lang="en-US" sz="6000" b="1">
              <a:ea typeface="+mj-lt"/>
              <a:cs typeface="+mj-lt"/>
            </a:endParaRPr>
          </a:p>
          <a:p>
            <a:r>
              <a:rPr lang="en-AU" sz="6000" b="1">
                <a:ea typeface="+mj-lt"/>
                <a:cs typeface="+mj-lt"/>
              </a:rPr>
              <a:t> Agreement </a:t>
            </a:r>
            <a:endParaRPr lang="en-US" sz="6000" b="1">
              <a:ea typeface="+mj-lt"/>
              <a:cs typeface="+mj-lt"/>
            </a:endParaRPr>
          </a:p>
          <a:p>
            <a:pPr>
              <a:lnSpc>
                <a:spcPct val="120000"/>
              </a:lnSpc>
            </a:pPr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</a:rPr>
              <a:t>*Students working with </a:t>
            </a:r>
            <a:r>
              <a:rPr lang="en-US" sz="3200" b="1">
                <a:solidFill>
                  <a:schemeClr val="tx1">
                    <a:lumMod val="95000"/>
                    <a:lumOff val="5000"/>
                  </a:schemeClr>
                </a:solidFill>
              </a:rPr>
              <a:t>an ANU Internal Client</a:t>
            </a:r>
          </a:p>
          <a:p>
            <a:pPr>
              <a:lnSpc>
                <a:spcPct val="120000"/>
              </a:lnSpc>
            </a:pPr>
            <a:endParaRPr lang="en-US" sz="200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lnSpc>
                <a:spcPct val="120000"/>
              </a:lnSpc>
            </a:pPr>
            <a:endParaRPr lang="en-US" sz="3200">
              <a:solidFill>
                <a:srgbClr val="0D0D0D"/>
              </a:solidFill>
            </a:endParaRPr>
          </a:p>
          <a:p>
            <a:pPr>
              <a:lnSpc>
                <a:spcPct val="120000"/>
              </a:lnSpc>
            </a:pPr>
            <a:endParaRPr lang="en-US" sz="3200">
              <a:solidFill>
                <a:srgbClr val="0D0D0D"/>
              </a:solidFill>
            </a:endParaRPr>
          </a:p>
          <a:p>
            <a:endParaRPr lang="en-AU">
              <a:solidFill>
                <a:schemeClr val="tx1"/>
              </a:solidFill>
            </a:endParaRPr>
          </a:p>
          <a:p>
            <a:endParaRPr lang="en-AU">
              <a:solidFill>
                <a:schemeClr val="tx1"/>
              </a:solidFill>
            </a:endParaRPr>
          </a:p>
          <a:p>
            <a:endParaRPr lang="en-AU" sz="3600">
              <a:solidFill>
                <a:schemeClr val="tx1"/>
              </a:solidFill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EEFB96C-7F1B-A8BE-AD70-6E34877D2A38}"/>
              </a:ext>
            </a:extLst>
          </p:cNvPr>
          <p:cNvCxnSpPr/>
          <p:nvPr/>
        </p:nvCxnSpPr>
        <p:spPr>
          <a:xfrm flipH="1">
            <a:off x="3191300" y="354417"/>
            <a:ext cx="28073" cy="5837320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6247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AA64DA-1709-49F5-8FEC-EB4B418BA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2000" y="6552000"/>
            <a:ext cx="480000" cy="144000"/>
          </a:xfrm>
        </p:spPr>
        <p:txBody>
          <a:bodyPr/>
          <a:lstStyle/>
          <a:p>
            <a:fld id="{10A01DC5-1685-4615-8240-15192985C6A2}" type="slidenum">
              <a:rPr lang="en-AU" smtClean="0"/>
              <a:pPr/>
              <a:t>4</a:t>
            </a:fld>
            <a:endParaRPr lang="en-A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6245D1-E62D-BFC1-9008-6531E690D214}"/>
              </a:ext>
            </a:extLst>
          </p:cNvPr>
          <p:cNvSpPr txBox="1"/>
          <p:nvPr/>
        </p:nvSpPr>
        <p:spPr>
          <a:xfrm>
            <a:off x="3284848" y="272130"/>
            <a:ext cx="835473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AU" sz="3600" b="1">
                <a:solidFill>
                  <a:schemeClr val="accent2">
                    <a:lumMod val="75000"/>
                  </a:schemeClr>
                </a:solidFill>
                <a:latin typeface="Public Sans"/>
              </a:rPr>
              <a:t>ANU Insurance</a:t>
            </a:r>
            <a:endParaRPr lang="en-US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AD1F163B-BCF9-7857-05EA-8CD9A7197583}"/>
              </a:ext>
            </a:extLst>
          </p:cNvPr>
          <p:cNvSpPr txBox="1">
            <a:spLocks/>
          </p:cNvSpPr>
          <p:nvPr/>
        </p:nvSpPr>
        <p:spPr>
          <a:xfrm>
            <a:off x="282828" y="1641273"/>
            <a:ext cx="2467903" cy="2810211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0" indent="0" algn="l" defTabSz="914377" rtl="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None/>
              <a:defRPr sz="48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239994" indent="-239994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79988" indent="-239994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Times New Roman" panose="02020603050405020304" pitchFamily="18" charset="0"/>
              <a:buChar char="–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9982" indent="-239994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Sofia Pro Light" panose="020B0000000000000000" pitchFamily="34" charset="0"/>
              <a:buChar char="»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AU" sz="6000" b="1"/>
          </a:p>
          <a:p>
            <a:pPr>
              <a:lnSpc>
                <a:spcPct val="120000"/>
              </a:lnSpc>
            </a:pPr>
            <a:endParaRPr lang="en-US" sz="200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lnSpc>
                <a:spcPct val="120000"/>
              </a:lnSpc>
            </a:pPr>
            <a:endParaRPr lang="en-US" sz="3200">
              <a:solidFill>
                <a:srgbClr val="0D0D0D"/>
              </a:solidFill>
            </a:endParaRPr>
          </a:p>
          <a:p>
            <a:pPr>
              <a:lnSpc>
                <a:spcPct val="120000"/>
              </a:lnSpc>
            </a:pPr>
            <a:endParaRPr lang="en-US" sz="3200">
              <a:solidFill>
                <a:srgbClr val="0D0D0D"/>
              </a:solidFill>
            </a:endParaRPr>
          </a:p>
          <a:p>
            <a:endParaRPr lang="en-AU">
              <a:solidFill>
                <a:schemeClr val="tx1"/>
              </a:solidFill>
            </a:endParaRPr>
          </a:p>
          <a:p>
            <a:endParaRPr lang="en-AU">
              <a:solidFill>
                <a:schemeClr val="tx1"/>
              </a:solidFill>
            </a:endParaRPr>
          </a:p>
          <a:p>
            <a:endParaRPr lang="en-AU" sz="360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6BFF28-D5EA-5D2E-733A-56B57D9A6D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185" y="1204026"/>
            <a:ext cx="11275815" cy="4795974"/>
          </a:xfrm>
        </p:spPr>
        <p:txBody>
          <a:bodyPr vert="horz" lIns="0" tIns="0" rIns="0" bIns="0" numCol="2" spcCol="180000" rtlCol="0" anchor="t">
            <a:noAutofit/>
          </a:bodyPr>
          <a:lstStyle/>
          <a:p>
            <a:r>
              <a:rPr lang="en-US" sz="1300" dirty="0">
                <a:solidFill>
                  <a:schemeClr val="tx1"/>
                </a:solidFill>
                <a:ea typeface="+mj-lt"/>
                <a:cs typeface="+mj-lt"/>
              </a:rPr>
              <a:t>The College will be arranging 'the Group Personal Accident Insurance</a:t>
            </a:r>
            <a:r>
              <a:rPr lang="en-US" sz="1300" dirty="0">
                <a:ea typeface="+mj-lt"/>
                <a:cs typeface="+mj-lt"/>
              </a:rPr>
              <a:t> </a:t>
            </a:r>
            <a:r>
              <a:rPr lang="en-US" sz="1300" dirty="0">
                <a:solidFill>
                  <a:schemeClr val="tx1">
                    <a:lumMod val="95000"/>
                    <a:lumOff val="5000"/>
                  </a:schemeClr>
                </a:solidFill>
                <a:ea typeface="+mj-lt"/>
                <a:cs typeface="+mj-lt"/>
              </a:rPr>
              <a:t>Cover' for those students who will work on the projects where they will be required to work off-campus or attend some off-campus activities. </a:t>
            </a:r>
            <a:r>
              <a:rPr lang="en-US" sz="1300" dirty="0">
                <a:ea typeface="+mj-lt"/>
                <a:cs typeface="+mj-lt"/>
              </a:rPr>
              <a:t> </a:t>
            </a:r>
            <a:endParaRPr lang="en-US" dirty="0"/>
          </a:p>
          <a:p>
            <a:endParaRPr lang="en-US" sz="1300">
              <a:solidFill>
                <a:srgbClr val="BE830E"/>
              </a:solidFill>
              <a:ea typeface="+mj-lt"/>
              <a:cs typeface="+mj-lt"/>
            </a:endParaRPr>
          </a:p>
          <a:p>
            <a:r>
              <a:rPr lang="en-US" sz="1300" b="1" dirty="0">
                <a:solidFill>
                  <a:schemeClr val="tx1">
                    <a:lumMod val="95000"/>
                    <a:lumOff val="5000"/>
                  </a:schemeClr>
                </a:solidFill>
                <a:ea typeface="+mj-lt"/>
                <a:cs typeface="+mj-lt"/>
              </a:rPr>
              <a:t>Those students will receive an email from </a:t>
            </a:r>
            <a:r>
              <a:rPr lang="en-US" sz="1300" b="1" dirty="0">
                <a:solidFill>
                  <a:schemeClr val="tx1">
                    <a:lumMod val="95000"/>
                    <a:lumOff val="5000"/>
                  </a:schemeClr>
                </a:solidFill>
                <a:ea typeface="+mj-lt"/>
                <a:cs typeface="+mj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studentemployability.cecc@anu.edu.au</a:t>
            </a:r>
            <a:r>
              <a:rPr lang="en-US" sz="1300" b="1" dirty="0">
                <a:solidFill>
                  <a:schemeClr val="tx1">
                    <a:lumMod val="95000"/>
                    <a:lumOff val="5000"/>
                  </a:schemeClr>
                </a:solidFill>
                <a:ea typeface="+mj-lt"/>
                <a:cs typeface="+mj-lt"/>
              </a:rPr>
              <a:t> confirming that their insurance is in place. </a:t>
            </a:r>
            <a:r>
              <a:rPr lang="en-US" sz="1300" dirty="0">
                <a:ea typeface="+mj-lt"/>
                <a:cs typeface="+mj-lt"/>
              </a:rPr>
              <a:t> </a:t>
            </a:r>
            <a:endParaRPr lang="en-US" dirty="0"/>
          </a:p>
          <a:p>
            <a:r>
              <a:rPr lang="en-US" sz="1300" dirty="0">
                <a:solidFill>
                  <a:schemeClr val="tx1">
                    <a:lumMod val="95000"/>
                    <a:lumOff val="5000"/>
                  </a:schemeClr>
                </a:solidFill>
                <a:ea typeface="+mj-lt"/>
                <a:cs typeface="+mj-lt"/>
              </a:rPr>
              <a:t>If your group project has any off-campus activities, you should receive an email about the insurance cover by the Week 3 of the Semester. 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ea typeface="+mj-lt"/>
              <a:cs typeface="+mj-lt"/>
            </a:endParaRPr>
          </a:p>
          <a:p>
            <a:endParaRPr lang="en-US" sz="1300"/>
          </a:p>
          <a:p>
            <a:r>
              <a:rPr lang="en-US" sz="1300" b="1" dirty="0">
                <a:solidFill>
                  <a:schemeClr val="tx1">
                    <a:lumMod val="95000"/>
                    <a:lumOff val="5000"/>
                  </a:schemeClr>
                </a:solidFill>
                <a:ea typeface="+mj-lt"/>
                <a:cs typeface="+mj-lt"/>
              </a:rPr>
              <a:t>What you need to do:</a:t>
            </a:r>
            <a:r>
              <a:rPr lang="en-US" sz="1300" dirty="0">
                <a:ea typeface="+mj-lt"/>
                <a:cs typeface="+mj-lt"/>
              </a:rPr>
              <a:t> </a:t>
            </a:r>
            <a:endParaRPr lang="en-US" dirty="0"/>
          </a:p>
          <a:p>
            <a:r>
              <a:rPr lang="en-US" sz="1300" b="1" dirty="0">
                <a:solidFill>
                  <a:schemeClr val="tx1">
                    <a:lumMod val="95000"/>
                    <a:lumOff val="5000"/>
                  </a:schemeClr>
                </a:solidFill>
                <a:ea typeface="+mj-lt"/>
                <a:cs typeface="+mj-lt"/>
              </a:rPr>
              <a:t>Step 1:</a:t>
            </a:r>
            <a:r>
              <a:rPr lang="en-US" sz="1300" dirty="0">
                <a:solidFill>
                  <a:schemeClr val="tx1">
                    <a:lumMod val="95000"/>
                    <a:lumOff val="5000"/>
                  </a:schemeClr>
                </a:solidFill>
                <a:ea typeface="+mj-lt"/>
                <a:cs typeface="+mj-lt"/>
              </a:rPr>
              <a:t> Wait for the email about the insurance cover from CECC Student Employability team </a:t>
            </a:r>
            <a:r>
              <a:rPr lang="en-US" sz="1300" dirty="0">
                <a:solidFill>
                  <a:schemeClr val="tx1">
                    <a:lumMod val="95000"/>
                    <a:lumOff val="5000"/>
                  </a:schemeClr>
                </a:solidFill>
                <a:ea typeface="+mj-lt"/>
                <a:cs typeface="+mj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studentemployability.cecc@anu.edu.au. </a:t>
            </a:r>
            <a:r>
              <a:rPr lang="en-US" sz="1300" dirty="0">
                <a:ea typeface="+mj-lt"/>
                <a:cs typeface="+mj-lt"/>
              </a:rPr>
              <a:t> </a:t>
            </a:r>
            <a:endParaRPr lang="en-US" dirty="0"/>
          </a:p>
          <a:p>
            <a:r>
              <a:rPr lang="en-US" sz="1300" b="1" dirty="0">
                <a:solidFill>
                  <a:schemeClr val="tx1"/>
                </a:solidFill>
                <a:ea typeface="+mj-lt"/>
                <a:cs typeface="+mj-lt"/>
              </a:rPr>
              <a:t>St</a:t>
            </a:r>
            <a:r>
              <a:rPr lang="en-US" sz="1300" dirty="0">
                <a:solidFill>
                  <a:schemeClr val="tx1">
                    <a:lumMod val="95000"/>
                    <a:lumOff val="5000"/>
                  </a:schemeClr>
                </a:solidFill>
                <a:ea typeface="+mj-lt"/>
                <a:cs typeface="+mj-lt"/>
              </a:rPr>
              <a:t>ep 2: If you do not receive any email about the insurance  cover by the end  of  Week 3, contact CECC Student Employability </a:t>
            </a:r>
          </a:p>
          <a:p>
            <a:r>
              <a:rPr lang="en-US" sz="1300" dirty="0">
                <a:solidFill>
                  <a:schemeClr val="tx1">
                    <a:lumMod val="95000"/>
                    <a:lumOff val="5000"/>
                  </a:schemeClr>
                </a:solidFill>
                <a:ea typeface="+mj-lt"/>
                <a:cs typeface="+mj-lt"/>
              </a:rPr>
              <a:t>team </a:t>
            </a:r>
            <a:r>
              <a:rPr lang="en-US" sz="1300" dirty="0">
                <a:solidFill>
                  <a:schemeClr val="tx1">
                    <a:lumMod val="95000"/>
                    <a:lumOff val="5000"/>
                  </a:schemeClr>
                </a:solidFill>
                <a:ea typeface="+mj-lt"/>
                <a:cs typeface="+mj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studentemployability.cecc@anu.edu.au</a:t>
            </a:r>
            <a:r>
              <a:rPr lang="en-US" sz="1300" dirty="0">
                <a:solidFill>
                  <a:schemeClr val="tx1">
                    <a:lumMod val="95000"/>
                    <a:lumOff val="5000"/>
                  </a:schemeClr>
                </a:solidFill>
                <a:ea typeface="+mj-lt"/>
                <a:cs typeface="+mj-lt"/>
              </a:rPr>
              <a:t> . 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sz="1300" b="1">
              <a:solidFill>
                <a:schemeClr val="tx1"/>
              </a:solidFill>
              <a:ea typeface="+mj-lt"/>
              <a:cs typeface="+mj-lt"/>
            </a:endParaRPr>
          </a:p>
          <a:p>
            <a:endParaRPr lang="en-US" sz="1300"/>
          </a:p>
        </p:txBody>
      </p:sp>
    </p:spTree>
    <p:extLst>
      <p:ext uri="{BB962C8B-B14F-4D97-AF65-F5344CB8AC3E}">
        <p14:creationId xmlns:p14="http://schemas.microsoft.com/office/powerpoint/2010/main" val="213255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1E6FE8-F0E0-430B-829F-02ADA0D0A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2000" y="6552000"/>
            <a:ext cx="480000" cy="144000"/>
          </a:xfrm>
        </p:spPr>
        <p:txBody>
          <a:bodyPr/>
          <a:lstStyle/>
          <a:p>
            <a:fld id="{10A01DC5-1685-4615-8240-15192985C6A2}" type="slidenum">
              <a:rPr lang="en-AU" smtClean="0"/>
              <a:pPr/>
              <a:t>5</a:t>
            </a:fld>
            <a:endParaRPr lang="en-AU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C310FE0-69A4-4565-BC20-2529EB334A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1800" y="432001"/>
            <a:ext cx="4800000" cy="1215825"/>
          </a:xfrm>
        </p:spPr>
        <p:txBody>
          <a:bodyPr vert="horz" lIns="0" tIns="0" rIns="0" bIns="0" rtlCol="0" anchor="t">
            <a:normAutofit fontScale="92500" lnSpcReduction="10000"/>
          </a:bodyPr>
          <a:lstStyle/>
          <a:p>
            <a:r>
              <a:rPr lang="en-AU" sz="3700" b="1"/>
              <a:t>HIVE SPACE</a:t>
            </a:r>
            <a:endParaRPr lang="en-AU" sz="3733" b="1"/>
          </a:p>
          <a:p>
            <a:r>
              <a:rPr lang="en-AU" sz="3700">
                <a:solidFill>
                  <a:schemeClr val="tx1"/>
                </a:solidFill>
              </a:rPr>
              <a:t>Hot desk / meeting room booking system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A5E4652-E631-2FAF-8736-0741FF240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6799" y="-572"/>
            <a:ext cx="4800000" cy="1745321"/>
          </a:xfrm>
        </p:spPr>
        <p:txBody>
          <a:bodyPr vert="horz" lIns="0" tIns="0" rIns="0" bIns="0" rtlCol="0" anchor="t">
            <a:normAutofit/>
          </a:bodyPr>
          <a:lstStyle/>
          <a:p>
            <a:endParaRPr lang="en-US" sz="2400"/>
          </a:p>
          <a:p>
            <a:r>
              <a:rPr lang="en-US" sz="1600">
                <a:solidFill>
                  <a:schemeClr val="tx1"/>
                </a:solidFill>
              </a:rPr>
              <a:t>ANU School of computing offers you to conduct  your </a:t>
            </a:r>
            <a:r>
              <a:rPr lang="en-US" sz="1600" err="1">
                <a:solidFill>
                  <a:schemeClr val="tx1"/>
                </a:solidFill>
              </a:rPr>
              <a:t>TechLaucher</a:t>
            </a:r>
            <a:r>
              <a:rPr lang="en-US" sz="1600">
                <a:solidFill>
                  <a:schemeClr val="tx1"/>
                </a:solidFill>
              </a:rPr>
              <a:t> project in the HIVE, located on the </a:t>
            </a:r>
            <a:r>
              <a:rPr lang="en-US" sz="1600" err="1">
                <a:solidFill>
                  <a:schemeClr val="tx1"/>
                </a:solidFill>
              </a:rPr>
              <a:t>groundfloor</a:t>
            </a:r>
            <a:r>
              <a:rPr lang="en-US" sz="1600">
                <a:solidFill>
                  <a:schemeClr val="tx1"/>
                </a:solidFill>
              </a:rPr>
              <a:t> of the CSIT. You can book a hot desk and a meeting room and invite your client to work with you.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2B5DA8A3-CD30-5358-F109-507B21AE30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193" y="2053100"/>
            <a:ext cx="4827916" cy="3643195"/>
          </a:xfrm>
          <a:prstGeom prst="rect">
            <a:avLst/>
          </a:prstGeom>
        </p:spPr>
      </p:pic>
      <p:pic>
        <p:nvPicPr>
          <p:cNvPr id="3" name="Picture 6" descr="Diagram&#10;&#10;Description automatically generated">
            <a:extLst>
              <a:ext uri="{FF2B5EF4-FFF2-40B4-BE49-F238E27FC236}">
                <a16:creationId xmlns:a16="http://schemas.microsoft.com/office/drawing/2014/main" id="{D9851A85-AA02-7094-2100-0465C59667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8280" y="1466566"/>
            <a:ext cx="2950133" cy="4936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631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1E6FE8-F0E0-430B-829F-02ADA0D0A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2000" y="6552000"/>
            <a:ext cx="480000" cy="144000"/>
          </a:xfrm>
        </p:spPr>
        <p:txBody>
          <a:bodyPr/>
          <a:lstStyle/>
          <a:p>
            <a:fld id="{10A01DC5-1685-4615-8240-15192985C6A2}" type="slidenum">
              <a:rPr lang="en-AU" smtClean="0"/>
              <a:pPr/>
              <a:t>6</a:t>
            </a:fld>
            <a:endParaRPr lang="en-AU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C310FE0-69A4-4565-BC20-2529EB334A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1800" y="432001"/>
            <a:ext cx="4800000" cy="1215825"/>
          </a:xfrm>
        </p:spPr>
        <p:txBody>
          <a:bodyPr vert="horz" lIns="0" tIns="0" rIns="0" bIns="0" rtlCol="0" anchor="t">
            <a:normAutofit fontScale="92500" lnSpcReduction="10000"/>
          </a:bodyPr>
          <a:lstStyle/>
          <a:p>
            <a:r>
              <a:rPr lang="en-AU" sz="3700" b="1"/>
              <a:t>HIVE SPACE</a:t>
            </a:r>
            <a:endParaRPr lang="en-AU" sz="3733" b="1"/>
          </a:p>
          <a:p>
            <a:r>
              <a:rPr lang="en-AU" sz="3700">
                <a:solidFill>
                  <a:schemeClr val="tx1"/>
                </a:solidFill>
              </a:rPr>
              <a:t>Hot desk / meeting room booking system</a:t>
            </a:r>
          </a:p>
        </p:txBody>
      </p:sp>
      <p:pic>
        <p:nvPicPr>
          <p:cNvPr id="3" name="Picture 4" descr="Timeline&#10;&#10;Description automatically generated">
            <a:extLst>
              <a:ext uri="{FF2B5EF4-FFF2-40B4-BE49-F238E27FC236}">
                <a16:creationId xmlns:a16="http://schemas.microsoft.com/office/drawing/2014/main" id="{C350F353-06FB-8611-96E3-6B7D129BE7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8333" r="-175" b="-253"/>
          <a:stretch/>
        </p:blipFill>
        <p:spPr>
          <a:xfrm>
            <a:off x="6355493" y="919039"/>
            <a:ext cx="5605585" cy="1627186"/>
          </a:xfrm>
          <a:prstGeom prst="rect">
            <a:avLst/>
          </a:prstGeom>
        </p:spPr>
      </p:pic>
      <p:sp>
        <p:nvSpPr>
          <p:cNvPr id="21" name="Arrow: Up 20">
            <a:extLst>
              <a:ext uri="{FF2B5EF4-FFF2-40B4-BE49-F238E27FC236}">
                <a16:creationId xmlns:a16="http://schemas.microsoft.com/office/drawing/2014/main" id="{5885A1FE-E328-1B0B-C03F-E64F822CB904}"/>
              </a:ext>
            </a:extLst>
          </p:cNvPr>
          <p:cNvSpPr/>
          <p:nvPr/>
        </p:nvSpPr>
        <p:spPr>
          <a:xfrm rot="10800000">
            <a:off x="6506308" y="2119923"/>
            <a:ext cx="166076" cy="31261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E7ED1BA-99F7-E172-1A44-FD2C53F843BE}"/>
              </a:ext>
            </a:extLst>
          </p:cNvPr>
          <p:cNvGrpSpPr/>
          <p:nvPr/>
        </p:nvGrpSpPr>
        <p:grpSpPr>
          <a:xfrm>
            <a:off x="6310423" y="2717487"/>
            <a:ext cx="5775864" cy="3496373"/>
            <a:chOff x="6281115" y="1994564"/>
            <a:chExt cx="5775864" cy="3496373"/>
          </a:xfrm>
        </p:grpSpPr>
        <p:pic>
          <p:nvPicPr>
            <p:cNvPr id="2" name="Picture 2" descr="Graphical user interface, application, table&#10;&#10;Description automatically generated">
              <a:extLst>
                <a:ext uri="{FF2B5EF4-FFF2-40B4-BE49-F238E27FC236}">
                  <a16:creationId xmlns:a16="http://schemas.microsoft.com/office/drawing/2014/main" id="{BAFE0894-BF4F-273A-50BD-134BE58919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81115" y="1994564"/>
              <a:ext cx="5713046" cy="3496373"/>
            </a:xfrm>
            <a:prstGeom prst="rect">
              <a:avLst/>
            </a:prstGeom>
          </p:spPr>
        </p:pic>
        <p:sp>
          <p:nvSpPr>
            <p:cNvPr id="24" name="Arrow: Up 23">
              <a:extLst>
                <a:ext uri="{FF2B5EF4-FFF2-40B4-BE49-F238E27FC236}">
                  <a16:creationId xmlns:a16="http://schemas.microsoft.com/office/drawing/2014/main" id="{2FF28E88-D751-9BDB-35D2-068FF9B7D99B}"/>
                </a:ext>
              </a:extLst>
            </p:cNvPr>
            <p:cNvSpPr/>
            <p:nvPr/>
          </p:nvSpPr>
          <p:spPr>
            <a:xfrm rot="1200000">
              <a:off x="6706159" y="2530993"/>
              <a:ext cx="117230" cy="820615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Arrow: Up 24">
              <a:extLst>
                <a:ext uri="{FF2B5EF4-FFF2-40B4-BE49-F238E27FC236}">
                  <a16:creationId xmlns:a16="http://schemas.microsoft.com/office/drawing/2014/main" id="{31B74B86-7681-66A6-8392-9E15275DAFA6}"/>
                </a:ext>
              </a:extLst>
            </p:cNvPr>
            <p:cNvSpPr/>
            <p:nvPr/>
          </p:nvSpPr>
          <p:spPr>
            <a:xfrm rot="3420000">
              <a:off x="11055633" y="2428938"/>
              <a:ext cx="126999" cy="1875692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Arrow: Up 25">
              <a:extLst>
                <a:ext uri="{FF2B5EF4-FFF2-40B4-BE49-F238E27FC236}">
                  <a16:creationId xmlns:a16="http://schemas.microsoft.com/office/drawing/2014/main" id="{676EA2D0-5616-600F-5326-35AA66A76214}"/>
                </a:ext>
              </a:extLst>
            </p:cNvPr>
            <p:cNvSpPr/>
            <p:nvPr/>
          </p:nvSpPr>
          <p:spPr>
            <a:xfrm rot="13320000">
              <a:off x="7572134" y="2812867"/>
              <a:ext cx="97692" cy="400539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Arrow: Up 26">
              <a:extLst>
                <a:ext uri="{FF2B5EF4-FFF2-40B4-BE49-F238E27FC236}">
                  <a16:creationId xmlns:a16="http://schemas.microsoft.com/office/drawing/2014/main" id="{2A2B2785-03FF-65DB-CB15-1C685C9D55BB}"/>
                </a:ext>
              </a:extLst>
            </p:cNvPr>
            <p:cNvSpPr/>
            <p:nvPr/>
          </p:nvSpPr>
          <p:spPr>
            <a:xfrm rot="6060000">
              <a:off x="7987796" y="4970437"/>
              <a:ext cx="107461" cy="390769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Content Placeholder 4">
            <a:extLst>
              <a:ext uri="{FF2B5EF4-FFF2-40B4-BE49-F238E27FC236}">
                <a16:creationId xmlns:a16="http://schemas.microsoft.com/office/drawing/2014/main" id="{75910163-1549-595F-77D1-DDC3A571C732}"/>
              </a:ext>
            </a:extLst>
          </p:cNvPr>
          <p:cNvSpPr txBox="1">
            <a:spLocks/>
          </p:cNvSpPr>
          <p:nvPr/>
        </p:nvSpPr>
        <p:spPr>
          <a:xfrm>
            <a:off x="435081" y="2025097"/>
            <a:ext cx="4800000" cy="3600000"/>
          </a:xfrm>
          <a:prstGeom prst="rect">
            <a:avLst/>
          </a:prstGeom>
        </p:spPr>
        <p:txBody>
          <a:bodyPr vert="horz" lIns="0" tIns="0" rIns="0" bIns="0" rtlCol="0" anchor="t">
            <a:normAutofit lnSpcReduction="10000"/>
          </a:bodyPr>
          <a:lstStyle>
            <a:lvl1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867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9994" indent="-239994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79988" indent="-239994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Times New Roman" panose="02020603050405020304" pitchFamily="18" charset="0"/>
              <a:buChar char="–"/>
              <a:defRPr sz="14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9982" indent="-239994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Sofia Pro Light" panose="020B0000000000000000" pitchFamily="34" charset="0"/>
              <a:buChar char="»"/>
              <a:defRPr sz="14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/>
              <a:t>STEP 1: </a:t>
            </a:r>
            <a:r>
              <a:rPr lang="en-US" sz="1400" b="1">
                <a:solidFill>
                  <a:schemeClr val="tx1"/>
                </a:solidFill>
                <a:ea typeface="+mj-lt"/>
                <a:cs typeface="+mj-lt"/>
              </a:rPr>
              <a:t>Go on your ANU Outlook, click on calendar</a:t>
            </a:r>
            <a:endParaRPr lang="en-US">
              <a:solidFill>
                <a:schemeClr val="tx1"/>
              </a:solidFill>
            </a:endParaRPr>
          </a:p>
          <a:p>
            <a:r>
              <a:rPr lang="en-US" sz="1400">
                <a:ea typeface="+mj-lt"/>
                <a:cs typeface="+mj-lt"/>
              </a:rPr>
              <a:t>STEP 2: </a:t>
            </a:r>
            <a:r>
              <a:rPr lang="en-US" sz="1400" b="1">
                <a:solidFill>
                  <a:schemeClr val="tx1"/>
                </a:solidFill>
                <a:ea typeface="+mj-lt"/>
                <a:cs typeface="+mj-lt"/>
              </a:rPr>
              <a:t>Select Schedule a meeting &gt; select a start and end time* &gt; click on rooms &gt; select B108 CSIT CWS / DWS (AWS AND BWS are reserved for other activities) &gt; click on rooms insert &gt; ok &gt; send</a:t>
            </a:r>
          </a:p>
          <a:p>
            <a:endParaRPr lang="en-US" sz="1400">
              <a:solidFill>
                <a:srgbClr val="BE830E"/>
              </a:solidFill>
              <a:ea typeface="+mj-lt"/>
              <a:cs typeface="+mj-lt"/>
            </a:endParaRPr>
          </a:p>
          <a:p>
            <a:r>
              <a:rPr lang="en-US" sz="1200" b="1">
                <a:solidFill>
                  <a:schemeClr val="tx1"/>
                </a:solidFill>
                <a:ea typeface="+mj-lt"/>
                <a:cs typeface="+mj-lt"/>
              </a:rPr>
              <a:t>*Please note that: </a:t>
            </a:r>
            <a:endParaRPr lang="en-US" sz="1200">
              <a:solidFill>
                <a:schemeClr val="tx1"/>
              </a:solidFill>
              <a:ea typeface="+mj-lt"/>
              <a:cs typeface="+mj-lt"/>
            </a:endParaRPr>
          </a:p>
          <a:p>
            <a:r>
              <a:rPr lang="en-US" sz="1200">
                <a:solidFill>
                  <a:schemeClr val="tx1"/>
                </a:solidFill>
                <a:ea typeface="+mj-lt"/>
                <a:cs typeface="+mj-lt"/>
              </a:rPr>
              <a:t>-Maximum Duration: 4 hours (possibility to renew if availability)</a:t>
            </a:r>
            <a:br>
              <a:rPr lang="en-US" sz="1200">
                <a:ea typeface="+mj-lt"/>
                <a:cs typeface="+mj-lt"/>
              </a:rPr>
            </a:br>
            <a:r>
              <a:rPr lang="en-US" sz="1200">
                <a:solidFill>
                  <a:schemeClr val="tx1"/>
                </a:solidFill>
                <a:ea typeface="+mj-lt"/>
                <a:cs typeface="+mj-lt"/>
              </a:rPr>
              <a:t>- Duration for workspaces: 1 to 4 hours</a:t>
            </a:r>
            <a:br>
              <a:rPr lang="en-US" sz="1200">
                <a:ea typeface="+mj-lt"/>
                <a:cs typeface="+mj-lt"/>
              </a:rPr>
            </a:br>
            <a:r>
              <a:rPr lang="en-US" sz="1200">
                <a:solidFill>
                  <a:schemeClr val="tx1"/>
                </a:solidFill>
                <a:ea typeface="+mj-lt"/>
                <a:cs typeface="+mj-lt"/>
              </a:rPr>
              <a:t>- Duration for meeting room: 1 to 4 hours</a:t>
            </a:r>
            <a:br>
              <a:rPr lang="en-US" sz="1200">
                <a:ea typeface="+mj-lt"/>
                <a:cs typeface="+mj-lt"/>
              </a:rPr>
            </a:br>
            <a:r>
              <a:rPr lang="en-US" sz="1200">
                <a:solidFill>
                  <a:schemeClr val="tx1"/>
                </a:solidFill>
                <a:ea typeface="+mj-lt"/>
                <a:cs typeface="+mj-lt"/>
              </a:rPr>
              <a:t>-</a:t>
            </a:r>
            <a:r>
              <a:rPr lang="en-US" sz="1200" err="1">
                <a:solidFill>
                  <a:schemeClr val="tx1"/>
                </a:solidFill>
                <a:ea typeface="+mj-lt"/>
                <a:cs typeface="+mj-lt"/>
              </a:rPr>
              <a:t>WorkDays</a:t>
            </a:r>
            <a:r>
              <a:rPr lang="en-US" sz="1200">
                <a:solidFill>
                  <a:schemeClr val="tx1"/>
                </a:solidFill>
                <a:ea typeface="+mj-lt"/>
                <a:cs typeface="+mj-lt"/>
              </a:rPr>
              <a:t>: Monday to Friday</a:t>
            </a:r>
            <a:br>
              <a:rPr lang="en-US" sz="1200">
                <a:ea typeface="+mj-lt"/>
                <a:cs typeface="+mj-lt"/>
              </a:rPr>
            </a:br>
            <a:r>
              <a:rPr lang="en-US" sz="1200">
                <a:solidFill>
                  <a:schemeClr val="tx1"/>
                </a:solidFill>
                <a:ea typeface="+mj-lt"/>
                <a:cs typeface="+mj-lt"/>
              </a:rPr>
              <a:t>-</a:t>
            </a:r>
            <a:r>
              <a:rPr lang="en-US" sz="1200" err="1">
                <a:solidFill>
                  <a:schemeClr val="tx1"/>
                </a:solidFill>
                <a:ea typeface="+mj-lt"/>
                <a:cs typeface="+mj-lt"/>
              </a:rPr>
              <a:t>WorkingHoursStartTime</a:t>
            </a:r>
            <a:r>
              <a:rPr lang="en-US" sz="1200">
                <a:solidFill>
                  <a:schemeClr val="tx1"/>
                </a:solidFill>
                <a:ea typeface="+mj-lt"/>
                <a:cs typeface="+mj-lt"/>
              </a:rPr>
              <a:t>: 08:00:00</a:t>
            </a:r>
            <a:br>
              <a:rPr lang="en-US" sz="1200">
                <a:ea typeface="+mj-lt"/>
                <a:cs typeface="+mj-lt"/>
              </a:rPr>
            </a:br>
            <a:r>
              <a:rPr lang="en-US" sz="1200">
                <a:solidFill>
                  <a:schemeClr val="tx1"/>
                </a:solidFill>
                <a:ea typeface="+mj-lt"/>
                <a:cs typeface="+mj-lt"/>
              </a:rPr>
              <a:t>-</a:t>
            </a:r>
            <a:r>
              <a:rPr lang="en-US" sz="1200" err="1">
                <a:solidFill>
                  <a:schemeClr val="tx1"/>
                </a:solidFill>
                <a:ea typeface="+mj-lt"/>
                <a:cs typeface="+mj-lt"/>
              </a:rPr>
              <a:t>WorkingHoursEndTime</a:t>
            </a:r>
            <a:r>
              <a:rPr lang="en-US" sz="1200">
                <a:solidFill>
                  <a:schemeClr val="tx1"/>
                </a:solidFill>
                <a:ea typeface="+mj-lt"/>
                <a:cs typeface="+mj-lt"/>
              </a:rPr>
              <a:t>: 18:00:00</a:t>
            </a:r>
          </a:p>
          <a:p>
            <a:endParaRPr lang="en-US" sz="1200" i="1">
              <a:solidFill>
                <a:schemeClr val="tx1"/>
              </a:solidFill>
              <a:ea typeface="+mj-lt"/>
              <a:cs typeface="+mj-lt"/>
            </a:endParaRPr>
          </a:p>
          <a:p>
            <a:r>
              <a:rPr lang="en-US" sz="1200" b="1" i="1">
                <a:solidFill>
                  <a:schemeClr val="tx1"/>
                </a:solidFill>
                <a:ea typeface="+mj-lt"/>
                <a:cs typeface="+mj-lt"/>
              </a:rPr>
              <a:t>Don't forget to put the location and select the desk or meeting room you want to book. </a:t>
            </a:r>
          </a:p>
          <a:p>
            <a:endParaRPr lang="en-US" sz="2400">
              <a:ea typeface="+mj-lt"/>
              <a:cs typeface="+mj-lt"/>
            </a:endParaRPr>
          </a:p>
        </p:txBody>
      </p:sp>
      <p:sp>
        <p:nvSpPr>
          <p:cNvPr id="33" name="Arrow: Up 32">
            <a:extLst>
              <a:ext uri="{FF2B5EF4-FFF2-40B4-BE49-F238E27FC236}">
                <a16:creationId xmlns:a16="http://schemas.microsoft.com/office/drawing/2014/main" id="{DE81221B-98D2-A29B-CAE3-4775DFDC4963}"/>
              </a:ext>
            </a:extLst>
          </p:cNvPr>
          <p:cNvSpPr/>
          <p:nvPr/>
        </p:nvSpPr>
        <p:spPr>
          <a:xfrm rot="12420000">
            <a:off x="6510579" y="3136743"/>
            <a:ext cx="97692" cy="40053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25F7E7F-D2E8-0CC3-B771-FC17CDADBA65}"/>
              </a:ext>
            </a:extLst>
          </p:cNvPr>
          <p:cNvSpPr txBox="1"/>
          <p:nvPr/>
        </p:nvSpPr>
        <p:spPr>
          <a:xfrm>
            <a:off x="6039441" y="2888606"/>
            <a:ext cx="1453814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 b="1">
                <a:solidFill>
                  <a:srgbClr val="FF0000"/>
                </a:solidFill>
              </a:rPr>
              <a:t>STEP 5: </a:t>
            </a:r>
            <a:endParaRPr lang="en-US"/>
          </a:p>
          <a:p>
            <a:r>
              <a:rPr lang="en-US" sz="1100" b="1">
                <a:solidFill>
                  <a:srgbClr val="FF0000"/>
                </a:solidFill>
              </a:rPr>
              <a:t>SEND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5153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>
            <a:extLst>
              <a:ext uri="{FF2B5EF4-FFF2-40B4-BE49-F238E27FC236}">
                <a16:creationId xmlns:a16="http://schemas.microsoft.com/office/drawing/2014/main" id="{850EFA41-F321-4233-FC19-4F58E17790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36923" y="1028116"/>
            <a:ext cx="7633692" cy="461023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97242C-B245-0E13-C1FE-4E41521B4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7</a:t>
            </a:fld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DBF87A-9013-7BAB-13D8-2E305C9C919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DD MMM YY</a:t>
            </a:r>
            <a:endParaRPr lang="en-AU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30F3F98-B7BB-7610-419B-AE3DA9D082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5692" y="334309"/>
            <a:ext cx="3360000" cy="5933505"/>
          </a:xfrm>
        </p:spPr>
        <p:txBody>
          <a:bodyPr vert="horz" lIns="0" tIns="0" rIns="0" bIns="0" rtlCol="0" anchor="t">
            <a:normAutofit lnSpcReduction="10000"/>
          </a:bodyPr>
          <a:lstStyle/>
          <a:p>
            <a:r>
              <a:rPr lang="en-US"/>
              <a:t>HEX Singapore </a:t>
            </a:r>
          </a:p>
          <a:p>
            <a:pPr marL="685800" indent="-685800">
              <a:buChar char="•"/>
            </a:pPr>
            <a:r>
              <a:rPr lang="en-US" sz="1800">
                <a:solidFill>
                  <a:schemeClr val="tx1"/>
                </a:solidFill>
                <a:ea typeface="+mj-lt"/>
                <a:cs typeface="+mj-lt"/>
              </a:rPr>
              <a:t>concept ideation, startup </a:t>
            </a:r>
            <a:r>
              <a:rPr lang="en-US" sz="1800" err="1">
                <a:solidFill>
                  <a:schemeClr val="tx1"/>
                </a:solidFill>
                <a:ea typeface="+mj-lt"/>
                <a:cs typeface="+mj-lt"/>
              </a:rPr>
              <a:t>mentality,funding</a:t>
            </a:r>
            <a:r>
              <a:rPr lang="en-US" sz="1800">
                <a:solidFill>
                  <a:schemeClr val="tx1"/>
                </a:solidFill>
                <a:ea typeface="+mj-lt"/>
                <a:cs typeface="+mj-lt"/>
              </a:rPr>
              <a:t> &amp; finance, market research &amp; validation, startup culture and tours plus an intro to branding and marketing. </a:t>
            </a:r>
          </a:p>
          <a:p>
            <a:pPr marL="685800" indent="-685800">
              <a:buChar char="•"/>
            </a:pPr>
            <a:r>
              <a:rPr lang="en-US" sz="1800">
                <a:solidFill>
                  <a:schemeClr val="tx1"/>
                </a:solidFill>
                <a:ea typeface="+mj-lt"/>
                <a:cs typeface="+mj-lt"/>
              </a:rPr>
              <a:t>Learn about growth hacking, pitching 101, UI and prototyping, product design, financial modelling, tech tours and finally your pitches to investors, CEOs and government legends.</a:t>
            </a:r>
          </a:p>
          <a:p>
            <a:pPr marL="685800" indent="-685800">
              <a:buChar char="•"/>
            </a:pPr>
            <a:r>
              <a:rPr lang="en-US" sz="1800">
                <a:solidFill>
                  <a:schemeClr val="tx1"/>
                </a:solidFill>
              </a:rPr>
              <a:t>Apply before the 9th of April on </a:t>
            </a:r>
            <a:r>
              <a:rPr lang="en-US" sz="1800">
                <a:ea typeface="+mj-lt"/>
                <a:cs typeface="+mj-lt"/>
                <a:hlinkClick r:id="rId3"/>
              </a:rPr>
              <a:t>HEX International: Singapore (startwithhex.com)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4FB6CB90-76FE-EEE6-178D-07A83EA46FB1}"/>
              </a:ext>
            </a:extLst>
          </p:cNvPr>
          <p:cNvSpPr txBox="1">
            <a:spLocks/>
          </p:cNvSpPr>
          <p:nvPr/>
        </p:nvSpPr>
        <p:spPr>
          <a:xfrm>
            <a:off x="4140400" y="5850016"/>
            <a:ext cx="9055461" cy="843737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0" indent="0" algn="l" defTabSz="914377" rtl="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None/>
              <a:defRPr sz="48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9994" indent="-239994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79988" indent="-239994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Times New Roman" panose="02020603050405020304" pitchFamily="18" charset="0"/>
              <a:buChar char="–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9982" indent="-239994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Sofia Pro Light" panose="020B0000000000000000" pitchFamily="34" charset="0"/>
              <a:buChar char="»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>
                <a:solidFill>
                  <a:schemeClr val="tx1"/>
                </a:solidFill>
              </a:rPr>
              <a:t>https://youtu.be/wqY-kzjz0qI</a:t>
            </a:r>
            <a:endParaRPr lang="en-US">
              <a:solidFill>
                <a:schemeClr val="tx1"/>
              </a:solidFill>
            </a:endParaRPr>
          </a:p>
          <a:p>
            <a:endParaRPr lang="en-US" sz="1600">
              <a:solidFill>
                <a:schemeClr val="tx1"/>
              </a:solidFill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972DE5E-7B71-1D16-6234-1EAEEA20E1BA}"/>
              </a:ext>
            </a:extLst>
          </p:cNvPr>
          <p:cNvCxnSpPr/>
          <p:nvPr/>
        </p:nvCxnSpPr>
        <p:spPr>
          <a:xfrm flipH="1">
            <a:off x="3953299" y="1028494"/>
            <a:ext cx="8535" cy="5104628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875210"/>
      </p:ext>
    </p:extLst>
  </p:cSld>
  <p:clrMapOvr>
    <a:masterClrMapping/>
  </p:clrMapOvr>
</p:sld>
</file>

<file path=ppt/theme/theme1.xml><?xml version="1.0" encoding="utf-8"?>
<a:theme xmlns:a="http://schemas.openxmlformats.org/drawingml/2006/main" name="ANU Light">
  <a:themeElements>
    <a:clrScheme name="ANU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BE830E"/>
      </a:accent1>
      <a:accent2>
        <a:srgbClr val="DFC187"/>
      </a:accent2>
      <a:accent3>
        <a:srgbClr val="F5EDDE"/>
      </a:accent3>
      <a:accent4>
        <a:srgbClr val="BE4E0E"/>
      </a:accent4>
      <a:accent5>
        <a:srgbClr val="CB7352"/>
      </a:accent5>
      <a:accent6>
        <a:srgbClr val="F2DCD4"/>
      </a:accent6>
      <a:hlink>
        <a:srgbClr val="BE830E"/>
      </a:hlink>
      <a:folHlink>
        <a:srgbClr val="BE4E0E"/>
      </a:folHlink>
    </a:clrScheme>
    <a:fontScheme name="ANU">
      <a:majorFont>
        <a:latin typeface="Public Sans"/>
        <a:ea typeface=""/>
        <a:cs typeface=""/>
      </a:majorFont>
      <a:minorFont>
        <a:latin typeface="Public Sans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U_Powerpoint_Light_v3" id="{768B2342-8F25-4BCF-A9F2-7F75F1A83BC8}" vid="{5D6854EF-C683-4EFA-B0BF-EA4FED511593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A089D639F0D2340BFA127D00FCFF91B" ma:contentTypeVersion="12" ma:contentTypeDescription="Create a new document." ma:contentTypeScope="" ma:versionID="436e5214f682aa3ba1e47c8bf3911475">
  <xsd:schema xmlns:xsd="http://www.w3.org/2001/XMLSchema" xmlns:xs="http://www.w3.org/2001/XMLSchema" xmlns:p="http://schemas.microsoft.com/office/2006/metadata/properties" xmlns:ns2="316864ce-eafc-483d-ad8b-760456998ff0" xmlns:ns3="1dd32f6c-b3f1-48f5-9065-a9cc9fef5bc8" xmlns:ns4="c30e2885-58e1-4e94-9dc7-f83158e7ef28" targetNamespace="http://schemas.microsoft.com/office/2006/metadata/properties" ma:root="true" ma:fieldsID="642ebd159d74dc8290d650a6e54c00c9" ns2:_="" ns3:_="" ns4:_="">
    <xsd:import namespace="316864ce-eafc-483d-ad8b-760456998ff0"/>
    <xsd:import namespace="1dd32f6c-b3f1-48f5-9065-a9cc9fef5bc8"/>
    <xsd:import namespace="c30e2885-58e1-4e94-9dc7-f83158e7ef2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4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6864ce-eafc-483d-ad8b-760456998ff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50858339-22dc-49f9-bed0-4b2c0ae499d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d32f6c-b3f1-48f5-9065-a9cc9fef5bc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0e2885-58e1-4e94-9dc7-f83158e7ef28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9f78ae95-fb14-42de-ad90-740c964a4767}" ma:internalName="TaxCatchAll" ma:showField="CatchAllData" ma:web="1dd32f6c-b3f1-48f5-9065-a9cc9fef5bc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30e2885-58e1-4e94-9dc7-f83158e7ef28" xsi:nil="true"/>
    <lcf76f155ced4ddcb4097134ff3c332f xmlns="316864ce-eafc-483d-ad8b-760456998ff0">
      <Terms xmlns="http://schemas.microsoft.com/office/infopath/2007/PartnerControls"/>
    </lcf76f155ced4ddcb4097134ff3c332f>
    <SharedWithUsers xmlns="1dd32f6c-b3f1-48f5-9065-a9cc9fef5bc8">
      <UserInfo>
        <DisplayName>Myo Nguyen</DisplayName>
        <AccountId>34</AccountId>
        <AccountType/>
      </UserInfo>
      <UserInfo>
        <DisplayName>Christy Chen</DisplayName>
        <AccountId>28</AccountId>
        <AccountType/>
      </UserInfo>
      <UserInfo>
        <DisplayName>Chris Dennis</DisplayName>
        <AccountId>9</AccountId>
        <AccountType/>
      </UserInfo>
      <UserInfo>
        <DisplayName>Jean-Armand Bouthe</DisplayName>
        <AccountId>27</AccountId>
        <AccountType/>
      </UserInfo>
      <UserInfo>
        <DisplayName>Charles Gretton</DisplayName>
        <AccountId>50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A784C5FB-E317-4FA3-B0D6-E06F3A486038}">
  <ds:schemaRefs>
    <ds:schemaRef ds:uri="1dd32f6c-b3f1-48f5-9065-a9cc9fef5bc8"/>
    <ds:schemaRef ds:uri="316864ce-eafc-483d-ad8b-760456998ff0"/>
    <ds:schemaRef ds:uri="c30e2885-58e1-4e94-9dc7-f83158e7ef2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B4634FF3-212C-4BC4-93BE-3DC29F5E04C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818079E-727B-4BCA-AA05-9D64271AB313}">
  <ds:schemaRefs>
    <ds:schemaRef ds:uri="1dd32f6c-b3f1-48f5-9065-a9cc9fef5bc8"/>
    <ds:schemaRef ds:uri="316864ce-eafc-483d-ad8b-760456998ff0"/>
    <ds:schemaRef ds:uri="c30e2885-58e1-4e94-9dc7-f83158e7ef28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7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ANU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2</cp:revision>
  <dcterms:created xsi:type="dcterms:W3CDTF">2023-02-08T04:45:56Z</dcterms:created>
  <dcterms:modified xsi:type="dcterms:W3CDTF">2023-02-21T03:45:09Z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0x0101007A089D639F0D2340BFA127D00FCFF91B</vt:lpwstr>
  </property>
  <property fmtid="{D5CDD505-2E9C-101B-9397-08002B2CF9AE}" pid="3" name="MediaServiceImageTags">
    <vt:lpwstr/>
  </property>
</Properties>
</file>