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77" r:id="rId5"/>
    <p:sldId id="259" r:id="rId6"/>
    <p:sldId id="260" r:id="rId7"/>
    <p:sldId id="261" r:id="rId8"/>
    <p:sldId id="262" r:id="rId9"/>
    <p:sldId id="263" r:id="rId10"/>
    <p:sldId id="264" r:id="rId11"/>
    <p:sldId id="278" r:id="rId12"/>
    <p:sldId id="265" r:id="rId13"/>
    <p:sldId id="266" r:id="rId14"/>
    <p:sldId id="268" r:id="rId15"/>
    <p:sldId id="269" r:id="rId16"/>
    <p:sldId id="270" r:id="rId17"/>
    <p:sldId id="283" r:id="rId18"/>
    <p:sldId id="271" r:id="rId19"/>
    <p:sldId id="272" r:id="rId20"/>
    <p:sldId id="273" r:id="rId21"/>
    <p:sldId id="274" r:id="rId22"/>
    <p:sldId id="275" r:id="rId23"/>
    <p:sldId id="279" r:id="rId24"/>
    <p:sldId id="276"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F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64"/>
    <p:restoredTop sz="86395"/>
  </p:normalViewPr>
  <p:slideViewPr>
    <p:cSldViewPr snapToGrid="0" snapToObjects="1">
      <p:cViewPr varScale="1">
        <p:scale>
          <a:sx n="110" d="100"/>
          <a:sy n="110" d="100"/>
        </p:scale>
        <p:origin x="2472" y="168"/>
      </p:cViewPr>
      <p:guideLst>
        <p:guide orient="horz" pos="2160"/>
        <p:guide pos="2880"/>
      </p:guideLst>
    </p:cSldViewPr>
  </p:slideViewPr>
  <p:outlineViewPr>
    <p:cViewPr>
      <p:scale>
        <a:sx n="33" d="100"/>
        <a:sy n="33" d="100"/>
      </p:scale>
      <p:origin x="0" y="-3996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37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9A4E90-A63D-5640-839C-72DEFDCA28BF}" type="datetimeFigureOut">
              <a:rPr lang="en-US" smtClean="0"/>
              <a:t>7/29/20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B7C916-37C3-9840-986E-83BD75C54F5A}" type="slidenum">
              <a:rPr lang="en-US" smtClean="0"/>
              <a:t>‹#›</a:t>
            </a:fld>
            <a:endParaRPr lang="en-US"/>
          </a:p>
        </p:txBody>
      </p:sp>
    </p:spTree>
    <p:extLst>
      <p:ext uri="{BB962C8B-B14F-4D97-AF65-F5344CB8AC3E}">
        <p14:creationId xmlns:p14="http://schemas.microsoft.com/office/powerpoint/2010/main" val="733951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990F5-A00E-084D-A4BE-181573626450}" type="datetimeFigureOut">
              <a:rPr lang="en-US" smtClean="0"/>
              <a:t>7/29/20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C7CC2-A0F3-3141-A460-4689A100E6C4}" type="slidenum">
              <a:rPr lang="en-US" smtClean="0"/>
              <a:t>‹#›</a:t>
            </a:fld>
            <a:endParaRPr lang="en-US"/>
          </a:p>
        </p:txBody>
      </p:sp>
    </p:spTree>
    <p:extLst>
      <p:ext uri="{BB962C8B-B14F-4D97-AF65-F5344CB8AC3E}">
        <p14:creationId xmlns:p14="http://schemas.microsoft.com/office/powerpoint/2010/main" val="28240381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1</a:t>
            </a:fld>
            <a:endParaRPr lang="en-US"/>
          </a:p>
        </p:txBody>
      </p:sp>
    </p:spTree>
    <p:extLst>
      <p:ext uri="{BB962C8B-B14F-4D97-AF65-F5344CB8AC3E}">
        <p14:creationId xmlns:p14="http://schemas.microsoft.com/office/powerpoint/2010/main" val="317051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7C7CC2-A0F3-3141-A460-4689A100E6C4}" type="slidenum">
              <a:rPr lang="en-US" smtClean="0"/>
              <a:t>2</a:t>
            </a:fld>
            <a:endParaRPr lang="en-US"/>
          </a:p>
        </p:txBody>
      </p:sp>
    </p:spTree>
    <p:extLst>
      <p:ext uri="{BB962C8B-B14F-4D97-AF65-F5344CB8AC3E}">
        <p14:creationId xmlns:p14="http://schemas.microsoft.com/office/powerpoint/2010/main" val="307535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7C7CC2-A0F3-3141-A460-4689A100E6C4}" type="slidenum">
              <a:rPr lang="en-US" smtClean="0"/>
              <a:t>7</a:t>
            </a:fld>
            <a:endParaRPr lang="en-US"/>
          </a:p>
        </p:txBody>
      </p:sp>
    </p:spTree>
    <p:extLst>
      <p:ext uri="{BB962C8B-B14F-4D97-AF65-F5344CB8AC3E}">
        <p14:creationId xmlns:p14="http://schemas.microsoft.com/office/powerpoint/2010/main" val="326043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12</a:t>
            </a:fld>
            <a:endParaRPr lang="en-US"/>
          </a:p>
        </p:txBody>
      </p:sp>
    </p:spTree>
    <p:extLst>
      <p:ext uri="{BB962C8B-B14F-4D97-AF65-F5344CB8AC3E}">
        <p14:creationId xmlns:p14="http://schemas.microsoft.com/office/powerpoint/2010/main" val="194380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7C7CC2-A0F3-3141-A460-4689A100E6C4}" type="slidenum">
              <a:rPr lang="en-US" smtClean="0"/>
              <a:t>14</a:t>
            </a:fld>
            <a:endParaRPr lang="en-US"/>
          </a:p>
        </p:txBody>
      </p:sp>
    </p:spTree>
    <p:extLst>
      <p:ext uri="{BB962C8B-B14F-4D97-AF65-F5344CB8AC3E}">
        <p14:creationId xmlns:p14="http://schemas.microsoft.com/office/powerpoint/2010/main" val="3291448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80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33824"/>
            <a:ext cx="6400800" cy="15252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4655E3-EC3B-824A-A4E9-873FA8E250BA}" type="datetime1">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11" name="Picture 10">
            <a:extLst>
              <a:ext uri="{FF2B5EF4-FFF2-40B4-BE49-F238E27FC236}">
                <a16:creationId xmlns:a16="http://schemas.microsoft.com/office/drawing/2014/main" id="{419430FF-E783-CC40-8C3D-72B7ADD2F615}"/>
              </a:ext>
            </a:extLst>
          </p:cNvPr>
          <p:cNvPicPr>
            <a:picLocks noChangeAspect="1"/>
          </p:cNvPicPr>
          <p:nvPr userDrawn="1"/>
        </p:nvPicPr>
        <p:blipFill>
          <a:blip r:embed="rId2"/>
          <a:stretch>
            <a:fillRect/>
          </a:stretch>
        </p:blipFill>
        <p:spPr>
          <a:xfrm>
            <a:off x="3571670" y="4556098"/>
            <a:ext cx="2000659" cy="1605998"/>
          </a:xfrm>
          <a:prstGeom prst="rect">
            <a:avLst/>
          </a:prstGeom>
        </p:spPr>
      </p:pic>
    </p:spTree>
    <p:extLst>
      <p:ext uri="{BB962C8B-B14F-4D97-AF65-F5344CB8AC3E}">
        <p14:creationId xmlns:p14="http://schemas.microsoft.com/office/powerpoint/2010/main" val="232496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BD445E-CCC3-9C49-80E9-7C75A3F4D908}" type="datetime1">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75744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2E2F-1924-5F4B-ABA9-88C3AE2BB728}" type="datetime1">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90585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902" y="245192"/>
            <a:ext cx="7965424" cy="556282"/>
          </a:xfrm>
        </p:spPr>
        <p:txBody>
          <a:bodyPr/>
          <a:lstStyle/>
          <a:p>
            <a:r>
              <a:rPr lang="en-US" dirty="0"/>
              <a:t>Click to edit Master title style</a:t>
            </a:r>
          </a:p>
        </p:txBody>
      </p:sp>
      <p:sp>
        <p:nvSpPr>
          <p:cNvPr id="3" name="Content Placeholder 2"/>
          <p:cNvSpPr>
            <a:spLocks noGrp="1"/>
          </p:cNvSpPr>
          <p:nvPr>
            <p:ph idx="1"/>
          </p:nvPr>
        </p:nvSpPr>
        <p:spPr>
          <a:xfrm>
            <a:off x="199901" y="959003"/>
            <a:ext cx="8654537" cy="5261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F253E-A1AA-AC49-A424-9FC5041F72A0}" type="datetime1">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pic>
        <p:nvPicPr>
          <p:cNvPr id="7" name="Picture 6">
            <a:extLst>
              <a:ext uri="{FF2B5EF4-FFF2-40B4-BE49-F238E27FC236}">
                <a16:creationId xmlns:a16="http://schemas.microsoft.com/office/drawing/2014/main" id="{A97A5B8D-90AD-D24D-AAC3-581E117B3710}"/>
              </a:ext>
            </a:extLst>
          </p:cNvPr>
          <p:cNvPicPr>
            <a:picLocks noChangeAspect="1"/>
          </p:cNvPicPr>
          <p:nvPr userDrawn="1"/>
        </p:nvPicPr>
        <p:blipFill>
          <a:blip r:embed="rId2"/>
          <a:stretch>
            <a:fillRect/>
          </a:stretch>
        </p:blipFill>
        <p:spPr>
          <a:xfrm>
            <a:off x="8165325" y="102289"/>
            <a:ext cx="889223" cy="713810"/>
          </a:xfrm>
          <a:prstGeom prst="rect">
            <a:avLst/>
          </a:prstGeom>
        </p:spPr>
      </p:pic>
    </p:spTree>
    <p:extLst>
      <p:ext uri="{BB962C8B-B14F-4D97-AF65-F5344CB8AC3E}">
        <p14:creationId xmlns:p14="http://schemas.microsoft.com/office/powerpoint/2010/main" val="30798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F7C22B-9C58-D14B-BF66-29307AE5619E}" type="datetime1">
              <a:rPr lang="en-US" smtClean="0"/>
              <a:t>7/29/20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24917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9D49F-D31B-7544-8DFB-93052E89E38E}" type="datetime1">
              <a:rPr lang="en-US" smtClean="0"/>
              <a:t>7/29/20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182721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5CB6C6-12FC-F945-B520-9680EC8004EF}" type="datetime1">
              <a:rPr lang="en-US" smtClean="0"/>
              <a:t>7/29/20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18729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3FC323-AF0D-C04B-A6D9-83CA5AEA8838}" type="datetime1">
              <a:rPr lang="en-US" smtClean="0"/>
              <a:t>7/29/20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168482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471CA-0E43-0046-BC62-80C64EFD5F25}" type="datetime1">
              <a:rPr lang="en-US" smtClean="0"/>
              <a:t>7/29/20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403937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33DDD-182C-7B48-8F91-E6E83035B8D7}" type="datetime1">
              <a:rPr lang="en-US" smtClean="0"/>
              <a:t>7/29/20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273357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79C93D-B6C6-4F45-A896-C45D339ABA17}" type="datetime1">
              <a:rPr lang="en-US" smtClean="0"/>
              <a:t>7/29/20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4CDA4-B2C2-C244-9F85-471ABA281F4B}" type="slidenum">
              <a:rPr lang="en-US" smtClean="0"/>
              <a:t>‹#›</a:t>
            </a:fld>
            <a:endParaRPr lang="en-US"/>
          </a:p>
        </p:txBody>
      </p:sp>
    </p:spTree>
    <p:extLst>
      <p:ext uri="{BB962C8B-B14F-4D97-AF65-F5344CB8AC3E}">
        <p14:creationId xmlns:p14="http://schemas.microsoft.com/office/powerpoint/2010/main" val="324587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900" y="460291"/>
            <a:ext cx="8654537" cy="55628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99901" y="1343131"/>
            <a:ext cx="8654537" cy="48769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9901" y="64621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BB3C9-FA19-6242-A9C8-1BCCB2BA7303}" type="datetime1">
              <a:rPr lang="en-US" smtClean="0"/>
              <a:t>7/29/20</a:t>
            </a:fld>
            <a:endParaRPr lang="en-US" dirty="0"/>
          </a:p>
        </p:txBody>
      </p:sp>
      <p:sp>
        <p:nvSpPr>
          <p:cNvPr id="5" name="Footer Placeholder 4"/>
          <p:cNvSpPr>
            <a:spLocks noGrp="1"/>
          </p:cNvSpPr>
          <p:nvPr>
            <p:ph type="ftr" sz="quarter" idx="3"/>
          </p:nvPr>
        </p:nvSpPr>
        <p:spPr>
          <a:xfrm>
            <a:off x="3124200" y="64621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20838" y="64621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4CDA4-B2C2-C244-9F85-471ABA281F4B}" type="slidenum">
              <a:rPr lang="en-US" smtClean="0"/>
              <a:t>‹#›</a:t>
            </a:fld>
            <a:endParaRPr lang="en-US"/>
          </a:p>
        </p:txBody>
      </p:sp>
    </p:spTree>
    <p:extLst>
      <p:ext uri="{BB962C8B-B14F-4D97-AF65-F5344CB8AC3E}">
        <p14:creationId xmlns:p14="http://schemas.microsoft.com/office/powerpoint/2010/main" val="3780647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457200" indent="-457200" algn="l" defTabSz="457200" rtl="0" eaLnBrk="1" latinLnBrk="0" hangingPunct="1">
        <a:spcBef>
          <a:spcPct val="20000"/>
        </a:spcBef>
        <a:buClr>
          <a:schemeClr val="accent1"/>
        </a:buClr>
        <a:buFont typeface="Wingdings" charset="2"/>
        <a:buChar char="ü"/>
        <a:defRPr sz="2400" kern="1200">
          <a:solidFill>
            <a:schemeClr val="tx1"/>
          </a:solidFill>
          <a:latin typeface="+mn-lt"/>
          <a:ea typeface="+mn-ea"/>
          <a:cs typeface="+mn-cs"/>
        </a:defRPr>
      </a:lvl1pPr>
      <a:lvl2pPr marL="914400" indent="-457200" algn="l" defTabSz="457200" rtl="0" eaLnBrk="1" latinLnBrk="0" hangingPunct="1">
        <a:spcBef>
          <a:spcPct val="20000"/>
        </a:spcBef>
        <a:buClr>
          <a:schemeClr val="accent1"/>
        </a:buClr>
        <a:buFont typeface="Wingdings" charset="2"/>
        <a:buChar char="ü"/>
        <a:defRPr sz="2200" kern="1200">
          <a:solidFill>
            <a:schemeClr val="tx1"/>
          </a:solidFill>
          <a:latin typeface="+mn-lt"/>
          <a:ea typeface="+mn-ea"/>
          <a:cs typeface="+mn-cs"/>
        </a:defRPr>
      </a:lvl2pPr>
      <a:lvl3pPr marL="1371600" indent="-457200" algn="l" defTabSz="457200" rtl="0" eaLnBrk="1" latinLnBrk="0" hangingPunct="1">
        <a:spcBef>
          <a:spcPct val="20000"/>
        </a:spcBef>
        <a:buClr>
          <a:schemeClr val="accent1"/>
        </a:buClr>
        <a:buFont typeface="Wingdings" charset="2"/>
        <a:buChar char="ü"/>
        <a:defRPr sz="2000" kern="1200">
          <a:solidFill>
            <a:schemeClr val="tx1"/>
          </a:solidFill>
          <a:latin typeface="+mn-lt"/>
          <a:ea typeface="+mn-ea"/>
          <a:cs typeface="+mn-cs"/>
        </a:defRPr>
      </a:lvl3pPr>
      <a:lvl4pPr marL="1714500" indent="-342900" algn="l" defTabSz="457200" rtl="0" eaLnBrk="1" latinLnBrk="0" hangingPunct="1">
        <a:spcBef>
          <a:spcPct val="20000"/>
        </a:spcBef>
        <a:buClr>
          <a:schemeClr val="accent1"/>
        </a:buClr>
        <a:buFont typeface="Wingdings" charset="2"/>
        <a:buChar char="ü"/>
        <a:defRPr sz="1800" kern="1200">
          <a:solidFill>
            <a:schemeClr val="tx1"/>
          </a:solidFill>
          <a:latin typeface="+mn-lt"/>
          <a:ea typeface="+mn-ea"/>
          <a:cs typeface="+mn-cs"/>
        </a:defRPr>
      </a:lvl4pPr>
      <a:lvl5pPr marL="2171700" indent="-342900" algn="l" defTabSz="457200" rtl="0" eaLnBrk="1" latinLnBrk="0" hangingPunct="1">
        <a:spcBef>
          <a:spcPct val="20000"/>
        </a:spcBef>
        <a:buClr>
          <a:schemeClr val="accent1"/>
        </a:buClr>
        <a:buFont typeface="Wingdings" charset="2"/>
        <a:buChar char="ü"/>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nu.edu.au/students/program-administration/program-management/census-dat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s.anu.edu.au/courses/comp1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echo360.org.au/" TargetMode="External"/><Relationship Id="rId2" Type="http://schemas.openxmlformats.org/officeDocument/2006/relationships/hyperlink" Target="https://www.microsoft.com/en-us/microsoft-365/microsoft-strea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manning.com/books/get-programming-with-haskell?query=haskell#toc"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hyperlink" Target="https://cs.anu.edu.au/stream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iazza.com/anu.edu.au/spring2020/comp110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studentadmin.cecs@anu.edu.au)" TargetMode="External"/><Relationship Id="rId2" Type="http://schemas.openxmlformats.org/officeDocument/2006/relationships/hyperlink" Target="mailto:comp1100@anu.edu.a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a.president@anu.edu.au" TargetMode="External"/><Relationship Id="rId2" Type="http://schemas.openxmlformats.org/officeDocument/2006/relationships/hyperlink" Target="mailto:sa.cecs@anu.edu.a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nu.au1.qualtrics.com/jfe/form/SV_8H50LYu50DbvXi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forms.office.com/Pages/ResponsePage.aspx?id=DQSIkWdsW0yxEjajBLZtrQAAAAAAAAAAAANAAbMEyhpUMlI5VU5BTDg0TjRaSTZGSThTNTFWSDZORC4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Programming as Problem Solving</a:t>
            </a:r>
            <a:endParaRPr lang="en-US" sz="2800" i="1" dirty="0"/>
          </a:p>
        </p:txBody>
      </p:sp>
      <p:sp>
        <p:nvSpPr>
          <p:cNvPr id="3" name="Subtitle 2"/>
          <p:cNvSpPr>
            <a:spLocks noGrp="1"/>
          </p:cNvSpPr>
          <p:nvPr>
            <p:ph type="subTitle" idx="1"/>
          </p:nvPr>
        </p:nvSpPr>
        <p:spPr>
          <a:xfrm>
            <a:off x="1371600" y="3277308"/>
            <a:ext cx="6400800" cy="1022843"/>
          </a:xfrm>
        </p:spPr>
        <p:txBody>
          <a:bodyPr/>
          <a:lstStyle/>
          <a:p>
            <a:r>
              <a:rPr lang="en-US" dirty="0"/>
              <a:t>COMP 1100</a:t>
            </a:r>
          </a:p>
        </p:txBody>
      </p:sp>
    </p:spTree>
    <p:extLst>
      <p:ext uri="{BB962C8B-B14F-4D97-AF65-F5344CB8AC3E}">
        <p14:creationId xmlns:p14="http://schemas.microsoft.com/office/powerpoint/2010/main" val="58939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5E31-D46E-1144-A788-08510F8C997D}"/>
              </a:ext>
            </a:extLst>
          </p:cNvPr>
          <p:cNvSpPr>
            <a:spLocks noGrp="1"/>
          </p:cNvSpPr>
          <p:nvPr>
            <p:ph type="title"/>
          </p:nvPr>
        </p:nvSpPr>
        <p:spPr/>
        <p:txBody>
          <a:bodyPr/>
          <a:lstStyle/>
          <a:p>
            <a:r>
              <a:rPr lang="en-US" dirty="0"/>
              <a:t>I. Exiting the Course</a:t>
            </a:r>
          </a:p>
        </p:txBody>
      </p:sp>
      <p:sp>
        <p:nvSpPr>
          <p:cNvPr id="3" name="Content Placeholder 2">
            <a:extLst>
              <a:ext uri="{FF2B5EF4-FFF2-40B4-BE49-F238E27FC236}">
                <a16:creationId xmlns:a16="http://schemas.microsoft.com/office/drawing/2014/main" id="{CD7A621F-672A-B74B-A044-D13A59E21852}"/>
              </a:ext>
            </a:extLst>
          </p:cNvPr>
          <p:cNvSpPr>
            <a:spLocks noGrp="1"/>
          </p:cNvSpPr>
          <p:nvPr>
            <p:ph idx="1"/>
          </p:nvPr>
        </p:nvSpPr>
        <p:spPr/>
        <p:txBody>
          <a:bodyPr/>
          <a:lstStyle/>
          <a:p>
            <a:r>
              <a:rPr lang="en-AU" dirty="0"/>
              <a:t>Easy to do in the first week, picking another course up.</a:t>
            </a:r>
          </a:p>
          <a:p>
            <a:r>
              <a:rPr lang="en-AU" dirty="0"/>
              <a:t>31 August ‘Census date’ deadline for withdrawal without fees.</a:t>
            </a:r>
          </a:p>
          <a:p>
            <a:r>
              <a:rPr lang="en-AU" dirty="0"/>
              <a:t>The Withdrawn with Failure (WN) date has been removed for 2020. </a:t>
            </a:r>
          </a:p>
          <a:p>
            <a:pPr marL="0" indent="0">
              <a:buNone/>
            </a:pPr>
            <a:r>
              <a:rPr lang="en-AU" dirty="0">
                <a:hlinkClick r:id="rId2"/>
              </a:rPr>
              <a:t>https://www.anu.edu.au/students/program-administration/program-management/census-dates</a:t>
            </a:r>
            <a:r>
              <a:rPr lang="en-AU" dirty="0"/>
              <a:t> </a:t>
            </a:r>
          </a:p>
          <a:p>
            <a:r>
              <a:rPr lang="en-AU" b="1" dirty="0"/>
              <a:t>Visas</a:t>
            </a:r>
            <a:r>
              <a:rPr lang="en-AU" dirty="0"/>
              <a:t> – it is </a:t>
            </a:r>
            <a:r>
              <a:rPr lang="en-AU" b="1" dirty="0">
                <a:solidFill>
                  <a:srgbClr val="FF0000"/>
                </a:solidFill>
              </a:rPr>
              <a:t>not always true </a:t>
            </a:r>
            <a:r>
              <a:rPr lang="en-AU" dirty="0"/>
              <a:t>that withdrawal from a course without replacement will violate your visa; talk to Student Services about this if you need information.</a:t>
            </a:r>
            <a:endParaRPr lang="en-AU" b="1" dirty="0"/>
          </a:p>
          <a:p>
            <a:endParaRPr lang="en-US" dirty="0"/>
          </a:p>
        </p:txBody>
      </p:sp>
      <p:sp>
        <p:nvSpPr>
          <p:cNvPr id="4" name="Slide Number Placeholder 3">
            <a:extLst>
              <a:ext uri="{FF2B5EF4-FFF2-40B4-BE49-F238E27FC236}">
                <a16:creationId xmlns:a16="http://schemas.microsoft.com/office/drawing/2014/main" id="{BA3F43DC-7856-4647-B9A0-4E58A3B640AD}"/>
              </a:ext>
            </a:extLst>
          </p:cNvPr>
          <p:cNvSpPr>
            <a:spLocks noGrp="1"/>
          </p:cNvSpPr>
          <p:nvPr>
            <p:ph type="sldNum" sz="quarter" idx="12"/>
          </p:nvPr>
        </p:nvSpPr>
        <p:spPr/>
        <p:txBody>
          <a:bodyPr/>
          <a:lstStyle/>
          <a:p>
            <a:fld id="{C584CDA4-B2C2-C244-9F85-471ABA281F4B}" type="slidenum">
              <a:rPr lang="en-US" smtClean="0"/>
              <a:t>10</a:t>
            </a:fld>
            <a:endParaRPr lang="en-US"/>
          </a:p>
        </p:txBody>
      </p:sp>
    </p:spTree>
    <p:extLst>
      <p:ext uri="{BB962C8B-B14F-4D97-AF65-F5344CB8AC3E}">
        <p14:creationId xmlns:p14="http://schemas.microsoft.com/office/powerpoint/2010/main" val="18245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17A7-8CF6-E44D-9408-E040D5186ADA}"/>
              </a:ext>
            </a:extLst>
          </p:cNvPr>
          <p:cNvSpPr>
            <a:spLocks noGrp="1"/>
          </p:cNvSpPr>
          <p:nvPr>
            <p:ph type="title"/>
          </p:nvPr>
        </p:nvSpPr>
        <p:spPr>
          <a:xfrm>
            <a:off x="199902" y="245192"/>
            <a:ext cx="8654536" cy="6216980"/>
          </a:xfrm>
        </p:spPr>
        <p:txBody>
          <a:bodyPr/>
          <a:lstStyle/>
          <a:p>
            <a:r>
              <a:rPr lang="en-US" dirty="0"/>
              <a:t>Part Two</a:t>
            </a:r>
            <a:br>
              <a:rPr lang="en-US" dirty="0"/>
            </a:br>
            <a:br>
              <a:rPr lang="en-US" dirty="0"/>
            </a:br>
            <a:r>
              <a:rPr lang="en-US" dirty="0"/>
              <a:t>How do I interact with this course ?</a:t>
            </a:r>
          </a:p>
        </p:txBody>
      </p:sp>
      <p:sp>
        <p:nvSpPr>
          <p:cNvPr id="4" name="Slide Number Placeholder 3">
            <a:extLst>
              <a:ext uri="{FF2B5EF4-FFF2-40B4-BE49-F238E27FC236}">
                <a16:creationId xmlns:a16="http://schemas.microsoft.com/office/drawing/2014/main" id="{11FA1B0C-5508-CE43-B942-56193AA01965}"/>
              </a:ext>
            </a:extLst>
          </p:cNvPr>
          <p:cNvSpPr>
            <a:spLocks noGrp="1"/>
          </p:cNvSpPr>
          <p:nvPr>
            <p:ph type="sldNum" sz="quarter" idx="12"/>
          </p:nvPr>
        </p:nvSpPr>
        <p:spPr/>
        <p:txBody>
          <a:bodyPr/>
          <a:lstStyle/>
          <a:p>
            <a:fld id="{C584CDA4-B2C2-C244-9F85-471ABA281F4B}" type="slidenum">
              <a:rPr lang="en-US" smtClean="0"/>
              <a:t>11</a:t>
            </a:fld>
            <a:endParaRPr lang="en-US"/>
          </a:p>
        </p:txBody>
      </p:sp>
    </p:spTree>
    <p:extLst>
      <p:ext uri="{BB962C8B-B14F-4D97-AF65-F5344CB8AC3E}">
        <p14:creationId xmlns:p14="http://schemas.microsoft.com/office/powerpoint/2010/main" val="107810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6DF6-D31D-F848-BDF6-0105F80A391B}"/>
              </a:ext>
            </a:extLst>
          </p:cNvPr>
          <p:cNvSpPr>
            <a:spLocks noGrp="1"/>
          </p:cNvSpPr>
          <p:nvPr>
            <p:ph type="title"/>
          </p:nvPr>
        </p:nvSpPr>
        <p:spPr/>
        <p:txBody>
          <a:bodyPr/>
          <a:lstStyle/>
          <a:p>
            <a:r>
              <a:rPr lang="en-US" dirty="0"/>
              <a:t>II. Getting information: </a:t>
            </a:r>
          </a:p>
        </p:txBody>
      </p:sp>
      <p:sp>
        <p:nvSpPr>
          <p:cNvPr id="3" name="Content Placeholder 2">
            <a:extLst>
              <a:ext uri="{FF2B5EF4-FFF2-40B4-BE49-F238E27FC236}">
                <a16:creationId xmlns:a16="http://schemas.microsoft.com/office/drawing/2014/main" id="{B80D8ACD-DD68-3448-9387-00F656400072}"/>
              </a:ext>
            </a:extLst>
          </p:cNvPr>
          <p:cNvSpPr>
            <a:spLocks noGrp="1"/>
          </p:cNvSpPr>
          <p:nvPr>
            <p:ph idx="1"/>
          </p:nvPr>
        </p:nvSpPr>
        <p:spPr/>
        <p:txBody>
          <a:bodyPr/>
          <a:lstStyle/>
          <a:p>
            <a:pPr marL="0" indent="0">
              <a:lnSpc>
                <a:spcPct val="100000"/>
              </a:lnSpc>
              <a:spcBef>
                <a:spcPts val="0"/>
              </a:spcBef>
              <a:buNone/>
            </a:pPr>
            <a:r>
              <a:rPr lang="en-US" dirty="0">
                <a:hlinkClick r:id="rId3"/>
              </a:rPr>
              <a:t>https://cs.anu.edu.au/courses/comp1100</a:t>
            </a:r>
            <a:endParaRPr lang="en-US" dirty="0"/>
          </a:p>
          <a:p>
            <a:pPr marL="0" indent="0">
              <a:lnSpc>
                <a:spcPct val="100000"/>
              </a:lnSpc>
              <a:spcBef>
                <a:spcPts val="0"/>
              </a:spcBef>
              <a:buNone/>
            </a:pPr>
            <a:endParaRPr lang="en-US" dirty="0"/>
          </a:p>
          <a:p>
            <a:pPr>
              <a:lnSpc>
                <a:spcPct val="100000"/>
              </a:lnSpc>
              <a:spcBef>
                <a:spcPts val="0"/>
              </a:spcBef>
            </a:pPr>
            <a:r>
              <a:rPr lang="en-US" dirty="0"/>
              <a:t>Announcements in lectures and on Piazza</a:t>
            </a:r>
          </a:p>
          <a:p>
            <a:pPr marL="0" indent="0">
              <a:lnSpc>
                <a:spcPct val="100000"/>
              </a:lnSpc>
              <a:spcBef>
                <a:spcPts val="0"/>
              </a:spcBef>
              <a:buNone/>
            </a:pPr>
            <a:r>
              <a:rPr lang="en-US" dirty="0"/>
              <a:t>   forum also.</a:t>
            </a:r>
          </a:p>
          <a:p>
            <a:endParaRPr lang="en-US" dirty="0"/>
          </a:p>
        </p:txBody>
      </p:sp>
      <p:sp>
        <p:nvSpPr>
          <p:cNvPr id="4" name="Slide Number Placeholder 3">
            <a:extLst>
              <a:ext uri="{FF2B5EF4-FFF2-40B4-BE49-F238E27FC236}">
                <a16:creationId xmlns:a16="http://schemas.microsoft.com/office/drawing/2014/main" id="{1D41A0CD-30B5-144F-9715-E6478EEDB669}"/>
              </a:ext>
            </a:extLst>
          </p:cNvPr>
          <p:cNvSpPr>
            <a:spLocks noGrp="1"/>
          </p:cNvSpPr>
          <p:nvPr>
            <p:ph type="sldNum" sz="quarter" idx="12"/>
          </p:nvPr>
        </p:nvSpPr>
        <p:spPr/>
        <p:txBody>
          <a:bodyPr/>
          <a:lstStyle/>
          <a:p>
            <a:fld id="{C584CDA4-B2C2-C244-9F85-471ABA281F4B}" type="slidenum">
              <a:rPr lang="en-US" smtClean="0"/>
              <a:t>12</a:t>
            </a:fld>
            <a:endParaRPr lang="en-US"/>
          </a:p>
        </p:txBody>
      </p:sp>
      <p:pic>
        <p:nvPicPr>
          <p:cNvPr id="6" name="Picture 5">
            <a:extLst>
              <a:ext uri="{FF2B5EF4-FFF2-40B4-BE49-F238E27FC236}">
                <a16:creationId xmlns:a16="http://schemas.microsoft.com/office/drawing/2014/main" id="{B90DFC33-0AD0-9A4E-AC4E-4382E4850CDE}"/>
              </a:ext>
            </a:extLst>
          </p:cNvPr>
          <p:cNvPicPr>
            <a:picLocks noChangeAspect="1"/>
          </p:cNvPicPr>
          <p:nvPr/>
        </p:nvPicPr>
        <p:blipFill>
          <a:blip r:embed="rId4"/>
          <a:stretch>
            <a:fillRect/>
          </a:stretch>
        </p:blipFill>
        <p:spPr>
          <a:xfrm>
            <a:off x="4719484" y="2111541"/>
            <a:ext cx="4424516" cy="4777161"/>
          </a:xfrm>
          <a:prstGeom prst="rect">
            <a:avLst/>
          </a:prstGeom>
        </p:spPr>
      </p:pic>
    </p:spTree>
    <p:extLst>
      <p:ext uri="{BB962C8B-B14F-4D97-AF65-F5344CB8AC3E}">
        <p14:creationId xmlns:p14="http://schemas.microsoft.com/office/powerpoint/2010/main" val="176110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1805A-5242-E84C-8596-44DAFB56005A}"/>
              </a:ext>
            </a:extLst>
          </p:cNvPr>
          <p:cNvSpPr>
            <a:spLocks noGrp="1"/>
          </p:cNvSpPr>
          <p:nvPr>
            <p:ph type="title"/>
          </p:nvPr>
        </p:nvSpPr>
        <p:spPr/>
        <p:txBody>
          <a:bodyPr/>
          <a:lstStyle/>
          <a:p>
            <a:r>
              <a:rPr lang="en-US" dirty="0"/>
              <a:t>Getting content: Lectures</a:t>
            </a:r>
          </a:p>
        </p:txBody>
      </p:sp>
      <p:sp>
        <p:nvSpPr>
          <p:cNvPr id="3" name="Content Placeholder 2">
            <a:extLst>
              <a:ext uri="{FF2B5EF4-FFF2-40B4-BE49-F238E27FC236}">
                <a16:creationId xmlns:a16="http://schemas.microsoft.com/office/drawing/2014/main" id="{64E140B7-E946-9347-83C1-7DB446C78B81}"/>
              </a:ext>
            </a:extLst>
          </p:cNvPr>
          <p:cNvSpPr>
            <a:spLocks noGrp="1"/>
          </p:cNvSpPr>
          <p:nvPr>
            <p:ph idx="1"/>
          </p:nvPr>
        </p:nvSpPr>
        <p:spPr/>
        <p:txBody>
          <a:bodyPr/>
          <a:lstStyle/>
          <a:p>
            <a:r>
              <a:rPr lang="en-US" dirty="0"/>
              <a:t>Introduces the core concepts of the course, and </a:t>
            </a:r>
            <a:r>
              <a:rPr lang="en-AU" dirty="0"/>
              <a:t>'</a:t>
            </a:r>
            <a:r>
              <a:rPr lang="en-US" dirty="0"/>
              <a:t>live coding</a:t>
            </a:r>
            <a:r>
              <a:rPr lang="en-AU" dirty="0"/>
              <a:t>' to show you programming in action.</a:t>
            </a:r>
          </a:p>
          <a:p>
            <a:r>
              <a:rPr lang="en-US" dirty="0"/>
              <a:t>Lectures are delivered online via Microsoft Teams</a:t>
            </a:r>
          </a:p>
          <a:p>
            <a:r>
              <a:rPr lang="en-US" dirty="0"/>
              <a:t>Lecture recording will be available via </a:t>
            </a:r>
          </a:p>
          <a:p>
            <a:pPr lvl="1"/>
            <a:r>
              <a:rPr lang="en-US" dirty="0"/>
              <a:t>Microsoft Stream </a:t>
            </a:r>
            <a:r>
              <a:rPr lang="en-US" dirty="0">
                <a:hlinkClick r:id="rId2"/>
              </a:rPr>
              <a:t>https://www.microsoft.com/en-us/microsoft-365/microsoft-stream</a:t>
            </a:r>
            <a:r>
              <a:rPr lang="en-US" dirty="0"/>
              <a:t> </a:t>
            </a:r>
          </a:p>
          <a:p>
            <a:pPr lvl="1"/>
            <a:r>
              <a:rPr lang="en-US" dirty="0"/>
              <a:t>Echo360 </a:t>
            </a:r>
            <a:r>
              <a:rPr lang="en-US" dirty="0">
                <a:hlinkClick r:id="rId3"/>
              </a:rPr>
              <a:t>https://echo360.org.au</a:t>
            </a:r>
            <a:endParaRPr lang="en-US" dirty="0"/>
          </a:p>
          <a:p>
            <a:r>
              <a:rPr lang="en-US" dirty="0"/>
              <a:t>Please inform me urgently if the recording is inadequate.</a:t>
            </a:r>
          </a:p>
        </p:txBody>
      </p:sp>
      <p:sp>
        <p:nvSpPr>
          <p:cNvPr id="4" name="Slide Number Placeholder 3">
            <a:extLst>
              <a:ext uri="{FF2B5EF4-FFF2-40B4-BE49-F238E27FC236}">
                <a16:creationId xmlns:a16="http://schemas.microsoft.com/office/drawing/2014/main" id="{29C4D68D-B1D8-2542-8913-628F4866B803}"/>
              </a:ext>
            </a:extLst>
          </p:cNvPr>
          <p:cNvSpPr>
            <a:spLocks noGrp="1"/>
          </p:cNvSpPr>
          <p:nvPr>
            <p:ph type="sldNum" sz="quarter" idx="12"/>
          </p:nvPr>
        </p:nvSpPr>
        <p:spPr/>
        <p:txBody>
          <a:bodyPr/>
          <a:lstStyle/>
          <a:p>
            <a:fld id="{C584CDA4-B2C2-C244-9F85-471ABA281F4B}" type="slidenum">
              <a:rPr lang="en-US" smtClean="0"/>
              <a:t>13</a:t>
            </a:fld>
            <a:endParaRPr lang="en-US"/>
          </a:p>
        </p:txBody>
      </p:sp>
    </p:spTree>
    <p:extLst>
      <p:ext uri="{BB962C8B-B14F-4D97-AF65-F5344CB8AC3E}">
        <p14:creationId xmlns:p14="http://schemas.microsoft.com/office/powerpoint/2010/main" val="147930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2A509-0BA5-BC49-BEB7-59813D49D9F4}"/>
              </a:ext>
            </a:extLst>
          </p:cNvPr>
          <p:cNvSpPr>
            <a:spLocks noGrp="1"/>
          </p:cNvSpPr>
          <p:nvPr>
            <p:ph type="title"/>
          </p:nvPr>
        </p:nvSpPr>
        <p:spPr/>
        <p:txBody>
          <a:bodyPr/>
          <a:lstStyle/>
          <a:p>
            <a:r>
              <a:rPr lang="en-US" dirty="0"/>
              <a:t>Getting content: Timetable</a:t>
            </a:r>
          </a:p>
        </p:txBody>
      </p:sp>
      <p:sp>
        <p:nvSpPr>
          <p:cNvPr id="3" name="Content Placeholder 2">
            <a:extLst>
              <a:ext uri="{FF2B5EF4-FFF2-40B4-BE49-F238E27FC236}">
                <a16:creationId xmlns:a16="http://schemas.microsoft.com/office/drawing/2014/main" id="{5CE92020-608C-F845-B832-7BBF2ECF1D85}"/>
              </a:ext>
            </a:extLst>
          </p:cNvPr>
          <p:cNvSpPr>
            <a:spLocks noGrp="1"/>
          </p:cNvSpPr>
          <p:nvPr>
            <p:ph idx="1"/>
          </p:nvPr>
        </p:nvSpPr>
        <p:spPr/>
        <p:txBody>
          <a:bodyPr/>
          <a:lstStyle/>
          <a:p>
            <a:pPr lvl="1"/>
            <a:endParaRPr lang="en-US" dirty="0"/>
          </a:p>
        </p:txBody>
      </p:sp>
      <p:sp>
        <p:nvSpPr>
          <p:cNvPr id="4" name="Slide Number Placeholder 3">
            <a:extLst>
              <a:ext uri="{FF2B5EF4-FFF2-40B4-BE49-F238E27FC236}">
                <a16:creationId xmlns:a16="http://schemas.microsoft.com/office/drawing/2014/main" id="{83D9DC99-4EBA-CA49-B37C-D7DAC6FCACE7}"/>
              </a:ext>
            </a:extLst>
          </p:cNvPr>
          <p:cNvSpPr>
            <a:spLocks noGrp="1"/>
          </p:cNvSpPr>
          <p:nvPr>
            <p:ph type="sldNum" sz="quarter" idx="12"/>
          </p:nvPr>
        </p:nvSpPr>
        <p:spPr/>
        <p:txBody>
          <a:bodyPr/>
          <a:lstStyle/>
          <a:p>
            <a:fld id="{C584CDA4-B2C2-C244-9F85-471ABA281F4B}" type="slidenum">
              <a:rPr lang="en-US" smtClean="0"/>
              <a:t>14</a:t>
            </a:fld>
            <a:endParaRPr lang="en-US"/>
          </a:p>
        </p:txBody>
      </p:sp>
      <p:pic>
        <p:nvPicPr>
          <p:cNvPr id="6" name="Picture 5">
            <a:extLst>
              <a:ext uri="{FF2B5EF4-FFF2-40B4-BE49-F238E27FC236}">
                <a16:creationId xmlns:a16="http://schemas.microsoft.com/office/drawing/2014/main" id="{24746135-7D99-4947-8747-C25CDDD1850F}"/>
              </a:ext>
            </a:extLst>
          </p:cNvPr>
          <p:cNvPicPr>
            <a:picLocks noChangeAspect="1"/>
          </p:cNvPicPr>
          <p:nvPr/>
        </p:nvPicPr>
        <p:blipFill>
          <a:blip r:embed="rId3"/>
          <a:stretch>
            <a:fillRect/>
          </a:stretch>
        </p:blipFill>
        <p:spPr>
          <a:xfrm>
            <a:off x="199901" y="959003"/>
            <a:ext cx="6791305" cy="5261112"/>
          </a:xfrm>
          <a:prstGeom prst="rect">
            <a:avLst/>
          </a:prstGeom>
        </p:spPr>
      </p:pic>
    </p:spTree>
    <p:extLst>
      <p:ext uri="{BB962C8B-B14F-4D97-AF65-F5344CB8AC3E}">
        <p14:creationId xmlns:p14="http://schemas.microsoft.com/office/powerpoint/2010/main" val="23460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D3D0-EF89-C24B-90CA-F2BCD001A2A3}"/>
              </a:ext>
            </a:extLst>
          </p:cNvPr>
          <p:cNvSpPr>
            <a:spLocks noGrp="1"/>
          </p:cNvSpPr>
          <p:nvPr>
            <p:ph type="title"/>
          </p:nvPr>
        </p:nvSpPr>
        <p:spPr/>
        <p:txBody>
          <a:bodyPr/>
          <a:lstStyle/>
          <a:p>
            <a:r>
              <a:rPr lang="en-US" dirty="0"/>
              <a:t>Getting content: The Textbook</a:t>
            </a:r>
          </a:p>
        </p:txBody>
      </p:sp>
      <p:sp>
        <p:nvSpPr>
          <p:cNvPr id="3" name="Content Placeholder 2">
            <a:extLst>
              <a:ext uri="{FF2B5EF4-FFF2-40B4-BE49-F238E27FC236}">
                <a16:creationId xmlns:a16="http://schemas.microsoft.com/office/drawing/2014/main" id="{9402B4B9-2944-AB4C-8DEB-5C46D149D71E}"/>
              </a:ext>
            </a:extLst>
          </p:cNvPr>
          <p:cNvSpPr>
            <a:spLocks noGrp="1"/>
          </p:cNvSpPr>
          <p:nvPr>
            <p:ph idx="1"/>
          </p:nvPr>
        </p:nvSpPr>
        <p:spPr>
          <a:xfrm>
            <a:off x="199902" y="959003"/>
            <a:ext cx="6299222" cy="5261112"/>
          </a:xfrm>
        </p:spPr>
        <p:txBody>
          <a:bodyPr/>
          <a:lstStyle/>
          <a:p>
            <a:pPr marL="0" lvl="0" indent="0" defTabSz="914400">
              <a:buClrTx/>
              <a:buNone/>
              <a:defRPr/>
            </a:pPr>
            <a:r>
              <a:rPr lang="en-US" dirty="0"/>
              <a:t>Thompson, Simon</a:t>
            </a:r>
          </a:p>
          <a:p>
            <a:pPr marL="0" lvl="0" indent="0" defTabSz="914400">
              <a:buClrTx/>
              <a:buNone/>
              <a:defRPr/>
            </a:pPr>
            <a:r>
              <a:rPr lang="en-US" dirty="0"/>
              <a:t>HASKELL: the craft of functional programming</a:t>
            </a:r>
          </a:p>
          <a:p>
            <a:pPr marL="0" lvl="0" indent="0" defTabSz="914400">
              <a:buClrTx/>
              <a:buNone/>
              <a:defRPr/>
            </a:pPr>
            <a:r>
              <a:rPr lang="en-US" dirty="0"/>
              <a:t>Third edition</a:t>
            </a:r>
          </a:p>
          <a:p>
            <a:pPr marL="0" lvl="0" indent="0" defTabSz="914400">
              <a:buClrTx/>
              <a:buNone/>
              <a:defRPr/>
            </a:pPr>
            <a:endParaRPr lang="en-US" dirty="0"/>
          </a:p>
          <a:p>
            <a:pPr>
              <a:defRPr/>
            </a:pPr>
            <a:r>
              <a:rPr lang="en-US" b="1" dirty="0"/>
              <a:t>Not</a:t>
            </a:r>
            <a:r>
              <a:rPr lang="en-US" dirty="0"/>
              <a:t> required</a:t>
            </a:r>
          </a:p>
          <a:p>
            <a:pPr>
              <a:defRPr/>
            </a:pPr>
            <a:r>
              <a:rPr lang="en-US" dirty="0"/>
              <a:t>To buy or not to buy? Depends on the student.</a:t>
            </a:r>
          </a:p>
          <a:p>
            <a:pPr>
              <a:defRPr/>
            </a:pPr>
            <a:r>
              <a:rPr lang="en-US" dirty="0"/>
              <a:t>Copies in the library.</a:t>
            </a:r>
          </a:p>
          <a:p>
            <a:pPr>
              <a:defRPr/>
            </a:pPr>
            <a:endParaRPr lang="en-US" dirty="0"/>
          </a:p>
          <a:p>
            <a:pPr>
              <a:defRPr/>
            </a:pPr>
            <a:r>
              <a:rPr lang="en-US" dirty="0"/>
              <a:t>Supplementary textbook:</a:t>
            </a:r>
          </a:p>
          <a:p>
            <a:pPr marL="0" indent="0">
              <a:buNone/>
              <a:defRPr/>
            </a:pPr>
            <a:r>
              <a:rPr lang="en-US" dirty="0">
                <a:hlinkClick r:id="rId2"/>
              </a:rPr>
              <a:t>https://www.manning.com/books/get-programming-with-haskell?query=haskell#toc</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3D261FE6-1B46-2A4F-9493-F2F6D993790D}"/>
              </a:ext>
            </a:extLst>
          </p:cNvPr>
          <p:cNvSpPr>
            <a:spLocks noGrp="1"/>
          </p:cNvSpPr>
          <p:nvPr>
            <p:ph type="sldNum" sz="quarter" idx="12"/>
          </p:nvPr>
        </p:nvSpPr>
        <p:spPr/>
        <p:txBody>
          <a:bodyPr/>
          <a:lstStyle/>
          <a:p>
            <a:fld id="{C584CDA4-B2C2-C244-9F85-471ABA281F4B}" type="slidenum">
              <a:rPr lang="en-US" smtClean="0"/>
              <a:t>15</a:t>
            </a:fld>
            <a:endParaRPr lang="en-US"/>
          </a:p>
        </p:txBody>
      </p:sp>
      <p:pic>
        <p:nvPicPr>
          <p:cNvPr id="5" name="Picture 4">
            <a:extLst>
              <a:ext uri="{FF2B5EF4-FFF2-40B4-BE49-F238E27FC236}">
                <a16:creationId xmlns:a16="http://schemas.microsoft.com/office/drawing/2014/main" id="{E848ED47-51F2-7841-8EB5-B0F5B510C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828" y="1194597"/>
            <a:ext cx="2389619" cy="3358928"/>
          </a:xfrm>
          <a:prstGeom prst="rect">
            <a:avLst/>
          </a:prstGeom>
        </p:spPr>
      </p:pic>
      <p:pic>
        <p:nvPicPr>
          <p:cNvPr id="6" name="Picture 5">
            <a:extLst>
              <a:ext uri="{FF2B5EF4-FFF2-40B4-BE49-F238E27FC236}">
                <a16:creationId xmlns:a16="http://schemas.microsoft.com/office/drawing/2014/main" id="{D30F842B-E3FC-204E-A9F7-81AB69237A70}"/>
              </a:ext>
            </a:extLst>
          </p:cNvPr>
          <p:cNvPicPr>
            <a:picLocks noChangeAspect="1"/>
          </p:cNvPicPr>
          <p:nvPr/>
        </p:nvPicPr>
        <p:blipFill>
          <a:blip r:embed="rId4"/>
          <a:stretch>
            <a:fillRect/>
          </a:stretch>
        </p:blipFill>
        <p:spPr>
          <a:xfrm>
            <a:off x="7163626" y="4675833"/>
            <a:ext cx="1248022" cy="1664030"/>
          </a:xfrm>
          <a:prstGeom prst="rect">
            <a:avLst/>
          </a:prstGeom>
        </p:spPr>
      </p:pic>
    </p:spTree>
    <p:extLst>
      <p:ext uri="{BB962C8B-B14F-4D97-AF65-F5344CB8AC3E}">
        <p14:creationId xmlns:p14="http://schemas.microsoft.com/office/powerpoint/2010/main" val="218779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A8639-25B8-5947-A62D-09ED32729698}"/>
              </a:ext>
            </a:extLst>
          </p:cNvPr>
          <p:cNvSpPr>
            <a:spLocks noGrp="1"/>
          </p:cNvSpPr>
          <p:nvPr>
            <p:ph type="title"/>
          </p:nvPr>
        </p:nvSpPr>
        <p:spPr/>
        <p:txBody>
          <a:bodyPr/>
          <a:lstStyle/>
          <a:p>
            <a:r>
              <a:rPr lang="en-US" dirty="0"/>
              <a:t>Practicing Skills: Labs</a:t>
            </a:r>
          </a:p>
        </p:txBody>
      </p:sp>
      <p:sp>
        <p:nvSpPr>
          <p:cNvPr id="3" name="Content Placeholder 2">
            <a:extLst>
              <a:ext uri="{FF2B5EF4-FFF2-40B4-BE49-F238E27FC236}">
                <a16:creationId xmlns:a16="http://schemas.microsoft.com/office/drawing/2014/main" id="{C15AD9C2-23B8-664F-BDF8-B2438DD12A5A}"/>
              </a:ext>
            </a:extLst>
          </p:cNvPr>
          <p:cNvSpPr>
            <a:spLocks noGrp="1"/>
          </p:cNvSpPr>
          <p:nvPr>
            <p:ph idx="1"/>
          </p:nvPr>
        </p:nvSpPr>
        <p:spPr/>
        <p:txBody>
          <a:bodyPr/>
          <a:lstStyle/>
          <a:p>
            <a:r>
              <a:rPr lang="en-AU" dirty="0"/>
              <a:t>You will learn more, and have more fun, in labs than any other part of the course!</a:t>
            </a:r>
          </a:p>
          <a:p>
            <a:r>
              <a:rPr lang="en-AU" dirty="0"/>
              <a:t>Tutors there to answer questions and guide your learning.</a:t>
            </a:r>
          </a:p>
          <a:p>
            <a:r>
              <a:rPr lang="en-US" dirty="0"/>
              <a:t>Sign up </a:t>
            </a:r>
            <a:r>
              <a:rPr lang="en-US" b="1" dirty="0"/>
              <a:t>now</a:t>
            </a:r>
            <a:r>
              <a:rPr lang="en-US" dirty="0"/>
              <a:t> at </a:t>
            </a:r>
            <a:r>
              <a:rPr lang="en-US" dirty="0">
                <a:hlinkClick r:id="rId2"/>
              </a:rPr>
              <a:t>https://cs.anu.edu.au/streams</a:t>
            </a:r>
            <a:r>
              <a:rPr lang="en-US" dirty="0"/>
              <a:t>.</a:t>
            </a:r>
            <a:endParaRPr lang="en-AU" dirty="0"/>
          </a:p>
          <a:p>
            <a:r>
              <a:rPr lang="en-AU" dirty="0"/>
              <a:t>3% of the course linked to attendance and participation in the labs, and to submission of attempts at lab exercises.</a:t>
            </a:r>
          </a:p>
          <a:p>
            <a:pPr lvl="1"/>
            <a:r>
              <a:rPr lang="en-AU" dirty="0"/>
              <a:t>Based on ten best labs</a:t>
            </a:r>
          </a:p>
          <a:p>
            <a:r>
              <a:rPr lang="en-AU" b="1" dirty="0">
                <a:solidFill>
                  <a:srgbClr val="FF0000"/>
                </a:solidFill>
              </a:rPr>
              <a:t>Engagement hurdle </a:t>
            </a:r>
            <a:r>
              <a:rPr lang="en-AU" dirty="0"/>
              <a:t>for 1100 can be passed by participating in the labs across the early part of the course.</a:t>
            </a:r>
          </a:p>
          <a:p>
            <a:pPr lvl="1"/>
            <a:r>
              <a:rPr lang="en-AU" dirty="0"/>
              <a:t>Participate in four labs out of first five labs.</a:t>
            </a:r>
          </a:p>
          <a:p>
            <a:pPr lvl="1"/>
            <a:r>
              <a:rPr lang="en-AU" dirty="0"/>
              <a:t>Show that you can do well without participating in labs (there is a hurdle on mid semester exam)</a:t>
            </a:r>
          </a:p>
          <a:p>
            <a:endParaRPr lang="en-US" dirty="0"/>
          </a:p>
        </p:txBody>
      </p:sp>
      <p:sp>
        <p:nvSpPr>
          <p:cNvPr id="4" name="Slide Number Placeholder 3">
            <a:extLst>
              <a:ext uri="{FF2B5EF4-FFF2-40B4-BE49-F238E27FC236}">
                <a16:creationId xmlns:a16="http://schemas.microsoft.com/office/drawing/2014/main" id="{4BC460E4-71B3-EE47-8F5F-E84DB2E79869}"/>
              </a:ext>
            </a:extLst>
          </p:cNvPr>
          <p:cNvSpPr>
            <a:spLocks noGrp="1"/>
          </p:cNvSpPr>
          <p:nvPr>
            <p:ph type="sldNum" sz="quarter" idx="12"/>
          </p:nvPr>
        </p:nvSpPr>
        <p:spPr/>
        <p:txBody>
          <a:bodyPr/>
          <a:lstStyle/>
          <a:p>
            <a:fld id="{C584CDA4-B2C2-C244-9F85-471ABA281F4B}" type="slidenum">
              <a:rPr lang="en-US" smtClean="0"/>
              <a:t>16</a:t>
            </a:fld>
            <a:endParaRPr lang="en-US"/>
          </a:p>
        </p:txBody>
      </p:sp>
    </p:spTree>
    <p:extLst>
      <p:ext uri="{BB962C8B-B14F-4D97-AF65-F5344CB8AC3E}">
        <p14:creationId xmlns:p14="http://schemas.microsoft.com/office/powerpoint/2010/main" val="41939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1454-367C-D544-B235-63F611C683A9}"/>
              </a:ext>
            </a:extLst>
          </p:cNvPr>
          <p:cNvSpPr>
            <a:spLocks noGrp="1"/>
          </p:cNvSpPr>
          <p:nvPr>
            <p:ph type="title"/>
          </p:nvPr>
        </p:nvSpPr>
        <p:spPr/>
        <p:txBody>
          <a:bodyPr/>
          <a:lstStyle/>
          <a:p>
            <a:r>
              <a:rPr lang="en-US" dirty="0"/>
              <a:t>Practicing Skills: Beyond Labs</a:t>
            </a:r>
          </a:p>
        </p:txBody>
      </p:sp>
      <p:sp>
        <p:nvSpPr>
          <p:cNvPr id="3" name="Content Placeholder 2">
            <a:extLst>
              <a:ext uri="{FF2B5EF4-FFF2-40B4-BE49-F238E27FC236}">
                <a16:creationId xmlns:a16="http://schemas.microsoft.com/office/drawing/2014/main" id="{BE74A6D4-00CF-F34A-AB21-1C299CED3ED6}"/>
              </a:ext>
            </a:extLst>
          </p:cNvPr>
          <p:cNvSpPr>
            <a:spLocks noGrp="1"/>
          </p:cNvSpPr>
          <p:nvPr>
            <p:ph idx="1"/>
          </p:nvPr>
        </p:nvSpPr>
        <p:spPr/>
        <p:txBody>
          <a:bodyPr/>
          <a:lstStyle/>
          <a:p>
            <a:r>
              <a:rPr lang="en-US" dirty="0"/>
              <a:t>Assignments</a:t>
            </a:r>
          </a:p>
          <a:p>
            <a:r>
              <a:rPr lang="en-US" dirty="0"/>
              <a:t>Hundreds of exercises in the textbook</a:t>
            </a:r>
          </a:p>
          <a:p>
            <a:r>
              <a:rPr lang="en-US" dirty="0"/>
              <a:t>Past exam question on the website</a:t>
            </a:r>
          </a:p>
          <a:p>
            <a:pPr lvl="1"/>
            <a:r>
              <a:rPr lang="en-US" dirty="0"/>
              <a:t>Warning: the course changes over time. Past exams may contain material you are expected to know, and miss material you are expect to know.</a:t>
            </a:r>
          </a:p>
        </p:txBody>
      </p:sp>
      <p:sp>
        <p:nvSpPr>
          <p:cNvPr id="4" name="Slide Number Placeholder 3">
            <a:extLst>
              <a:ext uri="{FF2B5EF4-FFF2-40B4-BE49-F238E27FC236}">
                <a16:creationId xmlns:a16="http://schemas.microsoft.com/office/drawing/2014/main" id="{6DEA92A8-5155-D841-9C29-9175F3BECEFE}"/>
              </a:ext>
            </a:extLst>
          </p:cNvPr>
          <p:cNvSpPr>
            <a:spLocks noGrp="1"/>
          </p:cNvSpPr>
          <p:nvPr>
            <p:ph type="sldNum" sz="quarter" idx="12"/>
          </p:nvPr>
        </p:nvSpPr>
        <p:spPr/>
        <p:txBody>
          <a:bodyPr/>
          <a:lstStyle/>
          <a:p>
            <a:fld id="{C584CDA4-B2C2-C244-9F85-471ABA281F4B}" type="slidenum">
              <a:rPr lang="en-US" smtClean="0"/>
              <a:t>17</a:t>
            </a:fld>
            <a:endParaRPr lang="en-US"/>
          </a:p>
        </p:txBody>
      </p:sp>
    </p:spTree>
    <p:extLst>
      <p:ext uri="{BB962C8B-B14F-4D97-AF65-F5344CB8AC3E}">
        <p14:creationId xmlns:p14="http://schemas.microsoft.com/office/powerpoint/2010/main" val="1151879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4893F-F6B1-BB4A-8481-5B7EAFC0425D}"/>
              </a:ext>
            </a:extLst>
          </p:cNvPr>
          <p:cNvSpPr>
            <a:spLocks noGrp="1"/>
          </p:cNvSpPr>
          <p:nvPr>
            <p:ph type="title"/>
          </p:nvPr>
        </p:nvSpPr>
        <p:spPr/>
        <p:txBody>
          <a:bodyPr/>
          <a:lstStyle/>
          <a:p>
            <a:r>
              <a:rPr lang="en-US" dirty="0"/>
              <a:t>Getting questions answered</a:t>
            </a:r>
          </a:p>
        </p:txBody>
      </p:sp>
      <p:sp>
        <p:nvSpPr>
          <p:cNvPr id="3" name="Content Placeholder 2">
            <a:extLst>
              <a:ext uri="{FF2B5EF4-FFF2-40B4-BE49-F238E27FC236}">
                <a16:creationId xmlns:a16="http://schemas.microsoft.com/office/drawing/2014/main" id="{F9FA9153-40FE-B04B-9DAA-3ECFE6BF4CC8}"/>
              </a:ext>
            </a:extLst>
          </p:cNvPr>
          <p:cNvSpPr>
            <a:spLocks noGrp="1"/>
          </p:cNvSpPr>
          <p:nvPr>
            <p:ph idx="1"/>
          </p:nvPr>
        </p:nvSpPr>
        <p:spPr/>
        <p:txBody>
          <a:bodyPr/>
          <a:lstStyle/>
          <a:p>
            <a:r>
              <a:rPr lang="en-AU" dirty="0"/>
              <a:t>Live questions in lectures extremely welcome!</a:t>
            </a:r>
          </a:p>
          <a:p>
            <a:r>
              <a:rPr lang="en-AU" dirty="0"/>
              <a:t>Tutors also there to answer questions in labs.</a:t>
            </a:r>
          </a:p>
          <a:p>
            <a:pPr marL="0" indent="0">
              <a:buNone/>
            </a:pPr>
            <a:r>
              <a:rPr lang="en-AU" dirty="0"/>
              <a:t>	- But these questions should be related to the current content.</a:t>
            </a:r>
          </a:p>
          <a:p>
            <a:pPr marL="0" indent="0">
              <a:buNone/>
            </a:pPr>
            <a:endParaRPr lang="en-AU" dirty="0"/>
          </a:p>
          <a:p>
            <a:r>
              <a:rPr lang="en-AU" dirty="0"/>
              <a:t>How to get </a:t>
            </a:r>
            <a:r>
              <a:rPr lang="en-AU" b="1" dirty="0"/>
              <a:t>your</a:t>
            </a:r>
            <a:r>
              <a:rPr lang="en-AU" dirty="0"/>
              <a:t> questions answered?</a:t>
            </a:r>
          </a:p>
          <a:p>
            <a:pPr lvl="1"/>
            <a:r>
              <a:rPr lang="en-AU" dirty="0"/>
              <a:t>Piazza Forum</a:t>
            </a:r>
          </a:p>
          <a:p>
            <a:pPr lvl="1"/>
            <a:r>
              <a:rPr lang="en-AU" dirty="0"/>
              <a:t>Consultations</a:t>
            </a:r>
          </a:p>
          <a:p>
            <a:pPr lvl="1"/>
            <a:r>
              <a:rPr lang="en-AU" dirty="0"/>
              <a:t>Email (in </a:t>
            </a:r>
            <a:r>
              <a:rPr lang="en-AU" b="1" dirty="0"/>
              <a:t>rare</a:t>
            </a:r>
            <a:r>
              <a:rPr lang="en-AU" dirty="0"/>
              <a:t> circumstances)</a:t>
            </a:r>
          </a:p>
          <a:p>
            <a:endParaRPr lang="en-US" dirty="0"/>
          </a:p>
        </p:txBody>
      </p:sp>
      <p:sp>
        <p:nvSpPr>
          <p:cNvPr id="4" name="Slide Number Placeholder 3">
            <a:extLst>
              <a:ext uri="{FF2B5EF4-FFF2-40B4-BE49-F238E27FC236}">
                <a16:creationId xmlns:a16="http://schemas.microsoft.com/office/drawing/2014/main" id="{CB7F6093-DEEA-6B4F-9E32-9C6142332C7F}"/>
              </a:ext>
            </a:extLst>
          </p:cNvPr>
          <p:cNvSpPr>
            <a:spLocks noGrp="1"/>
          </p:cNvSpPr>
          <p:nvPr>
            <p:ph type="sldNum" sz="quarter" idx="12"/>
          </p:nvPr>
        </p:nvSpPr>
        <p:spPr/>
        <p:txBody>
          <a:bodyPr/>
          <a:lstStyle/>
          <a:p>
            <a:fld id="{C584CDA4-B2C2-C244-9F85-471ABA281F4B}" type="slidenum">
              <a:rPr lang="en-US" smtClean="0"/>
              <a:t>18</a:t>
            </a:fld>
            <a:endParaRPr lang="en-US"/>
          </a:p>
        </p:txBody>
      </p:sp>
    </p:spTree>
    <p:extLst>
      <p:ext uri="{BB962C8B-B14F-4D97-AF65-F5344CB8AC3E}">
        <p14:creationId xmlns:p14="http://schemas.microsoft.com/office/powerpoint/2010/main" val="934459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8C70-B1F9-F243-A53C-4C6226DDD4CA}"/>
              </a:ext>
            </a:extLst>
          </p:cNvPr>
          <p:cNvSpPr>
            <a:spLocks noGrp="1"/>
          </p:cNvSpPr>
          <p:nvPr>
            <p:ph type="title"/>
          </p:nvPr>
        </p:nvSpPr>
        <p:spPr/>
        <p:txBody>
          <a:bodyPr/>
          <a:lstStyle/>
          <a:p>
            <a:r>
              <a:rPr lang="en-US" dirty="0"/>
              <a:t>Piazza Forum</a:t>
            </a:r>
          </a:p>
        </p:txBody>
      </p:sp>
      <p:sp>
        <p:nvSpPr>
          <p:cNvPr id="4" name="Slide Number Placeholder 3">
            <a:extLst>
              <a:ext uri="{FF2B5EF4-FFF2-40B4-BE49-F238E27FC236}">
                <a16:creationId xmlns:a16="http://schemas.microsoft.com/office/drawing/2014/main" id="{FE0A247C-6D55-B942-B20D-AB49C8DB0199}"/>
              </a:ext>
            </a:extLst>
          </p:cNvPr>
          <p:cNvSpPr>
            <a:spLocks noGrp="1"/>
          </p:cNvSpPr>
          <p:nvPr>
            <p:ph type="sldNum" sz="quarter" idx="12"/>
          </p:nvPr>
        </p:nvSpPr>
        <p:spPr/>
        <p:txBody>
          <a:bodyPr/>
          <a:lstStyle/>
          <a:p>
            <a:fld id="{C584CDA4-B2C2-C244-9F85-471ABA281F4B}" type="slidenum">
              <a:rPr lang="en-US" smtClean="0"/>
              <a:t>19</a:t>
            </a:fld>
            <a:endParaRPr lang="en-US"/>
          </a:p>
        </p:txBody>
      </p:sp>
      <p:pic>
        <p:nvPicPr>
          <p:cNvPr id="5" name="Content Placeholder 9">
            <a:extLst>
              <a:ext uri="{FF2B5EF4-FFF2-40B4-BE49-F238E27FC236}">
                <a16:creationId xmlns:a16="http://schemas.microsoft.com/office/drawing/2014/main" id="{76A50867-971F-694C-9978-FFD88A0DA895}"/>
              </a:ext>
            </a:extLst>
          </p:cNvPr>
          <p:cNvPicPr>
            <a:picLocks noChangeAspect="1"/>
          </p:cNvPicPr>
          <p:nvPr/>
        </p:nvPicPr>
        <p:blipFill>
          <a:blip r:embed="rId2"/>
          <a:stretch>
            <a:fillRect/>
          </a:stretch>
        </p:blipFill>
        <p:spPr>
          <a:xfrm>
            <a:off x="639458" y="1752872"/>
            <a:ext cx="7865084" cy="4518950"/>
          </a:xfrm>
          <a:prstGeom prst="rect">
            <a:avLst/>
          </a:prstGeom>
        </p:spPr>
      </p:pic>
      <p:sp>
        <p:nvSpPr>
          <p:cNvPr id="6" name="TextBox 5">
            <a:extLst>
              <a:ext uri="{FF2B5EF4-FFF2-40B4-BE49-F238E27FC236}">
                <a16:creationId xmlns:a16="http://schemas.microsoft.com/office/drawing/2014/main" id="{17AEE186-C9C3-3A46-9EB0-D63883FF4F62}"/>
              </a:ext>
            </a:extLst>
          </p:cNvPr>
          <p:cNvSpPr txBox="1"/>
          <p:nvPr/>
        </p:nvSpPr>
        <p:spPr>
          <a:xfrm>
            <a:off x="613753" y="1015563"/>
            <a:ext cx="8120144" cy="523220"/>
          </a:xfrm>
          <a:prstGeom prst="rect">
            <a:avLst/>
          </a:prstGeom>
          <a:noFill/>
        </p:spPr>
        <p:txBody>
          <a:bodyPr wrap="square" rtlCol="0">
            <a:spAutoFit/>
          </a:bodyPr>
          <a:lstStyle/>
          <a:p>
            <a:r>
              <a:rPr lang="en-US" sz="2800" dirty="0">
                <a:hlinkClick r:id="rId3"/>
              </a:rPr>
              <a:t>https://piazza.com/anu.edu.au/spring2020/comp1100</a:t>
            </a:r>
            <a:r>
              <a:rPr lang="en-US" sz="2800" dirty="0"/>
              <a:t> </a:t>
            </a:r>
          </a:p>
        </p:txBody>
      </p:sp>
    </p:spTree>
    <p:extLst>
      <p:ext uri="{BB962C8B-B14F-4D97-AF65-F5344CB8AC3E}">
        <p14:creationId xmlns:p14="http://schemas.microsoft.com/office/powerpoint/2010/main" val="171257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A68B-DE1C-E946-9A35-AB9484C62460}"/>
              </a:ext>
            </a:extLst>
          </p:cNvPr>
          <p:cNvSpPr>
            <a:spLocks noGrp="1"/>
          </p:cNvSpPr>
          <p:nvPr>
            <p:ph type="title"/>
          </p:nvPr>
        </p:nvSpPr>
        <p:spPr/>
        <p:txBody>
          <a:bodyPr/>
          <a:lstStyle/>
          <a:p>
            <a:r>
              <a:rPr lang="en-AU" dirty="0"/>
              <a:t>Acknowledgement of Country</a:t>
            </a:r>
            <a:endParaRPr lang="en-US" dirty="0"/>
          </a:p>
        </p:txBody>
      </p:sp>
      <p:sp>
        <p:nvSpPr>
          <p:cNvPr id="3" name="Content Placeholder 2">
            <a:extLst>
              <a:ext uri="{FF2B5EF4-FFF2-40B4-BE49-F238E27FC236}">
                <a16:creationId xmlns:a16="http://schemas.microsoft.com/office/drawing/2014/main" id="{F5382391-0767-DF40-B7B3-469ACC725AA5}"/>
              </a:ext>
            </a:extLst>
          </p:cNvPr>
          <p:cNvSpPr>
            <a:spLocks noGrp="1"/>
          </p:cNvSpPr>
          <p:nvPr>
            <p:ph idx="1"/>
          </p:nvPr>
        </p:nvSpPr>
        <p:spPr/>
        <p:txBody>
          <a:bodyPr/>
          <a:lstStyle/>
          <a:p>
            <a:r>
              <a:rPr lang="en-AU" i="1" dirty="0"/>
              <a:t>I wish to acknowledge the traditional custodians of the land we are meeting on, the Ngunnawal people. I wish to acknowledge and respect their continuing culture and the contribution they make to the life of this city and this region. I would also like to acknowledge and welcome any other Aboriginal and Torres Strait Islander people who are enrolled in our courses.</a:t>
            </a:r>
          </a:p>
          <a:p>
            <a:endParaRPr lang="en-US" dirty="0"/>
          </a:p>
        </p:txBody>
      </p:sp>
      <p:sp>
        <p:nvSpPr>
          <p:cNvPr id="4" name="Slide Number Placeholder 3">
            <a:extLst>
              <a:ext uri="{FF2B5EF4-FFF2-40B4-BE49-F238E27FC236}">
                <a16:creationId xmlns:a16="http://schemas.microsoft.com/office/drawing/2014/main" id="{10AAE108-5794-6342-9F4E-A7D172B3BFE4}"/>
              </a:ext>
            </a:extLst>
          </p:cNvPr>
          <p:cNvSpPr>
            <a:spLocks noGrp="1"/>
          </p:cNvSpPr>
          <p:nvPr>
            <p:ph type="sldNum" sz="quarter" idx="12"/>
          </p:nvPr>
        </p:nvSpPr>
        <p:spPr/>
        <p:txBody>
          <a:bodyPr/>
          <a:lstStyle/>
          <a:p>
            <a:fld id="{C584CDA4-B2C2-C244-9F85-471ABA281F4B}" type="slidenum">
              <a:rPr lang="en-US" smtClean="0"/>
              <a:t>2</a:t>
            </a:fld>
            <a:endParaRPr lang="en-US"/>
          </a:p>
        </p:txBody>
      </p:sp>
    </p:spTree>
    <p:extLst>
      <p:ext uri="{BB962C8B-B14F-4D97-AF65-F5344CB8AC3E}">
        <p14:creationId xmlns:p14="http://schemas.microsoft.com/office/powerpoint/2010/main" val="183447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7C5F-6EA2-D44C-A271-6920BCC4C0F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98D1CE4-E7F2-0443-B3F0-0E03D7B22315}"/>
              </a:ext>
            </a:extLst>
          </p:cNvPr>
          <p:cNvSpPr>
            <a:spLocks noGrp="1"/>
          </p:cNvSpPr>
          <p:nvPr>
            <p:ph type="sldNum" sz="quarter" idx="12"/>
          </p:nvPr>
        </p:nvSpPr>
        <p:spPr/>
        <p:txBody>
          <a:bodyPr/>
          <a:lstStyle/>
          <a:p>
            <a:fld id="{C584CDA4-B2C2-C244-9F85-471ABA281F4B}" type="slidenum">
              <a:rPr lang="en-US" smtClean="0"/>
              <a:t>20</a:t>
            </a:fld>
            <a:endParaRPr lang="en-US"/>
          </a:p>
        </p:txBody>
      </p:sp>
      <p:pic>
        <p:nvPicPr>
          <p:cNvPr id="5" name="Content Placeholder 5">
            <a:extLst>
              <a:ext uri="{FF2B5EF4-FFF2-40B4-BE49-F238E27FC236}">
                <a16:creationId xmlns:a16="http://schemas.microsoft.com/office/drawing/2014/main" id="{8D6582F3-4816-7948-98A3-7B8681A12F25}"/>
              </a:ext>
            </a:extLst>
          </p:cNvPr>
          <p:cNvPicPr>
            <a:picLocks noGrp="1" noChangeAspect="1"/>
          </p:cNvPicPr>
          <p:nvPr>
            <p:ph idx="1"/>
          </p:nvPr>
        </p:nvPicPr>
        <p:blipFill>
          <a:blip r:embed="rId2"/>
          <a:stretch>
            <a:fillRect/>
          </a:stretch>
        </p:blipFill>
        <p:spPr>
          <a:xfrm>
            <a:off x="199902" y="841999"/>
            <a:ext cx="8654536" cy="5621619"/>
          </a:xfrm>
        </p:spPr>
      </p:pic>
    </p:spTree>
    <p:extLst>
      <p:ext uri="{BB962C8B-B14F-4D97-AF65-F5344CB8AC3E}">
        <p14:creationId xmlns:p14="http://schemas.microsoft.com/office/powerpoint/2010/main" val="933252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2A59-04F0-2442-BFCD-E4B4DB85D488}"/>
              </a:ext>
            </a:extLst>
          </p:cNvPr>
          <p:cNvSpPr>
            <a:spLocks noGrp="1"/>
          </p:cNvSpPr>
          <p:nvPr>
            <p:ph type="title"/>
          </p:nvPr>
        </p:nvSpPr>
        <p:spPr/>
        <p:txBody>
          <a:bodyPr/>
          <a:lstStyle/>
          <a:p>
            <a:r>
              <a:rPr lang="en-US" dirty="0"/>
              <a:t>Drop-in consultations </a:t>
            </a:r>
          </a:p>
        </p:txBody>
      </p:sp>
      <p:sp>
        <p:nvSpPr>
          <p:cNvPr id="3" name="Content Placeholder 2">
            <a:extLst>
              <a:ext uri="{FF2B5EF4-FFF2-40B4-BE49-F238E27FC236}">
                <a16:creationId xmlns:a16="http://schemas.microsoft.com/office/drawing/2014/main" id="{D1679000-24F0-0848-AF1F-6058D72C3C71}"/>
              </a:ext>
            </a:extLst>
          </p:cNvPr>
          <p:cNvSpPr>
            <a:spLocks noGrp="1"/>
          </p:cNvSpPr>
          <p:nvPr>
            <p:ph idx="1"/>
          </p:nvPr>
        </p:nvSpPr>
        <p:spPr/>
        <p:txBody>
          <a:bodyPr/>
          <a:lstStyle/>
          <a:p>
            <a:r>
              <a:rPr lang="en-US" dirty="0"/>
              <a:t>To be announced this Friday.</a:t>
            </a:r>
          </a:p>
          <a:p>
            <a:r>
              <a:rPr lang="en-US" dirty="0"/>
              <a:t>Supplementary lab this Friday 1 to 3PM (see supplementary lab channel in Teams)</a:t>
            </a:r>
          </a:p>
          <a:p>
            <a:endParaRPr lang="en-US" dirty="0"/>
          </a:p>
        </p:txBody>
      </p:sp>
      <p:sp>
        <p:nvSpPr>
          <p:cNvPr id="4" name="Slide Number Placeholder 3">
            <a:extLst>
              <a:ext uri="{FF2B5EF4-FFF2-40B4-BE49-F238E27FC236}">
                <a16:creationId xmlns:a16="http://schemas.microsoft.com/office/drawing/2014/main" id="{69CB1193-513C-1544-BB0A-6440AC87FAC1}"/>
              </a:ext>
            </a:extLst>
          </p:cNvPr>
          <p:cNvSpPr>
            <a:spLocks noGrp="1"/>
          </p:cNvSpPr>
          <p:nvPr>
            <p:ph type="sldNum" sz="quarter" idx="12"/>
          </p:nvPr>
        </p:nvSpPr>
        <p:spPr/>
        <p:txBody>
          <a:bodyPr/>
          <a:lstStyle/>
          <a:p>
            <a:fld id="{C584CDA4-B2C2-C244-9F85-471ABA281F4B}" type="slidenum">
              <a:rPr lang="en-US" smtClean="0"/>
              <a:t>21</a:t>
            </a:fld>
            <a:endParaRPr lang="en-US"/>
          </a:p>
        </p:txBody>
      </p:sp>
    </p:spTree>
    <p:extLst>
      <p:ext uri="{BB962C8B-B14F-4D97-AF65-F5344CB8AC3E}">
        <p14:creationId xmlns:p14="http://schemas.microsoft.com/office/powerpoint/2010/main" val="3135740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0A3B-74AC-9E4F-8A00-4795BC526EC2}"/>
              </a:ext>
            </a:extLst>
          </p:cNvPr>
          <p:cNvSpPr>
            <a:spLocks noGrp="1"/>
          </p:cNvSpPr>
          <p:nvPr>
            <p:ph type="title"/>
          </p:nvPr>
        </p:nvSpPr>
        <p:spPr/>
        <p:txBody>
          <a:bodyPr/>
          <a:lstStyle/>
          <a:p>
            <a:r>
              <a:rPr lang="en-US" dirty="0"/>
              <a:t>Getting questions answered: Email</a:t>
            </a:r>
          </a:p>
        </p:txBody>
      </p:sp>
      <p:sp>
        <p:nvSpPr>
          <p:cNvPr id="3" name="Content Placeholder 2">
            <a:extLst>
              <a:ext uri="{FF2B5EF4-FFF2-40B4-BE49-F238E27FC236}">
                <a16:creationId xmlns:a16="http://schemas.microsoft.com/office/drawing/2014/main" id="{75233541-3560-3243-898D-F861B764EDD2}"/>
              </a:ext>
            </a:extLst>
          </p:cNvPr>
          <p:cNvSpPr>
            <a:spLocks noGrp="1"/>
          </p:cNvSpPr>
          <p:nvPr>
            <p:ph idx="1"/>
          </p:nvPr>
        </p:nvSpPr>
        <p:spPr/>
        <p:txBody>
          <a:bodyPr/>
          <a:lstStyle/>
          <a:p>
            <a:r>
              <a:rPr lang="en-AU" dirty="0"/>
              <a:t>Email your tutor </a:t>
            </a:r>
            <a:r>
              <a:rPr lang="en-AU" i="1" dirty="0"/>
              <a:t>only</a:t>
            </a:r>
            <a:r>
              <a:rPr lang="en-AU" dirty="0"/>
              <a:t> if you have questions specific to your interactions with that tutor (about lab attendance e.g. inability to attend, assignment marking etc.)</a:t>
            </a:r>
          </a:p>
          <a:p>
            <a:r>
              <a:rPr lang="en-AU" dirty="0"/>
              <a:t>Email the lecturers, instead of using Piazza, </a:t>
            </a:r>
            <a:r>
              <a:rPr lang="en-AU" i="1" dirty="0"/>
              <a:t>only</a:t>
            </a:r>
            <a:r>
              <a:rPr lang="en-AU" dirty="0"/>
              <a:t> if you have an issue that tutors could not help with or should not see.</a:t>
            </a:r>
          </a:p>
          <a:p>
            <a:pPr marL="0" indent="0">
              <a:buNone/>
            </a:pPr>
            <a:r>
              <a:rPr lang="en-AU" dirty="0"/>
              <a:t>	- Use </a:t>
            </a:r>
            <a:r>
              <a:rPr lang="en-AU" dirty="0">
                <a:hlinkClick r:id="rId2"/>
              </a:rPr>
              <a:t>comp1100@anu.edu.au</a:t>
            </a:r>
            <a:r>
              <a:rPr lang="en-AU" dirty="0"/>
              <a:t> (read by Artem, Tony, </a:t>
            </a:r>
            <a:r>
              <a:rPr lang="en-AU" dirty="0" err="1"/>
              <a:t>Jooyoung</a:t>
            </a:r>
            <a:r>
              <a:rPr lang="en-AU" dirty="0"/>
              <a:t>)</a:t>
            </a:r>
          </a:p>
          <a:p>
            <a:pPr marL="0" indent="0">
              <a:buNone/>
            </a:pPr>
            <a:r>
              <a:rPr lang="en-AU" dirty="0"/>
              <a:t>	- Use your ANU address</a:t>
            </a:r>
          </a:p>
          <a:p>
            <a:r>
              <a:rPr lang="en-AU" dirty="0"/>
              <a:t>For all enquiries not directly related to this course, contact </a:t>
            </a:r>
            <a:r>
              <a:rPr lang="en-US" dirty="0"/>
              <a:t>Student Services in person or by email (</a:t>
            </a:r>
            <a:r>
              <a:rPr lang="en-US" dirty="0">
                <a:hlinkClick r:id="rId3"/>
              </a:rPr>
              <a:t>studentadmin.cecs@anu.edu.au)</a:t>
            </a:r>
            <a:r>
              <a:rPr lang="en-US" dirty="0"/>
              <a:t>.</a:t>
            </a:r>
          </a:p>
          <a:p>
            <a:endParaRPr lang="en-US" dirty="0"/>
          </a:p>
        </p:txBody>
      </p:sp>
      <p:sp>
        <p:nvSpPr>
          <p:cNvPr id="4" name="Slide Number Placeholder 3">
            <a:extLst>
              <a:ext uri="{FF2B5EF4-FFF2-40B4-BE49-F238E27FC236}">
                <a16:creationId xmlns:a16="http://schemas.microsoft.com/office/drawing/2014/main" id="{8842D1DF-0E1A-6342-9444-51130FDD9B48}"/>
              </a:ext>
            </a:extLst>
          </p:cNvPr>
          <p:cNvSpPr>
            <a:spLocks noGrp="1"/>
          </p:cNvSpPr>
          <p:nvPr>
            <p:ph type="sldNum" sz="quarter" idx="12"/>
          </p:nvPr>
        </p:nvSpPr>
        <p:spPr/>
        <p:txBody>
          <a:bodyPr/>
          <a:lstStyle/>
          <a:p>
            <a:fld id="{C584CDA4-B2C2-C244-9F85-471ABA281F4B}" type="slidenum">
              <a:rPr lang="en-US" smtClean="0"/>
              <a:t>22</a:t>
            </a:fld>
            <a:endParaRPr lang="en-US"/>
          </a:p>
        </p:txBody>
      </p:sp>
    </p:spTree>
    <p:extLst>
      <p:ext uri="{BB962C8B-B14F-4D97-AF65-F5344CB8AC3E}">
        <p14:creationId xmlns:p14="http://schemas.microsoft.com/office/powerpoint/2010/main" val="237929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17A7-8CF6-E44D-9408-E040D5186ADA}"/>
              </a:ext>
            </a:extLst>
          </p:cNvPr>
          <p:cNvSpPr>
            <a:spLocks noGrp="1"/>
          </p:cNvSpPr>
          <p:nvPr>
            <p:ph type="title"/>
          </p:nvPr>
        </p:nvSpPr>
        <p:spPr>
          <a:xfrm>
            <a:off x="199902" y="245192"/>
            <a:ext cx="8654536" cy="6216980"/>
          </a:xfrm>
        </p:spPr>
        <p:txBody>
          <a:bodyPr/>
          <a:lstStyle/>
          <a:p>
            <a:r>
              <a:rPr lang="en-US" dirty="0"/>
              <a:t>Part Three</a:t>
            </a:r>
            <a:br>
              <a:rPr lang="en-US" dirty="0"/>
            </a:br>
            <a:br>
              <a:rPr lang="en-US" dirty="0"/>
            </a:br>
            <a:r>
              <a:rPr lang="en-US" dirty="0"/>
              <a:t>Course Representatives</a:t>
            </a:r>
          </a:p>
        </p:txBody>
      </p:sp>
      <p:sp>
        <p:nvSpPr>
          <p:cNvPr id="4" name="Slide Number Placeholder 3">
            <a:extLst>
              <a:ext uri="{FF2B5EF4-FFF2-40B4-BE49-F238E27FC236}">
                <a16:creationId xmlns:a16="http://schemas.microsoft.com/office/drawing/2014/main" id="{11FA1B0C-5508-CE43-B942-56193AA01965}"/>
              </a:ext>
            </a:extLst>
          </p:cNvPr>
          <p:cNvSpPr>
            <a:spLocks noGrp="1"/>
          </p:cNvSpPr>
          <p:nvPr>
            <p:ph type="sldNum" sz="quarter" idx="12"/>
          </p:nvPr>
        </p:nvSpPr>
        <p:spPr/>
        <p:txBody>
          <a:bodyPr/>
          <a:lstStyle/>
          <a:p>
            <a:fld id="{C584CDA4-B2C2-C244-9F85-471ABA281F4B}" type="slidenum">
              <a:rPr lang="en-US" smtClean="0"/>
              <a:t>23</a:t>
            </a:fld>
            <a:endParaRPr lang="en-US"/>
          </a:p>
        </p:txBody>
      </p:sp>
    </p:spTree>
    <p:extLst>
      <p:ext uri="{BB962C8B-B14F-4D97-AF65-F5344CB8AC3E}">
        <p14:creationId xmlns:p14="http://schemas.microsoft.com/office/powerpoint/2010/main" val="1099017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61FF-8607-244A-AF3C-FCE0BE8170F5}"/>
              </a:ext>
            </a:extLst>
          </p:cNvPr>
          <p:cNvSpPr>
            <a:spLocks noGrp="1"/>
          </p:cNvSpPr>
          <p:nvPr>
            <p:ph type="title"/>
          </p:nvPr>
        </p:nvSpPr>
        <p:spPr/>
        <p:txBody>
          <a:bodyPr/>
          <a:lstStyle/>
          <a:p>
            <a:r>
              <a:rPr lang="en-US" dirty="0"/>
              <a:t>Course Representatives</a:t>
            </a:r>
          </a:p>
        </p:txBody>
      </p:sp>
      <p:sp>
        <p:nvSpPr>
          <p:cNvPr id="3" name="Content Placeholder 2">
            <a:extLst>
              <a:ext uri="{FF2B5EF4-FFF2-40B4-BE49-F238E27FC236}">
                <a16:creationId xmlns:a16="http://schemas.microsoft.com/office/drawing/2014/main" id="{8187CE31-5B0D-CF49-B24B-541ED2170E54}"/>
              </a:ext>
            </a:extLst>
          </p:cNvPr>
          <p:cNvSpPr>
            <a:spLocks noGrp="1"/>
          </p:cNvSpPr>
          <p:nvPr>
            <p:ph idx="1"/>
          </p:nvPr>
        </p:nvSpPr>
        <p:spPr/>
        <p:txBody>
          <a:bodyPr/>
          <a:lstStyle/>
          <a:p>
            <a:pPr>
              <a:defRPr/>
            </a:pPr>
            <a:r>
              <a:rPr lang="en-AU" sz="2000" b="1" dirty="0">
                <a:solidFill>
                  <a:schemeClr val="accent5">
                    <a:lumMod val="10000"/>
                  </a:schemeClr>
                </a:solidFill>
              </a:rPr>
              <a:t>Why become a course representative?</a:t>
            </a:r>
            <a:endParaRPr lang="en-AU" sz="2000" dirty="0">
              <a:solidFill>
                <a:schemeClr val="accent5">
                  <a:lumMod val="10000"/>
                </a:schemeClr>
              </a:solidFill>
            </a:endParaRPr>
          </a:p>
          <a:p>
            <a:pPr lvl="1">
              <a:defRPr/>
            </a:pPr>
            <a:endParaRPr lang="en-AU" sz="2000" b="1" dirty="0">
              <a:solidFill>
                <a:schemeClr val="accent5">
                  <a:lumMod val="10000"/>
                </a:schemeClr>
              </a:solidFill>
            </a:endParaRPr>
          </a:p>
          <a:p>
            <a:pPr lvl="1">
              <a:defRPr/>
            </a:pPr>
            <a:r>
              <a:rPr lang="en-AU" sz="2000" b="1" dirty="0">
                <a:solidFill>
                  <a:schemeClr val="accent5">
                    <a:lumMod val="10000"/>
                  </a:schemeClr>
                </a:solidFill>
              </a:rPr>
              <a:t>Develop skills sought by employers</a:t>
            </a:r>
            <a:r>
              <a:rPr lang="en-AU" sz="2000" dirty="0">
                <a:solidFill>
                  <a:schemeClr val="accent5">
                    <a:lumMod val="10000"/>
                  </a:schemeClr>
                </a:solidFill>
              </a:rPr>
              <a:t>, including interpersonal, dispute resolution, leadership and communication skills.</a:t>
            </a:r>
          </a:p>
          <a:p>
            <a:pPr lvl="1">
              <a:defRPr/>
            </a:pPr>
            <a:r>
              <a:rPr lang="en-AU" sz="2000" b="1" dirty="0">
                <a:solidFill>
                  <a:schemeClr val="accent5">
                    <a:lumMod val="10000"/>
                  </a:schemeClr>
                </a:solidFill>
              </a:rPr>
              <a:t>Become empowered</a:t>
            </a:r>
            <a:r>
              <a:rPr lang="en-AU" sz="2000" dirty="0">
                <a:solidFill>
                  <a:schemeClr val="accent5">
                    <a:lumMod val="10000"/>
                  </a:schemeClr>
                </a:solidFill>
              </a:rPr>
              <a:t>. Play an active role in determining the direction of your education. </a:t>
            </a:r>
          </a:p>
          <a:p>
            <a:pPr lvl="1">
              <a:defRPr/>
            </a:pPr>
            <a:r>
              <a:rPr lang="en-AU" sz="2000" b="1" dirty="0">
                <a:solidFill>
                  <a:schemeClr val="accent5">
                    <a:lumMod val="10000"/>
                  </a:schemeClr>
                </a:solidFill>
              </a:rPr>
              <a:t>Become more aware of issues influencing your University </a:t>
            </a:r>
            <a:r>
              <a:rPr lang="en-AU" sz="2000" dirty="0">
                <a:solidFill>
                  <a:schemeClr val="accent5">
                    <a:lumMod val="10000"/>
                  </a:schemeClr>
                </a:solidFill>
              </a:rPr>
              <a:t>and current issues in higher education.</a:t>
            </a:r>
          </a:p>
          <a:p>
            <a:pPr lvl="1">
              <a:defRPr/>
            </a:pPr>
            <a:r>
              <a:rPr lang="en-AU" sz="2000" b="1" dirty="0">
                <a:solidFill>
                  <a:schemeClr val="accent5">
                    <a:lumMod val="10000"/>
                  </a:schemeClr>
                </a:solidFill>
              </a:rPr>
              <a:t>Ensure students have a voice </a:t>
            </a:r>
            <a:r>
              <a:rPr lang="en-AU" sz="2000" dirty="0">
                <a:solidFill>
                  <a:schemeClr val="accent5">
                    <a:lumMod val="10000"/>
                  </a:schemeClr>
                </a:solidFill>
              </a:rPr>
              <a:t>to their course convener, lecturer, tutors, and college. </a:t>
            </a:r>
          </a:p>
          <a:p>
            <a:endParaRPr lang="en-US" dirty="0"/>
          </a:p>
        </p:txBody>
      </p:sp>
      <p:sp>
        <p:nvSpPr>
          <p:cNvPr id="4" name="Slide Number Placeholder 3">
            <a:extLst>
              <a:ext uri="{FF2B5EF4-FFF2-40B4-BE49-F238E27FC236}">
                <a16:creationId xmlns:a16="http://schemas.microsoft.com/office/drawing/2014/main" id="{D06E1E7C-ECF5-3547-B318-45A401B448F4}"/>
              </a:ext>
            </a:extLst>
          </p:cNvPr>
          <p:cNvSpPr>
            <a:spLocks noGrp="1"/>
          </p:cNvSpPr>
          <p:nvPr>
            <p:ph type="sldNum" sz="quarter" idx="12"/>
          </p:nvPr>
        </p:nvSpPr>
        <p:spPr/>
        <p:txBody>
          <a:bodyPr/>
          <a:lstStyle/>
          <a:p>
            <a:fld id="{C584CDA4-B2C2-C244-9F85-471ABA281F4B}" type="slidenum">
              <a:rPr lang="en-US" smtClean="0"/>
              <a:t>24</a:t>
            </a:fld>
            <a:endParaRPr lang="en-US"/>
          </a:p>
        </p:txBody>
      </p:sp>
    </p:spTree>
    <p:extLst>
      <p:ext uri="{BB962C8B-B14F-4D97-AF65-F5344CB8AC3E}">
        <p14:creationId xmlns:p14="http://schemas.microsoft.com/office/powerpoint/2010/main" val="172343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48F4C-A557-2741-8104-D1E8DDC30E1D}"/>
              </a:ext>
            </a:extLst>
          </p:cNvPr>
          <p:cNvSpPr>
            <a:spLocks noGrp="1"/>
          </p:cNvSpPr>
          <p:nvPr>
            <p:ph type="title"/>
          </p:nvPr>
        </p:nvSpPr>
        <p:spPr/>
        <p:txBody>
          <a:bodyPr/>
          <a:lstStyle/>
          <a:p>
            <a:r>
              <a:rPr lang="en-US" dirty="0"/>
              <a:t>Course Representatives</a:t>
            </a:r>
          </a:p>
        </p:txBody>
      </p:sp>
      <p:sp>
        <p:nvSpPr>
          <p:cNvPr id="3" name="Content Placeholder 2">
            <a:extLst>
              <a:ext uri="{FF2B5EF4-FFF2-40B4-BE49-F238E27FC236}">
                <a16:creationId xmlns:a16="http://schemas.microsoft.com/office/drawing/2014/main" id="{B36BE4CC-7EC5-DA4C-BC1B-FE43306DEFBF}"/>
              </a:ext>
            </a:extLst>
          </p:cNvPr>
          <p:cNvSpPr>
            <a:spLocks noGrp="1"/>
          </p:cNvSpPr>
          <p:nvPr>
            <p:ph idx="1"/>
          </p:nvPr>
        </p:nvSpPr>
        <p:spPr/>
        <p:txBody>
          <a:bodyPr>
            <a:normAutofit/>
          </a:bodyPr>
          <a:lstStyle/>
          <a:p>
            <a:pPr marL="400050" indent="-342900">
              <a:defRPr/>
            </a:pPr>
            <a:r>
              <a:rPr lang="en-AU" sz="2000" b="1" dirty="0">
                <a:solidFill>
                  <a:schemeClr val="accent5">
                    <a:lumMod val="10000"/>
                  </a:schemeClr>
                </a:solidFill>
              </a:rPr>
              <a:t>Roles and responsibilities:</a:t>
            </a:r>
          </a:p>
          <a:p>
            <a:pPr lvl="1">
              <a:defRPr/>
            </a:pPr>
            <a:endParaRPr lang="en-AU" sz="2000" dirty="0">
              <a:solidFill>
                <a:schemeClr val="accent5">
                  <a:lumMod val="10000"/>
                </a:schemeClr>
              </a:solidFill>
            </a:endParaRPr>
          </a:p>
          <a:p>
            <a:pPr lvl="1">
              <a:defRPr/>
            </a:pPr>
            <a:r>
              <a:rPr lang="en-AU" sz="2000" dirty="0">
                <a:solidFill>
                  <a:schemeClr val="accent5">
                    <a:lumMod val="10000"/>
                  </a:schemeClr>
                </a:solidFill>
              </a:rPr>
              <a:t>Act as the official liaison between your peers and convener. </a:t>
            </a:r>
          </a:p>
          <a:p>
            <a:pPr lvl="1">
              <a:defRPr/>
            </a:pPr>
            <a:r>
              <a:rPr lang="en-AU" sz="2000" dirty="0">
                <a:solidFill>
                  <a:schemeClr val="accent5">
                    <a:lumMod val="10000"/>
                  </a:schemeClr>
                </a:solidFill>
              </a:rPr>
              <a:t>Be creative, available and proactive in gathering feedback from your classmates. </a:t>
            </a:r>
          </a:p>
          <a:p>
            <a:pPr lvl="1">
              <a:defRPr/>
            </a:pPr>
            <a:r>
              <a:rPr lang="en-AU" sz="2000" dirty="0">
                <a:solidFill>
                  <a:schemeClr val="accent5">
                    <a:lumMod val="10000"/>
                  </a:schemeClr>
                </a:solidFill>
              </a:rPr>
              <a:t>Attend regular meetings, and provide reports on course feedback to your course convener and the Associate Director (Education). </a:t>
            </a:r>
          </a:p>
          <a:p>
            <a:pPr lvl="1">
              <a:defRPr/>
            </a:pPr>
            <a:r>
              <a:rPr lang="en-AU" sz="2000" dirty="0">
                <a:solidFill>
                  <a:schemeClr val="accent5">
                    <a:lumMod val="10000"/>
                  </a:schemeClr>
                </a:solidFill>
              </a:rPr>
              <a:t>Close the feedback loop by reporting back to the class the outcomes of your meetings.</a:t>
            </a:r>
          </a:p>
          <a:p>
            <a:pPr marL="457200" lvl="1" indent="0">
              <a:buNone/>
              <a:defRPr/>
            </a:pPr>
            <a:endParaRPr lang="en-AU" sz="2000" dirty="0">
              <a:solidFill>
                <a:schemeClr val="accent5">
                  <a:lumMod val="10000"/>
                </a:schemeClr>
              </a:solidFill>
            </a:endParaRPr>
          </a:p>
          <a:p>
            <a:pPr marL="457200" lvl="1" indent="0">
              <a:buNone/>
              <a:defRPr/>
            </a:pPr>
            <a:endParaRPr lang="en-AU" altLang="en-US" sz="2000" dirty="0">
              <a:solidFill>
                <a:schemeClr val="accent5">
                  <a:lumMod val="10000"/>
                </a:schemeClr>
              </a:solidFill>
            </a:endParaRPr>
          </a:p>
          <a:p>
            <a:pPr marL="457200" lvl="1" indent="0">
              <a:buNone/>
              <a:defRPr/>
            </a:pPr>
            <a:r>
              <a:rPr lang="en-AU" altLang="en-US" sz="2000" dirty="0"/>
              <a:t>More information about roles and responsibilities can contact </a:t>
            </a:r>
          </a:p>
          <a:p>
            <a:pPr marL="457200" lvl="1" indent="0">
              <a:buNone/>
              <a:defRPr/>
            </a:pPr>
            <a:r>
              <a:rPr lang="en-AU" altLang="en-US" sz="2000" dirty="0"/>
              <a:t>ANUSA CECS representative Sophie Burgess via </a:t>
            </a:r>
            <a:r>
              <a:rPr lang="en-AU" altLang="en-US" sz="2000" dirty="0">
                <a:hlinkClick r:id="rId2"/>
              </a:rPr>
              <a:t>sa.cecs@anu.edu.au</a:t>
            </a:r>
            <a:r>
              <a:rPr lang="en-AU" altLang="en-US" sz="2000" dirty="0"/>
              <a:t>, or</a:t>
            </a:r>
          </a:p>
          <a:p>
            <a:pPr marL="457200" lvl="1" indent="0">
              <a:buNone/>
              <a:defRPr/>
            </a:pPr>
            <a:r>
              <a:rPr lang="en-AU" altLang="en-US" sz="2000" dirty="0"/>
              <a:t>ANUSA President, Lachy Day via </a:t>
            </a:r>
            <a:r>
              <a:rPr lang="en-AU" altLang="en-US" sz="2000" dirty="0">
                <a:hlinkClick r:id="rId3"/>
              </a:rPr>
              <a:t>sa.president@anu.edu.au</a:t>
            </a:r>
            <a:r>
              <a:rPr lang="en-AU" altLang="en-US" sz="2000" dirty="0"/>
              <a:t>  </a:t>
            </a:r>
            <a:endParaRPr lang="en-AU" sz="2000" dirty="0">
              <a:solidFill>
                <a:schemeClr val="accent5">
                  <a:lumMod val="10000"/>
                </a:schemeClr>
              </a:solidFill>
            </a:endParaRPr>
          </a:p>
          <a:p>
            <a:pPr marL="457200" lvl="1" indent="0">
              <a:buNone/>
              <a:defRPr/>
            </a:pPr>
            <a:endParaRPr lang="en-AU" sz="2000" dirty="0">
              <a:solidFill>
                <a:schemeClr val="accent5">
                  <a:lumMod val="10000"/>
                </a:schemeClr>
              </a:solidFill>
            </a:endParaRPr>
          </a:p>
          <a:p>
            <a:endParaRPr lang="en-US" sz="2000" dirty="0"/>
          </a:p>
        </p:txBody>
      </p:sp>
      <p:sp>
        <p:nvSpPr>
          <p:cNvPr id="4" name="Slide Number Placeholder 3">
            <a:extLst>
              <a:ext uri="{FF2B5EF4-FFF2-40B4-BE49-F238E27FC236}">
                <a16:creationId xmlns:a16="http://schemas.microsoft.com/office/drawing/2014/main" id="{0E951DC7-08EC-3945-AE75-F643599AA7AD}"/>
              </a:ext>
            </a:extLst>
          </p:cNvPr>
          <p:cNvSpPr>
            <a:spLocks noGrp="1"/>
          </p:cNvSpPr>
          <p:nvPr>
            <p:ph type="sldNum" sz="quarter" idx="12"/>
          </p:nvPr>
        </p:nvSpPr>
        <p:spPr/>
        <p:txBody>
          <a:bodyPr/>
          <a:lstStyle/>
          <a:p>
            <a:fld id="{C584CDA4-B2C2-C244-9F85-471ABA281F4B}" type="slidenum">
              <a:rPr lang="en-US" smtClean="0"/>
              <a:t>25</a:t>
            </a:fld>
            <a:endParaRPr lang="en-US"/>
          </a:p>
        </p:txBody>
      </p:sp>
    </p:spTree>
    <p:extLst>
      <p:ext uri="{BB962C8B-B14F-4D97-AF65-F5344CB8AC3E}">
        <p14:creationId xmlns:p14="http://schemas.microsoft.com/office/powerpoint/2010/main" val="19247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BC0C-9FDB-0E4D-81FB-6A6CCFFBA452}"/>
              </a:ext>
            </a:extLst>
          </p:cNvPr>
          <p:cNvSpPr>
            <a:spLocks noGrp="1"/>
          </p:cNvSpPr>
          <p:nvPr>
            <p:ph type="title"/>
          </p:nvPr>
        </p:nvSpPr>
        <p:spPr/>
        <p:txBody>
          <a:bodyPr/>
          <a:lstStyle/>
          <a:p>
            <a:r>
              <a:rPr lang="en-US" dirty="0"/>
              <a:t>Course Representatives</a:t>
            </a:r>
          </a:p>
        </p:txBody>
      </p:sp>
      <p:sp>
        <p:nvSpPr>
          <p:cNvPr id="3" name="Content Placeholder 2">
            <a:extLst>
              <a:ext uri="{FF2B5EF4-FFF2-40B4-BE49-F238E27FC236}">
                <a16:creationId xmlns:a16="http://schemas.microsoft.com/office/drawing/2014/main" id="{9EBD79A5-B9D5-6B4F-9344-316098C7BF68}"/>
              </a:ext>
            </a:extLst>
          </p:cNvPr>
          <p:cNvSpPr>
            <a:spLocks noGrp="1"/>
          </p:cNvSpPr>
          <p:nvPr>
            <p:ph idx="1"/>
          </p:nvPr>
        </p:nvSpPr>
        <p:spPr/>
        <p:txBody>
          <a:bodyPr/>
          <a:lstStyle/>
          <a:p>
            <a:pPr>
              <a:defRPr/>
            </a:pPr>
            <a:r>
              <a:rPr lang="en-AU" sz="2000" b="1" dirty="0">
                <a:solidFill>
                  <a:schemeClr val="accent5">
                    <a:lumMod val="10000"/>
                  </a:schemeClr>
                </a:solidFill>
              </a:rPr>
              <a:t>Want to be a course representative? Nominate today!</a:t>
            </a:r>
          </a:p>
          <a:p>
            <a:pPr marL="0" indent="0">
              <a:buNone/>
              <a:defRPr/>
            </a:pPr>
            <a:endParaRPr lang="en-AU" sz="2200" b="1" u="sng" dirty="0">
              <a:solidFill>
                <a:schemeClr val="accent5">
                  <a:lumMod val="10000"/>
                </a:schemeClr>
              </a:solidFill>
            </a:endParaRPr>
          </a:p>
          <a:p>
            <a:pPr marL="0" indent="0">
              <a:buNone/>
              <a:defRPr/>
            </a:pPr>
            <a:r>
              <a:rPr lang="en-AU" sz="1800" dirty="0"/>
              <a:t>Please nominate yourself on </a:t>
            </a:r>
            <a:r>
              <a:rPr lang="en-AU" sz="1800" b="1" dirty="0">
                <a:hlinkClick r:id="rId2"/>
              </a:rPr>
              <a:t>CECS S2 2020 Course Rep EOI</a:t>
            </a:r>
            <a:r>
              <a:rPr lang="en-AU" sz="1800" b="1" dirty="0"/>
              <a:t> </a:t>
            </a:r>
            <a:r>
              <a:rPr lang="en-AU" sz="1800" b="1" u="sng" dirty="0"/>
              <a:t>by 3</a:t>
            </a:r>
            <a:r>
              <a:rPr lang="en-AU" sz="1800" b="1" u="sng" baseline="30000" dirty="0"/>
              <a:t>rd</a:t>
            </a:r>
            <a:r>
              <a:rPr lang="en-AU" sz="1800" b="1" u="sng" dirty="0"/>
              <a:t> August 2020 </a:t>
            </a:r>
            <a:r>
              <a:rPr lang="en-AU" sz="1800" dirty="0"/>
              <a:t>to nominate yourself as a course representative. </a:t>
            </a:r>
            <a:r>
              <a:rPr lang="en-AU" sz="1800" u="sng" dirty="0"/>
              <a:t>You are free to nominate yourself either you are on campus or off-shore. </a:t>
            </a:r>
          </a:p>
          <a:p>
            <a:pPr marL="57150" indent="0">
              <a:buNone/>
              <a:defRPr/>
            </a:pPr>
            <a:r>
              <a:rPr lang="en-AU" dirty="0">
                <a:hlinkClick r:id="rId2"/>
              </a:rPr>
              <a:t>https://anu.au1.qualtrics.com/jfe/form/SV_8H50LYu50DbvXiR</a:t>
            </a:r>
            <a:endParaRPr lang="en-AU" dirty="0"/>
          </a:p>
          <a:p>
            <a:pPr marL="57150" indent="0">
              <a:buNone/>
              <a:defRPr/>
            </a:pPr>
            <a:endParaRPr lang="en-AU" altLang="en-US" sz="1800" dirty="0"/>
          </a:p>
          <a:p>
            <a:pPr marL="57150" indent="0">
              <a:buNone/>
              <a:defRPr/>
            </a:pPr>
            <a:r>
              <a:rPr lang="en-AU" altLang="en-US" sz="1800" dirty="0"/>
              <a:t>You will be contacted by CECS Student Services by 7</a:t>
            </a:r>
            <a:r>
              <a:rPr lang="en-AU" altLang="en-US" sz="1800" baseline="30000" dirty="0"/>
              <a:t>th</a:t>
            </a:r>
            <a:r>
              <a:rPr lang="en-AU" altLang="en-US" sz="1800" dirty="0"/>
              <a:t> August with the outcome of your self-nomination. </a:t>
            </a:r>
          </a:p>
          <a:p>
            <a:pPr marL="57150" indent="0">
              <a:buNone/>
              <a:defRPr/>
            </a:pPr>
            <a:endParaRPr lang="en-AU" altLang="en-US" sz="1800" b="1" dirty="0"/>
          </a:p>
          <a:p>
            <a:pPr marL="57150" indent="0">
              <a:buNone/>
              <a:defRPr/>
            </a:pPr>
            <a:r>
              <a:rPr lang="en-AU" altLang="en-US" sz="1800" b="1" dirty="0"/>
              <a:t>All the course representative meetings will be held in zoom in S2 2020. There are three meetings this semester. The meeting details will be updated to all the course representatives shortly.</a:t>
            </a:r>
          </a:p>
          <a:p>
            <a:pPr marL="57150" indent="0">
              <a:buNone/>
              <a:defRPr/>
            </a:pPr>
            <a:endParaRPr lang="en-AU" altLang="en-US" sz="1600" b="1" dirty="0"/>
          </a:p>
          <a:p>
            <a:pPr marL="57150" indent="0">
              <a:buNone/>
              <a:defRPr/>
            </a:pPr>
            <a:endParaRPr lang="en-AU" sz="1800" dirty="0">
              <a:solidFill>
                <a:schemeClr val="accent5">
                  <a:lumMod val="10000"/>
                </a:schemeClr>
              </a:solidFill>
            </a:endParaRPr>
          </a:p>
          <a:p>
            <a:pPr marL="457200" lvl="1" indent="0">
              <a:buNone/>
              <a:defRPr/>
            </a:pPr>
            <a:endParaRPr lang="en-AU" sz="1400" dirty="0">
              <a:solidFill>
                <a:schemeClr val="accent5">
                  <a:lumMod val="10000"/>
                </a:schemeClr>
              </a:solidFill>
            </a:endParaRPr>
          </a:p>
          <a:p>
            <a:endParaRPr lang="en-US" dirty="0"/>
          </a:p>
        </p:txBody>
      </p:sp>
      <p:sp>
        <p:nvSpPr>
          <p:cNvPr id="4" name="Slide Number Placeholder 3">
            <a:extLst>
              <a:ext uri="{FF2B5EF4-FFF2-40B4-BE49-F238E27FC236}">
                <a16:creationId xmlns:a16="http://schemas.microsoft.com/office/drawing/2014/main" id="{AECE27DD-6581-574A-BE89-6813C07C2C2A}"/>
              </a:ext>
            </a:extLst>
          </p:cNvPr>
          <p:cNvSpPr>
            <a:spLocks noGrp="1"/>
          </p:cNvSpPr>
          <p:nvPr>
            <p:ph type="sldNum" sz="quarter" idx="12"/>
          </p:nvPr>
        </p:nvSpPr>
        <p:spPr/>
        <p:txBody>
          <a:bodyPr/>
          <a:lstStyle/>
          <a:p>
            <a:fld id="{C584CDA4-B2C2-C244-9F85-471ABA281F4B}" type="slidenum">
              <a:rPr lang="en-US" smtClean="0"/>
              <a:t>26</a:t>
            </a:fld>
            <a:endParaRPr lang="en-US"/>
          </a:p>
        </p:txBody>
      </p:sp>
    </p:spTree>
    <p:extLst>
      <p:ext uri="{BB962C8B-B14F-4D97-AF65-F5344CB8AC3E}">
        <p14:creationId xmlns:p14="http://schemas.microsoft.com/office/powerpoint/2010/main" val="5436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5EAE-A03C-7B43-887E-B9AC5CA6935D}"/>
              </a:ext>
            </a:extLst>
          </p:cNvPr>
          <p:cNvSpPr>
            <a:spLocks noGrp="1"/>
          </p:cNvSpPr>
          <p:nvPr>
            <p:ph type="title"/>
          </p:nvPr>
        </p:nvSpPr>
        <p:spPr/>
        <p:txBody>
          <a:bodyPr/>
          <a:lstStyle/>
          <a:p>
            <a:r>
              <a:rPr lang="en-US" dirty="0"/>
              <a:t>Assessment quiz</a:t>
            </a:r>
          </a:p>
        </p:txBody>
      </p:sp>
      <p:sp>
        <p:nvSpPr>
          <p:cNvPr id="3" name="Content Placeholder 2">
            <a:extLst>
              <a:ext uri="{FF2B5EF4-FFF2-40B4-BE49-F238E27FC236}">
                <a16:creationId xmlns:a16="http://schemas.microsoft.com/office/drawing/2014/main" id="{FE9F16EA-D23F-0F4D-BCC0-0C729B1DC526}"/>
              </a:ext>
            </a:extLst>
          </p:cNvPr>
          <p:cNvSpPr>
            <a:spLocks noGrp="1"/>
          </p:cNvSpPr>
          <p:nvPr>
            <p:ph idx="1"/>
          </p:nvPr>
        </p:nvSpPr>
        <p:spPr/>
        <p:txBody>
          <a:bodyPr/>
          <a:lstStyle/>
          <a:p>
            <a:pPr marL="0" indent="0">
              <a:buNone/>
            </a:pPr>
            <a:r>
              <a:rPr lang="en-AU" dirty="0">
                <a:hlinkClick r:id="rId2"/>
              </a:rPr>
              <a:t>https://forms.office.com/Pages/ResponsePage.aspx?id=DQSIkWdsW0yxEjajBLZtrQAAAAAAAAAAAANAAbMEyhpUMlI5VU5BTDg0TjRaSTZGSThTNTFWSDZORC4u</a:t>
            </a:r>
            <a:endParaRPr lang="en-US" dirty="0"/>
          </a:p>
        </p:txBody>
      </p:sp>
      <p:sp>
        <p:nvSpPr>
          <p:cNvPr id="4" name="Slide Number Placeholder 3">
            <a:extLst>
              <a:ext uri="{FF2B5EF4-FFF2-40B4-BE49-F238E27FC236}">
                <a16:creationId xmlns:a16="http://schemas.microsoft.com/office/drawing/2014/main" id="{1798B041-CBF3-0E46-9E2E-BFD030D2EB49}"/>
              </a:ext>
            </a:extLst>
          </p:cNvPr>
          <p:cNvSpPr>
            <a:spLocks noGrp="1"/>
          </p:cNvSpPr>
          <p:nvPr>
            <p:ph type="sldNum" sz="quarter" idx="12"/>
          </p:nvPr>
        </p:nvSpPr>
        <p:spPr/>
        <p:txBody>
          <a:bodyPr/>
          <a:lstStyle/>
          <a:p>
            <a:fld id="{C584CDA4-B2C2-C244-9F85-471ABA281F4B}" type="slidenum">
              <a:rPr lang="en-US" smtClean="0"/>
              <a:t>27</a:t>
            </a:fld>
            <a:endParaRPr lang="en-US"/>
          </a:p>
        </p:txBody>
      </p:sp>
    </p:spTree>
    <p:extLst>
      <p:ext uri="{BB962C8B-B14F-4D97-AF65-F5344CB8AC3E}">
        <p14:creationId xmlns:p14="http://schemas.microsoft.com/office/powerpoint/2010/main" val="285504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6A31-F759-5043-B7D6-99C55D51A099}"/>
              </a:ext>
            </a:extLst>
          </p:cNvPr>
          <p:cNvSpPr>
            <a:spLocks noGrp="1"/>
          </p:cNvSpPr>
          <p:nvPr>
            <p:ph type="title"/>
          </p:nvPr>
        </p:nvSpPr>
        <p:spPr/>
        <p:txBody>
          <a:bodyPr/>
          <a:lstStyle/>
          <a:p>
            <a:r>
              <a:rPr lang="en-US" dirty="0"/>
              <a:t>COMP1100 Team</a:t>
            </a:r>
          </a:p>
        </p:txBody>
      </p:sp>
      <p:sp>
        <p:nvSpPr>
          <p:cNvPr id="4" name="Slide Number Placeholder 3">
            <a:extLst>
              <a:ext uri="{FF2B5EF4-FFF2-40B4-BE49-F238E27FC236}">
                <a16:creationId xmlns:a16="http://schemas.microsoft.com/office/drawing/2014/main" id="{B84E83F6-8A18-9742-B905-F1AE2D1FF9EF}"/>
              </a:ext>
            </a:extLst>
          </p:cNvPr>
          <p:cNvSpPr>
            <a:spLocks noGrp="1"/>
          </p:cNvSpPr>
          <p:nvPr>
            <p:ph type="sldNum" sz="quarter" idx="12"/>
          </p:nvPr>
        </p:nvSpPr>
        <p:spPr/>
        <p:txBody>
          <a:bodyPr/>
          <a:lstStyle/>
          <a:p>
            <a:fld id="{C584CDA4-B2C2-C244-9F85-471ABA281F4B}" type="slidenum">
              <a:rPr lang="en-US" smtClean="0"/>
              <a:t>3</a:t>
            </a:fld>
            <a:endParaRPr lang="en-US"/>
          </a:p>
        </p:txBody>
      </p:sp>
      <p:sp>
        <p:nvSpPr>
          <p:cNvPr id="5" name="Content Placeholder 2">
            <a:extLst>
              <a:ext uri="{FF2B5EF4-FFF2-40B4-BE49-F238E27FC236}">
                <a16:creationId xmlns:a16="http://schemas.microsoft.com/office/drawing/2014/main" id="{28680112-900D-F24A-AEEF-FDFD364CD08E}"/>
              </a:ext>
            </a:extLst>
          </p:cNvPr>
          <p:cNvSpPr>
            <a:spLocks noGrp="1"/>
          </p:cNvSpPr>
          <p:nvPr>
            <p:ph idx="1"/>
          </p:nvPr>
        </p:nvSpPr>
        <p:spPr>
          <a:xfrm>
            <a:off x="382707" y="1379205"/>
            <a:ext cx="5386252" cy="2581821"/>
          </a:xfrm>
        </p:spPr>
        <p:txBody>
          <a:bodyPr>
            <a:normAutofit/>
          </a:bodyPr>
          <a:lstStyle/>
          <a:p>
            <a:r>
              <a:rPr lang="en-US" dirty="0"/>
              <a:t>Course convener and lecturer</a:t>
            </a:r>
          </a:p>
          <a:p>
            <a:pPr marL="457200" lvl="1" indent="0">
              <a:buNone/>
            </a:pPr>
            <a:r>
              <a:rPr lang="en-US" dirty="0"/>
              <a:t>Artem Lenskiy</a:t>
            </a:r>
          </a:p>
          <a:p>
            <a:r>
              <a:rPr lang="en-US" dirty="0"/>
              <a:t>Second examiners</a:t>
            </a:r>
          </a:p>
          <a:p>
            <a:pPr marL="457200" lvl="1" indent="0">
              <a:buNone/>
            </a:pPr>
            <a:r>
              <a:rPr lang="en-US" dirty="0"/>
              <a:t>Tony Hosking, </a:t>
            </a:r>
            <a:r>
              <a:rPr lang="en-US" dirty="0" err="1"/>
              <a:t>Jooyoung</a:t>
            </a:r>
            <a:r>
              <a:rPr lang="en-US" dirty="0"/>
              <a:t> Lee</a:t>
            </a:r>
          </a:p>
          <a:p>
            <a:r>
              <a:rPr lang="en-US" dirty="0"/>
              <a:t>Tutors</a:t>
            </a:r>
          </a:p>
          <a:p>
            <a:pPr marL="457200" lvl="1" indent="0">
              <a:buNone/>
            </a:pPr>
            <a:endParaRPr lang="en-US" dirty="0"/>
          </a:p>
        </p:txBody>
      </p:sp>
      <p:pic>
        <p:nvPicPr>
          <p:cNvPr id="6" name="Picture 5">
            <a:extLst>
              <a:ext uri="{FF2B5EF4-FFF2-40B4-BE49-F238E27FC236}">
                <a16:creationId xmlns:a16="http://schemas.microsoft.com/office/drawing/2014/main" id="{C7DF8D77-F671-2947-A5AA-00A775453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279" y="1492785"/>
            <a:ext cx="1905000" cy="2095500"/>
          </a:xfrm>
          <a:prstGeom prst="rect">
            <a:avLst/>
          </a:prstGeom>
        </p:spPr>
      </p:pic>
      <p:pic>
        <p:nvPicPr>
          <p:cNvPr id="7" name="Picture 6">
            <a:extLst>
              <a:ext uri="{FF2B5EF4-FFF2-40B4-BE49-F238E27FC236}">
                <a16:creationId xmlns:a16="http://schemas.microsoft.com/office/drawing/2014/main" id="{3FC1C199-EDEF-6441-98BB-7A8DD2AB8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278" y="1500443"/>
            <a:ext cx="2095200" cy="2095200"/>
          </a:xfrm>
          <a:prstGeom prst="rect">
            <a:avLst/>
          </a:prstGeom>
        </p:spPr>
      </p:pic>
      <p:sp>
        <p:nvSpPr>
          <p:cNvPr id="8" name="TextBox 7">
            <a:extLst>
              <a:ext uri="{FF2B5EF4-FFF2-40B4-BE49-F238E27FC236}">
                <a16:creationId xmlns:a16="http://schemas.microsoft.com/office/drawing/2014/main" id="{D257B3FA-71EA-F441-82A1-C846CA1C14BC}"/>
              </a:ext>
            </a:extLst>
          </p:cNvPr>
          <p:cNvSpPr txBox="1"/>
          <p:nvPr/>
        </p:nvSpPr>
        <p:spPr>
          <a:xfrm flipH="1">
            <a:off x="1345119" y="3429000"/>
            <a:ext cx="3356349" cy="3577903"/>
          </a:xfrm>
          <a:prstGeom prst="rect">
            <a:avLst/>
          </a:prstGeom>
          <a:noFill/>
        </p:spPr>
        <p:txBody>
          <a:bodyPr wrap="square" rtlCol="0">
            <a:spAutoFit/>
          </a:bodyPr>
          <a:lstStyle/>
          <a:p>
            <a:pPr>
              <a:spcBef>
                <a:spcPts val="300"/>
              </a:spcBef>
            </a:pPr>
            <a:r>
              <a:rPr lang="en-AU" sz="2000" dirty="0"/>
              <a:t>David </a:t>
            </a:r>
            <a:r>
              <a:rPr lang="en-AU" sz="2000" dirty="0" err="1"/>
              <a:t>Quarel</a:t>
            </a:r>
            <a:endParaRPr lang="en-AU" sz="2000" dirty="0"/>
          </a:p>
          <a:p>
            <a:pPr>
              <a:spcBef>
                <a:spcPts val="300"/>
              </a:spcBef>
            </a:pPr>
            <a:r>
              <a:rPr lang="en-AU" sz="2000" dirty="0"/>
              <a:t>Nicholas </a:t>
            </a:r>
            <a:r>
              <a:rPr lang="en-AU" sz="2000" dirty="0" err="1"/>
              <a:t>Miehlbradt</a:t>
            </a:r>
            <a:endParaRPr lang="en-AU" sz="2000" dirty="0"/>
          </a:p>
          <a:p>
            <a:pPr>
              <a:spcBef>
                <a:spcPts val="300"/>
              </a:spcBef>
            </a:pPr>
            <a:r>
              <a:rPr lang="en-AU" sz="2000" dirty="0"/>
              <a:t>Madeleine Stewart</a:t>
            </a:r>
          </a:p>
          <a:p>
            <a:pPr>
              <a:spcBef>
                <a:spcPts val="300"/>
              </a:spcBef>
            </a:pPr>
            <a:r>
              <a:rPr lang="en-AU" sz="2000" dirty="0"/>
              <a:t>Cassandra Chun-</a:t>
            </a:r>
            <a:r>
              <a:rPr lang="en-AU" sz="2000" dirty="0" err="1"/>
              <a:t>Crogan</a:t>
            </a:r>
            <a:endParaRPr lang="en-AU" sz="2000" dirty="0"/>
          </a:p>
          <a:p>
            <a:pPr>
              <a:spcBef>
                <a:spcPts val="300"/>
              </a:spcBef>
            </a:pPr>
            <a:r>
              <a:rPr lang="en-AU" sz="2000" dirty="0"/>
              <a:t>Debashish Chakraborty</a:t>
            </a:r>
          </a:p>
          <a:p>
            <a:pPr>
              <a:spcBef>
                <a:spcPts val="300"/>
              </a:spcBef>
            </a:pPr>
            <a:r>
              <a:rPr lang="en-AU" sz="2000" dirty="0"/>
              <a:t>Elise </a:t>
            </a:r>
            <a:r>
              <a:rPr lang="en-AU" sz="2000" dirty="0" err="1"/>
              <a:t>Palethorpe</a:t>
            </a:r>
            <a:endParaRPr lang="en-AU" sz="2000" dirty="0"/>
          </a:p>
          <a:p>
            <a:pPr>
              <a:spcBef>
                <a:spcPts val="300"/>
              </a:spcBef>
            </a:pPr>
            <a:r>
              <a:rPr lang="en-AU" sz="2000" dirty="0"/>
              <a:t>James Bacon</a:t>
            </a:r>
          </a:p>
          <a:p>
            <a:pPr>
              <a:spcBef>
                <a:spcPts val="300"/>
              </a:spcBef>
            </a:pPr>
            <a:r>
              <a:rPr lang="en-AU" sz="2000" dirty="0"/>
              <a:t>Joshua Corner</a:t>
            </a:r>
          </a:p>
          <a:p>
            <a:pPr>
              <a:spcBef>
                <a:spcPts val="300"/>
              </a:spcBef>
            </a:pPr>
            <a:r>
              <a:rPr lang="en-AU" sz="2000" dirty="0"/>
              <a:t>Yihan Zhou (Allie)</a:t>
            </a:r>
          </a:p>
          <a:p>
            <a:pPr>
              <a:spcBef>
                <a:spcPts val="300"/>
              </a:spcBef>
            </a:pPr>
            <a:endParaRPr lang="en-AU" sz="2400" dirty="0"/>
          </a:p>
        </p:txBody>
      </p:sp>
      <p:pic>
        <p:nvPicPr>
          <p:cNvPr id="9" name="Picture 8">
            <a:extLst>
              <a:ext uri="{FF2B5EF4-FFF2-40B4-BE49-F238E27FC236}">
                <a16:creationId xmlns:a16="http://schemas.microsoft.com/office/drawing/2014/main" id="{85F55177-AF4B-2E43-93B6-8D010E2BA956}"/>
              </a:ext>
            </a:extLst>
          </p:cNvPr>
          <p:cNvPicPr>
            <a:picLocks noChangeAspect="1"/>
          </p:cNvPicPr>
          <p:nvPr/>
        </p:nvPicPr>
        <p:blipFill rotWithShape="1">
          <a:blip r:embed="rId4"/>
          <a:srcRect l="15501" t="12920" r="12920" b="15501"/>
          <a:stretch/>
        </p:blipFill>
        <p:spPr>
          <a:xfrm>
            <a:off x="6052580" y="3701865"/>
            <a:ext cx="1905000" cy="2327951"/>
          </a:xfrm>
          <a:prstGeom prst="rect">
            <a:avLst/>
          </a:prstGeom>
        </p:spPr>
      </p:pic>
    </p:spTree>
    <p:extLst>
      <p:ext uri="{BB962C8B-B14F-4D97-AF65-F5344CB8AC3E}">
        <p14:creationId xmlns:p14="http://schemas.microsoft.com/office/powerpoint/2010/main" val="54297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17A7-8CF6-E44D-9408-E040D5186ADA}"/>
              </a:ext>
            </a:extLst>
          </p:cNvPr>
          <p:cNvSpPr>
            <a:spLocks noGrp="1"/>
          </p:cNvSpPr>
          <p:nvPr>
            <p:ph type="title"/>
          </p:nvPr>
        </p:nvSpPr>
        <p:spPr>
          <a:xfrm>
            <a:off x="199902" y="245192"/>
            <a:ext cx="8654536" cy="6216980"/>
          </a:xfrm>
        </p:spPr>
        <p:txBody>
          <a:bodyPr/>
          <a:lstStyle/>
          <a:p>
            <a:r>
              <a:rPr lang="en-US" dirty="0"/>
              <a:t>Part One</a:t>
            </a:r>
            <a:br>
              <a:rPr lang="en-US" dirty="0"/>
            </a:br>
            <a:br>
              <a:rPr lang="en-US" dirty="0"/>
            </a:br>
            <a:r>
              <a:rPr lang="en-US" dirty="0"/>
              <a:t>What is this course ?</a:t>
            </a:r>
          </a:p>
        </p:txBody>
      </p:sp>
      <p:sp>
        <p:nvSpPr>
          <p:cNvPr id="4" name="Slide Number Placeholder 3">
            <a:extLst>
              <a:ext uri="{FF2B5EF4-FFF2-40B4-BE49-F238E27FC236}">
                <a16:creationId xmlns:a16="http://schemas.microsoft.com/office/drawing/2014/main" id="{11FA1B0C-5508-CE43-B942-56193AA01965}"/>
              </a:ext>
            </a:extLst>
          </p:cNvPr>
          <p:cNvSpPr>
            <a:spLocks noGrp="1"/>
          </p:cNvSpPr>
          <p:nvPr>
            <p:ph type="sldNum" sz="quarter" idx="12"/>
          </p:nvPr>
        </p:nvSpPr>
        <p:spPr/>
        <p:txBody>
          <a:bodyPr/>
          <a:lstStyle/>
          <a:p>
            <a:fld id="{C584CDA4-B2C2-C244-9F85-471ABA281F4B}" type="slidenum">
              <a:rPr lang="en-US" smtClean="0"/>
              <a:t>4</a:t>
            </a:fld>
            <a:endParaRPr lang="en-US"/>
          </a:p>
        </p:txBody>
      </p:sp>
    </p:spTree>
    <p:extLst>
      <p:ext uri="{BB962C8B-B14F-4D97-AF65-F5344CB8AC3E}">
        <p14:creationId xmlns:p14="http://schemas.microsoft.com/office/powerpoint/2010/main" val="225957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0FCD-518F-2446-A214-4458C824F91A}"/>
              </a:ext>
            </a:extLst>
          </p:cNvPr>
          <p:cNvSpPr>
            <a:spLocks noGrp="1"/>
          </p:cNvSpPr>
          <p:nvPr>
            <p:ph type="title"/>
          </p:nvPr>
        </p:nvSpPr>
        <p:spPr/>
        <p:txBody>
          <a:bodyPr/>
          <a:lstStyle/>
          <a:p>
            <a:r>
              <a:rPr lang="en-US" dirty="0"/>
              <a:t>I. What is this course</a:t>
            </a:r>
          </a:p>
        </p:txBody>
      </p:sp>
      <p:sp>
        <p:nvSpPr>
          <p:cNvPr id="3" name="Content Placeholder 2">
            <a:extLst>
              <a:ext uri="{FF2B5EF4-FFF2-40B4-BE49-F238E27FC236}">
                <a16:creationId xmlns:a16="http://schemas.microsoft.com/office/drawing/2014/main" id="{2F6888B4-A4C9-8E4E-93AE-1E9D51A19971}"/>
              </a:ext>
            </a:extLst>
          </p:cNvPr>
          <p:cNvSpPr>
            <a:spLocks noGrp="1"/>
          </p:cNvSpPr>
          <p:nvPr>
            <p:ph idx="1"/>
          </p:nvPr>
        </p:nvSpPr>
        <p:spPr/>
        <p:txBody>
          <a:bodyPr/>
          <a:lstStyle/>
          <a:p>
            <a:r>
              <a:rPr lang="en-AU" dirty="0"/>
              <a:t>The entry point for study in Computer Science.</a:t>
            </a:r>
          </a:p>
          <a:p>
            <a:r>
              <a:rPr lang="en-AU" dirty="0"/>
              <a:t>A broad course aimed at many different backgrounds and destinations.</a:t>
            </a:r>
          </a:p>
          <a:p>
            <a:r>
              <a:rPr lang="en-AU" dirty="0"/>
              <a:t>Teaching the fundamentals of algorithms and programming as means of solving problems.</a:t>
            </a:r>
          </a:p>
          <a:p>
            <a:r>
              <a:rPr lang="en-AU" dirty="0"/>
              <a:t>Introduces many concepts that will be revisited in more depth later in the CS curriculum.</a:t>
            </a:r>
          </a:p>
          <a:p>
            <a:r>
              <a:rPr lang="en-AU" dirty="0"/>
              <a:t>Uses the programming language Haskell.</a:t>
            </a:r>
          </a:p>
          <a:p>
            <a:endParaRPr lang="en-US" dirty="0"/>
          </a:p>
        </p:txBody>
      </p:sp>
      <p:sp>
        <p:nvSpPr>
          <p:cNvPr id="4" name="Slide Number Placeholder 3">
            <a:extLst>
              <a:ext uri="{FF2B5EF4-FFF2-40B4-BE49-F238E27FC236}">
                <a16:creationId xmlns:a16="http://schemas.microsoft.com/office/drawing/2014/main" id="{9AEA341C-F9CD-BF4C-8D03-1AF2A468767C}"/>
              </a:ext>
            </a:extLst>
          </p:cNvPr>
          <p:cNvSpPr>
            <a:spLocks noGrp="1"/>
          </p:cNvSpPr>
          <p:nvPr>
            <p:ph type="sldNum" sz="quarter" idx="12"/>
          </p:nvPr>
        </p:nvSpPr>
        <p:spPr/>
        <p:txBody>
          <a:bodyPr/>
          <a:lstStyle/>
          <a:p>
            <a:fld id="{C584CDA4-B2C2-C244-9F85-471ABA281F4B}" type="slidenum">
              <a:rPr lang="en-US" smtClean="0"/>
              <a:t>5</a:t>
            </a:fld>
            <a:endParaRPr lang="en-US"/>
          </a:p>
        </p:txBody>
      </p:sp>
    </p:spTree>
    <p:extLst>
      <p:ext uri="{BB962C8B-B14F-4D97-AF65-F5344CB8AC3E}">
        <p14:creationId xmlns:p14="http://schemas.microsoft.com/office/powerpoint/2010/main" val="177784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3ADF-6D91-BC4F-9D46-D257061F2DBF}"/>
              </a:ext>
            </a:extLst>
          </p:cNvPr>
          <p:cNvSpPr>
            <a:spLocks noGrp="1"/>
          </p:cNvSpPr>
          <p:nvPr>
            <p:ph type="title"/>
          </p:nvPr>
        </p:nvSpPr>
        <p:spPr/>
        <p:txBody>
          <a:bodyPr/>
          <a:lstStyle/>
          <a:p>
            <a:r>
              <a:rPr lang="en-US" dirty="0"/>
              <a:t>I. Programming Experience</a:t>
            </a:r>
          </a:p>
        </p:txBody>
      </p:sp>
      <p:sp>
        <p:nvSpPr>
          <p:cNvPr id="3" name="Content Placeholder 2">
            <a:extLst>
              <a:ext uri="{FF2B5EF4-FFF2-40B4-BE49-F238E27FC236}">
                <a16:creationId xmlns:a16="http://schemas.microsoft.com/office/drawing/2014/main" id="{7CD7109A-FAE7-1F41-8126-302C8F6D33A7}"/>
              </a:ext>
            </a:extLst>
          </p:cNvPr>
          <p:cNvSpPr>
            <a:spLocks noGrp="1"/>
          </p:cNvSpPr>
          <p:nvPr>
            <p:ph idx="1"/>
          </p:nvPr>
        </p:nvSpPr>
        <p:spPr/>
        <p:txBody>
          <a:bodyPr/>
          <a:lstStyle/>
          <a:p>
            <a:r>
              <a:rPr lang="en-AU" dirty="0"/>
              <a:t>Many of you will have programmed before, e.g. in high school, or as a hobby.</a:t>
            </a:r>
          </a:p>
          <a:p>
            <a:r>
              <a:rPr lang="en-AU" dirty="0"/>
              <a:t>Many of you will not have.</a:t>
            </a:r>
          </a:p>
          <a:p>
            <a:r>
              <a:rPr lang="en-AU" dirty="0"/>
              <a:t>Prior programming is </a:t>
            </a:r>
            <a:r>
              <a:rPr lang="en-AU" b="1" dirty="0"/>
              <a:t>not </a:t>
            </a:r>
            <a:r>
              <a:rPr lang="en-AU" dirty="0"/>
              <a:t>expected in this course.</a:t>
            </a:r>
          </a:p>
          <a:p>
            <a:r>
              <a:rPr lang="en-AU" dirty="0"/>
              <a:t>Nor, in our experience, is it a major advantage: we focus on the principles and foundations of programming in a way that is very different from most students’ experience.</a:t>
            </a:r>
          </a:p>
          <a:p>
            <a:endParaRPr lang="en-US" dirty="0"/>
          </a:p>
        </p:txBody>
      </p:sp>
      <p:sp>
        <p:nvSpPr>
          <p:cNvPr id="4" name="Slide Number Placeholder 3">
            <a:extLst>
              <a:ext uri="{FF2B5EF4-FFF2-40B4-BE49-F238E27FC236}">
                <a16:creationId xmlns:a16="http://schemas.microsoft.com/office/drawing/2014/main" id="{B5228DC9-06BC-2241-B287-3544B6BB1D81}"/>
              </a:ext>
            </a:extLst>
          </p:cNvPr>
          <p:cNvSpPr>
            <a:spLocks noGrp="1"/>
          </p:cNvSpPr>
          <p:nvPr>
            <p:ph type="sldNum" sz="quarter" idx="12"/>
          </p:nvPr>
        </p:nvSpPr>
        <p:spPr/>
        <p:txBody>
          <a:bodyPr/>
          <a:lstStyle/>
          <a:p>
            <a:fld id="{C584CDA4-B2C2-C244-9F85-471ABA281F4B}" type="slidenum">
              <a:rPr lang="en-US" smtClean="0"/>
              <a:t>6</a:t>
            </a:fld>
            <a:endParaRPr lang="en-US"/>
          </a:p>
        </p:txBody>
      </p:sp>
    </p:spTree>
    <p:extLst>
      <p:ext uri="{BB962C8B-B14F-4D97-AF65-F5344CB8AC3E}">
        <p14:creationId xmlns:p14="http://schemas.microsoft.com/office/powerpoint/2010/main" val="174695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38A1-B758-B646-8C17-3289FD5E54B4}"/>
              </a:ext>
            </a:extLst>
          </p:cNvPr>
          <p:cNvSpPr>
            <a:spLocks noGrp="1"/>
          </p:cNvSpPr>
          <p:nvPr>
            <p:ph type="title"/>
          </p:nvPr>
        </p:nvSpPr>
        <p:spPr/>
        <p:txBody>
          <a:bodyPr/>
          <a:lstStyle/>
          <a:p>
            <a:r>
              <a:rPr lang="en-US" dirty="0"/>
              <a:t>I. Mathematical Maturity</a:t>
            </a:r>
          </a:p>
        </p:txBody>
      </p:sp>
      <p:sp>
        <p:nvSpPr>
          <p:cNvPr id="3" name="Content Placeholder 2">
            <a:extLst>
              <a:ext uri="{FF2B5EF4-FFF2-40B4-BE49-F238E27FC236}">
                <a16:creationId xmlns:a16="http://schemas.microsoft.com/office/drawing/2014/main" id="{7ED1C958-2B11-BA47-9CEF-5738850823D1}"/>
              </a:ext>
            </a:extLst>
          </p:cNvPr>
          <p:cNvSpPr>
            <a:spLocks noGrp="1"/>
          </p:cNvSpPr>
          <p:nvPr>
            <p:ph idx="1"/>
          </p:nvPr>
        </p:nvSpPr>
        <p:spPr/>
        <p:txBody>
          <a:bodyPr/>
          <a:lstStyle/>
          <a:p>
            <a:r>
              <a:rPr lang="en-AU" dirty="0"/>
              <a:t>We </a:t>
            </a:r>
            <a:r>
              <a:rPr lang="en-AU" b="1" dirty="0"/>
              <a:t>do</a:t>
            </a:r>
            <a:r>
              <a:rPr lang="en-AU" dirty="0"/>
              <a:t> expect students to be comfortable with mathematical thinking</a:t>
            </a:r>
          </a:p>
          <a:p>
            <a:pPr marL="0" indent="0">
              <a:buNone/>
            </a:pPr>
            <a:r>
              <a:rPr lang="en-AU" dirty="0"/>
              <a:t>	– abstraction, algorithms, attention to detail</a:t>
            </a:r>
          </a:p>
          <a:p>
            <a:r>
              <a:rPr lang="en-AU" dirty="0"/>
              <a:t>Building these mathematical skills at the same time as picking up programming skills can be a challenge for some students.</a:t>
            </a:r>
          </a:p>
          <a:p>
            <a:r>
              <a:rPr lang="en-AU" dirty="0"/>
              <a:t>Students who lack confidence in their mathematics should consider delaying COMP1100 by one semester, to take a course like MATH1005 (Discrete Mathematical Models).</a:t>
            </a:r>
          </a:p>
          <a:p>
            <a:endParaRPr lang="en-US" dirty="0"/>
          </a:p>
        </p:txBody>
      </p:sp>
      <p:sp>
        <p:nvSpPr>
          <p:cNvPr id="4" name="Slide Number Placeholder 3">
            <a:extLst>
              <a:ext uri="{FF2B5EF4-FFF2-40B4-BE49-F238E27FC236}">
                <a16:creationId xmlns:a16="http://schemas.microsoft.com/office/drawing/2014/main" id="{F05C7C02-683F-6645-AA8E-54B4E79B2687}"/>
              </a:ext>
            </a:extLst>
          </p:cNvPr>
          <p:cNvSpPr>
            <a:spLocks noGrp="1"/>
          </p:cNvSpPr>
          <p:nvPr>
            <p:ph type="sldNum" sz="quarter" idx="12"/>
          </p:nvPr>
        </p:nvSpPr>
        <p:spPr/>
        <p:txBody>
          <a:bodyPr/>
          <a:lstStyle/>
          <a:p>
            <a:fld id="{C584CDA4-B2C2-C244-9F85-471ABA281F4B}" type="slidenum">
              <a:rPr lang="en-US" smtClean="0"/>
              <a:t>7</a:t>
            </a:fld>
            <a:endParaRPr lang="en-US"/>
          </a:p>
        </p:txBody>
      </p:sp>
    </p:spTree>
    <p:extLst>
      <p:ext uri="{BB962C8B-B14F-4D97-AF65-F5344CB8AC3E}">
        <p14:creationId xmlns:p14="http://schemas.microsoft.com/office/powerpoint/2010/main" val="188208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5CB0-1486-1847-8060-8C416D5BCCC2}"/>
              </a:ext>
            </a:extLst>
          </p:cNvPr>
          <p:cNvSpPr>
            <a:spLocks noGrp="1"/>
          </p:cNvSpPr>
          <p:nvPr>
            <p:ph type="title"/>
          </p:nvPr>
        </p:nvSpPr>
        <p:spPr/>
        <p:txBody>
          <a:bodyPr/>
          <a:lstStyle/>
          <a:p>
            <a:r>
              <a:rPr lang="en-US" dirty="0"/>
              <a:t>I. Ongoing vs One-Off study</a:t>
            </a:r>
          </a:p>
        </p:txBody>
      </p:sp>
      <p:sp>
        <p:nvSpPr>
          <p:cNvPr id="3" name="Content Placeholder 2">
            <a:extLst>
              <a:ext uri="{FF2B5EF4-FFF2-40B4-BE49-F238E27FC236}">
                <a16:creationId xmlns:a16="http://schemas.microsoft.com/office/drawing/2014/main" id="{8C954385-E702-6C4C-8F78-5A6447E9CCE7}"/>
              </a:ext>
            </a:extLst>
          </p:cNvPr>
          <p:cNvSpPr>
            <a:spLocks noGrp="1"/>
          </p:cNvSpPr>
          <p:nvPr>
            <p:ph idx="1"/>
          </p:nvPr>
        </p:nvSpPr>
        <p:spPr/>
        <p:txBody>
          <a:bodyPr/>
          <a:lstStyle/>
          <a:p>
            <a:r>
              <a:rPr lang="en-AU" dirty="0"/>
              <a:t>COMP1100 is designed to be an introduction to a broader course of learning in computer science.</a:t>
            </a:r>
          </a:p>
          <a:p>
            <a:r>
              <a:rPr lang="en-AU" dirty="0"/>
              <a:t>May also be used as a 'taster' of what computer science is like.</a:t>
            </a:r>
          </a:p>
          <a:p>
            <a:r>
              <a:rPr lang="en-AU" dirty="0"/>
              <a:t>But </a:t>
            </a:r>
            <a:r>
              <a:rPr lang="en-AU" b="1" dirty="0"/>
              <a:t>not</a:t>
            </a:r>
            <a:r>
              <a:rPr lang="en-AU" dirty="0"/>
              <a:t> recommended for students who intend to only do one computer science course to get useful programming skills.</a:t>
            </a:r>
          </a:p>
          <a:p>
            <a:r>
              <a:rPr lang="en-AU" dirty="0"/>
              <a:t>We recommend COMP1730 (Programming for Scientists) for such students.</a:t>
            </a:r>
          </a:p>
          <a:p>
            <a:endParaRPr lang="en-US" dirty="0"/>
          </a:p>
        </p:txBody>
      </p:sp>
      <p:sp>
        <p:nvSpPr>
          <p:cNvPr id="4" name="Slide Number Placeholder 3">
            <a:extLst>
              <a:ext uri="{FF2B5EF4-FFF2-40B4-BE49-F238E27FC236}">
                <a16:creationId xmlns:a16="http://schemas.microsoft.com/office/drawing/2014/main" id="{A5F91D56-E87C-F749-83E7-0577BA9689D6}"/>
              </a:ext>
            </a:extLst>
          </p:cNvPr>
          <p:cNvSpPr>
            <a:spLocks noGrp="1"/>
          </p:cNvSpPr>
          <p:nvPr>
            <p:ph type="sldNum" sz="quarter" idx="12"/>
          </p:nvPr>
        </p:nvSpPr>
        <p:spPr/>
        <p:txBody>
          <a:bodyPr/>
          <a:lstStyle/>
          <a:p>
            <a:fld id="{C584CDA4-B2C2-C244-9F85-471ABA281F4B}" type="slidenum">
              <a:rPr lang="en-US" smtClean="0"/>
              <a:t>8</a:t>
            </a:fld>
            <a:endParaRPr lang="en-US"/>
          </a:p>
        </p:txBody>
      </p:sp>
    </p:spTree>
    <p:extLst>
      <p:ext uri="{BB962C8B-B14F-4D97-AF65-F5344CB8AC3E}">
        <p14:creationId xmlns:p14="http://schemas.microsoft.com/office/powerpoint/2010/main" val="328376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C4EB-897A-5D45-A6B2-374EA3328C0B}"/>
              </a:ext>
            </a:extLst>
          </p:cNvPr>
          <p:cNvSpPr>
            <a:spLocks noGrp="1"/>
          </p:cNvSpPr>
          <p:nvPr>
            <p:ph type="title"/>
          </p:nvPr>
        </p:nvSpPr>
        <p:spPr/>
        <p:txBody>
          <a:bodyPr/>
          <a:lstStyle/>
          <a:p>
            <a:r>
              <a:rPr lang="en-US" dirty="0"/>
              <a:t>I. Programming vs Other IT Skills</a:t>
            </a:r>
          </a:p>
        </p:txBody>
      </p:sp>
      <p:sp>
        <p:nvSpPr>
          <p:cNvPr id="3" name="Content Placeholder 2">
            <a:extLst>
              <a:ext uri="{FF2B5EF4-FFF2-40B4-BE49-F238E27FC236}">
                <a16:creationId xmlns:a16="http://schemas.microsoft.com/office/drawing/2014/main" id="{8DC04874-44B7-B642-B882-D4C2D37568D3}"/>
              </a:ext>
            </a:extLst>
          </p:cNvPr>
          <p:cNvSpPr>
            <a:spLocks noGrp="1"/>
          </p:cNvSpPr>
          <p:nvPr>
            <p:ph idx="1"/>
          </p:nvPr>
        </p:nvSpPr>
        <p:spPr/>
        <p:txBody>
          <a:bodyPr/>
          <a:lstStyle/>
          <a:p>
            <a:r>
              <a:rPr lang="en-AU" dirty="0"/>
              <a:t>COMP1100 completely focused on programming.</a:t>
            </a:r>
          </a:p>
          <a:p>
            <a:r>
              <a:rPr lang="en-AU" dirty="0"/>
              <a:t>Other information technology skills (spreadsheets, presentation tools, word processing, website design…) are not covered.</a:t>
            </a:r>
          </a:p>
          <a:p>
            <a:r>
              <a:rPr lang="en-AU" dirty="0"/>
              <a:t>We offer COMP1710 (Web Development and Design) and COMP1720 (Art &amp; Interaction in New Media).</a:t>
            </a:r>
          </a:p>
          <a:p>
            <a:endParaRPr lang="en-US" dirty="0"/>
          </a:p>
        </p:txBody>
      </p:sp>
      <p:sp>
        <p:nvSpPr>
          <p:cNvPr id="4" name="Slide Number Placeholder 3">
            <a:extLst>
              <a:ext uri="{FF2B5EF4-FFF2-40B4-BE49-F238E27FC236}">
                <a16:creationId xmlns:a16="http://schemas.microsoft.com/office/drawing/2014/main" id="{D932C10E-A611-6D41-BA0C-F75E10232B2A}"/>
              </a:ext>
            </a:extLst>
          </p:cNvPr>
          <p:cNvSpPr>
            <a:spLocks noGrp="1"/>
          </p:cNvSpPr>
          <p:nvPr>
            <p:ph type="sldNum" sz="quarter" idx="12"/>
          </p:nvPr>
        </p:nvSpPr>
        <p:spPr/>
        <p:txBody>
          <a:bodyPr/>
          <a:lstStyle/>
          <a:p>
            <a:fld id="{C584CDA4-B2C2-C244-9F85-471ABA281F4B}" type="slidenum">
              <a:rPr lang="en-US" smtClean="0"/>
              <a:t>9</a:t>
            </a:fld>
            <a:endParaRPr lang="en-US"/>
          </a:p>
        </p:txBody>
      </p:sp>
    </p:spTree>
    <p:extLst>
      <p:ext uri="{BB962C8B-B14F-4D97-AF65-F5344CB8AC3E}">
        <p14:creationId xmlns:p14="http://schemas.microsoft.com/office/powerpoint/2010/main" val="197663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10652</TotalTime>
  <Words>1440</Words>
  <Application>Microsoft Macintosh PowerPoint</Application>
  <PresentationFormat>On-screen Show (4:3)</PresentationFormat>
  <Paragraphs>174</Paragraphs>
  <Slides>27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Programming as Problem Solving</vt:lpstr>
      <vt:lpstr>Acknowledgement of Country</vt:lpstr>
      <vt:lpstr>COMP1100 Team</vt:lpstr>
      <vt:lpstr>Part One  What is this course ?</vt:lpstr>
      <vt:lpstr>I. What is this course</vt:lpstr>
      <vt:lpstr>I. Programming Experience</vt:lpstr>
      <vt:lpstr>I. Mathematical Maturity</vt:lpstr>
      <vt:lpstr>I. Ongoing vs One-Off study</vt:lpstr>
      <vt:lpstr>I. Programming vs Other IT Skills</vt:lpstr>
      <vt:lpstr>I. Exiting the Course</vt:lpstr>
      <vt:lpstr>Part Two  How do I interact with this course ?</vt:lpstr>
      <vt:lpstr>II. Getting information: </vt:lpstr>
      <vt:lpstr>Getting content: Lectures</vt:lpstr>
      <vt:lpstr>Getting content: Timetable</vt:lpstr>
      <vt:lpstr>Getting content: The Textbook</vt:lpstr>
      <vt:lpstr>Practicing Skills: Labs</vt:lpstr>
      <vt:lpstr>Practicing Skills: Beyond Labs</vt:lpstr>
      <vt:lpstr>Getting questions answered</vt:lpstr>
      <vt:lpstr>Piazza Forum</vt:lpstr>
      <vt:lpstr>PowerPoint Presentation</vt:lpstr>
      <vt:lpstr>Drop-in consultations </vt:lpstr>
      <vt:lpstr>Getting questions answered: Email</vt:lpstr>
      <vt:lpstr>Part Three  Course Representatives</vt:lpstr>
      <vt:lpstr>Course Representatives</vt:lpstr>
      <vt:lpstr>Course Representatives</vt:lpstr>
      <vt:lpstr>Course Representatives</vt:lpstr>
      <vt:lpstr>Assessment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 Lenskiy</dc:creator>
  <cp:lastModifiedBy>Artem Lenskiy</cp:lastModifiedBy>
  <cp:revision>513</cp:revision>
  <dcterms:created xsi:type="dcterms:W3CDTF">2013-04-08T01:44:14Z</dcterms:created>
  <dcterms:modified xsi:type="dcterms:W3CDTF">2020-07-29T07:47:38Z</dcterms:modified>
</cp:coreProperties>
</file>