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305" r:id="rId4"/>
    <p:sldId id="306" r:id="rId5"/>
    <p:sldId id="264" r:id="rId6"/>
    <p:sldId id="309" r:id="rId7"/>
    <p:sldId id="310" r:id="rId8"/>
    <p:sldId id="337" r:id="rId9"/>
    <p:sldId id="338" r:id="rId10"/>
    <p:sldId id="339" r:id="rId11"/>
    <p:sldId id="268" r:id="rId12"/>
    <p:sldId id="320" r:id="rId13"/>
    <p:sldId id="321" r:id="rId14"/>
    <p:sldId id="322" r:id="rId15"/>
    <p:sldId id="324" r:id="rId16"/>
    <p:sldId id="325" r:id="rId17"/>
    <p:sldId id="279" r:id="rId18"/>
    <p:sldId id="334" r:id="rId19"/>
    <p:sldId id="335" r:id="rId20"/>
    <p:sldId id="281" r:id="rId21"/>
    <p:sldId id="326" r:id="rId22"/>
    <p:sldId id="327" r:id="rId23"/>
    <p:sldId id="328" r:id="rId24"/>
    <p:sldId id="336" r:id="rId25"/>
    <p:sldId id="27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F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82"/>
    <p:restoredTop sz="82177"/>
  </p:normalViewPr>
  <p:slideViewPr>
    <p:cSldViewPr snapToGrid="0" snapToObjects="1">
      <p:cViewPr varScale="1">
        <p:scale>
          <a:sx n="104" d="100"/>
          <a:sy n="104" d="100"/>
        </p:scale>
        <p:origin x="1992"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73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9A4E90-A63D-5640-839C-72DEFDCA28BF}" type="datetimeFigureOut">
              <a:rPr lang="en-US" smtClean="0"/>
              <a:t>8/24/20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B7C916-37C3-9840-986E-83BD75C54F5A}" type="slidenum">
              <a:rPr lang="en-US" smtClean="0"/>
              <a:t>‹#›</a:t>
            </a:fld>
            <a:endParaRPr lang="en-US"/>
          </a:p>
        </p:txBody>
      </p:sp>
    </p:spTree>
    <p:extLst>
      <p:ext uri="{BB962C8B-B14F-4D97-AF65-F5344CB8AC3E}">
        <p14:creationId xmlns:p14="http://schemas.microsoft.com/office/powerpoint/2010/main" val="733951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990F5-A00E-084D-A4BE-181573626450}" type="datetimeFigureOut">
              <a:rPr lang="en-US" smtClean="0"/>
              <a:t>8/24/20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C7CC2-A0F3-3141-A460-4689A100E6C4}" type="slidenum">
              <a:rPr lang="en-US" smtClean="0"/>
              <a:t>‹#›</a:t>
            </a:fld>
            <a:endParaRPr lang="en-US"/>
          </a:p>
        </p:txBody>
      </p:sp>
    </p:spTree>
    <p:extLst>
      <p:ext uri="{BB962C8B-B14F-4D97-AF65-F5344CB8AC3E}">
        <p14:creationId xmlns:p14="http://schemas.microsoft.com/office/powerpoint/2010/main" val="2824038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C7CC2-A0F3-3141-A460-4689A100E6C4}" type="slidenum">
              <a:rPr lang="en-US" smtClean="0"/>
              <a:t>4</a:t>
            </a:fld>
            <a:endParaRPr lang="en-US"/>
          </a:p>
        </p:txBody>
      </p:sp>
    </p:spTree>
    <p:extLst>
      <p:ext uri="{BB962C8B-B14F-4D97-AF65-F5344CB8AC3E}">
        <p14:creationId xmlns:p14="http://schemas.microsoft.com/office/powerpoint/2010/main" val="131376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C7CC2-A0F3-3141-A460-4689A100E6C4}" type="slidenum">
              <a:rPr lang="en-US" smtClean="0"/>
              <a:t>6</a:t>
            </a:fld>
            <a:endParaRPr lang="en-US"/>
          </a:p>
        </p:txBody>
      </p:sp>
    </p:spTree>
    <p:extLst>
      <p:ext uri="{BB962C8B-B14F-4D97-AF65-F5344CB8AC3E}">
        <p14:creationId xmlns:p14="http://schemas.microsoft.com/office/powerpoint/2010/main" val="30929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C7CC2-A0F3-3141-A460-4689A100E6C4}" type="slidenum">
              <a:rPr lang="en-US" smtClean="0"/>
              <a:t>8</a:t>
            </a:fld>
            <a:endParaRPr lang="en-US"/>
          </a:p>
        </p:txBody>
      </p:sp>
    </p:spTree>
    <p:extLst>
      <p:ext uri="{BB962C8B-B14F-4D97-AF65-F5344CB8AC3E}">
        <p14:creationId xmlns:p14="http://schemas.microsoft.com/office/powerpoint/2010/main" val="1854115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4E1C37-81B7-4D4E-9EED-D8021D728154}" type="slidenum">
              <a:rPr lang="en-US" sz="1200"/>
              <a:pPr eaLnBrk="1" hangingPunct="1"/>
              <a:t>11</a:t>
            </a:fld>
            <a:endParaRPr lang="en-US" sz="1200"/>
          </a:p>
        </p:txBody>
      </p:sp>
    </p:spTree>
    <p:extLst>
      <p:ext uri="{BB962C8B-B14F-4D97-AF65-F5344CB8AC3E}">
        <p14:creationId xmlns:p14="http://schemas.microsoft.com/office/powerpoint/2010/main" val="305987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C7CC2-A0F3-3141-A460-4689A100E6C4}" type="slidenum">
              <a:rPr lang="en-US" smtClean="0"/>
              <a:t>12</a:t>
            </a:fld>
            <a:endParaRPr lang="en-US"/>
          </a:p>
        </p:txBody>
      </p:sp>
    </p:spTree>
    <p:extLst>
      <p:ext uri="{BB962C8B-B14F-4D97-AF65-F5344CB8AC3E}">
        <p14:creationId xmlns:p14="http://schemas.microsoft.com/office/powerpoint/2010/main" val="402308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C7CC2-A0F3-3141-A460-4689A100E6C4}" type="slidenum">
              <a:rPr lang="en-US" smtClean="0"/>
              <a:t>13</a:t>
            </a:fld>
            <a:endParaRPr lang="en-US"/>
          </a:p>
        </p:txBody>
      </p:sp>
    </p:spTree>
    <p:extLst>
      <p:ext uri="{BB962C8B-B14F-4D97-AF65-F5344CB8AC3E}">
        <p14:creationId xmlns:p14="http://schemas.microsoft.com/office/powerpoint/2010/main" val="147670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first high level language, Fortran (</a:t>
            </a:r>
            <a:r>
              <a:rPr lang="en-US" sz="1200" b="0" i="0" kern="1200" dirty="0" err="1">
                <a:solidFill>
                  <a:schemeClr val="tx1"/>
                </a:solidFill>
                <a:effectLst/>
                <a:latin typeface="+mn-lt"/>
                <a:ea typeface="+mn-ea"/>
                <a:cs typeface="+mn-cs"/>
              </a:rPr>
              <a:t>FORmula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TRANslating</a:t>
            </a:r>
            <a:r>
              <a:rPr lang="en-US" sz="1200" b="0" i="0" kern="1200" dirty="0">
                <a:solidFill>
                  <a:schemeClr val="tx1"/>
                </a:solidFill>
                <a:effectLst/>
                <a:latin typeface="+mn-lt"/>
                <a:ea typeface="+mn-ea"/>
                <a:cs typeface="+mn-cs"/>
              </a:rPr>
              <a:t> system) was designed in 1954. Like many developments in computation, it came from someone looking to get out of doing tedious work. Its creator, John Backus, said </a:t>
            </a:r>
            <a:r>
              <a:rPr lang="en-US" sz="1200" b="0" i="1" kern="1200" dirty="0">
                <a:solidFill>
                  <a:schemeClr val="tx1"/>
                </a:solidFill>
                <a:effectLst/>
                <a:latin typeface="+mn-lt"/>
                <a:ea typeface="+mn-ea"/>
                <a:cs typeface="+mn-cs"/>
              </a:rPr>
              <a:t>“Much of my work has come from being lazy... and so, when I was working on the IBM 701, writing programs for computing missile trajectories, I started work on a programming system to make it easier to write programs.”</a:t>
            </a:r>
            <a:endParaRPr lang="en-US" dirty="0"/>
          </a:p>
        </p:txBody>
      </p:sp>
      <p:sp>
        <p:nvSpPr>
          <p:cNvPr id="4" name="Slide Number Placeholder 3"/>
          <p:cNvSpPr>
            <a:spLocks noGrp="1"/>
          </p:cNvSpPr>
          <p:nvPr>
            <p:ph type="sldNum" sz="quarter" idx="10"/>
          </p:nvPr>
        </p:nvSpPr>
        <p:spPr/>
        <p:txBody>
          <a:bodyPr/>
          <a:lstStyle/>
          <a:p>
            <a:fld id="{F37C7CC2-A0F3-3141-A460-4689A100E6C4}" type="slidenum">
              <a:rPr lang="en-US" smtClean="0"/>
              <a:t>14</a:t>
            </a:fld>
            <a:endParaRPr lang="en-US"/>
          </a:p>
        </p:txBody>
      </p:sp>
    </p:spTree>
    <p:extLst>
      <p:ext uri="{BB962C8B-B14F-4D97-AF65-F5344CB8AC3E}">
        <p14:creationId xmlns:p14="http://schemas.microsoft.com/office/powerpoint/2010/main" val="149652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C7CC2-A0F3-3141-A460-4689A100E6C4}" type="slidenum">
              <a:rPr lang="en-US" smtClean="0"/>
              <a:t>17</a:t>
            </a:fld>
            <a:endParaRPr lang="en-US"/>
          </a:p>
        </p:txBody>
      </p:sp>
    </p:spTree>
    <p:extLst>
      <p:ext uri="{BB962C8B-B14F-4D97-AF65-F5344CB8AC3E}">
        <p14:creationId xmlns:p14="http://schemas.microsoft.com/office/powerpoint/2010/main" val="328376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37931725" indent="-37474525">
              <a:defRPr sz="2400">
                <a:solidFill>
                  <a:schemeClr val="tx1"/>
                </a:solidFill>
                <a:latin typeface="Helvetica" charset="0"/>
                <a:ea typeface="ＭＳ Ｐゴシック" charset="0"/>
              </a:defRPr>
            </a:lvl2pPr>
            <a:lvl3pPr>
              <a:defRPr sz="2400">
                <a:solidFill>
                  <a:schemeClr val="tx1"/>
                </a:solidFill>
                <a:latin typeface="Helvetica" charset="0"/>
                <a:ea typeface="ＭＳ Ｐゴシック" charset="0"/>
              </a:defRPr>
            </a:lvl3pPr>
            <a:lvl4pPr>
              <a:defRPr sz="2400">
                <a:solidFill>
                  <a:schemeClr val="tx1"/>
                </a:solidFill>
                <a:latin typeface="Helvetica" charset="0"/>
                <a:ea typeface="ＭＳ Ｐゴシック" charset="0"/>
              </a:defRPr>
            </a:lvl4pPr>
            <a:lvl5pPr>
              <a:defRPr sz="2400">
                <a:solidFill>
                  <a:schemeClr val="tx1"/>
                </a:solidFill>
                <a:latin typeface="Helvetica" charset="0"/>
                <a:ea typeface="ＭＳ Ｐゴシック" charset="0"/>
              </a:defRPr>
            </a:lvl5pPr>
            <a:lvl6pPr marL="457200" eaLnBrk="0" fontAlgn="base" hangingPunct="0">
              <a:spcBef>
                <a:spcPct val="0"/>
              </a:spcBef>
              <a:spcAft>
                <a:spcPct val="0"/>
              </a:spcAft>
              <a:defRPr sz="2400">
                <a:solidFill>
                  <a:schemeClr val="tx1"/>
                </a:solidFill>
                <a:latin typeface="Helvetica" charset="0"/>
                <a:ea typeface="ＭＳ Ｐゴシック" charset="0"/>
              </a:defRPr>
            </a:lvl6pPr>
            <a:lvl7pPr marL="914400" eaLnBrk="0" fontAlgn="base" hangingPunct="0">
              <a:spcBef>
                <a:spcPct val="0"/>
              </a:spcBef>
              <a:spcAft>
                <a:spcPct val="0"/>
              </a:spcAft>
              <a:defRPr sz="2400">
                <a:solidFill>
                  <a:schemeClr val="tx1"/>
                </a:solidFill>
                <a:latin typeface="Helvetica" charset="0"/>
                <a:ea typeface="ＭＳ Ｐゴシック" charset="0"/>
              </a:defRPr>
            </a:lvl7pPr>
            <a:lvl8pPr marL="1371600" eaLnBrk="0" fontAlgn="base" hangingPunct="0">
              <a:spcBef>
                <a:spcPct val="0"/>
              </a:spcBef>
              <a:spcAft>
                <a:spcPct val="0"/>
              </a:spcAft>
              <a:defRPr sz="2400">
                <a:solidFill>
                  <a:schemeClr val="tx1"/>
                </a:solidFill>
                <a:latin typeface="Helvetica" charset="0"/>
                <a:ea typeface="ＭＳ Ｐゴシック" charset="0"/>
              </a:defRPr>
            </a:lvl8pPr>
            <a:lvl9pPr marL="1828800" eaLnBrk="0" fontAlgn="base" hangingPunct="0">
              <a:spcBef>
                <a:spcPct val="0"/>
              </a:spcBef>
              <a:spcAft>
                <a:spcPct val="0"/>
              </a:spcAft>
              <a:defRPr sz="2400">
                <a:solidFill>
                  <a:schemeClr val="tx1"/>
                </a:solidFill>
                <a:latin typeface="Helvetica" charset="0"/>
                <a:ea typeface="ＭＳ Ｐゴシック" charset="0"/>
              </a:defRPr>
            </a:lvl9pPr>
          </a:lstStyle>
          <a:p>
            <a:fld id="{EA5E9F30-B7B7-DC4E-8F75-F37E0895FB9A}" type="slidenum">
              <a:rPr lang="en-US" sz="1200">
                <a:latin typeface="Times" charset="0"/>
              </a:rPr>
              <a:pPr/>
              <a:t>25</a:t>
            </a:fld>
            <a:endParaRPr lang="en-US" sz="1200">
              <a:latin typeface="Times"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4</a:t>
            </a:r>
            <a:r>
              <a:rPr lang="en-US" baseline="30000" dirty="0">
                <a:ea typeface="ＭＳ Ｐゴシック" charset="0"/>
                <a:cs typeface="ＭＳ Ｐゴシック" charset="0"/>
              </a:rPr>
              <a:t>th</a:t>
            </a:r>
            <a:r>
              <a:rPr lang="en-US" dirty="0">
                <a:ea typeface="ＭＳ Ｐゴシック" charset="0"/>
                <a:cs typeface="ＭＳ Ｐゴシック" charset="0"/>
              </a:rPr>
              <a:t> generation</a:t>
            </a:r>
            <a:r>
              <a:rPr lang="en-US" baseline="0" dirty="0">
                <a:ea typeface="ＭＳ Ｐゴシック" charset="0"/>
                <a:cs typeface="ＭＳ Ｐゴシック" charset="0"/>
              </a:rPr>
              <a:t> </a:t>
            </a:r>
            <a:r>
              <a:rPr lang="en-US" dirty="0">
                <a:ea typeface="ＭＳ Ｐゴシック" charset="0"/>
                <a:cs typeface="ＭＳ Ｐゴシック" charset="0"/>
              </a:rPr>
              <a:t>programming languages are often used for prototyping and evolutionary development of commercial business software</a:t>
            </a:r>
          </a:p>
        </p:txBody>
      </p:sp>
    </p:spTree>
    <p:extLst>
      <p:ext uri="{BB962C8B-B14F-4D97-AF65-F5344CB8AC3E}">
        <p14:creationId xmlns:p14="http://schemas.microsoft.com/office/powerpoint/2010/main" val="2497577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80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33824"/>
            <a:ext cx="6400800" cy="152527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4655E3-EC3B-824A-A4E9-873FA8E250BA}" type="datetime1">
              <a:rPr lang="en-US" smtClean="0"/>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11" name="Picture 10">
            <a:extLst>
              <a:ext uri="{FF2B5EF4-FFF2-40B4-BE49-F238E27FC236}">
                <a16:creationId xmlns:a16="http://schemas.microsoft.com/office/drawing/2014/main" id="{419430FF-E783-CC40-8C3D-72B7ADD2F615}"/>
              </a:ext>
            </a:extLst>
          </p:cNvPr>
          <p:cNvPicPr>
            <a:picLocks noChangeAspect="1"/>
          </p:cNvPicPr>
          <p:nvPr userDrawn="1"/>
        </p:nvPicPr>
        <p:blipFill>
          <a:blip r:embed="rId2"/>
          <a:stretch>
            <a:fillRect/>
          </a:stretch>
        </p:blipFill>
        <p:spPr>
          <a:xfrm>
            <a:off x="3571670" y="4556098"/>
            <a:ext cx="2000659" cy="1605998"/>
          </a:xfrm>
          <a:prstGeom prst="rect">
            <a:avLst/>
          </a:prstGeom>
        </p:spPr>
      </p:pic>
    </p:spTree>
    <p:extLst>
      <p:ext uri="{BB962C8B-B14F-4D97-AF65-F5344CB8AC3E}">
        <p14:creationId xmlns:p14="http://schemas.microsoft.com/office/powerpoint/2010/main" val="232496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D445E-CCC3-9C49-80E9-7C75A3F4D908}" type="datetime1">
              <a:rPr lang="en-US" smtClean="0"/>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75744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2E2F-1924-5F4B-ABA9-88C3AE2BB728}" type="datetime1">
              <a:rPr lang="en-US" smtClean="0"/>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90585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902" y="245192"/>
            <a:ext cx="7965424" cy="556282"/>
          </a:xfrm>
        </p:spPr>
        <p:txBody>
          <a:bodyPr/>
          <a:lstStyle/>
          <a:p>
            <a:r>
              <a:rPr lang="en-US" dirty="0"/>
              <a:t>Click to edit Master title style</a:t>
            </a:r>
          </a:p>
        </p:txBody>
      </p:sp>
      <p:sp>
        <p:nvSpPr>
          <p:cNvPr id="3" name="Content Placeholder 2"/>
          <p:cNvSpPr>
            <a:spLocks noGrp="1"/>
          </p:cNvSpPr>
          <p:nvPr>
            <p:ph idx="1"/>
          </p:nvPr>
        </p:nvSpPr>
        <p:spPr>
          <a:xfrm>
            <a:off x="199901" y="959003"/>
            <a:ext cx="8654537" cy="5261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F253E-A1AA-AC49-A424-9FC5041F72A0}" type="datetime1">
              <a:rPr lang="en-US" smtClean="0"/>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7" name="Picture 6">
            <a:extLst>
              <a:ext uri="{FF2B5EF4-FFF2-40B4-BE49-F238E27FC236}">
                <a16:creationId xmlns:a16="http://schemas.microsoft.com/office/drawing/2014/main" id="{A97A5B8D-90AD-D24D-AAC3-581E117B3710}"/>
              </a:ext>
            </a:extLst>
          </p:cNvPr>
          <p:cNvPicPr>
            <a:picLocks noChangeAspect="1"/>
          </p:cNvPicPr>
          <p:nvPr userDrawn="1"/>
        </p:nvPicPr>
        <p:blipFill>
          <a:blip r:embed="rId2"/>
          <a:stretch>
            <a:fillRect/>
          </a:stretch>
        </p:blipFill>
        <p:spPr>
          <a:xfrm>
            <a:off x="8165325" y="102289"/>
            <a:ext cx="889223" cy="713810"/>
          </a:xfrm>
          <a:prstGeom prst="rect">
            <a:avLst/>
          </a:prstGeom>
        </p:spPr>
      </p:pic>
    </p:spTree>
    <p:extLst>
      <p:ext uri="{BB962C8B-B14F-4D97-AF65-F5344CB8AC3E}">
        <p14:creationId xmlns:p14="http://schemas.microsoft.com/office/powerpoint/2010/main" val="30798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7C22B-9C58-D14B-BF66-29307AE5619E}" type="datetime1">
              <a:rPr lang="en-US" smtClean="0"/>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24917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9D49F-D31B-7544-8DFB-93052E89E38E}" type="datetime1">
              <a:rPr lang="en-US" smtClean="0"/>
              <a:t>8/24/20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18272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5CB6C6-12FC-F945-B520-9680EC8004EF}" type="datetime1">
              <a:rPr lang="en-US" smtClean="0"/>
              <a:t>8/24/20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18729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3FC323-AF0D-C04B-A6D9-83CA5AEA8838}" type="datetime1">
              <a:rPr lang="en-US" smtClean="0"/>
              <a:t>8/24/20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68482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471CA-0E43-0046-BC62-80C64EFD5F25}" type="datetime1">
              <a:rPr lang="en-US" smtClean="0"/>
              <a:t>8/24/20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03937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33DDD-182C-7B48-8F91-E6E83035B8D7}" type="datetime1">
              <a:rPr lang="en-US" smtClean="0"/>
              <a:t>8/24/20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73357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79C93D-B6C6-4F45-A896-C45D339ABA17}" type="datetime1">
              <a:rPr lang="en-US" smtClean="0"/>
              <a:t>8/24/20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24587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900" y="460291"/>
            <a:ext cx="8654537" cy="55628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99901" y="1343131"/>
            <a:ext cx="8654537" cy="48769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9901" y="64621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BB3C9-FA19-6242-A9C8-1BCCB2BA7303}" type="datetime1">
              <a:rPr lang="en-US" smtClean="0"/>
              <a:t>8/24/20</a:t>
            </a:fld>
            <a:endParaRPr lang="en-US" dirty="0"/>
          </a:p>
        </p:txBody>
      </p:sp>
      <p:sp>
        <p:nvSpPr>
          <p:cNvPr id="5" name="Footer Placeholder 4"/>
          <p:cNvSpPr>
            <a:spLocks noGrp="1"/>
          </p:cNvSpPr>
          <p:nvPr>
            <p:ph type="ftr" sz="quarter" idx="3"/>
          </p:nvPr>
        </p:nvSpPr>
        <p:spPr>
          <a:xfrm>
            <a:off x="3124200" y="64621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20838" y="64621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4CDA4-B2C2-C244-9F85-471ABA281F4B}" type="slidenum">
              <a:rPr lang="en-US" smtClean="0"/>
              <a:t>‹#›</a:t>
            </a:fld>
            <a:endParaRPr lang="en-US"/>
          </a:p>
        </p:txBody>
      </p:sp>
    </p:spTree>
    <p:extLst>
      <p:ext uri="{BB962C8B-B14F-4D97-AF65-F5344CB8AC3E}">
        <p14:creationId xmlns:p14="http://schemas.microsoft.com/office/powerpoint/2010/main" val="378064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t>Lecture 1C</a:t>
            </a:r>
            <a:endParaRPr lang="en-US" sz="2800" dirty="0"/>
          </a:p>
        </p:txBody>
      </p:sp>
      <p:sp>
        <p:nvSpPr>
          <p:cNvPr id="3" name="Subtitle 2"/>
          <p:cNvSpPr>
            <a:spLocks noGrp="1"/>
          </p:cNvSpPr>
          <p:nvPr>
            <p:ph type="subTitle" idx="1"/>
          </p:nvPr>
        </p:nvSpPr>
        <p:spPr>
          <a:xfrm>
            <a:off x="1371600" y="3277308"/>
            <a:ext cx="6400800" cy="1022843"/>
          </a:xfrm>
        </p:spPr>
        <p:txBody>
          <a:bodyPr/>
          <a:lstStyle/>
          <a:p>
            <a:r>
              <a:rPr lang="en-US" dirty="0"/>
              <a:t>COMP 1100</a:t>
            </a:r>
          </a:p>
        </p:txBody>
      </p:sp>
    </p:spTree>
    <p:extLst>
      <p:ext uri="{BB962C8B-B14F-4D97-AF65-F5344CB8AC3E}">
        <p14:creationId xmlns:p14="http://schemas.microsoft.com/office/powerpoint/2010/main" val="58939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 Addressing</a:t>
            </a:r>
          </a:p>
        </p:txBody>
      </p:sp>
      <p:sp>
        <p:nvSpPr>
          <p:cNvPr id="4" name="Slide Number Placeholder 3"/>
          <p:cNvSpPr>
            <a:spLocks noGrp="1"/>
          </p:cNvSpPr>
          <p:nvPr>
            <p:ph type="sldNum" sz="quarter" idx="12"/>
          </p:nvPr>
        </p:nvSpPr>
        <p:spPr/>
        <p:txBody>
          <a:bodyPr/>
          <a:lstStyle/>
          <a:p>
            <a:fld id="{C584CDA4-B2C2-C244-9F85-471ABA281F4B}" type="slidenum">
              <a:rPr lang="en-US" smtClean="0"/>
              <a:t>10</a:t>
            </a:fld>
            <a:endParaRPr lang="en-US"/>
          </a:p>
        </p:txBody>
      </p:sp>
      <p:sp>
        <p:nvSpPr>
          <p:cNvPr id="5" name="Rectangle 3"/>
          <p:cNvSpPr txBox="1">
            <a:spLocks noChangeArrowheads="1"/>
          </p:cNvSpPr>
          <p:nvPr/>
        </p:nvSpPr>
        <p:spPr>
          <a:xfrm>
            <a:off x="304800" y="1188155"/>
            <a:ext cx="8686800" cy="1048634"/>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Computer memory is comparable to a collection of numbered mailboxes (manageable units). To identify individual cells in a machine</a:t>
            </a:r>
            <a:r>
              <a:rPr lang="ja-JP" altLang="en-US" sz="2000" dirty="0">
                <a:latin typeface="Arial"/>
              </a:rPr>
              <a:t>’</a:t>
            </a:r>
            <a:r>
              <a:rPr lang="en-US" sz="2000" dirty="0"/>
              <a:t>s main memory, each cell is assigned a unique name, called its </a:t>
            </a:r>
            <a:r>
              <a:rPr lang="en-US" sz="2000" b="1" dirty="0"/>
              <a:t>address</a:t>
            </a:r>
            <a:r>
              <a:rPr lang="en-US" sz="2000" dirty="0"/>
              <a:t>.</a:t>
            </a:r>
          </a:p>
          <a:p>
            <a:endParaRPr lang="en-US" sz="2000" dirty="0"/>
          </a:p>
          <a:p>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881" y="2551837"/>
            <a:ext cx="4719017" cy="1687029"/>
          </a:xfrm>
          <a:prstGeom prst="rect">
            <a:avLst/>
          </a:prstGeom>
        </p:spPr>
      </p:pic>
      <p:sp>
        <p:nvSpPr>
          <p:cNvPr id="7" name="TextBox 6"/>
          <p:cNvSpPr txBox="1"/>
          <p:nvPr/>
        </p:nvSpPr>
        <p:spPr>
          <a:xfrm>
            <a:off x="4269401" y="4225782"/>
            <a:ext cx="925975" cy="369332"/>
          </a:xfrm>
          <a:prstGeom prst="rect">
            <a:avLst/>
          </a:prstGeom>
          <a:noFill/>
        </p:spPr>
        <p:txBody>
          <a:bodyPr wrap="square" rtlCol="0">
            <a:spAutoFit/>
          </a:bodyPr>
          <a:lstStyle/>
          <a:p>
            <a:r>
              <a:rPr lang="en-US"/>
              <a:t>control</a:t>
            </a:r>
          </a:p>
        </p:txBody>
      </p:sp>
      <p:graphicFrame>
        <p:nvGraphicFramePr>
          <p:cNvPr id="8" name="Table 7"/>
          <p:cNvGraphicFramePr>
            <a:graphicFrameLocks noGrp="1"/>
          </p:cNvGraphicFramePr>
          <p:nvPr/>
        </p:nvGraphicFramePr>
        <p:xfrm>
          <a:off x="2627527" y="4257938"/>
          <a:ext cx="1300221" cy="1877609"/>
        </p:xfrm>
        <a:graphic>
          <a:graphicData uri="http://schemas.openxmlformats.org/drawingml/2006/table">
            <a:tbl>
              <a:tblPr firstRow="1" bandRow="1">
                <a:tableStyleId>{2D5ABB26-0587-4C30-8999-92F81FD0307C}</a:tableStyleId>
              </a:tblPr>
              <a:tblGrid>
                <a:gridCol w="1300221">
                  <a:extLst>
                    <a:ext uri="{9D8B030D-6E8A-4147-A177-3AD203B41FA5}">
                      <a16:colId xmlns:a16="http://schemas.microsoft.com/office/drawing/2014/main" val="20000"/>
                    </a:ext>
                  </a:extLst>
                </a:gridCol>
              </a:tblGrid>
              <a:tr h="394249">
                <a:tc>
                  <a:txBody>
                    <a:bodyPr/>
                    <a:lstStyle/>
                    <a:p>
                      <a:pPr algn="ctr"/>
                      <a:r>
                        <a:rPr lang="mr-IN" dirty="0"/>
                        <a:t>…</a:t>
                      </a:r>
                      <a:endParaRPr lang="en-US" dirty="0"/>
                    </a:p>
                  </a:txBody>
                  <a:tcPr/>
                </a:tc>
                <a:extLst>
                  <a:ext uri="{0D108BD9-81ED-4DB2-BD59-A6C34878D82A}">
                    <a16:rowId xmlns:a16="http://schemas.microsoft.com/office/drawing/2014/main" val="10000"/>
                  </a:ext>
                </a:extLst>
              </a:tr>
              <a:tr h="370840">
                <a:tc>
                  <a:txBody>
                    <a:bodyPr/>
                    <a:lstStyle/>
                    <a:p>
                      <a:r>
                        <a:rPr lang="en-US" dirty="0"/>
                        <a:t>01011011</a:t>
                      </a:r>
                    </a:p>
                  </a:txBody>
                  <a:tcPr/>
                </a:tc>
                <a:extLst>
                  <a:ext uri="{0D108BD9-81ED-4DB2-BD59-A6C34878D82A}">
                    <a16:rowId xmlns:a16="http://schemas.microsoft.com/office/drawing/2014/main" val="10001"/>
                  </a:ext>
                </a:extLst>
              </a:tr>
              <a:tr h="370840">
                <a:tc>
                  <a:txBody>
                    <a:bodyPr/>
                    <a:lstStyle/>
                    <a:p>
                      <a:r>
                        <a:rPr lang="en-US" dirty="0"/>
                        <a:t>11100101</a:t>
                      </a:r>
                    </a:p>
                  </a:txBody>
                  <a:tcPr/>
                </a:tc>
                <a:extLst>
                  <a:ext uri="{0D108BD9-81ED-4DB2-BD59-A6C34878D82A}">
                    <a16:rowId xmlns:a16="http://schemas.microsoft.com/office/drawing/2014/main" val="10002"/>
                  </a:ext>
                </a:extLst>
              </a:tr>
              <a:tr h="370840">
                <a:tc>
                  <a:txBody>
                    <a:bodyPr/>
                    <a:lstStyle/>
                    <a:p>
                      <a:r>
                        <a:rPr lang="en-US" dirty="0"/>
                        <a:t>01011011</a:t>
                      </a:r>
                    </a:p>
                  </a:txBody>
                  <a:tcPr/>
                </a:tc>
                <a:extLst>
                  <a:ext uri="{0D108BD9-81ED-4DB2-BD59-A6C34878D82A}">
                    <a16:rowId xmlns:a16="http://schemas.microsoft.com/office/drawing/2014/main" val="10003"/>
                  </a:ext>
                </a:extLst>
              </a:tr>
              <a:tr h="370840">
                <a:tc>
                  <a:txBody>
                    <a:bodyPr/>
                    <a:lstStyle/>
                    <a:p>
                      <a:pPr algn="ctr"/>
                      <a:r>
                        <a:rPr lang="mr-IN" dirty="0"/>
                        <a:t>…</a:t>
                      </a:r>
                      <a:endParaRPr lang="en-US" dirty="0"/>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nvGraphicFramePr>
        <p:xfrm>
          <a:off x="5824268" y="4269514"/>
          <a:ext cx="1300221" cy="1877609"/>
        </p:xfrm>
        <a:graphic>
          <a:graphicData uri="http://schemas.openxmlformats.org/drawingml/2006/table">
            <a:tbl>
              <a:tblPr firstRow="1" bandRow="1">
                <a:tableStyleId>{2D5ABB26-0587-4C30-8999-92F81FD0307C}</a:tableStyleId>
              </a:tblPr>
              <a:tblGrid>
                <a:gridCol w="1300221">
                  <a:extLst>
                    <a:ext uri="{9D8B030D-6E8A-4147-A177-3AD203B41FA5}">
                      <a16:colId xmlns:a16="http://schemas.microsoft.com/office/drawing/2014/main" val="20000"/>
                    </a:ext>
                  </a:extLst>
                </a:gridCol>
              </a:tblGrid>
              <a:tr h="394249">
                <a:tc>
                  <a:txBody>
                    <a:bodyPr/>
                    <a:lstStyle/>
                    <a:p>
                      <a:pPr algn="ctr"/>
                      <a:r>
                        <a:rPr lang="mr-IN" dirty="0"/>
                        <a:t>…</a:t>
                      </a:r>
                      <a:endParaRPr lang="en-US" dirty="0"/>
                    </a:p>
                  </a:txBody>
                  <a:tcPr/>
                </a:tc>
                <a:extLst>
                  <a:ext uri="{0D108BD9-81ED-4DB2-BD59-A6C34878D82A}">
                    <a16:rowId xmlns:a16="http://schemas.microsoft.com/office/drawing/2014/main" val="10000"/>
                  </a:ext>
                </a:extLst>
              </a:tr>
              <a:tr h="370840">
                <a:tc>
                  <a:txBody>
                    <a:bodyPr/>
                    <a:lstStyle/>
                    <a:p>
                      <a:r>
                        <a:rPr lang="en-US" dirty="0"/>
                        <a:t>00110101</a:t>
                      </a:r>
                    </a:p>
                  </a:txBody>
                  <a:tcPr/>
                </a:tc>
                <a:extLst>
                  <a:ext uri="{0D108BD9-81ED-4DB2-BD59-A6C34878D82A}">
                    <a16:rowId xmlns:a16="http://schemas.microsoft.com/office/drawing/2014/main" val="10001"/>
                  </a:ext>
                </a:extLst>
              </a:tr>
              <a:tr h="370840">
                <a:tc>
                  <a:txBody>
                    <a:bodyPr/>
                    <a:lstStyle/>
                    <a:p>
                      <a:r>
                        <a:rPr lang="en-US" dirty="0"/>
                        <a:t>11110101</a:t>
                      </a:r>
                    </a:p>
                  </a:txBody>
                  <a:tcPr/>
                </a:tc>
                <a:extLst>
                  <a:ext uri="{0D108BD9-81ED-4DB2-BD59-A6C34878D82A}">
                    <a16:rowId xmlns:a16="http://schemas.microsoft.com/office/drawing/2014/main" val="10002"/>
                  </a:ext>
                </a:extLst>
              </a:tr>
              <a:tr h="370840">
                <a:tc>
                  <a:txBody>
                    <a:bodyPr/>
                    <a:lstStyle/>
                    <a:p>
                      <a:r>
                        <a:rPr lang="en-US" dirty="0"/>
                        <a:t>01110011</a:t>
                      </a:r>
                    </a:p>
                  </a:txBody>
                  <a:tcPr/>
                </a:tc>
                <a:extLst>
                  <a:ext uri="{0D108BD9-81ED-4DB2-BD59-A6C34878D82A}">
                    <a16:rowId xmlns:a16="http://schemas.microsoft.com/office/drawing/2014/main" val="10003"/>
                  </a:ext>
                </a:extLst>
              </a:tr>
              <a:tr h="370840">
                <a:tc>
                  <a:txBody>
                    <a:bodyPr/>
                    <a:lstStyle/>
                    <a:p>
                      <a:pPr algn="ctr"/>
                      <a:r>
                        <a:rPr lang="mr-IN" dirty="0"/>
                        <a:t>…</a:t>
                      </a:r>
                      <a:endParaRPr lang="en-US" dirty="0"/>
                    </a:p>
                  </a:txBody>
                  <a:tcPr/>
                </a:tc>
                <a:extLst>
                  <a:ext uri="{0D108BD9-81ED-4DB2-BD59-A6C34878D82A}">
                    <a16:rowId xmlns:a16="http://schemas.microsoft.com/office/drawing/2014/main" val="10004"/>
                  </a:ext>
                </a:extLst>
              </a:tr>
            </a:tbl>
          </a:graphicData>
        </a:graphic>
      </p:graphicFrame>
      <p:sp>
        <p:nvSpPr>
          <p:cNvPr id="11" name="TextBox 10"/>
          <p:cNvSpPr txBox="1"/>
          <p:nvPr/>
        </p:nvSpPr>
        <p:spPr>
          <a:xfrm>
            <a:off x="7091896" y="4645913"/>
            <a:ext cx="884978" cy="369332"/>
          </a:xfrm>
          <a:prstGeom prst="rect">
            <a:avLst/>
          </a:prstGeom>
          <a:noFill/>
        </p:spPr>
        <p:txBody>
          <a:bodyPr wrap="square" rtlCol="0">
            <a:spAutoFit/>
          </a:bodyPr>
          <a:lstStyle/>
          <a:p>
            <a:r>
              <a:rPr lang="en-US"/>
              <a:t>(53)</a:t>
            </a:r>
          </a:p>
        </p:txBody>
      </p:sp>
      <p:sp>
        <p:nvSpPr>
          <p:cNvPr id="12" name="TextBox 11"/>
          <p:cNvSpPr txBox="1"/>
          <p:nvPr/>
        </p:nvSpPr>
        <p:spPr>
          <a:xfrm>
            <a:off x="3763222" y="4645913"/>
            <a:ext cx="884978" cy="369332"/>
          </a:xfrm>
          <a:prstGeom prst="rect">
            <a:avLst/>
          </a:prstGeom>
          <a:noFill/>
        </p:spPr>
        <p:txBody>
          <a:bodyPr wrap="square" rtlCol="0">
            <a:spAutoFit/>
          </a:bodyPr>
          <a:lstStyle/>
          <a:p>
            <a:r>
              <a:rPr lang="en-US" dirty="0"/>
              <a:t>(91)</a:t>
            </a:r>
          </a:p>
        </p:txBody>
      </p:sp>
    </p:spTree>
    <p:extLst>
      <p:ext uri="{BB962C8B-B14F-4D97-AF65-F5344CB8AC3E}">
        <p14:creationId xmlns:p14="http://schemas.microsoft.com/office/powerpoint/2010/main" val="356469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69232" y="1350886"/>
            <a:ext cx="8686800" cy="1333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spcBef>
                <a:spcPct val="20000"/>
              </a:spcBef>
              <a:buClr>
                <a:schemeClr val="accent1"/>
              </a:buClr>
              <a:buFont typeface="Wingdings" charset="2"/>
              <a:buChar char="ü"/>
            </a:pPr>
            <a:r>
              <a:rPr lang="en-US" sz="2000" dirty="0">
                <a:solidFill>
                  <a:srgbClr val="000000"/>
                </a:solidFill>
              </a:rPr>
              <a:t>Instructions are represented as 16/32/64-bit numbers (depends on the CPU)</a:t>
            </a:r>
          </a:p>
          <a:p>
            <a:pPr marL="457200" indent="-457200">
              <a:spcBef>
                <a:spcPct val="20000"/>
              </a:spcBef>
              <a:buClr>
                <a:schemeClr val="accent1"/>
              </a:buClr>
              <a:buFont typeface="Wingdings" charset="2"/>
              <a:buChar char="ü"/>
            </a:pPr>
            <a:r>
              <a:rPr lang="en-US" sz="2000" dirty="0">
                <a:solidFill>
                  <a:srgbClr val="000000"/>
                </a:solidFill>
              </a:rPr>
              <a:t>Programs can be stored in memory</a:t>
            </a:r>
          </a:p>
          <a:p>
            <a:pPr marL="914400" lvl="1" indent="-457200">
              <a:spcBef>
                <a:spcPct val="20000"/>
              </a:spcBef>
              <a:buClr>
                <a:schemeClr val="accent1"/>
              </a:buClr>
              <a:buFont typeface="Wingdings" charset="2"/>
              <a:buChar char="ü"/>
            </a:pPr>
            <a:r>
              <a:rPr lang="en-US" dirty="0">
                <a:solidFill>
                  <a:srgbClr val="000000"/>
                </a:solidFill>
              </a:rPr>
              <a:t>Can be read/written just like numbers</a:t>
            </a:r>
          </a:p>
        </p:txBody>
      </p:sp>
      <p:sp>
        <p:nvSpPr>
          <p:cNvPr id="13317" name="Text Box 5"/>
          <p:cNvSpPr txBox="1">
            <a:spLocks noChangeArrowheads="1"/>
          </p:cNvSpPr>
          <p:nvPr/>
        </p:nvSpPr>
        <p:spPr bwMode="auto">
          <a:xfrm>
            <a:off x="1150909" y="4133406"/>
            <a:ext cx="17526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t>Processor</a:t>
            </a:r>
          </a:p>
        </p:txBody>
      </p:sp>
      <p:sp>
        <p:nvSpPr>
          <p:cNvPr id="13318" name="Rectangle 6"/>
          <p:cNvSpPr>
            <a:spLocks noChangeArrowheads="1"/>
          </p:cNvSpPr>
          <p:nvPr/>
        </p:nvSpPr>
        <p:spPr bwMode="auto">
          <a:xfrm>
            <a:off x="4450087" y="2892956"/>
            <a:ext cx="2743200" cy="340615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19" name="Text Box 7"/>
          <p:cNvSpPr txBox="1">
            <a:spLocks noChangeArrowheads="1"/>
          </p:cNvSpPr>
          <p:nvPr/>
        </p:nvSpPr>
        <p:spPr bwMode="auto">
          <a:xfrm>
            <a:off x="4602487" y="3022510"/>
            <a:ext cx="2362200" cy="469900"/>
          </a:xfrm>
          <a:prstGeom prst="rect">
            <a:avLst/>
          </a:prstGeom>
          <a:noFill/>
          <a:ln w="12700">
            <a:solidFill>
              <a:srgbClr val="FF00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t>Warcraft 2</a:t>
            </a:r>
          </a:p>
        </p:txBody>
      </p:sp>
      <p:sp>
        <p:nvSpPr>
          <p:cNvPr id="13320" name="Text Box 8"/>
          <p:cNvSpPr txBox="1">
            <a:spLocks noChangeArrowheads="1"/>
          </p:cNvSpPr>
          <p:nvPr/>
        </p:nvSpPr>
        <p:spPr bwMode="auto">
          <a:xfrm>
            <a:off x="4602487" y="5156110"/>
            <a:ext cx="2362200" cy="469900"/>
          </a:xfrm>
          <a:prstGeom prst="rect">
            <a:avLst/>
          </a:prstGeom>
          <a:noFill/>
          <a:ln w="12700">
            <a:solidFill>
              <a:srgbClr val="FF00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t>Haskell compiler</a:t>
            </a:r>
          </a:p>
        </p:txBody>
      </p:sp>
      <p:sp>
        <p:nvSpPr>
          <p:cNvPr id="13321" name="Text Box 9"/>
          <p:cNvSpPr txBox="1">
            <a:spLocks noChangeArrowheads="1"/>
          </p:cNvSpPr>
          <p:nvPr/>
        </p:nvSpPr>
        <p:spPr bwMode="auto">
          <a:xfrm>
            <a:off x="4602487" y="4089310"/>
            <a:ext cx="2362200" cy="469900"/>
          </a:xfrm>
          <a:prstGeom prst="rect">
            <a:avLst/>
          </a:prstGeom>
          <a:noFill/>
          <a:ln w="12700">
            <a:solidFill>
              <a:srgbClr val="FF00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t>Word processor</a:t>
            </a:r>
          </a:p>
        </p:txBody>
      </p:sp>
      <p:sp>
        <p:nvSpPr>
          <p:cNvPr id="13322" name="Text Box 10"/>
          <p:cNvSpPr txBox="1">
            <a:spLocks noChangeArrowheads="1"/>
          </p:cNvSpPr>
          <p:nvPr/>
        </p:nvSpPr>
        <p:spPr bwMode="auto">
          <a:xfrm>
            <a:off x="4602487" y="3555910"/>
            <a:ext cx="2362200" cy="461665"/>
          </a:xfrm>
          <a:prstGeom prst="rect">
            <a:avLst/>
          </a:prstGeom>
          <a:noFill/>
          <a:ln w="12700">
            <a:solidFill>
              <a:srgbClr val="0000FF"/>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t>Warcraft 2 data</a:t>
            </a:r>
          </a:p>
        </p:txBody>
      </p:sp>
      <p:sp>
        <p:nvSpPr>
          <p:cNvPr id="13323" name="Text Box 11"/>
          <p:cNvSpPr txBox="1">
            <a:spLocks noChangeArrowheads="1"/>
          </p:cNvSpPr>
          <p:nvPr/>
        </p:nvSpPr>
        <p:spPr bwMode="auto">
          <a:xfrm>
            <a:off x="4602487" y="5689510"/>
            <a:ext cx="2362200" cy="461665"/>
          </a:xfrm>
          <a:prstGeom prst="rect">
            <a:avLst/>
          </a:prstGeom>
          <a:noFill/>
          <a:ln w="12700">
            <a:solidFill>
              <a:srgbClr val="0000FF"/>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0" r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t>Source codes</a:t>
            </a:r>
          </a:p>
        </p:txBody>
      </p:sp>
      <p:sp>
        <p:nvSpPr>
          <p:cNvPr id="13324" name="Text Box 12"/>
          <p:cNvSpPr txBox="1">
            <a:spLocks noChangeArrowheads="1"/>
          </p:cNvSpPr>
          <p:nvPr/>
        </p:nvSpPr>
        <p:spPr bwMode="auto">
          <a:xfrm>
            <a:off x="4602487" y="4622710"/>
            <a:ext cx="2362200" cy="469900"/>
          </a:xfrm>
          <a:prstGeom prst="rect">
            <a:avLst/>
          </a:prstGeom>
          <a:noFill/>
          <a:ln w="12700">
            <a:solidFill>
              <a:srgbClr val="0000FF"/>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t>Term paper</a:t>
            </a:r>
          </a:p>
        </p:txBody>
      </p:sp>
      <p:sp>
        <p:nvSpPr>
          <p:cNvPr id="13325" name="AutoShape 13"/>
          <p:cNvSpPr>
            <a:spLocks noChangeArrowheads="1"/>
          </p:cNvSpPr>
          <p:nvPr/>
        </p:nvSpPr>
        <p:spPr bwMode="auto">
          <a:xfrm>
            <a:off x="3120813" y="4241710"/>
            <a:ext cx="1176874" cy="304800"/>
          </a:xfrm>
          <a:prstGeom prst="leftRightArrow">
            <a:avLst>
              <a:gd name="adj1" fmla="val 50000"/>
              <a:gd name="adj2" fmla="val 105000"/>
            </a:avLst>
          </a:prstGeom>
          <a:solidFill>
            <a:srgbClr val="FF0000"/>
          </a:solidFill>
          <a:ln w="9525">
            <a:solidFill>
              <a:schemeClr val="tx1"/>
            </a:solidFill>
            <a:miter lim="800000"/>
            <a:headEnd/>
            <a:tailEnd/>
          </a:ln>
        </p:spPr>
        <p:txBody>
          <a:bodyPr wrap="none" anchor="ctr"/>
          <a:lstStyle/>
          <a:p>
            <a:endParaRPr lang="en-US"/>
          </a:p>
        </p:txBody>
      </p:sp>
      <p:sp>
        <p:nvSpPr>
          <p:cNvPr id="15" name="Rectangle 2"/>
          <p:cNvSpPr txBox="1">
            <a:spLocks noChangeArrowheads="1"/>
          </p:cNvSpPr>
          <p:nvPr/>
        </p:nvSpPr>
        <p:spPr>
          <a:xfrm>
            <a:off x="199900" y="460291"/>
            <a:ext cx="8654537" cy="556282"/>
          </a:xfrm>
          <a:prstGeom prst="rect">
            <a:avLst/>
          </a:prstGeom>
        </p:spPr>
        <p:txBody>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lang="en-US" dirty="0"/>
              <a:t>Stored Program Concept</a:t>
            </a:r>
            <a:endParaRPr lang="en-US" sz="1800" dirty="0"/>
          </a:p>
        </p:txBody>
      </p:sp>
      <p:sp>
        <p:nvSpPr>
          <p:cNvPr id="16" name="Text Box 7"/>
          <p:cNvSpPr txBox="1">
            <a:spLocks noChangeArrowheads="1"/>
          </p:cNvSpPr>
          <p:nvPr/>
        </p:nvSpPr>
        <p:spPr bwMode="auto">
          <a:xfrm>
            <a:off x="5071111" y="2435757"/>
            <a:ext cx="132051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t>Memory</a:t>
            </a:r>
          </a:p>
        </p:txBody>
      </p:sp>
    </p:spTree>
    <p:extLst>
      <p:ext uri="{BB962C8B-B14F-4D97-AF65-F5344CB8AC3E}">
        <p14:creationId xmlns:p14="http://schemas.microsoft.com/office/powerpoint/2010/main" val="183167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language</a:t>
            </a:r>
          </a:p>
        </p:txBody>
      </p:sp>
      <p:sp>
        <p:nvSpPr>
          <p:cNvPr id="3" name="Content Placeholder 2"/>
          <p:cNvSpPr>
            <a:spLocks noGrp="1"/>
          </p:cNvSpPr>
          <p:nvPr>
            <p:ph idx="1"/>
          </p:nvPr>
        </p:nvSpPr>
        <p:spPr>
          <a:xfrm>
            <a:off x="199901" y="1343131"/>
            <a:ext cx="8654537" cy="717163"/>
          </a:xfrm>
        </p:spPr>
        <p:txBody>
          <a:bodyPr>
            <a:normAutofit/>
          </a:bodyPr>
          <a:lstStyle/>
          <a:p>
            <a:r>
              <a:rPr lang="en-US" sz="2000" dirty="0"/>
              <a:t>Machine language is the lowest-level programming language and  the only language understood by the computer.</a:t>
            </a:r>
          </a:p>
        </p:txBody>
      </p:sp>
      <p:sp>
        <p:nvSpPr>
          <p:cNvPr id="4" name="Slide Number Placeholder 3"/>
          <p:cNvSpPr>
            <a:spLocks noGrp="1"/>
          </p:cNvSpPr>
          <p:nvPr>
            <p:ph type="sldNum" sz="quarter" idx="12"/>
          </p:nvPr>
        </p:nvSpPr>
        <p:spPr/>
        <p:txBody>
          <a:bodyPr/>
          <a:lstStyle/>
          <a:p>
            <a:fld id="{C584CDA4-B2C2-C244-9F85-471ABA281F4B}" type="slidenum">
              <a:rPr lang="en-US" smtClean="0"/>
              <a:t>12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4300"/>
          <a:stretch/>
        </p:blipFill>
        <p:spPr>
          <a:xfrm>
            <a:off x="3413790" y="2259799"/>
            <a:ext cx="2226755" cy="1999685"/>
          </a:xfrm>
          <a:prstGeom prst="rect">
            <a:avLst/>
          </a:prstGeom>
          <a:ln>
            <a:solidFill>
              <a:schemeClr val="accent1"/>
            </a:solidFill>
          </a:ln>
        </p:spPr>
      </p:pic>
      <p:sp>
        <p:nvSpPr>
          <p:cNvPr id="7" name="Left Brace 6"/>
          <p:cNvSpPr/>
          <p:nvPr/>
        </p:nvSpPr>
        <p:spPr>
          <a:xfrm rot="16200000">
            <a:off x="4173407" y="4106426"/>
            <a:ext cx="231494" cy="727738"/>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p:cNvSpPr/>
          <p:nvPr/>
        </p:nvSpPr>
        <p:spPr>
          <a:xfrm rot="16200000">
            <a:off x="5075499" y="4105693"/>
            <a:ext cx="231494" cy="729203"/>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847494" y="4639739"/>
            <a:ext cx="883319" cy="369332"/>
          </a:xfrm>
          <a:prstGeom prst="rect">
            <a:avLst/>
          </a:prstGeom>
          <a:noFill/>
        </p:spPr>
        <p:txBody>
          <a:bodyPr wrap="none" rtlCol="0">
            <a:spAutoFit/>
          </a:bodyPr>
          <a:lstStyle/>
          <a:p>
            <a:r>
              <a:rPr lang="en-US"/>
              <a:t>opcode</a:t>
            </a:r>
            <a:endParaRPr lang="en-US" dirty="0"/>
          </a:p>
        </p:txBody>
      </p:sp>
      <p:sp>
        <p:nvSpPr>
          <p:cNvPr id="10" name="TextBox 9"/>
          <p:cNvSpPr txBox="1"/>
          <p:nvPr/>
        </p:nvSpPr>
        <p:spPr>
          <a:xfrm>
            <a:off x="4745652" y="4639739"/>
            <a:ext cx="973536" cy="369332"/>
          </a:xfrm>
          <a:prstGeom prst="rect">
            <a:avLst/>
          </a:prstGeom>
          <a:noFill/>
        </p:spPr>
        <p:txBody>
          <a:bodyPr wrap="none" rtlCol="0">
            <a:spAutoFit/>
          </a:bodyPr>
          <a:lstStyle/>
          <a:p>
            <a:r>
              <a:rPr lang="en-US" dirty="0"/>
              <a:t>operand</a:t>
            </a:r>
          </a:p>
        </p:txBody>
      </p:sp>
      <p:sp>
        <p:nvSpPr>
          <p:cNvPr id="11" name="Content Placeholder 2"/>
          <p:cNvSpPr txBox="1">
            <a:spLocks/>
          </p:cNvSpPr>
          <p:nvPr/>
        </p:nvSpPr>
        <p:spPr>
          <a:xfrm>
            <a:off x="199898" y="5185925"/>
            <a:ext cx="8654537" cy="1276247"/>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i="1" dirty="0"/>
              <a:t>Opcode</a:t>
            </a:r>
            <a:r>
              <a:rPr lang="en-US" sz="2000" dirty="0"/>
              <a:t>  (operation code) is a type of code that tells the machine what operation to perform.</a:t>
            </a:r>
          </a:p>
          <a:p>
            <a:r>
              <a:rPr lang="en-US" sz="2000" i="1" dirty="0"/>
              <a:t>Operands</a:t>
            </a:r>
            <a:r>
              <a:rPr lang="en-US" sz="2000" dirty="0"/>
              <a:t> may be register values, memory values, I/O ports </a:t>
            </a:r>
            <a:r>
              <a:rPr lang="en-US" sz="2000" dirty="0" err="1"/>
              <a:t>etc</a:t>
            </a:r>
            <a:endParaRPr lang="en-US" sz="2000" dirty="0"/>
          </a:p>
        </p:txBody>
      </p:sp>
    </p:spTree>
    <p:extLst>
      <p:ext uri="{BB962C8B-B14F-4D97-AF65-F5344CB8AC3E}">
        <p14:creationId xmlns:p14="http://schemas.microsoft.com/office/powerpoint/2010/main" val="23969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language example</a:t>
            </a:r>
          </a:p>
        </p:txBody>
      </p:sp>
      <p:sp>
        <p:nvSpPr>
          <p:cNvPr id="3" name="Content Placeholder 2"/>
          <p:cNvSpPr>
            <a:spLocks noGrp="1"/>
          </p:cNvSpPr>
          <p:nvPr>
            <p:ph idx="1"/>
          </p:nvPr>
        </p:nvSpPr>
        <p:spPr>
          <a:xfrm>
            <a:off x="199901" y="1343130"/>
            <a:ext cx="8770478" cy="1940844"/>
          </a:xfrm>
        </p:spPr>
        <p:txBody>
          <a:bodyPr>
            <a:normAutofit fontScale="92500" lnSpcReduction="10000"/>
          </a:bodyPr>
          <a:lstStyle/>
          <a:p>
            <a:pPr>
              <a:lnSpc>
                <a:spcPct val="110000"/>
              </a:lnSpc>
            </a:pPr>
            <a:r>
              <a:rPr lang="en-US" sz="2000" dirty="0"/>
              <a:t>Because strings of 0s and 1s are so hard for people to read, </a:t>
            </a:r>
            <a:r>
              <a:rPr lang="en-US" sz="2000" b="1" dirty="0"/>
              <a:t>assembly languages</a:t>
            </a:r>
            <a:r>
              <a:rPr lang="en-US" sz="2000" dirty="0"/>
              <a:t> were invented. An assembly language is essentially a human readable direct translation of machine language.</a:t>
            </a:r>
          </a:p>
          <a:p>
            <a:pPr>
              <a:lnSpc>
                <a:spcPct val="110000"/>
              </a:lnSpc>
            </a:pPr>
            <a:r>
              <a:rPr lang="en-US" sz="2000" i="1" dirty="0"/>
              <a:t>Example</a:t>
            </a:r>
            <a:r>
              <a:rPr lang="en-US" sz="2000" dirty="0"/>
              <a:t>: The program places the values 2 and 5 into memory at locations 13 and 14, then adds the values and places the result at location 15 in memory.</a:t>
            </a:r>
          </a:p>
        </p:txBody>
      </p:sp>
      <p:sp>
        <p:nvSpPr>
          <p:cNvPr id="4" name="Slide Number Placeholder 3"/>
          <p:cNvSpPr>
            <a:spLocks noGrp="1"/>
          </p:cNvSpPr>
          <p:nvPr>
            <p:ph type="sldNum" sz="quarter" idx="12"/>
          </p:nvPr>
        </p:nvSpPr>
        <p:spPr/>
        <p:txBody>
          <a:bodyPr/>
          <a:lstStyle/>
          <a:p>
            <a:fld id="{C584CDA4-B2C2-C244-9F85-471ABA281F4B}" type="slidenum">
              <a:rPr lang="en-US" smtClean="0"/>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38012763"/>
              </p:ext>
            </p:extLst>
          </p:nvPr>
        </p:nvGraphicFramePr>
        <p:xfrm>
          <a:off x="726343" y="3095160"/>
          <a:ext cx="7917084" cy="3017520"/>
        </p:xfrm>
        <a:graphic>
          <a:graphicData uri="http://schemas.openxmlformats.org/drawingml/2006/table">
            <a:tbl>
              <a:tblPr firstRow="1" bandRow="1">
                <a:tableStyleId>{5C22544A-7EE6-4342-B048-85BDC9FD1C3A}</a:tableStyleId>
              </a:tblPr>
              <a:tblGrid>
                <a:gridCol w="1442674">
                  <a:extLst>
                    <a:ext uri="{9D8B030D-6E8A-4147-A177-3AD203B41FA5}">
                      <a16:colId xmlns:a16="http://schemas.microsoft.com/office/drawing/2014/main" val="20000"/>
                    </a:ext>
                  </a:extLst>
                </a:gridCol>
                <a:gridCol w="1610550">
                  <a:extLst>
                    <a:ext uri="{9D8B030D-6E8A-4147-A177-3AD203B41FA5}">
                      <a16:colId xmlns:a16="http://schemas.microsoft.com/office/drawing/2014/main" val="20001"/>
                    </a:ext>
                  </a:extLst>
                </a:gridCol>
                <a:gridCol w="4863860">
                  <a:extLst>
                    <a:ext uri="{9D8B030D-6E8A-4147-A177-3AD203B41FA5}">
                      <a16:colId xmlns:a16="http://schemas.microsoft.com/office/drawing/2014/main" val="20002"/>
                    </a:ext>
                  </a:extLst>
                </a:gridCol>
              </a:tblGrid>
              <a:tr h="291939">
                <a:tc>
                  <a:txBody>
                    <a:bodyPr/>
                    <a:lstStyle/>
                    <a:p>
                      <a:r>
                        <a:rPr lang="en-US" sz="1600" dirty="0"/>
                        <a:t>Machine</a:t>
                      </a:r>
                      <a:r>
                        <a:rPr lang="en-US" sz="1600" baseline="0" dirty="0"/>
                        <a:t> code</a:t>
                      </a:r>
                      <a:endParaRPr lang="en-US" sz="1600" dirty="0"/>
                    </a:p>
                  </a:txBody>
                  <a:tcPr/>
                </a:tc>
                <a:tc>
                  <a:txBody>
                    <a:bodyPr/>
                    <a:lstStyle/>
                    <a:p>
                      <a:r>
                        <a:rPr lang="en-US" sz="1600" dirty="0"/>
                        <a:t>Assembly code</a:t>
                      </a:r>
                    </a:p>
                  </a:txBody>
                  <a:tcPr/>
                </a:tc>
                <a:tc>
                  <a:txBody>
                    <a:bodyPr/>
                    <a:lstStyle/>
                    <a:p>
                      <a:r>
                        <a:rPr lang="en-US" sz="1600" dirty="0"/>
                        <a:t>Description</a:t>
                      </a:r>
                    </a:p>
                  </a:txBody>
                  <a:tcPr/>
                </a:tc>
                <a:extLst>
                  <a:ext uri="{0D108BD9-81ED-4DB2-BD59-A6C34878D82A}">
                    <a16:rowId xmlns:a16="http://schemas.microsoft.com/office/drawing/2014/main" val="10000"/>
                  </a:ext>
                </a:extLst>
              </a:tr>
              <a:tr h="291939">
                <a:tc>
                  <a:txBody>
                    <a:bodyPr/>
                    <a:lstStyle/>
                    <a:p>
                      <a:r>
                        <a:rPr lang="en-US" sz="1600" dirty="0"/>
                        <a:t>001 1</a:t>
                      </a:r>
                      <a:r>
                        <a:rPr lang="en-US" sz="1600" baseline="0" dirty="0"/>
                        <a:t> 000010</a:t>
                      </a:r>
                      <a:endParaRPr lang="en-US" sz="1600" dirty="0"/>
                    </a:p>
                  </a:txBody>
                  <a:tcPr/>
                </a:tc>
                <a:tc>
                  <a:txBody>
                    <a:bodyPr/>
                    <a:lstStyle/>
                    <a:p>
                      <a:pPr algn="ctr"/>
                      <a:r>
                        <a:rPr lang="en-US" sz="1600" b="1" dirty="0" err="1"/>
                        <a:t>lw</a:t>
                      </a:r>
                      <a:r>
                        <a:rPr lang="en-US" sz="1600" baseline="0" dirty="0"/>
                        <a:t> #2</a:t>
                      </a:r>
                      <a:endParaRPr lang="en-US" sz="1600" dirty="0"/>
                    </a:p>
                  </a:txBody>
                  <a:tcPr/>
                </a:tc>
                <a:tc>
                  <a:txBody>
                    <a:bodyPr/>
                    <a:lstStyle/>
                    <a:p>
                      <a:r>
                        <a:rPr lang="en-US" sz="1600" dirty="0"/>
                        <a:t>Load the value 2 into the </a:t>
                      </a:r>
                      <a:r>
                        <a:rPr lang="en-US" sz="1600" i="1" dirty="0"/>
                        <a:t>register</a:t>
                      </a:r>
                    </a:p>
                  </a:txBody>
                  <a:tcPr/>
                </a:tc>
                <a:extLst>
                  <a:ext uri="{0D108BD9-81ED-4DB2-BD59-A6C34878D82A}">
                    <a16:rowId xmlns:a16="http://schemas.microsoft.com/office/drawing/2014/main" val="10001"/>
                  </a:ext>
                </a:extLst>
              </a:tr>
              <a:tr h="291939">
                <a:tc>
                  <a:txBody>
                    <a:bodyPr/>
                    <a:lstStyle/>
                    <a:p>
                      <a:r>
                        <a:rPr lang="en-US" sz="1600" dirty="0"/>
                        <a:t>010 0 001101</a:t>
                      </a:r>
                    </a:p>
                  </a:txBody>
                  <a:tcPr/>
                </a:tc>
                <a:tc>
                  <a:txBody>
                    <a:bodyPr/>
                    <a:lstStyle/>
                    <a:p>
                      <a:pPr algn="ctr"/>
                      <a:r>
                        <a:rPr lang="en-US" sz="1600" b="1" dirty="0" err="1"/>
                        <a:t>sw</a:t>
                      </a:r>
                      <a:r>
                        <a:rPr lang="en-US" sz="1600" baseline="0" dirty="0"/>
                        <a:t> 13</a:t>
                      </a:r>
                      <a:endParaRPr lang="en-US" sz="1600" dirty="0"/>
                    </a:p>
                  </a:txBody>
                  <a:tcPr/>
                </a:tc>
                <a:tc>
                  <a:txBody>
                    <a:bodyPr/>
                    <a:lstStyle/>
                    <a:p>
                      <a:r>
                        <a:rPr lang="en-US" sz="1600" dirty="0"/>
                        <a:t>Store the value</a:t>
                      </a:r>
                      <a:r>
                        <a:rPr lang="en-US" sz="1600" baseline="0" dirty="0"/>
                        <a:t> of the </a:t>
                      </a:r>
                      <a:r>
                        <a:rPr lang="en-US" sz="1600" i="1" baseline="0" dirty="0"/>
                        <a:t>register</a:t>
                      </a:r>
                      <a:r>
                        <a:rPr lang="en-US" sz="1600" baseline="0" dirty="0"/>
                        <a:t> in memory location 13</a:t>
                      </a:r>
                      <a:endParaRPr lang="en-US" sz="1600" dirty="0"/>
                    </a:p>
                  </a:txBody>
                  <a:tcPr/>
                </a:tc>
                <a:extLst>
                  <a:ext uri="{0D108BD9-81ED-4DB2-BD59-A6C34878D82A}">
                    <a16:rowId xmlns:a16="http://schemas.microsoft.com/office/drawing/2014/main" val="10002"/>
                  </a:ext>
                </a:extLst>
              </a:tr>
              <a:tr h="291939">
                <a:tc>
                  <a:txBody>
                    <a:bodyPr/>
                    <a:lstStyle/>
                    <a:p>
                      <a:r>
                        <a:rPr lang="en-US" sz="1600" dirty="0"/>
                        <a:t>001 1 000101</a:t>
                      </a:r>
                    </a:p>
                  </a:txBody>
                  <a:tcPr/>
                </a:tc>
                <a:tc>
                  <a:txBody>
                    <a:bodyPr/>
                    <a:lstStyle/>
                    <a:p>
                      <a:pPr algn="ctr"/>
                      <a:r>
                        <a:rPr lang="en-US" sz="1600" b="1" dirty="0" err="1"/>
                        <a:t>lw</a:t>
                      </a:r>
                      <a:r>
                        <a:rPr lang="en-US" sz="1600" dirty="0"/>
                        <a:t> #5</a:t>
                      </a:r>
                    </a:p>
                  </a:txBody>
                  <a:tcPr/>
                </a:tc>
                <a:tc>
                  <a:txBody>
                    <a:bodyPr/>
                    <a:lstStyle/>
                    <a:p>
                      <a:r>
                        <a:rPr lang="en-US" sz="1600" dirty="0"/>
                        <a:t>Load the value 5 into the </a:t>
                      </a:r>
                      <a:r>
                        <a:rPr lang="en-US" sz="1600" i="1" dirty="0"/>
                        <a:t>register</a:t>
                      </a:r>
                    </a:p>
                  </a:txBody>
                  <a:tcPr/>
                </a:tc>
                <a:extLst>
                  <a:ext uri="{0D108BD9-81ED-4DB2-BD59-A6C34878D82A}">
                    <a16:rowId xmlns:a16="http://schemas.microsoft.com/office/drawing/2014/main" val="10003"/>
                  </a:ext>
                </a:extLst>
              </a:tr>
              <a:tr h="291939">
                <a:tc>
                  <a:txBody>
                    <a:bodyPr/>
                    <a:lstStyle/>
                    <a:p>
                      <a:r>
                        <a:rPr lang="en-US" sz="1600" dirty="0"/>
                        <a:t>010 0 001110</a:t>
                      </a:r>
                    </a:p>
                  </a:txBody>
                  <a:tcPr/>
                </a:tc>
                <a:tc>
                  <a:txBody>
                    <a:bodyPr/>
                    <a:lstStyle/>
                    <a:p>
                      <a:pPr algn="ctr"/>
                      <a:r>
                        <a:rPr lang="en-US" sz="1600" b="1" dirty="0" err="1"/>
                        <a:t>sw</a:t>
                      </a:r>
                      <a:r>
                        <a:rPr lang="en-US" sz="1600" dirty="0"/>
                        <a:t> 14</a:t>
                      </a:r>
                    </a:p>
                  </a:txBody>
                  <a:tcPr/>
                </a:tc>
                <a:tc>
                  <a:txBody>
                    <a:bodyPr/>
                    <a:lstStyle/>
                    <a:p>
                      <a:r>
                        <a:rPr lang="en-US" sz="1600" dirty="0"/>
                        <a:t>Store the value</a:t>
                      </a:r>
                      <a:r>
                        <a:rPr lang="en-US" sz="1600" baseline="0" dirty="0"/>
                        <a:t> of the </a:t>
                      </a:r>
                      <a:r>
                        <a:rPr lang="en-US" sz="1600" i="1" baseline="0" dirty="0"/>
                        <a:t>register</a:t>
                      </a:r>
                      <a:r>
                        <a:rPr lang="en-US" sz="1600" baseline="0" dirty="0"/>
                        <a:t> in memory location 14</a:t>
                      </a:r>
                      <a:endParaRPr lang="en-US" sz="1600" dirty="0"/>
                    </a:p>
                  </a:txBody>
                  <a:tcPr/>
                </a:tc>
                <a:extLst>
                  <a:ext uri="{0D108BD9-81ED-4DB2-BD59-A6C34878D82A}">
                    <a16:rowId xmlns:a16="http://schemas.microsoft.com/office/drawing/2014/main" val="10004"/>
                  </a:ext>
                </a:extLst>
              </a:tr>
              <a:tr h="291939">
                <a:tc>
                  <a:txBody>
                    <a:bodyPr/>
                    <a:lstStyle/>
                    <a:p>
                      <a:r>
                        <a:rPr lang="en-US" sz="1600" dirty="0"/>
                        <a:t>001 0 001101</a:t>
                      </a:r>
                    </a:p>
                  </a:txBody>
                  <a:tcPr/>
                </a:tc>
                <a:tc>
                  <a:txBody>
                    <a:bodyPr/>
                    <a:lstStyle/>
                    <a:p>
                      <a:pPr algn="ctr"/>
                      <a:r>
                        <a:rPr lang="en-US" sz="1600" b="1" dirty="0" err="1"/>
                        <a:t>lw</a:t>
                      </a:r>
                      <a:r>
                        <a:rPr lang="en-US" sz="1600" dirty="0"/>
                        <a:t> 13</a:t>
                      </a:r>
                    </a:p>
                  </a:txBody>
                  <a:tcPr/>
                </a:tc>
                <a:tc>
                  <a:txBody>
                    <a:bodyPr/>
                    <a:lstStyle/>
                    <a:p>
                      <a:r>
                        <a:rPr lang="en-US" sz="1600" dirty="0"/>
                        <a:t>Load the value of memory location 13 into the register</a:t>
                      </a:r>
                    </a:p>
                  </a:txBody>
                  <a:tcPr/>
                </a:tc>
                <a:extLst>
                  <a:ext uri="{0D108BD9-81ED-4DB2-BD59-A6C34878D82A}">
                    <a16:rowId xmlns:a16="http://schemas.microsoft.com/office/drawing/2014/main" val="10005"/>
                  </a:ext>
                </a:extLst>
              </a:tr>
              <a:tr h="291939">
                <a:tc>
                  <a:txBody>
                    <a:bodyPr/>
                    <a:lstStyle/>
                    <a:p>
                      <a:r>
                        <a:rPr lang="en-US" sz="1600" dirty="0"/>
                        <a:t>011 0 001110</a:t>
                      </a:r>
                    </a:p>
                  </a:txBody>
                  <a:tcPr/>
                </a:tc>
                <a:tc>
                  <a:txBody>
                    <a:bodyPr/>
                    <a:lstStyle/>
                    <a:p>
                      <a:pPr algn="ctr"/>
                      <a:r>
                        <a:rPr lang="en-US" sz="1600" b="1" dirty="0"/>
                        <a:t>add</a:t>
                      </a:r>
                      <a:r>
                        <a:rPr lang="en-US" sz="1600" dirty="0"/>
                        <a:t> 14</a:t>
                      </a:r>
                    </a:p>
                  </a:txBody>
                  <a:tcPr/>
                </a:tc>
                <a:tc>
                  <a:txBody>
                    <a:bodyPr/>
                    <a:lstStyle/>
                    <a:p>
                      <a:r>
                        <a:rPr lang="en-US" sz="1600" dirty="0"/>
                        <a:t>Add th</a:t>
                      </a:r>
                      <a:r>
                        <a:rPr lang="en-US" sz="1600" baseline="0" dirty="0"/>
                        <a:t>e value of memory location 14 to the register</a:t>
                      </a:r>
                      <a:endParaRPr lang="en-US" sz="1600" dirty="0"/>
                    </a:p>
                  </a:txBody>
                  <a:tcPr/>
                </a:tc>
                <a:extLst>
                  <a:ext uri="{0D108BD9-81ED-4DB2-BD59-A6C34878D82A}">
                    <a16:rowId xmlns:a16="http://schemas.microsoft.com/office/drawing/2014/main" val="10006"/>
                  </a:ext>
                </a:extLst>
              </a:tr>
              <a:tr h="291939">
                <a:tc>
                  <a:txBody>
                    <a:bodyPr/>
                    <a:lstStyle/>
                    <a:p>
                      <a:r>
                        <a:rPr lang="en-US" sz="1600" dirty="0"/>
                        <a:t>010 0 001111</a:t>
                      </a:r>
                    </a:p>
                  </a:txBody>
                  <a:tcPr/>
                </a:tc>
                <a:tc>
                  <a:txBody>
                    <a:bodyPr/>
                    <a:lstStyle/>
                    <a:p>
                      <a:pPr algn="ctr"/>
                      <a:r>
                        <a:rPr lang="en-US" sz="1600" b="1" dirty="0" err="1"/>
                        <a:t>sw</a:t>
                      </a:r>
                      <a:r>
                        <a:rPr lang="en-US" sz="1600" baseline="0" dirty="0"/>
                        <a:t> 15</a:t>
                      </a:r>
                      <a:endParaRPr lang="en-US" sz="1600" dirty="0"/>
                    </a:p>
                  </a:txBody>
                  <a:tcPr/>
                </a:tc>
                <a:tc>
                  <a:txBody>
                    <a:bodyPr/>
                    <a:lstStyle/>
                    <a:p>
                      <a:r>
                        <a:rPr lang="en-US" sz="1600" dirty="0"/>
                        <a:t>Store the value of the register in memory location</a:t>
                      </a:r>
                    </a:p>
                  </a:txBody>
                  <a:tcPr/>
                </a:tc>
                <a:extLst>
                  <a:ext uri="{0D108BD9-81ED-4DB2-BD59-A6C34878D82A}">
                    <a16:rowId xmlns:a16="http://schemas.microsoft.com/office/drawing/2014/main" val="10007"/>
                  </a:ext>
                </a:extLst>
              </a:tr>
              <a:tr h="291939">
                <a:tc>
                  <a:txBody>
                    <a:bodyPr/>
                    <a:lstStyle/>
                    <a:p>
                      <a:r>
                        <a:rPr lang="en-US" sz="1600" dirty="0"/>
                        <a:t>111 0 000000</a:t>
                      </a:r>
                    </a:p>
                  </a:txBody>
                  <a:tcPr/>
                </a:tc>
                <a:tc>
                  <a:txBody>
                    <a:bodyPr/>
                    <a:lstStyle/>
                    <a:p>
                      <a:pPr algn="ctr"/>
                      <a:r>
                        <a:rPr lang="en-US" sz="1600" b="1" dirty="0"/>
                        <a:t>halt</a:t>
                      </a:r>
                    </a:p>
                  </a:txBody>
                  <a:tcPr/>
                </a:tc>
                <a:tc>
                  <a:txBody>
                    <a:bodyPr/>
                    <a:lstStyle/>
                    <a:p>
                      <a:r>
                        <a:rPr lang="en-US" sz="1600" dirty="0"/>
                        <a:t>Stop execution</a:t>
                      </a:r>
                    </a:p>
                  </a:txBody>
                  <a:tcPr/>
                </a:tc>
                <a:extLst>
                  <a:ext uri="{0D108BD9-81ED-4DB2-BD59-A6C34878D82A}">
                    <a16:rowId xmlns:a16="http://schemas.microsoft.com/office/drawing/2014/main" val="10008"/>
                  </a:ext>
                </a:extLst>
              </a:tr>
            </a:tbl>
          </a:graphicData>
        </a:graphic>
      </p:graphicFrame>
      <p:sp>
        <p:nvSpPr>
          <p:cNvPr id="9" name="Left Brace 8"/>
          <p:cNvSpPr/>
          <p:nvPr/>
        </p:nvSpPr>
        <p:spPr>
          <a:xfrm rot="16200000">
            <a:off x="912853" y="6007193"/>
            <a:ext cx="130795" cy="34177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eft Brace 9"/>
          <p:cNvSpPr/>
          <p:nvPr/>
        </p:nvSpPr>
        <p:spPr>
          <a:xfrm rot="16200000">
            <a:off x="1575348" y="5842412"/>
            <a:ext cx="130795" cy="671332"/>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504597" y="6243476"/>
            <a:ext cx="883319" cy="369332"/>
          </a:xfrm>
          <a:prstGeom prst="rect">
            <a:avLst/>
          </a:prstGeom>
          <a:noFill/>
        </p:spPr>
        <p:txBody>
          <a:bodyPr wrap="none" rtlCol="0">
            <a:spAutoFit/>
          </a:bodyPr>
          <a:lstStyle/>
          <a:p>
            <a:r>
              <a:rPr lang="en-US"/>
              <a:t>opcode</a:t>
            </a:r>
            <a:endParaRPr lang="en-US" dirty="0"/>
          </a:p>
        </p:txBody>
      </p:sp>
      <p:sp>
        <p:nvSpPr>
          <p:cNvPr id="12" name="TextBox 11"/>
          <p:cNvSpPr txBox="1"/>
          <p:nvPr/>
        </p:nvSpPr>
        <p:spPr>
          <a:xfrm>
            <a:off x="1305079" y="6243476"/>
            <a:ext cx="973536" cy="369332"/>
          </a:xfrm>
          <a:prstGeom prst="rect">
            <a:avLst/>
          </a:prstGeom>
          <a:noFill/>
        </p:spPr>
        <p:txBody>
          <a:bodyPr wrap="none" rtlCol="0">
            <a:spAutoFit/>
          </a:bodyPr>
          <a:lstStyle/>
          <a:p>
            <a:r>
              <a:rPr lang="en-US" dirty="0"/>
              <a:t>operand</a:t>
            </a:r>
          </a:p>
        </p:txBody>
      </p:sp>
      <p:sp>
        <p:nvSpPr>
          <p:cNvPr id="5" name="Rectangle 4">
            <a:extLst>
              <a:ext uri="{FF2B5EF4-FFF2-40B4-BE49-F238E27FC236}">
                <a16:creationId xmlns:a16="http://schemas.microsoft.com/office/drawing/2014/main" id="{0F255667-C3A1-8B46-892C-6E437327F119}"/>
              </a:ext>
            </a:extLst>
          </p:cNvPr>
          <p:cNvSpPr/>
          <p:nvPr/>
        </p:nvSpPr>
        <p:spPr>
          <a:xfrm>
            <a:off x="687014" y="3760975"/>
            <a:ext cx="8034199"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BF78381-C034-9F44-ACB2-4EAB020879FC}"/>
              </a:ext>
            </a:extLst>
          </p:cNvPr>
          <p:cNvSpPr/>
          <p:nvPr/>
        </p:nvSpPr>
        <p:spPr>
          <a:xfrm>
            <a:off x="687014" y="4071961"/>
            <a:ext cx="8034199"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19C3E7A-AE18-E545-A3D9-5E5DD7FC1C15}"/>
              </a:ext>
            </a:extLst>
          </p:cNvPr>
          <p:cNvSpPr/>
          <p:nvPr/>
        </p:nvSpPr>
        <p:spPr>
          <a:xfrm>
            <a:off x="726343" y="4402750"/>
            <a:ext cx="8034199"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C0931B7-4EB2-DD4B-98C4-C2150BF7CDA4}"/>
              </a:ext>
            </a:extLst>
          </p:cNvPr>
          <p:cNvSpPr/>
          <p:nvPr/>
        </p:nvSpPr>
        <p:spPr>
          <a:xfrm>
            <a:off x="687013" y="4735071"/>
            <a:ext cx="8034199"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696FD7E-2907-AC44-BF34-025C83A1DADC}"/>
              </a:ext>
            </a:extLst>
          </p:cNvPr>
          <p:cNvSpPr/>
          <p:nvPr/>
        </p:nvSpPr>
        <p:spPr>
          <a:xfrm>
            <a:off x="687012" y="5072219"/>
            <a:ext cx="8034199"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B597E3A-A2C9-254B-9934-288FD1FE502E}"/>
              </a:ext>
            </a:extLst>
          </p:cNvPr>
          <p:cNvSpPr/>
          <p:nvPr/>
        </p:nvSpPr>
        <p:spPr>
          <a:xfrm>
            <a:off x="687011" y="5410792"/>
            <a:ext cx="8034199"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3D54509-8F31-5640-9D98-29E196CE162B}"/>
              </a:ext>
            </a:extLst>
          </p:cNvPr>
          <p:cNvSpPr/>
          <p:nvPr/>
        </p:nvSpPr>
        <p:spPr>
          <a:xfrm>
            <a:off x="667785" y="5739739"/>
            <a:ext cx="8034199"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60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5" grpId="0" animBg="1"/>
      <p:bldP spid="18"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Computer Languages</a:t>
            </a:r>
          </a:p>
        </p:txBody>
      </p:sp>
      <p:sp>
        <p:nvSpPr>
          <p:cNvPr id="3" name="Content Placeholder 2"/>
          <p:cNvSpPr>
            <a:spLocks noGrp="1"/>
          </p:cNvSpPr>
          <p:nvPr>
            <p:ph idx="1"/>
          </p:nvPr>
        </p:nvSpPr>
        <p:spPr/>
        <p:txBody>
          <a:bodyPr>
            <a:normAutofit/>
          </a:bodyPr>
          <a:lstStyle/>
          <a:p>
            <a:r>
              <a:rPr lang="en-US" sz="2000" dirty="0"/>
              <a:t>Even small examples are painful to write in assembly language, and people quickly developed simpler notations that could be mechanically converted to assembly (which could itself be mechanically converted into base-2 coding).</a:t>
            </a:r>
          </a:p>
          <a:p>
            <a:endParaRPr lang="en-US" sz="2000" dirty="0"/>
          </a:p>
        </p:txBody>
      </p:sp>
      <p:sp>
        <p:nvSpPr>
          <p:cNvPr id="4" name="Slide Number Placeholder 3"/>
          <p:cNvSpPr>
            <a:spLocks noGrp="1"/>
          </p:cNvSpPr>
          <p:nvPr>
            <p:ph type="sldNum" sz="quarter" idx="12"/>
          </p:nvPr>
        </p:nvSpPr>
        <p:spPr/>
        <p:txBody>
          <a:bodyPr/>
          <a:lstStyle/>
          <a:p>
            <a:fld id="{C584CDA4-B2C2-C244-9F85-471ABA281F4B}" type="slidenum">
              <a:rPr lang="en-US" smtClean="0"/>
              <a:t>14</a:t>
            </a:fld>
            <a:endParaRPr lang="en-US"/>
          </a:p>
        </p:txBody>
      </p:sp>
      <p:sp>
        <p:nvSpPr>
          <p:cNvPr id="5" name="Rectangle 5"/>
          <p:cNvSpPr>
            <a:spLocks noChangeArrowheads="1"/>
          </p:cNvSpPr>
          <p:nvPr/>
        </p:nvSpPr>
        <p:spPr bwMode="auto">
          <a:xfrm>
            <a:off x="4218873" y="2446919"/>
            <a:ext cx="1905000" cy="7874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63500" tIns="25400" rIns="63500" bIns="25400">
            <a:spAutoFit/>
          </a:bodyPr>
          <a:lstStyle/>
          <a:p>
            <a:pPr marL="342900" indent="-342900" eaLnBrk="0" hangingPunct="0">
              <a:lnSpc>
                <a:spcPct val="88000"/>
              </a:lnSpc>
            </a:pPr>
            <a:r>
              <a:rPr lang="en-US" sz="1800" b="1" dirty="0"/>
              <a:t>temp    = v[k];</a:t>
            </a:r>
          </a:p>
          <a:p>
            <a:pPr marL="342900" indent="-342900" eaLnBrk="0" hangingPunct="0">
              <a:lnSpc>
                <a:spcPct val="88000"/>
              </a:lnSpc>
            </a:pPr>
            <a:r>
              <a:rPr lang="en-US" sz="1800" b="1" dirty="0"/>
              <a:t>v[k]      = v[k+1];</a:t>
            </a:r>
          </a:p>
          <a:p>
            <a:pPr marL="342900" indent="-342900" eaLnBrk="0" hangingPunct="0">
              <a:lnSpc>
                <a:spcPct val="88000"/>
              </a:lnSpc>
            </a:pPr>
            <a:r>
              <a:rPr lang="en-US" sz="1800" b="1" dirty="0"/>
              <a:t>v[k+1]  = temp</a:t>
            </a:r>
            <a:r>
              <a:rPr lang="en-US" sz="1800" dirty="0"/>
              <a:t>;</a:t>
            </a:r>
          </a:p>
        </p:txBody>
      </p:sp>
      <p:sp>
        <p:nvSpPr>
          <p:cNvPr id="6" name="Rectangle 6"/>
          <p:cNvSpPr txBox="1">
            <a:spLocks noChangeArrowheads="1"/>
          </p:cNvSpPr>
          <p:nvPr/>
        </p:nvSpPr>
        <p:spPr bwMode="auto">
          <a:xfrm>
            <a:off x="5171373" y="3817020"/>
            <a:ext cx="1828800" cy="913070"/>
          </a:xfrm>
          <a:prstGeom prst="rect">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lIns="63500" tIns="25400" rIns="63500" bIns="2540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0"/>
              </a:spcBef>
              <a:buFontTx/>
              <a:buNone/>
              <a:tabLst>
                <a:tab pos="1066800" algn="l"/>
              </a:tabLst>
              <a:defRPr/>
            </a:pPr>
            <a:r>
              <a:rPr lang="en-US" sz="1400" b="1" kern="0" dirty="0">
                <a:solidFill>
                  <a:schemeClr val="accent2"/>
                </a:solidFill>
              </a:rPr>
              <a:t>lw	$t0,	0($2)</a:t>
            </a:r>
          </a:p>
          <a:p>
            <a:pPr eaLnBrk="1" hangingPunct="1">
              <a:spcBef>
                <a:spcPct val="0"/>
              </a:spcBef>
              <a:buFontTx/>
              <a:buNone/>
              <a:tabLst>
                <a:tab pos="1066800" algn="l"/>
              </a:tabLst>
              <a:defRPr/>
            </a:pPr>
            <a:r>
              <a:rPr lang="en-US" sz="1400" b="1" kern="0" dirty="0">
                <a:solidFill>
                  <a:schemeClr val="accent2"/>
                </a:solidFill>
              </a:rPr>
              <a:t>lw	$t1,	4($2)</a:t>
            </a:r>
          </a:p>
          <a:p>
            <a:pPr eaLnBrk="1" hangingPunct="1">
              <a:spcBef>
                <a:spcPct val="0"/>
              </a:spcBef>
              <a:buFontTx/>
              <a:buNone/>
              <a:tabLst>
                <a:tab pos="1066800" algn="l"/>
              </a:tabLst>
              <a:defRPr/>
            </a:pPr>
            <a:r>
              <a:rPr lang="en-US" sz="1400" b="1" kern="0" dirty="0">
                <a:solidFill>
                  <a:schemeClr val="accent2"/>
                </a:solidFill>
              </a:rPr>
              <a:t>sw	$t1,	0($2)</a:t>
            </a:r>
          </a:p>
          <a:p>
            <a:pPr eaLnBrk="1" hangingPunct="1">
              <a:spcBef>
                <a:spcPct val="0"/>
              </a:spcBef>
              <a:buFontTx/>
              <a:buNone/>
              <a:tabLst>
                <a:tab pos="1066800" algn="l"/>
              </a:tabLst>
              <a:defRPr/>
            </a:pPr>
            <a:r>
              <a:rPr lang="en-US" sz="1400" b="1" kern="0" dirty="0">
                <a:solidFill>
                  <a:schemeClr val="accent2"/>
                </a:solidFill>
              </a:rPr>
              <a:t>sw	$t0,	4($2)</a:t>
            </a:r>
          </a:p>
        </p:txBody>
      </p:sp>
      <p:sp>
        <p:nvSpPr>
          <p:cNvPr id="7" name="Rectangle 7"/>
          <p:cNvSpPr>
            <a:spLocks noChangeArrowheads="1"/>
          </p:cNvSpPr>
          <p:nvPr/>
        </p:nvSpPr>
        <p:spPr bwMode="auto">
          <a:xfrm>
            <a:off x="3986142" y="5236090"/>
            <a:ext cx="4478789" cy="951543"/>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90487" tIns="44450" rIns="90487" bIns="44450">
            <a:spAutoFit/>
          </a:bodyPr>
          <a:lstStyle/>
          <a:p>
            <a:pPr eaLnBrk="0" hangingPunct="0"/>
            <a:r>
              <a:rPr lang="en-US" sz="1400" b="1" dirty="0">
                <a:solidFill>
                  <a:srgbClr val="FF0000"/>
                </a:solidFill>
                <a:latin typeface="Courier New" charset="0"/>
              </a:rPr>
              <a:t>0000 1001 1100 0110 1010 1111 0101 1000</a:t>
            </a:r>
          </a:p>
          <a:p>
            <a:pPr eaLnBrk="0" hangingPunct="0"/>
            <a:r>
              <a:rPr lang="en-US" sz="1400" b="1" dirty="0">
                <a:solidFill>
                  <a:srgbClr val="FF0000"/>
                </a:solidFill>
                <a:latin typeface="Courier New" charset="0"/>
              </a:rPr>
              <a:t>1010 1111 0101 1000 0000 1001 1100 0110 </a:t>
            </a:r>
          </a:p>
          <a:p>
            <a:pPr eaLnBrk="0" hangingPunct="0"/>
            <a:r>
              <a:rPr lang="en-US" sz="1400" b="1" dirty="0">
                <a:solidFill>
                  <a:srgbClr val="FF0000"/>
                </a:solidFill>
                <a:latin typeface="Courier New" charset="0"/>
              </a:rPr>
              <a:t>1100 0110 1010 1111 0101 1000 0000 1001 </a:t>
            </a:r>
          </a:p>
          <a:p>
            <a:pPr eaLnBrk="0" hangingPunct="0"/>
            <a:r>
              <a:rPr lang="en-US" sz="1400" b="1" dirty="0">
                <a:solidFill>
                  <a:srgbClr val="FF0000"/>
                </a:solidFill>
                <a:latin typeface="Courier New" charset="0"/>
              </a:rPr>
              <a:t>0101 1000 0000 1001 1100 0110 1010 1111</a:t>
            </a:r>
            <a:r>
              <a:rPr lang="en-US" sz="1400" dirty="0">
                <a:solidFill>
                  <a:schemeClr val="accent1"/>
                </a:solidFill>
                <a:latin typeface="Courier" charset="0"/>
              </a:rPr>
              <a:t> </a:t>
            </a:r>
          </a:p>
        </p:txBody>
      </p:sp>
      <p:sp>
        <p:nvSpPr>
          <p:cNvPr id="8" name="Text Box 8"/>
          <p:cNvSpPr txBox="1">
            <a:spLocks noChangeArrowheads="1"/>
          </p:cNvSpPr>
          <p:nvPr/>
        </p:nvSpPr>
        <p:spPr bwMode="auto">
          <a:xfrm>
            <a:off x="396237" y="2566898"/>
            <a:ext cx="2819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dirty="0">
                <a:latin typeface="Calibri" panose="020F0502020204030204" pitchFamily="34" charset="0"/>
                <a:cs typeface="Calibri" panose="020F0502020204030204" pitchFamily="34" charset="0"/>
              </a:rPr>
              <a:t>High-level Language</a:t>
            </a:r>
          </a:p>
        </p:txBody>
      </p:sp>
      <p:sp>
        <p:nvSpPr>
          <p:cNvPr id="9" name="Text Box 9"/>
          <p:cNvSpPr txBox="1">
            <a:spLocks noChangeArrowheads="1"/>
          </p:cNvSpPr>
          <p:nvPr/>
        </p:nvSpPr>
        <p:spPr bwMode="auto">
          <a:xfrm>
            <a:off x="367128" y="3936306"/>
            <a:ext cx="3276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dirty="0">
                <a:latin typeface="Calibri" panose="020F0502020204030204" pitchFamily="34" charset="0"/>
                <a:cs typeface="Calibri" panose="020F0502020204030204" pitchFamily="34" charset="0"/>
              </a:rPr>
              <a:t>Assembly Language</a:t>
            </a:r>
          </a:p>
        </p:txBody>
      </p:sp>
      <p:sp>
        <p:nvSpPr>
          <p:cNvPr id="10" name="Text Box 10"/>
          <p:cNvSpPr txBox="1">
            <a:spLocks noChangeArrowheads="1"/>
          </p:cNvSpPr>
          <p:nvPr/>
        </p:nvSpPr>
        <p:spPr bwMode="auto">
          <a:xfrm>
            <a:off x="396237" y="5388673"/>
            <a:ext cx="2590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dirty="0">
                <a:latin typeface="Calibri" panose="020F0502020204030204" pitchFamily="34" charset="0"/>
                <a:cs typeface="Calibri" panose="020F0502020204030204" pitchFamily="34" charset="0"/>
              </a:rPr>
              <a:t>Machine Language</a:t>
            </a:r>
          </a:p>
        </p:txBody>
      </p:sp>
      <p:sp>
        <p:nvSpPr>
          <p:cNvPr id="11" name="Text Box 13"/>
          <p:cNvSpPr txBox="1">
            <a:spLocks noChangeArrowheads="1"/>
          </p:cNvSpPr>
          <p:nvPr/>
        </p:nvSpPr>
        <p:spPr bwMode="auto">
          <a:xfrm>
            <a:off x="3498600" y="3290480"/>
            <a:ext cx="2057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dirty="0"/>
              <a:t>C/Java Compiler</a:t>
            </a:r>
          </a:p>
        </p:txBody>
      </p:sp>
      <p:sp>
        <p:nvSpPr>
          <p:cNvPr id="12" name="Text Box 14"/>
          <p:cNvSpPr txBox="1">
            <a:spLocks noChangeArrowheads="1"/>
          </p:cNvSpPr>
          <p:nvPr/>
        </p:nvSpPr>
        <p:spPr bwMode="auto">
          <a:xfrm>
            <a:off x="6492236" y="4690484"/>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dirty="0"/>
              <a:t>assembler</a:t>
            </a:r>
          </a:p>
        </p:txBody>
      </p:sp>
      <p:sp>
        <p:nvSpPr>
          <p:cNvPr id="13" name="AutoShape 15"/>
          <p:cNvSpPr>
            <a:spLocks noChangeArrowheads="1"/>
          </p:cNvSpPr>
          <p:nvPr/>
        </p:nvSpPr>
        <p:spPr bwMode="auto">
          <a:xfrm rot="20195742">
            <a:off x="5541823" y="3369064"/>
            <a:ext cx="406274" cy="271211"/>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en-US"/>
          </a:p>
        </p:txBody>
      </p:sp>
      <p:sp>
        <p:nvSpPr>
          <p:cNvPr id="14" name="AutoShape 16"/>
          <p:cNvSpPr>
            <a:spLocks noChangeArrowheads="1"/>
          </p:cNvSpPr>
          <p:nvPr/>
        </p:nvSpPr>
        <p:spPr bwMode="auto">
          <a:xfrm>
            <a:off x="5882636" y="4857666"/>
            <a:ext cx="406274" cy="271211"/>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en-US"/>
          </a:p>
        </p:txBody>
      </p:sp>
      <p:sp>
        <p:nvSpPr>
          <p:cNvPr id="15" name="Rectangle 17"/>
          <p:cNvSpPr>
            <a:spLocks noChangeArrowheads="1"/>
          </p:cNvSpPr>
          <p:nvPr/>
        </p:nvSpPr>
        <p:spPr bwMode="auto">
          <a:xfrm>
            <a:off x="6276271" y="2446919"/>
            <a:ext cx="1905000" cy="7874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63500" tIns="25400" rIns="63500" bIns="25400">
            <a:spAutoFit/>
          </a:bodyPr>
          <a:lstStyle/>
          <a:p>
            <a:pPr marL="342900" indent="-342900" eaLnBrk="0" hangingPunct="0">
              <a:lnSpc>
                <a:spcPct val="88000"/>
              </a:lnSpc>
            </a:pPr>
            <a:r>
              <a:rPr lang="en-US" sz="1800" b="1"/>
              <a:t>TEMP  = V(K)</a:t>
            </a:r>
          </a:p>
          <a:p>
            <a:pPr marL="342900" indent="-342900" eaLnBrk="0" hangingPunct="0">
              <a:lnSpc>
                <a:spcPct val="88000"/>
              </a:lnSpc>
            </a:pPr>
            <a:r>
              <a:rPr lang="en-US" sz="1800" b="1"/>
              <a:t>V(K)     = V(K+1)</a:t>
            </a:r>
          </a:p>
          <a:p>
            <a:pPr marL="342900" indent="-342900" eaLnBrk="0" hangingPunct="0">
              <a:lnSpc>
                <a:spcPct val="88000"/>
              </a:lnSpc>
            </a:pPr>
            <a:r>
              <a:rPr lang="en-US" sz="1800" b="1"/>
              <a:t>V(K+1) = TEMP</a:t>
            </a:r>
            <a:endParaRPr lang="en-US" sz="1800"/>
          </a:p>
        </p:txBody>
      </p:sp>
      <p:sp>
        <p:nvSpPr>
          <p:cNvPr id="16" name="AutoShape 18"/>
          <p:cNvSpPr>
            <a:spLocks noChangeArrowheads="1"/>
          </p:cNvSpPr>
          <p:nvPr/>
        </p:nvSpPr>
        <p:spPr bwMode="auto">
          <a:xfrm rot="1540029">
            <a:off x="6289099" y="3371351"/>
            <a:ext cx="406274" cy="271211"/>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en-US"/>
          </a:p>
        </p:txBody>
      </p:sp>
      <p:sp>
        <p:nvSpPr>
          <p:cNvPr id="17" name="Text Box 19"/>
          <p:cNvSpPr txBox="1">
            <a:spLocks noChangeArrowheads="1"/>
          </p:cNvSpPr>
          <p:nvPr/>
        </p:nvSpPr>
        <p:spPr bwMode="auto">
          <a:xfrm>
            <a:off x="6765552" y="3312933"/>
            <a:ext cx="2057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t>Fortran Compiler</a:t>
            </a:r>
          </a:p>
        </p:txBody>
      </p:sp>
    </p:spTree>
    <p:extLst>
      <p:ext uri="{BB962C8B-B14F-4D97-AF65-F5344CB8AC3E}">
        <p14:creationId xmlns:p14="http://schemas.microsoft.com/office/powerpoint/2010/main" val="407000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Assembler </a:t>
            </a:r>
            <a:r>
              <a:rPr lang="en-US" dirty="0" err="1"/>
              <a:t>vs</a:t>
            </a:r>
            <a:r>
              <a:rPr lang="en-US" dirty="0"/>
              <a:t> high level languages</a:t>
            </a:r>
          </a:p>
        </p:txBody>
      </p:sp>
      <p:sp>
        <p:nvSpPr>
          <p:cNvPr id="54275" name="Rectangle 3"/>
          <p:cNvSpPr>
            <a:spLocks noGrp="1" noChangeArrowheads="1"/>
          </p:cNvSpPr>
          <p:nvPr>
            <p:ph type="body" idx="1"/>
          </p:nvPr>
        </p:nvSpPr>
        <p:spPr>
          <a:xfrm>
            <a:off x="199901" y="1343131"/>
            <a:ext cx="8871363" cy="4876983"/>
          </a:xfrm>
        </p:spPr>
        <p:txBody>
          <a:bodyPr>
            <a:normAutofit lnSpcReduction="10000"/>
          </a:bodyPr>
          <a:lstStyle/>
          <a:p>
            <a:r>
              <a:rPr lang="en-US" sz="2000" dirty="0"/>
              <a:t>A </a:t>
            </a:r>
            <a:r>
              <a:rPr lang="ja-JP" altLang="en-US" sz="2000" dirty="0">
                <a:latin typeface="Arial"/>
              </a:rPr>
              <a:t>“</a:t>
            </a:r>
            <a:r>
              <a:rPr lang="en-US" sz="2000" i="1" dirty="0"/>
              <a:t>semantic gap</a:t>
            </a:r>
            <a:r>
              <a:rPr lang="ja-JP" altLang="en-US" sz="2000" dirty="0">
                <a:latin typeface="Arial"/>
              </a:rPr>
              <a:t>”</a:t>
            </a:r>
            <a:r>
              <a:rPr lang="en-US" sz="2000" dirty="0"/>
              <a:t> exists between the amount of information conveyed in </a:t>
            </a:r>
            <a:r>
              <a:rPr lang="en-US" sz="2000" i="1" dirty="0"/>
              <a:t>assembly language </a:t>
            </a:r>
            <a:r>
              <a:rPr lang="en-US" sz="2000" dirty="0" err="1"/>
              <a:t>vs</a:t>
            </a:r>
            <a:r>
              <a:rPr lang="en-US" sz="2000" dirty="0"/>
              <a:t> </a:t>
            </a:r>
            <a:r>
              <a:rPr lang="en-US" sz="2000" i="1" dirty="0"/>
              <a:t>high level languages</a:t>
            </a:r>
            <a:r>
              <a:rPr lang="en-US" sz="2000" dirty="0"/>
              <a:t>.  Consider the following single statement:</a:t>
            </a:r>
            <a:br>
              <a:rPr lang="en-US" sz="2000" dirty="0">
                <a:latin typeface="Courier New" charset="0"/>
              </a:rPr>
            </a:br>
            <a:r>
              <a:rPr lang="en-US" sz="2000" dirty="0">
                <a:latin typeface="Courier New" charset="0"/>
              </a:rPr>
              <a:t>    </a:t>
            </a:r>
            <a:r>
              <a:rPr lang="en-US" sz="2000" dirty="0">
                <a:solidFill>
                  <a:srgbClr val="000090"/>
                </a:solidFill>
                <a:latin typeface="Courier New" charset="0"/>
              </a:rPr>
              <a:t>x = x + 3;</a:t>
            </a:r>
          </a:p>
          <a:p>
            <a:r>
              <a:rPr lang="en-US" sz="2000" dirty="0"/>
              <a:t>This single statement may require many assembly language statements (operations):</a:t>
            </a:r>
            <a:br>
              <a:rPr lang="en-US" sz="2000" dirty="0"/>
            </a:br>
            <a:r>
              <a:rPr lang="en-US" sz="2000" dirty="0">
                <a:latin typeface="Courier New" charset="0"/>
              </a:rPr>
              <a:t>    </a:t>
            </a:r>
            <a:r>
              <a:rPr lang="en-US" sz="2000" dirty="0">
                <a:solidFill>
                  <a:srgbClr val="000090"/>
                </a:solidFill>
                <a:latin typeface="Courier New" charset="0"/>
              </a:rPr>
              <a:t>Load memory location 24 into accumulator </a:t>
            </a:r>
            <a:r>
              <a:rPr lang="en-US" sz="2000" i="1" dirty="0">
                <a:solidFill>
                  <a:srgbClr val="000090"/>
                </a:solidFill>
                <a:latin typeface="Courier New" charset="0"/>
              </a:rPr>
              <a:t>register</a:t>
            </a:r>
            <a:br>
              <a:rPr lang="en-US" sz="2000" dirty="0">
                <a:solidFill>
                  <a:srgbClr val="000090"/>
                </a:solidFill>
                <a:latin typeface="Courier New" charset="0"/>
              </a:rPr>
            </a:br>
            <a:r>
              <a:rPr lang="en-US" sz="2000" dirty="0">
                <a:solidFill>
                  <a:srgbClr val="000090"/>
                </a:solidFill>
                <a:latin typeface="Courier New" charset="0"/>
              </a:rPr>
              <a:t>    Add a constant 3 to the accumulator</a:t>
            </a:r>
            <a:br>
              <a:rPr lang="en-US" sz="2000" dirty="0">
                <a:solidFill>
                  <a:srgbClr val="000090"/>
                </a:solidFill>
                <a:latin typeface="Courier New" charset="0"/>
              </a:rPr>
            </a:br>
            <a:r>
              <a:rPr lang="en-US" sz="2000" dirty="0">
                <a:solidFill>
                  <a:srgbClr val="000090"/>
                </a:solidFill>
                <a:latin typeface="Courier New" charset="0"/>
              </a:rPr>
              <a:t>    Store accumulator in memory location 24</a:t>
            </a:r>
          </a:p>
          <a:p>
            <a:r>
              <a:rPr lang="en-US" sz="2000" dirty="0"/>
              <a:t>The number of executable statement expands greatly during the </a:t>
            </a:r>
            <a:r>
              <a:rPr lang="en-US" sz="2000" i="1" dirty="0"/>
              <a:t>translation process </a:t>
            </a:r>
            <a:r>
              <a:rPr lang="en-US" sz="2000" dirty="0"/>
              <a:t>from a high level language into assembly language.</a:t>
            </a:r>
          </a:p>
          <a:p>
            <a:endParaRPr lang="en-US" sz="2000" dirty="0"/>
          </a:p>
          <a:p>
            <a:r>
              <a:rPr lang="en-US" sz="2000" dirty="0"/>
              <a:t>Historically, we divide HL languages into a number groups:</a:t>
            </a:r>
          </a:p>
          <a:p>
            <a:pPr lvl="1"/>
            <a:r>
              <a:rPr lang="en-US" sz="1800" dirty="0"/>
              <a:t>Procedural languages</a:t>
            </a:r>
          </a:p>
          <a:p>
            <a:pPr lvl="1"/>
            <a:r>
              <a:rPr lang="en-US" sz="1800" dirty="0"/>
              <a:t>Functional languages </a:t>
            </a:r>
          </a:p>
          <a:p>
            <a:pPr lvl="1"/>
            <a:r>
              <a:rPr lang="en-US" sz="1800" dirty="0"/>
              <a:t>Object-Oriented languages (OOP)</a:t>
            </a:r>
          </a:p>
          <a:p>
            <a:endParaRPr lang="en-US" sz="2000" dirty="0"/>
          </a:p>
        </p:txBody>
      </p:sp>
    </p:spTree>
    <p:extLst>
      <p:ext uri="{BB962C8B-B14F-4D97-AF65-F5344CB8AC3E}">
        <p14:creationId xmlns:p14="http://schemas.microsoft.com/office/powerpoint/2010/main" val="9405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AU" dirty="0"/>
              <a:t>Imperative</a:t>
            </a:r>
            <a:r>
              <a:rPr lang="en-US" dirty="0"/>
              <a:t> Languages</a:t>
            </a:r>
          </a:p>
        </p:txBody>
      </p:sp>
      <p:sp>
        <p:nvSpPr>
          <p:cNvPr id="53251" name="Rectangle 3"/>
          <p:cNvSpPr>
            <a:spLocks noGrp="1" noChangeArrowheads="1"/>
          </p:cNvSpPr>
          <p:nvPr>
            <p:ph type="body" idx="1"/>
          </p:nvPr>
        </p:nvSpPr>
        <p:spPr>
          <a:xfrm>
            <a:off x="199900" y="1072638"/>
            <a:ext cx="8654537" cy="4876983"/>
          </a:xfrm>
        </p:spPr>
        <p:txBody>
          <a:bodyPr>
            <a:normAutofit/>
          </a:bodyPr>
          <a:lstStyle/>
          <a:p>
            <a:r>
              <a:rPr lang="en-AU" sz="2000" dirty="0"/>
              <a:t>Imperative (and </a:t>
            </a:r>
            <a:r>
              <a:rPr lang="en-US" sz="2000" dirty="0"/>
              <a:t>procedural) languages are characterized by sequential sets of linear commands and procedures. The focus of such languages is on </a:t>
            </a:r>
            <a:r>
              <a:rPr lang="en-US" sz="2000" i="1" dirty="0"/>
              <a:t>structure and statements</a:t>
            </a:r>
            <a:r>
              <a:rPr lang="en-US" sz="2000" dirty="0"/>
              <a:t>.</a:t>
            </a:r>
          </a:p>
          <a:p>
            <a:r>
              <a:rPr lang="en-US" sz="2000" dirty="0"/>
              <a:t>Examples</a:t>
            </a:r>
          </a:p>
          <a:p>
            <a:pPr lvl="1"/>
            <a:r>
              <a:rPr lang="en-US" sz="1800" b="1" dirty="0"/>
              <a:t>COBOL</a:t>
            </a:r>
            <a:r>
              <a:rPr lang="en-US" sz="1800" dirty="0"/>
              <a:t> (</a:t>
            </a:r>
            <a:r>
              <a:rPr lang="en-US" sz="1800" i="1" dirty="0"/>
              <a:t>common business-oriented language</a:t>
            </a:r>
            <a:r>
              <a:rPr lang="en-US" sz="1800" dirty="0"/>
              <a:t>) was designed with an emphasis on inputs and outputs, whose only data types were numbers and strings of text.</a:t>
            </a:r>
          </a:p>
          <a:p>
            <a:pPr lvl="1"/>
            <a:r>
              <a:rPr lang="en-US" sz="1800" b="1" dirty="0"/>
              <a:t>Fortran</a:t>
            </a:r>
            <a:r>
              <a:rPr lang="en-US" sz="1800" dirty="0"/>
              <a:t> (</a:t>
            </a:r>
            <a:r>
              <a:rPr lang="en-US" sz="1800" i="1" dirty="0"/>
              <a:t>Formula Translation</a:t>
            </a:r>
            <a:r>
              <a:rPr lang="en-US" sz="1800" dirty="0"/>
              <a:t>, </a:t>
            </a:r>
            <a:r>
              <a:rPr lang="is-IS" sz="1800" dirty="0"/>
              <a:t>1957</a:t>
            </a:r>
            <a:r>
              <a:rPr lang="en-US" sz="1800" dirty="0"/>
              <a:t>), developed by IBM for scientific and engineering applications. Dominated, for over half a century, in computationally intensive areas.</a:t>
            </a:r>
          </a:p>
          <a:p>
            <a:pPr lvl="1"/>
            <a:r>
              <a:rPr lang="en-US" sz="1800" b="1" dirty="0"/>
              <a:t>C</a:t>
            </a:r>
            <a:r>
              <a:rPr lang="en-US" sz="1800" dirty="0"/>
              <a:t> (1972),  C provides constructs that map efficiently to typical machine instructions, and therefore it has found lasting use in applications that had formerly been coded in assembly languages, including OS.</a:t>
            </a:r>
          </a:p>
          <a:p>
            <a:pPr lvl="1"/>
            <a:endParaRPr lang="en-US" sz="1800" dirty="0"/>
          </a:p>
        </p:txBody>
      </p:sp>
      <p:sp>
        <p:nvSpPr>
          <p:cNvPr id="4" name="Content Placeholder 2"/>
          <p:cNvSpPr txBox="1">
            <a:spLocks/>
          </p:cNvSpPr>
          <p:nvPr/>
        </p:nvSpPr>
        <p:spPr>
          <a:xfrm>
            <a:off x="361947" y="5591040"/>
            <a:ext cx="8654537" cy="717163"/>
          </a:xfrm>
          <a:prstGeom prst="rect">
            <a:avLst/>
          </a:prstGeom>
        </p:spPr>
        <p:txBody>
          <a:bodyPr vert="horz" lIns="91440" tIns="45720" rIns="91440" bIns="45720" rtlCol="0">
            <a:normAutofit fontScale="92500" lnSpcReduction="20000"/>
          </a:bodyPr>
          <a:lst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see </a:t>
            </a:r>
            <a:r>
              <a:rPr lang="en-US" b="1" i="1" dirty="0"/>
              <a:t>A genealogy of computer programming languages </a:t>
            </a:r>
          </a:p>
          <a:p>
            <a:pPr marL="0" indent="0">
              <a:buNone/>
            </a:pPr>
            <a:r>
              <a:rPr lang="en-US" dirty="0"/>
              <a:t>http://</a:t>
            </a:r>
            <a:r>
              <a:rPr lang="en-US" dirty="0" err="1"/>
              <a:t>cdn.oreillystatic.com</a:t>
            </a:r>
            <a:r>
              <a:rPr lang="en-US" dirty="0"/>
              <a:t>/news/graphics/</a:t>
            </a:r>
            <a:r>
              <a:rPr lang="en-US" dirty="0" err="1"/>
              <a:t>prog_lang_poster.pdf</a:t>
            </a:r>
            <a:endParaRPr lang="en-US" dirty="0"/>
          </a:p>
        </p:txBody>
      </p:sp>
    </p:spTree>
    <p:extLst>
      <p:ext uri="{BB962C8B-B14F-4D97-AF65-F5344CB8AC3E}">
        <p14:creationId xmlns:p14="http://schemas.microsoft.com/office/powerpoint/2010/main" val="1678694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Procedural Languages</a:t>
            </a:r>
          </a:p>
        </p:txBody>
      </p:sp>
      <p:sp>
        <p:nvSpPr>
          <p:cNvPr id="52227" name="Rectangle 3"/>
          <p:cNvSpPr>
            <a:spLocks noGrp="1" noChangeArrowheads="1"/>
          </p:cNvSpPr>
          <p:nvPr>
            <p:ph type="body" idx="1"/>
          </p:nvPr>
        </p:nvSpPr>
        <p:spPr/>
        <p:txBody>
          <a:bodyPr>
            <a:normAutofit/>
          </a:bodyPr>
          <a:lstStyle/>
          <a:p>
            <a:r>
              <a:rPr lang="en-US" sz="2000" dirty="0"/>
              <a:t>High-level(HL) languages represent a giant leap towards easier programming.</a:t>
            </a:r>
          </a:p>
          <a:p>
            <a:r>
              <a:rPr lang="en-US" sz="2000" dirty="0"/>
              <a:t>The syntax of HL languages is similar to English.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3" name="TextBox 2"/>
          <p:cNvSpPr txBox="1"/>
          <p:nvPr/>
        </p:nvSpPr>
        <p:spPr>
          <a:xfrm>
            <a:off x="1356889" y="2206754"/>
            <a:ext cx="1494467" cy="369332"/>
          </a:xfrm>
          <a:prstGeom prst="rect">
            <a:avLst/>
          </a:prstGeom>
          <a:noFill/>
        </p:spPr>
        <p:txBody>
          <a:bodyPr wrap="square" rtlCol="0">
            <a:spAutoFit/>
          </a:bodyPr>
          <a:lstStyle/>
          <a:p>
            <a:r>
              <a:rPr lang="en-US" altLang="ko-KR" b="1" dirty="0"/>
              <a:t>Listing 1C.1</a:t>
            </a:r>
            <a:endParaRPr lang="ko-KR" altLang="en-US" b="1" dirty="0"/>
          </a:p>
        </p:txBody>
      </p:sp>
      <p:sp>
        <p:nvSpPr>
          <p:cNvPr id="2" name="Rectangle 1"/>
          <p:cNvSpPr/>
          <p:nvPr/>
        </p:nvSpPr>
        <p:spPr>
          <a:xfrm>
            <a:off x="1441068" y="2576086"/>
            <a:ext cx="6172199" cy="3323987"/>
          </a:xfrm>
          <a:prstGeom prst="rect">
            <a:avLst/>
          </a:prstGeom>
          <a:solidFill>
            <a:schemeClr val="bg1">
              <a:lumMod val="95000"/>
            </a:schemeClr>
          </a:solidFill>
          <a:ln>
            <a:solidFill>
              <a:schemeClr val="accent1"/>
            </a:solidFill>
          </a:ln>
          <a:effectLst/>
        </p:spPr>
        <p:txBody>
          <a:bodyPr wrap="square">
            <a:spAutoFit/>
          </a:bodyPr>
          <a:lstStyle/>
          <a:p>
            <a:r>
              <a:rPr lang="en-US" sz="1400" dirty="0">
                <a:solidFill>
                  <a:srgbClr val="78492A"/>
                </a:solidFill>
                <a:latin typeface="Menlo" charset="0"/>
              </a:rPr>
              <a:t>#include </a:t>
            </a:r>
            <a:r>
              <a:rPr lang="en-US" sz="1400" dirty="0">
                <a:solidFill>
                  <a:srgbClr val="D12F1B"/>
                </a:solidFill>
                <a:latin typeface="Menlo" charset="0"/>
              </a:rPr>
              <a:t>&lt;</a:t>
            </a:r>
            <a:r>
              <a:rPr lang="en-US" sz="1400" dirty="0" err="1">
                <a:solidFill>
                  <a:srgbClr val="D12F1B"/>
                </a:solidFill>
                <a:latin typeface="Menlo" charset="0"/>
              </a:rPr>
              <a:t>stdio.h</a:t>
            </a:r>
            <a:r>
              <a:rPr lang="en-US" sz="1400" dirty="0">
                <a:solidFill>
                  <a:srgbClr val="D12F1B"/>
                </a:solidFill>
                <a:latin typeface="Menlo" charset="0"/>
              </a:rPr>
              <a:t>&gt;</a:t>
            </a:r>
            <a:endParaRPr lang="en-US" sz="1400" dirty="0">
              <a:solidFill>
                <a:srgbClr val="78492A"/>
              </a:solidFill>
              <a:latin typeface="Menlo" charset="0"/>
            </a:endParaRPr>
          </a:p>
          <a:p>
            <a:endParaRPr lang="en-US" sz="1400" dirty="0">
              <a:solidFill>
                <a:srgbClr val="000000"/>
              </a:solidFill>
              <a:latin typeface="Menlo" charset="0"/>
            </a:endParaRPr>
          </a:p>
          <a:p>
            <a:r>
              <a:rPr lang="en-US" sz="1400" dirty="0" err="1">
                <a:solidFill>
                  <a:srgbClr val="BA2DA2"/>
                </a:solidFill>
                <a:latin typeface="Menlo" charset="0"/>
              </a:rPr>
              <a:t>int</a:t>
            </a:r>
            <a:r>
              <a:rPr lang="en-US" sz="1400" dirty="0">
                <a:solidFill>
                  <a:srgbClr val="000000"/>
                </a:solidFill>
                <a:latin typeface="Menlo" charset="0"/>
              </a:rPr>
              <a:t> main(){</a:t>
            </a:r>
          </a:p>
          <a:p>
            <a:r>
              <a:rPr lang="en-US" sz="1400" dirty="0">
                <a:solidFill>
                  <a:srgbClr val="000000"/>
                </a:solidFill>
                <a:latin typeface="Menlo" charset="0"/>
              </a:rPr>
              <a:t>    </a:t>
            </a:r>
            <a:r>
              <a:rPr lang="en-US" sz="1400" dirty="0" err="1">
                <a:solidFill>
                  <a:srgbClr val="BA2DA2"/>
                </a:solidFill>
                <a:latin typeface="Menlo" charset="0"/>
              </a:rPr>
              <a:t>int</a:t>
            </a:r>
            <a:r>
              <a:rPr lang="en-US" sz="1400" dirty="0">
                <a:solidFill>
                  <a:srgbClr val="000000"/>
                </a:solidFill>
                <a:latin typeface="Menlo" charset="0"/>
              </a:rPr>
              <a:t> age;</a:t>
            </a:r>
          </a:p>
          <a:p>
            <a:r>
              <a:rPr lang="en-US" sz="1400" dirty="0">
                <a:solidFill>
                  <a:srgbClr val="000000"/>
                </a:solidFill>
                <a:latin typeface="Menlo" charset="0"/>
              </a:rPr>
              <a:t>    </a:t>
            </a:r>
            <a:r>
              <a:rPr lang="en-US" sz="1400" dirty="0">
                <a:solidFill>
                  <a:srgbClr val="BA2DA2"/>
                </a:solidFill>
                <a:latin typeface="Menlo" charset="0"/>
              </a:rPr>
              <a:t>float</a:t>
            </a:r>
            <a:r>
              <a:rPr lang="en-US" sz="1400" dirty="0">
                <a:solidFill>
                  <a:srgbClr val="000000"/>
                </a:solidFill>
                <a:latin typeface="Menlo" charset="0"/>
              </a:rPr>
              <a:t> salary;</a:t>
            </a:r>
          </a:p>
          <a:p>
            <a:r>
              <a:rPr lang="en-US" sz="1400" dirty="0">
                <a:solidFill>
                  <a:srgbClr val="000000"/>
                </a:solidFill>
                <a:latin typeface="Menlo" charset="0"/>
              </a:rPr>
              <a:t>    </a:t>
            </a:r>
            <a:r>
              <a:rPr lang="en-US" sz="1400" dirty="0">
                <a:solidFill>
                  <a:srgbClr val="BA2DA2"/>
                </a:solidFill>
                <a:latin typeface="Menlo" charset="0"/>
              </a:rPr>
              <a:t>char</a:t>
            </a:r>
            <a:r>
              <a:rPr lang="en-US" sz="1400" dirty="0">
                <a:solidFill>
                  <a:srgbClr val="000000"/>
                </a:solidFill>
                <a:latin typeface="Menlo" charset="0"/>
              </a:rPr>
              <a:t> </a:t>
            </a:r>
            <a:r>
              <a:rPr lang="en-US" sz="1400" dirty="0" err="1">
                <a:solidFill>
                  <a:srgbClr val="000000"/>
                </a:solidFill>
                <a:latin typeface="Menlo" charset="0"/>
              </a:rPr>
              <a:t>last_initial</a:t>
            </a:r>
            <a:r>
              <a:rPr lang="en-US" sz="1400" dirty="0">
                <a:solidFill>
                  <a:srgbClr val="000000"/>
                </a:solidFill>
                <a:latin typeface="Menlo" charset="0"/>
              </a:rPr>
              <a:t>;</a:t>
            </a:r>
          </a:p>
          <a:p>
            <a:r>
              <a:rPr lang="en-US" sz="1400" dirty="0">
                <a:solidFill>
                  <a:srgbClr val="000000"/>
                </a:solidFill>
                <a:latin typeface="Menlo" charset="0"/>
              </a:rPr>
              <a:t>    </a:t>
            </a:r>
          </a:p>
          <a:p>
            <a:r>
              <a:rPr lang="en-US" sz="1400" dirty="0">
                <a:solidFill>
                  <a:srgbClr val="000000"/>
                </a:solidFill>
                <a:latin typeface="Menlo" charset="0"/>
              </a:rPr>
              <a:t>    age = </a:t>
            </a:r>
            <a:r>
              <a:rPr lang="en-US" sz="1400" dirty="0">
                <a:solidFill>
                  <a:srgbClr val="272AD8"/>
                </a:solidFill>
                <a:latin typeface="Menlo" charset="0"/>
              </a:rPr>
              <a:t>21</a:t>
            </a:r>
            <a:r>
              <a:rPr lang="en-US" sz="1400" dirty="0">
                <a:solidFill>
                  <a:srgbClr val="000000"/>
                </a:solidFill>
                <a:latin typeface="Menlo" charset="0"/>
              </a:rPr>
              <a:t>;</a:t>
            </a:r>
          </a:p>
          <a:p>
            <a:r>
              <a:rPr lang="en-US" sz="1400" dirty="0">
                <a:solidFill>
                  <a:srgbClr val="000000"/>
                </a:solidFill>
                <a:latin typeface="Menlo" charset="0"/>
              </a:rPr>
              <a:t>    salary = </a:t>
            </a:r>
            <a:r>
              <a:rPr lang="en-US" sz="1400" dirty="0">
                <a:solidFill>
                  <a:srgbClr val="272AD8"/>
                </a:solidFill>
                <a:latin typeface="Menlo" charset="0"/>
              </a:rPr>
              <a:t>29521.12</a:t>
            </a:r>
            <a:r>
              <a:rPr lang="en-US" sz="1400" dirty="0">
                <a:solidFill>
                  <a:srgbClr val="000000"/>
                </a:solidFill>
                <a:latin typeface="Menlo" charset="0"/>
              </a:rPr>
              <a:t>;</a:t>
            </a:r>
          </a:p>
          <a:p>
            <a:r>
              <a:rPr lang="en-US" sz="1400" dirty="0">
                <a:solidFill>
                  <a:srgbClr val="000000"/>
                </a:solidFill>
                <a:latin typeface="Menlo" charset="0"/>
              </a:rPr>
              <a:t>    </a:t>
            </a:r>
            <a:r>
              <a:rPr lang="en-US" sz="1400" dirty="0" err="1">
                <a:solidFill>
                  <a:srgbClr val="000000"/>
                </a:solidFill>
                <a:latin typeface="Menlo" charset="0"/>
              </a:rPr>
              <a:t>last_initial</a:t>
            </a:r>
            <a:r>
              <a:rPr lang="en-US" sz="1400" dirty="0">
                <a:solidFill>
                  <a:srgbClr val="000000"/>
                </a:solidFill>
                <a:latin typeface="Menlo" charset="0"/>
              </a:rPr>
              <a:t> = </a:t>
            </a:r>
            <a:r>
              <a:rPr lang="en-US" sz="1400" dirty="0">
                <a:solidFill>
                  <a:srgbClr val="272AD8"/>
                </a:solidFill>
                <a:latin typeface="Menlo" charset="0"/>
              </a:rPr>
              <a:t>'J'</a:t>
            </a:r>
            <a:r>
              <a:rPr lang="en-US" sz="1400" dirty="0">
                <a:solidFill>
                  <a:srgbClr val="000000"/>
                </a:solidFill>
                <a:latin typeface="Menlo" charset="0"/>
              </a:rPr>
              <a:t>;</a:t>
            </a:r>
          </a:p>
          <a:p>
            <a:r>
              <a:rPr lang="en-US" sz="1400" dirty="0">
                <a:solidFill>
                  <a:srgbClr val="000000"/>
                </a:solidFill>
                <a:latin typeface="Menlo" charset="0"/>
              </a:rPr>
              <a:t>    </a:t>
            </a:r>
          </a:p>
          <a:p>
            <a:r>
              <a:rPr lang="en-US" sz="1400" dirty="0">
                <a:solidFill>
                  <a:srgbClr val="000000"/>
                </a:solidFill>
                <a:latin typeface="Menlo" charset="0"/>
              </a:rPr>
              <a:t>    </a:t>
            </a:r>
            <a:r>
              <a:rPr lang="en-US" sz="1400" dirty="0" err="1">
                <a:solidFill>
                  <a:srgbClr val="3E1E81"/>
                </a:solidFill>
                <a:latin typeface="Menlo" charset="0"/>
              </a:rPr>
              <a:t>printf</a:t>
            </a:r>
            <a:r>
              <a:rPr lang="en-US" sz="1400" dirty="0">
                <a:solidFill>
                  <a:srgbClr val="000000"/>
                </a:solidFill>
                <a:latin typeface="Menlo" charset="0"/>
              </a:rPr>
              <a:t>(</a:t>
            </a:r>
            <a:r>
              <a:rPr lang="en-US" sz="1400" dirty="0">
                <a:solidFill>
                  <a:srgbClr val="D12F1B"/>
                </a:solidFill>
                <a:latin typeface="Menlo" charset="0"/>
              </a:rPr>
              <a:t>"I am %d years old. "</a:t>
            </a:r>
            <a:r>
              <a:rPr lang="en-US" sz="1400" dirty="0">
                <a:solidFill>
                  <a:srgbClr val="000000"/>
                </a:solidFill>
                <a:latin typeface="Menlo" charset="0"/>
              </a:rPr>
              <a:t>, age);</a:t>
            </a:r>
            <a:endParaRPr lang="en-US" sz="1400" dirty="0">
              <a:solidFill>
                <a:srgbClr val="D12F1B"/>
              </a:solidFill>
              <a:latin typeface="Menlo" charset="0"/>
            </a:endParaRPr>
          </a:p>
          <a:p>
            <a:r>
              <a:rPr lang="en-US" sz="1400" dirty="0">
                <a:solidFill>
                  <a:srgbClr val="000000"/>
                </a:solidFill>
                <a:latin typeface="Menlo" charset="0"/>
              </a:rPr>
              <a:t>    </a:t>
            </a:r>
            <a:r>
              <a:rPr lang="en-US" sz="1400" dirty="0" err="1">
                <a:solidFill>
                  <a:srgbClr val="3E1E81"/>
                </a:solidFill>
                <a:latin typeface="Menlo" charset="0"/>
              </a:rPr>
              <a:t>printf</a:t>
            </a:r>
            <a:r>
              <a:rPr lang="en-US" sz="1400" dirty="0">
                <a:solidFill>
                  <a:srgbClr val="000000"/>
                </a:solidFill>
                <a:latin typeface="Menlo" charset="0"/>
              </a:rPr>
              <a:t>(</a:t>
            </a:r>
            <a:r>
              <a:rPr lang="en-US" sz="1400" dirty="0">
                <a:solidFill>
                  <a:srgbClr val="D12F1B"/>
                </a:solidFill>
                <a:latin typeface="Menlo" charset="0"/>
              </a:rPr>
              <a:t>"I make %8.2f per year. "</a:t>
            </a:r>
            <a:r>
              <a:rPr lang="en-US" sz="1400" dirty="0">
                <a:solidFill>
                  <a:srgbClr val="000000"/>
                </a:solidFill>
                <a:latin typeface="Menlo" charset="0"/>
              </a:rPr>
              <a:t>, salary);</a:t>
            </a:r>
            <a:endParaRPr lang="en-US" sz="1400" dirty="0">
              <a:solidFill>
                <a:srgbClr val="D12F1B"/>
              </a:solidFill>
              <a:latin typeface="Menlo" charset="0"/>
            </a:endParaRPr>
          </a:p>
          <a:p>
            <a:r>
              <a:rPr lang="en-US" sz="1400" dirty="0">
                <a:solidFill>
                  <a:srgbClr val="000000"/>
                </a:solidFill>
                <a:latin typeface="Menlo" charset="0"/>
              </a:rPr>
              <a:t>    </a:t>
            </a:r>
            <a:r>
              <a:rPr lang="en-US" sz="1400" dirty="0" err="1">
                <a:solidFill>
                  <a:srgbClr val="3E1E81"/>
                </a:solidFill>
                <a:latin typeface="Menlo" charset="0"/>
              </a:rPr>
              <a:t>printf</a:t>
            </a:r>
            <a:r>
              <a:rPr lang="en-US" sz="1400" dirty="0">
                <a:solidFill>
                  <a:srgbClr val="000000"/>
                </a:solidFill>
                <a:latin typeface="Menlo" charset="0"/>
              </a:rPr>
              <a:t>(</a:t>
            </a:r>
            <a:r>
              <a:rPr lang="en-US" sz="1400" dirty="0">
                <a:solidFill>
                  <a:srgbClr val="D12F1B"/>
                </a:solidFill>
                <a:latin typeface="Menlo" charset="0"/>
              </a:rPr>
              <a:t>"My last initial is %c.\n"</a:t>
            </a:r>
            <a:r>
              <a:rPr lang="en-US" sz="1400" dirty="0">
                <a:solidFill>
                  <a:srgbClr val="000000"/>
                </a:solidFill>
                <a:latin typeface="Menlo" charset="0"/>
              </a:rPr>
              <a:t>, </a:t>
            </a:r>
            <a:r>
              <a:rPr lang="en-US" sz="1400" dirty="0" err="1">
                <a:solidFill>
                  <a:srgbClr val="000000"/>
                </a:solidFill>
                <a:latin typeface="Menlo" charset="0"/>
              </a:rPr>
              <a:t>last_initial</a:t>
            </a:r>
            <a:r>
              <a:rPr lang="en-US" sz="1400" dirty="0">
                <a:solidFill>
                  <a:srgbClr val="000000"/>
                </a:solidFill>
                <a:latin typeface="Menlo" charset="0"/>
              </a:rPr>
              <a:t>);</a:t>
            </a:r>
            <a:endParaRPr lang="en-US" sz="1400" dirty="0">
              <a:solidFill>
                <a:srgbClr val="D12F1B"/>
              </a:solidFill>
              <a:latin typeface="Menlo" charset="0"/>
            </a:endParaRPr>
          </a:p>
          <a:p>
            <a:r>
              <a:rPr lang="en-US" sz="1400" dirty="0">
                <a:solidFill>
                  <a:srgbClr val="000000"/>
                </a:solidFill>
                <a:latin typeface="Menlo" charset="0"/>
              </a:rPr>
              <a:t>}</a:t>
            </a:r>
            <a:endParaRPr lang="en-US" sz="1400" dirty="0">
              <a:solidFill>
                <a:srgbClr val="000000"/>
              </a:solidFill>
              <a:effectLst/>
              <a:latin typeface="Menlo" charset="0"/>
            </a:endParaRPr>
          </a:p>
        </p:txBody>
      </p:sp>
    </p:spTree>
    <p:extLst>
      <p:ext uri="{BB962C8B-B14F-4D97-AF65-F5344CB8AC3E}">
        <p14:creationId xmlns:p14="http://schemas.microsoft.com/office/powerpoint/2010/main" val="89573111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ACE6-9AE3-3145-A231-90E509405C68}"/>
              </a:ext>
            </a:extLst>
          </p:cNvPr>
          <p:cNvSpPr>
            <a:spLocks noGrp="1"/>
          </p:cNvSpPr>
          <p:nvPr>
            <p:ph type="title"/>
          </p:nvPr>
        </p:nvSpPr>
        <p:spPr/>
        <p:txBody>
          <a:bodyPr/>
          <a:lstStyle/>
          <a:p>
            <a:r>
              <a:rPr lang="en-US" dirty="0"/>
              <a:t>Functional languages</a:t>
            </a:r>
          </a:p>
        </p:txBody>
      </p:sp>
      <p:sp>
        <p:nvSpPr>
          <p:cNvPr id="3" name="Content Placeholder 2">
            <a:extLst>
              <a:ext uri="{FF2B5EF4-FFF2-40B4-BE49-F238E27FC236}">
                <a16:creationId xmlns:a16="http://schemas.microsoft.com/office/drawing/2014/main" id="{59C6694C-C2FE-D642-8DB4-ADC0E7CA2CBB}"/>
              </a:ext>
            </a:extLst>
          </p:cNvPr>
          <p:cNvSpPr>
            <a:spLocks noGrp="1"/>
          </p:cNvSpPr>
          <p:nvPr>
            <p:ph idx="1"/>
          </p:nvPr>
        </p:nvSpPr>
        <p:spPr/>
        <p:txBody>
          <a:bodyPr/>
          <a:lstStyle/>
          <a:p>
            <a:r>
              <a:rPr lang="en-AU" sz="2000" dirty="0"/>
              <a:t>Functional languages emphasises on expressions and declarations rather than execution of statements. </a:t>
            </a:r>
            <a:r>
              <a:rPr lang="en-US" sz="2000" dirty="0"/>
              <a:t>The focus of such languages is on </a:t>
            </a:r>
            <a:r>
              <a:rPr lang="en-US" sz="2000" i="1" dirty="0"/>
              <a:t>expressions</a:t>
            </a:r>
            <a:r>
              <a:rPr lang="en-US" sz="2000" dirty="0"/>
              <a:t>.</a:t>
            </a:r>
          </a:p>
          <a:p>
            <a:r>
              <a:rPr lang="en-US" sz="2000" dirty="0"/>
              <a:t>Examples</a:t>
            </a:r>
          </a:p>
          <a:p>
            <a:pPr lvl="1"/>
            <a:r>
              <a:rPr lang="en-US" sz="1800" b="1" dirty="0"/>
              <a:t>LISP</a:t>
            </a:r>
            <a:r>
              <a:rPr lang="en-US" sz="1800" dirty="0"/>
              <a:t> (</a:t>
            </a:r>
            <a:r>
              <a:rPr lang="is-IS" sz="1800" dirty="0"/>
              <a:t>1958</a:t>
            </a:r>
            <a:r>
              <a:rPr lang="en-US" sz="1800" dirty="0"/>
              <a:t>), favored programming language for AI. LISP pioneered many ideas in programming languages.</a:t>
            </a:r>
          </a:p>
          <a:p>
            <a:pPr lvl="1"/>
            <a:r>
              <a:rPr lang="en-US" sz="1800" b="1" dirty="0"/>
              <a:t>Clojure</a:t>
            </a:r>
            <a:r>
              <a:rPr lang="en-US" sz="1800" dirty="0"/>
              <a:t>(2007) is a modern, dynamic, and functional dialect of the Lisp programming language on the Java platform</a:t>
            </a:r>
          </a:p>
          <a:p>
            <a:pPr lvl="1"/>
            <a:r>
              <a:rPr lang="en-AU" sz="1800" b="1" dirty="0"/>
              <a:t>HASKELL</a:t>
            </a:r>
            <a:r>
              <a:rPr lang="en-AU" sz="1800" dirty="0"/>
              <a:t>(1990) developed to be suitable for teaching, research and industrial application.</a:t>
            </a:r>
            <a:endParaRPr lang="en-US" sz="1800" dirty="0"/>
          </a:p>
          <a:p>
            <a:endParaRPr lang="en-US" b="1" dirty="0"/>
          </a:p>
          <a:p>
            <a:endParaRPr lang="en-US" dirty="0"/>
          </a:p>
        </p:txBody>
      </p:sp>
      <p:sp>
        <p:nvSpPr>
          <p:cNvPr id="4" name="Slide Number Placeholder 3">
            <a:extLst>
              <a:ext uri="{FF2B5EF4-FFF2-40B4-BE49-F238E27FC236}">
                <a16:creationId xmlns:a16="http://schemas.microsoft.com/office/drawing/2014/main" id="{552FE89B-0D39-EA4A-859B-7BF286AA9620}"/>
              </a:ext>
            </a:extLst>
          </p:cNvPr>
          <p:cNvSpPr>
            <a:spLocks noGrp="1"/>
          </p:cNvSpPr>
          <p:nvPr>
            <p:ph type="sldNum" sz="quarter" idx="12"/>
          </p:nvPr>
        </p:nvSpPr>
        <p:spPr/>
        <p:txBody>
          <a:bodyPr/>
          <a:lstStyle/>
          <a:p>
            <a:fld id="{C584CDA4-B2C2-C244-9F85-471ABA281F4B}" type="slidenum">
              <a:rPr lang="en-US" smtClean="0"/>
              <a:t>18</a:t>
            </a:fld>
            <a:endParaRPr lang="en-US"/>
          </a:p>
        </p:txBody>
      </p:sp>
      <p:sp>
        <p:nvSpPr>
          <p:cNvPr id="7" name="TextBox 6">
            <a:extLst>
              <a:ext uri="{FF2B5EF4-FFF2-40B4-BE49-F238E27FC236}">
                <a16:creationId xmlns:a16="http://schemas.microsoft.com/office/drawing/2014/main" id="{2E31895B-A935-B84C-A3B9-B144E3791E2B}"/>
              </a:ext>
            </a:extLst>
          </p:cNvPr>
          <p:cNvSpPr txBox="1"/>
          <p:nvPr/>
        </p:nvSpPr>
        <p:spPr>
          <a:xfrm>
            <a:off x="1896614" y="4193423"/>
            <a:ext cx="1494467" cy="369332"/>
          </a:xfrm>
          <a:prstGeom prst="rect">
            <a:avLst/>
          </a:prstGeom>
          <a:noFill/>
        </p:spPr>
        <p:txBody>
          <a:bodyPr wrap="square" rtlCol="0">
            <a:spAutoFit/>
          </a:bodyPr>
          <a:lstStyle/>
          <a:p>
            <a:r>
              <a:rPr lang="en-US" altLang="ko-KR" b="1" dirty="0"/>
              <a:t>Listing 1C.2</a:t>
            </a:r>
            <a:endParaRPr lang="ko-KR" altLang="en-US" b="1" dirty="0"/>
          </a:p>
        </p:txBody>
      </p:sp>
      <p:sp>
        <p:nvSpPr>
          <p:cNvPr id="8" name="Rectangle 7">
            <a:extLst>
              <a:ext uri="{FF2B5EF4-FFF2-40B4-BE49-F238E27FC236}">
                <a16:creationId xmlns:a16="http://schemas.microsoft.com/office/drawing/2014/main" id="{54DCA48C-3D77-924D-84E4-FD496E511819}"/>
              </a:ext>
            </a:extLst>
          </p:cNvPr>
          <p:cNvSpPr/>
          <p:nvPr/>
        </p:nvSpPr>
        <p:spPr>
          <a:xfrm>
            <a:off x="1896614" y="4562755"/>
            <a:ext cx="4160057" cy="954107"/>
          </a:xfrm>
          <a:prstGeom prst="rect">
            <a:avLst/>
          </a:prstGeom>
          <a:solidFill>
            <a:schemeClr val="bg1">
              <a:lumMod val="95000"/>
            </a:schemeClr>
          </a:solidFill>
          <a:ln>
            <a:solidFill>
              <a:srgbClr val="0070C0"/>
            </a:solidFill>
          </a:ln>
        </p:spPr>
        <p:txBody>
          <a:bodyPr wrap="square">
            <a:spAutoFit/>
          </a:bodyPr>
          <a:lstStyle/>
          <a:p>
            <a:r>
              <a:rPr lang="en-AU" sz="1400" dirty="0">
                <a:solidFill>
                  <a:srgbClr val="0000FF"/>
                </a:solidFill>
                <a:latin typeface="Menlo" panose="020B0609030804020204" pitchFamily="49" charset="0"/>
              </a:rPr>
              <a:t>module</a:t>
            </a:r>
            <a:r>
              <a:rPr lang="en-AU" sz="1400" dirty="0">
                <a:solidFill>
                  <a:srgbClr val="000000"/>
                </a:solidFill>
                <a:latin typeface="Menlo" panose="020B0609030804020204" pitchFamily="49" charset="0"/>
              </a:rPr>
              <a:t> </a:t>
            </a:r>
            <a:r>
              <a:rPr lang="en-AU" sz="1400" dirty="0">
                <a:solidFill>
                  <a:srgbClr val="267F99"/>
                </a:solidFill>
                <a:latin typeface="Menlo" panose="020B0609030804020204" pitchFamily="49" charset="0"/>
              </a:rPr>
              <a:t>Main</a:t>
            </a:r>
            <a:r>
              <a:rPr lang="en-AU" sz="1400" dirty="0">
                <a:solidFill>
                  <a:srgbClr val="000000"/>
                </a:solidFill>
                <a:latin typeface="Menlo" panose="020B0609030804020204" pitchFamily="49" charset="0"/>
              </a:rPr>
              <a:t> </a:t>
            </a:r>
            <a:r>
              <a:rPr lang="en-AU" sz="1400" dirty="0">
                <a:solidFill>
                  <a:srgbClr val="0000FF"/>
                </a:solidFill>
                <a:latin typeface="Menlo" panose="020B0609030804020204" pitchFamily="49" charset="0"/>
              </a:rPr>
              <a:t>where</a:t>
            </a:r>
            <a:endParaRPr lang="en-AU" sz="1400" dirty="0">
              <a:solidFill>
                <a:srgbClr val="000000"/>
              </a:solidFill>
              <a:latin typeface="Menlo" panose="020B0609030804020204" pitchFamily="49" charset="0"/>
            </a:endParaRPr>
          </a:p>
          <a:p>
            <a:br>
              <a:rPr lang="en-AU" sz="1400" dirty="0">
                <a:solidFill>
                  <a:srgbClr val="000000"/>
                </a:solidFill>
                <a:latin typeface="Menlo" panose="020B0609030804020204" pitchFamily="49" charset="0"/>
              </a:rPr>
            </a:br>
            <a:r>
              <a:rPr lang="en-AU" sz="1400" dirty="0">
                <a:solidFill>
                  <a:srgbClr val="795E26"/>
                </a:solidFill>
                <a:latin typeface="Menlo" panose="020B0609030804020204" pitchFamily="49" charset="0"/>
              </a:rPr>
              <a:t>main</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IO</a:t>
            </a:r>
            <a:r>
              <a:rPr lang="en-AU" sz="1400" dirty="0">
                <a:solidFill>
                  <a:srgbClr val="000000"/>
                </a:solidFill>
                <a:latin typeface="Menlo" panose="020B0609030804020204" pitchFamily="49" charset="0"/>
              </a:rPr>
              <a:t> ()</a:t>
            </a:r>
          </a:p>
          <a:p>
            <a:r>
              <a:rPr lang="en-AU" sz="1400" dirty="0">
                <a:solidFill>
                  <a:srgbClr val="000000"/>
                </a:solidFill>
                <a:latin typeface="Menlo" panose="020B0609030804020204" pitchFamily="49" charset="0"/>
              </a:rPr>
              <a:t>main = </a:t>
            </a:r>
            <a:r>
              <a:rPr lang="en-AU" sz="1400" dirty="0" err="1">
                <a:solidFill>
                  <a:srgbClr val="000000"/>
                </a:solidFill>
                <a:latin typeface="Menlo" panose="020B0609030804020204" pitchFamily="49" charset="0"/>
              </a:rPr>
              <a:t>putStrLn</a:t>
            </a:r>
            <a:r>
              <a:rPr lang="en-AU" sz="1400" dirty="0">
                <a:solidFill>
                  <a:srgbClr val="000000"/>
                </a:solidFill>
                <a:latin typeface="Menlo" panose="020B0609030804020204" pitchFamily="49" charset="0"/>
              </a:rPr>
              <a:t> </a:t>
            </a:r>
            <a:r>
              <a:rPr lang="en-AU" sz="1400" dirty="0">
                <a:solidFill>
                  <a:srgbClr val="A31515"/>
                </a:solidFill>
                <a:latin typeface="Menlo" panose="020B0609030804020204" pitchFamily="49" charset="0"/>
              </a:rPr>
              <a:t>"Hello, World!"</a:t>
            </a:r>
            <a:r>
              <a:rPr lang="en-AU" sz="1400" dirty="0">
                <a:solidFill>
                  <a:srgbClr val="000000"/>
                </a:solidFill>
                <a:latin typeface="Menlo" panose="020B0609030804020204" pitchFamily="49" charset="0"/>
              </a:rPr>
              <a:t> </a:t>
            </a:r>
            <a:endParaRPr lang="en-AU" sz="1400" b="0" dirty="0">
              <a:solidFill>
                <a:srgbClr val="000000"/>
              </a:solidFill>
              <a:effectLst/>
              <a:latin typeface="Menlo" panose="020B0609030804020204" pitchFamily="49" charset="0"/>
            </a:endParaRPr>
          </a:p>
        </p:txBody>
      </p:sp>
    </p:spTree>
    <p:extLst>
      <p:ext uri="{BB962C8B-B14F-4D97-AF65-F5344CB8AC3E}">
        <p14:creationId xmlns:p14="http://schemas.microsoft.com/office/powerpoint/2010/main" val="335570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5A42-E5A1-944D-9FE4-0593E25BECE3}"/>
              </a:ext>
            </a:extLst>
          </p:cNvPr>
          <p:cNvSpPr>
            <a:spLocks noGrp="1"/>
          </p:cNvSpPr>
          <p:nvPr>
            <p:ph type="title"/>
          </p:nvPr>
        </p:nvSpPr>
        <p:spPr/>
        <p:txBody>
          <a:bodyPr/>
          <a:lstStyle/>
          <a:p>
            <a:r>
              <a:rPr lang="en-US" dirty="0"/>
              <a:t>Imperative vs Functional</a:t>
            </a:r>
          </a:p>
        </p:txBody>
      </p:sp>
      <p:sp>
        <p:nvSpPr>
          <p:cNvPr id="4" name="Slide Number Placeholder 3">
            <a:extLst>
              <a:ext uri="{FF2B5EF4-FFF2-40B4-BE49-F238E27FC236}">
                <a16:creationId xmlns:a16="http://schemas.microsoft.com/office/drawing/2014/main" id="{82CA3891-A3DF-3A41-9B7F-2F2AA22D3D1D}"/>
              </a:ext>
            </a:extLst>
          </p:cNvPr>
          <p:cNvSpPr>
            <a:spLocks noGrp="1"/>
          </p:cNvSpPr>
          <p:nvPr>
            <p:ph type="sldNum" sz="quarter" idx="12"/>
          </p:nvPr>
        </p:nvSpPr>
        <p:spPr/>
        <p:txBody>
          <a:bodyPr/>
          <a:lstStyle/>
          <a:p>
            <a:fld id="{C584CDA4-B2C2-C244-9F85-471ABA281F4B}" type="slidenum">
              <a:rPr lang="en-US" smtClean="0"/>
              <a:t>19</a:t>
            </a:fld>
            <a:endParaRPr lang="en-US"/>
          </a:p>
        </p:txBody>
      </p:sp>
      <p:sp>
        <p:nvSpPr>
          <p:cNvPr id="6" name="Rectangle 5">
            <a:extLst>
              <a:ext uri="{FF2B5EF4-FFF2-40B4-BE49-F238E27FC236}">
                <a16:creationId xmlns:a16="http://schemas.microsoft.com/office/drawing/2014/main" id="{EEB004DD-D541-E54F-8B2E-A6147E83AD0B}"/>
              </a:ext>
            </a:extLst>
          </p:cNvPr>
          <p:cNvSpPr/>
          <p:nvPr/>
        </p:nvSpPr>
        <p:spPr>
          <a:xfrm>
            <a:off x="4906912" y="3006528"/>
            <a:ext cx="3942246" cy="1815882"/>
          </a:xfrm>
          <a:prstGeom prst="rect">
            <a:avLst/>
          </a:prstGeom>
          <a:solidFill>
            <a:schemeClr val="bg1">
              <a:lumMod val="95000"/>
            </a:schemeClr>
          </a:solidFill>
          <a:ln>
            <a:solidFill>
              <a:srgbClr val="0070C0"/>
            </a:solidFill>
          </a:ln>
        </p:spPr>
        <p:txBody>
          <a:bodyPr wrap="square">
            <a:spAutoFit/>
          </a:bodyPr>
          <a:lstStyle/>
          <a:p>
            <a:r>
              <a:rPr lang="en-AU" sz="1400" dirty="0">
                <a:solidFill>
                  <a:srgbClr val="795E26"/>
                </a:solidFill>
                <a:latin typeface="Menlo" panose="020B0609030804020204" pitchFamily="49" charset="0"/>
              </a:rPr>
              <a:t>fact</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Int</a:t>
            </a:r>
            <a:r>
              <a:rPr lang="en-AU" sz="1400" dirty="0">
                <a:solidFill>
                  <a:srgbClr val="000000"/>
                </a:solidFill>
                <a:latin typeface="Menlo" panose="020B0609030804020204" pitchFamily="49" charset="0"/>
              </a:rPr>
              <a:t> -&gt; </a:t>
            </a:r>
            <a:r>
              <a:rPr lang="en-AU" sz="1400" dirty="0">
                <a:solidFill>
                  <a:srgbClr val="0000FF"/>
                </a:solidFill>
                <a:latin typeface="Menlo" panose="020B0609030804020204" pitchFamily="49" charset="0"/>
              </a:rPr>
              <a:t>Int</a:t>
            </a:r>
            <a:r>
              <a:rPr lang="en-AU" sz="1400" dirty="0">
                <a:solidFill>
                  <a:srgbClr val="000000"/>
                </a:solidFill>
                <a:latin typeface="Menlo" panose="020B0609030804020204" pitchFamily="49" charset="0"/>
              </a:rPr>
              <a:t> </a:t>
            </a:r>
          </a:p>
          <a:p>
            <a:r>
              <a:rPr lang="en-AU" sz="1400" dirty="0">
                <a:solidFill>
                  <a:srgbClr val="000000"/>
                </a:solidFill>
                <a:latin typeface="Menlo" panose="020B0609030804020204" pitchFamily="49" charset="0"/>
              </a:rPr>
              <a:t>fact </a:t>
            </a:r>
            <a:r>
              <a:rPr lang="en-AU" sz="1400" dirty="0">
                <a:solidFill>
                  <a:srgbClr val="098658"/>
                </a:solidFill>
                <a:latin typeface="Menlo" panose="020B0609030804020204" pitchFamily="49" charset="0"/>
              </a:rPr>
              <a:t>0</a:t>
            </a:r>
            <a:r>
              <a:rPr lang="en-AU" sz="1400" dirty="0">
                <a:solidFill>
                  <a:srgbClr val="000000"/>
                </a:solidFill>
                <a:latin typeface="Menlo" panose="020B0609030804020204" pitchFamily="49" charset="0"/>
              </a:rPr>
              <a:t> =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a:t>
            </a:r>
          </a:p>
          <a:p>
            <a:r>
              <a:rPr lang="en-AU" sz="1400" dirty="0">
                <a:solidFill>
                  <a:srgbClr val="000000"/>
                </a:solidFill>
                <a:latin typeface="Menlo" panose="020B0609030804020204" pitchFamily="49" charset="0"/>
              </a:rPr>
              <a:t>fact n = n * fact ( n -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 </a:t>
            </a:r>
          </a:p>
          <a:p>
            <a:br>
              <a:rPr lang="en-AU" sz="1400" dirty="0">
                <a:solidFill>
                  <a:srgbClr val="000000"/>
                </a:solidFill>
                <a:latin typeface="Menlo" panose="020B0609030804020204" pitchFamily="49" charset="0"/>
              </a:rPr>
            </a:br>
            <a:r>
              <a:rPr lang="en-AU" sz="1400" dirty="0">
                <a:solidFill>
                  <a:srgbClr val="795E26"/>
                </a:solidFill>
                <a:latin typeface="Menlo" panose="020B0609030804020204" pitchFamily="49" charset="0"/>
              </a:rPr>
              <a:t>main</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IO</a:t>
            </a:r>
            <a:r>
              <a:rPr lang="en-AU" sz="1400" dirty="0">
                <a:solidFill>
                  <a:srgbClr val="000000"/>
                </a:solidFill>
                <a:latin typeface="Menlo" panose="020B0609030804020204" pitchFamily="49" charset="0"/>
              </a:rPr>
              <a:t> ()</a:t>
            </a:r>
          </a:p>
          <a:p>
            <a:r>
              <a:rPr lang="en-AU" sz="1400" dirty="0">
                <a:solidFill>
                  <a:srgbClr val="000000"/>
                </a:solidFill>
                <a:latin typeface="Menlo" panose="020B0609030804020204" pitchFamily="49" charset="0"/>
              </a:rPr>
              <a:t>main = </a:t>
            </a:r>
            <a:r>
              <a:rPr lang="en-AU" sz="1400" dirty="0">
                <a:solidFill>
                  <a:srgbClr val="AF00DB"/>
                </a:solidFill>
                <a:latin typeface="Menlo" panose="020B0609030804020204" pitchFamily="49" charset="0"/>
              </a:rPr>
              <a:t>do</a:t>
            </a:r>
            <a:r>
              <a:rPr lang="en-AU" sz="1400" dirty="0">
                <a:solidFill>
                  <a:srgbClr val="000000"/>
                </a:solidFill>
                <a:latin typeface="Menlo" panose="020B0609030804020204" pitchFamily="49" charset="0"/>
              </a:rPr>
              <a:t> </a:t>
            </a:r>
          </a:p>
          <a:p>
            <a:r>
              <a:rPr lang="en-AU" sz="1400" dirty="0" err="1">
                <a:solidFill>
                  <a:srgbClr val="000000"/>
                </a:solidFill>
                <a:latin typeface="Menlo" panose="020B0609030804020204" pitchFamily="49" charset="0"/>
              </a:rPr>
              <a:t>putStrLn</a:t>
            </a:r>
            <a:r>
              <a:rPr lang="en-AU" sz="1400" dirty="0">
                <a:solidFill>
                  <a:srgbClr val="000000"/>
                </a:solidFill>
                <a:latin typeface="Menlo" panose="020B0609030804020204" pitchFamily="49" charset="0"/>
              </a:rPr>
              <a:t> </a:t>
            </a:r>
            <a:r>
              <a:rPr lang="en-AU" sz="1400" dirty="0">
                <a:solidFill>
                  <a:srgbClr val="A31515"/>
                </a:solidFill>
                <a:latin typeface="Menlo" panose="020B0609030804020204" pitchFamily="49" charset="0"/>
              </a:rPr>
              <a:t>"The factorial of 5 is:"</a:t>
            </a:r>
            <a:r>
              <a:rPr lang="en-AU" sz="1400" dirty="0">
                <a:solidFill>
                  <a:srgbClr val="000000"/>
                </a:solidFill>
                <a:latin typeface="Menlo" panose="020B0609030804020204" pitchFamily="49" charset="0"/>
              </a:rPr>
              <a:t> </a:t>
            </a:r>
          </a:p>
          <a:p>
            <a:r>
              <a:rPr lang="en-AU" sz="1400" dirty="0">
                <a:solidFill>
                  <a:srgbClr val="000000"/>
                </a:solidFill>
                <a:latin typeface="Menlo" panose="020B0609030804020204" pitchFamily="49" charset="0"/>
              </a:rPr>
              <a:t>print (fact </a:t>
            </a:r>
            <a:r>
              <a:rPr lang="en-AU" sz="1400" dirty="0">
                <a:solidFill>
                  <a:srgbClr val="098658"/>
                </a:solidFill>
                <a:latin typeface="Menlo" panose="020B0609030804020204" pitchFamily="49" charset="0"/>
              </a:rPr>
              <a:t>5</a:t>
            </a:r>
            <a:r>
              <a:rPr lang="en-AU" sz="1400" dirty="0">
                <a:solidFill>
                  <a:srgbClr val="000000"/>
                </a:solidFill>
                <a:latin typeface="Menlo" panose="020B0609030804020204" pitchFamily="49" charset="0"/>
              </a:rPr>
              <a:t>) </a:t>
            </a:r>
            <a:endParaRPr lang="en-AU" sz="1400" b="0" dirty="0">
              <a:solidFill>
                <a:srgbClr val="000000"/>
              </a:solidFill>
              <a:effectLst/>
              <a:latin typeface="Menlo" panose="020B0609030804020204" pitchFamily="49"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C449B21-8B2A-2741-ADC3-34E9CF042700}"/>
                  </a:ext>
                </a:extLst>
              </p:cNvPr>
              <p:cNvSpPr>
                <a:spLocks noGrp="1"/>
              </p:cNvSpPr>
              <p:nvPr>
                <p:ph idx="1"/>
              </p:nvPr>
            </p:nvSpPr>
            <p:spPr>
              <a:xfrm>
                <a:off x="199901" y="959003"/>
                <a:ext cx="8654537" cy="830468"/>
              </a:xfrm>
            </p:spPr>
            <p:txBody>
              <a:bodyPr/>
              <a:lstStyle/>
              <a:p>
                <a:r>
                  <a:rPr lang="en-US" sz="2000" dirty="0"/>
                  <a:t>Factorial</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⋯2⋅1</m:t>
                      </m:r>
                    </m:oMath>
                  </m:oMathPara>
                </a14:m>
                <a:endParaRPr lang="en-US" dirty="0"/>
              </a:p>
            </p:txBody>
          </p:sp>
        </mc:Choice>
        <mc:Fallback xmlns="">
          <p:sp>
            <p:nvSpPr>
              <p:cNvPr id="7" name="Content Placeholder 2">
                <a:extLst>
                  <a:ext uri="{FF2B5EF4-FFF2-40B4-BE49-F238E27FC236}">
                    <a16:creationId xmlns:a16="http://schemas.microsoft.com/office/drawing/2014/main" id="{4C449B21-8B2A-2741-ADC3-34E9CF042700}"/>
                  </a:ext>
                </a:extLst>
              </p:cNvPr>
              <p:cNvSpPr>
                <a:spLocks noGrp="1" noRot="1" noChangeAspect="1" noMove="1" noResize="1" noEditPoints="1" noAdjustHandles="1" noChangeArrowheads="1" noChangeShapeType="1" noTextEdit="1"/>
              </p:cNvSpPr>
              <p:nvPr>
                <p:ph idx="1"/>
              </p:nvPr>
            </p:nvSpPr>
            <p:spPr>
              <a:xfrm>
                <a:off x="199901" y="959003"/>
                <a:ext cx="8654537" cy="830468"/>
              </a:xfrm>
              <a:blipFill>
                <a:blip r:embed="rId2"/>
                <a:stretch>
                  <a:fillRect l="-587" t="-4545"/>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BE6F36A3-D01D-9B43-A526-4F25378693A6}"/>
              </a:ext>
            </a:extLst>
          </p:cNvPr>
          <p:cNvSpPr txBox="1">
            <a:spLocks/>
          </p:cNvSpPr>
          <p:nvPr/>
        </p:nvSpPr>
        <p:spPr>
          <a:xfrm>
            <a:off x="7787638" y="2598999"/>
            <a:ext cx="1353597" cy="378542"/>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Haskell</a:t>
            </a:r>
            <a:endParaRPr lang="en-US" dirty="0"/>
          </a:p>
        </p:txBody>
      </p:sp>
      <p:sp>
        <p:nvSpPr>
          <p:cNvPr id="9" name="Rectangle 8">
            <a:extLst>
              <a:ext uri="{FF2B5EF4-FFF2-40B4-BE49-F238E27FC236}">
                <a16:creationId xmlns:a16="http://schemas.microsoft.com/office/drawing/2014/main" id="{74902D80-38A8-1F4C-B6B0-9A730E7249E1}"/>
              </a:ext>
            </a:extLst>
          </p:cNvPr>
          <p:cNvSpPr/>
          <p:nvPr/>
        </p:nvSpPr>
        <p:spPr>
          <a:xfrm>
            <a:off x="199901" y="3023330"/>
            <a:ext cx="4572000" cy="1815882"/>
          </a:xfrm>
          <a:prstGeom prst="rect">
            <a:avLst/>
          </a:prstGeom>
          <a:solidFill>
            <a:schemeClr val="bg1">
              <a:lumMod val="95000"/>
            </a:schemeClr>
          </a:solidFill>
          <a:ln>
            <a:solidFill>
              <a:srgbClr val="0070C0"/>
            </a:solidFill>
          </a:ln>
        </p:spPr>
        <p:txBody>
          <a:bodyPr>
            <a:spAutoFit/>
          </a:bodyPr>
          <a:lstStyle/>
          <a:p>
            <a:r>
              <a:rPr lang="en-AU" sz="1400" b="1" dirty="0">
                <a:solidFill>
                  <a:srgbClr val="9B2393"/>
                </a:solidFill>
                <a:latin typeface="Menlo" panose="020B0609030804020204" pitchFamily="49" charset="0"/>
              </a:rPr>
              <a:t>int</a:t>
            </a:r>
            <a:r>
              <a:rPr lang="en-AU" sz="1400" dirty="0">
                <a:solidFill>
                  <a:srgbClr val="000000"/>
                </a:solidFill>
                <a:latin typeface="Menlo" panose="020B0609030804020204" pitchFamily="49" charset="0"/>
              </a:rPr>
              <a:t> </a:t>
            </a:r>
            <a:r>
              <a:rPr lang="en-AU" sz="1400" dirty="0">
                <a:solidFill>
                  <a:srgbClr val="0F68A0"/>
                </a:solidFill>
                <a:latin typeface="Menlo" panose="020B0609030804020204" pitchFamily="49" charset="0"/>
              </a:rPr>
              <a:t>main</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a:t>
            </a:r>
            <a:r>
              <a:rPr lang="en-AU" sz="1400" b="1" dirty="0">
                <a:solidFill>
                  <a:srgbClr val="9B2393"/>
                </a:solidFill>
                <a:latin typeface="Menlo" panose="020B0609030804020204" pitchFamily="49" charset="0"/>
              </a:rPr>
              <a:t>int</a:t>
            </a:r>
            <a:r>
              <a:rPr lang="en-AU" sz="1400" dirty="0">
                <a:solidFill>
                  <a:srgbClr val="000000"/>
                </a:solidFill>
                <a:latin typeface="Menlo" panose="020B0609030804020204" pitchFamily="49" charset="0"/>
              </a:rPr>
              <a:t> c, f = </a:t>
            </a:r>
            <a:r>
              <a:rPr lang="en-AU" sz="1400" dirty="0">
                <a:solidFill>
                  <a:srgbClr val="1C00CF"/>
                </a:solidFill>
                <a:latin typeface="Menlo" panose="020B0609030804020204" pitchFamily="49" charset="0"/>
              </a:rPr>
              <a:t>1</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a:t>
            </a:r>
            <a:r>
              <a:rPr lang="en-AU" sz="1400" b="1" dirty="0">
                <a:solidFill>
                  <a:srgbClr val="9B2393"/>
                </a:solidFill>
                <a:latin typeface="Menlo" panose="020B0609030804020204" pitchFamily="49" charset="0"/>
              </a:rPr>
              <a:t>for</a:t>
            </a:r>
            <a:r>
              <a:rPr lang="en-AU" sz="1400" dirty="0">
                <a:solidFill>
                  <a:srgbClr val="000000"/>
                </a:solidFill>
                <a:latin typeface="Menlo" panose="020B0609030804020204" pitchFamily="49" charset="0"/>
              </a:rPr>
              <a:t> (c = </a:t>
            </a:r>
            <a:r>
              <a:rPr lang="en-AU" sz="1400" dirty="0">
                <a:solidFill>
                  <a:srgbClr val="1C00CF"/>
                </a:solidFill>
                <a:latin typeface="Menlo" panose="020B0609030804020204" pitchFamily="49" charset="0"/>
              </a:rPr>
              <a:t>1</a:t>
            </a:r>
            <a:r>
              <a:rPr lang="en-AU" sz="1400" dirty="0">
                <a:solidFill>
                  <a:srgbClr val="000000"/>
                </a:solidFill>
                <a:latin typeface="Menlo" panose="020B0609030804020204" pitchFamily="49" charset="0"/>
              </a:rPr>
              <a:t>; c &lt;= 5; </a:t>
            </a:r>
            <a:r>
              <a:rPr lang="en-AU" sz="1400" dirty="0" err="1">
                <a:solidFill>
                  <a:srgbClr val="000000"/>
                </a:solidFill>
                <a:latin typeface="Menlo" panose="020B0609030804020204" pitchFamily="49" charset="0"/>
              </a:rPr>
              <a:t>c++</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f = f * c;</a:t>
            </a:r>
          </a:p>
          <a:p>
            <a:r>
              <a:rPr lang="en-AU" sz="1400" dirty="0">
                <a:solidFill>
                  <a:srgbClr val="000000"/>
                </a:solidFill>
                <a:latin typeface="Menlo" panose="020B0609030804020204" pitchFamily="49" charset="0"/>
              </a:rPr>
              <a:t> </a:t>
            </a:r>
          </a:p>
          <a:p>
            <a:r>
              <a:rPr lang="en-AU" sz="1400" dirty="0">
                <a:solidFill>
                  <a:srgbClr val="C41A16"/>
                </a:solidFill>
                <a:latin typeface="Menlo" panose="020B0609030804020204" pitchFamily="49" charset="0"/>
              </a:rPr>
              <a:t>  </a:t>
            </a:r>
            <a:r>
              <a:rPr lang="en-AU" sz="1400" dirty="0" err="1">
                <a:solidFill>
                  <a:srgbClr val="6C36A9"/>
                </a:solidFill>
                <a:latin typeface="Menlo" panose="020B0609030804020204" pitchFamily="49" charset="0"/>
              </a:rPr>
              <a:t>printf</a:t>
            </a:r>
            <a:r>
              <a:rPr lang="en-AU" sz="1400" dirty="0">
                <a:solidFill>
                  <a:srgbClr val="C41A16"/>
                </a:solidFill>
                <a:latin typeface="Menlo" panose="020B0609030804020204" pitchFamily="49" charset="0"/>
              </a:rPr>
              <a:t>("Factorial of 5 = %d\n", f);</a:t>
            </a:r>
            <a:endParaRPr lang="en-AU" sz="1400" dirty="0">
              <a:solidFill>
                <a:srgbClr val="000000"/>
              </a:solidFill>
              <a:latin typeface="Menlo" panose="020B0609030804020204" pitchFamily="49" charset="0"/>
            </a:endParaRPr>
          </a:p>
          <a:p>
            <a:r>
              <a:rPr lang="en-AU" sz="1400" dirty="0">
                <a:solidFill>
                  <a:srgbClr val="9B2393"/>
                </a:solidFill>
                <a:latin typeface="Menlo" panose="020B0609030804020204" pitchFamily="49" charset="0"/>
              </a:rPr>
              <a:t>  </a:t>
            </a:r>
            <a:r>
              <a:rPr lang="en-AU" sz="1400" b="1" dirty="0">
                <a:solidFill>
                  <a:srgbClr val="9B2393"/>
                </a:solidFill>
                <a:latin typeface="Menlo" panose="020B0609030804020204" pitchFamily="49" charset="0"/>
              </a:rPr>
              <a:t>return</a:t>
            </a:r>
            <a:r>
              <a:rPr lang="en-AU" sz="1400" dirty="0">
                <a:solidFill>
                  <a:srgbClr val="9B2393"/>
                </a:solidFill>
                <a:latin typeface="Menlo" panose="020B0609030804020204" pitchFamily="49" charset="0"/>
              </a:rPr>
              <a:t> </a:t>
            </a:r>
            <a:r>
              <a:rPr lang="en-AU" sz="1400" dirty="0">
                <a:solidFill>
                  <a:srgbClr val="1C00CF"/>
                </a:solidFill>
                <a:latin typeface="Menlo" panose="020B0609030804020204" pitchFamily="49" charset="0"/>
              </a:rPr>
              <a:t>0</a:t>
            </a:r>
            <a:r>
              <a:rPr lang="en-AU" sz="1400" dirty="0">
                <a:solidFill>
                  <a:srgbClr val="9B2393"/>
                </a:solidFill>
                <a:latin typeface="Menlo" panose="020B0609030804020204" pitchFamily="49" charset="0"/>
              </a:rPr>
              <a:t>;</a:t>
            </a:r>
          </a:p>
          <a:p>
            <a:r>
              <a:rPr lang="en-AU" sz="1400" dirty="0">
                <a:solidFill>
                  <a:srgbClr val="000000"/>
                </a:solidFill>
                <a:latin typeface="Menlo" panose="020B0609030804020204" pitchFamily="49" charset="0"/>
              </a:rPr>
              <a:t>}</a:t>
            </a:r>
            <a:endParaRPr lang="en-AU" sz="1400" dirty="0">
              <a:solidFill>
                <a:srgbClr val="000000"/>
              </a:solidFill>
              <a:effectLst/>
              <a:latin typeface="Menlo" panose="020B0609030804020204" pitchFamily="49" charset="0"/>
            </a:endParaRPr>
          </a:p>
        </p:txBody>
      </p:sp>
      <p:sp>
        <p:nvSpPr>
          <p:cNvPr id="10" name="Content Placeholder 2">
            <a:extLst>
              <a:ext uri="{FF2B5EF4-FFF2-40B4-BE49-F238E27FC236}">
                <a16:creationId xmlns:a16="http://schemas.microsoft.com/office/drawing/2014/main" id="{F14885EA-2189-414C-B005-A57BD7E4EB06}"/>
              </a:ext>
            </a:extLst>
          </p:cNvPr>
          <p:cNvSpPr txBox="1">
            <a:spLocks/>
          </p:cNvSpPr>
          <p:nvPr/>
        </p:nvSpPr>
        <p:spPr>
          <a:xfrm>
            <a:off x="4024649" y="2570011"/>
            <a:ext cx="1353597" cy="378542"/>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C</a:t>
            </a:r>
            <a:endParaRPr lang="en-US" dirty="0"/>
          </a:p>
        </p:txBody>
      </p:sp>
      <p:sp>
        <p:nvSpPr>
          <p:cNvPr id="11" name="TextBox 10">
            <a:extLst>
              <a:ext uri="{FF2B5EF4-FFF2-40B4-BE49-F238E27FC236}">
                <a16:creationId xmlns:a16="http://schemas.microsoft.com/office/drawing/2014/main" id="{F993D82E-0096-384A-8BAB-886BE86FB5F4}"/>
              </a:ext>
            </a:extLst>
          </p:cNvPr>
          <p:cNvSpPr txBox="1"/>
          <p:nvPr/>
        </p:nvSpPr>
        <p:spPr>
          <a:xfrm>
            <a:off x="199901" y="2579221"/>
            <a:ext cx="1494467" cy="369332"/>
          </a:xfrm>
          <a:prstGeom prst="rect">
            <a:avLst/>
          </a:prstGeom>
          <a:noFill/>
        </p:spPr>
        <p:txBody>
          <a:bodyPr wrap="square" rtlCol="0">
            <a:spAutoFit/>
          </a:bodyPr>
          <a:lstStyle/>
          <a:p>
            <a:r>
              <a:rPr lang="en-US" altLang="ko-KR" b="1" dirty="0"/>
              <a:t>Listing 1C.3</a:t>
            </a:r>
            <a:endParaRPr lang="ko-KR" altLang="en-US" b="1" dirty="0"/>
          </a:p>
        </p:txBody>
      </p:sp>
      <p:sp>
        <p:nvSpPr>
          <p:cNvPr id="12" name="TextBox 11">
            <a:extLst>
              <a:ext uri="{FF2B5EF4-FFF2-40B4-BE49-F238E27FC236}">
                <a16:creationId xmlns:a16="http://schemas.microsoft.com/office/drawing/2014/main" id="{F76DB9D9-6BBA-894D-845C-0ACF094F1078}"/>
              </a:ext>
            </a:extLst>
          </p:cNvPr>
          <p:cNvSpPr txBox="1"/>
          <p:nvPr/>
        </p:nvSpPr>
        <p:spPr>
          <a:xfrm>
            <a:off x="4906912" y="2574616"/>
            <a:ext cx="1494467" cy="369332"/>
          </a:xfrm>
          <a:prstGeom prst="rect">
            <a:avLst/>
          </a:prstGeom>
          <a:noFill/>
        </p:spPr>
        <p:txBody>
          <a:bodyPr wrap="square" rtlCol="0">
            <a:spAutoFit/>
          </a:bodyPr>
          <a:lstStyle/>
          <a:p>
            <a:r>
              <a:rPr lang="en-US" altLang="ko-KR" b="1" dirty="0"/>
              <a:t>Listing 1C.4</a:t>
            </a:r>
            <a:endParaRPr lang="ko-KR" altLang="en-US" b="1" dirty="0"/>
          </a:p>
        </p:txBody>
      </p:sp>
    </p:spTree>
    <p:extLst>
      <p:ext uri="{BB962C8B-B14F-4D97-AF65-F5344CB8AC3E}">
        <p14:creationId xmlns:p14="http://schemas.microsoft.com/office/powerpoint/2010/main" val="77627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A68B-DE1C-E946-9A35-AB9484C62460}"/>
              </a:ext>
            </a:extLst>
          </p:cNvPr>
          <p:cNvSpPr>
            <a:spLocks noGrp="1"/>
          </p:cNvSpPr>
          <p:nvPr>
            <p:ph type="title"/>
          </p:nvPr>
        </p:nvSpPr>
        <p:spPr/>
        <p:txBody>
          <a:bodyPr/>
          <a:lstStyle/>
          <a:p>
            <a:r>
              <a:rPr lang="en-AU" dirty="0"/>
              <a:t>Acknowledgement of Country</a:t>
            </a:r>
            <a:endParaRPr lang="en-US" dirty="0"/>
          </a:p>
        </p:txBody>
      </p:sp>
      <p:sp>
        <p:nvSpPr>
          <p:cNvPr id="3" name="Content Placeholder 2">
            <a:extLst>
              <a:ext uri="{FF2B5EF4-FFF2-40B4-BE49-F238E27FC236}">
                <a16:creationId xmlns:a16="http://schemas.microsoft.com/office/drawing/2014/main" id="{F5382391-0767-DF40-B7B3-469ACC725AA5}"/>
              </a:ext>
            </a:extLst>
          </p:cNvPr>
          <p:cNvSpPr>
            <a:spLocks noGrp="1"/>
          </p:cNvSpPr>
          <p:nvPr>
            <p:ph idx="1"/>
          </p:nvPr>
        </p:nvSpPr>
        <p:spPr/>
        <p:txBody>
          <a:bodyPr/>
          <a:lstStyle/>
          <a:p>
            <a:r>
              <a:rPr lang="en-AU" i="1" dirty="0"/>
              <a:t>I wish to acknowledge the traditional custodians of the land we are meeting on, the Ngunnawal people. I wish to acknowledge and respect their continuing culture and the contribution they make to the life of this city and this region. I would also like to acknowledge and welcome any other Aboriginal and Torres Strait Islander people who are enrolled in our courses.</a:t>
            </a:r>
          </a:p>
          <a:p>
            <a:endParaRPr lang="en-US" dirty="0"/>
          </a:p>
        </p:txBody>
      </p:sp>
      <p:sp>
        <p:nvSpPr>
          <p:cNvPr id="4" name="Slide Number Placeholder 3">
            <a:extLst>
              <a:ext uri="{FF2B5EF4-FFF2-40B4-BE49-F238E27FC236}">
                <a16:creationId xmlns:a16="http://schemas.microsoft.com/office/drawing/2014/main" id="{10AAE108-5794-6342-9F4E-A7D172B3BFE4}"/>
              </a:ext>
            </a:extLst>
          </p:cNvPr>
          <p:cNvSpPr>
            <a:spLocks noGrp="1"/>
          </p:cNvSpPr>
          <p:nvPr>
            <p:ph type="sldNum" sz="quarter" idx="12"/>
          </p:nvPr>
        </p:nvSpPr>
        <p:spPr/>
        <p:txBody>
          <a:bodyPr/>
          <a:lstStyle/>
          <a:p>
            <a:fld id="{C584CDA4-B2C2-C244-9F85-471ABA281F4B}" type="slidenum">
              <a:rPr lang="en-US" smtClean="0"/>
              <a:t>2</a:t>
            </a:fld>
            <a:endParaRPr lang="en-US"/>
          </a:p>
        </p:txBody>
      </p:sp>
    </p:spTree>
    <p:extLst>
      <p:ext uri="{BB962C8B-B14F-4D97-AF65-F5344CB8AC3E}">
        <p14:creationId xmlns:p14="http://schemas.microsoft.com/office/powerpoint/2010/main" val="183447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Object-Oriented Languages</a:t>
            </a:r>
          </a:p>
        </p:txBody>
      </p:sp>
      <p:sp>
        <p:nvSpPr>
          <p:cNvPr id="54275" name="Rectangle 3"/>
          <p:cNvSpPr>
            <a:spLocks noGrp="1" noChangeArrowheads="1"/>
          </p:cNvSpPr>
          <p:nvPr>
            <p:ph type="body" idx="1"/>
          </p:nvPr>
        </p:nvSpPr>
        <p:spPr>
          <a:xfrm>
            <a:off x="199901" y="1343131"/>
            <a:ext cx="8654537" cy="4803025"/>
          </a:xfrm>
        </p:spPr>
        <p:txBody>
          <a:bodyPr>
            <a:normAutofit/>
          </a:bodyPr>
          <a:lstStyle/>
          <a:p>
            <a:r>
              <a:rPr lang="en-US" sz="2000" dirty="0"/>
              <a:t>Most object-oriented (OO) languages are high-level languages.</a:t>
            </a:r>
          </a:p>
          <a:p>
            <a:r>
              <a:rPr lang="en-US" sz="2000" dirty="0"/>
              <a:t>The focus of OOP languages is not on structure, but on </a:t>
            </a:r>
            <a:r>
              <a:rPr lang="en-US" sz="2000" i="1" dirty="0"/>
              <a:t>modeling data</a:t>
            </a:r>
            <a:r>
              <a:rPr lang="en-US" sz="2000" dirty="0"/>
              <a:t>.</a:t>
            </a:r>
          </a:p>
          <a:p>
            <a:r>
              <a:rPr lang="en-US" sz="2000" dirty="0"/>
              <a:t>Programmers code using </a:t>
            </a:r>
            <a:r>
              <a:rPr lang="ja-JP" altLang="en-US" sz="2000" dirty="0">
                <a:latin typeface="Arial"/>
              </a:rPr>
              <a:t>“</a:t>
            </a:r>
            <a:r>
              <a:rPr lang="en-US" sz="2000" dirty="0"/>
              <a:t>blueprints</a:t>
            </a:r>
            <a:r>
              <a:rPr lang="ja-JP" altLang="en-US" sz="2000" dirty="0">
                <a:latin typeface="Arial"/>
              </a:rPr>
              <a:t>”</a:t>
            </a:r>
            <a:r>
              <a:rPr lang="en-US" sz="2000" dirty="0"/>
              <a:t> of data models called </a:t>
            </a:r>
            <a:r>
              <a:rPr lang="en-US" sz="2000" i="1" dirty="0"/>
              <a:t>classes</a:t>
            </a:r>
            <a:r>
              <a:rPr lang="en-US" sz="2000" dirty="0"/>
              <a:t>.</a:t>
            </a:r>
          </a:p>
          <a:p>
            <a:r>
              <a:rPr lang="en-US" sz="2000" dirty="0"/>
              <a:t>Examples of OOP languages include </a:t>
            </a:r>
          </a:p>
          <a:p>
            <a:pPr lvl="1"/>
            <a:r>
              <a:rPr lang="en-US" sz="1800" b="1" dirty="0" err="1"/>
              <a:t>Simula</a:t>
            </a:r>
            <a:r>
              <a:rPr lang="en-US" sz="1800" dirty="0"/>
              <a:t> (1965) is the first OO language. </a:t>
            </a:r>
            <a:r>
              <a:rPr lang="en-US" sz="1800" dirty="0" err="1"/>
              <a:t>Simula</a:t>
            </a:r>
            <a:r>
              <a:rPr lang="en-US" sz="1800" dirty="0"/>
              <a:t> 67 introduced, objects, classes, many features of modern OO languages.</a:t>
            </a:r>
          </a:p>
          <a:p>
            <a:pPr lvl="1"/>
            <a:r>
              <a:rPr lang="en-US" sz="1800" b="1" dirty="0"/>
              <a:t>Smalltalk</a:t>
            </a:r>
            <a:r>
              <a:rPr lang="en-US" sz="1800" dirty="0"/>
              <a:t> (</a:t>
            </a:r>
            <a:r>
              <a:rPr lang="cs-CZ" sz="1800" dirty="0"/>
              <a:t>1972</a:t>
            </a:r>
            <a:r>
              <a:rPr lang="en-US" sz="1800" dirty="0"/>
              <a:t>),  was designed and created in part for educational purposes.</a:t>
            </a:r>
          </a:p>
          <a:p>
            <a:pPr lvl="1"/>
            <a:r>
              <a:rPr lang="en-US" sz="1800" b="1" dirty="0"/>
              <a:t>C++</a:t>
            </a:r>
            <a:r>
              <a:rPr lang="en-US" sz="1800" dirty="0"/>
              <a:t> (1983), designed with a bias towards system programming, embedded  and large systems with performance, efficiency and flexibility of use as its design highlights. Developed as an extension of C.</a:t>
            </a:r>
          </a:p>
          <a:p>
            <a:pPr lvl="1"/>
            <a:r>
              <a:rPr lang="en-US" sz="1800" b="1" dirty="0"/>
              <a:t>Java</a:t>
            </a:r>
            <a:r>
              <a:rPr lang="en-US" sz="1800" dirty="0"/>
              <a:t> (1995) designed to have as few implementation dependencies as possible.</a:t>
            </a:r>
          </a:p>
          <a:p>
            <a:pPr lvl="1"/>
            <a:r>
              <a:rPr lang="en-US" sz="1800" b="1" dirty="0"/>
              <a:t>Scala</a:t>
            </a:r>
            <a:r>
              <a:rPr lang="en-US" sz="1800" dirty="0"/>
              <a:t> (2004) is a general-purpose programming language providing support for both object-oriented programming and functional programming.</a:t>
            </a:r>
          </a:p>
        </p:txBody>
      </p:sp>
    </p:spTree>
    <p:extLst>
      <p:ext uri="{BB962C8B-B14F-4D97-AF65-F5344CB8AC3E}">
        <p14:creationId xmlns:p14="http://schemas.microsoft.com/office/powerpoint/2010/main" val="1047207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Object-Oriented Languages</a:t>
            </a:r>
          </a:p>
        </p:txBody>
      </p:sp>
      <p:sp>
        <p:nvSpPr>
          <p:cNvPr id="3" name="Content Placeholder 2"/>
          <p:cNvSpPr>
            <a:spLocks noGrp="1"/>
          </p:cNvSpPr>
          <p:nvPr>
            <p:ph idx="1"/>
          </p:nvPr>
        </p:nvSpPr>
        <p:spPr>
          <a:xfrm>
            <a:off x="199901" y="1343132"/>
            <a:ext cx="8654537" cy="578266"/>
          </a:xfrm>
        </p:spPr>
        <p:txBody>
          <a:bodyPr/>
          <a:lstStyle/>
          <a:p>
            <a:r>
              <a:rPr lang="en-US"/>
              <a:t>C++ example </a:t>
            </a:r>
            <a:endParaRPr lang="en-US" dirty="0"/>
          </a:p>
        </p:txBody>
      </p:sp>
      <p:sp>
        <p:nvSpPr>
          <p:cNvPr id="4" name="Slide Number Placeholder 3"/>
          <p:cNvSpPr>
            <a:spLocks noGrp="1"/>
          </p:cNvSpPr>
          <p:nvPr>
            <p:ph type="sldNum" sz="quarter" idx="12"/>
          </p:nvPr>
        </p:nvSpPr>
        <p:spPr/>
        <p:txBody>
          <a:bodyPr/>
          <a:lstStyle/>
          <a:p>
            <a:fld id="{C584CDA4-B2C2-C244-9F85-471ABA281F4B}" type="slidenum">
              <a:rPr lang="en-US" smtClean="0"/>
              <a:t>21</a:t>
            </a:fld>
            <a:endParaRPr lang="en-US"/>
          </a:p>
        </p:txBody>
      </p:sp>
      <p:sp>
        <p:nvSpPr>
          <p:cNvPr id="8" name="Rectangle 7"/>
          <p:cNvSpPr/>
          <p:nvPr/>
        </p:nvSpPr>
        <p:spPr>
          <a:xfrm>
            <a:off x="1528201" y="1921398"/>
            <a:ext cx="5997934" cy="433965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a:spAutoFit/>
          </a:bodyPr>
          <a:lstStyle/>
          <a:p>
            <a:r>
              <a:rPr lang="en-US" sz="1200" dirty="0">
                <a:solidFill>
                  <a:srgbClr val="78492A"/>
                </a:solidFill>
                <a:latin typeface="Menlo" charset="0"/>
              </a:rPr>
              <a:t>#include </a:t>
            </a:r>
            <a:r>
              <a:rPr lang="en-US" sz="1200" dirty="0">
                <a:solidFill>
                  <a:srgbClr val="D12F1B"/>
                </a:solidFill>
                <a:latin typeface="Menlo" charset="0"/>
              </a:rPr>
              <a:t>&lt;</a:t>
            </a:r>
            <a:r>
              <a:rPr lang="en-US" sz="1200" dirty="0" err="1">
                <a:solidFill>
                  <a:srgbClr val="D12F1B"/>
                </a:solidFill>
                <a:latin typeface="Menlo" charset="0"/>
              </a:rPr>
              <a:t>iostream</a:t>
            </a:r>
            <a:r>
              <a:rPr lang="en-US" sz="1200" dirty="0">
                <a:solidFill>
                  <a:srgbClr val="D12F1B"/>
                </a:solidFill>
                <a:latin typeface="Menlo" charset="0"/>
              </a:rPr>
              <a:t>&gt;</a:t>
            </a:r>
          </a:p>
          <a:p>
            <a:r>
              <a:rPr lang="en-US" sz="1200" dirty="0">
                <a:solidFill>
                  <a:srgbClr val="BA2DA2"/>
                </a:solidFill>
                <a:latin typeface="Menlo" charset="0"/>
              </a:rPr>
              <a:t>using</a:t>
            </a:r>
            <a:r>
              <a:rPr lang="en-US" sz="1200" dirty="0">
                <a:solidFill>
                  <a:srgbClr val="000000"/>
                </a:solidFill>
                <a:latin typeface="Menlo" charset="0"/>
              </a:rPr>
              <a:t> </a:t>
            </a:r>
            <a:r>
              <a:rPr lang="en-US" sz="1200" dirty="0">
                <a:solidFill>
                  <a:srgbClr val="BA2DA2"/>
                </a:solidFill>
                <a:latin typeface="Menlo" charset="0"/>
              </a:rPr>
              <a:t>namespace</a:t>
            </a:r>
            <a:r>
              <a:rPr lang="en-US" sz="1200" dirty="0">
                <a:solidFill>
                  <a:srgbClr val="000000"/>
                </a:solidFill>
                <a:latin typeface="Menlo" charset="0"/>
              </a:rPr>
              <a:t> </a:t>
            </a:r>
            <a:r>
              <a:rPr lang="en-US" sz="1200" dirty="0" err="1">
                <a:solidFill>
                  <a:srgbClr val="000000"/>
                </a:solidFill>
                <a:latin typeface="Menlo" charset="0"/>
              </a:rPr>
              <a:t>std</a:t>
            </a:r>
            <a:r>
              <a:rPr lang="en-US" sz="1200" dirty="0">
                <a:solidFill>
                  <a:srgbClr val="000000"/>
                </a:solidFill>
                <a:latin typeface="Menlo" charset="0"/>
              </a:rPr>
              <a:t>;</a:t>
            </a:r>
            <a:endParaRPr lang="en-US" sz="1200" dirty="0">
              <a:solidFill>
                <a:srgbClr val="BA2DA2"/>
              </a:solidFill>
              <a:latin typeface="Menlo" charset="0"/>
            </a:endParaRPr>
          </a:p>
          <a:p>
            <a:endParaRPr lang="en-US" sz="1200" dirty="0">
              <a:solidFill>
                <a:srgbClr val="000000"/>
              </a:solidFill>
              <a:latin typeface="Menlo" charset="0"/>
            </a:endParaRPr>
          </a:p>
          <a:p>
            <a:r>
              <a:rPr lang="en-US" sz="1200" dirty="0">
                <a:solidFill>
                  <a:srgbClr val="BA2DA2"/>
                </a:solidFill>
                <a:latin typeface="Menlo" charset="0"/>
              </a:rPr>
              <a:t>class</a:t>
            </a:r>
            <a:r>
              <a:rPr lang="en-US" sz="1200" dirty="0">
                <a:solidFill>
                  <a:srgbClr val="000000"/>
                </a:solidFill>
                <a:latin typeface="Menlo" charset="0"/>
              </a:rPr>
              <a:t> Person{</a:t>
            </a:r>
          </a:p>
          <a:p>
            <a:r>
              <a:rPr lang="en-US" sz="1200" dirty="0">
                <a:solidFill>
                  <a:srgbClr val="BA2DA2"/>
                </a:solidFill>
                <a:latin typeface="Menlo" charset="0"/>
              </a:rPr>
              <a:t>public</a:t>
            </a:r>
            <a:r>
              <a:rPr lang="en-US" sz="1200" dirty="0">
                <a:solidFill>
                  <a:srgbClr val="000000"/>
                </a:solidFill>
                <a:latin typeface="Menlo" charset="0"/>
              </a:rPr>
              <a:t>:</a:t>
            </a:r>
            <a:endParaRPr lang="en-US" sz="1200" dirty="0">
              <a:solidFill>
                <a:srgbClr val="BA2DA2"/>
              </a:solidFill>
              <a:latin typeface="Menlo" charset="0"/>
            </a:endParaRPr>
          </a:p>
          <a:p>
            <a:r>
              <a:rPr lang="en-US" sz="1200" dirty="0">
                <a:solidFill>
                  <a:srgbClr val="000000"/>
                </a:solidFill>
                <a:latin typeface="Menlo" charset="0"/>
              </a:rPr>
              <a:t>    </a:t>
            </a:r>
            <a:r>
              <a:rPr lang="en-US" sz="1200" dirty="0" err="1">
                <a:solidFill>
                  <a:srgbClr val="BA2DA2"/>
                </a:solidFill>
                <a:latin typeface="Menlo" charset="0"/>
              </a:rPr>
              <a:t>int</a:t>
            </a:r>
            <a:r>
              <a:rPr lang="en-US" sz="1200" dirty="0">
                <a:solidFill>
                  <a:srgbClr val="000000"/>
                </a:solidFill>
                <a:latin typeface="Menlo" charset="0"/>
              </a:rPr>
              <a:t> age;</a:t>
            </a:r>
          </a:p>
          <a:p>
            <a:r>
              <a:rPr lang="en-US" sz="1200" dirty="0">
                <a:solidFill>
                  <a:srgbClr val="000000"/>
                </a:solidFill>
                <a:latin typeface="Menlo" charset="0"/>
              </a:rPr>
              <a:t>    </a:t>
            </a:r>
            <a:r>
              <a:rPr lang="en-US" sz="1200" dirty="0">
                <a:solidFill>
                  <a:srgbClr val="BA2DA2"/>
                </a:solidFill>
                <a:latin typeface="Menlo" charset="0"/>
              </a:rPr>
              <a:t>float</a:t>
            </a:r>
            <a:r>
              <a:rPr lang="en-US" sz="1200" dirty="0">
                <a:solidFill>
                  <a:srgbClr val="000000"/>
                </a:solidFill>
                <a:latin typeface="Menlo" charset="0"/>
              </a:rPr>
              <a:t> salary;</a:t>
            </a:r>
          </a:p>
          <a:p>
            <a:r>
              <a:rPr lang="en-US" sz="1200" dirty="0">
                <a:solidFill>
                  <a:srgbClr val="000000"/>
                </a:solidFill>
                <a:latin typeface="Menlo" charset="0"/>
              </a:rPr>
              <a:t>    </a:t>
            </a:r>
            <a:r>
              <a:rPr lang="en-US" sz="1200" dirty="0">
                <a:solidFill>
                  <a:srgbClr val="BA2DA2"/>
                </a:solidFill>
                <a:latin typeface="Menlo" charset="0"/>
              </a:rPr>
              <a:t>char</a:t>
            </a:r>
            <a:r>
              <a:rPr lang="en-US" sz="1200" dirty="0">
                <a:solidFill>
                  <a:srgbClr val="000000"/>
                </a:solidFill>
                <a:latin typeface="Menlo" charset="0"/>
              </a:rPr>
              <a:t> </a:t>
            </a:r>
            <a:r>
              <a:rPr lang="en-US" sz="1200" dirty="0" err="1">
                <a:solidFill>
                  <a:srgbClr val="000000"/>
                </a:solidFill>
                <a:latin typeface="Menlo" charset="0"/>
              </a:rPr>
              <a:t>last_initial</a:t>
            </a:r>
            <a:r>
              <a:rPr lang="en-US" sz="1200" dirty="0">
                <a:solidFill>
                  <a:srgbClr val="000000"/>
                </a:solidFill>
                <a:latin typeface="Menlo" charset="0"/>
              </a:rPr>
              <a:t>;</a:t>
            </a:r>
          </a:p>
          <a:p>
            <a:r>
              <a:rPr lang="en-US" sz="1200" dirty="0">
                <a:solidFill>
                  <a:srgbClr val="000000"/>
                </a:solidFill>
                <a:latin typeface="Menlo" charset="0"/>
              </a:rPr>
              <a:t>    </a:t>
            </a:r>
          </a:p>
          <a:p>
            <a:r>
              <a:rPr lang="en-US" sz="1200" dirty="0">
                <a:solidFill>
                  <a:srgbClr val="000000"/>
                </a:solidFill>
                <a:latin typeface="Menlo" charset="0"/>
              </a:rPr>
              <a:t>    Person(</a:t>
            </a:r>
            <a:r>
              <a:rPr lang="en-US" sz="1200" dirty="0" err="1">
                <a:solidFill>
                  <a:srgbClr val="BA2DA2"/>
                </a:solidFill>
                <a:latin typeface="Menlo" charset="0"/>
              </a:rPr>
              <a:t>int</a:t>
            </a:r>
            <a:r>
              <a:rPr lang="en-US" sz="1200" dirty="0">
                <a:solidFill>
                  <a:srgbClr val="000000"/>
                </a:solidFill>
                <a:latin typeface="Menlo" charset="0"/>
              </a:rPr>
              <a:t> a, </a:t>
            </a:r>
            <a:r>
              <a:rPr lang="en-US" sz="1200" dirty="0">
                <a:solidFill>
                  <a:srgbClr val="BA2DA2"/>
                </a:solidFill>
                <a:latin typeface="Menlo" charset="0"/>
              </a:rPr>
              <a:t>float</a:t>
            </a:r>
            <a:r>
              <a:rPr lang="en-US" sz="1200" dirty="0">
                <a:solidFill>
                  <a:srgbClr val="000000"/>
                </a:solidFill>
                <a:latin typeface="Menlo" charset="0"/>
              </a:rPr>
              <a:t> s, </a:t>
            </a:r>
            <a:r>
              <a:rPr lang="en-US" sz="1200" dirty="0" err="1">
                <a:solidFill>
                  <a:srgbClr val="BA2DA2"/>
                </a:solidFill>
                <a:latin typeface="Menlo" charset="0"/>
              </a:rPr>
              <a:t>int</a:t>
            </a:r>
            <a:r>
              <a:rPr lang="en-US" sz="1200" dirty="0">
                <a:solidFill>
                  <a:srgbClr val="000000"/>
                </a:solidFill>
                <a:latin typeface="Menlo" charset="0"/>
              </a:rPr>
              <a:t> l){</a:t>
            </a:r>
          </a:p>
          <a:p>
            <a:r>
              <a:rPr lang="en-US" sz="1200" dirty="0">
                <a:solidFill>
                  <a:srgbClr val="000000"/>
                </a:solidFill>
                <a:latin typeface="Menlo" charset="0"/>
              </a:rPr>
              <a:t>        age = a;</a:t>
            </a:r>
          </a:p>
          <a:p>
            <a:r>
              <a:rPr lang="en-US" sz="1200" dirty="0">
                <a:solidFill>
                  <a:srgbClr val="000000"/>
                </a:solidFill>
                <a:latin typeface="Menlo" charset="0"/>
              </a:rPr>
              <a:t>        salary = s;</a:t>
            </a:r>
          </a:p>
          <a:p>
            <a:r>
              <a:rPr lang="en-US" sz="1200" dirty="0">
                <a:solidFill>
                  <a:srgbClr val="000000"/>
                </a:solidFill>
                <a:latin typeface="Menlo" charset="0"/>
              </a:rPr>
              <a:t>        </a:t>
            </a:r>
            <a:r>
              <a:rPr lang="en-US" sz="1200" dirty="0" err="1">
                <a:solidFill>
                  <a:srgbClr val="000000"/>
                </a:solidFill>
                <a:latin typeface="Menlo" charset="0"/>
              </a:rPr>
              <a:t>last_initial</a:t>
            </a:r>
            <a:r>
              <a:rPr lang="en-US" sz="1200" dirty="0">
                <a:solidFill>
                  <a:srgbClr val="000000"/>
                </a:solidFill>
                <a:latin typeface="Menlo" charset="0"/>
              </a:rPr>
              <a:t> = l;</a:t>
            </a:r>
          </a:p>
          <a:p>
            <a:r>
              <a:rPr lang="en-US" sz="1200" dirty="0">
                <a:solidFill>
                  <a:srgbClr val="000000"/>
                </a:solidFill>
                <a:latin typeface="Menlo" charset="0"/>
              </a:rPr>
              <a:t>    }</a:t>
            </a:r>
          </a:p>
          <a:p>
            <a:r>
              <a:rPr lang="en-US" sz="1200" dirty="0">
                <a:solidFill>
                  <a:srgbClr val="000000"/>
                </a:solidFill>
                <a:latin typeface="Menlo" charset="0"/>
              </a:rPr>
              <a:t>};</a:t>
            </a:r>
          </a:p>
          <a:p>
            <a:endParaRPr lang="en-US" sz="1200" dirty="0">
              <a:solidFill>
                <a:srgbClr val="000000"/>
              </a:solidFill>
              <a:latin typeface="Menlo" charset="0"/>
            </a:endParaRPr>
          </a:p>
          <a:p>
            <a:r>
              <a:rPr lang="en-US" sz="1200" dirty="0" err="1">
                <a:solidFill>
                  <a:srgbClr val="BA2DA2"/>
                </a:solidFill>
                <a:latin typeface="Menlo" charset="0"/>
              </a:rPr>
              <a:t>int</a:t>
            </a:r>
            <a:r>
              <a:rPr lang="en-US" sz="1200" dirty="0">
                <a:solidFill>
                  <a:srgbClr val="000000"/>
                </a:solidFill>
                <a:latin typeface="Menlo" charset="0"/>
              </a:rPr>
              <a:t> main(){</a:t>
            </a:r>
          </a:p>
          <a:p>
            <a:r>
              <a:rPr lang="en-US" sz="1200" dirty="0">
                <a:solidFill>
                  <a:srgbClr val="000000"/>
                </a:solidFill>
                <a:latin typeface="Menlo" charset="0"/>
              </a:rPr>
              <a:t>    Person Mike(</a:t>
            </a:r>
            <a:r>
              <a:rPr lang="en-US" sz="1200" dirty="0">
                <a:solidFill>
                  <a:srgbClr val="272AD8"/>
                </a:solidFill>
                <a:latin typeface="Menlo" charset="0"/>
              </a:rPr>
              <a:t>21</a:t>
            </a:r>
            <a:r>
              <a:rPr lang="en-US" sz="1200" dirty="0">
                <a:solidFill>
                  <a:srgbClr val="000000"/>
                </a:solidFill>
                <a:latin typeface="Menlo" charset="0"/>
              </a:rPr>
              <a:t>, </a:t>
            </a:r>
            <a:r>
              <a:rPr lang="en-US" sz="1200" dirty="0">
                <a:solidFill>
                  <a:srgbClr val="272AD8"/>
                </a:solidFill>
                <a:latin typeface="Menlo" charset="0"/>
              </a:rPr>
              <a:t>29521.12</a:t>
            </a:r>
            <a:r>
              <a:rPr lang="en-US" sz="1200" dirty="0">
                <a:solidFill>
                  <a:srgbClr val="000000"/>
                </a:solidFill>
                <a:latin typeface="Menlo" charset="0"/>
              </a:rPr>
              <a:t>, </a:t>
            </a:r>
            <a:r>
              <a:rPr lang="en-US" sz="1200" dirty="0">
                <a:solidFill>
                  <a:srgbClr val="272AD8"/>
                </a:solidFill>
                <a:latin typeface="Menlo" charset="0"/>
              </a:rPr>
              <a:t>'J'</a:t>
            </a:r>
            <a:r>
              <a:rPr lang="en-US" sz="1200" dirty="0">
                <a:solidFill>
                  <a:srgbClr val="000000"/>
                </a:solidFill>
                <a:latin typeface="Menlo" charset="0"/>
              </a:rPr>
              <a:t>);</a:t>
            </a:r>
          </a:p>
          <a:p>
            <a:r>
              <a:rPr lang="en-US" sz="1200" dirty="0">
                <a:solidFill>
                  <a:srgbClr val="000000"/>
                </a:solidFill>
                <a:latin typeface="Menlo" charset="0"/>
              </a:rPr>
              <a:t>    </a:t>
            </a:r>
            <a:r>
              <a:rPr lang="en-US" sz="1200" dirty="0" err="1">
                <a:solidFill>
                  <a:srgbClr val="000000"/>
                </a:solidFill>
                <a:latin typeface="Menlo" charset="0"/>
              </a:rPr>
              <a:t>cout</a:t>
            </a:r>
            <a:r>
              <a:rPr lang="en-US" sz="1200" dirty="0">
                <a:solidFill>
                  <a:srgbClr val="000000"/>
                </a:solidFill>
                <a:latin typeface="Menlo" charset="0"/>
              </a:rPr>
              <a:t> &lt;&lt; </a:t>
            </a:r>
            <a:r>
              <a:rPr lang="en-US" sz="1200" dirty="0">
                <a:solidFill>
                  <a:srgbClr val="D12F1B"/>
                </a:solidFill>
                <a:latin typeface="Menlo" charset="0"/>
              </a:rPr>
              <a:t>"I am "</a:t>
            </a:r>
            <a:r>
              <a:rPr lang="en-US" sz="1200" dirty="0">
                <a:solidFill>
                  <a:srgbClr val="000000"/>
                </a:solidFill>
                <a:latin typeface="Menlo" charset="0"/>
              </a:rPr>
              <a:t> &lt;&lt; </a:t>
            </a:r>
            <a:r>
              <a:rPr lang="en-US" sz="1200" dirty="0" err="1">
                <a:solidFill>
                  <a:srgbClr val="000000"/>
                </a:solidFill>
                <a:latin typeface="Menlo" charset="0"/>
              </a:rPr>
              <a:t>Mike.age</a:t>
            </a:r>
            <a:r>
              <a:rPr lang="en-US" sz="1200" dirty="0">
                <a:solidFill>
                  <a:srgbClr val="000000"/>
                </a:solidFill>
                <a:latin typeface="Menlo" charset="0"/>
              </a:rPr>
              <a:t> &lt;&lt; </a:t>
            </a:r>
            <a:r>
              <a:rPr lang="en-US" sz="1200" dirty="0">
                <a:solidFill>
                  <a:srgbClr val="D12F1B"/>
                </a:solidFill>
                <a:latin typeface="Menlo" charset="0"/>
              </a:rPr>
              <a:t>" years old"</a:t>
            </a:r>
            <a:r>
              <a:rPr lang="en-US" sz="1200" dirty="0">
                <a:solidFill>
                  <a:srgbClr val="000000"/>
                </a:solidFill>
                <a:latin typeface="Menlo" charset="0"/>
              </a:rPr>
              <a:t> &lt;&lt; </a:t>
            </a:r>
            <a:r>
              <a:rPr lang="en-US" sz="1200" dirty="0" err="1">
                <a:solidFill>
                  <a:srgbClr val="000000"/>
                </a:solidFill>
                <a:latin typeface="Menlo" charset="0"/>
              </a:rPr>
              <a:t>endl</a:t>
            </a:r>
            <a:r>
              <a:rPr lang="en-US" sz="1200" dirty="0">
                <a:solidFill>
                  <a:srgbClr val="000000"/>
                </a:solidFill>
                <a:latin typeface="Menlo" charset="0"/>
              </a:rPr>
              <a:t>;</a:t>
            </a:r>
          </a:p>
          <a:p>
            <a:r>
              <a:rPr lang="en-US" sz="1200" dirty="0">
                <a:solidFill>
                  <a:srgbClr val="000000"/>
                </a:solidFill>
                <a:latin typeface="Menlo" charset="0"/>
              </a:rPr>
              <a:t>    </a:t>
            </a:r>
            <a:r>
              <a:rPr lang="en-US" sz="1200" dirty="0" err="1">
                <a:solidFill>
                  <a:srgbClr val="000000"/>
                </a:solidFill>
                <a:latin typeface="Menlo" charset="0"/>
              </a:rPr>
              <a:t>cout</a:t>
            </a:r>
            <a:r>
              <a:rPr lang="en-US" sz="1200" dirty="0">
                <a:solidFill>
                  <a:srgbClr val="000000"/>
                </a:solidFill>
                <a:latin typeface="Menlo" charset="0"/>
              </a:rPr>
              <a:t> &lt;&lt; </a:t>
            </a:r>
            <a:r>
              <a:rPr lang="en-US" sz="1200" dirty="0">
                <a:solidFill>
                  <a:srgbClr val="D12F1B"/>
                </a:solidFill>
                <a:latin typeface="Menlo" charset="0"/>
              </a:rPr>
              <a:t>"I make "</a:t>
            </a:r>
            <a:r>
              <a:rPr lang="en-US" sz="1200" dirty="0">
                <a:solidFill>
                  <a:srgbClr val="000000"/>
                </a:solidFill>
                <a:latin typeface="Menlo" charset="0"/>
              </a:rPr>
              <a:t> &lt;&lt; </a:t>
            </a:r>
            <a:r>
              <a:rPr lang="en-US" sz="1200" dirty="0" err="1">
                <a:solidFill>
                  <a:srgbClr val="000000"/>
                </a:solidFill>
                <a:latin typeface="Menlo" charset="0"/>
              </a:rPr>
              <a:t>Mike.salary</a:t>
            </a:r>
            <a:r>
              <a:rPr lang="en-US" sz="1200" dirty="0">
                <a:solidFill>
                  <a:srgbClr val="000000"/>
                </a:solidFill>
                <a:latin typeface="Menlo" charset="0"/>
              </a:rPr>
              <a:t> &lt;&lt; </a:t>
            </a:r>
            <a:r>
              <a:rPr lang="en-US" sz="1200" dirty="0">
                <a:solidFill>
                  <a:srgbClr val="D12F1B"/>
                </a:solidFill>
                <a:latin typeface="Menlo" charset="0"/>
              </a:rPr>
              <a:t>" per year"</a:t>
            </a:r>
            <a:r>
              <a:rPr lang="en-US" sz="1200" dirty="0">
                <a:solidFill>
                  <a:srgbClr val="000000"/>
                </a:solidFill>
                <a:latin typeface="Menlo" charset="0"/>
              </a:rPr>
              <a:t> &lt;&lt; </a:t>
            </a:r>
            <a:r>
              <a:rPr lang="en-US" sz="1200" dirty="0" err="1">
                <a:solidFill>
                  <a:srgbClr val="000000"/>
                </a:solidFill>
                <a:latin typeface="Menlo" charset="0"/>
              </a:rPr>
              <a:t>endl</a:t>
            </a:r>
            <a:r>
              <a:rPr lang="en-US" sz="1200" dirty="0">
                <a:solidFill>
                  <a:srgbClr val="000000"/>
                </a:solidFill>
                <a:latin typeface="Menlo" charset="0"/>
              </a:rPr>
              <a:t>;</a:t>
            </a:r>
          </a:p>
          <a:p>
            <a:r>
              <a:rPr lang="en-US" sz="1200" dirty="0">
                <a:solidFill>
                  <a:srgbClr val="000000"/>
                </a:solidFill>
                <a:latin typeface="Menlo" charset="0"/>
              </a:rPr>
              <a:t>    </a:t>
            </a:r>
            <a:r>
              <a:rPr lang="en-US" sz="1200" dirty="0" err="1">
                <a:solidFill>
                  <a:srgbClr val="000000"/>
                </a:solidFill>
                <a:latin typeface="Menlo" charset="0"/>
              </a:rPr>
              <a:t>cout</a:t>
            </a:r>
            <a:r>
              <a:rPr lang="en-US" sz="1200" dirty="0">
                <a:solidFill>
                  <a:srgbClr val="000000"/>
                </a:solidFill>
                <a:latin typeface="Menlo" charset="0"/>
              </a:rPr>
              <a:t> &lt;&lt; </a:t>
            </a:r>
            <a:r>
              <a:rPr lang="en-US" sz="1200" dirty="0">
                <a:solidFill>
                  <a:srgbClr val="D12F1B"/>
                </a:solidFill>
                <a:latin typeface="Menlo" charset="0"/>
              </a:rPr>
              <a:t>"My last initial is "</a:t>
            </a:r>
            <a:r>
              <a:rPr lang="en-US" sz="1200" dirty="0">
                <a:solidFill>
                  <a:srgbClr val="000000"/>
                </a:solidFill>
                <a:latin typeface="Menlo" charset="0"/>
              </a:rPr>
              <a:t> &lt;&lt; </a:t>
            </a:r>
            <a:r>
              <a:rPr lang="en-US" sz="1200" dirty="0" err="1">
                <a:solidFill>
                  <a:srgbClr val="000000"/>
                </a:solidFill>
                <a:latin typeface="Menlo" charset="0"/>
              </a:rPr>
              <a:t>Mike.last_initial</a:t>
            </a:r>
            <a:r>
              <a:rPr lang="en-US" sz="1200" dirty="0">
                <a:solidFill>
                  <a:srgbClr val="000000"/>
                </a:solidFill>
                <a:latin typeface="Menlo" charset="0"/>
              </a:rPr>
              <a:t> &lt;&lt; </a:t>
            </a:r>
            <a:r>
              <a:rPr lang="en-US" sz="1200" dirty="0" err="1">
                <a:solidFill>
                  <a:srgbClr val="000000"/>
                </a:solidFill>
                <a:latin typeface="Menlo" charset="0"/>
              </a:rPr>
              <a:t>endl</a:t>
            </a:r>
            <a:r>
              <a:rPr lang="en-US" sz="1200" dirty="0">
                <a:solidFill>
                  <a:srgbClr val="000000"/>
                </a:solidFill>
                <a:latin typeface="Menlo" charset="0"/>
              </a:rPr>
              <a:t>;</a:t>
            </a:r>
          </a:p>
          <a:p>
            <a:r>
              <a:rPr lang="en-US" sz="1200" dirty="0">
                <a:solidFill>
                  <a:srgbClr val="000000"/>
                </a:solidFill>
                <a:latin typeface="Menlo" charset="0"/>
              </a:rPr>
              <a:t>    </a:t>
            </a:r>
            <a:r>
              <a:rPr lang="en-US" sz="1200" dirty="0">
                <a:solidFill>
                  <a:srgbClr val="BA2DA2"/>
                </a:solidFill>
                <a:latin typeface="Menlo" charset="0"/>
              </a:rPr>
              <a:t>return</a:t>
            </a:r>
            <a:r>
              <a:rPr lang="en-US" sz="1200" dirty="0">
                <a:solidFill>
                  <a:srgbClr val="000000"/>
                </a:solidFill>
                <a:latin typeface="Menlo" charset="0"/>
              </a:rPr>
              <a:t> </a:t>
            </a:r>
            <a:r>
              <a:rPr lang="en-US" sz="1200" dirty="0">
                <a:solidFill>
                  <a:srgbClr val="272AD8"/>
                </a:solidFill>
                <a:latin typeface="Menlo" charset="0"/>
              </a:rPr>
              <a:t>0</a:t>
            </a:r>
            <a:r>
              <a:rPr lang="en-US" sz="1200" dirty="0">
                <a:solidFill>
                  <a:srgbClr val="000000"/>
                </a:solidFill>
                <a:latin typeface="Menlo" charset="0"/>
              </a:rPr>
              <a:t>;</a:t>
            </a:r>
          </a:p>
          <a:p>
            <a:r>
              <a:rPr lang="en-US" sz="1200" dirty="0">
                <a:solidFill>
                  <a:srgbClr val="000000"/>
                </a:solidFill>
                <a:latin typeface="Menlo" charset="0"/>
              </a:rPr>
              <a:t>}</a:t>
            </a:r>
            <a:endParaRPr lang="en-US" sz="1200" dirty="0">
              <a:solidFill>
                <a:srgbClr val="000000"/>
              </a:solidFill>
              <a:effectLst/>
              <a:latin typeface="Menlo" charset="0"/>
            </a:endParaRPr>
          </a:p>
        </p:txBody>
      </p:sp>
      <p:sp>
        <p:nvSpPr>
          <p:cNvPr id="7" name="TextBox 6">
            <a:extLst>
              <a:ext uri="{FF2B5EF4-FFF2-40B4-BE49-F238E27FC236}">
                <a16:creationId xmlns:a16="http://schemas.microsoft.com/office/drawing/2014/main" id="{DFBD9EAE-1343-4B4C-8856-80812993AF76}"/>
              </a:ext>
            </a:extLst>
          </p:cNvPr>
          <p:cNvSpPr txBox="1"/>
          <p:nvPr/>
        </p:nvSpPr>
        <p:spPr>
          <a:xfrm>
            <a:off x="6293171" y="1552066"/>
            <a:ext cx="1494467" cy="369332"/>
          </a:xfrm>
          <a:prstGeom prst="rect">
            <a:avLst/>
          </a:prstGeom>
          <a:noFill/>
        </p:spPr>
        <p:txBody>
          <a:bodyPr wrap="square" rtlCol="0">
            <a:spAutoFit/>
          </a:bodyPr>
          <a:lstStyle/>
          <a:p>
            <a:r>
              <a:rPr lang="en-US" altLang="ko-KR" b="1" dirty="0"/>
              <a:t>Listing 1C.5</a:t>
            </a:r>
            <a:endParaRPr lang="ko-KR" altLang="en-US" b="1" dirty="0"/>
          </a:p>
        </p:txBody>
      </p:sp>
    </p:spTree>
    <p:extLst>
      <p:ext uri="{BB962C8B-B14F-4D97-AF65-F5344CB8AC3E}">
        <p14:creationId xmlns:p14="http://schemas.microsoft.com/office/powerpoint/2010/main" val="259496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Popularity of programming languages</a:t>
            </a:r>
          </a:p>
        </p:txBody>
      </p:sp>
      <p:sp>
        <p:nvSpPr>
          <p:cNvPr id="4" name="Slide Number Placeholder 3"/>
          <p:cNvSpPr>
            <a:spLocks noGrp="1"/>
          </p:cNvSpPr>
          <p:nvPr>
            <p:ph type="sldNum" sz="quarter" idx="12"/>
          </p:nvPr>
        </p:nvSpPr>
        <p:spPr/>
        <p:txBody>
          <a:bodyPr/>
          <a:lstStyle/>
          <a:p>
            <a:fld id="{C584CDA4-B2C2-C244-9F85-471ABA281F4B}" type="slidenum">
              <a:rPr lang="en-US" smtClean="0"/>
              <a:t>22</a:t>
            </a:fld>
            <a:endParaRPr lang="en-US"/>
          </a:p>
        </p:txBody>
      </p:sp>
      <p:sp>
        <p:nvSpPr>
          <p:cNvPr id="7" name="Rectangle 6"/>
          <p:cNvSpPr/>
          <p:nvPr/>
        </p:nvSpPr>
        <p:spPr>
          <a:xfrm>
            <a:off x="2797187" y="5993444"/>
            <a:ext cx="3549626" cy="369332"/>
          </a:xfrm>
          <a:prstGeom prst="rect">
            <a:avLst/>
          </a:prstGeom>
        </p:spPr>
        <p:txBody>
          <a:bodyPr wrap="none">
            <a:spAutoFit/>
          </a:bodyPr>
          <a:lstStyle/>
          <a:p>
            <a:r>
              <a:rPr lang="en-US" dirty="0"/>
              <a:t>http://</a:t>
            </a:r>
            <a:r>
              <a:rPr lang="en-US" dirty="0" err="1"/>
              <a:t>www.tiobe.com</a:t>
            </a:r>
            <a:r>
              <a:rPr lang="en-US" dirty="0"/>
              <a:t>/</a:t>
            </a:r>
            <a:r>
              <a:rPr lang="en-US" dirty="0" err="1"/>
              <a:t>tiobe</a:t>
            </a:r>
            <a:r>
              <a:rPr lang="en-US" dirty="0"/>
              <a:t>-index/</a:t>
            </a:r>
          </a:p>
        </p:txBody>
      </p:sp>
      <p:pic>
        <p:nvPicPr>
          <p:cNvPr id="3" name="Picture 2">
            <a:extLst>
              <a:ext uri="{FF2B5EF4-FFF2-40B4-BE49-F238E27FC236}">
                <a16:creationId xmlns:a16="http://schemas.microsoft.com/office/drawing/2014/main" id="{9B731670-66CE-6042-9F55-9D2F6D4C640D}"/>
              </a:ext>
            </a:extLst>
          </p:cNvPr>
          <p:cNvPicPr>
            <a:picLocks noChangeAspect="1"/>
          </p:cNvPicPr>
          <p:nvPr/>
        </p:nvPicPr>
        <p:blipFill>
          <a:blip r:embed="rId2"/>
          <a:stretch>
            <a:fillRect/>
          </a:stretch>
        </p:blipFill>
        <p:spPr>
          <a:xfrm>
            <a:off x="281785" y="1712144"/>
            <a:ext cx="8572653" cy="4090220"/>
          </a:xfrm>
          <a:prstGeom prst="rect">
            <a:avLst/>
          </a:prstGeom>
        </p:spPr>
      </p:pic>
    </p:spTree>
    <p:extLst>
      <p:ext uri="{BB962C8B-B14F-4D97-AF65-F5344CB8AC3E}">
        <p14:creationId xmlns:p14="http://schemas.microsoft.com/office/powerpoint/2010/main" val="1008140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Popularity of programming languages</a:t>
            </a:r>
          </a:p>
        </p:txBody>
      </p:sp>
      <p:sp>
        <p:nvSpPr>
          <p:cNvPr id="4" name="Slide Number Placeholder 3"/>
          <p:cNvSpPr>
            <a:spLocks noGrp="1"/>
          </p:cNvSpPr>
          <p:nvPr>
            <p:ph type="sldNum" sz="quarter" idx="12"/>
          </p:nvPr>
        </p:nvSpPr>
        <p:spPr/>
        <p:txBody>
          <a:bodyPr/>
          <a:lstStyle/>
          <a:p>
            <a:fld id="{C584CDA4-B2C2-C244-9F85-471ABA281F4B}" type="slidenum">
              <a:rPr lang="en-US" smtClean="0"/>
              <a:t>23</a:t>
            </a:fld>
            <a:endParaRPr lang="en-US"/>
          </a:p>
        </p:txBody>
      </p:sp>
      <p:pic>
        <p:nvPicPr>
          <p:cNvPr id="3" name="Picture 2">
            <a:extLst>
              <a:ext uri="{FF2B5EF4-FFF2-40B4-BE49-F238E27FC236}">
                <a16:creationId xmlns:a16="http://schemas.microsoft.com/office/drawing/2014/main" id="{D54AB2C9-211C-3E4D-BC5D-C6E2779E3259}"/>
              </a:ext>
            </a:extLst>
          </p:cNvPr>
          <p:cNvPicPr>
            <a:picLocks noChangeAspect="1"/>
          </p:cNvPicPr>
          <p:nvPr/>
        </p:nvPicPr>
        <p:blipFill>
          <a:blip r:embed="rId2"/>
          <a:stretch>
            <a:fillRect/>
          </a:stretch>
        </p:blipFill>
        <p:spPr>
          <a:xfrm>
            <a:off x="1004224" y="1013323"/>
            <a:ext cx="6494431" cy="5236999"/>
          </a:xfrm>
          <a:prstGeom prst="rect">
            <a:avLst/>
          </a:prstGeom>
        </p:spPr>
      </p:pic>
    </p:spTree>
    <p:extLst>
      <p:ext uri="{BB962C8B-B14F-4D97-AF65-F5344CB8AC3E}">
        <p14:creationId xmlns:p14="http://schemas.microsoft.com/office/powerpoint/2010/main" val="340249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Popularity of programming languages</a:t>
            </a:r>
          </a:p>
        </p:txBody>
      </p:sp>
      <p:sp>
        <p:nvSpPr>
          <p:cNvPr id="4" name="Slide Number Placeholder 3"/>
          <p:cNvSpPr>
            <a:spLocks noGrp="1"/>
          </p:cNvSpPr>
          <p:nvPr>
            <p:ph type="sldNum" sz="quarter" idx="12"/>
          </p:nvPr>
        </p:nvSpPr>
        <p:spPr/>
        <p:txBody>
          <a:bodyPr/>
          <a:lstStyle/>
          <a:p>
            <a:fld id="{C584CDA4-B2C2-C244-9F85-471ABA281F4B}" type="slidenum">
              <a:rPr lang="en-US" smtClean="0"/>
              <a:t>24</a:t>
            </a:fld>
            <a:endParaRPr lang="en-US"/>
          </a:p>
        </p:txBody>
      </p:sp>
      <p:pic>
        <p:nvPicPr>
          <p:cNvPr id="5" name="Picture 4">
            <a:extLst>
              <a:ext uri="{FF2B5EF4-FFF2-40B4-BE49-F238E27FC236}">
                <a16:creationId xmlns:a16="http://schemas.microsoft.com/office/drawing/2014/main" id="{32B8B060-1F73-1A42-B2F5-B4A5B49CAD02}"/>
              </a:ext>
            </a:extLst>
          </p:cNvPr>
          <p:cNvPicPr>
            <a:picLocks noChangeAspect="1"/>
          </p:cNvPicPr>
          <p:nvPr/>
        </p:nvPicPr>
        <p:blipFill>
          <a:blip r:embed="rId2"/>
          <a:stretch>
            <a:fillRect/>
          </a:stretch>
        </p:blipFill>
        <p:spPr>
          <a:xfrm>
            <a:off x="1078239" y="1028700"/>
            <a:ext cx="6987521" cy="5584108"/>
          </a:xfrm>
          <a:prstGeom prst="rect">
            <a:avLst/>
          </a:prstGeom>
        </p:spPr>
      </p:pic>
    </p:spTree>
    <p:extLst>
      <p:ext uri="{BB962C8B-B14F-4D97-AF65-F5344CB8AC3E}">
        <p14:creationId xmlns:p14="http://schemas.microsoft.com/office/powerpoint/2010/main" val="965049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a:lstStyle/>
          <a:p>
            <a:pPr eaLnBrk="1" hangingPunct="1"/>
            <a:r>
              <a:rPr lang="en-US" dirty="0">
                <a:latin typeface="Calibri"/>
                <a:ea typeface="ＭＳ Ｐゴシック" charset="0"/>
                <a:cs typeface="Calibri"/>
              </a:rPr>
              <a:t>Generations of Programming Languages</a:t>
            </a:r>
          </a:p>
        </p:txBody>
      </p:sp>
      <p:sp>
        <p:nvSpPr>
          <p:cNvPr id="30726" name="Rectangle 3"/>
          <p:cNvSpPr>
            <a:spLocks noGrp="1" noChangeArrowheads="1"/>
          </p:cNvSpPr>
          <p:nvPr>
            <p:ph type="body" idx="1"/>
          </p:nvPr>
        </p:nvSpPr>
        <p:spPr>
          <a:xfrm>
            <a:off x="439838" y="1343131"/>
            <a:ext cx="8414600" cy="4876983"/>
          </a:xfrm>
        </p:spPr>
        <p:txBody>
          <a:bodyPr>
            <a:normAutofit/>
          </a:bodyPr>
          <a:lstStyle/>
          <a:p>
            <a:pPr marL="962025" indent="-962025" defTabSz="1343025" eaLnBrk="1" hangingPunct="1">
              <a:buFont typeface="Helvetica CE" charset="0"/>
              <a:buNone/>
            </a:pPr>
            <a:r>
              <a:rPr lang="en-US" sz="2000" b="1" i="1" dirty="0">
                <a:latin typeface="Calibri" charset="0"/>
                <a:ea typeface="Calibri" charset="0"/>
                <a:cs typeface="Calibri" charset="0"/>
              </a:rPr>
              <a:t>1GL:</a:t>
            </a:r>
            <a:r>
              <a:rPr lang="en-US" sz="2000" dirty="0">
                <a:latin typeface="Calibri" charset="0"/>
                <a:ea typeface="Calibri" charset="0"/>
                <a:cs typeface="Calibri" charset="0"/>
              </a:rPr>
              <a:t> 	machine codes  (0110 1101 1100 1010, …)</a:t>
            </a:r>
          </a:p>
          <a:p>
            <a:pPr marL="962025" indent="-962025" defTabSz="1343025" eaLnBrk="1" hangingPunct="1">
              <a:buFont typeface="Helvetica CE" charset="0"/>
              <a:buNone/>
            </a:pPr>
            <a:endParaRPr lang="en-US" sz="2000" dirty="0">
              <a:latin typeface="Calibri" charset="0"/>
              <a:ea typeface="Calibri" charset="0"/>
              <a:cs typeface="Calibri" charset="0"/>
            </a:endParaRPr>
          </a:p>
          <a:p>
            <a:pPr marL="962025" indent="-962025" defTabSz="1343025" eaLnBrk="1" hangingPunct="1">
              <a:buFont typeface="Helvetica CE" charset="0"/>
              <a:buNone/>
            </a:pPr>
            <a:r>
              <a:rPr lang="en-US" sz="2000" b="1" i="1" dirty="0">
                <a:latin typeface="Calibri" charset="0"/>
                <a:ea typeface="Calibri" charset="0"/>
                <a:cs typeface="Calibri" charset="0"/>
              </a:rPr>
              <a:t>2GL:</a:t>
            </a:r>
            <a:r>
              <a:rPr lang="en-US" sz="2000" dirty="0">
                <a:latin typeface="Calibri" charset="0"/>
                <a:ea typeface="Calibri" charset="0"/>
                <a:cs typeface="Calibri" charset="0"/>
              </a:rPr>
              <a:t> 	symbolic assemblers (add A, B)</a:t>
            </a:r>
          </a:p>
          <a:p>
            <a:pPr marL="962025" indent="-962025" defTabSz="1343025" eaLnBrk="1" hangingPunct="1">
              <a:buFont typeface="Helvetica CE" charset="0"/>
              <a:buNone/>
            </a:pPr>
            <a:endParaRPr lang="en-US" sz="2000" dirty="0">
              <a:latin typeface="Calibri" charset="0"/>
              <a:ea typeface="Calibri" charset="0"/>
              <a:cs typeface="Calibri" charset="0"/>
            </a:endParaRPr>
          </a:p>
          <a:p>
            <a:pPr marL="962025" indent="-962025" defTabSz="1343025" eaLnBrk="1" hangingPunct="1">
              <a:buFont typeface="Helvetica CE" charset="0"/>
              <a:buNone/>
            </a:pPr>
            <a:r>
              <a:rPr lang="en-US" sz="2000" b="1" i="1" dirty="0">
                <a:latin typeface="Calibri" charset="0"/>
                <a:ea typeface="Calibri" charset="0"/>
                <a:cs typeface="Calibri" charset="0"/>
              </a:rPr>
              <a:t>3GL:</a:t>
            </a:r>
            <a:r>
              <a:rPr lang="en-US" sz="2000" dirty="0">
                <a:latin typeface="Calibri" charset="0"/>
                <a:ea typeface="Calibri" charset="0"/>
                <a:cs typeface="Calibri" charset="0"/>
              </a:rPr>
              <a:t> 	(machine-independent) imperative languages  (C = A + B). Examples are FORTRAN, Pascal, C, C++ languages</a:t>
            </a:r>
          </a:p>
          <a:p>
            <a:pPr marL="962025" indent="-962025" defTabSz="1343025" eaLnBrk="1" hangingPunct="1">
              <a:buFont typeface="Helvetica CE" charset="0"/>
              <a:buNone/>
            </a:pPr>
            <a:endParaRPr lang="en-US" sz="2000" dirty="0">
              <a:latin typeface="Calibri" charset="0"/>
              <a:ea typeface="Calibri" charset="0"/>
              <a:cs typeface="Calibri" charset="0"/>
            </a:endParaRPr>
          </a:p>
          <a:p>
            <a:pPr marL="962025" indent="-962025" defTabSz="1343025" eaLnBrk="1" hangingPunct="1">
              <a:buFont typeface="Helvetica CE" charset="0"/>
              <a:buNone/>
            </a:pPr>
            <a:r>
              <a:rPr lang="en-US" sz="2000" b="1" i="1" dirty="0">
                <a:latin typeface="Calibri" charset="0"/>
                <a:ea typeface="Calibri" charset="0"/>
                <a:cs typeface="Calibri" charset="0"/>
              </a:rPr>
              <a:t>4GL:</a:t>
            </a:r>
            <a:r>
              <a:rPr lang="en-US" sz="2000" dirty="0">
                <a:latin typeface="Calibri" charset="0"/>
                <a:ea typeface="Calibri" charset="0"/>
                <a:cs typeface="Calibri" charset="0"/>
              </a:rPr>
              <a:t> 	domain specific application generators (Python, </a:t>
            </a:r>
            <a:r>
              <a:rPr lang="en-US" sz="2000" dirty="0" err="1">
                <a:latin typeface="Calibri" charset="0"/>
                <a:ea typeface="Calibri" charset="0"/>
                <a:cs typeface="Calibri" charset="0"/>
              </a:rPr>
              <a:t>LabVIEW</a:t>
            </a:r>
            <a:r>
              <a:rPr lang="en-US" sz="2000" dirty="0">
                <a:latin typeface="Calibri" charset="0"/>
                <a:ea typeface="Calibri" charset="0"/>
                <a:cs typeface="Calibri" charset="0"/>
              </a:rPr>
              <a:t>, R, </a:t>
            </a:r>
            <a:r>
              <a:rPr lang="en-US" sz="2000" dirty="0" err="1">
                <a:latin typeface="Calibri" charset="0"/>
                <a:ea typeface="Calibri" charset="0"/>
                <a:cs typeface="Calibri" charset="0"/>
              </a:rPr>
              <a:t>Matlab</a:t>
            </a:r>
            <a:r>
              <a:rPr lang="en-US" sz="2000" dirty="0">
                <a:latin typeface="Calibri" charset="0"/>
                <a:ea typeface="Calibri" charset="0"/>
                <a:cs typeface="Calibri" charset="0"/>
              </a:rPr>
              <a:t>)</a:t>
            </a:r>
          </a:p>
          <a:p>
            <a:pPr marL="962025" indent="-962025" defTabSz="1343025" eaLnBrk="1" hangingPunct="1"/>
            <a:endParaRPr lang="en-US" sz="2000" dirty="0">
              <a:latin typeface="Calibri" charset="0"/>
              <a:ea typeface="Calibri" charset="0"/>
              <a:cs typeface="Calibri" charset="0"/>
            </a:endParaRPr>
          </a:p>
          <a:p>
            <a:pPr marL="962025" indent="-962025" defTabSz="1343025" eaLnBrk="1" hangingPunct="1">
              <a:buFont typeface="Helvetica CE" charset="0"/>
              <a:buNone/>
            </a:pPr>
            <a:r>
              <a:rPr lang="en-US" sz="2000" i="1" dirty="0">
                <a:solidFill>
                  <a:srgbClr val="000000"/>
                </a:solidFill>
                <a:latin typeface="Calibri" charset="0"/>
                <a:ea typeface="Calibri" charset="0"/>
                <a:cs typeface="Calibri" charset="0"/>
              </a:rPr>
              <a:t>Each generation is at a higher level of abstraction</a:t>
            </a:r>
          </a:p>
        </p:txBody>
      </p:sp>
    </p:spTree>
    <p:extLst>
      <p:ext uri="{BB962C8B-B14F-4D97-AF65-F5344CB8AC3E}">
        <p14:creationId xmlns:p14="http://schemas.microsoft.com/office/powerpoint/2010/main" val="167675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84CDA4-B2C2-C244-9F85-471ABA281F4B}" type="slidenum">
              <a:rPr lang="en-US" smtClean="0"/>
              <a:t>3</a:t>
            </a:fld>
            <a:endParaRPr lang="en-US"/>
          </a:p>
        </p:txBody>
      </p:sp>
      <p:sp>
        <p:nvSpPr>
          <p:cNvPr id="4" name="Rectangle 2"/>
          <p:cNvSpPr txBox="1">
            <a:spLocks noChangeArrowheads="1"/>
          </p:cNvSpPr>
          <p:nvPr/>
        </p:nvSpPr>
        <p:spPr>
          <a:xfrm>
            <a:off x="199900" y="460291"/>
            <a:ext cx="8654537" cy="556282"/>
          </a:xfrm>
          <a:prstGeom prst="rect">
            <a:avLst/>
          </a:prstGeom>
        </p:spPr>
        <p:txBody>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lang="en-US" dirty="0"/>
              <a:t>Hierarchy of computer memory</a:t>
            </a:r>
            <a:endParaRPr lang="en-US" sz="1800" dirty="0"/>
          </a:p>
        </p:txBody>
      </p:sp>
      <p:sp>
        <p:nvSpPr>
          <p:cNvPr id="3" name="Triangle 2"/>
          <p:cNvSpPr/>
          <p:nvPr/>
        </p:nvSpPr>
        <p:spPr>
          <a:xfrm>
            <a:off x="1656522" y="1085301"/>
            <a:ext cx="5689600" cy="450768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p:cNvSpPr/>
          <p:nvPr/>
        </p:nvSpPr>
        <p:spPr>
          <a:xfrm>
            <a:off x="3689798" y="1228270"/>
            <a:ext cx="1611072" cy="1308796"/>
          </a:xfrm>
          <a:prstGeom prst="triangle">
            <a:avLst/>
          </a:prstGeom>
          <a:solidFill>
            <a:schemeClr val="bg1">
              <a:lumMod val="9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CPU registers</a:t>
            </a:r>
          </a:p>
        </p:txBody>
      </p:sp>
      <p:sp>
        <p:nvSpPr>
          <p:cNvPr id="7" name="Trapezoid 6"/>
          <p:cNvSpPr/>
          <p:nvPr/>
        </p:nvSpPr>
        <p:spPr>
          <a:xfrm>
            <a:off x="3432313" y="2605795"/>
            <a:ext cx="2133600" cy="362692"/>
          </a:xfrm>
          <a:prstGeom prst="trapezoid">
            <a:avLst>
              <a:gd name="adj" fmla="val 61534"/>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Cache</a:t>
            </a:r>
          </a:p>
        </p:txBody>
      </p:sp>
      <p:sp>
        <p:nvSpPr>
          <p:cNvPr id="8" name="Trapezoid 7"/>
          <p:cNvSpPr/>
          <p:nvPr/>
        </p:nvSpPr>
        <p:spPr>
          <a:xfrm>
            <a:off x="2981739" y="3050467"/>
            <a:ext cx="3048000" cy="713150"/>
          </a:xfrm>
          <a:prstGeom prst="trapezoid">
            <a:avLst>
              <a:gd name="adj" fmla="val 61534"/>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RAM</a:t>
            </a:r>
          </a:p>
          <a:p>
            <a:pPr algn="ctr"/>
            <a:r>
              <a:rPr lang="en-US" sz="1400" dirty="0">
                <a:solidFill>
                  <a:schemeClr val="tx1"/>
                </a:solidFill>
              </a:rPr>
              <a:t>Physical and Virtual</a:t>
            </a:r>
          </a:p>
        </p:txBody>
      </p:sp>
      <p:sp>
        <p:nvSpPr>
          <p:cNvPr id="9" name="Trapezoid 8"/>
          <p:cNvSpPr/>
          <p:nvPr/>
        </p:nvSpPr>
        <p:spPr>
          <a:xfrm>
            <a:off x="2438400" y="3872959"/>
            <a:ext cx="4081669" cy="713150"/>
          </a:xfrm>
          <a:prstGeom prst="trapezoid">
            <a:avLst>
              <a:gd name="adj" fmla="val 61534"/>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Storage Device Types</a:t>
            </a:r>
          </a:p>
          <a:p>
            <a:pPr algn="ctr"/>
            <a:r>
              <a:rPr lang="en-US" sz="1400" dirty="0">
                <a:solidFill>
                  <a:schemeClr val="tx1"/>
                </a:solidFill>
              </a:rPr>
              <a:t>ROM/BIOS, HDD, SSD, Network storage</a:t>
            </a:r>
          </a:p>
        </p:txBody>
      </p:sp>
      <p:sp>
        <p:nvSpPr>
          <p:cNvPr id="11" name="Trapezoid 10"/>
          <p:cNvSpPr/>
          <p:nvPr/>
        </p:nvSpPr>
        <p:spPr>
          <a:xfrm>
            <a:off x="1948070" y="4749264"/>
            <a:ext cx="5075582" cy="713150"/>
          </a:xfrm>
          <a:prstGeom prst="trapezoid">
            <a:avLst>
              <a:gd name="adj" fmla="val 61534"/>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Input Sources</a:t>
            </a:r>
          </a:p>
          <a:p>
            <a:pPr algn="ctr"/>
            <a:r>
              <a:rPr lang="en-US" sz="1400" dirty="0"/>
              <a:t>Keyboard, Mouse, Removable Media, Scanner, Camera</a:t>
            </a:r>
          </a:p>
        </p:txBody>
      </p:sp>
      <p:sp>
        <p:nvSpPr>
          <p:cNvPr id="13" name="Right Brace 12"/>
          <p:cNvSpPr/>
          <p:nvPr/>
        </p:nvSpPr>
        <p:spPr>
          <a:xfrm>
            <a:off x="6257235" y="2524216"/>
            <a:ext cx="331304" cy="1267165"/>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6733760" y="2968487"/>
            <a:ext cx="2143540" cy="369332"/>
          </a:xfrm>
          <a:prstGeom prst="rect">
            <a:avLst/>
          </a:prstGeom>
          <a:noFill/>
        </p:spPr>
        <p:txBody>
          <a:bodyPr wrap="square" rtlCol="0">
            <a:spAutoFit/>
          </a:bodyPr>
          <a:lstStyle/>
          <a:p>
            <a:r>
              <a:rPr lang="en-US" dirty="0"/>
              <a:t>Temporary storage</a:t>
            </a:r>
          </a:p>
        </p:txBody>
      </p:sp>
      <p:sp>
        <p:nvSpPr>
          <p:cNvPr id="15" name="TextBox 14"/>
          <p:cNvSpPr txBox="1"/>
          <p:nvPr/>
        </p:nvSpPr>
        <p:spPr>
          <a:xfrm>
            <a:off x="6802782" y="4044868"/>
            <a:ext cx="2143540" cy="369332"/>
          </a:xfrm>
          <a:prstGeom prst="rect">
            <a:avLst/>
          </a:prstGeom>
          <a:noFill/>
        </p:spPr>
        <p:txBody>
          <a:bodyPr wrap="square" rtlCol="0">
            <a:spAutoFit/>
          </a:bodyPr>
          <a:lstStyle/>
          <a:p>
            <a:r>
              <a:rPr lang="en-US" dirty="0"/>
              <a:t>Permanent storage</a:t>
            </a:r>
          </a:p>
        </p:txBody>
      </p:sp>
      <p:sp>
        <p:nvSpPr>
          <p:cNvPr id="16" name="TextBox 15"/>
          <p:cNvSpPr txBox="1"/>
          <p:nvPr/>
        </p:nvSpPr>
        <p:spPr>
          <a:xfrm>
            <a:off x="199900" y="3178597"/>
            <a:ext cx="2143540" cy="369332"/>
          </a:xfrm>
          <a:prstGeom prst="rect">
            <a:avLst/>
          </a:prstGeom>
          <a:noFill/>
        </p:spPr>
        <p:txBody>
          <a:bodyPr wrap="square" rtlCol="0">
            <a:spAutoFit/>
          </a:bodyPr>
          <a:lstStyle/>
          <a:p>
            <a:r>
              <a:rPr lang="en-US"/>
              <a:t>Primary memory</a:t>
            </a:r>
            <a:endParaRPr lang="en-US" dirty="0"/>
          </a:p>
        </p:txBody>
      </p:sp>
      <p:sp>
        <p:nvSpPr>
          <p:cNvPr id="17" name="TextBox 16"/>
          <p:cNvSpPr txBox="1"/>
          <p:nvPr/>
        </p:nvSpPr>
        <p:spPr>
          <a:xfrm>
            <a:off x="199900" y="4026870"/>
            <a:ext cx="2143540" cy="369332"/>
          </a:xfrm>
          <a:prstGeom prst="rect">
            <a:avLst/>
          </a:prstGeom>
          <a:noFill/>
        </p:spPr>
        <p:txBody>
          <a:bodyPr wrap="square" rtlCol="0">
            <a:spAutoFit/>
          </a:bodyPr>
          <a:lstStyle/>
          <a:p>
            <a:r>
              <a:rPr lang="en-US" dirty="0"/>
              <a:t>Secondary memory</a:t>
            </a:r>
          </a:p>
        </p:txBody>
      </p:sp>
      <p:sp>
        <p:nvSpPr>
          <p:cNvPr id="18" name="TextBox 17"/>
          <p:cNvSpPr txBox="1"/>
          <p:nvPr/>
        </p:nvSpPr>
        <p:spPr>
          <a:xfrm>
            <a:off x="148548" y="2328681"/>
            <a:ext cx="2143540" cy="646331"/>
          </a:xfrm>
          <a:prstGeom prst="rect">
            <a:avLst/>
          </a:prstGeom>
          <a:noFill/>
        </p:spPr>
        <p:txBody>
          <a:bodyPr wrap="square" rtlCol="0">
            <a:spAutoFit/>
          </a:bodyPr>
          <a:lstStyle/>
          <a:p>
            <a:r>
              <a:rPr lang="en-US" dirty="0"/>
              <a:t>Memory </a:t>
            </a:r>
            <a:r>
              <a:rPr lang="en-US"/>
              <a:t>between registers and RAM</a:t>
            </a:r>
            <a:endParaRPr lang="en-US" dirty="0"/>
          </a:p>
        </p:txBody>
      </p:sp>
    </p:spTree>
    <p:extLst>
      <p:ext uri="{BB962C8B-B14F-4D97-AF65-F5344CB8AC3E}">
        <p14:creationId xmlns:p14="http://schemas.microsoft.com/office/powerpoint/2010/main" val="37102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animBg="1"/>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Random-Access Memory (RAM)</a:t>
            </a:r>
          </a:p>
        </p:txBody>
      </p:sp>
      <p:sp>
        <p:nvSpPr>
          <p:cNvPr id="4" name="Slide Number Placeholder 3"/>
          <p:cNvSpPr>
            <a:spLocks noGrp="1"/>
          </p:cNvSpPr>
          <p:nvPr>
            <p:ph type="sldNum" sz="quarter" idx="12"/>
          </p:nvPr>
        </p:nvSpPr>
        <p:spPr/>
        <p:txBody>
          <a:bodyPr/>
          <a:lstStyle/>
          <a:p>
            <a:fld id="{C584CDA4-B2C2-C244-9F85-471ABA281F4B}" type="slidenum">
              <a:rPr lang="en-US" smtClean="0"/>
              <a:t>4</a:t>
            </a:fld>
            <a:endParaRPr lang="en-US"/>
          </a:p>
        </p:txBody>
      </p:sp>
      <p:sp>
        <p:nvSpPr>
          <p:cNvPr id="5" name="Content Placeholder 4"/>
          <p:cNvSpPr>
            <a:spLocks noGrp="1"/>
          </p:cNvSpPr>
          <p:nvPr>
            <p:ph idx="1"/>
          </p:nvPr>
        </p:nvSpPr>
        <p:spPr>
          <a:xfrm>
            <a:off x="452546" y="1309743"/>
            <a:ext cx="8401892" cy="2616101"/>
          </a:xfrm>
          <a:prstGeom prst="rect">
            <a:avLst/>
          </a:prstGeom>
        </p:spPr>
        <p:txBody>
          <a:bodyPr wrap="square">
            <a:spAutoFit/>
          </a:bodyPr>
          <a:lstStyle/>
          <a:p>
            <a:r>
              <a:rPr lang="en-US" sz="2000" dirty="0"/>
              <a:t>When computer is turned on</a:t>
            </a:r>
          </a:p>
          <a:p>
            <a:pPr lvl="1"/>
            <a:r>
              <a:rPr lang="en-US" sz="1800" dirty="0"/>
              <a:t>The computer loads data from </a:t>
            </a:r>
            <a:r>
              <a:rPr lang="en-US" sz="1800" b="1" dirty="0"/>
              <a:t>read-only memory</a:t>
            </a:r>
            <a:r>
              <a:rPr lang="en-US" sz="1800" dirty="0"/>
              <a:t> (ROM)</a:t>
            </a:r>
          </a:p>
          <a:p>
            <a:pPr lvl="2">
              <a:buFont typeface="Arial" charset="0"/>
              <a:buChar char="•"/>
            </a:pPr>
            <a:r>
              <a:rPr lang="en-US" sz="1600" dirty="0"/>
              <a:t>The computer loads the </a:t>
            </a:r>
            <a:r>
              <a:rPr lang="en-US" sz="1600" b="1" dirty="0"/>
              <a:t>basic input/output system</a:t>
            </a:r>
            <a:r>
              <a:rPr lang="en-US" sz="1600" dirty="0"/>
              <a:t> (</a:t>
            </a:r>
            <a:r>
              <a:rPr lang="en-US" sz="1600" dirty="0">
                <a:solidFill>
                  <a:srgbClr val="000000"/>
                </a:solidFill>
                <a:latin typeface="Lucida Grande"/>
                <a:ea typeface="Lucida Grande"/>
                <a:cs typeface="Lucida Grande"/>
              </a:rPr>
              <a:t>BIOS) from ROM.</a:t>
            </a:r>
          </a:p>
          <a:p>
            <a:pPr lvl="1"/>
            <a:r>
              <a:rPr lang="en-US" sz="1800" dirty="0"/>
              <a:t>The computer loads the </a:t>
            </a:r>
            <a:r>
              <a:rPr lang="en-US" sz="1800" b="1" dirty="0"/>
              <a:t>operating system</a:t>
            </a:r>
            <a:r>
              <a:rPr lang="en-US" sz="1800" dirty="0"/>
              <a:t> (OS) from the hard drive into the system's RAM. </a:t>
            </a:r>
          </a:p>
          <a:p>
            <a:pPr lvl="1"/>
            <a:r>
              <a:rPr lang="en-US" sz="1800" dirty="0"/>
              <a:t>When you open an </a:t>
            </a:r>
            <a:r>
              <a:rPr lang="en-US" sz="1800" b="1" dirty="0"/>
              <a:t>application</a:t>
            </a:r>
            <a:r>
              <a:rPr lang="en-US" sz="1800" dirty="0"/>
              <a:t>, it is loaded into RAM.</a:t>
            </a:r>
          </a:p>
          <a:p>
            <a:pPr lvl="1"/>
            <a:r>
              <a:rPr lang="en-US" sz="1800" dirty="0"/>
              <a:t>After an application is loaded, any </a:t>
            </a:r>
            <a:r>
              <a:rPr lang="en-US" sz="1800" b="1" dirty="0"/>
              <a:t>files</a:t>
            </a:r>
            <a:r>
              <a:rPr lang="en-US" sz="1800" dirty="0"/>
              <a:t> that are opened for use in that application are loaded into RAM.</a:t>
            </a:r>
          </a:p>
        </p:txBody>
      </p:sp>
      <p:sp>
        <p:nvSpPr>
          <p:cNvPr id="6" name="TextBox 5"/>
          <p:cNvSpPr txBox="1"/>
          <p:nvPr/>
        </p:nvSpPr>
        <p:spPr>
          <a:xfrm>
            <a:off x="1887117" y="4701564"/>
            <a:ext cx="5532750" cy="492443"/>
          </a:xfrm>
          <a:prstGeom prst="rect">
            <a:avLst/>
          </a:prstGeom>
          <a:noFill/>
        </p:spPr>
        <p:txBody>
          <a:bodyPr wrap="square" rtlCol="0">
            <a:spAutoFit/>
          </a:bodyPr>
          <a:lstStyle/>
          <a:p>
            <a:r>
              <a:rPr lang="en-US" sz="2600" b="1" dirty="0">
                <a:solidFill>
                  <a:srgbClr val="000000"/>
                </a:solidFill>
              </a:rPr>
              <a:t>RAM is essential part of the computer</a:t>
            </a:r>
          </a:p>
        </p:txBody>
      </p:sp>
    </p:spTree>
    <p:extLst>
      <p:ext uri="{BB962C8B-B14F-4D97-AF65-F5344CB8AC3E}">
        <p14:creationId xmlns:p14="http://schemas.microsoft.com/office/powerpoint/2010/main" val="130393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Information is measured in bits</a:t>
            </a:r>
            <a:endParaRPr lang="en-US" sz="1800" dirty="0"/>
          </a:p>
        </p:txBody>
      </p:sp>
      <p:sp>
        <p:nvSpPr>
          <p:cNvPr id="67587" name="Rectangle 3"/>
          <p:cNvSpPr>
            <a:spLocks noGrp="1" noChangeArrowheads="1"/>
          </p:cNvSpPr>
          <p:nvPr>
            <p:ph type="body" idx="1"/>
          </p:nvPr>
        </p:nvSpPr>
        <p:spPr/>
        <p:txBody>
          <a:bodyPr>
            <a:normAutofit/>
          </a:bodyPr>
          <a:lstStyle/>
          <a:p>
            <a:r>
              <a:rPr lang="en-US" sz="2000" dirty="0"/>
              <a:t>When we think about information we think of pictures, symbols, words, sounds, movements, and more. </a:t>
            </a:r>
            <a:endParaRPr lang="en-US" sz="2000" b="1" dirty="0"/>
          </a:p>
          <a:p>
            <a:r>
              <a:rPr lang="en-US" sz="2000" b="1" dirty="0"/>
              <a:t>Memory</a:t>
            </a:r>
            <a:r>
              <a:rPr lang="en-US" sz="2000" dirty="0"/>
              <a:t> is a large collection of circuits, each capable of storing bit.</a:t>
            </a:r>
          </a:p>
          <a:p>
            <a:r>
              <a:rPr lang="en-US" sz="2000" dirty="0"/>
              <a:t>Bit is a binary(base 2) digit: either </a:t>
            </a:r>
            <a:r>
              <a:rPr lang="en-US" sz="2000" b="1" dirty="0"/>
              <a:t>0</a:t>
            </a:r>
            <a:r>
              <a:rPr lang="en-US" sz="2000" dirty="0"/>
              <a:t> or </a:t>
            </a:r>
            <a:r>
              <a:rPr lang="en-US" sz="2000" b="1" dirty="0"/>
              <a:t>1</a:t>
            </a:r>
          </a:p>
          <a:p>
            <a:r>
              <a:rPr lang="en-US" sz="2000" dirty="0"/>
              <a:t>Cells (words): manageable units; </a:t>
            </a:r>
          </a:p>
          <a:p>
            <a:pPr lvl="1"/>
            <a:r>
              <a:rPr lang="en-US" sz="1800" dirty="0"/>
              <a:t>Typical size is 8 bits (1 byte): Example: </a:t>
            </a:r>
            <a:r>
              <a:rPr lang="en-US" sz="1800" b="1" dirty="0"/>
              <a:t>01101011</a:t>
            </a:r>
            <a:r>
              <a:rPr lang="en-US" sz="1800" dirty="0"/>
              <a:t>b </a:t>
            </a:r>
          </a:p>
          <a:p>
            <a:r>
              <a:rPr lang="en-US" sz="2000" dirty="0"/>
              <a:t>Some machines are 16 bits  (2 bytes) and some are 32 bits or 64 bits</a:t>
            </a:r>
          </a:p>
          <a:p>
            <a:pPr lvl="1"/>
            <a:r>
              <a:rPr lang="en-US" sz="1800" dirty="0"/>
              <a:t>Byte (8 bits), </a:t>
            </a:r>
          </a:p>
          <a:p>
            <a:pPr lvl="1"/>
            <a:r>
              <a:rPr lang="en-US" sz="1800" dirty="0"/>
              <a:t>kB (kilobyte, 10</a:t>
            </a:r>
            <a:r>
              <a:rPr lang="en-US" sz="1800" baseline="30000" dirty="0"/>
              <a:t>3</a:t>
            </a:r>
            <a:r>
              <a:rPr lang="en-US" sz="1800" dirty="0"/>
              <a:t> </a:t>
            </a:r>
            <a:r>
              <a:rPr lang="en-US" sz="1800" dirty="0">
                <a:latin typeface="ＭＳ ゴシック"/>
                <a:ea typeface="ＭＳ ゴシック"/>
                <a:cs typeface="ＭＳ ゴシック"/>
              </a:rPr>
              <a:t>≈</a:t>
            </a:r>
            <a:r>
              <a:rPr lang="en-US" sz="1800" dirty="0"/>
              <a:t> 2</a:t>
            </a:r>
            <a:r>
              <a:rPr lang="en-US" sz="1800" baseline="30000" dirty="0"/>
              <a:t>10 </a:t>
            </a:r>
            <a:r>
              <a:rPr lang="en-US" sz="1800" dirty="0"/>
              <a:t>bytes), </a:t>
            </a:r>
          </a:p>
          <a:p>
            <a:pPr lvl="1"/>
            <a:r>
              <a:rPr lang="en-US" sz="1800" dirty="0"/>
              <a:t>MB (Megabyte, 10</a:t>
            </a:r>
            <a:r>
              <a:rPr lang="en-US" sz="1800" baseline="30000" dirty="0"/>
              <a:t>6</a:t>
            </a:r>
            <a:r>
              <a:rPr lang="en-US" sz="1800" dirty="0"/>
              <a:t> </a:t>
            </a:r>
            <a:r>
              <a:rPr lang="en-US" sz="1800" dirty="0">
                <a:latin typeface="ＭＳ ゴシック"/>
                <a:ea typeface="ＭＳ ゴシック"/>
                <a:cs typeface="ＭＳ ゴシック"/>
              </a:rPr>
              <a:t>≈</a:t>
            </a:r>
            <a:r>
              <a:rPr lang="en-US" sz="1800" dirty="0"/>
              <a:t> 2</a:t>
            </a:r>
            <a:r>
              <a:rPr lang="en-US" sz="1800" baseline="30000" dirty="0"/>
              <a:t>20 </a:t>
            </a:r>
            <a:r>
              <a:rPr lang="en-US" sz="1800" dirty="0"/>
              <a:t>bytes), </a:t>
            </a:r>
          </a:p>
          <a:p>
            <a:pPr lvl="1"/>
            <a:r>
              <a:rPr lang="en-US" sz="1800" dirty="0"/>
              <a:t>GB (Gigabyte, 10</a:t>
            </a:r>
            <a:r>
              <a:rPr lang="en-US" sz="1800" baseline="30000" dirty="0"/>
              <a:t>9</a:t>
            </a:r>
            <a:r>
              <a:rPr lang="en-US" sz="1800" dirty="0"/>
              <a:t> </a:t>
            </a:r>
            <a:r>
              <a:rPr lang="en-US" sz="1800" dirty="0">
                <a:latin typeface="ＭＳ ゴシック"/>
                <a:ea typeface="ＭＳ ゴシック"/>
                <a:cs typeface="ＭＳ ゴシック"/>
              </a:rPr>
              <a:t>≈</a:t>
            </a:r>
            <a:r>
              <a:rPr lang="en-US" sz="1800" dirty="0"/>
              <a:t> 2</a:t>
            </a:r>
            <a:r>
              <a:rPr lang="en-US" sz="1800" baseline="30000" dirty="0"/>
              <a:t>30 </a:t>
            </a:r>
            <a:r>
              <a:rPr lang="en-US" sz="1800" dirty="0"/>
              <a:t>bytes).  </a:t>
            </a:r>
          </a:p>
          <a:p>
            <a:endParaRPr lang="en-US" sz="2000" dirty="0"/>
          </a:p>
        </p:txBody>
      </p:sp>
    </p:spTree>
    <p:extLst>
      <p:ext uri="{BB962C8B-B14F-4D97-AF65-F5344CB8AC3E}">
        <p14:creationId xmlns:p14="http://schemas.microsoft.com/office/powerpoint/2010/main" val="324119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8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58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5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Binary data representation</a:t>
            </a:r>
            <a:endParaRPr lang="en-US" dirty="0"/>
          </a:p>
        </p:txBody>
      </p:sp>
      <p:graphicFrame>
        <p:nvGraphicFramePr>
          <p:cNvPr id="5" name="Content Placeholder 4"/>
          <p:cNvGraphicFramePr>
            <a:graphicFrameLocks noGrp="1"/>
          </p:cNvGraphicFramePr>
          <p:nvPr>
            <p:ph idx="1"/>
          </p:nvPr>
        </p:nvGraphicFramePr>
        <p:xfrm>
          <a:off x="200025" y="1343025"/>
          <a:ext cx="2165576" cy="4820920"/>
        </p:xfrm>
        <a:graphic>
          <a:graphicData uri="http://schemas.openxmlformats.org/drawingml/2006/table">
            <a:tbl>
              <a:tblPr firstRow="1" bandRow="1">
                <a:tableStyleId>{5C22544A-7EE6-4342-B048-85BDC9FD1C3A}</a:tableStyleId>
              </a:tblPr>
              <a:tblGrid>
                <a:gridCol w="1000805">
                  <a:extLst>
                    <a:ext uri="{9D8B030D-6E8A-4147-A177-3AD203B41FA5}">
                      <a16:colId xmlns:a16="http://schemas.microsoft.com/office/drawing/2014/main" val="20000"/>
                    </a:ext>
                  </a:extLst>
                </a:gridCol>
                <a:gridCol w="1164771">
                  <a:extLst>
                    <a:ext uri="{9D8B030D-6E8A-4147-A177-3AD203B41FA5}">
                      <a16:colId xmlns:a16="http://schemas.microsoft.com/office/drawing/2014/main" val="20001"/>
                    </a:ext>
                  </a:extLst>
                </a:gridCol>
              </a:tblGrid>
              <a:tr h="370840">
                <a:tc>
                  <a:txBody>
                    <a:bodyPr/>
                    <a:lstStyle/>
                    <a:p>
                      <a:pPr algn="ctr"/>
                      <a:r>
                        <a:rPr lang="en-US" dirty="0"/>
                        <a:t>decimal</a:t>
                      </a:r>
                    </a:p>
                  </a:txBody>
                  <a:tcPr/>
                </a:tc>
                <a:tc>
                  <a:txBody>
                    <a:bodyPr/>
                    <a:lstStyle/>
                    <a:p>
                      <a:pPr algn="ctr"/>
                      <a:r>
                        <a:rPr lang="en-US" dirty="0"/>
                        <a:t>binary</a:t>
                      </a:r>
                    </a:p>
                  </a:txBody>
                  <a:tcPr/>
                </a:tc>
                <a:extLst>
                  <a:ext uri="{0D108BD9-81ED-4DB2-BD59-A6C34878D82A}">
                    <a16:rowId xmlns:a16="http://schemas.microsoft.com/office/drawing/2014/main" val="10000"/>
                  </a:ext>
                </a:extLst>
              </a:tr>
              <a:tr h="370840">
                <a:tc>
                  <a:txBody>
                    <a:bodyPr/>
                    <a:lstStyle/>
                    <a:p>
                      <a:pPr algn="ctr"/>
                      <a:r>
                        <a:rPr lang="en-US" dirty="0"/>
                        <a:t>0</a:t>
                      </a:r>
                    </a:p>
                  </a:txBody>
                  <a:tcPr/>
                </a:tc>
                <a:tc>
                  <a:txBody>
                    <a:bodyPr/>
                    <a:lstStyle/>
                    <a:p>
                      <a:pPr algn="ctr"/>
                      <a:r>
                        <a:rPr lang="en-US" dirty="0"/>
                        <a:t>0000</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0001</a:t>
                      </a:r>
                    </a:p>
                  </a:txBody>
                  <a:tcPr/>
                </a:tc>
                <a:extLst>
                  <a:ext uri="{0D108BD9-81ED-4DB2-BD59-A6C34878D82A}">
                    <a16:rowId xmlns:a16="http://schemas.microsoft.com/office/drawing/2014/main" val="10002"/>
                  </a:ext>
                </a:extLst>
              </a:tr>
              <a:tr h="370840">
                <a:tc>
                  <a:txBody>
                    <a:bodyPr/>
                    <a:lstStyle/>
                    <a:p>
                      <a:pPr algn="ctr"/>
                      <a:r>
                        <a:rPr lang="en-US" dirty="0"/>
                        <a:t>2</a:t>
                      </a:r>
                    </a:p>
                  </a:txBody>
                  <a:tcPr/>
                </a:tc>
                <a:tc>
                  <a:txBody>
                    <a:bodyPr/>
                    <a:lstStyle/>
                    <a:p>
                      <a:pPr algn="ctr"/>
                      <a:r>
                        <a:rPr lang="en-US" dirty="0"/>
                        <a:t>0010</a:t>
                      </a:r>
                    </a:p>
                  </a:txBody>
                  <a:tcPr/>
                </a:tc>
                <a:extLst>
                  <a:ext uri="{0D108BD9-81ED-4DB2-BD59-A6C34878D82A}">
                    <a16:rowId xmlns:a16="http://schemas.microsoft.com/office/drawing/2014/main" val="10003"/>
                  </a:ext>
                </a:extLst>
              </a:tr>
              <a:tr h="370840">
                <a:tc>
                  <a:txBody>
                    <a:bodyPr/>
                    <a:lstStyle/>
                    <a:p>
                      <a:pPr algn="ctr"/>
                      <a:r>
                        <a:rPr lang="en-US" dirty="0"/>
                        <a:t>3</a:t>
                      </a:r>
                    </a:p>
                  </a:txBody>
                  <a:tcPr/>
                </a:tc>
                <a:tc>
                  <a:txBody>
                    <a:bodyPr/>
                    <a:lstStyle/>
                    <a:p>
                      <a:pPr algn="ctr"/>
                      <a:r>
                        <a:rPr lang="en-US" dirty="0"/>
                        <a:t>0011</a:t>
                      </a:r>
                    </a:p>
                  </a:txBody>
                  <a:tcPr/>
                </a:tc>
                <a:extLst>
                  <a:ext uri="{0D108BD9-81ED-4DB2-BD59-A6C34878D82A}">
                    <a16:rowId xmlns:a16="http://schemas.microsoft.com/office/drawing/2014/main" val="10004"/>
                  </a:ext>
                </a:extLst>
              </a:tr>
              <a:tr h="370840">
                <a:tc>
                  <a:txBody>
                    <a:bodyPr/>
                    <a:lstStyle/>
                    <a:p>
                      <a:pPr algn="ctr"/>
                      <a:r>
                        <a:rPr lang="en-US" dirty="0"/>
                        <a:t>4</a:t>
                      </a:r>
                    </a:p>
                  </a:txBody>
                  <a:tcPr/>
                </a:tc>
                <a:tc>
                  <a:txBody>
                    <a:bodyPr/>
                    <a:lstStyle/>
                    <a:p>
                      <a:pPr algn="ctr"/>
                      <a:r>
                        <a:rPr lang="en-US" dirty="0"/>
                        <a:t>0100</a:t>
                      </a:r>
                    </a:p>
                  </a:txBody>
                  <a:tcPr/>
                </a:tc>
                <a:extLst>
                  <a:ext uri="{0D108BD9-81ED-4DB2-BD59-A6C34878D82A}">
                    <a16:rowId xmlns:a16="http://schemas.microsoft.com/office/drawing/2014/main" val="10005"/>
                  </a:ext>
                </a:extLst>
              </a:tr>
              <a:tr h="370840">
                <a:tc>
                  <a:txBody>
                    <a:bodyPr/>
                    <a:lstStyle/>
                    <a:p>
                      <a:pPr algn="ctr"/>
                      <a:r>
                        <a:rPr lang="en-US" dirty="0"/>
                        <a:t>5</a:t>
                      </a:r>
                    </a:p>
                  </a:txBody>
                  <a:tcPr/>
                </a:tc>
                <a:tc>
                  <a:txBody>
                    <a:bodyPr/>
                    <a:lstStyle/>
                    <a:p>
                      <a:pPr algn="ctr"/>
                      <a:r>
                        <a:rPr lang="en-US" dirty="0"/>
                        <a:t>0101</a:t>
                      </a:r>
                    </a:p>
                  </a:txBody>
                  <a:tcPr/>
                </a:tc>
                <a:extLst>
                  <a:ext uri="{0D108BD9-81ED-4DB2-BD59-A6C34878D82A}">
                    <a16:rowId xmlns:a16="http://schemas.microsoft.com/office/drawing/2014/main" val="10006"/>
                  </a:ext>
                </a:extLst>
              </a:tr>
              <a:tr h="370840">
                <a:tc>
                  <a:txBody>
                    <a:bodyPr/>
                    <a:lstStyle/>
                    <a:p>
                      <a:pPr algn="ctr"/>
                      <a:r>
                        <a:rPr lang="en-US" dirty="0"/>
                        <a:t>6</a:t>
                      </a:r>
                    </a:p>
                  </a:txBody>
                  <a:tcPr/>
                </a:tc>
                <a:tc>
                  <a:txBody>
                    <a:bodyPr/>
                    <a:lstStyle/>
                    <a:p>
                      <a:pPr algn="ctr"/>
                      <a:r>
                        <a:rPr lang="en-US" dirty="0"/>
                        <a:t>0110</a:t>
                      </a:r>
                    </a:p>
                  </a:txBody>
                  <a:tcPr/>
                </a:tc>
                <a:extLst>
                  <a:ext uri="{0D108BD9-81ED-4DB2-BD59-A6C34878D82A}">
                    <a16:rowId xmlns:a16="http://schemas.microsoft.com/office/drawing/2014/main" val="10007"/>
                  </a:ext>
                </a:extLst>
              </a:tr>
              <a:tr h="370840">
                <a:tc>
                  <a:txBody>
                    <a:bodyPr/>
                    <a:lstStyle/>
                    <a:p>
                      <a:pPr algn="ctr"/>
                      <a:r>
                        <a:rPr lang="en-US" dirty="0"/>
                        <a:t>7</a:t>
                      </a:r>
                    </a:p>
                  </a:txBody>
                  <a:tcPr/>
                </a:tc>
                <a:tc>
                  <a:txBody>
                    <a:bodyPr/>
                    <a:lstStyle/>
                    <a:p>
                      <a:pPr algn="ctr"/>
                      <a:r>
                        <a:rPr lang="en-US" dirty="0"/>
                        <a:t>0111</a:t>
                      </a:r>
                    </a:p>
                  </a:txBody>
                  <a:tcPr/>
                </a:tc>
                <a:extLst>
                  <a:ext uri="{0D108BD9-81ED-4DB2-BD59-A6C34878D82A}">
                    <a16:rowId xmlns:a16="http://schemas.microsoft.com/office/drawing/2014/main" val="10008"/>
                  </a:ext>
                </a:extLst>
              </a:tr>
              <a:tr h="370840">
                <a:tc>
                  <a:txBody>
                    <a:bodyPr/>
                    <a:lstStyle/>
                    <a:p>
                      <a:pPr algn="ctr"/>
                      <a:r>
                        <a:rPr lang="en-US" dirty="0"/>
                        <a:t>8</a:t>
                      </a:r>
                    </a:p>
                  </a:txBody>
                  <a:tcPr/>
                </a:tc>
                <a:tc>
                  <a:txBody>
                    <a:bodyPr/>
                    <a:lstStyle/>
                    <a:p>
                      <a:pPr algn="ctr"/>
                      <a:r>
                        <a:rPr lang="en-US" dirty="0"/>
                        <a:t>1000</a:t>
                      </a:r>
                    </a:p>
                  </a:txBody>
                  <a:tcPr/>
                </a:tc>
                <a:extLst>
                  <a:ext uri="{0D108BD9-81ED-4DB2-BD59-A6C34878D82A}">
                    <a16:rowId xmlns:a16="http://schemas.microsoft.com/office/drawing/2014/main" val="10009"/>
                  </a:ext>
                </a:extLst>
              </a:tr>
              <a:tr h="370840">
                <a:tc>
                  <a:txBody>
                    <a:bodyPr/>
                    <a:lstStyle/>
                    <a:p>
                      <a:pPr algn="ctr"/>
                      <a:r>
                        <a:rPr lang="mr-IN" dirty="0"/>
                        <a:t>…</a:t>
                      </a:r>
                      <a:endParaRPr lang="en-US" dirty="0"/>
                    </a:p>
                  </a:txBody>
                  <a:tcPr/>
                </a:tc>
                <a:tc>
                  <a:txBody>
                    <a:bodyPr/>
                    <a:lstStyle/>
                    <a:p>
                      <a:pPr algn="ctr"/>
                      <a:endParaRPr lang="en-US" dirty="0"/>
                    </a:p>
                  </a:txBody>
                  <a:tcPr/>
                </a:tc>
                <a:extLst>
                  <a:ext uri="{0D108BD9-81ED-4DB2-BD59-A6C34878D82A}">
                    <a16:rowId xmlns:a16="http://schemas.microsoft.com/office/drawing/2014/main" val="10010"/>
                  </a:ext>
                </a:extLst>
              </a:tr>
              <a:tr h="370840">
                <a:tc>
                  <a:txBody>
                    <a:bodyPr/>
                    <a:lstStyle/>
                    <a:p>
                      <a:pPr algn="ctr"/>
                      <a:r>
                        <a:rPr lang="en-US" dirty="0"/>
                        <a:t>14</a:t>
                      </a:r>
                    </a:p>
                  </a:txBody>
                  <a:tcPr/>
                </a:tc>
                <a:tc>
                  <a:txBody>
                    <a:bodyPr/>
                    <a:lstStyle/>
                    <a:p>
                      <a:pPr algn="ctr"/>
                      <a:r>
                        <a:rPr lang="en-US" dirty="0"/>
                        <a:t>1110</a:t>
                      </a:r>
                    </a:p>
                  </a:txBody>
                  <a:tcPr/>
                </a:tc>
                <a:extLst>
                  <a:ext uri="{0D108BD9-81ED-4DB2-BD59-A6C34878D82A}">
                    <a16:rowId xmlns:a16="http://schemas.microsoft.com/office/drawing/2014/main" val="10011"/>
                  </a:ext>
                </a:extLst>
              </a:tr>
              <a:tr h="370840">
                <a:tc>
                  <a:txBody>
                    <a:bodyPr/>
                    <a:lstStyle/>
                    <a:p>
                      <a:pPr algn="ctr"/>
                      <a:r>
                        <a:rPr lang="en-US" dirty="0"/>
                        <a:t>15</a:t>
                      </a:r>
                    </a:p>
                  </a:txBody>
                  <a:tcPr/>
                </a:tc>
                <a:tc>
                  <a:txBody>
                    <a:bodyPr/>
                    <a:lstStyle/>
                    <a:p>
                      <a:pPr algn="ctr"/>
                      <a:r>
                        <a:rPr lang="en-US" dirty="0"/>
                        <a:t>1111</a:t>
                      </a:r>
                    </a:p>
                  </a:txBody>
                  <a:tcPr/>
                </a:tc>
                <a:extLst>
                  <a:ext uri="{0D108BD9-81ED-4DB2-BD59-A6C34878D82A}">
                    <a16:rowId xmlns:a16="http://schemas.microsoft.com/office/drawing/2014/main" val="10012"/>
                  </a:ext>
                </a:extLst>
              </a:tr>
            </a:tbl>
          </a:graphicData>
        </a:graphic>
      </p:graphicFrame>
      <p:sp>
        <p:nvSpPr>
          <p:cNvPr id="4" name="Slide Number Placeholder 3"/>
          <p:cNvSpPr>
            <a:spLocks noGrp="1"/>
          </p:cNvSpPr>
          <p:nvPr>
            <p:ph type="sldNum" sz="quarter" idx="12"/>
          </p:nvPr>
        </p:nvSpPr>
        <p:spPr/>
        <p:txBody>
          <a:bodyPr/>
          <a:lstStyle/>
          <a:p>
            <a:fld id="{C584CDA4-B2C2-C244-9F85-471ABA281F4B}" type="slidenum">
              <a:rPr lang="en-US" smtClean="0"/>
              <a:pPr/>
              <a:t>6</a:t>
            </a:fld>
            <a:endParaRPr lang="en-US"/>
          </a:p>
        </p:txBody>
      </p:sp>
      <p:sp>
        <p:nvSpPr>
          <p:cNvPr id="7" name="TextBox 6"/>
          <p:cNvSpPr txBox="1"/>
          <p:nvPr/>
        </p:nvSpPr>
        <p:spPr>
          <a:xfrm>
            <a:off x="2839882" y="1116697"/>
            <a:ext cx="3374571" cy="369332"/>
          </a:xfrm>
          <a:prstGeom prst="rect">
            <a:avLst/>
          </a:prstGeom>
          <a:noFill/>
        </p:spPr>
        <p:txBody>
          <a:bodyPr wrap="square" rtlCol="0">
            <a:spAutoFit/>
          </a:bodyPr>
          <a:lstStyle/>
          <a:p>
            <a:r>
              <a:rPr lang="en-US" dirty="0"/>
              <a:t>Continuous representation</a:t>
            </a:r>
          </a:p>
        </p:txBody>
      </p:sp>
      <p:sp>
        <p:nvSpPr>
          <p:cNvPr id="8" name="TextBox 7"/>
          <p:cNvSpPr txBox="1"/>
          <p:nvPr/>
        </p:nvSpPr>
        <p:spPr>
          <a:xfrm>
            <a:off x="6234936" y="1147081"/>
            <a:ext cx="3374571" cy="369332"/>
          </a:xfrm>
          <a:prstGeom prst="rect">
            <a:avLst/>
          </a:prstGeom>
          <a:noFill/>
        </p:spPr>
        <p:txBody>
          <a:bodyPr wrap="square" rtlCol="0">
            <a:spAutoFit/>
          </a:bodyPr>
          <a:lstStyle/>
          <a:p>
            <a:r>
              <a:rPr lang="en-US" dirty="0"/>
              <a:t>Digital representation</a:t>
            </a:r>
          </a:p>
        </p:txBody>
      </p:sp>
      <p:sp>
        <p:nvSpPr>
          <p:cNvPr id="9" name="Rectangle 3"/>
          <p:cNvSpPr txBox="1">
            <a:spLocks noChangeArrowheads="1"/>
          </p:cNvSpPr>
          <p:nvPr/>
        </p:nvSpPr>
        <p:spPr>
          <a:xfrm>
            <a:off x="2856239" y="3888987"/>
            <a:ext cx="6014556" cy="2301257"/>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Storing the signal in the memory</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0001 0100 0110 0110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0101 0011 0010 0010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0011 0011 0010 0010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0001 </a:t>
            </a:r>
            <a:r>
              <a:rPr lang="mr-IN" sz="2000" dirty="0"/>
              <a:t>…</a:t>
            </a:r>
            <a:endParaRPr lang="en-US" sz="2000" dirty="0"/>
          </a:p>
        </p:txBody>
      </p:sp>
      <p:cxnSp>
        <p:nvCxnSpPr>
          <p:cNvPr id="11" name="Straight Arrow Connector 10"/>
          <p:cNvCxnSpPr/>
          <p:nvPr/>
        </p:nvCxnSpPr>
        <p:spPr>
          <a:xfrm flipH="1" flipV="1">
            <a:off x="2587014" y="1512961"/>
            <a:ext cx="8707" cy="201926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552180" y="3445949"/>
            <a:ext cx="2838994" cy="516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604428" y="1858768"/>
            <a:ext cx="2612572" cy="1571102"/>
          </a:xfrm>
          <a:custGeom>
            <a:avLst/>
            <a:gdLst>
              <a:gd name="connsiteX0" fmla="*/ 0 w 2612572"/>
              <a:gd name="connsiteY0" fmla="*/ 1571102 h 1571102"/>
              <a:gd name="connsiteX1" fmla="*/ 200297 w 2612572"/>
              <a:gd name="connsiteY1" fmla="*/ 621868 h 1571102"/>
              <a:gd name="connsiteX2" fmla="*/ 661852 w 2612572"/>
              <a:gd name="connsiteY2" fmla="*/ 12268 h 1571102"/>
              <a:gd name="connsiteX3" fmla="*/ 1219200 w 2612572"/>
              <a:gd name="connsiteY3" fmla="*/ 1170508 h 1571102"/>
              <a:gd name="connsiteX4" fmla="*/ 1820092 w 2612572"/>
              <a:gd name="connsiteY4" fmla="*/ 839582 h 1571102"/>
              <a:gd name="connsiteX5" fmla="*/ 2403566 w 2612572"/>
              <a:gd name="connsiteY5" fmla="*/ 1222759 h 1571102"/>
              <a:gd name="connsiteX6" fmla="*/ 2612572 w 2612572"/>
              <a:gd name="connsiteY6" fmla="*/ 1292428 h 157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572" h="1571102">
                <a:moveTo>
                  <a:pt x="0" y="1571102"/>
                </a:moveTo>
                <a:cubicBezTo>
                  <a:pt x="44994" y="1226388"/>
                  <a:pt x="89988" y="881674"/>
                  <a:pt x="200297" y="621868"/>
                </a:cubicBezTo>
                <a:cubicBezTo>
                  <a:pt x="310606" y="362062"/>
                  <a:pt x="492035" y="-79172"/>
                  <a:pt x="661852" y="12268"/>
                </a:cubicBezTo>
                <a:cubicBezTo>
                  <a:pt x="831669" y="103708"/>
                  <a:pt x="1026160" y="1032622"/>
                  <a:pt x="1219200" y="1170508"/>
                </a:cubicBezTo>
                <a:cubicBezTo>
                  <a:pt x="1412240" y="1308394"/>
                  <a:pt x="1622698" y="830874"/>
                  <a:pt x="1820092" y="839582"/>
                </a:cubicBezTo>
                <a:cubicBezTo>
                  <a:pt x="2017486" y="848290"/>
                  <a:pt x="2271486" y="1147285"/>
                  <a:pt x="2403566" y="1222759"/>
                </a:cubicBezTo>
                <a:cubicBezTo>
                  <a:pt x="2535646" y="1298233"/>
                  <a:pt x="2612572" y="1292428"/>
                  <a:pt x="2612572" y="1292428"/>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595721" y="3218963"/>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595721" y="2974880"/>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595721" y="2704914"/>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595721" y="2434949"/>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595721" y="2191109"/>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595721" y="1938560"/>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587014" y="1670672"/>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6197039" y="1512961"/>
            <a:ext cx="8707" cy="201926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162205" y="3445949"/>
            <a:ext cx="2838994" cy="516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3" name="Freeform 32"/>
          <p:cNvSpPr/>
          <p:nvPr/>
        </p:nvSpPr>
        <p:spPr>
          <a:xfrm>
            <a:off x="6214453" y="1858768"/>
            <a:ext cx="2612572" cy="1571102"/>
          </a:xfrm>
          <a:custGeom>
            <a:avLst/>
            <a:gdLst>
              <a:gd name="connsiteX0" fmla="*/ 0 w 2612572"/>
              <a:gd name="connsiteY0" fmla="*/ 1571102 h 1571102"/>
              <a:gd name="connsiteX1" fmla="*/ 200297 w 2612572"/>
              <a:gd name="connsiteY1" fmla="*/ 621868 h 1571102"/>
              <a:gd name="connsiteX2" fmla="*/ 661852 w 2612572"/>
              <a:gd name="connsiteY2" fmla="*/ 12268 h 1571102"/>
              <a:gd name="connsiteX3" fmla="*/ 1219200 w 2612572"/>
              <a:gd name="connsiteY3" fmla="*/ 1170508 h 1571102"/>
              <a:gd name="connsiteX4" fmla="*/ 1820092 w 2612572"/>
              <a:gd name="connsiteY4" fmla="*/ 839582 h 1571102"/>
              <a:gd name="connsiteX5" fmla="*/ 2403566 w 2612572"/>
              <a:gd name="connsiteY5" fmla="*/ 1222759 h 1571102"/>
              <a:gd name="connsiteX6" fmla="*/ 2612572 w 2612572"/>
              <a:gd name="connsiteY6" fmla="*/ 1292428 h 157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572" h="1571102">
                <a:moveTo>
                  <a:pt x="0" y="1571102"/>
                </a:moveTo>
                <a:cubicBezTo>
                  <a:pt x="44994" y="1226388"/>
                  <a:pt x="89988" y="881674"/>
                  <a:pt x="200297" y="621868"/>
                </a:cubicBezTo>
                <a:cubicBezTo>
                  <a:pt x="310606" y="362062"/>
                  <a:pt x="492035" y="-79172"/>
                  <a:pt x="661852" y="12268"/>
                </a:cubicBezTo>
                <a:cubicBezTo>
                  <a:pt x="831669" y="103708"/>
                  <a:pt x="1026160" y="1032622"/>
                  <a:pt x="1219200" y="1170508"/>
                </a:cubicBezTo>
                <a:cubicBezTo>
                  <a:pt x="1412240" y="1308394"/>
                  <a:pt x="1622698" y="830874"/>
                  <a:pt x="1820092" y="839582"/>
                </a:cubicBezTo>
                <a:cubicBezTo>
                  <a:pt x="2017486" y="848290"/>
                  <a:pt x="2271486" y="1147285"/>
                  <a:pt x="2403566" y="1222759"/>
                </a:cubicBezTo>
                <a:cubicBezTo>
                  <a:pt x="2535646" y="1298233"/>
                  <a:pt x="2612572" y="1292428"/>
                  <a:pt x="2612572" y="1292428"/>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6219929" y="3228430"/>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205746" y="2982082"/>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212100" y="2704914"/>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205746" y="2434949"/>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205746" y="2191109"/>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205746" y="1938560"/>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197039" y="1670672"/>
            <a:ext cx="267375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6209137" y="3227927"/>
            <a:ext cx="160221" cy="21483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370112" y="2434949"/>
            <a:ext cx="212045" cy="100722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582911" y="1946356"/>
            <a:ext cx="212045" cy="149511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795710" y="1944454"/>
            <a:ext cx="212045" cy="149511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008509" y="2191109"/>
            <a:ext cx="212045" cy="125165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221308" y="2699820"/>
            <a:ext cx="201652" cy="74807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423714" y="2974879"/>
            <a:ext cx="210361" cy="4766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634829" y="2978219"/>
            <a:ext cx="210361" cy="4766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7845944" y="2701144"/>
            <a:ext cx="210361" cy="74807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8057059" y="2697589"/>
            <a:ext cx="210361" cy="7558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8268174" y="2983386"/>
            <a:ext cx="210361" cy="46976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8479289" y="2984996"/>
            <a:ext cx="210361" cy="46809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8690406" y="3228733"/>
            <a:ext cx="210361" cy="2230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5472195" y="3273466"/>
            <a:ext cx="819980" cy="338554"/>
          </a:xfrm>
          <a:prstGeom prst="rect">
            <a:avLst/>
          </a:prstGeom>
          <a:noFill/>
        </p:spPr>
        <p:txBody>
          <a:bodyPr wrap="square" rtlCol="0">
            <a:spAutoFit/>
          </a:bodyPr>
          <a:lstStyle/>
          <a:p>
            <a:r>
              <a:rPr lang="en-US" sz="1600" dirty="0"/>
              <a:t>0</a:t>
            </a:r>
            <a:r>
              <a:rPr lang="ru-RU" sz="1600" dirty="0"/>
              <a:t>000</a:t>
            </a:r>
            <a:r>
              <a:rPr lang="en-US" sz="1600" dirty="0"/>
              <a:t>:0</a:t>
            </a:r>
          </a:p>
        </p:txBody>
      </p:sp>
      <p:sp>
        <p:nvSpPr>
          <p:cNvPr id="55" name="TextBox 54"/>
          <p:cNvSpPr txBox="1"/>
          <p:nvPr/>
        </p:nvSpPr>
        <p:spPr>
          <a:xfrm>
            <a:off x="5466444" y="3038838"/>
            <a:ext cx="819980" cy="338554"/>
          </a:xfrm>
          <a:prstGeom prst="rect">
            <a:avLst/>
          </a:prstGeom>
          <a:noFill/>
        </p:spPr>
        <p:txBody>
          <a:bodyPr wrap="square" rtlCol="0">
            <a:spAutoFit/>
          </a:bodyPr>
          <a:lstStyle/>
          <a:p>
            <a:r>
              <a:rPr lang="en-US" sz="1600" dirty="0"/>
              <a:t>0</a:t>
            </a:r>
            <a:r>
              <a:rPr lang="ru-RU" sz="1600" dirty="0"/>
              <a:t>00</a:t>
            </a:r>
            <a:r>
              <a:rPr lang="en-US" sz="1600" dirty="0"/>
              <a:t>1:1</a:t>
            </a:r>
          </a:p>
        </p:txBody>
      </p:sp>
      <p:sp>
        <p:nvSpPr>
          <p:cNvPr id="56" name="TextBox 55"/>
          <p:cNvSpPr txBox="1"/>
          <p:nvPr/>
        </p:nvSpPr>
        <p:spPr>
          <a:xfrm>
            <a:off x="5466141" y="2796028"/>
            <a:ext cx="819980" cy="338554"/>
          </a:xfrm>
          <a:prstGeom prst="rect">
            <a:avLst/>
          </a:prstGeom>
          <a:noFill/>
        </p:spPr>
        <p:txBody>
          <a:bodyPr wrap="square" rtlCol="0">
            <a:spAutoFit/>
          </a:bodyPr>
          <a:lstStyle/>
          <a:p>
            <a:r>
              <a:rPr lang="en-US" sz="1600" dirty="0"/>
              <a:t>0</a:t>
            </a:r>
            <a:r>
              <a:rPr lang="ru-RU" sz="1600" dirty="0"/>
              <a:t>0</a:t>
            </a:r>
            <a:r>
              <a:rPr lang="en-US" sz="1600" dirty="0"/>
              <a:t>10:2</a:t>
            </a:r>
          </a:p>
        </p:txBody>
      </p:sp>
      <p:sp>
        <p:nvSpPr>
          <p:cNvPr id="57" name="TextBox 56"/>
          <p:cNvSpPr txBox="1"/>
          <p:nvPr/>
        </p:nvSpPr>
        <p:spPr>
          <a:xfrm>
            <a:off x="5456493" y="2542279"/>
            <a:ext cx="819980" cy="338554"/>
          </a:xfrm>
          <a:prstGeom prst="rect">
            <a:avLst/>
          </a:prstGeom>
          <a:noFill/>
        </p:spPr>
        <p:txBody>
          <a:bodyPr wrap="square" rtlCol="0">
            <a:spAutoFit/>
          </a:bodyPr>
          <a:lstStyle/>
          <a:p>
            <a:r>
              <a:rPr lang="en-US" sz="1600" dirty="0"/>
              <a:t>0</a:t>
            </a:r>
            <a:r>
              <a:rPr lang="ru-RU" sz="1600" dirty="0"/>
              <a:t>0</a:t>
            </a:r>
            <a:r>
              <a:rPr lang="en-US" sz="1600" dirty="0"/>
              <a:t>11:3</a:t>
            </a:r>
          </a:p>
        </p:txBody>
      </p:sp>
      <p:sp>
        <p:nvSpPr>
          <p:cNvPr id="58" name="TextBox 57"/>
          <p:cNvSpPr txBox="1"/>
          <p:nvPr/>
        </p:nvSpPr>
        <p:spPr>
          <a:xfrm>
            <a:off x="5447673" y="2283464"/>
            <a:ext cx="819980" cy="338554"/>
          </a:xfrm>
          <a:prstGeom prst="rect">
            <a:avLst/>
          </a:prstGeom>
          <a:noFill/>
        </p:spPr>
        <p:txBody>
          <a:bodyPr wrap="square" rtlCol="0">
            <a:spAutoFit/>
          </a:bodyPr>
          <a:lstStyle/>
          <a:p>
            <a:r>
              <a:rPr lang="en-US" sz="1600" dirty="0"/>
              <a:t>01</a:t>
            </a:r>
            <a:r>
              <a:rPr lang="ru-RU" sz="1600" dirty="0"/>
              <a:t>0</a:t>
            </a:r>
            <a:r>
              <a:rPr lang="en-US" sz="1600" dirty="0"/>
              <a:t>0:4</a:t>
            </a:r>
          </a:p>
        </p:txBody>
      </p:sp>
      <p:sp>
        <p:nvSpPr>
          <p:cNvPr id="59" name="TextBox 58"/>
          <p:cNvSpPr txBox="1"/>
          <p:nvPr/>
        </p:nvSpPr>
        <p:spPr>
          <a:xfrm>
            <a:off x="5438853" y="2034282"/>
            <a:ext cx="819980" cy="338554"/>
          </a:xfrm>
          <a:prstGeom prst="rect">
            <a:avLst/>
          </a:prstGeom>
          <a:noFill/>
        </p:spPr>
        <p:txBody>
          <a:bodyPr wrap="square" rtlCol="0">
            <a:spAutoFit/>
          </a:bodyPr>
          <a:lstStyle/>
          <a:p>
            <a:r>
              <a:rPr lang="en-US" sz="1600" dirty="0"/>
              <a:t>01</a:t>
            </a:r>
            <a:r>
              <a:rPr lang="ru-RU" sz="1600" dirty="0"/>
              <a:t>0</a:t>
            </a:r>
            <a:r>
              <a:rPr lang="en-US" sz="1600" dirty="0"/>
              <a:t>1:5</a:t>
            </a:r>
          </a:p>
        </p:txBody>
      </p:sp>
      <p:sp>
        <p:nvSpPr>
          <p:cNvPr id="60" name="TextBox 59"/>
          <p:cNvSpPr txBox="1"/>
          <p:nvPr/>
        </p:nvSpPr>
        <p:spPr>
          <a:xfrm>
            <a:off x="5423277" y="1773401"/>
            <a:ext cx="819980" cy="338554"/>
          </a:xfrm>
          <a:prstGeom prst="rect">
            <a:avLst/>
          </a:prstGeom>
          <a:noFill/>
        </p:spPr>
        <p:txBody>
          <a:bodyPr wrap="square" rtlCol="0">
            <a:spAutoFit/>
          </a:bodyPr>
          <a:lstStyle/>
          <a:p>
            <a:r>
              <a:rPr lang="en-US" sz="1600" dirty="0"/>
              <a:t>0110:6</a:t>
            </a:r>
          </a:p>
        </p:txBody>
      </p:sp>
      <p:sp>
        <p:nvSpPr>
          <p:cNvPr id="61" name="TextBox 60"/>
          <p:cNvSpPr txBox="1"/>
          <p:nvPr/>
        </p:nvSpPr>
        <p:spPr>
          <a:xfrm>
            <a:off x="5432097" y="1512519"/>
            <a:ext cx="819980" cy="338554"/>
          </a:xfrm>
          <a:prstGeom prst="rect">
            <a:avLst/>
          </a:prstGeom>
          <a:noFill/>
        </p:spPr>
        <p:txBody>
          <a:bodyPr wrap="square" rtlCol="0">
            <a:spAutoFit/>
          </a:bodyPr>
          <a:lstStyle/>
          <a:p>
            <a:r>
              <a:rPr lang="en-US" sz="1600" dirty="0"/>
              <a:t>0111:7</a:t>
            </a:r>
          </a:p>
        </p:txBody>
      </p:sp>
    </p:spTree>
    <p:extLst>
      <p:ext uri="{BB962C8B-B14F-4D97-AF65-F5344CB8AC3E}">
        <p14:creationId xmlns:p14="http://schemas.microsoft.com/office/powerpoint/2010/main" val="136620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Decimal to binary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9902" y="1258957"/>
                <a:ext cx="8559088" cy="5203215"/>
              </a:xfrm>
            </p:spPr>
            <p:txBody>
              <a:bodyPr>
                <a:normAutofit fontScale="92500" lnSpcReduction="20000"/>
              </a:bodyPr>
              <a:lstStyle/>
              <a:p>
                <a:pPr marL="0" indent="0">
                  <a:lnSpc>
                    <a:spcPct val="120000"/>
                  </a:lnSpc>
                  <a:buNone/>
                </a:pPr>
                <a:r>
                  <a:rPr lang="en-US" sz="2200" dirty="0">
                    <a:latin typeface="Calibri" panose="020F0502020204030204" pitchFamily="34" charset="0"/>
                    <a:cs typeface="Calibri" panose="020F0502020204030204" pitchFamily="34" charset="0"/>
                  </a:rPr>
                  <a:t>Covert 29</a:t>
                </a:r>
                <a:r>
                  <a:rPr lang="en-US" sz="2200" baseline="-25000" dirty="0">
                    <a:latin typeface="Calibri" panose="020F0502020204030204" pitchFamily="34" charset="0"/>
                    <a:cs typeface="Calibri" panose="020F0502020204030204" pitchFamily="34" charset="0"/>
                  </a:rPr>
                  <a:t>10</a:t>
                </a:r>
                <a:r>
                  <a:rPr lang="en-US" sz="2200" dirty="0">
                    <a:latin typeface="Calibri" panose="020F0502020204030204" pitchFamily="34" charset="0"/>
                    <a:cs typeface="Calibri" panose="020F0502020204030204" pitchFamily="34" charset="0"/>
                  </a:rPr>
                  <a:t> to binary equivalent following this procedure:</a:t>
                </a:r>
              </a:p>
              <a:p>
                <a:pPr>
                  <a:lnSpc>
                    <a:spcPct val="120000"/>
                  </a:lnSpc>
                  <a:buFont typeface="+mj-lt"/>
                  <a:buAutoNum type="arabicPeriod"/>
                </a:pPr>
                <a:r>
                  <a:rPr lang="en-US" sz="2200" dirty="0">
                    <a:latin typeface="Calibri" panose="020F0502020204030204" pitchFamily="34" charset="0"/>
                    <a:ea typeface="Mongolian Baiti" charset="-122"/>
                    <a:cs typeface="Calibri" panose="020F0502020204030204" pitchFamily="34" charset="0"/>
                  </a:rPr>
                  <a:t>Divide the decimal number to be converted by 2.</a:t>
                </a:r>
              </a:p>
              <a:p>
                <a:pPr>
                  <a:lnSpc>
                    <a:spcPct val="120000"/>
                  </a:lnSpc>
                  <a:buFont typeface="+mj-lt"/>
                  <a:buAutoNum type="arabicPeriod"/>
                </a:pPr>
                <a:r>
                  <a:rPr lang="en-US" sz="2200" dirty="0">
                    <a:latin typeface="Calibri" panose="020F0502020204030204" pitchFamily="34" charset="0"/>
                    <a:ea typeface="Mongolian Baiti" charset="-122"/>
                    <a:cs typeface="Calibri" panose="020F0502020204030204" pitchFamily="34" charset="0"/>
                  </a:rPr>
                  <a:t>Get the remainder from </a:t>
                </a:r>
                <a:r>
                  <a:rPr lang="en-US" sz="2200" i="1" dirty="0">
                    <a:latin typeface="Calibri" panose="020F0502020204030204" pitchFamily="34" charset="0"/>
                    <a:ea typeface="Mongolian Baiti" charset="-122"/>
                    <a:cs typeface="Calibri" panose="020F0502020204030204" pitchFamily="34" charset="0"/>
                  </a:rPr>
                  <a:t>step 1</a:t>
                </a:r>
                <a:r>
                  <a:rPr lang="en-US" sz="2200" dirty="0">
                    <a:latin typeface="Calibri" panose="020F0502020204030204" pitchFamily="34" charset="0"/>
                    <a:ea typeface="Mongolian Baiti" charset="-122"/>
                    <a:cs typeface="Calibri" panose="020F0502020204030204" pitchFamily="34" charset="0"/>
                  </a:rPr>
                  <a:t> as the rightmost digit of new base number.</a:t>
                </a:r>
              </a:p>
              <a:p>
                <a:pPr>
                  <a:lnSpc>
                    <a:spcPct val="120000"/>
                  </a:lnSpc>
                  <a:buFont typeface="+mj-lt"/>
                  <a:buAutoNum type="arabicPeriod"/>
                </a:pPr>
                <a:r>
                  <a:rPr lang="en-US" sz="2200" dirty="0">
                    <a:latin typeface="Calibri" panose="020F0502020204030204" pitchFamily="34" charset="0"/>
                    <a:ea typeface="Mongolian Baiti" charset="-122"/>
                    <a:cs typeface="Calibri" panose="020F0502020204030204" pitchFamily="34" charset="0"/>
                  </a:rPr>
                  <a:t>Divide the quotient of the previous divide by 2.</a:t>
                </a:r>
              </a:p>
              <a:p>
                <a:pPr>
                  <a:lnSpc>
                    <a:spcPct val="120000"/>
                  </a:lnSpc>
                  <a:buFont typeface="+mj-lt"/>
                  <a:buAutoNum type="arabicPeriod"/>
                </a:pPr>
                <a:r>
                  <a:rPr lang="en-US" sz="2200" dirty="0">
                    <a:latin typeface="Calibri" panose="020F0502020204030204" pitchFamily="34" charset="0"/>
                    <a:ea typeface="Mongolian Baiti" charset="-122"/>
                    <a:cs typeface="Calibri" panose="020F0502020204030204" pitchFamily="34" charset="0"/>
                  </a:rPr>
                  <a:t>Record the remainder from </a:t>
                </a:r>
                <a:r>
                  <a:rPr lang="en-US" sz="2200" i="1" dirty="0">
                    <a:latin typeface="Calibri" panose="020F0502020204030204" pitchFamily="34" charset="0"/>
                    <a:ea typeface="Mongolian Baiti" charset="-122"/>
                    <a:cs typeface="Calibri" panose="020F0502020204030204" pitchFamily="34" charset="0"/>
                  </a:rPr>
                  <a:t>step 3 </a:t>
                </a:r>
                <a:r>
                  <a:rPr lang="en-US" sz="2200" dirty="0">
                    <a:latin typeface="Calibri" panose="020F0502020204030204" pitchFamily="34" charset="0"/>
                    <a:ea typeface="Mongolian Baiti" charset="-122"/>
                    <a:cs typeface="Calibri" panose="020F0502020204030204" pitchFamily="34" charset="0"/>
                  </a:rPr>
                  <a:t>as the next digit (to the left) of the binary number.</a:t>
                </a:r>
              </a:p>
              <a:p>
                <a:pPr marL="0" indent="0">
                  <a:lnSpc>
                    <a:spcPct val="120000"/>
                  </a:lnSpc>
                  <a:buNone/>
                </a:pPr>
                <a:r>
                  <a:rPr lang="en-US" sz="2200" dirty="0">
                    <a:latin typeface="Calibri" panose="020F0502020204030204" pitchFamily="34" charset="0"/>
                    <a:ea typeface="Mongolian Baiti" charset="-122"/>
                    <a:cs typeface="Calibri" panose="020F0502020204030204" pitchFamily="34" charset="0"/>
                  </a:rPr>
                  <a:t>Repeat </a:t>
                </a:r>
                <a:r>
                  <a:rPr lang="en-US" sz="2200" i="1" dirty="0">
                    <a:latin typeface="Calibri" panose="020F0502020204030204" pitchFamily="34" charset="0"/>
                    <a:ea typeface="Mongolian Baiti" charset="-122"/>
                    <a:cs typeface="Calibri" panose="020F0502020204030204" pitchFamily="34" charset="0"/>
                  </a:rPr>
                  <a:t>steps 3 </a:t>
                </a:r>
                <a:r>
                  <a:rPr lang="en-US" sz="2200" dirty="0">
                    <a:latin typeface="Calibri" panose="020F0502020204030204" pitchFamily="34" charset="0"/>
                    <a:ea typeface="Mongolian Baiti" charset="-122"/>
                    <a:cs typeface="Calibri" panose="020F0502020204030204" pitchFamily="34" charset="0"/>
                  </a:rPr>
                  <a:t>and </a:t>
                </a:r>
                <a:r>
                  <a:rPr lang="en-US" sz="2200" i="1" dirty="0">
                    <a:latin typeface="Calibri" panose="020F0502020204030204" pitchFamily="34" charset="0"/>
                    <a:ea typeface="Mongolian Baiti" charset="-122"/>
                    <a:cs typeface="Calibri" panose="020F0502020204030204" pitchFamily="34" charset="0"/>
                  </a:rPr>
                  <a:t>4</a:t>
                </a:r>
                <a:r>
                  <a:rPr lang="en-US" sz="2200" dirty="0">
                    <a:latin typeface="Calibri" panose="020F0502020204030204" pitchFamily="34" charset="0"/>
                    <a:ea typeface="Mongolian Baiti" charset="-122"/>
                    <a:cs typeface="Calibri" panose="020F0502020204030204" pitchFamily="34" charset="0"/>
                  </a:rPr>
                  <a:t>, getting remainders from right to left, until the quotient becomes zero in Step 3.</a:t>
                </a:r>
              </a:p>
              <a:p>
                <a:pPr marL="0" indent="0" algn="ctr">
                  <a:lnSpc>
                    <a:spcPct val="120000"/>
                  </a:lnSpc>
                  <a:buNone/>
                </a:pPr>
                <a:r>
                  <a:rPr lang="en-US" sz="2000" dirty="0">
                    <a:latin typeface="Calibri" panose="020F0502020204030204" pitchFamily="34" charset="0"/>
                    <a:cs typeface="Calibri" panose="020F0502020204030204" pitchFamily="34" charset="0"/>
                  </a:rPr>
                  <a:t>29 / 2 = 14 remainder 1</a:t>
                </a:r>
              </a:p>
              <a:p>
                <a:pPr marL="0" indent="0" algn="ctr">
                  <a:lnSpc>
                    <a:spcPct val="120000"/>
                  </a:lnSpc>
                  <a:buNone/>
                </a:pPr>
                <a:r>
                  <a:rPr lang="en-US" sz="2000" dirty="0">
                    <a:latin typeface="Calibri" panose="020F0502020204030204" pitchFamily="34" charset="0"/>
                    <a:cs typeface="Calibri" panose="020F0502020204030204" pitchFamily="34" charset="0"/>
                  </a:rPr>
                  <a:t>14 / 2 = 7   remainder 0</a:t>
                </a:r>
              </a:p>
              <a:p>
                <a:pPr marL="0" indent="0" algn="ctr">
                  <a:lnSpc>
                    <a:spcPct val="120000"/>
                  </a:lnSpc>
                  <a:buNone/>
                </a:pPr>
                <a:r>
                  <a:rPr lang="en-US" sz="2000" dirty="0">
                    <a:latin typeface="Calibri" panose="020F0502020204030204" pitchFamily="34" charset="0"/>
                    <a:cs typeface="Calibri" panose="020F0502020204030204" pitchFamily="34" charset="0"/>
                  </a:rPr>
                  <a:t>7 / 2 = 3     remainder 1</a:t>
                </a:r>
              </a:p>
              <a:p>
                <a:pPr marL="0" indent="0" algn="ctr">
                  <a:lnSpc>
                    <a:spcPct val="120000"/>
                  </a:lnSpc>
                  <a:buNone/>
                </a:pPr>
                <a:r>
                  <a:rPr lang="en-US" sz="2000" dirty="0">
                    <a:latin typeface="Calibri" panose="020F0502020204030204" pitchFamily="34" charset="0"/>
                    <a:cs typeface="Calibri" panose="020F0502020204030204" pitchFamily="34" charset="0"/>
                  </a:rPr>
                  <a:t>3 / 2 = 1     remainder 1</a:t>
                </a:r>
              </a:p>
              <a:p>
                <a:pPr marL="0" indent="0" algn="ctr">
                  <a:lnSpc>
                    <a:spcPct val="120000"/>
                  </a:lnSpc>
                  <a:buNone/>
                </a:pPr>
                <a:r>
                  <a:rPr lang="en-US" sz="2000" dirty="0">
                    <a:latin typeface="Calibri" panose="020F0502020204030204" pitchFamily="34" charset="0"/>
                    <a:cs typeface="Calibri" panose="020F0502020204030204" pitchFamily="34" charset="0"/>
                  </a:rPr>
                  <a:t>1 / 2 = 0     remainder 1</a:t>
                </a:r>
              </a:p>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charset="0"/>
                            </a:rPr>
                            <m:t>29</m:t>
                          </m:r>
                        </m:e>
                        <m:sub>
                          <m:r>
                            <a:rPr lang="en-US" sz="2000" b="0" i="1" smtClean="0">
                              <a:latin typeface="Cambria Math" charset="0"/>
                            </a:rPr>
                            <m:t>10</m:t>
                          </m:r>
                        </m:sub>
                      </m:sSub>
                      <m:r>
                        <a:rPr lang="en-US" sz="2000" b="0" i="1" smtClean="0">
                          <a:latin typeface="Cambria Math" charset="0"/>
                        </a:rPr>
                        <m:t>→</m:t>
                      </m:r>
                      <m:sSub>
                        <m:sSubPr>
                          <m:ctrlPr>
                            <a:rPr lang="en-US" sz="2000" b="0" i="1" smtClean="0">
                              <a:latin typeface="Cambria Math" panose="02040503050406030204" pitchFamily="18" charset="0"/>
                            </a:rPr>
                          </m:ctrlPr>
                        </m:sSubPr>
                        <m:e>
                          <m:r>
                            <a:rPr lang="en-US" sz="2000" b="0" i="1" smtClean="0">
                              <a:latin typeface="Cambria Math" charset="0"/>
                            </a:rPr>
                            <m:t>11101</m:t>
                          </m:r>
                        </m:e>
                        <m:sub>
                          <m:r>
                            <a:rPr lang="en-US" sz="2000" b="0" i="1" smtClean="0">
                              <a:latin typeface="Cambria Math" charset="0"/>
                            </a:rPr>
                            <m:t>2</m:t>
                          </m:r>
                        </m:sub>
                      </m:sSub>
                    </m:oMath>
                  </m:oMathPara>
                </a14:m>
                <a:endParaRPr lang="en-US" sz="2000" dirty="0">
                  <a:latin typeface="Calibri" panose="020F0502020204030204" pitchFamily="34" charset="0"/>
                  <a:cs typeface="Calibri" panose="020F0502020204030204" pitchFamily="34" charset="0"/>
                </a:endParaRPr>
              </a:p>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29</m:t>
                          </m:r>
                        </m:e>
                        <m:sub>
                          <m:r>
                            <a:rPr lang="en-US" sz="2000" i="1">
                              <a:latin typeface="Cambria Math" charset="0"/>
                            </a:rPr>
                            <m:t>10</m:t>
                          </m:r>
                        </m:sub>
                      </m:sSub>
                      <m:r>
                        <a:rPr lang="en-US" sz="2000" b="0" i="1" smtClean="0">
                          <a:latin typeface="Cambria Math" charset="0"/>
                        </a:rPr>
                        <m:t>=</m:t>
                      </m:r>
                      <m:r>
                        <a:rPr lang="en-US" sz="2000" i="1">
                          <a:latin typeface="Cambria Math" charset="0"/>
                        </a:rPr>
                        <m:t>1⋅</m:t>
                      </m:r>
                      <m:sSup>
                        <m:sSupPr>
                          <m:ctrlPr>
                            <a:rPr lang="en-US" sz="2000" i="1">
                              <a:latin typeface="Cambria Math" panose="02040503050406030204" pitchFamily="18" charset="0"/>
                            </a:rPr>
                          </m:ctrlPr>
                        </m:sSupPr>
                        <m:e>
                          <m:r>
                            <a:rPr lang="en-US" sz="2000" i="1">
                              <a:latin typeface="Cambria Math" charset="0"/>
                            </a:rPr>
                            <m:t>2</m:t>
                          </m:r>
                        </m:e>
                        <m:sup>
                          <m:r>
                            <a:rPr lang="en-US" sz="2000" i="1">
                              <a:latin typeface="Cambria Math" charset="0"/>
                            </a:rPr>
                            <m:t>4</m:t>
                          </m:r>
                        </m:sup>
                      </m:sSup>
                      <m:r>
                        <a:rPr lang="en-US" sz="2000" i="1">
                          <a:latin typeface="Cambria Math" charset="0"/>
                        </a:rPr>
                        <m:t>+1⋅</m:t>
                      </m:r>
                      <m:sSup>
                        <m:sSupPr>
                          <m:ctrlPr>
                            <a:rPr lang="en-US" sz="2000" i="1">
                              <a:latin typeface="Cambria Math" panose="02040503050406030204" pitchFamily="18" charset="0"/>
                            </a:rPr>
                          </m:ctrlPr>
                        </m:sSupPr>
                        <m:e>
                          <m:r>
                            <a:rPr lang="en-US" sz="2000" i="1">
                              <a:latin typeface="Cambria Math" charset="0"/>
                            </a:rPr>
                            <m:t>2</m:t>
                          </m:r>
                        </m:e>
                        <m:sup>
                          <m:r>
                            <a:rPr lang="en-US" sz="2000" i="1">
                              <a:latin typeface="Cambria Math" charset="0"/>
                            </a:rPr>
                            <m:t>3</m:t>
                          </m:r>
                        </m:sup>
                      </m:sSup>
                      <m:r>
                        <a:rPr lang="en-US" sz="2000" i="1">
                          <a:latin typeface="Cambria Math" charset="0"/>
                        </a:rPr>
                        <m:t>+1⋅</m:t>
                      </m:r>
                      <m:sSup>
                        <m:sSupPr>
                          <m:ctrlPr>
                            <a:rPr lang="en-US" sz="2000" i="1">
                              <a:latin typeface="Cambria Math" panose="02040503050406030204" pitchFamily="18" charset="0"/>
                            </a:rPr>
                          </m:ctrlPr>
                        </m:sSupPr>
                        <m:e>
                          <m:r>
                            <a:rPr lang="en-US" sz="2000" i="1">
                              <a:latin typeface="Cambria Math" charset="0"/>
                            </a:rPr>
                            <m:t>2</m:t>
                          </m:r>
                        </m:e>
                        <m:sup>
                          <m:r>
                            <a:rPr lang="en-US" sz="2000" i="1">
                              <a:latin typeface="Cambria Math" charset="0"/>
                            </a:rPr>
                            <m:t>2</m:t>
                          </m:r>
                        </m:sup>
                      </m:sSup>
                      <m:r>
                        <a:rPr lang="en-US" sz="2000" i="1">
                          <a:latin typeface="Cambria Math" charset="0"/>
                        </a:rPr>
                        <m:t>+0⋅</m:t>
                      </m:r>
                      <m:sSup>
                        <m:sSupPr>
                          <m:ctrlPr>
                            <a:rPr lang="en-US" sz="2000" i="1">
                              <a:latin typeface="Cambria Math" panose="02040503050406030204" pitchFamily="18" charset="0"/>
                            </a:rPr>
                          </m:ctrlPr>
                        </m:sSupPr>
                        <m:e>
                          <m:r>
                            <a:rPr lang="en-US" sz="2000" i="1">
                              <a:latin typeface="Cambria Math" charset="0"/>
                            </a:rPr>
                            <m:t>2</m:t>
                          </m:r>
                        </m:e>
                        <m:sup>
                          <m:r>
                            <a:rPr lang="en-US" sz="2000" i="1">
                              <a:latin typeface="Cambria Math" charset="0"/>
                            </a:rPr>
                            <m:t>1</m:t>
                          </m:r>
                        </m:sup>
                      </m:sSup>
                      <m:r>
                        <a:rPr lang="en-US" sz="2000" i="1">
                          <a:latin typeface="Cambria Math" charset="0"/>
                        </a:rPr>
                        <m:t>+1⋅</m:t>
                      </m:r>
                      <m:sSup>
                        <m:sSupPr>
                          <m:ctrlPr>
                            <a:rPr lang="en-US" sz="2000" i="1">
                              <a:latin typeface="Cambria Math" panose="02040503050406030204" pitchFamily="18" charset="0"/>
                            </a:rPr>
                          </m:ctrlPr>
                        </m:sSupPr>
                        <m:e>
                          <m:r>
                            <a:rPr lang="en-US" sz="2000" i="1">
                              <a:latin typeface="Cambria Math" charset="0"/>
                            </a:rPr>
                            <m:t>2</m:t>
                          </m:r>
                        </m:e>
                        <m:sup>
                          <m:r>
                            <a:rPr lang="en-US" sz="2000" i="1">
                              <a:latin typeface="Cambria Math" charset="0"/>
                            </a:rPr>
                            <m:t>0</m:t>
                          </m:r>
                        </m:sup>
                      </m:sSup>
                    </m:oMath>
                  </m:oMathPara>
                </a14:m>
                <a:endParaRPr lang="en-US"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9902" y="1258957"/>
                <a:ext cx="8559088" cy="5203215"/>
              </a:xfrm>
              <a:blipFill>
                <a:blip r:embed="rId2"/>
                <a:stretch>
                  <a:fillRect l="-741" t="-487" b="-7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584CDA4-B2C2-C244-9F85-471ABA281F4B}" type="slidenum">
              <a:rPr lang="en-US" smtClean="0"/>
              <a:t>7</a:t>
            </a:fld>
            <a:endParaRPr lang="en-US"/>
          </a:p>
        </p:txBody>
      </p:sp>
    </p:spTree>
    <p:extLst>
      <p:ext uri="{BB962C8B-B14F-4D97-AF65-F5344CB8AC3E}">
        <p14:creationId xmlns:p14="http://schemas.microsoft.com/office/powerpoint/2010/main" val="4359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Hexadecimal number system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83036" y="1028615"/>
                <a:ext cx="5775433" cy="5433557"/>
              </a:xfrm>
            </p:spPr>
            <p:txBody>
              <a:bodyPr>
                <a:normAutofit/>
              </a:bodyPr>
              <a:lstStyle/>
              <a:p>
                <a:r>
                  <a:rPr lang="en-US" sz="2000" dirty="0"/>
                  <a:t>The digital computer operates with binary numbers, however binary representation sometimes not too convenient for humans.</a:t>
                </a:r>
              </a:p>
              <a:p>
                <a:r>
                  <a:rPr lang="en-US" sz="2000" dirty="0"/>
                  <a:t>A number system that allows reducing the length of binary number, although keeping a similar structure is the hexadecimal number system.</a:t>
                </a:r>
              </a:p>
              <a:p>
                <a:r>
                  <a:rPr lang="en-US" sz="2000" i="1" dirty="0"/>
                  <a:t>Example</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29</m:t>
                          </m:r>
                        </m:e>
                        <m:sub>
                          <m:r>
                            <a:rPr lang="en-US" sz="2000" i="1">
                              <a:latin typeface="Cambria Math" charset="0"/>
                            </a:rPr>
                            <m:t>10</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11101</m:t>
                          </m:r>
                        </m:e>
                        <m:sub>
                          <m:r>
                            <a:rPr lang="en-US" sz="2000" i="1">
                              <a:latin typeface="Cambria Math" charset="0"/>
                            </a:rPr>
                            <m:t>2</m:t>
                          </m:r>
                        </m:sub>
                      </m:sSub>
                    </m:oMath>
                  </m:oMathPara>
                </a14:m>
                <a:endParaRPr lang="en-US" sz="20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charset="0"/>
                            </a:rPr>
                            <m:t>000</m:t>
                          </m:r>
                          <m:r>
                            <a:rPr lang="en-US" sz="2000" i="1">
                              <a:latin typeface="Cambria Math" charset="0"/>
                            </a:rPr>
                            <m:t>1</m:t>
                          </m:r>
                          <m:r>
                            <a:rPr lang="en-US" sz="2000" b="0" i="1" smtClean="0">
                              <a:latin typeface="Cambria Math" charset="0"/>
                            </a:rPr>
                            <m:t> </m:t>
                          </m:r>
                          <m:r>
                            <a:rPr lang="en-US" sz="2000" i="1">
                              <a:latin typeface="Cambria Math" charset="0"/>
                            </a:rPr>
                            <m:t>1101</m:t>
                          </m:r>
                        </m:e>
                        <m:sub>
                          <m:r>
                            <a:rPr lang="en-US" sz="2000" i="1">
                              <a:latin typeface="Cambria Math" charset="0"/>
                            </a:rPr>
                            <m:t>2</m:t>
                          </m:r>
                        </m:sub>
                      </m:sSub>
                      <m:r>
                        <a:rPr lang="en-US" sz="2000" b="0" i="1" smtClean="0">
                          <a:latin typeface="Cambria Math" charset="0"/>
                        </a:rPr>
                        <m:t>→1</m:t>
                      </m:r>
                      <m:r>
                        <m:rPr>
                          <m:sty m:val="p"/>
                        </m:rPr>
                        <a:rPr lang="en-US" sz="2000" b="0" i="0" smtClean="0">
                          <a:latin typeface="Cambria Math" charset="0"/>
                        </a:rPr>
                        <m:t>D</m:t>
                      </m:r>
                    </m:oMath>
                  </m:oMathPara>
                </a14:m>
                <a:endParaRPr lang="en-US" sz="2000" dirty="0"/>
              </a:p>
              <a:p>
                <a:pPr marL="0" indent="0">
                  <a:buNone/>
                </a:pPr>
                <a:endParaRPr lang="en-US" sz="2000" dirty="0"/>
              </a:p>
              <a:p>
                <a:r>
                  <a:rPr lang="en-US" sz="2000" i="1" dirty="0"/>
                  <a:t>Example</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charset="0"/>
                            </a:rPr>
                            <m:t>154</m:t>
                          </m:r>
                        </m:e>
                        <m:sub>
                          <m:r>
                            <a:rPr lang="en-US" sz="2000" i="1">
                              <a:latin typeface="Cambria Math" charset="0"/>
                            </a:rPr>
                            <m:t>10</m:t>
                          </m:r>
                        </m:sub>
                      </m:sSub>
                      <m:r>
                        <a:rPr lang="en-US" sz="2000" b="0" i="1" smtClean="0">
                          <a:latin typeface="Cambria Math" charset="0"/>
                        </a:rPr>
                        <m:t>=</m:t>
                      </m:r>
                      <m:sSup>
                        <m:sSupPr>
                          <m:ctrlPr>
                            <a:rPr lang="en-US" sz="2000" b="0" i="1" smtClean="0">
                              <a:latin typeface="Cambria Math" panose="02040503050406030204" pitchFamily="18" charset="0"/>
                            </a:rPr>
                          </m:ctrlPr>
                        </m:sSupPr>
                        <m:e>
                          <m:r>
                            <a:rPr lang="en-US" sz="2000" b="0" i="1" smtClean="0">
                              <a:latin typeface="Cambria Math" charset="0"/>
                            </a:rPr>
                            <m:t>2</m:t>
                          </m:r>
                        </m:e>
                        <m:sup>
                          <m:r>
                            <a:rPr lang="en-US" sz="2000" b="0" i="1" smtClean="0">
                              <a:latin typeface="Cambria Math" charset="0"/>
                            </a:rPr>
                            <m:t>7</m:t>
                          </m:r>
                        </m:sup>
                      </m:sSup>
                      <m:r>
                        <a:rPr lang="en-US" sz="2000" b="0" i="1" smtClean="0">
                          <a:latin typeface="Cambria Math" charset="0"/>
                        </a:rPr>
                        <m:t>+</m:t>
                      </m:r>
                      <m:sSup>
                        <m:sSupPr>
                          <m:ctrlPr>
                            <a:rPr lang="en-US" sz="2000" b="0" i="1" smtClean="0">
                              <a:latin typeface="Cambria Math" panose="02040503050406030204" pitchFamily="18" charset="0"/>
                            </a:rPr>
                          </m:ctrlPr>
                        </m:sSupPr>
                        <m:e>
                          <m:r>
                            <a:rPr lang="en-US" sz="2000" b="0" i="1" smtClean="0">
                              <a:latin typeface="Cambria Math" charset="0"/>
                            </a:rPr>
                            <m:t>2</m:t>
                          </m:r>
                        </m:e>
                        <m:sup>
                          <m:r>
                            <a:rPr lang="en-US" sz="2000" b="0" i="1" smtClean="0">
                              <a:latin typeface="Cambria Math" charset="0"/>
                            </a:rPr>
                            <m:t>4</m:t>
                          </m:r>
                        </m:sup>
                      </m:sSup>
                      <m:r>
                        <a:rPr lang="en-US" sz="2000" b="0" i="1" smtClean="0">
                          <a:latin typeface="Cambria Math" charset="0"/>
                        </a:rPr>
                        <m:t>+</m:t>
                      </m:r>
                      <m:sSup>
                        <m:sSupPr>
                          <m:ctrlPr>
                            <a:rPr lang="en-US" sz="2000" b="0" i="1" smtClean="0">
                              <a:latin typeface="Cambria Math" panose="02040503050406030204" pitchFamily="18" charset="0"/>
                            </a:rPr>
                          </m:ctrlPr>
                        </m:sSupPr>
                        <m:e>
                          <m:r>
                            <a:rPr lang="en-US" sz="2000" b="0" i="1" smtClean="0">
                              <a:latin typeface="Cambria Math" charset="0"/>
                            </a:rPr>
                            <m:t>2</m:t>
                          </m:r>
                        </m:e>
                        <m:sup>
                          <m:r>
                            <a:rPr lang="en-US" sz="2000" b="0" i="1" smtClean="0">
                              <a:latin typeface="Cambria Math" charset="0"/>
                            </a:rPr>
                            <m:t>3</m:t>
                          </m:r>
                        </m:sup>
                      </m:sSup>
                      <m:r>
                        <a:rPr lang="en-US" sz="2000" b="0" i="1" smtClean="0">
                          <a:latin typeface="Cambria Math" charset="0"/>
                        </a:rPr>
                        <m:t>+</m:t>
                      </m:r>
                      <m:sSup>
                        <m:sSupPr>
                          <m:ctrlPr>
                            <a:rPr lang="en-US" sz="2000" b="0" i="1" smtClean="0">
                              <a:latin typeface="Cambria Math" panose="02040503050406030204" pitchFamily="18" charset="0"/>
                            </a:rPr>
                          </m:ctrlPr>
                        </m:sSupPr>
                        <m:e>
                          <m:r>
                            <a:rPr lang="en-US" sz="2000" b="0" i="1" smtClean="0">
                              <a:latin typeface="Cambria Math" charset="0"/>
                            </a:rPr>
                            <m:t>2</m:t>
                          </m:r>
                        </m:e>
                        <m:sup>
                          <m:r>
                            <a:rPr lang="en-US" sz="2000" b="0" i="1" smtClean="0">
                              <a:latin typeface="Cambria Math" charset="0"/>
                            </a:rPr>
                            <m:t>1</m:t>
                          </m:r>
                        </m:sup>
                      </m:sSup>
                      <m:r>
                        <a:rPr lang="en-US" sz="2000" b="0" i="1" smtClean="0">
                          <a:latin typeface="Cambria Math" charset="0"/>
                        </a:rPr>
                        <m:t>→1001 </m:t>
                      </m:r>
                      <m:sSub>
                        <m:sSubPr>
                          <m:ctrlPr>
                            <a:rPr lang="en-US" sz="2000" b="0" i="1" smtClean="0">
                              <a:latin typeface="Cambria Math" panose="02040503050406030204" pitchFamily="18" charset="0"/>
                            </a:rPr>
                          </m:ctrlPr>
                        </m:sSubPr>
                        <m:e>
                          <m:r>
                            <a:rPr lang="en-US" sz="2000" b="0" i="1" smtClean="0">
                              <a:latin typeface="Cambria Math" charset="0"/>
                            </a:rPr>
                            <m:t>1010</m:t>
                          </m:r>
                        </m:e>
                        <m:sub>
                          <m:r>
                            <a:rPr lang="en-US" sz="2000" b="0" i="1" smtClean="0">
                              <a:latin typeface="Cambria Math" charset="0"/>
                            </a:rPr>
                            <m:t>2</m:t>
                          </m:r>
                        </m:sub>
                      </m:sSub>
                    </m:oMath>
                  </m:oMathPara>
                </a14:m>
                <a:endParaRPr lang="en-US" sz="20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charset="0"/>
                        </a:rPr>
                        <m:t>1001 </m:t>
                      </m:r>
                      <m:sSub>
                        <m:sSubPr>
                          <m:ctrlPr>
                            <a:rPr lang="en-US" sz="2000" i="1">
                              <a:latin typeface="Cambria Math" panose="02040503050406030204" pitchFamily="18" charset="0"/>
                            </a:rPr>
                          </m:ctrlPr>
                        </m:sSubPr>
                        <m:e>
                          <m:r>
                            <a:rPr lang="en-US" sz="2000" i="1">
                              <a:latin typeface="Cambria Math" charset="0"/>
                            </a:rPr>
                            <m:t>1010</m:t>
                          </m:r>
                        </m:e>
                        <m:sub>
                          <m:r>
                            <a:rPr lang="en-US" sz="2000" i="1">
                              <a:latin typeface="Cambria Math" charset="0"/>
                            </a:rPr>
                            <m:t>2</m:t>
                          </m:r>
                        </m:sub>
                      </m:sSub>
                      <m:r>
                        <a:rPr lang="en-US" sz="2000" b="0" i="1" smtClean="0">
                          <a:latin typeface="Cambria Math" charset="0"/>
                        </a:rPr>
                        <m:t>→9</m:t>
                      </m:r>
                      <m:r>
                        <a:rPr lang="en-US" sz="2000" b="0" i="1" smtClean="0">
                          <a:latin typeface="Cambria Math" charset="0"/>
                        </a:rPr>
                        <m:t>𝐴</m:t>
                      </m:r>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83036" y="1028615"/>
                <a:ext cx="5775433" cy="5433557"/>
              </a:xfrm>
              <a:blipFill>
                <a:blip r:embed="rId3"/>
                <a:stretch>
                  <a:fillRect l="-879" t="-466" r="-6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584CDA4-B2C2-C244-9F85-471ABA281F4B}" type="slidenum">
              <a:rPr lang="en-US" smtClean="0"/>
              <a:t>8</a:t>
            </a:fld>
            <a:endParaRPr lang="en-US"/>
          </a:p>
        </p:txBody>
      </p:sp>
      <p:graphicFrame>
        <p:nvGraphicFramePr>
          <p:cNvPr id="5" name="Content Placeholder 4"/>
          <p:cNvGraphicFramePr>
            <a:graphicFrameLocks/>
          </p:cNvGraphicFramePr>
          <p:nvPr/>
        </p:nvGraphicFramePr>
        <p:xfrm>
          <a:off x="199900" y="1028615"/>
          <a:ext cx="2901990" cy="5699760"/>
        </p:xfrm>
        <a:graphic>
          <a:graphicData uri="http://schemas.openxmlformats.org/drawingml/2006/table">
            <a:tbl>
              <a:tblPr firstRow="1" bandRow="1">
                <a:tableStyleId>{5C22544A-7EE6-4342-B048-85BDC9FD1C3A}</a:tableStyleId>
              </a:tblPr>
              <a:tblGrid>
                <a:gridCol w="872080">
                  <a:extLst>
                    <a:ext uri="{9D8B030D-6E8A-4147-A177-3AD203B41FA5}">
                      <a16:colId xmlns:a16="http://schemas.microsoft.com/office/drawing/2014/main" val="20000"/>
                    </a:ext>
                  </a:extLst>
                </a:gridCol>
                <a:gridCol w="1014955">
                  <a:extLst>
                    <a:ext uri="{9D8B030D-6E8A-4147-A177-3AD203B41FA5}">
                      <a16:colId xmlns:a16="http://schemas.microsoft.com/office/drawing/2014/main" val="20001"/>
                    </a:ext>
                  </a:extLst>
                </a:gridCol>
                <a:gridCol w="1014955">
                  <a:extLst>
                    <a:ext uri="{9D8B030D-6E8A-4147-A177-3AD203B41FA5}">
                      <a16:colId xmlns:a16="http://schemas.microsoft.com/office/drawing/2014/main" val="20002"/>
                    </a:ext>
                  </a:extLst>
                </a:gridCol>
              </a:tblGrid>
              <a:tr h="242366">
                <a:tc>
                  <a:txBody>
                    <a:bodyPr/>
                    <a:lstStyle/>
                    <a:p>
                      <a:pPr algn="ctr"/>
                      <a:r>
                        <a:rPr lang="en-US" sz="1600" dirty="0"/>
                        <a:t>decimal</a:t>
                      </a:r>
                    </a:p>
                  </a:txBody>
                  <a:tcPr/>
                </a:tc>
                <a:tc>
                  <a:txBody>
                    <a:bodyPr/>
                    <a:lstStyle/>
                    <a:p>
                      <a:pPr algn="ctr"/>
                      <a:r>
                        <a:rPr lang="en-US" sz="1600" dirty="0"/>
                        <a:t>binary</a:t>
                      </a:r>
                    </a:p>
                  </a:txBody>
                  <a:tcPr/>
                </a:tc>
                <a:tc>
                  <a:txBody>
                    <a:bodyPr/>
                    <a:lstStyle/>
                    <a:p>
                      <a:pPr algn="ctr"/>
                      <a:r>
                        <a:rPr lang="en-US" sz="1600" dirty="0"/>
                        <a:t>hex</a:t>
                      </a:r>
                    </a:p>
                  </a:txBody>
                  <a:tcPr/>
                </a:tc>
                <a:extLst>
                  <a:ext uri="{0D108BD9-81ED-4DB2-BD59-A6C34878D82A}">
                    <a16:rowId xmlns:a16="http://schemas.microsoft.com/office/drawing/2014/main" val="10000"/>
                  </a:ext>
                </a:extLst>
              </a:tr>
              <a:tr h="242366">
                <a:tc>
                  <a:txBody>
                    <a:bodyPr/>
                    <a:lstStyle/>
                    <a:p>
                      <a:pPr algn="ctr"/>
                      <a:r>
                        <a:rPr lang="en-US" sz="1600" dirty="0"/>
                        <a:t>0</a:t>
                      </a:r>
                    </a:p>
                  </a:txBody>
                  <a:tcPr/>
                </a:tc>
                <a:tc>
                  <a:txBody>
                    <a:bodyPr/>
                    <a:lstStyle/>
                    <a:p>
                      <a:pPr algn="ctr"/>
                      <a:r>
                        <a:rPr lang="en-US" sz="1600" dirty="0"/>
                        <a:t>0000</a:t>
                      </a:r>
                    </a:p>
                  </a:txBody>
                  <a:tcPr/>
                </a:tc>
                <a:tc>
                  <a:txBody>
                    <a:bodyPr/>
                    <a:lstStyle/>
                    <a:p>
                      <a:pPr algn="ctr"/>
                      <a:r>
                        <a:rPr lang="en-US" sz="1600" dirty="0"/>
                        <a:t>0</a:t>
                      </a:r>
                    </a:p>
                  </a:txBody>
                  <a:tcPr/>
                </a:tc>
                <a:extLst>
                  <a:ext uri="{0D108BD9-81ED-4DB2-BD59-A6C34878D82A}">
                    <a16:rowId xmlns:a16="http://schemas.microsoft.com/office/drawing/2014/main" val="10001"/>
                  </a:ext>
                </a:extLst>
              </a:tr>
              <a:tr h="242366">
                <a:tc>
                  <a:txBody>
                    <a:bodyPr/>
                    <a:lstStyle/>
                    <a:p>
                      <a:pPr algn="ctr"/>
                      <a:r>
                        <a:rPr lang="en-US" sz="1600" dirty="0"/>
                        <a:t>1</a:t>
                      </a:r>
                    </a:p>
                  </a:txBody>
                  <a:tcPr/>
                </a:tc>
                <a:tc>
                  <a:txBody>
                    <a:bodyPr/>
                    <a:lstStyle/>
                    <a:p>
                      <a:pPr algn="ctr"/>
                      <a:r>
                        <a:rPr lang="en-US" sz="1600" dirty="0"/>
                        <a:t>0001</a:t>
                      </a:r>
                    </a:p>
                  </a:txBody>
                  <a:tcPr/>
                </a:tc>
                <a:tc>
                  <a:txBody>
                    <a:bodyPr/>
                    <a:lstStyle/>
                    <a:p>
                      <a:pPr algn="ctr"/>
                      <a:r>
                        <a:rPr lang="en-US" sz="1600" dirty="0"/>
                        <a:t>1</a:t>
                      </a:r>
                    </a:p>
                  </a:txBody>
                  <a:tcPr/>
                </a:tc>
                <a:extLst>
                  <a:ext uri="{0D108BD9-81ED-4DB2-BD59-A6C34878D82A}">
                    <a16:rowId xmlns:a16="http://schemas.microsoft.com/office/drawing/2014/main" val="10002"/>
                  </a:ext>
                </a:extLst>
              </a:tr>
              <a:tr h="242366">
                <a:tc>
                  <a:txBody>
                    <a:bodyPr/>
                    <a:lstStyle/>
                    <a:p>
                      <a:pPr algn="ctr"/>
                      <a:r>
                        <a:rPr lang="en-US" sz="1600" dirty="0"/>
                        <a:t>2</a:t>
                      </a:r>
                    </a:p>
                  </a:txBody>
                  <a:tcPr/>
                </a:tc>
                <a:tc>
                  <a:txBody>
                    <a:bodyPr/>
                    <a:lstStyle/>
                    <a:p>
                      <a:pPr algn="ctr"/>
                      <a:r>
                        <a:rPr lang="en-US" sz="1600" dirty="0"/>
                        <a:t>0010</a:t>
                      </a:r>
                    </a:p>
                  </a:txBody>
                  <a:tcPr/>
                </a:tc>
                <a:tc>
                  <a:txBody>
                    <a:bodyPr/>
                    <a:lstStyle/>
                    <a:p>
                      <a:pPr algn="ctr"/>
                      <a:r>
                        <a:rPr lang="en-US" sz="1600" dirty="0"/>
                        <a:t>2</a:t>
                      </a:r>
                    </a:p>
                  </a:txBody>
                  <a:tcPr/>
                </a:tc>
                <a:extLst>
                  <a:ext uri="{0D108BD9-81ED-4DB2-BD59-A6C34878D82A}">
                    <a16:rowId xmlns:a16="http://schemas.microsoft.com/office/drawing/2014/main" val="10003"/>
                  </a:ext>
                </a:extLst>
              </a:tr>
              <a:tr h="242366">
                <a:tc>
                  <a:txBody>
                    <a:bodyPr/>
                    <a:lstStyle/>
                    <a:p>
                      <a:pPr algn="ctr"/>
                      <a:r>
                        <a:rPr lang="en-US" sz="1600" dirty="0"/>
                        <a:t>3</a:t>
                      </a:r>
                    </a:p>
                  </a:txBody>
                  <a:tcPr/>
                </a:tc>
                <a:tc>
                  <a:txBody>
                    <a:bodyPr/>
                    <a:lstStyle/>
                    <a:p>
                      <a:pPr algn="ctr"/>
                      <a:r>
                        <a:rPr lang="en-US" sz="1600" dirty="0"/>
                        <a:t>0011</a:t>
                      </a:r>
                    </a:p>
                  </a:txBody>
                  <a:tcPr/>
                </a:tc>
                <a:tc>
                  <a:txBody>
                    <a:bodyPr/>
                    <a:lstStyle/>
                    <a:p>
                      <a:pPr algn="ctr"/>
                      <a:r>
                        <a:rPr lang="en-US" sz="1600" dirty="0"/>
                        <a:t>3</a:t>
                      </a:r>
                    </a:p>
                  </a:txBody>
                  <a:tcPr/>
                </a:tc>
                <a:extLst>
                  <a:ext uri="{0D108BD9-81ED-4DB2-BD59-A6C34878D82A}">
                    <a16:rowId xmlns:a16="http://schemas.microsoft.com/office/drawing/2014/main" val="10004"/>
                  </a:ext>
                </a:extLst>
              </a:tr>
              <a:tr h="242366">
                <a:tc>
                  <a:txBody>
                    <a:bodyPr/>
                    <a:lstStyle/>
                    <a:p>
                      <a:pPr algn="ctr"/>
                      <a:r>
                        <a:rPr lang="en-US" sz="1600" dirty="0"/>
                        <a:t>4</a:t>
                      </a:r>
                    </a:p>
                  </a:txBody>
                  <a:tcPr/>
                </a:tc>
                <a:tc>
                  <a:txBody>
                    <a:bodyPr/>
                    <a:lstStyle/>
                    <a:p>
                      <a:pPr algn="ctr"/>
                      <a:r>
                        <a:rPr lang="en-US" sz="1600" dirty="0"/>
                        <a:t>0100</a:t>
                      </a:r>
                    </a:p>
                  </a:txBody>
                  <a:tcPr/>
                </a:tc>
                <a:tc>
                  <a:txBody>
                    <a:bodyPr/>
                    <a:lstStyle/>
                    <a:p>
                      <a:pPr algn="ctr"/>
                      <a:r>
                        <a:rPr lang="en-US" sz="1600" dirty="0"/>
                        <a:t>4</a:t>
                      </a:r>
                    </a:p>
                  </a:txBody>
                  <a:tcPr/>
                </a:tc>
                <a:extLst>
                  <a:ext uri="{0D108BD9-81ED-4DB2-BD59-A6C34878D82A}">
                    <a16:rowId xmlns:a16="http://schemas.microsoft.com/office/drawing/2014/main" val="10005"/>
                  </a:ext>
                </a:extLst>
              </a:tr>
              <a:tr h="242366">
                <a:tc>
                  <a:txBody>
                    <a:bodyPr/>
                    <a:lstStyle/>
                    <a:p>
                      <a:pPr algn="ctr"/>
                      <a:r>
                        <a:rPr lang="en-US" sz="1600" dirty="0"/>
                        <a:t>5</a:t>
                      </a:r>
                    </a:p>
                  </a:txBody>
                  <a:tcPr/>
                </a:tc>
                <a:tc>
                  <a:txBody>
                    <a:bodyPr/>
                    <a:lstStyle/>
                    <a:p>
                      <a:pPr algn="ctr"/>
                      <a:r>
                        <a:rPr lang="en-US" sz="1600" dirty="0"/>
                        <a:t>0101</a:t>
                      </a:r>
                    </a:p>
                  </a:txBody>
                  <a:tcPr/>
                </a:tc>
                <a:tc>
                  <a:txBody>
                    <a:bodyPr/>
                    <a:lstStyle/>
                    <a:p>
                      <a:pPr algn="ctr"/>
                      <a:r>
                        <a:rPr lang="en-US" sz="1600" dirty="0"/>
                        <a:t>5</a:t>
                      </a:r>
                    </a:p>
                  </a:txBody>
                  <a:tcPr/>
                </a:tc>
                <a:extLst>
                  <a:ext uri="{0D108BD9-81ED-4DB2-BD59-A6C34878D82A}">
                    <a16:rowId xmlns:a16="http://schemas.microsoft.com/office/drawing/2014/main" val="10006"/>
                  </a:ext>
                </a:extLst>
              </a:tr>
              <a:tr h="242366">
                <a:tc>
                  <a:txBody>
                    <a:bodyPr/>
                    <a:lstStyle/>
                    <a:p>
                      <a:pPr algn="ctr"/>
                      <a:r>
                        <a:rPr lang="en-US" sz="1600" dirty="0"/>
                        <a:t>6</a:t>
                      </a:r>
                    </a:p>
                  </a:txBody>
                  <a:tcPr/>
                </a:tc>
                <a:tc>
                  <a:txBody>
                    <a:bodyPr/>
                    <a:lstStyle/>
                    <a:p>
                      <a:pPr algn="ctr"/>
                      <a:r>
                        <a:rPr lang="en-US" sz="1600" dirty="0"/>
                        <a:t>0110</a:t>
                      </a:r>
                    </a:p>
                  </a:txBody>
                  <a:tcPr/>
                </a:tc>
                <a:tc>
                  <a:txBody>
                    <a:bodyPr/>
                    <a:lstStyle/>
                    <a:p>
                      <a:pPr algn="ctr"/>
                      <a:r>
                        <a:rPr lang="en-US" sz="1600" dirty="0"/>
                        <a:t>6</a:t>
                      </a:r>
                    </a:p>
                  </a:txBody>
                  <a:tcPr/>
                </a:tc>
                <a:extLst>
                  <a:ext uri="{0D108BD9-81ED-4DB2-BD59-A6C34878D82A}">
                    <a16:rowId xmlns:a16="http://schemas.microsoft.com/office/drawing/2014/main" val="10007"/>
                  </a:ext>
                </a:extLst>
              </a:tr>
              <a:tr h="242366">
                <a:tc>
                  <a:txBody>
                    <a:bodyPr/>
                    <a:lstStyle/>
                    <a:p>
                      <a:pPr algn="ctr"/>
                      <a:r>
                        <a:rPr lang="en-US" sz="1600" dirty="0"/>
                        <a:t>7</a:t>
                      </a:r>
                    </a:p>
                  </a:txBody>
                  <a:tcPr/>
                </a:tc>
                <a:tc>
                  <a:txBody>
                    <a:bodyPr/>
                    <a:lstStyle/>
                    <a:p>
                      <a:pPr algn="ctr"/>
                      <a:r>
                        <a:rPr lang="en-US" sz="1600" dirty="0"/>
                        <a:t>0111</a:t>
                      </a:r>
                    </a:p>
                  </a:txBody>
                  <a:tcPr/>
                </a:tc>
                <a:tc>
                  <a:txBody>
                    <a:bodyPr/>
                    <a:lstStyle/>
                    <a:p>
                      <a:pPr algn="ctr"/>
                      <a:r>
                        <a:rPr lang="en-US" sz="1600" dirty="0"/>
                        <a:t>7</a:t>
                      </a:r>
                    </a:p>
                  </a:txBody>
                  <a:tcPr/>
                </a:tc>
                <a:extLst>
                  <a:ext uri="{0D108BD9-81ED-4DB2-BD59-A6C34878D82A}">
                    <a16:rowId xmlns:a16="http://schemas.microsoft.com/office/drawing/2014/main" val="10008"/>
                  </a:ext>
                </a:extLst>
              </a:tr>
              <a:tr h="242366">
                <a:tc>
                  <a:txBody>
                    <a:bodyPr/>
                    <a:lstStyle/>
                    <a:p>
                      <a:pPr algn="ctr"/>
                      <a:r>
                        <a:rPr lang="en-US" sz="1600" dirty="0"/>
                        <a:t>8</a:t>
                      </a:r>
                    </a:p>
                  </a:txBody>
                  <a:tcPr/>
                </a:tc>
                <a:tc>
                  <a:txBody>
                    <a:bodyPr/>
                    <a:lstStyle/>
                    <a:p>
                      <a:pPr algn="ctr"/>
                      <a:r>
                        <a:rPr lang="en-US" sz="1600" dirty="0"/>
                        <a:t>1000</a:t>
                      </a:r>
                    </a:p>
                  </a:txBody>
                  <a:tcPr/>
                </a:tc>
                <a:tc>
                  <a:txBody>
                    <a:bodyPr/>
                    <a:lstStyle/>
                    <a:p>
                      <a:pPr algn="ctr"/>
                      <a:r>
                        <a:rPr lang="en-US" sz="1600" dirty="0"/>
                        <a:t>8</a:t>
                      </a:r>
                    </a:p>
                  </a:txBody>
                  <a:tcPr/>
                </a:tc>
                <a:extLst>
                  <a:ext uri="{0D108BD9-81ED-4DB2-BD59-A6C34878D82A}">
                    <a16:rowId xmlns:a16="http://schemas.microsoft.com/office/drawing/2014/main" val="10009"/>
                  </a:ext>
                </a:extLst>
              </a:tr>
              <a:tr h="242366">
                <a:tc>
                  <a:txBody>
                    <a:bodyPr/>
                    <a:lstStyle/>
                    <a:p>
                      <a:pPr algn="ctr"/>
                      <a:r>
                        <a:rPr lang="en-US" sz="1600" dirty="0"/>
                        <a:t>9</a:t>
                      </a:r>
                    </a:p>
                  </a:txBody>
                  <a:tcPr/>
                </a:tc>
                <a:tc>
                  <a:txBody>
                    <a:bodyPr/>
                    <a:lstStyle/>
                    <a:p>
                      <a:pPr algn="ctr"/>
                      <a:r>
                        <a:rPr lang="en-US" sz="1600" dirty="0"/>
                        <a:t>1001</a:t>
                      </a:r>
                    </a:p>
                  </a:txBody>
                  <a:tcPr/>
                </a:tc>
                <a:tc>
                  <a:txBody>
                    <a:bodyPr/>
                    <a:lstStyle/>
                    <a:p>
                      <a:pPr algn="ctr"/>
                      <a:r>
                        <a:rPr lang="en-US" sz="1600" dirty="0"/>
                        <a:t>9</a:t>
                      </a:r>
                    </a:p>
                  </a:txBody>
                  <a:tcPr/>
                </a:tc>
                <a:extLst>
                  <a:ext uri="{0D108BD9-81ED-4DB2-BD59-A6C34878D82A}">
                    <a16:rowId xmlns:a16="http://schemas.microsoft.com/office/drawing/2014/main" val="10010"/>
                  </a:ext>
                </a:extLst>
              </a:tr>
              <a:tr h="242366">
                <a:tc>
                  <a:txBody>
                    <a:bodyPr/>
                    <a:lstStyle/>
                    <a:p>
                      <a:pPr algn="ctr"/>
                      <a:r>
                        <a:rPr lang="en-US" sz="1600" dirty="0"/>
                        <a:t>10</a:t>
                      </a:r>
                    </a:p>
                  </a:txBody>
                  <a:tcPr/>
                </a:tc>
                <a:tc>
                  <a:txBody>
                    <a:bodyPr/>
                    <a:lstStyle/>
                    <a:p>
                      <a:pPr algn="ctr"/>
                      <a:r>
                        <a:rPr lang="en-US" sz="1600" dirty="0"/>
                        <a:t>1010</a:t>
                      </a:r>
                    </a:p>
                  </a:txBody>
                  <a:tcPr/>
                </a:tc>
                <a:tc>
                  <a:txBody>
                    <a:bodyPr/>
                    <a:lstStyle/>
                    <a:p>
                      <a:pPr algn="ctr"/>
                      <a:r>
                        <a:rPr lang="en-US" sz="1600" dirty="0"/>
                        <a:t>A</a:t>
                      </a:r>
                    </a:p>
                  </a:txBody>
                  <a:tcPr/>
                </a:tc>
                <a:extLst>
                  <a:ext uri="{0D108BD9-81ED-4DB2-BD59-A6C34878D82A}">
                    <a16:rowId xmlns:a16="http://schemas.microsoft.com/office/drawing/2014/main" val="10011"/>
                  </a:ext>
                </a:extLst>
              </a:tr>
              <a:tr h="242366">
                <a:tc>
                  <a:txBody>
                    <a:bodyPr/>
                    <a:lstStyle/>
                    <a:p>
                      <a:pPr algn="ctr"/>
                      <a:r>
                        <a:rPr lang="en-US" sz="1600" dirty="0"/>
                        <a:t>11</a:t>
                      </a:r>
                    </a:p>
                  </a:txBody>
                  <a:tcPr/>
                </a:tc>
                <a:tc>
                  <a:txBody>
                    <a:bodyPr/>
                    <a:lstStyle/>
                    <a:p>
                      <a:pPr algn="ctr"/>
                      <a:r>
                        <a:rPr lang="en-US" sz="1600" dirty="0"/>
                        <a:t>1011</a:t>
                      </a:r>
                    </a:p>
                  </a:txBody>
                  <a:tcPr/>
                </a:tc>
                <a:tc>
                  <a:txBody>
                    <a:bodyPr/>
                    <a:lstStyle/>
                    <a:p>
                      <a:pPr algn="ctr"/>
                      <a:r>
                        <a:rPr lang="en-US" sz="1600" dirty="0"/>
                        <a:t>B</a:t>
                      </a:r>
                    </a:p>
                  </a:txBody>
                  <a:tcPr/>
                </a:tc>
                <a:extLst>
                  <a:ext uri="{0D108BD9-81ED-4DB2-BD59-A6C34878D82A}">
                    <a16:rowId xmlns:a16="http://schemas.microsoft.com/office/drawing/2014/main" val="10012"/>
                  </a:ext>
                </a:extLst>
              </a:tr>
              <a:tr h="242366">
                <a:tc>
                  <a:txBody>
                    <a:bodyPr/>
                    <a:lstStyle/>
                    <a:p>
                      <a:pPr algn="ctr"/>
                      <a:r>
                        <a:rPr lang="en-US" sz="1600" dirty="0"/>
                        <a:t>12</a:t>
                      </a:r>
                    </a:p>
                  </a:txBody>
                  <a:tcPr/>
                </a:tc>
                <a:tc>
                  <a:txBody>
                    <a:bodyPr/>
                    <a:lstStyle/>
                    <a:p>
                      <a:pPr algn="ctr"/>
                      <a:r>
                        <a:rPr lang="en-US" sz="1600" dirty="0"/>
                        <a:t>1100</a:t>
                      </a:r>
                    </a:p>
                  </a:txBody>
                  <a:tcPr/>
                </a:tc>
                <a:tc>
                  <a:txBody>
                    <a:bodyPr/>
                    <a:lstStyle/>
                    <a:p>
                      <a:pPr algn="ctr"/>
                      <a:r>
                        <a:rPr lang="en-US" sz="1600" dirty="0"/>
                        <a:t>C</a:t>
                      </a:r>
                    </a:p>
                  </a:txBody>
                  <a:tcPr/>
                </a:tc>
                <a:extLst>
                  <a:ext uri="{0D108BD9-81ED-4DB2-BD59-A6C34878D82A}">
                    <a16:rowId xmlns:a16="http://schemas.microsoft.com/office/drawing/2014/main" val="10013"/>
                  </a:ext>
                </a:extLst>
              </a:tr>
              <a:tr h="242366">
                <a:tc>
                  <a:txBody>
                    <a:bodyPr/>
                    <a:lstStyle/>
                    <a:p>
                      <a:pPr algn="ctr"/>
                      <a:r>
                        <a:rPr lang="en-US" sz="1600" dirty="0"/>
                        <a:t>13</a:t>
                      </a:r>
                    </a:p>
                  </a:txBody>
                  <a:tcPr/>
                </a:tc>
                <a:tc>
                  <a:txBody>
                    <a:bodyPr/>
                    <a:lstStyle/>
                    <a:p>
                      <a:pPr algn="ctr"/>
                      <a:r>
                        <a:rPr lang="en-US" sz="1600" dirty="0"/>
                        <a:t>1101</a:t>
                      </a:r>
                    </a:p>
                  </a:txBody>
                  <a:tcPr/>
                </a:tc>
                <a:tc>
                  <a:txBody>
                    <a:bodyPr/>
                    <a:lstStyle/>
                    <a:p>
                      <a:pPr algn="ctr"/>
                      <a:r>
                        <a:rPr lang="en-US" sz="1600" dirty="0"/>
                        <a:t>D</a:t>
                      </a:r>
                    </a:p>
                  </a:txBody>
                  <a:tcPr/>
                </a:tc>
                <a:extLst>
                  <a:ext uri="{0D108BD9-81ED-4DB2-BD59-A6C34878D82A}">
                    <a16:rowId xmlns:a16="http://schemas.microsoft.com/office/drawing/2014/main" val="10014"/>
                  </a:ext>
                </a:extLst>
              </a:tr>
              <a:tr h="242366">
                <a:tc>
                  <a:txBody>
                    <a:bodyPr/>
                    <a:lstStyle/>
                    <a:p>
                      <a:pPr algn="ctr"/>
                      <a:r>
                        <a:rPr lang="en-US" sz="1600" dirty="0"/>
                        <a:t>14</a:t>
                      </a:r>
                    </a:p>
                  </a:txBody>
                  <a:tcPr/>
                </a:tc>
                <a:tc>
                  <a:txBody>
                    <a:bodyPr/>
                    <a:lstStyle/>
                    <a:p>
                      <a:pPr algn="ctr"/>
                      <a:r>
                        <a:rPr lang="en-US" sz="1600" dirty="0"/>
                        <a:t>1110</a:t>
                      </a:r>
                    </a:p>
                  </a:txBody>
                  <a:tcPr/>
                </a:tc>
                <a:tc>
                  <a:txBody>
                    <a:bodyPr/>
                    <a:lstStyle/>
                    <a:p>
                      <a:pPr algn="ctr"/>
                      <a:r>
                        <a:rPr lang="en-US" sz="1600" dirty="0"/>
                        <a:t>E</a:t>
                      </a:r>
                    </a:p>
                  </a:txBody>
                  <a:tcPr/>
                </a:tc>
                <a:extLst>
                  <a:ext uri="{0D108BD9-81ED-4DB2-BD59-A6C34878D82A}">
                    <a16:rowId xmlns:a16="http://schemas.microsoft.com/office/drawing/2014/main" val="10015"/>
                  </a:ext>
                </a:extLst>
              </a:tr>
              <a:tr h="242366">
                <a:tc>
                  <a:txBody>
                    <a:bodyPr/>
                    <a:lstStyle/>
                    <a:p>
                      <a:pPr algn="ctr"/>
                      <a:r>
                        <a:rPr lang="en-US" sz="1600" dirty="0"/>
                        <a:t>15</a:t>
                      </a:r>
                    </a:p>
                  </a:txBody>
                  <a:tcPr/>
                </a:tc>
                <a:tc>
                  <a:txBody>
                    <a:bodyPr/>
                    <a:lstStyle/>
                    <a:p>
                      <a:pPr algn="ctr"/>
                      <a:r>
                        <a:rPr lang="en-US" sz="1600" dirty="0"/>
                        <a:t>1111</a:t>
                      </a:r>
                    </a:p>
                  </a:txBody>
                  <a:tcPr/>
                </a:tc>
                <a:tc>
                  <a:txBody>
                    <a:bodyPr/>
                    <a:lstStyle/>
                    <a:p>
                      <a:pPr algn="ctr"/>
                      <a:r>
                        <a:rPr lang="en-US" sz="1600" dirty="0"/>
                        <a:t>F</a:t>
                      </a:r>
                    </a:p>
                  </a:txBody>
                  <a:tcPr/>
                </a:tc>
                <a:extLst>
                  <a:ext uri="{0D108BD9-81ED-4DB2-BD59-A6C34878D82A}">
                    <a16:rowId xmlns:a16="http://schemas.microsoft.com/office/drawing/2014/main" val="10016"/>
                  </a:ext>
                </a:extLst>
              </a:tr>
            </a:tbl>
          </a:graphicData>
        </a:graphic>
      </p:graphicFrame>
      <p:sp>
        <p:nvSpPr>
          <p:cNvPr id="6" name="Left Brace 5"/>
          <p:cNvSpPr/>
          <p:nvPr/>
        </p:nvSpPr>
        <p:spPr>
          <a:xfrm rot="16200000">
            <a:off x="5237547" y="4080075"/>
            <a:ext cx="160556" cy="61494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rot="16200000">
            <a:off x="5898799" y="4091371"/>
            <a:ext cx="160556" cy="61494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5173142" y="4479124"/>
            <a:ext cx="358815" cy="369332"/>
          </a:xfrm>
          <a:prstGeom prst="rect">
            <a:avLst/>
          </a:prstGeom>
          <a:noFill/>
        </p:spPr>
        <p:txBody>
          <a:bodyPr wrap="square" rtlCol="0">
            <a:spAutoFit/>
          </a:bodyPr>
          <a:lstStyle/>
          <a:p>
            <a:r>
              <a:rPr lang="en-US"/>
              <a:t>1</a:t>
            </a:r>
          </a:p>
        </p:txBody>
      </p:sp>
      <p:sp>
        <p:nvSpPr>
          <p:cNvPr id="10" name="TextBox 9"/>
          <p:cNvSpPr txBox="1"/>
          <p:nvPr/>
        </p:nvSpPr>
        <p:spPr>
          <a:xfrm>
            <a:off x="5799669" y="4491166"/>
            <a:ext cx="358815" cy="369332"/>
          </a:xfrm>
          <a:prstGeom prst="rect">
            <a:avLst/>
          </a:prstGeom>
          <a:noFill/>
        </p:spPr>
        <p:txBody>
          <a:bodyPr wrap="square" rtlCol="0">
            <a:spAutoFit/>
          </a:bodyPr>
          <a:lstStyle/>
          <a:p>
            <a:r>
              <a:rPr lang="en-US" dirty="0"/>
              <a:t>D</a:t>
            </a:r>
          </a:p>
        </p:txBody>
      </p:sp>
      <p:sp>
        <p:nvSpPr>
          <p:cNvPr id="11" name="Left Brace 10"/>
          <p:cNvSpPr/>
          <p:nvPr/>
        </p:nvSpPr>
        <p:spPr>
          <a:xfrm rot="16200000">
            <a:off x="5237547" y="5803454"/>
            <a:ext cx="160556" cy="61494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rot="16200000">
            <a:off x="5898799" y="5814750"/>
            <a:ext cx="160556" cy="61494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5173142" y="6202503"/>
            <a:ext cx="358815" cy="369332"/>
          </a:xfrm>
          <a:prstGeom prst="rect">
            <a:avLst/>
          </a:prstGeom>
          <a:noFill/>
        </p:spPr>
        <p:txBody>
          <a:bodyPr wrap="square" rtlCol="0">
            <a:spAutoFit/>
          </a:bodyPr>
          <a:lstStyle/>
          <a:p>
            <a:r>
              <a:rPr lang="en-US" dirty="0"/>
              <a:t>9</a:t>
            </a:r>
          </a:p>
        </p:txBody>
      </p:sp>
      <p:sp>
        <p:nvSpPr>
          <p:cNvPr id="14" name="TextBox 13"/>
          <p:cNvSpPr txBox="1"/>
          <p:nvPr/>
        </p:nvSpPr>
        <p:spPr>
          <a:xfrm>
            <a:off x="5799669" y="6214545"/>
            <a:ext cx="358815"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341347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p:bldP spid="11" grpId="0" animBg="1"/>
      <p:bldP spid="12"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arithmetic</a:t>
            </a:r>
          </a:p>
        </p:txBody>
      </p:sp>
      <p:sp>
        <p:nvSpPr>
          <p:cNvPr id="3" name="Content Placeholder 2"/>
          <p:cNvSpPr>
            <a:spLocks noGrp="1"/>
          </p:cNvSpPr>
          <p:nvPr>
            <p:ph idx="1"/>
          </p:nvPr>
        </p:nvSpPr>
        <p:spPr>
          <a:xfrm>
            <a:off x="199901" y="1343132"/>
            <a:ext cx="8654537" cy="3499802"/>
          </a:xfrm>
        </p:spPr>
        <p:txBody>
          <a:bodyPr>
            <a:normAutofit/>
          </a:bodyPr>
          <a:lstStyle/>
          <a:p>
            <a:r>
              <a:rPr lang="en-US" sz="2000" dirty="0"/>
              <a:t>The </a:t>
            </a:r>
            <a:r>
              <a:rPr lang="en-US" sz="2000" b="1" dirty="0"/>
              <a:t>addition</a:t>
            </a:r>
            <a:r>
              <a:rPr lang="en-US" sz="2000" dirty="0"/>
              <a:t> works like normal (base-10) arithmetic, </a:t>
            </a:r>
          </a:p>
          <a:p>
            <a:pPr lvl="1"/>
            <a:r>
              <a:rPr lang="en-US" sz="1800" dirty="0"/>
              <a:t>where 1 + 1 = 10 (0 with a carry of 1). </a:t>
            </a:r>
          </a:p>
          <a:p>
            <a:r>
              <a:rPr lang="en-US" sz="2000" b="1" dirty="0"/>
              <a:t>Subtraction</a:t>
            </a:r>
            <a:r>
              <a:rPr lang="en-US" sz="2000" dirty="0"/>
              <a:t>, </a:t>
            </a:r>
            <a:r>
              <a:rPr lang="en-US" sz="2000" b="1" dirty="0"/>
              <a:t>multiplication</a:t>
            </a:r>
            <a:r>
              <a:rPr lang="en-US" sz="2000" dirty="0"/>
              <a:t>, etc., work this way, too.</a:t>
            </a:r>
          </a:p>
          <a:p>
            <a:r>
              <a:rPr lang="en-US" sz="2000" dirty="0"/>
              <a:t>It is possible to wire an electrical circuit that mechanically does the addition of the 0s and 1s</a:t>
            </a:r>
          </a:p>
          <a:p>
            <a:r>
              <a:rPr lang="en-US" sz="2000" dirty="0"/>
              <a:t>A processor uses such a wiring, which operates on binary numbers held in </a:t>
            </a:r>
            <a:r>
              <a:rPr lang="en-US" sz="2000" i="1" dirty="0"/>
              <a:t>registers</a:t>
            </a:r>
            <a:r>
              <a:rPr lang="en-US" sz="2000" dirty="0"/>
              <a:t>, where a register is a sequence of </a:t>
            </a:r>
            <a:r>
              <a:rPr lang="en-US" sz="2000" i="1" dirty="0"/>
              <a:t>bits</a:t>
            </a:r>
            <a:r>
              <a:rPr lang="en-US" sz="2000" dirty="0"/>
              <a:t> .</a:t>
            </a:r>
          </a:p>
          <a:p>
            <a:pPr lvl="1"/>
            <a:r>
              <a:rPr lang="en-US" sz="1800" dirty="0"/>
              <a:t>Register 1: 3 (</a:t>
            </a:r>
            <a:r>
              <a:rPr lang="fi-FI" sz="1800" dirty="0"/>
              <a:t>0000 0011</a:t>
            </a:r>
            <a:r>
              <a:rPr lang="en-US" sz="1800" dirty="0"/>
              <a:t>)</a:t>
            </a:r>
          </a:p>
          <a:p>
            <a:pPr lvl="1"/>
            <a:r>
              <a:rPr lang="en-US" sz="1800" dirty="0"/>
              <a:t>Register 2: 5 (</a:t>
            </a:r>
            <a:r>
              <a:rPr lang="fi-FI" sz="1800" dirty="0"/>
              <a:t>0000 0101</a:t>
            </a:r>
            <a:r>
              <a:rPr lang="en-US" sz="1800" dirty="0"/>
              <a:t>)</a:t>
            </a:r>
          </a:p>
          <a:p>
            <a:pPr lvl="1"/>
            <a:r>
              <a:rPr lang="en-US" sz="1800" dirty="0"/>
              <a:t>Register 3: 8 (0000 1000)</a:t>
            </a:r>
          </a:p>
        </p:txBody>
      </p:sp>
      <p:sp>
        <p:nvSpPr>
          <p:cNvPr id="4" name="Slide Number Placeholder 3"/>
          <p:cNvSpPr>
            <a:spLocks noGrp="1"/>
          </p:cNvSpPr>
          <p:nvPr>
            <p:ph type="sldNum" sz="quarter" idx="12"/>
          </p:nvPr>
        </p:nvSpPr>
        <p:spPr/>
        <p:txBody>
          <a:bodyPr/>
          <a:lstStyle/>
          <a:p>
            <a:fld id="{C584CDA4-B2C2-C244-9F85-471ABA281F4B}" type="slidenum">
              <a:rPr lang="en-US" smtClean="0"/>
              <a:t>9</a:t>
            </a:fld>
            <a:endParaRPr lang="en-US"/>
          </a:p>
        </p:txBody>
      </p:sp>
      <p:pic>
        <p:nvPicPr>
          <p:cNvPr id="1031" name="Picture 7" descr="nteger addition (h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857" y="4842934"/>
            <a:ext cx="2662836" cy="1156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teger addition (bi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896" y="4842934"/>
            <a:ext cx="2662836" cy="1384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teger addition (decim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49" y="4890636"/>
            <a:ext cx="2662837" cy="121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11282</TotalTime>
  <Words>2514</Words>
  <Application>Microsoft Macintosh PowerPoint</Application>
  <PresentationFormat>On-screen Show (4:3)</PresentationFormat>
  <Paragraphs>408</Paragraphs>
  <Slides>25</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ＭＳ ゴシック</vt:lpstr>
      <vt:lpstr>Arial</vt:lpstr>
      <vt:lpstr>Calibri</vt:lpstr>
      <vt:lpstr>Cambria Math</vt:lpstr>
      <vt:lpstr>Courier</vt:lpstr>
      <vt:lpstr>Courier New</vt:lpstr>
      <vt:lpstr>Helvetica CE</vt:lpstr>
      <vt:lpstr>Lucida Grande</vt:lpstr>
      <vt:lpstr>Menlo</vt:lpstr>
      <vt:lpstr>Times</vt:lpstr>
      <vt:lpstr>Times New Roman</vt:lpstr>
      <vt:lpstr>Wingdings</vt:lpstr>
      <vt:lpstr>Office Theme</vt:lpstr>
      <vt:lpstr>Lecture 1C</vt:lpstr>
      <vt:lpstr>Acknowledgement of Country</vt:lpstr>
      <vt:lpstr>PowerPoint Presentation</vt:lpstr>
      <vt:lpstr>Importance of Random-Access Memory (RAM)</vt:lpstr>
      <vt:lpstr>Information is measured in bits</vt:lpstr>
      <vt:lpstr>Binary data representation</vt:lpstr>
      <vt:lpstr>Decimal to binary</vt:lpstr>
      <vt:lpstr>Hexadecimal number system</vt:lpstr>
      <vt:lpstr>Binary arithmetic</vt:lpstr>
      <vt:lpstr>RAM Addressing</vt:lpstr>
      <vt:lpstr>PowerPoint Presentation</vt:lpstr>
      <vt:lpstr>Machine language</vt:lpstr>
      <vt:lpstr>Machine language example</vt:lpstr>
      <vt:lpstr>Computer Languages</vt:lpstr>
      <vt:lpstr>Assembler vs high level languages</vt:lpstr>
      <vt:lpstr>Imperative Languages</vt:lpstr>
      <vt:lpstr>Procedural Languages</vt:lpstr>
      <vt:lpstr>Functional languages</vt:lpstr>
      <vt:lpstr>Imperative vs Functional</vt:lpstr>
      <vt:lpstr>Object-Oriented Languages</vt:lpstr>
      <vt:lpstr>Object-Oriented Languages</vt:lpstr>
      <vt:lpstr>Popularity of programming languages</vt:lpstr>
      <vt:lpstr>Popularity of programming languages</vt:lpstr>
      <vt:lpstr>Popularity of programming languages</vt:lpstr>
      <vt:lpstr>Generations of Programming Languages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Lenskiy</dc:creator>
  <cp:lastModifiedBy>Artem Lenskiy</cp:lastModifiedBy>
  <cp:revision>531</cp:revision>
  <dcterms:created xsi:type="dcterms:W3CDTF">2013-04-08T01:44:14Z</dcterms:created>
  <dcterms:modified xsi:type="dcterms:W3CDTF">2020-08-24T12:29:50Z</dcterms:modified>
</cp:coreProperties>
</file>