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345" r:id="rId4"/>
    <p:sldId id="346" r:id="rId5"/>
    <p:sldId id="347" r:id="rId6"/>
    <p:sldId id="348" r:id="rId7"/>
    <p:sldId id="349" r:id="rId8"/>
    <p:sldId id="364" r:id="rId9"/>
    <p:sldId id="350" r:id="rId10"/>
    <p:sldId id="351" r:id="rId11"/>
    <p:sldId id="352" r:id="rId12"/>
    <p:sldId id="353" r:id="rId13"/>
    <p:sldId id="354" r:id="rId14"/>
    <p:sldId id="355" r:id="rId15"/>
    <p:sldId id="367" r:id="rId16"/>
    <p:sldId id="356" r:id="rId17"/>
    <p:sldId id="357" r:id="rId18"/>
    <p:sldId id="358" r:id="rId19"/>
    <p:sldId id="359" r:id="rId20"/>
    <p:sldId id="360" r:id="rId21"/>
    <p:sldId id="363" r:id="rId22"/>
    <p:sldId id="361" r:id="rId23"/>
    <p:sldId id="362" r:id="rId24"/>
    <p:sldId id="36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1E"/>
    <a:srgbClr val="FCF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57"/>
    <p:restoredTop sz="92517"/>
  </p:normalViewPr>
  <p:slideViewPr>
    <p:cSldViewPr snapToGrid="0" snapToObjects="1">
      <p:cViewPr varScale="1">
        <p:scale>
          <a:sx n="113" d="100"/>
          <a:sy n="113" d="100"/>
        </p:scale>
        <p:origin x="19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3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A4E90-A63D-5640-839C-72DEFDCA28BF}" type="datetimeFigureOut">
              <a:rPr lang="en-US" smtClean="0"/>
              <a:t>11/8/20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7C916-37C3-9840-986E-83BD75C54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51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8-27T10:52:18.846"/>
    </inkml:context>
    <inkml:brush xml:id="br0">
      <inkml:brushProperty name="width" value="0.09071" units="cm"/>
      <inkml:brushProperty name="height" value="0.09071" units="cm"/>
      <inkml:brushProperty name="color" value="#FF0000"/>
    </inkml:brush>
  </inkml:definitions>
  <inkml:trace contextRef="#ctx0" brushRef="#br0">4481 7355 23517,'30'5'543,"-5"-2"-330,-24-3-17,1 0 0,-1 0 308,0 0-314,3 0-27,-4 0-6,4 0 39,-4 0 157,2 0-213,0 0-62,-2 0-5,6 0-28,-1 0 39,5 0 6,2 1-6,5 0 0,2 1-51,4 1-27,-2-1 5,0 1 39,0-1 6,-6 0-56,3 0 45,-5 0-39,1 0-6,-1-1 0,-2 1 50,1-1-44,-2 0 50,3 1-51,-1-2 1,1 1 0,-1 0 27,1-1 12,-4 1-6,1 0-39,-4-1 45,-1 1-39,2 0 22,-4-1-23,5 2-5,0-2 6,3 2 33,3-2-28,1 2-11,2-1 6,1 1-6,0 0 39,0-1-28,-1 0-11,-2 1 6,-1 0 33,0 0-5,-1 0-23,2-2 62,-1 0-29,7 0 7,-3 0-1,2 0-5,-4 0-45,-3 0 0,2 0 0,-3 0 45,3 0-40,0 0-5,-1 0 17,3 0 17,-4 0-62,1 0 61,-3 0-21,1 0-12,-3 0 5,3 0 1,-2 0-6,3 0 5,-1 0-5,1 0 6,0 0-6,-3 0 6,2 0-1,-1 0 1,1 0 27,1 0-27,5 0 0,-2 0 16,2 0-22,-3 0 34,-3 0 10,-1 0-38,-1 0 33,-1 0-33,-3 0-6,0 0 67,-4 0-33,2 0 10,-1 0-44,-1 0 51,2 0-1,-4 0-3327,2 0 0,-4 3 3060,-8 8 0,6-5 1,-5 5-1</inkml:trace>
  <inkml:trace contextRef="#ctx0" brushRef="#br0" timeOffset="14795">5698 7408 27729,'30'0'101,"-4"-1"-96,-13 1 29,-1 0 16,-1 0-39,1 1-5,-3 0 28,1-1 5,0 1-34,-1 0 1,1-1 0,-1 0 33,-1 1 6,0 0-40,1-1 29,-1 1 22,4 0-51,-1-1 29,2 0-28,-3 0 22,0 0 16,3 0-38,-2 0 0,-1 0 61,-4 0-22,-2 1-40,1 0 6,-1-1 40,0 0 22,0 0-73,2 0 85,-1 0-85,3 0 0,-2 0 0,3 0 0,-3 0 0,2 0 0,-3 0 0,-1 0 0,1 0 0,-2 0 0,1 0 0,-2 0 0,-2 0-752,-5 0-838,-1 0-1687,-22 11 3275,-2 2 0,0 0 0,-5 3 0,10-4 1,0 0-1</inkml:trace>
  <inkml:trace contextRef="#ctx0" brushRef="#br0" timeOffset="43151">4604 8079 6753,'-10'23'493,"1"-3"-493,6-16-56,0 2-269,2-2 325,-3 0 0,4-2 0,-2-1 0</inkml:trace>
  <inkml:trace contextRef="#ctx0" brushRef="#br0" timeOffset="45008">4622 8220 24144,'17'-18'140,"1"2"-140,-3 6 0,4-1 34,2-1-1,0 0 46,0 1-1,-2 1-72,-6 2 72,-1 2 23,-8 2-51,2 1 90,-6 2 96,2 0-236,0 1 0,-2 0 0,4 0 0,-1 0 0,3 0 11,2 0 28,4 0-39,5-1 0,2 1 56,2-1-28,-2 1-28,0 0 0,-4 0 6,-1 0 72,-2 0-78,-1 0 0,-1 0 6,1 0-1,-3 1 29,3 0 0,-3 1-23,2 1 28,3 0 23,2 1-23,1 1 23,3 0-57,0 1 29,0 0-23,-1-1 28,-5-1 6,1-1 28,-7-2-39,3 0 16,-5-1-5,1 0 22,-2 0-61,2 0 78,0 0 28,3 0 5,3 0 18,1 0-1,4 0-44,3-2 108,6-4 1,1-1-586,4-2 412,-4 2 1,-2-1 114,-8 1-90,-2 2 79,-7 1-73,-2 1-50,-2 2 61,-3 0-3159,0 1-185,-12 2 3120,-19 14 1,12-11-1,-10 10 1</inkml:trace>
  <inkml:trace contextRef="#ctx0" brushRef="#br0" timeOffset="51970">5927 7355 21489,'40'-2'684,"-4"-2"-488,-5-4 6,-3 0-18,-3 1-27,-3 0 28,-3 1 0,-2 0-12,-2 1-27,-1-1 145,4-3-179,0-1-22,3-5-45,-5 0 55,3-1-16,-4-2 6,3 0 28,-5 0 22,2 0-12,-5 0-10,1 0-28,-5 0 27,0 0 34,-4 0 1,2-1-23,-3 2-56,0-1 39,-1 2-11,0-2-17,0 1-34,0 0 23,0-1-6,-1 1-33,-5-2-23,-3 0-6,-4 0 57,-1-1-56,-1 2 38,0-1-44,-1 2 6,-1 1 28,0 1-29,-2 1 1,1 1-6,-1 0 5,-11-4 1,5 6-6,-6-4 0,6 6 6,2 1-6,0 1-6,0 2-28,4 0 34,1 2-11,1 0 6,0 2-29,-1 0-11,-1 1 12,-4 0 33,1 0-6,-2 0-5,1 0 5,-2 0-44,-4 0 16,-5 5 29,-4 1 5,-7 7-6,12-1 0,-1 0-28,7-1 1,1-1-416,-8 5 1,1 0 443,-9 8 5,7-1 33,4 2-33,6-2 6,5 1 0,4 1 83,4 15-83,5-4 106,1 11-79,6-9 51,0 0-28,0 2 6,9-1-12,1-1-25,4-12 1,2-1-21,5 12 20,-5-15 1,0 0 103,17 13-124,-8-11 79,9 4-84,-11-12 135,17 3-57,-7-6-11,11 0-16,-10-7 16,1-3 6,1-1-23,1-1 925,3 0-868,0-2 27,3-3-3411,3-3 3330,1-4 31,1-2-215,-4-1 215,-3 1-28,-5-1 79,-5 0-1,-7 0-16,-4-3 11,-7-4-129,-1-4 0,-7-3 0,-2-3 0,-3 1 3276,0-1-3263,-1 3-13,-7 0 0,-5 3 313,-6 1-313,-4 2 0,0-1-323,-2 1 323,-2-2 0,-3 2 0,1 1 0,-2 3 0,3 4 0,1 3 0,4 4 0,-2 4-164,0 2-1124,-6 5-1635,-10 20 2411,9 1 0,2 2 1,-4 6-1,15-11 1,-1 0-1</inkml:trace>
  <inkml:trace contextRef="#ctx0" brushRef="#br0" timeOffset="65462">5733 11695 23321,'-4'8'700,"0"-1"-482,0 14 29,-2-2-34,1 2-29,-3 1-49,2 0 16,-3 0-50,1-1 0,0-1-17,1-3-78,1-2 78,4-2-17,0-2-17,2-2 34,0-1-16,0-1-12,0-1 28,0-2 0,0 2-40,0-1 12,0-1 12,0 0-35,0 0-22,0 0-5,0-2 61,0-1-33,2 0-23,0 0 45,1 0-11,0-1 22,1 0 34,5 0 56,1 0 61,14 0-134,-5 1-34,9 1-38,-7 1-7,0-1 57,2-1-57,0 0 29,4-1 22,2 0-45,5 0 28,3 0 12,1 0-40,0 0 23,-3 0 16,-1 0-44,-1 0 27,1 0 26,-9 0 0,2 0 2,14 0-542,-11 0 1,1 0 542,17-2-46,-21 0 1,0 0-152,0 0 1,-1-1 153,1 0 1,0 1 13,6-1 1,1 0 8,-2 0 0,-1 0-39,2 1 0,-2 0 27,-5 0 1,-1 0 3,10-1-28,-2 0 50,1 1-12,-1 0-38,3 0 0,-3-1 44,3 1-39,-3-2-5,1 2 33,-10 0 0,2 0-33,15 0-1,-14 1 1,1-1 475,14-1-447,3 0 16,1-1-33,-19 2 0,0-1 8,1 1 0,1 0-20,1 0 1,1-1 14,0 1 0,0 0-20,0 1 0,-1-1 0,1 0 0,0 0 0,-2 1 0,-1 0 0,3 0 0,-2-1 0,-2 1 0,-1 0 0,0 0 0,0 0 0,22 0 0,-6-1 245,0 2-245,-7-1 0,1 1 0,-3-1 0,-1 1 0,-1-2 0,-2 2 0,2-1 0,1 1 0,1 0 508,0 0-508,3-1 0,1 1 0,3-2-313,4 2 313,2-2 0,2 1 0,-22 0 0,0 0 0,1 0 0,0-1 0,2 1 0,-1 0 0,1 0 0,1-1 0,0 1 0,0 0 0,-1 0 0,1 0 0,-1 0 0,0-1 0,0 1 0,-2 0 0,0-1 0,-1 0 0,0 1 0,0 0 0,22-4 0,-2 2 0,0-2 0,-6 1 0,1 1 0,-5 0 0,-3 1 0,-1 1 0,-5 0 0,2 0 0,-2 1 0,6-1 0,3 0 0,4 0 0,2-1-158,-1-1 158,-1 1 0,-2-1 0,-5 1-168,-3 0 168,-4 0 0,-4 0 0,-2 1 0,-7-1 0,-1 2 509,-5-2-509,-1 2 178,-2-1-178,-2 0 0,2 1 0,-4-1 0,4 1 0,-3 0 0,2 0 0,2 0 0,1 0 0,1 0 0,0 0 0,-2 0 0,-1 0 0,-2 0 0,0 0 0,-2 0 0,2-2 0,-2 1 0,0-2 0,0 0 0,0-4 0,0 0 0,2-5 0,-1 1 0,0-2 0,-1 0 0,0-1 0,0 0 0,0 0 0,0 0 0,0 2 0,0 2 0,0 2 0,0 0 0,0 2 0,0 2 0,0 2 0,0 2 0,-1-1 0,-2 0-836,-1 0-687,2 1-1087,-2 0-667,-2 3 3208,-8 7 1,5-5-1,-2 4 1</inkml:trace>
  <inkml:trace contextRef="#ctx0" brushRef="#br0" timeOffset="78374">11060 10425 19591,'24'27'2256,"-4"2"-1740,-6 4 72,-3 4-84,-4 5-235,-4 3-101,-3 2-486,0 0 464,0 0-40,0-3-22,0-6-33,0-4 142,-2-9-182,2-5 29,-4-7 55,4-6 62,-4-3 78,4-3 236,-2-1-426,0-9 247,1-1-342,0-9-35,1 2 85,0 3 57,0 4 4,0 4 46,0 3-107,0 3-841,11 0-374,1 0-729,14 0-1333,13 1 3212,-10-1 0,0 1 0,7-1 0,3 0 1</inkml:trace>
  <inkml:trace contextRef="#ctx0" brushRef="#br0" timeOffset="78919">11889 10319 20901,'2'49'472,"0"0"1,-1-4 0,0-3-221,-1 0-6,0-2-11,0-4-100,0-5-40,0-6-39,0-7 5,0-7-10,0-5 83,0-4 460,0-1-533,0-7-21,0-3 10,0-7-50,0-2 0,-1 2 73,-2 1 28,-1 5-51,2 5 12,-2 2-12,4 3-61,-2 0 11,2 3 0,0 3-6,2 4-117,5 2-258,6 0-291,5 1-341,2-2-427,-1-1-1456,11-2-381,1-2 2998,8-3 1,-18-1-1,-4-2 1</inkml:trace>
  <inkml:trace contextRef="#ctx0" brushRef="#br0" timeOffset="102678">9684 9843 19977,'-1'34'2162,"-1"0"-1686,2-3 34,0 2-107,0-1-106,-3 3-56,-4-1 56,-4 5-17,-3 2-489,-1 4 428,-3 1-152,8-21 0,1 0-31,-2-1 1,1 0 13,0 1 1,1 0 84,-10 22-23,2-2-12,2-2 7,1-1-40,2-4 11,-1-1-5,2-3-39,1-4 33,2-2-33,-1-5-23,1-5 56,0-3-28,1-5 534,-1-4-506,4-2-17,-2-2 34,1-1 11,3-1 6,0 0 0,0 0 5,2 0-10,-4 0-91,0 0 1,-4-2 61,-3-2-61,0-3-1,-1 1 1,5-1-1,-2 1 1,6 0 0,-1 1-1,4 0 51,0 2-45,0-1-11,0 2-61,0-1-23,0 1-17,0-1 95,8-1 1,6-2 5,17-2-6,14-1-334,-19 4 1,2-1 339,4 1 0,1 0 0,-1 0 0,-1 0-3,2 1 1,-1 1-59,-5 0 1,-1 0 55,16 1-46,-14 0-33,-13 2 17,-7 0 62,-6 0 55,-2 0 658,-6 0-652,1 1 80,-9 1-86,-4 3 34,-10 2 12,-11 2-413,-9 1 359,21-5 0,-1 0-17,0 0 0,-1-1 45,-8 2 0,0-1-48,11-2 1,2 1-20,-6-1 0,2 0 2,5-1-5,7-1 0,9-1-67,4 0-3210,3 0 0,7 0 0,15 0 2457,28 0 1,-20 0 0,7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90F5-A00E-084D-A4BE-181573626450}" type="datetimeFigureOut">
              <a:rPr lang="en-US" smtClean="0"/>
              <a:t>11/8/20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C7CC2-A0F3-3141-A460-4689A100E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38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7C7CC2-A0F3-3141-A460-4689A100E6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9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7804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33824"/>
            <a:ext cx="6400800" cy="15252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55E3-EC3B-824A-A4E9-873FA8E250BA}" type="datetime1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430FF-E783-CC40-8C3D-72B7ADD2F6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71670" y="4556098"/>
            <a:ext cx="2000659" cy="16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63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445E-CCC3-9C49-80E9-7C75A3F4D908}" type="datetime1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43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2E2F-1924-5F4B-ABA9-88C3AE2BB728}" type="datetime1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85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02" y="245192"/>
            <a:ext cx="7965424" cy="5562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5261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253E-A1AA-AC49-A424-9FC5041F72A0}" type="datetime1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A5B8D-90AD-D24D-AAC3-581E117B3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5325" y="102289"/>
            <a:ext cx="889223" cy="71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1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7C22B-9C58-D14B-BF66-29307AE5619E}" type="datetime1">
              <a:rPr lang="en-US" smtClean="0"/>
              <a:t>11/8/20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2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D49F-D31B-7544-8DFB-93052E89E38E}" type="datetime1">
              <a:rPr lang="en-US" smtClean="0"/>
              <a:t>11/8/20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2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CB6C6-12FC-F945-B520-9680EC8004EF}" type="datetime1">
              <a:rPr lang="en-US" smtClean="0"/>
              <a:t>11/8/20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95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FC323-AF0D-C04B-A6D9-83CA5AEA8838}" type="datetime1">
              <a:rPr lang="en-US" smtClean="0"/>
              <a:t>11/8/20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823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471CA-0E43-0046-BC62-80C64EFD5F25}" type="datetime1">
              <a:rPr lang="en-US" smtClean="0"/>
              <a:t>11/8/20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3DDD-182C-7B48-8F91-E6E83035B8D7}" type="datetime1">
              <a:rPr lang="en-US" smtClean="0"/>
              <a:t>11/8/20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7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9C93D-B6C6-4F45-A896-C45D339ABA17}" type="datetime1">
              <a:rPr lang="en-US" smtClean="0"/>
              <a:t>11/8/20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87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9900" y="460291"/>
            <a:ext cx="8654537" cy="5562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901" y="1343131"/>
            <a:ext cx="8654537" cy="4876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9901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B3C9-FA19-6242-A9C8-1BCCB2BA7303}" type="datetime1">
              <a:rPr lang="en-US" smtClean="0"/>
              <a:t>11/8/20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21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0838" y="64621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4CDA4-B2C2-C244-9F85-471ABA281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charset="2"/>
        <a:buChar char="ü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Lecture 3C: Functions and conditional expressions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7308"/>
            <a:ext cx="6400800" cy="1022843"/>
          </a:xfrm>
        </p:spPr>
        <p:txBody>
          <a:bodyPr/>
          <a:lstStyle/>
          <a:p>
            <a:r>
              <a:rPr lang="en-US" dirty="0"/>
              <a:t>COMP 1100</a:t>
            </a:r>
          </a:p>
        </p:txBody>
      </p:sp>
    </p:spTree>
    <p:extLst>
      <p:ext uri="{BB962C8B-B14F-4D97-AF65-F5344CB8AC3E}">
        <p14:creationId xmlns:p14="http://schemas.microsoft.com/office/powerpoint/2010/main" val="58939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A9768-0DBB-7743-9573-5C2403D64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structures :</a:t>
            </a:r>
            <a:br>
              <a:rPr lang="en-US" dirty="0"/>
            </a:br>
            <a:r>
              <a:rPr lang="en-US" dirty="0"/>
              <a:t>Pattern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91CD5-3A54-2C43-8354-1349C9593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Function with more than one argument can also be defined using pattern matching. </a:t>
            </a:r>
          </a:p>
          <a:p>
            <a:r>
              <a:rPr lang="en-US" sz="2000" dirty="0"/>
              <a:t>The library operator &amp;&amp; that returns the conjunction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A simplified version using </a:t>
            </a:r>
            <a:r>
              <a:rPr lang="en-US" sz="2000" i="1" dirty="0"/>
              <a:t>wildcard pattern </a:t>
            </a:r>
            <a:r>
              <a:rPr lang="en-US" sz="2000" dirty="0"/>
              <a:t>_</a:t>
            </a:r>
          </a:p>
          <a:p>
            <a:endParaRPr lang="en-US" sz="2000" dirty="0"/>
          </a:p>
          <a:p>
            <a:endParaRPr lang="en-US" sz="2000" dirty="0"/>
          </a:p>
          <a:p>
            <a:pPr lvl="1"/>
            <a:r>
              <a:rPr lang="en-US" sz="1800" dirty="0"/>
              <a:t>The patterns for each argument are matched in order within each equation. </a:t>
            </a:r>
          </a:p>
          <a:p>
            <a:pPr lvl="1"/>
            <a:r>
              <a:rPr lang="en-US" sz="1800" dirty="0"/>
              <a:t>This version benefit from lazy evaluation: If the first argument is False, then the result False is return w/o the need to evaluate the second argument.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B1C4-9F9E-854B-816B-B97CA150F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CAD49A-80A3-DB4A-B2CB-F7862C246F2B}"/>
              </a:ext>
            </a:extLst>
          </p:cNvPr>
          <p:cNvSpPr/>
          <p:nvPr/>
        </p:nvSpPr>
        <p:spPr>
          <a:xfrm>
            <a:off x="2372772" y="2099486"/>
            <a:ext cx="457200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(&amp;&amp;)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		&amp;&amp; True		= True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		&amp;&amp; False		= False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False	&amp;&amp; True		= False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False	&amp;&amp; False		= False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C02ABA-1DFB-C349-B7B9-EA8C1A06B070}"/>
              </a:ext>
            </a:extLst>
          </p:cNvPr>
          <p:cNvSpPr/>
          <p:nvPr/>
        </p:nvSpPr>
        <p:spPr>
          <a:xfrm>
            <a:off x="2372772" y="3860147"/>
            <a:ext cx="4572000" cy="6924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300" dirty="0">
                <a:solidFill>
                  <a:srgbClr val="795E26"/>
                </a:solidFill>
                <a:latin typeface="Menlo" panose="020B0609030804020204" pitchFamily="49" charset="0"/>
              </a:rPr>
              <a:t>(&amp;&amp;)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3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3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3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3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True	&amp;&amp; True	= True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_ 	&amp;&amp; _		= False</a:t>
            </a:r>
            <a:endParaRPr lang="en-AU" sz="13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5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2F775-D413-5449-BAD2-97BA9601D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structures :</a:t>
            </a:r>
            <a:br>
              <a:rPr lang="en-US" dirty="0"/>
            </a:br>
            <a:r>
              <a:rPr lang="en-US" dirty="0"/>
              <a:t>Pattern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72FE9-FBBB-994D-8909-ED2DFFB68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prelude definition of &amp;&amp;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If the first argument is True, then the result is the value of the second argument and if the first argument is False, then the result is False.</a:t>
            </a:r>
          </a:p>
          <a:p>
            <a:endParaRPr lang="en-US" sz="2000" dirty="0"/>
          </a:p>
          <a:p>
            <a:r>
              <a:rPr lang="en-US" sz="2000" dirty="0"/>
              <a:t>A guarded version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6145A-3599-AF4D-A67F-9A18FBD9A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25E5A7-2C53-594D-B06C-BC4117C9FB33}"/>
              </a:ext>
            </a:extLst>
          </p:cNvPr>
          <p:cNvSpPr/>
          <p:nvPr/>
        </p:nvSpPr>
        <p:spPr>
          <a:xfrm>
            <a:off x="2148838" y="1418455"/>
            <a:ext cx="45720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(&amp;&amp;)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		&amp;&amp; b = b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False	&amp;&amp; _ = False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990026-CAC3-C14A-BFF4-4450C96A3CEC}"/>
              </a:ext>
            </a:extLst>
          </p:cNvPr>
          <p:cNvSpPr/>
          <p:nvPr/>
        </p:nvSpPr>
        <p:spPr>
          <a:xfrm>
            <a:off x="2148838" y="3962218"/>
            <a:ext cx="45720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(&amp;&amp;)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b &amp;&amp; c	| b == c 	= b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| otherwise	= False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0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02B12-F1DC-214D-B99F-FB6EE625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matching: Tuple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18FF5-5031-3E46-8D10-D5D8BF550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tuple patterns is itself a pattern, which matches any tuple of the same arity whose components all match the corresponding patterns in order.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0EB6E2-0B5A-2443-B722-873CC55DE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5A478E-6092-5948-B303-1C88B02BE309}"/>
              </a:ext>
            </a:extLst>
          </p:cNvPr>
          <p:cNvSpPr txBox="1"/>
          <p:nvPr/>
        </p:nvSpPr>
        <p:spPr>
          <a:xfrm>
            <a:off x="-149290" y="25752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ED8C15-6386-5649-ACC9-43EA51053CA4}"/>
              </a:ext>
            </a:extLst>
          </p:cNvPr>
          <p:cNvSpPr/>
          <p:nvPr/>
        </p:nvSpPr>
        <p:spPr>
          <a:xfrm>
            <a:off x="2241169" y="1744252"/>
            <a:ext cx="457200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fst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left projection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(x, _) = x</a:t>
            </a: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snd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right projection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snd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(_, y) = y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1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0FFD9-202D-9F46-940D-FF3895476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matching: List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78099-5CA7-6847-8ADE-738BAE3CA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list of patterns is itself a pattern, which matches any list of the same length whose elements all match the corresponding patterns in order.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Lists are constructed one element at a time starting from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[]</a:t>
            </a:r>
            <a:r>
              <a:rPr lang="en-US" sz="2000" dirty="0"/>
              <a:t> using an operator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: </a:t>
            </a:r>
            <a:r>
              <a:rPr lang="en-US" sz="2000" dirty="0"/>
              <a:t>called </a:t>
            </a:r>
            <a:r>
              <a:rPr lang="en-US" sz="2000" i="1" dirty="0"/>
              <a:t>cons</a:t>
            </a:r>
            <a:r>
              <a:rPr lang="en-US" sz="2000" dirty="0"/>
              <a:t> that </a:t>
            </a:r>
            <a:r>
              <a:rPr lang="en-US" sz="2000" i="1" dirty="0"/>
              <a:t>cons</a:t>
            </a:r>
            <a:r>
              <a:rPr lang="en-US" sz="2000" dirty="0"/>
              <a:t>tructs a new by prepending a new element </a:t>
            </a:r>
          </a:p>
          <a:p>
            <a:r>
              <a:rPr lang="en-US" sz="2000" b="1" dirty="0"/>
              <a:t>Example</a:t>
            </a:r>
            <a:r>
              <a:rPr lang="en-US" sz="2000" dirty="0"/>
              <a:t>: list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20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20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20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] </a:t>
            </a:r>
            <a:r>
              <a:rPr lang="en-US" sz="2000" dirty="0"/>
              <a:t>can be decomposed as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CD7CAE-4FE4-6B4F-A1CE-5E190EB1F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B8CA82-ABFD-974E-90F4-E152EE3E91AE}"/>
              </a:ext>
            </a:extLst>
          </p:cNvPr>
          <p:cNvSpPr/>
          <p:nvPr/>
        </p:nvSpPr>
        <p:spPr>
          <a:xfrm>
            <a:off x="2286000" y="1791677"/>
            <a:ext cx="45720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test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test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,_,_] = True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test _ = False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E6D6CD-9331-2E45-9E2A-D2C90D71CFC8}"/>
              </a:ext>
            </a:extLst>
          </p:cNvPr>
          <p:cNvSpPr/>
          <p:nvPr/>
        </p:nvSpPr>
        <p:spPr>
          <a:xfrm>
            <a:off x="2286000" y="3940487"/>
            <a:ext cx="5635690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list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notation}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list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notation}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])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{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list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notation}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E3B68D-F938-614F-B5CF-9498FE91EE06}"/>
              </a:ext>
            </a:extLst>
          </p:cNvPr>
          <p:cNvSpPr/>
          <p:nvPr/>
        </p:nvSpPr>
        <p:spPr>
          <a:xfrm>
            <a:off x="4789715" y="5200288"/>
            <a:ext cx="3131975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en-US" sz="1400" b="1" dirty="0"/>
              <a:t>equivalent to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[]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4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D8A1-F86A-BB45-B78C-B4486AFA2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Pattern matching: List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A930A-DD14-F54F-82DF-C5169E671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more general version of the function test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library functions head and tail that select and remove the first element of a non-empty list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Note</a:t>
            </a:r>
            <a:r>
              <a:rPr lang="en-US" sz="2000" dirty="0"/>
              <a:t>: cons patterns must be parenthesized. Why? </a:t>
            </a:r>
          </a:p>
          <a:p>
            <a:r>
              <a:rPr lang="en-US" sz="2000" dirty="0"/>
              <a:t>Function application has higher priority than all other operators.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5DAF9E-33E2-234D-8CDD-7BB43978D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1A52AD-BDFA-0F44-A5F5-4B227BF13355}"/>
              </a:ext>
            </a:extLst>
          </p:cNvPr>
          <p:cNvSpPr/>
          <p:nvPr/>
        </p:nvSpPr>
        <p:spPr>
          <a:xfrm>
            <a:off x="2425960" y="1454030"/>
            <a:ext cx="45720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test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test (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:_) = True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test _ = False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7270A6-0191-C14D-AF50-4A57AF50E316}"/>
              </a:ext>
            </a:extLst>
          </p:cNvPr>
          <p:cNvSpPr/>
          <p:nvPr/>
        </p:nvSpPr>
        <p:spPr>
          <a:xfrm>
            <a:off x="2351316" y="3259504"/>
            <a:ext cx="457200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head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head (x:_) = x</a:t>
            </a: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tail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tail (_: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6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8815-1C48-A846-B5B2-6762A2676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Control structures : a </a:t>
            </a:r>
            <a:r>
              <a:rPr lang="en-AU" b="1" dirty="0"/>
              <a:t>case</a:t>
            </a:r>
            <a:r>
              <a:rPr lang="en-AU" dirty="0"/>
              <a:t> expression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C72D8-F0BE-1842-ABAD-3742F3557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/>
              <a:t>A block of code is selected for specific values of the control variable. In case the variable has some value for which a </a:t>
            </a:r>
            <a:r>
              <a:rPr lang="en-AU" sz="2000" dirty="0">
                <a:solidFill>
                  <a:srgbClr val="AF00DB"/>
                </a:solidFill>
                <a:latin typeface="Menlo" panose="020B0609030804020204" pitchFamily="49" charset="0"/>
              </a:rPr>
              <a:t>case</a:t>
            </a:r>
            <a:r>
              <a:rPr lang="en-AU" sz="2000" dirty="0"/>
              <a:t> has not been set up, a catch-all block of code is invoked</a:t>
            </a:r>
          </a:p>
          <a:p>
            <a:r>
              <a:rPr lang="en-AU" sz="2000" b="1" dirty="0"/>
              <a:t>Example</a:t>
            </a:r>
            <a:r>
              <a:rPr lang="en-AU" sz="2000" dirty="0"/>
              <a:t>: control variable </a:t>
            </a:r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endParaRPr lang="en-AU" sz="2000" dirty="0"/>
          </a:p>
          <a:p>
            <a:pPr marL="0" indent="0">
              <a:buNone/>
            </a:pPr>
            <a:endParaRPr lang="en-AU" sz="2000" b="1" dirty="0"/>
          </a:p>
          <a:p>
            <a:r>
              <a:rPr lang="en-AU" sz="2000" b="1" dirty="0"/>
              <a:t>Example</a:t>
            </a:r>
            <a:r>
              <a:rPr lang="en-AU" sz="2000" dirty="0"/>
              <a:t>: a function return value as control variable</a:t>
            </a:r>
          </a:p>
          <a:p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compare</a:t>
            </a:r>
            <a:r>
              <a:rPr lang="en-AU" sz="2000" dirty="0"/>
              <a:t> returns "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LT</a:t>
            </a:r>
            <a:r>
              <a:rPr lang="en-AU" sz="2000" dirty="0"/>
              <a:t>" if the first argument is less than the second one, "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EQ</a:t>
            </a:r>
            <a:r>
              <a:rPr lang="en-AU" sz="2000" dirty="0"/>
              <a:t>" if the arguments are equal, and "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GT</a:t>
            </a:r>
            <a:r>
              <a:rPr lang="en-AU" sz="2000" dirty="0"/>
              <a:t>" if the first argument is greater.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807AF-7305-C443-9242-46D30AC2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F96A8C-F060-4C49-BD4E-120717C604ED}"/>
              </a:ext>
            </a:extLst>
          </p:cNvPr>
          <p:cNvSpPr/>
          <p:nvPr/>
        </p:nvSpPr>
        <p:spPr>
          <a:xfrm>
            <a:off x="543464" y="5314221"/>
            <a:ext cx="457200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signum'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signum' n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case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(compare n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of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LT -&gt; 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EQ -&gt;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GT -&gt;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CCBAB8-5BCF-2543-BEE7-80661EF640B6}"/>
              </a:ext>
            </a:extLst>
          </p:cNvPr>
          <p:cNvSpPr/>
          <p:nvPr/>
        </p:nvSpPr>
        <p:spPr>
          <a:xfrm>
            <a:off x="5459027" y="2341423"/>
            <a:ext cx="3201894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letterToFruit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"apple"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letterToFruit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"banana"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letterToFruit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"cherry"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b="0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&gt;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letterToFruit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'e'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"hmm..?"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321981-2D8F-8B41-9817-5D0461AABC1A}"/>
              </a:ext>
            </a:extLst>
          </p:cNvPr>
          <p:cNvSpPr/>
          <p:nvPr/>
        </p:nvSpPr>
        <p:spPr>
          <a:xfrm>
            <a:off x="543464" y="2341423"/>
            <a:ext cx="4572000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letterToFruit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Char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String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letterToFruit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fruit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case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fruit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of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"apple"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"banana"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"cherry"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'd'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"dragon fruit"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lvl="1"/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_ -&gt;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"hmm..?"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A312F6-EB47-D540-B336-E8FAC1DCC9D0}"/>
              </a:ext>
            </a:extLst>
          </p:cNvPr>
          <p:cNvSpPr/>
          <p:nvPr/>
        </p:nvSpPr>
        <p:spPr>
          <a:xfrm>
            <a:off x="5459026" y="5314221"/>
            <a:ext cx="3201893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signum' (-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signum'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signum'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17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B61C6A-3CF6-6F47-B0E1-AB235EAC5E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Lambda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expression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3B61C6A-3CF6-6F47-B0E1-AB235EAC5E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8889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B088F-D53D-5441-83D1-912DE901E21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Functions also can be constructed using </a:t>
                </a:r>
                <a:r>
                  <a:rPr lang="en-US" sz="2000" i="1" dirty="0"/>
                  <a:t>lambda expressions</a:t>
                </a:r>
                <a:r>
                  <a:rPr lang="en-US" sz="2000" dirty="0"/>
                  <a:t>: nameless functions.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The symbol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\</m:t>
                    </m:r>
                  </m:oMath>
                </a14:m>
                <a:r>
                  <a:rPr lang="en-US" sz="2000" dirty="0"/>
                  <a:t> represents the Greek letter </a:t>
                </a:r>
                <a:r>
                  <a:rPr lang="en-US" sz="2000" i="1" dirty="0"/>
                  <a:t>lambda</a:t>
                </a:r>
                <a:r>
                  <a:rPr lang="en-US" sz="2000" dirty="0"/>
                  <a:t>, written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1B088F-D53D-5441-83D1-912DE901E21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87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C7917-E42F-D24A-A342-EB4620EB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44F7C5-6D8E-1A41-943F-1F91D8C5471E}"/>
              </a:ext>
            </a:extLst>
          </p:cNvPr>
          <p:cNvSpPr/>
          <p:nvPr/>
        </p:nvSpPr>
        <p:spPr>
          <a:xfrm>
            <a:off x="2786332" y="1769217"/>
            <a:ext cx="357133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\x -&gt; x + x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F499E6-48BB-C140-876C-EC468380176D}"/>
              </a:ext>
            </a:extLst>
          </p:cNvPr>
          <p:cNvSpPr/>
          <p:nvPr/>
        </p:nvSpPr>
        <p:spPr>
          <a:xfrm>
            <a:off x="2786332" y="2887208"/>
            <a:ext cx="357133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(\x -&gt; x + x)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08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ED987B-7281-E641-9D79-BC634B3D99D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Lambda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expression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ED987B-7281-E641-9D79-BC634B3D99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8889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16D9D-DBF8-BA49-938B-4A6AD6302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/>
              <a:t>Lambda expressions are useful in formalizing the meaning of curried function definitions.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AU" sz="2000" dirty="0">
                <a:solidFill>
                  <a:srgbClr val="795E26"/>
                </a:solidFill>
                <a:latin typeface="Menlo" panose="020B0609030804020204" pitchFamily="49" charset="0"/>
              </a:rPr>
              <a:t>add</a:t>
            </a:r>
            <a:r>
              <a:rPr lang="en-US" sz="2000" dirty="0"/>
              <a:t> is a function that takes an integer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x</a:t>
            </a:r>
            <a:r>
              <a:rPr lang="en-US" sz="2000" dirty="0"/>
              <a:t> and return a function, which in turn takes another integer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y</a:t>
            </a:r>
            <a:r>
              <a:rPr lang="en-US" sz="2000" dirty="0"/>
              <a:t> and returns the result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x</a:t>
            </a:r>
            <a:r>
              <a:rPr lang="en-US" sz="2000" dirty="0"/>
              <a:t> +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y</a:t>
            </a:r>
            <a:r>
              <a:rPr lang="en-US" sz="2000" dirty="0"/>
              <a:t>.</a:t>
            </a:r>
          </a:p>
          <a:p>
            <a:pPr>
              <a:buFont typeface="+mj-lt"/>
              <a:buAutoNum type="arabicPeriod" startAt="2"/>
            </a:pPr>
            <a:r>
              <a:rPr lang="en-US" sz="2000" dirty="0"/>
              <a:t>Lambda expressions are useful when defining functions that return functions (not as result of currying)</a:t>
            </a:r>
          </a:p>
          <a:p>
            <a:r>
              <a:rPr lang="en-US" sz="2000" b="1" dirty="0"/>
              <a:t>Example</a:t>
            </a:r>
            <a:r>
              <a:rPr lang="en-US" sz="2000" dirty="0"/>
              <a:t>: returns a constant function 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EF5DC-58B9-B14D-8E92-A36008AF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521AF6-D6D1-C84E-878F-E80FC269BE25}"/>
              </a:ext>
            </a:extLst>
          </p:cNvPr>
          <p:cNvSpPr/>
          <p:nvPr/>
        </p:nvSpPr>
        <p:spPr>
          <a:xfrm>
            <a:off x="965822" y="1949894"/>
            <a:ext cx="321679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add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add x y = x + y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0DDE56-01D9-6C49-A314-E5B593335FB9}"/>
              </a:ext>
            </a:extLst>
          </p:cNvPr>
          <p:cNvSpPr/>
          <p:nvPr/>
        </p:nvSpPr>
        <p:spPr>
          <a:xfrm>
            <a:off x="5225593" y="1949894"/>
            <a:ext cx="321679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add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add = \x -&gt; (\y -&gt; x + y)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C577614-72A0-BD4C-9520-689944B7C435}"/>
              </a:ext>
            </a:extLst>
          </p:cNvPr>
          <p:cNvSpPr/>
          <p:nvPr/>
        </p:nvSpPr>
        <p:spPr>
          <a:xfrm>
            <a:off x="965822" y="4693095"/>
            <a:ext cx="321679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const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const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x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_ 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= x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4E1F63-EDF2-124A-8C3B-1CAD23B1BCA3}"/>
              </a:ext>
            </a:extLst>
          </p:cNvPr>
          <p:cNvSpPr/>
          <p:nvPr/>
        </p:nvSpPr>
        <p:spPr>
          <a:xfrm>
            <a:off x="5225593" y="4693095"/>
            <a:ext cx="321679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const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(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b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const x = \_ -&gt; x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E76517-A2A5-2A4E-882D-6E89758A1935}"/>
              </a:ext>
            </a:extLst>
          </p:cNvPr>
          <p:cNvSpPr/>
          <p:nvPr/>
        </p:nvSpPr>
        <p:spPr>
          <a:xfrm>
            <a:off x="2423163" y="5475183"/>
            <a:ext cx="457200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const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c = const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c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67440FAD-6202-6F4F-B315-3734550948D3}"/>
              </a:ext>
            </a:extLst>
          </p:cNvPr>
          <p:cNvSpPr/>
          <p:nvPr/>
        </p:nvSpPr>
        <p:spPr>
          <a:xfrm>
            <a:off x="4368568" y="2077794"/>
            <a:ext cx="671070" cy="267419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>
            <a:extLst>
              <a:ext uri="{FF2B5EF4-FFF2-40B4-BE49-F238E27FC236}">
                <a16:creationId xmlns:a16="http://schemas.microsoft.com/office/drawing/2014/main" id="{E3EE7E74-81A4-E649-90B1-1667E23454B3}"/>
              </a:ext>
            </a:extLst>
          </p:cNvPr>
          <p:cNvSpPr/>
          <p:nvPr/>
        </p:nvSpPr>
        <p:spPr>
          <a:xfrm>
            <a:off x="4368568" y="4820995"/>
            <a:ext cx="671070" cy="267419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9E6EEE-9EE1-7F42-B9B9-E6203D6EB3B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Lambda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expression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9E6EEE-9EE1-7F42-B9B9-E6203D6EB3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28889" b="-6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766CC-49EC-9444-850F-EA1D5F34C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 startAt="3"/>
            </a:pPr>
            <a:r>
              <a:rPr lang="en-US" sz="2000" dirty="0"/>
              <a:t>Lambda expressions can be useful to avoid having to name a function that is only referenced once in a program</a:t>
            </a:r>
          </a:p>
          <a:p>
            <a:r>
              <a:rPr lang="en-US" sz="2000" b="1" dirty="0"/>
              <a:t>Example</a:t>
            </a:r>
            <a:r>
              <a:rPr lang="en-US" sz="2000" dirty="0"/>
              <a:t>: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4C5DB-385C-B744-B171-7C83A330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F62F58-F4C5-FB4A-A843-C9E6887F7F16}"/>
              </a:ext>
            </a:extLst>
          </p:cNvPr>
          <p:cNvSpPr/>
          <p:nvPr/>
        </p:nvSpPr>
        <p:spPr>
          <a:xfrm>
            <a:off x="595222" y="2165078"/>
            <a:ext cx="4175186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odds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odds n = map f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..n-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	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 x = x *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82F641-ABAD-9845-8186-1FE8CB3A3766}"/>
              </a:ext>
            </a:extLst>
          </p:cNvPr>
          <p:cNvSpPr/>
          <p:nvPr/>
        </p:nvSpPr>
        <p:spPr>
          <a:xfrm>
            <a:off x="5313874" y="2165078"/>
            <a:ext cx="323490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odds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0FF5C5-F07E-B847-87A8-079697F88F76}"/>
              </a:ext>
            </a:extLst>
          </p:cNvPr>
          <p:cNvSpPr/>
          <p:nvPr/>
        </p:nvSpPr>
        <p:spPr>
          <a:xfrm>
            <a:off x="595221" y="3740485"/>
            <a:ext cx="417518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odds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odds n = map (\x -&gt; x*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..n-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DCB968F-3B18-934E-AEA5-3D6087654516}"/>
              </a:ext>
            </a:extLst>
          </p:cNvPr>
          <p:cNvSpPr/>
          <p:nvPr/>
        </p:nvSpPr>
        <p:spPr>
          <a:xfrm rot="5400000">
            <a:off x="2546581" y="3188404"/>
            <a:ext cx="539884" cy="267419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3B6D0A7-4FE0-B841-8660-2A277CAFC125}"/>
                  </a:ext>
                </a:extLst>
              </p14:cNvPr>
              <p14:cNvContentPartPr/>
              <p14:nvPr/>
            </p14:nvContentPartPr>
            <p14:xfrm>
              <a:off x="1613160" y="2385000"/>
              <a:ext cx="2741760" cy="1939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3B6D0A7-4FE0-B841-8660-2A277CAFC12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6960" y="2368800"/>
                <a:ext cx="2774160" cy="197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11063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2DA94-7913-DF45-AE54-1036FDA88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sections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CE0ADC-3C27-9448-8084-7C3DF68E30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Function such as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that are written between their two arguments are called operators.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Because operators are just function, currying is allowed</a:t>
                </a:r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endParaRPr lang="en-US" sz="2000" dirty="0"/>
              </a:p>
              <a:p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#</m:t>
                    </m:r>
                  </m:oMath>
                </a14:m>
                <a:r>
                  <a:rPr lang="en-US" sz="2000" dirty="0"/>
                  <a:t> is an operator, then expressions of the form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#</m:t>
                        </m:r>
                      </m:e>
                    </m:d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en-US" sz="2000" dirty="0"/>
                  <a:t> for arguments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sz="2000" dirty="0"/>
                  <a:t> are called </a:t>
                </a:r>
                <a:r>
                  <a:rPr lang="en-US" sz="2000" i="1" dirty="0"/>
                  <a:t>sections</a:t>
                </a:r>
                <a:r>
                  <a:rPr lang="en-US" sz="2000" dirty="0"/>
                  <a:t>.</a:t>
                </a: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CE0ADC-3C27-9448-8084-7C3DF68E30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87" t="-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29481-D397-984A-B9D5-A1BC0E973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19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A02716-8390-C844-A5F9-B6159D315396}"/>
              </a:ext>
            </a:extLst>
          </p:cNvPr>
          <p:cNvSpPr/>
          <p:nvPr/>
        </p:nvSpPr>
        <p:spPr>
          <a:xfrm>
            <a:off x="5240886" y="1864108"/>
            <a:ext cx="11608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EBA86A-E892-3F47-AA87-68B7938387F5}"/>
              </a:ext>
            </a:extLst>
          </p:cNvPr>
          <p:cNvSpPr/>
          <p:nvPr/>
        </p:nvSpPr>
        <p:spPr>
          <a:xfrm>
            <a:off x="2569631" y="1864108"/>
            <a:ext cx="8819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dirty="0">
                <a:solidFill>
                  <a:srgbClr val="000000"/>
                </a:solidFill>
                <a:latin typeface="Menlo" panose="020B0609030804020204" pitchFamily="49" charset="0"/>
              </a:rPr>
              <a:t> + </a:t>
            </a:r>
            <a:r>
              <a:rPr lang="en-AU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84476BC1-2AB2-034E-930A-8D3217CCC5DC}"/>
              </a:ext>
            </a:extLst>
          </p:cNvPr>
          <p:cNvSpPr/>
          <p:nvPr/>
        </p:nvSpPr>
        <p:spPr>
          <a:xfrm>
            <a:off x="4101149" y="1939340"/>
            <a:ext cx="671070" cy="267419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2D009-563B-2646-8AAD-D8511C80411A}"/>
              </a:ext>
            </a:extLst>
          </p:cNvPr>
          <p:cNvSpPr txBox="1"/>
          <p:nvPr/>
        </p:nvSpPr>
        <p:spPr>
          <a:xfrm>
            <a:off x="-491706" y="41579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DB6EA6-C7AF-FA43-9909-A69DABD69C17}"/>
              </a:ext>
            </a:extLst>
          </p:cNvPr>
          <p:cNvSpPr/>
          <p:nvPr/>
        </p:nvSpPr>
        <p:spPr>
          <a:xfrm>
            <a:off x="2605175" y="2789340"/>
            <a:ext cx="3796606" cy="1600438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+)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(+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f =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+)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f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endParaRPr lang="en-AU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5D9F28-DA4E-744E-AEF4-8BBBE3126BB9}"/>
              </a:ext>
            </a:extLst>
          </p:cNvPr>
          <p:cNvSpPr/>
          <p:nvPr/>
        </p:nvSpPr>
        <p:spPr>
          <a:xfrm>
            <a:off x="2605176" y="5529665"/>
            <a:ext cx="3796606" cy="738664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#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\x -&gt; (\y -&gt; x # y)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(x 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#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= \y -&gt; x 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#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y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#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y) = \x -&gt; x 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#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y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0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A68B-DE1C-E946-9A35-AB9484C6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Acknowledgement of Country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82391-0767-DF40-B7B3-469ACC72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/>
              <a:t>I wish to acknowledge the traditional custodians of the land we are meeting on, the Ngunnawal people. I wish to acknowledge and respect their continuing culture and the contribution they make to the life of this city and this region. I would also like to acknowledge and welcome any other Aboriginal and Torres Strait Islander people who are enrolled in our courses.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AE108-5794-6342-9F4E-A7D172B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27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554F-4371-304B-9A51-DD951AF41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sections: </a:t>
            </a:r>
            <a:r>
              <a:rPr lang="en-US" sz="3600" dirty="0"/>
              <a:t>Primary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F07CF-26F9-144D-8A28-B38EF62EB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/>
              <a:t>Can be used to construct a number of simple but useful functions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800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US" sz="1800" dirty="0"/>
              <a:t>Is the addition function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\x -&gt; (\y -&gt; x + y)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(1</a:t>
            </a:r>
            <a:r>
              <a:rPr lang="en-AU" sz="1800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US" sz="1800" dirty="0"/>
              <a:t>Is the successor function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\y -&gt; 1 + y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(1</a:t>
            </a:r>
            <a:r>
              <a:rPr lang="en-AU" sz="1800" dirty="0">
                <a:solidFill>
                  <a:srgbClr val="795E26"/>
                </a:solidFill>
                <a:latin typeface="Menlo" panose="020B0609030804020204" pitchFamily="49" charset="0"/>
              </a:rPr>
              <a:t>/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US" sz="1800" dirty="0"/>
              <a:t>Is the reciprocation function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\y -&gt; 1/y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800" dirty="0">
                <a:solidFill>
                  <a:srgbClr val="795E26"/>
                </a:solidFill>
                <a:latin typeface="Menlo" panose="020B0609030804020204" pitchFamily="49" charset="0"/>
              </a:rPr>
              <a:t>*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2) </a:t>
            </a:r>
            <a:r>
              <a:rPr lang="en-US" sz="1800" dirty="0"/>
              <a:t>Is the doubling function 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\x -&gt; x*y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800" dirty="0">
                <a:solidFill>
                  <a:srgbClr val="795E26"/>
                </a:solidFill>
                <a:latin typeface="Menlo" panose="020B0609030804020204" pitchFamily="49" charset="0"/>
              </a:rPr>
              <a:t>/</a:t>
            </a:r>
            <a:r>
              <a:rPr lang="en-AU" sz="1800" dirty="0">
                <a:solidFill>
                  <a:srgbClr val="000000"/>
                </a:solidFill>
                <a:latin typeface="Menlo" panose="020B0609030804020204" pitchFamily="49" charset="0"/>
              </a:rPr>
              <a:t>2) </a:t>
            </a:r>
            <a:r>
              <a:rPr lang="en-US" sz="1800" dirty="0"/>
              <a:t>Is the halving function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\x -&gt; x/y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Are necessary when stating the type of operator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>
              <a:buFont typeface="+mj-lt"/>
              <a:buAutoNum type="arabicPeriod" startAt="3"/>
            </a:pPr>
            <a:r>
              <a:rPr lang="en-US" sz="2000" dirty="0"/>
              <a:t>Necessary when using operators as arguments to other functions </a:t>
            </a:r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A71FC-3CCE-4F44-93F1-DADC8F44A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D63218-9883-3343-B00A-F4B26B94E383}"/>
              </a:ext>
            </a:extLst>
          </p:cNvPr>
          <p:cNvSpPr/>
          <p:nvPr/>
        </p:nvSpPr>
        <p:spPr>
          <a:xfrm>
            <a:off x="2538712" y="3589559"/>
            <a:ext cx="3531736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(+)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2BFDF1-FAD5-8847-89F4-7FD49826695D}"/>
              </a:ext>
            </a:extLst>
          </p:cNvPr>
          <p:cNvSpPr/>
          <p:nvPr/>
        </p:nvSpPr>
        <p:spPr>
          <a:xfrm>
            <a:off x="4954970" y="4710190"/>
            <a:ext cx="3531736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sum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sum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F13F36-C24B-A34C-80EF-D3DA5835DE7A}"/>
              </a:ext>
            </a:extLst>
          </p:cNvPr>
          <p:cNvSpPr/>
          <p:nvPr/>
        </p:nvSpPr>
        <p:spPr>
          <a:xfrm>
            <a:off x="4954970" y="5526707"/>
            <a:ext cx="353173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sum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15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785B3C-55EF-3A4F-8235-060006E94A8A}"/>
              </a:ext>
            </a:extLst>
          </p:cNvPr>
          <p:cNvSpPr/>
          <p:nvPr/>
        </p:nvSpPr>
        <p:spPr>
          <a:xfrm>
            <a:off x="289562" y="4718399"/>
            <a:ext cx="3971887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length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length =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foldr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(\x -&gt; (</a:t>
            </a:r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+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B1D863-C988-F841-BEF6-37E22C03318B}"/>
              </a:ext>
            </a:extLst>
          </p:cNvPr>
          <p:cNvSpPr/>
          <p:nvPr/>
        </p:nvSpPr>
        <p:spPr>
          <a:xfrm>
            <a:off x="289562" y="5526707"/>
            <a:ext cx="3971887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length [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'a'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'b'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'c'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'd'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'e'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11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BE01-2C9A-EC48-A3C0-AA30B0329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C556-4A3A-6B4A-98B2-6ACCA388C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Using library functions , define a function </a:t>
            </a:r>
            <a:r>
              <a:rPr lang="en-AU" sz="2000" dirty="0">
                <a:solidFill>
                  <a:srgbClr val="795E26"/>
                </a:solidFill>
                <a:latin typeface="Menlo" panose="020B0609030804020204" pitchFamily="49" charset="0"/>
              </a:rPr>
              <a:t>halve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20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] -&gt; ([</a:t>
            </a:r>
            <a:r>
              <a:rPr lang="en-AU" sz="20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], [</a:t>
            </a:r>
            <a:r>
              <a:rPr lang="en-AU" sz="20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]) </a:t>
            </a:r>
            <a:r>
              <a:rPr lang="en-US" sz="2000" dirty="0"/>
              <a:t> that splits an even-</a:t>
            </a:r>
            <a:r>
              <a:rPr lang="en-US" sz="2000" dirty="0" err="1"/>
              <a:t>lengthed</a:t>
            </a:r>
            <a:r>
              <a:rPr lang="en-US" sz="2000" dirty="0"/>
              <a:t> list into two halves. For example</a:t>
            </a:r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Recall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29A31-BC8A-4A4D-9D31-DD5E39A2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91561-CF44-1B43-8DEC-4FAD4F2C20AF}"/>
              </a:ext>
            </a:extLst>
          </p:cNvPr>
          <p:cNvSpPr/>
          <p:nvPr/>
        </p:nvSpPr>
        <p:spPr>
          <a:xfrm>
            <a:off x="741012" y="4561867"/>
            <a:ext cx="7798279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halve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([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halve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(take (div (length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drop (div (length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89332-176D-8E4C-A768-A3D512BC763D}"/>
              </a:ext>
            </a:extLst>
          </p:cNvPr>
          <p:cNvSpPr/>
          <p:nvPr/>
        </p:nvSpPr>
        <p:spPr>
          <a:xfrm>
            <a:off x="810883" y="1788875"/>
            <a:ext cx="382926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halve 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..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3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5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],[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6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7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8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9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00A973-0269-F34A-8441-2BA25059535B}"/>
              </a:ext>
            </a:extLst>
          </p:cNvPr>
          <p:cNvSpPr/>
          <p:nvPr/>
        </p:nvSpPr>
        <p:spPr>
          <a:xfrm>
            <a:off x="741012" y="5481451"/>
            <a:ext cx="7798278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halve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([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halve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(take n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drop n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	where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 = div (length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404185-A2AD-0F41-B61A-3FE7126FBDA8}"/>
              </a:ext>
            </a:extLst>
          </p:cNvPr>
          <p:cNvSpPr/>
          <p:nvPr/>
        </p:nvSpPr>
        <p:spPr>
          <a:xfrm>
            <a:off x="741012" y="2789636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splitAt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([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])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splitAt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(take n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drop n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09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E32DD-FC4A-1D4F-B692-67E13D8FB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0E39C-A9C2-284B-911F-308E3A7B9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Problem 1</a:t>
            </a:r>
            <a:r>
              <a:rPr lang="en-US" sz="2000" dirty="0"/>
              <a:t>: In a similar way to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 </a:t>
            </a:r>
          </a:p>
          <a:p>
            <a:pPr>
              <a:buFont typeface="+mj-lt"/>
              <a:buAutoNum type="arabicPeriod"/>
            </a:pP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 </a:t>
            </a:r>
          </a:p>
          <a:p>
            <a:pPr>
              <a:buFont typeface="+mj-lt"/>
              <a:buAutoNum type="arabicPeriod"/>
            </a:pP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 </a:t>
            </a:r>
          </a:p>
          <a:p>
            <a:pPr>
              <a:buFont typeface="+mj-lt"/>
              <a:buAutoNum type="arabicPeriod"/>
            </a:pPr>
            <a:endParaRPr lang="en-US" sz="2000" dirty="0"/>
          </a:p>
          <a:p>
            <a:pPr>
              <a:buFont typeface="+mj-lt"/>
              <a:buAutoNum type="arabicPeriod"/>
            </a:pP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dirty="0"/>
              <a:t>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show how the disjunction operator || can be defined in four different ways using pattern matching.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39ACF-F128-5E4E-9ACD-7D6326A9A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5AD515-6159-4748-9E6F-CE1CDC90C081}"/>
              </a:ext>
            </a:extLst>
          </p:cNvPr>
          <p:cNvSpPr/>
          <p:nvPr/>
        </p:nvSpPr>
        <p:spPr>
          <a:xfrm>
            <a:off x="1406613" y="1414797"/>
            <a:ext cx="457200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(&amp;&amp;)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		&amp;&amp; True		= True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		&amp;&amp; False		= False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False	&amp;&amp; True		= False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False	&amp;&amp; False		= False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99FAEE-BF00-274E-9A90-1B6005DEB7A2}"/>
              </a:ext>
            </a:extLst>
          </p:cNvPr>
          <p:cNvSpPr/>
          <p:nvPr/>
        </p:nvSpPr>
        <p:spPr>
          <a:xfrm>
            <a:off x="1406613" y="2788719"/>
            <a:ext cx="4572000" cy="6924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300" dirty="0">
                <a:solidFill>
                  <a:srgbClr val="795E26"/>
                </a:solidFill>
                <a:latin typeface="Menlo" panose="020B0609030804020204" pitchFamily="49" charset="0"/>
              </a:rPr>
              <a:t>(&amp;&amp;)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3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3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3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3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True	&amp;&amp; True	= True</a:t>
            </a:r>
          </a:p>
          <a:p>
            <a:r>
              <a:rPr lang="en-AU" sz="1300" dirty="0">
                <a:solidFill>
                  <a:srgbClr val="000000"/>
                </a:solidFill>
                <a:latin typeface="Menlo" panose="020B0609030804020204" pitchFamily="49" charset="0"/>
              </a:rPr>
              <a:t>_ 	&amp;&amp; _		= False</a:t>
            </a:r>
            <a:endParaRPr lang="en-AU" sz="13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F8AB0A-CA8C-2D43-AFF5-D7C0C53CAD67}"/>
              </a:ext>
            </a:extLst>
          </p:cNvPr>
          <p:cNvSpPr/>
          <p:nvPr/>
        </p:nvSpPr>
        <p:spPr>
          <a:xfrm>
            <a:off x="1406613" y="3685587"/>
            <a:ext cx="45720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(&amp;&amp;)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True		&amp;&amp; b = b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False	&amp;&amp; _ = False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8E3B41-D449-0D4F-9035-6E19A0ECFB32}"/>
              </a:ext>
            </a:extLst>
          </p:cNvPr>
          <p:cNvSpPr/>
          <p:nvPr/>
        </p:nvSpPr>
        <p:spPr>
          <a:xfrm>
            <a:off x="1406613" y="4628622"/>
            <a:ext cx="45720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(&amp;&amp;)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b &amp;&amp; c	| b == c 	= b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| otherwise	= False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963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591BB-3EDB-154B-AE87-DE288ED3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C31AC-65A5-E04C-80CA-B10006FC6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Problem 2</a:t>
            </a:r>
            <a:r>
              <a:rPr lang="en-US" sz="2000" dirty="0"/>
              <a:t>: Show how the meaning of the following curried function definition can be formalized in terms of lambda expressions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Recall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3E96-00ED-E44C-AC11-FF46B633A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59DA64-7E70-8945-A7EF-AFDD6A5E662C}"/>
              </a:ext>
            </a:extLst>
          </p:cNvPr>
          <p:cNvSpPr/>
          <p:nvPr/>
        </p:nvSpPr>
        <p:spPr>
          <a:xfrm>
            <a:off x="2505973" y="1751010"/>
            <a:ext cx="4132053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mult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mult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x y z = x * y * z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9C6D12-7EFE-B94D-8383-8DC7B0EFEB47}"/>
              </a:ext>
            </a:extLst>
          </p:cNvPr>
          <p:cNvSpPr/>
          <p:nvPr/>
        </p:nvSpPr>
        <p:spPr>
          <a:xfrm>
            <a:off x="897577" y="3364626"/>
            <a:ext cx="321679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add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add x y = x + y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00BA92-2304-FB44-8DF8-54C91D4DA322}"/>
              </a:ext>
            </a:extLst>
          </p:cNvPr>
          <p:cNvSpPr/>
          <p:nvPr/>
        </p:nvSpPr>
        <p:spPr>
          <a:xfrm>
            <a:off x="5157348" y="3364626"/>
            <a:ext cx="321679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add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add = \x -&gt; (\y -&gt; x + y)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Left-right Arrow 7">
            <a:extLst>
              <a:ext uri="{FF2B5EF4-FFF2-40B4-BE49-F238E27FC236}">
                <a16:creationId xmlns:a16="http://schemas.microsoft.com/office/drawing/2014/main" id="{ABE0CA53-2390-6643-A327-88627F641FA6}"/>
              </a:ext>
            </a:extLst>
          </p:cNvPr>
          <p:cNvSpPr/>
          <p:nvPr/>
        </p:nvSpPr>
        <p:spPr>
          <a:xfrm>
            <a:off x="4300323" y="3492526"/>
            <a:ext cx="671070" cy="267419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56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90DD2-AD5E-9547-A2B6-8D17E062E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EA572-5426-D64B-A052-1D487C273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Problem 3</a:t>
            </a:r>
            <a:r>
              <a:rPr lang="en-US" sz="2000" dirty="0"/>
              <a:t>. Implement function </a:t>
            </a:r>
            <a:r>
              <a:rPr lang="en-US" sz="2000" dirty="0">
                <a:solidFill>
                  <a:srgbClr val="795E26"/>
                </a:solidFill>
                <a:latin typeface="Menlo" panose="020B0609030804020204" pitchFamily="49" charset="0"/>
              </a:rPr>
              <a:t>roots </a:t>
            </a:r>
            <a:r>
              <a:rPr lang="en-US" sz="2000" dirty="0"/>
              <a:t>using</a:t>
            </a:r>
          </a:p>
          <a:p>
            <a:pPr lvl="1"/>
            <a:r>
              <a:rPr lang="en-US" sz="1800" dirty="0"/>
              <a:t>if else expression</a:t>
            </a:r>
          </a:p>
          <a:p>
            <a:pPr lvl="1"/>
            <a:r>
              <a:rPr lang="en-US" sz="1800" dirty="0"/>
              <a:t>case expression</a:t>
            </a:r>
          </a:p>
          <a:p>
            <a:pPr lvl="1"/>
            <a:r>
              <a:rPr lang="en-US" sz="1800" dirty="0"/>
              <a:t>pattern matching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0D685-413B-2946-A5B7-ABF2A93EA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3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4CA12-B9C9-294A-8CEB-A44AD0FBD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functions : new from 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57AD8-D3DB-244D-A276-E91376377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One way to define a new function is simply by combining one or more exiting functions</a:t>
            </a:r>
          </a:p>
          <a:p>
            <a:r>
              <a:rPr lang="en-US" sz="2000" b="1" dirty="0"/>
              <a:t>Examples</a:t>
            </a:r>
          </a:p>
          <a:p>
            <a:pPr lvl="1"/>
            <a:r>
              <a:rPr lang="en-US" sz="1800" dirty="0"/>
              <a:t>Decide if an integer is even: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Split a list at the </a:t>
            </a:r>
            <a:r>
              <a:rPr lang="en-US" sz="1800" i="1" dirty="0"/>
              <a:t>n</a:t>
            </a:r>
            <a:r>
              <a:rPr lang="en-US" sz="1800" dirty="0"/>
              <a:t>th element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Reciprocation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b="1" dirty="0"/>
              <a:t>Note</a:t>
            </a:r>
            <a:r>
              <a:rPr lang="en-US" sz="2000" dirty="0"/>
              <a:t>:  The class constraints in the types for </a:t>
            </a:r>
            <a:r>
              <a:rPr lang="en-AU" sz="2000" dirty="0">
                <a:solidFill>
                  <a:srgbClr val="795E26"/>
                </a:solidFill>
                <a:latin typeface="Menlo" panose="020B0609030804020204" pitchFamily="49" charset="0"/>
              </a:rPr>
              <a:t>even</a:t>
            </a:r>
            <a:r>
              <a:rPr lang="en-US" sz="2000" dirty="0"/>
              <a:t> and </a:t>
            </a:r>
            <a:r>
              <a:rPr lang="en-AU" sz="2000" dirty="0" err="1">
                <a:solidFill>
                  <a:srgbClr val="795E26"/>
                </a:solidFill>
                <a:latin typeface="Menlo" panose="020B0609030804020204" pitchFamily="49" charset="0"/>
              </a:rPr>
              <a:t>recip</a:t>
            </a:r>
            <a:r>
              <a:rPr lang="en-US" sz="2000" dirty="0"/>
              <a:t> above i.e. any integer types or fractional types can be applied respectively.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923E4-EF32-174E-A295-DCEB57BBE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4A1F71-1C81-7F48-83D4-8ED67B604B52}"/>
              </a:ext>
            </a:extLst>
          </p:cNvPr>
          <p:cNvSpPr/>
          <p:nvPr/>
        </p:nvSpPr>
        <p:spPr>
          <a:xfrm>
            <a:off x="1473923" y="2329322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even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Integral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even n = n `mod`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5493F-4BCD-334B-AF39-D3F042FD1BA4}"/>
              </a:ext>
            </a:extLst>
          </p:cNvPr>
          <p:cNvSpPr/>
          <p:nvPr/>
        </p:nvSpPr>
        <p:spPr>
          <a:xfrm>
            <a:off x="1473923" y="3327949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splitAt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 -&gt; ([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], [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])</a:t>
            </a: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splitAt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(take n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drop n 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xs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0D9FD7-47E8-C742-8E08-DB1A07A89186}"/>
              </a:ext>
            </a:extLst>
          </p:cNvPr>
          <p:cNvSpPr/>
          <p:nvPr/>
        </p:nvSpPr>
        <p:spPr>
          <a:xfrm>
            <a:off x="1473923" y="4326576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en-AU" sz="1400" dirty="0" err="1">
                <a:solidFill>
                  <a:srgbClr val="795E26"/>
                </a:solidFill>
                <a:latin typeface="Menlo" panose="020B0609030804020204" pitchFamily="49" charset="0"/>
              </a:rPr>
              <a:t>recip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Fractional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1080"/>
                </a:solidFill>
                <a:latin typeface="Menlo" panose="020B0609030804020204" pitchFamily="49" charset="0"/>
              </a:rPr>
              <a:t>a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recip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/n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7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2BB98-1B21-CE42-B593-3C246A762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structures:</a:t>
            </a:r>
            <a:br>
              <a:rPr lang="en-US" dirty="0"/>
            </a:br>
            <a:r>
              <a:rPr lang="en-US" dirty="0"/>
              <a:t>Conditional expressions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B593A-AC4E-2B46-9977-7CCD26D3D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959003"/>
            <a:ext cx="8654537" cy="5261112"/>
          </a:xfrm>
        </p:spPr>
        <p:txBody>
          <a:bodyPr>
            <a:normAutofit/>
          </a:bodyPr>
          <a:lstStyle/>
          <a:p>
            <a:r>
              <a:rPr lang="en-US" sz="2000" i="1" dirty="0"/>
              <a:t>Conditional expressions </a:t>
            </a:r>
            <a:r>
              <a:rPr lang="en-US" sz="2000" dirty="0"/>
              <a:t>use logical expressions (</a:t>
            </a:r>
            <a:r>
              <a:rPr lang="en-US" sz="2000" i="1" dirty="0"/>
              <a:t>condition</a:t>
            </a:r>
            <a:r>
              <a:rPr lang="en-US" sz="2000" dirty="0"/>
              <a:t>) to choose between two results of the same type.</a:t>
            </a:r>
          </a:p>
          <a:p>
            <a:r>
              <a:rPr lang="en-US" sz="2000" b="1" dirty="0"/>
              <a:t>Example</a:t>
            </a:r>
            <a:r>
              <a:rPr lang="en-US" sz="2000" dirty="0"/>
              <a:t>: the library function </a:t>
            </a:r>
            <a:r>
              <a:rPr lang="en-AU" sz="2000" dirty="0">
                <a:solidFill>
                  <a:srgbClr val="795E26"/>
                </a:solidFill>
                <a:latin typeface="Menlo" panose="020B0609030804020204" pitchFamily="49" charset="0"/>
              </a:rPr>
              <a:t>abs</a:t>
            </a:r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Conditional expressions may be nested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/>
              <a:t>Note</a:t>
            </a:r>
            <a:r>
              <a:rPr lang="en-US" sz="2000" dirty="0"/>
              <a:t>: conditional expression must always have an </a:t>
            </a:r>
            <a:r>
              <a:rPr lang="en-AU" sz="2000" dirty="0">
                <a:solidFill>
                  <a:srgbClr val="AF00DB"/>
                </a:solidFill>
                <a:latin typeface="Menlo" panose="020B0609030804020204" pitchFamily="49" charset="0"/>
              </a:rPr>
              <a:t>else</a:t>
            </a:r>
            <a:r>
              <a:rPr lang="en-US" sz="2000" dirty="0"/>
              <a:t> branch.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6E4D7-24D1-F047-B607-8B377FA4F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6A8D0E-F322-7747-B012-7A46B040653A}"/>
              </a:ext>
            </a:extLst>
          </p:cNvPr>
          <p:cNvSpPr/>
          <p:nvPr/>
        </p:nvSpPr>
        <p:spPr>
          <a:xfrm>
            <a:off x="1896614" y="3139481"/>
            <a:ext cx="457200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signum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signum n = </a:t>
            </a: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 &lt;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else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	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 ==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		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	else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		1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E13190-4EA8-3643-89CB-4A188C781E8A}"/>
              </a:ext>
            </a:extLst>
          </p:cNvPr>
          <p:cNvSpPr/>
          <p:nvPr/>
        </p:nvSpPr>
        <p:spPr>
          <a:xfrm>
            <a:off x="1896614" y="2018512"/>
            <a:ext cx="4572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abs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abs n =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 &gt;=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else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-n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28F0A2-53AD-5341-A11F-FB5B6C1B8CAD}"/>
              </a:ext>
            </a:extLst>
          </p:cNvPr>
          <p:cNvSpPr/>
          <p:nvPr/>
        </p:nvSpPr>
        <p:spPr>
          <a:xfrm>
            <a:off x="1896614" y="5635338"/>
            <a:ext cx="213360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True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False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	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else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	2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4CE752-A16D-B140-BDE4-B0D1E3CAAD17}"/>
              </a:ext>
            </a:extLst>
          </p:cNvPr>
          <p:cNvSpPr/>
          <p:nvPr/>
        </p:nvSpPr>
        <p:spPr>
          <a:xfrm>
            <a:off x="4587238" y="5635339"/>
            <a:ext cx="2133600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True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False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	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else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2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0889F0-E23F-DE41-AEE0-65A2F01210BD}"/>
              </a:ext>
            </a:extLst>
          </p:cNvPr>
          <p:cNvSpPr txBox="1"/>
          <p:nvPr/>
        </p:nvSpPr>
        <p:spPr>
          <a:xfrm>
            <a:off x="7277862" y="5877397"/>
            <a:ext cx="460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392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61F9E-5015-D044-84A7-3C4234130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on the line intersection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039B9-6536-D740-9B0C-E06C4865A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901" y="959003"/>
            <a:ext cx="6520937" cy="5261112"/>
          </a:xfrm>
        </p:spPr>
        <p:txBody>
          <a:bodyPr>
            <a:normAutofit/>
          </a:bodyPr>
          <a:lstStyle/>
          <a:p>
            <a:r>
              <a:rPr lang="en-US" sz="2000" dirty="0"/>
              <a:t>Previous version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Modify the program such that it handles parallel lines correctly using conditional expression and type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Maybe</a:t>
            </a:r>
            <a:r>
              <a:rPr lang="en-US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E5D48-F394-E343-BAA1-AFB5CC4E0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8D56F-AFE1-7147-AA31-3FC5BEBF4B92}"/>
              </a:ext>
            </a:extLst>
          </p:cNvPr>
          <p:cNvSpPr/>
          <p:nvPr/>
        </p:nvSpPr>
        <p:spPr>
          <a:xfrm>
            <a:off x="484093" y="4917186"/>
            <a:ext cx="7681233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type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Line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Double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Double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Double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type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Double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Double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intersection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Line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Line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Maybe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intersection (a, b, m) (c, d, n) = </a:t>
            </a: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(a*d - c*b) ==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Nothing</a:t>
            </a: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else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Just ( (m*d - b*n)/(a*d - c*b), (n*a-m*c)/(a*d - c*b) ) 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83265-657E-304D-9CAC-4414305DA404}"/>
              </a:ext>
            </a:extLst>
          </p:cNvPr>
          <p:cNvSpPr/>
          <p:nvPr/>
        </p:nvSpPr>
        <p:spPr>
          <a:xfrm>
            <a:off x="484094" y="1351374"/>
            <a:ext cx="4871677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type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Line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Double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Double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Double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type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Double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Double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intersection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Line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Line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intersection (a, b, m) (c, d, n) = (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(m*d - b*n)/(a*d - c*b),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	(n*a-m*c)/(a*d - c*b)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C50D62-A14C-A54B-9112-8D0C76F2879A}"/>
              </a:ext>
            </a:extLst>
          </p:cNvPr>
          <p:cNvSpPr/>
          <p:nvPr/>
        </p:nvSpPr>
        <p:spPr>
          <a:xfrm>
            <a:off x="484093" y="3274943"/>
            <a:ext cx="4871677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l1 =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-1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Line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l2 =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-2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Line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intersection l1 l2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AU" sz="1400" dirty="0" err="1">
                <a:solidFill>
                  <a:srgbClr val="000000"/>
                </a:solidFill>
                <a:latin typeface="Menlo" panose="020B0609030804020204" pitchFamily="49" charset="0"/>
              </a:rPr>
              <a:t>NaN,Infinity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955810-6A73-9747-8683-6B0022D64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230" y="1351374"/>
            <a:ext cx="2877676" cy="28776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4CBFC9C-BEC4-EF42-AF57-A265C9AB3C1F}"/>
              </a:ext>
            </a:extLst>
          </p:cNvPr>
          <p:cNvSpPr/>
          <p:nvPr/>
        </p:nvSpPr>
        <p:spPr>
          <a:xfrm>
            <a:off x="5405221" y="4966420"/>
            <a:ext cx="2631233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l1 =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-1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Line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l2 =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-2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Line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&gt; intersection l1 l2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Nothing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51F25-604A-D843-9C35-992013AD5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structures :</a:t>
            </a:r>
            <a:br>
              <a:rPr lang="en-US" dirty="0"/>
            </a:br>
            <a:r>
              <a:rPr lang="en-US" dirty="0"/>
              <a:t>Guarded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77575-3578-784E-BA28-564D87742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Alternative to conditional expressions is </a:t>
            </a:r>
            <a:r>
              <a:rPr lang="en-US" sz="2000" i="1" dirty="0"/>
              <a:t>guarded equations</a:t>
            </a:r>
            <a:r>
              <a:rPr lang="en-US" sz="2000" dirty="0"/>
              <a:t>.</a:t>
            </a:r>
          </a:p>
          <a:p>
            <a:r>
              <a:rPr lang="en-US" sz="2000" dirty="0"/>
              <a:t>If the first guard is True then first result is chosen; otherwise if the second is True, then the second result is chosen and so on.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symbol | is read </a:t>
            </a:r>
            <a:r>
              <a:rPr lang="en-US" sz="2000" i="1" dirty="0"/>
              <a:t>such that</a:t>
            </a:r>
            <a:r>
              <a:rPr lang="en-US" sz="2000" dirty="0"/>
              <a:t>, and the guard otherwise is defined in the standard prelude simply by </a:t>
            </a:r>
            <a:r>
              <a:rPr lang="en-AU" sz="2000" dirty="0">
                <a:solidFill>
                  <a:srgbClr val="000000"/>
                </a:solidFill>
                <a:latin typeface="Menlo" panose="020B0609030804020204" pitchFamily="49" charset="0"/>
              </a:rPr>
              <a:t>otherwise = </a:t>
            </a:r>
            <a:r>
              <a:rPr lang="en-AU" sz="2000" dirty="0">
                <a:solidFill>
                  <a:srgbClr val="0000FF"/>
                </a:solidFill>
                <a:latin typeface="Menlo" panose="020B0609030804020204" pitchFamily="49" charset="0"/>
              </a:rPr>
              <a:t>True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8DE376-B899-E747-BC95-29FD4117A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B4223F-A694-FF43-8BD2-5C591DD892F2}"/>
              </a:ext>
            </a:extLst>
          </p:cNvPr>
          <p:cNvSpPr/>
          <p:nvPr/>
        </p:nvSpPr>
        <p:spPr>
          <a:xfrm>
            <a:off x="1896614" y="2174234"/>
            <a:ext cx="45720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abs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abs n	| n &gt;=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n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| otherwise = -n 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6C67B5-E726-6145-AEC1-52BCFBDE5ACD}"/>
              </a:ext>
            </a:extLst>
          </p:cNvPr>
          <p:cNvSpPr/>
          <p:nvPr/>
        </p:nvSpPr>
        <p:spPr>
          <a:xfrm>
            <a:off x="625151" y="3945103"/>
            <a:ext cx="3433352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signum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signum n	| n &lt;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| n ==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| otherwise 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21622-7F95-B247-84D1-18FF95E12D18}"/>
              </a:ext>
            </a:extLst>
          </p:cNvPr>
          <p:cNvSpPr/>
          <p:nvPr/>
        </p:nvSpPr>
        <p:spPr>
          <a:xfrm>
            <a:off x="5075383" y="3945103"/>
            <a:ext cx="3779055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signum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signum n = </a:t>
            </a: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 &lt;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-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1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else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	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n ==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		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	else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			1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0B683D-72A3-824B-8DE9-4743EDBCF326}"/>
              </a:ext>
            </a:extLst>
          </p:cNvPr>
          <p:cNvSpPr txBox="1"/>
          <p:nvPr/>
        </p:nvSpPr>
        <p:spPr>
          <a:xfrm>
            <a:off x="4414733" y="4128129"/>
            <a:ext cx="448025" cy="369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21734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BF7A8-5D61-0C4B-B14F-2163E415A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structures :</a:t>
            </a:r>
            <a:br>
              <a:rPr lang="en-US" dirty="0"/>
            </a:br>
            <a:r>
              <a:rPr lang="en-US" dirty="0"/>
              <a:t>Guarded equations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FFB9C-45CF-274E-B25B-90CC96D7F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main benefit is that definitions with multiple guards are easier to read.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74446-FB2E-864D-AE27-54B45FC5E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97ED73-2DCD-294E-AC62-BC905ECB4899}"/>
              </a:ext>
            </a:extLst>
          </p:cNvPr>
          <p:cNvSpPr/>
          <p:nvPr/>
        </p:nvSpPr>
        <p:spPr>
          <a:xfrm>
            <a:off x="653070" y="4498990"/>
            <a:ext cx="8107989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type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Line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Double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Double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Double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type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Double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Double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intersection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Line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Line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Maybe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intersection (a, b, m) (c, d, n)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| (a*d - c*b) ==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Nothing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| otherwise = Just ( (m*d - b*n)/(a*d - c*b), (n*a-m*c)/(a*d - c*b) ) 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4A597C-2F87-E142-ABE1-4314567B4887}"/>
              </a:ext>
            </a:extLst>
          </p:cNvPr>
          <p:cNvSpPr/>
          <p:nvPr/>
        </p:nvSpPr>
        <p:spPr>
          <a:xfrm>
            <a:off x="628670" y="1518378"/>
            <a:ext cx="8132389" cy="18158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type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Line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Double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Double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Double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type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Point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=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Double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Double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intersection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Line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Line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Maybe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Point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intersection (a, b, m) (c, d, n) = </a:t>
            </a: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if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(a*d - c*b) ==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then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Nothing</a:t>
            </a:r>
          </a:p>
          <a:p>
            <a:r>
              <a:rPr lang="en-AU" sz="1400" dirty="0">
                <a:solidFill>
                  <a:srgbClr val="AF00DB"/>
                </a:solidFill>
                <a:latin typeface="Menlo" panose="020B0609030804020204" pitchFamily="49" charset="0"/>
              </a:rPr>
              <a:t>	else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Just ( (m*d - b*n)/(a*d - c*b), (n*a-m*c)/(a*d - c*b) ) 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7" name="Left-right Arrow 6">
            <a:extLst>
              <a:ext uri="{FF2B5EF4-FFF2-40B4-BE49-F238E27FC236}">
                <a16:creationId xmlns:a16="http://schemas.microsoft.com/office/drawing/2014/main" id="{D366965D-ABBD-5B47-9AC5-5499213F7844}"/>
              </a:ext>
            </a:extLst>
          </p:cNvPr>
          <p:cNvSpPr/>
          <p:nvPr/>
        </p:nvSpPr>
        <p:spPr>
          <a:xfrm rot="5400000">
            <a:off x="3847078" y="3782916"/>
            <a:ext cx="671070" cy="267419"/>
          </a:xfrm>
          <a:prstGeom prst="leftRightArrow">
            <a:avLst/>
          </a:prstGeom>
          <a:solidFill>
            <a:schemeClr val="tx1">
              <a:lumMod val="65000"/>
              <a:lumOff val="3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4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AC5BF-12DA-4F46-9B64-6D63EF4F5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Roots of quadratic equations with guards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AFDEB-4996-8443-9E87-34C9C2810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Previous version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With guards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7B854-EB6C-0940-8D71-869FDC1D5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973D24-812A-5348-90EF-F709EDFE113C}"/>
              </a:ext>
            </a:extLst>
          </p:cNvPr>
          <p:cNvSpPr/>
          <p:nvPr/>
        </p:nvSpPr>
        <p:spPr>
          <a:xfrm>
            <a:off x="1403386" y="1414548"/>
            <a:ext cx="5653021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Quadratic equation solver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ax^2 + bx + c = 0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INPUT: a, b, c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8000"/>
                </a:solidFill>
                <a:latin typeface="Menlo" panose="020B0609030804020204" pitchFamily="49" charset="0"/>
              </a:rPr>
              <a:t>-- OUTPUT: x1 x2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b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</a:br>
            <a:r>
              <a:rPr lang="en-US" sz="1400" dirty="0">
                <a:solidFill>
                  <a:srgbClr val="795E26"/>
                </a:solidFill>
                <a:latin typeface="Menlo" panose="020B0609030804020204" pitchFamily="49" charset="0"/>
              </a:rPr>
              <a:t>roots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Float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Float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Float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-&gt;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Float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Float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Menlo" panose="020B0609030804020204" pitchFamily="49" charset="0"/>
              </a:rPr>
              <a:t>roots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(a, b, c) = (x1, x2)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    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x1 	= ( - b + sqrt d) /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 a)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x2 	= ( - b - sqrt d) /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 a)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       d 	= b * b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 a * c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A1B61F-0152-BE4C-A325-2BCCB8ECBF2F}"/>
              </a:ext>
            </a:extLst>
          </p:cNvPr>
          <p:cNvSpPr/>
          <p:nvPr/>
        </p:nvSpPr>
        <p:spPr>
          <a:xfrm>
            <a:off x="1403386" y="4346319"/>
            <a:ext cx="565302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roots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Float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Float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Float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 -&gt; (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Float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Float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roots (a, b, c)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| a ==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= error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"not quadratic"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| d &lt;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0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		= error </a:t>
            </a:r>
            <a:r>
              <a:rPr lang="en-AU" sz="1400" dirty="0">
                <a:solidFill>
                  <a:srgbClr val="A31515"/>
                </a:solidFill>
                <a:latin typeface="Menlo" panose="020B0609030804020204" pitchFamily="49" charset="0"/>
              </a:rPr>
              <a:t>"complex roots"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| otherwise 	= (x1, x2)</a:t>
            </a:r>
          </a:p>
          <a:p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	where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x1 	= ( - b + sqrt d) /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 a)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x2 	= ( - b - sqrt d) / (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2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 a)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		d 	= b * b - </a:t>
            </a:r>
            <a:r>
              <a:rPr lang="en-AU" sz="1400" dirty="0">
                <a:solidFill>
                  <a:srgbClr val="098658"/>
                </a:solidFill>
                <a:latin typeface="Menlo" panose="020B0609030804020204" pitchFamily="49" charset="0"/>
              </a:rPr>
              <a:t>4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* a * c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8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63DB-B5F5-7D40-81ED-FAD7BB06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structures :</a:t>
            </a:r>
            <a:br>
              <a:rPr lang="en-US" dirty="0"/>
            </a:br>
            <a:r>
              <a:rPr lang="en-US" dirty="0"/>
              <a:t>Pattern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294BE-F19C-0749-9084-EFF3F5A4F3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sequence of syntactic expressions called </a:t>
            </a:r>
            <a:r>
              <a:rPr lang="en-US" sz="2000" i="1" dirty="0"/>
              <a:t>patterns</a:t>
            </a:r>
            <a:r>
              <a:rPr lang="en-US" sz="2000" dirty="0"/>
              <a:t>. </a:t>
            </a:r>
          </a:p>
          <a:p>
            <a:r>
              <a:rPr lang="en-US" sz="2000" i="1" dirty="0"/>
              <a:t>Pattern matching </a:t>
            </a:r>
            <a:r>
              <a:rPr lang="en-US" sz="2000" dirty="0"/>
              <a:t>provides intuitive and simple function definitions: </a:t>
            </a:r>
          </a:p>
          <a:p>
            <a:pPr lvl="1"/>
            <a:r>
              <a:rPr lang="en-US" sz="1800" dirty="0"/>
              <a:t>If the first patten is matched then the first result is chosen, otherwise, if the second is matched, then the second is chosen, and so 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655658-0FD2-5340-900F-3BED8664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4CDA4-B2C2-C244-9F85-471ABA281F4B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2F84CD-6363-6C46-B0D4-FD763E415865}"/>
              </a:ext>
            </a:extLst>
          </p:cNvPr>
          <p:cNvSpPr/>
          <p:nvPr/>
        </p:nvSpPr>
        <p:spPr>
          <a:xfrm>
            <a:off x="2286000" y="2384372"/>
            <a:ext cx="4572000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AU" sz="1400" dirty="0">
                <a:solidFill>
                  <a:srgbClr val="795E26"/>
                </a:solidFill>
                <a:latin typeface="Menlo" panose="020B0609030804020204" pitchFamily="49" charset="0"/>
              </a:rPr>
              <a:t>not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::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 -&gt; </a:t>
            </a:r>
            <a:r>
              <a:rPr lang="en-AU" sz="1400" dirty="0">
                <a:solidFill>
                  <a:srgbClr val="0000FF"/>
                </a:solidFill>
                <a:latin typeface="Menlo" panose="020B0609030804020204" pitchFamily="49" charset="0"/>
              </a:rPr>
              <a:t>Bool</a:t>
            </a:r>
            <a:endParaRPr lang="en-AU" sz="1400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not False = True</a:t>
            </a:r>
          </a:p>
          <a:p>
            <a:r>
              <a:rPr lang="en-AU" sz="1400" dirty="0">
                <a:solidFill>
                  <a:srgbClr val="000000"/>
                </a:solidFill>
                <a:latin typeface="Menlo" panose="020B0609030804020204" pitchFamily="49" charset="0"/>
              </a:rPr>
              <a:t>not True = False</a:t>
            </a:r>
            <a:endParaRPr lang="en-AU" sz="1400" b="0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794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24828</TotalTime>
  <Words>2957</Words>
  <Application>Microsoft Macintosh PowerPoint</Application>
  <PresentationFormat>On-screen Show (4:3)</PresentationFormat>
  <Paragraphs>453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Menlo</vt:lpstr>
      <vt:lpstr>Wingdings</vt:lpstr>
      <vt:lpstr>Office Theme</vt:lpstr>
      <vt:lpstr>Lecture 3C: Functions and conditional expressions</vt:lpstr>
      <vt:lpstr>Acknowledgement of Country</vt:lpstr>
      <vt:lpstr>Defining functions : new from old</vt:lpstr>
      <vt:lpstr>Control structures: Conditional expressions </vt:lpstr>
      <vt:lpstr>Improving on the line intersection</vt:lpstr>
      <vt:lpstr>Control structures : Guarded equations</vt:lpstr>
      <vt:lpstr>Control structures : Guarded equations</vt:lpstr>
      <vt:lpstr>Roots of quadratic equations with guards </vt:lpstr>
      <vt:lpstr>Control structures : Pattern matching</vt:lpstr>
      <vt:lpstr>Control structures : Pattern matching</vt:lpstr>
      <vt:lpstr>Control structures : Pattern matching</vt:lpstr>
      <vt:lpstr>Pattern matching: Tuple patterns</vt:lpstr>
      <vt:lpstr>Pattern matching: List patterns</vt:lpstr>
      <vt:lpstr>Pattern matching: List patterns</vt:lpstr>
      <vt:lpstr>Control structures : a case expression</vt:lpstr>
      <vt:lpstr>Lambda λ expression</vt:lpstr>
      <vt:lpstr>Lambda λ expression</vt:lpstr>
      <vt:lpstr>Lambda λ expression</vt:lpstr>
      <vt:lpstr>Operator sections</vt:lpstr>
      <vt:lpstr>Operator sections: Primary applications</vt:lpstr>
      <vt:lpstr>QUIZ</vt:lpstr>
      <vt:lpstr>QUIZ</vt:lpstr>
      <vt:lpstr>QUIZ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Artem Lenskiy</dc:creator>
  <cp:lastModifiedBy>Artem Lenskiy</cp:lastModifiedBy>
  <cp:revision>856</cp:revision>
  <dcterms:created xsi:type="dcterms:W3CDTF">2013-04-08T01:44:14Z</dcterms:created>
  <dcterms:modified xsi:type="dcterms:W3CDTF">2020-11-08T02:45:58Z</dcterms:modified>
</cp:coreProperties>
</file>