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FC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2"/>
    <p:restoredTop sz="76762"/>
  </p:normalViewPr>
  <p:slideViewPr>
    <p:cSldViewPr snapToGrid="0" snapToObjects="1">
      <p:cViewPr varScale="1">
        <p:scale>
          <a:sx n="97" d="100"/>
          <a:sy n="97" d="100"/>
        </p:scale>
        <p:origin x="15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4E90-A63D-5640-839C-72DEFDCA28BF}" type="datetimeFigureOut">
              <a:rPr lang="en-US" smtClean="0"/>
              <a:t>11/8/20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C916-37C3-9840-986E-83BD75C5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5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90F5-A00E-084D-A4BE-181573626450}" type="datetimeFigureOut">
              <a:rPr lang="en-US" smtClean="0"/>
              <a:t>11/8/20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7CC2-A0F3-3141-A460-4689A100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tech.channable.com</a:t>
            </a:r>
            <a:r>
              <a:rPr lang="en-US" dirty="0"/>
              <a:t>/posts/2019-03-13-how-we-made-haskell-search-strings-as-fast-as-rust.html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0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0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824"/>
            <a:ext cx="6400800" cy="1525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5E3-EC3B-824A-A4E9-873FA8E250BA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430FF-E783-CC40-8C3D-72B7ADD2F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670" y="4556098"/>
            <a:ext cx="2000659" cy="1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45E-CCC3-9C49-80E9-7C75A3F4D908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2E2F-1924-5F4B-ABA9-88C3AE2BB728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2" y="245192"/>
            <a:ext cx="7965424" cy="55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3E-A1AA-AC49-A424-9FC5041F72A0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5B8D-90AD-D24D-AAC3-581E117B3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325" y="102289"/>
            <a:ext cx="889223" cy="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22B-9C58-D14B-BF66-29307AE5619E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49F-D31B-7544-8DFB-93052E89E38E}" type="datetime1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6C6-12FC-F945-B520-9680EC8004EF}" type="datetime1">
              <a:rPr lang="en-US" smtClean="0"/>
              <a:t>11/8/20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323-AF0D-C04B-A6D9-83CA5AEA8838}" type="datetime1">
              <a:rPr lang="en-US" smtClean="0"/>
              <a:t>11/8/20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1CA-0E43-0046-BC62-80C64EFD5F25}" type="datetime1">
              <a:rPr lang="en-US" smtClean="0"/>
              <a:t>11/8/20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DDD-182C-7B48-8F91-E6E83035B8D7}" type="datetime1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93D-B6C6-4F45-A896-C45D339ABA17}" type="datetime1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900" y="460291"/>
            <a:ext cx="8654537" cy="55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901" y="1343131"/>
            <a:ext cx="8654537" cy="487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901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3C9-FA19-6242-A9C8-1BCCB2BA7303}" type="datetime1">
              <a:rPr lang="en-US" smtClean="0"/>
              <a:t>11/8/20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21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838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4A</a:t>
            </a:r>
            <a:br>
              <a:rPr lang="en-US" sz="2800" dirty="0"/>
            </a:br>
            <a:r>
              <a:rPr lang="en-US" sz="2800" dirty="0"/>
              <a:t>List comprehensions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308"/>
            <a:ext cx="6400800" cy="1022843"/>
          </a:xfrm>
        </p:spPr>
        <p:txBody>
          <a:bodyPr/>
          <a:lstStyle/>
          <a:p>
            <a:r>
              <a:rPr lang="en-US" dirty="0"/>
              <a:t>COMP 1100</a:t>
            </a:r>
          </a:p>
        </p:txBody>
      </p:sp>
    </p:spTree>
    <p:extLst>
      <p:ext uri="{BB962C8B-B14F-4D97-AF65-F5344CB8AC3E}">
        <p14:creationId xmlns:p14="http://schemas.microsoft.com/office/powerpoint/2010/main" val="58939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CD53-FEDB-BD49-87C2-3B41F8F5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4D2F7-13D2-A64B-8DDD-CB78FC5F55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1" dirty="0"/>
                  <a:t>Quiz</a:t>
                </a:r>
                <a:r>
                  <a:rPr lang="en-US" sz="2000" dirty="0"/>
                  <a:t>: define a function 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interpolate</a:t>
                </a:r>
                <a:r>
                  <a:rPr lang="en-US" sz="2000" dirty="0"/>
                  <a:t>, that takes a lookup table and a key value, and interpolates the result if the key does not exactly match the key values stored in the table. Use linear interpolation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r>
                  <a:rPr lang="en-US" sz="2000" b="1" dirty="0"/>
                  <a:t>Example</a:t>
                </a:r>
                <a:r>
                  <a:rPr lang="en-US" sz="2000" dirty="0"/>
                  <a:t>:</a:t>
                </a:r>
                <a:endParaRPr lang="en-AU" sz="2000" dirty="0">
                  <a:solidFill>
                    <a:srgbClr val="000000"/>
                  </a:solidFill>
                  <a:latin typeface="Menlo" panose="020B0609030804020204" pitchFamily="49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4D2F7-13D2-A64B-8DDD-CB78FC5F55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536A8-53FA-0A41-A078-F6D133FF2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CC249-EF64-8940-A965-4C982291840B}"/>
              </a:ext>
            </a:extLst>
          </p:cNvPr>
          <p:cNvSpPr/>
          <p:nvPr/>
        </p:nvSpPr>
        <p:spPr>
          <a:xfrm>
            <a:off x="502287" y="5232231"/>
            <a:ext cx="286969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interpolate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0.21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sinTable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1.0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B0D796-F0EC-F544-97B7-45A3CB932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039" y="4544551"/>
            <a:ext cx="2707257" cy="2165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EB5CE-8754-8543-9EC5-DDBDCCC23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417" y="2515015"/>
            <a:ext cx="2315179" cy="231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4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2BA5-AA17-2C49-9671-BADBFFE4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zip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DE5CD-D509-0A4B-BA63-74141F00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2"/>
            <a:ext cx="8654537" cy="5503169"/>
          </a:xfrm>
        </p:spPr>
        <p:txBody>
          <a:bodyPr>
            <a:normAutofit/>
          </a:bodyPr>
          <a:lstStyle/>
          <a:p>
            <a:r>
              <a:rPr lang="en-US" sz="2000" dirty="0"/>
              <a:t>The function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zip</a:t>
            </a:r>
            <a:r>
              <a:rPr lang="en-US" sz="2000" dirty="0"/>
              <a:t> produces a new list of pairings from two existing lists until either of both lists are exhausted.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Example</a:t>
            </a:r>
            <a:r>
              <a:rPr lang="en-US" sz="2000" dirty="0"/>
              <a:t>: Code a function that returns the list of pairs of adjacent elements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Example</a:t>
            </a:r>
            <a:r>
              <a:rPr lang="en-US" sz="2000" dirty="0"/>
              <a:t>: Code a function that checks if a list is ordered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Note</a:t>
            </a:r>
            <a:r>
              <a:rPr lang="en-US" sz="2000" dirty="0"/>
              <a:t>: deciding that a list is not sorted may not require the function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sorted</a:t>
            </a:r>
            <a:r>
              <a:rPr lang="en-US" sz="2000" dirty="0"/>
              <a:t> to produce all pairs of adjacent elements (e.g. a pair (</a:t>
            </a:r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US" sz="2000" dirty="0"/>
              <a:t>)).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89CCC-314E-A345-8CF7-17F50DD3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9C9AEF-482F-0D4D-9310-FD281D514F01}"/>
              </a:ext>
            </a:extLst>
          </p:cNvPr>
          <p:cNvSpPr/>
          <p:nvPr/>
        </p:nvSpPr>
        <p:spPr>
          <a:xfrm>
            <a:off x="5097297" y="1750705"/>
            <a:ext cx="375714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zip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3FDF20-920C-504E-95A1-E9234B525D21}"/>
              </a:ext>
            </a:extLst>
          </p:cNvPr>
          <p:cNvSpPr/>
          <p:nvPr/>
        </p:nvSpPr>
        <p:spPr>
          <a:xfrm>
            <a:off x="388910" y="2905780"/>
            <a:ext cx="388156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adjPairs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[(</a:t>
            </a:r>
            <a:r>
              <a:rPr lang="en-AU" sz="1400" dirty="0" err="1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 err="1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adjPairs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zip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(tail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49E845-8503-6D47-AF5B-49C81183C9D2}"/>
              </a:ext>
            </a:extLst>
          </p:cNvPr>
          <p:cNvSpPr/>
          <p:nvPr/>
        </p:nvSpPr>
        <p:spPr>
          <a:xfrm>
            <a:off x="5107958" y="2905780"/>
            <a:ext cx="374648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adjPairs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E32B45-A2E4-8B44-A7B6-EE441DEC1973}"/>
              </a:ext>
            </a:extLst>
          </p:cNvPr>
          <p:cNvSpPr/>
          <p:nvPr/>
        </p:nvSpPr>
        <p:spPr>
          <a:xfrm>
            <a:off x="466548" y="1750705"/>
            <a:ext cx="388156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:t zip</a:t>
            </a:r>
          </a:p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zip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F927FA-815B-CE4D-BDFC-81AAD910B96B}"/>
              </a:ext>
            </a:extLst>
          </p:cNvPr>
          <p:cNvSpPr/>
          <p:nvPr/>
        </p:nvSpPr>
        <p:spPr>
          <a:xfrm>
            <a:off x="466548" y="4406024"/>
            <a:ext cx="527936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sorted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sorted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and [x &lt;= y |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x,y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adjPairs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7B9D50-A06D-6F40-9D2F-FAFE94470246}"/>
              </a:ext>
            </a:extLst>
          </p:cNvPr>
          <p:cNvSpPr/>
          <p:nvPr/>
        </p:nvSpPr>
        <p:spPr>
          <a:xfrm>
            <a:off x="6072275" y="4406024"/>
            <a:ext cx="260517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sorted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sorted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False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2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05D5-634C-814F-8B1B-DCA940B2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zip</a:t>
            </a:r>
            <a:r>
              <a:rPr lang="en-US" dirty="0"/>
              <a:t> Function: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ADFF-8DF1-3B4E-948E-A9DF3EED0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Implement a function that returns the list of all positions at which a value occurs in a list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function pairs each element with its position, and selects those positions at which the desired value occurs.</a:t>
            </a:r>
          </a:p>
          <a:p>
            <a:r>
              <a:rPr lang="en-US" sz="2000" dirty="0"/>
              <a:t>Note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..] </a:t>
            </a:r>
            <a:r>
              <a:rPr lang="en-US" sz="2000" dirty="0"/>
              <a:t>is notionally infinite, but under lazy evaluation only as many elements as required will be produced (not necessary equal to the number of elements in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US" sz="2000" dirty="0"/>
              <a:t>).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9A7D0-81F8-0D42-8ED6-886EFAD0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EF2994-EB74-254A-B2B3-9F561D740C43}"/>
              </a:ext>
            </a:extLst>
          </p:cNvPr>
          <p:cNvSpPr/>
          <p:nvPr/>
        </p:nvSpPr>
        <p:spPr>
          <a:xfrm>
            <a:off x="1628597" y="1741907"/>
            <a:ext cx="609204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positions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positions x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| (x',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&lt;- zip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..], x == x']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5A4C3-D279-EC4C-A3A5-D7A2FC5A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comprehensions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9E616-AF05-D544-A59B-77F366CD9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Recall that "</a:t>
            </a:r>
            <a:r>
              <a:rPr lang="en-US" sz="2000" dirty="0" err="1"/>
              <a:t>abc</a:t>
            </a:r>
            <a:r>
              <a:rPr lang="en-US" sz="2000" dirty="0"/>
              <a:t>" :: String is equivalent to ['a', 'b', 'c'] :: [Char].</a:t>
            </a:r>
          </a:p>
          <a:p>
            <a:r>
              <a:rPr lang="en-US" sz="2000" dirty="0"/>
              <a:t>Because stings are lists, any polymorphic function on lists can be used with strings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6116C-57AF-C04E-A6C0-92AC7C81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1C51BF-C941-1E44-B1A9-E59CBB570938}"/>
              </a:ext>
            </a:extLst>
          </p:cNvPr>
          <p:cNvSpPr/>
          <p:nvPr/>
        </p:nvSpPr>
        <p:spPr>
          <a:xfrm>
            <a:off x="2286000" y="2120949"/>
            <a:ext cx="45720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abcde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abc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abcde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!!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abcde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abc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length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abcde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zip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abc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4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C097-B730-FC4B-82DA-5D8AD698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comprehensions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FF51B-58D7-3C4A-AE09-B8BC9BBB3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List comprehensions can also be used to define functions on strings.</a:t>
            </a:r>
          </a:p>
          <a:p>
            <a:r>
              <a:rPr lang="en-US" sz="2000" b="1" dirty="0"/>
              <a:t>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7CD87-F19C-CF4A-9A86-9F73BCF2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F58C1-27F9-5647-8C41-1438CE138684}"/>
              </a:ext>
            </a:extLst>
          </p:cNvPr>
          <p:cNvSpPr/>
          <p:nvPr/>
        </p:nvSpPr>
        <p:spPr>
          <a:xfrm>
            <a:off x="612472" y="1971420"/>
            <a:ext cx="593583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lowers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lowers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length [x | x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x &gt;=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&amp;&amp; x &lt;=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'z'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3FBC11-56B7-6242-9472-BD9BB5BC4A0A}"/>
              </a:ext>
            </a:extLst>
          </p:cNvPr>
          <p:cNvSpPr/>
          <p:nvPr/>
        </p:nvSpPr>
        <p:spPr>
          <a:xfrm>
            <a:off x="612471" y="2850895"/>
            <a:ext cx="593583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count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count x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length [x' | x'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x == x']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588260-E730-3043-A0C8-3143182EEA4A}"/>
              </a:ext>
            </a:extLst>
          </p:cNvPr>
          <p:cNvSpPr/>
          <p:nvPr/>
        </p:nvSpPr>
        <p:spPr>
          <a:xfrm>
            <a:off x="612471" y="3898511"/>
            <a:ext cx="45720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lowers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"Hello"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count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'l'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"Hello"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46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58153-9EA6-4340-8988-CF4B1EEB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Caesar cipher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2833-6C33-1840-B053-4378049D4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 encode a string, Caesar simply replaced each letter in the string by the letter three places further down in the alphabet, wrapping around at the end of the alphabet 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More generally the specific shift factor of three can be replaced by any </a:t>
            </a:r>
            <a:r>
              <a:rPr lang="en-US" sz="2000" dirty="0" err="1"/>
              <a:t>inetger</a:t>
            </a:r>
            <a:r>
              <a:rPr lang="en-US" sz="2000" dirty="0"/>
              <a:t> between 1 and 25.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96FB3-1102-684B-826D-AB90470A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10406-3BF6-854B-BBC9-1596FEEDA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53" y="2002179"/>
            <a:ext cx="2984859" cy="29848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CFB1A7-2970-3042-BBEB-31ABB00163B7}"/>
              </a:ext>
            </a:extLst>
          </p:cNvPr>
          <p:cNvSpPr/>
          <p:nvPr/>
        </p:nvSpPr>
        <p:spPr>
          <a:xfrm>
            <a:off x="5311102" y="2295428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dirty="0" err="1">
                <a:solidFill>
                  <a:srgbClr val="A31515"/>
                </a:solidFill>
                <a:latin typeface="Menlo" panose="020B0609030804020204" pitchFamily="49" charset="0"/>
              </a:rPr>
              <a:t>haskell</a:t>
            </a:r>
            <a:r>
              <a:rPr lang="en-AU" dirty="0">
                <a:solidFill>
                  <a:srgbClr val="A31515"/>
                </a:solidFill>
                <a:latin typeface="Menlo" panose="020B0609030804020204" pitchFamily="49" charset="0"/>
              </a:rPr>
              <a:t> is fun"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3EEBE-04A4-9842-877D-C9095AF26DDA}"/>
              </a:ext>
            </a:extLst>
          </p:cNvPr>
          <p:cNvSpPr/>
          <p:nvPr/>
        </p:nvSpPr>
        <p:spPr>
          <a:xfrm>
            <a:off x="5311102" y="3404893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dirty="0" err="1">
                <a:solidFill>
                  <a:srgbClr val="A31515"/>
                </a:solidFill>
                <a:latin typeface="Menlo" panose="020B0609030804020204" pitchFamily="49" charset="0"/>
              </a:rPr>
              <a:t>kdvnhoo</a:t>
            </a:r>
            <a:r>
              <a:rPr lang="en-AU" dirty="0">
                <a:solidFill>
                  <a:srgbClr val="A31515"/>
                </a:solidFill>
                <a:latin typeface="Menlo" panose="020B0609030804020204" pitchFamily="49" charset="0"/>
              </a:rPr>
              <a:t> lv </a:t>
            </a:r>
            <a:r>
              <a:rPr lang="en-AU" dirty="0" err="1">
                <a:solidFill>
                  <a:srgbClr val="A31515"/>
                </a:solidFill>
                <a:latin typeface="Menlo" panose="020B0609030804020204" pitchFamily="49" charset="0"/>
              </a:rPr>
              <a:t>ixq</a:t>
            </a:r>
            <a:r>
              <a:rPr lang="en-AU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F2A16CDB-0B53-8147-A653-F1006751C59D}"/>
              </a:ext>
            </a:extLst>
          </p:cNvPr>
          <p:cNvSpPr/>
          <p:nvPr/>
        </p:nvSpPr>
        <p:spPr>
          <a:xfrm rot="5400000">
            <a:off x="6295967" y="2871541"/>
            <a:ext cx="446314" cy="326571"/>
          </a:xfrm>
          <a:prstGeom prst="rightArrow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8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992C-E581-9A46-B142-FE71B142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Caesar cipher: </a:t>
            </a:r>
            <a:br>
              <a:rPr lang="en-US" dirty="0"/>
            </a:br>
            <a:r>
              <a:rPr lang="en-US" dirty="0"/>
              <a:t>Encoding and Decoding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94032-708D-4241-8472-9380D6212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Import a library that implements standard functions on characters.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Define a function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let2int</a:t>
            </a:r>
            <a:r>
              <a:rPr lang="en-US" sz="2000" dirty="0"/>
              <a:t>, that convers a lower-case letter between a and z into the corresponding integer between 0 and 25, and corresponding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int2let</a:t>
            </a:r>
            <a:r>
              <a:rPr lang="en-US" sz="2000" dirty="0"/>
              <a:t> that performs the opposite conversion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Functions </a:t>
            </a: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US" sz="1400" dirty="0"/>
              <a:t>, </a:t>
            </a: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chr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converts between characters and their Unicode numbers.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9F850-A530-5B49-BE3B-1F079EA5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9481F-E8BD-C345-8537-195CF437ADD0}"/>
              </a:ext>
            </a:extLst>
          </p:cNvPr>
          <p:cNvSpPr/>
          <p:nvPr/>
        </p:nvSpPr>
        <p:spPr>
          <a:xfrm>
            <a:off x="199901" y="1475919"/>
            <a:ext cx="1903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267F99"/>
                </a:solidFill>
                <a:latin typeface="Menlo" panose="020B0609030804020204" pitchFamily="49" charset="0"/>
              </a:rPr>
              <a:t>Data.Char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081EA-9D70-184F-8C77-8AE8EC691F3B}"/>
              </a:ext>
            </a:extLst>
          </p:cNvPr>
          <p:cNvSpPr/>
          <p:nvPr/>
        </p:nvSpPr>
        <p:spPr>
          <a:xfrm>
            <a:off x="2144921" y="3207920"/>
            <a:ext cx="45720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let2int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let2int c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c 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int2let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int2let n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chr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n)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353C1E-6BF3-D94D-8910-FB0BBF3BA8BA}"/>
              </a:ext>
            </a:extLst>
          </p:cNvPr>
          <p:cNvSpPr/>
          <p:nvPr/>
        </p:nvSpPr>
        <p:spPr>
          <a:xfrm>
            <a:off x="2286000" y="5387036"/>
            <a:ext cx="443092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let2int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int2let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64D2-C37E-0048-BF2D-88ABEE5D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Caesar cipher: </a:t>
            </a:r>
            <a:br>
              <a:rPr lang="en-US" dirty="0"/>
            </a:br>
            <a:r>
              <a:rPr lang="en-US" dirty="0"/>
              <a:t>Encoding and Decoding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8EBB-750B-9743-BF3D-0380D89C5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Define a function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shift</a:t>
            </a:r>
            <a:r>
              <a:rPr lang="en-US" sz="2000" dirty="0"/>
              <a:t> that applies a shift factor to a lower-case letter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16A6A-2F28-484D-8589-387EE35B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50793-0B78-E94F-956A-847A48B578EF}"/>
              </a:ext>
            </a:extLst>
          </p:cNvPr>
          <p:cNvSpPr/>
          <p:nvPr/>
        </p:nvSpPr>
        <p:spPr>
          <a:xfrm>
            <a:off x="1138948" y="1526245"/>
            <a:ext cx="6776441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shift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shift n c	|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isLower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c = int2let ((let2int c + n) `mod`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| otherwise = c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0EF488-7E03-C44B-881E-A8F4C1FE567D}"/>
              </a:ext>
            </a:extLst>
          </p:cNvPr>
          <p:cNvSpPr/>
          <p:nvPr/>
        </p:nvSpPr>
        <p:spPr>
          <a:xfrm>
            <a:off x="1138948" y="2590611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:t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isLower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isLower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122E96-5686-0C47-8629-488C8DC1FAE6}"/>
              </a:ext>
            </a:extLst>
          </p:cNvPr>
          <p:cNvSpPr/>
          <p:nvPr/>
        </p:nvSpPr>
        <p:spPr>
          <a:xfrm>
            <a:off x="1138948" y="3577429"/>
            <a:ext cx="45720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shift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'd'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shift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'z'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shift (-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'z'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04F6-A12D-354B-936F-6B467579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Caesar cipher: </a:t>
            </a:r>
            <a:br>
              <a:rPr lang="en-US" dirty="0"/>
            </a:br>
            <a:r>
              <a:rPr lang="en-US" dirty="0"/>
              <a:t>Encoding and Decoding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ECCFB-A742-AF45-ABCA-5D3C7906F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Using shift within a list comprehension, define a function that encodes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QUIZ</a:t>
            </a:r>
            <a:r>
              <a:rPr lang="en-US" sz="2000" dirty="0"/>
              <a:t>: implement a decoding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26B4A-E737-F648-AD63-F90A4D7C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66F0B-C23C-114C-8C90-6D592C03FABE}"/>
              </a:ext>
            </a:extLst>
          </p:cNvPr>
          <p:cNvSpPr/>
          <p:nvPr/>
        </p:nvSpPr>
        <p:spPr>
          <a:xfrm>
            <a:off x="681487" y="1593837"/>
            <a:ext cx="633178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encode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encode n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[shift n x | x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147171-4B10-504B-B6AD-D345844178CA}"/>
              </a:ext>
            </a:extLst>
          </p:cNvPr>
          <p:cNvSpPr/>
          <p:nvPr/>
        </p:nvSpPr>
        <p:spPr>
          <a:xfrm>
            <a:off x="681487" y="2490281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encode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haskell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 is fun"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kdvnhoo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 lv 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ixq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3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D82B-9CA0-5443-A1AE-12167CB3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91351-3795-3C44-8C1F-62D09026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Function count, counts the number of occurrences of x' in a list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r>
              <a:rPr lang="en-AU" sz="2000"/>
              <a:t>Use a list </a:t>
            </a:r>
            <a:r>
              <a:rPr lang="en-AU" sz="2000" dirty="0"/>
              <a:t>comprehension to implement a function that counts the number of times each element of a set s, occurs in a list l.</a:t>
            </a:r>
          </a:p>
          <a:p>
            <a:r>
              <a:rPr lang="en-AU" sz="2000" b="1" dirty="0"/>
              <a:t>Example</a:t>
            </a:r>
            <a:r>
              <a:rPr lang="en-AU" sz="2000" dirty="0"/>
              <a:t>:</a:t>
            </a:r>
          </a:p>
          <a:p>
            <a:endParaRPr lang="en-AU" sz="2000" dirty="0"/>
          </a:p>
          <a:p>
            <a:endParaRPr lang="en-AU" sz="2000" dirty="0"/>
          </a:p>
          <a:p>
            <a:r>
              <a:rPr lang="en-AU" sz="2000" dirty="0"/>
              <a:t>Test on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EA097-EFD7-4A42-9C84-B9CDA02D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E30439-F575-6E48-AEDA-5DA3EE9934F3}"/>
              </a:ext>
            </a:extLst>
          </p:cNvPr>
          <p:cNvSpPr/>
          <p:nvPr/>
        </p:nvSpPr>
        <p:spPr>
          <a:xfrm>
            <a:off x="824270" y="3887653"/>
            <a:ext cx="7551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hist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a'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..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'z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"Hello world!"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81AA3E-D7D4-2B43-B8A3-88319F3AC19E}"/>
              </a:ext>
            </a:extLst>
          </p:cNvPr>
          <p:cNvSpPr/>
          <p:nvPr/>
        </p:nvSpPr>
        <p:spPr>
          <a:xfrm>
            <a:off x="824271" y="5069002"/>
            <a:ext cx="75516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hist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26C2AD-EE68-AA43-B297-6D4E1563AD9A}"/>
              </a:ext>
            </a:extLst>
          </p:cNvPr>
          <p:cNvSpPr/>
          <p:nvPr/>
        </p:nvSpPr>
        <p:spPr>
          <a:xfrm>
            <a:off x="995088" y="1481221"/>
            <a:ext cx="717023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count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count x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length [x' | x'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x == x']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7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8B-DE1C-E946-9A35-AB9484C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2391-0767-DF40-B7B3-469ACC72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I wish to acknowledge the traditional custodians of the land we are meeting on, the Ngunnawal people. I wish to acknowledge and respect their continuing culture and the contribution they make to the life of this city and this region. I would also like to acknowledge and welcome any other Aboriginal and Torres Strait Islander people who are enrolled in our courses.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E108-5794-6342-9F4E-A7D172B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7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29C9-7ABE-654B-8CEE-D2AE12C1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Quz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DD3894-598A-9D4B-BA06-E5CE5F68A4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b="1" dirty="0"/>
                  <a:t>Problem 1</a:t>
                </a:r>
                <a:r>
                  <a:rPr lang="en-US" sz="2000" dirty="0"/>
                  <a:t>. Using a list comprehension, give an expression that calculates the sum </a:t>
                </a:r>
                <a:r>
                  <a:rPr lang="en-AU" sz="20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^</a:t>
                </a:r>
                <a:r>
                  <a:rPr lang="en-AU" sz="20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2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+ </a:t>
                </a:r>
                <a:r>
                  <a:rPr lang="en-AU" sz="20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2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^</a:t>
                </a:r>
                <a:r>
                  <a:rPr lang="en-AU" sz="20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2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+ ... </a:t>
                </a:r>
                <a:r>
                  <a:rPr lang="en-AU" sz="20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100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^</a:t>
                </a:r>
                <a:r>
                  <a:rPr lang="en-AU" sz="20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2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</a:t>
                </a:r>
                <a:r>
                  <a:rPr lang="en-US" sz="2000" dirty="0"/>
                  <a:t> of the first one hundred integer squares.</a:t>
                </a:r>
              </a:p>
              <a:p>
                <a:r>
                  <a:rPr lang="en-US" sz="2000" b="1" dirty="0"/>
                  <a:t>Problem 2</a:t>
                </a:r>
                <a:r>
                  <a:rPr lang="en-US" sz="2000" dirty="0"/>
                  <a:t>. Suppose that a coordinate grind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is given by the list of all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/>
                  <a:t> of integers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. Using a list comprehension, define a function </a:t>
                </a:r>
                <a:r>
                  <a:rPr lang="en-AU" sz="1400" dirty="0">
                    <a:solidFill>
                      <a:srgbClr val="795E26"/>
                    </a:solidFill>
                    <a:latin typeface="Menlo" panose="020B0609030804020204" pitchFamily="49" charset="0"/>
                  </a:rPr>
                  <a:t>grid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:: </a:t>
                </a:r>
                <a:r>
                  <a:rPr lang="en-AU" sz="1400" dirty="0">
                    <a:solidFill>
                      <a:srgbClr val="0000FF"/>
                    </a:solidFill>
                    <a:latin typeface="Menlo" panose="020B0609030804020204" pitchFamily="49" charset="0"/>
                  </a:rPr>
                  <a:t>Int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-&gt; </a:t>
                </a:r>
                <a:r>
                  <a:rPr lang="en-AU" sz="1400" dirty="0">
                    <a:solidFill>
                      <a:srgbClr val="0000FF"/>
                    </a:solidFill>
                    <a:latin typeface="Menlo" panose="020B0609030804020204" pitchFamily="49" charset="0"/>
                  </a:rPr>
                  <a:t>Int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-&gt; [(</a:t>
                </a:r>
                <a:r>
                  <a:rPr lang="en-AU" sz="1400" dirty="0">
                    <a:solidFill>
                      <a:srgbClr val="0000FF"/>
                    </a:solidFill>
                    <a:latin typeface="Menlo" panose="020B0609030804020204" pitchFamily="49" charset="0"/>
                  </a:rPr>
                  <a:t>Int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, </a:t>
                </a:r>
                <a:r>
                  <a:rPr lang="en-AU" sz="1400" dirty="0">
                    <a:solidFill>
                      <a:srgbClr val="0000FF"/>
                    </a:solidFill>
                    <a:latin typeface="Menlo" panose="020B0609030804020204" pitchFamily="49" charset="0"/>
                  </a:rPr>
                  <a:t>Int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)]</a:t>
                </a:r>
                <a:r>
                  <a:rPr lang="en-US" sz="2000" dirty="0"/>
                  <a:t>  that returns a coordinate grid of a given size. For example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/>
                  <a:t>Problem 3</a:t>
                </a:r>
                <a:r>
                  <a:rPr lang="en-US" sz="2000" dirty="0"/>
                  <a:t>. Show how the list comprehension 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[(</a:t>
                </a:r>
                <a:r>
                  <a:rPr lang="en-AU" sz="1400" dirty="0" err="1">
                    <a:solidFill>
                      <a:srgbClr val="000000"/>
                    </a:solidFill>
                    <a:latin typeface="Menlo" panose="020B0609030804020204" pitchFamily="49" charset="0"/>
                  </a:rPr>
                  <a:t>x,y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 | x &lt;- [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,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2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], y &lt;- [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3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,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4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]]</a:t>
                </a:r>
                <a:r>
                  <a:rPr lang="en-US" sz="1400" dirty="0"/>
                  <a:t> </a:t>
                </a:r>
                <a:r>
                  <a:rPr lang="en-US" sz="2000" dirty="0"/>
                  <a:t>with two generators can be re-expressed using two comprehensions with single generators. HINT: nest one comprehension  within the other and make use of the library function </a:t>
                </a:r>
                <a:r>
                  <a:rPr lang="en-AU" sz="1400" dirty="0" err="1">
                    <a:solidFill>
                      <a:srgbClr val="795E26"/>
                    </a:solidFill>
                    <a:latin typeface="Menlo" panose="020B0609030804020204" pitchFamily="49" charset="0"/>
                  </a:rPr>
                  <a:t>concat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:: [[</a:t>
                </a:r>
                <a:r>
                  <a:rPr lang="en-AU" sz="1400" dirty="0">
                    <a:solidFill>
                      <a:srgbClr val="001080"/>
                    </a:solidFill>
                    <a:latin typeface="Menlo" panose="020B0609030804020204" pitchFamily="49" charset="0"/>
                  </a:rPr>
                  <a:t>a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]] -&gt; [</a:t>
                </a:r>
                <a:r>
                  <a:rPr lang="en-AU" sz="1400" dirty="0">
                    <a:solidFill>
                      <a:srgbClr val="001080"/>
                    </a:solidFill>
                    <a:latin typeface="Menlo" panose="020B0609030804020204" pitchFamily="49" charset="0"/>
                  </a:rPr>
                  <a:t>a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]</a:t>
                </a:r>
                <a:r>
                  <a:rPr lang="en-US" sz="1400" dirty="0"/>
                  <a:t> </a:t>
                </a:r>
                <a:r>
                  <a:rPr lang="en-US" sz="2000" dirty="0"/>
                  <a:t>. </a:t>
                </a:r>
                <a:endParaRPr lang="en-AU" sz="2000" dirty="0">
                  <a:solidFill>
                    <a:srgbClr val="000000"/>
                  </a:solidFill>
                  <a:latin typeface="Menlo" panose="020B0609030804020204" pitchFamily="49" charset="0"/>
                </a:endParaRPr>
              </a:p>
              <a:p>
                <a:r>
                  <a:rPr lang="en-US" sz="2000" b="1" dirty="0"/>
                  <a:t>Problem 4</a:t>
                </a:r>
                <a:r>
                  <a:rPr lang="en-US" sz="2000" dirty="0"/>
                  <a:t>. Redefine the function positions using the function 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find</a:t>
                </a:r>
                <a:r>
                  <a:rPr lang="en-US" sz="2000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DD3894-598A-9D4B-BA06-E5CE5F68A4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 r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FAE7F-0A14-0040-92AB-CE869624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FE1FF-3FFA-B543-B4D1-D12ADFC72A5B}"/>
              </a:ext>
            </a:extLst>
          </p:cNvPr>
          <p:cNvSpPr/>
          <p:nvPr/>
        </p:nvSpPr>
        <p:spPr>
          <a:xfrm>
            <a:off x="1985354" y="3327949"/>
            <a:ext cx="5083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grid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2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8B8CC-765A-9A4A-9B6B-3243690E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65A1A-7921-4E42-9C55-A771687D4A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The </a:t>
                </a:r>
                <a:r>
                  <a:rPr lang="en-US" sz="2000" i="1" dirty="0"/>
                  <a:t>comprehension</a:t>
                </a:r>
                <a:r>
                  <a:rPr lang="en-US" sz="2000" dirty="0"/>
                  <a:t> notation can be used to construct new sets from existing sets</a:t>
                </a:r>
              </a:p>
              <a:p>
                <a:r>
                  <a:rPr lang="en-US" sz="2000" b="1" dirty="0"/>
                  <a:t>Examples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1..5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 |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ℕ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In Haskell,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The symbol 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|</a:t>
                </a:r>
                <a:r>
                  <a:rPr lang="en-US" sz="2000" dirty="0"/>
                  <a:t> is read as </a:t>
                </a:r>
                <a:r>
                  <a:rPr lang="en-US" sz="2000" i="1" dirty="0"/>
                  <a:t>such that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The symbol 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&lt;-</a:t>
                </a:r>
                <a:r>
                  <a:rPr lang="en-US" sz="2000" dirty="0"/>
                  <a:t> is read as </a:t>
                </a:r>
                <a:r>
                  <a:rPr lang="en-US" sz="2000" i="1" dirty="0"/>
                  <a:t>is drawn from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The expression 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x &lt;- [</a:t>
                </a:r>
                <a:r>
                  <a:rPr lang="en-AU" sz="20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..</a:t>
                </a:r>
                <a:r>
                  <a:rPr lang="en-AU" sz="20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5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]</a:t>
                </a:r>
                <a:r>
                  <a:rPr lang="en-US" sz="2000" dirty="0"/>
                  <a:t>, or 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n &lt;- [</a:t>
                </a:r>
                <a:r>
                  <a:rPr lang="en-AU" sz="20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..]</a:t>
                </a:r>
                <a:r>
                  <a:rPr lang="en-US" sz="2000" dirty="0"/>
                  <a:t>is called a </a:t>
                </a:r>
                <a:r>
                  <a:rPr lang="en-US" sz="2000" i="1" dirty="0"/>
                  <a:t>generator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65A1A-7921-4E42-9C55-A771687D4A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F6336-F304-0444-855B-55F4516C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FA468-C76B-B440-B14E-62B4F445D7C9}"/>
              </a:ext>
            </a:extLst>
          </p:cNvPr>
          <p:cNvSpPr/>
          <p:nvPr/>
        </p:nvSpPr>
        <p:spPr>
          <a:xfrm>
            <a:off x="797157" y="3142735"/>
            <a:ext cx="254749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[x^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| x &lt;-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93EBFA-6152-F941-A1C1-E68C715F43FD}"/>
              </a:ext>
            </a:extLst>
          </p:cNvPr>
          <p:cNvSpPr/>
          <p:nvPr/>
        </p:nvSpPr>
        <p:spPr>
          <a:xfrm>
            <a:off x="4182614" y="3159414"/>
            <a:ext cx="46718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7132F0-1745-B443-84BF-0F2626AC8A67}"/>
              </a:ext>
            </a:extLst>
          </p:cNvPr>
          <p:cNvSpPr/>
          <p:nvPr/>
        </p:nvSpPr>
        <p:spPr>
          <a:xfrm>
            <a:off x="797157" y="3575840"/>
            <a:ext cx="254749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*n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| n &lt;-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..]]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CCBEDE-BA5D-5B4B-AFD3-1DF840F1B159}"/>
              </a:ext>
            </a:extLst>
          </p:cNvPr>
          <p:cNvSpPr/>
          <p:nvPr/>
        </p:nvSpPr>
        <p:spPr>
          <a:xfrm>
            <a:off x="4182614" y="3555360"/>
            <a:ext cx="46718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,...]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EF5EFBD3-9C9F-BB4F-8696-E80112F9F339}"/>
              </a:ext>
            </a:extLst>
          </p:cNvPr>
          <p:cNvSpPr/>
          <p:nvPr/>
        </p:nvSpPr>
        <p:spPr>
          <a:xfrm>
            <a:off x="3540474" y="3392074"/>
            <a:ext cx="446314" cy="326571"/>
          </a:xfrm>
          <a:prstGeom prst="rightArrow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5EEDF-CFF2-6C4B-9FFB-3BAA52A6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560FE-7646-2347-8EFC-ECFD14638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list of comprehension can have more than one generator, with successive generators being separated by commas</a:t>
            </a:r>
          </a:p>
          <a:p>
            <a:r>
              <a:rPr lang="en-US" sz="2000" b="1" dirty="0"/>
              <a:t>Examples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dirty="0"/>
              <a:t>An imperative language analogy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2BB8-7229-7049-AA89-9F76CB24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005BEF-95A6-194D-B9D1-FF335B7DE040}"/>
              </a:ext>
            </a:extLst>
          </p:cNvPr>
          <p:cNvSpPr/>
          <p:nvPr/>
        </p:nvSpPr>
        <p:spPr>
          <a:xfrm>
            <a:off x="416179" y="2147891"/>
            <a:ext cx="399505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x,y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| x &lt;-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y &lt;-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A92402-9FBD-444F-8D88-63798ED59B00}"/>
              </a:ext>
            </a:extLst>
          </p:cNvPr>
          <p:cNvSpPr/>
          <p:nvPr/>
        </p:nvSpPr>
        <p:spPr>
          <a:xfrm>
            <a:off x="4609009" y="2147891"/>
            <a:ext cx="424542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3ECCB2-063B-CE4F-8104-2845DCA8CD64}"/>
              </a:ext>
            </a:extLst>
          </p:cNvPr>
          <p:cNvSpPr/>
          <p:nvPr/>
        </p:nvSpPr>
        <p:spPr>
          <a:xfrm>
            <a:off x="416179" y="2849080"/>
            <a:ext cx="399505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x,y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| y &lt;-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x &lt;-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D7AB00-DDE6-D042-B4A6-998E9D2F5BEC}"/>
              </a:ext>
            </a:extLst>
          </p:cNvPr>
          <p:cNvSpPr/>
          <p:nvPr/>
        </p:nvSpPr>
        <p:spPr>
          <a:xfrm>
            <a:off x="4590505" y="2849079"/>
            <a:ext cx="424542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615E9C-379D-5442-8C14-3F01686E323B}"/>
              </a:ext>
            </a:extLst>
          </p:cNvPr>
          <p:cNvCxnSpPr>
            <a:cxnSpLocks/>
          </p:cNvCxnSpPr>
          <p:nvPr/>
        </p:nvCxnSpPr>
        <p:spPr>
          <a:xfrm>
            <a:off x="1741714" y="2544125"/>
            <a:ext cx="1066800" cy="25679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27F938-47B9-3543-BA01-781723B5E172}"/>
              </a:ext>
            </a:extLst>
          </p:cNvPr>
          <p:cNvCxnSpPr>
            <a:cxnSpLocks/>
          </p:cNvCxnSpPr>
          <p:nvPr/>
        </p:nvCxnSpPr>
        <p:spPr>
          <a:xfrm flipH="1">
            <a:off x="1665515" y="2544125"/>
            <a:ext cx="1251856" cy="25876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68C2679-09F6-8341-BE7F-6504B4A3EF30}"/>
              </a:ext>
            </a:extLst>
          </p:cNvPr>
          <p:cNvSpPr/>
          <p:nvPr/>
        </p:nvSpPr>
        <p:spPr>
          <a:xfrm>
            <a:off x="416180" y="4308268"/>
            <a:ext cx="3995058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Helvetica" pitchFamily="2" charset="0"/>
              </a:rPr>
              <a:t>for</a:t>
            </a:r>
            <a:r>
              <a:rPr lang="en-AU" sz="1400" dirty="0">
                <a:latin typeface="Helvetica" pitchFamily="2" charset="0"/>
              </a:rPr>
              <a:t> k = 1..3</a:t>
            </a:r>
          </a:p>
          <a:p>
            <a:r>
              <a:rPr lang="en-AU" sz="1400" dirty="0">
                <a:latin typeface="Helvetica" pitchFamily="2" charset="0"/>
              </a:rPr>
              <a:t>    </a:t>
            </a:r>
            <a:r>
              <a:rPr lang="en-AU" sz="1400" dirty="0">
                <a:solidFill>
                  <a:srgbClr val="0000FF"/>
                </a:solidFill>
                <a:latin typeface="Helvetica" pitchFamily="2" charset="0"/>
              </a:rPr>
              <a:t>for</a:t>
            </a:r>
            <a:r>
              <a:rPr lang="en-AU" sz="1400" dirty="0">
                <a:latin typeface="Helvetica" pitchFamily="2" charset="0"/>
              </a:rPr>
              <a:t> l = 4..5</a:t>
            </a:r>
          </a:p>
          <a:p>
            <a:r>
              <a:rPr lang="en-AU" sz="1400" dirty="0">
                <a:latin typeface="Helvetica" pitchFamily="2" charset="0"/>
              </a:rPr>
              <a:t>        [k, l]</a:t>
            </a:r>
          </a:p>
          <a:p>
            <a:r>
              <a:rPr lang="en-AU" sz="1400" dirty="0">
                <a:latin typeface="Helvetica" pitchFamily="2" charset="0"/>
              </a:rPr>
              <a:t>    </a:t>
            </a:r>
            <a:r>
              <a:rPr lang="en-AU" sz="1400" dirty="0">
                <a:solidFill>
                  <a:srgbClr val="0000FF"/>
                </a:solidFill>
                <a:latin typeface="Helvetica" pitchFamily="2" charset="0"/>
              </a:rPr>
              <a:t>end</a:t>
            </a:r>
            <a:endParaRPr lang="en-AU" sz="1400" dirty="0">
              <a:latin typeface="Helvetica" pitchFamily="2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Helvetica" pitchFamily="2" charset="0"/>
              </a:rPr>
              <a:t>end</a:t>
            </a:r>
            <a:endParaRPr lang="en-AU" sz="1400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6B9460-A925-CD4C-9D9C-FBDCBB9C87B4}"/>
              </a:ext>
            </a:extLst>
          </p:cNvPr>
          <p:cNvSpPr/>
          <p:nvPr/>
        </p:nvSpPr>
        <p:spPr>
          <a:xfrm>
            <a:off x="4732764" y="4308268"/>
            <a:ext cx="410317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Helvetica" pitchFamily="2" charset="0"/>
              </a:rPr>
              <a:t>for</a:t>
            </a:r>
            <a:r>
              <a:rPr lang="en-AU" sz="1400" dirty="0">
                <a:latin typeface="Helvetica" pitchFamily="2" charset="0"/>
              </a:rPr>
              <a:t> l = 4..5</a:t>
            </a:r>
          </a:p>
          <a:p>
            <a:r>
              <a:rPr lang="en-AU" sz="1400" dirty="0">
                <a:latin typeface="Helvetica" pitchFamily="2" charset="0"/>
              </a:rPr>
              <a:t>    </a:t>
            </a:r>
            <a:r>
              <a:rPr lang="en-AU" sz="1400" dirty="0">
                <a:solidFill>
                  <a:srgbClr val="0000FF"/>
                </a:solidFill>
                <a:latin typeface="Helvetica" pitchFamily="2" charset="0"/>
              </a:rPr>
              <a:t>for</a:t>
            </a:r>
            <a:r>
              <a:rPr lang="en-AU" sz="1400" dirty="0">
                <a:latin typeface="Helvetica" pitchFamily="2" charset="0"/>
              </a:rPr>
              <a:t> k = 1..3</a:t>
            </a:r>
          </a:p>
          <a:p>
            <a:r>
              <a:rPr lang="en-AU" sz="1400" dirty="0">
                <a:latin typeface="Helvetica" pitchFamily="2" charset="0"/>
              </a:rPr>
              <a:t>        [k, l]</a:t>
            </a:r>
          </a:p>
          <a:p>
            <a:r>
              <a:rPr lang="en-AU" sz="1400" dirty="0">
                <a:latin typeface="Helvetica" pitchFamily="2" charset="0"/>
              </a:rPr>
              <a:t>    </a:t>
            </a:r>
            <a:r>
              <a:rPr lang="en-AU" sz="1400" dirty="0">
                <a:solidFill>
                  <a:srgbClr val="0000FF"/>
                </a:solidFill>
                <a:latin typeface="Helvetica" pitchFamily="2" charset="0"/>
              </a:rPr>
              <a:t>end</a:t>
            </a:r>
            <a:endParaRPr lang="en-AU" sz="1400" dirty="0">
              <a:latin typeface="Helvetica" pitchFamily="2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Helvetica" pitchFamily="2" charset="0"/>
              </a:rPr>
              <a:t>end</a:t>
            </a:r>
            <a:endParaRPr lang="en-AU" sz="1400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3C1DC8-110D-F142-8DD6-FA495F4E5A83}"/>
              </a:ext>
            </a:extLst>
          </p:cNvPr>
          <p:cNvSpPr/>
          <p:nvPr/>
        </p:nvSpPr>
        <p:spPr>
          <a:xfrm>
            <a:off x="152399" y="6089323"/>
            <a:ext cx="424542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136022-8CBD-D245-917F-A9E6B0BE7632}"/>
              </a:ext>
            </a:extLst>
          </p:cNvPr>
          <p:cNvSpPr/>
          <p:nvPr/>
        </p:nvSpPr>
        <p:spPr>
          <a:xfrm>
            <a:off x="4656511" y="6085881"/>
            <a:ext cx="424542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8CD62FF8-064A-434B-A539-F94425F6A962}"/>
              </a:ext>
            </a:extLst>
          </p:cNvPr>
          <p:cNvSpPr/>
          <p:nvPr/>
        </p:nvSpPr>
        <p:spPr>
          <a:xfrm>
            <a:off x="4304012" y="2489088"/>
            <a:ext cx="446314" cy="326571"/>
          </a:xfrm>
          <a:prstGeom prst="rightArrow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432144D-DC9B-8F4B-B3DA-BDD098E467E7}"/>
              </a:ext>
            </a:extLst>
          </p:cNvPr>
          <p:cNvSpPr/>
          <p:nvPr/>
        </p:nvSpPr>
        <p:spPr>
          <a:xfrm rot="5400000">
            <a:off x="2027265" y="5622211"/>
            <a:ext cx="446314" cy="326571"/>
          </a:xfrm>
          <a:prstGeom prst="rightArrow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85D695F9-84CD-834E-A268-766DFD80A70A}"/>
              </a:ext>
            </a:extLst>
          </p:cNvPr>
          <p:cNvSpPr/>
          <p:nvPr/>
        </p:nvSpPr>
        <p:spPr>
          <a:xfrm rot="5400000">
            <a:off x="6660966" y="5618565"/>
            <a:ext cx="446314" cy="326571"/>
          </a:xfrm>
          <a:prstGeom prst="rightArrow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D330DD-C294-F84D-BEB7-BB7AF1787E21}"/>
              </a:ext>
            </a:extLst>
          </p:cNvPr>
          <p:cNvSpPr txBox="1"/>
          <p:nvPr/>
        </p:nvSpPr>
        <p:spPr>
          <a:xfrm>
            <a:off x="416179" y="4000491"/>
            <a:ext cx="1541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Pseudocode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E985DC-10E2-D34F-A763-05CE08662630}"/>
              </a:ext>
            </a:extLst>
          </p:cNvPr>
          <p:cNvSpPr txBox="1"/>
          <p:nvPr/>
        </p:nvSpPr>
        <p:spPr>
          <a:xfrm>
            <a:off x="4714260" y="4000491"/>
            <a:ext cx="1541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Pseudocode</a:t>
            </a:r>
          </a:p>
        </p:txBody>
      </p:sp>
    </p:spTree>
    <p:extLst>
      <p:ext uri="{BB962C8B-B14F-4D97-AF65-F5344CB8AC3E}">
        <p14:creationId xmlns:p14="http://schemas.microsoft.com/office/powerpoint/2010/main" val="3870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53DCD-137A-7245-8C5F-DAB1C4C35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Later generators can also depend upon the values of variables from earlier generators </a:t>
            </a:r>
          </a:p>
          <a:p>
            <a:r>
              <a:rPr lang="en-US" sz="2000" b="1" dirty="0"/>
              <a:t>Example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An imperative language analogy </a:t>
            </a:r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585FC-FFAD-AE43-958F-83293AC6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4085D-90BF-854F-BFB5-68FE84F8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8D63B5-7319-F443-B3F9-4A654916738C}"/>
              </a:ext>
            </a:extLst>
          </p:cNvPr>
          <p:cNvSpPr/>
          <p:nvPr/>
        </p:nvSpPr>
        <p:spPr>
          <a:xfrm>
            <a:off x="492433" y="3589559"/>
            <a:ext cx="396239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x,y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| x &lt;-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y &lt;- [x..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964D57-5F4B-7F43-BE02-52F65EB5290C}"/>
              </a:ext>
            </a:extLst>
          </p:cNvPr>
          <p:cNvSpPr/>
          <p:nvPr/>
        </p:nvSpPr>
        <p:spPr>
          <a:xfrm>
            <a:off x="4661661" y="3589559"/>
            <a:ext cx="42824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3BA1EE1-F2CA-6343-B4CD-02D78E63F378}"/>
              </a:ext>
            </a:extLst>
          </p:cNvPr>
          <p:cNvSpPr/>
          <p:nvPr/>
        </p:nvSpPr>
        <p:spPr>
          <a:xfrm>
            <a:off x="4335090" y="3570765"/>
            <a:ext cx="446314" cy="326571"/>
          </a:xfrm>
          <a:prstGeom prst="rightArrow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137BD8-27A2-994E-9A3F-BBC78F75690D}"/>
              </a:ext>
            </a:extLst>
          </p:cNvPr>
          <p:cNvSpPr/>
          <p:nvPr/>
        </p:nvSpPr>
        <p:spPr>
          <a:xfrm>
            <a:off x="402772" y="4729446"/>
            <a:ext cx="45720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Helvetica" pitchFamily="2" charset="0"/>
              </a:rPr>
              <a:t>for</a:t>
            </a:r>
            <a:r>
              <a:rPr lang="en-AU" sz="1400" dirty="0">
                <a:latin typeface="Helvetica" pitchFamily="2" charset="0"/>
              </a:rPr>
              <a:t> x = 1:3</a:t>
            </a:r>
          </a:p>
          <a:p>
            <a:r>
              <a:rPr lang="en-AU" sz="1400" dirty="0">
                <a:latin typeface="Helvetica" pitchFamily="2" charset="0"/>
              </a:rPr>
              <a:t>    </a:t>
            </a:r>
            <a:r>
              <a:rPr lang="en-AU" sz="1400" dirty="0">
                <a:solidFill>
                  <a:srgbClr val="0000FF"/>
                </a:solidFill>
                <a:latin typeface="Helvetica" pitchFamily="2" charset="0"/>
              </a:rPr>
              <a:t>for</a:t>
            </a:r>
            <a:r>
              <a:rPr lang="en-AU" sz="1400" dirty="0">
                <a:latin typeface="Helvetica" pitchFamily="2" charset="0"/>
              </a:rPr>
              <a:t> l = x:3</a:t>
            </a:r>
          </a:p>
          <a:p>
            <a:r>
              <a:rPr lang="en-AU" sz="1400" dirty="0">
                <a:latin typeface="Helvetica" pitchFamily="2" charset="0"/>
              </a:rPr>
              <a:t>        [x, l]</a:t>
            </a:r>
          </a:p>
          <a:p>
            <a:r>
              <a:rPr lang="en-AU" sz="1400" dirty="0">
                <a:latin typeface="Helvetica" pitchFamily="2" charset="0"/>
              </a:rPr>
              <a:t>    </a:t>
            </a:r>
            <a:r>
              <a:rPr lang="en-AU" sz="1400" dirty="0">
                <a:solidFill>
                  <a:srgbClr val="0000FF"/>
                </a:solidFill>
                <a:latin typeface="Helvetica" pitchFamily="2" charset="0"/>
              </a:rPr>
              <a:t>end</a:t>
            </a:r>
            <a:endParaRPr lang="en-AU" sz="1400" dirty="0">
              <a:latin typeface="Helvetica" pitchFamily="2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Helvetica" pitchFamily="2" charset="0"/>
              </a:rPr>
              <a:t>end</a:t>
            </a:r>
            <a:endParaRPr lang="en-AU" sz="1400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84412376-B8B1-9E47-952F-51F0EE330C7C}"/>
              </a:ext>
            </a:extLst>
          </p:cNvPr>
          <p:cNvSpPr/>
          <p:nvPr/>
        </p:nvSpPr>
        <p:spPr>
          <a:xfrm rot="10800000">
            <a:off x="3864925" y="2220964"/>
            <a:ext cx="1593471" cy="1165527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B43052F-A5A5-4F4F-8992-3DD9FB039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282393"/>
              </p:ext>
            </p:extLst>
          </p:nvPr>
        </p:nvGraphicFramePr>
        <p:xfrm>
          <a:off x="3614056" y="1803875"/>
          <a:ext cx="191588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72">
                  <a:extLst>
                    <a:ext uri="{9D8B030D-6E8A-4147-A177-3AD203B41FA5}">
                      <a16:colId xmlns:a16="http://schemas.microsoft.com/office/drawing/2014/main" val="234025715"/>
                    </a:ext>
                  </a:extLst>
                </a:gridCol>
                <a:gridCol w="478972">
                  <a:extLst>
                    <a:ext uri="{9D8B030D-6E8A-4147-A177-3AD203B41FA5}">
                      <a16:colId xmlns:a16="http://schemas.microsoft.com/office/drawing/2014/main" val="1481543918"/>
                    </a:ext>
                  </a:extLst>
                </a:gridCol>
                <a:gridCol w="478972">
                  <a:extLst>
                    <a:ext uri="{9D8B030D-6E8A-4147-A177-3AD203B41FA5}">
                      <a16:colId xmlns:a16="http://schemas.microsoft.com/office/drawing/2014/main" val="1873156248"/>
                    </a:ext>
                  </a:extLst>
                </a:gridCol>
                <a:gridCol w="478972">
                  <a:extLst>
                    <a:ext uri="{9D8B030D-6E8A-4147-A177-3AD203B41FA5}">
                      <a16:colId xmlns:a16="http://schemas.microsoft.com/office/drawing/2014/main" val="778723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715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(1,3)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455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(2,3)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877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(3,3)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79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3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CA3AC-EF3A-394C-8872-0F71E03A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0D313-4157-C64C-A748-8FCDD8F3B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library function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concat</a:t>
            </a:r>
            <a:r>
              <a:rPr lang="en-US" sz="2000" dirty="0"/>
              <a:t> concatenates a list of lists.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wildcard pattern _ is useful in generators to discard certain elements from a list: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DC50D-B70E-A04C-8451-841C9F6D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E85ED-EFB3-8E42-B1E4-2DFD5B36E2F0}"/>
              </a:ext>
            </a:extLst>
          </p:cNvPr>
          <p:cNvSpPr/>
          <p:nvPr/>
        </p:nvSpPr>
        <p:spPr>
          <a:xfrm>
            <a:off x="2579914" y="1410677"/>
            <a:ext cx="530134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concat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concat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[x |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x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A20329-0C0D-7B45-BE2C-373D48766EF1}"/>
              </a:ext>
            </a:extLst>
          </p:cNvPr>
          <p:cNvSpPr/>
          <p:nvPr/>
        </p:nvSpPr>
        <p:spPr>
          <a:xfrm>
            <a:off x="2579914" y="3066339"/>
            <a:ext cx="530134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concat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"Hello 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"John"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"Hello John"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7C60F6-42F7-1E4F-8FF9-454F6AA5B394}"/>
              </a:ext>
            </a:extLst>
          </p:cNvPr>
          <p:cNvSpPr/>
          <p:nvPr/>
        </p:nvSpPr>
        <p:spPr>
          <a:xfrm>
            <a:off x="2579913" y="2240395"/>
            <a:ext cx="53013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concat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'd'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'e'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'f'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abcdef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5FD942-E29F-2B40-9751-F7251815FB09}"/>
              </a:ext>
            </a:extLst>
          </p:cNvPr>
          <p:cNvSpPr/>
          <p:nvPr/>
        </p:nvSpPr>
        <p:spPr>
          <a:xfrm>
            <a:off x="120394" y="4811912"/>
            <a:ext cx="355962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firsts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[(</a:t>
            </a:r>
            <a:r>
              <a:rPr lang="en-AU" sz="1400" dirty="0" err="1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 err="1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firsts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[x | (x, _)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593649-CE76-3144-B78A-1108BEA1FC13}"/>
              </a:ext>
            </a:extLst>
          </p:cNvPr>
          <p:cNvSpPr/>
          <p:nvPr/>
        </p:nvSpPr>
        <p:spPr>
          <a:xfrm>
            <a:off x="119743" y="5525196"/>
            <a:ext cx="355962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firsts [(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340442-951C-0F4D-A7C5-20C72FF42C6E}"/>
              </a:ext>
            </a:extLst>
          </p:cNvPr>
          <p:cNvSpPr/>
          <p:nvPr/>
        </p:nvSpPr>
        <p:spPr>
          <a:xfrm>
            <a:off x="3835311" y="4811912"/>
            <a:ext cx="526618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length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length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sum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| _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ECDA2D-4AB6-A043-871E-E03572167B85}"/>
              </a:ext>
            </a:extLst>
          </p:cNvPr>
          <p:cNvSpPr/>
          <p:nvPr/>
        </p:nvSpPr>
        <p:spPr>
          <a:xfrm>
            <a:off x="3835312" y="5525196"/>
            <a:ext cx="526618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length [[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'd'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'e'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'f'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5BB9-9AD3-7A40-A7AC-AA1038F4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AE257-1CBB-6F44-AB69-8244D1A5C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List comprehensions can use </a:t>
            </a:r>
            <a:r>
              <a:rPr lang="en-US" sz="2000" i="1" dirty="0"/>
              <a:t>guards</a:t>
            </a:r>
            <a:r>
              <a:rPr lang="en-US" sz="2000" dirty="0"/>
              <a:t> (logical expressions) to filter the values produced by earlier generators.</a:t>
            </a:r>
          </a:p>
          <a:p>
            <a:pPr lvl="1"/>
            <a:r>
              <a:rPr lang="en-US" sz="1800" dirty="0"/>
              <a:t>If a guard is </a:t>
            </a:r>
            <a:r>
              <a:rPr lang="en-AU" sz="1800" dirty="0">
                <a:solidFill>
                  <a:srgbClr val="0000FF"/>
                </a:solidFill>
                <a:latin typeface="Menlo" panose="020B0609030804020204" pitchFamily="49" charset="0"/>
              </a:rPr>
              <a:t>True</a:t>
            </a:r>
            <a:r>
              <a:rPr lang="en-US" sz="1800" dirty="0"/>
              <a:t>, then the current values are retained</a:t>
            </a:r>
          </a:p>
          <a:p>
            <a:pPr lvl="1"/>
            <a:r>
              <a:rPr lang="en-US" sz="1800" dirty="0"/>
              <a:t>If a guard is </a:t>
            </a:r>
            <a:r>
              <a:rPr lang="en-AU" sz="1800" dirty="0">
                <a:solidFill>
                  <a:srgbClr val="0000FF"/>
                </a:solidFill>
                <a:latin typeface="Menlo" panose="020B0609030804020204" pitchFamily="49" charset="0"/>
              </a:rPr>
              <a:t>False</a:t>
            </a:r>
            <a:r>
              <a:rPr lang="en-US" sz="1800" dirty="0"/>
              <a:t>, then they are discarded </a:t>
            </a:r>
          </a:p>
          <a:p>
            <a:r>
              <a:rPr lang="en-US" sz="2000" b="1" dirty="0"/>
              <a:t>Example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Example</a:t>
            </a:r>
          </a:p>
          <a:p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0AC9D-85FE-F64E-8E38-0CD35C86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7718BF-3AA8-094C-AEBF-254A20FD5530}"/>
              </a:ext>
            </a:extLst>
          </p:cNvPr>
          <p:cNvSpPr/>
          <p:nvPr/>
        </p:nvSpPr>
        <p:spPr>
          <a:xfrm>
            <a:off x="289562" y="2790502"/>
            <a:ext cx="476781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[x | x &lt;-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even x]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2E3B84-99FD-0146-940D-A8DE0FD96F31}"/>
              </a:ext>
            </a:extLst>
          </p:cNvPr>
          <p:cNvSpPr/>
          <p:nvPr/>
        </p:nvSpPr>
        <p:spPr>
          <a:xfrm>
            <a:off x="5681173" y="2797238"/>
            <a:ext cx="294629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9F6EB7AA-5F12-CE47-B7F4-223461E26919}"/>
              </a:ext>
            </a:extLst>
          </p:cNvPr>
          <p:cNvSpPr/>
          <p:nvPr/>
        </p:nvSpPr>
        <p:spPr>
          <a:xfrm>
            <a:off x="5146118" y="2781104"/>
            <a:ext cx="446314" cy="326571"/>
          </a:xfrm>
          <a:prstGeom prst="rightArrow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2820E99A-E57D-A744-A407-058DFDDF9F90}"/>
              </a:ext>
            </a:extLst>
          </p:cNvPr>
          <p:cNvSpPr/>
          <p:nvPr/>
        </p:nvSpPr>
        <p:spPr>
          <a:xfrm rot="16200000">
            <a:off x="2584882" y="2874687"/>
            <a:ext cx="272143" cy="9906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51FA4E-11DE-5745-AF3E-B3755775E43B}"/>
              </a:ext>
            </a:extLst>
          </p:cNvPr>
          <p:cNvSpPr/>
          <p:nvPr/>
        </p:nvSpPr>
        <p:spPr>
          <a:xfrm>
            <a:off x="2008706" y="3455704"/>
            <a:ext cx="1424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guard (filter)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D2289B-E833-4B48-A869-E90C41F045EF}"/>
              </a:ext>
            </a:extLst>
          </p:cNvPr>
          <p:cNvSpPr/>
          <p:nvPr/>
        </p:nvSpPr>
        <p:spPr>
          <a:xfrm>
            <a:off x="289562" y="4422339"/>
            <a:ext cx="476781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factors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factors n = [x | x &lt;-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..n], mod n x ==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AEE586-F480-6B49-90D5-0E9CF6954B1B}"/>
              </a:ext>
            </a:extLst>
          </p:cNvPr>
          <p:cNvSpPr/>
          <p:nvPr/>
        </p:nvSpPr>
        <p:spPr>
          <a:xfrm>
            <a:off x="5681173" y="4425431"/>
            <a:ext cx="294629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factors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24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89815763-9DE9-024B-930E-8085450495D7}"/>
              </a:ext>
            </a:extLst>
          </p:cNvPr>
          <p:cNvSpPr/>
          <p:nvPr/>
        </p:nvSpPr>
        <p:spPr>
          <a:xfrm>
            <a:off x="5146118" y="4603205"/>
            <a:ext cx="446314" cy="326571"/>
          </a:xfrm>
          <a:prstGeom prst="rightArrow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585DD1-BEB7-A14F-B4CC-EB10C1F8DEBF}"/>
              </a:ext>
            </a:extLst>
          </p:cNvPr>
          <p:cNvSpPr/>
          <p:nvPr/>
        </p:nvSpPr>
        <p:spPr>
          <a:xfrm>
            <a:off x="5692542" y="5190708"/>
            <a:ext cx="294629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factors </a:t>
            </a:r>
            <a:r>
              <a:rPr lang="ru-RU" sz="1400" dirty="0">
                <a:solidFill>
                  <a:srgbClr val="098658"/>
                </a:solidFill>
                <a:latin typeface="Menlo" panose="020B0609030804020204" pitchFamily="49" charset="0"/>
              </a:rPr>
              <a:t>29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ru-R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8CCCEAD2-E74D-0C4E-A267-BCB0AB79B1F4}"/>
              </a:ext>
            </a:extLst>
          </p:cNvPr>
          <p:cNvSpPr/>
          <p:nvPr/>
        </p:nvSpPr>
        <p:spPr>
          <a:xfrm rot="16200000">
            <a:off x="4065260" y="4743859"/>
            <a:ext cx="272143" cy="9906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4C60B7-A182-8942-952A-BB143A813B78}"/>
              </a:ext>
            </a:extLst>
          </p:cNvPr>
          <p:cNvSpPr/>
          <p:nvPr/>
        </p:nvSpPr>
        <p:spPr>
          <a:xfrm>
            <a:off x="3489084" y="5324876"/>
            <a:ext cx="1424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guard (filter)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5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9984-6E79-0D4E-9BCF-1E587C30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Guards: Prime numbers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CEE61-4A1D-E344-91D8-CAE2F4455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1998113"/>
            <a:ext cx="8654537" cy="422200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Note,</a:t>
            </a:r>
            <a:r>
              <a:rPr lang="en-US" sz="2000" dirty="0"/>
              <a:t> that deciding that a number 24 is not prime, require any factor other than </a:t>
            </a:r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US" sz="2000" dirty="0"/>
              <a:t> or the number itself to be produced (</a:t>
            </a:r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2 </a:t>
            </a:r>
            <a:r>
              <a:rPr lang="en-US" sz="2000" dirty="0"/>
              <a:t>in this example) -  lazy evolution.</a:t>
            </a:r>
          </a:p>
          <a:p>
            <a:endParaRPr lang="en-US" sz="2000" dirty="0"/>
          </a:p>
          <a:p>
            <a:r>
              <a:rPr lang="en-US" sz="2000" dirty="0"/>
              <a:t>Using prime we can define a function that produces the list of all primes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7D51D-4FD3-1040-BA1F-1E900AD7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273D4F-5FE8-BC40-9754-F7A8D04A5B20}"/>
              </a:ext>
            </a:extLst>
          </p:cNvPr>
          <p:cNvSpPr/>
          <p:nvPr/>
        </p:nvSpPr>
        <p:spPr>
          <a:xfrm>
            <a:off x="199900" y="1076628"/>
            <a:ext cx="865453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/>
              <a:t>Definition</a:t>
            </a:r>
            <a:r>
              <a:rPr lang="en-US" dirty="0"/>
              <a:t>: A prime number (or a prime) is a natural number greater than 1 that is not a product of two or more smaller natural numbers.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D6A4B-8822-B240-97B1-BFDE7F78A166}"/>
              </a:ext>
            </a:extLst>
          </p:cNvPr>
          <p:cNvSpPr/>
          <p:nvPr/>
        </p:nvSpPr>
        <p:spPr>
          <a:xfrm>
            <a:off x="199900" y="2264411"/>
            <a:ext cx="417219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prime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prime n = factors n ==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,n]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BB4B76-AAB1-6B46-8A13-D4B4363A8CF2}"/>
              </a:ext>
            </a:extLst>
          </p:cNvPr>
          <p:cNvSpPr/>
          <p:nvPr/>
        </p:nvSpPr>
        <p:spPr>
          <a:xfrm>
            <a:off x="4682238" y="2264411"/>
            <a:ext cx="417219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prime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24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False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prime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29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256F4F-4D72-1848-AA0E-41A451D86D8C}"/>
              </a:ext>
            </a:extLst>
          </p:cNvPr>
          <p:cNvSpPr/>
          <p:nvPr/>
        </p:nvSpPr>
        <p:spPr>
          <a:xfrm>
            <a:off x="289562" y="5393029"/>
            <a:ext cx="417219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primes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primes n = [x | x &lt;-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..n], prime x]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14B2DF-33CB-E94E-9425-77241869A20E}"/>
              </a:ext>
            </a:extLst>
          </p:cNvPr>
          <p:cNvSpPr/>
          <p:nvPr/>
        </p:nvSpPr>
        <p:spPr>
          <a:xfrm>
            <a:off x="4771900" y="5393029"/>
            <a:ext cx="417219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primes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29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8D25986-D1FD-9E47-8708-E81081533026}"/>
              </a:ext>
            </a:extLst>
          </p:cNvPr>
          <p:cNvSpPr/>
          <p:nvPr/>
        </p:nvSpPr>
        <p:spPr>
          <a:xfrm>
            <a:off x="4182614" y="2362735"/>
            <a:ext cx="446314" cy="326571"/>
          </a:xfrm>
          <a:prstGeom prst="rightArrow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88CD45A-DB54-6845-A393-D2A5584AD3A5}"/>
              </a:ext>
            </a:extLst>
          </p:cNvPr>
          <p:cNvSpPr/>
          <p:nvPr/>
        </p:nvSpPr>
        <p:spPr>
          <a:xfrm>
            <a:off x="4283435" y="5500822"/>
            <a:ext cx="446314" cy="326571"/>
          </a:xfrm>
          <a:prstGeom prst="rightArrow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485-2067-7A4A-829C-DD8791DE7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Guards: Lookup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D440A-8BCF-DF48-BFED-205CF0923E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900" y="1834908"/>
                <a:ext cx="8654537" cy="4222001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The data consists of a list of pairs of keys and values.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𝑘𝑒𝑦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For any type of keys that supports equality, a function 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find</a:t>
                </a:r>
                <a:r>
                  <a:rPr lang="en-US" sz="2000" dirty="0"/>
                  <a:t> returns the list of all values that are associated with a given key in a table: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Sine lookup table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D440A-8BCF-DF48-BFED-205CF0923E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900" y="1834908"/>
                <a:ext cx="8654537" cy="4222001"/>
              </a:xfrm>
              <a:blipFill>
                <a:blip r:embed="rId3"/>
                <a:stretch>
                  <a:fillRect l="-587" t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31A72-C252-A843-A3EB-2F4EECAF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7C68D2-5D86-9245-B413-1D5C6D97F6B4}"/>
              </a:ext>
            </a:extLst>
          </p:cNvPr>
          <p:cNvSpPr/>
          <p:nvPr/>
        </p:nvSpPr>
        <p:spPr>
          <a:xfrm>
            <a:off x="199900" y="1076628"/>
            <a:ext cx="865453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/>
              <a:t>Definition</a:t>
            </a:r>
            <a:r>
              <a:rPr lang="en-US" dirty="0"/>
              <a:t>: </a:t>
            </a:r>
            <a:r>
              <a:rPr lang="en-AU" dirty="0">
                <a:solidFill>
                  <a:srgbClr val="202122"/>
                </a:solidFill>
                <a:latin typeface="Arial" panose="020B0604020202020204" pitchFamily="34" charset="0"/>
              </a:rPr>
              <a:t>A lookup table is a data structure that replaces runtime computation with a simpler indexing operation.  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9351C-360C-F74A-A025-2B460E3254D6}"/>
              </a:ext>
            </a:extLst>
          </p:cNvPr>
          <p:cNvSpPr/>
          <p:nvPr/>
        </p:nvSpPr>
        <p:spPr>
          <a:xfrm>
            <a:off x="778223" y="3167390"/>
            <a:ext cx="540790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find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find k t = [v | (k', v) &lt;- t, k == k']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047FB-D3EB-2044-9D62-B1163777686C}"/>
              </a:ext>
            </a:extLst>
          </p:cNvPr>
          <p:cNvSpPr/>
          <p:nvPr/>
        </p:nvSpPr>
        <p:spPr>
          <a:xfrm>
            <a:off x="778223" y="3782075"/>
            <a:ext cx="540790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find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E8729A-1E3C-974F-A38F-E3452679F94D}"/>
              </a:ext>
            </a:extLst>
          </p:cNvPr>
          <p:cNvSpPr/>
          <p:nvPr/>
        </p:nvSpPr>
        <p:spPr>
          <a:xfrm>
            <a:off x="778224" y="4726239"/>
            <a:ext cx="758755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sinTable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1.0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1.0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1.0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70B04A-1677-5242-ADE1-B913E4AA9380}"/>
              </a:ext>
            </a:extLst>
          </p:cNvPr>
          <p:cNvSpPr/>
          <p:nvPr/>
        </p:nvSpPr>
        <p:spPr>
          <a:xfrm>
            <a:off x="778223" y="5361408"/>
            <a:ext cx="3534985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find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sinTable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find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sinTable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1.0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find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sinTable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0.6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1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21248</TotalTime>
  <Words>2265</Words>
  <Application>Microsoft Macintosh PowerPoint</Application>
  <PresentationFormat>On-screen Show (4:3)</PresentationFormat>
  <Paragraphs>365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Helvetica</vt:lpstr>
      <vt:lpstr>Menlo</vt:lpstr>
      <vt:lpstr>Wingdings</vt:lpstr>
      <vt:lpstr>Office Theme</vt:lpstr>
      <vt:lpstr>Lecture 4A List comprehensions</vt:lpstr>
      <vt:lpstr>Acknowledgement of Country</vt:lpstr>
      <vt:lpstr>Basic concepts</vt:lpstr>
      <vt:lpstr>Basic concepts</vt:lpstr>
      <vt:lpstr>Basic concepts</vt:lpstr>
      <vt:lpstr>Basic concepts</vt:lpstr>
      <vt:lpstr>Guards</vt:lpstr>
      <vt:lpstr>Guards: Prime numbers example</vt:lpstr>
      <vt:lpstr>Guards: Lookup table</vt:lpstr>
      <vt:lpstr>Quiz</vt:lpstr>
      <vt:lpstr>The zip Function</vt:lpstr>
      <vt:lpstr>The zip Function: Example</vt:lpstr>
      <vt:lpstr>String comprehensions </vt:lpstr>
      <vt:lpstr>String comprehensions </vt:lpstr>
      <vt:lpstr>The Caesar cipher</vt:lpstr>
      <vt:lpstr>The Caesar cipher:  Encoding and Decoding</vt:lpstr>
      <vt:lpstr>The Caesar cipher:  Encoding and Decoding</vt:lpstr>
      <vt:lpstr>The Caesar cipher:  Encoding and Decoding</vt:lpstr>
      <vt:lpstr>Live coding</vt:lpstr>
      <vt:lpstr>Quz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Lenskiy</dc:creator>
  <cp:lastModifiedBy>Artem Lenskiy</cp:lastModifiedBy>
  <cp:revision>848</cp:revision>
  <dcterms:created xsi:type="dcterms:W3CDTF">2013-04-08T01:44:14Z</dcterms:created>
  <dcterms:modified xsi:type="dcterms:W3CDTF">2020-11-08T03:07:57Z</dcterms:modified>
</cp:coreProperties>
</file>