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8" r:id="rId3"/>
    <p:sldId id="262" r:id="rId4"/>
    <p:sldId id="260" r:id="rId5"/>
    <p:sldId id="275" r:id="rId6"/>
    <p:sldId id="259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385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FE00"/>
    <a:srgbClr val="1E1E1E"/>
    <a:srgbClr val="FCF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/>
    <p:restoredTop sz="88367"/>
  </p:normalViewPr>
  <p:slideViewPr>
    <p:cSldViewPr snapToGrid="0" snapToObjects="1">
      <p:cViewPr varScale="1">
        <p:scale>
          <a:sx n="112" d="100"/>
          <a:sy n="112" d="100"/>
        </p:scale>
        <p:origin x="22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73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4E90-A63D-5640-839C-72DEFDCA28BF}" type="datetimeFigureOut">
              <a:rPr lang="en-US" smtClean="0"/>
              <a:t>11/9/20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7C916-37C3-9840-986E-83BD75C5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515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990F5-A00E-084D-A4BE-181573626450}" type="datetimeFigureOut">
              <a:rPr lang="en-US" smtClean="0"/>
              <a:t>11/9/20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C7CC2-A0F3-3141-A460-4689A100E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381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27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33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9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42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71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49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55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13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00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43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62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05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17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26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60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48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71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48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C7CC2-A0F3-3141-A460-4689A100E6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81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7804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33824"/>
            <a:ext cx="6400800" cy="152527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655E3-EC3B-824A-A4E9-873FA8E250BA}" type="datetime1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9430FF-E783-CC40-8C3D-72B7ADD2F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1670" y="4556098"/>
            <a:ext cx="2000659" cy="160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63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445E-CCC3-9C49-80E9-7C75A3F4D908}" type="datetime1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43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62E2F-1924-5F4B-ABA9-88C3AE2BB728}" type="datetime1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5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902" y="245192"/>
            <a:ext cx="7965424" cy="55628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901" y="959003"/>
            <a:ext cx="8654537" cy="5261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F253E-A1AA-AC49-A424-9FC5041F72A0}" type="datetime1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7A5B8D-90AD-D24D-AAC3-581E117B3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5325" y="102289"/>
            <a:ext cx="889223" cy="7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13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7C22B-9C58-D14B-BF66-29307AE5619E}" type="datetime1">
              <a:rPr lang="en-US" smtClean="0"/>
              <a:t>11/9/20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72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9D49F-D31B-7544-8DFB-93052E89E38E}" type="datetime1">
              <a:rPr lang="en-US" smtClean="0"/>
              <a:t>11/9/20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2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CB6C6-12FC-F945-B520-9680EC8004EF}" type="datetime1">
              <a:rPr lang="en-US" smtClean="0"/>
              <a:t>11/9/20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9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C323-AF0D-C04B-A6D9-83CA5AEA8838}" type="datetime1">
              <a:rPr lang="en-US" smtClean="0"/>
              <a:t>11/9/20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23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471CA-0E43-0046-BC62-80C64EFD5F25}" type="datetime1">
              <a:rPr lang="en-US" smtClean="0"/>
              <a:t>11/9/20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76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33DDD-182C-7B48-8F91-E6E83035B8D7}" type="datetime1">
              <a:rPr lang="en-US" smtClean="0"/>
              <a:t>11/9/20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70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9C93D-B6C6-4F45-A896-C45D339ABA17}" type="datetime1">
              <a:rPr lang="en-US" smtClean="0"/>
              <a:t>11/9/20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7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9900" y="460291"/>
            <a:ext cx="8654537" cy="5562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901" y="1343131"/>
            <a:ext cx="8654537" cy="4876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9901" y="64621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BB3C9-FA19-6242-A9C8-1BCCB2BA7303}" type="datetime1">
              <a:rPr lang="en-US" smtClean="0"/>
              <a:t>11/9/20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621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0838" y="64621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4CDA4-B2C2-C244-9F85-471ABA2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4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ü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-cs-faculty.stanford.edu/~knuth/gkp.html" TargetMode="External"/><Relationship Id="rId7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hyperlink" Target="https://en.wikipedia.org/wiki/Special:BookSources/0-201-55802-5" TargetMode="External"/><Relationship Id="rId4" Type="http://schemas.openxmlformats.org/officeDocument/2006/relationships/hyperlink" Target="https://en.wikipedia.org/wiki/ISBN_(identifier)" TargetMode="Externa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tiff"/><Relationship Id="rId4" Type="http://schemas.openxmlformats.org/officeDocument/2006/relationships/image" Target="../media/image2.tiff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Lecture 4B</a:t>
            </a:r>
            <a:br>
              <a:rPr lang="en-US" sz="2800" dirty="0"/>
            </a:br>
            <a:r>
              <a:rPr lang="en-US" sz="2800" dirty="0"/>
              <a:t>Recursive functions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7308"/>
            <a:ext cx="6400800" cy="1022843"/>
          </a:xfrm>
        </p:spPr>
        <p:txBody>
          <a:bodyPr/>
          <a:lstStyle/>
          <a:p>
            <a:r>
              <a:rPr lang="en-US" dirty="0"/>
              <a:t>COMP 1100</a:t>
            </a:r>
          </a:p>
        </p:txBody>
      </p:sp>
    </p:spTree>
    <p:extLst>
      <p:ext uri="{BB962C8B-B14F-4D97-AF65-F5344CB8AC3E}">
        <p14:creationId xmlns:p14="http://schemas.microsoft.com/office/powerpoint/2010/main" val="58939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6199C-BDDF-F540-8003-0A4FA7266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on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BE70E-AF4E-F74C-8DCC-E4712B2EC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Consider the library function that reverses a list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89B56-2D17-7B40-8E2E-147367F8C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029239-772F-AF4A-B490-D93BE7E0A358}"/>
              </a:ext>
            </a:extLst>
          </p:cNvPr>
          <p:cNvSpPr/>
          <p:nvPr/>
        </p:nvSpPr>
        <p:spPr>
          <a:xfrm>
            <a:off x="289562" y="1526249"/>
            <a:ext cx="4670627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795E26"/>
                </a:solidFill>
                <a:latin typeface="Menlo" panose="020B0609030804020204" pitchFamily="49" charset="0"/>
              </a:rPr>
              <a:t>reverse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::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-&gt;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reverse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reverse (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x:xs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= reverse'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++ [x]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99A63E79-189A-9D43-9B7A-1CEBA5D6E7F0}"/>
              </a:ext>
            </a:extLst>
          </p:cNvPr>
          <p:cNvSpPr/>
          <p:nvPr/>
        </p:nvSpPr>
        <p:spPr>
          <a:xfrm rot="16200000">
            <a:off x="2784545" y="1827011"/>
            <a:ext cx="240802" cy="1160253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15129D54-C539-E943-B06F-16E0AFBF90F9}"/>
              </a:ext>
            </a:extLst>
          </p:cNvPr>
          <p:cNvSpPr/>
          <p:nvPr/>
        </p:nvSpPr>
        <p:spPr>
          <a:xfrm rot="16200000">
            <a:off x="3932088" y="2316998"/>
            <a:ext cx="240804" cy="210892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6A2B07-60E3-184F-ABDF-04294F46F10C}"/>
              </a:ext>
            </a:extLst>
          </p:cNvPr>
          <p:cNvSpPr txBox="1"/>
          <p:nvPr/>
        </p:nvSpPr>
        <p:spPr>
          <a:xfrm>
            <a:off x="2685780" y="2542846"/>
            <a:ext cx="70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46DA8C-9D41-964A-882D-4F04C9C72CD6}"/>
              </a:ext>
            </a:extLst>
          </p:cNvPr>
          <p:cNvSpPr txBox="1"/>
          <p:nvPr/>
        </p:nvSpPr>
        <p:spPr>
          <a:xfrm>
            <a:off x="3393146" y="2542846"/>
            <a:ext cx="1946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head element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652EEF-675C-9B4F-9A38-0C10BF90081B}"/>
              </a:ext>
            </a:extLst>
          </p:cNvPr>
          <p:cNvSpPr/>
          <p:nvPr/>
        </p:nvSpPr>
        <p:spPr>
          <a:xfrm>
            <a:off x="289562" y="2965708"/>
            <a:ext cx="4572000" cy="24622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reverse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reverse}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reverse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++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reverse}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(reverse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++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]) ++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reverse}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((reverse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++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]) ++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]) ++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reverse}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((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++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]) ++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]) ++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++}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03900B-B63E-8646-B4B8-D03DDCE7369E}"/>
              </a:ext>
            </a:extLst>
          </p:cNvPr>
          <p:cNvSpPr/>
          <p:nvPr/>
        </p:nvSpPr>
        <p:spPr>
          <a:xfrm>
            <a:off x="289563" y="3680328"/>
            <a:ext cx="4670626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AE5450-4D4D-B040-AFE4-5B57F778BA8E}"/>
              </a:ext>
            </a:extLst>
          </p:cNvPr>
          <p:cNvSpPr/>
          <p:nvPr/>
        </p:nvSpPr>
        <p:spPr>
          <a:xfrm>
            <a:off x="289563" y="4092726"/>
            <a:ext cx="4670626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17E069-F6F2-064D-92E1-73EF091F4968}"/>
              </a:ext>
            </a:extLst>
          </p:cNvPr>
          <p:cNvSpPr/>
          <p:nvPr/>
        </p:nvSpPr>
        <p:spPr>
          <a:xfrm>
            <a:off x="289563" y="4529475"/>
            <a:ext cx="4670626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293BFC-8CED-684A-B3E4-7054678AF50A}"/>
              </a:ext>
            </a:extLst>
          </p:cNvPr>
          <p:cNvSpPr/>
          <p:nvPr/>
        </p:nvSpPr>
        <p:spPr>
          <a:xfrm>
            <a:off x="289563" y="4966224"/>
            <a:ext cx="4670626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44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DE6A1-7FB3-FE42-90B0-AF23830D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on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CBAA9-DD41-0547-8BC1-0A05C5314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append operator </a:t>
            </a:r>
            <a:r>
              <a:rPr lang="en-AU" sz="2000" dirty="0">
                <a:solidFill>
                  <a:srgbClr val="000000"/>
                </a:solidFill>
                <a:latin typeface="Menlo" panose="020B0609030804020204" pitchFamily="49" charset="0"/>
              </a:rPr>
              <a:t>++</a:t>
            </a:r>
            <a:r>
              <a:rPr lang="en-US" sz="2000" dirty="0"/>
              <a:t> can itself be defined using recursion on its first argument.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lists can be appended by copying elements from the first list until it is exhausted, at which point the second list is joined on at the end.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2C270-3119-3D40-BFA3-619DF3A8A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6E320-232F-B242-9E7B-DE12141C5683}"/>
              </a:ext>
            </a:extLst>
          </p:cNvPr>
          <p:cNvSpPr/>
          <p:nvPr/>
        </p:nvSpPr>
        <p:spPr>
          <a:xfrm>
            <a:off x="379562" y="2668015"/>
            <a:ext cx="3735238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795E26"/>
                </a:solidFill>
                <a:latin typeface="Menlo" panose="020B0609030804020204" pitchFamily="49" charset="0"/>
              </a:rPr>
              <a:t>(++)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::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-&gt;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-&gt;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++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ys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ys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x:xs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++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ys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 x : (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++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ys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7003F6-1E4C-5F46-A6DD-84756FC97CCE}"/>
              </a:ext>
            </a:extLst>
          </p:cNvPr>
          <p:cNvSpPr/>
          <p:nvPr/>
        </p:nvSpPr>
        <p:spPr>
          <a:xfrm>
            <a:off x="2462411" y="1948620"/>
            <a:ext cx="42191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++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861116-E3B3-5048-9CB6-502C32D390A4}"/>
              </a:ext>
            </a:extLst>
          </p:cNvPr>
          <p:cNvSpPr/>
          <p:nvPr/>
        </p:nvSpPr>
        <p:spPr>
          <a:xfrm>
            <a:off x="4462099" y="2668015"/>
            <a:ext cx="430233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++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++}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 ([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++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])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++}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: ([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++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]))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++}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: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 (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++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])))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++}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: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]))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list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notation}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8A5CA0-4C21-D949-BC37-A8A7452D39AB}"/>
              </a:ext>
            </a:extLst>
          </p:cNvPr>
          <p:cNvSpPr/>
          <p:nvPr/>
        </p:nvSpPr>
        <p:spPr>
          <a:xfrm>
            <a:off x="4551761" y="3587187"/>
            <a:ext cx="4392338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80DFE3-059A-B244-878C-1BA02D55E1EF}"/>
              </a:ext>
            </a:extLst>
          </p:cNvPr>
          <p:cNvSpPr/>
          <p:nvPr/>
        </p:nvSpPr>
        <p:spPr>
          <a:xfrm>
            <a:off x="4551761" y="4008211"/>
            <a:ext cx="4392338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C1CB0C-6E99-3549-8443-61DF3E97472F}"/>
              </a:ext>
            </a:extLst>
          </p:cNvPr>
          <p:cNvSpPr/>
          <p:nvPr/>
        </p:nvSpPr>
        <p:spPr>
          <a:xfrm>
            <a:off x="4551761" y="4437861"/>
            <a:ext cx="4392338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74EA40-FAD8-C94A-96D3-23CB030AACB2}"/>
              </a:ext>
            </a:extLst>
          </p:cNvPr>
          <p:cNvSpPr/>
          <p:nvPr/>
        </p:nvSpPr>
        <p:spPr>
          <a:xfrm>
            <a:off x="4551761" y="4871507"/>
            <a:ext cx="4392338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65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9E00-218E-5541-B492-F9DCCE54C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on sorted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329D8-5D34-334E-9C71-D64EA722F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 function that inserts a new element into a sorted list to give another sorted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749B5-D20E-3844-8043-A55F4C136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FCF48B-3782-BA4C-9EF4-6AE7CC4F59FF}"/>
              </a:ext>
            </a:extLst>
          </p:cNvPr>
          <p:cNvSpPr/>
          <p:nvPr/>
        </p:nvSpPr>
        <p:spPr>
          <a:xfrm>
            <a:off x="199901" y="1708879"/>
            <a:ext cx="5433149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795E26"/>
                </a:solidFill>
                <a:latin typeface="Menlo" panose="020B0609030804020204" pitchFamily="49" charset="0"/>
              </a:rPr>
              <a:t>insert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::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Ord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=&gt; 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-&gt;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-&gt;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insert x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					= [x]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insert x (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y:ys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	| x &lt;= y 	=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x:y:ys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			| otherwise 	= y : insert x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ys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455B75-7773-2E4C-AB98-9FBDFF235BFF}"/>
              </a:ext>
            </a:extLst>
          </p:cNvPr>
          <p:cNvSpPr/>
          <p:nvPr/>
        </p:nvSpPr>
        <p:spPr>
          <a:xfrm>
            <a:off x="5849049" y="1708879"/>
            <a:ext cx="300538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&gt; insert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79110B-EB94-3343-95DB-AF69C234C74B}"/>
              </a:ext>
            </a:extLst>
          </p:cNvPr>
          <p:cNvSpPr/>
          <p:nvPr/>
        </p:nvSpPr>
        <p:spPr>
          <a:xfrm>
            <a:off x="199900" y="2843196"/>
            <a:ext cx="5433149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insert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insert}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 insert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insert}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 insert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insert}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list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notation}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A07D5F-2A07-8B4D-874A-D99570CE551C}"/>
              </a:ext>
            </a:extLst>
          </p:cNvPr>
          <p:cNvSpPr/>
          <p:nvPr/>
        </p:nvSpPr>
        <p:spPr>
          <a:xfrm>
            <a:off x="0" y="3537616"/>
            <a:ext cx="4392338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0BC31B-D3DC-5046-AB16-DAAFB73B5E4F}"/>
              </a:ext>
            </a:extLst>
          </p:cNvPr>
          <p:cNvSpPr/>
          <p:nvPr/>
        </p:nvSpPr>
        <p:spPr>
          <a:xfrm>
            <a:off x="0" y="3967622"/>
            <a:ext cx="4392338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AEFB70-F2D6-1041-9FC7-4E7290C4286C}"/>
              </a:ext>
            </a:extLst>
          </p:cNvPr>
          <p:cNvSpPr/>
          <p:nvPr/>
        </p:nvSpPr>
        <p:spPr>
          <a:xfrm>
            <a:off x="0" y="4397629"/>
            <a:ext cx="4392338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65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75456-9DBF-5545-A95D-19901650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on sorted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A1786-6F8C-6648-A2A9-C12A84E84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Using insert we can define a function that implements insertion sort.</a:t>
            </a:r>
          </a:p>
          <a:p>
            <a:r>
              <a:rPr lang="en-US" sz="2000" dirty="0"/>
              <a:t>Any non-empty list is sorted by inserting its head into the list that results from sorting its tail.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F1C64-A494-8B4E-B57F-F654EE2D8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FA9539-A31C-724E-AC1C-CA2A362CD5FC}"/>
              </a:ext>
            </a:extLst>
          </p:cNvPr>
          <p:cNvSpPr/>
          <p:nvPr/>
        </p:nvSpPr>
        <p:spPr>
          <a:xfrm>
            <a:off x="4771903" y="2292702"/>
            <a:ext cx="355258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iSort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45B7B7-C9DB-E24E-AFF8-6C88CD9C2FA8}"/>
              </a:ext>
            </a:extLst>
          </p:cNvPr>
          <p:cNvSpPr/>
          <p:nvPr/>
        </p:nvSpPr>
        <p:spPr>
          <a:xfrm>
            <a:off x="289562" y="2292702"/>
            <a:ext cx="4082537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dirty="0" err="1">
                <a:solidFill>
                  <a:srgbClr val="795E26"/>
                </a:solidFill>
                <a:latin typeface="Menlo" panose="020B0609030804020204" pitchFamily="49" charset="0"/>
              </a:rPr>
              <a:t>iSort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::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Ord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=&gt;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-&gt;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iSort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iSort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(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x:xs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= insert x (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isort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32E893-A8FB-A545-8B33-4C778F9C14A7}"/>
              </a:ext>
            </a:extLst>
          </p:cNvPr>
          <p:cNvSpPr/>
          <p:nvPr/>
        </p:nvSpPr>
        <p:spPr>
          <a:xfrm>
            <a:off x="199901" y="3542459"/>
            <a:ext cx="551078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iSort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iSort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insert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(insert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(insert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(insert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)))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insert}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insert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(insert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(insert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]))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insert}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insert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(insert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])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insert}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insert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insert}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9F9C50-A762-1644-A864-17A9D19544F1}"/>
              </a:ext>
            </a:extLst>
          </p:cNvPr>
          <p:cNvSpPr/>
          <p:nvPr/>
        </p:nvSpPr>
        <p:spPr>
          <a:xfrm>
            <a:off x="199901" y="4250234"/>
            <a:ext cx="5041188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A5B9F9-24A5-834C-9785-DDD6F7A0287B}"/>
              </a:ext>
            </a:extLst>
          </p:cNvPr>
          <p:cNvSpPr/>
          <p:nvPr/>
        </p:nvSpPr>
        <p:spPr>
          <a:xfrm>
            <a:off x="199901" y="4662632"/>
            <a:ext cx="5041188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5FCAB9-1F09-1B43-AD99-5D69A0A236E7}"/>
              </a:ext>
            </a:extLst>
          </p:cNvPr>
          <p:cNvSpPr/>
          <p:nvPr/>
        </p:nvSpPr>
        <p:spPr>
          <a:xfrm>
            <a:off x="199901" y="5083656"/>
            <a:ext cx="5041188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81403F-83F8-B848-BF8C-BA44781D744D}"/>
              </a:ext>
            </a:extLst>
          </p:cNvPr>
          <p:cNvSpPr/>
          <p:nvPr/>
        </p:nvSpPr>
        <p:spPr>
          <a:xfrm>
            <a:off x="199901" y="5507104"/>
            <a:ext cx="5041188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7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04E48-DC80-024B-A927-1D64DA6C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Recursion: Multiple arguments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702AA-5265-0946-A87F-FCE2AD6A0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Functions with multiple arguments can also be defined using recursion on more that one argument at the same time.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BEA3E-F2C0-FA43-A554-1078CB925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21FFC1-05E5-9B4A-9528-70D1F9A32EC7}"/>
              </a:ext>
            </a:extLst>
          </p:cNvPr>
          <p:cNvSpPr/>
          <p:nvPr/>
        </p:nvSpPr>
        <p:spPr>
          <a:xfrm>
            <a:off x="690114" y="1822275"/>
            <a:ext cx="4287328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795E26"/>
                </a:solidFill>
                <a:latin typeface="Menlo" panose="020B0609030804020204" pitchFamily="49" charset="0"/>
              </a:rPr>
              <a:t>zip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::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-&gt;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b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-&gt; [(</a:t>
            </a:r>
            <a:r>
              <a:rPr lang="en-AU" sz="1400" dirty="0" err="1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 err="1">
                <a:solidFill>
                  <a:srgbClr val="001080"/>
                </a:solidFill>
                <a:latin typeface="Menlo" panose="020B0609030804020204" pitchFamily="49" charset="0"/>
              </a:rPr>
              <a:t>b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zip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_ =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zip _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zip (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x:xs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(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y:ys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= (x, y) : zip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ys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DE9ECA-53DC-B346-9761-C43C554D79F2}"/>
              </a:ext>
            </a:extLst>
          </p:cNvPr>
          <p:cNvSpPr/>
          <p:nvPr/>
        </p:nvSpPr>
        <p:spPr>
          <a:xfrm>
            <a:off x="5374257" y="1830012"/>
            <a:ext cx="360255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&gt; zip' [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'a'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'b'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'c'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[(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'a'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),(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'b'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),(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'c'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)]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0BF688-E676-2B4D-BC62-0FAC56C18B4C}"/>
              </a:ext>
            </a:extLst>
          </p:cNvPr>
          <p:cNvSpPr/>
          <p:nvPr/>
        </p:nvSpPr>
        <p:spPr>
          <a:xfrm>
            <a:off x="690114" y="2994296"/>
            <a:ext cx="493430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zip' [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'a'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'b'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'c'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zip'}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'a'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: zip [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'b'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'c'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zip'}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'a'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: (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'b'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: zip [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'c'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zip'}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'a'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: (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'b'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: (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'c'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: zip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zip'}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'a'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: (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'b'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: (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'c'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: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list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notation}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[(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'a'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), (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'b'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), (</a:t>
            </a:r>
            <a:r>
              <a:rPr lang="en-AU" sz="1400" dirty="0">
                <a:solidFill>
                  <a:srgbClr val="A31515"/>
                </a:solidFill>
                <a:latin typeface="Menlo" panose="020B0609030804020204" pitchFamily="49" charset="0"/>
              </a:rPr>
              <a:t>'c'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)]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148FA3-0BF6-A246-AABB-1B1689EAA45F}"/>
              </a:ext>
            </a:extLst>
          </p:cNvPr>
          <p:cNvSpPr/>
          <p:nvPr/>
        </p:nvSpPr>
        <p:spPr>
          <a:xfrm>
            <a:off x="585104" y="3689141"/>
            <a:ext cx="4392338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02945D-969F-2843-B339-CED85C2BD48D}"/>
              </a:ext>
            </a:extLst>
          </p:cNvPr>
          <p:cNvSpPr/>
          <p:nvPr/>
        </p:nvSpPr>
        <p:spPr>
          <a:xfrm>
            <a:off x="606669" y="4109151"/>
            <a:ext cx="4755975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CC41C5-A928-1C46-950C-CACFB618CC92}"/>
              </a:ext>
            </a:extLst>
          </p:cNvPr>
          <p:cNvSpPr/>
          <p:nvPr/>
        </p:nvSpPr>
        <p:spPr>
          <a:xfrm>
            <a:off x="606670" y="4531529"/>
            <a:ext cx="4642504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75F5E4-F9AB-DE4B-B6CB-1A77FCC297A0}"/>
              </a:ext>
            </a:extLst>
          </p:cNvPr>
          <p:cNvSpPr/>
          <p:nvPr/>
        </p:nvSpPr>
        <p:spPr>
          <a:xfrm>
            <a:off x="606670" y="4958941"/>
            <a:ext cx="4642504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D086952D-1C16-1E41-8E25-0F0C0FF03DB4}"/>
              </a:ext>
            </a:extLst>
          </p:cNvPr>
          <p:cNvSpPr/>
          <p:nvPr/>
        </p:nvSpPr>
        <p:spPr>
          <a:xfrm>
            <a:off x="585104" y="2087592"/>
            <a:ext cx="105010" cy="457200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A6A86-E9BA-0543-B991-5E1E4A01654E}"/>
              </a:ext>
            </a:extLst>
          </p:cNvPr>
          <p:cNvSpPr txBox="1"/>
          <p:nvPr/>
        </p:nvSpPr>
        <p:spPr>
          <a:xfrm rot="16200000">
            <a:off x="-263906" y="2045672"/>
            <a:ext cx="1293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 cases</a:t>
            </a:r>
          </a:p>
        </p:txBody>
      </p:sp>
    </p:spTree>
    <p:extLst>
      <p:ext uri="{BB962C8B-B14F-4D97-AF65-F5344CB8AC3E}">
        <p14:creationId xmlns:p14="http://schemas.microsoft.com/office/powerpoint/2010/main" val="237269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98CCC-39A1-6F4A-B56C-D78C4C1B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E0513-E70E-D747-8CDB-9AEC4E6AA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QUIZ</a:t>
            </a:r>
            <a:r>
              <a:rPr lang="en-US" sz="2000" dirty="0"/>
              <a:t>: The library function </a:t>
            </a:r>
            <a:r>
              <a:rPr lang="en-AU" sz="2000" dirty="0">
                <a:solidFill>
                  <a:srgbClr val="000000"/>
                </a:solidFill>
                <a:latin typeface="Menlo" panose="020B0609030804020204" pitchFamily="49" charset="0"/>
              </a:rPr>
              <a:t>drop</a:t>
            </a:r>
            <a:r>
              <a:rPr lang="en-US" sz="2000" dirty="0"/>
              <a:t> removes a given number of elements form the start of a list.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>
              <a:buFont typeface="+mj-lt"/>
              <a:buAutoNum type="arabicPeriod"/>
            </a:pPr>
            <a:r>
              <a:rPr lang="en-US" sz="2000" dirty="0"/>
              <a:t>How many bases cases does </a:t>
            </a:r>
            <a:r>
              <a:rPr lang="en-AU" sz="2000" dirty="0">
                <a:solidFill>
                  <a:srgbClr val="000000"/>
                </a:solidFill>
                <a:latin typeface="Menlo" panose="020B0609030804020204" pitchFamily="49" charset="0"/>
              </a:rPr>
              <a:t>drop</a:t>
            </a:r>
            <a:r>
              <a:rPr lang="en-US" sz="2000" dirty="0"/>
              <a:t> have?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Similarly to previous examples unwrap the recursive call 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drop'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</a:t>
            </a:r>
            <a:r>
              <a:rPr lang="en-US" sz="2000" dirty="0"/>
              <a:t>i.e. show how </a:t>
            </a:r>
            <a:r>
              <a:rPr lang="en-AU" sz="2000" dirty="0">
                <a:solidFill>
                  <a:srgbClr val="000000"/>
                </a:solidFill>
                <a:latin typeface="Menlo" panose="020B0609030804020204" pitchFamily="49" charset="0"/>
              </a:rPr>
              <a:t>drop</a:t>
            </a:r>
            <a:r>
              <a:rPr lang="en-US" sz="2000" dirty="0"/>
              <a:t> is reclusively applied to obtain the result.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2DBA7-45A5-D54D-8C1C-E1CE6A69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8B47E1-5325-044C-BEB4-B2715A57CFE4}"/>
              </a:ext>
            </a:extLst>
          </p:cNvPr>
          <p:cNvSpPr/>
          <p:nvPr/>
        </p:nvSpPr>
        <p:spPr>
          <a:xfrm>
            <a:off x="664234" y="1697821"/>
            <a:ext cx="45720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AU" sz="1400" dirty="0">
                <a:solidFill>
                  <a:srgbClr val="795E26"/>
                </a:solidFill>
                <a:latin typeface="Menlo" panose="020B0609030804020204" pitchFamily="49" charset="0"/>
              </a:rPr>
              <a:t>drop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::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Int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-&gt;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-&gt;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drop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0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xs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drop _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drop n (_: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= drop (n-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xs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85B5D-1C34-5D40-BAFF-91ED2FA8552B}"/>
              </a:ext>
            </a:extLst>
          </p:cNvPr>
          <p:cNvSpPr/>
          <p:nvPr/>
        </p:nvSpPr>
        <p:spPr>
          <a:xfrm>
            <a:off x="5581290" y="1697821"/>
            <a:ext cx="327314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drop'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686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D4D4-3EDD-8B44-80DE-6BFA4DBC4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Recursion: Multiple recursion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36496B-7DAE-6548-B977-EB80E86981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Functions can also be defined using </a:t>
                </a:r>
                <a:r>
                  <a:rPr lang="en-US" sz="2000" i="1" dirty="0"/>
                  <a:t>multiple recursion</a:t>
                </a:r>
                <a:r>
                  <a:rPr lang="en-US" sz="2000" dirty="0"/>
                  <a:t>, in which a function is applied more than once in its own definition.</a:t>
                </a:r>
              </a:p>
              <a:p>
                <a:r>
                  <a:rPr lang="en-US" sz="2000" dirty="0"/>
                  <a:t>Fibonacci sequence </a:t>
                </a:r>
                <a:r>
                  <a:rPr lang="en-AU" sz="1400" dirty="0">
                    <a:solidFill>
                      <a:srgbClr val="098658"/>
                    </a:solidFill>
                    <a:latin typeface="Menlo" panose="020B0609030804020204" pitchFamily="49" charset="0"/>
                  </a:rPr>
                  <a:t>0</a:t>
                </a:r>
                <a:r>
                  <a:rPr lang="en-AU" sz="1400" dirty="0">
                    <a:solidFill>
                      <a:srgbClr val="000000"/>
                    </a:solidFill>
                    <a:latin typeface="Menlo" panose="020B0609030804020204" pitchFamily="49" charset="0"/>
                  </a:rPr>
                  <a:t>, </a:t>
                </a:r>
                <a:r>
                  <a:rPr lang="en-AU" sz="1400" dirty="0">
                    <a:solidFill>
                      <a:srgbClr val="098658"/>
                    </a:solidFill>
                    <a:latin typeface="Menlo" panose="020B0609030804020204" pitchFamily="49" charset="0"/>
                  </a:rPr>
                  <a:t>1</a:t>
                </a:r>
                <a:r>
                  <a:rPr lang="en-AU" sz="1400" dirty="0">
                    <a:solidFill>
                      <a:srgbClr val="000000"/>
                    </a:solidFill>
                    <a:latin typeface="Menlo" panose="020B0609030804020204" pitchFamily="49" charset="0"/>
                  </a:rPr>
                  <a:t>, </a:t>
                </a:r>
                <a:r>
                  <a:rPr lang="en-AU" sz="1400" dirty="0">
                    <a:solidFill>
                      <a:srgbClr val="098658"/>
                    </a:solidFill>
                    <a:latin typeface="Menlo" panose="020B0609030804020204" pitchFamily="49" charset="0"/>
                  </a:rPr>
                  <a:t>1</a:t>
                </a:r>
                <a:r>
                  <a:rPr lang="en-AU" sz="1400" dirty="0">
                    <a:solidFill>
                      <a:srgbClr val="000000"/>
                    </a:solidFill>
                    <a:latin typeface="Menlo" panose="020B0609030804020204" pitchFamily="49" charset="0"/>
                  </a:rPr>
                  <a:t>, </a:t>
                </a:r>
                <a:r>
                  <a:rPr lang="en-AU" sz="1400" dirty="0">
                    <a:solidFill>
                      <a:srgbClr val="098658"/>
                    </a:solidFill>
                    <a:latin typeface="Menlo" panose="020B0609030804020204" pitchFamily="49" charset="0"/>
                  </a:rPr>
                  <a:t>2</a:t>
                </a:r>
                <a:r>
                  <a:rPr lang="en-AU" sz="1400" dirty="0">
                    <a:solidFill>
                      <a:srgbClr val="000000"/>
                    </a:solidFill>
                    <a:latin typeface="Menlo" panose="020B0609030804020204" pitchFamily="49" charset="0"/>
                  </a:rPr>
                  <a:t>, </a:t>
                </a:r>
                <a:r>
                  <a:rPr lang="en-AU" sz="1400" dirty="0">
                    <a:solidFill>
                      <a:srgbClr val="098658"/>
                    </a:solidFill>
                    <a:latin typeface="Menlo" panose="020B0609030804020204" pitchFamily="49" charset="0"/>
                  </a:rPr>
                  <a:t>3</a:t>
                </a:r>
                <a:r>
                  <a:rPr lang="en-AU" sz="1400" dirty="0">
                    <a:solidFill>
                      <a:srgbClr val="000000"/>
                    </a:solidFill>
                    <a:latin typeface="Menlo" panose="020B0609030804020204" pitchFamily="49" charset="0"/>
                  </a:rPr>
                  <a:t> ,</a:t>
                </a:r>
                <a:r>
                  <a:rPr lang="en-AU" sz="1400" dirty="0">
                    <a:solidFill>
                      <a:srgbClr val="098658"/>
                    </a:solidFill>
                    <a:latin typeface="Menlo" panose="020B0609030804020204" pitchFamily="49" charset="0"/>
                  </a:rPr>
                  <a:t>5</a:t>
                </a:r>
                <a:r>
                  <a:rPr lang="en-AU" sz="1400" dirty="0">
                    <a:solidFill>
                      <a:srgbClr val="000000"/>
                    </a:solidFill>
                    <a:latin typeface="Menlo" panose="020B0609030804020204" pitchFamily="49" charset="0"/>
                  </a:rPr>
                  <a:t>, </a:t>
                </a:r>
                <a:r>
                  <a:rPr lang="en-AU" sz="1400" dirty="0">
                    <a:solidFill>
                      <a:srgbClr val="098658"/>
                    </a:solidFill>
                    <a:latin typeface="Menlo" panose="020B0609030804020204" pitchFamily="49" charset="0"/>
                  </a:rPr>
                  <a:t>8</a:t>
                </a:r>
                <a:r>
                  <a:rPr lang="en-AU" sz="1400" dirty="0">
                    <a:solidFill>
                      <a:srgbClr val="000000"/>
                    </a:solidFill>
                    <a:latin typeface="Menlo" panose="020B0609030804020204" pitchFamily="49" charset="0"/>
                  </a:rPr>
                  <a:t>, </a:t>
                </a:r>
                <a:r>
                  <a:rPr lang="en-AU" sz="1400" dirty="0">
                    <a:solidFill>
                      <a:srgbClr val="098658"/>
                    </a:solidFill>
                    <a:latin typeface="Menlo" panose="020B0609030804020204" pitchFamily="49" charset="0"/>
                  </a:rPr>
                  <a:t>13</a:t>
                </a:r>
                <a:r>
                  <a:rPr lang="en-AU" sz="1400" dirty="0">
                    <a:solidFill>
                      <a:srgbClr val="000000"/>
                    </a:solidFill>
                    <a:latin typeface="Menlo" panose="020B0609030804020204" pitchFamily="49" charset="0"/>
                  </a:rPr>
                  <a:t>,... </a:t>
                </a:r>
                <a:r>
                  <a:rPr lang="en-US" sz="1400" dirty="0"/>
                  <a:t> </a:t>
                </a:r>
                <a:r>
                  <a:rPr lang="en-US" sz="2000" dirty="0"/>
                  <a:t>is defined recursively as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AU" sz="2000" dirty="0">
                          <a:solidFill>
                            <a:srgbClr val="000000"/>
                          </a:solidFill>
                          <a:latin typeface="Menlo" panose="020B0609030804020204" pitchFamily="49" charset="0"/>
                        </a:rPr>
                        <m:t>fib</m:t>
                      </m:r>
                      <m:r>
                        <m:rPr>
                          <m:nor/>
                        </m:rPr>
                        <a:rPr lang="en-AU" sz="2000" dirty="0">
                          <a:solidFill>
                            <a:srgbClr val="000000"/>
                          </a:solidFill>
                          <a:latin typeface="Menlo" panose="020B0609030804020204" pitchFamily="49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solidFill>
                            <a:srgbClr val="000000"/>
                          </a:solidFill>
                          <a:latin typeface="Menlo" panose="020B0609030804020204" pitchFamily="49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AU" sz="2000" dirty="0">
                          <a:solidFill>
                            <a:srgbClr val="000000"/>
                          </a:solidFill>
                          <a:latin typeface="Menlo" panose="020B0609030804020204" pitchFamily="49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000" b="0" i="0" dirty="0" smtClean="0">
                          <a:solidFill>
                            <a:srgbClr val="000000"/>
                          </a:solidFill>
                          <a:latin typeface="Menlo" panose="020B0609030804020204" pitchFamily="49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AU" sz="2000" dirty="0">
                          <a:solidFill>
                            <a:srgbClr val="000000"/>
                          </a:solidFill>
                          <a:latin typeface="Menlo" panose="020B0609030804020204" pitchFamily="49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AU" sz="2000" dirty="0">
                          <a:solidFill>
                            <a:srgbClr val="000000"/>
                          </a:solidFill>
                          <a:latin typeface="Menlo" panose="020B0609030804020204" pitchFamily="49" charset="0"/>
                        </a:rPr>
                        <m:t>fib</m:t>
                      </m:r>
                      <m:r>
                        <m:rPr>
                          <m:nor/>
                        </m:rPr>
                        <a:rPr lang="en-AU" sz="2000" dirty="0">
                          <a:solidFill>
                            <a:srgbClr val="000000"/>
                          </a:solidFill>
                          <a:latin typeface="Menlo" panose="020B0609030804020204" pitchFamily="49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AU" sz="2000" dirty="0">
                          <a:solidFill>
                            <a:srgbClr val="000000"/>
                          </a:solidFill>
                          <a:latin typeface="Menlo" panose="020B0609030804020204" pitchFamily="49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AU" sz="2000" dirty="0">
                          <a:solidFill>
                            <a:srgbClr val="000000"/>
                          </a:solidFill>
                          <a:latin typeface="Menlo" panose="020B0609030804020204" pitchFamily="49" charset="0"/>
                        </a:rPr>
                        <m:t>−2) + </m:t>
                      </m:r>
                      <m:r>
                        <m:rPr>
                          <m:nor/>
                        </m:rPr>
                        <a:rPr lang="en-AU" sz="2000" dirty="0">
                          <a:solidFill>
                            <a:srgbClr val="000000"/>
                          </a:solidFill>
                          <a:latin typeface="Menlo" panose="020B0609030804020204" pitchFamily="49" charset="0"/>
                        </a:rPr>
                        <m:t>fib</m:t>
                      </m:r>
                      <m:r>
                        <m:rPr>
                          <m:nor/>
                        </m:rPr>
                        <a:rPr lang="en-AU" sz="2000" dirty="0">
                          <a:solidFill>
                            <a:srgbClr val="000000"/>
                          </a:solidFill>
                          <a:latin typeface="Menlo" panose="020B0609030804020204" pitchFamily="49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AU" sz="2000" dirty="0">
                          <a:solidFill>
                            <a:srgbClr val="000000"/>
                          </a:solidFill>
                          <a:latin typeface="Menlo" panose="020B0609030804020204" pitchFamily="49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AU" sz="2000" dirty="0">
                          <a:solidFill>
                            <a:srgbClr val="000000"/>
                          </a:solidFill>
                          <a:latin typeface="Menlo" panose="020B0609030804020204" pitchFamily="49" charset="0"/>
                        </a:rPr>
                        <m:t>−1)</m:t>
                      </m:r>
                    </m:oMath>
                  </m:oMathPara>
                </a14:m>
                <a:endParaRPr lang="en-AU" sz="2000" dirty="0">
                  <a:solidFill>
                    <a:srgbClr val="000000"/>
                  </a:solidFill>
                  <a:latin typeface="Menlo" panose="020B0609030804020204" pitchFamily="49" charset="0"/>
                </a:endParaRPr>
              </a:p>
              <a:p>
                <a:pPr marL="0" indent="0">
                  <a:buNone/>
                </a:pPr>
                <a:endParaRPr lang="en-AU" sz="2000" dirty="0">
                  <a:solidFill>
                    <a:srgbClr val="000000"/>
                  </a:solidFill>
                  <a:latin typeface="Menlo" panose="020B0609030804020204" pitchFamily="49" charset="0"/>
                </a:endParaRPr>
              </a:p>
              <a:p>
                <a:pPr marL="0" indent="0">
                  <a:buNone/>
                </a:pPr>
                <a:endParaRPr lang="en-AU" sz="2000" dirty="0">
                  <a:solidFill>
                    <a:srgbClr val="000000"/>
                  </a:solidFill>
                  <a:latin typeface="Menlo" panose="020B0609030804020204" pitchFamily="49" charset="0"/>
                </a:endParaRPr>
              </a:p>
              <a:p>
                <a:pPr marL="0" indent="0">
                  <a:buNone/>
                </a:pPr>
                <a:endParaRPr lang="en-AU" sz="2000" dirty="0">
                  <a:solidFill>
                    <a:srgbClr val="000000"/>
                  </a:solidFill>
                  <a:latin typeface="Menlo" panose="020B0609030804020204" pitchFamily="49" charset="0"/>
                </a:endParaRPr>
              </a:p>
              <a:p>
                <a:pPr marL="0" indent="0">
                  <a:buNone/>
                </a:pPr>
                <a:endParaRPr lang="en-AU" sz="2000" dirty="0">
                  <a:solidFill>
                    <a:srgbClr val="000000"/>
                  </a:solidFill>
                  <a:latin typeface="Menlo" panose="020B0609030804020204" pitchFamily="49" charset="0"/>
                </a:endParaRPr>
              </a:p>
              <a:p>
                <a:pPr marL="0" indent="0">
                  <a:buNone/>
                </a:pPr>
                <a:endParaRPr lang="en-AU" sz="2000" dirty="0">
                  <a:solidFill>
                    <a:srgbClr val="000000"/>
                  </a:solidFill>
                  <a:latin typeface="Menlo" panose="020B0609030804020204" pitchFamily="49" charset="0"/>
                </a:endParaRPr>
              </a:p>
              <a:p>
                <a:pPr marL="0" indent="0">
                  <a:buNone/>
                </a:pPr>
                <a:endParaRPr lang="en-AU" sz="2000" dirty="0">
                  <a:solidFill>
                    <a:srgbClr val="000000"/>
                  </a:solidFill>
                  <a:latin typeface="Menlo" panose="020B06090308040202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36496B-7DAE-6548-B977-EB80E86981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87" t="-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7762F-53E6-B14C-B750-E953BD1E6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45725B-958A-6340-BD83-E5603A7EC0E9}"/>
              </a:ext>
            </a:extLst>
          </p:cNvPr>
          <p:cNvSpPr/>
          <p:nvPr/>
        </p:nvSpPr>
        <p:spPr>
          <a:xfrm>
            <a:off x="465814" y="2640025"/>
            <a:ext cx="45720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AU" sz="1400" dirty="0">
                <a:solidFill>
                  <a:srgbClr val="795E26"/>
                </a:solidFill>
                <a:latin typeface="Menlo" panose="020B0609030804020204" pitchFamily="49" charset="0"/>
              </a:rPr>
              <a:t>fib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::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Int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-&gt;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Int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fib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0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0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fib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fib n = fib (n-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+ fib (n-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B37AD0-E271-9241-97EE-1E35867CE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309" y="2640025"/>
            <a:ext cx="3585634" cy="23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72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8D85F-38E5-5948-9940-D39BC58BF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Recursion: Multiple recursion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C7C42-ED7D-F146-9B00-A2023D68A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000">
                <a:solidFill>
                  <a:srgbClr val="000000"/>
                </a:solidFill>
                <a:latin typeface="Menlo" panose="020B0609030804020204" pitchFamily="49" charset="0"/>
              </a:rPr>
              <a:t>qSort</a:t>
            </a:r>
            <a:r>
              <a:rPr lang="en-US" sz="2000" dirty="0"/>
              <a:t> is another example of a function that implements double recursion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CD8E5-FBA9-D446-ACDD-74CFAC80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60E8697-E2D8-E34E-9D6D-42664E033813}"/>
              </a:ext>
            </a:extLst>
          </p:cNvPr>
          <p:cNvGraphicFramePr>
            <a:graphicFrameLocks noGrp="1"/>
          </p:cNvGraphicFramePr>
          <p:nvPr/>
        </p:nvGraphicFramePr>
        <p:xfrm>
          <a:off x="748162" y="1890791"/>
          <a:ext cx="22413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276">
                  <a:extLst>
                    <a:ext uri="{9D8B030D-6E8A-4147-A177-3AD203B41FA5}">
                      <a16:colId xmlns:a16="http://schemas.microsoft.com/office/drawing/2014/main" val="3642565409"/>
                    </a:ext>
                  </a:extLst>
                </a:gridCol>
                <a:gridCol w="448276">
                  <a:extLst>
                    <a:ext uri="{9D8B030D-6E8A-4147-A177-3AD203B41FA5}">
                      <a16:colId xmlns:a16="http://schemas.microsoft.com/office/drawing/2014/main" val="3798927880"/>
                    </a:ext>
                  </a:extLst>
                </a:gridCol>
                <a:gridCol w="448276">
                  <a:extLst>
                    <a:ext uri="{9D8B030D-6E8A-4147-A177-3AD203B41FA5}">
                      <a16:colId xmlns:a16="http://schemas.microsoft.com/office/drawing/2014/main" val="1703606392"/>
                    </a:ext>
                  </a:extLst>
                </a:gridCol>
                <a:gridCol w="448276">
                  <a:extLst>
                    <a:ext uri="{9D8B030D-6E8A-4147-A177-3AD203B41FA5}">
                      <a16:colId xmlns:a16="http://schemas.microsoft.com/office/drawing/2014/main" val="3245236457"/>
                    </a:ext>
                  </a:extLst>
                </a:gridCol>
                <a:gridCol w="448276">
                  <a:extLst>
                    <a:ext uri="{9D8B030D-6E8A-4147-A177-3AD203B41FA5}">
                      <a16:colId xmlns:a16="http://schemas.microsoft.com/office/drawing/2014/main" val="28288129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61862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E07CD9C-5DB0-0445-87DD-EC799DEF50FB}"/>
              </a:ext>
            </a:extLst>
          </p:cNvPr>
          <p:cNvGraphicFramePr>
            <a:graphicFrameLocks noGrp="1"/>
          </p:cNvGraphicFramePr>
          <p:nvPr/>
        </p:nvGraphicFramePr>
        <p:xfrm>
          <a:off x="4726563" y="1890791"/>
          <a:ext cx="22413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276">
                  <a:extLst>
                    <a:ext uri="{9D8B030D-6E8A-4147-A177-3AD203B41FA5}">
                      <a16:colId xmlns:a16="http://schemas.microsoft.com/office/drawing/2014/main" val="3642565409"/>
                    </a:ext>
                  </a:extLst>
                </a:gridCol>
                <a:gridCol w="448276">
                  <a:extLst>
                    <a:ext uri="{9D8B030D-6E8A-4147-A177-3AD203B41FA5}">
                      <a16:colId xmlns:a16="http://schemas.microsoft.com/office/drawing/2014/main" val="3798927880"/>
                    </a:ext>
                  </a:extLst>
                </a:gridCol>
                <a:gridCol w="448276">
                  <a:extLst>
                    <a:ext uri="{9D8B030D-6E8A-4147-A177-3AD203B41FA5}">
                      <a16:colId xmlns:a16="http://schemas.microsoft.com/office/drawing/2014/main" val="1703606392"/>
                    </a:ext>
                  </a:extLst>
                </a:gridCol>
                <a:gridCol w="448276">
                  <a:extLst>
                    <a:ext uri="{9D8B030D-6E8A-4147-A177-3AD203B41FA5}">
                      <a16:colId xmlns:a16="http://schemas.microsoft.com/office/drawing/2014/main" val="3245236457"/>
                    </a:ext>
                  </a:extLst>
                </a:gridCol>
                <a:gridCol w="448276">
                  <a:extLst>
                    <a:ext uri="{9D8B030D-6E8A-4147-A177-3AD203B41FA5}">
                      <a16:colId xmlns:a16="http://schemas.microsoft.com/office/drawing/2014/main" val="28288129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618622"/>
                  </a:ext>
                </a:extLst>
              </a:tr>
            </a:tbl>
          </a:graphicData>
        </a:graphic>
      </p:graphicFrame>
      <p:sp>
        <p:nvSpPr>
          <p:cNvPr id="8" name="Right Arrow 7">
            <a:extLst>
              <a:ext uri="{FF2B5EF4-FFF2-40B4-BE49-F238E27FC236}">
                <a16:creationId xmlns:a16="http://schemas.microsoft.com/office/drawing/2014/main" id="{99BAD887-3A4B-F249-954C-BA4B2AB8F34F}"/>
              </a:ext>
            </a:extLst>
          </p:cNvPr>
          <p:cNvSpPr/>
          <p:nvPr/>
        </p:nvSpPr>
        <p:spPr>
          <a:xfrm>
            <a:off x="3550382" y="1909463"/>
            <a:ext cx="710981" cy="352168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EDA26E-80E3-FC47-9239-44708B093CA6}"/>
                  </a:ext>
                </a:extLst>
              </p:cNvPr>
              <p:cNvSpPr txBox="1"/>
              <p:nvPr/>
            </p:nvSpPr>
            <p:spPr>
              <a:xfrm>
                <a:off x="3491986" y="1567268"/>
                <a:ext cx="878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AU" dirty="0">
                          <a:solidFill>
                            <a:srgbClr val="000000"/>
                          </a:solidFill>
                          <a:latin typeface="Menlo" panose="020B0609030804020204" pitchFamily="49" charset="0"/>
                        </a:rPr>
                        <m:t>qSort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EDA26E-80E3-FC47-9239-44708B093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986" y="1567268"/>
                <a:ext cx="878184" cy="369332"/>
              </a:xfrm>
              <a:prstGeom prst="rect">
                <a:avLst/>
              </a:prstGeom>
              <a:blipFill>
                <a:blip r:embed="rId3"/>
                <a:stretch>
                  <a:fillRect l="-2857" r="-142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07F1956-134A-764B-8291-98DB82DD2BDF}"/>
              </a:ext>
            </a:extLst>
          </p:cNvPr>
          <p:cNvGraphicFramePr>
            <a:graphicFrameLocks noGrp="1"/>
          </p:cNvGraphicFramePr>
          <p:nvPr/>
        </p:nvGraphicFramePr>
        <p:xfrm>
          <a:off x="758430" y="2761219"/>
          <a:ext cx="22413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276">
                  <a:extLst>
                    <a:ext uri="{9D8B030D-6E8A-4147-A177-3AD203B41FA5}">
                      <a16:colId xmlns:a16="http://schemas.microsoft.com/office/drawing/2014/main" val="3642565409"/>
                    </a:ext>
                  </a:extLst>
                </a:gridCol>
                <a:gridCol w="448276">
                  <a:extLst>
                    <a:ext uri="{9D8B030D-6E8A-4147-A177-3AD203B41FA5}">
                      <a16:colId xmlns:a16="http://schemas.microsoft.com/office/drawing/2014/main" val="3798927880"/>
                    </a:ext>
                  </a:extLst>
                </a:gridCol>
                <a:gridCol w="448276">
                  <a:extLst>
                    <a:ext uri="{9D8B030D-6E8A-4147-A177-3AD203B41FA5}">
                      <a16:colId xmlns:a16="http://schemas.microsoft.com/office/drawing/2014/main" val="1703606392"/>
                    </a:ext>
                  </a:extLst>
                </a:gridCol>
                <a:gridCol w="448276">
                  <a:extLst>
                    <a:ext uri="{9D8B030D-6E8A-4147-A177-3AD203B41FA5}">
                      <a16:colId xmlns:a16="http://schemas.microsoft.com/office/drawing/2014/main" val="3245236457"/>
                    </a:ext>
                  </a:extLst>
                </a:gridCol>
                <a:gridCol w="448276">
                  <a:extLst>
                    <a:ext uri="{9D8B030D-6E8A-4147-A177-3AD203B41FA5}">
                      <a16:colId xmlns:a16="http://schemas.microsoft.com/office/drawing/2014/main" val="28288129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618622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36CDD18D-8E22-9A46-A1EB-9A09D4B96544}"/>
              </a:ext>
            </a:extLst>
          </p:cNvPr>
          <p:cNvGrpSpPr/>
          <p:nvPr/>
        </p:nvGrpSpPr>
        <p:grpSpPr>
          <a:xfrm>
            <a:off x="898525" y="2267090"/>
            <a:ext cx="942825" cy="498156"/>
            <a:chOff x="1901776" y="2527742"/>
            <a:chExt cx="942825" cy="49815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139343A-B860-6344-A912-D163B2DCB6BC}"/>
                </a:ext>
              </a:extLst>
            </p:cNvPr>
            <p:cNvCxnSpPr/>
            <p:nvPr/>
          </p:nvCxnSpPr>
          <p:spPr>
            <a:xfrm>
              <a:off x="1926019" y="2527742"/>
              <a:ext cx="0" cy="274096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BD9B0B8-2AB6-B14D-8386-6CB72C2315A0}"/>
                </a:ext>
              </a:extLst>
            </p:cNvPr>
            <p:cNvCxnSpPr>
              <a:cxnSpLocks/>
            </p:cNvCxnSpPr>
            <p:nvPr/>
          </p:nvCxnSpPr>
          <p:spPr>
            <a:xfrm>
              <a:off x="1901776" y="2800327"/>
              <a:ext cx="942825" cy="1511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4E18D39-F5AD-F641-AD6D-06DBB5866383}"/>
                </a:ext>
              </a:extLst>
            </p:cNvPr>
            <p:cNvCxnSpPr>
              <a:cxnSpLocks/>
            </p:cNvCxnSpPr>
            <p:nvPr/>
          </p:nvCxnSpPr>
          <p:spPr>
            <a:xfrm>
              <a:off x="2836657" y="2782780"/>
              <a:ext cx="0" cy="24311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ight Brace 14">
            <a:extLst>
              <a:ext uri="{FF2B5EF4-FFF2-40B4-BE49-F238E27FC236}">
                <a16:creationId xmlns:a16="http://schemas.microsoft.com/office/drawing/2014/main" id="{298CAC65-0953-9141-9FED-8F04A1EA6CBD}"/>
              </a:ext>
            </a:extLst>
          </p:cNvPr>
          <p:cNvSpPr/>
          <p:nvPr/>
        </p:nvSpPr>
        <p:spPr>
          <a:xfrm rot="5400000">
            <a:off x="1114398" y="2811488"/>
            <a:ext cx="225491" cy="866634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6AD355C1-5689-4347-9B71-615688382449}"/>
              </a:ext>
            </a:extLst>
          </p:cNvPr>
          <p:cNvSpPr/>
          <p:nvPr/>
        </p:nvSpPr>
        <p:spPr>
          <a:xfrm rot="5400000">
            <a:off x="2443479" y="2819771"/>
            <a:ext cx="225491" cy="866634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40D5F5-2832-7B42-AE2A-0DB39FD94445}"/>
                  </a:ext>
                </a:extLst>
              </p:cNvPr>
              <p:cNvSpPr txBox="1"/>
              <p:nvPr/>
            </p:nvSpPr>
            <p:spPr>
              <a:xfrm>
                <a:off x="838314" y="3316725"/>
                <a:ext cx="878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40D5F5-2832-7B42-AE2A-0DB39FD94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314" y="3316725"/>
                <a:ext cx="87818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9F59375-ECA3-CF4C-87A8-D9D617BCAD98}"/>
                  </a:ext>
                </a:extLst>
              </p:cNvPr>
              <p:cNvSpPr txBox="1"/>
              <p:nvPr/>
            </p:nvSpPr>
            <p:spPr>
              <a:xfrm>
                <a:off x="1878501" y="1250960"/>
                <a:ext cx="518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AU" dirty="0">
                          <a:solidFill>
                            <a:srgbClr val="000000"/>
                          </a:solidFill>
                          <a:latin typeface="Menlo" panose="020B0609030804020204" pitchFamily="49" charset="0"/>
                        </a:rPr>
                        <m:t>xs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9F59375-ECA3-CF4C-87A8-D9D617BCA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501" y="1250960"/>
                <a:ext cx="51898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292734-65E5-F046-80FA-F00B5C16708C}"/>
                  </a:ext>
                </a:extLst>
              </p:cNvPr>
              <p:cNvSpPr txBox="1"/>
              <p:nvPr/>
            </p:nvSpPr>
            <p:spPr>
              <a:xfrm>
                <a:off x="713942" y="1465842"/>
                <a:ext cx="518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AU" dirty="0">
                          <a:solidFill>
                            <a:srgbClr val="000000"/>
                          </a:solidFill>
                          <a:latin typeface="Menlo" panose="020B0609030804020204" pitchFamily="49" charset="0"/>
                        </a:rPr>
                        <m:t>x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292734-65E5-F046-80FA-F00B5C167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942" y="1465842"/>
                <a:ext cx="51898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81BCFA-39D4-A645-B458-C8BAAA3BE25A}"/>
                  </a:ext>
                </a:extLst>
              </p:cNvPr>
              <p:cNvSpPr txBox="1"/>
              <p:nvPr/>
            </p:nvSpPr>
            <p:spPr>
              <a:xfrm>
                <a:off x="1621030" y="3045955"/>
                <a:ext cx="518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81BCFA-39D4-A645-B458-C8BAAA3BE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030" y="3045955"/>
                <a:ext cx="5189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7B08A0-15B5-F44F-9F38-2842617514BE}"/>
                  </a:ext>
                </a:extLst>
              </p:cNvPr>
              <p:cNvSpPr txBox="1"/>
              <p:nvPr/>
            </p:nvSpPr>
            <p:spPr>
              <a:xfrm>
                <a:off x="2066870" y="3301616"/>
                <a:ext cx="878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7B08A0-15B5-F44F-9F38-284261751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870" y="3301616"/>
                <a:ext cx="87818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3A02F0AF-56FE-E14E-A31B-E31A115A9934}"/>
              </a:ext>
            </a:extLst>
          </p:cNvPr>
          <p:cNvGraphicFramePr>
            <a:graphicFrameLocks noGrp="1"/>
          </p:cNvGraphicFramePr>
          <p:nvPr/>
        </p:nvGraphicFramePr>
        <p:xfrm>
          <a:off x="793826" y="3928980"/>
          <a:ext cx="22413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276">
                  <a:extLst>
                    <a:ext uri="{9D8B030D-6E8A-4147-A177-3AD203B41FA5}">
                      <a16:colId xmlns:a16="http://schemas.microsoft.com/office/drawing/2014/main" val="3642565409"/>
                    </a:ext>
                  </a:extLst>
                </a:gridCol>
                <a:gridCol w="448276">
                  <a:extLst>
                    <a:ext uri="{9D8B030D-6E8A-4147-A177-3AD203B41FA5}">
                      <a16:colId xmlns:a16="http://schemas.microsoft.com/office/drawing/2014/main" val="3798927880"/>
                    </a:ext>
                  </a:extLst>
                </a:gridCol>
                <a:gridCol w="448276">
                  <a:extLst>
                    <a:ext uri="{9D8B030D-6E8A-4147-A177-3AD203B41FA5}">
                      <a16:colId xmlns:a16="http://schemas.microsoft.com/office/drawing/2014/main" val="1703606392"/>
                    </a:ext>
                  </a:extLst>
                </a:gridCol>
                <a:gridCol w="448276">
                  <a:extLst>
                    <a:ext uri="{9D8B030D-6E8A-4147-A177-3AD203B41FA5}">
                      <a16:colId xmlns:a16="http://schemas.microsoft.com/office/drawing/2014/main" val="3245236457"/>
                    </a:ext>
                  </a:extLst>
                </a:gridCol>
                <a:gridCol w="448276">
                  <a:extLst>
                    <a:ext uri="{9D8B030D-6E8A-4147-A177-3AD203B41FA5}">
                      <a16:colId xmlns:a16="http://schemas.microsoft.com/office/drawing/2014/main" val="28288129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618622"/>
                  </a:ext>
                </a:extLst>
              </a:tr>
            </a:tbl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1007C2-279A-EE47-A54D-C81B86B0C1C3}"/>
              </a:ext>
            </a:extLst>
          </p:cNvPr>
          <p:cNvCxnSpPr>
            <a:cxnSpLocks/>
          </p:cNvCxnSpPr>
          <p:nvPr/>
        </p:nvCxnSpPr>
        <p:spPr>
          <a:xfrm>
            <a:off x="973434" y="3163632"/>
            <a:ext cx="0" cy="7356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27245C-3AC2-D347-99C1-25EF2145DA8B}"/>
                  </a:ext>
                </a:extLst>
              </p:cNvPr>
              <p:cNvSpPr txBox="1"/>
              <p:nvPr/>
            </p:nvSpPr>
            <p:spPr>
              <a:xfrm>
                <a:off x="703674" y="4299820"/>
                <a:ext cx="518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27245C-3AC2-D347-99C1-25EF2145D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74" y="4299820"/>
                <a:ext cx="51898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E05646F-7318-B645-A165-216CEC509BCC}"/>
                  </a:ext>
                </a:extLst>
              </p:cNvPr>
              <p:cNvSpPr txBox="1"/>
              <p:nvPr/>
            </p:nvSpPr>
            <p:spPr>
              <a:xfrm>
                <a:off x="2523263" y="4314905"/>
                <a:ext cx="518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E05646F-7318-B645-A165-216CEC509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3263" y="4314905"/>
                <a:ext cx="51898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8CB378-7DFF-DE4F-A4D9-89B6412935D9}"/>
                  </a:ext>
                </a:extLst>
              </p:cNvPr>
              <p:cNvSpPr txBox="1"/>
              <p:nvPr/>
            </p:nvSpPr>
            <p:spPr>
              <a:xfrm>
                <a:off x="963166" y="4298919"/>
                <a:ext cx="878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8CB378-7DFF-DE4F-A4D9-89B641293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166" y="4298919"/>
                <a:ext cx="87818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45AA30-835E-4944-9FE3-901CBD0FF5D3}"/>
                  </a:ext>
                </a:extLst>
              </p:cNvPr>
              <p:cNvSpPr txBox="1"/>
              <p:nvPr/>
            </p:nvSpPr>
            <p:spPr>
              <a:xfrm>
                <a:off x="1904571" y="4329566"/>
                <a:ext cx="8781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45AA30-835E-4944-9FE3-901CBD0FF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571" y="4329566"/>
                <a:ext cx="87818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66420D4B-4FB7-2049-807B-8D39AB497F9A}"/>
              </a:ext>
            </a:extLst>
          </p:cNvPr>
          <p:cNvSpPr/>
          <p:nvPr/>
        </p:nvSpPr>
        <p:spPr>
          <a:xfrm>
            <a:off x="703674" y="2706445"/>
            <a:ext cx="956787" cy="433897"/>
          </a:xfrm>
          <a:prstGeom prst="rect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F73E1F-BC86-8C4A-9A45-4205053AFF5D}"/>
              </a:ext>
            </a:extLst>
          </p:cNvPr>
          <p:cNvSpPr/>
          <p:nvPr/>
        </p:nvSpPr>
        <p:spPr>
          <a:xfrm>
            <a:off x="2080110" y="2713074"/>
            <a:ext cx="956787" cy="433897"/>
          </a:xfrm>
          <a:prstGeom prst="rect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43EEE8-2ED2-2047-BBDF-489681978D83}"/>
              </a:ext>
            </a:extLst>
          </p:cNvPr>
          <p:cNvSpPr/>
          <p:nvPr/>
        </p:nvSpPr>
        <p:spPr>
          <a:xfrm>
            <a:off x="703673" y="1833193"/>
            <a:ext cx="2338569" cy="433897"/>
          </a:xfrm>
          <a:prstGeom prst="rect">
            <a:avLst/>
          </a:prstGeom>
          <a:noFill/>
          <a:ln w="31750"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97A0475-ACAD-8241-B70A-E86F8C5EC874}"/>
              </a:ext>
            </a:extLst>
          </p:cNvPr>
          <p:cNvGrpSpPr/>
          <p:nvPr/>
        </p:nvGrpSpPr>
        <p:grpSpPr>
          <a:xfrm>
            <a:off x="2296805" y="3163632"/>
            <a:ext cx="502426" cy="750475"/>
            <a:chOff x="2514567" y="4331001"/>
            <a:chExt cx="502426" cy="750475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359EF30-C6E4-C540-AC17-E9E8E784B132}"/>
                </a:ext>
              </a:extLst>
            </p:cNvPr>
            <p:cNvCxnSpPr>
              <a:cxnSpLocks/>
            </p:cNvCxnSpPr>
            <p:nvPr/>
          </p:nvCxnSpPr>
          <p:spPr>
            <a:xfrm>
              <a:off x="2524835" y="4862102"/>
              <a:ext cx="0" cy="21937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77D9FCF-20A8-794C-89CF-615F66874831}"/>
                </a:ext>
              </a:extLst>
            </p:cNvPr>
            <p:cNvCxnSpPr>
              <a:cxnSpLocks/>
            </p:cNvCxnSpPr>
            <p:nvPr/>
          </p:nvCxnSpPr>
          <p:spPr>
            <a:xfrm>
              <a:off x="3016993" y="4331001"/>
              <a:ext cx="0" cy="507316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A322087-FF71-0849-B60D-1827DB7AFA75}"/>
                </a:ext>
              </a:extLst>
            </p:cNvPr>
            <p:cNvCxnSpPr>
              <a:cxnSpLocks/>
            </p:cNvCxnSpPr>
            <p:nvPr/>
          </p:nvCxnSpPr>
          <p:spPr>
            <a:xfrm>
              <a:off x="2514567" y="4843736"/>
              <a:ext cx="502426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6D99F8FF-76BA-2447-B542-5FB0DD004239}"/>
              </a:ext>
            </a:extLst>
          </p:cNvPr>
          <p:cNvSpPr/>
          <p:nvPr/>
        </p:nvSpPr>
        <p:spPr>
          <a:xfrm>
            <a:off x="3221413" y="2838935"/>
            <a:ext cx="5633025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AU" sz="1400" dirty="0" err="1">
                <a:solidFill>
                  <a:srgbClr val="795E26"/>
                </a:solidFill>
                <a:latin typeface="Menlo" panose="020B0609030804020204" pitchFamily="49" charset="0"/>
              </a:rPr>
              <a:t>qSort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:: [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Integer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-&gt; [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Integer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qSort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qSort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(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x:xs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=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qSort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smaller ++ [x] ++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qSort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larger</a:t>
            </a:r>
          </a:p>
          <a:p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    where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       smaller = [a | a &lt;-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a &lt;= x]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       larger  = [b | b &lt;-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b &gt; x]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13A430E-0AE6-A74C-9A3D-FE578F6D2DF8}"/>
              </a:ext>
            </a:extLst>
          </p:cNvPr>
          <p:cNvSpPr/>
          <p:nvPr/>
        </p:nvSpPr>
        <p:spPr>
          <a:xfrm>
            <a:off x="3221413" y="4298919"/>
            <a:ext cx="563302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&gt;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qSort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7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7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EA317EAB-73F7-9842-8BEA-4F60FC88C597}"/>
              </a:ext>
            </a:extLst>
          </p:cNvPr>
          <p:cNvSpPr/>
          <p:nvPr/>
        </p:nvSpPr>
        <p:spPr>
          <a:xfrm rot="16200000">
            <a:off x="2070724" y="809955"/>
            <a:ext cx="171356" cy="1757611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0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5" grpId="0" animBg="1"/>
      <p:bldP spid="37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53A8C-E53F-8449-BC35-D3A30AA8E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9E4C-7C75-9446-ACBD-A3C30581E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901" y="959003"/>
            <a:ext cx="8544049" cy="5261112"/>
          </a:xfrm>
        </p:spPr>
        <p:txBody>
          <a:bodyPr>
            <a:normAutofit/>
          </a:bodyPr>
          <a:lstStyle/>
          <a:p>
            <a:r>
              <a:rPr lang="en-US" sz="2000" dirty="0"/>
              <a:t>Create a new type Bits and implement a </a:t>
            </a:r>
            <a:r>
              <a:rPr lang="en-AU" dirty="0" err="1"/>
              <a:t>intToBits</a:t>
            </a:r>
            <a:r>
              <a:rPr lang="en-AU" dirty="0"/>
              <a:t> </a:t>
            </a:r>
            <a:r>
              <a:rPr lang="en-US" sz="2000" dirty="0"/>
              <a:t> conversion functions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Covert N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to a binary equivalent following this procedure: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Mongolian Baiti" charset="-122"/>
                <a:cs typeface="Calibri" panose="020F0502020204030204" pitchFamily="34" charset="0"/>
              </a:rPr>
              <a:t>Divide the decimal number to be converted by 2.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Mongolian Baiti" charset="-122"/>
                <a:cs typeface="Calibri" panose="020F0502020204030204" pitchFamily="34" charset="0"/>
              </a:rPr>
              <a:t>Append from the left the remainder from </a:t>
            </a:r>
            <a:r>
              <a:rPr lang="en-US" sz="2000" i="1" dirty="0">
                <a:latin typeface="Calibri" panose="020F0502020204030204" pitchFamily="34" charset="0"/>
                <a:ea typeface="Mongolian Baiti" charset="-122"/>
                <a:cs typeface="Calibri" panose="020F0502020204030204" pitchFamily="34" charset="0"/>
              </a:rPr>
              <a:t>step 1 </a:t>
            </a:r>
            <a:r>
              <a:rPr lang="en-US" sz="2000" dirty="0">
                <a:latin typeface="Calibri" panose="020F0502020204030204" pitchFamily="34" charset="0"/>
                <a:ea typeface="Mongolian Baiti" charset="-122"/>
                <a:cs typeface="Calibri" panose="020F0502020204030204" pitchFamily="34" charset="0"/>
              </a:rPr>
              <a:t>(either False or True).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Mongolian Baiti" charset="-122"/>
                <a:cs typeface="Calibri" panose="020F0502020204030204" pitchFamily="34" charset="0"/>
              </a:rPr>
              <a:t>Divide the quotient of the previous divide by 2.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Mongolian Baiti" charset="-122"/>
                <a:cs typeface="Calibri" panose="020F0502020204030204" pitchFamily="34" charset="0"/>
              </a:rPr>
              <a:t>Append from the left the remainder from </a:t>
            </a:r>
            <a:r>
              <a:rPr lang="en-US" sz="2000" i="1" dirty="0">
                <a:latin typeface="Calibri" panose="020F0502020204030204" pitchFamily="34" charset="0"/>
                <a:ea typeface="Mongolian Baiti" charset="-122"/>
                <a:cs typeface="Calibri" panose="020F0502020204030204" pitchFamily="34" charset="0"/>
              </a:rPr>
              <a:t>step 3 </a:t>
            </a:r>
            <a:r>
              <a:rPr lang="en-US" sz="2000" dirty="0">
                <a:latin typeface="Calibri" panose="020F0502020204030204" pitchFamily="34" charset="0"/>
                <a:ea typeface="Mongolian Baiti" charset="-122"/>
                <a:cs typeface="Calibri" panose="020F0502020204030204" pitchFamily="34" charset="0"/>
              </a:rPr>
              <a:t>as the next bit.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Calibri" panose="020F0502020204030204" pitchFamily="34" charset="0"/>
                <a:ea typeface="Mongolian Baiti" charset="-122"/>
                <a:cs typeface="Calibri" panose="020F0502020204030204" pitchFamily="34" charset="0"/>
              </a:rPr>
              <a:t>Repeat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Mongolian Baiti" charset="-122"/>
                <a:cs typeface="Calibri" panose="020F0502020204030204" pitchFamily="34" charset="0"/>
              </a:rPr>
              <a:t>3</a:t>
            </a:r>
            <a:r>
              <a:rPr lang="en-US" sz="2000" i="1" dirty="0">
                <a:latin typeface="Calibri" panose="020F0502020204030204" pitchFamily="34" charset="0"/>
                <a:ea typeface="Mongolian Baiti" charset="-122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Mongolian Baiti" charset="-122"/>
                <a:cs typeface="Calibri" panose="020F0502020204030204" pitchFamily="34" charset="0"/>
              </a:rPr>
              <a:t>and 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Mongolian Baiti" charset="-122"/>
                <a:cs typeface="Calibri" panose="020F0502020204030204" pitchFamily="34" charset="0"/>
              </a:rPr>
              <a:t>4</a:t>
            </a:r>
            <a:r>
              <a:rPr lang="en-US" sz="2000" dirty="0">
                <a:latin typeface="Calibri" panose="020F0502020204030204" pitchFamily="34" charset="0"/>
                <a:ea typeface="Mongolian Baiti" charset="-122"/>
                <a:cs typeface="Calibri" panose="020F0502020204030204" pitchFamily="34" charset="0"/>
              </a:rPr>
              <a:t>, until the quotient is zero or one, that is the last bit.</a:t>
            </a:r>
          </a:p>
          <a:p>
            <a:pPr>
              <a:lnSpc>
                <a:spcPct val="120000"/>
              </a:lnSpc>
              <a:buFont typeface="+mj-lt"/>
              <a:buAutoNum type="arabicPeriod" startAt="5"/>
            </a:pPr>
            <a:r>
              <a:rPr lang="en-US" sz="2000" dirty="0">
                <a:latin typeface="Calibri" panose="020F0502020204030204" pitchFamily="34" charset="0"/>
                <a:ea typeface="Mongolian Baiti" charset="-122"/>
                <a:cs typeface="Calibri" panose="020F0502020204030204" pitchFamily="34" charset="0"/>
              </a:rPr>
              <a:t>Reverse the list of bits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000" dirty="0">
              <a:latin typeface="Calibri" panose="020F0502020204030204" pitchFamily="34" charset="0"/>
              <a:ea typeface="Mongolian Baiti" charset="-122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000" dirty="0">
              <a:latin typeface="Calibri" panose="020F0502020204030204" pitchFamily="34" charset="0"/>
              <a:ea typeface="Mongolian Baiti" charset="-122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000" dirty="0">
              <a:latin typeface="Calibri" panose="020F0502020204030204" pitchFamily="34" charset="0"/>
              <a:ea typeface="Mongolian Baiti" charset="-122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000" dirty="0">
              <a:latin typeface="Calibri" panose="020F0502020204030204" pitchFamily="34" charset="0"/>
              <a:ea typeface="Mongolian Baiti" charset="-122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BB180-D32B-2546-9794-09199F3D0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35F664-E290-E643-99B9-09793F993D56}"/>
              </a:ext>
            </a:extLst>
          </p:cNvPr>
          <p:cNvSpPr/>
          <p:nvPr/>
        </p:nvSpPr>
        <p:spPr>
          <a:xfrm>
            <a:off x="3124440" y="1415534"/>
            <a:ext cx="269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rgbClr val="0000FF"/>
                </a:solidFill>
                <a:latin typeface="Menlo" panose="020B0609030804020204" pitchFamily="49" charset="0"/>
              </a:rPr>
              <a:t>type</a:t>
            </a:r>
            <a:r>
              <a:rPr lang="en-AU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AU" dirty="0">
                <a:solidFill>
                  <a:srgbClr val="0000FF"/>
                </a:solidFill>
                <a:latin typeface="Menlo" panose="020B0609030804020204" pitchFamily="49" charset="0"/>
              </a:rPr>
              <a:t>Bits</a:t>
            </a:r>
            <a:r>
              <a:rPr lang="en-AU" dirty="0">
                <a:solidFill>
                  <a:srgbClr val="000000"/>
                </a:solidFill>
                <a:latin typeface="Menlo" panose="020B0609030804020204" pitchFamily="49" charset="0"/>
              </a:rPr>
              <a:t> = [</a:t>
            </a:r>
            <a:r>
              <a:rPr lang="en-AU" dirty="0">
                <a:solidFill>
                  <a:srgbClr val="0000FF"/>
                </a:solidFill>
                <a:latin typeface="Menlo" panose="020B0609030804020204" pitchFamily="49" charset="0"/>
              </a:rPr>
              <a:t>Bool</a:t>
            </a:r>
            <a:r>
              <a:rPr lang="en-AU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  <a:endParaRPr lang="en-AU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5421FA-4726-494D-8E5C-40A67B3294B3}"/>
              </a:ext>
            </a:extLst>
          </p:cNvPr>
          <p:cNvSpPr/>
          <p:nvPr/>
        </p:nvSpPr>
        <p:spPr>
          <a:xfrm>
            <a:off x="203041" y="4718805"/>
            <a:ext cx="4914011" cy="206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:      29 / 2 = 14  remainder 1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14 / 2 = 7   remainder 0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 / 2 = 3     remainder 1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 / 2 =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remainder 1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quotient   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     reverse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7B4E5E38-5427-5549-A2F5-E56FA6B4AE56}"/>
              </a:ext>
            </a:extLst>
          </p:cNvPr>
          <p:cNvSpPr/>
          <p:nvPr/>
        </p:nvSpPr>
        <p:spPr>
          <a:xfrm>
            <a:off x="4017656" y="4750230"/>
            <a:ext cx="594360" cy="319125"/>
          </a:xfrm>
          <a:prstGeom prst="rightArrow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FC24E397-7EE6-3B42-AAAD-E9461338663B}"/>
              </a:ext>
            </a:extLst>
          </p:cNvPr>
          <p:cNvSpPr/>
          <p:nvPr/>
        </p:nvSpPr>
        <p:spPr>
          <a:xfrm>
            <a:off x="4017656" y="5090874"/>
            <a:ext cx="594360" cy="319125"/>
          </a:xfrm>
          <a:prstGeom prst="rightArrow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515A1F2-2C47-6D47-9B87-945953351074}"/>
              </a:ext>
            </a:extLst>
          </p:cNvPr>
          <p:cNvSpPr/>
          <p:nvPr/>
        </p:nvSpPr>
        <p:spPr>
          <a:xfrm>
            <a:off x="4017656" y="5431518"/>
            <a:ext cx="594360" cy="319125"/>
          </a:xfrm>
          <a:prstGeom prst="rightArrow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07AAF9D-6CD5-D749-9D67-8E1D7F457AA7}"/>
              </a:ext>
            </a:extLst>
          </p:cNvPr>
          <p:cNvSpPr/>
          <p:nvPr/>
        </p:nvSpPr>
        <p:spPr>
          <a:xfrm>
            <a:off x="4017656" y="5772162"/>
            <a:ext cx="594360" cy="319125"/>
          </a:xfrm>
          <a:prstGeom prst="rightArrow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34B7E-67C1-8F48-BACF-8E00967B1103}"/>
              </a:ext>
            </a:extLst>
          </p:cNvPr>
          <p:cNvSpPr txBox="1"/>
          <p:nvPr/>
        </p:nvSpPr>
        <p:spPr>
          <a:xfrm>
            <a:off x="4753760" y="4731624"/>
            <a:ext cx="104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[True]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169E03-59F4-1B4B-9187-CDBEBE82B5A5}"/>
              </a:ext>
            </a:extLst>
          </p:cNvPr>
          <p:cNvSpPr txBox="1"/>
          <p:nvPr/>
        </p:nvSpPr>
        <p:spPr>
          <a:xfrm>
            <a:off x="4753761" y="5073819"/>
            <a:ext cx="145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[False, True]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3DA09-326E-7341-9D97-3F4B86503F64}"/>
              </a:ext>
            </a:extLst>
          </p:cNvPr>
          <p:cNvSpPr txBox="1"/>
          <p:nvPr/>
        </p:nvSpPr>
        <p:spPr>
          <a:xfrm>
            <a:off x="4753762" y="5402830"/>
            <a:ext cx="245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[True, False, True]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7B3C80-277C-2846-A0D6-908AC6274BD4}"/>
              </a:ext>
            </a:extLst>
          </p:cNvPr>
          <p:cNvSpPr txBox="1"/>
          <p:nvPr/>
        </p:nvSpPr>
        <p:spPr>
          <a:xfrm>
            <a:off x="4753763" y="5723445"/>
            <a:ext cx="2455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[True, True, False, True]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346E6D43-C385-F047-BE5C-45A2C5F5B776}"/>
              </a:ext>
            </a:extLst>
          </p:cNvPr>
          <p:cNvSpPr/>
          <p:nvPr/>
        </p:nvSpPr>
        <p:spPr>
          <a:xfrm>
            <a:off x="4007806" y="6112807"/>
            <a:ext cx="594360" cy="319125"/>
          </a:xfrm>
          <a:prstGeom prst="rightArrow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787FB0-B606-AA44-83AB-61B02A1A6AE1}"/>
              </a:ext>
            </a:extLst>
          </p:cNvPr>
          <p:cNvSpPr txBox="1"/>
          <p:nvPr/>
        </p:nvSpPr>
        <p:spPr>
          <a:xfrm>
            <a:off x="4754010" y="6081554"/>
            <a:ext cx="303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[True, True, True, False, </a:t>
            </a:r>
            <a:r>
              <a:rPr lang="en-US" b="1" dirty="0"/>
              <a:t>True</a:t>
            </a:r>
            <a:r>
              <a:rPr lang="en-US" dirty="0"/>
              <a:t>]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2A659F50-BADB-3C47-A1BE-3CC1546B20AF}"/>
              </a:ext>
            </a:extLst>
          </p:cNvPr>
          <p:cNvSpPr/>
          <p:nvPr/>
        </p:nvSpPr>
        <p:spPr>
          <a:xfrm>
            <a:off x="3999594" y="6473010"/>
            <a:ext cx="594360" cy="319125"/>
          </a:xfrm>
          <a:prstGeom prst="rightArrow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E54049-3D1A-E64C-980A-2FE37F658F68}"/>
              </a:ext>
            </a:extLst>
          </p:cNvPr>
          <p:cNvSpPr txBox="1"/>
          <p:nvPr/>
        </p:nvSpPr>
        <p:spPr>
          <a:xfrm>
            <a:off x="4754010" y="6406211"/>
            <a:ext cx="303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b="1" dirty="0"/>
              <a:t>True</a:t>
            </a:r>
            <a:r>
              <a:rPr lang="en-US" dirty="0"/>
              <a:t>, False ,True, True, True]</a:t>
            </a:r>
          </a:p>
        </p:txBody>
      </p:sp>
    </p:spTree>
    <p:extLst>
      <p:ext uri="{BB962C8B-B14F-4D97-AF65-F5344CB8AC3E}">
        <p14:creationId xmlns:p14="http://schemas.microsoft.com/office/powerpoint/2010/main" val="1598034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5805-1485-4844-8001-C605EBF77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BE358-2469-BA41-B7E1-FA6FE7D66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2000" dirty="0"/>
              <a:t>Modify function </a:t>
            </a:r>
            <a:r>
              <a:rPr lang="en-AU" sz="1400" dirty="0" err="1">
                <a:solidFill>
                  <a:srgbClr val="795E26"/>
                </a:solidFill>
                <a:latin typeface="Menlo" panose="020B0609030804020204" pitchFamily="49" charset="0"/>
              </a:rPr>
              <a:t>qsort</a:t>
            </a:r>
            <a:r>
              <a:rPr lang="en-US" sz="2000" dirty="0"/>
              <a:t> so it returns a list sorted in descending order. 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Define a recursive function </a:t>
            </a:r>
            <a:r>
              <a:rPr lang="en-AU" sz="1400" dirty="0" err="1">
                <a:solidFill>
                  <a:srgbClr val="795E26"/>
                </a:solidFill>
                <a:latin typeface="Menlo" panose="020B0609030804020204" pitchFamily="49" charset="0"/>
              </a:rPr>
              <a:t>sumdown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::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Int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-&gt;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Int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1400" dirty="0"/>
              <a:t> </a:t>
            </a:r>
            <a:r>
              <a:rPr lang="en-US" sz="2000" dirty="0"/>
              <a:t>that returns the sum of the non-negative integers from a given value down to zero. For example </a:t>
            </a:r>
            <a:r>
              <a:rPr lang="en-AU" sz="1400" dirty="0" err="1">
                <a:solidFill>
                  <a:srgbClr val="795E26"/>
                </a:solidFill>
                <a:latin typeface="Menlo" panose="020B0609030804020204" pitchFamily="49" charset="0"/>
              </a:rPr>
              <a:t>sumdown</a:t>
            </a:r>
            <a:r>
              <a:rPr lang="en-US" sz="1400" dirty="0"/>
              <a:t>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US" sz="1400" dirty="0"/>
              <a:t> </a:t>
            </a:r>
            <a:r>
              <a:rPr lang="en-US" sz="2000" dirty="0"/>
              <a:t>should return the result </a:t>
            </a:r>
            <a:r>
              <a:rPr lang="en-AU" sz="20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2000" dirty="0">
                <a:solidFill>
                  <a:srgbClr val="000000"/>
                </a:solidFill>
                <a:latin typeface="Menlo" panose="020B0609030804020204" pitchFamily="49" charset="0"/>
              </a:rPr>
              <a:t> + </a:t>
            </a:r>
            <a:r>
              <a:rPr lang="en-AU" sz="20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2000" dirty="0">
                <a:solidFill>
                  <a:srgbClr val="000000"/>
                </a:solidFill>
                <a:latin typeface="Menlo" panose="020B0609030804020204" pitchFamily="49" charset="0"/>
              </a:rPr>
              <a:t> + </a:t>
            </a:r>
            <a:r>
              <a:rPr lang="en-AU" sz="20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2000" dirty="0">
                <a:solidFill>
                  <a:srgbClr val="000000"/>
                </a:solidFill>
                <a:latin typeface="Menlo" panose="020B0609030804020204" pitchFamily="49" charset="0"/>
              </a:rPr>
              <a:t> + </a:t>
            </a:r>
            <a:r>
              <a:rPr lang="en-AU" sz="2000" dirty="0">
                <a:solidFill>
                  <a:srgbClr val="098658"/>
                </a:solidFill>
                <a:latin typeface="Menlo" panose="020B0609030804020204" pitchFamily="49" charset="0"/>
              </a:rPr>
              <a:t>0</a:t>
            </a:r>
            <a:r>
              <a:rPr lang="en-AU" sz="20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AU" sz="2000" dirty="0">
                <a:solidFill>
                  <a:srgbClr val="098658"/>
                </a:solidFill>
                <a:latin typeface="Menlo" panose="020B0609030804020204" pitchFamily="49" charset="0"/>
              </a:rPr>
              <a:t>6</a:t>
            </a:r>
            <a:endParaRPr lang="en-AU" sz="20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buFont typeface="+mj-lt"/>
              <a:buAutoNum type="arabicPeriod"/>
            </a:pPr>
            <a:r>
              <a:rPr lang="en-US" sz="2000" dirty="0"/>
              <a:t>Define the exponentiation operator </a:t>
            </a:r>
            <a:r>
              <a:rPr lang="en-AU" sz="2000" dirty="0">
                <a:solidFill>
                  <a:srgbClr val="000000"/>
                </a:solidFill>
                <a:latin typeface="Menlo" panose="020B0609030804020204" pitchFamily="49" charset="0"/>
              </a:rPr>
              <a:t>^</a:t>
            </a:r>
            <a:r>
              <a:rPr lang="en-US" sz="2000" dirty="0"/>
              <a:t> for non-negative integers using the same pattern of recursion as the multiplication operator , and how how the expression </a:t>
            </a:r>
            <a:r>
              <a:rPr lang="en-AU" sz="20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2000" dirty="0">
                <a:solidFill>
                  <a:srgbClr val="000000"/>
                </a:solidFill>
                <a:latin typeface="Menlo" panose="020B0609030804020204" pitchFamily="49" charset="0"/>
              </a:rPr>
              <a:t>^</a:t>
            </a:r>
            <a:r>
              <a:rPr lang="en-AU" sz="20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US" sz="2000" dirty="0"/>
              <a:t> is evaluated using your definition.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Define a recursive function </a:t>
            </a:r>
            <a:r>
              <a:rPr lang="en-AU" sz="1400" dirty="0">
                <a:solidFill>
                  <a:srgbClr val="795E26"/>
                </a:solidFill>
                <a:latin typeface="Menlo" panose="020B0609030804020204" pitchFamily="49" charset="0"/>
              </a:rPr>
              <a:t>merge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::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Ord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=&gt;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-&gt;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-&gt;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  <a:r>
              <a:rPr lang="en-AU" sz="20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000" dirty="0"/>
              <a:t>that merges two sorted lists to give a single sorted list. For example 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E1BE2-6B47-DA4E-8935-1B78E8706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19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E81E37-8813-F84B-9BA9-E50F382FE4D6}"/>
              </a:ext>
            </a:extLst>
          </p:cNvPr>
          <p:cNvSpPr/>
          <p:nvPr/>
        </p:nvSpPr>
        <p:spPr>
          <a:xfrm>
            <a:off x="659681" y="4021225"/>
            <a:ext cx="251028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merge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6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5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6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678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7A68B-DE1C-E946-9A35-AB9484C62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Acknowledgement of Country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82391-0767-DF40-B7B3-469ACC725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i="1" dirty="0"/>
              <a:t>I wish to acknowledge the traditional custodians of the land we are meeting on, the Ngunnawal people. I wish to acknowledge and respect their continuing culture and the contribution they make to the life of this city and this region. I would also like to acknowledge and welcome any other Aboriginal and Torres Strait Islander people who are enrolled in our courses.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AE108-5794-6342-9F4E-A7D172B3B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27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58180-D548-5044-824B-609971DE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29320-C308-3D44-9450-749D42D86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Recursion is a method of solving a problem where the solution depends on solutions to smaller instances of the same problem [1].</a:t>
            </a:r>
          </a:p>
          <a:p>
            <a:pPr lvl="1"/>
            <a:r>
              <a:rPr lang="en-US" sz="1800" dirty="0"/>
              <a:t>Such problems can generally be solved by iteration</a:t>
            </a:r>
          </a:p>
          <a:p>
            <a:pPr lvl="1"/>
            <a:r>
              <a:rPr lang="en-US" sz="1800" dirty="0"/>
              <a:t>By using functions that call themselves from within their own code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1400" dirty="0"/>
              <a:t>[1] </a:t>
            </a:r>
            <a:r>
              <a:rPr lang="en-AU" sz="1400" dirty="0"/>
              <a:t>Graham, Ronald; Knuth, Donald; </a:t>
            </a:r>
            <a:r>
              <a:rPr lang="en-AU" sz="1400" dirty="0" err="1"/>
              <a:t>Patashnik</a:t>
            </a:r>
            <a:r>
              <a:rPr lang="en-AU" sz="1400" dirty="0"/>
              <a:t>, Oren (1990). </a:t>
            </a:r>
            <a:r>
              <a:rPr lang="en-AU" sz="1400" dirty="0">
                <a:hlinkClick r:id="rId3"/>
              </a:rPr>
              <a:t>"1: Recurrent Problems"</a:t>
            </a:r>
            <a:r>
              <a:rPr lang="en-AU" sz="1400" dirty="0"/>
              <a:t>. </a:t>
            </a:r>
            <a:r>
              <a:rPr lang="en-AU" sz="1400" i="1" dirty="0"/>
              <a:t>Concrete Mathematics</a:t>
            </a:r>
            <a:r>
              <a:rPr lang="en-AU" sz="1400" dirty="0"/>
              <a:t>. </a:t>
            </a:r>
            <a:r>
              <a:rPr lang="en-AU" sz="1400" dirty="0">
                <a:hlinkClick r:id="rId4" tooltip="ISBN (identifier)"/>
              </a:rPr>
              <a:t>ISBN</a:t>
            </a:r>
            <a:r>
              <a:rPr lang="en-AU" sz="1400" dirty="0"/>
              <a:t> </a:t>
            </a:r>
            <a:r>
              <a:rPr lang="en-AU" sz="1400" dirty="0">
                <a:hlinkClick r:id="rId5" tooltip="Special:BookSources/0-201-55802-5"/>
              </a:rPr>
              <a:t>0-201-55802-5</a:t>
            </a:r>
            <a:r>
              <a:rPr lang="en-AU" sz="1400" dirty="0"/>
              <a:t>.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5C984-30DB-1E4C-8469-ADC7F0266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3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EDFCB8-2600-924F-9051-DA360966A7DF}"/>
              </a:ext>
            </a:extLst>
          </p:cNvPr>
          <p:cNvCxnSpPr>
            <a:cxnSpLocks/>
          </p:cNvCxnSpPr>
          <p:nvPr/>
        </p:nvCxnSpPr>
        <p:spPr>
          <a:xfrm>
            <a:off x="4192438" y="2363638"/>
            <a:ext cx="0" cy="284800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51EA01F-E2A1-5C41-916E-01C66DEDF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0279" y="2745326"/>
            <a:ext cx="2466319" cy="2466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0B3B02-428F-264B-BF13-2A776A1C1D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049" y="2991595"/>
            <a:ext cx="2672865" cy="22200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1BEC6A-F902-484F-8D92-9FD4C950255B}"/>
              </a:ext>
            </a:extLst>
          </p:cNvPr>
          <p:cNvSpPr/>
          <p:nvPr/>
        </p:nvSpPr>
        <p:spPr>
          <a:xfrm>
            <a:off x="1017174" y="2403131"/>
            <a:ext cx="2399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solved by iterative calls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59830C-46DE-8F4F-BAB6-C095F0B19FB2}"/>
              </a:ext>
            </a:extLst>
          </p:cNvPr>
          <p:cNvSpPr/>
          <p:nvPr/>
        </p:nvSpPr>
        <p:spPr>
          <a:xfrm>
            <a:off x="5401714" y="2403131"/>
            <a:ext cx="2466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solved by recursive calls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939E56-3B3D-7E4A-AD6B-65453D9FE9FC}"/>
                  </a:ext>
                </a:extLst>
              </p:cNvPr>
              <p:cNvSpPr txBox="1"/>
              <p:nvPr/>
            </p:nvSpPr>
            <p:spPr>
              <a:xfrm>
                <a:off x="751049" y="5136003"/>
                <a:ext cx="25442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/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/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/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939E56-3B3D-7E4A-AD6B-65453D9FE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049" y="5136003"/>
                <a:ext cx="2544240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5FD5CF-3D60-8045-8C1D-B7BAB97F2DCC}"/>
                  </a:ext>
                </a:extLst>
              </p:cNvPr>
              <p:cNvSpPr txBox="1"/>
              <p:nvPr/>
            </p:nvSpPr>
            <p:spPr>
              <a:xfrm>
                <a:off x="5093827" y="5067234"/>
                <a:ext cx="2544240" cy="506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/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5FD5CF-3D60-8045-8C1D-B7BAB97F2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827" y="5067234"/>
                <a:ext cx="2544240" cy="5068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6483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58180-D548-5044-824B-609971DE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Recursion: Basic concepts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29320-C308-3D44-9450-749D42D86B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r>
                  <a:rPr lang="en-US" sz="2000" b="1" dirty="0"/>
                  <a:t>Example: </a:t>
                </a:r>
                <a:r>
                  <a:rPr lang="en-US" sz="2000" dirty="0"/>
                  <a:t>Implement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endParaRPr lang="en-US" sz="2000" b="1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=1⋅2⋅3⋯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400" dirty="0"/>
                  <a:t>                  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0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⋯</m:t>
                    </m:r>
                    <m:r>
                      <a:rPr lang="en-US" sz="20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2⋅</m:t>
                    </m:r>
                    <m:r>
                      <a:rPr lang="en-US" sz="20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endParaRPr lang="en-US" sz="1050" dirty="0"/>
              </a:p>
              <a:p>
                <a:pPr marL="0" indent="0" algn="ctr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629320-C308-3D44-9450-749D42D86B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5C984-30DB-1E4C-8469-ADC7F0266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4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EDFCB8-2600-924F-9051-DA360966A7DF}"/>
              </a:ext>
            </a:extLst>
          </p:cNvPr>
          <p:cNvCxnSpPr>
            <a:cxnSpLocks/>
          </p:cNvCxnSpPr>
          <p:nvPr/>
        </p:nvCxnSpPr>
        <p:spPr>
          <a:xfrm>
            <a:off x="4183811" y="919510"/>
            <a:ext cx="0" cy="284800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51EA01F-E2A1-5C41-916E-01C66DEDF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652" y="1301198"/>
            <a:ext cx="2466319" cy="2466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0B3B02-428F-264B-BF13-2A776A1C1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22" y="1547467"/>
            <a:ext cx="2672865" cy="22200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1BEC6A-F902-484F-8D92-9FD4C950255B}"/>
              </a:ext>
            </a:extLst>
          </p:cNvPr>
          <p:cNvSpPr/>
          <p:nvPr/>
        </p:nvSpPr>
        <p:spPr>
          <a:xfrm>
            <a:off x="1008547" y="959003"/>
            <a:ext cx="2399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solved by iterative calls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59830C-46DE-8F4F-BAB6-C095F0B19FB2}"/>
              </a:ext>
            </a:extLst>
          </p:cNvPr>
          <p:cNvSpPr/>
          <p:nvPr/>
        </p:nvSpPr>
        <p:spPr>
          <a:xfrm>
            <a:off x="5393087" y="959003"/>
            <a:ext cx="2466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solved by recursive calls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939E56-3B3D-7E4A-AD6B-65453D9FE9FC}"/>
                  </a:ext>
                </a:extLst>
              </p:cNvPr>
              <p:cNvSpPr txBox="1"/>
              <p:nvPr/>
            </p:nvSpPr>
            <p:spPr>
              <a:xfrm>
                <a:off x="742422" y="3691875"/>
                <a:ext cx="25442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/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/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/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939E56-3B3D-7E4A-AD6B-65453D9FE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422" y="3691875"/>
                <a:ext cx="2544240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5FD5CF-3D60-8045-8C1D-B7BAB97F2DCC}"/>
                  </a:ext>
                </a:extLst>
              </p:cNvPr>
              <p:cNvSpPr txBox="1"/>
              <p:nvPr/>
            </p:nvSpPr>
            <p:spPr>
              <a:xfrm>
                <a:off x="5085200" y="3623106"/>
                <a:ext cx="2544240" cy="506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/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5FD5CF-3D60-8045-8C1D-B7BAB97F2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200" y="3623106"/>
                <a:ext cx="2544240" cy="5068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91815D6B-06C5-E942-AF75-035C294A10A0}"/>
              </a:ext>
            </a:extLst>
          </p:cNvPr>
          <p:cNvSpPr/>
          <p:nvPr/>
        </p:nvSpPr>
        <p:spPr>
          <a:xfrm>
            <a:off x="355844" y="4993469"/>
            <a:ext cx="3827963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act</a:t>
            </a:r>
            <a:r>
              <a:rPr lang="en-AU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1</a:t>
            </a:r>
          </a:p>
          <a:p>
            <a:r>
              <a:rPr lang="en-AU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 = 5</a:t>
            </a:r>
          </a:p>
          <a:p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</a:t>
            </a:r>
            <a:r>
              <a:rPr lang="en-AU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k = 1..n</a:t>
            </a:r>
          </a:p>
          <a:p>
            <a:r>
              <a:rPr lang="en-AU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   fact = fact * k</a:t>
            </a:r>
          </a:p>
          <a:p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end</a:t>
            </a:r>
            <a:endParaRPr lang="en-AU" sz="1400" dirty="0">
              <a:solidFill>
                <a:srgbClr val="0000FF"/>
              </a:solidFill>
              <a:effectLst/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B9FA4E3-890D-CB4A-99D2-D8336D321A51}"/>
                  </a:ext>
                </a:extLst>
              </p:cNvPr>
              <p:cNvSpPr/>
              <p:nvPr/>
            </p:nvSpPr>
            <p:spPr>
              <a:xfrm>
                <a:off x="2674470" y="5578244"/>
                <a:ext cx="10322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/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B9FA4E3-890D-CB4A-99D2-D8336D321A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470" y="5578244"/>
                <a:ext cx="1032206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C2BE942-7543-214D-95B3-FB0C55A61B00}"/>
              </a:ext>
            </a:extLst>
          </p:cNvPr>
          <p:cNvSpPr txBox="1"/>
          <p:nvPr/>
        </p:nvSpPr>
        <p:spPr>
          <a:xfrm>
            <a:off x="355843" y="6202513"/>
            <a:ext cx="1541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Pseudocode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58E27A-87AF-3747-9F9A-FC7AD1AACAA8}"/>
              </a:ext>
            </a:extLst>
          </p:cNvPr>
          <p:cNvSpPr/>
          <p:nvPr/>
        </p:nvSpPr>
        <p:spPr>
          <a:xfrm>
            <a:off x="4406537" y="4993469"/>
            <a:ext cx="4035394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795E26"/>
                </a:solidFill>
                <a:latin typeface="Menlo" panose="020B0609030804020204" pitchFamily="49" charset="0"/>
              </a:rPr>
              <a:t>fact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::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Int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-&gt;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Int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fact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0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fact n = n * fact (n -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10469EF-7936-E64E-8EDB-D3556A81D61A}"/>
                  </a:ext>
                </a:extLst>
              </p:cNvPr>
              <p:cNvSpPr/>
              <p:nvPr/>
            </p:nvSpPr>
            <p:spPr>
              <a:xfrm>
                <a:off x="5893495" y="6098029"/>
                <a:ext cx="7741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/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10469EF-7936-E64E-8EDB-D3556A81D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3495" y="6098029"/>
                <a:ext cx="774123" cy="369332"/>
              </a:xfrm>
              <a:prstGeom prst="rect">
                <a:avLst/>
              </a:prstGeom>
              <a:blipFill>
                <a:blip r:embed="rId9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Brace 20">
            <a:extLst>
              <a:ext uri="{FF2B5EF4-FFF2-40B4-BE49-F238E27FC236}">
                <a16:creationId xmlns:a16="http://schemas.microsoft.com/office/drawing/2014/main" id="{B65C9ED8-B85C-7C45-AD11-B8814C320C71}"/>
              </a:ext>
            </a:extLst>
          </p:cNvPr>
          <p:cNvSpPr/>
          <p:nvPr/>
        </p:nvSpPr>
        <p:spPr>
          <a:xfrm rot="5400000">
            <a:off x="6167237" y="5067769"/>
            <a:ext cx="226640" cy="1586205"/>
          </a:xfrm>
          <a:prstGeom prst="rightBrace">
            <a:avLst/>
          </a:prstGeom>
          <a:solidFill>
            <a:schemeClr val="bg1"/>
          </a:solidFill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FD712A-8490-6D4F-82BD-0E4E080DD14D}"/>
              </a:ext>
            </a:extLst>
          </p:cNvPr>
          <p:cNvSpPr txBox="1"/>
          <p:nvPr/>
        </p:nvSpPr>
        <p:spPr>
          <a:xfrm>
            <a:off x="1811818" y="5373832"/>
            <a:ext cx="2483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Terminates when k == 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26DBC4-AA42-6F4A-85A7-825A71C7E0BD}"/>
              </a:ext>
            </a:extLst>
          </p:cNvPr>
          <p:cNvSpPr txBox="1"/>
          <p:nvPr/>
        </p:nvSpPr>
        <p:spPr>
          <a:xfrm>
            <a:off x="6053488" y="5167168"/>
            <a:ext cx="2483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Terminates when n == 0</a:t>
            </a:r>
          </a:p>
        </p:txBody>
      </p:sp>
    </p:spTree>
    <p:extLst>
      <p:ext uri="{BB962C8B-B14F-4D97-AF65-F5344CB8AC3E}">
        <p14:creationId xmlns:p14="http://schemas.microsoft.com/office/powerpoint/2010/main" val="3243207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B3957-E597-1E4E-96B4-E01F625A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FB02A-8832-2044-9FD4-44C55D59C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How does the recursive version of the factorial function behave if applied to a negative argument, such as (-1)? </a:t>
            </a:r>
          </a:p>
          <a:p>
            <a:r>
              <a:rPr lang="en-US" sz="2000" dirty="0"/>
              <a:t>Modify the definition to prohibit negative arguments by adding a guard to the recursive case.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1FEC1-B87C-AA46-95B8-ED31B74C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36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8B8CC-765A-9A4A-9B6B-3243690E8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Recursion: Basic concepts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F6336-F304-0444-855B-55F4516C0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E492CF-6D37-5A44-80F2-87DE0664A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146"/>
          <a:stretch/>
        </p:blipFill>
        <p:spPr>
          <a:xfrm>
            <a:off x="2083583" y="2240885"/>
            <a:ext cx="6298581" cy="2206026"/>
          </a:xfrm>
          <a:prstGeom prst="rect">
            <a:avLst/>
          </a:prstGeom>
        </p:spPr>
      </p:pic>
      <p:sp>
        <p:nvSpPr>
          <p:cNvPr id="9" name="Triangle 8">
            <a:extLst>
              <a:ext uri="{FF2B5EF4-FFF2-40B4-BE49-F238E27FC236}">
                <a16:creationId xmlns:a16="http://schemas.microsoft.com/office/drawing/2014/main" id="{8C2518EC-5B26-C84F-B4EF-2A24A2CC8F1C}"/>
              </a:ext>
            </a:extLst>
          </p:cNvPr>
          <p:cNvSpPr/>
          <p:nvPr/>
        </p:nvSpPr>
        <p:spPr>
          <a:xfrm>
            <a:off x="222214" y="2669867"/>
            <a:ext cx="2001328" cy="1725283"/>
          </a:xfrm>
          <a:prstGeom prst="triangle">
            <a:avLst/>
          </a:prstGeom>
          <a:solidFill>
            <a:srgbClr val="45FE00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3181D2-837E-D243-B959-18BB7A89E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22" t="53147" b="7013"/>
          <a:stretch/>
        </p:blipFill>
        <p:spPr>
          <a:xfrm>
            <a:off x="222214" y="4937161"/>
            <a:ext cx="5150831" cy="187582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EA5CD8-DD89-9C42-9BFF-6E1961DEF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38066" y="5045254"/>
            <a:ext cx="2009954" cy="173861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5F44B1-C1C8-B442-8127-9D661937C8D5}"/>
              </a:ext>
            </a:extLst>
          </p:cNvPr>
          <p:cNvCxnSpPr/>
          <p:nvPr/>
        </p:nvCxnSpPr>
        <p:spPr>
          <a:xfrm flipV="1">
            <a:off x="1222878" y="3144321"/>
            <a:ext cx="1991205" cy="63835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66681D-5BB7-554C-882C-82D8EDD155EB}"/>
              </a:ext>
            </a:extLst>
          </p:cNvPr>
          <p:cNvCxnSpPr>
            <a:cxnSpLocks/>
          </p:cNvCxnSpPr>
          <p:nvPr/>
        </p:nvCxnSpPr>
        <p:spPr>
          <a:xfrm>
            <a:off x="1222878" y="3795616"/>
            <a:ext cx="1464993" cy="371655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2F04F19-AAEE-7345-A878-E7657F062666}"/>
              </a:ext>
            </a:extLst>
          </p:cNvPr>
          <p:cNvCxnSpPr>
            <a:cxnSpLocks/>
          </p:cNvCxnSpPr>
          <p:nvPr/>
        </p:nvCxnSpPr>
        <p:spPr>
          <a:xfrm>
            <a:off x="1222878" y="3782676"/>
            <a:ext cx="2526042" cy="34182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EFAC6A8-8EE0-6141-8BE5-419A2DD29F7A}"/>
              </a:ext>
            </a:extLst>
          </p:cNvPr>
          <p:cNvCxnSpPr>
            <a:cxnSpLocks/>
          </p:cNvCxnSpPr>
          <p:nvPr/>
        </p:nvCxnSpPr>
        <p:spPr>
          <a:xfrm flipV="1">
            <a:off x="2687871" y="3782677"/>
            <a:ext cx="2061713" cy="374725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97117F-4DE2-E745-ADFA-6DDCA82F38BF}"/>
              </a:ext>
            </a:extLst>
          </p:cNvPr>
          <p:cNvCxnSpPr>
            <a:cxnSpLocks/>
          </p:cNvCxnSpPr>
          <p:nvPr/>
        </p:nvCxnSpPr>
        <p:spPr>
          <a:xfrm>
            <a:off x="2687871" y="4180211"/>
            <a:ext cx="2286000" cy="45647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21DF69E-DBFF-9440-97F2-4C238F3F03A3}"/>
              </a:ext>
            </a:extLst>
          </p:cNvPr>
          <p:cNvCxnSpPr>
            <a:cxnSpLocks/>
          </p:cNvCxnSpPr>
          <p:nvPr/>
        </p:nvCxnSpPr>
        <p:spPr>
          <a:xfrm>
            <a:off x="2687871" y="4167271"/>
            <a:ext cx="1794295" cy="131203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8990078B-AB79-6A4E-8D34-73D97BB655EE}"/>
              </a:ext>
            </a:extLst>
          </p:cNvPr>
          <p:cNvSpPr/>
          <p:nvPr/>
        </p:nvSpPr>
        <p:spPr>
          <a:xfrm>
            <a:off x="4239127" y="2427396"/>
            <a:ext cx="2042069" cy="2003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BB42367-0199-8F46-9C14-A0A5670D7B62}"/>
              </a:ext>
            </a:extLst>
          </p:cNvPr>
          <p:cNvSpPr/>
          <p:nvPr/>
        </p:nvSpPr>
        <p:spPr>
          <a:xfrm>
            <a:off x="2238548" y="2443703"/>
            <a:ext cx="2042069" cy="2003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67A1B25-D4CF-574B-B091-D50AA017B97F}"/>
              </a:ext>
            </a:extLst>
          </p:cNvPr>
          <p:cNvSpPr/>
          <p:nvPr/>
        </p:nvSpPr>
        <p:spPr>
          <a:xfrm>
            <a:off x="6296956" y="2404885"/>
            <a:ext cx="2042069" cy="2003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EB885F4-F9D8-EA4F-9BAB-EA4547514290}"/>
              </a:ext>
            </a:extLst>
          </p:cNvPr>
          <p:cNvSpPr/>
          <p:nvPr/>
        </p:nvSpPr>
        <p:spPr>
          <a:xfrm>
            <a:off x="221595" y="4809781"/>
            <a:ext cx="2042069" cy="2003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4B7FF0-EC80-7D4C-8D62-FD15CEBFFE31}"/>
              </a:ext>
            </a:extLst>
          </p:cNvPr>
          <p:cNvSpPr/>
          <p:nvPr/>
        </p:nvSpPr>
        <p:spPr>
          <a:xfrm>
            <a:off x="2264425" y="4806880"/>
            <a:ext cx="2042069" cy="2003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A5AAFB3-ABFE-F141-9372-84C1DACE19E2}"/>
              </a:ext>
            </a:extLst>
          </p:cNvPr>
          <p:cNvSpPr/>
          <p:nvPr/>
        </p:nvSpPr>
        <p:spPr>
          <a:xfrm>
            <a:off x="6238066" y="4806880"/>
            <a:ext cx="2042069" cy="2003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urved Down Arrow 48">
            <a:extLst>
              <a:ext uri="{FF2B5EF4-FFF2-40B4-BE49-F238E27FC236}">
                <a16:creationId xmlns:a16="http://schemas.microsoft.com/office/drawing/2014/main" id="{9528ADAF-7636-4A4F-9759-223C0DAFB848}"/>
              </a:ext>
            </a:extLst>
          </p:cNvPr>
          <p:cNvSpPr/>
          <p:nvPr/>
        </p:nvSpPr>
        <p:spPr>
          <a:xfrm>
            <a:off x="1236484" y="2116996"/>
            <a:ext cx="1991204" cy="397597"/>
          </a:xfrm>
          <a:prstGeom prst="curved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147142-AAE1-E84F-86F1-6D418064BB79}"/>
                  </a:ext>
                </a:extLst>
              </p:cNvPr>
              <p:cNvSpPr txBox="1"/>
              <p:nvPr/>
            </p:nvSpPr>
            <p:spPr>
              <a:xfrm>
                <a:off x="613644" y="1151847"/>
                <a:ext cx="37445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/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/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/>
                                </m:d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/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147142-AAE1-E84F-86F1-6D418064B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44" y="1151847"/>
                <a:ext cx="3744509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riangle 51">
            <a:extLst>
              <a:ext uri="{FF2B5EF4-FFF2-40B4-BE49-F238E27FC236}">
                <a16:creationId xmlns:a16="http://schemas.microsoft.com/office/drawing/2014/main" id="{78D7D84C-9D0A-A041-A164-8E810D34838B}"/>
              </a:ext>
            </a:extLst>
          </p:cNvPr>
          <p:cNvSpPr/>
          <p:nvPr/>
        </p:nvSpPr>
        <p:spPr>
          <a:xfrm>
            <a:off x="957195" y="1199079"/>
            <a:ext cx="249564" cy="215141"/>
          </a:xfrm>
          <a:prstGeom prst="triangle">
            <a:avLst/>
          </a:prstGeom>
          <a:solidFill>
            <a:srgbClr val="45FE00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03AF152-CB40-3D44-BBB4-87F6852468AA}"/>
              </a:ext>
            </a:extLst>
          </p:cNvPr>
          <p:cNvSpPr/>
          <p:nvPr/>
        </p:nvSpPr>
        <p:spPr>
          <a:xfrm>
            <a:off x="222318" y="2644874"/>
            <a:ext cx="1996885" cy="175674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FDB7197-98C0-7345-BC8E-E77A1910D011}"/>
              </a:ext>
            </a:extLst>
          </p:cNvPr>
          <p:cNvSpPr txBox="1"/>
          <p:nvPr/>
        </p:nvSpPr>
        <p:spPr>
          <a:xfrm>
            <a:off x="1121741" y="4365758"/>
            <a:ext cx="373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E462228-754A-7A46-AA75-ED91BE060962}"/>
              </a:ext>
            </a:extLst>
          </p:cNvPr>
          <p:cNvSpPr txBox="1"/>
          <p:nvPr/>
        </p:nvSpPr>
        <p:spPr>
          <a:xfrm>
            <a:off x="0" y="3187601"/>
            <a:ext cx="373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71B3FEA-E8BE-DA45-A0DA-7829BA0A3966}"/>
                  </a:ext>
                </a:extLst>
              </p:cNvPr>
              <p:cNvSpPr txBox="1"/>
              <p:nvPr/>
            </p:nvSpPr>
            <p:spPr>
              <a:xfrm>
                <a:off x="373534" y="1453124"/>
                <a:ext cx="7906601" cy="747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71B3FEA-E8BE-DA45-A0DA-7829BA0A3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534" y="1453124"/>
                <a:ext cx="7906601" cy="7472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riangle 59">
            <a:extLst>
              <a:ext uri="{FF2B5EF4-FFF2-40B4-BE49-F238E27FC236}">
                <a16:creationId xmlns:a16="http://schemas.microsoft.com/office/drawing/2014/main" id="{02E35BF2-3F68-C843-AB0A-2075F0487238}"/>
              </a:ext>
            </a:extLst>
          </p:cNvPr>
          <p:cNvSpPr/>
          <p:nvPr/>
        </p:nvSpPr>
        <p:spPr>
          <a:xfrm>
            <a:off x="2025008" y="1204647"/>
            <a:ext cx="249564" cy="215141"/>
          </a:xfrm>
          <a:prstGeom prst="triangle">
            <a:avLst/>
          </a:prstGeom>
          <a:solidFill>
            <a:srgbClr val="45FE00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riangle 60">
            <a:extLst>
              <a:ext uri="{FF2B5EF4-FFF2-40B4-BE49-F238E27FC236}">
                <a16:creationId xmlns:a16="http://schemas.microsoft.com/office/drawing/2014/main" id="{F02FC5D3-D276-F244-B410-93D91DB1CCDF}"/>
              </a:ext>
            </a:extLst>
          </p:cNvPr>
          <p:cNvSpPr/>
          <p:nvPr/>
        </p:nvSpPr>
        <p:spPr>
          <a:xfrm>
            <a:off x="2920149" y="1209872"/>
            <a:ext cx="249564" cy="215141"/>
          </a:xfrm>
          <a:prstGeom prst="triangle">
            <a:avLst/>
          </a:prstGeom>
          <a:solidFill>
            <a:srgbClr val="45FE00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FC9BC2E0-D59A-434B-A359-C9C7B723A853}"/>
              </a:ext>
            </a:extLst>
          </p:cNvPr>
          <p:cNvSpPr/>
          <p:nvPr/>
        </p:nvSpPr>
        <p:spPr>
          <a:xfrm>
            <a:off x="3823916" y="1206777"/>
            <a:ext cx="249564" cy="215141"/>
          </a:xfrm>
          <a:prstGeom prst="triangle">
            <a:avLst/>
          </a:prstGeom>
          <a:solidFill>
            <a:srgbClr val="45FE00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64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2" grpId="0" animBg="1"/>
      <p:bldP spid="59" grpId="0"/>
      <p:bldP spid="60" grpId="0" animBg="1"/>
      <p:bldP spid="61" grpId="0" animBg="1"/>
      <p:bldP spid="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0AFF7-CFF1-E14A-84A7-933B49D71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Recursion: Basic concepts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3E5730-9824-234F-AE8C-A698C626B9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2000" b="1" dirty="0"/>
                  <a:t>Example</a:t>
                </a:r>
                <a:r>
                  <a:rPr lang="en-US" sz="2000" dirty="0"/>
                  <a:t>: Define the multiplication operator for non-negative integers. Because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US" sz="2000" dirty="0"/>
                  <a:t> is provided as a primitive in Haskell, we will use symbol #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#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3=12</m:t>
                      </m:r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Recursively this operator is defined as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r>
                  <a:rPr lang="en-US" sz="2000" dirty="0"/>
                  <a:t>The recursive definition for the multiplication can be reduced to repeated addition.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3E5730-9824-234F-AE8C-A698C626B9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33" t="-1205" b="-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D38A2-7366-694C-9D7A-172DDD1A4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DEA9EA-0F29-454B-AB77-720CDC285067}"/>
              </a:ext>
            </a:extLst>
          </p:cNvPr>
          <p:cNvSpPr/>
          <p:nvPr/>
        </p:nvSpPr>
        <p:spPr>
          <a:xfrm>
            <a:off x="2286000" y="2319072"/>
            <a:ext cx="457200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AU" sz="1400" dirty="0">
                <a:solidFill>
                  <a:srgbClr val="795E26"/>
                </a:solidFill>
                <a:latin typeface="Menlo" panose="020B0609030804020204" pitchFamily="49" charset="0"/>
              </a:rPr>
              <a:t>(#)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::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Int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-&gt;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Int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-&gt;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Int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m #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0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0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m # n = m + (m # (n -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))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8AED80-2405-A447-A3C6-4F3EBB097AFD}"/>
              </a:ext>
            </a:extLst>
          </p:cNvPr>
          <p:cNvSpPr/>
          <p:nvPr/>
        </p:nvSpPr>
        <p:spPr>
          <a:xfrm>
            <a:off x="2286000" y="3299793"/>
            <a:ext cx="457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#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#}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#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#}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#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))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#}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	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#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0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)))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12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7C45E-A77F-0140-B355-93413B97857A}"/>
              </a:ext>
            </a:extLst>
          </p:cNvPr>
          <p:cNvSpPr/>
          <p:nvPr/>
        </p:nvSpPr>
        <p:spPr>
          <a:xfrm>
            <a:off x="2286000" y="3323598"/>
            <a:ext cx="4572000" cy="6600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FA606E-F866-0947-88E6-C16FC91D2CBA}"/>
              </a:ext>
            </a:extLst>
          </p:cNvPr>
          <p:cNvSpPr/>
          <p:nvPr/>
        </p:nvSpPr>
        <p:spPr>
          <a:xfrm>
            <a:off x="2241169" y="3983676"/>
            <a:ext cx="4572000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D08D3D-531C-7F4F-BF35-35C9CEB80216}"/>
              </a:ext>
            </a:extLst>
          </p:cNvPr>
          <p:cNvSpPr/>
          <p:nvPr/>
        </p:nvSpPr>
        <p:spPr>
          <a:xfrm>
            <a:off x="2286000" y="4396074"/>
            <a:ext cx="4572000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D4A15C-15D3-254E-8385-B099984393F2}"/>
              </a:ext>
            </a:extLst>
          </p:cNvPr>
          <p:cNvSpPr/>
          <p:nvPr/>
        </p:nvSpPr>
        <p:spPr>
          <a:xfrm>
            <a:off x="2241169" y="4808472"/>
            <a:ext cx="4572000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E92986-2916-2244-AA34-9DD09DD4FCE2}"/>
              </a:ext>
            </a:extLst>
          </p:cNvPr>
          <p:cNvSpPr txBox="1"/>
          <p:nvPr/>
        </p:nvSpPr>
        <p:spPr>
          <a:xfrm>
            <a:off x="6813169" y="2503738"/>
            <a:ext cx="145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Base case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F1F89C-46C4-D24A-8D12-228C786A8753}"/>
              </a:ext>
            </a:extLst>
          </p:cNvPr>
          <p:cNvSpPr txBox="1"/>
          <p:nvPr/>
        </p:nvSpPr>
        <p:spPr>
          <a:xfrm>
            <a:off x="6813169" y="2743528"/>
            <a:ext cx="171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Recursive case</a:t>
            </a:r>
          </a:p>
        </p:txBody>
      </p:sp>
    </p:spTree>
    <p:extLst>
      <p:ext uri="{BB962C8B-B14F-4D97-AF65-F5344CB8AC3E}">
        <p14:creationId xmlns:p14="http://schemas.microsoft.com/office/powerpoint/2010/main" val="322400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365A3-898A-4B41-B411-9AAC868D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on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346FC-35E6-8D4C-A666-41E0457C7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Recursion is not restricted to functions on integers, but can also be used to define functions on lists.</a:t>
            </a:r>
          </a:p>
          <a:p>
            <a:endParaRPr lang="en-AU" sz="20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endParaRPr lang="en-AU" sz="20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endParaRPr lang="en-AU" sz="20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endParaRPr lang="en-AU" sz="20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endParaRPr lang="en-AU" sz="20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endParaRPr lang="en-AU" sz="20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endParaRPr lang="en-AU" sz="20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endParaRPr lang="en-AU" sz="20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endParaRPr lang="en-AU" sz="20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000" b="1" dirty="0"/>
              <a:t>QUIZ</a:t>
            </a:r>
            <a:r>
              <a:rPr lang="en-US" sz="2000" dirty="0"/>
              <a:t>: Implement the factorial function without using recursive calls directly.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0830F-D61C-304A-A88C-A3C8D2253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A9D84E-5E69-694E-B064-FDD28CF2CC19}"/>
              </a:ext>
            </a:extLst>
          </p:cNvPr>
          <p:cNvSpPr/>
          <p:nvPr/>
        </p:nvSpPr>
        <p:spPr>
          <a:xfrm>
            <a:off x="289562" y="2561919"/>
            <a:ext cx="5097351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795E26"/>
                </a:solidFill>
                <a:latin typeface="Menlo" panose="020B0609030804020204" pitchFamily="49" charset="0"/>
              </a:rPr>
              <a:t>product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::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Num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=&gt;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-&gt; 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product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product (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n:ns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= n * product ns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196295-3FF3-8F4B-B365-9E484FB61377}"/>
              </a:ext>
            </a:extLst>
          </p:cNvPr>
          <p:cNvSpPr/>
          <p:nvPr/>
        </p:nvSpPr>
        <p:spPr>
          <a:xfrm>
            <a:off x="289562" y="3639884"/>
            <a:ext cx="508398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[x | x &lt;-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..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6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,even x]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 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 6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product [x | x &lt;-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..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6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,even x]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48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14457B-501D-8042-A4FE-5691A7789B2F}"/>
              </a:ext>
            </a:extLst>
          </p:cNvPr>
          <p:cNvSpPr/>
          <p:nvPr/>
        </p:nvSpPr>
        <p:spPr>
          <a:xfrm>
            <a:off x="5562735" y="2561919"/>
            <a:ext cx="352088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product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6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product}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* product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6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product}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*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* product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6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])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product}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*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*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6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* product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))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product}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*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*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6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*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))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*}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48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E82A48-2E1B-BB4C-A453-24C3B7B97FAC}"/>
              </a:ext>
            </a:extLst>
          </p:cNvPr>
          <p:cNvSpPr/>
          <p:nvPr/>
        </p:nvSpPr>
        <p:spPr>
          <a:xfrm>
            <a:off x="5562735" y="3266293"/>
            <a:ext cx="3520880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719529-C6B8-444F-B398-FDEC5A12ED2A}"/>
              </a:ext>
            </a:extLst>
          </p:cNvPr>
          <p:cNvSpPr/>
          <p:nvPr/>
        </p:nvSpPr>
        <p:spPr>
          <a:xfrm>
            <a:off x="5562735" y="3680138"/>
            <a:ext cx="3520880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A9EA0A-8371-E84C-875F-E21CF43B5D44}"/>
              </a:ext>
            </a:extLst>
          </p:cNvPr>
          <p:cNvSpPr/>
          <p:nvPr/>
        </p:nvSpPr>
        <p:spPr>
          <a:xfrm>
            <a:off x="5562735" y="4105476"/>
            <a:ext cx="3520880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C4901A-EE77-2749-9BA1-45283147B12B}"/>
              </a:ext>
            </a:extLst>
          </p:cNvPr>
          <p:cNvSpPr/>
          <p:nvPr/>
        </p:nvSpPr>
        <p:spPr>
          <a:xfrm>
            <a:off x="5562735" y="4530814"/>
            <a:ext cx="3520880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9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28C80-1CDA-2B4E-B7AC-C0EFF69AA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on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511C7-3294-5B42-9236-F292EB4E0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Recall that lists in Haskell are constructed one element at a time using the cons operator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Then the library function </a:t>
            </a:r>
            <a:r>
              <a:rPr lang="en-AU" sz="2000" dirty="0">
                <a:solidFill>
                  <a:srgbClr val="000000"/>
                </a:solidFill>
                <a:latin typeface="Menlo" panose="020B0609030804020204" pitchFamily="49" charset="0"/>
              </a:rPr>
              <a:t>length</a:t>
            </a:r>
            <a:r>
              <a:rPr lang="en-US" sz="2000" dirty="0"/>
              <a:t> can be defined as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BAF1E-5947-2C4E-A649-46950457E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4CDA4-B2C2-C244-9F85-471ABA281F4B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0F8FD9-096C-0445-AFAA-45A2B0B391B1}"/>
              </a:ext>
            </a:extLst>
          </p:cNvPr>
          <p:cNvSpPr/>
          <p:nvPr/>
        </p:nvSpPr>
        <p:spPr>
          <a:xfrm>
            <a:off x="2624977" y="1708832"/>
            <a:ext cx="4572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6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=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:(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:(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: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))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EAE1FC-E62E-E54B-A777-AEE916D1DF0F}"/>
              </a:ext>
            </a:extLst>
          </p:cNvPr>
          <p:cNvSpPr/>
          <p:nvPr/>
        </p:nvSpPr>
        <p:spPr>
          <a:xfrm>
            <a:off x="476999" y="2993718"/>
            <a:ext cx="457200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AU" sz="1400" dirty="0">
                <a:solidFill>
                  <a:srgbClr val="795E26"/>
                </a:solidFill>
                <a:latin typeface="Menlo" panose="020B0609030804020204" pitchFamily="49" charset="0"/>
              </a:rPr>
              <a:t>length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:: [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 -&gt;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Int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length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=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0</a:t>
            </a:r>
            <a:endParaRPr lang="en-AU" sz="14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length (_: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xs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 =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 length </a:t>
            </a:r>
            <a:r>
              <a:rPr lang="en-AU" sz="1400" dirty="0" err="1">
                <a:solidFill>
                  <a:srgbClr val="000000"/>
                </a:solidFill>
                <a:latin typeface="Menlo" panose="020B0609030804020204" pitchFamily="49" charset="0"/>
              </a:rPr>
              <a:t>xs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B80F2E-AD2D-A14D-9251-D52CFBF926E7}"/>
              </a:ext>
            </a:extLst>
          </p:cNvPr>
          <p:cNvSpPr/>
          <p:nvPr/>
        </p:nvSpPr>
        <p:spPr>
          <a:xfrm>
            <a:off x="476999" y="3874631"/>
            <a:ext cx="4572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length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5DBAC7-8763-5646-A260-786848D0F9A6}"/>
              </a:ext>
            </a:extLst>
          </p:cNvPr>
          <p:cNvSpPr/>
          <p:nvPr/>
        </p:nvSpPr>
        <p:spPr>
          <a:xfrm>
            <a:off x="5364458" y="3015350"/>
            <a:ext cx="3489980" cy="24622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length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2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,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length}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 length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3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length}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 length [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4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])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length}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* length </a:t>
            </a:r>
            <a:r>
              <a:rPr lang="en-AU" sz="1400" dirty="0">
                <a:solidFill>
                  <a:srgbClr val="0000FF"/>
                </a:solidFill>
                <a:latin typeface="Menlo" panose="020B0609030804020204" pitchFamily="49" charset="0"/>
              </a:rPr>
              <a:t>[]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))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length}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 (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1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 </a:t>
            </a:r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0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))</a:t>
            </a:r>
          </a:p>
          <a:p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= {</a:t>
            </a:r>
            <a:r>
              <a:rPr lang="en-AU" sz="1400" dirty="0">
                <a:solidFill>
                  <a:srgbClr val="001080"/>
                </a:solidFill>
                <a:latin typeface="Menlo" panose="020B0609030804020204" pitchFamily="49" charset="0"/>
              </a:rPr>
              <a:t>applying</a:t>
            </a:r>
            <a:r>
              <a:rPr lang="en-AU" sz="1400" dirty="0">
                <a:solidFill>
                  <a:srgbClr val="000000"/>
                </a:solidFill>
                <a:latin typeface="Menlo" panose="020B0609030804020204" pitchFamily="49" charset="0"/>
              </a:rPr>
              <a:t> +}</a:t>
            </a:r>
          </a:p>
          <a:p>
            <a:r>
              <a:rPr lang="en-AU" sz="1400" dirty="0">
                <a:solidFill>
                  <a:srgbClr val="098658"/>
                </a:solidFill>
                <a:latin typeface="Menlo" panose="020B0609030804020204" pitchFamily="49" charset="0"/>
              </a:rPr>
              <a:t>	3</a:t>
            </a:r>
            <a:endParaRPr lang="en-AU" sz="14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8C3825-3BBB-3F4F-8BD3-28D4F6FFBFEB}"/>
              </a:ext>
            </a:extLst>
          </p:cNvPr>
          <p:cNvSpPr/>
          <p:nvPr/>
        </p:nvSpPr>
        <p:spPr>
          <a:xfrm>
            <a:off x="5191278" y="3720952"/>
            <a:ext cx="3520880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0D4AD4-5689-0D47-AECA-737D8A27F87F}"/>
              </a:ext>
            </a:extLst>
          </p:cNvPr>
          <p:cNvSpPr/>
          <p:nvPr/>
        </p:nvSpPr>
        <p:spPr>
          <a:xfrm>
            <a:off x="5191278" y="4132794"/>
            <a:ext cx="3520880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F2A976-8892-1E4A-B182-1411B0B557E0}"/>
              </a:ext>
            </a:extLst>
          </p:cNvPr>
          <p:cNvSpPr/>
          <p:nvPr/>
        </p:nvSpPr>
        <p:spPr>
          <a:xfrm>
            <a:off x="5191278" y="4548705"/>
            <a:ext cx="3520880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AAB53E-4E98-BF49-81DF-D2D01F848C76}"/>
              </a:ext>
            </a:extLst>
          </p:cNvPr>
          <p:cNvSpPr/>
          <p:nvPr/>
        </p:nvSpPr>
        <p:spPr>
          <a:xfrm>
            <a:off x="5191278" y="4964616"/>
            <a:ext cx="3520880" cy="412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AAA161-9D6D-2340-834E-34ADE6939EC7}"/>
              </a:ext>
            </a:extLst>
          </p:cNvPr>
          <p:cNvSpPr txBox="1">
            <a:spLocks/>
          </p:cNvSpPr>
          <p:nvPr/>
        </p:nvSpPr>
        <p:spPr>
          <a:xfrm>
            <a:off x="476998" y="4517003"/>
            <a:ext cx="4572001" cy="1855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ü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Wildcard pattern reflects the fact that calculating the length of a list does not depend upon the values of its elements.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83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20706</TotalTime>
  <Words>2301</Words>
  <Application>Microsoft Macintosh PowerPoint</Application>
  <PresentationFormat>On-screen Show (4:3)</PresentationFormat>
  <Paragraphs>409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 Math</vt:lpstr>
      <vt:lpstr>Menlo</vt:lpstr>
      <vt:lpstr>Wingdings</vt:lpstr>
      <vt:lpstr>Office Theme</vt:lpstr>
      <vt:lpstr>Lecture 4B Recursive functions</vt:lpstr>
      <vt:lpstr>Acknowledgement of Country</vt:lpstr>
      <vt:lpstr>Recursion</vt:lpstr>
      <vt:lpstr>Recursion: Basic concepts </vt:lpstr>
      <vt:lpstr>QUIZ</vt:lpstr>
      <vt:lpstr>Recursion: Basic concepts </vt:lpstr>
      <vt:lpstr>Recursion: Basic concepts </vt:lpstr>
      <vt:lpstr>Recursion on lists</vt:lpstr>
      <vt:lpstr>Recursion on lists</vt:lpstr>
      <vt:lpstr>Recursion on lists</vt:lpstr>
      <vt:lpstr>Recursion on lists</vt:lpstr>
      <vt:lpstr>Recursion on sorted lists</vt:lpstr>
      <vt:lpstr>Recursion on sorted lists</vt:lpstr>
      <vt:lpstr>Recursion: Multiple arguments</vt:lpstr>
      <vt:lpstr>QUIZ</vt:lpstr>
      <vt:lpstr>Recursion: Multiple recursion</vt:lpstr>
      <vt:lpstr>Recursion: Multiple recursion</vt:lpstr>
      <vt:lpstr>Live coding</vt:lpstr>
      <vt:lpstr>QUIZ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Artem Lenskiy</dc:creator>
  <cp:lastModifiedBy>Artem Lenskiy</cp:lastModifiedBy>
  <cp:revision>895</cp:revision>
  <dcterms:created xsi:type="dcterms:W3CDTF">2013-04-08T01:44:14Z</dcterms:created>
  <dcterms:modified xsi:type="dcterms:W3CDTF">2020-11-08T15:10:43Z</dcterms:modified>
</cp:coreProperties>
</file>