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0" r:id="rId11"/>
    <p:sldId id="283" r:id="rId12"/>
    <p:sldId id="281" r:id="rId13"/>
    <p:sldId id="284" r:id="rId14"/>
    <p:sldId id="287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/>
    <p:restoredTop sz="91293"/>
  </p:normalViewPr>
  <p:slideViewPr>
    <p:cSldViewPr snapToGrid="0" snapToObjects="1">
      <p:cViewPr varScale="1">
        <p:scale>
          <a:sx n="116" d="100"/>
          <a:sy n="116" d="100"/>
        </p:scale>
        <p:origin x="22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4C</a:t>
            </a:r>
            <a:br>
              <a:rPr lang="en-US" sz="2800" dirty="0"/>
            </a:br>
            <a:r>
              <a:rPr lang="en-US" sz="2800" dirty="0"/>
              <a:t>Recursive functions: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E0EA-EE5A-5743-A6EF-73CE26DF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A858-1DA2-7440-AB3D-227ED44C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3</a:t>
            </a:r>
            <a:r>
              <a:rPr lang="en-US" sz="2000" dirty="0"/>
              <a:t>: </a:t>
            </a:r>
            <a:r>
              <a:rPr lang="en-US" sz="2000" i="1" dirty="0"/>
              <a:t>define the simple cases </a:t>
            </a:r>
          </a:p>
          <a:p>
            <a:pPr lvl="1"/>
            <a:r>
              <a:rPr lang="en-US" sz="1800" dirty="0"/>
              <a:t>Removing zero elements from the start of any lists gives the same list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Attempting to remove one or more elements from the empty list is invalid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9FA4-A9BA-964A-ADAB-CD339CD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8ACC5-E14C-844D-8866-F4B2892E2924}"/>
              </a:ext>
            </a:extLst>
          </p:cNvPr>
          <p:cNvSpPr/>
          <p:nvPr/>
        </p:nvSpPr>
        <p:spPr>
          <a:xfrm>
            <a:off x="2627810" y="173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07044-11A2-6F43-8BF2-A796B53066F1}"/>
              </a:ext>
            </a:extLst>
          </p:cNvPr>
          <p:cNvSpPr/>
          <p:nvPr/>
        </p:nvSpPr>
        <p:spPr>
          <a:xfrm>
            <a:off x="2627810" y="35895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E0EA-EE5A-5743-A6EF-73CE26DF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A858-1DA2-7440-AB3D-227ED44C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4</a:t>
            </a:r>
            <a:r>
              <a:rPr lang="en-US" sz="2000" dirty="0"/>
              <a:t>: </a:t>
            </a:r>
            <a:r>
              <a:rPr lang="en-US" sz="2000" i="1" dirty="0"/>
              <a:t>define the other cases </a:t>
            </a:r>
          </a:p>
          <a:p>
            <a:pPr lvl="1"/>
            <a:r>
              <a:rPr lang="en-US" sz="1800" dirty="0"/>
              <a:t>How can we remove one or more elements form a non-empty list? By removing one fewer elements form the tail of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9FA4-A9BA-964A-ADAB-CD339CD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8ACC5-E14C-844D-8866-F4B2892E2924}"/>
              </a:ext>
            </a:extLst>
          </p:cNvPr>
          <p:cNvSpPr/>
          <p:nvPr/>
        </p:nvSpPr>
        <p:spPr>
          <a:xfrm>
            <a:off x="2286000" y="20643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drop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9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46C8-0601-C94D-8D4C-83D164FE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4759-424A-6448-B648-7DA432A1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5</a:t>
            </a:r>
            <a:r>
              <a:rPr lang="en-US" sz="2000" dirty="0"/>
              <a:t>: </a:t>
            </a:r>
            <a:r>
              <a:rPr lang="en-US" sz="2000" i="1" dirty="0"/>
              <a:t>generalize and simplify</a:t>
            </a:r>
            <a:endParaRPr lang="en-US" sz="4000" i="1" dirty="0"/>
          </a:p>
          <a:p>
            <a:pPr lvl="1"/>
            <a:r>
              <a:rPr lang="en-US" sz="1800" dirty="0"/>
              <a:t>The function drop does not depend on the kind of integers, it could be generalized to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first two equation can be combined, since removing zero elements from any list gives the same list: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variable n in the second equation and x in the third can be replaced by the wildcard pattern _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BA1BE-2E6D-C947-B6DE-32201B02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1AAAC-A1D9-9246-9F5B-ECBC17F69B75}"/>
              </a:ext>
            </a:extLst>
          </p:cNvPr>
          <p:cNvSpPr/>
          <p:nvPr/>
        </p:nvSpPr>
        <p:spPr>
          <a:xfrm>
            <a:off x="2241169" y="214487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drop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237E6-8175-6C48-B7D7-19E5A7616597}"/>
              </a:ext>
            </a:extLst>
          </p:cNvPr>
          <p:cNvSpPr/>
          <p:nvPr/>
        </p:nvSpPr>
        <p:spPr>
          <a:xfrm>
            <a:off x="2241169" y="3290966"/>
            <a:ext cx="45720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drop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DCDDA-9499-6640-AE50-7ACB8B488C2E}"/>
              </a:ext>
            </a:extLst>
          </p:cNvPr>
          <p:cNvSpPr/>
          <p:nvPr/>
        </p:nvSpPr>
        <p:spPr>
          <a:xfrm>
            <a:off x="2241169" y="4944890"/>
            <a:ext cx="4572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drop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_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(_: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drop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BC986AE8-15C3-2345-952B-A6E1BC8E6A42}"/>
              </a:ext>
            </a:extLst>
          </p:cNvPr>
          <p:cNvSpPr/>
          <p:nvPr/>
        </p:nvSpPr>
        <p:spPr>
          <a:xfrm>
            <a:off x="7293428" y="4780134"/>
            <a:ext cx="1561009" cy="1561009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enlo" panose="020B0609030804020204" pitchFamily="49" charset="0"/>
              </a:rPr>
              <a:t>Why?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B9AB-3A72-4F41-A424-AB98AF4F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E428-5C7F-A34C-94E0-B3F88AC2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recursive function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gcd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that implements </a:t>
            </a:r>
            <a:r>
              <a:rPr lang="en-US" sz="2000" i="1" dirty="0"/>
              <a:t>subtraction-based version </a:t>
            </a:r>
            <a:r>
              <a:rPr lang="en-US" sz="2000" dirty="0"/>
              <a:t>Euclid’s algorithm for calculating the greatest common divisor of two non-negative integers: </a:t>
            </a:r>
          </a:p>
          <a:p>
            <a:pPr lvl="1"/>
            <a:r>
              <a:rPr lang="en-US" sz="1800" dirty="0"/>
              <a:t>if the two numbers are equal, this number is the result; </a:t>
            </a:r>
          </a:p>
          <a:p>
            <a:pPr lvl="1"/>
            <a:r>
              <a:rPr lang="en-US" sz="1800" dirty="0"/>
              <a:t>otherwise, the smaller number is  subtracted from the larger, and the same process is the repeated.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Keep in mind the five-step procedure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Step 1</a:t>
            </a:r>
            <a:r>
              <a:rPr lang="en-US" sz="2000" dirty="0"/>
              <a:t>: </a:t>
            </a:r>
            <a:r>
              <a:rPr lang="en-US" sz="2000" i="1" dirty="0"/>
              <a:t>define the type</a:t>
            </a:r>
          </a:p>
          <a:p>
            <a:pPr marL="0" indent="0">
              <a:buNone/>
            </a:pPr>
            <a:r>
              <a:rPr lang="en-US" sz="2000" b="1" dirty="0"/>
              <a:t>	Step 2</a:t>
            </a:r>
            <a:r>
              <a:rPr lang="en-US" sz="2000" dirty="0"/>
              <a:t>: </a:t>
            </a:r>
            <a:r>
              <a:rPr lang="en-US" sz="2000" i="1" dirty="0"/>
              <a:t>enumerate the cases </a:t>
            </a:r>
          </a:p>
          <a:p>
            <a:pPr marL="0" indent="0">
              <a:buNone/>
            </a:pPr>
            <a:r>
              <a:rPr lang="en-US" sz="2000" b="1" dirty="0"/>
              <a:t>	Step 3</a:t>
            </a:r>
            <a:r>
              <a:rPr lang="en-US" sz="2000" dirty="0"/>
              <a:t>: </a:t>
            </a:r>
            <a:r>
              <a:rPr lang="en-US" sz="2000" i="1" dirty="0"/>
              <a:t>define the simple cases </a:t>
            </a:r>
          </a:p>
          <a:p>
            <a:pPr marL="0" indent="0">
              <a:buNone/>
            </a:pPr>
            <a:r>
              <a:rPr lang="en-US" sz="2000" b="1" dirty="0"/>
              <a:t>	Step 4</a:t>
            </a:r>
            <a:r>
              <a:rPr lang="en-US" sz="2000" dirty="0"/>
              <a:t>: </a:t>
            </a:r>
            <a:r>
              <a:rPr lang="en-US" sz="2000" i="1" dirty="0"/>
              <a:t>define the other cases </a:t>
            </a:r>
          </a:p>
          <a:p>
            <a:pPr marL="0" indent="0">
              <a:buNone/>
            </a:pPr>
            <a:r>
              <a:rPr lang="en-US" sz="2000" b="1" dirty="0"/>
              <a:t>	Step 5</a:t>
            </a:r>
            <a:r>
              <a:rPr lang="en-US" sz="2000" dirty="0"/>
              <a:t>: </a:t>
            </a:r>
            <a:r>
              <a:rPr lang="en-US" sz="2000" i="1" dirty="0"/>
              <a:t>generalize and simplify</a:t>
            </a:r>
            <a:endParaRPr lang="en-US" sz="4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F43C-2C3A-6743-B009-FCB2AC21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A4FCE-7A78-7340-B225-8B72FCADEBBC}"/>
              </a:ext>
            </a:extLst>
          </p:cNvPr>
          <p:cNvSpPr/>
          <p:nvPr/>
        </p:nvSpPr>
        <p:spPr>
          <a:xfrm>
            <a:off x="2241169" y="2943228"/>
            <a:ext cx="36438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gcd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ECB8-751A-104A-82A3-0A6EFE48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88DF-051F-6348-A8D9-29E81C74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count</a:t>
            </a:r>
            <a:r>
              <a:rPr lang="en-US" sz="2000" dirty="0"/>
              <a:t> recursively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D9FC-EAB7-794F-9FA1-B7F010DB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E2A76-72F2-A444-93F1-58376C0F23F2}"/>
              </a:ext>
            </a:extLst>
          </p:cNvPr>
          <p:cNvSpPr/>
          <p:nvPr/>
        </p:nvSpPr>
        <p:spPr>
          <a:xfrm>
            <a:off x="995088" y="1481221"/>
            <a:ext cx="717023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count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count x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length [x' | x'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x == x']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7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3BA3-DB52-2743-B075-7238E92B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B5ED6-4474-6348-BF0F-249DE65F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/>
              <a:t>Define a recursive function </a:t>
            </a:r>
            <a:r>
              <a:rPr lang="en-AU" sz="1400">
                <a:solidFill>
                  <a:srgbClr val="795E26"/>
                </a:solidFill>
                <a:latin typeface="Menlo" panose="020B0609030804020204" pitchFamily="49" charset="0"/>
              </a:rPr>
              <a:t>gcd2</a:t>
            </a:r>
            <a:r>
              <a:rPr lang="en-AU" sz="140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that implements</a:t>
            </a:r>
            <a:r>
              <a:rPr lang="en-AU" dirty="0"/>
              <a:t> </a:t>
            </a:r>
            <a:r>
              <a:rPr lang="en-AU" sz="2000" i="1" dirty="0"/>
              <a:t>the division-based version</a:t>
            </a:r>
            <a:r>
              <a:rPr lang="en-US" sz="2000" i="1" dirty="0"/>
              <a:t> </a:t>
            </a:r>
            <a:r>
              <a:rPr lang="en-US" sz="2000" dirty="0"/>
              <a:t>Euclid’s algorithm following the example:</a:t>
            </a:r>
            <a:endParaRPr lang="en-US" sz="2000" b="1" dirty="0"/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To compute 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gcd2</a:t>
            </a:r>
            <a:r>
              <a:rPr lang="en-US" sz="1800" dirty="0"/>
              <a:t> 48 18 , divide 48 by 18 to get a </a:t>
            </a:r>
            <a:r>
              <a:rPr lang="en-US" sz="1800" i="1" dirty="0"/>
              <a:t>quotient</a:t>
            </a:r>
            <a:r>
              <a:rPr lang="en-US" sz="1800" dirty="0"/>
              <a:t> of 2 and a </a:t>
            </a:r>
            <a:r>
              <a:rPr lang="en-US" sz="1800" i="1" dirty="0"/>
              <a:t>remainder</a:t>
            </a:r>
            <a:r>
              <a:rPr lang="en-US" sz="1800" dirty="0"/>
              <a:t> of 12.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Then divide 18 by 12 to get a quotient of 1 and a remainder of 6.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Then divide 12 by 6 to get a remainder of 0, which means that 6 is the </a:t>
            </a:r>
            <a:r>
              <a:rPr lang="en-AU" sz="1800" dirty="0" err="1">
                <a:solidFill>
                  <a:srgbClr val="795E26"/>
                </a:solidFill>
                <a:latin typeface="Menlo" panose="020B0609030804020204" pitchFamily="49" charset="0"/>
              </a:rPr>
              <a:t>gcd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7EFFB-25A6-7941-9DA9-1274696F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657A-B35C-6748-842B-5CCD93E3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1D1-6CAA-8748-A13D-243781C9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sz="2000" dirty="0"/>
              <a:t>Using the five-step procedure process, construct the library functions that:</a:t>
            </a:r>
          </a:p>
          <a:p>
            <a:pPr lvl="1">
              <a:buFont typeface="+mj-lt"/>
              <a:buAutoNum type="alphaLcPeriod"/>
            </a:pPr>
            <a:r>
              <a:rPr lang="en-US" sz="1800" dirty="0"/>
              <a:t>Calculate the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sum</a:t>
            </a:r>
            <a:r>
              <a:rPr lang="en-US" sz="1800" dirty="0"/>
              <a:t> of  a list of numbers;</a:t>
            </a:r>
          </a:p>
          <a:p>
            <a:pPr lvl="1">
              <a:buFont typeface="+mj-lt"/>
              <a:buAutoNum type="alphaLcPeriod"/>
            </a:pPr>
            <a:r>
              <a:rPr lang="en-AU" sz="1800" dirty="0"/>
              <a:t>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take</a:t>
            </a:r>
            <a:r>
              <a:rPr lang="en-US" sz="1800" dirty="0"/>
              <a:t> a given number of elements from the start of a list;</a:t>
            </a:r>
          </a:p>
          <a:p>
            <a:pPr lvl="1">
              <a:buFont typeface="+mj-lt"/>
              <a:buAutoNum type="alphaLcPeriod"/>
            </a:pPr>
            <a:r>
              <a:rPr lang="en-US" sz="1800" dirty="0"/>
              <a:t>Select the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last</a:t>
            </a:r>
            <a:r>
              <a:rPr lang="en-US" sz="1800" dirty="0"/>
              <a:t> element of a non-empty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4DEDB-5DB9-1D4A-B079-F8AF0517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1DEF-5274-ED4B-ABC5-1A9ECF3E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Recursion: Mutual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34F0-669A-464E-AD9F-A0F8A4BA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Functions can also be defined using mutual recursion, in which two or more functions are all defined recursively in terms of reach other.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Zero is even but not odd, and any other number is even if its predecessor is odd, and odd if its predecessor is even.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DB7C-5BE1-1C4F-8D5C-7B9D60FD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59B2-18FE-984D-81DC-36458592DACA}"/>
              </a:ext>
            </a:extLst>
          </p:cNvPr>
          <p:cNvSpPr/>
          <p:nvPr/>
        </p:nvSpPr>
        <p:spPr>
          <a:xfrm>
            <a:off x="786497" y="1819460"/>
            <a:ext cx="3104016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n = odd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 n = even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025CE-FDBA-0548-BD60-F47121CD226E}"/>
              </a:ext>
            </a:extLst>
          </p:cNvPr>
          <p:cNvSpPr/>
          <p:nvPr/>
        </p:nvSpPr>
        <p:spPr>
          <a:xfrm>
            <a:off x="4477109" y="1835999"/>
            <a:ext cx="42010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ABB72-B920-ED45-A186-3CFE8241DF09}"/>
              </a:ext>
            </a:extLst>
          </p:cNvPr>
          <p:cNvSpPr/>
          <p:nvPr/>
        </p:nvSpPr>
        <p:spPr>
          <a:xfrm>
            <a:off x="4527169" y="2507321"/>
            <a:ext cx="4392338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B4389-D17A-BF44-A886-3F6F41F06A2F}"/>
              </a:ext>
            </a:extLst>
          </p:cNvPr>
          <p:cNvSpPr/>
          <p:nvPr/>
        </p:nvSpPr>
        <p:spPr>
          <a:xfrm>
            <a:off x="4550233" y="2919719"/>
            <a:ext cx="4392338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16C73E-EF7E-2F42-AFCC-6BCC55651AA8}"/>
              </a:ext>
            </a:extLst>
          </p:cNvPr>
          <p:cNvSpPr/>
          <p:nvPr/>
        </p:nvSpPr>
        <p:spPr>
          <a:xfrm>
            <a:off x="4524669" y="3367975"/>
            <a:ext cx="4392338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F1DD8-970A-0148-AD71-16C012208226}"/>
              </a:ext>
            </a:extLst>
          </p:cNvPr>
          <p:cNvSpPr/>
          <p:nvPr/>
        </p:nvSpPr>
        <p:spPr>
          <a:xfrm>
            <a:off x="4572000" y="3796715"/>
            <a:ext cx="4392338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A2D8-6925-F746-AC36-A708E70E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Recursion: Mutual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54E0-20CA-794E-A848-5BEF8AE6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Functions that select the elements form a list at all even and odds positions can be defined as follows: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FE8D1-D961-5C44-A240-877EA783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A7373-09FA-E948-894C-E0553627DAF8}"/>
              </a:ext>
            </a:extLst>
          </p:cNvPr>
          <p:cNvSpPr/>
          <p:nvPr/>
        </p:nvSpPr>
        <p:spPr>
          <a:xfrm>
            <a:off x="641167" y="1828562"/>
            <a:ext cx="425631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evens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evens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evens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: odds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odds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odds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odds (_: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evens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F8C6A-D4A6-1B4B-98A5-B52BE29DBCD0}"/>
              </a:ext>
            </a:extLst>
          </p:cNvPr>
          <p:cNvSpPr/>
          <p:nvPr/>
        </p:nvSpPr>
        <p:spPr>
          <a:xfrm>
            <a:off x="5338747" y="1828562"/>
            <a:ext cx="351569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evens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"ace"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odds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"bd"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FBDF8-6662-1846-A27E-C3DED580D4C6}"/>
              </a:ext>
            </a:extLst>
          </p:cNvPr>
          <p:cNvSpPr/>
          <p:nvPr/>
        </p:nvSpPr>
        <p:spPr>
          <a:xfrm>
            <a:off x="641167" y="3503310"/>
            <a:ext cx="4256314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evens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odds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bcde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evens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cde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odds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"de"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evens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odds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odds}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	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"ace"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16C37-C75E-BC4C-8754-84ECDB00299E}"/>
              </a:ext>
            </a:extLst>
          </p:cNvPr>
          <p:cNvSpPr/>
          <p:nvPr/>
        </p:nvSpPr>
        <p:spPr>
          <a:xfrm>
            <a:off x="641167" y="4190759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EF26F-C629-2640-902A-FA7BF1F72998}"/>
              </a:ext>
            </a:extLst>
          </p:cNvPr>
          <p:cNvSpPr/>
          <p:nvPr/>
        </p:nvSpPr>
        <p:spPr>
          <a:xfrm>
            <a:off x="641167" y="4634314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A30F8-E42B-2048-8865-D7D5AC1BDF69}"/>
              </a:ext>
            </a:extLst>
          </p:cNvPr>
          <p:cNvSpPr/>
          <p:nvPr/>
        </p:nvSpPr>
        <p:spPr>
          <a:xfrm>
            <a:off x="641167" y="5066901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10A8-86E0-A247-9CD6-8A563C5D95CD}"/>
              </a:ext>
            </a:extLst>
          </p:cNvPr>
          <p:cNvSpPr/>
          <p:nvPr/>
        </p:nvSpPr>
        <p:spPr>
          <a:xfrm>
            <a:off x="641167" y="5479299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62E13-E064-B94D-949A-286D9D763AAD}"/>
              </a:ext>
            </a:extLst>
          </p:cNvPr>
          <p:cNvSpPr/>
          <p:nvPr/>
        </p:nvSpPr>
        <p:spPr>
          <a:xfrm>
            <a:off x="641167" y="5905109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7DAB1A-1BA5-714B-8A62-0CC3B3CDE631}"/>
              </a:ext>
            </a:extLst>
          </p:cNvPr>
          <p:cNvSpPr/>
          <p:nvPr/>
        </p:nvSpPr>
        <p:spPr>
          <a:xfrm>
            <a:off x="641167" y="6290550"/>
            <a:ext cx="4256314" cy="41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0DC6-1EA5-4740-B5A3-A2D0107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7079-A0A1-0542-A291-423F4C970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focus on a systematic approach of defining recursive functions: the five-step procedure.</a:t>
            </a:r>
          </a:p>
          <a:p>
            <a:r>
              <a:rPr lang="en-US" sz="2000" dirty="0"/>
              <a:t>Function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product</a:t>
            </a:r>
            <a:endParaRPr lang="en-US" sz="1400" b="1" dirty="0"/>
          </a:p>
          <a:p>
            <a:r>
              <a:rPr lang="en-US" sz="2000" b="1" dirty="0"/>
              <a:t>Step 1</a:t>
            </a:r>
            <a:r>
              <a:rPr lang="en-US" sz="2000" dirty="0"/>
              <a:t>: </a:t>
            </a:r>
            <a:r>
              <a:rPr lang="en-US" sz="2000" i="1" dirty="0"/>
              <a:t>define the type</a:t>
            </a:r>
          </a:p>
          <a:p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function takes a list of integers and produces a single integer.  We can redefine or generalize the type later.</a:t>
            </a:r>
          </a:p>
          <a:p>
            <a:r>
              <a:rPr lang="en-US" sz="2000" b="1" dirty="0"/>
              <a:t>Step 2</a:t>
            </a:r>
            <a:r>
              <a:rPr lang="en-US" sz="2000" dirty="0"/>
              <a:t>: </a:t>
            </a:r>
            <a:r>
              <a:rPr lang="en-US" sz="2000" i="1" dirty="0"/>
              <a:t>enumerate the cases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</a:t>
            </a:r>
            <a:r>
              <a:rPr lang="en-US" sz="1800" i="1" dirty="0"/>
              <a:t>lists</a:t>
            </a:r>
            <a:r>
              <a:rPr lang="en-US" sz="1800" dirty="0"/>
              <a:t>, the standard cases are empty list and non-empty lists.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</a:t>
            </a:r>
            <a:r>
              <a:rPr lang="en-US" sz="1800" i="1" dirty="0"/>
              <a:t>non-negative integers</a:t>
            </a:r>
            <a:r>
              <a:rPr lang="en-US" sz="1800" dirty="0"/>
              <a:t>, the standard cases are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0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1800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</a:t>
            </a:r>
            <a:r>
              <a:rPr lang="en-US" sz="1800" i="1" dirty="0"/>
              <a:t>logical values</a:t>
            </a:r>
            <a:r>
              <a:rPr lang="en-US" sz="1800" dirty="0"/>
              <a:t> they are </a:t>
            </a:r>
            <a:r>
              <a:rPr lang="en-AU" sz="1800" dirty="0">
                <a:solidFill>
                  <a:srgbClr val="0000FF"/>
                </a:solidFill>
                <a:latin typeface="Menlo" panose="020B0609030804020204" pitchFamily="49" charset="0"/>
              </a:rPr>
              <a:t>False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000FF"/>
                </a:solidFill>
                <a:latin typeface="Menlo" panose="020B0609030804020204" pitchFamily="49" charset="0"/>
              </a:rPr>
              <a:t>True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25BBC-2100-2D40-961B-0DEB6293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7D00A-F1D3-5E45-835A-4186FDD99BD1}"/>
              </a:ext>
            </a:extLst>
          </p:cNvPr>
          <p:cNvSpPr/>
          <p:nvPr/>
        </p:nvSpPr>
        <p:spPr>
          <a:xfrm>
            <a:off x="2486476" y="2471448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product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13560-1021-9C42-BB93-CBB73602CD03}"/>
              </a:ext>
            </a:extLst>
          </p:cNvPr>
          <p:cNvSpPr/>
          <p:nvPr/>
        </p:nvSpPr>
        <p:spPr>
          <a:xfrm>
            <a:off x="2486477" y="3817166"/>
            <a:ext cx="2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n:ns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6213-787C-9446-81B2-8D32CFA0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9AA4-3B76-B84C-AA40-DEC4F9E7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3</a:t>
            </a:r>
            <a:r>
              <a:rPr lang="en-US" sz="2000" dirty="0"/>
              <a:t>: </a:t>
            </a:r>
            <a:r>
              <a:rPr lang="en-US" sz="2000" i="1" dirty="0"/>
              <a:t>define the simple cases</a:t>
            </a:r>
          </a:p>
          <a:p>
            <a:endParaRPr lang="en-US" sz="2000" i="1" dirty="0"/>
          </a:p>
          <a:p>
            <a:endParaRPr lang="en-US" sz="2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product of zero integers is one, because one is the identity for multiplication.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simple cases (often) becomes the base cases.</a:t>
            </a:r>
          </a:p>
          <a:p>
            <a:r>
              <a:rPr lang="en-US" sz="2000" b="1" dirty="0"/>
              <a:t>Step 4</a:t>
            </a:r>
            <a:r>
              <a:rPr lang="en-US" sz="2000" dirty="0"/>
              <a:t>: </a:t>
            </a:r>
            <a:r>
              <a:rPr lang="en-US" sz="2000" i="1" dirty="0"/>
              <a:t>define the other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How can we calculate the product of a non-empty list of integers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Consider the function itself, the arguments (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ns</a:t>
            </a:r>
            <a:r>
              <a:rPr lang="en-US" sz="1800" dirty="0"/>
              <a:t>) and library function e.g.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*,+,-</a:t>
            </a:r>
            <a:r>
              <a:rPr lang="en-US" sz="1800" dirty="0"/>
              <a:t>  </a:t>
            </a:r>
            <a:r>
              <a:rPr lang="en-US" sz="1800" dirty="0" err="1"/>
              <a:t>etc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8074A-0015-3E4B-8B84-154E73AB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0C985-3F0D-CE4D-9EFC-A6F1BA5D6DED}"/>
              </a:ext>
            </a:extLst>
          </p:cNvPr>
          <p:cNvSpPr/>
          <p:nvPr/>
        </p:nvSpPr>
        <p:spPr>
          <a:xfrm>
            <a:off x="1626505" y="1448453"/>
            <a:ext cx="265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product'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product'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n:ns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E678E-7F1A-9546-964B-9E749E932E98}"/>
              </a:ext>
            </a:extLst>
          </p:cNvPr>
          <p:cNvSpPr/>
          <p:nvPr/>
        </p:nvSpPr>
        <p:spPr>
          <a:xfrm>
            <a:off x="1626505" y="4062884"/>
            <a:ext cx="404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product'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product'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n:ns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n * product ns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3823-73B8-3849-BA40-3F8D482C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5936-0EAE-334B-809D-1835E67A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5</a:t>
            </a:r>
            <a:r>
              <a:rPr lang="en-US" sz="2000" dirty="0"/>
              <a:t>: generalize and simplify</a:t>
            </a:r>
          </a:p>
          <a:p>
            <a:r>
              <a:rPr lang="en-US" sz="2000" dirty="0"/>
              <a:t>The function  product does not depend on the precise kind of numbers to which it is applied, so its type can be generalized from </a:t>
            </a:r>
            <a:r>
              <a:rPr lang="en-US" sz="2000" i="1" dirty="0"/>
              <a:t>integers</a:t>
            </a:r>
            <a:r>
              <a:rPr lang="en-US" sz="2000" dirty="0"/>
              <a:t> to any </a:t>
            </a:r>
            <a:r>
              <a:rPr lang="en-US" sz="2000" i="1" dirty="0"/>
              <a:t>numeric type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function can be simplified  by a library function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93168-A47B-C24A-8EC9-7F0206D8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3B880-647E-1E4D-A3F6-24425F02EC9D}"/>
              </a:ext>
            </a:extLst>
          </p:cNvPr>
          <p:cNvSpPr/>
          <p:nvPr/>
        </p:nvSpPr>
        <p:spPr>
          <a:xfrm>
            <a:off x="2412647" y="2493220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product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C27B9-E405-DB4A-A4F0-ADE9FB47FADE}"/>
              </a:ext>
            </a:extLst>
          </p:cNvPr>
          <p:cNvSpPr/>
          <p:nvPr/>
        </p:nvSpPr>
        <p:spPr>
          <a:xfrm>
            <a:off x="2412647" y="35895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product'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product'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7D6D98AC-E7C9-FD44-990A-4A076392F74C}"/>
              </a:ext>
            </a:extLst>
          </p:cNvPr>
          <p:cNvSpPr/>
          <p:nvPr/>
        </p:nvSpPr>
        <p:spPr>
          <a:xfrm>
            <a:off x="6339838" y="3826544"/>
            <a:ext cx="2514600" cy="2514600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>
                <a:solidFill>
                  <a:schemeClr val="tx1"/>
                </a:solidFill>
                <a:latin typeface="Menlo" panose="020B0609030804020204" pitchFamily="49" charset="0"/>
              </a:rPr>
              <a:t>foldr</a:t>
            </a:r>
            <a:r>
              <a:rPr lang="en-US" dirty="0">
                <a:solidFill>
                  <a:schemeClr val="tx1"/>
                </a:solidFill>
              </a:rPr>
              <a:t> will be discussed later</a:t>
            </a:r>
          </a:p>
        </p:txBody>
      </p:sp>
    </p:spTree>
    <p:extLst>
      <p:ext uri="{BB962C8B-B14F-4D97-AF65-F5344CB8AC3E}">
        <p14:creationId xmlns:p14="http://schemas.microsoft.com/office/powerpoint/2010/main" val="19333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B13A-E3FF-F947-A01F-FC5B3ACA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897A-3859-2A49-8864-903C1B37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1</a:t>
            </a:r>
            <a:r>
              <a:rPr lang="en-US" sz="2000" dirty="0"/>
              <a:t>: </a:t>
            </a:r>
            <a:r>
              <a:rPr lang="en-US" sz="2000" i="1" dirty="0"/>
              <a:t>define the type</a:t>
            </a:r>
          </a:p>
          <a:p>
            <a:r>
              <a:rPr lang="en-US" sz="2000" dirty="0"/>
              <a:t>Function drop removes a given number of elements from the start of a list</a:t>
            </a:r>
          </a:p>
          <a:p>
            <a:endParaRPr lang="en-US" sz="2000" dirty="0"/>
          </a:p>
          <a:p>
            <a:r>
              <a:rPr lang="en-US" sz="2000" dirty="0"/>
              <a:t>Four design decision have been made: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Using integer rather than a more general numeric type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Using currying rather than taking arguments as a pair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Supplying the integer argument before the list argument (</a:t>
            </a:r>
            <a:r>
              <a:rPr lang="en-US" sz="1800" i="1" dirty="0"/>
              <a:t>drop</a:t>
            </a:r>
            <a:r>
              <a:rPr lang="en-US" sz="1800" dirty="0"/>
              <a:t>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1800" dirty="0"/>
              <a:t> </a:t>
            </a:r>
            <a:r>
              <a:rPr lang="en-US" sz="1800" i="1" dirty="0"/>
              <a:t>elements</a:t>
            </a:r>
            <a:r>
              <a:rPr lang="en-US" sz="1800" dirty="0"/>
              <a:t> </a:t>
            </a:r>
            <a:r>
              <a:rPr lang="en-US" sz="1800" i="1" dirty="0"/>
              <a:t>from</a:t>
            </a:r>
            <a:r>
              <a:rPr lang="en-US" sz="1800" dirty="0"/>
              <a:t> </a:t>
            </a:r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US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Making the function polymorphic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B5A4-A843-924B-9C9F-1A83CC3C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47962-4AA9-5343-9162-91212AAE77CD}"/>
              </a:ext>
            </a:extLst>
          </p:cNvPr>
          <p:cNvSpPr/>
          <p:nvPr/>
        </p:nvSpPr>
        <p:spPr>
          <a:xfrm>
            <a:off x="2428292" y="1785648"/>
            <a:ext cx="286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drop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E0EA-EE5A-5743-A6EF-73CE26DF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recursion: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A858-1DA2-7440-AB3D-227ED44C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2</a:t>
            </a:r>
            <a:r>
              <a:rPr lang="en-US" sz="2000" dirty="0"/>
              <a:t>: </a:t>
            </a:r>
            <a:r>
              <a:rPr lang="en-US" sz="2000" i="1" dirty="0"/>
              <a:t>enumerate the cases </a:t>
            </a:r>
          </a:p>
          <a:p>
            <a:pPr lvl="1"/>
            <a:r>
              <a:rPr lang="en-US" sz="1800" dirty="0"/>
              <a:t>There are two standard cases for the integer argument 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1800" dirty="0"/>
              <a:t>) and two for the list argument (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[]</a:t>
            </a:r>
            <a:r>
              <a:rPr lang="en-US" sz="1800" dirty="0"/>
              <a:t> and </a:t>
            </a:r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9FA4-A9BA-964A-ADAB-CD339CD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BD9EA-6BC7-5E46-B789-D3AD86AE1B53}"/>
              </a:ext>
            </a:extLst>
          </p:cNvPr>
          <p:cNvSpPr/>
          <p:nvPr/>
        </p:nvSpPr>
        <p:spPr>
          <a:xfrm>
            <a:off x="3135086" y="2054499"/>
            <a:ext cx="31677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drop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9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30930</TotalTime>
  <Words>1476</Words>
  <Application>Microsoft Macintosh PowerPoint</Application>
  <PresentationFormat>On-screen Show (4:3)</PresentationFormat>
  <Paragraphs>227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Menlo</vt:lpstr>
      <vt:lpstr>Wingdings</vt:lpstr>
      <vt:lpstr>Office Theme</vt:lpstr>
      <vt:lpstr>Lecture 4C Recursive functions: part 2</vt:lpstr>
      <vt:lpstr>Acknowledgement of Country</vt:lpstr>
      <vt:lpstr>Recursion: Mutual recursion</vt:lpstr>
      <vt:lpstr>Recursion: Mutual recursion</vt:lpstr>
      <vt:lpstr>Advice on recursion: product</vt:lpstr>
      <vt:lpstr>Advice on recursion: product</vt:lpstr>
      <vt:lpstr>Advice on recursion: product</vt:lpstr>
      <vt:lpstr>Advice on recursion: drop</vt:lpstr>
      <vt:lpstr>Advice on recursion: drop</vt:lpstr>
      <vt:lpstr>Advice on recursion: drop</vt:lpstr>
      <vt:lpstr>Advice on recursion: drop</vt:lpstr>
      <vt:lpstr>Advice on recursion: drop</vt:lpstr>
      <vt:lpstr>Live coding</vt:lpstr>
      <vt:lpstr>Live coding</vt:lpstr>
      <vt:lpstr>Quiz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833</cp:revision>
  <dcterms:created xsi:type="dcterms:W3CDTF">2013-04-08T01:44:14Z</dcterms:created>
  <dcterms:modified xsi:type="dcterms:W3CDTF">2020-11-08T15:10:54Z</dcterms:modified>
</cp:coreProperties>
</file>