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72" r:id="rId4"/>
    <p:sldId id="371" r:id="rId5"/>
    <p:sldId id="370" r:id="rId6"/>
    <p:sldId id="374" r:id="rId7"/>
    <p:sldId id="376" r:id="rId8"/>
    <p:sldId id="375" r:id="rId9"/>
    <p:sldId id="373" r:id="rId10"/>
    <p:sldId id="377" r:id="rId11"/>
    <p:sldId id="378" r:id="rId12"/>
    <p:sldId id="386" r:id="rId13"/>
    <p:sldId id="381" r:id="rId14"/>
    <p:sldId id="367" r:id="rId15"/>
    <p:sldId id="382" r:id="rId16"/>
    <p:sldId id="383" r:id="rId17"/>
    <p:sldId id="365" r:id="rId18"/>
    <p:sldId id="366" r:id="rId19"/>
    <p:sldId id="385" r:id="rId20"/>
    <p:sldId id="3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/>
    <p:restoredTop sz="80272"/>
  </p:normalViewPr>
  <p:slideViewPr>
    <p:cSldViewPr snapToGrid="0" snapToObjects="1">
      <p:cViewPr varScale="1">
        <p:scale>
          <a:sx n="101" d="100"/>
          <a:sy n="101" d="100"/>
        </p:scale>
        <p:origin x="15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3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5A</a:t>
            </a:r>
            <a:br>
              <a:rPr lang="en-US" sz="2800" dirty="0"/>
            </a:br>
            <a:r>
              <a:rPr lang="en-US" sz="2800" dirty="0"/>
              <a:t>Recursive types and more on 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4572-EE1F-A74C-9631-88D382C5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9675-04E4-9444-A134-E6EE35571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Operation over recursive types by converting to the types with defined operations of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E7215-F78C-934B-8D0F-99677568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42A90A-9F7E-0D49-B215-391AB1FB07D7}"/>
              </a:ext>
            </a:extLst>
          </p:cNvPr>
          <p:cNvSpPr/>
          <p:nvPr/>
        </p:nvSpPr>
        <p:spPr>
          <a:xfrm>
            <a:off x="244732" y="2628781"/>
            <a:ext cx="8654536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n1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n2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n3 = add n1 n2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n3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Zero))))))))))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n3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9EA58-A594-CF4F-AF6B-06A748D232FA}"/>
              </a:ext>
            </a:extLst>
          </p:cNvPr>
          <p:cNvSpPr/>
          <p:nvPr/>
        </p:nvSpPr>
        <p:spPr>
          <a:xfrm>
            <a:off x="244731" y="1765187"/>
            <a:ext cx="865453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n1 n2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n1 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n2)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8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0BA4-FE14-FA43-8018-F15C6E11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6271-6CD5-3E4F-AA19-0AE02CD9F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Defining operations in terms of the recursive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EB57E-CBAA-1044-90E7-A9513FD6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D34F3-CD57-9945-B766-B270E347DBD7}"/>
              </a:ext>
            </a:extLst>
          </p:cNvPr>
          <p:cNvSpPr/>
          <p:nvPr/>
        </p:nvSpPr>
        <p:spPr>
          <a:xfrm>
            <a:off x="199900" y="1637913"/>
            <a:ext cx="865453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Zero n2 = n2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n1) n2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(add n1 n2)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E2B152-AEF7-1C44-A3D1-06B731070D30}"/>
              </a:ext>
            </a:extLst>
          </p:cNvPr>
          <p:cNvSpPr/>
          <p:nvPr/>
        </p:nvSpPr>
        <p:spPr>
          <a:xfrm>
            <a:off x="199899" y="2534106"/>
            <a:ext cx="865453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n1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n2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add n1 n2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n3 = add n1 n2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n3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n3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EAC22-33E1-0F42-A749-01A1DFADD2E4}"/>
              </a:ext>
            </a:extLst>
          </p:cNvPr>
          <p:cNvSpPr/>
          <p:nvPr/>
        </p:nvSpPr>
        <p:spPr>
          <a:xfrm>
            <a:off x="172821" y="4755638"/>
            <a:ext cx="8654537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add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 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add}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(add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add}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(add Zero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add}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41DB4F-9675-C240-BA3E-30A6BD662C65}"/>
              </a:ext>
            </a:extLst>
          </p:cNvPr>
          <p:cNvSpPr/>
          <p:nvPr/>
        </p:nvSpPr>
        <p:spPr>
          <a:xfrm>
            <a:off x="186361" y="5012393"/>
            <a:ext cx="8654537" cy="439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123C37-0A35-8940-8AE1-647EE64B915F}"/>
              </a:ext>
            </a:extLst>
          </p:cNvPr>
          <p:cNvSpPr/>
          <p:nvPr/>
        </p:nvSpPr>
        <p:spPr>
          <a:xfrm>
            <a:off x="193131" y="5422350"/>
            <a:ext cx="8654537" cy="439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307A-A33D-1746-808E-862E414BCF9E}"/>
              </a:ext>
            </a:extLst>
          </p:cNvPr>
          <p:cNvSpPr/>
          <p:nvPr/>
        </p:nvSpPr>
        <p:spPr>
          <a:xfrm>
            <a:off x="226981" y="5869312"/>
            <a:ext cx="8654537" cy="439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5FD3-3250-A746-BFB2-DCDB25D2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Recursive types: </a:t>
            </a:r>
            <a:r>
              <a:rPr lang="en-AU" sz="38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3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3800" dirty="0">
                <a:solidFill>
                  <a:srgbClr val="0000FF"/>
                </a:solidFill>
                <a:latin typeface="Menlo" panose="020B0609030804020204" pitchFamily="49" charset="0"/>
              </a:rPr>
              <a:t>List</a:t>
            </a:r>
            <a:r>
              <a:rPr lang="en-US" sz="3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9C102-C274-5C42-B81F-72A46227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Declare our own list type, parameterized by an arbitrary type: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Define a function that calculates the length of a list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B0A43-C08F-8F43-9F1F-5443A491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84599-D510-FB46-902B-A18C5E339753}"/>
              </a:ext>
            </a:extLst>
          </p:cNvPr>
          <p:cNvSpPr/>
          <p:nvPr/>
        </p:nvSpPr>
        <p:spPr>
          <a:xfrm>
            <a:off x="183972" y="1513421"/>
            <a:ext cx="3935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Nil | Cons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A8E850C-6281-8C44-B1C6-1C3F632680B1}"/>
              </a:ext>
            </a:extLst>
          </p:cNvPr>
          <p:cNvSpPr/>
          <p:nvPr/>
        </p:nvSpPr>
        <p:spPr>
          <a:xfrm rot="16200000">
            <a:off x="1770797" y="1995280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F6992-D8AF-F34E-B3E9-65317A60019E}"/>
              </a:ext>
            </a:extLst>
          </p:cNvPr>
          <p:cNvSpPr/>
          <p:nvPr/>
        </p:nvSpPr>
        <p:spPr>
          <a:xfrm rot="5400000">
            <a:off x="972286" y="3110103"/>
            <a:ext cx="1989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the empty list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A76C7-8A85-FB40-A278-EB6F7E2C9DBE}"/>
              </a:ext>
            </a:extLst>
          </p:cNvPr>
          <p:cNvSpPr/>
          <p:nvPr/>
        </p:nvSpPr>
        <p:spPr>
          <a:xfrm>
            <a:off x="522103" y="5450008"/>
            <a:ext cx="359721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len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Nil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(Cons _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39AEC3-2D9B-8448-AFBA-945CA5544479}"/>
              </a:ext>
            </a:extLst>
          </p:cNvPr>
          <p:cNvSpPr/>
          <p:nvPr/>
        </p:nvSpPr>
        <p:spPr>
          <a:xfrm>
            <a:off x="4265554" y="5450008"/>
            <a:ext cx="476667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str = Cons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'H'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(Cons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(Cons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'!'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Nil))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str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C6CBC23-3372-0546-AB08-C7953174B402}"/>
              </a:ext>
            </a:extLst>
          </p:cNvPr>
          <p:cNvSpPr/>
          <p:nvPr/>
        </p:nvSpPr>
        <p:spPr>
          <a:xfrm rot="16200000">
            <a:off x="1266247" y="1990245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7D41DD-F670-F642-BFFA-BC776DD897CF}"/>
              </a:ext>
            </a:extLst>
          </p:cNvPr>
          <p:cNvSpPr/>
          <p:nvPr/>
        </p:nvSpPr>
        <p:spPr>
          <a:xfrm rot="5400000">
            <a:off x="288705" y="3284098"/>
            <a:ext cx="2347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the type variable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966E00-AB14-2344-82B7-009566214276}"/>
              </a:ext>
            </a:extLst>
          </p:cNvPr>
          <p:cNvGrpSpPr/>
          <p:nvPr/>
        </p:nvGrpSpPr>
        <p:grpSpPr>
          <a:xfrm>
            <a:off x="1086429" y="1400951"/>
            <a:ext cx="2381060" cy="176095"/>
            <a:chOff x="3506784" y="1371600"/>
            <a:chExt cx="2381060" cy="1760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6153FF-A209-854E-8CBD-A499083CFA4F}"/>
                </a:ext>
              </a:extLst>
            </p:cNvPr>
            <p:cNvCxnSpPr/>
            <p:nvPr/>
          </p:nvCxnSpPr>
          <p:spPr>
            <a:xfrm flipV="1">
              <a:off x="5887844" y="1371600"/>
              <a:ext cx="0" cy="1124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F7F687-2859-6D4E-BFF3-83D7156A6C6B}"/>
                </a:ext>
              </a:extLst>
            </p:cNvPr>
            <p:cNvCxnSpPr>
              <a:cxnSpLocks/>
            </p:cNvCxnSpPr>
            <p:nvPr/>
          </p:nvCxnSpPr>
          <p:spPr>
            <a:xfrm>
              <a:off x="3506784" y="1371600"/>
              <a:ext cx="238106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50FDE0-F655-2A43-B0D3-E473FBC819D7}"/>
                </a:ext>
              </a:extLst>
            </p:cNvPr>
            <p:cNvCxnSpPr/>
            <p:nvPr/>
          </p:nvCxnSpPr>
          <p:spPr>
            <a:xfrm>
              <a:off x="3506784" y="1371600"/>
              <a:ext cx="0" cy="1760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0E8D342-473E-DF44-8151-ED533E993443}"/>
              </a:ext>
            </a:extLst>
          </p:cNvPr>
          <p:cNvSpPr/>
          <p:nvPr/>
        </p:nvSpPr>
        <p:spPr>
          <a:xfrm rot="16200000">
            <a:off x="837918" y="1990244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C5A388-B514-D74F-82DB-2ED238DB5FC8}"/>
              </a:ext>
            </a:extLst>
          </p:cNvPr>
          <p:cNvSpPr/>
          <p:nvPr/>
        </p:nvSpPr>
        <p:spPr>
          <a:xfrm rot="5400000">
            <a:off x="-366134" y="3510606"/>
            <a:ext cx="280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the type constructor</a:t>
            </a:r>
            <a:endParaRPr lang="en-US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3EED0F9D-E6A8-B344-884C-91094E4BC503}"/>
              </a:ext>
            </a:extLst>
          </p:cNvPr>
          <p:cNvSpPr/>
          <p:nvPr/>
        </p:nvSpPr>
        <p:spPr>
          <a:xfrm rot="16200000">
            <a:off x="2438697" y="1953853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CFE2B8-D516-C947-8F8B-D1CFB7A08923}"/>
              </a:ext>
            </a:extLst>
          </p:cNvPr>
          <p:cNvSpPr/>
          <p:nvPr/>
        </p:nvSpPr>
        <p:spPr>
          <a:xfrm rot="5400000">
            <a:off x="1234645" y="3474215"/>
            <a:ext cx="280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the data constructor</a:t>
            </a:r>
            <a:endParaRPr lang="en-US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47D2E3F5-3B78-A64C-BCB8-9A5000BA64B5}"/>
              </a:ext>
            </a:extLst>
          </p:cNvPr>
          <p:cNvSpPr/>
          <p:nvPr/>
        </p:nvSpPr>
        <p:spPr>
          <a:xfrm rot="16200000">
            <a:off x="1525403" y="5945718"/>
            <a:ext cx="201797" cy="831111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B5D810-E36B-7D44-84AD-AFCA0D73D5A7}"/>
              </a:ext>
            </a:extLst>
          </p:cNvPr>
          <p:cNvSpPr txBox="1"/>
          <p:nvPr/>
        </p:nvSpPr>
        <p:spPr>
          <a:xfrm>
            <a:off x="1210746" y="6447344"/>
            <a:ext cx="83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unbox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105693B-FB90-B445-91B6-7712A4BB7FD7}"/>
              </a:ext>
            </a:extLst>
          </p:cNvPr>
          <p:cNvSpPr txBox="1">
            <a:spLocks/>
          </p:cNvSpPr>
          <p:nvPr/>
        </p:nvSpPr>
        <p:spPr>
          <a:xfrm>
            <a:off x="4527169" y="2091715"/>
            <a:ext cx="4434507" cy="2135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A </a:t>
            </a:r>
            <a:r>
              <a:rPr lang="en-AU" sz="2000" i="1" dirty="0"/>
              <a:t>type constructor</a:t>
            </a:r>
            <a:r>
              <a:rPr lang="en-AU" sz="2000" dirty="0"/>
              <a:t> is a "function" that takes 0 or more </a:t>
            </a:r>
            <a:r>
              <a:rPr lang="en-AU" sz="2000" i="1" dirty="0"/>
              <a:t>types</a:t>
            </a:r>
            <a:r>
              <a:rPr lang="en-AU" sz="2000" dirty="0"/>
              <a:t> and gives back a new type.</a:t>
            </a:r>
          </a:p>
          <a:p>
            <a:endParaRPr lang="en-AU" sz="2000" dirty="0">
              <a:solidFill>
                <a:srgbClr val="242729"/>
              </a:solidFill>
              <a:latin typeface="inherit"/>
            </a:endParaRPr>
          </a:p>
          <a:p>
            <a:r>
              <a:rPr lang="en-AU" sz="2000" dirty="0">
                <a:solidFill>
                  <a:srgbClr val="242729"/>
                </a:solidFill>
                <a:latin typeface="inherit"/>
              </a:rPr>
              <a:t>A </a:t>
            </a:r>
            <a:r>
              <a:rPr lang="en-AU" sz="2000" i="1" dirty="0">
                <a:solidFill>
                  <a:srgbClr val="242729"/>
                </a:solidFill>
                <a:latin typeface="inherit"/>
              </a:rPr>
              <a:t>data constructor</a:t>
            </a:r>
            <a:r>
              <a:rPr lang="en-AU" sz="2000" dirty="0">
                <a:solidFill>
                  <a:srgbClr val="242729"/>
                </a:solidFill>
                <a:latin typeface="inherit"/>
              </a:rPr>
              <a:t> is a "function" that takes 0 or more </a:t>
            </a:r>
            <a:r>
              <a:rPr lang="en-AU" sz="2000" i="1" dirty="0">
                <a:solidFill>
                  <a:srgbClr val="242729"/>
                </a:solidFill>
                <a:latin typeface="inherit"/>
              </a:rPr>
              <a:t>values</a:t>
            </a:r>
            <a:r>
              <a:rPr lang="en-AU" sz="2000" dirty="0">
                <a:solidFill>
                  <a:srgbClr val="242729"/>
                </a:solidFill>
                <a:latin typeface="inherit"/>
              </a:rPr>
              <a:t> and gives back a new value.</a:t>
            </a:r>
          </a:p>
        </p:txBody>
      </p:sp>
    </p:spTree>
    <p:extLst>
      <p:ext uri="{BB962C8B-B14F-4D97-AF65-F5344CB8AC3E}">
        <p14:creationId xmlns:p14="http://schemas.microsoft.com/office/powerpoint/2010/main" val="31891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2DC9-D331-EA41-A641-911750BD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and instance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9590-8152-A647-B249-99B83D0B2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new class can be declared using the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class</a:t>
            </a:r>
            <a:r>
              <a:rPr lang="en-US" sz="2000" dirty="0"/>
              <a:t> mechanism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class must support equality and inequality operators of the specified types.</a:t>
            </a:r>
          </a:p>
          <a:p>
            <a:r>
              <a:rPr lang="en-US" sz="2000" dirty="0"/>
              <a:t>There is a default definition for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 /= y</a:t>
            </a:r>
            <a:r>
              <a:rPr lang="en-US" sz="2000" dirty="0"/>
              <a:t>. Hence only definition of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 == y</a:t>
            </a:r>
            <a:r>
              <a:rPr lang="en-US" sz="2000" dirty="0"/>
              <a:t> is required.</a:t>
            </a:r>
          </a:p>
          <a:p>
            <a:r>
              <a:rPr lang="en-US" sz="2000" dirty="0"/>
              <a:t>The type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US" sz="2000" dirty="0"/>
              <a:t> can be made into an equality type as follows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BFEBF-824B-6643-9837-6D1A0617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F25D5-F7E9-6245-A42E-A5BB5884D57F}"/>
              </a:ext>
            </a:extLst>
          </p:cNvPr>
          <p:cNvSpPr/>
          <p:nvPr/>
        </p:nvSpPr>
        <p:spPr>
          <a:xfrm>
            <a:off x="2148838" y="1440460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class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(==), (/=)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x /= y = not (x == y)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55954-A525-6D4A-97F9-F6923F2CA09C}"/>
              </a:ext>
            </a:extLst>
          </p:cNvPr>
          <p:cNvSpPr/>
          <p:nvPr/>
        </p:nvSpPr>
        <p:spPr>
          <a:xfrm>
            <a:off x="2148838" y="4201823"/>
            <a:ext cx="4572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instance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False	==	False	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True		==	True		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_ 		==	_		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3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8C47-4CD2-9443-824B-6161A11C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full Ord </a:t>
            </a:r>
            <a:r>
              <a:rPr lang="en-AU" dirty="0" err="1"/>
              <a:t>typeclass</a:t>
            </a:r>
            <a:r>
              <a:rPr lang="en-AU" dirty="0"/>
              <a:t> declaration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A6390-54EC-544F-96C7-627535EC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30FB9-D397-F040-A147-1EAD334B59D9}"/>
              </a:ext>
            </a:extLst>
          </p:cNvPr>
          <p:cNvSpPr/>
          <p:nvPr/>
        </p:nvSpPr>
        <p:spPr>
          <a:xfrm>
            <a:off x="199902" y="1780716"/>
            <a:ext cx="5743698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class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Required for implementing Ord.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compare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Ordering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Functions with default implementations.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(&gt;)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x &gt; y = compare x y == GT</a:t>
            </a:r>
          </a:p>
          <a:p>
            <a:pPr lvl="1"/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(&lt;)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x &gt; y = compare x y == LT</a:t>
            </a:r>
          </a:p>
          <a:p>
            <a:pPr lvl="1"/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(&gt;=)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x &gt;= y = compare x y == GT || compare x y == EQ</a:t>
            </a:r>
          </a:p>
          <a:p>
            <a:pPr lvl="1"/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(&lt;=)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x &lt;= y = compare x y == LT || compare x y == EQ</a:t>
            </a:r>
          </a:p>
          <a:p>
            <a:pPr lvl="1"/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max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max x y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&gt; y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y</a:t>
            </a:r>
          </a:p>
          <a:p>
            <a:pPr lvl="1"/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min x y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&lt; y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y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03A4F-9F44-DF49-A086-A7F5DEBA6144}"/>
              </a:ext>
            </a:extLst>
          </p:cNvPr>
          <p:cNvSpPr/>
          <p:nvPr/>
        </p:nvSpPr>
        <p:spPr>
          <a:xfrm>
            <a:off x="199902" y="1347921"/>
            <a:ext cx="574369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Ordering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LT | EQ | GT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FB10ED-4F04-E64E-B296-C35AF240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36512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Classes can also be extended to form new classes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DC737D-34DF-9D48-B0AD-90904E4A2F20}"/>
              </a:ext>
            </a:extLst>
          </p:cNvPr>
          <p:cNvSpPr txBox="1">
            <a:spLocks/>
          </p:cNvSpPr>
          <p:nvPr/>
        </p:nvSpPr>
        <p:spPr>
          <a:xfrm>
            <a:off x="5943600" y="1780716"/>
            <a:ext cx="3000498" cy="195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a type to be an instance of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US" sz="2000" dirty="0"/>
              <a:t> it must be an instance of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US" sz="2000" dirty="0"/>
              <a:t>, and support six additional operators.</a:t>
            </a:r>
          </a:p>
        </p:txBody>
      </p:sp>
    </p:spTree>
    <p:extLst>
      <p:ext uri="{BB962C8B-B14F-4D97-AF65-F5344CB8AC3E}">
        <p14:creationId xmlns:p14="http://schemas.microsoft.com/office/powerpoint/2010/main" val="184670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8993-687B-8140-9156-FD79168F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instances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911D-D3B8-314A-93AB-E08C5CEA1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Haskell provides a simple facility for automatically making new types into instances of the classes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US" sz="2000" dirty="0"/>
              <a:t>,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US" sz="2000" dirty="0"/>
              <a:t>,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r>
              <a:rPr lang="en-US" sz="2000" dirty="0"/>
              <a:t>, and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Read</a:t>
            </a:r>
            <a:r>
              <a:rPr lang="en-US" sz="2000" dirty="0"/>
              <a:t>, in the form of the deriving mechanism.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As a result, all the member functions from the four derived classes can then be used with logical values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5B666-29C5-754E-BF81-CD8FB7A4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3623A-97B0-0042-A89F-8B6F8675195F}"/>
              </a:ext>
            </a:extLst>
          </p:cNvPr>
          <p:cNvSpPr/>
          <p:nvPr/>
        </p:nvSpPr>
        <p:spPr>
          <a:xfrm>
            <a:off x="1671510" y="2131050"/>
            <a:ext cx="611612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False | True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deriving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Read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EC87-B2FC-2145-9FDE-C723EA678954}"/>
              </a:ext>
            </a:extLst>
          </p:cNvPr>
          <p:cNvSpPr/>
          <p:nvPr/>
        </p:nvSpPr>
        <p:spPr>
          <a:xfrm>
            <a:off x="1671510" y="3511233"/>
            <a:ext cx="611612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Prelude&gt; True == 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Prelude&gt; False &lt;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Prelude&gt; show False 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"False"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Prelude&gt; read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"False"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EC50-9499-2E45-B9E0-758804EE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instances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0481-22EC-D649-9B42-CBB0E65E1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case of constructors with arguments, the types of these arguments must also be instances of any derived classes.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To derive Shape as an equality type requires that the type Float is also an equality type, which is the case.</a:t>
            </a:r>
          </a:p>
          <a:p>
            <a:r>
              <a:rPr lang="en-US" sz="2000" dirty="0"/>
              <a:t>Similar, to derive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Maybe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as an equality type requires that the type a is also such a type, which then becomes a class constrain on this parameter.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FD688-8689-0D4F-8D2B-316B9E16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88EBF-B0D6-DD43-94F8-307458B40604}"/>
              </a:ext>
            </a:extLst>
          </p:cNvPr>
          <p:cNvSpPr/>
          <p:nvPr/>
        </p:nvSpPr>
        <p:spPr>
          <a:xfrm>
            <a:off x="2148837" y="1785516"/>
            <a:ext cx="547691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Shape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= Circle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Maybe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Nothing 		| Just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18B9E-35B2-024D-9FE0-A7A4E6DB3B51}"/>
              </a:ext>
            </a:extLst>
          </p:cNvPr>
          <p:cNvSpPr/>
          <p:nvPr/>
        </p:nvSpPr>
        <p:spPr>
          <a:xfrm>
            <a:off x="483939" y="4161292"/>
            <a:ext cx="823736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Shape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Circle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deriving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Read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28C95-4A54-7A42-AD64-EF61D9AE531D}"/>
              </a:ext>
            </a:extLst>
          </p:cNvPr>
          <p:cNvSpPr/>
          <p:nvPr/>
        </p:nvSpPr>
        <p:spPr>
          <a:xfrm>
            <a:off x="483939" y="4772362"/>
            <a:ext cx="408806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show a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Rect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1.0 4.0"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40.0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2.0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3.0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8B46-3435-7546-8F2D-B4E21338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Sided Die type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B63E-9C45-C64E-A9CE-93311B79E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six-sided die default implementation is a type similar to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Bool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Creating an instance of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r>
              <a:rPr lang="en-US" sz="2000" dirty="0"/>
              <a:t> for </a:t>
            </a:r>
            <a:r>
              <a:rPr lang="en-AU" sz="2000" dirty="0" err="1">
                <a:solidFill>
                  <a:srgbClr val="0000FF"/>
                </a:solidFill>
                <a:latin typeface="Menlo" panose="020B0609030804020204" pitchFamily="49" charset="0"/>
              </a:rPr>
              <a:t>SixSidedDie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6BE07-5A56-BF4A-A0DA-814E1824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09DA7-2119-7D46-86A3-12C38751F280}"/>
              </a:ext>
            </a:extLst>
          </p:cNvPr>
          <p:cNvSpPr/>
          <p:nvPr/>
        </p:nvSpPr>
        <p:spPr>
          <a:xfrm>
            <a:off x="816429" y="1494749"/>
            <a:ext cx="772885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SixSidedDie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S1 | S2 | S3 | S4 | S5 | S6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deriving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6BDBF-D6A4-3840-846D-416B683E3938}"/>
              </a:ext>
            </a:extLst>
          </p:cNvPr>
          <p:cNvSpPr/>
          <p:nvPr/>
        </p:nvSpPr>
        <p:spPr>
          <a:xfrm>
            <a:off x="816429" y="2026580"/>
            <a:ext cx="4572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S1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S1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S3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S3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FF97E-6CD8-BE4B-B681-C7D4AD528302}"/>
              </a:ext>
            </a:extLst>
          </p:cNvPr>
          <p:cNvSpPr/>
          <p:nvPr/>
        </p:nvSpPr>
        <p:spPr>
          <a:xfrm>
            <a:off x="816429" y="3569537"/>
            <a:ext cx="772885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SixSidedDie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S1 | S2 | S3 | S4 | S5 | S6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C8577D-44F5-B24A-9C9E-557C776FFFD4}"/>
              </a:ext>
            </a:extLst>
          </p:cNvPr>
          <p:cNvSpPr/>
          <p:nvPr/>
        </p:nvSpPr>
        <p:spPr>
          <a:xfrm>
            <a:off x="816429" y="4085684"/>
            <a:ext cx="457200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instance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SixSidedDie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show S1 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"one"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show S2 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"two"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show S3 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"three"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show S4 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"four"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show S5 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"five"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show S6 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"six"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1F617E-71CD-6045-BA30-2D7E076CD768}"/>
              </a:ext>
            </a:extLst>
          </p:cNvPr>
          <p:cNvSpPr/>
          <p:nvPr/>
        </p:nvSpPr>
        <p:spPr>
          <a:xfrm>
            <a:off x="5624423" y="4085684"/>
            <a:ext cx="292086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S1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one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S3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three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4395C6-41C5-4C48-802A-B4CDFF318D7B}"/>
              </a:ext>
            </a:extLst>
          </p:cNvPr>
          <p:cNvCxnSpPr/>
          <p:nvPr/>
        </p:nvCxnSpPr>
        <p:spPr>
          <a:xfrm>
            <a:off x="293298" y="4235570"/>
            <a:ext cx="4282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2544-7E2C-BA40-98B0-A3867F25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Sided Die type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8D559-D02C-7D47-B6A3-1E9BBF1F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</a:t>
            </a:r>
            <a:r>
              <a:rPr lang="en-US" sz="2000" i="1" dirty="0"/>
              <a:t>compare</a:t>
            </a:r>
            <a:r>
              <a:rPr lang="en-US" sz="2000" dirty="0"/>
              <a:t> </a:t>
            </a:r>
            <a:r>
              <a:rPr lang="en-AU" sz="2000" dirty="0" err="1">
                <a:solidFill>
                  <a:srgbClr val="0000FF"/>
                </a:solidFill>
                <a:latin typeface="Menlo" panose="020B0609030804020204" pitchFamily="49" charset="0"/>
              </a:rPr>
              <a:t>SixSidedDie</a:t>
            </a:r>
            <a:r>
              <a:rPr lang="en-US" sz="2000" dirty="0"/>
              <a:t> values operators of types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US" sz="2000" dirty="0"/>
              <a:t> and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US" sz="2000" dirty="0"/>
              <a:t> have to be overloaded: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Note</a:t>
            </a:r>
            <a:r>
              <a:rPr lang="en-US" sz="2000" dirty="0"/>
              <a:t> that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/= </a:t>
            </a:r>
            <a:r>
              <a:rPr lang="en-US" sz="2000" dirty="0"/>
              <a:t>works automatically.</a:t>
            </a:r>
          </a:p>
          <a:p>
            <a:r>
              <a:rPr lang="en-US" sz="2000" dirty="0"/>
              <a:t>The compare method needs to be implemented. The compare method takes two values of our type and returns </a:t>
            </a:r>
            <a:r>
              <a:rPr lang="en-US" sz="2000" i="1" dirty="0"/>
              <a:t>Ordering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DB239-FA35-3145-A700-4C157070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A6B14-6D2A-5246-BC86-1A132F2FE280}"/>
              </a:ext>
            </a:extLst>
          </p:cNvPr>
          <p:cNvSpPr/>
          <p:nvPr/>
        </p:nvSpPr>
        <p:spPr>
          <a:xfrm>
            <a:off x="491705" y="1613118"/>
            <a:ext cx="4572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instance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SixSidedDie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==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S6 S6 = True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==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S5 S5 = True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==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S4 S4 = True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==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S3 S3 = True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==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S2 S2 = True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==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S1 S1 = True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==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_ _ 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E103B-EDA1-A34C-8D9B-4D28EFC5A839}"/>
              </a:ext>
            </a:extLst>
          </p:cNvPr>
          <p:cNvSpPr/>
          <p:nvPr/>
        </p:nvSpPr>
        <p:spPr>
          <a:xfrm>
            <a:off x="5477773" y="1613118"/>
            <a:ext cx="317452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S5 == S5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S5 == S4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S5 /= S4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S5 /= S5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EFE4F-06CE-DF41-BAB4-6B060518F194}"/>
              </a:ext>
            </a:extLst>
          </p:cNvPr>
          <p:cNvSpPr/>
          <p:nvPr/>
        </p:nvSpPr>
        <p:spPr>
          <a:xfrm>
            <a:off x="5391509" y="4163248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Ordering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LT | EQ | GT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A3019-C269-AB48-BB92-90D3BFCD5BBC}"/>
              </a:ext>
            </a:extLst>
          </p:cNvPr>
          <p:cNvSpPr/>
          <p:nvPr/>
        </p:nvSpPr>
        <p:spPr>
          <a:xfrm>
            <a:off x="491705" y="4559194"/>
            <a:ext cx="45720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instance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SixSidedDie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compare S6	S6	= EQ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compare S6	_	= GT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compare _ 	S6	= LT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compare S5	S5	= EQ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compare S5	_	= GT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compare _	S5	= LT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 . .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compare _	S2 	= LT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compare S1	S1 	= EQ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66639E-A774-274C-9FE7-9F954D244600}"/>
              </a:ext>
            </a:extLst>
          </p:cNvPr>
          <p:cNvSpPr/>
          <p:nvPr/>
        </p:nvSpPr>
        <p:spPr>
          <a:xfrm>
            <a:off x="5477773" y="4559194"/>
            <a:ext cx="317452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S1 &lt; S6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S1 &lt;= S6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3A8C-E53F-8449-BC35-D3A30AA8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E4C-7C75-9446-ACBD-A3C30581E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Cipher </a:t>
            </a:r>
            <a:r>
              <a:rPr lang="en-US" sz="2000" dirty="0" err="1"/>
              <a:t>typeclass</a:t>
            </a:r>
            <a:r>
              <a:rPr lang="en-US" sz="2000" dirty="0"/>
              <a:t> to generalize The Caesar cipher that was introduced earlier.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Define a </a:t>
            </a:r>
            <a:r>
              <a:rPr lang="en-US" sz="2000" dirty="0" err="1"/>
              <a:t>typeclass</a:t>
            </a:r>
            <a:r>
              <a:rPr lang="en-US" sz="2000" dirty="0"/>
              <a:t> with two function signatures encode and decode that takes a text to be encrypted (plaintext).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Create an instance of this class and implement the Caesar cipher.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Test the functions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Recall</a:t>
            </a:r>
            <a:r>
              <a:rPr lang="en-US" sz="2000" dirty="0"/>
              <a:t>:  The Caesar cipher simply replaces each letter in the string by the letter </a:t>
            </a:r>
            <a:r>
              <a:rPr lang="en-US" sz="2000" i="1" dirty="0"/>
              <a:t>n</a:t>
            </a:r>
            <a:r>
              <a:rPr lang="en-US" sz="2000" dirty="0"/>
              <a:t> places further down in the alphabet, wrapping around at the end of the alphabet. For simplicity fix </a:t>
            </a:r>
            <a:r>
              <a:rPr lang="en-US" sz="2000" i="1" dirty="0"/>
              <a:t>n</a:t>
            </a:r>
            <a:r>
              <a:rPr lang="en-US" sz="2000" dirty="0"/>
              <a:t> to 13.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BB180-D32B-2546-9794-09199F3D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4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20E6-07C7-914A-9FE6-8DE222BD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C95E-734E-7F42-B701-712094BE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In a similar manner to the function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US" sz="2000" dirty="0"/>
              <a:t>, define a recursive multiplication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the recursive type of natural numbers. </a:t>
            </a:r>
          </a:p>
          <a:p>
            <a:pPr marL="0" indent="0">
              <a:buNone/>
            </a:pPr>
            <a:r>
              <a:rPr lang="en-US" sz="2000" dirty="0"/>
              <a:t>HINT: make use of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US" sz="2000" dirty="0"/>
              <a:t> in your definition.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+mj-lt"/>
              <a:buAutoNum type="arabicPeriod" startAt="2"/>
            </a:pPr>
            <a:r>
              <a:rPr lang="en-US" sz="2000" dirty="0"/>
              <a:t>Complete the following instance declarations: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A1923-2DF6-4941-9E0C-BAB1ADD9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7FF67-5A51-484B-9C8C-5C0529D85624}"/>
              </a:ext>
            </a:extLst>
          </p:cNvPr>
          <p:cNvSpPr/>
          <p:nvPr/>
        </p:nvSpPr>
        <p:spPr>
          <a:xfrm>
            <a:off x="1896614" y="140643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AB4F5-FB58-C041-843E-EE31D2290B26}"/>
              </a:ext>
            </a:extLst>
          </p:cNvPr>
          <p:cNvSpPr/>
          <p:nvPr/>
        </p:nvSpPr>
        <p:spPr>
          <a:xfrm>
            <a:off x="1975448" y="3656495"/>
            <a:ext cx="5676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instance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Maybe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instance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4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AAE6-C6AA-3C4A-A728-93AD2D43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is at the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7E9A-F161-884A-B3D9-9BC14F85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Some core concepts of functional programming are</a:t>
            </a:r>
          </a:p>
          <a:p>
            <a:pPr lvl="1"/>
            <a:r>
              <a:rPr lang="en-AU" sz="1800" dirty="0"/>
              <a:t>Functions</a:t>
            </a:r>
          </a:p>
          <a:p>
            <a:pPr lvl="1"/>
            <a:r>
              <a:rPr lang="en-AU" sz="1800" dirty="0"/>
              <a:t>Recursive functions </a:t>
            </a:r>
          </a:p>
          <a:p>
            <a:pPr lvl="1"/>
            <a:r>
              <a:rPr lang="en-US" sz="1800" dirty="0"/>
              <a:t>Recursive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27ABA-52DB-8748-ADD4-91017D3C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34B92-F18A-F241-846A-B9F037157FB6}"/>
              </a:ext>
            </a:extLst>
          </p:cNvPr>
          <p:cNvSpPr/>
          <p:nvPr/>
        </p:nvSpPr>
        <p:spPr>
          <a:xfrm>
            <a:off x="2107111" y="2850895"/>
            <a:ext cx="415100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length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(_: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7BB5-40D3-CD4B-9A1E-5095E86703B8}"/>
              </a:ext>
            </a:extLst>
          </p:cNvPr>
          <p:cNvSpPr/>
          <p:nvPr/>
        </p:nvSpPr>
        <p:spPr>
          <a:xfrm>
            <a:off x="650805" y="285089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Function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C0D3AD-7BF8-3042-B2DA-55A5CBFB2062}"/>
              </a:ext>
            </a:extLst>
          </p:cNvPr>
          <p:cNvSpPr/>
          <p:nvPr/>
        </p:nvSpPr>
        <p:spPr>
          <a:xfrm>
            <a:off x="4250674" y="4015038"/>
            <a:ext cx="191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Recursive function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9F2582-907C-D247-9E47-E0A06E8AB6ED}"/>
              </a:ext>
            </a:extLst>
          </p:cNvPr>
          <p:cNvSpPr/>
          <p:nvPr/>
        </p:nvSpPr>
        <p:spPr>
          <a:xfrm>
            <a:off x="1816657" y="4018262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Recursive data type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(x1: (x2: ([]))) </a:t>
            </a:r>
            <a:endParaRPr lang="en-US" sz="1400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DB0653C-F922-F14A-A943-7B6CA9ADDCB5}"/>
              </a:ext>
            </a:extLst>
          </p:cNvPr>
          <p:cNvSpPr/>
          <p:nvPr/>
        </p:nvSpPr>
        <p:spPr>
          <a:xfrm>
            <a:off x="1671431" y="2901851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8DB31F8-4E98-5C42-B5CB-CB01FF70F009}"/>
              </a:ext>
            </a:extLst>
          </p:cNvPr>
          <p:cNvSpPr/>
          <p:nvPr/>
        </p:nvSpPr>
        <p:spPr>
          <a:xfrm rot="16200000">
            <a:off x="3057408" y="3758605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36EED2C-A6CB-E448-80DC-22BF01FF9163}"/>
              </a:ext>
            </a:extLst>
          </p:cNvPr>
          <p:cNvSpPr/>
          <p:nvPr/>
        </p:nvSpPr>
        <p:spPr>
          <a:xfrm rot="16200000">
            <a:off x="4535365" y="3736102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9453-B0B7-844A-9450-DA3E3C41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343B-02E6-CA4A-8F76-06EC4F4E0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2000" dirty="0"/>
              <a:t> introduces a synonym for a type and uses the same data constructors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US" sz="2000" dirty="0"/>
              <a:t>Algebraic data types: keyword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US" sz="2000" dirty="0"/>
              <a:t>,  supply an optional context, give the type name and a variable number of type variables.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71D09-7AFF-7245-ABA0-3DBF0BA1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7EB88-D7AD-7A40-8BCA-9A43A9BFC543}"/>
              </a:ext>
            </a:extLst>
          </p:cNvPr>
          <p:cNvSpPr/>
          <p:nvPr/>
        </p:nvSpPr>
        <p:spPr>
          <a:xfrm>
            <a:off x="2576523" y="1446050"/>
            <a:ext cx="414431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world"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A2447B-A03A-3A40-BBE0-EA09DA13B6CD}"/>
              </a:ext>
            </a:extLst>
          </p:cNvPr>
          <p:cNvSpPr/>
          <p:nvPr/>
        </p:nvSpPr>
        <p:spPr>
          <a:xfrm>
            <a:off x="2576523" y="3281782"/>
            <a:ext cx="446417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North | South | East | West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234B2-6036-CC4C-AEC5-F971D86FE796}"/>
              </a:ext>
            </a:extLst>
          </p:cNvPr>
          <p:cNvSpPr/>
          <p:nvPr/>
        </p:nvSpPr>
        <p:spPr>
          <a:xfrm>
            <a:off x="2576522" y="4586817"/>
            <a:ext cx="446417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move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move North (x, y) = (x, y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move South (x, y) = (x, y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move East  (x, y) = (x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y)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move West  (x, y) = (x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y)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EA0133F-7270-114D-ADFA-600F73223A35}"/>
              </a:ext>
            </a:extLst>
          </p:cNvPr>
          <p:cNvSpPr/>
          <p:nvPr/>
        </p:nvSpPr>
        <p:spPr>
          <a:xfrm rot="5400000">
            <a:off x="5327356" y="2198457"/>
            <a:ext cx="302371" cy="3124302"/>
          </a:xfrm>
          <a:prstGeom prst="rightBrace">
            <a:avLst/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9ACEE-7392-984B-80A2-3C59DB0DD0E9}"/>
              </a:ext>
            </a:extLst>
          </p:cNvPr>
          <p:cNvSpPr/>
          <p:nvPr/>
        </p:nvSpPr>
        <p:spPr>
          <a:xfrm>
            <a:off x="4576312" y="3879973"/>
            <a:ext cx="18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constructors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3508-D350-5A48-820A-6791117C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US" dirty="0"/>
              <a:t>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7D82-FDBE-B34A-9234-2E16A403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AU" sz="20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mechanism is used when a type is declared using a single constructor with a single argument. It introduces a renaming of a type and requires you to provide new constructors.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a type of natural numbers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Example</a:t>
            </a:r>
            <a:r>
              <a:rPr lang="en-US" sz="2000" dirty="0"/>
              <a:t>: a type of natural numbers using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type </a:t>
            </a:r>
            <a:r>
              <a:rPr lang="en-US" sz="2000" dirty="0"/>
              <a:t>and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4EE62-6BAC-334F-93E0-CD438BF0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0875D-0877-8E43-8BF2-606C1DA05BB6}"/>
              </a:ext>
            </a:extLst>
          </p:cNvPr>
          <p:cNvSpPr/>
          <p:nvPr/>
        </p:nvSpPr>
        <p:spPr>
          <a:xfrm>
            <a:off x="3041803" y="2304125"/>
            <a:ext cx="36790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dirty="0" err="1"/>
              <a:t>MakeNatural</a:t>
            </a:r>
            <a:r>
              <a:rPr lang="en-AU" dirty="0"/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D1161E3-C2BB-7248-B6C4-AE7B2F12908D}"/>
              </a:ext>
            </a:extLst>
          </p:cNvPr>
          <p:cNvSpPr/>
          <p:nvPr/>
        </p:nvSpPr>
        <p:spPr>
          <a:xfrm rot="16200000">
            <a:off x="5531983" y="2758051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5DCF7-4D7F-DD42-A412-53029441C0F3}"/>
              </a:ext>
            </a:extLst>
          </p:cNvPr>
          <p:cNvSpPr/>
          <p:nvPr/>
        </p:nvSpPr>
        <p:spPr>
          <a:xfrm rot="5400000">
            <a:off x="4946183" y="3660165"/>
            <a:ext cx="1563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constructor</a:t>
            </a:r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BDFBDB6-D2DC-6848-ABA6-6C8BAB8E280A}"/>
              </a:ext>
            </a:extLst>
          </p:cNvPr>
          <p:cNvSpPr/>
          <p:nvPr/>
        </p:nvSpPr>
        <p:spPr>
          <a:xfrm rot="16200000">
            <a:off x="6315809" y="2758051"/>
            <a:ext cx="290453" cy="267419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A270C-86C2-1C4A-8EAC-D4DD448D7BE4}"/>
              </a:ext>
            </a:extLst>
          </p:cNvPr>
          <p:cNvSpPr/>
          <p:nvPr/>
        </p:nvSpPr>
        <p:spPr>
          <a:xfrm rot="5400000">
            <a:off x="5685176" y="3660167"/>
            <a:ext cx="156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argument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42815-605A-9140-9E55-8FA7FFAAAF59}"/>
              </a:ext>
            </a:extLst>
          </p:cNvPr>
          <p:cNvSpPr/>
          <p:nvPr/>
        </p:nvSpPr>
        <p:spPr>
          <a:xfrm>
            <a:off x="3041804" y="4934831"/>
            <a:ext cx="367903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E1742-DAEF-144A-A100-198D9A18138B}"/>
              </a:ext>
            </a:extLst>
          </p:cNvPr>
          <p:cNvSpPr/>
          <p:nvPr/>
        </p:nvSpPr>
        <p:spPr>
          <a:xfrm>
            <a:off x="3041803" y="5438866"/>
            <a:ext cx="36790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dirty="0" err="1"/>
              <a:t>MakeNatural</a:t>
            </a:r>
            <a:r>
              <a:rPr lang="en-AU" dirty="0"/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BB4C-A5C9-A542-AB6E-AE3787AA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US" dirty="0"/>
              <a:t>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FF2BB-CFEF-B343-90D9-B6E29C2E0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Using </a:t>
            </a:r>
            <a:r>
              <a:rPr lang="en-AU" sz="20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rather than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US" sz="2000" dirty="0"/>
              <a:t> means that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US" sz="2000" dirty="0"/>
              <a:t> and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/>
              <a:t> are different types. Types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/>
              <a:t> and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US" sz="2000" dirty="0"/>
              <a:t> cannot be mixed up.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 that the constructor name and the type name could be the same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Using </a:t>
            </a:r>
            <a:r>
              <a:rPr lang="en-AU" sz="20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brings efficiency, because they are removed by the compiler once type checking is completed.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4C2EA-3DCE-A144-9040-824148AC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B0CE8B-8F5A-C141-B035-368866214E8B}"/>
              </a:ext>
            </a:extLst>
          </p:cNvPr>
          <p:cNvSpPr/>
          <p:nvPr/>
        </p:nvSpPr>
        <p:spPr>
          <a:xfrm>
            <a:off x="199901" y="1832008"/>
            <a:ext cx="434771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String' =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name =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'J'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'o'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'h'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'n'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surname 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"Smith"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[name ++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surname]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C29DE-F46D-C942-8CA4-E23E07C0B20C}"/>
              </a:ext>
            </a:extLst>
          </p:cNvPr>
          <p:cNvSpPr/>
          <p:nvPr/>
        </p:nvSpPr>
        <p:spPr>
          <a:xfrm>
            <a:off x="4665294" y="1819068"/>
            <a:ext cx="434771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String' = String'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name =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'J'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'o'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'h'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'n'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surname' = String'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"Smith"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[name ++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surname’]</a:t>
            </a:r>
          </a:p>
          <a:p>
            <a:r>
              <a:rPr lang="en-AU" sz="1400" dirty="0">
                <a:solidFill>
                  <a:srgbClr val="C00000"/>
                </a:solidFill>
                <a:latin typeface="Menlo" panose="020B0609030804020204" pitchFamily="49" charset="0"/>
              </a:rPr>
              <a:t>Couldn't match expected type ‘[Char]’ with actual type ‘String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C00000"/>
                </a:solidFill>
                <a:latin typeface="Menlo" panose="020B0609030804020204" pitchFamily="49" charset="0"/>
              </a:rPr>
              <a:t>’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C3ED-19E8-7447-BB8E-CDF34687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 </a:t>
            </a:r>
            <a:r>
              <a:rPr lang="en-US" dirty="0"/>
              <a:t>vs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A534-C2CA-7B40-A098-E234F8FBA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F37AC-5DDA-8845-BF9C-72504F43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50A6C-13A9-9B43-88C9-4BDF9588E97D}"/>
              </a:ext>
            </a:extLst>
          </p:cNvPr>
          <p:cNvSpPr/>
          <p:nvPr/>
        </p:nvSpPr>
        <p:spPr>
          <a:xfrm>
            <a:off x="652975" y="1613118"/>
            <a:ext cx="763101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MakeNatural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 deriving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	| x &lt;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error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"Can't create negative naturals!"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| otherwise 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MakeNatural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MakeNatural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293FC-81E0-2840-A840-76C328DD5868}"/>
              </a:ext>
            </a:extLst>
          </p:cNvPr>
          <p:cNvSpPr/>
          <p:nvPr/>
        </p:nvSpPr>
        <p:spPr>
          <a:xfrm>
            <a:off x="652976" y="3491669"/>
            <a:ext cx="763101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 err="1">
                <a:solidFill>
                  <a:srgbClr val="C00000"/>
                </a:solidFill>
                <a:latin typeface="Menlo" panose="020B0609030804020204" pitchFamily="49" charset="0"/>
              </a:rPr>
              <a:t>MakeNatural</a:t>
            </a:r>
            <a:r>
              <a:rPr lang="en-AU" sz="1400" dirty="0">
                <a:solidFill>
                  <a:srgbClr val="C00000"/>
                </a:solidFill>
                <a:latin typeface="Menlo" panose="020B0609030804020204" pitchFamily="49" charset="0"/>
              </a:rPr>
              <a:t> *** Exception: Can't create negative naturals!</a:t>
            </a:r>
          </a:p>
          <a:p>
            <a:r>
              <a:rPr lang="en-AU" sz="1400" dirty="0" err="1">
                <a:solidFill>
                  <a:srgbClr val="C00000"/>
                </a:solidFill>
                <a:latin typeface="Menlo" panose="020B0609030804020204" pitchFamily="49" charset="0"/>
              </a:rPr>
              <a:t>CallStack</a:t>
            </a:r>
            <a:r>
              <a:rPr lang="en-AU" sz="1400" dirty="0">
                <a:solidFill>
                  <a:srgbClr val="C00000"/>
                </a:solidFill>
                <a:latin typeface="Menlo" panose="020B0609030804020204" pitchFamily="49" charset="0"/>
              </a:rPr>
              <a:t> (from </a:t>
            </a:r>
            <a:r>
              <a:rPr lang="en-AU" sz="1400" dirty="0" err="1">
                <a:solidFill>
                  <a:srgbClr val="C00000"/>
                </a:solidFill>
                <a:latin typeface="Menlo" panose="020B0609030804020204" pitchFamily="49" charset="0"/>
              </a:rPr>
              <a:t>HasCallStack</a:t>
            </a:r>
            <a:r>
              <a:rPr lang="en-AU" sz="1400" dirty="0">
                <a:solidFill>
                  <a:srgbClr val="C00000"/>
                </a:solidFill>
                <a:latin typeface="Menlo" panose="020B0609030804020204" pitchFamily="49" charset="0"/>
              </a:rPr>
              <a:t>):</a:t>
            </a:r>
          </a:p>
          <a:p>
            <a:r>
              <a:rPr lang="en-AU" sz="1400" dirty="0">
                <a:solidFill>
                  <a:srgbClr val="C00000"/>
                </a:solidFill>
                <a:latin typeface="Menlo" panose="020B0609030804020204" pitchFamily="49" charset="0"/>
              </a:rPr>
              <a:t>error, called at test.hs: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C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C00000"/>
                </a:solidFill>
                <a:latin typeface="Menlo" panose="020B0609030804020204" pitchFamily="49" charset="0"/>
              </a:rPr>
              <a:t>main:Main</a:t>
            </a:r>
            <a:endParaRPr lang="en-AU" sz="1400" dirty="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Natural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CDE5C-A106-C845-B229-189EF73F9116}"/>
              </a:ext>
            </a:extLst>
          </p:cNvPr>
          <p:cNvSpPr/>
          <p:nvPr/>
        </p:nvSpPr>
        <p:spPr>
          <a:xfrm>
            <a:off x="652975" y="1613118"/>
            <a:ext cx="763101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MakeNatural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 deriving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Show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	| x &lt;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error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"Can't create negative naturals!"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| otherwise 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MakeNatural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MakeNatural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7045-FE99-D544-8DB7-AEC6876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AU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 </a:t>
            </a:r>
            <a:r>
              <a:rPr lang="en-US" dirty="0"/>
              <a:t>vs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66D-2231-854E-ACB9-4B1CFDCD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Note: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undefined</a:t>
            </a:r>
            <a:r>
              <a:rPr lang="en-US" sz="2000" dirty="0"/>
              <a:t> is an exceptional value that can be an element of any type.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AU" sz="20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does not add the logical overhead while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data </a:t>
            </a:r>
            <a:r>
              <a:rPr lang="en-US" sz="2000" dirty="0"/>
              <a:t>does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DFC08-7B6D-2F45-BB0E-07B1CA3E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3CD5D-757F-7E42-A24C-D30D09F9BCE1}"/>
              </a:ext>
            </a:extLst>
          </p:cNvPr>
          <p:cNvSpPr/>
          <p:nvPr/>
        </p:nvSpPr>
        <p:spPr>
          <a:xfrm>
            <a:off x="592347" y="4786886"/>
            <a:ext cx="336430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X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X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foo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undefined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X _ -&gt;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"Undefined"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FF4F5-C418-E94D-9AED-93F8AF922A95}"/>
              </a:ext>
            </a:extLst>
          </p:cNvPr>
          <p:cNvSpPr/>
          <p:nvPr/>
        </p:nvSpPr>
        <p:spPr>
          <a:xfrm>
            <a:off x="592348" y="3223764"/>
            <a:ext cx="336430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Y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bar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undefined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Y _ -&gt;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Undefined"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CBC85-E6F6-CD4C-94BC-F74E5A776FBC}"/>
              </a:ext>
            </a:extLst>
          </p:cNvPr>
          <p:cNvSpPr/>
          <p:nvPr/>
        </p:nvSpPr>
        <p:spPr>
          <a:xfrm>
            <a:off x="629469" y="4093580"/>
            <a:ext cx="5391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Y</a:t>
            </a:r>
            <a:r>
              <a:rPr lang="en-US" dirty="0"/>
              <a:t> and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US" dirty="0"/>
              <a:t> are represented in memory identically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28A631-256A-E24B-B8E9-1520E01185B8}"/>
              </a:ext>
            </a:extLst>
          </p:cNvPr>
          <p:cNvSpPr/>
          <p:nvPr/>
        </p:nvSpPr>
        <p:spPr>
          <a:xfrm>
            <a:off x="3057214" y="1402603"/>
            <a:ext cx="30295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bar'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undefined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_ -&gt;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”Undefined"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A15B9-7238-4040-A270-E5848DF031F0}"/>
              </a:ext>
            </a:extLst>
          </p:cNvPr>
          <p:cNvSpPr/>
          <p:nvPr/>
        </p:nvSpPr>
        <p:spPr>
          <a:xfrm>
            <a:off x="592347" y="5588307"/>
            <a:ext cx="82620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foo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"*** Exception: 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Prelude.undefined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CallStack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(from 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HasCallStack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):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error, called at libraries/base/GHC/Err.hs:78:14 in 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base:GHC.Err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undefined, called at test.hs:10:7 in 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main:Main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D4F6-F1A7-3E4F-A37A-7053396C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4253-969C-744F-AB76-5B60955E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New types declared using the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2000" dirty="0"/>
              <a:t> and </a:t>
            </a:r>
            <a:r>
              <a:rPr lang="en-AU" sz="2000" dirty="0" err="1">
                <a:solidFill>
                  <a:srgbClr val="0000FF"/>
                </a:solidFill>
                <a:latin typeface="Menlo" panose="020B0609030804020204" pitchFamily="49" charset="0"/>
              </a:rPr>
              <a:t>newtype</a:t>
            </a:r>
            <a:r>
              <a:rPr lang="en-AU" sz="2000" dirty="0"/>
              <a:t> mechanisms can also be recursive.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This declaration gives rise to an infinite sequence of values, starting with value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Zero</a:t>
            </a:r>
            <a:r>
              <a:rPr lang="en-AU" sz="2000" dirty="0"/>
              <a:t> and continuing by applying the constructor function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endParaRPr lang="en-AU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8F4-B1A4-924E-95F3-C82A4C83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B95EC-8F32-C049-A601-12F6AF7BBA5E}"/>
              </a:ext>
            </a:extLst>
          </p:cNvPr>
          <p:cNvSpPr/>
          <p:nvPr/>
        </p:nvSpPr>
        <p:spPr>
          <a:xfrm>
            <a:off x="2564659" y="1837752"/>
            <a:ext cx="39250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Zero |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BFEF5D-EC5F-3C43-B436-4E038A5A3775}"/>
              </a:ext>
            </a:extLst>
          </p:cNvPr>
          <p:cNvSpPr/>
          <p:nvPr/>
        </p:nvSpPr>
        <p:spPr>
          <a:xfrm>
            <a:off x="1043797" y="3141757"/>
            <a:ext cx="35282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Zero 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649328-C8E6-F649-BBA0-2F89A821C7AD}"/>
              </a:ext>
            </a:extLst>
          </p:cNvPr>
          <p:cNvSpPr/>
          <p:nvPr/>
        </p:nvSpPr>
        <p:spPr>
          <a:xfrm>
            <a:off x="4572000" y="3141756"/>
            <a:ext cx="35282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0 						= 0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1 + 0					= 1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1 + (1 + 0)				= 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1 + (1 + (1 + 0))			= 3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6906D-9E59-0644-9F1E-3209A469F565}"/>
              </a:ext>
            </a:extLst>
          </p:cNvPr>
          <p:cNvSpPr/>
          <p:nvPr/>
        </p:nvSpPr>
        <p:spPr>
          <a:xfrm>
            <a:off x="199901" y="4938202"/>
            <a:ext cx="446699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Zero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(n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n)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C25072-A51B-9E45-BEE7-35D7AF799CF8}"/>
              </a:ext>
            </a:extLst>
          </p:cNvPr>
          <p:cNvSpPr/>
          <p:nvPr/>
        </p:nvSpPr>
        <p:spPr>
          <a:xfrm>
            <a:off x="4820673" y="4933124"/>
            <a:ext cx="4123426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n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Succ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Zero))))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toNatural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fromNatural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</a:p>
          <a:p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28281</TotalTime>
  <Words>2308</Words>
  <Application>Microsoft Macintosh PowerPoint</Application>
  <PresentationFormat>On-screen Show (4:3)</PresentationFormat>
  <Paragraphs>384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inherit</vt:lpstr>
      <vt:lpstr>Arial</vt:lpstr>
      <vt:lpstr>Calibri</vt:lpstr>
      <vt:lpstr>Consolas</vt:lpstr>
      <vt:lpstr>Menlo</vt:lpstr>
      <vt:lpstr>Wingdings</vt:lpstr>
      <vt:lpstr>Office Theme</vt:lpstr>
      <vt:lpstr>Lecture 5A Recursive types and more on types</vt:lpstr>
      <vt:lpstr>Acknowledgement of Country</vt:lpstr>
      <vt:lpstr>Recursion is at the core</vt:lpstr>
      <vt:lpstr>Review</vt:lpstr>
      <vt:lpstr>newtype declarations</vt:lpstr>
      <vt:lpstr>newtype declarations</vt:lpstr>
      <vt:lpstr>newtype vs data</vt:lpstr>
      <vt:lpstr> newtype vs data </vt:lpstr>
      <vt:lpstr>Recursive types</vt:lpstr>
      <vt:lpstr>Recursive types</vt:lpstr>
      <vt:lpstr>Recursive types</vt:lpstr>
      <vt:lpstr>Recursive types: data List </vt:lpstr>
      <vt:lpstr>Class and instance declaration</vt:lpstr>
      <vt:lpstr>The full Ord typeclass declaration</vt:lpstr>
      <vt:lpstr>Derived instances </vt:lpstr>
      <vt:lpstr>Derived instances </vt:lpstr>
      <vt:lpstr>Six Sided Die type example</vt:lpstr>
      <vt:lpstr>Six Sided Die type example</vt:lpstr>
      <vt:lpstr>Live coding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891</cp:revision>
  <dcterms:created xsi:type="dcterms:W3CDTF">2013-04-08T01:44:14Z</dcterms:created>
  <dcterms:modified xsi:type="dcterms:W3CDTF">2020-11-08T15:11:41Z</dcterms:modified>
</cp:coreProperties>
</file>