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385" r:id="rId4"/>
    <p:sldId id="386" r:id="rId5"/>
    <p:sldId id="387" r:id="rId6"/>
    <p:sldId id="388" r:id="rId7"/>
    <p:sldId id="389" r:id="rId8"/>
    <p:sldId id="384" r:id="rId9"/>
    <p:sldId id="390" r:id="rId10"/>
    <p:sldId id="391" r:id="rId11"/>
    <p:sldId id="392" r:id="rId12"/>
    <p:sldId id="3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23"/>
    <p:restoredTop sz="77645"/>
  </p:normalViewPr>
  <p:slideViewPr>
    <p:cSldViewPr snapToGrid="0" snapToObjects="1">
      <p:cViewPr varScale="1">
        <p:scale>
          <a:sx n="118" d="100"/>
          <a:sy n="118" d="100"/>
        </p:scale>
        <p:origin x="41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Tree a = Leaf a | Node (Tree a) (Tree a)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:: Tree a -&gt; Int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(Leaf _) = 1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(Node l r) =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+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:: Tree a -&gt; Bool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(Leaf _) = True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(Node l r) = abs(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 -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r) &lt;= 1 &amp;&amp; balanced l &amp;&amp; balanced r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= Node (Node (Node (Leaf 1) (Leaf 3)) (Leaf 4)) (Node (Node (Leaf 6) (Leaf 9)) (Node (Leaf 7) (Leaf 9))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Tree a = Node a [Tree a]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= Node 5 [Node 3 [Node 1 [], Node 4 []], Node 7 [Node 6 [], Node 9 [], Node 10 []]]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sumTree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:: Num a =&gt; Tree a -&gt; a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sumTree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(Node x []) = x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sumTree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(Node x ns) = x + sum [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sumTree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| n &lt;- ns]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:: Tree a -&gt; Bool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(Node _ []) = True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balanced (Node _ ns) = (maximum [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| n &lt;- ns] - minimum [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numberOfLeaves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| n &lt;- ns]) &lt;= 1 &amp;&amp; and [balanced n | n &lt;- ns]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5C</a:t>
            </a:r>
            <a:br>
              <a:rPr lang="en-US" sz="2800" dirty="0"/>
            </a:br>
            <a:r>
              <a:rPr lang="en-US" sz="2800" dirty="0"/>
              <a:t>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E223-FBD9-D149-8292-1C9BA276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381E-BBDA-9E4D-B99B-67F377C2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Given a data type the represents a tree as a list of subtrees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Then the tree shown below  can be represented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5B167-11FE-114E-9F40-24BA7987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E769D0C-84E9-6946-91F3-AB4B486AAA4A}"/>
              </a:ext>
            </a:extLst>
          </p:cNvPr>
          <p:cNvSpPr/>
          <p:nvPr/>
        </p:nvSpPr>
        <p:spPr>
          <a:xfrm>
            <a:off x="1647200" y="2609112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3CF52F3-33C8-AE4C-8CAF-05954236D650}"/>
              </a:ext>
            </a:extLst>
          </p:cNvPr>
          <p:cNvSpPr/>
          <p:nvPr/>
        </p:nvSpPr>
        <p:spPr>
          <a:xfrm>
            <a:off x="4595895" y="3679554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C1A6D0-6DAC-F545-8DD8-89E40072B3C1}"/>
              </a:ext>
            </a:extLst>
          </p:cNvPr>
          <p:cNvSpPr/>
          <p:nvPr/>
        </p:nvSpPr>
        <p:spPr>
          <a:xfrm>
            <a:off x="1901998" y="3705389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CF763-C9F4-8F43-B68C-4003F0F1040B}"/>
              </a:ext>
            </a:extLst>
          </p:cNvPr>
          <p:cNvSpPr/>
          <p:nvPr/>
        </p:nvSpPr>
        <p:spPr>
          <a:xfrm>
            <a:off x="4355985" y="286812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D22EF1-93E1-9249-ACD3-0D1ACFD6B537}"/>
              </a:ext>
            </a:extLst>
          </p:cNvPr>
          <p:cNvSpPr/>
          <p:nvPr/>
        </p:nvSpPr>
        <p:spPr>
          <a:xfrm>
            <a:off x="3049699" y="382606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CB8DEA-7B2D-8F4B-843C-9E5BCE5E5F0A}"/>
              </a:ext>
            </a:extLst>
          </p:cNvPr>
          <p:cNvSpPr/>
          <p:nvPr/>
        </p:nvSpPr>
        <p:spPr>
          <a:xfrm>
            <a:off x="5651385" y="382606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351DA-C634-EB4C-99C3-200F194D010C}"/>
              </a:ext>
            </a:extLst>
          </p:cNvPr>
          <p:cNvSpPr/>
          <p:nvPr/>
        </p:nvSpPr>
        <p:spPr>
          <a:xfrm>
            <a:off x="2177027" y="512146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C54913-0E82-FB40-8F6D-8279E2626C1D}"/>
              </a:ext>
            </a:extLst>
          </p:cNvPr>
          <p:cNvSpPr/>
          <p:nvPr/>
        </p:nvSpPr>
        <p:spPr>
          <a:xfrm>
            <a:off x="3910356" y="512146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A889A3-DD5E-1C4F-828C-D2727CA7C1E2}"/>
              </a:ext>
            </a:extLst>
          </p:cNvPr>
          <p:cNvSpPr/>
          <p:nvPr/>
        </p:nvSpPr>
        <p:spPr>
          <a:xfrm>
            <a:off x="6531555" y="5119649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5CCFAD-CA9D-104F-8211-7364CF4C027C}"/>
              </a:ext>
            </a:extLst>
          </p:cNvPr>
          <p:cNvSpPr/>
          <p:nvPr/>
        </p:nvSpPr>
        <p:spPr>
          <a:xfrm>
            <a:off x="4941112" y="5119649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57A281-3694-6D40-9C3E-B466ADFD56B7}"/>
              </a:ext>
            </a:extLst>
          </p:cNvPr>
          <p:cNvCxnSpPr>
            <a:stCxn id="8" idx="5"/>
            <a:endCxn id="10" idx="1"/>
          </p:cNvCxnSpPr>
          <p:nvPr/>
        </p:nvCxnSpPr>
        <p:spPr>
          <a:xfrm>
            <a:off x="4941352" y="3453488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49D111-C6C7-8347-BF15-62DB155A1F94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3635066" y="3453488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99EEDA-97EE-294B-AE92-0EE4821D5B77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2519927" y="4411431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EE6B6A-3B5D-8D49-A390-541FE0780EE7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3635066" y="4411431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1D48A-AA0E-C042-983E-51CD291E7DF6}"/>
              </a:ext>
            </a:extLst>
          </p:cNvPr>
          <p:cNvCxnSpPr>
            <a:cxnSpLocks/>
            <a:stCxn id="10" idx="5"/>
            <a:endCxn id="13" idx="0"/>
          </p:cNvCxnSpPr>
          <p:nvPr/>
        </p:nvCxnSpPr>
        <p:spPr>
          <a:xfrm>
            <a:off x="6236752" y="4411431"/>
            <a:ext cx="637703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BCC2D4-D87C-8440-A9A5-525BCDDABB5C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 flipH="1">
            <a:off x="5284012" y="4411431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C38590A-F199-9D42-A986-12C15DC7F1C7}"/>
              </a:ext>
            </a:extLst>
          </p:cNvPr>
          <p:cNvSpPr/>
          <p:nvPr/>
        </p:nvSpPr>
        <p:spPr>
          <a:xfrm>
            <a:off x="3710736" y="2876554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3D5E60-D686-0443-B7AD-355171B7A540}"/>
              </a:ext>
            </a:extLst>
          </p:cNvPr>
          <p:cNvSpPr/>
          <p:nvPr/>
        </p:nvSpPr>
        <p:spPr>
          <a:xfrm>
            <a:off x="2491975" y="4172601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6D726A-F93A-2C47-AF0E-FADAD6C12FC3}"/>
              </a:ext>
            </a:extLst>
          </p:cNvPr>
          <p:cNvSpPr/>
          <p:nvPr/>
        </p:nvSpPr>
        <p:spPr>
          <a:xfrm>
            <a:off x="5072993" y="4200930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78E26C-05E3-9C41-B962-3422739E93BB}"/>
              </a:ext>
            </a:extLst>
          </p:cNvPr>
          <p:cNvSpPr/>
          <p:nvPr/>
        </p:nvSpPr>
        <p:spPr>
          <a:xfrm>
            <a:off x="1443261" y="1381005"/>
            <a:ext cx="6131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Node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 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40C052-02DE-DD46-956A-AB38523D48C5}"/>
              </a:ext>
            </a:extLst>
          </p:cNvPr>
          <p:cNvSpPr/>
          <p:nvPr/>
        </p:nvSpPr>
        <p:spPr>
          <a:xfrm>
            <a:off x="509429" y="2180530"/>
            <a:ext cx="8434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 =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DA4400-94C6-A24D-8BE7-07C68489AF46}"/>
              </a:ext>
            </a:extLst>
          </p:cNvPr>
          <p:cNvSpPr txBox="1"/>
          <p:nvPr/>
        </p:nvSpPr>
        <p:spPr>
          <a:xfrm>
            <a:off x="7649334" y="6095322"/>
            <a:ext cx="1494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next page</a:t>
            </a:r>
          </a:p>
        </p:txBody>
      </p:sp>
    </p:spTree>
    <p:extLst>
      <p:ext uri="{BB962C8B-B14F-4D97-AF65-F5344CB8AC3E}">
        <p14:creationId xmlns:p14="http://schemas.microsoft.com/office/powerpoint/2010/main" val="17894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2892-A426-2141-86FD-C66F7341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A86A-E273-7744-8B8D-8387E890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2452732"/>
          </a:xfrm>
        </p:spPr>
        <p:txBody>
          <a:bodyPr>
            <a:normAutofit/>
          </a:bodyPr>
          <a:lstStyle/>
          <a:p>
            <a:r>
              <a:rPr lang="en-US" sz="2000" dirty="0"/>
              <a:t>A function that computes the total number of nodes in the tree is given as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B8201-B587-364E-ADE8-3D62A7BF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6DE1E-8AE8-1F40-9A9B-E0BF3916E7D1}"/>
              </a:ext>
            </a:extLst>
          </p:cNvPr>
          <p:cNvSpPr/>
          <p:nvPr/>
        </p:nvSpPr>
        <p:spPr>
          <a:xfrm>
            <a:off x="512956" y="1482021"/>
            <a:ext cx="821303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numberOfLeaves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numberOfLeaves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(Node _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numberOfLeaves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(Node x ns)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sum 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numberOfLeaves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| n &lt;- ns]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52D6-9C96-9043-8214-218E4736559B}"/>
              </a:ext>
            </a:extLst>
          </p:cNvPr>
          <p:cNvSpPr/>
          <p:nvPr/>
        </p:nvSpPr>
        <p:spPr>
          <a:xfrm>
            <a:off x="512955" y="2462742"/>
            <a:ext cx="821303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 =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numberOfLeaves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A8C8E54-CCA4-B146-A774-EBB7E9AEEC8E}"/>
              </a:ext>
            </a:extLst>
          </p:cNvPr>
          <p:cNvSpPr/>
          <p:nvPr/>
        </p:nvSpPr>
        <p:spPr>
          <a:xfrm>
            <a:off x="3097652" y="2913626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2B1D2E9-8C53-EC4E-8262-DF925568846D}"/>
              </a:ext>
            </a:extLst>
          </p:cNvPr>
          <p:cNvSpPr/>
          <p:nvPr/>
        </p:nvSpPr>
        <p:spPr>
          <a:xfrm>
            <a:off x="6046347" y="3984068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CDC0CF2-946A-EE4C-BD47-1C01ACB453D3}"/>
              </a:ext>
            </a:extLst>
          </p:cNvPr>
          <p:cNvSpPr/>
          <p:nvPr/>
        </p:nvSpPr>
        <p:spPr>
          <a:xfrm>
            <a:off x="3352450" y="4009903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E15CF3-BE61-A944-9E57-16F797655DA7}"/>
              </a:ext>
            </a:extLst>
          </p:cNvPr>
          <p:cNvSpPr/>
          <p:nvPr/>
        </p:nvSpPr>
        <p:spPr>
          <a:xfrm>
            <a:off x="5806437" y="317263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664019-D058-C74D-AF43-63040E66230A}"/>
              </a:ext>
            </a:extLst>
          </p:cNvPr>
          <p:cNvSpPr/>
          <p:nvPr/>
        </p:nvSpPr>
        <p:spPr>
          <a:xfrm>
            <a:off x="4500151" y="413057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D43580-9134-E846-9D62-A8E342425F8A}"/>
              </a:ext>
            </a:extLst>
          </p:cNvPr>
          <p:cNvSpPr/>
          <p:nvPr/>
        </p:nvSpPr>
        <p:spPr>
          <a:xfrm>
            <a:off x="7101837" y="413057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6A53D-921B-984D-9AAA-54BB72021D68}"/>
              </a:ext>
            </a:extLst>
          </p:cNvPr>
          <p:cNvSpPr/>
          <p:nvPr/>
        </p:nvSpPr>
        <p:spPr>
          <a:xfrm>
            <a:off x="3627479" y="542597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DCC99B-85EF-DE44-A74E-98892476383B}"/>
              </a:ext>
            </a:extLst>
          </p:cNvPr>
          <p:cNvSpPr/>
          <p:nvPr/>
        </p:nvSpPr>
        <p:spPr>
          <a:xfrm>
            <a:off x="5360808" y="542597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D5ECEA-55FF-2641-AC4D-5273B09F67E3}"/>
              </a:ext>
            </a:extLst>
          </p:cNvPr>
          <p:cNvSpPr/>
          <p:nvPr/>
        </p:nvSpPr>
        <p:spPr>
          <a:xfrm>
            <a:off x="7372037" y="543620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A1D7CE-F425-6A40-84A2-EB223F49570D}"/>
              </a:ext>
            </a:extLst>
          </p:cNvPr>
          <p:cNvSpPr/>
          <p:nvPr/>
        </p:nvSpPr>
        <p:spPr>
          <a:xfrm>
            <a:off x="6391564" y="5424163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86D351-9B3D-104C-8F72-AA55B4E9CFF4}"/>
              </a:ext>
            </a:extLst>
          </p:cNvPr>
          <p:cNvCxnSpPr>
            <a:stCxn id="11" idx="5"/>
            <a:endCxn id="13" idx="1"/>
          </p:cNvCxnSpPr>
          <p:nvPr/>
        </p:nvCxnSpPr>
        <p:spPr>
          <a:xfrm>
            <a:off x="6391804" y="3758002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5EF196-3663-BF47-AC52-B804BA3F9DB3}"/>
              </a:ext>
            </a:extLst>
          </p:cNvPr>
          <p:cNvCxnSpPr>
            <a:cxnSpLocks/>
            <a:stCxn id="11" idx="3"/>
            <a:endCxn id="12" idx="7"/>
          </p:cNvCxnSpPr>
          <p:nvPr/>
        </p:nvCxnSpPr>
        <p:spPr>
          <a:xfrm flipH="1">
            <a:off x="5085518" y="3758002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9C8FFE-B74E-F149-A2FB-AD6A515A6649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 flipH="1">
            <a:off x="3970379" y="4715945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A47A18-1C16-A34C-BF9D-A054F3FEB88B}"/>
              </a:ext>
            </a:extLst>
          </p:cNvPr>
          <p:cNvCxnSpPr>
            <a:cxnSpLocks/>
            <a:stCxn id="12" idx="5"/>
            <a:endCxn id="15" idx="0"/>
          </p:cNvCxnSpPr>
          <p:nvPr/>
        </p:nvCxnSpPr>
        <p:spPr>
          <a:xfrm>
            <a:off x="5085518" y="4715945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0436F0-318D-7047-9840-9C6C671FFC2E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>
            <a:off x="7444737" y="4816378"/>
            <a:ext cx="270200" cy="61983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1D9371-F666-4245-83C6-386A29DC4D93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6734464" y="4715945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CFDD1A8-1076-AF41-AABB-118B96004C7E}"/>
              </a:ext>
            </a:extLst>
          </p:cNvPr>
          <p:cNvSpPr/>
          <p:nvPr/>
        </p:nvSpPr>
        <p:spPr>
          <a:xfrm>
            <a:off x="5161188" y="3181068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C82CB-CEF5-4245-ACA8-BFD963C6AC08}"/>
              </a:ext>
            </a:extLst>
          </p:cNvPr>
          <p:cNvSpPr/>
          <p:nvPr/>
        </p:nvSpPr>
        <p:spPr>
          <a:xfrm>
            <a:off x="3942427" y="4477115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40977-DB22-8545-8551-E91952203494}"/>
              </a:ext>
            </a:extLst>
          </p:cNvPr>
          <p:cNvSpPr/>
          <p:nvPr/>
        </p:nvSpPr>
        <p:spPr>
          <a:xfrm>
            <a:off x="6523445" y="4505444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228449-6609-204E-8F67-A9F6AB356197}"/>
              </a:ext>
            </a:extLst>
          </p:cNvPr>
          <p:cNvSpPr/>
          <p:nvPr/>
        </p:nvSpPr>
        <p:spPr>
          <a:xfrm>
            <a:off x="3992248" y="600550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9336ED-7FB2-0B46-A1FA-873035949DDB}"/>
              </a:ext>
            </a:extLst>
          </p:cNvPr>
          <p:cNvSpPr/>
          <p:nvPr/>
        </p:nvSpPr>
        <p:spPr>
          <a:xfrm>
            <a:off x="5354196" y="609129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750EB-4DA5-3745-B529-92F89DF95214}"/>
              </a:ext>
            </a:extLst>
          </p:cNvPr>
          <p:cNvSpPr/>
          <p:nvPr/>
        </p:nvSpPr>
        <p:spPr>
          <a:xfrm>
            <a:off x="6789956" y="602997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EC0C2-F578-F849-A325-9720F8D6B8FC}"/>
              </a:ext>
            </a:extLst>
          </p:cNvPr>
          <p:cNvSpPr/>
          <p:nvPr/>
        </p:nvSpPr>
        <p:spPr>
          <a:xfrm>
            <a:off x="7482107" y="609129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2833EA-7CCE-6D4F-978D-1F91181A03AA}"/>
              </a:ext>
            </a:extLst>
          </p:cNvPr>
          <p:cNvSpPr/>
          <p:nvPr/>
        </p:nvSpPr>
        <p:spPr>
          <a:xfrm>
            <a:off x="8138010" y="547602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6502B7-D072-F145-BEA4-CC4AC6053701}"/>
              </a:ext>
            </a:extLst>
          </p:cNvPr>
          <p:cNvCxnSpPr>
            <a:cxnSpLocks/>
            <a:stCxn id="13" idx="5"/>
            <a:endCxn id="33" idx="0"/>
          </p:cNvCxnSpPr>
          <p:nvPr/>
        </p:nvCxnSpPr>
        <p:spPr>
          <a:xfrm>
            <a:off x="7687204" y="4715945"/>
            <a:ext cx="793706" cy="76007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0B0C58B-63CD-A143-A032-A7A6442404EF}"/>
              </a:ext>
            </a:extLst>
          </p:cNvPr>
          <p:cNvSpPr/>
          <p:nvPr/>
        </p:nvSpPr>
        <p:spPr>
          <a:xfrm>
            <a:off x="8251023" y="605987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442872C-C1B1-5B4F-95AF-BC45525DAF0B}"/>
              </a:ext>
            </a:extLst>
          </p:cNvPr>
          <p:cNvSpPr txBox="1">
            <a:spLocks/>
          </p:cNvSpPr>
          <p:nvPr/>
        </p:nvSpPr>
        <p:spPr>
          <a:xfrm>
            <a:off x="199901" y="3346415"/>
            <a:ext cx="4278976" cy="110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Problem 1</a:t>
            </a:r>
            <a:r>
              <a:rPr lang="en-US" sz="2000" dirty="0"/>
              <a:t>. Given a tree, write down its recursive Haskell representation.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1349915-71F0-4C42-80E6-4DAD73C5BEAB}"/>
              </a:ext>
            </a:extLst>
          </p:cNvPr>
          <p:cNvSpPr txBox="1">
            <a:spLocks/>
          </p:cNvSpPr>
          <p:nvPr/>
        </p:nvSpPr>
        <p:spPr>
          <a:xfrm>
            <a:off x="177988" y="4376981"/>
            <a:ext cx="3064522" cy="226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Problem 2</a:t>
            </a:r>
            <a:r>
              <a:rPr lang="en-US" sz="2000" i="1" dirty="0"/>
              <a:t>. </a:t>
            </a:r>
            <a:r>
              <a:rPr lang="en-US" sz="2000" dirty="0"/>
              <a:t>Implement a function that sums all  values in the tree.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HINT: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78ACB3-B56F-4348-B0C6-B31F5A48B756}"/>
              </a:ext>
            </a:extLst>
          </p:cNvPr>
          <p:cNvSpPr/>
          <p:nvPr/>
        </p:nvSpPr>
        <p:spPr>
          <a:xfrm>
            <a:off x="144091" y="6383532"/>
            <a:ext cx="35141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10A4AB-9B83-CA43-B750-F573D72D8B25}"/>
              </a:ext>
            </a:extLst>
          </p:cNvPr>
          <p:cNvSpPr txBox="1"/>
          <p:nvPr/>
        </p:nvSpPr>
        <p:spPr>
          <a:xfrm>
            <a:off x="7649334" y="6095322"/>
            <a:ext cx="1494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next page</a:t>
            </a:r>
          </a:p>
        </p:txBody>
      </p:sp>
    </p:spTree>
    <p:extLst>
      <p:ext uri="{BB962C8B-B14F-4D97-AF65-F5344CB8AC3E}">
        <p14:creationId xmlns:p14="http://schemas.microsoft.com/office/powerpoint/2010/main" val="20992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BF23-1569-4C4A-9BE8-A0B94DD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8D5E-CC53-1F42-865B-DC002858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Problem 3*</a:t>
            </a:r>
            <a:r>
              <a:rPr lang="en-US" sz="2000" dirty="0"/>
              <a:t>. Similarly to the live coding problem, define a function           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balanced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that decides if a tree is balanced or not.</a:t>
            </a:r>
          </a:p>
          <a:p>
            <a:r>
              <a:rPr lang="en-US" sz="2000" dirty="0"/>
              <a:t>HINT: Use standard prelude functions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minimum</a:t>
            </a:r>
            <a:r>
              <a:rPr lang="en-US" sz="2000" dirty="0"/>
              <a:t>,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maximum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and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Test the function on two trees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F6964-A5E3-6E4A-8D52-D5D3A453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4929E-CC8A-A54F-8498-152893C2E4B1}"/>
              </a:ext>
            </a:extLst>
          </p:cNvPr>
          <p:cNvSpPr/>
          <p:nvPr/>
        </p:nvSpPr>
        <p:spPr>
          <a:xfrm>
            <a:off x="1979022" y="2024871"/>
            <a:ext cx="518595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maximum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minimum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and [True, True, True]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and [True, False, True]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429B6-1AA7-0E44-B997-644F31705689}"/>
              </a:ext>
            </a:extLst>
          </p:cNvPr>
          <p:cNvSpPr/>
          <p:nvPr/>
        </p:nvSpPr>
        <p:spPr>
          <a:xfrm>
            <a:off x="498568" y="4224633"/>
            <a:ext cx="8240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t1 =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 		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A2F39-4601-C742-9074-0DB98F3FD539}"/>
              </a:ext>
            </a:extLst>
          </p:cNvPr>
          <p:cNvSpPr/>
          <p:nvPr/>
        </p:nvSpPr>
        <p:spPr>
          <a:xfrm>
            <a:off x="498567" y="4749535"/>
            <a:ext cx="8240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t2 =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 		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Node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E4064D-07E4-1441-BA2C-95D294C491E8}"/>
              </a:ext>
            </a:extLst>
          </p:cNvPr>
          <p:cNvSpPr/>
          <p:nvPr/>
        </p:nvSpPr>
        <p:spPr>
          <a:xfrm>
            <a:off x="498567" y="526938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balanced t1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balanced t2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>
            <a:extLst>
              <a:ext uri="{FF2B5EF4-FFF2-40B4-BE49-F238E27FC236}">
                <a16:creationId xmlns:a16="http://schemas.microsoft.com/office/drawing/2014/main" id="{CCD55BAF-6D68-0A45-AC83-0066A3BCDEB5}"/>
              </a:ext>
            </a:extLst>
          </p:cNvPr>
          <p:cNvSpPr/>
          <p:nvPr/>
        </p:nvSpPr>
        <p:spPr>
          <a:xfrm>
            <a:off x="3097653" y="1090819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4C70DA0-FF66-124D-9B16-F7152312A108}"/>
              </a:ext>
            </a:extLst>
          </p:cNvPr>
          <p:cNvSpPr/>
          <p:nvPr/>
        </p:nvSpPr>
        <p:spPr>
          <a:xfrm>
            <a:off x="6046348" y="2161261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00EE9A8E-3E5C-4640-A42D-91564AAD663D}"/>
              </a:ext>
            </a:extLst>
          </p:cNvPr>
          <p:cNvSpPr/>
          <p:nvPr/>
        </p:nvSpPr>
        <p:spPr>
          <a:xfrm>
            <a:off x="3352451" y="2187096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0793D-9878-9341-9E4A-D60FAE0F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binary tree in Haskell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F26E-1323-034C-A501-04AC9634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3060445" cy="5261112"/>
          </a:xfrm>
        </p:spPr>
        <p:txBody>
          <a:bodyPr>
            <a:normAutofit/>
          </a:bodyPr>
          <a:lstStyle/>
          <a:p>
            <a:r>
              <a:rPr lang="en-US" sz="2000" dirty="0"/>
              <a:t>In this example, the numbers 1,4,6,9 appear at the external </a:t>
            </a:r>
            <a:r>
              <a:rPr lang="en-US" sz="2000" i="1" dirty="0"/>
              <a:t>leaves</a:t>
            </a:r>
            <a:r>
              <a:rPr lang="en-US" sz="2000" dirty="0"/>
              <a:t> of the tree, and numbers 5,3,7, appear at the internal </a:t>
            </a:r>
            <a:r>
              <a:rPr lang="en-US" sz="2000" i="1" dirty="0"/>
              <a:t>nodes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4AA5-AA46-8845-8088-D1B15C43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5E674B-9D3C-A648-B69D-1D4CBE810B04}"/>
              </a:ext>
            </a:extLst>
          </p:cNvPr>
          <p:cNvSpPr/>
          <p:nvPr/>
        </p:nvSpPr>
        <p:spPr>
          <a:xfrm>
            <a:off x="5806438" y="134982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80275E-998C-734C-8468-CE2F06C09215}"/>
              </a:ext>
            </a:extLst>
          </p:cNvPr>
          <p:cNvSpPr/>
          <p:nvPr/>
        </p:nvSpPr>
        <p:spPr>
          <a:xfrm>
            <a:off x="4500152" y="23077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E8ED17-7DAB-E34E-BBE7-36EDCEEFA0B9}"/>
              </a:ext>
            </a:extLst>
          </p:cNvPr>
          <p:cNvSpPr/>
          <p:nvPr/>
        </p:nvSpPr>
        <p:spPr>
          <a:xfrm>
            <a:off x="7101838" y="23077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A4E587-43E8-4243-ACFC-1A579D1E6639}"/>
              </a:ext>
            </a:extLst>
          </p:cNvPr>
          <p:cNvSpPr/>
          <p:nvPr/>
        </p:nvSpPr>
        <p:spPr>
          <a:xfrm>
            <a:off x="3627480" y="36031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1552D6-74D0-8D41-B665-4691414D60F4}"/>
              </a:ext>
            </a:extLst>
          </p:cNvPr>
          <p:cNvSpPr/>
          <p:nvPr/>
        </p:nvSpPr>
        <p:spPr>
          <a:xfrm>
            <a:off x="5360809" y="36031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4B5543-0FF1-8F4D-82E2-5431B591E0B3}"/>
              </a:ext>
            </a:extLst>
          </p:cNvPr>
          <p:cNvSpPr/>
          <p:nvPr/>
        </p:nvSpPr>
        <p:spPr>
          <a:xfrm>
            <a:off x="7982008" y="3601356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EF5848-53B6-D74D-AFDE-18735B563BAC}"/>
              </a:ext>
            </a:extLst>
          </p:cNvPr>
          <p:cNvSpPr/>
          <p:nvPr/>
        </p:nvSpPr>
        <p:spPr>
          <a:xfrm>
            <a:off x="6391565" y="3601356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C93E34-18E7-D24E-9452-31C0E0CECE5B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6391805" y="1935195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46C104-5909-4B4B-869D-99BF528C7CC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5085519" y="1935195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5D5788-2BA8-2748-BA10-884AA573055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0380" y="2893138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D85CE8-CD9F-A245-B342-FF8B710F6E2D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5085519" y="2893138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465FB9-82F9-0D49-86F5-0FA949A14632}"/>
              </a:ext>
            </a:extLst>
          </p:cNvPr>
          <p:cNvCxnSpPr>
            <a:cxnSpLocks/>
            <a:stCxn id="8" idx="5"/>
            <a:endCxn id="13" idx="0"/>
          </p:cNvCxnSpPr>
          <p:nvPr/>
        </p:nvCxnSpPr>
        <p:spPr>
          <a:xfrm>
            <a:off x="7687205" y="2893138"/>
            <a:ext cx="637703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B4FD79-4DD3-2944-9EBF-81A33079E6D9}"/>
              </a:ext>
            </a:extLst>
          </p:cNvPr>
          <p:cNvCxnSpPr>
            <a:cxnSpLocks/>
            <a:stCxn id="8" idx="3"/>
            <a:endCxn id="14" idx="0"/>
          </p:cNvCxnSpPr>
          <p:nvPr/>
        </p:nvCxnSpPr>
        <p:spPr>
          <a:xfrm flipH="1">
            <a:off x="6734465" y="2893138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F6A5E50-8E91-7C46-8F44-C5FF4FD2FAEE}"/>
              </a:ext>
            </a:extLst>
          </p:cNvPr>
          <p:cNvSpPr/>
          <p:nvPr/>
        </p:nvSpPr>
        <p:spPr>
          <a:xfrm>
            <a:off x="5161189" y="1358261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63B26DA-84E0-2645-BD60-A8BACEB9DA1F}"/>
              </a:ext>
            </a:extLst>
          </p:cNvPr>
          <p:cNvSpPr/>
          <p:nvPr/>
        </p:nvSpPr>
        <p:spPr>
          <a:xfrm>
            <a:off x="3942428" y="2654308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565461-3145-BA4C-B9B0-0DF3765CBF59}"/>
              </a:ext>
            </a:extLst>
          </p:cNvPr>
          <p:cNvSpPr/>
          <p:nvPr/>
        </p:nvSpPr>
        <p:spPr>
          <a:xfrm>
            <a:off x="6523446" y="2682637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FA56C0-314F-1246-A44F-904956352701}"/>
              </a:ext>
            </a:extLst>
          </p:cNvPr>
          <p:cNvSpPr/>
          <p:nvPr/>
        </p:nvSpPr>
        <p:spPr>
          <a:xfrm>
            <a:off x="3992249" y="4182702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B7B8C7-6731-D341-8C79-A60207EC93E4}"/>
              </a:ext>
            </a:extLst>
          </p:cNvPr>
          <p:cNvSpPr/>
          <p:nvPr/>
        </p:nvSpPr>
        <p:spPr>
          <a:xfrm>
            <a:off x="1962391" y="5345850"/>
            <a:ext cx="5393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Leaf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9F13C6-7B26-5446-9EE3-8C7DDCFDAEA0}"/>
              </a:ext>
            </a:extLst>
          </p:cNvPr>
          <p:cNvSpPr/>
          <p:nvPr/>
        </p:nvSpPr>
        <p:spPr>
          <a:xfrm>
            <a:off x="5354197" y="426848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644376-8A42-804D-95ED-B6FF23756311}"/>
              </a:ext>
            </a:extLst>
          </p:cNvPr>
          <p:cNvSpPr/>
          <p:nvPr/>
        </p:nvSpPr>
        <p:spPr>
          <a:xfrm>
            <a:off x="6789957" y="420716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0C18756-8977-EE4B-A0D7-A55170BAB58A}"/>
              </a:ext>
            </a:extLst>
          </p:cNvPr>
          <p:cNvSpPr/>
          <p:nvPr/>
        </p:nvSpPr>
        <p:spPr>
          <a:xfrm>
            <a:off x="8057707" y="423843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4043A7-3966-B74A-8D91-8C6693E01C6D}"/>
              </a:ext>
            </a:extLst>
          </p:cNvPr>
          <p:cNvSpPr/>
          <p:nvPr/>
        </p:nvSpPr>
        <p:spPr>
          <a:xfrm>
            <a:off x="1962391" y="5773522"/>
            <a:ext cx="7067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 = Node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45" grpId="0"/>
      <p:bldP spid="46" grpId="0"/>
      <p:bldP spid="47" grpId="0"/>
      <p:bldP spid="50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4980-142A-394A-94CC-A0ED8E1C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B7936-65C5-744D-8D3F-2B6CAFAA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Does a specific value in a tree?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FA4-D3B8-424E-8C23-A1C3BC8B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81B70-A412-A84E-AE57-90C48DB5C47F}"/>
              </a:ext>
            </a:extLst>
          </p:cNvPr>
          <p:cNvSpPr/>
          <p:nvPr/>
        </p:nvSpPr>
        <p:spPr>
          <a:xfrm>
            <a:off x="1382486" y="1482022"/>
            <a:ext cx="714102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occurs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Eq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occurs x (Leaf y) = x ==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occurs x (Node l y r) = x == y || occurs x l || occurs x r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EA3F66-9710-D74E-B88E-9CF9ADE995CF}"/>
              </a:ext>
            </a:extLst>
          </p:cNvPr>
          <p:cNvSpPr/>
          <p:nvPr/>
        </p:nvSpPr>
        <p:spPr>
          <a:xfrm>
            <a:off x="1382486" y="2378215"/>
            <a:ext cx="714102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 = Node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occurs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C98BF0-2D70-F544-ACE5-57AE0D8E8F6D}"/>
              </a:ext>
            </a:extLst>
          </p:cNvPr>
          <p:cNvSpPr/>
          <p:nvPr/>
        </p:nvSpPr>
        <p:spPr>
          <a:xfrm>
            <a:off x="3097652" y="2739438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9108903-0F11-DA4C-A0EC-75FDB8E58D70}"/>
              </a:ext>
            </a:extLst>
          </p:cNvPr>
          <p:cNvSpPr/>
          <p:nvPr/>
        </p:nvSpPr>
        <p:spPr>
          <a:xfrm>
            <a:off x="6046347" y="3809880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00B4D9-C438-5348-9FC6-C2AA2DAEE2E9}"/>
              </a:ext>
            </a:extLst>
          </p:cNvPr>
          <p:cNvSpPr/>
          <p:nvPr/>
        </p:nvSpPr>
        <p:spPr>
          <a:xfrm>
            <a:off x="3352450" y="3835715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92E074-0073-AB46-B00D-90A1EA79E8FC}"/>
              </a:ext>
            </a:extLst>
          </p:cNvPr>
          <p:cNvSpPr/>
          <p:nvPr/>
        </p:nvSpPr>
        <p:spPr>
          <a:xfrm>
            <a:off x="5806437" y="299844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96EC51-4701-7141-8AE1-3BCEB75FE3C0}"/>
              </a:ext>
            </a:extLst>
          </p:cNvPr>
          <p:cNvSpPr/>
          <p:nvPr/>
        </p:nvSpPr>
        <p:spPr>
          <a:xfrm>
            <a:off x="4500151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42DE31-1B4B-8347-B222-F511E2DA45A3}"/>
              </a:ext>
            </a:extLst>
          </p:cNvPr>
          <p:cNvSpPr/>
          <p:nvPr/>
        </p:nvSpPr>
        <p:spPr>
          <a:xfrm>
            <a:off x="7101837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53EBC6-ED1B-4A4F-BD4F-5D4826CCD1B0}"/>
              </a:ext>
            </a:extLst>
          </p:cNvPr>
          <p:cNvSpPr/>
          <p:nvPr/>
        </p:nvSpPr>
        <p:spPr>
          <a:xfrm>
            <a:off x="3627479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BBA648-AB05-9940-A0DA-4B628239638C}"/>
              </a:ext>
            </a:extLst>
          </p:cNvPr>
          <p:cNvSpPr/>
          <p:nvPr/>
        </p:nvSpPr>
        <p:spPr>
          <a:xfrm>
            <a:off x="5360808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FCAEC1-6F64-054F-B5B7-92F7AF411765}"/>
              </a:ext>
            </a:extLst>
          </p:cNvPr>
          <p:cNvSpPr/>
          <p:nvPr/>
        </p:nvSpPr>
        <p:spPr>
          <a:xfrm>
            <a:off x="7982007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97E1A7-7543-CB41-89B3-2037ACDCF459}"/>
              </a:ext>
            </a:extLst>
          </p:cNvPr>
          <p:cNvSpPr/>
          <p:nvPr/>
        </p:nvSpPr>
        <p:spPr>
          <a:xfrm>
            <a:off x="6391564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7FE568-5F9B-D54B-88B9-20E0FDAACFAB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6391804" y="3583814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C541C-66A1-7345-A118-43B5AA89AA95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5085518" y="3583814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CF6B42-D545-B04F-ABDC-ECCF637EB812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970379" y="4541757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1A35E8-2BD8-2C44-8DF8-E33E9F3FFCCE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5085518" y="4541757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D7C1F8-DFD6-D141-A7FC-B76D98D71A6F}"/>
              </a:ext>
            </a:extLst>
          </p:cNvPr>
          <p:cNvCxnSpPr>
            <a:cxnSpLocks/>
            <a:stCxn id="12" idx="5"/>
            <a:endCxn id="15" idx="0"/>
          </p:cNvCxnSpPr>
          <p:nvPr/>
        </p:nvCxnSpPr>
        <p:spPr>
          <a:xfrm>
            <a:off x="7687204" y="4541757"/>
            <a:ext cx="637703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BDCA8B-73F5-5A41-9900-CD229BC15BAF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 flipH="1">
            <a:off x="6734464" y="4541757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61B79B2-DA3B-274E-866A-886FD1014BF6}"/>
              </a:ext>
            </a:extLst>
          </p:cNvPr>
          <p:cNvSpPr/>
          <p:nvPr/>
        </p:nvSpPr>
        <p:spPr>
          <a:xfrm>
            <a:off x="5161188" y="3006880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A4B1FB-34CC-0D42-A629-E6F20A3C244C}"/>
              </a:ext>
            </a:extLst>
          </p:cNvPr>
          <p:cNvSpPr/>
          <p:nvPr/>
        </p:nvSpPr>
        <p:spPr>
          <a:xfrm>
            <a:off x="3942427" y="4302927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05052A-CAEE-D348-8508-AB76FAA45D26}"/>
              </a:ext>
            </a:extLst>
          </p:cNvPr>
          <p:cNvSpPr/>
          <p:nvPr/>
        </p:nvSpPr>
        <p:spPr>
          <a:xfrm>
            <a:off x="6523445" y="4331256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F6933-CEBE-9148-8E52-D1253D2460FD}"/>
              </a:ext>
            </a:extLst>
          </p:cNvPr>
          <p:cNvSpPr/>
          <p:nvPr/>
        </p:nvSpPr>
        <p:spPr>
          <a:xfrm>
            <a:off x="3992248" y="583132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A4F1E1-B90B-3542-B9B6-580B7D38C3AB}"/>
              </a:ext>
            </a:extLst>
          </p:cNvPr>
          <p:cNvSpPr/>
          <p:nvPr/>
        </p:nvSpPr>
        <p:spPr>
          <a:xfrm>
            <a:off x="5354196" y="591710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D99E0D-9268-0A49-81D2-A4A438C88AFC}"/>
              </a:ext>
            </a:extLst>
          </p:cNvPr>
          <p:cNvSpPr/>
          <p:nvPr/>
        </p:nvSpPr>
        <p:spPr>
          <a:xfrm>
            <a:off x="6789956" y="585578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CB41DE-7950-6942-A235-38E724BB0AD7}"/>
              </a:ext>
            </a:extLst>
          </p:cNvPr>
          <p:cNvSpPr/>
          <p:nvPr/>
        </p:nvSpPr>
        <p:spPr>
          <a:xfrm>
            <a:off x="8057706" y="588704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8B6631-80EF-B74B-9CE3-03B6D9FC7289}"/>
              </a:ext>
            </a:extLst>
          </p:cNvPr>
          <p:cNvSpPr txBox="1">
            <a:spLocks/>
          </p:cNvSpPr>
          <p:nvPr/>
        </p:nvSpPr>
        <p:spPr>
          <a:xfrm>
            <a:off x="199900" y="2876554"/>
            <a:ext cx="3578353" cy="357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pPr lvl="1"/>
            <a:r>
              <a:rPr lang="en-US" sz="1800" dirty="0"/>
              <a:t>Under lazy evaluation if either of conditions is true the the result </a:t>
            </a:r>
            <a:r>
              <a:rPr lang="en-AU" sz="1800" dirty="0">
                <a:solidFill>
                  <a:srgbClr val="0000FF"/>
                </a:solidFill>
                <a:latin typeface="Menlo" panose="020B0609030804020204" pitchFamily="49" charset="0"/>
              </a:rPr>
              <a:t>True</a:t>
            </a:r>
            <a:r>
              <a:rPr lang="en-US" sz="1800" dirty="0"/>
              <a:t> is returned without the need to evaluate the reaming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19276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21F3-4B0E-C945-8533-5CFFAA15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B88A-F752-9247-9302-E6EA4139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Flatten a tree to a list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FE062-7C1C-7A47-BE82-A4A4B486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DCA27-343D-484E-99E4-3A5F29108043}"/>
              </a:ext>
            </a:extLst>
          </p:cNvPr>
          <p:cNvSpPr/>
          <p:nvPr/>
        </p:nvSpPr>
        <p:spPr>
          <a:xfrm>
            <a:off x="710107" y="1394756"/>
            <a:ext cx="720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flatten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 (Leaf x) = [x]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 (Node l x r) = flatten l ++ [x] ++ flatten 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B6205-256D-1B40-B4A3-94038AA3C82A}"/>
              </a:ext>
            </a:extLst>
          </p:cNvPr>
          <p:cNvSpPr/>
          <p:nvPr/>
        </p:nvSpPr>
        <p:spPr>
          <a:xfrm>
            <a:off x="710107" y="2429946"/>
            <a:ext cx="72063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 = Node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(Node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(Leaf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flatten t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1BEB5B3-D2C6-F647-B816-0B4F41E3C765}"/>
              </a:ext>
            </a:extLst>
          </p:cNvPr>
          <p:cNvSpPr/>
          <p:nvPr/>
        </p:nvSpPr>
        <p:spPr>
          <a:xfrm>
            <a:off x="3097652" y="2739438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5482C9-1F52-3449-9A95-F01964CC0183}"/>
              </a:ext>
            </a:extLst>
          </p:cNvPr>
          <p:cNvSpPr/>
          <p:nvPr/>
        </p:nvSpPr>
        <p:spPr>
          <a:xfrm>
            <a:off x="6046347" y="3809880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96AF211-177C-0A48-95B0-E69DD82F47DD}"/>
              </a:ext>
            </a:extLst>
          </p:cNvPr>
          <p:cNvSpPr/>
          <p:nvPr/>
        </p:nvSpPr>
        <p:spPr>
          <a:xfrm>
            <a:off x="3352450" y="3835715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FDB5C6-31B0-5049-BB77-9019A29472D4}"/>
              </a:ext>
            </a:extLst>
          </p:cNvPr>
          <p:cNvSpPr/>
          <p:nvPr/>
        </p:nvSpPr>
        <p:spPr>
          <a:xfrm>
            <a:off x="5806437" y="299844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3AEDFA-839E-2743-BB21-E022C31368BA}"/>
              </a:ext>
            </a:extLst>
          </p:cNvPr>
          <p:cNvSpPr/>
          <p:nvPr/>
        </p:nvSpPr>
        <p:spPr>
          <a:xfrm>
            <a:off x="4500151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583E33-B8F3-004C-9FEB-3C33783185B3}"/>
              </a:ext>
            </a:extLst>
          </p:cNvPr>
          <p:cNvSpPr/>
          <p:nvPr/>
        </p:nvSpPr>
        <p:spPr>
          <a:xfrm>
            <a:off x="7101837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B77618-798A-B945-A6DA-314DB1E59AF5}"/>
              </a:ext>
            </a:extLst>
          </p:cNvPr>
          <p:cNvSpPr/>
          <p:nvPr/>
        </p:nvSpPr>
        <p:spPr>
          <a:xfrm>
            <a:off x="3627479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CCD727-AF84-2E43-880C-15C7E06A4F1B}"/>
              </a:ext>
            </a:extLst>
          </p:cNvPr>
          <p:cNvSpPr/>
          <p:nvPr/>
        </p:nvSpPr>
        <p:spPr>
          <a:xfrm>
            <a:off x="5360808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802F58-D443-6F49-8781-009CAFFFE16D}"/>
              </a:ext>
            </a:extLst>
          </p:cNvPr>
          <p:cNvSpPr/>
          <p:nvPr/>
        </p:nvSpPr>
        <p:spPr>
          <a:xfrm>
            <a:off x="7982007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001130-2902-764C-B053-40578A431C4B}"/>
              </a:ext>
            </a:extLst>
          </p:cNvPr>
          <p:cNvSpPr/>
          <p:nvPr/>
        </p:nvSpPr>
        <p:spPr>
          <a:xfrm>
            <a:off x="6391564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23DCB5-93B1-F442-A3EC-5280F6CC3EFB}"/>
              </a:ext>
            </a:extLst>
          </p:cNvPr>
          <p:cNvCxnSpPr>
            <a:stCxn id="10" idx="5"/>
            <a:endCxn id="12" idx="1"/>
          </p:cNvCxnSpPr>
          <p:nvPr/>
        </p:nvCxnSpPr>
        <p:spPr>
          <a:xfrm>
            <a:off x="6391804" y="3583814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3CB170-8643-AA4B-9D69-BEA96A61A63F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5085518" y="3583814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FCD9B9-C855-5644-ACC6-E09DB95F9AF0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 flipH="1">
            <a:off x="3970379" y="4541757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0D1BE8-D504-6D40-BA96-B79F20B86D74}"/>
              </a:ext>
            </a:extLst>
          </p:cNvPr>
          <p:cNvCxnSpPr>
            <a:cxnSpLocks/>
            <a:stCxn id="11" idx="5"/>
            <a:endCxn id="14" idx="0"/>
          </p:cNvCxnSpPr>
          <p:nvPr/>
        </p:nvCxnSpPr>
        <p:spPr>
          <a:xfrm>
            <a:off x="5085518" y="4541757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9A5D1C-C31B-E546-B7DA-D89C0D22C2FE}"/>
              </a:ext>
            </a:extLst>
          </p:cNvPr>
          <p:cNvCxnSpPr>
            <a:cxnSpLocks/>
            <a:stCxn id="12" idx="5"/>
            <a:endCxn id="15" idx="0"/>
          </p:cNvCxnSpPr>
          <p:nvPr/>
        </p:nvCxnSpPr>
        <p:spPr>
          <a:xfrm>
            <a:off x="7687204" y="4541757"/>
            <a:ext cx="637703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615DB9-8E4E-1746-B926-7F992BD6992F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 flipH="1">
            <a:off x="6734464" y="4541757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C2BF2-0E3C-3A45-A3A7-0B5C9E0ECD13}"/>
              </a:ext>
            </a:extLst>
          </p:cNvPr>
          <p:cNvSpPr/>
          <p:nvPr/>
        </p:nvSpPr>
        <p:spPr>
          <a:xfrm>
            <a:off x="5161188" y="3006880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CC2D9E-F6CD-CA4F-81FB-A3FCAE8FF096}"/>
              </a:ext>
            </a:extLst>
          </p:cNvPr>
          <p:cNvSpPr/>
          <p:nvPr/>
        </p:nvSpPr>
        <p:spPr>
          <a:xfrm>
            <a:off x="3942427" y="4302927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76A6B7-5E23-E946-8D91-4E5196ED31CE}"/>
              </a:ext>
            </a:extLst>
          </p:cNvPr>
          <p:cNvSpPr/>
          <p:nvPr/>
        </p:nvSpPr>
        <p:spPr>
          <a:xfrm>
            <a:off x="6523445" y="4331256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0C63D8-E8B7-434A-9E63-AC767FC18F7F}"/>
              </a:ext>
            </a:extLst>
          </p:cNvPr>
          <p:cNvSpPr/>
          <p:nvPr/>
        </p:nvSpPr>
        <p:spPr>
          <a:xfrm>
            <a:off x="3992248" y="583132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5605DE-3308-9745-AF7C-CD93BDF34BE5}"/>
              </a:ext>
            </a:extLst>
          </p:cNvPr>
          <p:cNvSpPr/>
          <p:nvPr/>
        </p:nvSpPr>
        <p:spPr>
          <a:xfrm>
            <a:off x="5354196" y="591710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2F4462-D433-6843-AF9C-1AA869659D43}"/>
              </a:ext>
            </a:extLst>
          </p:cNvPr>
          <p:cNvSpPr/>
          <p:nvPr/>
        </p:nvSpPr>
        <p:spPr>
          <a:xfrm>
            <a:off x="6789956" y="585578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516960-A303-7549-A2A0-3AB048420290}"/>
              </a:ext>
            </a:extLst>
          </p:cNvPr>
          <p:cNvSpPr/>
          <p:nvPr/>
        </p:nvSpPr>
        <p:spPr>
          <a:xfrm>
            <a:off x="8057706" y="588704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5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2152-C300-CC49-A651-B640A917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531E6-1538-1244-B6E8-562AA7AA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applying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flatten</a:t>
            </a:r>
            <a:r>
              <a:rPr lang="en-US" sz="2000" dirty="0"/>
              <a:t> to a tree gives a sorted list, then the tree is called </a:t>
            </a:r>
            <a:r>
              <a:rPr lang="en-US" sz="2000" i="1" dirty="0"/>
              <a:t>search tree</a:t>
            </a:r>
            <a:r>
              <a:rPr lang="en-US" sz="2000" dirty="0"/>
              <a:t>.</a:t>
            </a:r>
          </a:p>
          <a:p>
            <a:r>
              <a:rPr lang="en-US" sz="2000" dirty="0"/>
              <a:t>If the value is less than the values at the node, then it can only occur in the left subtree and vise versa.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ADBA-88C8-6344-987B-375D525B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7240D02-8D12-3F4F-BBBF-3FC69A09C333}"/>
              </a:ext>
            </a:extLst>
          </p:cNvPr>
          <p:cNvSpPr/>
          <p:nvPr/>
        </p:nvSpPr>
        <p:spPr>
          <a:xfrm>
            <a:off x="3097652" y="2739438"/>
            <a:ext cx="6046348" cy="4003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4E2B9C-756D-654F-BE37-D2B88C065AA2}"/>
              </a:ext>
            </a:extLst>
          </p:cNvPr>
          <p:cNvSpPr/>
          <p:nvPr/>
        </p:nvSpPr>
        <p:spPr>
          <a:xfrm>
            <a:off x="6046347" y="3809880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294285B-F37C-064A-A2D5-8898281E4A04}"/>
              </a:ext>
            </a:extLst>
          </p:cNvPr>
          <p:cNvSpPr/>
          <p:nvPr/>
        </p:nvSpPr>
        <p:spPr>
          <a:xfrm>
            <a:off x="3352450" y="3835715"/>
            <a:ext cx="2867456" cy="251997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42C97D-5305-844B-9701-092D573D0D56}"/>
              </a:ext>
            </a:extLst>
          </p:cNvPr>
          <p:cNvSpPr/>
          <p:nvPr/>
        </p:nvSpPr>
        <p:spPr>
          <a:xfrm>
            <a:off x="5806437" y="299844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1488BF-F652-7742-8E82-5616DFA8FAE9}"/>
              </a:ext>
            </a:extLst>
          </p:cNvPr>
          <p:cNvSpPr/>
          <p:nvPr/>
        </p:nvSpPr>
        <p:spPr>
          <a:xfrm>
            <a:off x="4500151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C8A244-EF3A-E745-B842-EA6574BF2978}"/>
              </a:ext>
            </a:extLst>
          </p:cNvPr>
          <p:cNvSpPr/>
          <p:nvPr/>
        </p:nvSpPr>
        <p:spPr>
          <a:xfrm>
            <a:off x="7101837" y="39563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A4F2DA-72F3-7849-B3B4-F6B77FA708D1}"/>
              </a:ext>
            </a:extLst>
          </p:cNvPr>
          <p:cNvSpPr/>
          <p:nvPr/>
        </p:nvSpPr>
        <p:spPr>
          <a:xfrm>
            <a:off x="3627479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6EE5E4-56CF-5C4A-9817-DFC8C709EDAB}"/>
              </a:ext>
            </a:extLst>
          </p:cNvPr>
          <p:cNvSpPr/>
          <p:nvPr/>
        </p:nvSpPr>
        <p:spPr>
          <a:xfrm>
            <a:off x="5360808" y="525179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3CE811-1821-EA4A-A5E1-95B16F9505F7}"/>
              </a:ext>
            </a:extLst>
          </p:cNvPr>
          <p:cNvSpPr/>
          <p:nvPr/>
        </p:nvSpPr>
        <p:spPr>
          <a:xfrm>
            <a:off x="7982007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B0F534-35C6-8F49-8CC1-5358F6B85786}"/>
              </a:ext>
            </a:extLst>
          </p:cNvPr>
          <p:cNvSpPr/>
          <p:nvPr/>
        </p:nvSpPr>
        <p:spPr>
          <a:xfrm>
            <a:off x="6391564" y="5249975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D3CDDB-402D-AE4F-8D97-8B6EFA379974}"/>
              </a:ext>
            </a:extLst>
          </p:cNvPr>
          <p:cNvCxnSpPr>
            <a:stCxn id="8" idx="5"/>
            <a:endCxn id="10" idx="1"/>
          </p:cNvCxnSpPr>
          <p:nvPr/>
        </p:nvCxnSpPr>
        <p:spPr>
          <a:xfrm>
            <a:off x="6391804" y="3583814"/>
            <a:ext cx="810466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F3433D-2211-AC47-BD37-BC400F4E6EA4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5085518" y="3583814"/>
            <a:ext cx="821352" cy="473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AAA265-4325-1941-83FD-B49266EB319B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3970379" y="4541757"/>
            <a:ext cx="630205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045F7C-F7F1-0E4B-992B-F79CCE09CDAF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5085518" y="4541757"/>
            <a:ext cx="618190" cy="71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D85276-D1AC-8E4A-A9A7-3D9D864AF4C0}"/>
              </a:ext>
            </a:extLst>
          </p:cNvPr>
          <p:cNvCxnSpPr>
            <a:cxnSpLocks/>
            <a:stCxn id="10" idx="5"/>
            <a:endCxn id="13" idx="0"/>
          </p:cNvCxnSpPr>
          <p:nvPr/>
        </p:nvCxnSpPr>
        <p:spPr>
          <a:xfrm>
            <a:off x="7687204" y="4541757"/>
            <a:ext cx="637703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3DFBF-08F5-284A-9237-142A4FBE9134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 flipH="1">
            <a:off x="6734464" y="4541757"/>
            <a:ext cx="467806" cy="70821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75270-BACA-0B42-A7BF-6D7E5DB05FEA}"/>
              </a:ext>
            </a:extLst>
          </p:cNvPr>
          <p:cNvSpPr/>
          <p:nvPr/>
        </p:nvSpPr>
        <p:spPr>
          <a:xfrm>
            <a:off x="5161188" y="3006880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749686-F787-6944-AB08-9D486C689DCB}"/>
              </a:ext>
            </a:extLst>
          </p:cNvPr>
          <p:cNvSpPr/>
          <p:nvPr/>
        </p:nvSpPr>
        <p:spPr>
          <a:xfrm>
            <a:off x="3942427" y="4302927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14F6B4-9436-5747-B590-B51745FB35C4}"/>
              </a:ext>
            </a:extLst>
          </p:cNvPr>
          <p:cNvSpPr/>
          <p:nvPr/>
        </p:nvSpPr>
        <p:spPr>
          <a:xfrm>
            <a:off x="6523445" y="4331256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9034FD-C217-E74A-B2CE-CC3E59838302}"/>
              </a:ext>
            </a:extLst>
          </p:cNvPr>
          <p:cNvSpPr/>
          <p:nvPr/>
        </p:nvSpPr>
        <p:spPr>
          <a:xfrm>
            <a:off x="3992248" y="583132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88FD97-622E-C04F-B59B-A6F5902E6DFE}"/>
              </a:ext>
            </a:extLst>
          </p:cNvPr>
          <p:cNvSpPr/>
          <p:nvPr/>
        </p:nvSpPr>
        <p:spPr>
          <a:xfrm>
            <a:off x="5354196" y="591710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02437-4F41-7749-B4DB-104BD008D7DC}"/>
              </a:ext>
            </a:extLst>
          </p:cNvPr>
          <p:cNvSpPr/>
          <p:nvPr/>
        </p:nvSpPr>
        <p:spPr>
          <a:xfrm>
            <a:off x="6789956" y="585578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FBF89B-6CAE-0344-9565-DBEAE9F9E152}"/>
              </a:ext>
            </a:extLst>
          </p:cNvPr>
          <p:cNvSpPr/>
          <p:nvPr/>
        </p:nvSpPr>
        <p:spPr>
          <a:xfrm>
            <a:off x="8057706" y="588704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Leaf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4EF85F-1810-794A-A975-CBA5B72D68B9}"/>
              </a:ext>
            </a:extLst>
          </p:cNvPr>
          <p:cNvSpPr/>
          <p:nvPr/>
        </p:nvSpPr>
        <p:spPr>
          <a:xfrm>
            <a:off x="395657" y="2398126"/>
            <a:ext cx="432940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occurs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occurs x (Leaf y) = x ==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occurs x (Node l y r)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x == y = True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x &lt; y = occurs x l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x &gt; y = occurs x r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9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5F2A-59F7-D14D-A015-14D56AA0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binary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718-DD98-4E4D-8D39-61C23FD4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653805"/>
          </a:xfrm>
        </p:spPr>
        <p:txBody>
          <a:bodyPr>
            <a:normAutofit/>
          </a:bodyPr>
          <a:lstStyle/>
          <a:p>
            <a:r>
              <a:rPr lang="en-US" sz="2000" dirty="0"/>
              <a:t>Trees in computing comes in many different forms.</a:t>
            </a:r>
          </a:p>
          <a:p>
            <a:r>
              <a:rPr lang="en-US" sz="2000" dirty="0"/>
              <a:t>Data only in the leaves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 only in the nodes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Data of different types in the leaves and nodes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List of subtrees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1800" dirty="0"/>
              <a:t>There is no constructor for leaves, because a node with an empty list of subtrees can play the role of leaf.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E4161-1F7E-1D49-96D6-2B70F3E5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898C1-2F83-044F-91DD-A70723A4120D}"/>
              </a:ext>
            </a:extLst>
          </p:cNvPr>
          <p:cNvSpPr/>
          <p:nvPr/>
        </p:nvSpPr>
        <p:spPr>
          <a:xfrm>
            <a:off x="1629913" y="1853978"/>
            <a:ext cx="61315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Leaf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66CF2-7DAA-A844-BB6C-2FFF20F2F475}"/>
              </a:ext>
            </a:extLst>
          </p:cNvPr>
          <p:cNvSpPr/>
          <p:nvPr/>
        </p:nvSpPr>
        <p:spPr>
          <a:xfrm>
            <a:off x="1629914" y="3032803"/>
            <a:ext cx="6131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Leaf  | Node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1A414-CBB2-3844-B1C5-1A5C3DEF7EEC}"/>
              </a:ext>
            </a:extLst>
          </p:cNvPr>
          <p:cNvSpPr/>
          <p:nvPr/>
        </p:nvSpPr>
        <p:spPr>
          <a:xfrm>
            <a:off x="1629913" y="4134016"/>
            <a:ext cx="613160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Leaf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0BE30-9169-264B-87A0-36A2268B1C18}"/>
              </a:ext>
            </a:extLst>
          </p:cNvPr>
          <p:cNvSpPr/>
          <p:nvPr/>
        </p:nvSpPr>
        <p:spPr>
          <a:xfrm>
            <a:off x="1629913" y="5225925"/>
            <a:ext cx="6131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Node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 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3ACDC38-FA04-E645-A082-38A31D483E08}"/>
              </a:ext>
            </a:extLst>
          </p:cNvPr>
          <p:cNvSpPr/>
          <p:nvPr/>
        </p:nvSpPr>
        <p:spPr>
          <a:xfrm rot="21447191">
            <a:off x="787959" y="1928319"/>
            <a:ext cx="8251372" cy="489444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5D32878-7BE6-1842-BB3A-68EE6754A95A}"/>
              </a:ext>
            </a:extLst>
          </p:cNvPr>
          <p:cNvSpPr/>
          <p:nvPr/>
        </p:nvSpPr>
        <p:spPr>
          <a:xfrm rot="20704167">
            <a:off x="4166570" y="3068396"/>
            <a:ext cx="4446605" cy="3688696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5B20DD9-8F1F-B949-972B-7A047E6E5CFE}"/>
              </a:ext>
            </a:extLst>
          </p:cNvPr>
          <p:cNvSpPr/>
          <p:nvPr/>
        </p:nvSpPr>
        <p:spPr>
          <a:xfrm rot="523278">
            <a:off x="1029688" y="3171283"/>
            <a:ext cx="3523360" cy="3401853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AAA0E42A-2700-A048-BBE5-BDB35D0CD77A}"/>
              </a:ext>
            </a:extLst>
          </p:cNvPr>
          <p:cNvSpPr/>
          <p:nvPr/>
        </p:nvSpPr>
        <p:spPr>
          <a:xfrm rot="21316358">
            <a:off x="4422006" y="4265305"/>
            <a:ext cx="2240558" cy="2137795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D0603BA0-B4C1-CB45-BD43-52FC1935E0C2}"/>
              </a:ext>
            </a:extLst>
          </p:cNvPr>
          <p:cNvSpPr/>
          <p:nvPr/>
        </p:nvSpPr>
        <p:spPr>
          <a:xfrm>
            <a:off x="1081272" y="4110141"/>
            <a:ext cx="2471660" cy="2026823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8D9F0791-6123-6A4C-A736-063EE7A5527E}"/>
              </a:ext>
            </a:extLst>
          </p:cNvPr>
          <p:cNvSpPr/>
          <p:nvPr/>
        </p:nvSpPr>
        <p:spPr>
          <a:xfrm rot="21193403">
            <a:off x="6554422" y="4168066"/>
            <a:ext cx="2097786" cy="2029518"/>
          </a:xfrm>
          <a:custGeom>
            <a:avLst/>
            <a:gdLst>
              <a:gd name="connsiteX0" fmla="*/ 11235 w 2867456"/>
              <a:gd name="connsiteY0" fmla="*/ 1797075 h 2519978"/>
              <a:gd name="connsiteX1" fmla="*/ 305149 w 2867456"/>
              <a:gd name="connsiteY1" fmla="*/ 893561 h 2519978"/>
              <a:gd name="connsiteX2" fmla="*/ 1371949 w 2867456"/>
              <a:gd name="connsiteY2" fmla="*/ 933 h 2519978"/>
              <a:gd name="connsiteX3" fmla="*/ 2351663 w 2867456"/>
              <a:gd name="connsiteY3" fmla="*/ 752047 h 2519978"/>
              <a:gd name="connsiteX4" fmla="*/ 2863292 w 2867456"/>
              <a:gd name="connsiteY4" fmla="*/ 2080104 h 2519978"/>
              <a:gd name="connsiteX5" fmla="*/ 2090406 w 2867456"/>
              <a:gd name="connsiteY5" fmla="*/ 2504647 h 2519978"/>
              <a:gd name="connsiteX6" fmla="*/ 882092 w 2867456"/>
              <a:gd name="connsiteY6" fmla="*/ 2395790 h 2519978"/>
              <a:gd name="connsiteX7" fmla="*/ 141863 w 2867456"/>
              <a:gd name="connsiteY7" fmla="*/ 2101875 h 2519978"/>
              <a:gd name="connsiteX8" fmla="*/ 11235 w 2867456"/>
              <a:gd name="connsiteY8" fmla="*/ 1797075 h 251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7456" h="2519978">
                <a:moveTo>
                  <a:pt x="11235" y="1797075"/>
                </a:moveTo>
                <a:cubicBezTo>
                  <a:pt x="38449" y="1595689"/>
                  <a:pt x="78363" y="1192918"/>
                  <a:pt x="305149" y="893561"/>
                </a:cubicBezTo>
                <a:cubicBezTo>
                  <a:pt x="531935" y="594204"/>
                  <a:pt x="1030863" y="24519"/>
                  <a:pt x="1371949" y="933"/>
                </a:cubicBezTo>
                <a:cubicBezTo>
                  <a:pt x="1713035" y="-22653"/>
                  <a:pt x="2103106" y="405518"/>
                  <a:pt x="2351663" y="752047"/>
                </a:cubicBezTo>
                <a:cubicBezTo>
                  <a:pt x="2600220" y="1098575"/>
                  <a:pt x="2906835" y="1788004"/>
                  <a:pt x="2863292" y="2080104"/>
                </a:cubicBezTo>
                <a:cubicBezTo>
                  <a:pt x="2819749" y="2372204"/>
                  <a:pt x="2420606" y="2452033"/>
                  <a:pt x="2090406" y="2504647"/>
                </a:cubicBezTo>
                <a:cubicBezTo>
                  <a:pt x="1760206" y="2557261"/>
                  <a:pt x="1206849" y="2462919"/>
                  <a:pt x="882092" y="2395790"/>
                </a:cubicBezTo>
                <a:cubicBezTo>
                  <a:pt x="557335" y="2328661"/>
                  <a:pt x="285192" y="2199846"/>
                  <a:pt x="141863" y="2101875"/>
                </a:cubicBezTo>
                <a:cubicBezTo>
                  <a:pt x="-1466" y="2003904"/>
                  <a:pt x="-15979" y="1998461"/>
                  <a:pt x="11235" y="1797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B20E6-07C7-914A-9FE6-8DE222BD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C95E-734E-7F42-B701-712094BE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878345"/>
          </a:xfrm>
        </p:spPr>
        <p:txBody>
          <a:bodyPr>
            <a:normAutofit/>
          </a:bodyPr>
          <a:lstStyle/>
          <a:p>
            <a:r>
              <a:rPr lang="en-US" sz="2000" dirty="0"/>
              <a:t>Consider the following type of binary trees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A1923-2DF6-4941-9E0C-BAB1ADD9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A00C1-AEF5-C446-9F92-8EA8BDDB4B0A}"/>
              </a:ext>
            </a:extLst>
          </p:cNvPr>
          <p:cNvSpPr/>
          <p:nvPr/>
        </p:nvSpPr>
        <p:spPr>
          <a:xfrm>
            <a:off x="1572955" y="1374316"/>
            <a:ext cx="61315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Leaf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B43477-8818-7A4F-BEB8-7F7D4EBA4C48}"/>
              </a:ext>
            </a:extLst>
          </p:cNvPr>
          <p:cNvSpPr/>
          <p:nvPr/>
        </p:nvSpPr>
        <p:spPr>
          <a:xfrm>
            <a:off x="4454088" y="2260926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FD9820-E448-FF44-8E9E-BA7F8775C139}"/>
              </a:ext>
            </a:extLst>
          </p:cNvPr>
          <p:cNvSpPr/>
          <p:nvPr/>
        </p:nvSpPr>
        <p:spPr>
          <a:xfrm>
            <a:off x="2994737" y="3240301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88F1F4-40AF-D44B-ABBD-4ED20EBC977E}"/>
              </a:ext>
            </a:extLst>
          </p:cNvPr>
          <p:cNvSpPr/>
          <p:nvPr/>
        </p:nvSpPr>
        <p:spPr>
          <a:xfrm>
            <a:off x="5596423" y="3240301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03F842-ED5D-BC43-8203-15A13173AEA0}"/>
              </a:ext>
            </a:extLst>
          </p:cNvPr>
          <p:cNvSpPr/>
          <p:nvPr/>
        </p:nvSpPr>
        <p:spPr>
          <a:xfrm>
            <a:off x="1162570" y="519233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17CEC3-6828-7846-8492-CBC6DFE570A8}"/>
              </a:ext>
            </a:extLst>
          </p:cNvPr>
          <p:cNvSpPr/>
          <p:nvPr/>
        </p:nvSpPr>
        <p:spPr>
          <a:xfrm>
            <a:off x="4554693" y="539248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B5905E-13B6-FB4E-AD1F-78B19AA9EBE7}"/>
              </a:ext>
            </a:extLst>
          </p:cNvPr>
          <p:cNvCxnSpPr>
            <a:cxnSpLocks/>
            <a:stCxn id="10" idx="5"/>
            <a:endCxn id="12" idx="1"/>
          </p:cNvCxnSpPr>
          <p:nvPr/>
        </p:nvCxnSpPr>
        <p:spPr>
          <a:xfrm>
            <a:off x="4769333" y="2576171"/>
            <a:ext cx="881177" cy="718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0CEF8-133B-CB42-AE0B-6A90E58705B7}"/>
              </a:ext>
            </a:extLst>
          </p:cNvPr>
          <p:cNvCxnSpPr>
            <a:cxnSpLocks/>
            <a:stCxn id="10" idx="3"/>
            <a:endCxn id="11" idx="7"/>
          </p:cNvCxnSpPr>
          <p:nvPr/>
        </p:nvCxnSpPr>
        <p:spPr>
          <a:xfrm flipH="1">
            <a:off x="3309982" y="2576171"/>
            <a:ext cx="1198193" cy="718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81957D-C687-B840-B1DA-FC03EABAF9C3}"/>
              </a:ext>
            </a:extLst>
          </p:cNvPr>
          <p:cNvCxnSpPr>
            <a:cxnSpLocks/>
            <a:stCxn id="11" idx="3"/>
            <a:endCxn id="48" idx="0"/>
          </p:cNvCxnSpPr>
          <p:nvPr/>
        </p:nvCxnSpPr>
        <p:spPr>
          <a:xfrm flipH="1">
            <a:off x="2342289" y="3555546"/>
            <a:ext cx="706535" cy="739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1B8E8A-8900-8644-9E14-C60C0C608D5A}"/>
              </a:ext>
            </a:extLst>
          </p:cNvPr>
          <p:cNvCxnSpPr>
            <a:cxnSpLocks/>
            <a:stCxn id="11" idx="5"/>
            <a:endCxn id="63" idx="0"/>
          </p:cNvCxnSpPr>
          <p:nvPr/>
        </p:nvCxnSpPr>
        <p:spPr>
          <a:xfrm>
            <a:off x="3309982" y="3555546"/>
            <a:ext cx="443434" cy="774716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E19EC4-DB68-2646-8E8F-30090CAC5EE8}"/>
              </a:ext>
            </a:extLst>
          </p:cNvPr>
          <p:cNvCxnSpPr>
            <a:cxnSpLocks/>
            <a:stCxn id="12" idx="5"/>
            <a:endCxn id="80" idx="0"/>
          </p:cNvCxnSpPr>
          <p:nvPr/>
        </p:nvCxnSpPr>
        <p:spPr>
          <a:xfrm>
            <a:off x="5911668" y="3555546"/>
            <a:ext cx="1808335" cy="67102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165530-759E-EA4B-8F9B-79DB0489C7B2}"/>
              </a:ext>
            </a:extLst>
          </p:cNvPr>
          <p:cNvCxnSpPr>
            <a:cxnSpLocks/>
            <a:stCxn id="12" idx="3"/>
            <a:endCxn id="68" idx="0"/>
          </p:cNvCxnSpPr>
          <p:nvPr/>
        </p:nvCxnSpPr>
        <p:spPr>
          <a:xfrm flipH="1">
            <a:off x="5496805" y="3555546"/>
            <a:ext cx="153705" cy="72511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13C9167-6909-5546-A698-6EC8B13A8E62}"/>
              </a:ext>
            </a:extLst>
          </p:cNvPr>
          <p:cNvSpPr/>
          <p:nvPr/>
        </p:nvSpPr>
        <p:spPr>
          <a:xfrm>
            <a:off x="4237406" y="1934075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804790-FA8A-BC4A-B980-98E09D2A9873}"/>
              </a:ext>
            </a:extLst>
          </p:cNvPr>
          <p:cNvSpPr/>
          <p:nvPr/>
        </p:nvSpPr>
        <p:spPr>
          <a:xfrm>
            <a:off x="2348889" y="3305082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51922-BB56-6247-8B96-1642972EB7CB}"/>
              </a:ext>
            </a:extLst>
          </p:cNvPr>
          <p:cNvSpPr/>
          <p:nvPr/>
        </p:nvSpPr>
        <p:spPr>
          <a:xfrm>
            <a:off x="5937665" y="3074925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D6B979-3B31-2B4C-A858-8ADDAEEBEAF1}"/>
              </a:ext>
            </a:extLst>
          </p:cNvPr>
          <p:cNvSpPr/>
          <p:nvPr/>
        </p:nvSpPr>
        <p:spPr>
          <a:xfrm>
            <a:off x="2157623" y="4294805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64C64C-E988-0F46-A0D7-5A7D25E94BDB}"/>
              </a:ext>
            </a:extLst>
          </p:cNvPr>
          <p:cNvCxnSpPr>
            <a:cxnSpLocks/>
            <a:stCxn id="48" idx="3"/>
            <a:endCxn id="13" idx="0"/>
          </p:cNvCxnSpPr>
          <p:nvPr/>
        </p:nvCxnSpPr>
        <p:spPr>
          <a:xfrm flipH="1">
            <a:off x="1505470" y="4610050"/>
            <a:ext cx="706240" cy="582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4589FC-2617-FD49-AC81-7AD8A0E70F5B}"/>
              </a:ext>
            </a:extLst>
          </p:cNvPr>
          <p:cNvCxnSpPr>
            <a:cxnSpLocks/>
            <a:stCxn id="48" idx="5"/>
            <a:endCxn id="53" idx="0"/>
          </p:cNvCxnSpPr>
          <p:nvPr/>
        </p:nvCxnSpPr>
        <p:spPr>
          <a:xfrm>
            <a:off x="2472868" y="4610050"/>
            <a:ext cx="609865" cy="770877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0B07043-937D-E749-8A2C-80FEB3AFAF22}"/>
              </a:ext>
            </a:extLst>
          </p:cNvPr>
          <p:cNvSpPr/>
          <p:nvPr/>
        </p:nvSpPr>
        <p:spPr>
          <a:xfrm>
            <a:off x="2739833" y="538092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B2457E-AE8D-7F48-9CE5-E2D077F5B9CB}"/>
              </a:ext>
            </a:extLst>
          </p:cNvPr>
          <p:cNvSpPr/>
          <p:nvPr/>
        </p:nvSpPr>
        <p:spPr>
          <a:xfrm>
            <a:off x="3410516" y="4330262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83442C0-6149-8048-8165-05EA7A8AF954}"/>
              </a:ext>
            </a:extLst>
          </p:cNvPr>
          <p:cNvSpPr/>
          <p:nvPr/>
        </p:nvSpPr>
        <p:spPr>
          <a:xfrm>
            <a:off x="5312139" y="4280656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B42A494-7C0C-6546-900E-37607752C46B}"/>
              </a:ext>
            </a:extLst>
          </p:cNvPr>
          <p:cNvCxnSpPr>
            <a:cxnSpLocks/>
            <a:stCxn id="68" idx="5"/>
            <a:endCxn id="73" idx="0"/>
          </p:cNvCxnSpPr>
          <p:nvPr/>
        </p:nvCxnSpPr>
        <p:spPr>
          <a:xfrm>
            <a:off x="5627384" y="4595901"/>
            <a:ext cx="500093" cy="74186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A339988-4956-A645-B10A-1DB812F0E287}"/>
              </a:ext>
            </a:extLst>
          </p:cNvPr>
          <p:cNvCxnSpPr>
            <a:cxnSpLocks/>
            <a:stCxn id="68" idx="3"/>
            <a:endCxn id="16" idx="0"/>
          </p:cNvCxnSpPr>
          <p:nvPr/>
        </p:nvCxnSpPr>
        <p:spPr>
          <a:xfrm flipH="1">
            <a:off x="4897593" y="4595901"/>
            <a:ext cx="468633" cy="79657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8EC57419-D742-CC42-AE1B-578029D91F54}"/>
              </a:ext>
            </a:extLst>
          </p:cNvPr>
          <p:cNvSpPr/>
          <p:nvPr/>
        </p:nvSpPr>
        <p:spPr>
          <a:xfrm>
            <a:off x="5784577" y="533776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695BFE0-12A2-984B-B600-E13730D75096}"/>
              </a:ext>
            </a:extLst>
          </p:cNvPr>
          <p:cNvSpPr/>
          <p:nvPr/>
        </p:nvSpPr>
        <p:spPr>
          <a:xfrm>
            <a:off x="6702440" y="5338393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163E5C3-D389-5148-9932-FBDEE1D2E183}"/>
              </a:ext>
            </a:extLst>
          </p:cNvPr>
          <p:cNvSpPr/>
          <p:nvPr/>
        </p:nvSpPr>
        <p:spPr>
          <a:xfrm>
            <a:off x="7535337" y="4226569"/>
            <a:ext cx="369332" cy="369332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9E885BA-3179-254D-A6A3-5FAF8405A799}"/>
              </a:ext>
            </a:extLst>
          </p:cNvPr>
          <p:cNvCxnSpPr>
            <a:cxnSpLocks/>
            <a:stCxn id="80" idx="5"/>
            <a:endCxn id="83" idx="0"/>
          </p:cNvCxnSpPr>
          <p:nvPr/>
        </p:nvCxnSpPr>
        <p:spPr>
          <a:xfrm>
            <a:off x="7850582" y="4541814"/>
            <a:ext cx="500093" cy="74186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A5D0C49-7C97-AE48-B198-B943A7ACFA5F}"/>
              </a:ext>
            </a:extLst>
          </p:cNvPr>
          <p:cNvCxnSpPr>
            <a:cxnSpLocks/>
            <a:stCxn id="80" idx="3"/>
            <a:endCxn id="79" idx="0"/>
          </p:cNvCxnSpPr>
          <p:nvPr/>
        </p:nvCxnSpPr>
        <p:spPr>
          <a:xfrm flipH="1">
            <a:off x="7045340" y="4541814"/>
            <a:ext cx="544084" cy="796579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824717EE-167F-E84F-AE4E-BB97B079D5B2}"/>
              </a:ext>
            </a:extLst>
          </p:cNvPr>
          <p:cNvSpPr/>
          <p:nvPr/>
        </p:nvSpPr>
        <p:spPr>
          <a:xfrm>
            <a:off x="8007775" y="528367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736E957-4689-4146-83F6-346020318510}"/>
              </a:ext>
            </a:extLst>
          </p:cNvPr>
          <p:cNvSpPr/>
          <p:nvPr/>
        </p:nvSpPr>
        <p:spPr>
          <a:xfrm>
            <a:off x="1659385" y="4156979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F75AEE5-AB01-F34D-8D28-5737954403E0}"/>
              </a:ext>
            </a:extLst>
          </p:cNvPr>
          <p:cNvSpPr/>
          <p:nvPr/>
        </p:nvSpPr>
        <p:spPr>
          <a:xfrm rot="21425910">
            <a:off x="5674853" y="4174696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0FAAF2-BDEC-F64D-BE23-4FFEC15D2358}"/>
              </a:ext>
            </a:extLst>
          </p:cNvPr>
          <p:cNvSpPr/>
          <p:nvPr/>
        </p:nvSpPr>
        <p:spPr>
          <a:xfrm rot="21425910">
            <a:off x="6957121" y="4153192"/>
            <a:ext cx="56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tree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12D1774B-18C4-CF44-82BB-778D6C8F919E}"/>
              </a:ext>
            </a:extLst>
          </p:cNvPr>
          <p:cNvSpPr txBox="1">
            <a:spLocks/>
          </p:cNvSpPr>
          <p:nvPr/>
        </p:nvSpPr>
        <p:spPr>
          <a:xfrm>
            <a:off x="199902" y="1798855"/>
            <a:ext cx="3057350" cy="1827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tree is </a:t>
            </a:r>
            <a:r>
              <a:rPr lang="en-US" sz="2000" i="1" dirty="0"/>
              <a:t>balanced</a:t>
            </a:r>
            <a:r>
              <a:rPr lang="en-US" sz="2000" dirty="0"/>
              <a:t> if the number of leaves in the left and right subtree of every node differs by at most one.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D5D468A-ECCC-5B47-81EB-DD124017225C}"/>
              </a:ext>
            </a:extLst>
          </p:cNvPr>
          <p:cNvSpPr/>
          <p:nvPr/>
        </p:nvSpPr>
        <p:spPr>
          <a:xfrm>
            <a:off x="0" y="6095322"/>
            <a:ext cx="9144000" cy="73866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		t = Node 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				(Node (Node (Leaf 1) (Leaf 3)) (Leaf 4)) </a:t>
            </a: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				(Node (Node (Leaf 6) (Leaf 9)) (Node (Leaf 7) (Leaf 9)) 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13B4D-78A5-7B44-89DD-4D38B14AC05E}"/>
              </a:ext>
            </a:extLst>
          </p:cNvPr>
          <p:cNvSpPr txBox="1"/>
          <p:nvPr/>
        </p:nvSpPr>
        <p:spPr>
          <a:xfrm>
            <a:off x="7649334" y="6095322"/>
            <a:ext cx="1494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next page</a:t>
            </a:r>
          </a:p>
        </p:txBody>
      </p:sp>
    </p:spTree>
    <p:extLst>
      <p:ext uri="{BB962C8B-B14F-4D97-AF65-F5344CB8AC3E}">
        <p14:creationId xmlns:p14="http://schemas.microsoft.com/office/powerpoint/2010/main" val="3069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AF74-D3CB-C64B-A6BD-582AE9BE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AFC9-B7B2-6F49-A951-644EEED4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function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balanced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that decides if a binary tree is balanced or not. </a:t>
            </a:r>
          </a:p>
          <a:p>
            <a:r>
              <a:rPr lang="en-US" sz="2000" dirty="0"/>
              <a:t>HINT: first define a function that return the number of leaves in a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D941-C22D-254F-9FB0-2C14FB56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28961</TotalTime>
  <Words>1378</Words>
  <Application>Microsoft Macintosh PowerPoint</Application>
  <PresentationFormat>On-screen Show (4:3)</PresentationFormat>
  <Paragraphs>253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Menlo</vt:lpstr>
      <vt:lpstr>Wingdings</vt:lpstr>
      <vt:lpstr>Office Theme</vt:lpstr>
      <vt:lpstr>Lecture 5C Trees</vt:lpstr>
      <vt:lpstr>Acknowledgement of Country</vt:lpstr>
      <vt:lpstr>A binary tree in Haskell</vt:lpstr>
      <vt:lpstr>Functions on binary trees </vt:lpstr>
      <vt:lpstr>Functions on binary trees </vt:lpstr>
      <vt:lpstr>Functions on binary trees </vt:lpstr>
      <vt:lpstr>Various binary trees </vt:lpstr>
      <vt:lpstr>Live coding</vt:lpstr>
      <vt:lpstr>Live coding</vt:lpstr>
      <vt:lpstr>QUIZ part 1</vt:lpstr>
      <vt:lpstr>QUIZ part 2</vt:lpstr>
      <vt:lpstr>QUIZ part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944</cp:revision>
  <dcterms:created xsi:type="dcterms:W3CDTF">2013-04-08T01:44:14Z</dcterms:created>
  <dcterms:modified xsi:type="dcterms:W3CDTF">2020-11-08T15:15:34Z</dcterms:modified>
</cp:coreProperties>
</file>