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301" r:id="rId5"/>
    <p:sldId id="260" r:id="rId6"/>
    <p:sldId id="302" r:id="rId7"/>
    <p:sldId id="261" r:id="rId8"/>
    <p:sldId id="288" r:id="rId9"/>
    <p:sldId id="289" r:id="rId10"/>
    <p:sldId id="262" r:id="rId11"/>
    <p:sldId id="263" r:id="rId12"/>
    <p:sldId id="264" r:id="rId13"/>
    <p:sldId id="265" r:id="rId14"/>
    <p:sldId id="266" r:id="rId15"/>
    <p:sldId id="267" r:id="rId16"/>
    <p:sldId id="291" r:id="rId17"/>
    <p:sldId id="292" r:id="rId18"/>
    <p:sldId id="293" r:id="rId19"/>
    <p:sldId id="290" r:id="rId20"/>
    <p:sldId id="294" r:id="rId21"/>
    <p:sldId id="295" r:id="rId22"/>
    <p:sldId id="303" r:id="rId23"/>
    <p:sldId id="30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7"/>
    <p:restoredTop sz="90000"/>
  </p:normalViewPr>
  <p:slideViewPr>
    <p:cSldViewPr snapToGrid="0" snapToObjects="1">
      <p:cViewPr varScale="1">
        <p:scale>
          <a:sx n="115" d="100"/>
          <a:sy n="115" d="100"/>
        </p:scale>
        <p:origin x="8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7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Problem 2 solution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System.Environment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= do </a:t>
            </a:r>
          </a:p>
          <a:p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&lt;- 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getArgs</a:t>
            </a:r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putStr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"The sum is "</a:t>
            </a:r>
          </a:p>
          <a:p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putStrLn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(show (sum (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stringsToInts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)))</a:t>
            </a:r>
          </a:p>
          <a:p>
            <a:b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stringsToInts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:: [String] -&gt; [Int]</a:t>
            </a:r>
          </a:p>
          <a:p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stringsToInts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[] = []</a:t>
            </a:r>
          </a:p>
          <a:p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stringsToInts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x:xs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 [read x::Int] ++ 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stringsToInts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xs</a:t>
            </a:r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3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6A</a:t>
            </a:r>
            <a:br>
              <a:rPr lang="en-US" sz="2800" dirty="0"/>
            </a:br>
            <a:r>
              <a:rPr lang="en-US" sz="2800" dirty="0"/>
              <a:t>Basic 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AD86-8E2E-C344-B5B9-77C1EC2F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EEC4A-3D40-3744-95A6-2C702CE9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/>
              <a:t>An interactive program is view as a pure function that takes the current state of the world as its argument, and produces a modified world as its results.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notion of an interactive program can be represented by a function of type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which is abbreviated as IO.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3739B-738F-5643-A6BF-9CFBEB59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AC6DD-6FDC-3844-9223-523326E57D6F}"/>
              </a:ext>
            </a:extLst>
          </p:cNvPr>
          <p:cNvSpPr/>
          <p:nvPr/>
        </p:nvSpPr>
        <p:spPr>
          <a:xfrm>
            <a:off x="3208203" y="2348496"/>
            <a:ext cx="2082800" cy="1016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Interactive program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32CB17-0011-DD46-9AD5-56983BFE1EA9}"/>
              </a:ext>
            </a:extLst>
          </p:cNvPr>
          <p:cNvCxnSpPr>
            <a:cxnSpLocks/>
          </p:cNvCxnSpPr>
          <p:nvPr/>
        </p:nvCxnSpPr>
        <p:spPr>
          <a:xfrm>
            <a:off x="5291003" y="2876560"/>
            <a:ext cx="7271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13BCAB-9633-3742-8DB3-B4C314456F3E}"/>
              </a:ext>
            </a:extLst>
          </p:cNvPr>
          <p:cNvGrpSpPr/>
          <p:nvPr/>
        </p:nvGrpSpPr>
        <p:grpSpPr>
          <a:xfrm>
            <a:off x="40877" y="1702379"/>
            <a:ext cx="2661447" cy="2661447"/>
            <a:chOff x="5584630" y="3531179"/>
            <a:chExt cx="2661447" cy="2661447"/>
          </a:xfrm>
        </p:grpSpPr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3EDE37FA-9F3C-0148-83A4-587F91FE49A8}"/>
                </a:ext>
              </a:extLst>
            </p:cNvPr>
            <p:cNvSpPr/>
            <p:nvPr/>
          </p:nvSpPr>
          <p:spPr>
            <a:xfrm>
              <a:off x="5584630" y="3531179"/>
              <a:ext cx="2661447" cy="2661447"/>
            </a:xfrm>
            <a:prstGeom prst="clou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C823048-F5B4-1B4D-91C3-3CEBF381A931}"/>
                </a:ext>
              </a:extLst>
            </p:cNvPr>
            <p:cNvGrpSpPr/>
            <p:nvPr/>
          </p:nvGrpSpPr>
          <p:grpSpPr>
            <a:xfrm>
              <a:off x="6029101" y="3989657"/>
              <a:ext cx="1758537" cy="1744490"/>
              <a:chOff x="3239572" y="3800725"/>
              <a:chExt cx="1758537" cy="174449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DE72721-D5E1-E64B-B3B5-B3524DA5DC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35" t="43970" b="45236"/>
              <a:stretch/>
            </p:blipFill>
            <p:spPr>
              <a:xfrm>
                <a:off x="3275717" y="5092932"/>
                <a:ext cx="1722392" cy="452283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3DFBC0A-0831-8C46-BCF9-E62035D2139A}"/>
                  </a:ext>
                </a:extLst>
              </p:cNvPr>
              <p:cNvGrpSpPr/>
              <p:nvPr/>
            </p:nvGrpSpPr>
            <p:grpSpPr>
              <a:xfrm>
                <a:off x="3239572" y="3800725"/>
                <a:ext cx="1657279" cy="1360820"/>
                <a:chOff x="6351506" y="4980324"/>
                <a:chExt cx="1657279" cy="1360820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936EA6AF-AC9F-8D46-A7F0-2AFCC35EB5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730" t="57745" b="9778"/>
                <a:stretch/>
              </p:blipFill>
              <p:spPr>
                <a:xfrm>
                  <a:off x="6536172" y="4980324"/>
                  <a:ext cx="1472613" cy="1360820"/>
                </a:xfrm>
                <a:prstGeom prst="rect">
                  <a:avLst/>
                </a:prstGeom>
              </p:spPr>
            </p:pic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90BEBB2-76D3-6143-851E-02E9F493E2BE}"/>
                    </a:ext>
                  </a:extLst>
                </p:cNvPr>
                <p:cNvSpPr/>
                <p:nvPr/>
              </p:nvSpPr>
              <p:spPr>
                <a:xfrm>
                  <a:off x="6351506" y="5181600"/>
                  <a:ext cx="290594" cy="3175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50EEBD-4ACE-1940-939A-3C453670A59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702324" y="2856496"/>
            <a:ext cx="50587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785D421-B1E3-1B4B-96C2-036572711BD9}"/>
              </a:ext>
            </a:extLst>
          </p:cNvPr>
          <p:cNvSpPr txBox="1"/>
          <p:nvPr/>
        </p:nvSpPr>
        <p:spPr>
          <a:xfrm>
            <a:off x="2315809" y="246973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inputs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9FFCB4-AB80-6849-A2CB-A03EB19847A8}"/>
              </a:ext>
            </a:extLst>
          </p:cNvPr>
          <p:cNvGrpSpPr/>
          <p:nvPr/>
        </p:nvGrpSpPr>
        <p:grpSpPr>
          <a:xfrm>
            <a:off x="5997205" y="1702379"/>
            <a:ext cx="2661447" cy="2661447"/>
            <a:chOff x="5584630" y="3531179"/>
            <a:chExt cx="2661447" cy="2661447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3DA984C6-C8C9-5D4D-892F-0DEA3F2C6C3E}"/>
                </a:ext>
              </a:extLst>
            </p:cNvPr>
            <p:cNvSpPr/>
            <p:nvPr/>
          </p:nvSpPr>
          <p:spPr>
            <a:xfrm>
              <a:off x="5584630" y="3531179"/>
              <a:ext cx="2661447" cy="2661447"/>
            </a:xfrm>
            <a:prstGeom prst="clou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B528DD-D239-B740-9E91-E15D340474DC}"/>
                </a:ext>
              </a:extLst>
            </p:cNvPr>
            <p:cNvGrpSpPr/>
            <p:nvPr/>
          </p:nvGrpSpPr>
          <p:grpSpPr>
            <a:xfrm>
              <a:off x="6029101" y="3989657"/>
              <a:ext cx="1758537" cy="1744490"/>
              <a:chOff x="3239572" y="3800725"/>
              <a:chExt cx="1758537" cy="1744490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8279857-A551-3A45-9FFD-42D63322BB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35" t="43970" b="45236"/>
              <a:stretch/>
            </p:blipFill>
            <p:spPr>
              <a:xfrm>
                <a:off x="3275717" y="5092932"/>
                <a:ext cx="1722392" cy="452283"/>
              </a:xfrm>
              <a:prstGeom prst="rect">
                <a:avLst/>
              </a:prstGeom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67BDDBD-852A-604F-95E5-593B7A9F93D9}"/>
                  </a:ext>
                </a:extLst>
              </p:cNvPr>
              <p:cNvGrpSpPr/>
              <p:nvPr/>
            </p:nvGrpSpPr>
            <p:grpSpPr>
              <a:xfrm>
                <a:off x="3239572" y="3800725"/>
                <a:ext cx="1657279" cy="1360820"/>
                <a:chOff x="6351506" y="4980324"/>
                <a:chExt cx="1657279" cy="1360820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2E555277-0C22-AC4D-9D92-81E6E10A4F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730" t="57745" b="9778"/>
                <a:stretch/>
              </p:blipFill>
              <p:spPr>
                <a:xfrm>
                  <a:off x="6536172" y="4980324"/>
                  <a:ext cx="1472613" cy="1360820"/>
                </a:xfrm>
                <a:prstGeom prst="rect">
                  <a:avLst/>
                </a:prstGeom>
              </p:spPr>
            </p:pic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C8AB7CF-96E1-4B41-AF39-BBCF0DAFBB59}"/>
                    </a:ext>
                  </a:extLst>
                </p:cNvPr>
                <p:cNvSpPr/>
                <p:nvPr/>
              </p:nvSpPr>
              <p:spPr>
                <a:xfrm>
                  <a:off x="6351506" y="5181600"/>
                  <a:ext cx="290594" cy="3175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83957D2-E3E7-324F-9922-C00A02BBBE89}"/>
              </a:ext>
            </a:extLst>
          </p:cNvPr>
          <p:cNvSpPr txBox="1"/>
          <p:nvPr/>
        </p:nvSpPr>
        <p:spPr>
          <a:xfrm>
            <a:off x="5238069" y="2494967"/>
            <a:ext cx="100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outputs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B3EC18-CCC1-554C-8F4A-9CD5CC01F512}"/>
              </a:ext>
            </a:extLst>
          </p:cNvPr>
          <p:cNvSpPr txBox="1"/>
          <p:nvPr/>
        </p:nvSpPr>
        <p:spPr>
          <a:xfrm>
            <a:off x="972171" y="4363826"/>
            <a:ext cx="79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212C20-2A59-6B42-A0F1-38A203063817}"/>
              </a:ext>
            </a:extLst>
          </p:cNvPr>
          <p:cNvSpPr txBox="1"/>
          <p:nvPr/>
        </p:nvSpPr>
        <p:spPr>
          <a:xfrm>
            <a:off x="6720838" y="4336689"/>
            <a:ext cx="172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world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10C07D-6250-FB4D-85C1-E45E6DB755EF}"/>
              </a:ext>
            </a:extLst>
          </p:cNvPr>
          <p:cNvSpPr/>
          <p:nvPr/>
        </p:nvSpPr>
        <p:spPr>
          <a:xfrm>
            <a:off x="3192109" y="5294706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World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World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8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8C55-47D3-2944-B283-E863824D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CED80-AEBD-304F-8482-DD8C32AD1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 interactive program may return a result value in addition to performing side effects.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Expressions of type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2000" dirty="0">
                <a:solidFill>
                  <a:srgbClr val="001080"/>
                </a:solidFill>
                <a:latin typeface="Menlo" panose="020B0609030804020204" pitchFamily="49" charset="0"/>
              </a:rPr>
              <a:t>a </a:t>
            </a:r>
            <a:r>
              <a:rPr lang="en-US" sz="2000" dirty="0"/>
              <a:t>are called actions.</a:t>
            </a:r>
          </a:p>
          <a:p>
            <a:r>
              <a:rPr lang="en-US" sz="2000" i="1" dirty="0"/>
              <a:t>Example</a:t>
            </a:r>
            <a:r>
              <a:rPr lang="en-US" sz="2000" dirty="0"/>
              <a:t> of actions:</a:t>
            </a:r>
          </a:p>
          <a:p>
            <a:pPr lvl="1"/>
            <a:r>
              <a:rPr lang="en-AU" dirty="0"/>
              <a:t>IO Char</a:t>
            </a:r>
            <a:r>
              <a:rPr lang="en-US" sz="1800" dirty="0"/>
              <a:t> returns a character</a:t>
            </a:r>
          </a:p>
          <a:p>
            <a:pPr lvl="1"/>
            <a:r>
              <a:rPr lang="en-AU" dirty="0"/>
              <a:t>IO () </a:t>
            </a:r>
            <a:r>
              <a:rPr lang="en-US" sz="1800" dirty="0"/>
              <a:t>return the empty tuple </a:t>
            </a:r>
            <a:r>
              <a:rPr lang="en-AU" sz="1800" dirty="0"/>
              <a:t>()</a:t>
            </a:r>
            <a:endParaRPr lang="en-US" sz="1800" dirty="0"/>
          </a:p>
          <a:p>
            <a:pPr marL="0" indent="0">
              <a:buNone/>
            </a:pPr>
            <a:r>
              <a:rPr lang="en-US" sz="2000" dirty="0"/>
              <a:t>Such actions are purely side-effecting that return no results.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39F6F-A71E-6041-A60D-83B847C5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5AEC17-CB8E-5E4D-B213-C2690D8704FC}"/>
              </a:ext>
            </a:extLst>
          </p:cNvPr>
          <p:cNvSpPr/>
          <p:nvPr/>
        </p:nvSpPr>
        <p:spPr>
          <a:xfrm>
            <a:off x="2318017" y="1720334"/>
            <a:ext cx="4507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World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-&gt; (</a:t>
            </a:r>
            <a:r>
              <a:rPr lang="en-AU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World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C320E-F3A9-1E44-A250-DDF2A033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91643-B3B3-8A4A-BC46-E995B4ECC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Interactive programs may also require argument values, this behavior can already be achieved by exploiting currying.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Example</a:t>
            </a:r>
            <a:r>
              <a:rPr lang="en-US" sz="2000" dirty="0"/>
              <a:t>: a program that takes a character and return an integer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Lastly, in reality the type IO a is provided as a primitive in Haskell, rather than being represented as a function type.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563B0-D26F-034A-AD40-9D87E9BD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72FAE1-D787-324A-9229-59B131EF58AC}"/>
              </a:ext>
            </a:extLst>
          </p:cNvPr>
          <p:cNvSpPr/>
          <p:nvPr/>
        </p:nvSpPr>
        <p:spPr>
          <a:xfrm>
            <a:off x="2342917" y="1840255"/>
            <a:ext cx="4368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World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-&gt; (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World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EB6CBE-00AF-DC45-986F-F86BA51E9AFA}"/>
              </a:ext>
            </a:extLst>
          </p:cNvPr>
          <p:cNvSpPr/>
          <p:nvPr/>
        </p:nvSpPr>
        <p:spPr>
          <a:xfrm>
            <a:off x="3802043" y="2906173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2367-D02D-C449-A891-9AF592E8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546C2-B30C-AA48-ADE6-547FAA60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2"/>
            <a:ext cx="8654537" cy="565380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/>
              <a:t>Reads a character from the keyboard, echoes it to the screen, and returns the character as its result value.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Writes the character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c</a:t>
            </a:r>
            <a:r>
              <a:rPr lang="en-US" sz="2000" dirty="0"/>
              <a:t> to the screen, and returns no result value, represented by the empty tuple.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Returns the result v without performing any interaction with the user. It provides a bridge from pure expressions without side effects to impure actions with side effects.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CB054-9555-0F46-9B57-EDEC025C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DDCA32-AF19-514B-A9FF-8B11900F1410}"/>
              </a:ext>
            </a:extLst>
          </p:cNvPr>
          <p:cNvSpPr/>
          <p:nvPr/>
        </p:nvSpPr>
        <p:spPr>
          <a:xfrm>
            <a:off x="2485901" y="10435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err="1">
                <a:solidFill>
                  <a:srgbClr val="795E26"/>
                </a:solidFill>
                <a:latin typeface="Menlo" panose="020B0609030804020204" pitchFamily="49" charset="0"/>
              </a:rPr>
              <a:t>getChar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endParaRPr lang="en-AU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getChar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= ...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1FF53C-EF6D-9246-939E-EAA2DBF9BC10}"/>
              </a:ext>
            </a:extLst>
          </p:cNvPr>
          <p:cNvSpPr/>
          <p:nvPr/>
        </p:nvSpPr>
        <p:spPr>
          <a:xfrm>
            <a:off x="2485901" y="28296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err="1">
                <a:solidFill>
                  <a:srgbClr val="795E26"/>
                </a:solidFill>
                <a:latin typeface="Menlo" panose="020B0609030804020204" pitchFamily="49" charset="0"/>
              </a:rPr>
              <a:t>putChar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endParaRPr lang="en-AU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putChar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c = ...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401483-485F-8444-8D3E-835F7579ACF0}"/>
              </a:ext>
            </a:extLst>
          </p:cNvPr>
          <p:cNvSpPr/>
          <p:nvPr/>
        </p:nvSpPr>
        <p:spPr>
          <a:xfrm>
            <a:off x="2485901" y="46157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795E26"/>
                </a:solidFill>
                <a:latin typeface="Menlo" panose="020B0609030804020204" pitchFamily="49" charset="0"/>
              </a:rPr>
              <a:t>return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-&gt;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return v =...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4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7B637-4287-A646-8EE6-71EDF4AD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18413-F912-1845-8AB3-817229C99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sequence of IO actions can be combined into a single composite action using the </a:t>
            </a:r>
            <a:r>
              <a:rPr lang="en-AU" sz="20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US" sz="2000" dirty="0"/>
              <a:t> notation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Each action is the sequence must begin in precisely the same column.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The expression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vn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&lt;-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actionN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are called generators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The generator can be abbreviated by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_ &lt;- action1 </a:t>
            </a:r>
            <a:r>
              <a:rPr lang="en-US" sz="2000" dirty="0"/>
              <a:t>if the result is not requited.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E1FFB-1503-2B46-A36F-3D49A83B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12392F-7B8E-3A4E-A98D-712793A53B60}"/>
              </a:ext>
            </a:extLst>
          </p:cNvPr>
          <p:cNvSpPr/>
          <p:nvPr/>
        </p:nvSpPr>
        <p:spPr>
          <a:xfrm>
            <a:off x="2750696" y="172379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	v1 &lt;- action1</a:t>
            </a:r>
          </a:p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	v2 &lt;- action2</a:t>
            </a:r>
          </a:p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	.</a:t>
            </a:r>
          </a:p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	.</a:t>
            </a:r>
          </a:p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	.</a:t>
            </a:r>
          </a:p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vn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&lt;- </a:t>
            </a:r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actionN</a:t>
            </a:r>
            <a:endParaRPr lang="en-AU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	return (f v1 v2 ... </a:t>
            </a:r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vn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1360-1780-8E47-82FA-BD0DCAB8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DFAA1-5D57-B64B-81C8-D1D474B6B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 action that reads three characters, discards the second, and returns the first and third as a pair.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347FA-9422-EC45-B8CD-F119F0A2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D380E-E9D3-3042-851D-1D74CF3710B7}"/>
              </a:ext>
            </a:extLst>
          </p:cNvPr>
          <p:cNvSpPr/>
          <p:nvPr/>
        </p:nvSpPr>
        <p:spPr>
          <a:xfrm>
            <a:off x="2130552" y="2112231"/>
            <a:ext cx="488289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act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act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x 		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getChar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getChar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y 		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getChar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return 	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x,y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AD21C0-AFD1-AA40-95F1-43245A3C3234}"/>
              </a:ext>
            </a:extLst>
          </p:cNvPr>
          <p:cNvSpPr/>
          <p:nvPr/>
        </p:nvSpPr>
        <p:spPr>
          <a:xfrm>
            <a:off x="2130552" y="4004123"/>
            <a:ext cx="4882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&gt; act</a:t>
            </a:r>
          </a:p>
          <a:p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123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dirty="0">
                <a:solidFill>
                  <a:srgbClr val="A31515"/>
                </a:solidFill>
                <a:latin typeface="Menlo" panose="020B0609030804020204" pitchFamily="49" charset="0"/>
              </a:rPr>
              <a:t>'1'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dirty="0">
                <a:solidFill>
                  <a:srgbClr val="A31515"/>
                </a:solidFill>
                <a:latin typeface="Menlo" panose="020B0609030804020204" pitchFamily="49" charset="0"/>
              </a:rPr>
              <a:t>'3'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D25AA2B-AA47-8543-ABD9-7865F456A13B}"/>
              </a:ext>
            </a:extLst>
          </p:cNvPr>
          <p:cNvSpPr/>
          <p:nvPr/>
        </p:nvSpPr>
        <p:spPr>
          <a:xfrm rot="5400000">
            <a:off x="2348615" y="4543177"/>
            <a:ext cx="239429" cy="440009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4D229EC-6C55-2144-A60A-0385D41EF441}"/>
              </a:ext>
            </a:extLst>
          </p:cNvPr>
          <p:cNvSpPr/>
          <p:nvPr/>
        </p:nvSpPr>
        <p:spPr>
          <a:xfrm rot="5400000">
            <a:off x="3194434" y="4262126"/>
            <a:ext cx="239429" cy="1016085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8D915-D717-FB43-9E21-6B3EE5BBE0C6}"/>
              </a:ext>
            </a:extLst>
          </p:cNvPr>
          <p:cNvSpPr txBox="1"/>
          <p:nvPr/>
        </p:nvSpPr>
        <p:spPr>
          <a:xfrm>
            <a:off x="2146639" y="5040424"/>
            <a:ext cx="79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81408A-650F-E945-9BC0-F8C21EF3E080}"/>
              </a:ext>
            </a:extLst>
          </p:cNvPr>
          <p:cNvSpPr txBox="1"/>
          <p:nvPr/>
        </p:nvSpPr>
        <p:spPr>
          <a:xfrm>
            <a:off x="2806106" y="5047411"/>
            <a:ext cx="101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27773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6431-D8E9-2043-AD61-00DE7CB8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81975-BB16-E84B-8635-DAD795418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 turn a module into an executable, an operating system should know what is the starting point the executable.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Main function is usually the place where most side effects happen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A9FFB-E124-0641-A6EE-5D889D2A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F559D-BE25-A947-8BEF-7CB188CD63D1}"/>
              </a:ext>
            </a:extLst>
          </p:cNvPr>
          <p:cNvSpPr/>
          <p:nvPr/>
        </p:nvSpPr>
        <p:spPr>
          <a:xfrm>
            <a:off x="3528337" y="1836158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795E26"/>
                </a:solidFill>
                <a:latin typeface="Menlo" panose="020B0609030804020204" pitchFamily="49" charset="0"/>
              </a:rPr>
              <a:t>main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5D18AF-1F7D-CE41-88E8-028BB035D4A4}"/>
              </a:ext>
            </a:extLst>
          </p:cNvPr>
          <p:cNvSpPr/>
          <p:nvPr/>
        </p:nvSpPr>
        <p:spPr>
          <a:xfrm>
            <a:off x="3593326" y="308264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795E26"/>
                </a:solidFill>
                <a:latin typeface="Menlo" panose="020B0609030804020204" pitchFamily="49" charset="0"/>
              </a:rPr>
              <a:t>main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main = </a:t>
            </a:r>
            <a:r>
              <a:rPr lang="en-AU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endParaRPr lang="en-AU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</a:p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</a:p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2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CAA5-FD5B-4749-A265-A9B37513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19062-9790-8847-91FE-924F4070F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Example: echo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Build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Test 1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Test 2: redirect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55135-CCD9-C245-B77A-E8BB77A6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2DC36E-0FD6-D744-8B11-3DB9D97C6DF1}"/>
              </a:ext>
            </a:extLst>
          </p:cNvPr>
          <p:cNvSpPr/>
          <p:nvPr/>
        </p:nvSpPr>
        <p:spPr>
          <a:xfrm>
            <a:off x="616454" y="1512760"/>
            <a:ext cx="4778506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main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main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x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getChar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main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D63ABB-BF54-5544-BCE8-D52AE8791017}"/>
              </a:ext>
            </a:extLst>
          </p:cNvPr>
          <p:cNvSpPr/>
          <p:nvPr/>
        </p:nvSpPr>
        <p:spPr>
          <a:xfrm>
            <a:off x="616454" y="3220227"/>
            <a:ext cx="47785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ghc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echo.hs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of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Compiling Main (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echo.hs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echo.o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Linking echo ...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1EA3D4-F877-E640-95FE-177C0B94327F}"/>
              </a:ext>
            </a:extLst>
          </p:cNvPr>
          <p:cNvSpPr/>
          <p:nvPr/>
        </p:nvSpPr>
        <p:spPr>
          <a:xfrm>
            <a:off x="616454" y="4179673"/>
            <a:ext cx="4778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./echo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Hello world!!!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Hello world!!!</a:t>
            </a:r>
          </a:p>
          <a:p>
            <a:r>
              <a:rPr lang="en-AU" dirty="0"/>
              <a:t>^C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D92618-D52F-B54C-89DA-54924C9AFB04}"/>
              </a:ext>
            </a:extLst>
          </p:cNvPr>
          <p:cNvSpPr/>
          <p:nvPr/>
        </p:nvSpPr>
        <p:spPr>
          <a:xfrm>
            <a:off x="616454" y="5702233"/>
            <a:ext cx="47785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./echo 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hello.txt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Hello world!!!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^C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F067B465-98C4-4249-970A-5FEF405A140F}"/>
              </a:ext>
            </a:extLst>
          </p:cNvPr>
          <p:cNvSpPr/>
          <p:nvPr/>
        </p:nvSpPr>
        <p:spPr>
          <a:xfrm>
            <a:off x="4572000" y="4771089"/>
            <a:ext cx="1978727" cy="1978727"/>
          </a:xfrm>
          <a:prstGeom prst="irregularSeal1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open </a:t>
            </a:r>
            <a:r>
              <a:rPr lang="en-US" dirty="0" err="1">
                <a:solidFill>
                  <a:schemeClr val="tx1"/>
                </a:solidFill>
              </a:rPr>
              <a:t>hello.txt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47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0491-3847-2E4B-A746-3EB007A0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03723-DD0F-DB4A-94BC-DE61BA772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Test 3: redirect input and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8517A-5DF2-524A-862C-C89E84EF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2FB89E-5A22-AE44-A06B-299267F64511}"/>
              </a:ext>
            </a:extLst>
          </p:cNvPr>
          <p:cNvSpPr/>
          <p:nvPr/>
        </p:nvSpPr>
        <p:spPr>
          <a:xfrm>
            <a:off x="493776" y="1504295"/>
            <a:ext cx="5632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./echo &lt;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echo.hs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echo_test.hs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 &lt;stdin&gt;: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hGetChar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 end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of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file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Explosion 1 5">
            <a:extLst>
              <a:ext uri="{FF2B5EF4-FFF2-40B4-BE49-F238E27FC236}">
                <a16:creationId xmlns:a16="http://schemas.microsoft.com/office/drawing/2014/main" id="{D8565B96-417E-AE46-B557-D4A349C31400}"/>
              </a:ext>
            </a:extLst>
          </p:cNvPr>
          <p:cNvSpPr/>
          <p:nvPr/>
        </p:nvSpPr>
        <p:spPr>
          <a:xfrm>
            <a:off x="4900893" y="637885"/>
            <a:ext cx="2589566" cy="2589566"/>
          </a:xfrm>
          <a:prstGeom prst="irregularSeal1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open </a:t>
            </a:r>
            <a:r>
              <a:rPr lang="en-US" dirty="0" err="1">
                <a:solidFill>
                  <a:schemeClr val="tx1"/>
                </a:solidFill>
              </a:rPr>
              <a:t>echo_test.hs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2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76926-68E4-5141-B6C0-29B71AAD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primitives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89ED6-5D5C-0641-BF2F-F1E4CABF6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Use the tree basic actions and sequencing to define action primitives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131A2-F3ED-014D-931B-1935B7BC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1C117-13A4-4E4B-A158-3DB146BBDECF}"/>
              </a:ext>
            </a:extLst>
          </p:cNvPr>
          <p:cNvSpPr/>
          <p:nvPr/>
        </p:nvSpPr>
        <p:spPr>
          <a:xfrm>
            <a:off x="2148838" y="1470166"/>
            <a:ext cx="45720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getLine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getLine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'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x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getChar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	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==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AU" sz="1400" dirty="0">
                <a:solidFill>
                  <a:srgbClr val="EE0000"/>
                </a:solidFill>
                <a:latin typeface="Menlo" panose="020B0609030804020204" pitchFamily="49" charset="0"/>
              </a:rPr>
              <a:t>\n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return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	else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		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getLine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’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	return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2C185D-7C72-774F-837D-E28560EA2B73}"/>
              </a:ext>
            </a:extLst>
          </p:cNvPr>
          <p:cNvSpPr/>
          <p:nvPr/>
        </p:nvSpPr>
        <p:spPr>
          <a:xfrm>
            <a:off x="2148838" y="3429000"/>
            <a:ext cx="45720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getLine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Hello world!!!</a:t>
            </a: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"Hello world!!!"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1D0C1-8ED2-A142-8C92-601B54AD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primitives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DE234-9C9F-A042-804E-20B59EAB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E6D7B-43C0-AE4B-91A0-93540F16C902}"/>
              </a:ext>
            </a:extLst>
          </p:cNvPr>
          <p:cNvSpPr/>
          <p:nvPr/>
        </p:nvSpPr>
        <p:spPr>
          <a:xfrm>
            <a:off x="2286000" y="1282160"/>
            <a:ext cx="4572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putStr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'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return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()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'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pPr lvl="5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</a:t>
            </a:r>
          </a:p>
          <a:p>
            <a:pPr lvl="5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'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F388B2-FAD8-654A-A50E-2B8004AA32F7}"/>
              </a:ext>
            </a:extLst>
          </p:cNvPr>
          <p:cNvSpPr/>
          <p:nvPr/>
        </p:nvSpPr>
        <p:spPr>
          <a:xfrm>
            <a:off x="2286000" y="2670787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'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"Hello world!!!"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Hello world!!!*&gt;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C917A2-C1CF-8443-9A34-255D57E6FE05}"/>
              </a:ext>
            </a:extLst>
          </p:cNvPr>
          <p:cNvSpPr/>
          <p:nvPr/>
        </p:nvSpPr>
        <p:spPr>
          <a:xfrm>
            <a:off x="2286000" y="4406290"/>
            <a:ext cx="45720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'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'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AU" sz="1400" dirty="0">
                <a:solidFill>
                  <a:srgbClr val="EE0000"/>
                </a:solidFill>
                <a:latin typeface="Menlo" panose="020B0609030804020204" pitchFamily="49" charset="0"/>
              </a:rPr>
              <a:t>\n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6A98AC-5184-A64D-8D05-84A628AD7AE6}"/>
              </a:ext>
            </a:extLst>
          </p:cNvPr>
          <p:cNvSpPr/>
          <p:nvPr/>
        </p:nvSpPr>
        <p:spPr>
          <a:xfrm>
            <a:off x="2286000" y="5602454"/>
            <a:ext cx="4572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'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"Hello world!!!"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Hello world!!!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9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8C17-6A7B-A341-AA9D-D7B0F8D9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primitives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FFE38-8C4E-F948-9D4D-49876DF7C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Define an action that prompts for a string to be entered from the keyboard, and displays it length: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CE548-B6F1-DA44-8EEB-497C4662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5FB670-2C7B-DF4D-82D4-35C2E0C7943B}"/>
              </a:ext>
            </a:extLst>
          </p:cNvPr>
          <p:cNvSpPr/>
          <p:nvPr/>
        </p:nvSpPr>
        <p:spPr>
          <a:xfrm>
            <a:off x="2148838" y="1989121"/>
            <a:ext cx="4572000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strlen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strlen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"Enter a string: 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getLine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"The string has 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(show (length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 characters"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F44912-AC06-B14C-9A7E-B636D1B199D0}"/>
              </a:ext>
            </a:extLst>
          </p:cNvPr>
          <p:cNvSpPr/>
          <p:nvPr/>
        </p:nvSpPr>
        <p:spPr>
          <a:xfrm>
            <a:off x="2148838" y="4379444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strlen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Enter a string: Hello world!!!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The string has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characters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86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A4FD52-1020-B240-9639-601CDC73B705}"/>
              </a:ext>
            </a:extLst>
          </p:cNvPr>
          <p:cNvSpPr/>
          <p:nvPr/>
        </p:nvSpPr>
        <p:spPr>
          <a:xfrm>
            <a:off x="359229" y="1284514"/>
            <a:ext cx="4778828" cy="3951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8EEF1-C352-E444-A49E-948F78EB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command line arguments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DF87E-3222-0B49-9766-22AC3487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34A36-6CCF-024A-9AE8-2D9953FF3CB1}"/>
              </a:ext>
            </a:extLst>
          </p:cNvPr>
          <p:cNvSpPr/>
          <p:nvPr/>
        </p:nvSpPr>
        <p:spPr>
          <a:xfrm>
            <a:off x="446314" y="3853543"/>
            <a:ext cx="4572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printStrings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printStrings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return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()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printStrings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printStrings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942F06-3338-4448-862F-DECDE19E6ACB}"/>
              </a:ext>
            </a:extLst>
          </p:cNvPr>
          <p:cNvSpPr/>
          <p:nvPr/>
        </p:nvSpPr>
        <p:spPr>
          <a:xfrm>
            <a:off x="446314" y="1385053"/>
            <a:ext cx="4572000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267F99"/>
                </a:solidFill>
                <a:latin typeface="Menlo" panose="020B0609030804020204" pitchFamily="49" charset="0"/>
              </a:rPr>
              <a:t>System.Environment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267F99"/>
                </a:solidFill>
                <a:latin typeface="Menlo" panose="020B0609030804020204" pitchFamily="49" charset="0"/>
              </a:rPr>
              <a:t>Data.List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main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args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getArgs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progName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&lt;-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getProgName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"The arguments are:"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printStrings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args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"The program name is:"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progName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0434B3-5E0D-8A49-823C-F8586F6D070F}"/>
              </a:ext>
            </a:extLst>
          </p:cNvPr>
          <p:cNvSpPr/>
          <p:nvPr/>
        </p:nvSpPr>
        <p:spPr>
          <a:xfrm>
            <a:off x="359229" y="91518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io.hs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570F85-0D61-B843-A7F4-076E863EFCC4}"/>
              </a:ext>
            </a:extLst>
          </p:cNvPr>
          <p:cNvSpPr/>
          <p:nvPr/>
        </p:nvSpPr>
        <p:spPr>
          <a:xfrm>
            <a:off x="343061" y="5349737"/>
            <a:ext cx="47785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ghc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io.hs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of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Compiling Main (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io.hs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io.o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Linking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...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84BB59-9951-DD4E-8B74-57B5E19786B2}"/>
              </a:ext>
            </a:extLst>
          </p:cNvPr>
          <p:cNvSpPr/>
          <p:nvPr/>
        </p:nvSpPr>
        <p:spPr>
          <a:xfrm>
            <a:off x="5414553" y="1293003"/>
            <a:ext cx="32831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./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arg1 arg2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The arguments are: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arg1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arg2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35DB215-B9FD-FA41-9B38-9ED5ADE7A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553" y="959003"/>
            <a:ext cx="3439885" cy="36512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395246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4FA8-56C1-AE4A-87A6-2DB0E240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3C171-78D9-D347-B8A4-12B2568D2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Define an action </a:t>
            </a:r>
            <a:r>
              <a:rPr lang="en-AU" sz="2000" dirty="0">
                <a:solidFill>
                  <a:srgbClr val="795E26"/>
                </a:solidFill>
                <a:latin typeface="Menlo" panose="020B0609030804020204" pitchFamily="49" charset="0"/>
              </a:rPr>
              <a:t>adder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() </a:t>
            </a:r>
            <a:r>
              <a:rPr lang="en-US" sz="2000" dirty="0"/>
              <a:t>that reads a given number of integers from the keyboard, one per line, and display their sum. For example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Implement a program adder that reads a given number of integers from the command line, adds them up and prints to the console the sum. For example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64E69-0CE5-7F4E-9C49-60E74D116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70A682-AEEA-2F4A-B572-D1E23761A7E9}"/>
              </a:ext>
            </a:extLst>
          </p:cNvPr>
          <p:cNvSpPr/>
          <p:nvPr/>
        </p:nvSpPr>
        <p:spPr>
          <a:xfrm>
            <a:off x="653143" y="177367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adder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How many number?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The total is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25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A9DFD4-6DCD-4A46-BD47-CE09B9B785B2}"/>
              </a:ext>
            </a:extLst>
          </p:cNvPr>
          <p:cNvSpPr/>
          <p:nvPr/>
        </p:nvSpPr>
        <p:spPr>
          <a:xfrm>
            <a:off x="653143" y="477134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./adder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The sum is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4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229DA-426F-7349-A29B-7FD95A40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functions vs 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499CF-E7AA-1C45-9671-C1346EBAE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Pure functions</a:t>
            </a:r>
          </a:p>
          <a:p>
            <a:pPr lvl="1"/>
            <a:r>
              <a:rPr lang="en-US" sz="1800" dirty="0"/>
              <a:t>The function takes the same value for the same arguments</a:t>
            </a:r>
          </a:p>
          <a:p>
            <a:pPr lvl="2"/>
            <a:r>
              <a:rPr lang="en-US" sz="1600" dirty="0"/>
              <a:t>There is no sate;</a:t>
            </a:r>
          </a:p>
          <a:p>
            <a:pPr lvl="2"/>
            <a:r>
              <a:rPr lang="en-US" sz="1600" dirty="0"/>
              <a:t>There are not inputs besides function arguments.</a:t>
            </a:r>
          </a:p>
          <a:p>
            <a:r>
              <a:rPr lang="en-US" sz="2000" dirty="0"/>
              <a:t>Examples of impure functions</a:t>
            </a:r>
          </a:p>
          <a:p>
            <a:pPr lvl="1"/>
            <a:r>
              <a:rPr lang="en-US" sz="1800" dirty="0"/>
              <a:t>Deterministic function but with a state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Nondeterministic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D00A2-4B76-E342-8E57-4B8636FE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3996E3A-ED3E-9F43-9A50-075AB9839C89}"/>
                  </a:ext>
                </a:extLst>
              </p:cNvPr>
              <p:cNvSpPr/>
              <p:nvPr/>
            </p:nvSpPr>
            <p:spPr>
              <a:xfrm>
                <a:off x="1781452" y="3335512"/>
                <a:ext cx="2519729" cy="58872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state: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3996E3A-ED3E-9F43-9A50-075AB9839C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452" y="3335512"/>
                <a:ext cx="2519729" cy="5887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64C08B-2CA3-0F4D-B552-845D47FACFEF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462663" y="3623611"/>
            <a:ext cx="318789" cy="626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1B082E-5660-CF42-9C99-44C02F8285C2}"/>
              </a:ext>
            </a:extLst>
          </p:cNvPr>
          <p:cNvCxnSpPr>
            <a:cxnSpLocks/>
          </p:cNvCxnSpPr>
          <p:nvPr/>
        </p:nvCxnSpPr>
        <p:spPr>
          <a:xfrm>
            <a:off x="4293456" y="3623611"/>
            <a:ext cx="318789" cy="626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8F37FBA-EB5D-9F4C-9D92-3CF25BCCE025}"/>
                  </a:ext>
                </a:extLst>
              </p:cNvPr>
              <p:cNvSpPr/>
              <p:nvPr/>
            </p:nvSpPr>
            <p:spPr>
              <a:xfrm>
                <a:off x="1403890" y="3254279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8F37FBA-EB5D-9F4C-9D92-3CF25BCCE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890" y="3254279"/>
                <a:ext cx="36798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95F34CD-B73F-C647-A12F-0653FD6C73D0}"/>
                  </a:ext>
                </a:extLst>
              </p:cNvPr>
              <p:cNvSpPr/>
              <p:nvPr/>
            </p:nvSpPr>
            <p:spPr>
              <a:xfrm>
                <a:off x="4293456" y="3234940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95F34CD-B73F-C647-A12F-0653FD6C7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456" y="3234940"/>
                <a:ext cx="371384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85EE30B-63B5-D84D-B40C-4E8ED079B51F}"/>
                  </a:ext>
                </a:extLst>
              </p:cNvPr>
              <p:cNvSpPr/>
              <p:nvPr/>
            </p:nvSpPr>
            <p:spPr>
              <a:xfrm>
                <a:off x="1438064" y="3985050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85EE30B-63B5-D84D-B40C-4E8ED079B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064" y="3985050"/>
                <a:ext cx="3658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95EE85-1F6F-5543-9805-8D526347FD25}"/>
                  </a:ext>
                </a:extLst>
              </p:cNvPr>
              <p:cNvSpPr/>
              <p:nvPr/>
            </p:nvSpPr>
            <p:spPr>
              <a:xfrm>
                <a:off x="4302714" y="399055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95EE85-1F6F-5543-9805-8D526347FD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714" y="3990553"/>
                <a:ext cx="3658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B2E26F9-217C-8147-BD89-3129201D038A}"/>
                  </a:ext>
                </a:extLst>
              </p:cNvPr>
              <p:cNvSpPr/>
              <p:nvPr/>
            </p:nvSpPr>
            <p:spPr>
              <a:xfrm>
                <a:off x="1748698" y="2980336"/>
                <a:ext cx="14662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Initially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B2E26F9-217C-8147-BD89-3129201D0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98" y="2980336"/>
                <a:ext cx="1466235" cy="369332"/>
              </a:xfrm>
              <a:prstGeom prst="rect">
                <a:avLst/>
              </a:prstGeom>
              <a:blipFill>
                <a:blip r:embed="rId7"/>
                <a:stretch>
                  <a:fillRect l="-344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2739AAF-19E0-1D4A-A645-6DD1970A1549}"/>
                  </a:ext>
                </a:extLst>
              </p:cNvPr>
              <p:cNvSpPr/>
              <p:nvPr/>
            </p:nvSpPr>
            <p:spPr>
              <a:xfrm>
                <a:off x="1436531" y="435071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2739AAF-19E0-1D4A-A645-6DD1970A1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531" y="4350713"/>
                <a:ext cx="3658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1F9A572-D88C-B744-9821-1E8D1BA9F8FA}"/>
                  </a:ext>
                </a:extLst>
              </p:cNvPr>
              <p:cNvSpPr/>
              <p:nvPr/>
            </p:nvSpPr>
            <p:spPr>
              <a:xfrm>
                <a:off x="4301181" y="435621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1F9A572-D88C-B744-9821-1E8D1BA9F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181" y="4356216"/>
                <a:ext cx="3658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BBDD043-6530-E34A-BA8F-680E6976F0A4}"/>
                  </a:ext>
                </a:extLst>
              </p:cNvPr>
              <p:cNvSpPr/>
              <p:nvPr/>
            </p:nvSpPr>
            <p:spPr>
              <a:xfrm>
                <a:off x="1631266" y="5711769"/>
                <a:ext cx="2519729" cy="58872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BBDD043-6530-E34A-BA8F-680E6976F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266" y="5711769"/>
                <a:ext cx="2519729" cy="5887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C0A874-8602-CB4E-8108-9BA20D2F494B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1312477" y="5999868"/>
            <a:ext cx="318789" cy="626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D9311D-8214-B349-8DA4-2DFFCAE69509}"/>
              </a:ext>
            </a:extLst>
          </p:cNvPr>
          <p:cNvCxnSpPr>
            <a:cxnSpLocks/>
          </p:cNvCxnSpPr>
          <p:nvPr/>
        </p:nvCxnSpPr>
        <p:spPr>
          <a:xfrm>
            <a:off x="4143270" y="5999868"/>
            <a:ext cx="318789" cy="626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1B564F3-B330-0E4C-AB32-B8CB2CD5666A}"/>
                  </a:ext>
                </a:extLst>
              </p:cNvPr>
              <p:cNvSpPr/>
              <p:nvPr/>
            </p:nvSpPr>
            <p:spPr>
              <a:xfrm>
                <a:off x="1253704" y="5630536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1B564F3-B330-0E4C-AB32-B8CB2CD566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704" y="5630536"/>
                <a:ext cx="36798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1347476-8964-5241-B6E5-637B7D296744}"/>
                  </a:ext>
                </a:extLst>
              </p:cNvPr>
              <p:cNvSpPr/>
              <p:nvPr/>
            </p:nvSpPr>
            <p:spPr>
              <a:xfrm>
                <a:off x="4143270" y="5611197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1347476-8964-5241-B6E5-637B7D296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270" y="5611197"/>
                <a:ext cx="371384" cy="369332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CD77FE9-107F-B049-B8E2-8E19CB5A0A87}"/>
                  </a:ext>
                </a:extLst>
              </p:cNvPr>
              <p:cNvSpPr/>
              <p:nvPr/>
            </p:nvSpPr>
            <p:spPr>
              <a:xfrm>
                <a:off x="1631266" y="5297957"/>
                <a:ext cx="20810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random num. gen.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CD77FE9-107F-B049-B8E2-8E19CB5A0A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266" y="5297957"/>
                <a:ext cx="2081019" cy="369332"/>
              </a:xfrm>
              <a:prstGeom prst="rect">
                <a:avLst/>
              </a:prstGeom>
              <a:blipFill>
                <a:blip r:embed="rId13"/>
                <a:stretch>
                  <a:fillRect t="-3333" r="-121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4F84C6-D4AB-7743-9421-0FF20B247547}"/>
              </a:ext>
            </a:extLst>
          </p:cNvPr>
          <p:cNvCxnSpPr>
            <a:cxnSpLocks/>
          </p:cNvCxnSpPr>
          <p:nvPr/>
        </p:nvCxnSpPr>
        <p:spPr>
          <a:xfrm>
            <a:off x="1771875" y="4170556"/>
            <a:ext cx="2529306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EFDEF9-0A66-254F-AD0E-D68B0D479022}"/>
              </a:ext>
            </a:extLst>
          </p:cNvPr>
          <p:cNvCxnSpPr>
            <a:cxnSpLocks/>
          </p:cNvCxnSpPr>
          <p:nvPr/>
        </p:nvCxnSpPr>
        <p:spPr>
          <a:xfrm>
            <a:off x="1771875" y="4516245"/>
            <a:ext cx="2521581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FC67ADC-2AAD-BD4A-B606-E39178D27E70}"/>
              </a:ext>
            </a:extLst>
          </p:cNvPr>
          <p:cNvSpPr txBox="1"/>
          <p:nvPr/>
        </p:nvSpPr>
        <p:spPr>
          <a:xfrm>
            <a:off x="2671775" y="4350560"/>
            <a:ext cx="110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</a:t>
            </a:r>
          </a:p>
        </p:txBody>
      </p:sp>
    </p:spTree>
    <p:extLst>
      <p:ext uri="{BB962C8B-B14F-4D97-AF65-F5344CB8AC3E}">
        <p14:creationId xmlns:p14="http://schemas.microsoft.com/office/powerpoint/2010/main" val="283985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DD19-F994-B043-B51F-2521C189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functions vs 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8B1D8-8E06-984E-8CC5-4B27C7AE4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Side effects</a:t>
            </a:r>
          </a:p>
          <a:p>
            <a:pPr lvl="1"/>
            <a:r>
              <a:rPr lang="en-US" sz="1800" dirty="0"/>
              <a:t>A function changes the state outside its own space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           Printing to the screen is not the same as  returning a value </a:t>
            </a:r>
          </a:p>
          <a:p>
            <a:r>
              <a:rPr lang="en-US" sz="2000" dirty="0"/>
              <a:t>Examples of side effects</a:t>
            </a:r>
          </a:p>
          <a:p>
            <a:pPr lvl="1"/>
            <a:r>
              <a:rPr lang="en-US" sz="1800" dirty="0"/>
              <a:t>Reading a record from a database</a:t>
            </a:r>
          </a:p>
          <a:p>
            <a:pPr lvl="1"/>
            <a:r>
              <a:rPr lang="en-US" sz="1800" dirty="0"/>
              <a:t>Sending a message over the Internet</a:t>
            </a:r>
          </a:p>
          <a:p>
            <a:pPr lvl="1"/>
            <a:r>
              <a:rPr lang="en-US" sz="1800" dirty="0"/>
              <a:t>Printing to the screen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6BBDC-ED5B-BB46-A948-08BF8C9A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A0251C-A2DE-874E-AE53-421F98C36F85}"/>
              </a:ext>
            </a:extLst>
          </p:cNvPr>
          <p:cNvSpPr/>
          <p:nvPr/>
        </p:nvSpPr>
        <p:spPr>
          <a:xfrm>
            <a:off x="370838" y="2315925"/>
            <a:ext cx="4241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main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main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"Hello from Haskell!"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964B56-FA1D-FA44-A0E3-781BD95713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t="7855" r="6594" b="19991"/>
          <a:stretch/>
        </p:blipFill>
        <p:spPr>
          <a:xfrm>
            <a:off x="5784776" y="2186923"/>
            <a:ext cx="3069662" cy="1663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DDCA4E-922D-EB42-B8FF-1270325E67E2}"/>
              </a:ext>
            </a:extLst>
          </p:cNvPr>
          <p:cNvSpPr/>
          <p:nvPr/>
        </p:nvSpPr>
        <p:spPr>
          <a:xfrm>
            <a:off x="5935748" y="2315925"/>
            <a:ext cx="2780779" cy="1310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Hello from Haskell!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05D82-2261-DC42-B3AB-684780E63120}"/>
              </a:ext>
            </a:extLst>
          </p:cNvPr>
          <p:cNvSpPr txBox="1"/>
          <p:nvPr/>
        </p:nvSpPr>
        <p:spPr>
          <a:xfrm>
            <a:off x="134307" y="4269656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 action!</a:t>
            </a:r>
          </a:p>
        </p:txBody>
      </p:sp>
    </p:spTree>
    <p:extLst>
      <p:ext uri="{BB962C8B-B14F-4D97-AF65-F5344CB8AC3E}">
        <p14:creationId xmlns:p14="http://schemas.microsoft.com/office/powerpoint/2010/main" val="29093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C4F447E-BEE7-714B-9A85-79263B720948}"/>
              </a:ext>
            </a:extLst>
          </p:cNvPr>
          <p:cNvSpPr/>
          <p:nvPr/>
        </p:nvSpPr>
        <p:spPr>
          <a:xfrm>
            <a:off x="3549906" y="3487087"/>
            <a:ext cx="4281650" cy="286684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D63895-6DFF-304B-90E4-EE8F9E971932}"/>
              </a:ext>
            </a:extLst>
          </p:cNvPr>
          <p:cNvSpPr/>
          <p:nvPr/>
        </p:nvSpPr>
        <p:spPr>
          <a:xfrm>
            <a:off x="1467797" y="3510795"/>
            <a:ext cx="4281650" cy="286684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3DF17-7182-4348-81FC-8ECA9D11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73996-2F26-1842-8EC6-EE45F18A7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Pure functions: Advantages </a:t>
            </a:r>
          </a:p>
          <a:p>
            <a:pPr lvl="1"/>
            <a:r>
              <a:rPr lang="en-US" sz="1600" dirty="0"/>
              <a:t>Easy to read: thanks to function composition</a:t>
            </a:r>
          </a:p>
          <a:p>
            <a:pPr lvl="1"/>
            <a:r>
              <a:rPr lang="en-US" sz="1800" dirty="0"/>
              <a:t>Find bugs:  function only depends on inputs </a:t>
            </a:r>
          </a:p>
          <a:p>
            <a:pPr lvl="1"/>
            <a:r>
              <a:rPr lang="en-US" sz="1800" dirty="0"/>
              <a:t>Test:	 same inputs results in the outputs  </a:t>
            </a:r>
          </a:p>
          <a:p>
            <a:pPr lvl="1"/>
            <a:r>
              <a:rPr lang="en-US" sz="1800" dirty="0"/>
              <a:t>Make functions run in parallel.</a:t>
            </a:r>
          </a:p>
          <a:p>
            <a:r>
              <a:rPr lang="en-US" sz="2000" dirty="0"/>
              <a:t>Side effects: The functions run in parallel and share the state (side effect)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8FE3F-30DE-2E42-AB30-89FF5F15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5D0F5B-478C-4942-805D-6B2D355A957E}"/>
              </a:ext>
            </a:extLst>
          </p:cNvPr>
          <p:cNvSpPr/>
          <p:nvPr/>
        </p:nvSpPr>
        <p:spPr>
          <a:xfrm>
            <a:off x="3745283" y="3589559"/>
            <a:ext cx="1828800" cy="263055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599E1F-0DA5-A941-9685-F413CEE8E491}"/>
              </a:ext>
            </a:extLst>
          </p:cNvPr>
          <p:cNvSpPr/>
          <p:nvPr/>
        </p:nvSpPr>
        <p:spPr>
          <a:xfrm>
            <a:off x="1580369" y="3589559"/>
            <a:ext cx="897094" cy="263055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24AFD3-7719-0E48-98CB-6E3BAA32997F}"/>
              </a:ext>
            </a:extLst>
          </p:cNvPr>
          <p:cNvSpPr/>
          <p:nvPr/>
        </p:nvSpPr>
        <p:spPr>
          <a:xfrm>
            <a:off x="6821188" y="3589559"/>
            <a:ext cx="897094" cy="263055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DA50CC-6C4B-CC44-A691-CC124332CD37}"/>
              </a:ext>
            </a:extLst>
          </p:cNvPr>
          <p:cNvSpPr txBox="1"/>
          <p:nvPr/>
        </p:nvSpPr>
        <p:spPr>
          <a:xfrm>
            <a:off x="1467797" y="3141463"/>
            <a:ext cx="132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48EF9E-E126-DD43-89E1-3BBADF78ED3B}"/>
              </a:ext>
            </a:extLst>
          </p:cNvPr>
          <p:cNvSpPr txBox="1"/>
          <p:nvPr/>
        </p:nvSpPr>
        <p:spPr>
          <a:xfrm>
            <a:off x="6608408" y="3141463"/>
            <a:ext cx="132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562A2C-470A-0443-84D6-4CA3B61C616C}"/>
              </a:ext>
            </a:extLst>
          </p:cNvPr>
          <p:cNvSpPr txBox="1"/>
          <p:nvPr/>
        </p:nvSpPr>
        <p:spPr>
          <a:xfrm>
            <a:off x="3532339" y="3141463"/>
            <a:ext cx="2527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  <a:r>
              <a:rPr lang="en-US"/>
              <a:t>/shared memory</a:t>
            </a:r>
            <a:endParaRPr lang="en-US" dirty="0"/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B03E4E80-9F18-6347-92A8-1FF3FB4A7E5C}"/>
              </a:ext>
            </a:extLst>
          </p:cNvPr>
          <p:cNvSpPr/>
          <p:nvPr/>
        </p:nvSpPr>
        <p:spPr>
          <a:xfrm>
            <a:off x="3858016" y="3720230"/>
            <a:ext cx="1603332" cy="325677"/>
          </a:xfrm>
          <a:prstGeom prst="fram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Task n </a:t>
            </a: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D4473506-D948-B14E-9C24-AE6A76763328}"/>
              </a:ext>
            </a:extLst>
          </p:cNvPr>
          <p:cNvSpPr/>
          <p:nvPr/>
        </p:nvSpPr>
        <p:spPr>
          <a:xfrm>
            <a:off x="3856241" y="4176578"/>
            <a:ext cx="1603332" cy="325677"/>
          </a:xfrm>
          <a:prstGeom prst="fram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Task n+1</a:t>
            </a: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B598682F-8F31-4E49-B18C-4FF17A038E2D}"/>
              </a:ext>
            </a:extLst>
          </p:cNvPr>
          <p:cNvSpPr/>
          <p:nvPr/>
        </p:nvSpPr>
        <p:spPr>
          <a:xfrm>
            <a:off x="3856241" y="4632926"/>
            <a:ext cx="1603332" cy="325677"/>
          </a:xfrm>
          <a:prstGeom prst="frame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Task n+2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39DDDAC-9375-C145-8B41-5A43EC569CAB}"/>
              </a:ext>
            </a:extLst>
          </p:cNvPr>
          <p:cNvCxnSpPr>
            <a:cxnSpLocks/>
          </p:cNvCxnSpPr>
          <p:nvPr/>
        </p:nvCxnSpPr>
        <p:spPr>
          <a:xfrm>
            <a:off x="2028916" y="3800071"/>
            <a:ext cx="1829100" cy="1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3CD1E5-B67A-7A43-BF5B-BEA6AC75FD9E}"/>
              </a:ext>
            </a:extLst>
          </p:cNvPr>
          <p:cNvCxnSpPr/>
          <p:nvPr/>
        </p:nvCxnSpPr>
        <p:spPr>
          <a:xfrm>
            <a:off x="2009783" y="4203822"/>
            <a:ext cx="1829100" cy="1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4FD1A3-5E23-0F41-BE69-A5598913529F}"/>
              </a:ext>
            </a:extLst>
          </p:cNvPr>
          <p:cNvCxnSpPr>
            <a:cxnSpLocks/>
          </p:cNvCxnSpPr>
          <p:nvPr/>
        </p:nvCxnSpPr>
        <p:spPr>
          <a:xfrm flipH="1">
            <a:off x="1975463" y="3957601"/>
            <a:ext cx="1826925" cy="0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A8D89E5-6B0B-6447-8156-A9CA9C5AB9D0}"/>
              </a:ext>
            </a:extLst>
          </p:cNvPr>
          <p:cNvSpPr txBox="1"/>
          <p:nvPr/>
        </p:nvSpPr>
        <p:spPr>
          <a:xfrm>
            <a:off x="2616319" y="3589559"/>
            <a:ext cx="916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Completed 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68A45C-26DA-3B4C-8345-59FA18B9FFB6}"/>
              </a:ext>
            </a:extLst>
          </p:cNvPr>
          <p:cNvSpPr txBox="1"/>
          <p:nvPr/>
        </p:nvSpPr>
        <p:spPr>
          <a:xfrm>
            <a:off x="2400399" y="3749167"/>
            <a:ext cx="780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Yes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43CD97C-3E1F-FC41-A3A5-200850F49086}"/>
              </a:ext>
            </a:extLst>
          </p:cNvPr>
          <p:cNvCxnSpPr>
            <a:cxnSpLocks/>
          </p:cNvCxnSpPr>
          <p:nvPr/>
        </p:nvCxnSpPr>
        <p:spPr>
          <a:xfrm flipH="1">
            <a:off x="5459571" y="4198389"/>
            <a:ext cx="1810164" cy="0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5602023-20B1-AC44-A159-BAAB2B1C6CC8}"/>
              </a:ext>
            </a:extLst>
          </p:cNvPr>
          <p:cNvSpPr txBox="1"/>
          <p:nvPr/>
        </p:nvSpPr>
        <p:spPr>
          <a:xfrm>
            <a:off x="5874128" y="4011036"/>
            <a:ext cx="916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Completed 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372761-7C1C-1D44-96B1-D13DD08BF927}"/>
              </a:ext>
            </a:extLst>
          </p:cNvPr>
          <p:cNvSpPr txBox="1"/>
          <p:nvPr/>
        </p:nvSpPr>
        <p:spPr>
          <a:xfrm>
            <a:off x="5871121" y="4139655"/>
            <a:ext cx="916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08A16F6-7ACD-8C42-91A3-9C8F4D97D6CB}"/>
              </a:ext>
            </a:extLst>
          </p:cNvPr>
          <p:cNvCxnSpPr>
            <a:cxnSpLocks/>
          </p:cNvCxnSpPr>
          <p:nvPr/>
        </p:nvCxnSpPr>
        <p:spPr>
          <a:xfrm flipV="1">
            <a:off x="5513426" y="4337455"/>
            <a:ext cx="1817348" cy="8472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DC04898-F00B-D04A-9469-1258BB7098E3}"/>
              </a:ext>
            </a:extLst>
          </p:cNvPr>
          <p:cNvCxnSpPr>
            <a:cxnSpLocks/>
          </p:cNvCxnSpPr>
          <p:nvPr/>
        </p:nvCxnSpPr>
        <p:spPr>
          <a:xfrm flipH="1">
            <a:off x="5459571" y="4469950"/>
            <a:ext cx="1810164" cy="1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8D9463E-C635-7A43-807B-8F3E2A79C0E6}"/>
              </a:ext>
            </a:extLst>
          </p:cNvPr>
          <p:cNvSpPr txBox="1"/>
          <p:nvPr/>
        </p:nvSpPr>
        <p:spPr>
          <a:xfrm>
            <a:off x="5868114" y="4284576"/>
            <a:ext cx="916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Complete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5027E7-DD3F-8942-BDAF-2E90D0BD29BA}"/>
              </a:ext>
            </a:extLst>
          </p:cNvPr>
          <p:cNvSpPr txBox="1"/>
          <p:nvPr/>
        </p:nvSpPr>
        <p:spPr>
          <a:xfrm>
            <a:off x="2616319" y="3987539"/>
            <a:ext cx="916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Completed ?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668A4E7-09F3-F24F-BD9E-1753739164AE}"/>
              </a:ext>
            </a:extLst>
          </p:cNvPr>
          <p:cNvCxnSpPr>
            <a:cxnSpLocks/>
          </p:cNvCxnSpPr>
          <p:nvPr/>
        </p:nvCxnSpPr>
        <p:spPr>
          <a:xfrm flipH="1">
            <a:off x="1975463" y="4339415"/>
            <a:ext cx="1810164" cy="1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FB0216C-A886-5A4A-918D-292BD18F7411}"/>
              </a:ext>
            </a:extLst>
          </p:cNvPr>
          <p:cNvSpPr txBox="1"/>
          <p:nvPr/>
        </p:nvSpPr>
        <p:spPr>
          <a:xfrm>
            <a:off x="2424532" y="4152996"/>
            <a:ext cx="780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Yes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2D99B7A-3CF6-2742-AE80-AE2BC52B02D2}"/>
              </a:ext>
            </a:extLst>
          </p:cNvPr>
          <p:cNvCxnSpPr>
            <a:cxnSpLocks/>
          </p:cNvCxnSpPr>
          <p:nvPr/>
        </p:nvCxnSpPr>
        <p:spPr>
          <a:xfrm flipH="1">
            <a:off x="5458446" y="3778438"/>
            <a:ext cx="1810164" cy="1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3887405-E614-0F41-8B69-14EF53967632}"/>
              </a:ext>
            </a:extLst>
          </p:cNvPr>
          <p:cNvSpPr txBox="1"/>
          <p:nvPr/>
        </p:nvSpPr>
        <p:spPr>
          <a:xfrm>
            <a:off x="5866989" y="3593064"/>
            <a:ext cx="916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Complete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78A97F0-EF9B-5F4A-AEC3-FE4A0BB9BC7A}"/>
              </a:ext>
            </a:extLst>
          </p:cNvPr>
          <p:cNvCxnSpPr/>
          <p:nvPr/>
        </p:nvCxnSpPr>
        <p:spPr>
          <a:xfrm>
            <a:off x="2028916" y="4685107"/>
            <a:ext cx="1829100" cy="1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9567F234-06AC-3548-BCD2-DE965ED90054}"/>
              </a:ext>
            </a:extLst>
          </p:cNvPr>
          <p:cNvSpPr txBox="1"/>
          <p:nvPr/>
        </p:nvSpPr>
        <p:spPr>
          <a:xfrm>
            <a:off x="2635452" y="4468824"/>
            <a:ext cx="916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Completed ?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853E657-16BB-4745-9408-D07A74B4F93C}"/>
              </a:ext>
            </a:extLst>
          </p:cNvPr>
          <p:cNvCxnSpPr>
            <a:cxnSpLocks/>
          </p:cNvCxnSpPr>
          <p:nvPr/>
        </p:nvCxnSpPr>
        <p:spPr>
          <a:xfrm flipH="1">
            <a:off x="1992224" y="4812772"/>
            <a:ext cx="1810164" cy="1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59B41B58-9A96-944B-8541-0D84EE37307B}"/>
              </a:ext>
            </a:extLst>
          </p:cNvPr>
          <p:cNvSpPr txBox="1"/>
          <p:nvPr/>
        </p:nvSpPr>
        <p:spPr>
          <a:xfrm>
            <a:off x="2441293" y="4626353"/>
            <a:ext cx="780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0AE8F12-2E8D-3A46-8C98-E0C4447A0FD3}"/>
              </a:ext>
            </a:extLst>
          </p:cNvPr>
          <p:cNvCxnSpPr>
            <a:cxnSpLocks/>
          </p:cNvCxnSpPr>
          <p:nvPr/>
        </p:nvCxnSpPr>
        <p:spPr>
          <a:xfrm flipH="1">
            <a:off x="5468243" y="4669626"/>
            <a:ext cx="1810164" cy="0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62B4B99-3DB9-0F4C-AF45-58658E686191}"/>
              </a:ext>
            </a:extLst>
          </p:cNvPr>
          <p:cNvSpPr txBox="1"/>
          <p:nvPr/>
        </p:nvSpPr>
        <p:spPr>
          <a:xfrm>
            <a:off x="5882800" y="4482273"/>
            <a:ext cx="916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Completed 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6AC972F-32EE-E249-9ED1-6648AFBDCA20}"/>
              </a:ext>
            </a:extLst>
          </p:cNvPr>
          <p:cNvSpPr txBox="1"/>
          <p:nvPr/>
        </p:nvSpPr>
        <p:spPr>
          <a:xfrm>
            <a:off x="5879793" y="4610892"/>
            <a:ext cx="916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A65FBF1-3EAA-1543-8CC0-9F3734E99264}"/>
              </a:ext>
            </a:extLst>
          </p:cNvPr>
          <p:cNvCxnSpPr>
            <a:cxnSpLocks/>
          </p:cNvCxnSpPr>
          <p:nvPr/>
        </p:nvCxnSpPr>
        <p:spPr>
          <a:xfrm flipV="1">
            <a:off x="5513426" y="4793650"/>
            <a:ext cx="1803287" cy="0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021B181-1330-7848-82E2-98BB385476F5}"/>
              </a:ext>
            </a:extLst>
          </p:cNvPr>
          <p:cNvCxnSpPr>
            <a:cxnSpLocks/>
          </p:cNvCxnSpPr>
          <p:nvPr/>
        </p:nvCxnSpPr>
        <p:spPr>
          <a:xfrm flipH="1">
            <a:off x="5468243" y="4941187"/>
            <a:ext cx="1810164" cy="1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236D9EB-F0CB-F540-97CF-A7FF2247418B}"/>
              </a:ext>
            </a:extLst>
          </p:cNvPr>
          <p:cNvSpPr txBox="1"/>
          <p:nvPr/>
        </p:nvSpPr>
        <p:spPr>
          <a:xfrm>
            <a:off x="5876786" y="4755813"/>
            <a:ext cx="916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Complete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9F26BA7-D6B7-EB45-BBF5-7264169062AD}"/>
              </a:ext>
            </a:extLst>
          </p:cNvPr>
          <p:cNvCxnSpPr/>
          <p:nvPr/>
        </p:nvCxnSpPr>
        <p:spPr>
          <a:xfrm>
            <a:off x="2027141" y="4944096"/>
            <a:ext cx="1829100" cy="1"/>
          </a:xfrm>
          <a:prstGeom prst="straightConnector1">
            <a:avLst/>
          </a:prstGeom>
          <a:ln>
            <a:headEnd type="oval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BCCDB9A-9CE0-354B-B61D-2D94CFE13AED}"/>
              </a:ext>
            </a:extLst>
          </p:cNvPr>
          <p:cNvSpPr txBox="1"/>
          <p:nvPr/>
        </p:nvSpPr>
        <p:spPr>
          <a:xfrm>
            <a:off x="2633884" y="4760637"/>
            <a:ext cx="916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Complete</a:t>
            </a:r>
          </a:p>
        </p:txBody>
      </p:sp>
      <p:sp>
        <p:nvSpPr>
          <p:cNvPr id="84" name="Frame 83">
            <a:extLst>
              <a:ext uri="{FF2B5EF4-FFF2-40B4-BE49-F238E27FC236}">
                <a16:creationId xmlns:a16="http://schemas.microsoft.com/office/drawing/2014/main" id="{AC99FA93-4E3B-A74E-8535-D0E58AE09BB9}"/>
              </a:ext>
            </a:extLst>
          </p:cNvPr>
          <p:cNvSpPr/>
          <p:nvPr/>
        </p:nvSpPr>
        <p:spPr>
          <a:xfrm>
            <a:off x="3864911" y="5037367"/>
            <a:ext cx="1603332" cy="325677"/>
          </a:xfrm>
          <a:prstGeom prst="frame">
            <a:avLst/>
          </a:prstGeom>
          <a:solidFill>
            <a:srgbClr val="C0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Task n+2 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3DA69FAB-BBF1-144D-A204-DE73FC104A1B}"/>
              </a:ext>
            </a:extLst>
          </p:cNvPr>
          <p:cNvSpPr/>
          <p:nvPr/>
        </p:nvSpPr>
        <p:spPr>
          <a:xfrm>
            <a:off x="6892630" y="4669626"/>
            <a:ext cx="2132529" cy="2078845"/>
          </a:xfrm>
          <a:prstGeom prst="irregularSeal1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task is performed twice!</a:t>
            </a:r>
          </a:p>
        </p:txBody>
      </p:sp>
    </p:spTree>
    <p:extLst>
      <p:ext uri="{BB962C8B-B14F-4D97-AF65-F5344CB8AC3E}">
        <p14:creationId xmlns:p14="http://schemas.microsoft.com/office/powerpoint/2010/main" val="23275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9" grpId="0"/>
      <p:bldP spid="40" grpId="0"/>
      <p:bldP spid="46" grpId="0"/>
      <p:bldP spid="49" grpId="0"/>
      <p:bldP spid="59" grpId="0"/>
      <p:bldP spid="60" grpId="0"/>
      <p:bldP spid="62" grpId="0"/>
      <p:bldP spid="66" grpId="0"/>
      <p:bldP spid="68" grpId="0"/>
      <p:bldP spid="70" grpId="0"/>
      <p:bldP spid="71" grpId="0"/>
      <p:bldP spid="74" grpId="0"/>
      <p:bldP spid="76" grpId="0"/>
      <p:bldP spid="8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DA017-1568-7441-80DB-EA2874EA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functions and interactive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D6970-5783-1646-91ED-6BE9F7760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However w/o side effects (interaction with outside world) they are pretty useless.</a:t>
            </a:r>
          </a:p>
          <a:p>
            <a:r>
              <a:rPr lang="en-US" sz="2000" dirty="0"/>
              <a:t>The interactive approach makes programs more flexible;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CE8B0-5AA0-F845-AC5D-8E924A0F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C779C-96A6-DB45-A6BA-81675FC720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5" t="43970" b="45236"/>
          <a:stretch/>
        </p:blipFill>
        <p:spPr>
          <a:xfrm>
            <a:off x="3434859" y="2868618"/>
            <a:ext cx="1722392" cy="452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298DAD-A9A0-A149-8669-32928E26E9B8}"/>
              </a:ext>
            </a:extLst>
          </p:cNvPr>
          <p:cNvSpPr/>
          <p:nvPr/>
        </p:nvSpPr>
        <p:spPr>
          <a:xfrm>
            <a:off x="3220729" y="3421539"/>
            <a:ext cx="2082800" cy="1016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Interactive program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B2CC1B-B088-F44C-9563-E693D0026432}"/>
              </a:ext>
            </a:extLst>
          </p:cNvPr>
          <p:cNvGrpSpPr/>
          <p:nvPr/>
        </p:nvGrpSpPr>
        <p:grpSpPr>
          <a:xfrm>
            <a:off x="3391900" y="4538177"/>
            <a:ext cx="1657279" cy="1360820"/>
            <a:chOff x="6351506" y="4980324"/>
            <a:chExt cx="1657279" cy="1360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1F60CF-59E9-4649-AB48-7F0E8C2DD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30" t="57745" b="9778"/>
            <a:stretch/>
          </p:blipFill>
          <p:spPr>
            <a:xfrm>
              <a:off x="6536172" y="4980324"/>
              <a:ext cx="1472613" cy="136082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3DD9E1-F006-3748-BC6A-44275FC49F91}"/>
                </a:ext>
              </a:extLst>
            </p:cNvPr>
            <p:cNvSpPr/>
            <p:nvPr/>
          </p:nvSpPr>
          <p:spPr>
            <a:xfrm>
              <a:off x="6351506" y="5181600"/>
              <a:ext cx="290594" cy="317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ight Arrow 9">
            <a:extLst>
              <a:ext uri="{FF2B5EF4-FFF2-40B4-BE49-F238E27FC236}">
                <a16:creationId xmlns:a16="http://schemas.microsoft.com/office/drawing/2014/main" id="{3B16ECE1-A248-844C-8997-38F22AACDAC7}"/>
              </a:ext>
            </a:extLst>
          </p:cNvPr>
          <p:cNvSpPr/>
          <p:nvPr/>
        </p:nvSpPr>
        <p:spPr>
          <a:xfrm rot="5400000">
            <a:off x="4055651" y="3330091"/>
            <a:ext cx="412955" cy="394575"/>
          </a:xfrm>
          <a:prstGeom prst="rightArrow">
            <a:avLst>
              <a:gd name="adj1" fmla="val 50000"/>
              <a:gd name="adj2" fmla="val 574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9F20B78-1E22-C740-9E6D-3DAD0C490F46}"/>
              </a:ext>
            </a:extLst>
          </p:cNvPr>
          <p:cNvSpPr/>
          <p:nvPr/>
        </p:nvSpPr>
        <p:spPr>
          <a:xfrm rot="5400000">
            <a:off x="4055650" y="4290571"/>
            <a:ext cx="412955" cy="394575"/>
          </a:xfrm>
          <a:prstGeom prst="rightArrow">
            <a:avLst>
              <a:gd name="adj1" fmla="val 50000"/>
              <a:gd name="adj2" fmla="val 574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904527-F909-B548-A7C0-1B10F4F7F7DD}"/>
              </a:ext>
            </a:extLst>
          </p:cNvPr>
          <p:cNvCxnSpPr>
            <a:endCxn id="6" idx="1"/>
          </p:cNvCxnSpPr>
          <p:nvPr/>
        </p:nvCxnSpPr>
        <p:spPr>
          <a:xfrm>
            <a:off x="2425526" y="3929539"/>
            <a:ext cx="7952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93449F-31F3-5E4C-9F43-E15829BA09BC}"/>
              </a:ext>
            </a:extLst>
          </p:cNvPr>
          <p:cNvCxnSpPr/>
          <p:nvPr/>
        </p:nvCxnSpPr>
        <p:spPr>
          <a:xfrm>
            <a:off x="5303529" y="3926400"/>
            <a:ext cx="7952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761072-7F9A-D847-8E33-DF2C000F6D95}"/>
              </a:ext>
            </a:extLst>
          </p:cNvPr>
          <p:cNvSpPr txBox="1"/>
          <p:nvPr/>
        </p:nvSpPr>
        <p:spPr>
          <a:xfrm>
            <a:off x="2328335" y="3542773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inputs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28CDC6-9FDA-8D4B-A833-DB19183AD204}"/>
              </a:ext>
            </a:extLst>
          </p:cNvPr>
          <p:cNvSpPr txBox="1"/>
          <p:nvPr/>
        </p:nvSpPr>
        <p:spPr>
          <a:xfrm>
            <a:off x="5418749" y="3557068"/>
            <a:ext cx="100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25527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4D9E5-6F9D-D845-9D6A-E5FDFFB4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Standard streams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7B806-649C-F146-9BB1-93FB331F8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cs typeface="Times New Roman"/>
              </a:rPr>
              <a:t>Standard streams are preconnected input and output channels between a computer program and its environment (typically a 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Times New Roman"/>
              </a:rPr>
              <a:t>text terminal) when it begins execution. </a:t>
            </a:r>
          </a:p>
          <a:p>
            <a:pPr marL="457200" lvl="1" indent="0">
              <a:buNone/>
            </a:pPr>
            <a:r>
              <a:rPr lang="en-US" sz="1800" b="1" dirty="0">
                <a:solidFill>
                  <a:srgbClr val="000000"/>
                </a:solidFill>
                <a:ea typeface="Lucida Grande"/>
                <a:cs typeface="Times New Roman"/>
              </a:rPr>
              <a:t>0</a:t>
            </a:r>
            <a:r>
              <a:rPr lang="en-US" sz="1800" dirty="0">
                <a:solidFill>
                  <a:srgbClr val="000000"/>
                </a:solidFill>
                <a:ea typeface="Lucida Grande"/>
                <a:cs typeface="Times New Roman"/>
              </a:rPr>
              <a:t>. standard input (stdin), </a:t>
            </a:r>
          </a:p>
          <a:p>
            <a:pPr marL="457200" lvl="1" indent="0">
              <a:buNone/>
            </a:pPr>
            <a:r>
              <a:rPr lang="en-US" sz="1800" b="1" dirty="0">
                <a:solidFill>
                  <a:srgbClr val="000000"/>
                </a:solidFill>
                <a:ea typeface="Lucida Grande"/>
                <a:cs typeface="Times New Roman"/>
              </a:rPr>
              <a:t>1</a:t>
            </a:r>
            <a:r>
              <a:rPr lang="en-US" sz="1800" dirty="0">
                <a:solidFill>
                  <a:srgbClr val="000000"/>
                </a:solidFill>
                <a:ea typeface="Lucida Grande"/>
                <a:cs typeface="Times New Roman"/>
              </a:rPr>
              <a:t>. standard output (</a:t>
            </a:r>
            <a:r>
              <a:rPr lang="en-US" sz="1800" dirty="0" err="1">
                <a:solidFill>
                  <a:srgbClr val="000000"/>
                </a:solidFill>
                <a:ea typeface="Lucida Grande"/>
                <a:cs typeface="Times New Roman"/>
              </a:rPr>
              <a:t>stdout</a:t>
            </a:r>
            <a:r>
              <a:rPr lang="en-US" sz="1800" dirty="0">
                <a:solidFill>
                  <a:srgbClr val="000000"/>
                </a:solidFill>
                <a:ea typeface="Lucida Grande"/>
                <a:cs typeface="Times New Roman"/>
              </a:rPr>
              <a:t>),</a:t>
            </a:r>
          </a:p>
          <a:p>
            <a:pPr marL="457200" lvl="1" indent="0">
              <a:buNone/>
            </a:pPr>
            <a:r>
              <a:rPr lang="en-US" sz="1800" b="1" dirty="0">
                <a:solidFill>
                  <a:srgbClr val="000000"/>
                </a:solidFill>
                <a:ea typeface="Lucida Grande"/>
                <a:cs typeface="Times New Roman"/>
              </a:rPr>
              <a:t>2</a:t>
            </a:r>
            <a:r>
              <a:rPr lang="en-US" sz="1800" dirty="0">
                <a:solidFill>
                  <a:srgbClr val="000000"/>
                </a:solidFill>
                <a:ea typeface="Lucida Grande"/>
                <a:cs typeface="Times New Roman"/>
              </a:rPr>
              <a:t>. standard error (stderr).</a:t>
            </a:r>
            <a:endParaRPr lang="en-US" sz="1800" dirty="0"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FF2BF-854F-C744-BA55-6942E919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1DDD88-D9E7-F342-A0D3-25410E490B47}"/>
              </a:ext>
            </a:extLst>
          </p:cNvPr>
          <p:cNvGrpSpPr/>
          <p:nvPr/>
        </p:nvGrpSpPr>
        <p:grpSpPr>
          <a:xfrm>
            <a:off x="5274012" y="2618899"/>
            <a:ext cx="3529620" cy="3245590"/>
            <a:chOff x="5334000" y="3194093"/>
            <a:chExt cx="3035763" cy="28813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B0B42F-87D2-B94C-B1C4-7417CA5D0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3194093"/>
              <a:ext cx="3035763" cy="2881312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7584BCB-7CBE-4348-B353-AC74EF33A5FC}"/>
                </a:ext>
              </a:extLst>
            </p:cNvPr>
            <p:cNvSpPr/>
            <p:nvPr/>
          </p:nvSpPr>
          <p:spPr>
            <a:xfrm>
              <a:off x="7010400" y="3194093"/>
              <a:ext cx="990600" cy="46350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File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A2DF37F-556F-264D-9EE4-96C7644B688A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7505700" y="3657600"/>
              <a:ext cx="0" cy="381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3E790A-8501-E246-B230-B6C431DA6465}"/>
                </a:ext>
              </a:extLst>
            </p:cNvPr>
            <p:cNvSpPr txBox="1"/>
            <p:nvPr/>
          </p:nvSpPr>
          <p:spPr>
            <a:xfrm>
              <a:off x="7509732" y="3697552"/>
              <a:ext cx="5699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stdin</a:t>
              </a:r>
              <a:endParaRPr lang="en-US" sz="12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20C30F9-2777-D741-82B0-BED90A1E0422}"/>
              </a:ext>
            </a:extLst>
          </p:cNvPr>
          <p:cNvSpPr/>
          <p:nvPr/>
        </p:nvSpPr>
        <p:spPr>
          <a:xfrm>
            <a:off x="508941" y="3580710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dirty="0">
                <a:latin typeface="Menlo" charset="0"/>
              </a:rPr>
              <a:t>ls /</a:t>
            </a:r>
            <a:r>
              <a:rPr lang="en-US" sz="1300" dirty="0" err="1">
                <a:latin typeface="Menlo" charset="0"/>
              </a:rPr>
              <a:t>usr</a:t>
            </a:r>
            <a:r>
              <a:rPr lang="en-US" sz="1300" dirty="0">
                <a:latin typeface="Menlo" charset="0"/>
              </a:rPr>
              <a:t>/local/lib | grep lib | grep "\.a"</a:t>
            </a:r>
            <a:endParaRPr lang="en-US" sz="1300" dirty="0">
              <a:effectLst/>
              <a:latin typeface="Menlo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BC6684-1818-9944-9A0C-7DF47D996DD7}"/>
              </a:ext>
            </a:extLst>
          </p:cNvPr>
          <p:cNvSpPr txBox="1">
            <a:spLocks/>
          </p:cNvSpPr>
          <p:nvPr/>
        </p:nvSpPr>
        <p:spPr>
          <a:xfrm>
            <a:off x="335761" y="3141006"/>
            <a:ext cx="4501306" cy="18428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2000" b="1" dirty="0">
                <a:cs typeface="Times New Roman"/>
              </a:rPr>
              <a:t>pipelining</a:t>
            </a:r>
            <a:r>
              <a:rPr lang="en-US" sz="2000" dirty="0">
                <a:cs typeface="Times New Roman"/>
              </a:rPr>
              <a:t>:</a:t>
            </a:r>
          </a:p>
          <a:p>
            <a:pPr marL="0" indent="0">
              <a:buFont typeface="Wingdings" charset="2"/>
              <a:buNone/>
            </a:pPr>
            <a:endParaRPr lang="en-US" sz="2000" dirty="0">
              <a:cs typeface="Times New Roman"/>
            </a:endParaRPr>
          </a:p>
          <a:p>
            <a:pPr marL="0" indent="0">
              <a:buFont typeface="Wingdings" charset="2"/>
              <a:buNone/>
            </a:pPr>
            <a:endParaRPr lang="en-US" sz="2000" dirty="0">
              <a:cs typeface="Times New Roman"/>
            </a:endParaRPr>
          </a:p>
          <a:p>
            <a:pPr marL="0" indent="0">
              <a:buFont typeface="Wingdings" charset="2"/>
              <a:buNone/>
            </a:pPr>
            <a:r>
              <a:rPr lang="en-US" sz="2000" b="1" dirty="0">
                <a:cs typeface="Times New Roman"/>
              </a:rPr>
              <a:t>redirecting</a:t>
            </a:r>
            <a:r>
              <a:rPr lang="en-US" sz="2000" dirty="0">
                <a:cs typeface="Times New Roman"/>
              </a:rPr>
              <a:t>:</a:t>
            </a:r>
          </a:p>
          <a:p>
            <a:pPr marL="0" indent="0">
              <a:buFont typeface="Wingdings" charset="2"/>
              <a:buNone/>
            </a:pPr>
            <a:r>
              <a:rPr lang="en-US" sz="2000" dirty="0">
                <a:cs typeface="Times New Roman"/>
              </a:rPr>
              <a:t> </a:t>
            </a:r>
            <a:endParaRPr lang="en-US" sz="1800" dirty="0">
              <a:cs typeface="Times New Roman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2DB466-017D-2C46-9814-AB76ECB33326}"/>
              </a:ext>
            </a:extLst>
          </p:cNvPr>
          <p:cNvCxnSpPr/>
          <p:nvPr/>
        </p:nvCxnSpPr>
        <p:spPr>
          <a:xfrm flipH="1" flipV="1">
            <a:off x="1691566" y="3868909"/>
            <a:ext cx="272142" cy="36372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0EECA2-3760-444E-A432-49FDCFE19519}"/>
              </a:ext>
            </a:extLst>
          </p:cNvPr>
          <p:cNvCxnSpPr/>
          <p:nvPr/>
        </p:nvCxnSpPr>
        <p:spPr>
          <a:xfrm flipH="1" flipV="1">
            <a:off x="2400653" y="3880583"/>
            <a:ext cx="272142" cy="36372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8A8B27D-7C7B-2742-825D-49D11CB0D3EC}"/>
              </a:ext>
            </a:extLst>
          </p:cNvPr>
          <p:cNvSpPr/>
          <p:nvPr/>
        </p:nvSpPr>
        <p:spPr>
          <a:xfrm>
            <a:off x="528832" y="5077610"/>
            <a:ext cx="2332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Menlo" charset="0"/>
              </a:rPr>
              <a:t>grep main &lt; </a:t>
            </a:r>
            <a:r>
              <a:rPr lang="en-US" sz="1400" dirty="0" err="1">
                <a:latin typeface="Menlo" charset="0"/>
              </a:rPr>
              <a:t>hello.hs</a:t>
            </a:r>
            <a:endParaRPr lang="en-US" sz="1400" dirty="0">
              <a:effectLst/>
              <a:latin typeface="Menlo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FCBD45-183E-E04C-8EA5-159679EEACD4}"/>
              </a:ext>
            </a:extLst>
          </p:cNvPr>
          <p:cNvSpPr/>
          <p:nvPr/>
        </p:nvSpPr>
        <p:spPr>
          <a:xfrm>
            <a:off x="528832" y="4592165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dirty="0">
                <a:latin typeface="Menlo" charset="0"/>
              </a:rPr>
              <a:t>ls /</a:t>
            </a:r>
            <a:r>
              <a:rPr lang="en-US" sz="1300" dirty="0" err="1">
                <a:latin typeface="Menlo" charset="0"/>
              </a:rPr>
              <a:t>usr</a:t>
            </a:r>
            <a:r>
              <a:rPr lang="en-US" sz="1300" dirty="0">
                <a:latin typeface="Menlo" charset="0"/>
              </a:rPr>
              <a:t>/local/lib &gt; </a:t>
            </a:r>
            <a:r>
              <a:rPr lang="en-US" sz="1300" dirty="0" err="1">
                <a:latin typeface="Menlo" charset="0"/>
              </a:rPr>
              <a:t>output.txt</a:t>
            </a:r>
            <a:endParaRPr lang="en-US" sz="1300" dirty="0">
              <a:effectLst/>
              <a:latin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8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t="7855" r="6594" b="19991"/>
          <a:stretch/>
        </p:blipFill>
        <p:spPr>
          <a:xfrm>
            <a:off x="1169473" y="2952338"/>
            <a:ext cx="6483182" cy="2658125"/>
          </a:xfrm>
          <a:prstGeom prst="rect">
            <a:avLst/>
          </a:prstGeom>
        </p:spPr>
      </p:pic>
      <p:pic>
        <p:nvPicPr>
          <p:cNvPr id="7" name="Picture 6" descr="Screen Shot 2014-05-12 at 9.59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61" y="3094819"/>
            <a:ext cx="6013642" cy="2236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input (</a:t>
            </a:r>
            <a:r>
              <a:rPr lang="en-US" dirty="0" err="1"/>
              <a:t>stdin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61" y="1195184"/>
            <a:ext cx="8351039" cy="4783032"/>
          </a:xfrm>
        </p:spPr>
        <p:txBody>
          <a:bodyPr>
            <a:normAutofit/>
          </a:bodyPr>
          <a:lstStyle/>
          <a:p>
            <a:r>
              <a:rPr lang="en-US" sz="2000" dirty="0"/>
              <a:t>Standard input is data (often text) going into a program. The program requests data transfers by use of the </a:t>
            </a:r>
            <a:r>
              <a:rPr lang="en-US" sz="2000" i="1" dirty="0"/>
              <a:t>read</a:t>
            </a:r>
            <a:r>
              <a:rPr lang="en-US" sz="2000" dirty="0"/>
              <a:t> operation.</a:t>
            </a:r>
          </a:p>
          <a:p>
            <a:r>
              <a:rPr lang="en-US" sz="2000" dirty="0"/>
              <a:t>Not all programs require input. </a:t>
            </a:r>
          </a:p>
          <a:p>
            <a:r>
              <a:rPr lang="en-US" sz="2000" dirty="0"/>
              <a:t>For example, the </a:t>
            </a:r>
            <a:r>
              <a:rPr lang="en-US" sz="2000" b="1" dirty="0" err="1">
                <a:solidFill>
                  <a:srgbClr val="000000"/>
                </a:solidFill>
                <a:ea typeface="Lucida Grande"/>
                <a:cs typeface="Lucida Grande"/>
              </a:rPr>
              <a:t>ls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program performs its operation without any stream data input.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37152" y="2612311"/>
            <a:ext cx="369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List folders and files. No input passed</a:t>
            </a:r>
            <a:r>
              <a:rPr lang="en-US" dirty="0"/>
              <a:t>.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3015343" y="2796977"/>
            <a:ext cx="1821809" cy="3394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62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61" y="1343132"/>
            <a:ext cx="8351039" cy="4999098"/>
          </a:xfrm>
        </p:spPr>
        <p:txBody>
          <a:bodyPr>
            <a:normAutofit/>
          </a:bodyPr>
          <a:lstStyle/>
          <a:p>
            <a:r>
              <a:rPr lang="en-US" sz="2000" dirty="0"/>
              <a:t>Standard output is the stream where a program writes its output data. The program requests data transfer with the </a:t>
            </a:r>
            <a:r>
              <a:rPr lang="en-US" sz="2000" i="1" dirty="0"/>
              <a:t>write</a:t>
            </a:r>
            <a:r>
              <a:rPr lang="en-US" sz="2000" dirty="0"/>
              <a:t> operation. </a:t>
            </a:r>
          </a:p>
          <a:p>
            <a:r>
              <a:rPr lang="en-US" sz="2000" dirty="0"/>
              <a:t>Not all programs generate output. </a:t>
            </a:r>
          </a:p>
          <a:p>
            <a:r>
              <a:rPr lang="en-US" sz="2000" dirty="0"/>
              <a:t>For example </a:t>
            </a:r>
          </a:p>
          <a:p>
            <a:pPr lvl="1"/>
            <a:r>
              <a:rPr lang="en-US" sz="1800" dirty="0"/>
              <a:t>the file rename command (</a:t>
            </a:r>
            <a:r>
              <a:rPr lang="en-US" sz="1800" b="1" dirty="0"/>
              <a:t>mv</a:t>
            </a:r>
            <a:r>
              <a:rPr lang="en-US" sz="1800" dirty="0">
                <a:solidFill>
                  <a:srgbClr val="000000"/>
                </a:solidFill>
                <a:ea typeface="Lucida Grande"/>
                <a:cs typeface="Lucida Grande"/>
              </a:rPr>
              <a:t>) is silent on success.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a typeface="Lucida Grande"/>
                <a:cs typeface="Lucida Grande"/>
              </a:rPr>
              <a:t>the </a:t>
            </a:r>
            <a:r>
              <a:rPr lang="en-US" sz="1800" b="1" dirty="0" err="1">
                <a:solidFill>
                  <a:srgbClr val="000000"/>
                </a:solidFill>
                <a:ea typeface="Lucida Grande"/>
                <a:cs typeface="Lucida Grande"/>
              </a:rPr>
              <a:t>ls</a:t>
            </a:r>
            <a:r>
              <a:rPr lang="en-US" sz="1800" dirty="0">
                <a:solidFill>
                  <a:srgbClr val="000000"/>
                </a:solidFill>
                <a:ea typeface="Lucida Grande"/>
                <a:cs typeface="Lucida Grande"/>
              </a:rPr>
              <a:t> program outputs list of files or folders.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44180" y="3526755"/>
            <a:ext cx="447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Rename file. Take data from one file and write to another</a:t>
            </a:r>
          </a:p>
        </p:txBody>
      </p:sp>
      <p:cxnSp>
        <p:nvCxnSpPr>
          <p:cNvPr id="15" name="Straight Arrow Connector 7"/>
          <p:cNvCxnSpPr>
            <a:stCxn id="14" idx="1"/>
          </p:cNvCxnSpPr>
          <p:nvPr/>
        </p:nvCxnSpPr>
        <p:spPr>
          <a:xfrm flipH="1">
            <a:off x="3436779" y="3849921"/>
            <a:ext cx="507401" cy="240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t="7855" r="6594" b="19991"/>
          <a:stretch/>
        </p:blipFill>
        <p:spPr>
          <a:xfrm>
            <a:off x="516837" y="3555593"/>
            <a:ext cx="2784477" cy="1856008"/>
          </a:xfrm>
          <a:prstGeom prst="rect">
            <a:avLst/>
          </a:prstGeom>
        </p:spPr>
      </p:pic>
      <p:sp>
        <p:nvSpPr>
          <p:cNvPr id="17" name="Rectangle 10"/>
          <p:cNvSpPr/>
          <p:nvPr/>
        </p:nvSpPr>
        <p:spPr>
          <a:xfrm>
            <a:off x="605280" y="3697636"/>
            <a:ext cx="2599782" cy="1453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solidFill>
                  <a:schemeClr val="tx1"/>
                </a:solidFill>
              </a:rPr>
              <a:t>$ mv file1.txt file2.txt</a:t>
            </a:r>
          </a:p>
          <a:p>
            <a:r>
              <a:rPr lang="en-US" sz="1200" dirty="0">
                <a:solidFill>
                  <a:schemeClr val="tx1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653022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29542</TotalTime>
  <Words>1680</Words>
  <Application>Microsoft Macintosh PowerPoint</Application>
  <PresentationFormat>On-screen Show (4:3)</PresentationFormat>
  <Paragraphs>371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Menlo</vt:lpstr>
      <vt:lpstr>Wingdings</vt:lpstr>
      <vt:lpstr>Office Theme</vt:lpstr>
      <vt:lpstr>Lecture 6A Basic IO</vt:lpstr>
      <vt:lpstr>Acknowledgement of Country</vt:lpstr>
      <vt:lpstr>Pure functions vs Side effects</vt:lpstr>
      <vt:lpstr>Pure functions vs Side effects</vt:lpstr>
      <vt:lpstr>Pure functions</vt:lpstr>
      <vt:lpstr>Pure functions and interactive programming</vt:lpstr>
      <vt:lpstr>Standard streams </vt:lpstr>
      <vt:lpstr>Standard input (stdin)</vt:lpstr>
      <vt:lpstr>Standard output (stdout)</vt:lpstr>
      <vt:lpstr>The solution </vt:lpstr>
      <vt:lpstr>The solution </vt:lpstr>
      <vt:lpstr>The solution </vt:lpstr>
      <vt:lpstr>Basic actions</vt:lpstr>
      <vt:lpstr>Sequencing</vt:lpstr>
      <vt:lpstr>Sequencing: Example</vt:lpstr>
      <vt:lpstr>Main function</vt:lpstr>
      <vt:lpstr>Main function</vt:lpstr>
      <vt:lpstr>Main function</vt:lpstr>
      <vt:lpstr>Derived primitives</vt:lpstr>
      <vt:lpstr>Derived primitives</vt:lpstr>
      <vt:lpstr>Derived primitives</vt:lpstr>
      <vt:lpstr>Reading command line arguments 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967</cp:revision>
  <dcterms:created xsi:type="dcterms:W3CDTF">2013-04-08T01:44:14Z</dcterms:created>
  <dcterms:modified xsi:type="dcterms:W3CDTF">2020-11-08T15:22:40Z</dcterms:modified>
</cp:coreProperties>
</file>