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96" r:id="rId4"/>
    <p:sldId id="297" r:id="rId5"/>
    <p:sldId id="298" r:id="rId6"/>
    <p:sldId id="299" r:id="rId7"/>
    <p:sldId id="302" r:id="rId8"/>
    <p:sldId id="300" r:id="rId9"/>
    <p:sldId id="303" r:id="rId10"/>
    <p:sldId id="301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E1E"/>
    <a:srgbClr val="FCF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7"/>
    <p:restoredTop sz="89932"/>
  </p:normalViewPr>
  <p:slideViewPr>
    <p:cSldViewPr snapToGrid="0" snapToObjects="1">
      <p:cViewPr varScale="1">
        <p:scale>
          <a:sx n="115" d="100"/>
          <a:sy n="115" d="100"/>
        </p:scale>
        <p:origin x="84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73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A4E90-A63D-5640-839C-72DEFDCA28BF}" type="datetimeFigureOut">
              <a:rPr lang="en-US" smtClean="0"/>
              <a:t>11/14/20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7C916-37C3-9840-986E-83BD75C54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515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90F5-A00E-084D-A4BE-181573626450}" type="datetimeFigureOut">
              <a:rPr lang="en-US" smtClean="0"/>
              <a:t>11/14/20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C7CC2-A0F3-3141-A460-4689A100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381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804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33824"/>
            <a:ext cx="6400800" cy="15252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55E3-EC3B-824A-A4E9-873FA8E250BA}" type="datetime1">
              <a:rPr lang="en-US" smtClean="0"/>
              <a:t>11/14/20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9430FF-E783-CC40-8C3D-72B7ADD2F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1670" y="4556098"/>
            <a:ext cx="2000659" cy="160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6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445E-CCC3-9C49-80E9-7C75A3F4D908}" type="datetime1">
              <a:rPr lang="en-US" smtClean="0"/>
              <a:t>11/14/20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4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2E2F-1924-5F4B-ABA9-88C3AE2BB728}" type="datetime1">
              <a:rPr lang="en-US" smtClean="0"/>
              <a:t>11/14/20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5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02" y="245192"/>
            <a:ext cx="7965424" cy="5562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901" y="959003"/>
            <a:ext cx="8654537" cy="5261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253E-A1AA-AC49-A424-9FC5041F72A0}" type="datetime1">
              <a:rPr lang="en-US" smtClean="0"/>
              <a:t>11/14/20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7A5B8D-90AD-D24D-AAC3-581E117B37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5325" y="102289"/>
            <a:ext cx="889223" cy="71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1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C22B-9C58-D14B-BF66-29307AE5619E}" type="datetime1">
              <a:rPr lang="en-US" smtClean="0"/>
              <a:t>11/14/20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7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D49F-D31B-7544-8DFB-93052E89E38E}" type="datetime1">
              <a:rPr lang="en-US" smtClean="0"/>
              <a:t>11/14/20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2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B6C6-12FC-F945-B520-9680EC8004EF}" type="datetime1">
              <a:rPr lang="en-US" smtClean="0"/>
              <a:t>11/14/20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9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323-AF0D-C04B-A6D9-83CA5AEA8838}" type="datetime1">
              <a:rPr lang="en-US" smtClean="0"/>
              <a:t>11/14/20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2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71CA-0E43-0046-BC62-80C64EFD5F25}" type="datetime1">
              <a:rPr lang="en-US" smtClean="0"/>
              <a:t>11/14/20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7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3DDD-182C-7B48-8F91-E6E83035B8D7}" type="datetime1">
              <a:rPr lang="en-US" smtClean="0"/>
              <a:t>11/14/20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7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C93D-B6C6-4F45-A896-C45D339ABA17}" type="datetime1">
              <a:rPr lang="en-US" smtClean="0"/>
              <a:t>11/14/20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7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9900" y="460291"/>
            <a:ext cx="8654537" cy="556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901" y="1343131"/>
            <a:ext cx="8654537" cy="4876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9901" y="64621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BB3C9-FA19-6242-A9C8-1BCCB2BA7303}" type="datetime1">
              <a:rPr lang="en-US" smtClean="0"/>
              <a:t>11/14/20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21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0838" y="64621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4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waylife.com/wiki/R-pentomino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hyperlink" Target="https://www.youtube.com/watch?v=R9Plq-D1gE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we-repository.worktribe.com/output/822575/turing-machine-universality-of-the-game-of-lif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Lecture 6B</a:t>
            </a:r>
            <a:br>
              <a:rPr lang="en-US" sz="2800" dirty="0"/>
            </a:br>
            <a:r>
              <a:rPr lang="en-US" sz="2800" dirty="0"/>
              <a:t>Hangman and The Game Of Life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7308"/>
            <a:ext cx="6400800" cy="1022843"/>
          </a:xfrm>
        </p:spPr>
        <p:txBody>
          <a:bodyPr/>
          <a:lstStyle/>
          <a:p>
            <a:r>
              <a:rPr lang="en-US" dirty="0"/>
              <a:t>COMP 1100</a:t>
            </a:r>
          </a:p>
        </p:txBody>
      </p:sp>
    </p:spTree>
    <p:extLst>
      <p:ext uri="{BB962C8B-B14F-4D97-AF65-F5344CB8AC3E}">
        <p14:creationId xmlns:p14="http://schemas.microsoft.com/office/powerpoint/2010/main" val="58939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108B6-A62D-534F-85C9-12928475C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of the game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DF9C63-6A0A-C642-9140-56DE8FA463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9901" y="959003"/>
                <a:ext cx="6133335" cy="5261112"/>
              </a:xfrm>
            </p:spPr>
            <p:txBody>
              <a:bodyPr>
                <a:normAutofit/>
              </a:bodyPr>
              <a:lstStyle/>
              <a:p>
                <a:r>
                  <a:rPr lang="en-AU" sz="2000" i="1" dirty="0"/>
                  <a:t>Birth</a:t>
                </a:r>
                <a:r>
                  <a:rPr lang="en-AU" sz="2000" dirty="0"/>
                  <a:t>: a cell that is dead at time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AU" sz="2000" dirty="0"/>
                  <a:t> will be alive at time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 + 1</m:t>
                    </m:r>
                  </m:oMath>
                </a14:m>
                <a:r>
                  <a:rPr lang="en-AU" sz="2000" dirty="0"/>
                  <a:t> if exactly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AU" sz="2000" dirty="0"/>
                  <a:t> of its eight neighbours were alive at time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AU" sz="2000" dirty="0"/>
                  <a:t>. </a:t>
                </a:r>
              </a:p>
              <a:p>
                <a:pPr marL="0" indent="0">
                  <a:buNone/>
                </a:pPr>
                <a:endParaRPr lang="en-AU" sz="2000" dirty="0"/>
              </a:p>
              <a:p>
                <a:r>
                  <a:rPr lang="en-AU" sz="2000" i="1" dirty="0"/>
                  <a:t>Death</a:t>
                </a:r>
                <a:r>
                  <a:rPr lang="en-AU" sz="2000" dirty="0"/>
                  <a:t>: a cell can die by: </a:t>
                </a:r>
              </a:p>
              <a:p>
                <a:pPr lvl="1"/>
                <a:r>
                  <a:rPr lang="en-AU" sz="1800" i="1" dirty="0"/>
                  <a:t>Overcrowding</a:t>
                </a:r>
                <a:r>
                  <a:rPr lang="en-AU" sz="1800" dirty="0"/>
                  <a:t>: if a cell is alive at time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 + 1</m:t>
                    </m:r>
                  </m:oMath>
                </a14:m>
                <a:r>
                  <a:rPr lang="en-AU" sz="1800" dirty="0"/>
                  <a:t> and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AU" sz="1800" dirty="0"/>
                  <a:t> or more of its neighbours are also alive at time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AU" sz="1800" dirty="0"/>
                  <a:t>, the cell will be dead at time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 + 1</m:t>
                    </m:r>
                  </m:oMath>
                </a14:m>
                <a:r>
                  <a:rPr lang="en-AU" sz="1800" dirty="0"/>
                  <a:t>. </a:t>
                </a:r>
              </a:p>
              <a:p>
                <a:pPr marL="457200" lvl="1" indent="0">
                  <a:buNone/>
                </a:pPr>
                <a:endParaRPr lang="en-AU" sz="1800" dirty="0"/>
              </a:p>
              <a:p>
                <a:pPr lvl="1"/>
                <a:r>
                  <a:rPr lang="en-AU" sz="1800" i="1" dirty="0"/>
                  <a:t>Exposure</a:t>
                </a:r>
                <a:r>
                  <a:rPr lang="en-AU" sz="1800" dirty="0"/>
                  <a:t>: If a live cell at time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AU" sz="1800" dirty="0"/>
                  <a:t> has only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AU" sz="1800" dirty="0"/>
                  <a:t> live neighbour or no live neighbours, it will be dead at time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 + 1</m:t>
                    </m:r>
                  </m:oMath>
                </a14:m>
                <a:r>
                  <a:rPr lang="en-AU" sz="1800" dirty="0"/>
                  <a:t>. </a:t>
                </a:r>
              </a:p>
              <a:p>
                <a:pPr marL="457200" lvl="1" indent="0">
                  <a:buNone/>
                </a:pPr>
                <a:endParaRPr lang="en-AU" sz="1800" dirty="0"/>
              </a:p>
              <a:p>
                <a:pPr marL="457200" lvl="1" indent="0">
                  <a:buNone/>
                </a:pPr>
                <a:endParaRPr lang="en-AU" sz="1800" dirty="0"/>
              </a:p>
              <a:p>
                <a:r>
                  <a:rPr lang="en-AU" sz="2000" i="1" dirty="0"/>
                  <a:t>Survival</a:t>
                </a:r>
                <a:r>
                  <a:rPr lang="en-AU" sz="2000" dirty="0"/>
                  <a:t>: a cell survives from time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AU" sz="2000" dirty="0"/>
                  <a:t> to time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 + 1</m:t>
                    </m:r>
                  </m:oMath>
                </a14:m>
                <a:r>
                  <a:rPr lang="en-AU" sz="2000" dirty="0"/>
                  <a:t> </a:t>
                </a:r>
                <a:r>
                  <a:rPr lang="en-AU" sz="2000" i="1" dirty="0"/>
                  <a:t>if and only if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AU" sz="2000" dirty="0"/>
                  <a:t> or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AU" sz="2000" dirty="0"/>
                  <a:t> of its neighbours are alive at time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AU" sz="2000" dirty="0"/>
                  <a:t>. </a:t>
                </a:r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DF9C63-6A0A-C642-9140-56DE8FA463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9901" y="959003"/>
                <a:ext cx="6133335" cy="5261112"/>
              </a:xfrm>
              <a:blipFill>
                <a:blip r:embed="rId2"/>
                <a:stretch>
                  <a:fillRect l="-826" t="-723" r="-1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7263D-3FE4-964E-9F3E-9FE70AECE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3D69FEF-E7DB-D24F-AD1B-0D03DB63B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707568"/>
              </p:ext>
            </p:extLst>
          </p:nvPr>
        </p:nvGraphicFramePr>
        <p:xfrm>
          <a:off x="6380005" y="5396168"/>
          <a:ext cx="1055140" cy="1051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028">
                  <a:extLst>
                    <a:ext uri="{9D8B030D-6E8A-4147-A177-3AD203B41FA5}">
                      <a16:colId xmlns:a16="http://schemas.microsoft.com/office/drawing/2014/main" val="72841746"/>
                    </a:ext>
                  </a:extLst>
                </a:gridCol>
                <a:gridCol w="211028">
                  <a:extLst>
                    <a:ext uri="{9D8B030D-6E8A-4147-A177-3AD203B41FA5}">
                      <a16:colId xmlns:a16="http://schemas.microsoft.com/office/drawing/2014/main" val="568164814"/>
                    </a:ext>
                  </a:extLst>
                </a:gridCol>
                <a:gridCol w="211028">
                  <a:extLst>
                    <a:ext uri="{9D8B030D-6E8A-4147-A177-3AD203B41FA5}">
                      <a16:colId xmlns:a16="http://schemas.microsoft.com/office/drawing/2014/main" val="2362572448"/>
                    </a:ext>
                  </a:extLst>
                </a:gridCol>
                <a:gridCol w="211028">
                  <a:extLst>
                    <a:ext uri="{9D8B030D-6E8A-4147-A177-3AD203B41FA5}">
                      <a16:colId xmlns:a16="http://schemas.microsoft.com/office/drawing/2014/main" val="1120737787"/>
                    </a:ext>
                  </a:extLst>
                </a:gridCol>
                <a:gridCol w="211028">
                  <a:extLst>
                    <a:ext uri="{9D8B030D-6E8A-4147-A177-3AD203B41FA5}">
                      <a16:colId xmlns:a16="http://schemas.microsoft.com/office/drawing/2014/main" val="2427488759"/>
                    </a:ext>
                  </a:extLst>
                </a:gridCol>
              </a:tblGrid>
              <a:tr h="21033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22218"/>
                  </a:ext>
                </a:extLst>
              </a:tr>
              <a:tr h="21033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62784"/>
                  </a:ext>
                </a:extLst>
              </a:tr>
              <a:tr h="21033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668628"/>
                  </a:ext>
                </a:extLst>
              </a:tr>
              <a:tr h="21033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711776"/>
                  </a:ext>
                </a:extLst>
              </a:tr>
              <a:tr h="21033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86600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01B976F-1C52-6C46-BC87-DBD2C067F7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819543"/>
              </p:ext>
            </p:extLst>
          </p:nvPr>
        </p:nvGraphicFramePr>
        <p:xfrm>
          <a:off x="7799298" y="5396168"/>
          <a:ext cx="1055140" cy="1051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028">
                  <a:extLst>
                    <a:ext uri="{9D8B030D-6E8A-4147-A177-3AD203B41FA5}">
                      <a16:colId xmlns:a16="http://schemas.microsoft.com/office/drawing/2014/main" val="72841746"/>
                    </a:ext>
                  </a:extLst>
                </a:gridCol>
                <a:gridCol w="211028">
                  <a:extLst>
                    <a:ext uri="{9D8B030D-6E8A-4147-A177-3AD203B41FA5}">
                      <a16:colId xmlns:a16="http://schemas.microsoft.com/office/drawing/2014/main" val="568164814"/>
                    </a:ext>
                  </a:extLst>
                </a:gridCol>
                <a:gridCol w="211028">
                  <a:extLst>
                    <a:ext uri="{9D8B030D-6E8A-4147-A177-3AD203B41FA5}">
                      <a16:colId xmlns:a16="http://schemas.microsoft.com/office/drawing/2014/main" val="2362572448"/>
                    </a:ext>
                  </a:extLst>
                </a:gridCol>
                <a:gridCol w="211028">
                  <a:extLst>
                    <a:ext uri="{9D8B030D-6E8A-4147-A177-3AD203B41FA5}">
                      <a16:colId xmlns:a16="http://schemas.microsoft.com/office/drawing/2014/main" val="1120737787"/>
                    </a:ext>
                  </a:extLst>
                </a:gridCol>
                <a:gridCol w="211028">
                  <a:extLst>
                    <a:ext uri="{9D8B030D-6E8A-4147-A177-3AD203B41FA5}">
                      <a16:colId xmlns:a16="http://schemas.microsoft.com/office/drawing/2014/main" val="2427488759"/>
                    </a:ext>
                  </a:extLst>
                </a:gridCol>
              </a:tblGrid>
              <a:tr h="21033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22218"/>
                  </a:ext>
                </a:extLst>
              </a:tr>
              <a:tr h="21033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62784"/>
                  </a:ext>
                </a:extLst>
              </a:tr>
              <a:tr h="21033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668628"/>
                  </a:ext>
                </a:extLst>
              </a:tr>
              <a:tr h="21033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711776"/>
                  </a:ext>
                </a:extLst>
              </a:tr>
              <a:tr h="21033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866000"/>
                  </a:ext>
                </a:extLst>
              </a:tr>
            </a:tbl>
          </a:graphicData>
        </a:graphic>
      </p:graphicFrame>
      <p:sp>
        <p:nvSpPr>
          <p:cNvPr id="11" name="Right Arrow 10">
            <a:extLst>
              <a:ext uri="{FF2B5EF4-FFF2-40B4-BE49-F238E27FC236}">
                <a16:creationId xmlns:a16="http://schemas.microsoft.com/office/drawing/2014/main" id="{4EE2A135-0670-6445-B2F9-B57BB1253588}"/>
              </a:ext>
            </a:extLst>
          </p:cNvPr>
          <p:cNvSpPr/>
          <p:nvPr/>
        </p:nvSpPr>
        <p:spPr>
          <a:xfrm>
            <a:off x="7473735" y="5601323"/>
            <a:ext cx="286973" cy="641349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9">
            <a:extLst>
              <a:ext uri="{FF2B5EF4-FFF2-40B4-BE49-F238E27FC236}">
                <a16:creationId xmlns:a16="http://schemas.microsoft.com/office/drawing/2014/main" id="{B991ACEE-CD46-A141-8797-620EB00BC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160151"/>
              </p:ext>
            </p:extLst>
          </p:nvPr>
        </p:nvGraphicFramePr>
        <p:xfrm>
          <a:off x="6371826" y="3935599"/>
          <a:ext cx="1055140" cy="1051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028">
                  <a:extLst>
                    <a:ext uri="{9D8B030D-6E8A-4147-A177-3AD203B41FA5}">
                      <a16:colId xmlns:a16="http://schemas.microsoft.com/office/drawing/2014/main" val="72841746"/>
                    </a:ext>
                  </a:extLst>
                </a:gridCol>
                <a:gridCol w="211028">
                  <a:extLst>
                    <a:ext uri="{9D8B030D-6E8A-4147-A177-3AD203B41FA5}">
                      <a16:colId xmlns:a16="http://schemas.microsoft.com/office/drawing/2014/main" val="568164814"/>
                    </a:ext>
                  </a:extLst>
                </a:gridCol>
                <a:gridCol w="211028">
                  <a:extLst>
                    <a:ext uri="{9D8B030D-6E8A-4147-A177-3AD203B41FA5}">
                      <a16:colId xmlns:a16="http://schemas.microsoft.com/office/drawing/2014/main" val="2362572448"/>
                    </a:ext>
                  </a:extLst>
                </a:gridCol>
                <a:gridCol w="211028">
                  <a:extLst>
                    <a:ext uri="{9D8B030D-6E8A-4147-A177-3AD203B41FA5}">
                      <a16:colId xmlns:a16="http://schemas.microsoft.com/office/drawing/2014/main" val="1120737787"/>
                    </a:ext>
                  </a:extLst>
                </a:gridCol>
                <a:gridCol w="211028">
                  <a:extLst>
                    <a:ext uri="{9D8B030D-6E8A-4147-A177-3AD203B41FA5}">
                      <a16:colId xmlns:a16="http://schemas.microsoft.com/office/drawing/2014/main" val="2427488759"/>
                    </a:ext>
                  </a:extLst>
                </a:gridCol>
              </a:tblGrid>
              <a:tr h="21033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22218"/>
                  </a:ext>
                </a:extLst>
              </a:tr>
              <a:tr h="21033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62784"/>
                  </a:ext>
                </a:extLst>
              </a:tr>
              <a:tr h="21033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668628"/>
                  </a:ext>
                </a:extLst>
              </a:tr>
              <a:tr h="21033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711776"/>
                  </a:ext>
                </a:extLst>
              </a:tr>
              <a:tr h="21033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86600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97F4E34-3536-3848-961A-469E7C2781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095964"/>
              </p:ext>
            </p:extLst>
          </p:nvPr>
        </p:nvGraphicFramePr>
        <p:xfrm>
          <a:off x="7791119" y="3935599"/>
          <a:ext cx="1055140" cy="1051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028">
                  <a:extLst>
                    <a:ext uri="{9D8B030D-6E8A-4147-A177-3AD203B41FA5}">
                      <a16:colId xmlns:a16="http://schemas.microsoft.com/office/drawing/2014/main" val="72841746"/>
                    </a:ext>
                  </a:extLst>
                </a:gridCol>
                <a:gridCol w="211028">
                  <a:extLst>
                    <a:ext uri="{9D8B030D-6E8A-4147-A177-3AD203B41FA5}">
                      <a16:colId xmlns:a16="http://schemas.microsoft.com/office/drawing/2014/main" val="568164814"/>
                    </a:ext>
                  </a:extLst>
                </a:gridCol>
                <a:gridCol w="211028">
                  <a:extLst>
                    <a:ext uri="{9D8B030D-6E8A-4147-A177-3AD203B41FA5}">
                      <a16:colId xmlns:a16="http://schemas.microsoft.com/office/drawing/2014/main" val="2362572448"/>
                    </a:ext>
                  </a:extLst>
                </a:gridCol>
                <a:gridCol w="211028">
                  <a:extLst>
                    <a:ext uri="{9D8B030D-6E8A-4147-A177-3AD203B41FA5}">
                      <a16:colId xmlns:a16="http://schemas.microsoft.com/office/drawing/2014/main" val="1120737787"/>
                    </a:ext>
                  </a:extLst>
                </a:gridCol>
                <a:gridCol w="211028">
                  <a:extLst>
                    <a:ext uri="{9D8B030D-6E8A-4147-A177-3AD203B41FA5}">
                      <a16:colId xmlns:a16="http://schemas.microsoft.com/office/drawing/2014/main" val="2427488759"/>
                    </a:ext>
                  </a:extLst>
                </a:gridCol>
              </a:tblGrid>
              <a:tr h="21033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22218"/>
                  </a:ext>
                </a:extLst>
              </a:tr>
              <a:tr h="21033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62784"/>
                  </a:ext>
                </a:extLst>
              </a:tr>
              <a:tr h="21033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668628"/>
                  </a:ext>
                </a:extLst>
              </a:tr>
              <a:tr h="21033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711776"/>
                  </a:ext>
                </a:extLst>
              </a:tr>
              <a:tr h="21033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866000"/>
                  </a:ext>
                </a:extLst>
              </a:tr>
            </a:tbl>
          </a:graphicData>
        </a:graphic>
      </p:graphicFrame>
      <p:sp>
        <p:nvSpPr>
          <p:cNvPr id="14" name="Right Arrow 13">
            <a:extLst>
              <a:ext uri="{FF2B5EF4-FFF2-40B4-BE49-F238E27FC236}">
                <a16:creationId xmlns:a16="http://schemas.microsoft.com/office/drawing/2014/main" id="{625684E2-D155-194A-8435-C5D5942FCAD4}"/>
              </a:ext>
            </a:extLst>
          </p:cNvPr>
          <p:cNvSpPr/>
          <p:nvPr/>
        </p:nvSpPr>
        <p:spPr>
          <a:xfrm>
            <a:off x="7465556" y="4140754"/>
            <a:ext cx="286973" cy="641349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9">
            <a:extLst>
              <a:ext uri="{FF2B5EF4-FFF2-40B4-BE49-F238E27FC236}">
                <a16:creationId xmlns:a16="http://schemas.microsoft.com/office/drawing/2014/main" id="{C9641694-0A56-934B-9737-E07AC1DC9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836311"/>
              </p:ext>
            </p:extLst>
          </p:nvPr>
        </p:nvGraphicFramePr>
        <p:xfrm>
          <a:off x="6333236" y="2475029"/>
          <a:ext cx="1055140" cy="1051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028">
                  <a:extLst>
                    <a:ext uri="{9D8B030D-6E8A-4147-A177-3AD203B41FA5}">
                      <a16:colId xmlns:a16="http://schemas.microsoft.com/office/drawing/2014/main" val="72841746"/>
                    </a:ext>
                  </a:extLst>
                </a:gridCol>
                <a:gridCol w="211028">
                  <a:extLst>
                    <a:ext uri="{9D8B030D-6E8A-4147-A177-3AD203B41FA5}">
                      <a16:colId xmlns:a16="http://schemas.microsoft.com/office/drawing/2014/main" val="568164814"/>
                    </a:ext>
                  </a:extLst>
                </a:gridCol>
                <a:gridCol w="211028">
                  <a:extLst>
                    <a:ext uri="{9D8B030D-6E8A-4147-A177-3AD203B41FA5}">
                      <a16:colId xmlns:a16="http://schemas.microsoft.com/office/drawing/2014/main" val="2362572448"/>
                    </a:ext>
                  </a:extLst>
                </a:gridCol>
                <a:gridCol w="211028">
                  <a:extLst>
                    <a:ext uri="{9D8B030D-6E8A-4147-A177-3AD203B41FA5}">
                      <a16:colId xmlns:a16="http://schemas.microsoft.com/office/drawing/2014/main" val="1120737787"/>
                    </a:ext>
                  </a:extLst>
                </a:gridCol>
                <a:gridCol w="211028">
                  <a:extLst>
                    <a:ext uri="{9D8B030D-6E8A-4147-A177-3AD203B41FA5}">
                      <a16:colId xmlns:a16="http://schemas.microsoft.com/office/drawing/2014/main" val="2427488759"/>
                    </a:ext>
                  </a:extLst>
                </a:gridCol>
              </a:tblGrid>
              <a:tr h="21033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22218"/>
                  </a:ext>
                </a:extLst>
              </a:tr>
              <a:tr h="21033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62784"/>
                  </a:ext>
                </a:extLst>
              </a:tr>
              <a:tr h="21033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668628"/>
                  </a:ext>
                </a:extLst>
              </a:tr>
              <a:tr h="21033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711776"/>
                  </a:ext>
                </a:extLst>
              </a:tr>
              <a:tr h="21033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86600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AEC6568-C885-B64E-A91C-1B01012EB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34650"/>
              </p:ext>
            </p:extLst>
          </p:nvPr>
        </p:nvGraphicFramePr>
        <p:xfrm>
          <a:off x="7752529" y="2475029"/>
          <a:ext cx="1055140" cy="1051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028">
                  <a:extLst>
                    <a:ext uri="{9D8B030D-6E8A-4147-A177-3AD203B41FA5}">
                      <a16:colId xmlns:a16="http://schemas.microsoft.com/office/drawing/2014/main" val="72841746"/>
                    </a:ext>
                  </a:extLst>
                </a:gridCol>
                <a:gridCol w="211028">
                  <a:extLst>
                    <a:ext uri="{9D8B030D-6E8A-4147-A177-3AD203B41FA5}">
                      <a16:colId xmlns:a16="http://schemas.microsoft.com/office/drawing/2014/main" val="568164814"/>
                    </a:ext>
                  </a:extLst>
                </a:gridCol>
                <a:gridCol w="211028">
                  <a:extLst>
                    <a:ext uri="{9D8B030D-6E8A-4147-A177-3AD203B41FA5}">
                      <a16:colId xmlns:a16="http://schemas.microsoft.com/office/drawing/2014/main" val="2362572448"/>
                    </a:ext>
                  </a:extLst>
                </a:gridCol>
                <a:gridCol w="211028">
                  <a:extLst>
                    <a:ext uri="{9D8B030D-6E8A-4147-A177-3AD203B41FA5}">
                      <a16:colId xmlns:a16="http://schemas.microsoft.com/office/drawing/2014/main" val="1120737787"/>
                    </a:ext>
                  </a:extLst>
                </a:gridCol>
                <a:gridCol w="211028">
                  <a:extLst>
                    <a:ext uri="{9D8B030D-6E8A-4147-A177-3AD203B41FA5}">
                      <a16:colId xmlns:a16="http://schemas.microsoft.com/office/drawing/2014/main" val="2427488759"/>
                    </a:ext>
                  </a:extLst>
                </a:gridCol>
              </a:tblGrid>
              <a:tr h="21033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22218"/>
                  </a:ext>
                </a:extLst>
              </a:tr>
              <a:tr h="21033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62784"/>
                  </a:ext>
                </a:extLst>
              </a:tr>
              <a:tr h="21033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668628"/>
                  </a:ext>
                </a:extLst>
              </a:tr>
              <a:tr h="21033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711776"/>
                  </a:ext>
                </a:extLst>
              </a:tr>
              <a:tr h="21033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866000"/>
                  </a:ext>
                </a:extLst>
              </a:tr>
            </a:tbl>
          </a:graphicData>
        </a:graphic>
      </p:graphicFrame>
      <p:sp>
        <p:nvSpPr>
          <p:cNvPr id="17" name="Right Arrow 16">
            <a:extLst>
              <a:ext uri="{FF2B5EF4-FFF2-40B4-BE49-F238E27FC236}">
                <a16:creationId xmlns:a16="http://schemas.microsoft.com/office/drawing/2014/main" id="{C024EFC1-5CA9-E74F-A859-8EE07074A74A}"/>
              </a:ext>
            </a:extLst>
          </p:cNvPr>
          <p:cNvSpPr/>
          <p:nvPr/>
        </p:nvSpPr>
        <p:spPr>
          <a:xfrm>
            <a:off x="7426966" y="2680184"/>
            <a:ext cx="286973" cy="641349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9">
            <a:extLst>
              <a:ext uri="{FF2B5EF4-FFF2-40B4-BE49-F238E27FC236}">
                <a16:creationId xmlns:a16="http://schemas.microsoft.com/office/drawing/2014/main" id="{CF9D7CD5-C468-E748-A7DD-E289CC245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441793"/>
              </p:ext>
            </p:extLst>
          </p:nvPr>
        </p:nvGraphicFramePr>
        <p:xfrm>
          <a:off x="6340484" y="1009844"/>
          <a:ext cx="1055140" cy="1051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028">
                  <a:extLst>
                    <a:ext uri="{9D8B030D-6E8A-4147-A177-3AD203B41FA5}">
                      <a16:colId xmlns:a16="http://schemas.microsoft.com/office/drawing/2014/main" val="72841746"/>
                    </a:ext>
                  </a:extLst>
                </a:gridCol>
                <a:gridCol w="211028">
                  <a:extLst>
                    <a:ext uri="{9D8B030D-6E8A-4147-A177-3AD203B41FA5}">
                      <a16:colId xmlns:a16="http://schemas.microsoft.com/office/drawing/2014/main" val="568164814"/>
                    </a:ext>
                  </a:extLst>
                </a:gridCol>
                <a:gridCol w="211028">
                  <a:extLst>
                    <a:ext uri="{9D8B030D-6E8A-4147-A177-3AD203B41FA5}">
                      <a16:colId xmlns:a16="http://schemas.microsoft.com/office/drawing/2014/main" val="2362572448"/>
                    </a:ext>
                  </a:extLst>
                </a:gridCol>
                <a:gridCol w="211028">
                  <a:extLst>
                    <a:ext uri="{9D8B030D-6E8A-4147-A177-3AD203B41FA5}">
                      <a16:colId xmlns:a16="http://schemas.microsoft.com/office/drawing/2014/main" val="1120737787"/>
                    </a:ext>
                  </a:extLst>
                </a:gridCol>
                <a:gridCol w="211028">
                  <a:extLst>
                    <a:ext uri="{9D8B030D-6E8A-4147-A177-3AD203B41FA5}">
                      <a16:colId xmlns:a16="http://schemas.microsoft.com/office/drawing/2014/main" val="2427488759"/>
                    </a:ext>
                  </a:extLst>
                </a:gridCol>
              </a:tblGrid>
              <a:tr h="21033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22218"/>
                  </a:ext>
                </a:extLst>
              </a:tr>
              <a:tr h="21033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62784"/>
                  </a:ext>
                </a:extLst>
              </a:tr>
              <a:tr h="21033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668628"/>
                  </a:ext>
                </a:extLst>
              </a:tr>
              <a:tr h="21033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711776"/>
                  </a:ext>
                </a:extLst>
              </a:tr>
              <a:tr h="21033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86600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DFFD1383-3082-9746-BCE7-9326224189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278081"/>
              </p:ext>
            </p:extLst>
          </p:nvPr>
        </p:nvGraphicFramePr>
        <p:xfrm>
          <a:off x="7759777" y="1009844"/>
          <a:ext cx="1055140" cy="1051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028">
                  <a:extLst>
                    <a:ext uri="{9D8B030D-6E8A-4147-A177-3AD203B41FA5}">
                      <a16:colId xmlns:a16="http://schemas.microsoft.com/office/drawing/2014/main" val="72841746"/>
                    </a:ext>
                  </a:extLst>
                </a:gridCol>
                <a:gridCol w="211028">
                  <a:extLst>
                    <a:ext uri="{9D8B030D-6E8A-4147-A177-3AD203B41FA5}">
                      <a16:colId xmlns:a16="http://schemas.microsoft.com/office/drawing/2014/main" val="568164814"/>
                    </a:ext>
                  </a:extLst>
                </a:gridCol>
                <a:gridCol w="211028">
                  <a:extLst>
                    <a:ext uri="{9D8B030D-6E8A-4147-A177-3AD203B41FA5}">
                      <a16:colId xmlns:a16="http://schemas.microsoft.com/office/drawing/2014/main" val="2362572448"/>
                    </a:ext>
                  </a:extLst>
                </a:gridCol>
                <a:gridCol w="211028">
                  <a:extLst>
                    <a:ext uri="{9D8B030D-6E8A-4147-A177-3AD203B41FA5}">
                      <a16:colId xmlns:a16="http://schemas.microsoft.com/office/drawing/2014/main" val="1120737787"/>
                    </a:ext>
                  </a:extLst>
                </a:gridCol>
                <a:gridCol w="211028">
                  <a:extLst>
                    <a:ext uri="{9D8B030D-6E8A-4147-A177-3AD203B41FA5}">
                      <a16:colId xmlns:a16="http://schemas.microsoft.com/office/drawing/2014/main" val="2427488759"/>
                    </a:ext>
                  </a:extLst>
                </a:gridCol>
              </a:tblGrid>
              <a:tr h="21033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22218"/>
                  </a:ext>
                </a:extLst>
              </a:tr>
              <a:tr h="21033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62784"/>
                  </a:ext>
                </a:extLst>
              </a:tr>
              <a:tr h="21033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668628"/>
                  </a:ext>
                </a:extLst>
              </a:tr>
              <a:tr h="21033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711776"/>
                  </a:ext>
                </a:extLst>
              </a:tr>
              <a:tr h="21033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583" marR="52583" marT="26291" marB="26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866000"/>
                  </a:ext>
                </a:extLst>
              </a:tr>
            </a:tbl>
          </a:graphicData>
        </a:graphic>
      </p:graphicFrame>
      <p:sp>
        <p:nvSpPr>
          <p:cNvPr id="23" name="Right Arrow 22">
            <a:extLst>
              <a:ext uri="{FF2B5EF4-FFF2-40B4-BE49-F238E27FC236}">
                <a16:creationId xmlns:a16="http://schemas.microsoft.com/office/drawing/2014/main" id="{240D07E1-4AB7-0646-B05E-2F1AAAA48CE3}"/>
              </a:ext>
            </a:extLst>
          </p:cNvPr>
          <p:cNvSpPr/>
          <p:nvPr/>
        </p:nvSpPr>
        <p:spPr>
          <a:xfrm>
            <a:off x="7434214" y="1214999"/>
            <a:ext cx="286973" cy="641349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7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4230E-B0C8-5746-BD49-3FC42BA0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Implementation: Screen utilities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0BF53-7514-6843-83BE-C16E84DBD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Define an action that clears the screen by displaying the appropriate control characters: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position of each character on the screen is given by a pair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AU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x,y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r>
              <a:rPr lang="en-AU" sz="2000" dirty="0"/>
              <a:t> </a:t>
            </a:r>
            <a:r>
              <a:rPr lang="en-US" sz="2000" dirty="0"/>
              <a:t>of positive integers, with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(1,1)</a:t>
            </a:r>
            <a:r>
              <a:rPr lang="en-US" sz="2000" dirty="0"/>
              <a:t> being the top-left corner.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28FE8-E395-7A4E-805E-A4812A1D5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ECABF2-3694-744A-BB75-8A3805FA3415}"/>
              </a:ext>
            </a:extLst>
          </p:cNvPr>
          <p:cNvSpPr/>
          <p:nvPr/>
        </p:nvSpPr>
        <p:spPr>
          <a:xfrm>
            <a:off x="1896614" y="1820376"/>
            <a:ext cx="45720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cls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()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cls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putStr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r>
              <a:rPr lang="en-AU" sz="1400" dirty="0">
                <a:solidFill>
                  <a:srgbClr val="EE0000"/>
                </a:solidFill>
                <a:latin typeface="Menlo" panose="020B0609030804020204" pitchFamily="49" charset="0"/>
              </a:rPr>
              <a:t>\ESC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[2J"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A888F4-82D5-4D4C-A951-EA7FCEC696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" t="7855" r="6594" b="19991"/>
          <a:stretch/>
        </p:blipFill>
        <p:spPr>
          <a:xfrm>
            <a:off x="5368761" y="4121740"/>
            <a:ext cx="3069662" cy="16637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905E96-0F05-704A-B37F-6725AE42AA1F}"/>
              </a:ext>
            </a:extLst>
          </p:cNvPr>
          <p:cNvSpPr/>
          <p:nvPr/>
        </p:nvSpPr>
        <p:spPr>
          <a:xfrm>
            <a:off x="5519733" y="4250742"/>
            <a:ext cx="2780779" cy="1310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45F6A3-74C9-F44C-A484-E6D75940C1F8}"/>
              </a:ext>
            </a:extLst>
          </p:cNvPr>
          <p:cNvSpPr/>
          <p:nvPr/>
        </p:nvSpPr>
        <p:spPr>
          <a:xfrm>
            <a:off x="4572000" y="3801223"/>
            <a:ext cx="947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(1,1)</a:t>
            </a:r>
            <a:r>
              <a:rPr lang="en-US" dirty="0"/>
              <a:t>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77BCD0-D288-A848-9AE0-79D986FBE8A4}"/>
              </a:ext>
            </a:extLst>
          </p:cNvPr>
          <p:cNvCxnSpPr>
            <a:cxnSpLocks/>
          </p:cNvCxnSpPr>
          <p:nvPr/>
        </p:nvCxnSpPr>
        <p:spPr>
          <a:xfrm>
            <a:off x="5519733" y="4250742"/>
            <a:ext cx="0" cy="1310964"/>
          </a:xfrm>
          <a:prstGeom prst="straightConnector1">
            <a:avLst/>
          </a:prstGeom>
          <a:ln w="63500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C0397D77-7886-7343-BF06-257EDEE77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105" y="4314679"/>
            <a:ext cx="1725898" cy="123377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F2AF3F-64C2-F449-B711-69141FB96FD0}"/>
              </a:ext>
            </a:extLst>
          </p:cNvPr>
          <p:cNvCxnSpPr/>
          <p:nvPr/>
        </p:nvCxnSpPr>
        <p:spPr>
          <a:xfrm>
            <a:off x="5519733" y="4250742"/>
            <a:ext cx="2780779" cy="0"/>
          </a:xfrm>
          <a:prstGeom prst="straightConnector1">
            <a:avLst/>
          </a:prstGeom>
          <a:ln w="63500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D2B6FAA-835C-264C-BAE9-9A5880B261B0}"/>
              </a:ext>
            </a:extLst>
          </p:cNvPr>
          <p:cNvSpPr/>
          <p:nvPr/>
        </p:nvSpPr>
        <p:spPr>
          <a:xfrm>
            <a:off x="7270248" y="3801223"/>
            <a:ext cx="1427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(width,1)</a:t>
            </a:r>
            <a:r>
              <a:rPr lang="en-US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3CAD68-4ADD-5E46-9919-0A8F7447E0FF}"/>
              </a:ext>
            </a:extLst>
          </p:cNvPr>
          <p:cNvSpPr/>
          <p:nvPr/>
        </p:nvSpPr>
        <p:spPr>
          <a:xfrm>
            <a:off x="4642237" y="5663189"/>
            <a:ext cx="1567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(1,height)</a:t>
            </a:r>
            <a:r>
              <a:rPr lang="en-US" dirty="0"/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9C791A-A84C-D649-90D9-82C53958AD95}"/>
              </a:ext>
            </a:extLst>
          </p:cNvPr>
          <p:cNvSpPr/>
          <p:nvPr/>
        </p:nvSpPr>
        <p:spPr>
          <a:xfrm>
            <a:off x="774965" y="4121740"/>
            <a:ext cx="3709897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type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Pos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(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type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Board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Pos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endParaRPr lang="en-AU" sz="1400" dirty="0">
              <a:solidFill>
                <a:srgbClr val="795E26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width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width 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80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height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height 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40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63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1F127-45BF-A143-BAA6-435B245C4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Implementation: Screen utilities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CA9D1-143D-924E-99E5-322F22E32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Define a  function that displays a string at a given position by using control characters to move the cursor to the position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library function </a:t>
            </a:r>
            <a:r>
              <a:rPr lang="en-AU" sz="1600" dirty="0">
                <a:solidFill>
                  <a:srgbClr val="795E26"/>
                </a:solidFill>
                <a:latin typeface="Menlo" panose="020B0609030804020204" pitchFamily="49" charset="0"/>
              </a:rPr>
              <a:t>sequence_</a:t>
            </a:r>
            <a:r>
              <a:rPr lang="en-AU" sz="16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600" dirty="0">
                <a:solidFill>
                  <a:srgbClr val="0000FF"/>
                </a:solidFill>
                <a:latin typeface="Menlo" panose="020B0609030804020204" pitchFamily="49" charset="0"/>
              </a:rPr>
              <a:t>IO</a:t>
            </a:r>
            <a:r>
              <a:rPr lang="en-AU" sz="16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6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600" dirty="0">
                <a:solidFill>
                  <a:srgbClr val="000000"/>
                </a:solidFill>
                <a:latin typeface="Menlo" panose="020B0609030804020204" pitchFamily="49" charset="0"/>
              </a:rPr>
              <a:t>] -&gt; </a:t>
            </a:r>
            <a:r>
              <a:rPr lang="en-AU" sz="1600" dirty="0">
                <a:solidFill>
                  <a:srgbClr val="0000FF"/>
                </a:solidFill>
                <a:latin typeface="Menlo" panose="020B0609030804020204" pitchFamily="49" charset="0"/>
              </a:rPr>
              <a:t>IO</a:t>
            </a:r>
            <a:r>
              <a:rPr lang="en-AU" sz="1600" dirty="0">
                <a:solidFill>
                  <a:srgbClr val="000000"/>
                </a:solidFill>
                <a:latin typeface="Menlo" panose="020B0609030804020204" pitchFamily="49" charset="0"/>
              </a:rPr>
              <a:t> ()</a:t>
            </a:r>
            <a:r>
              <a:rPr lang="en-US" sz="1600" dirty="0"/>
              <a:t> </a:t>
            </a:r>
            <a:r>
              <a:rPr lang="en-US" sz="2000" dirty="0"/>
              <a:t>performs a list of actions in sequence, discarding their results values and returning not result.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39E6F-369B-A346-89D9-20F272766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816193-0AA7-714B-941C-9141B2EB4209}"/>
              </a:ext>
            </a:extLst>
          </p:cNvPr>
          <p:cNvSpPr/>
          <p:nvPr/>
        </p:nvSpPr>
        <p:spPr>
          <a:xfrm>
            <a:off x="695739" y="1808419"/>
            <a:ext cx="6950764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writeat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Pos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()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writeat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p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do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putStr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		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goto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p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F91E3D-0A9C-6548-9E5A-CA6E466443B8}"/>
              </a:ext>
            </a:extLst>
          </p:cNvPr>
          <p:cNvSpPr/>
          <p:nvPr/>
        </p:nvSpPr>
        <p:spPr>
          <a:xfrm>
            <a:off x="695739" y="3066339"/>
            <a:ext cx="695076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goto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Pos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()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goto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x,y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putStr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r>
              <a:rPr lang="en-AU" sz="1400" dirty="0">
                <a:solidFill>
                  <a:srgbClr val="EE0000"/>
                </a:solidFill>
                <a:latin typeface="Menlo" panose="020B0609030804020204" pitchFamily="49" charset="0"/>
              </a:rPr>
              <a:t>\ESC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["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 show y ++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";"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 show x ++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"H"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23026F-32BC-F243-B509-D3D10989CC78}"/>
              </a:ext>
            </a:extLst>
          </p:cNvPr>
          <p:cNvSpPr/>
          <p:nvPr/>
        </p:nvSpPr>
        <p:spPr>
          <a:xfrm>
            <a:off x="695738" y="4192754"/>
            <a:ext cx="695076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showcells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Board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()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showcells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board = sequence_ [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writeat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p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"*"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| p &lt;- board]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930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98A99-E882-1A47-A223-B3D25CB3C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: Game of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FCFE2-251E-F145-9B47-A5A856868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Decide whether the cell is alive (non-empty) or dead (empty)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E7B63-DE3C-144F-9419-75BCA7D47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560E99-8B4A-2747-AC69-B374D77D748B}"/>
              </a:ext>
            </a:extLst>
          </p:cNvPr>
          <p:cNvSpPr/>
          <p:nvPr/>
        </p:nvSpPr>
        <p:spPr>
          <a:xfrm>
            <a:off x="2464656" y="1796080"/>
            <a:ext cx="5707046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 Test if a cell is alive (non-empty)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isAlive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Board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Pos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isAlive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board p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elem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p board</a:t>
            </a:r>
          </a:p>
          <a:p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 Test if a cell is empty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isEmpty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Board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Pos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isEmpty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board p = not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isAlive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board p)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7096E928-4696-964D-B059-94381384CA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450078"/>
              </p:ext>
            </p:extLst>
          </p:nvPr>
        </p:nvGraphicFramePr>
        <p:xfrm>
          <a:off x="448541" y="1796080"/>
          <a:ext cx="1834855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971">
                  <a:extLst>
                    <a:ext uri="{9D8B030D-6E8A-4147-A177-3AD203B41FA5}">
                      <a16:colId xmlns:a16="http://schemas.microsoft.com/office/drawing/2014/main" val="72841746"/>
                    </a:ext>
                  </a:extLst>
                </a:gridCol>
                <a:gridCol w="366971">
                  <a:extLst>
                    <a:ext uri="{9D8B030D-6E8A-4147-A177-3AD203B41FA5}">
                      <a16:colId xmlns:a16="http://schemas.microsoft.com/office/drawing/2014/main" val="568164814"/>
                    </a:ext>
                  </a:extLst>
                </a:gridCol>
                <a:gridCol w="366971">
                  <a:extLst>
                    <a:ext uri="{9D8B030D-6E8A-4147-A177-3AD203B41FA5}">
                      <a16:colId xmlns:a16="http://schemas.microsoft.com/office/drawing/2014/main" val="2362572448"/>
                    </a:ext>
                  </a:extLst>
                </a:gridCol>
                <a:gridCol w="366971">
                  <a:extLst>
                    <a:ext uri="{9D8B030D-6E8A-4147-A177-3AD203B41FA5}">
                      <a16:colId xmlns:a16="http://schemas.microsoft.com/office/drawing/2014/main" val="1120737787"/>
                    </a:ext>
                  </a:extLst>
                </a:gridCol>
                <a:gridCol w="366971">
                  <a:extLst>
                    <a:ext uri="{9D8B030D-6E8A-4147-A177-3AD203B41FA5}">
                      <a16:colId xmlns:a16="http://schemas.microsoft.com/office/drawing/2014/main" val="2427488759"/>
                    </a:ext>
                  </a:extLst>
                </a:gridCol>
              </a:tblGrid>
              <a:tr h="3477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22218"/>
                  </a:ext>
                </a:extLst>
              </a:tr>
              <a:tr h="3477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62784"/>
                  </a:ext>
                </a:extLst>
              </a:tr>
              <a:tr h="3477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668628"/>
                  </a:ext>
                </a:extLst>
              </a:tr>
              <a:tr h="3477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711776"/>
                  </a:ext>
                </a:extLst>
              </a:tr>
              <a:tr h="3477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866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547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FBCE0-77A7-EF4C-AA9E-6EF62D96B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: Game of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0994A-3E64-8044-A1E4-DC1A04E6E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Turn infinite plane (grid) into a closed space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FCF0B-BC44-094A-9B7A-5952BFC64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733EFB-DCF3-4C4B-8E93-B9EE55ACD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483644" y="1545411"/>
            <a:ext cx="6867212" cy="2044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F389E2-E515-F649-BC0F-98B2B139B132}"/>
              </a:ext>
            </a:extLst>
          </p:cNvPr>
          <p:cNvSpPr/>
          <p:nvPr/>
        </p:nvSpPr>
        <p:spPr>
          <a:xfrm>
            <a:off x="1093563" y="3993227"/>
            <a:ext cx="6867211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wrap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Pos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Pos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wrap (x, y)	=	(((x -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`mod` width)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		((y -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 `mod` height)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866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E9763-794F-E04A-ABE4-445D46A63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: Game of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2DCC3-424F-F048-94DE-5A0032C18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Define a function that returns the neighbors of a 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1C7A7-2037-F34F-9D8C-C8DB200E6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19CE71-7F9D-7047-B077-E6D9E6EB754F}"/>
              </a:ext>
            </a:extLst>
          </p:cNvPr>
          <p:cNvSpPr/>
          <p:nvPr/>
        </p:nvSpPr>
        <p:spPr>
          <a:xfrm>
            <a:off x="2842590" y="1796080"/>
            <a:ext cx="6011847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neighbs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Pos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Pos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neighbs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(x, y)	=	[wrap (x -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	y -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 </a:t>
            </a:r>
          </a:p>
          <a:p>
            <a:pPr lvl="5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wrap (x,		y -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</a:t>
            </a:r>
          </a:p>
          <a:p>
            <a:pPr lvl="5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wrap (x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	y -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</a:t>
            </a:r>
          </a:p>
          <a:p>
            <a:pPr lvl="5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wrap (x -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	y),</a:t>
            </a:r>
          </a:p>
          <a:p>
            <a:pPr lvl="5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wrap (x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	y), </a:t>
            </a:r>
          </a:p>
          <a:p>
            <a:pPr lvl="5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wrap (x -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	y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</a:t>
            </a:r>
          </a:p>
          <a:p>
            <a:pPr lvl="5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wrap (x,		y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</a:t>
            </a:r>
          </a:p>
          <a:p>
            <a:pPr lvl="5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wrap (x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	y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CBF490-39DD-224D-81ED-7E1B050EE4AA}"/>
              </a:ext>
            </a:extLst>
          </p:cNvPr>
          <p:cNvSpPr/>
          <p:nvPr/>
        </p:nvSpPr>
        <p:spPr>
          <a:xfrm>
            <a:off x="484201" y="4034901"/>
            <a:ext cx="8370236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liveneighbs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Board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Pos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liveneighbs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board p = length 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				([alive | alive &lt;-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neighbs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p,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isAlive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board alive])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graphicFrame>
        <p:nvGraphicFramePr>
          <p:cNvPr id="18" name="Table 9">
            <a:extLst>
              <a:ext uri="{FF2B5EF4-FFF2-40B4-BE49-F238E27FC236}">
                <a16:creationId xmlns:a16="http://schemas.microsoft.com/office/drawing/2014/main" id="{DF3865E9-C67A-FD4B-8758-BEA1295C1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199924"/>
              </p:ext>
            </p:extLst>
          </p:nvPr>
        </p:nvGraphicFramePr>
        <p:xfrm>
          <a:off x="603818" y="1796080"/>
          <a:ext cx="1834855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971">
                  <a:extLst>
                    <a:ext uri="{9D8B030D-6E8A-4147-A177-3AD203B41FA5}">
                      <a16:colId xmlns:a16="http://schemas.microsoft.com/office/drawing/2014/main" val="72841746"/>
                    </a:ext>
                  </a:extLst>
                </a:gridCol>
                <a:gridCol w="366971">
                  <a:extLst>
                    <a:ext uri="{9D8B030D-6E8A-4147-A177-3AD203B41FA5}">
                      <a16:colId xmlns:a16="http://schemas.microsoft.com/office/drawing/2014/main" val="568164814"/>
                    </a:ext>
                  </a:extLst>
                </a:gridCol>
                <a:gridCol w="366971">
                  <a:extLst>
                    <a:ext uri="{9D8B030D-6E8A-4147-A177-3AD203B41FA5}">
                      <a16:colId xmlns:a16="http://schemas.microsoft.com/office/drawing/2014/main" val="2362572448"/>
                    </a:ext>
                  </a:extLst>
                </a:gridCol>
                <a:gridCol w="366971">
                  <a:extLst>
                    <a:ext uri="{9D8B030D-6E8A-4147-A177-3AD203B41FA5}">
                      <a16:colId xmlns:a16="http://schemas.microsoft.com/office/drawing/2014/main" val="1120737787"/>
                    </a:ext>
                  </a:extLst>
                </a:gridCol>
                <a:gridCol w="366971">
                  <a:extLst>
                    <a:ext uri="{9D8B030D-6E8A-4147-A177-3AD203B41FA5}">
                      <a16:colId xmlns:a16="http://schemas.microsoft.com/office/drawing/2014/main" val="2427488759"/>
                    </a:ext>
                  </a:extLst>
                </a:gridCol>
              </a:tblGrid>
              <a:tr h="3477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22218"/>
                  </a:ext>
                </a:extLst>
              </a:tr>
              <a:tr h="3477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62784"/>
                  </a:ext>
                </a:extLst>
              </a:tr>
              <a:tr h="3477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668628"/>
                  </a:ext>
                </a:extLst>
              </a:tr>
              <a:tr h="3477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711776"/>
                  </a:ext>
                </a:extLst>
              </a:tr>
              <a:tr h="3477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86600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08F73D40-6D48-C64D-AD9B-9BB4CD1F4A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976294"/>
              </p:ext>
            </p:extLst>
          </p:nvPr>
        </p:nvGraphicFramePr>
        <p:xfrm>
          <a:off x="3265186" y="4981061"/>
          <a:ext cx="1834855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971">
                  <a:extLst>
                    <a:ext uri="{9D8B030D-6E8A-4147-A177-3AD203B41FA5}">
                      <a16:colId xmlns:a16="http://schemas.microsoft.com/office/drawing/2014/main" val="72841746"/>
                    </a:ext>
                  </a:extLst>
                </a:gridCol>
                <a:gridCol w="366971">
                  <a:extLst>
                    <a:ext uri="{9D8B030D-6E8A-4147-A177-3AD203B41FA5}">
                      <a16:colId xmlns:a16="http://schemas.microsoft.com/office/drawing/2014/main" val="568164814"/>
                    </a:ext>
                  </a:extLst>
                </a:gridCol>
                <a:gridCol w="366971">
                  <a:extLst>
                    <a:ext uri="{9D8B030D-6E8A-4147-A177-3AD203B41FA5}">
                      <a16:colId xmlns:a16="http://schemas.microsoft.com/office/drawing/2014/main" val="2362572448"/>
                    </a:ext>
                  </a:extLst>
                </a:gridCol>
                <a:gridCol w="366971">
                  <a:extLst>
                    <a:ext uri="{9D8B030D-6E8A-4147-A177-3AD203B41FA5}">
                      <a16:colId xmlns:a16="http://schemas.microsoft.com/office/drawing/2014/main" val="1120737787"/>
                    </a:ext>
                  </a:extLst>
                </a:gridCol>
                <a:gridCol w="366971">
                  <a:extLst>
                    <a:ext uri="{9D8B030D-6E8A-4147-A177-3AD203B41FA5}">
                      <a16:colId xmlns:a16="http://schemas.microsoft.com/office/drawing/2014/main" val="2427488759"/>
                    </a:ext>
                  </a:extLst>
                </a:gridCol>
              </a:tblGrid>
              <a:tr h="3477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22218"/>
                  </a:ext>
                </a:extLst>
              </a:tr>
              <a:tr h="3477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62784"/>
                  </a:ext>
                </a:extLst>
              </a:tr>
              <a:tr h="3477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solidFill>
                            <a:srgbClr val="000000"/>
                          </a:solidFill>
                          <a:latin typeface="Menlo" panose="020B0609030804020204" pitchFamily="49" charset="0"/>
                        </a:rPr>
                        <a:t>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668628"/>
                  </a:ext>
                </a:extLst>
              </a:tr>
              <a:tr h="3477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711776"/>
                  </a:ext>
                </a:extLst>
              </a:tr>
              <a:tr h="3477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866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47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5B175-3988-DE49-8A3A-055F5E1F5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: Game of Life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7485C6-1F49-CF42-B1A7-44F6B14F52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sz="2000" i="1" dirty="0"/>
                  <a:t>Survival</a:t>
                </a:r>
                <a:r>
                  <a:rPr lang="en-AU" sz="2000" dirty="0"/>
                  <a:t>: a cell survives from time </a:t>
                </a:r>
                <a14:m>
                  <m:oMath xmlns:m="http://schemas.openxmlformats.org/officeDocument/2006/math">
                    <m:r>
                      <a:rPr lang="en-AU" sz="20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AU" sz="2000" dirty="0"/>
                  <a:t> to time </a:t>
                </a:r>
                <a14:m>
                  <m:oMath xmlns:m="http://schemas.openxmlformats.org/officeDocument/2006/math">
                    <m:r>
                      <a:rPr lang="en-AU" sz="20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sz="2000" i="1" dirty="0">
                        <a:latin typeface="Cambria Math" panose="02040503050406030204" pitchFamily="18" charset="0"/>
                      </a:rPr>
                      <m:t> + 1</m:t>
                    </m:r>
                  </m:oMath>
                </a14:m>
                <a:r>
                  <a:rPr lang="en-AU" sz="2000" dirty="0"/>
                  <a:t> </a:t>
                </a:r>
                <a:r>
                  <a:rPr lang="en-AU" sz="2000" i="1" dirty="0"/>
                  <a:t>if and only if </a:t>
                </a:r>
                <a14:m>
                  <m:oMath xmlns:m="http://schemas.openxmlformats.org/officeDocument/2006/math">
                    <m:r>
                      <a:rPr lang="en-AU" sz="2000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AU" sz="2000" dirty="0"/>
                  <a:t> or </a:t>
                </a:r>
                <a14:m>
                  <m:oMath xmlns:m="http://schemas.openxmlformats.org/officeDocument/2006/math">
                    <m:r>
                      <a:rPr lang="en-AU" sz="2000" i="1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AU" sz="2000" dirty="0"/>
                  <a:t> of its neighbours are alive at time </a:t>
                </a:r>
                <a14:m>
                  <m:oMath xmlns:m="http://schemas.openxmlformats.org/officeDocument/2006/math">
                    <m:r>
                      <a:rPr lang="en-AU" sz="20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AU" sz="2000" dirty="0"/>
                  <a:t>. </a:t>
                </a:r>
              </a:p>
              <a:p>
                <a:endParaRPr lang="en-AU" sz="2000" dirty="0"/>
              </a:p>
              <a:p>
                <a:endParaRPr lang="en-AU" sz="2000" dirty="0"/>
              </a:p>
              <a:p>
                <a:endParaRPr lang="en-AU" sz="2000" dirty="0"/>
              </a:p>
              <a:p>
                <a:endParaRPr lang="en-AU" sz="2000" dirty="0"/>
              </a:p>
              <a:p>
                <a:endParaRPr lang="en-AU" sz="2000" dirty="0"/>
              </a:p>
              <a:p>
                <a:endParaRPr lang="en-AU" sz="2000" dirty="0"/>
              </a:p>
              <a:p>
                <a:endParaRPr lang="en-AU" sz="2000" dirty="0"/>
              </a:p>
              <a:p>
                <a:endParaRPr lang="en-AU" sz="2000" dirty="0"/>
              </a:p>
              <a:p>
                <a:r>
                  <a:rPr lang="en-AU" sz="2000" i="1" dirty="0"/>
                  <a:t>Birth</a:t>
                </a:r>
                <a:r>
                  <a:rPr lang="en-AU" sz="2000" dirty="0"/>
                  <a:t>: a cell that is dead at time </a:t>
                </a:r>
                <a14:m>
                  <m:oMath xmlns:m="http://schemas.openxmlformats.org/officeDocument/2006/math">
                    <m:r>
                      <a:rPr lang="en-AU" sz="20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AU" sz="2000" dirty="0"/>
                  <a:t> will be alive at time </a:t>
                </a:r>
                <a14:m>
                  <m:oMath xmlns:m="http://schemas.openxmlformats.org/officeDocument/2006/math">
                    <m:r>
                      <a:rPr lang="en-AU" sz="20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sz="2000" i="1" dirty="0">
                        <a:latin typeface="Cambria Math" panose="02040503050406030204" pitchFamily="18" charset="0"/>
                      </a:rPr>
                      <m:t> + 1</m:t>
                    </m:r>
                  </m:oMath>
                </a14:m>
                <a:r>
                  <a:rPr lang="en-AU" sz="2000" dirty="0"/>
                  <a:t> if exactly </a:t>
                </a:r>
                <a14:m>
                  <m:oMath xmlns:m="http://schemas.openxmlformats.org/officeDocument/2006/math">
                    <m:r>
                      <a:rPr lang="en-AU" sz="2000" i="1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AU" sz="2000" dirty="0"/>
                  <a:t> of its eight neighbours were alive at time </a:t>
                </a:r>
                <a14:m>
                  <m:oMath xmlns:m="http://schemas.openxmlformats.org/officeDocument/2006/math">
                    <m:r>
                      <a:rPr lang="en-AU" sz="20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AU" sz="2000" dirty="0"/>
                  <a:t>. </a:t>
                </a:r>
              </a:p>
              <a:p>
                <a:endParaRPr lang="en-AU" sz="20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7485C6-1F49-CF42-B1A7-44F6B14F52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7" t="-723" r="-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B4CD27-0BCF-8840-8FD7-8FADFCAE6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278EC6-08B0-3740-A9B9-67F769484198}"/>
              </a:ext>
            </a:extLst>
          </p:cNvPr>
          <p:cNvSpPr/>
          <p:nvPr/>
        </p:nvSpPr>
        <p:spPr>
          <a:xfrm>
            <a:off x="520319" y="1800136"/>
            <a:ext cx="796328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survivors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Board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Pos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survivors board = [p | p &lt;- board,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elem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liveneighbs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board p )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53D13C-5FC3-FF4E-97E6-BA4EBC0DE27F}"/>
              </a:ext>
            </a:extLst>
          </p:cNvPr>
          <p:cNvSpPr/>
          <p:nvPr/>
        </p:nvSpPr>
        <p:spPr>
          <a:xfrm>
            <a:off x="606972" y="5292621"/>
            <a:ext cx="6124725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births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Board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Pos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births board = [(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x,y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|	x &lt;-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..width],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				y &lt;-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..height],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			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isEmpty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board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x,y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			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liveneighbs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board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x,y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515F49D1-DAD3-F440-9BFD-E2110725C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434583"/>
              </p:ext>
            </p:extLst>
          </p:nvPr>
        </p:nvGraphicFramePr>
        <p:xfrm>
          <a:off x="520319" y="2527307"/>
          <a:ext cx="1834855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971">
                  <a:extLst>
                    <a:ext uri="{9D8B030D-6E8A-4147-A177-3AD203B41FA5}">
                      <a16:colId xmlns:a16="http://schemas.microsoft.com/office/drawing/2014/main" val="72841746"/>
                    </a:ext>
                  </a:extLst>
                </a:gridCol>
                <a:gridCol w="366971">
                  <a:extLst>
                    <a:ext uri="{9D8B030D-6E8A-4147-A177-3AD203B41FA5}">
                      <a16:colId xmlns:a16="http://schemas.microsoft.com/office/drawing/2014/main" val="568164814"/>
                    </a:ext>
                  </a:extLst>
                </a:gridCol>
                <a:gridCol w="366971">
                  <a:extLst>
                    <a:ext uri="{9D8B030D-6E8A-4147-A177-3AD203B41FA5}">
                      <a16:colId xmlns:a16="http://schemas.microsoft.com/office/drawing/2014/main" val="2362572448"/>
                    </a:ext>
                  </a:extLst>
                </a:gridCol>
                <a:gridCol w="366971">
                  <a:extLst>
                    <a:ext uri="{9D8B030D-6E8A-4147-A177-3AD203B41FA5}">
                      <a16:colId xmlns:a16="http://schemas.microsoft.com/office/drawing/2014/main" val="1120737787"/>
                    </a:ext>
                  </a:extLst>
                </a:gridCol>
                <a:gridCol w="366971">
                  <a:extLst>
                    <a:ext uri="{9D8B030D-6E8A-4147-A177-3AD203B41FA5}">
                      <a16:colId xmlns:a16="http://schemas.microsoft.com/office/drawing/2014/main" val="2427488759"/>
                    </a:ext>
                  </a:extLst>
                </a:gridCol>
              </a:tblGrid>
              <a:tr h="3477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22218"/>
                  </a:ext>
                </a:extLst>
              </a:tr>
              <a:tr h="3477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62784"/>
                  </a:ext>
                </a:extLst>
              </a:tr>
              <a:tr h="3477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668628"/>
                  </a:ext>
                </a:extLst>
              </a:tr>
              <a:tr h="3477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711776"/>
                  </a:ext>
                </a:extLst>
              </a:tr>
              <a:tr h="3477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86600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2B264F2-49C0-5545-97BE-FFC1F6EC0F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352840"/>
              </p:ext>
            </p:extLst>
          </p:nvPr>
        </p:nvGraphicFramePr>
        <p:xfrm>
          <a:off x="2675592" y="2527307"/>
          <a:ext cx="1834855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971">
                  <a:extLst>
                    <a:ext uri="{9D8B030D-6E8A-4147-A177-3AD203B41FA5}">
                      <a16:colId xmlns:a16="http://schemas.microsoft.com/office/drawing/2014/main" val="72841746"/>
                    </a:ext>
                  </a:extLst>
                </a:gridCol>
                <a:gridCol w="366971">
                  <a:extLst>
                    <a:ext uri="{9D8B030D-6E8A-4147-A177-3AD203B41FA5}">
                      <a16:colId xmlns:a16="http://schemas.microsoft.com/office/drawing/2014/main" val="568164814"/>
                    </a:ext>
                  </a:extLst>
                </a:gridCol>
                <a:gridCol w="366971">
                  <a:extLst>
                    <a:ext uri="{9D8B030D-6E8A-4147-A177-3AD203B41FA5}">
                      <a16:colId xmlns:a16="http://schemas.microsoft.com/office/drawing/2014/main" val="2362572448"/>
                    </a:ext>
                  </a:extLst>
                </a:gridCol>
                <a:gridCol w="366971">
                  <a:extLst>
                    <a:ext uri="{9D8B030D-6E8A-4147-A177-3AD203B41FA5}">
                      <a16:colId xmlns:a16="http://schemas.microsoft.com/office/drawing/2014/main" val="1120737787"/>
                    </a:ext>
                  </a:extLst>
                </a:gridCol>
                <a:gridCol w="366971">
                  <a:extLst>
                    <a:ext uri="{9D8B030D-6E8A-4147-A177-3AD203B41FA5}">
                      <a16:colId xmlns:a16="http://schemas.microsoft.com/office/drawing/2014/main" val="2427488759"/>
                    </a:ext>
                  </a:extLst>
                </a:gridCol>
              </a:tblGrid>
              <a:tr h="3477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22218"/>
                  </a:ext>
                </a:extLst>
              </a:tr>
              <a:tr h="3477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62784"/>
                  </a:ext>
                </a:extLst>
              </a:tr>
              <a:tr h="3477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668628"/>
                  </a:ext>
                </a:extLst>
              </a:tr>
              <a:tr h="3477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711776"/>
                  </a:ext>
                </a:extLst>
              </a:tr>
              <a:tr h="3477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866000"/>
                  </a:ext>
                </a:extLst>
              </a:tr>
            </a:tbl>
          </a:graphicData>
        </a:graphic>
      </p:graphicFrame>
      <p:graphicFrame>
        <p:nvGraphicFramePr>
          <p:cNvPr id="13" name="Table 9">
            <a:extLst>
              <a:ext uri="{FF2B5EF4-FFF2-40B4-BE49-F238E27FC236}">
                <a16:creationId xmlns:a16="http://schemas.microsoft.com/office/drawing/2014/main" id="{F030EA98-8E1E-2949-BECE-2E9FDEE80C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963129"/>
              </p:ext>
            </p:extLst>
          </p:nvPr>
        </p:nvGraphicFramePr>
        <p:xfrm>
          <a:off x="4864310" y="2527307"/>
          <a:ext cx="1834855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971">
                  <a:extLst>
                    <a:ext uri="{9D8B030D-6E8A-4147-A177-3AD203B41FA5}">
                      <a16:colId xmlns:a16="http://schemas.microsoft.com/office/drawing/2014/main" val="72841746"/>
                    </a:ext>
                  </a:extLst>
                </a:gridCol>
                <a:gridCol w="366971">
                  <a:extLst>
                    <a:ext uri="{9D8B030D-6E8A-4147-A177-3AD203B41FA5}">
                      <a16:colId xmlns:a16="http://schemas.microsoft.com/office/drawing/2014/main" val="568164814"/>
                    </a:ext>
                  </a:extLst>
                </a:gridCol>
                <a:gridCol w="366971">
                  <a:extLst>
                    <a:ext uri="{9D8B030D-6E8A-4147-A177-3AD203B41FA5}">
                      <a16:colId xmlns:a16="http://schemas.microsoft.com/office/drawing/2014/main" val="2362572448"/>
                    </a:ext>
                  </a:extLst>
                </a:gridCol>
                <a:gridCol w="366971">
                  <a:extLst>
                    <a:ext uri="{9D8B030D-6E8A-4147-A177-3AD203B41FA5}">
                      <a16:colId xmlns:a16="http://schemas.microsoft.com/office/drawing/2014/main" val="1120737787"/>
                    </a:ext>
                  </a:extLst>
                </a:gridCol>
                <a:gridCol w="366971">
                  <a:extLst>
                    <a:ext uri="{9D8B030D-6E8A-4147-A177-3AD203B41FA5}">
                      <a16:colId xmlns:a16="http://schemas.microsoft.com/office/drawing/2014/main" val="2427488759"/>
                    </a:ext>
                  </a:extLst>
                </a:gridCol>
              </a:tblGrid>
              <a:tr h="3477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22218"/>
                  </a:ext>
                </a:extLst>
              </a:tr>
              <a:tr h="3477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62784"/>
                  </a:ext>
                </a:extLst>
              </a:tr>
              <a:tr h="3477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668628"/>
                  </a:ext>
                </a:extLst>
              </a:tr>
              <a:tr h="3477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711776"/>
                  </a:ext>
                </a:extLst>
              </a:tr>
              <a:tr h="3477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86600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905D481-4090-8047-B09D-C027377C5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98865"/>
              </p:ext>
            </p:extLst>
          </p:nvPr>
        </p:nvGraphicFramePr>
        <p:xfrm>
          <a:off x="7019583" y="2527307"/>
          <a:ext cx="1834855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971">
                  <a:extLst>
                    <a:ext uri="{9D8B030D-6E8A-4147-A177-3AD203B41FA5}">
                      <a16:colId xmlns:a16="http://schemas.microsoft.com/office/drawing/2014/main" val="72841746"/>
                    </a:ext>
                  </a:extLst>
                </a:gridCol>
                <a:gridCol w="366971">
                  <a:extLst>
                    <a:ext uri="{9D8B030D-6E8A-4147-A177-3AD203B41FA5}">
                      <a16:colId xmlns:a16="http://schemas.microsoft.com/office/drawing/2014/main" val="568164814"/>
                    </a:ext>
                  </a:extLst>
                </a:gridCol>
                <a:gridCol w="366971">
                  <a:extLst>
                    <a:ext uri="{9D8B030D-6E8A-4147-A177-3AD203B41FA5}">
                      <a16:colId xmlns:a16="http://schemas.microsoft.com/office/drawing/2014/main" val="2362572448"/>
                    </a:ext>
                  </a:extLst>
                </a:gridCol>
                <a:gridCol w="366971">
                  <a:extLst>
                    <a:ext uri="{9D8B030D-6E8A-4147-A177-3AD203B41FA5}">
                      <a16:colId xmlns:a16="http://schemas.microsoft.com/office/drawing/2014/main" val="1120737787"/>
                    </a:ext>
                  </a:extLst>
                </a:gridCol>
                <a:gridCol w="366971">
                  <a:extLst>
                    <a:ext uri="{9D8B030D-6E8A-4147-A177-3AD203B41FA5}">
                      <a16:colId xmlns:a16="http://schemas.microsoft.com/office/drawing/2014/main" val="2427488759"/>
                    </a:ext>
                  </a:extLst>
                </a:gridCol>
              </a:tblGrid>
              <a:tr h="3477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22218"/>
                  </a:ext>
                </a:extLst>
              </a:tr>
              <a:tr h="3477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62784"/>
                  </a:ext>
                </a:extLst>
              </a:tr>
              <a:tr h="3477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668628"/>
                  </a:ext>
                </a:extLst>
              </a:tr>
              <a:tr h="3477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711776"/>
                  </a:ext>
                </a:extLst>
              </a:tr>
              <a:tr h="3477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866000"/>
                  </a:ext>
                </a:extLst>
              </a:tr>
            </a:tbl>
          </a:graphicData>
        </a:graphic>
      </p:graphicFrame>
      <p:sp>
        <p:nvSpPr>
          <p:cNvPr id="15" name="Right Arrow 14">
            <a:extLst>
              <a:ext uri="{FF2B5EF4-FFF2-40B4-BE49-F238E27FC236}">
                <a16:creationId xmlns:a16="http://schemas.microsoft.com/office/drawing/2014/main" id="{0EE00723-4C81-7C47-9931-C3841D317732}"/>
              </a:ext>
            </a:extLst>
          </p:cNvPr>
          <p:cNvSpPr/>
          <p:nvPr/>
        </p:nvSpPr>
        <p:spPr>
          <a:xfrm>
            <a:off x="2371896" y="3129390"/>
            <a:ext cx="286973" cy="641349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82FB8F30-D520-4942-88FC-AB0BE1953ED8}"/>
              </a:ext>
            </a:extLst>
          </p:cNvPr>
          <p:cNvSpPr/>
          <p:nvPr/>
        </p:nvSpPr>
        <p:spPr>
          <a:xfrm>
            <a:off x="6715887" y="3129390"/>
            <a:ext cx="286973" cy="641349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7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59870-12F8-4842-8EA0-0D570DCDE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: Game of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4CE9B-BF39-A142-8551-89F7C3DC1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next generation of a board can now be produced by appending the list of survivors and the list of new births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Finally a function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life</a:t>
            </a:r>
            <a:r>
              <a:rPr lang="en-US" sz="2000" dirty="0"/>
              <a:t> kickstarts the game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03F67-0695-3D45-BF69-97040DDF9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BD2E0B-6F40-9C4F-A164-491BBB4BAF69}"/>
              </a:ext>
            </a:extLst>
          </p:cNvPr>
          <p:cNvSpPr/>
          <p:nvPr/>
        </p:nvSpPr>
        <p:spPr>
          <a:xfrm>
            <a:off x="759964" y="1832570"/>
            <a:ext cx="809447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nextgen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Board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Board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nextgen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board = survivors board ++ births board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54B5F0-7449-9243-B828-46E66D9C32CF}"/>
              </a:ext>
            </a:extLst>
          </p:cNvPr>
          <p:cNvSpPr/>
          <p:nvPr/>
        </p:nvSpPr>
        <p:spPr>
          <a:xfrm>
            <a:off x="759963" y="3687788"/>
            <a:ext cx="8094473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life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Board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life board =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do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cls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	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showcells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board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		life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nextgen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board)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935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021F026-2122-8141-A71F-F97B7824D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01" y="3813717"/>
            <a:ext cx="8654537" cy="2406398"/>
          </a:xfrm>
        </p:spPr>
        <p:txBody>
          <a:bodyPr>
            <a:normAutofit/>
          </a:bodyPr>
          <a:lstStyle/>
          <a:p>
            <a:r>
              <a:rPr lang="en-US" sz="2000" dirty="0"/>
              <a:t>To run the game pass an initial patten as an argument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6C2434-3106-3043-8242-157369948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: Game of Life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BAC63-DED6-3E43-BD16-999072357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BEAD59-E0A9-7E49-9385-5E330297AA91}"/>
              </a:ext>
            </a:extLst>
          </p:cNvPr>
          <p:cNvSpPr/>
          <p:nvPr/>
        </p:nvSpPr>
        <p:spPr>
          <a:xfrm>
            <a:off x="199902" y="1073303"/>
            <a:ext cx="8654536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glider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Board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g</a:t>
            </a:r>
            <a:r>
              <a:rPr lang="en-AU" sz="1400">
                <a:solidFill>
                  <a:srgbClr val="000000"/>
                </a:solidFill>
                <a:latin typeface="Menlo" panose="020B0609030804020204" pitchFamily="49" charset="0"/>
              </a:rPr>
              <a:t>lider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=	[(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)]</a:t>
            </a:r>
          </a:p>
          <a:p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blinker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Board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blinker	=	[(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)]</a:t>
            </a:r>
          </a:p>
          <a:p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rPent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Board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rPent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=	[(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6114B4-83AC-9F43-9BD1-D1B9F306CC05}"/>
              </a:ext>
            </a:extLst>
          </p:cNvPr>
          <p:cNvSpPr/>
          <p:nvPr/>
        </p:nvSpPr>
        <p:spPr>
          <a:xfrm>
            <a:off x="289562" y="4230598"/>
            <a:ext cx="15808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life glider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588D26-26A8-9242-8B86-06813D16C9BD}"/>
              </a:ext>
            </a:extLst>
          </p:cNvPr>
          <p:cNvSpPr/>
          <p:nvPr/>
        </p:nvSpPr>
        <p:spPr>
          <a:xfrm>
            <a:off x="199901" y="3044283"/>
            <a:ext cx="8654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https://www.conwaylife.com/wiki/R-pentomino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3504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98D1B-FCB6-044B-8DCC-9DAEB15CB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24060-196A-BF4E-8172-D66609F2F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000" dirty="0"/>
              <a:t>Using </a:t>
            </a:r>
            <a:r>
              <a:rPr lang="en-AU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getCh</a:t>
            </a:r>
            <a:r>
              <a:rPr lang="en-US" sz="2000" dirty="0"/>
              <a:t>, define an action </a:t>
            </a:r>
            <a:r>
              <a:rPr lang="en-AU" sz="2000" dirty="0" err="1">
                <a:solidFill>
                  <a:srgbClr val="795E26"/>
                </a:solidFill>
                <a:latin typeface="Menlo" panose="020B0609030804020204" pitchFamily="49" charset="0"/>
              </a:rPr>
              <a:t>readLine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2000" dirty="0">
                <a:solidFill>
                  <a:srgbClr val="0000FF"/>
                </a:solidFill>
                <a:latin typeface="Menlo" panose="020B0609030804020204" pitchFamily="49" charset="0"/>
              </a:rPr>
              <a:t>IO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20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r>
              <a:rPr lang="en-US" sz="2000" dirty="0"/>
              <a:t>. That behaves in the same way as </a:t>
            </a:r>
            <a:r>
              <a:rPr lang="en-AU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getLine</a:t>
            </a:r>
            <a:r>
              <a:rPr lang="en-US" sz="2000" dirty="0"/>
              <a:t>, except that it also permits the the delete key to be used to remove characters. </a:t>
            </a:r>
          </a:p>
          <a:p>
            <a:pPr marL="0" indent="0">
              <a:buNone/>
            </a:pPr>
            <a:r>
              <a:rPr lang="en-US" sz="2000" dirty="0"/>
              <a:t>HINT: the delete character is </a:t>
            </a:r>
            <a:r>
              <a:rPr lang="en-AU" sz="2000" dirty="0">
                <a:solidFill>
                  <a:srgbClr val="A31515"/>
                </a:solidFill>
                <a:latin typeface="Menlo" panose="020B0609030804020204" pitchFamily="49" charset="0"/>
              </a:rPr>
              <a:t>'</a:t>
            </a:r>
            <a:r>
              <a:rPr lang="en-AU" sz="2000" dirty="0">
                <a:solidFill>
                  <a:srgbClr val="EE0000"/>
                </a:solidFill>
                <a:latin typeface="Menlo" panose="020B0609030804020204" pitchFamily="49" charset="0"/>
              </a:rPr>
              <a:t>\DEL</a:t>
            </a:r>
            <a:r>
              <a:rPr lang="en-AU" sz="2000" dirty="0">
                <a:solidFill>
                  <a:srgbClr val="A31515"/>
                </a:solidFill>
                <a:latin typeface="Menlo" panose="020B0609030804020204" pitchFamily="49" charset="0"/>
              </a:rPr>
              <a:t>'</a:t>
            </a:r>
            <a:r>
              <a:rPr lang="en-US" sz="2000" dirty="0"/>
              <a:t>, and the control character for moving the cursor back one space is </a:t>
            </a:r>
            <a:r>
              <a:rPr lang="en-AU" sz="2000" dirty="0">
                <a:solidFill>
                  <a:srgbClr val="A31515"/>
                </a:solidFill>
                <a:latin typeface="Menlo" panose="020B0609030804020204" pitchFamily="49" charset="0"/>
              </a:rPr>
              <a:t>'</a:t>
            </a:r>
            <a:r>
              <a:rPr lang="en-AU" sz="2000" dirty="0">
                <a:solidFill>
                  <a:srgbClr val="EE0000"/>
                </a:solidFill>
                <a:latin typeface="Menlo" panose="020B0609030804020204" pitchFamily="49" charset="0"/>
              </a:rPr>
              <a:t>\b</a:t>
            </a:r>
            <a:r>
              <a:rPr lang="en-AU" sz="2000" dirty="0">
                <a:solidFill>
                  <a:srgbClr val="A31515"/>
                </a:solidFill>
                <a:latin typeface="Menlo" panose="020B0609030804020204" pitchFamily="49" charset="0"/>
              </a:rPr>
              <a:t>’</a:t>
            </a:r>
            <a:r>
              <a:rPr lang="en-US" sz="2000" dirty="0"/>
              <a:t>.</a:t>
            </a:r>
          </a:p>
          <a:p>
            <a:pPr>
              <a:buFont typeface="+mj-lt"/>
              <a:buAutoNum type="arabicPeriod" startAt="2"/>
            </a:pPr>
            <a:r>
              <a:rPr lang="en-US" sz="2000" dirty="0"/>
              <a:t>Look up online different initial patterns for the Game of Life and test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E9854-8880-274F-AE5A-98EAAD266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08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7A68B-DE1C-E946-9A35-AB9484C62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Acknowledgement of Country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82391-0767-DF40-B7B3-469ACC725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i="1" dirty="0"/>
              <a:t>I wish to acknowledge the traditional custodians of the land we are meeting on, the Ngunnawal people. I wish to acknowledge and respect their continuing culture and the contribution they make to the life of this city and this region. I would also like to acknowledge and welcome any other Aboriginal and Torres Strait Islander people who are enrolled in our courses.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AE108-5794-6342-9F4E-A7D172B3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27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02B7D-2FB9-2C4E-8DC6-9D7871FAC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Hangman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1B34D-9911-3F45-BC95-2D37FE1FE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01" y="959003"/>
            <a:ext cx="6520937" cy="526111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000" dirty="0"/>
              <a:t>One player secretly enters a word.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Another player then tries to deduce the word via a series of guesses.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For each guess, we indicate which letters in the secret word occur in the guess, and the game ends when the guess is correct </a:t>
            </a:r>
          </a:p>
          <a:p>
            <a:r>
              <a:rPr lang="en-US" sz="2000" dirty="0"/>
              <a:t>The implementation follows a top-down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C93C6-EE71-6F46-B288-36A10C78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558A90-C4F4-604F-B5A0-64DBEB13B791}"/>
              </a:ext>
            </a:extLst>
          </p:cNvPr>
          <p:cNvSpPr/>
          <p:nvPr/>
        </p:nvSpPr>
        <p:spPr>
          <a:xfrm>
            <a:off x="1259678" y="4021560"/>
            <a:ext cx="4572000" cy="1877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import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267F99"/>
                </a:solidFill>
                <a:latin typeface="Menlo" panose="020B0609030804020204" pitchFamily="49" charset="0"/>
              </a:rPr>
              <a:t>System.IO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endParaRPr lang="en-AU" sz="1400" dirty="0">
              <a:solidFill>
                <a:srgbClr val="795E26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hangman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()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hangman =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do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putStrLn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"Think of a word:"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	word &lt;-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sgetLine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putStrLn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"Try to guess it:"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	play word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997F8BF-8D5C-BD47-945D-9BF74481739B}"/>
              </a:ext>
            </a:extLst>
          </p:cNvPr>
          <p:cNvCxnSpPr/>
          <p:nvPr/>
        </p:nvCxnSpPr>
        <p:spPr>
          <a:xfrm>
            <a:off x="426685" y="5274288"/>
            <a:ext cx="676656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3C28539-55A3-C947-AADE-DED67FC54EB5}"/>
              </a:ext>
            </a:extLst>
          </p:cNvPr>
          <p:cNvCxnSpPr/>
          <p:nvPr/>
        </p:nvCxnSpPr>
        <p:spPr>
          <a:xfrm>
            <a:off x="426685" y="5719296"/>
            <a:ext cx="676656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000801A-8A2D-DF45-8966-68626B032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454" y="0"/>
            <a:ext cx="2252546" cy="684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7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E6530-79BB-0B48-A591-630076BA3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Hangman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0B9F5-A954-E74C-BFCC-76D0636F4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sgetLine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2000" dirty="0"/>
              <a:t>is similar to </a:t>
            </a:r>
            <a:r>
              <a:rPr lang="en-AU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getLine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2000" dirty="0"/>
              <a:t>except that it echoes each character as a dash symbol  </a:t>
            </a:r>
            <a:r>
              <a:rPr lang="en-AU" sz="2000" dirty="0">
                <a:solidFill>
                  <a:srgbClr val="A31515"/>
                </a:solidFill>
                <a:latin typeface="Menlo" panose="020B0609030804020204" pitchFamily="49" charset="0"/>
              </a:rPr>
              <a:t>'-’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20B29-0465-5247-9BAB-6E916C45D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728619-8734-054F-88E5-AB83E671D0C0}"/>
              </a:ext>
            </a:extLst>
          </p:cNvPr>
          <p:cNvSpPr/>
          <p:nvPr/>
        </p:nvSpPr>
        <p:spPr>
          <a:xfrm>
            <a:off x="2286000" y="1814959"/>
            <a:ext cx="4572000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sgetLine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sgetLine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do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x &lt;-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getCh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	if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x ==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</a:t>
            </a:r>
            <a:r>
              <a:rPr lang="en-AU" sz="1400" dirty="0">
                <a:solidFill>
                  <a:srgbClr val="EE0000"/>
                </a:solidFill>
                <a:latin typeface="Menlo" panose="020B0609030804020204" pitchFamily="49" charset="0"/>
              </a:rPr>
              <a:t>\n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then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		do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putChar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x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	return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	else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		do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putChar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'-’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&lt;-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sgetLine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return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F717EC-52FC-3A41-8D6D-1B943948D138}"/>
              </a:ext>
            </a:extLst>
          </p:cNvPr>
          <p:cNvCxnSpPr/>
          <p:nvPr/>
        </p:nvCxnSpPr>
        <p:spPr>
          <a:xfrm>
            <a:off x="1285330" y="2430727"/>
            <a:ext cx="676656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17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47A25-DDD0-F74C-B1E2-9057F535D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Hangman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D9F38-6094-704B-B5CA-E1F182810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action </a:t>
            </a:r>
            <a:r>
              <a:rPr lang="en-AU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getCh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2000" dirty="0"/>
              <a:t>used in this definition reads a single character from the keyword without echoing it to the screen.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AU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hSetEcho</a:t>
            </a:r>
            <a:r>
              <a:rPr lang="en-US" sz="2000" dirty="0"/>
              <a:t> is part of module </a:t>
            </a:r>
            <a:r>
              <a:rPr lang="en-AU" sz="2000" dirty="0" err="1">
                <a:solidFill>
                  <a:srgbClr val="267F99"/>
                </a:solidFill>
                <a:latin typeface="Menlo" panose="020B0609030804020204" pitchFamily="49" charset="0"/>
              </a:rPr>
              <a:t>System.IO</a:t>
            </a:r>
            <a:r>
              <a:rPr lang="en-US" sz="20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53AAC-3700-4D47-928D-33EA0D76D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D5AC3D-CA9B-5F47-8822-E24242D60027}"/>
              </a:ext>
            </a:extLst>
          </p:cNvPr>
          <p:cNvSpPr/>
          <p:nvPr/>
        </p:nvSpPr>
        <p:spPr>
          <a:xfrm>
            <a:off x="2148838" y="1838825"/>
            <a:ext cx="4572000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getCh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Char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getCh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do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hSetEcho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stdin False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x &lt;-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getChar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hSetEcho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stdin True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return x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817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8F767-DA77-B641-AA23-3923150F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Hangman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6C67E-1D07-6B47-9468-725DB5072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EFC1FA-AB2D-A741-A785-26939C0899C0}"/>
              </a:ext>
            </a:extLst>
          </p:cNvPr>
          <p:cNvSpPr/>
          <p:nvPr/>
        </p:nvSpPr>
        <p:spPr>
          <a:xfrm>
            <a:off x="1536192" y="1221487"/>
            <a:ext cx="6071616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play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play word =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do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putStr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"? 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		guess &lt;-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getLine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				if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guess == word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then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		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putStrLn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"You got it!!"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				else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					do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putStrLn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(match word guess)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				play word 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C28F4E-6D96-7640-9104-4012FFE1970D}"/>
              </a:ext>
            </a:extLst>
          </p:cNvPr>
          <p:cNvSpPr/>
          <p:nvPr/>
        </p:nvSpPr>
        <p:spPr>
          <a:xfrm>
            <a:off x="1536192" y="3329978"/>
            <a:ext cx="6071616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match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match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[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if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elem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x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then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x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else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'-'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| x &lt;-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03A349-62E0-C049-8511-96AE2D9917FD}"/>
              </a:ext>
            </a:extLst>
          </p:cNvPr>
          <p:cNvSpPr/>
          <p:nvPr/>
        </p:nvSpPr>
        <p:spPr>
          <a:xfrm>
            <a:off x="1536191" y="4513128"/>
            <a:ext cx="6071615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hangman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Think of a word:</a:t>
            </a:r>
          </a:p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--------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Try to guess it: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? Sydney</a:t>
            </a:r>
          </a:p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--n-e---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? Cairo</a:t>
            </a:r>
          </a:p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Ca---</a:t>
            </a:r>
            <a:r>
              <a:rPr lang="en-AU" sz="1400" dirty="0" err="1">
                <a:solidFill>
                  <a:srgbClr val="008000"/>
                </a:solidFill>
                <a:latin typeface="Menlo" panose="020B0609030804020204" pitchFamily="49" charset="0"/>
              </a:rPr>
              <a:t>rra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? Canberra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You got it!!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0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4C079-880C-474D-A26D-0763AD1C5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automata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EAE5F0-FCEA-C842-A769-51AFD52CDC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9901" y="959002"/>
                <a:ext cx="8654537" cy="5787486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A cellular automaton consists of a regular grid of cells, each in one of a finite number of states, such as </a:t>
                </a:r>
                <a:r>
                  <a:rPr lang="en-US" sz="2000" i="1" dirty="0"/>
                  <a:t>on</a:t>
                </a:r>
                <a:r>
                  <a:rPr lang="en-US" sz="2000" dirty="0"/>
                  <a:t> and </a:t>
                </a:r>
                <a:r>
                  <a:rPr lang="en-US" sz="2000" i="1" dirty="0"/>
                  <a:t>off</a:t>
                </a:r>
                <a:r>
                  <a:rPr lang="en-US" sz="2000" dirty="0"/>
                  <a:t> . 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AU" sz="2000" dirty="0"/>
                  <a:t>For each cell, a set of cells called its </a:t>
                </a:r>
                <a:r>
                  <a:rPr lang="en-AU" sz="2000" i="1" dirty="0" err="1"/>
                  <a:t>neighborhood</a:t>
                </a:r>
                <a:r>
                  <a:rPr lang="en-AU" sz="2000" dirty="0"/>
                  <a:t> is defined relative to the specified cell.</a:t>
                </a:r>
              </a:p>
              <a:p>
                <a:r>
                  <a:rPr lang="en-AU" sz="2000" dirty="0"/>
                  <a:t>An initial state (time </a:t>
                </a:r>
                <a:r>
                  <a:rPr lang="en-AU" sz="2000" i="1" dirty="0"/>
                  <a:t>t</a:t>
                </a:r>
                <a:r>
                  <a:rPr lang="en-AU" sz="2000" dirty="0"/>
                  <a:t> = 0) is selected by assigning a state for each cell. </a:t>
                </a:r>
              </a:p>
              <a:p>
                <a:r>
                  <a:rPr lang="en-AU" sz="2000" dirty="0"/>
                  <a:t>A new </a:t>
                </a:r>
                <a:r>
                  <a:rPr lang="en-AU" sz="2000" i="1" dirty="0"/>
                  <a:t>generation</a:t>
                </a:r>
                <a:r>
                  <a:rPr lang="en-AU" sz="2000" dirty="0"/>
                  <a:t> is created (advancing 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AU" sz="2000" dirty="0"/>
                  <a:t> by 1), according to some fixed </a:t>
                </a:r>
                <a:r>
                  <a:rPr lang="en-AU" sz="2000" i="1" dirty="0"/>
                  <a:t>rule.</a:t>
                </a:r>
                <a:endParaRPr lang="en-US" sz="2000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EAE5F0-FCEA-C842-A769-51AFD52CDC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9901" y="959002"/>
                <a:ext cx="8654537" cy="5787486"/>
              </a:xfrm>
              <a:blipFill>
                <a:blip r:embed="rId2"/>
                <a:stretch>
                  <a:fillRect l="-587" t="-658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F64C2-9C82-5D49-90B3-626B4F11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E80E81-0874-CE40-A7F0-DBBC4B5F6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842" y="1643393"/>
            <a:ext cx="6455349" cy="36311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859A570-D68E-E843-A532-33C3631D95E2}"/>
              </a:ext>
            </a:extLst>
          </p:cNvPr>
          <p:cNvSpPr/>
          <p:nvPr/>
        </p:nvSpPr>
        <p:spPr>
          <a:xfrm>
            <a:off x="6445250" y="4637368"/>
            <a:ext cx="153707" cy="153707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915AB5-C02B-3540-8965-06318DCDFAD4}"/>
              </a:ext>
            </a:extLst>
          </p:cNvPr>
          <p:cNvSpPr/>
          <p:nvPr/>
        </p:nvSpPr>
        <p:spPr>
          <a:xfrm>
            <a:off x="5308600" y="4383368"/>
            <a:ext cx="153707" cy="153707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AF7034-0050-4B42-8135-39AA662BA018}"/>
              </a:ext>
            </a:extLst>
          </p:cNvPr>
          <p:cNvSpPr/>
          <p:nvPr/>
        </p:nvSpPr>
        <p:spPr>
          <a:xfrm>
            <a:off x="5462307" y="3879139"/>
            <a:ext cx="161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i="1" dirty="0">
                <a:solidFill>
                  <a:srgbClr val="C00000"/>
                </a:solidFill>
              </a:rPr>
              <a:t>neighbourhood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E27ACC2-AD5F-2040-9746-C3AE4FAEC20B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5462307" y="4248471"/>
            <a:ext cx="806471" cy="21175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9691635-B857-1546-A654-D3879BA35FC4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6268778" y="4248471"/>
            <a:ext cx="253326" cy="38889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84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C3713-FD1A-9B44-9284-EF60ACDD8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Game of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CEEC4-92E1-CC45-B1DC-6E6E2588E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02" y="959002"/>
            <a:ext cx="6137088" cy="5419495"/>
          </a:xfrm>
        </p:spPr>
        <p:txBody>
          <a:bodyPr>
            <a:normAutofit/>
          </a:bodyPr>
          <a:lstStyle/>
          <a:p>
            <a:r>
              <a:rPr lang="en-US" sz="2000" dirty="0"/>
              <a:t>The Game of Life is an example of a cellular automaton and a zero-player game, designed by John Conway.</a:t>
            </a:r>
          </a:p>
          <a:p>
            <a:r>
              <a:rPr lang="en-US" sz="2000" dirty="0"/>
              <a:t>John Horton Conway, 82, died of COVID-19.</a:t>
            </a: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https://www.youtube.com/watch?v=R9Plq-D1gEk</a:t>
            </a:r>
            <a:r>
              <a:rPr lang="en-US" sz="2000" dirty="0"/>
              <a:t> </a:t>
            </a:r>
          </a:p>
          <a:p>
            <a:r>
              <a:rPr lang="en-AU" sz="2000" dirty="0"/>
              <a:t>Conway designed the game to model population dynamics that  behaves unpredictably. 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678AA-C793-C74C-8A36-C5110B5C8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072717-6DC3-614D-8556-519E42328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990" y="959002"/>
            <a:ext cx="2692400" cy="1854200"/>
          </a:xfrm>
          <a:prstGeom prst="rect">
            <a:avLst/>
          </a:prstGeom>
        </p:spPr>
      </p:pic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319BE545-9267-7544-BFA1-40B77291B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464" y="3638398"/>
            <a:ext cx="31623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61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CB423-9056-634D-B4F6-BDDC4A592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Game of Life is Turing complete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05A26-2C28-8745-B3D5-C7ABA7E7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5B06BF-6C42-DE4F-B476-BAA8F5ED1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581" y="899572"/>
            <a:ext cx="5508519" cy="5562600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DD10D6-E4D7-3049-B4BE-A735065CA5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6000"/>
          </a:blip>
          <a:stretch>
            <a:fillRect/>
          </a:stretch>
        </p:blipFill>
        <p:spPr>
          <a:xfrm>
            <a:off x="1709395" y="815306"/>
            <a:ext cx="6146057" cy="5731133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175ED0-7E9D-7E40-84E7-A7E171E74E0A}"/>
              </a:ext>
            </a:extLst>
          </p:cNvPr>
          <p:cNvSpPr/>
          <p:nvPr/>
        </p:nvSpPr>
        <p:spPr>
          <a:xfrm>
            <a:off x="199902" y="6514650"/>
            <a:ext cx="8343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https://uwe-repository.worktribe.com/output/822575/turing-machine-universality-of-the-game-of-life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753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29959</TotalTime>
  <Words>1679</Words>
  <Application>Microsoft Macintosh PowerPoint</Application>
  <PresentationFormat>On-screen Show (4:3)</PresentationFormat>
  <Paragraphs>234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 Math</vt:lpstr>
      <vt:lpstr>Menlo</vt:lpstr>
      <vt:lpstr>Wingdings</vt:lpstr>
      <vt:lpstr>Office Theme</vt:lpstr>
      <vt:lpstr>Lecture 6B Hangman and The Game Of Life</vt:lpstr>
      <vt:lpstr>Acknowledgement of Country</vt:lpstr>
      <vt:lpstr>Hangman</vt:lpstr>
      <vt:lpstr>Hangman</vt:lpstr>
      <vt:lpstr>Hangman</vt:lpstr>
      <vt:lpstr>Hangman</vt:lpstr>
      <vt:lpstr>Cellular automata </vt:lpstr>
      <vt:lpstr>The Game of Life</vt:lpstr>
      <vt:lpstr>The Game of Life is Turing complete</vt:lpstr>
      <vt:lpstr>Rule of the game</vt:lpstr>
      <vt:lpstr>Implementation: Screen utilities</vt:lpstr>
      <vt:lpstr>Implementation: Screen utilities</vt:lpstr>
      <vt:lpstr>Implementation : Game of Life</vt:lpstr>
      <vt:lpstr>Implementation : Game of Life</vt:lpstr>
      <vt:lpstr>Implementation : Game of Life</vt:lpstr>
      <vt:lpstr>Implementation : Game of Life</vt:lpstr>
      <vt:lpstr>Implementation : Game of Life</vt:lpstr>
      <vt:lpstr>Implementation : Game of Life</vt:lpstr>
      <vt:lpstr>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 Lenskiy</dc:creator>
  <cp:lastModifiedBy>Artem Lenskiy</cp:lastModifiedBy>
  <cp:revision>1012</cp:revision>
  <dcterms:created xsi:type="dcterms:W3CDTF">2013-04-08T01:44:14Z</dcterms:created>
  <dcterms:modified xsi:type="dcterms:W3CDTF">2020-11-13T13:19:10Z</dcterms:modified>
</cp:coreProperties>
</file>