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/>
    <p:restoredTop sz="89932"/>
  </p:normalViewPr>
  <p:slideViewPr>
    <p:cSldViewPr snapToGrid="0" snapToObjects="1">
      <p:cViewPr varScale="1">
        <p:scale>
          <a:sx n="138" d="100"/>
          <a:sy n="138" d="100"/>
        </p:scale>
        <p:origin x="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0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 Solution 1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wrap :: Pos -&gt; Pos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wrap (x, y) = (((x - 1) `mod` width) + 1, 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((y - 1) `mod` height) + 1)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-- Solution 2</a:t>
            </a: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liveneighbs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:: Board -&gt; Pos -&gt; Int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Use function composition, note there is only one argument has been passed</a:t>
            </a: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liveneighbs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board = length . filter (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isAlive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board) .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neighbs</a:t>
            </a: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0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11/8/20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11/8/20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11/8/20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6C</a:t>
            </a:r>
            <a:br>
              <a:rPr lang="en-US" sz="2800" dirty="0"/>
            </a:br>
            <a:r>
              <a:rPr lang="en-US" sz="2800" dirty="0"/>
              <a:t>Higher order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8B1F-526F-8746-9157-42EF169A3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lists: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F7981-409E-634F-8C23-343BC37B4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599FC-CE88-004B-97DD-C3E00A24A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B12F8-EE1D-1346-A12B-2CC02C543D06}"/>
              </a:ext>
            </a:extLst>
          </p:cNvPr>
          <p:cNvSpPr/>
          <p:nvPr/>
        </p:nvSpPr>
        <p:spPr>
          <a:xfrm>
            <a:off x="289562" y="1535652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filter even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6A064B-625E-7545-91E6-CA892BAB2B47}"/>
              </a:ext>
            </a:extLst>
          </p:cNvPr>
          <p:cNvSpPr/>
          <p:nvPr/>
        </p:nvSpPr>
        <p:spPr>
          <a:xfrm>
            <a:off x="289562" y="2635521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filter (&gt;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3F4064-9CB0-9448-85E7-3D7810598F97}"/>
              </a:ext>
            </a:extLst>
          </p:cNvPr>
          <p:cNvSpPr/>
          <p:nvPr/>
        </p:nvSpPr>
        <p:spPr>
          <a:xfrm>
            <a:off x="289562" y="3719931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filter (/=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 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 def 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ghi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abcdefghi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AF6C-965E-A148-B4D0-AAF770CC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lists: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671E2-A477-AA4A-B7FC-3817002C2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function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filter</a:t>
            </a:r>
            <a:r>
              <a:rPr lang="en-US" sz="2000" dirty="0"/>
              <a:t> can be applied to  lists of any type, and can be defined using recursion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0325B-1A74-1149-8966-7A57DAFD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5AE66-EC89-B046-84A6-8C8FF55B0C1E}"/>
              </a:ext>
            </a:extLst>
          </p:cNvPr>
          <p:cNvSpPr/>
          <p:nvPr/>
        </p:nvSpPr>
        <p:spPr>
          <a:xfrm>
            <a:off x="1399309" y="1807524"/>
            <a:ext cx="654396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filter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filter p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filter p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	| p x 		= x : filter p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| otherwise 	= filter p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34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F33D-3E51-B346-B1AE-0BBD4AD0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lists: map and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C57F8-5AA4-1B4F-A445-5CA78F326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functions are often used together, with filter being used to select certain elements from a list, each of which is then transformed using map.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005C5-7B97-8344-A3E7-185ADB83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E1FAA5-69F1-D94C-B8C9-D28693C1E0C9}"/>
              </a:ext>
            </a:extLst>
          </p:cNvPr>
          <p:cNvSpPr/>
          <p:nvPr/>
        </p:nvSpPr>
        <p:spPr>
          <a:xfrm>
            <a:off x="762000" y="1785080"/>
            <a:ext cx="70704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sumsqreven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sumsqreven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ns = sum (map (^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(filter even ns))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15CF1-84C8-D943-9521-FB1B907387E5}"/>
              </a:ext>
            </a:extLst>
          </p:cNvPr>
          <p:cNvSpPr/>
          <p:nvPr/>
        </p:nvSpPr>
        <p:spPr>
          <a:xfrm>
            <a:off x="761999" y="2588598"/>
            <a:ext cx="7070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sumsqreven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56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29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3E2C-10BE-4A42-9012-C96F98EB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lists: other functions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3E8E8-3CFB-5A4B-95D7-64CB6501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Decide if all elements of a list satisfy a predicate: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Decide if any element of a list satisfy a predicate: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Select elements from a list while they satisfy a predicate: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Remove elements from a list while they satisfy a predicate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C4593-F8B0-9642-BABB-3E345BEC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821E15-E9BA-AE44-8926-62BC7D15911F}"/>
              </a:ext>
            </a:extLst>
          </p:cNvPr>
          <p:cNvSpPr/>
          <p:nvPr/>
        </p:nvSpPr>
        <p:spPr>
          <a:xfrm>
            <a:off x="743528" y="1498707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all even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F2302-C87A-8547-839E-80090043A735}"/>
              </a:ext>
            </a:extLst>
          </p:cNvPr>
          <p:cNvSpPr/>
          <p:nvPr/>
        </p:nvSpPr>
        <p:spPr>
          <a:xfrm>
            <a:off x="743528" y="3102959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any odd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E4E2C9-3F54-354E-A042-359891CF01DC}"/>
              </a:ext>
            </a:extLst>
          </p:cNvPr>
          <p:cNvSpPr/>
          <p:nvPr/>
        </p:nvSpPr>
        <p:spPr>
          <a:xfrm>
            <a:off x="743528" y="4574464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takeWhile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even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807426-6A37-F44F-AC64-755BCBAB2A48}"/>
              </a:ext>
            </a:extLst>
          </p:cNvPr>
          <p:cNvSpPr/>
          <p:nvPr/>
        </p:nvSpPr>
        <p:spPr>
          <a:xfrm>
            <a:off x="743528" y="5898719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dropWhile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odd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585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B9EF-D371-2A49-AFC1-275249F7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zip and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6BCFA-90A5-204A-864F-F4CEFB26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Recall the polymorphic zip function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What if we want to do something to two corresponding elements other than making a pair of them?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Hence the type of the function is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3FD05-90A0-6C47-AE93-9200BF1D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EBC32-80E2-A447-8513-046D44124CE5}"/>
              </a:ext>
            </a:extLst>
          </p:cNvPr>
          <p:cNvSpPr/>
          <p:nvPr/>
        </p:nvSpPr>
        <p:spPr>
          <a:xfrm>
            <a:off x="2586664" y="1434006"/>
            <a:ext cx="319189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zip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[(</a:t>
            </a:r>
            <a:r>
              <a:rPr lang="en-AU" sz="1400" dirty="0" err="1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 err="1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68841B-FA30-AC43-90B9-FF3AE49D2E2D}"/>
              </a:ext>
            </a:extLst>
          </p:cNvPr>
          <p:cNvSpPr/>
          <p:nvPr/>
        </p:nvSpPr>
        <p:spPr>
          <a:xfrm>
            <a:off x="2577428" y="2059768"/>
            <a:ext cx="319189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zip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"Frank"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'F'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'r'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1E0C3-895A-7D4A-B577-1B7E07CF024D}"/>
              </a:ext>
            </a:extLst>
          </p:cNvPr>
          <p:cNvSpPr/>
          <p:nvPr/>
        </p:nvSpPr>
        <p:spPr>
          <a:xfrm>
            <a:off x="1771150" y="3751793"/>
            <a:ext cx="601648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zipWith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y:ys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f x y :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zipWidth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zipWith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 _ _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09FAF9-33EF-EC49-971F-A65F3142BCC9}"/>
              </a:ext>
            </a:extLst>
          </p:cNvPr>
          <p:cNvSpPr/>
          <p:nvPr/>
        </p:nvSpPr>
        <p:spPr>
          <a:xfrm>
            <a:off x="1771149" y="5052612"/>
            <a:ext cx="601648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zipWith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9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67354-C4FD-E641-B182-C636FADA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zip and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10131-C4B9-2244-A869-FD8B1F0D60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/>
                  <a:t>Example</a:t>
                </a:r>
                <a:r>
                  <a:rPr lang="en-US" sz="2000" dirty="0"/>
                  <a:t>: Show that</a:t>
                </a:r>
                <a:r>
                  <a:rPr lang="en-US" sz="2000" b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1+2+…+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000" b="1" dirty="0"/>
                  <a:t>Proof</a:t>
                </a:r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1+2+…+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  +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+1)+(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+1)+…+(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lim>
                      </m:limLow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010131-C4B9-2244-A869-FD8B1F0D60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2554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4BFC0-5FCB-D245-AA47-CDEE43AD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DDE5B-C47D-E240-9FC6-A36BB594EE6D}"/>
              </a:ext>
            </a:extLst>
          </p:cNvPr>
          <p:cNvSpPr/>
          <p:nvPr/>
        </p:nvSpPr>
        <p:spPr>
          <a:xfrm>
            <a:off x="526206" y="5375777"/>
            <a:ext cx="8091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(\n -&gt; sum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zipWith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..n] [n,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])/2)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== (\n -&gt; n*(n+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)/2)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78F00063-15F8-F64B-ADB2-5B9FE1F3FCDE}"/>
              </a:ext>
            </a:extLst>
          </p:cNvPr>
          <p:cNvSpPr/>
          <p:nvPr/>
        </p:nvSpPr>
        <p:spPr>
          <a:xfrm rot="5400000">
            <a:off x="2925514" y="3082744"/>
            <a:ext cx="277302" cy="430876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18A6AB8-25D5-2741-AD35-FD215702A1A8}"/>
              </a:ext>
            </a:extLst>
          </p:cNvPr>
          <p:cNvSpPr/>
          <p:nvPr/>
        </p:nvSpPr>
        <p:spPr>
          <a:xfrm rot="5400000">
            <a:off x="6657004" y="4482051"/>
            <a:ext cx="277302" cy="151014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A7AF2D-4755-6A48-B2EE-68161416D806}"/>
              </a:ext>
            </a:extLst>
          </p:cNvPr>
          <p:cNvSpPr txBox="1"/>
          <p:nvPr/>
        </p:nvSpPr>
        <p:spPr>
          <a:xfrm>
            <a:off x="2104432" y="4743015"/>
            <a:ext cx="20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Lambda function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7933B-181F-014F-9D7A-C623F55EE92B}"/>
              </a:ext>
            </a:extLst>
          </p:cNvPr>
          <p:cNvSpPr txBox="1"/>
          <p:nvPr/>
        </p:nvSpPr>
        <p:spPr>
          <a:xfrm>
            <a:off x="5928429" y="4724665"/>
            <a:ext cx="20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Lambda function</a:t>
            </a:r>
          </a:p>
        </p:txBody>
      </p:sp>
    </p:spTree>
    <p:extLst>
      <p:ext uri="{BB962C8B-B14F-4D97-AF65-F5344CB8AC3E}">
        <p14:creationId xmlns:p14="http://schemas.microsoft.com/office/powerpoint/2010/main" val="13166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2FE3-66DF-C141-86EE-EF661AB0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composition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9215E-0127-D14F-A597-D4C28A5D5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high-order library operator . Returns the composition of two functions as a single function, and can be defined as follows: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 . g </a:t>
            </a:r>
            <a:r>
              <a:rPr lang="en-US" sz="2000" dirty="0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2000" dirty="0"/>
              <a:t>s read as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</a:t>
            </a:r>
            <a:r>
              <a:rPr lang="en-US" sz="2000" dirty="0"/>
              <a:t> composed with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g</a:t>
            </a:r>
            <a:r>
              <a:rPr lang="en-US" sz="2000" dirty="0"/>
              <a:t>.</a:t>
            </a:r>
          </a:p>
          <a:p>
            <a:pPr marL="0" indent="0" algn="ctr">
              <a:buNone/>
            </a:pP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 . g ≡ f (g x)</a:t>
            </a:r>
            <a:endParaRPr lang="en-US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Composition can be used to simplify nested function application </a:t>
            </a:r>
          </a:p>
          <a:p>
            <a:endParaRPr lang="en-AU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composition is associative: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 . (g . h) = (f . g) . h</a:t>
            </a:r>
          </a:p>
          <a:p>
            <a:endParaRPr lang="en-AU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5C65D-FBD4-CC43-8E46-FEF05E99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CE3F1-7F4F-724B-8BE2-C7BFF0441EC3}"/>
              </a:ext>
            </a:extLst>
          </p:cNvPr>
          <p:cNvSpPr/>
          <p:nvPr/>
        </p:nvSpPr>
        <p:spPr>
          <a:xfrm>
            <a:off x="2148838" y="1849735"/>
            <a:ext cx="537232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(.)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 . g = \x -&gt; f (g x)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9F55F-970F-C746-8A89-20CC9AE30DA0}"/>
              </a:ext>
            </a:extLst>
          </p:cNvPr>
          <p:cNvSpPr/>
          <p:nvPr/>
        </p:nvSpPr>
        <p:spPr>
          <a:xfrm>
            <a:off x="2148838" y="3829940"/>
            <a:ext cx="562818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odd n 			= not (even n)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twice f x 		= f (f x)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sumsqreven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ns 	= sum (map (^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(filter even ns))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ACF8E8-5B7C-8949-AACE-66BBF233E2C9}"/>
              </a:ext>
            </a:extLst>
          </p:cNvPr>
          <p:cNvSpPr/>
          <p:nvPr/>
        </p:nvSpPr>
        <p:spPr>
          <a:xfrm>
            <a:off x="2148837" y="4874560"/>
            <a:ext cx="562818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odd				= not . even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twice			= f . f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sumsqreven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= sum . map (^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. filter even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20D54C1B-29B7-AC49-B5B5-9DAB739CB40A}"/>
              </a:ext>
            </a:extLst>
          </p:cNvPr>
          <p:cNvSpPr/>
          <p:nvPr/>
        </p:nvSpPr>
        <p:spPr>
          <a:xfrm>
            <a:off x="4867095" y="4586324"/>
            <a:ext cx="435759" cy="434109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2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C010-23AD-0546-A1EE-1C5E9E58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D304D-1D45-BA43-898E-C7455DD56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Haskell allows us to write the application of a function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</a:t>
            </a:r>
            <a:r>
              <a:rPr lang="en-US" sz="2000" dirty="0"/>
              <a:t> to an argument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g</a:t>
            </a:r>
            <a:r>
              <a:rPr lang="en-US" sz="2000" dirty="0"/>
              <a:t>  i.e.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 (g x) </a:t>
            </a:r>
            <a:r>
              <a:rPr lang="en-US" sz="2000" dirty="0"/>
              <a:t>as </a:t>
            </a:r>
          </a:p>
          <a:p>
            <a:pPr marL="0" indent="0" algn="ctr">
              <a:buNone/>
            </a:pP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f $ g x</a:t>
            </a:r>
          </a:p>
          <a:p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$ </a:t>
            </a:r>
            <a:r>
              <a:rPr lang="en-US" sz="2000" dirty="0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sz="2000" dirty="0"/>
              <a:t>s defined as follows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There are two reason to use the </a:t>
            </a:r>
            <a:r>
              <a:rPr lang="en-US" sz="2000" b="1" dirty="0"/>
              <a:t>application operator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$ 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The notation is a little clearer and it is shorter: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The application operator can be used as a function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7E429-9B4D-3F4B-81BE-33CED5D4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B2C26-F3FE-304D-9FBE-5BA72ECA0C6C}"/>
              </a:ext>
            </a:extLst>
          </p:cNvPr>
          <p:cNvSpPr/>
          <p:nvPr/>
        </p:nvSpPr>
        <p:spPr>
          <a:xfrm>
            <a:off x="1590828" y="3915086"/>
            <a:ext cx="540571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sumsqreven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sumsqreven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ns = sum (map (^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(filter even ns))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49576E-B8DB-FA41-9564-DC191E640123}"/>
              </a:ext>
            </a:extLst>
          </p:cNvPr>
          <p:cNvSpPr/>
          <p:nvPr/>
        </p:nvSpPr>
        <p:spPr>
          <a:xfrm>
            <a:off x="1590828" y="4784663"/>
            <a:ext cx="540571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sumsqreven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sumsqreven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ns = sum $ map (^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(filter even ns)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60F641-E3D1-1542-AAEC-BCF4A2D58124}"/>
              </a:ext>
            </a:extLst>
          </p:cNvPr>
          <p:cNvSpPr/>
          <p:nvPr/>
        </p:nvSpPr>
        <p:spPr>
          <a:xfrm>
            <a:off x="1590827" y="5854424"/>
            <a:ext cx="54057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zipWith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$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[sum, product] [[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0763C-7811-3346-AB11-115F102C34C8}"/>
              </a:ext>
            </a:extLst>
          </p:cNvPr>
          <p:cNvSpPr/>
          <p:nvPr/>
        </p:nvSpPr>
        <p:spPr>
          <a:xfrm>
            <a:off x="1590826" y="2437217"/>
            <a:ext cx="540571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($)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$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id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6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8E70-F50A-9A41-8C4D-CD4115D9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</a:t>
            </a:r>
            <a:r>
              <a:rPr lang="en-US"/>
              <a:t>and </a:t>
            </a:r>
            <a:r>
              <a:rPr lang="en-US" dirty="0"/>
              <a:t>C</a:t>
            </a:r>
            <a:r>
              <a:rPr lang="en-US"/>
              <a:t>omposition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AFA1-1988-394B-981A-03BED2D3E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Function composition combines two functions </a:t>
            </a:r>
          </a:p>
          <a:p>
            <a:r>
              <a:rPr lang="en-US" sz="2000" dirty="0"/>
              <a:t>Function application combines a function and an argument (which can be a function).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</a:t>
            </a:r>
            <a:r>
              <a:rPr lang="en-US" sz="2000" dirty="0"/>
              <a:t> has type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Integer -&gt; Bool </a:t>
            </a:r>
            <a:r>
              <a:rPr lang="en-US" sz="2000" dirty="0"/>
              <a:t>then </a:t>
            </a:r>
          </a:p>
          <a:p>
            <a:pPr lvl="1"/>
            <a:r>
              <a:rPr lang="en-AU" sz="1800" dirty="0" err="1">
                <a:solidFill>
                  <a:srgbClr val="000000"/>
                </a:solidFill>
                <a:latin typeface="Menlo" panose="020B0609030804020204" pitchFamily="49" charset="0"/>
              </a:rPr>
              <a:t>f.x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800" dirty="0"/>
              <a:t>means f composed with the </a:t>
            </a:r>
            <a:r>
              <a:rPr lang="en-US" sz="1800" i="1" dirty="0"/>
              <a:t>function</a:t>
            </a:r>
            <a:r>
              <a:rPr lang="en-US" sz="1800" dirty="0"/>
              <a:t>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x</a:t>
            </a:r>
            <a:r>
              <a:rPr lang="en-US" sz="1800" dirty="0"/>
              <a:t>;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x</a:t>
            </a:r>
            <a:r>
              <a:rPr lang="en-US" sz="1800" dirty="0"/>
              <a:t> therefore needs to of type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a </a:t>
            </a:r>
            <a:r>
              <a:rPr lang="en-US" sz="1800" dirty="0">
                <a:solidFill>
                  <a:srgbClr val="000000"/>
                </a:solidFill>
                <a:latin typeface="Menlo" panose="020B0609030804020204" pitchFamily="49" charset="0"/>
              </a:rPr>
              <a:t>-&gt;</a:t>
            </a:r>
            <a:r>
              <a:rPr lang="en-US" sz="1800" dirty="0"/>
              <a:t>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Integer</a:t>
            </a:r>
            <a:r>
              <a:rPr lang="en-US" sz="1800" dirty="0"/>
              <a:t> for some type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a</a:t>
            </a:r>
            <a:r>
              <a:rPr lang="en-US" sz="1800" dirty="0"/>
              <a:t>.</a:t>
            </a:r>
          </a:p>
          <a:p>
            <a:pPr lvl="1"/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f x</a:t>
            </a:r>
            <a:r>
              <a:rPr lang="en-US" sz="1800" dirty="0"/>
              <a:t> means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f </a:t>
            </a:r>
            <a:r>
              <a:rPr lang="en-US" sz="1800" dirty="0"/>
              <a:t>applied to the object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x</a:t>
            </a:r>
            <a:r>
              <a:rPr lang="en-US" sz="1800" dirty="0"/>
              <a:t>, so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x</a:t>
            </a:r>
            <a:r>
              <a:rPr lang="en-US" sz="1800" dirty="0"/>
              <a:t> must therefore be an integer.</a:t>
            </a:r>
          </a:p>
          <a:p>
            <a:pPr lvl="1"/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f $ x </a:t>
            </a:r>
            <a:r>
              <a:rPr lang="en-US" sz="1800" dirty="0"/>
              <a:t>also means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f</a:t>
            </a:r>
            <a:r>
              <a:rPr lang="en-US" sz="1800" dirty="0"/>
              <a:t> applied to the object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x</a:t>
            </a:r>
            <a:r>
              <a:rPr lang="en-US" sz="1800" dirty="0"/>
              <a:t>, and so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x</a:t>
            </a:r>
            <a:r>
              <a:rPr lang="en-US" sz="1800" dirty="0"/>
              <a:t> must again be an integer.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FB7EB-7B94-4840-A49F-759FA33B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13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6DCF-7557-C349-8474-57D082AF2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QUIZ/The Game of Life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9383E-01AB-E343-8702-C4D0F738E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Load </a:t>
            </a:r>
            <a:r>
              <a:rPr lang="en-US" sz="2000" dirty="0" err="1"/>
              <a:t>life.hs</a:t>
            </a:r>
            <a:r>
              <a:rPr lang="en-US" sz="2000" dirty="0"/>
              <a:t> 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Modify the function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neighbs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in such way that it uses </a:t>
            </a:r>
            <a:r>
              <a:rPr lang="en-US" sz="2000" i="1" dirty="0"/>
              <a:t>map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Font typeface="+mj-lt"/>
              <a:buAutoNum type="arabicPeriod" startAt="2"/>
            </a:pPr>
            <a:r>
              <a:rPr lang="en-US" sz="2000"/>
              <a:t>Modify the function </a:t>
            </a:r>
            <a:r>
              <a:rPr lang="en-AU" dirty="0" err="1"/>
              <a:t>liveneighbs</a:t>
            </a:r>
            <a:r>
              <a:rPr lang="en-AU" dirty="0"/>
              <a:t> </a:t>
            </a:r>
            <a:r>
              <a:rPr lang="en-US" sz="2000" dirty="0"/>
              <a:t>in such way that it uses </a:t>
            </a:r>
            <a:r>
              <a:rPr lang="en-US" sz="2000" i="1" dirty="0"/>
              <a:t>filter</a:t>
            </a:r>
            <a:r>
              <a:rPr lang="en-US" sz="2000" dirty="0"/>
              <a:t>.</a:t>
            </a:r>
            <a:endParaRPr lang="en-AU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9CEFA-1D9E-2C40-BBEE-119F0CF1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741E5-29E3-FB48-BFD4-3F6DB91559A8}"/>
              </a:ext>
            </a:extLst>
          </p:cNvPr>
          <p:cNvSpPr/>
          <p:nvPr/>
        </p:nvSpPr>
        <p:spPr>
          <a:xfrm>
            <a:off x="2286000" y="1838148"/>
            <a:ext cx="45720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neighbs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neighbs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(x, y) = [wrap (x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y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wrap (x, y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wrap (x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y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wrap (x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y),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wrap (x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y),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wrap (x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y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wrap (x, y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),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wrap (x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y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97176-6991-A54F-A202-9BE1CDF6E88E}"/>
              </a:ext>
            </a:extLst>
          </p:cNvPr>
          <p:cNvSpPr/>
          <p:nvPr/>
        </p:nvSpPr>
        <p:spPr>
          <a:xfrm>
            <a:off x="289562" y="4904786"/>
            <a:ext cx="874292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liveneighbs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Board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liveneighbs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board p = length ([alive | alive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neighbs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p,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isAlive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board alive])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6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3006D-08A6-FC44-8390-DAFA9F85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C541B-9498-8A48-9D3E-D59E58273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Software reuse is a major goal of the software industry.</a:t>
            </a:r>
          </a:p>
          <a:p>
            <a:r>
              <a:rPr lang="en-US" sz="2000" b="1" dirty="0"/>
              <a:t>Polymorphic function </a:t>
            </a:r>
            <a:r>
              <a:rPr lang="en-US" sz="2000" dirty="0"/>
              <a:t>is one approach to reuse the code.</a:t>
            </a:r>
          </a:p>
          <a:p>
            <a:r>
              <a:rPr lang="en-US" sz="2000" b="1" dirty="0"/>
              <a:t>Pattern of computation </a:t>
            </a:r>
            <a:r>
              <a:rPr lang="en-US" sz="2000" dirty="0"/>
              <a:t>is the other</a:t>
            </a:r>
          </a:p>
          <a:p>
            <a:endParaRPr lang="en-US" sz="2000" dirty="0"/>
          </a:p>
          <a:p>
            <a:pPr lvl="1">
              <a:buFont typeface="+mj-lt"/>
              <a:buAutoNum type="arabicPeriod"/>
            </a:pPr>
            <a:r>
              <a:rPr lang="en-US" sz="1800" dirty="0"/>
              <a:t>Transform every element of a list in some way. </a:t>
            </a:r>
          </a:p>
          <a:p>
            <a:pPr lvl="1"/>
            <a:r>
              <a:rPr lang="en-US" sz="1800" i="1" dirty="0"/>
              <a:t>Example</a:t>
            </a:r>
            <a:r>
              <a:rPr lang="en-US" sz="1800" dirty="0"/>
              <a:t>:  turn every alphabetic character into upper case</a:t>
            </a:r>
          </a:p>
          <a:p>
            <a:pPr lvl="1"/>
            <a:r>
              <a:rPr lang="en-US" sz="1800" i="1" dirty="0"/>
              <a:t>Example</a:t>
            </a:r>
            <a:r>
              <a:rPr lang="en-US" sz="1800" dirty="0"/>
              <a:t>: double every number in a list</a:t>
            </a:r>
          </a:p>
          <a:p>
            <a:pPr lvl="1"/>
            <a:endParaRPr lang="en-US" sz="1800" dirty="0"/>
          </a:p>
          <a:p>
            <a:pPr lvl="1">
              <a:buFont typeface="+mj-lt"/>
              <a:buAutoNum type="arabicPeriod" startAt="2"/>
            </a:pPr>
            <a:r>
              <a:rPr lang="en-US" sz="1800" dirty="0"/>
              <a:t>Combine the elements of a list using some operator.</a:t>
            </a:r>
          </a:p>
          <a:p>
            <a:pPr lvl="1"/>
            <a:r>
              <a:rPr lang="en-US" sz="1800" i="1" dirty="0"/>
              <a:t>Example</a:t>
            </a:r>
            <a:r>
              <a:rPr lang="en-US" sz="1800" dirty="0"/>
              <a:t>: Add together the elements of a numeric list.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To implement such general functions, the transformation (or operator) should be turned into a parameter of the general function.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C4E58-18D2-3C42-840F-AE040062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0137-75DA-9F43-815D-0EC89AD6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2BD94-CD24-0147-9BF2-D7FB0A05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Functions with multiple arguments are defined in Haskell using the notation of currying.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It is also permissible to define functions that take functions as arguments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FA2CB-DEB6-3843-AD75-921A608F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88A7E7-AF5C-1545-9618-75DB4A6D38B9}"/>
              </a:ext>
            </a:extLst>
          </p:cNvPr>
          <p:cNvSpPr/>
          <p:nvPr/>
        </p:nvSpPr>
        <p:spPr>
          <a:xfrm>
            <a:off x="724828" y="1879202"/>
            <a:ext cx="567597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add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add x y = x + y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681EB-BBFE-1248-93BC-4679627FB7C1}"/>
              </a:ext>
            </a:extLst>
          </p:cNvPr>
          <p:cNvSpPr/>
          <p:nvPr/>
        </p:nvSpPr>
        <p:spPr>
          <a:xfrm>
            <a:off x="724828" y="2905780"/>
            <a:ext cx="567597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add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add = \x -&gt; (\y -&gt; x + y) 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return lambda function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40486-140D-DA46-89FE-24E91231A9F7}"/>
              </a:ext>
            </a:extLst>
          </p:cNvPr>
          <p:cNvSpPr/>
          <p:nvPr/>
        </p:nvSpPr>
        <p:spPr>
          <a:xfrm>
            <a:off x="724828" y="4349199"/>
            <a:ext cx="567597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twice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twice f x = f (f x)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C478E-D82B-C94D-B6F7-C3515277B8BD}"/>
              </a:ext>
            </a:extLst>
          </p:cNvPr>
          <p:cNvSpPr/>
          <p:nvPr/>
        </p:nvSpPr>
        <p:spPr>
          <a:xfrm>
            <a:off x="724828" y="5177315"/>
            <a:ext cx="567597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twice (*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12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twice reverse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2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06DF9-90E6-E147-8CDF-FB6D249A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concepts: Partial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55C0D-C543-4C43-A8D6-139C5F9F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Function could be partially applied with just one argument to build other useful functions.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will narrow down the definition to only functions that takes other functions as arguments.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D989C-3744-6E42-80CD-B1C5C2BC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71189-813F-B244-8ADA-E1BDBDC878DA}"/>
              </a:ext>
            </a:extLst>
          </p:cNvPr>
          <p:cNvSpPr/>
          <p:nvPr/>
        </p:nvSpPr>
        <p:spPr>
          <a:xfrm>
            <a:off x="713678" y="1845747"/>
            <a:ext cx="283241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quadruple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quadruple = twice (*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124EB-C201-2346-91AC-2F1C3869A71C}"/>
              </a:ext>
            </a:extLst>
          </p:cNvPr>
          <p:cNvSpPr/>
          <p:nvPr/>
        </p:nvSpPr>
        <p:spPr>
          <a:xfrm>
            <a:off x="713678" y="2782669"/>
            <a:ext cx="28324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quadruple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C5B498-F7A8-E743-B170-3AB59C01EC5E}"/>
              </a:ext>
            </a:extLst>
          </p:cNvPr>
          <p:cNvSpPr/>
          <p:nvPr/>
        </p:nvSpPr>
        <p:spPr>
          <a:xfrm>
            <a:off x="5597914" y="1845747"/>
            <a:ext cx="283241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identity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identity = twice reverse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3FC19B-71E8-6947-A607-DCFAC41638BF}"/>
              </a:ext>
            </a:extLst>
          </p:cNvPr>
          <p:cNvSpPr/>
          <p:nvPr/>
        </p:nvSpPr>
        <p:spPr>
          <a:xfrm>
            <a:off x="5597914" y="2762057"/>
            <a:ext cx="28324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identity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0860B9-F757-944A-9AC4-21F18F490B8A}"/>
              </a:ext>
            </a:extLst>
          </p:cNvPr>
          <p:cNvSpPr/>
          <p:nvPr/>
        </p:nvSpPr>
        <p:spPr>
          <a:xfrm>
            <a:off x="713678" y="3996578"/>
            <a:ext cx="7716646" cy="831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Definition</a:t>
            </a:r>
            <a:r>
              <a:rPr lang="en-US" sz="2000" dirty="0">
                <a:solidFill>
                  <a:schemeClr val="tx1"/>
                </a:solidFill>
              </a:rPr>
              <a:t>: A function that takes a function as an argument or returns a function as a result  is called a </a:t>
            </a:r>
            <a:r>
              <a:rPr lang="en-US" sz="2000" i="1" dirty="0">
                <a:solidFill>
                  <a:schemeClr val="tx1"/>
                </a:solidFill>
              </a:rPr>
              <a:t>higher-order function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9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3FB2-135E-3045-8A07-7FF1DDDF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lists: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BCC1-0DD8-F24D-A3BE-1BC577D0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Many functions call for all of the elements of a list to be transformed in some way – this we call </a:t>
            </a:r>
            <a:r>
              <a:rPr lang="en-US" sz="2000" b="1" dirty="0"/>
              <a:t>mapping</a:t>
            </a:r>
            <a:r>
              <a:rPr lang="en-US" sz="2000" dirty="0"/>
              <a:t>.</a:t>
            </a:r>
          </a:p>
          <a:p>
            <a:r>
              <a:rPr lang="en-US" sz="2000" dirty="0"/>
              <a:t>The function map applies a function to all elements of a list, and can be defined using a list comprehension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C48FB-B29C-694C-BFA1-8E853C0A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A444F-B5C5-254A-AD5E-02D5A1760A89}"/>
              </a:ext>
            </a:extLst>
          </p:cNvPr>
          <p:cNvSpPr/>
          <p:nvPr/>
        </p:nvSpPr>
        <p:spPr>
          <a:xfrm>
            <a:off x="2553630" y="3167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map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map f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[f x | x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7B6C2-C2DC-AB43-99C5-546B2667A621}"/>
              </a:ext>
            </a:extLst>
          </p:cNvPr>
          <p:cNvSpPr txBox="1"/>
          <p:nvPr/>
        </p:nvSpPr>
        <p:spPr>
          <a:xfrm>
            <a:off x="1860187" y="2542682"/>
            <a:ext cx="153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52900-B408-4543-892D-907B315B48E8}"/>
              </a:ext>
            </a:extLst>
          </p:cNvPr>
          <p:cNvSpPr txBox="1"/>
          <p:nvPr/>
        </p:nvSpPr>
        <p:spPr>
          <a:xfrm>
            <a:off x="4070196" y="2534628"/>
            <a:ext cx="153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61C64-6061-904C-8D08-CBA018CB2543}"/>
              </a:ext>
            </a:extLst>
          </p:cNvPr>
          <p:cNvSpPr txBox="1"/>
          <p:nvPr/>
        </p:nvSpPr>
        <p:spPr>
          <a:xfrm>
            <a:off x="6242978" y="2534628"/>
            <a:ext cx="153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list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124447-EB4F-194D-BC56-B3EE6C8FADD8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714179" y="2903960"/>
            <a:ext cx="1298233" cy="33022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BBBE90-E7D4-754E-A0CF-354584C0A612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>
          <a:xfrm>
            <a:off x="4839630" y="2903960"/>
            <a:ext cx="0" cy="26343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AD01C7-4B0E-3047-868B-215FE30BDE7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629621" y="2912014"/>
            <a:ext cx="1129699" cy="26343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loud 20">
            <a:extLst>
              <a:ext uri="{FF2B5EF4-FFF2-40B4-BE49-F238E27FC236}">
                <a16:creationId xmlns:a16="http://schemas.microsoft.com/office/drawing/2014/main" id="{109DD2C2-95BB-244F-9BBC-E528EC38ACDE}"/>
              </a:ext>
            </a:extLst>
          </p:cNvPr>
          <p:cNvSpPr/>
          <p:nvPr/>
        </p:nvSpPr>
        <p:spPr>
          <a:xfrm rot="842591">
            <a:off x="141425" y="4061870"/>
            <a:ext cx="3366395" cy="248754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input list is made up of elements which we can apply the function to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19F46206-98DD-3449-9657-70404BE98D0C}"/>
              </a:ext>
            </a:extLst>
          </p:cNvPr>
          <p:cNvSpPr/>
          <p:nvPr/>
        </p:nvSpPr>
        <p:spPr>
          <a:xfrm rot="20912961">
            <a:off x="4880612" y="3847791"/>
            <a:ext cx="3366395" cy="248754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output list is made up of elements from the output type of the function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D364F2-947B-B24A-B85B-EC930967303B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2091916" y="3690608"/>
            <a:ext cx="1307139" cy="54641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3FB4C66-86F5-DF43-94E6-14C5AD3A7D9E}"/>
              </a:ext>
            </a:extLst>
          </p:cNvPr>
          <p:cNvCxnSpPr>
            <a:cxnSpLocks/>
          </p:cNvCxnSpPr>
          <p:nvPr/>
        </p:nvCxnSpPr>
        <p:spPr>
          <a:xfrm flipH="1" flipV="1">
            <a:off x="4046439" y="3690608"/>
            <a:ext cx="1361903" cy="61739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17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06C6-83DC-DD47-BBD9-BA4B05CF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lists: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832FF-4C46-3B4B-A062-0376D1A2C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More examples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31FA0-F8B9-3B4B-BD8D-122A4CF7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EFF40-2321-044E-8855-7CCA7863CE50}"/>
              </a:ext>
            </a:extLst>
          </p:cNvPr>
          <p:cNvSpPr/>
          <p:nvPr/>
        </p:nvSpPr>
        <p:spPr>
          <a:xfrm>
            <a:off x="533402" y="4043594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map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1C4DCF-BF93-5541-A98F-9AA5C223A771}"/>
              </a:ext>
            </a:extLst>
          </p:cNvPr>
          <p:cNvSpPr/>
          <p:nvPr/>
        </p:nvSpPr>
        <p:spPr>
          <a:xfrm>
            <a:off x="533402" y="4896750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map even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False,True,False,True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84450-96A5-0343-ACE5-1D2AD18800E6}"/>
              </a:ext>
            </a:extLst>
          </p:cNvPr>
          <p:cNvSpPr/>
          <p:nvPr/>
        </p:nvSpPr>
        <p:spPr>
          <a:xfrm>
            <a:off x="533402" y="5711543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map reverse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abc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"def"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ghi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"cba"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"fed"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ihg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2F0D0-339A-954F-AB7B-3427D05CB0F8}"/>
              </a:ext>
            </a:extLst>
          </p:cNvPr>
          <p:cNvSpPr/>
          <p:nvPr/>
        </p:nvSpPr>
        <p:spPr>
          <a:xfrm>
            <a:off x="533402" y="2159581"/>
            <a:ext cx="428243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doubleAll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doubleAll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*x | x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E1C136-5072-0A45-977B-8CDDC410B084}"/>
              </a:ext>
            </a:extLst>
          </p:cNvPr>
          <p:cNvSpPr/>
          <p:nvPr/>
        </p:nvSpPr>
        <p:spPr>
          <a:xfrm>
            <a:off x="533402" y="1277736"/>
            <a:ext cx="428243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doubleAll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doubleAll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doubleAll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*x :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doubleAll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0B97F8-69C4-044E-8E2A-C354C58E40F9}"/>
              </a:ext>
            </a:extLst>
          </p:cNvPr>
          <p:cNvSpPr/>
          <p:nvPr/>
        </p:nvSpPr>
        <p:spPr>
          <a:xfrm>
            <a:off x="533402" y="2820936"/>
            <a:ext cx="428243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doubleAll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doubleAll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map (*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82ED72-AFF1-6947-ABAD-330CEFD29EE6}"/>
              </a:ext>
            </a:extLst>
          </p:cNvPr>
          <p:cNvSpPr txBox="1"/>
          <p:nvPr/>
        </p:nvSpPr>
        <p:spPr>
          <a:xfrm>
            <a:off x="5334000" y="1277736"/>
            <a:ext cx="352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recursion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30B518-4770-7C4D-8917-526CD32D87E9}"/>
              </a:ext>
            </a:extLst>
          </p:cNvPr>
          <p:cNvSpPr txBox="1"/>
          <p:nvPr/>
        </p:nvSpPr>
        <p:spPr>
          <a:xfrm>
            <a:off x="5334000" y="2051859"/>
            <a:ext cx="352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list comprehensions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297FED-324C-BD4C-9170-345C496527C9}"/>
              </a:ext>
            </a:extLst>
          </p:cNvPr>
          <p:cNvSpPr txBox="1"/>
          <p:nvPr/>
        </p:nvSpPr>
        <p:spPr>
          <a:xfrm>
            <a:off x="5334000" y="2770970"/>
            <a:ext cx="352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list comprehensions</a:t>
            </a:r>
          </a:p>
        </p:txBody>
      </p:sp>
    </p:spTree>
    <p:extLst>
      <p:ext uri="{BB962C8B-B14F-4D97-AF65-F5344CB8AC3E}">
        <p14:creationId xmlns:p14="http://schemas.microsoft.com/office/powerpoint/2010/main" val="6302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F2535-651A-CB41-A13A-1FD97762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lists: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BE6B-11C7-204D-B563-D2B9DCCAE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2"/>
            <a:ext cx="8654537" cy="5754032"/>
          </a:xfrm>
        </p:spPr>
        <p:txBody>
          <a:bodyPr>
            <a:normAutofit/>
          </a:bodyPr>
          <a:lstStyle/>
          <a:p>
            <a:r>
              <a:rPr lang="en-US" sz="2000" dirty="0"/>
              <a:t>Important points: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It is a polymorphic function that can be applied to lists of any type</a:t>
            </a:r>
          </a:p>
          <a:p>
            <a:pPr lvl="1">
              <a:buFont typeface="+mj-lt"/>
              <a:buAutoNum type="arabicPeriod"/>
            </a:pPr>
            <a:r>
              <a:rPr lang="en-US" sz="2000" dirty="0"/>
              <a:t>It can be applied to itself to process nested lists.</a:t>
            </a:r>
          </a:p>
          <a:p>
            <a:pPr lvl="1">
              <a:buFont typeface="+mj-lt"/>
              <a:buAutoNum type="arabicPeriod"/>
            </a:pPr>
            <a:endParaRPr lang="en-US" sz="2000" dirty="0"/>
          </a:p>
          <a:p>
            <a:pPr lvl="1">
              <a:buFont typeface="+mj-lt"/>
              <a:buAutoNum type="arabicPeriod"/>
            </a:pPr>
            <a:endParaRPr lang="en-US" sz="2000" dirty="0"/>
          </a:p>
          <a:p>
            <a:pPr lvl="1">
              <a:buFont typeface="+mj-lt"/>
              <a:buAutoNum type="arabicPeriod"/>
            </a:pPr>
            <a:endParaRPr lang="en-US" sz="2000" dirty="0"/>
          </a:p>
          <a:p>
            <a:pPr lvl="1">
              <a:buFont typeface="+mj-lt"/>
              <a:buAutoNum type="arabicPeriod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+mj-lt"/>
              <a:buAutoNum type="arabicPeriod" startAt="3"/>
            </a:pPr>
            <a:r>
              <a:rPr lang="en-US" sz="2000" dirty="0"/>
              <a:t>The function map can also be defined using recursion</a:t>
            </a:r>
          </a:p>
          <a:p>
            <a:pPr lvl="1">
              <a:buFont typeface="+mj-lt"/>
              <a:buAutoNum type="arabicPeriod" startAt="3"/>
            </a:pPr>
            <a:endParaRPr lang="en-US" sz="2000" dirty="0"/>
          </a:p>
          <a:p>
            <a:pPr lvl="1">
              <a:buFont typeface="+mj-lt"/>
              <a:buAutoNum type="arabicPeriod" startAt="3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The original definition using list comprehension is simpler, but this one is preferable for reasoning repurpose (see later lectures)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CA33D-3821-BF4C-AEB5-7867C2FA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FE336-E918-8347-BCFE-C89A9E3F88F6}"/>
              </a:ext>
            </a:extLst>
          </p:cNvPr>
          <p:cNvSpPr/>
          <p:nvPr/>
        </p:nvSpPr>
        <p:spPr>
          <a:xfrm>
            <a:off x="702527" y="2142300"/>
            <a:ext cx="411480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map (map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 [[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9DCF9-97AD-1D44-B2C8-7884F418D3E7}"/>
              </a:ext>
            </a:extLst>
          </p:cNvPr>
          <p:cNvSpPr/>
          <p:nvPr/>
        </p:nvSpPr>
        <p:spPr>
          <a:xfrm>
            <a:off x="702527" y="2692313"/>
            <a:ext cx="4572000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map (map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 [[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the outer map}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[map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map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	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the inner maps}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BE9F8-AF1D-D84D-AFD5-2C55D0133D82}"/>
              </a:ext>
            </a:extLst>
          </p:cNvPr>
          <p:cNvSpPr/>
          <p:nvPr/>
        </p:nvSpPr>
        <p:spPr>
          <a:xfrm>
            <a:off x="702527" y="4422645"/>
            <a:ext cx="4572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map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map f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map f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f x : map f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5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4CEF-EE23-3F4A-9F6E-061831A1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lists: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FB508-88E3-8F47-9FC9-D43CE4665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Function filter selects all elements of a list that satisfy a predicate, where a predicate (or property) is a function that returns a logical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3DF39-38DA-E647-BD6F-3A1611A6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C41AA-00D8-2544-A739-B63302FFF433}"/>
              </a:ext>
            </a:extLst>
          </p:cNvPr>
          <p:cNvSpPr/>
          <p:nvPr/>
        </p:nvSpPr>
        <p:spPr>
          <a:xfrm>
            <a:off x="2286000" y="2450145"/>
            <a:ext cx="4572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filter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filter p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[x | x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p x]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5F570-2D9B-DF47-AD1E-CE944B22A319}"/>
              </a:ext>
            </a:extLst>
          </p:cNvPr>
          <p:cNvSpPr txBox="1"/>
          <p:nvPr/>
        </p:nvSpPr>
        <p:spPr>
          <a:xfrm>
            <a:off x="1865979" y="1846810"/>
            <a:ext cx="153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7A77E-DDEA-E44B-B4B1-74B5733D90B1}"/>
              </a:ext>
            </a:extLst>
          </p:cNvPr>
          <p:cNvSpPr txBox="1"/>
          <p:nvPr/>
        </p:nvSpPr>
        <p:spPr>
          <a:xfrm>
            <a:off x="4412536" y="1846810"/>
            <a:ext cx="153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4D5D5-F286-BD40-B07A-E3F1F5E51852}"/>
              </a:ext>
            </a:extLst>
          </p:cNvPr>
          <p:cNvSpPr txBox="1"/>
          <p:nvPr/>
        </p:nvSpPr>
        <p:spPr>
          <a:xfrm>
            <a:off x="6598699" y="1846810"/>
            <a:ext cx="153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list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2C105A-FEB5-D04F-ADDE-55D5E810E9B5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069900" y="2216142"/>
            <a:ext cx="1298233" cy="33022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A9E892-F649-E94B-A6D9-7B30A94D90D2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5181970" y="2216142"/>
            <a:ext cx="0" cy="26343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EF6B9F-AA7B-A643-8F39-993521A3E4CF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635413" y="2216142"/>
            <a:ext cx="1129699" cy="26343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loud 11">
            <a:extLst>
              <a:ext uri="{FF2B5EF4-FFF2-40B4-BE49-F238E27FC236}">
                <a16:creationId xmlns:a16="http://schemas.microsoft.com/office/drawing/2014/main" id="{73E33FA1-47C2-1040-BE2F-46BADBECDC62}"/>
              </a:ext>
            </a:extLst>
          </p:cNvPr>
          <p:cNvSpPr/>
          <p:nvPr/>
        </p:nvSpPr>
        <p:spPr>
          <a:xfrm rot="842591">
            <a:off x="176314" y="3384962"/>
            <a:ext cx="3366395" cy="248754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function is a property: it takes a list element to a Boolean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2ACCB0E-3C56-AF44-8161-80562CDF6713}"/>
              </a:ext>
            </a:extLst>
          </p:cNvPr>
          <p:cNvSpPr/>
          <p:nvPr/>
        </p:nvSpPr>
        <p:spPr>
          <a:xfrm rot="20912961">
            <a:off x="4903469" y="3139468"/>
            <a:ext cx="3366395" cy="248754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output list is made up of elements from the input list; this is also the input type of the function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821D31-0BB9-604C-95A4-ED0C226D96FC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126805" y="3013700"/>
            <a:ext cx="1307139" cy="54641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FBD841-75D8-8446-83DA-595065149C62}"/>
              </a:ext>
            </a:extLst>
          </p:cNvPr>
          <p:cNvCxnSpPr>
            <a:cxnSpLocks/>
          </p:cNvCxnSpPr>
          <p:nvPr/>
        </p:nvCxnSpPr>
        <p:spPr>
          <a:xfrm flipH="1" flipV="1">
            <a:off x="4069296" y="2982285"/>
            <a:ext cx="1361903" cy="61739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13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36661</TotalTime>
  <Words>2019</Words>
  <Application>Microsoft Macintosh PowerPoint</Application>
  <PresentationFormat>On-screen Show (4:3)</PresentationFormat>
  <Paragraphs>314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Menlo</vt:lpstr>
      <vt:lpstr>Wingdings</vt:lpstr>
      <vt:lpstr>Office Theme</vt:lpstr>
      <vt:lpstr>Lecture 6C Higher order functions</vt:lpstr>
      <vt:lpstr>Acknowledgement of Country</vt:lpstr>
      <vt:lpstr>Basic concepts</vt:lpstr>
      <vt:lpstr>Basic concepts</vt:lpstr>
      <vt:lpstr>Basic concepts: Partial application</vt:lpstr>
      <vt:lpstr>Processing lists: map</vt:lpstr>
      <vt:lpstr>Processing lists: map</vt:lpstr>
      <vt:lpstr>Processing lists: map</vt:lpstr>
      <vt:lpstr>Processing lists: filter</vt:lpstr>
      <vt:lpstr>Processing lists: filter</vt:lpstr>
      <vt:lpstr>Processing lists: filter</vt:lpstr>
      <vt:lpstr>Processing lists: map and filter</vt:lpstr>
      <vt:lpstr>Processing lists: other functions </vt:lpstr>
      <vt:lpstr>Combining zip and map</vt:lpstr>
      <vt:lpstr>Combining zip and map</vt:lpstr>
      <vt:lpstr>The composition operator</vt:lpstr>
      <vt:lpstr>The application operator</vt:lpstr>
      <vt:lpstr>Application and Composition</vt:lpstr>
      <vt:lpstr>QUIZ/The Game of Life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1129</cp:revision>
  <dcterms:created xsi:type="dcterms:W3CDTF">2013-04-08T01:44:14Z</dcterms:created>
  <dcterms:modified xsi:type="dcterms:W3CDTF">2020-11-08T05:39:52Z</dcterms:modified>
</cp:coreProperties>
</file>