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85" r:id="rId4"/>
    <p:sldId id="286" r:id="rId5"/>
    <p:sldId id="259" r:id="rId6"/>
    <p:sldId id="260" r:id="rId7"/>
    <p:sldId id="261" r:id="rId8"/>
    <p:sldId id="262" r:id="rId9"/>
    <p:sldId id="263" r:id="rId10"/>
    <p:sldId id="265" r:id="rId11"/>
    <p:sldId id="270" r:id="rId12"/>
    <p:sldId id="264" r:id="rId13"/>
    <p:sldId id="266" r:id="rId14"/>
    <p:sldId id="267" r:id="rId15"/>
    <p:sldId id="268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3"/>
    <p:restoredTop sz="89890"/>
  </p:normalViewPr>
  <p:slideViewPr>
    <p:cSldViewPr snapToGrid="0" snapToObjects="1">
      <p:cViewPr varScale="1">
        <p:scale>
          <a:sx n="72" d="100"/>
          <a:sy n="72" d="100"/>
        </p:scale>
        <p:origin x="208" y="1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95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35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66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2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1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2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12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74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1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5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5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/>
              <a:t>Lecture 7A</a:t>
            </a:r>
            <a:br>
              <a:rPr lang="en-US" sz="2800" dirty="0"/>
            </a:br>
            <a:r>
              <a:rPr lang="en-US" sz="2800" dirty="0"/>
              <a:t>Higher order functions: 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87E3-3C48-744A-A587-81B9541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foldr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31A8-0DB1-3E46-8A80-A8DF8B40F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name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fold right </a:t>
            </a:r>
            <a:r>
              <a:rPr lang="en-US" sz="2000" dirty="0"/>
              <a:t>reflects the use of an operator that is assumed to associate to the right.</a:t>
            </a:r>
          </a:p>
          <a:p>
            <a:r>
              <a:rPr lang="en-US" sz="2000" dirty="0"/>
              <a:t>Evaluating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</a:t>
            </a:r>
            <a:r>
              <a:rPr lang="en-US" sz="2000" dirty="0"/>
              <a:t>gives the result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 </a:t>
            </a:r>
            <a:r>
              <a:rPr lang="en-US" sz="2000" dirty="0"/>
              <a:t>assuming the addition is associative to the right.</a:t>
            </a:r>
          </a:p>
          <a:p>
            <a:r>
              <a:rPr lang="en-US" sz="2000" dirty="0"/>
              <a:t>It is best to think of the behavior of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foldr</a:t>
            </a:r>
            <a:r>
              <a:rPr lang="en-US" sz="2000" dirty="0"/>
              <a:t> in a non-recursive manner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C46E0-D3D7-E14B-9B7A-A8FE99D6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7914E-FFE5-B141-83BB-27C0AE730D8A}"/>
              </a:ext>
            </a:extLst>
          </p:cNvPr>
          <p:cNvSpPr/>
          <p:nvPr/>
        </p:nvSpPr>
        <p:spPr>
          <a:xfrm>
            <a:off x="1434352" y="2917576"/>
            <a:ext cx="66159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#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v [x0, x1,...,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= x0 # (x1 # (...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# v)... ))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B962B-9DB6-CE4F-9B75-205C97CCCB54}"/>
              </a:ext>
            </a:extLst>
          </p:cNvPr>
          <p:cNvSpPr/>
          <p:nvPr/>
        </p:nvSpPr>
        <p:spPr>
          <a:xfrm>
            <a:off x="2875363" y="3939595"/>
            <a:ext cx="3251687" cy="1720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E483F9-5B3D-244C-B452-BEB8321373CA}"/>
              </a:ext>
            </a:extLst>
          </p:cNvPr>
          <p:cNvSpPr txBox="1"/>
          <p:nvPr/>
        </p:nvSpPr>
        <p:spPr>
          <a:xfrm>
            <a:off x="3330831" y="4164443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23977-5918-AE42-A697-04B866C92734}"/>
              </a:ext>
            </a:extLst>
          </p:cNvPr>
          <p:cNvSpPr txBox="1"/>
          <p:nvPr/>
        </p:nvSpPr>
        <p:spPr>
          <a:xfrm>
            <a:off x="3581446" y="4516213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9B9A4F-D738-1340-9663-2C2358DE4212}"/>
              </a:ext>
            </a:extLst>
          </p:cNvPr>
          <p:cNvSpPr txBox="1"/>
          <p:nvPr/>
        </p:nvSpPr>
        <p:spPr>
          <a:xfrm>
            <a:off x="3832061" y="4867983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BFB9EC-96CA-A246-BF0E-B153BB0FF5A4}"/>
              </a:ext>
            </a:extLst>
          </p:cNvPr>
          <p:cNvSpPr txBox="1"/>
          <p:nvPr/>
        </p:nvSpPr>
        <p:spPr>
          <a:xfrm>
            <a:off x="3999304" y="5250670"/>
            <a:ext cx="46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US" sz="1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6160EF-84FD-204F-BA7B-7C5FD5816FB5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3569093" y="4349109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AF4CEF-B546-8D40-8F5C-393BB4126A74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flipH="1" flipV="1">
            <a:off x="3819708" y="4700879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E1CF3F-3534-6E42-B33D-6ED1BC4B3779}"/>
              </a:ext>
            </a:extLst>
          </p:cNvPr>
          <p:cNvCxnSpPr>
            <a:cxnSpLocks/>
            <a:stCxn id="13" idx="0"/>
            <a:endCxn id="12" idx="3"/>
          </p:cNvCxnSpPr>
          <p:nvPr/>
        </p:nvCxnSpPr>
        <p:spPr>
          <a:xfrm flipH="1" flipV="1">
            <a:off x="4070323" y="5052649"/>
            <a:ext cx="159940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1CFF623-9DCD-E647-A83C-CFA840B30527}"/>
              </a:ext>
            </a:extLst>
          </p:cNvPr>
          <p:cNvSpPr/>
          <p:nvPr/>
        </p:nvSpPr>
        <p:spPr>
          <a:xfrm>
            <a:off x="3035755" y="4562379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x0</a:t>
            </a:r>
            <a:endParaRPr lang="en-US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FD1FF1-B250-CB42-9E4F-8F299CDC4B19}"/>
              </a:ext>
            </a:extLst>
          </p:cNvPr>
          <p:cNvSpPr/>
          <p:nvPr/>
        </p:nvSpPr>
        <p:spPr>
          <a:xfrm>
            <a:off x="3313395" y="4893879"/>
            <a:ext cx="3722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000000"/>
                </a:solidFill>
                <a:latin typeface="Menlo" panose="020B0609030804020204" pitchFamily="49" charset="0"/>
              </a:rPr>
              <a:t>...</a:t>
            </a:r>
            <a:endParaRPr lang="en-US" sz="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CBBE6B-51F3-C841-91CC-68DA70CCF73E}"/>
              </a:ext>
            </a:extLst>
          </p:cNvPr>
          <p:cNvSpPr/>
          <p:nvPr/>
        </p:nvSpPr>
        <p:spPr>
          <a:xfrm>
            <a:off x="3573623" y="5250670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xn</a:t>
            </a:r>
            <a:endParaRPr lang="en-US" sz="12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41144A-EED1-5E46-B036-630A53DB10DD}"/>
              </a:ext>
            </a:extLst>
          </p:cNvPr>
          <p:cNvCxnSpPr>
            <a:cxnSpLocks/>
            <a:stCxn id="10" idx="1"/>
            <a:endCxn id="17" idx="0"/>
          </p:cNvCxnSpPr>
          <p:nvPr/>
        </p:nvCxnSpPr>
        <p:spPr>
          <a:xfrm flipH="1">
            <a:off x="3221062" y="4349109"/>
            <a:ext cx="109769" cy="21327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939024-E5C6-DF4D-BB23-1A450ACBE539}"/>
              </a:ext>
            </a:extLst>
          </p:cNvPr>
          <p:cNvCxnSpPr>
            <a:cxnSpLocks/>
            <a:stCxn id="11" idx="1"/>
            <a:endCxn id="18" idx="0"/>
          </p:cNvCxnSpPr>
          <p:nvPr/>
        </p:nvCxnSpPr>
        <p:spPr>
          <a:xfrm flipH="1">
            <a:off x="3499504" y="4700879"/>
            <a:ext cx="81942" cy="193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5A7088-1EA0-E947-98E0-EBB928307066}"/>
              </a:ext>
            </a:extLst>
          </p:cNvPr>
          <p:cNvCxnSpPr>
            <a:cxnSpLocks/>
            <a:stCxn id="12" idx="1"/>
            <a:endCxn id="19" idx="0"/>
          </p:cNvCxnSpPr>
          <p:nvPr/>
        </p:nvCxnSpPr>
        <p:spPr>
          <a:xfrm flipH="1">
            <a:off x="3758930" y="5052649"/>
            <a:ext cx="73131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7CF0E10-5022-434B-B4A7-0B60B23B8889}"/>
              </a:ext>
            </a:extLst>
          </p:cNvPr>
          <p:cNvSpPr txBox="1"/>
          <p:nvPr/>
        </p:nvSpPr>
        <p:spPr>
          <a:xfrm>
            <a:off x="4908654" y="4164443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#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B9724D-F1EF-BC43-B34D-C4D5788CDAD7}"/>
              </a:ext>
            </a:extLst>
          </p:cNvPr>
          <p:cNvSpPr txBox="1"/>
          <p:nvPr/>
        </p:nvSpPr>
        <p:spPr>
          <a:xfrm>
            <a:off x="5159269" y="4516213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#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6C1A9F-AD1B-394F-9648-0981CE8268BC}"/>
              </a:ext>
            </a:extLst>
          </p:cNvPr>
          <p:cNvSpPr txBox="1"/>
          <p:nvPr/>
        </p:nvSpPr>
        <p:spPr>
          <a:xfrm>
            <a:off x="5409884" y="4867983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#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DB3613-1867-EB40-A0BD-113453732395}"/>
              </a:ext>
            </a:extLst>
          </p:cNvPr>
          <p:cNvSpPr txBox="1"/>
          <p:nvPr/>
        </p:nvSpPr>
        <p:spPr>
          <a:xfrm>
            <a:off x="5577127" y="5250670"/>
            <a:ext cx="46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v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DE6F33-3D4A-CD4E-B57F-8C248CE30FBD}"/>
              </a:ext>
            </a:extLst>
          </p:cNvPr>
          <p:cNvCxnSpPr>
            <a:stCxn id="23" idx="3"/>
            <a:endCxn id="24" idx="0"/>
          </p:cNvCxnSpPr>
          <p:nvPr/>
        </p:nvCxnSpPr>
        <p:spPr>
          <a:xfrm>
            <a:off x="5146916" y="4349109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8E6C4C-F756-BF4F-A195-1B394B47890B}"/>
              </a:ext>
            </a:extLst>
          </p:cNvPr>
          <p:cNvCxnSpPr>
            <a:cxnSpLocks/>
            <a:stCxn id="25" idx="0"/>
            <a:endCxn id="24" idx="3"/>
          </p:cNvCxnSpPr>
          <p:nvPr/>
        </p:nvCxnSpPr>
        <p:spPr>
          <a:xfrm flipH="1" flipV="1">
            <a:off x="5397531" y="4700879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A806F1-0BF2-7047-A03A-1102248E9E34}"/>
              </a:ext>
            </a:extLst>
          </p:cNvPr>
          <p:cNvCxnSpPr>
            <a:cxnSpLocks/>
            <a:stCxn id="26" idx="0"/>
            <a:endCxn id="25" idx="3"/>
          </p:cNvCxnSpPr>
          <p:nvPr/>
        </p:nvCxnSpPr>
        <p:spPr>
          <a:xfrm flipH="1" flipV="1">
            <a:off x="5648146" y="5052649"/>
            <a:ext cx="159940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8337489-EFEE-544E-9307-81B697F99317}"/>
              </a:ext>
            </a:extLst>
          </p:cNvPr>
          <p:cNvSpPr/>
          <p:nvPr/>
        </p:nvSpPr>
        <p:spPr>
          <a:xfrm>
            <a:off x="4613578" y="4562379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x0</a:t>
            </a:r>
            <a:endParaRPr lang="en-US" sz="1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6D7020-6DAF-7E4A-A3CC-4F875357DB08}"/>
              </a:ext>
            </a:extLst>
          </p:cNvPr>
          <p:cNvSpPr/>
          <p:nvPr/>
        </p:nvSpPr>
        <p:spPr>
          <a:xfrm>
            <a:off x="4891218" y="4893879"/>
            <a:ext cx="3722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000000"/>
                </a:solidFill>
                <a:latin typeface="Menlo" panose="020B0609030804020204" pitchFamily="49" charset="0"/>
              </a:rPr>
              <a:t>...</a:t>
            </a:r>
            <a:endParaRPr lang="en-US" sz="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29D526-97D1-204E-855E-26A211ECA007}"/>
              </a:ext>
            </a:extLst>
          </p:cNvPr>
          <p:cNvSpPr/>
          <p:nvPr/>
        </p:nvSpPr>
        <p:spPr>
          <a:xfrm>
            <a:off x="5151446" y="5250670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xn</a:t>
            </a:r>
            <a:endParaRPr lang="en-US" sz="12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539C9C-5BBE-B146-AC52-A7DDE143445D}"/>
              </a:ext>
            </a:extLst>
          </p:cNvPr>
          <p:cNvCxnSpPr>
            <a:cxnSpLocks/>
            <a:stCxn id="23" idx="1"/>
            <a:endCxn id="30" idx="0"/>
          </p:cNvCxnSpPr>
          <p:nvPr/>
        </p:nvCxnSpPr>
        <p:spPr>
          <a:xfrm flipH="1">
            <a:off x="4798885" y="4349109"/>
            <a:ext cx="109769" cy="21327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213347-1893-BA44-8853-C9FD48C42312}"/>
              </a:ext>
            </a:extLst>
          </p:cNvPr>
          <p:cNvCxnSpPr>
            <a:cxnSpLocks/>
            <a:stCxn id="24" idx="1"/>
            <a:endCxn id="31" idx="0"/>
          </p:cNvCxnSpPr>
          <p:nvPr/>
        </p:nvCxnSpPr>
        <p:spPr>
          <a:xfrm flipH="1">
            <a:off x="5077327" y="4700879"/>
            <a:ext cx="81942" cy="193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373B697-6B20-4B45-A1C5-3123740EDF8C}"/>
              </a:ext>
            </a:extLst>
          </p:cNvPr>
          <p:cNvCxnSpPr>
            <a:cxnSpLocks/>
            <a:stCxn id="25" idx="1"/>
            <a:endCxn id="32" idx="0"/>
          </p:cNvCxnSpPr>
          <p:nvPr/>
        </p:nvCxnSpPr>
        <p:spPr>
          <a:xfrm flipH="1">
            <a:off x="5336753" y="5052649"/>
            <a:ext cx="73131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A8C862E-E7B5-E24B-B176-93583A0B93FD}"/>
              </a:ext>
            </a:extLst>
          </p:cNvPr>
          <p:cNvCxnSpPr>
            <a:cxnSpLocks/>
          </p:cNvCxnSpPr>
          <p:nvPr/>
        </p:nvCxnSpPr>
        <p:spPr>
          <a:xfrm>
            <a:off x="3961390" y="4351586"/>
            <a:ext cx="652188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D3C09AF-4DA9-BA43-95F2-1E0E091A3B94}"/>
              </a:ext>
            </a:extLst>
          </p:cNvPr>
          <p:cNvSpPr txBox="1"/>
          <p:nvPr/>
        </p:nvSpPr>
        <p:spPr>
          <a:xfrm>
            <a:off x="3749720" y="3974456"/>
            <a:ext cx="1470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(#) v</a:t>
            </a:r>
            <a:endParaRPr lang="en-US" sz="1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909E1A-5D60-4F44-8C4B-A79E2C2908F2}"/>
              </a:ext>
            </a:extLst>
          </p:cNvPr>
          <p:cNvSpPr/>
          <p:nvPr/>
        </p:nvSpPr>
        <p:spPr>
          <a:xfrm>
            <a:off x="5663462" y="483937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=v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5D9AFC-3DB3-E34B-995A-951261765870}"/>
              </a:ext>
            </a:extLst>
          </p:cNvPr>
          <p:cNvSpPr/>
          <p:nvPr/>
        </p:nvSpPr>
        <p:spPr>
          <a:xfrm>
            <a:off x="5418922" y="4455744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=v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E2DE7A-95BE-0A4D-AA97-FBF114B1BD42}"/>
              </a:ext>
            </a:extLst>
          </p:cNvPr>
          <p:cNvSpPr/>
          <p:nvPr/>
        </p:nvSpPr>
        <p:spPr>
          <a:xfrm>
            <a:off x="5184558" y="4132579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=v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/>
      <p:bldP spid="12" grpId="0"/>
      <p:bldP spid="13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30" grpId="0"/>
      <p:bldP spid="31" grpId="0"/>
      <p:bldP spid="32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B0FF-9290-7C45-90D1-454701B8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foldr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82169-128D-1546-8180-60C4D0A5E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Note the type signature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Since  f is of type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20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20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-&gt; b)</a:t>
            </a:r>
            <a:r>
              <a:rPr lang="en-US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another whole cohort of list functions can be defined</a:t>
            </a:r>
          </a:p>
          <a:p>
            <a:r>
              <a:rPr lang="en-US" sz="2000" b="1" dirty="0"/>
              <a:t>Example</a:t>
            </a:r>
            <a:r>
              <a:rPr lang="en-US" sz="2000" dirty="0"/>
              <a:t>: Insertion sort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923C0-1BA3-7A4B-BE04-0DB0B8D2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251B30-37EE-7D47-9F39-311FFF966B40}"/>
              </a:ext>
            </a:extLst>
          </p:cNvPr>
          <p:cNvSpPr/>
          <p:nvPr/>
        </p:nvSpPr>
        <p:spPr>
          <a:xfrm>
            <a:off x="2044489" y="2218705"/>
            <a:ext cx="4839855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b) -&gt; b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 v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v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 v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f x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 v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0A7EC-1466-3647-86C6-8B61FFEC8432}"/>
              </a:ext>
            </a:extLst>
          </p:cNvPr>
          <p:cNvSpPr txBox="1"/>
          <p:nvPr/>
        </p:nvSpPr>
        <p:spPr>
          <a:xfrm>
            <a:off x="383475" y="1588938"/>
            <a:ext cx="290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Binary operation over type 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b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D519C3-2DE5-9D41-9F50-BD864D3A30D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284859" y="1773604"/>
            <a:ext cx="491998" cy="44510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C3DD5F4-5CC7-B341-87DD-98C828B19ACC}"/>
              </a:ext>
            </a:extLst>
          </p:cNvPr>
          <p:cNvSpPr txBox="1"/>
          <p:nvPr/>
        </p:nvSpPr>
        <p:spPr>
          <a:xfrm>
            <a:off x="3767670" y="1581119"/>
            <a:ext cx="243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Starting value of type 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b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ADBA54-64AD-E141-8352-618309A48A9E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983153" y="1950451"/>
            <a:ext cx="0" cy="25896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F53F8E0-539E-3C41-B839-6B261C8B2BD4}"/>
              </a:ext>
            </a:extLst>
          </p:cNvPr>
          <p:cNvSpPr txBox="1"/>
          <p:nvPr/>
        </p:nvSpPr>
        <p:spPr>
          <a:xfrm>
            <a:off x="6293301" y="1311939"/>
            <a:ext cx="2588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values of type 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a</a:t>
            </a:r>
            <a:r>
              <a:rPr lang="en-US" dirty="0"/>
              <a:t> to be combined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90BECF-F344-F042-A1BA-04848636A041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5810224" y="1958270"/>
            <a:ext cx="1777096" cy="25114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F4F2EF-DF10-7A46-BA59-27E995E4E3E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553864" y="2411190"/>
            <a:ext cx="68230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22375BB-19F6-6841-B0D5-A9FFCC84727A}"/>
              </a:ext>
            </a:extLst>
          </p:cNvPr>
          <p:cNvSpPr txBox="1"/>
          <p:nvPr/>
        </p:nvSpPr>
        <p:spPr>
          <a:xfrm>
            <a:off x="7236166" y="2226524"/>
            <a:ext cx="177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 of type 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b</a:t>
            </a:r>
            <a:r>
              <a:rPr lang="en-US" dirty="0"/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86429C-CE57-F940-BBD6-9AB422528CBC}"/>
              </a:ext>
            </a:extLst>
          </p:cNvPr>
          <p:cNvSpPr/>
          <p:nvPr/>
        </p:nvSpPr>
        <p:spPr>
          <a:xfrm>
            <a:off x="735641" y="4638121"/>
            <a:ext cx="483985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insert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660218-EBD2-A347-A746-C52D0C459230}"/>
              </a:ext>
            </a:extLst>
          </p:cNvPr>
          <p:cNvSpPr/>
          <p:nvPr/>
        </p:nvSpPr>
        <p:spPr>
          <a:xfrm>
            <a:off x="720428" y="5419896"/>
            <a:ext cx="4839854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insert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insert x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[x]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insert x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y:ys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| x &lt;= y 	= x : y :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| otherwise 	= y : insert x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484212-E0D9-7C4D-9899-3032B05D18D1}"/>
              </a:ext>
            </a:extLst>
          </p:cNvPr>
          <p:cNvSpPr/>
          <p:nvPr/>
        </p:nvSpPr>
        <p:spPr>
          <a:xfrm>
            <a:off x="5810224" y="5439195"/>
            <a:ext cx="31168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2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FC67-66F1-F440-BDD2-C1082C9E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foldl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3AE10-3E43-FF4F-935A-3D918358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It is also possible to define recursive functions on lists using an operator that is assumed to associate to the left.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6EF81-9EAD-BC4B-9B9B-C89C19A9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F5E597-6D2D-5746-9FC4-D980725D8E3E}"/>
              </a:ext>
            </a:extLst>
          </p:cNvPr>
          <p:cNvSpPr/>
          <p:nvPr/>
        </p:nvSpPr>
        <p:spPr>
          <a:xfrm>
            <a:off x="852854" y="1915407"/>
            <a:ext cx="4572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sum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sum = sum'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sum' v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v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sum' v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sum’ (v + x)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BC6F11-77F6-D249-B38F-725C31CEF51B}"/>
              </a:ext>
            </a:extLst>
          </p:cNvPr>
          <p:cNvSpPr/>
          <p:nvPr/>
        </p:nvSpPr>
        <p:spPr>
          <a:xfrm>
            <a:off x="852854" y="3327015"/>
            <a:ext cx="4572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sum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sum}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sum'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sum'}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sum'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sum’}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sum' ((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sum’}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sum' (((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sum’}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(((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6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A94E23A-65A7-8E4F-A846-38C3C7C58179}"/>
              </a:ext>
            </a:extLst>
          </p:cNvPr>
          <p:cNvSpPr/>
          <p:nvPr/>
        </p:nvSpPr>
        <p:spPr>
          <a:xfrm>
            <a:off x="852854" y="1915407"/>
            <a:ext cx="4572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sum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sum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sum'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sum' v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v</a:t>
            </a:r>
          </a:p>
          <a:p>
            <a:pPr lvl="2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sum' v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sum’ (v + x)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108" name="Rectangle 4107">
            <a:extLst>
              <a:ext uri="{FF2B5EF4-FFF2-40B4-BE49-F238E27FC236}">
                <a16:creationId xmlns:a16="http://schemas.microsoft.com/office/drawing/2014/main" id="{5F53C824-D455-F048-9C66-DFADD8A68882}"/>
              </a:ext>
            </a:extLst>
          </p:cNvPr>
          <p:cNvSpPr/>
          <p:nvPr/>
        </p:nvSpPr>
        <p:spPr>
          <a:xfrm>
            <a:off x="852854" y="3589559"/>
            <a:ext cx="4572000" cy="419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9738163-7864-4F49-B242-BADD7ECE709D}"/>
              </a:ext>
            </a:extLst>
          </p:cNvPr>
          <p:cNvSpPr/>
          <p:nvPr/>
        </p:nvSpPr>
        <p:spPr>
          <a:xfrm>
            <a:off x="852854" y="4037235"/>
            <a:ext cx="4572000" cy="419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DA99CAA-0F21-A04E-9010-9D0E6EA7C907}"/>
              </a:ext>
            </a:extLst>
          </p:cNvPr>
          <p:cNvSpPr/>
          <p:nvPr/>
        </p:nvSpPr>
        <p:spPr>
          <a:xfrm>
            <a:off x="852854" y="4429027"/>
            <a:ext cx="4572000" cy="419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5A0B975-6202-6743-B4D3-D1C3BAD9B06C}"/>
              </a:ext>
            </a:extLst>
          </p:cNvPr>
          <p:cNvSpPr/>
          <p:nvPr/>
        </p:nvSpPr>
        <p:spPr>
          <a:xfrm>
            <a:off x="852854" y="4880951"/>
            <a:ext cx="4572000" cy="419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7BF7701-98D1-E94B-8584-5C769A27DE38}"/>
              </a:ext>
            </a:extLst>
          </p:cNvPr>
          <p:cNvSpPr/>
          <p:nvPr/>
        </p:nvSpPr>
        <p:spPr>
          <a:xfrm>
            <a:off x="852854" y="5300685"/>
            <a:ext cx="4572000" cy="419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E1B8E52-84BC-D941-8E16-020ED1553014}"/>
              </a:ext>
            </a:extLst>
          </p:cNvPr>
          <p:cNvSpPr/>
          <p:nvPr/>
        </p:nvSpPr>
        <p:spPr>
          <a:xfrm>
            <a:off x="934916" y="5720419"/>
            <a:ext cx="4572000" cy="419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9" grpId="0" animBg="1"/>
      <p:bldP spid="4108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6CE2F-66B8-0342-BEBC-E7E0A02C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foldl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C02E1-5534-7242-9492-D57F87049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Many functions on lists can be defined using the following simple pattern of recursion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higher-order library function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foldl</a:t>
            </a:r>
            <a:r>
              <a:rPr lang="en-US" sz="2000" dirty="0"/>
              <a:t> encapsulates this pattern of recursion, with the operator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#</a:t>
            </a:r>
            <a:r>
              <a:rPr lang="en-US" sz="2000" dirty="0"/>
              <a:t> and the accumulator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v</a:t>
            </a:r>
            <a:r>
              <a:rPr lang="en-US" sz="2000" dirty="0"/>
              <a:t> as arguments.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QUIZ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Implement the function </a:t>
            </a:r>
            <a:r>
              <a:rPr lang="en-AU" sz="1800" dirty="0">
                <a:solidFill>
                  <a:srgbClr val="795E26"/>
                </a:solidFill>
                <a:latin typeface="Menlo" panose="020B0609030804020204" pitchFamily="49" charset="0"/>
              </a:rPr>
              <a:t>product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/>
              <a:t>using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foldl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Implement the function </a:t>
            </a:r>
            <a:r>
              <a:rPr lang="en-AU" sz="1800" dirty="0">
                <a:solidFill>
                  <a:srgbClr val="795E26"/>
                </a:solidFill>
                <a:latin typeface="Menlo" panose="020B0609030804020204" pitchFamily="49" charset="0"/>
              </a:rPr>
              <a:t>or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/>
              <a:t>using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foldl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Implement the function </a:t>
            </a:r>
            <a:r>
              <a:rPr lang="en-AU" sz="1800" dirty="0">
                <a:solidFill>
                  <a:srgbClr val="795E26"/>
                </a:solidFill>
                <a:latin typeface="Menlo" panose="020B0609030804020204" pitchFamily="49" charset="0"/>
              </a:rPr>
              <a:t>and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/>
              <a:t>using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foldl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32C66-313E-924F-A476-5DF7EFE6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0112A-E845-0A48-B647-3F0767302596}"/>
              </a:ext>
            </a:extLst>
          </p:cNvPr>
          <p:cNvSpPr/>
          <p:nvPr/>
        </p:nvSpPr>
        <p:spPr>
          <a:xfrm>
            <a:off x="678101" y="1796413"/>
            <a:ext cx="348945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 v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v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 v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f (v # x)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2C08EF-A6C3-4C4F-BAA1-2C07F1DA3F86}"/>
              </a:ext>
            </a:extLst>
          </p:cNvPr>
          <p:cNvSpPr/>
          <p:nvPr/>
        </p:nvSpPr>
        <p:spPr>
          <a:xfrm>
            <a:off x="678102" y="3455975"/>
            <a:ext cx="348945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sum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sum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E7CD3C-A226-5C42-9B41-C574D8ED751C}"/>
              </a:ext>
            </a:extLst>
          </p:cNvPr>
          <p:cNvSpPr/>
          <p:nvPr/>
        </p:nvSpPr>
        <p:spPr>
          <a:xfrm>
            <a:off x="5772382" y="3455975"/>
            <a:ext cx="3171717" cy="1720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50294-237F-C444-9F55-1FC727704AA7}"/>
              </a:ext>
            </a:extLst>
          </p:cNvPr>
          <p:cNvSpPr txBox="1"/>
          <p:nvPr/>
        </p:nvSpPr>
        <p:spPr>
          <a:xfrm>
            <a:off x="6104762" y="3768743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0E44B3-5E81-2E46-90C6-814BB86B6A4B}"/>
              </a:ext>
            </a:extLst>
          </p:cNvPr>
          <p:cNvSpPr txBox="1"/>
          <p:nvPr/>
        </p:nvSpPr>
        <p:spPr>
          <a:xfrm>
            <a:off x="6355377" y="4120513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41B8C0-4C62-814D-8C21-294C1ABD7109}"/>
              </a:ext>
            </a:extLst>
          </p:cNvPr>
          <p:cNvSpPr txBox="1"/>
          <p:nvPr/>
        </p:nvSpPr>
        <p:spPr>
          <a:xfrm>
            <a:off x="6605992" y="4472283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3046BB-760B-014D-B25C-A725C0479635}"/>
              </a:ext>
            </a:extLst>
          </p:cNvPr>
          <p:cNvSpPr txBox="1"/>
          <p:nvPr/>
        </p:nvSpPr>
        <p:spPr>
          <a:xfrm>
            <a:off x="6773235" y="4854970"/>
            <a:ext cx="46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US" sz="1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EA7B2D-A5AB-9044-90C7-BE0F13BDDB20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6343024" y="3953409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D8EFB-910B-384B-97A9-B6833CAEEFC8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flipH="1" flipV="1">
            <a:off x="6593639" y="4305179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945F7A-A59E-244A-87E8-F27AD4DB431C}"/>
              </a:ext>
            </a:extLst>
          </p:cNvPr>
          <p:cNvCxnSpPr>
            <a:cxnSpLocks/>
            <a:stCxn id="13" idx="0"/>
            <a:endCxn id="12" idx="3"/>
          </p:cNvCxnSpPr>
          <p:nvPr/>
        </p:nvCxnSpPr>
        <p:spPr>
          <a:xfrm flipH="1" flipV="1">
            <a:off x="6844254" y="4656949"/>
            <a:ext cx="159940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905CC12-580E-B643-8E5F-F20BB5E8A595}"/>
              </a:ext>
            </a:extLst>
          </p:cNvPr>
          <p:cNvSpPr/>
          <p:nvPr/>
        </p:nvSpPr>
        <p:spPr>
          <a:xfrm>
            <a:off x="5809686" y="4166679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US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92B354-2320-E546-AE1F-BABDCE79C0DF}"/>
              </a:ext>
            </a:extLst>
          </p:cNvPr>
          <p:cNvSpPr/>
          <p:nvPr/>
        </p:nvSpPr>
        <p:spPr>
          <a:xfrm>
            <a:off x="6087326" y="4498179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US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13AEA3-2025-D34E-A5BB-6DCB1EC1AD03}"/>
              </a:ext>
            </a:extLst>
          </p:cNvPr>
          <p:cNvSpPr/>
          <p:nvPr/>
        </p:nvSpPr>
        <p:spPr>
          <a:xfrm>
            <a:off x="6347554" y="4854970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US" sz="12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A0C95E-2DD6-6A41-A11D-D4ACE536A91B}"/>
              </a:ext>
            </a:extLst>
          </p:cNvPr>
          <p:cNvCxnSpPr>
            <a:cxnSpLocks/>
            <a:stCxn id="10" idx="1"/>
            <a:endCxn id="17" idx="0"/>
          </p:cNvCxnSpPr>
          <p:nvPr/>
        </p:nvCxnSpPr>
        <p:spPr>
          <a:xfrm flipH="1">
            <a:off x="5948506" y="3953409"/>
            <a:ext cx="156256" cy="21327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6E44AE-F4ED-7340-9D96-2561E17030B4}"/>
              </a:ext>
            </a:extLst>
          </p:cNvPr>
          <p:cNvCxnSpPr>
            <a:cxnSpLocks/>
            <a:stCxn id="11" idx="1"/>
            <a:endCxn id="18" idx="0"/>
          </p:cNvCxnSpPr>
          <p:nvPr/>
        </p:nvCxnSpPr>
        <p:spPr>
          <a:xfrm flipH="1">
            <a:off x="6226146" y="4305179"/>
            <a:ext cx="129231" cy="193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4B7878-B655-BC42-901B-D2C0C2A1C16A}"/>
              </a:ext>
            </a:extLst>
          </p:cNvPr>
          <p:cNvCxnSpPr>
            <a:cxnSpLocks/>
            <a:stCxn id="12" idx="1"/>
            <a:endCxn id="19" idx="0"/>
          </p:cNvCxnSpPr>
          <p:nvPr/>
        </p:nvCxnSpPr>
        <p:spPr>
          <a:xfrm flipH="1">
            <a:off x="6486374" y="4656949"/>
            <a:ext cx="119618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F05108-6815-1F4D-97C4-16C4803E50FE}"/>
              </a:ext>
            </a:extLst>
          </p:cNvPr>
          <p:cNvSpPr txBox="1"/>
          <p:nvPr/>
        </p:nvSpPr>
        <p:spPr>
          <a:xfrm>
            <a:off x="8367827" y="3768743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EDF979-FD56-9D48-BA01-66AD01D7279B}"/>
              </a:ext>
            </a:extLst>
          </p:cNvPr>
          <p:cNvSpPr txBox="1"/>
          <p:nvPr/>
        </p:nvSpPr>
        <p:spPr>
          <a:xfrm>
            <a:off x="8117274" y="4133756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42D449-10B3-E746-80C3-C24AF5B7BF39}"/>
              </a:ext>
            </a:extLst>
          </p:cNvPr>
          <p:cNvSpPr txBox="1"/>
          <p:nvPr/>
        </p:nvSpPr>
        <p:spPr>
          <a:xfrm>
            <a:off x="7822864" y="4485112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AF30A5-9465-5A42-8AFC-BB6D0C674E5D}"/>
              </a:ext>
            </a:extLst>
          </p:cNvPr>
          <p:cNvSpPr txBox="1"/>
          <p:nvPr/>
        </p:nvSpPr>
        <p:spPr>
          <a:xfrm>
            <a:off x="7994700" y="4850598"/>
            <a:ext cx="46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US" sz="12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22A8E6-1288-8340-A2AF-CDF3E528E2FA}"/>
              </a:ext>
            </a:extLst>
          </p:cNvPr>
          <p:cNvCxnSpPr>
            <a:cxnSpLocks/>
            <a:stCxn id="23" idx="1"/>
            <a:endCxn id="24" idx="0"/>
          </p:cNvCxnSpPr>
          <p:nvPr/>
        </p:nvCxnSpPr>
        <p:spPr>
          <a:xfrm flipH="1">
            <a:off x="8236405" y="3953409"/>
            <a:ext cx="131422" cy="18034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CB087B-64FA-284E-92ED-C6C588C8AA24}"/>
              </a:ext>
            </a:extLst>
          </p:cNvPr>
          <p:cNvCxnSpPr>
            <a:cxnSpLocks/>
            <a:stCxn id="25" idx="0"/>
            <a:endCxn id="24" idx="1"/>
          </p:cNvCxnSpPr>
          <p:nvPr/>
        </p:nvCxnSpPr>
        <p:spPr>
          <a:xfrm flipV="1">
            <a:off x="7941995" y="4318422"/>
            <a:ext cx="175279" cy="16669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EE9DC3-8BD1-2F43-8630-426BC98D4204}"/>
              </a:ext>
            </a:extLst>
          </p:cNvPr>
          <p:cNvCxnSpPr>
            <a:cxnSpLocks/>
            <a:stCxn id="26" idx="0"/>
            <a:endCxn id="25" idx="3"/>
          </p:cNvCxnSpPr>
          <p:nvPr/>
        </p:nvCxnSpPr>
        <p:spPr>
          <a:xfrm flipH="1" flipV="1">
            <a:off x="8061126" y="4669778"/>
            <a:ext cx="164533" cy="1808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209B554-669B-714F-A6CA-BA88588ABEBF}"/>
              </a:ext>
            </a:extLst>
          </p:cNvPr>
          <p:cNvSpPr/>
          <p:nvPr/>
        </p:nvSpPr>
        <p:spPr>
          <a:xfrm>
            <a:off x="8664215" y="4151961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US" sz="1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ED6051-8B35-CD43-B235-F0738E15FFFC}"/>
              </a:ext>
            </a:extLst>
          </p:cNvPr>
          <p:cNvSpPr/>
          <p:nvPr/>
        </p:nvSpPr>
        <p:spPr>
          <a:xfrm>
            <a:off x="8421283" y="4563614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US" sz="1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159371-D343-2240-BD97-FFFAEA642941}"/>
              </a:ext>
            </a:extLst>
          </p:cNvPr>
          <p:cNvSpPr/>
          <p:nvPr/>
        </p:nvSpPr>
        <p:spPr>
          <a:xfrm>
            <a:off x="7495382" y="4843499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US" sz="12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FD0100-4474-B44A-93EC-6FC42C74763D}"/>
              </a:ext>
            </a:extLst>
          </p:cNvPr>
          <p:cNvCxnSpPr>
            <a:cxnSpLocks/>
            <a:stCxn id="23" idx="3"/>
            <a:endCxn id="30" idx="0"/>
          </p:cNvCxnSpPr>
          <p:nvPr/>
        </p:nvCxnSpPr>
        <p:spPr>
          <a:xfrm>
            <a:off x="8606089" y="3953409"/>
            <a:ext cx="196946" cy="19855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A794A6A-3C2C-9549-A827-348A0AC19584}"/>
              </a:ext>
            </a:extLst>
          </p:cNvPr>
          <p:cNvCxnSpPr>
            <a:cxnSpLocks/>
            <a:stCxn id="24" idx="3"/>
            <a:endCxn id="31" idx="0"/>
          </p:cNvCxnSpPr>
          <p:nvPr/>
        </p:nvCxnSpPr>
        <p:spPr>
          <a:xfrm>
            <a:off x="8355536" y="4318422"/>
            <a:ext cx="204567" cy="24519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EB0531-8759-C346-AE4A-7CA8D4BD8E7E}"/>
              </a:ext>
            </a:extLst>
          </p:cNvPr>
          <p:cNvCxnSpPr>
            <a:cxnSpLocks/>
            <a:stCxn id="25" idx="1"/>
            <a:endCxn id="32" idx="0"/>
          </p:cNvCxnSpPr>
          <p:nvPr/>
        </p:nvCxnSpPr>
        <p:spPr>
          <a:xfrm flipH="1">
            <a:off x="7634202" y="4669778"/>
            <a:ext cx="188662" cy="1737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289E1AE-AC6F-2542-8EE3-1AD7432405DA}"/>
              </a:ext>
            </a:extLst>
          </p:cNvPr>
          <p:cNvSpPr txBox="1"/>
          <p:nvPr/>
        </p:nvSpPr>
        <p:spPr>
          <a:xfrm>
            <a:off x="6313414" y="3499195"/>
            <a:ext cx="254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EBD3EC-9AF3-EE45-ADF3-7BA464106BFC}"/>
              </a:ext>
            </a:extLst>
          </p:cNvPr>
          <p:cNvSpPr/>
          <p:nvPr/>
        </p:nvSpPr>
        <p:spPr>
          <a:xfrm>
            <a:off x="7502144" y="4387306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v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E541654-76A5-4D42-9494-129CC0867CA5}"/>
              </a:ext>
            </a:extLst>
          </p:cNvPr>
          <p:cNvSpPr/>
          <p:nvPr/>
        </p:nvSpPr>
        <p:spPr>
          <a:xfrm>
            <a:off x="7787890" y="4013213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v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F76D19-7D58-3946-B7C3-F8E3C977BAAE}"/>
              </a:ext>
            </a:extLst>
          </p:cNvPr>
          <p:cNvSpPr/>
          <p:nvPr/>
        </p:nvSpPr>
        <p:spPr>
          <a:xfrm>
            <a:off x="8073309" y="3707033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v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947555C-F4F2-BF40-8A23-1D604FE7446F}"/>
              </a:ext>
            </a:extLst>
          </p:cNvPr>
          <p:cNvSpPr/>
          <p:nvPr/>
        </p:nvSpPr>
        <p:spPr>
          <a:xfrm>
            <a:off x="7179187" y="4783767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v=</a:t>
            </a:r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67122B-98C3-6A40-B4A5-51D859397862}"/>
              </a:ext>
            </a:extLst>
          </p:cNvPr>
          <p:cNvCxnSpPr/>
          <p:nvPr/>
        </p:nvCxnSpPr>
        <p:spPr>
          <a:xfrm>
            <a:off x="2206868" y="2328371"/>
            <a:ext cx="0" cy="1158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222B748-87A2-3F40-8573-F9D6DC2A5B56}"/>
              </a:ext>
            </a:extLst>
          </p:cNvPr>
          <p:cNvCxnSpPr>
            <a:cxnSpLocks/>
          </p:cNvCxnSpPr>
          <p:nvPr/>
        </p:nvCxnSpPr>
        <p:spPr>
          <a:xfrm>
            <a:off x="378070" y="2444262"/>
            <a:ext cx="182879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B33DABC-D6DC-394F-A9CB-90964CB15B7A}"/>
              </a:ext>
            </a:extLst>
          </p:cNvPr>
          <p:cNvCxnSpPr>
            <a:cxnSpLocks/>
          </p:cNvCxnSpPr>
          <p:nvPr/>
        </p:nvCxnSpPr>
        <p:spPr>
          <a:xfrm flipV="1">
            <a:off x="378070" y="2189285"/>
            <a:ext cx="0" cy="25497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15C372F-4D7B-D645-9617-BE304020F812}"/>
              </a:ext>
            </a:extLst>
          </p:cNvPr>
          <p:cNvCxnSpPr/>
          <p:nvPr/>
        </p:nvCxnSpPr>
        <p:spPr>
          <a:xfrm>
            <a:off x="378070" y="2180492"/>
            <a:ext cx="266556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681EC6D-ED72-2249-A9DC-955ED3B4A15A}"/>
              </a:ext>
            </a:extLst>
          </p:cNvPr>
          <p:cNvSpPr/>
          <p:nvPr/>
        </p:nvSpPr>
        <p:spPr>
          <a:xfrm>
            <a:off x="4718194" y="1796413"/>
            <a:ext cx="384190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v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x # f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122E39B-795B-3E43-B17E-4D0838984D8A}"/>
              </a:ext>
            </a:extLst>
          </p:cNvPr>
          <p:cNvCxnSpPr/>
          <p:nvPr/>
        </p:nvCxnSpPr>
        <p:spPr>
          <a:xfrm>
            <a:off x="6438699" y="2319633"/>
            <a:ext cx="0" cy="1158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D0A0867-96B1-9F47-9BE2-FB0E69882231}"/>
              </a:ext>
            </a:extLst>
          </p:cNvPr>
          <p:cNvCxnSpPr>
            <a:cxnSpLocks/>
          </p:cNvCxnSpPr>
          <p:nvPr/>
        </p:nvCxnSpPr>
        <p:spPr>
          <a:xfrm>
            <a:off x="4451638" y="2435524"/>
            <a:ext cx="198706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D80F03B-BB7B-E349-B107-30804AA168C6}"/>
              </a:ext>
            </a:extLst>
          </p:cNvPr>
          <p:cNvCxnSpPr>
            <a:cxnSpLocks/>
          </p:cNvCxnSpPr>
          <p:nvPr/>
        </p:nvCxnSpPr>
        <p:spPr>
          <a:xfrm flipV="1">
            <a:off x="4451638" y="2180547"/>
            <a:ext cx="0" cy="25497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6124883-48AD-7B47-A0E1-F5712DDE4CCD}"/>
              </a:ext>
            </a:extLst>
          </p:cNvPr>
          <p:cNvCxnSpPr/>
          <p:nvPr/>
        </p:nvCxnSpPr>
        <p:spPr>
          <a:xfrm>
            <a:off x="4451638" y="2171754"/>
            <a:ext cx="266556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D7006060-BB7E-A349-871E-8F44F25D4434}"/>
              </a:ext>
            </a:extLst>
          </p:cNvPr>
          <p:cNvSpPr/>
          <p:nvPr/>
        </p:nvSpPr>
        <p:spPr>
          <a:xfrm>
            <a:off x="4718194" y="1454218"/>
            <a:ext cx="4040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compare to the previous implementation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8A9C0C97-E1A5-D44B-8E97-2509BF40197E}"/>
              </a:ext>
            </a:extLst>
          </p:cNvPr>
          <p:cNvSpPr/>
          <p:nvPr/>
        </p:nvSpPr>
        <p:spPr>
          <a:xfrm rot="20877356">
            <a:off x="6861529" y="4346626"/>
            <a:ext cx="849745" cy="532573"/>
          </a:xfrm>
          <a:custGeom>
            <a:avLst/>
            <a:gdLst>
              <a:gd name="connsiteX0" fmla="*/ 0 w 849745"/>
              <a:gd name="connsiteY0" fmla="*/ 0 h 532573"/>
              <a:gd name="connsiteX1" fmla="*/ 350981 w 849745"/>
              <a:gd name="connsiteY1" fmla="*/ 517237 h 532573"/>
              <a:gd name="connsiteX2" fmla="*/ 849745 w 849745"/>
              <a:gd name="connsiteY2" fmla="*/ 406400 h 532573"/>
              <a:gd name="connsiteX3" fmla="*/ 849745 w 849745"/>
              <a:gd name="connsiteY3" fmla="*/ 406400 h 53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5" h="532573">
                <a:moveTo>
                  <a:pt x="0" y="0"/>
                </a:moveTo>
                <a:cubicBezTo>
                  <a:pt x="104678" y="224752"/>
                  <a:pt x="209357" y="449504"/>
                  <a:pt x="350981" y="517237"/>
                </a:cubicBezTo>
                <a:cubicBezTo>
                  <a:pt x="492605" y="584970"/>
                  <a:pt x="849745" y="406400"/>
                  <a:pt x="849745" y="406400"/>
                </a:cubicBezTo>
                <a:lnTo>
                  <a:pt x="849745" y="406400"/>
                </a:ln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5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/>
      <p:bldP spid="12" grpId="0"/>
      <p:bldP spid="13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30" grpId="0"/>
      <p:bldP spid="31" grpId="0"/>
      <p:bldP spid="32" grpId="0"/>
      <p:bldP spid="37" grpId="0"/>
      <p:bldP spid="38" grpId="0"/>
      <p:bldP spid="39" grpId="0"/>
      <p:bldP spid="40" grpId="0"/>
      <p:bldP spid="41" grpId="0"/>
      <p:bldP spid="47" grpId="0" animBg="1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53774-1D5E-8041-8B5B-C5B6B12A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foldl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C38B0-F050-3044-8241-E05B50B52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!When a function can be defined using both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foldr</a:t>
            </a:r>
            <a:r>
              <a:rPr lang="en-US" sz="2000" dirty="0"/>
              <a:t> and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foldl</a:t>
            </a:r>
            <a:r>
              <a:rPr lang="en-US" sz="2000" dirty="0"/>
              <a:t>, as in the above examples, the choice of which definition is preferable is usually made on grounds of efficiency and requires </a:t>
            </a:r>
            <a:r>
              <a:rPr lang="en-US" sz="2000" b="1" dirty="0"/>
              <a:t>careful consideration</a:t>
            </a:r>
            <a:r>
              <a:rPr lang="en-US" sz="2000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CB722-E0B9-094C-BA54-89531554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824D7E-11F0-5149-BE73-2DCBDDCF8715}"/>
              </a:ext>
            </a:extLst>
          </p:cNvPr>
          <p:cNvSpPr/>
          <p:nvPr/>
        </p:nvSpPr>
        <p:spPr>
          <a:xfrm>
            <a:off x="441196" y="1478291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length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length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(\n _ -&gt; n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2984AB-39D1-214F-B259-5EDC7FA5DA63}"/>
              </a:ext>
            </a:extLst>
          </p:cNvPr>
          <p:cNvSpPr/>
          <p:nvPr/>
        </p:nvSpPr>
        <p:spPr>
          <a:xfrm>
            <a:off x="441196" y="2468908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reverse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reverse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(\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-&gt;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E67D53A-3592-9241-8B55-5771DF1ADA93}"/>
                  </a:ext>
                </a:extLst>
              </p:cNvPr>
              <p:cNvSpPr/>
              <p:nvPr/>
            </p:nvSpPr>
            <p:spPr>
              <a:xfrm>
                <a:off x="5254491" y="2493369"/>
                <a:ext cx="3689608" cy="226747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:r>
                  <a:rPr lang="en-AU" dirty="0">
                    <a:solidFill>
                      <a:schemeClr val="tx1"/>
                    </a:solidFill>
                    <a:latin typeface="Menlo" panose="020B060903080402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dirty="0">
                        <a:solidFill>
                          <a:schemeClr val="tx1"/>
                        </a:solidFill>
                        <a:latin typeface="Menlo" panose="020B0609030804020204" pitchFamily="49" charset="0"/>
                      </a:rPr>
                      <m:t>\</m:t>
                    </m:r>
                    <m:r>
                      <m:rPr>
                        <m:nor/>
                      </m:rPr>
                      <a:rPr lang="en-AU" dirty="0">
                        <a:solidFill>
                          <a:schemeClr val="tx1"/>
                        </a:solidFill>
                        <a:latin typeface="Menlo" panose="020B0609030804020204" pitchFamily="49" charset="0"/>
                      </a:rPr>
                      <m:t>xs</m:t>
                    </m:r>
                    <m:r>
                      <m:rPr>
                        <m:nor/>
                      </m:rPr>
                      <a:rPr lang="en-AU" dirty="0">
                        <a:solidFill>
                          <a:schemeClr val="tx1"/>
                        </a:solidFill>
                        <a:latin typeface="Menlo" panose="020B0609030804020204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AU" dirty="0">
                        <a:solidFill>
                          <a:schemeClr val="tx1"/>
                        </a:solidFill>
                        <a:latin typeface="Menlo" panose="020B0609030804020204" pitchFamily="49" charset="0"/>
                      </a:rPr>
                      <m:t>x</m:t>
                    </m:r>
                    <m:r>
                      <m:rPr>
                        <m:nor/>
                      </m:rPr>
                      <a:rPr lang="en-AU" dirty="0">
                        <a:solidFill>
                          <a:schemeClr val="tx1"/>
                        </a:solidFill>
                        <a:latin typeface="Menlo" panose="020B0609030804020204" pitchFamily="49" charset="0"/>
                      </a:rPr>
                      <m:t> −&gt; </m:t>
                    </m:r>
                    <m:r>
                      <m:rPr>
                        <m:nor/>
                      </m:rPr>
                      <a:rPr lang="en-AU" dirty="0">
                        <a:solidFill>
                          <a:schemeClr val="tx1"/>
                        </a:solidFill>
                        <a:latin typeface="Menlo" panose="020B0609030804020204" pitchFamily="49" charset="0"/>
                      </a:rPr>
                      <m:t>x</m:t>
                    </m:r>
                    <m:r>
                      <m:rPr>
                        <m:nor/>
                      </m:rPr>
                      <a:rPr lang="en-AU" dirty="0">
                        <a:solidFill>
                          <a:schemeClr val="tx1"/>
                        </a:solidFill>
                        <a:latin typeface="Menlo" panose="020B0609030804020204" pitchFamily="49" charset="0"/>
                      </a:rPr>
                      <m:t>:</m:t>
                    </m:r>
                    <m:r>
                      <m:rPr>
                        <m:nor/>
                      </m:rPr>
                      <a:rPr lang="en-AU" dirty="0">
                        <a:solidFill>
                          <a:schemeClr val="tx1"/>
                        </a:solidFill>
                        <a:latin typeface="Menlo" panose="020B0609030804020204" pitchFamily="49" charset="0"/>
                      </a:rPr>
                      <m:t>xs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  <a:latin typeface="Menlo" panose="020B0609030804020204" pitchFamily="49" charset="0"/>
                  </a:rPr>
                  <a:t>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E67D53A-3592-9241-8B55-5771DF1AD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491" y="2493369"/>
                <a:ext cx="3689608" cy="22674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4219BE-FAB9-884E-9CB9-D2FAC437FC36}"/>
                  </a:ext>
                </a:extLst>
              </p:cNvPr>
              <p:cNvSpPr txBox="1"/>
              <p:nvPr/>
            </p:nvSpPr>
            <p:spPr>
              <a:xfrm>
                <a:off x="5673487" y="2956533"/>
                <a:ext cx="238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4219BE-FAB9-884E-9CB9-D2FAC437F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487" y="2956533"/>
                <a:ext cx="2382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2A0444-CFF3-BB4C-8AA1-4C6D2EC4FB96}"/>
                  </a:ext>
                </a:extLst>
              </p:cNvPr>
              <p:cNvSpPr txBox="1"/>
              <p:nvPr/>
            </p:nvSpPr>
            <p:spPr>
              <a:xfrm>
                <a:off x="5943980" y="3308303"/>
                <a:ext cx="238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2A0444-CFF3-BB4C-8AA1-4C6D2EC4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980" y="3308303"/>
                <a:ext cx="2382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29FEFB-9727-464F-9BA7-9DA0ED88F78B}"/>
                  </a:ext>
                </a:extLst>
              </p:cNvPr>
              <p:cNvSpPr txBox="1"/>
              <p:nvPr/>
            </p:nvSpPr>
            <p:spPr>
              <a:xfrm>
                <a:off x="6204534" y="3660073"/>
                <a:ext cx="238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29FEFB-9727-464F-9BA7-9DA0ED88F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534" y="3660073"/>
                <a:ext cx="2382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4BEBC16-DFA7-D04A-81B3-C2ADFA627625}"/>
              </a:ext>
            </a:extLst>
          </p:cNvPr>
          <p:cNvSpPr txBox="1"/>
          <p:nvPr/>
        </p:nvSpPr>
        <p:spPr>
          <a:xfrm>
            <a:off x="6371777" y="4042760"/>
            <a:ext cx="46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US" sz="1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8C0579-0131-B940-81BC-E18D14A2D54E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5911749" y="3141199"/>
            <a:ext cx="151362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D0F6DF-4C8F-2548-BFBC-47FA00CB410E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flipH="1" flipV="1">
            <a:off x="6182242" y="3492969"/>
            <a:ext cx="141423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566B8D-09D0-8945-9247-7C266A107FBB}"/>
              </a:ext>
            </a:extLst>
          </p:cNvPr>
          <p:cNvCxnSpPr>
            <a:cxnSpLocks/>
            <a:stCxn id="13" idx="0"/>
            <a:endCxn id="12" idx="3"/>
          </p:cNvCxnSpPr>
          <p:nvPr/>
        </p:nvCxnSpPr>
        <p:spPr>
          <a:xfrm flipH="1" flipV="1">
            <a:off x="6442796" y="3844739"/>
            <a:ext cx="159940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848DFD6-2EDD-5542-AB73-3E367A795133}"/>
              </a:ext>
            </a:extLst>
          </p:cNvPr>
          <p:cNvSpPr/>
          <p:nvPr/>
        </p:nvSpPr>
        <p:spPr>
          <a:xfrm>
            <a:off x="5388350" y="3354469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US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30391E-BFB8-424C-85E1-FCE889FD66F6}"/>
              </a:ext>
            </a:extLst>
          </p:cNvPr>
          <p:cNvSpPr/>
          <p:nvPr/>
        </p:nvSpPr>
        <p:spPr>
          <a:xfrm>
            <a:off x="5685868" y="3685969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US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3ABA46-8648-B34A-930B-6798539B9902}"/>
              </a:ext>
            </a:extLst>
          </p:cNvPr>
          <p:cNvSpPr/>
          <p:nvPr/>
        </p:nvSpPr>
        <p:spPr>
          <a:xfrm>
            <a:off x="5946096" y="4042760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US" sz="12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DF33E5-91EB-D944-980A-C3D4619826E8}"/>
              </a:ext>
            </a:extLst>
          </p:cNvPr>
          <p:cNvCxnSpPr>
            <a:cxnSpLocks/>
            <a:stCxn id="10" idx="1"/>
            <a:endCxn id="17" idx="0"/>
          </p:cNvCxnSpPr>
          <p:nvPr/>
        </p:nvCxnSpPr>
        <p:spPr>
          <a:xfrm flipH="1">
            <a:off x="5527170" y="3141199"/>
            <a:ext cx="146317" cy="21327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9101E8-E952-9148-997B-185B599A1401}"/>
              </a:ext>
            </a:extLst>
          </p:cNvPr>
          <p:cNvCxnSpPr>
            <a:cxnSpLocks/>
            <a:stCxn id="11" idx="1"/>
            <a:endCxn id="18" idx="0"/>
          </p:cNvCxnSpPr>
          <p:nvPr/>
        </p:nvCxnSpPr>
        <p:spPr>
          <a:xfrm flipH="1">
            <a:off x="5824688" y="3492969"/>
            <a:ext cx="119292" cy="193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521B10-21B8-254A-858B-DBC6FC4DC673}"/>
              </a:ext>
            </a:extLst>
          </p:cNvPr>
          <p:cNvCxnSpPr>
            <a:cxnSpLocks/>
            <a:stCxn id="12" idx="1"/>
            <a:endCxn id="19" idx="0"/>
          </p:cNvCxnSpPr>
          <p:nvPr/>
        </p:nvCxnSpPr>
        <p:spPr>
          <a:xfrm flipH="1">
            <a:off x="6084916" y="3844739"/>
            <a:ext cx="119618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A64B9-3940-4E42-B71D-B2887CDEFB54}"/>
                  </a:ext>
                </a:extLst>
              </p:cNvPr>
              <p:cNvSpPr txBox="1"/>
              <p:nvPr/>
            </p:nvSpPr>
            <p:spPr>
              <a:xfrm>
                <a:off x="8289643" y="2956533"/>
                <a:ext cx="238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A64B9-3940-4E42-B71D-B2887CDEF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643" y="2956533"/>
                <a:ext cx="238262" cy="369332"/>
              </a:xfrm>
              <a:prstGeom prst="rect">
                <a:avLst/>
              </a:prstGeom>
              <a:blipFill>
                <a:blip r:embed="rId7"/>
                <a:stretch>
                  <a:fillRect l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AFFBFC-18F8-8841-8B96-CC86E97975C4}"/>
                  </a:ext>
                </a:extLst>
              </p:cNvPr>
              <p:cNvSpPr txBox="1"/>
              <p:nvPr/>
            </p:nvSpPr>
            <p:spPr>
              <a:xfrm>
                <a:off x="8039090" y="3321546"/>
                <a:ext cx="238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AFFBFC-18F8-8841-8B96-CC86E979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090" y="3321546"/>
                <a:ext cx="238262" cy="369332"/>
              </a:xfrm>
              <a:prstGeom prst="rect">
                <a:avLst/>
              </a:prstGeom>
              <a:blipFill>
                <a:blip r:embed="rId8"/>
                <a:stretch>
                  <a:fillRect l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B1C8A-256A-D546-9FC1-AC4455098457}"/>
                  </a:ext>
                </a:extLst>
              </p:cNvPr>
              <p:cNvSpPr txBox="1"/>
              <p:nvPr/>
            </p:nvSpPr>
            <p:spPr>
              <a:xfrm>
                <a:off x="7744680" y="3672902"/>
                <a:ext cx="238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5B1C8A-256A-D546-9FC1-AC4455098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680" y="3672902"/>
                <a:ext cx="238262" cy="369332"/>
              </a:xfrm>
              <a:prstGeom prst="rect">
                <a:avLst/>
              </a:prstGeom>
              <a:blipFill>
                <a:blip r:embed="rId9"/>
                <a:stretch>
                  <a:fillRect l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F7111F7-7BA4-4740-ACB1-A49C2D430003}"/>
              </a:ext>
            </a:extLst>
          </p:cNvPr>
          <p:cNvSpPr txBox="1"/>
          <p:nvPr/>
        </p:nvSpPr>
        <p:spPr>
          <a:xfrm>
            <a:off x="7916516" y="4038388"/>
            <a:ext cx="46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US" sz="12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AAB5F9-1D6C-134B-B450-0D13E41E9EDA}"/>
              </a:ext>
            </a:extLst>
          </p:cNvPr>
          <p:cNvCxnSpPr>
            <a:cxnSpLocks/>
            <a:stCxn id="23" idx="1"/>
            <a:endCxn id="24" idx="0"/>
          </p:cNvCxnSpPr>
          <p:nvPr/>
        </p:nvCxnSpPr>
        <p:spPr>
          <a:xfrm flipH="1">
            <a:off x="8158221" y="3141199"/>
            <a:ext cx="131422" cy="18034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61725F-001E-6F40-BDB8-3513AA53EDE3}"/>
              </a:ext>
            </a:extLst>
          </p:cNvPr>
          <p:cNvCxnSpPr>
            <a:cxnSpLocks/>
            <a:stCxn id="25" idx="0"/>
            <a:endCxn id="24" idx="1"/>
          </p:cNvCxnSpPr>
          <p:nvPr/>
        </p:nvCxnSpPr>
        <p:spPr>
          <a:xfrm flipV="1">
            <a:off x="7863811" y="3506212"/>
            <a:ext cx="175279" cy="16669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921C00-16C2-8344-9C19-E08D95FB12D4}"/>
              </a:ext>
            </a:extLst>
          </p:cNvPr>
          <p:cNvCxnSpPr>
            <a:cxnSpLocks/>
            <a:stCxn id="26" idx="0"/>
            <a:endCxn id="25" idx="3"/>
          </p:cNvCxnSpPr>
          <p:nvPr/>
        </p:nvCxnSpPr>
        <p:spPr>
          <a:xfrm flipH="1" flipV="1">
            <a:off x="7982942" y="3857568"/>
            <a:ext cx="164533" cy="1808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6597944-6F5A-3D48-9F0A-A9EEF5792655}"/>
              </a:ext>
            </a:extLst>
          </p:cNvPr>
          <p:cNvSpPr/>
          <p:nvPr/>
        </p:nvSpPr>
        <p:spPr>
          <a:xfrm>
            <a:off x="8586031" y="3339751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US" sz="1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F12DFD6-5AE2-6040-905A-A6C03CD96533}"/>
              </a:ext>
            </a:extLst>
          </p:cNvPr>
          <p:cNvSpPr/>
          <p:nvPr/>
        </p:nvSpPr>
        <p:spPr>
          <a:xfrm>
            <a:off x="8343099" y="3751404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US" sz="1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006D14-2B7F-3B46-AFE1-2CE299A2BEE3}"/>
              </a:ext>
            </a:extLst>
          </p:cNvPr>
          <p:cNvSpPr/>
          <p:nvPr/>
        </p:nvSpPr>
        <p:spPr>
          <a:xfrm>
            <a:off x="7417198" y="4031289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US" sz="12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F5EAAD-AA9B-C044-81D6-C9E1E12D0BB4}"/>
              </a:ext>
            </a:extLst>
          </p:cNvPr>
          <p:cNvCxnSpPr>
            <a:cxnSpLocks/>
            <a:stCxn id="23" idx="3"/>
            <a:endCxn id="30" idx="0"/>
          </p:cNvCxnSpPr>
          <p:nvPr/>
        </p:nvCxnSpPr>
        <p:spPr>
          <a:xfrm>
            <a:off x="8527905" y="3141199"/>
            <a:ext cx="196946" cy="19855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019B33-E37E-C342-8CBB-7F633DC2F1FD}"/>
              </a:ext>
            </a:extLst>
          </p:cNvPr>
          <p:cNvCxnSpPr>
            <a:cxnSpLocks/>
            <a:stCxn id="24" idx="3"/>
            <a:endCxn id="31" idx="0"/>
          </p:cNvCxnSpPr>
          <p:nvPr/>
        </p:nvCxnSpPr>
        <p:spPr>
          <a:xfrm>
            <a:off x="8277352" y="3506212"/>
            <a:ext cx="204567" cy="24519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833109-6DB6-AE4C-AA36-2823EA76B5E1}"/>
              </a:ext>
            </a:extLst>
          </p:cNvPr>
          <p:cNvCxnSpPr>
            <a:cxnSpLocks/>
            <a:stCxn id="25" idx="1"/>
            <a:endCxn id="32" idx="0"/>
          </p:cNvCxnSpPr>
          <p:nvPr/>
        </p:nvCxnSpPr>
        <p:spPr>
          <a:xfrm flipH="1">
            <a:off x="7602505" y="3857568"/>
            <a:ext cx="142175" cy="1737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C211E7-FD52-B848-848E-852C74289C12}"/>
                  </a:ext>
                </a:extLst>
              </p:cNvPr>
              <p:cNvSpPr txBox="1"/>
              <p:nvPr/>
            </p:nvSpPr>
            <p:spPr>
              <a:xfrm>
                <a:off x="5253810" y="2538681"/>
                <a:ext cx="3831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foldl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sz="1400" dirty="0">
                        <a:latin typeface="Menlo" panose="020B0609030804020204" pitchFamily="49" charset="0"/>
                      </a:rPr>
                      <m:t>\</m:t>
                    </m:r>
                    <m:r>
                      <m:rPr>
                        <m:nor/>
                      </m:rPr>
                      <a:rPr lang="en-AU" sz="1400" dirty="0">
                        <a:latin typeface="Menlo" panose="020B0609030804020204" pitchFamily="49" charset="0"/>
                      </a:rPr>
                      <m:t>xs</m:t>
                    </m:r>
                    <m:r>
                      <m:rPr>
                        <m:nor/>
                      </m:rPr>
                      <a:rPr lang="en-AU" sz="1400" dirty="0">
                        <a:latin typeface="Menlo" panose="020B0609030804020204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AU" sz="1400" dirty="0">
                        <a:latin typeface="Menlo" panose="020B0609030804020204" pitchFamily="49" charset="0"/>
                      </a:rPr>
                      <m:t>x</m:t>
                    </m:r>
                    <m:r>
                      <m:rPr>
                        <m:nor/>
                      </m:rPr>
                      <a:rPr lang="en-AU" sz="1400" dirty="0">
                        <a:latin typeface="Menlo" panose="020B0609030804020204" pitchFamily="49" charset="0"/>
                      </a:rPr>
                      <m:t> −&gt; </m:t>
                    </m:r>
                    <m:r>
                      <m:rPr>
                        <m:nor/>
                      </m:rPr>
                      <a:rPr lang="en-AU" sz="1400" dirty="0">
                        <a:latin typeface="Menlo" panose="020B0609030804020204" pitchFamily="49" charset="0"/>
                      </a:rPr>
                      <m:t>x</m:t>
                    </m:r>
                    <m:r>
                      <m:rPr>
                        <m:nor/>
                      </m:rPr>
                      <a:rPr lang="en-AU" sz="1400" dirty="0">
                        <a:latin typeface="Menlo" panose="020B0609030804020204" pitchFamily="49" charset="0"/>
                      </a:rPr>
                      <m:t>:</m:t>
                    </m:r>
                    <m:r>
                      <m:rPr>
                        <m:nor/>
                      </m:rPr>
                      <a:rPr lang="en-AU" sz="1400" dirty="0">
                        <a:latin typeface="Menlo" panose="020B0609030804020204" pitchFamily="49" charset="0"/>
                      </a:rPr>
                      <m:t>xs</m:t>
                    </m:r>
                  </m:oMath>
                </a14:m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</a:t>
                </a:r>
                <a:r>
                  <a:rPr lang="en-AU" sz="1400" dirty="0">
                    <a:solidFill>
                      <a:srgbClr val="0000FF"/>
                    </a:solidFill>
                    <a:latin typeface="Menlo" panose="020B0609030804020204" pitchFamily="49" charset="0"/>
                  </a:rPr>
                  <a:t>[]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 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[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, 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2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, 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3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C211E7-FD52-B848-848E-852C74289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810" y="2538681"/>
                <a:ext cx="3831984" cy="307777"/>
              </a:xfrm>
              <a:prstGeom prst="rect">
                <a:avLst/>
              </a:prstGeom>
              <a:blipFill>
                <a:blip r:embed="rId10"/>
                <a:stretch>
                  <a:fillRect l="-330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4189A6E-304F-8740-9226-B295F7AAF8D0}"/>
              </a:ext>
            </a:extLst>
          </p:cNvPr>
          <p:cNvSpPr/>
          <p:nvPr/>
        </p:nvSpPr>
        <p:spPr>
          <a:xfrm>
            <a:off x="7074749" y="3638216"/>
            <a:ext cx="7425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v= [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US" sz="1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26C3256-9BA7-5448-A2F0-E9CFC2AFBEA5}"/>
              </a:ext>
            </a:extLst>
          </p:cNvPr>
          <p:cNvSpPr/>
          <p:nvPr/>
        </p:nvSpPr>
        <p:spPr>
          <a:xfrm>
            <a:off x="7101003" y="3971557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v=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9FC901-F82F-DD40-BCD1-9583AC0D343A}"/>
              </a:ext>
            </a:extLst>
          </p:cNvPr>
          <p:cNvSpPr/>
          <p:nvPr/>
        </p:nvSpPr>
        <p:spPr>
          <a:xfrm>
            <a:off x="7074749" y="3270508"/>
            <a:ext cx="928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v= [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US" sz="1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D800436-4D4E-1F4B-908F-F4D4D432EC9C}"/>
              </a:ext>
            </a:extLst>
          </p:cNvPr>
          <p:cNvSpPr/>
          <p:nvPr/>
        </p:nvSpPr>
        <p:spPr>
          <a:xfrm>
            <a:off x="7074749" y="2937167"/>
            <a:ext cx="1114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v= [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US" sz="120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30308C1-BEA7-C342-A0A0-BB56163EFD2D}"/>
              </a:ext>
            </a:extLst>
          </p:cNvPr>
          <p:cNvSpPr/>
          <p:nvPr/>
        </p:nvSpPr>
        <p:spPr>
          <a:xfrm rot="20877356">
            <a:off x="6574237" y="3591282"/>
            <a:ext cx="849745" cy="532573"/>
          </a:xfrm>
          <a:custGeom>
            <a:avLst/>
            <a:gdLst>
              <a:gd name="connsiteX0" fmla="*/ 0 w 849745"/>
              <a:gd name="connsiteY0" fmla="*/ 0 h 532573"/>
              <a:gd name="connsiteX1" fmla="*/ 350981 w 849745"/>
              <a:gd name="connsiteY1" fmla="*/ 517237 h 532573"/>
              <a:gd name="connsiteX2" fmla="*/ 849745 w 849745"/>
              <a:gd name="connsiteY2" fmla="*/ 406400 h 532573"/>
              <a:gd name="connsiteX3" fmla="*/ 849745 w 849745"/>
              <a:gd name="connsiteY3" fmla="*/ 406400 h 53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5" h="532573">
                <a:moveTo>
                  <a:pt x="0" y="0"/>
                </a:moveTo>
                <a:cubicBezTo>
                  <a:pt x="104678" y="224752"/>
                  <a:pt x="209357" y="449504"/>
                  <a:pt x="350981" y="517237"/>
                </a:cubicBezTo>
                <a:cubicBezTo>
                  <a:pt x="492605" y="584970"/>
                  <a:pt x="849745" y="406400"/>
                  <a:pt x="849745" y="406400"/>
                </a:cubicBezTo>
                <a:lnTo>
                  <a:pt x="849745" y="406400"/>
                </a:ln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2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30" grpId="0"/>
      <p:bldP spid="31" grpId="0"/>
      <p:bldP spid="32" grpId="0"/>
      <p:bldP spid="37" grpId="0"/>
      <p:bldP spid="38" grpId="0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30A8-962F-5941-BC8D-7F7080AF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foldl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4A671-8C76-D04B-933B-8D81944CA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function can be defined using recursion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It is best to think of the behavior of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foldl</a:t>
            </a:r>
            <a:r>
              <a:rPr lang="en-US" sz="2000" dirty="0"/>
              <a:t> in a non-recursive manner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27525-7E2D-914C-9D66-7505863A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6F3AD-C7FF-A645-8A51-F105113AF015}"/>
              </a:ext>
            </a:extLst>
          </p:cNvPr>
          <p:cNvSpPr/>
          <p:nvPr/>
        </p:nvSpPr>
        <p:spPr>
          <a:xfrm>
            <a:off x="1896028" y="1481390"/>
            <a:ext cx="526228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 v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v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 v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 (f v x)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8E4107-3921-A041-A327-D8B037E45242}"/>
              </a:ext>
            </a:extLst>
          </p:cNvPr>
          <p:cNvSpPr/>
          <p:nvPr/>
        </p:nvSpPr>
        <p:spPr>
          <a:xfrm>
            <a:off x="1111616" y="3509682"/>
            <a:ext cx="6831106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#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v [x0, x1, ...,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= (... ((v # x0) # x1) ...) #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368DCA-E813-A349-8825-BDA741009F3F}"/>
              </a:ext>
            </a:extLst>
          </p:cNvPr>
          <p:cNvSpPr/>
          <p:nvPr/>
        </p:nvSpPr>
        <p:spPr>
          <a:xfrm>
            <a:off x="2836671" y="4158354"/>
            <a:ext cx="3884167" cy="1720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7201F9-659F-DA47-8566-833C38D7380F}"/>
              </a:ext>
            </a:extLst>
          </p:cNvPr>
          <p:cNvSpPr txBox="1"/>
          <p:nvPr/>
        </p:nvSpPr>
        <p:spPr>
          <a:xfrm>
            <a:off x="3151467" y="4471122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695F8-5FAD-5547-BF9C-BC743C95D060}"/>
              </a:ext>
            </a:extLst>
          </p:cNvPr>
          <p:cNvSpPr txBox="1"/>
          <p:nvPr/>
        </p:nvSpPr>
        <p:spPr>
          <a:xfrm>
            <a:off x="3402082" y="4822892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3D7524-386D-2C47-B8F5-16AF50FDA80C}"/>
              </a:ext>
            </a:extLst>
          </p:cNvPr>
          <p:cNvSpPr txBox="1"/>
          <p:nvPr/>
        </p:nvSpPr>
        <p:spPr>
          <a:xfrm>
            <a:off x="3652697" y="5174662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D7418F-945F-8E40-AB64-67E5D89CBC02}"/>
              </a:ext>
            </a:extLst>
          </p:cNvPr>
          <p:cNvSpPr txBox="1"/>
          <p:nvPr/>
        </p:nvSpPr>
        <p:spPr>
          <a:xfrm>
            <a:off x="3819940" y="5557349"/>
            <a:ext cx="46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US" sz="1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311499-285D-9C43-9AFB-9CD777B05183}"/>
              </a:ext>
            </a:extLst>
          </p:cNvPr>
          <p:cNvCxnSpPr>
            <a:stCxn id="9" idx="3"/>
            <a:endCxn id="10" idx="0"/>
          </p:cNvCxnSpPr>
          <p:nvPr/>
        </p:nvCxnSpPr>
        <p:spPr>
          <a:xfrm>
            <a:off x="3389729" y="4655788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ED3555-DA8B-FE41-8F1D-72B2285C0B77}"/>
              </a:ext>
            </a:extLst>
          </p:cNvPr>
          <p:cNvCxnSpPr>
            <a:cxnSpLocks/>
            <a:stCxn id="11" idx="0"/>
            <a:endCxn id="10" idx="3"/>
          </p:cNvCxnSpPr>
          <p:nvPr/>
        </p:nvCxnSpPr>
        <p:spPr>
          <a:xfrm flipH="1" flipV="1">
            <a:off x="3640344" y="5007558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75DCEB-AF7A-C440-82FA-C2F0CA4353D8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flipH="1" flipV="1">
            <a:off x="3890959" y="5359328"/>
            <a:ext cx="159940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467A506-E0EE-F64C-97B3-225611C111B9}"/>
              </a:ext>
            </a:extLst>
          </p:cNvPr>
          <p:cNvSpPr/>
          <p:nvPr/>
        </p:nvSpPr>
        <p:spPr>
          <a:xfrm>
            <a:off x="2856391" y="4869058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x0</a:t>
            </a:r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BA202-DAA3-8447-A51A-F488B9E28A24}"/>
              </a:ext>
            </a:extLst>
          </p:cNvPr>
          <p:cNvSpPr/>
          <p:nvPr/>
        </p:nvSpPr>
        <p:spPr>
          <a:xfrm>
            <a:off x="3134031" y="5200558"/>
            <a:ext cx="3722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000000"/>
                </a:solidFill>
                <a:latin typeface="Menlo" panose="020B0609030804020204" pitchFamily="49" charset="0"/>
              </a:rPr>
              <a:t>...</a:t>
            </a:r>
            <a:endParaRPr lang="en-US" sz="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5D4696-AB2B-4C44-B568-39DE4FA2AE68}"/>
              </a:ext>
            </a:extLst>
          </p:cNvPr>
          <p:cNvSpPr/>
          <p:nvPr/>
        </p:nvSpPr>
        <p:spPr>
          <a:xfrm>
            <a:off x="3394259" y="5557349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xn</a:t>
            </a:r>
            <a:endParaRPr lang="en-US" sz="1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63E295-9F9F-2A49-BA54-F85A50ACFE94}"/>
              </a:ext>
            </a:extLst>
          </p:cNvPr>
          <p:cNvCxnSpPr>
            <a:cxnSpLocks/>
            <a:stCxn id="9" idx="1"/>
            <a:endCxn id="16" idx="0"/>
          </p:cNvCxnSpPr>
          <p:nvPr/>
        </p:nvCxnSpPr>
        <p:spPr>
          <a:xfrm flipH="1">
            <a:off x="3041698" y="4655788"/>
            <a:ext cx="109769" cy="21327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591711-5151-FC4C-8456-FFEF8EBDDA2E}"/>
              </a:ext>
            </a:extLst>
          </p:cNvPr>
          <p:cNvCxnSpPr>
            <a:cxnSpLocks/>
            <a:stCxn id="10" idx="1"/>
            <a:endCxn id="17" idx="0"/>
          </p:cNvCxnSpPr>
          <p:nvPr/>
        </p:nvCxnSpPr>
        <p:spPr>
          <a:xfrm flipH="1">
            <a:off x="3320140" y="5007558"/>
            <a:ext cx="81942" cy="193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13B8939-4658-2C43-8DE3-2CCBAAC9884C}"/>
              </a:ext>
            </a:extLst>
          </p:cNvPr>
          <p:cNvCxnSpPr>
            <a:cxnSpLocks/>
            <a:stCxn id="11" idx="1"/>
            <a:endCxn id="18" idx="0"/>
          </p:cNvCxnSpPr>
          <p:nvPr/>
        </p:nvCxnSpPr>
        <p:spPr>
          <a:xfrm flipH="1">
            <a:off x="3579566" y="5359328"/>
            <a:ext cx="73131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197A660-E8BD-9B4A-A071-4449735B0DE7}"/>
              </a:ext>
            </a:extLst>
          </p:cNvPr>
          <p:cNvSpPr txBox="1"/>
          <p:nvPr/>
        </p:nvSpPr>
        <p:spPr>
          <a:xfrm>
            <a:off x="5732583" y="4471122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#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964C2D-EAF0-8643-9B4D-EE01C212B2A7}"/>
              </a:ext>
            </a:extLst>
          </p:cNvPr>
          <p:cNvSpPr txBox="1"/>
          <p:nvPr/>
        </p:nvSpPr>
        <p:spPr>
          <a:xfrm>
            <a:off x="5482030" y="4836135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#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FA7C08-D80E-2047-8CBB-60561A6281E2}"/>
              </a:ext>
            </a:extLst>
          </p:cNvPr>
          <p:cNvSpPr txBox="1"/>
          <p:nvPr/>
        </p:nvSpPr>
        <p:spPr>
          <a:xfrm>
            <a:off x="5187620" y="5187491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#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60C61B-042E-E640-9EDB-DE1DDC4978B9}"/>
              </a:ext>
            </a:extLst>
          </p:cNvPr>
          <p:cNvSpPr txBox="1"/>
          <p:nvPr/>
        </p:nvSpPr>
        <p:spPr>
          <a:xfrm>
            <a:off x="5359456" y="5552977"/>
            <a:ext cx="46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x0</a:t>
            </a:r>
            <a:endParaRPr lang="en-US" sz="12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C0A785-1901-A145-9D28-8C95F01F3214}"/>
              </a:ext>
            </a:extLst>
          </p:cNvPr>
          <p:cNvCxnSpPr>
            <a:cxnSpLocks/>
            <a:stCxn id="22" idx="1"/>
            <a:endCxn id="23" idx="0"/>
          </p:cNvCxnSpPr>
          <p:nvPr/>
        </p:nvCxnSpPr>
        <p:spPr>
          <a:xfrm flipH="1">
            <a:off x="5601161" y="4655788"/>
            <a:ext cx="131422" cy="18034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D0AECC-1711-4D4F-9CFA-57B2395DF911}"/>
              </a:ext>
            </a:extLst>
          </p:cNvPr>
          <p:cNvCxnSpPr>
            <a:cxnSpLocks/>
            <a:stCxn id="24" idx="0"/>
            <a:endCxn id="23" idx="1"/>
          </p:cNvCxnSpPr>
          <p:nvPr/>
        </p:nvCxnSpPr>
        <p:spPr>
          <a:xfrm flipV="1">
            <a:off x="5306751" y="5020801"/>
            <a:ext cx="175279" cy="16669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E4E6C0F-9268-AC4A-9593-DD6CE68772EB}"/>
              </a:ext>
            </a:extLst>
          </p:cNvPr>
          <p:cNvCxnSpPr>
            <a:cxnSpLocks/>
            <a:stCxn id="25" idx="0"/>
            <a:endCxn id="24" idx="3"/>
          </p:cNvCxnSpPr>
          <p:nvPr/>
        </p:nvCxnSpPr>
        <p:spPr>
          <a:xfrm flipH="1" flipV="1">
            <a:off x="5425882" y="5372157"/>
            <a:ext cx="164533" cy="1808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F4B38BB-BABD-E84F-A726-B5BDF5A48FF7}"/>
              </a:ext>
            </a:extLst>
          </p:cNvPr>
          <p:cNvSpPr/>
          <p:nvPr/>
        </p:nvSpPr>
        <p:spPr>
          <a:xfrm>
            <a:off x="6028971" y="4854340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xn</a:t>
            </a:r>
            <a:endParaRPr lang="en-US" sz="1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FF37BD-00D3-E241-8F58-609810CDF539}"/>
              </a:ext>
            </a:extLst>
          </p:cNvPr>
          <p:cNvSpPr/>
          <p:nvPr/>
        </p:nvSpPr>
        <p:spPr>
          <a:xfrm>
            <a:off x="5786039" y="5265993"/>
            <a:ext cx="3722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000000"/>
                </a:solidFill>
                <a:latin typeface="Menlo" panose="020B0609030804020204" pitchFamily="49" charset="0"/>
              </a:rPr>
              <a:t>...</a:t>
            </a:r>
            <a:endParaRPr lang="en-US" sz="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97FA29-44D4-E142-9971-DF2A8DD0CDF7}"/>
              </a:ext>
            </a:extLst>
          </p:cNvPr>
          <p:cNvSpPr/>
          <p:nvPr/>
        </p:nvSpPr>
        <p:spPr>
          <a:xfrm>
            <a:off x="4860138" y="554587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v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8234DA-31E5-D848-83AC-99934BB31FF9}"/>
              </a:ext>
            </a:extLst>
          </p:cNvPr>
          <p:cNvCxnSpPr>
            <a:cxnSpLocks/>
            <a:stCxn id="22" idx="3"/>
            <a:endCxn id="29" idx="0"/>
          </p:cNvCxnSpPr>
          <p:nvPr/>
        </p:nvCxnSpPr>
        <p:spPr>
          <a:xfrm>
            <a:off x="5970845" y="4655788"/>
            <a:ext cx="243433" cy="19855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54870DC-9872-9C49-8EE5-954A39D28CD9}"/>
              </a:ext>
            </a:extLst>
          </p:cNvPr>
          <p:cNvCxnSpPr>
            <a:cxnSpLocks/>
            <a:stCxn id="23" idx="3"/>
            <a:endCxn id="30" idx="0"/>
          </p:cNvCxnSpPr>
          <p:nvPr/>
        </p:nvCxnSpPr>
        <p:spPr>
          <a:xfrm>
            <a:off x="5720292" y="5020801"/>
            <a:ext cx="251856" cy="24519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77E678E-0EAF-E44F-A553-13AB22764D29}"/>
              </a:ext>
            </a:extLst>
          </p:cNvPr>
          <p:cNvCxnSpPr>
            <a:cxnSpLocks/>
            <a:stCxn id="24" idx="1"/>
            <a:endCxn id="31" idx="0"/>
          </p:cNvCxnSpPr>
          <p:nvPr/>
        </p:nvCxnSpPr>
        <p:spPr>
          <a:xfrm flipH="1">
            <a:off x="5022202" y="5372157"/>
            <a:ext cx="165418" cy="1737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3DC84FF-48F7-D24B-A1CE-5EFDF63F0C29}"/>
              </a:ext>
            </a:extLst>
          </p:cNvPr>
          <p:cNvSpPr txBox="1"/>
          <p:nvPr/>
        </p:nvSpPr>
        <p:spPr>
          <a:xfrm>
            <a:off x="3754938" y="4200324"/>
            <a:ext cx="138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(#) v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5FF975-6C85-6F40-AD80-6E14CF30813F}"/>
              </a:ext>
            </a:extLst>
          </p:cNvPr>
          <p:cNvSpPr/>
          <p:nvPr/>
        </p:nvSpPr>
        <p:spPr>
          <a:xfrm>
            <a:off x="4742199" y="5143397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v=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9795A5-4502-8F42-BB06-59E00AA9F1A9}"/>
              </a:ext>
            </a:extLst>
          </p:cNvPr>
          <p:cNvSpPr/>
          <p:nvPr/>
        </p:nvSpPr>
        <p:spPr>
          <a:xfrm>
            <a:off x="5021366" y="4768916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v=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AB3AA30-EBCB-C04C-B6BC-126BD224E99E}"/>
              </a:ext>
            </a:extLst>
          </p:cNvPr>
          <p:cNvSpPr/>
          <p:nvPr/>
        </p:nvSpPr>
        <p:spPr>
          <a:xfrm>
            <a:off x="5294547" y="4435034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v=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D06A228E-E79B-B949-B604-4C4037F67EF7}"/>
              </a:ext>
            </a:extLst>
          </p:cNvPr>
          <p:cNvSpPr/>
          <p:nvPr/>
        </p:nvSpPr>
        <p:spPr>
          <a:xfrm rot="20877356">
            <a:off x="4039103" y="5120615"/>
            <a:ext cx="849745" cy="532573"/>
          </a:xfrm>
          <a:custGeom>
            <a:avLst/>
            <a:gdLst>
              <a:gd name="connsiteX0" fmla="*/ 0 w 849745"/>
              <a:gd name="connsiteY0" fmla="*/ 0 h 532573"/>
              <a:gd name="connsiteX1" fmla="*/ 350981 w 849745"/>
              <a:gd name="connsiteY1" fmla="*/ 517237 h 532573"/>
              <a:gd name="connsiteX2" fmla="*/ 849745 w 849745"/>
              <a:gd name="connsiteY2" fmla="*/ 406400 h 532573"/>
              <a:gd name="connsiteX3" fmla="*/ 849745 w 849745"/>
              <a:gd name="connsiteY3" fmla="*/ 406400 h 53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5" h="532573">
                <a:moveTo>
                  <a:pt x="0" y="0"/>
                </a:moveTo>
                <a:cubicBezTo>
                  <a:pt x="104678" y="224752"/>
                  <a:pt x="209357" y="449504"/>
                  <a:pt x="350981" y="517237"/>
                </a:cubicBezTo>
                <a:cubicBezTo>
                  <a:pt x="492605" y="584970"/>
                  <a:pt x="849745" y="406400"/>
                  <a:pt x="849745" y="406400"/>
                </a:cubicBezTo>
                <a:lnTo>
                  <a:pt x="849745" y="406400"/>
                </a:ln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6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9" grpId="0"/>
      <p:bldP spid="30" grpId="0"/>
      <p:bldP spid="31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5B4D-7D15-3441-ADC6-43BD37C9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foldl</a:t>
            </a:r>
            <a:r>
              <a:rPr lang="en-US" dirty="0"/>
              <a:t> vs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foldr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29F1A-7C3B-9140-BC96-21F32F717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2225964"/>
            <a:ext cx="8654537" cy="3809426"/>
          </a:xfrm>
        </p:spPr>
        <p:txBody>
          <a:bodyPr>
            <a:normAutofit/>
          </a:bodyPr>
          <a:lstStyle/>
          <a:p>
            <a:r>
              <a:rPr lang="en-US" sz="2000" dirty="0"/>
              <a:t>The functions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US" sz="2000" dirty="0"/>
              <a:t> and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US" sz="2000" dirty="0"/>
              <a:t> produce the same result if are applied to an associative, commutative operation.</a:t>
            </a:r>
          </a:p>
          <a:p>
            <a:r>
              <a:rPr lang="en-US" sz="2000" b="1" dirty="0"/>
              <a:t>Example</a:t>
            </a:r>
            <a:r>
              <a:rPr lang="en-US" sz="2000" dirty="0"/>
              <a:t>: Since addition is commutative and associative we have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Example</a:t>
            </a:r>
            <a:r>
              <a:rPr lang="en-US" sz="2000" dirty="0"/>
              <a:t>: Since subtraction is not commutative we have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51E0C-4A3B-624C-92E4-072EA0CF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2E6CF4-6CCE-A64F-B70B-357E85C2A827}"/>
                  </a:ext>
                </a:extLst>
              </p:cNvPr>
              <p:cNvSpPr/>
              <p:nvPr/>
            </p:nvSpPr>
            <p:spPr>
              <a:xfrm>
                <a:off x="5150230" y="3405657"/>
                <a:ext cx="322715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&gt; </a:t>
                </a:r>
                <a:r>
                  <a:rPr lang="en-AU" sz="1400" dirty="0" err="1">
                    <a:solidFill>
                      <a:srgbClr val="000000"/>
                    </a:solidFill>
                    <a:latin typeface="Menlo" panose="020B0609030804020204" pitchFamily="49" charset="0"/>
                  </a:rPr>
                  <a:t>foldr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(</a:t>
                </a:r>
                <a:r>
                  <a:rPr lang="en-AU" sz="1400" dirty="0">
                    <a:solidFill>
                      <a:srgbClr val="795E26"/>
                    </a:solidFill>
                    <a:latin typeface="Menlo" panose="020B0609030804020204" pitchFamily="49" charset="0"/>
                  </a:rPr>
                  <a:t>+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 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0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[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,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,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]		</a:t>
                </a:r>
                <a:r>
                  <a:rPr lang="en-US" sz="1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AU" sz="1400" dirty="0">
                  <a:solidFill>
                    <a:srgbClr val="000000"/>
                  </a:solidFill>
                  <a:latin typeface="Menlo" panose="020B0609030804020204" pitchFamily="49" charset="0"/>
                </a:endParaRPr>
              </a:p>
              <a:p>
                <a:r>
                  <a:rPr lang="en-AU" sz="1400" b="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3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2E6CF4-6CCE-A64F-B70B-357E85C2A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230" y="3405657"/>
                <a:ext cx="3227152" cy="523220"/>
              </a:xfrm>
              <a:prstGeom prst="rect">
                <a:avLst/>
              </a:prstGeom>
              <a:blipFill>
                <a:blip r:embed="rId2"/>
                <a:stretch>
                  <a:fillRect l="-392" t="-2381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3C6D8-70B3-6141-8664-593E45CDE2D3}"/>
                  </a:ext>
                </a:extLst>
              </p:cNvPr>
              <p:cNvSpPr/>
              <p:nvPr/>
            </p:nvSpPr>
            <p:spPr>
              <a:xfrm>
                <a:off x="912507" y="3405657"/>
                <a:ext cx="283443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1400" dirty="0" err="1">
                    <a:solidFill>
                      <a:srgbClr val="000000"/>
                    </a:solidFill>
                    <a:latin typeface="Menlo" panose="020B0609030804020204" pitchFamily="49" charset="0"/>
                  </a:rPr>
                  <a:t>foldl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(</a:t>
                </a:r>
                <a:r>
                  <a:rPr lang="en-AU" sz="1400" dirty="0">
                    <a:solidFill>
                      <a:srgbClr val="795E26"/>
                    </a:solidFill>
                    <a:latin typeface="Menlo" panose="020B0609030804020204" pitchFamily="49" charset="0"/>
                  </a:rPr>
                  <a:t>+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 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0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[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,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,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]	</a:t>
                </a:r>
                <a:r>
                  <a:rPr lang="en-US" sz="1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AU" sz="1400" dirty="0">
                  <a:solidFill>
                    <a:srgbClr val="000000"/>
                  </a:solidFill>
                  <a:latin typeface="Menlo" panose="020B0609030804020204" pitchFamily="49" charset="0"/>
                </a:endParaRPr>
              </a:p>
              <a:p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3</a:t>
                </a:r>
                <a:endParaRPr lang="en-AU" sz="1400" b="0" dirty="0">
                  <a:solidFill>
                    <a:srgbClr val="000000"/>
                  </a:solidFill>
                  <a:effectLst/>
                  <a:latin typeface="Menlo" panose="020B0609030804020204" pitchFamily="49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3C6D8-70B3-6141-8664-593E45CDE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07" y="3405657"/>
                <a:ext cx="2834430" cy="523220"/>
              </a:xfrm>
              <a:prstGeom prst="rect">
                <a:avLst/>
              </a:prstGeom>
              <a:blipFill>
                <a:blip r:embed="rId3"/>
                <a:stretch>
                  <a:fillRect l="-893" t="-2381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20A1D0-1329-2D4C-962C-C834E1EACCAE}"/>
                  </a:ext>
                </a:extLst>
              </p:cNvPr>
              <p:cNvSpPr/>
              <p:nvPr/>
            </p:nvSpPr>
            <p:spPr>
              <a:xfrm>
                <a:off x="912507" y="5645574"/>
                <a:ext cx="524546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1400" dirty="0" err="1">
                    <a:solidFill>
                      <a:srgbClr val="000000"/>
                    </a:solidFill>
                    <a:latin typeface="Menlo" panose="020B0609030804020204" pitchFamily="49" charset="0"/>
                  </a:rPr>
                  <a:t>foldr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(</a:t>
                </a:r>
                <a:r>
                  <a:rPr lang="en-AU" sz="1400" dirty="0">
                    <a:solidFill>
                      <a:srgbClr val="795E26"/>
                    </a:solidFill>
                    <a:latin typeface="Menlo" panose="020B0609030804020204" pitchFamily="49" charset="0"/>
                  </a:rPr>
                  <a:t>-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 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0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[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,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,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]					</a:t>
                </a:r>
                <a:r>
                  <a:rPr lang="en-US" sz="1400" dirty="0">
                    <a:solidFill>
                      <a:srgbClr val="00000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AU" sz="1400" dirty="0">
                  <a:solidFill>
                    <a:srgbClr val="000000"/>
                  </a:solidFill>
                  <a:latin typeface="Menlo" panose="020B0609030804020204" pitchFamily="49" charset="0"/>
                </a:endParaRPr>
              </a:p>
              <a:p>
                <a:r>
                  <a:rPr lang="en-AU" sz="1400" dirty="0" err="1">
                    <a:solidFill>
                      <a:srgbClr val="000000"/>
                    </a:solidFill>
                    <a:latin typeface="Menlo" panose="020B0609030804020204" pitchFamily="49" charset="0"/>
                  </a:rPr>
                  <a:t>foldr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(</a:t>
                </a:r>
                <a:r>
                  <a:rPr lang="en-AU" sz="1400" dirty="0">
                    <a:solidFill>
                      <a:srgbClr val="795E26"/>
                    </a:solidFill>
                    <a:latin typeface="Menlo" panose="020B0609030804020204" pitchFamily="49" charset="0"/>
                  </a:rPr>
                  <a:t>-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 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0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[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,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,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] = 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- (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</a:t>
                </a:r>
                <a:r>
                  <a:rPr lang="en-AU" sz="1400">
                    <a:solidFill>
                      <a:srgbClr val="000000"/>
                    </a:solidFill>
                    <a:latin typeface="Menlo" panose="020B0609030804020204" pitchFamily="49" charset="0"/>
                  </a:rPr>
                  <a:t>- (</a:t>
                </a:r>
                <a:r>
                  <a:rPr lang="en-AU" sz="140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>
                    <a:solidFill>
                      <a:srgbClr val="000000"/>
                    </a:solidFill>
                    <a:latin typeface="Menlo" panose="020B0609030804020204" pitchFamily="49" charset="0"/>
                  </a:rPr>
                  <a:t> 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- </a:t>
                </a:r>
                <a:r>
                  <a:rPr lang="en-AU" sz="1400">
                    <a:solidFill>
                      <a:srgbClr val="098658"/>
                    </a:solidFill>
                    <a:latin typeface="Menlo" panose="020B0609030804020204" pitchFamily="49" charset="0"/>
                  </a:rPr>
                  <a:t>0</a:t>
                </a:r>
                <a:r>
                  <a:rPr lang="en-AU" sz="1400">
                    <a:solidFill>
                      <a:srgbClr val="000000"/>
                    </a:solidFill>
                    <a:latin typeface="Menlo" panose="020B0609030804020204" pitchFamily="49" charset="0"/>
                  </a:rPr>
                  <a:t>))</a:t>
                </a:r>
                <a:r>
                  <a:rPr lang="en-US" sz="1400" dirty="0">
                    <a:solidFill>
                      <a:srgbClr val="00000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AU" sz="1400" b="0" dirty="0">
                  <a:solidFill>
                    <a:srgbClr val="000000"/>
                  </a:solidFill>
                  <a:effectLst/>
                  <a:latin typeface="Menlo" panose="020B0609030804020204" pitchFamily="49" charset="0"/>
                </a:endParaRPr>
              </a:p>
              <a:p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endParaRPr lang="en-AU" sz="1400" b="0" dirty="0">
                  <a:solidFill>
                    <a:srgbClr val="000000"/>
                  </a:solidFill>
                  <a:effectLst/>
                  <a:latin typeface="Menlo" panose="020B0609030804020204" pitchFamily="49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20A1D0-1329-2D4C-962C-C834E1EAC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07" y="5645574"/>
                <a:ext cx="5245463" cy="738664"/>
              </a:xfrm>
              <a:prstGeom prst="rect">
                <a:avLst/>
              </a:prstGeom>
              <a:blipFill>
                <a:blip r:embed="rId4"/>
                <a:stretch>
                  <a:fillRect l="-484" t="-1695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DBC488-7AA4-6A41-9C34-ADFCB4A0F651}"/>
                  </a:ext>
                </a:extLst>
              </p:cNvPr>
              <p:cNvSpPr/>
              <p:nvPr/>
            </p:nvSpPr>
            <p:spPr>
              <a:xfrm>
                <a:off x="912507" y="4583054"/>
                <a:ext cx="5245463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foldl (</a:t>
                </a:r>
                <a:r>
                  <a:rPr lang="en-AU" sz="1400" dirty="0">
                    <a:solidFill>
                      <a:srgbClr val="795E26"/>
                    </a:solidFill>
                    <a:latin typeface="Menlo" panose="020B0609030804020204" pitchFamily="49" charset="0"/>
                  </a:rPr>
                  <a:t>-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 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0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[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,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,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] 					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AU" sz="1400" dirty="0">
                  <a:solidFill>
                    <a:srgbClr val="000000"/>
                  </a:solidFill>
                  <a:latin typeface="Menlo" panose="020B0609030804020204" pitchFamily="49" charset="0"/>
                </a:endParaRPr>
              </a:p>
              <a:p>
                <a:r>
                  <a:rPr lang="en-AU" sz="1400" dirty="0" err="1">
                    <a:solidFill>
                      <a:srgbClr val="000000"/>
                    </a:solidFill>
                    <a:latin typeface="Menlo" panose="020B0609030804020204" pitchFamily="49" charset="0"/>
                  </a:rPr>
                  <a:t>foldl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(</a:t>
                </a:r>
                <a:r>
                  <a:rPr lang="en-AU" sz="1400" dirty="0">
                    <a:solidFill>
                      <a:srgbClr val="795E26"/>
                    </a:solidFill>
                    <a:latin typeface="Menlo" panose="020B0609030804020204" pitchFamily="49" charset="0"/>
                  </a:rPr>
                  <a:t>-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 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0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[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,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,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] = ((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0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- 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 - 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) – 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1 	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 </a:t>
                </a:r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</a:t>
                </a:r>
              </a:p>
              <a:p>
                <a:r>
                  <a:rPr lang="en-AU" sz="14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-</a:t>
                </a:r>
                <a:r>
                  <a:rPr lang="en-AU" sz="1400" dirty="0">
                    <a:solidFill>
                      <a:srgbClr val="098658"/>
                    </a:solidFill>
                    <a:latin typeface="Menlo" panose="020B0609030804020204" pitchFamily="49" charset="0"/>
                  </a:rPr>
                  <a:t>3</a:t>
                </a:r>
                <a:endParaRPr lang="en-AU" sz="1400" b="0" dirty="0">
                  <a:solidFill>
                    <a:srgbClr val="000000"/>
                  </a:solidFill>
                  <a:effectLst/>
                  <a:latin typeface="Menlo" panose="020B0609030804020204" pitchFamily="49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DBC488-7AA4-6A41-9C34-ADFCB4A0F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07" y="4583054"/>
                <a:ext cx="5245463" cy="738664"/>
              </a:xfrm>
              <a:prstGeom prst="rect">
                <a:avLst/>
              </a:prstGeom>
              <a:blipFill>
                <a:blip r:embed="rId5"/>
                <a:stretch>
                  <a:fillRect l="-48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quals 11">
            <a:extLst>
              <a:ext uri="{FF2B5EF4-FFF2-40B4-BE49-F238E27FC236}">
                <a16:creationId xmlns:a16="http://schemas.microsoft.com/office/drawing/2014/main" id="{87A0129C-3E63-B640-9306-1D7D88272B34}"/>
              </a:ext>
            </a:extLst>
          </p:cNvPr>
          <p:cNvSpPr/>
          <p:nvPr/>
        </p:nvSpPr>
        <p:spPr>
          <a:xfrm>
            <a:off x="4182614" y="3386022"/>
            <a:ext cx="531939" cy="406306"/>
          </a:xfrm>
          <a:prstGeom prst="mathEqual">
            <a:avLst>
              <a:gd name="adj1" fmla="val 16181"/>
              <a:gd name="adj2" fmla="val 3133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Not Equal 12">
            <a:extLst>
              <a:ext uri="{FF2B5EF4-FFF2-40B4-BE49-F238E27FC236}">
                <a16:creationId xmlns:a16="http://schemas.microsoft.com/office/drawing/2014/main" id="{B6526518-D2B1-8D4A-8F0E-B345481C0308}"/>
              </a:ext>
            </a:extLst>
          </p:cNvPr>
          <p:cNvSpPr/>
          <p:nvPr/>
        </p:nvSpPr>
        <p:spPr>
          <a:xfrm>
            <a:off x="2586122" y="5186811"/>
            <a:ext cx="629571" cy="409627"/>
          </a:xfrm>
          <a:prstGeom prst="mathNotEqual">
            <a:avLst>
              <a:gd name="adj1" fmla="val 18667"/>
              <a:gd name="adj2" fmla="val 6600000"/>
              <a:gd name="adj3" fmla="val 26318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862160-3CD7-6C4E-BF12-BFF79A344407}"/>
              </a:ext>
            </a:extLst>
          </p:cNvPr>
          <p:cNvSpPr/>
          <p:nvPr/>
        </p:nvSpPr>
        <p:spPr>
          <a:xfrm>
            <a:off x="1299000" y="1134574"/>
            <a:ext cx="6831106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#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v [x0, x1,...,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= (... ((v # x0) # x1) ...) #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A25FCE-8AC1-854A-8A33-F91D5241E255}"/>
              </a:ext>
            </a:extLst>
          </p:cNvPr>
          <p:cNvSpPr/>
          <p:nvPr/>
        </p:nvSpPr>
        <p:spPr>
          <a:xfrm>
            <a:off x="1299000" y="1645293"/>
            <a:ext cx="68663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#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v [x0, x1,...,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= x0 # (x1 # (...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# v)... ))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5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6821-0975-D748-A60A-BAA7B377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73F86-D982-F746-AB4F-F6E574C47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Two approaches to reuse the code</a:t>
            </a:r>
          </a:p>
          <a:p>
            <a:pPr lvl="1"/>
            <a:r>
              <a:rPr lang="en-US" sz="2000" b="1" dirty="0"/>
              <a:t>Polymorphic function</a:t>
            </a:r>
            <a:endParaRPr lang="en-US" sz="2000" dirty="0"/>
          </a:p>
          <a:p>
            <a:pPr lvl="1"/>
            <a:r>
              <a:rPr lang="en-US" sz="2000" b="1" dirty="0"/>
              <a:t>Pattern of computation</a:t>
            </a:r>
          </a:p>
          <a:p>
            <a:pPr lvl="2"/>
            <a:r>
              <a:rPr lang="en-US" sz="1800" dirty="0"/>
              <a:t>Transform every element of a list in some way. 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marL="914400" lvl="2" indent="0">
              <a:buNone/>
            </a:pPr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Combine (reduce) the elements of a list using some operator:</a:t>
            </a:r>
          </a:p>
          <a:p>
            <a:pPr marL="914400" lvl="2" indent="0">
              <a:buNone/>
            </a:pP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	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endParaRPr lang="en-US" sz="1400" dirty="0"/>
          </a:p>
          <a:p>
            <a:pPr lvl="2"/>
            <a:endParaRPr lang="en-US" sz="1800" dirty="0"/>
          </a:p>
          <a:p>
            <a:pPr lvl="2"/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07CB6-FC24-8B46-8F68-34190629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7E99F4-F2C8-9E49-94A9-6E163D78FD66}"/>
              </a:ext>
            </a:extLst>
          </p:cNvPr>
          <p:cNvSpPr/>
          <p:nvPr/>
        </p:nvSpPr>
        <p:spPr>
          <a:xfrm>
            <a:off x="2241169" y="2429970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map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map f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[f x | x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99B481-EE01-7C44-A60C-5A1C2F375513}"/>
              </a:ext>
            </a:extLst>
          </p:cNvPr>
          <p:cNvSpPr/>
          <p:nvPr/>
        </p:nvSpPr>
        <p:spPr>
          <a:xfrm>
            <a:off x="2241169" y="3960036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filter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filter p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[x | x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p x]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43E903-7A92-2347-B3D2-231BBB97F01F}"/>
              </a:ext>
            </a:extLst>
          </p:cNvPr>
          <p:cNvSpPr/>
          <p:nvPr/>
        </p:nvSpPr>
        <p:spPr>
          <a:xfrm>
            <a:off x="2241169" y="3167390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map (+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E0C637-93D7-214B-8CB4-B5034946CCD8}"/>
              </a:ext>
            </a:extLst>
          </p:cNvPr>
          <p:cNvSpPr/>
          <p:nvPr/>
        </p:nvSpPr>
        <p:spPr>
          <a:xfrm>
            <a:off x="2241170" y="4639155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filter even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9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3D031-152D-E548-9843-0EA6E6F9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B3315-E7C4-8647-BFFC-3EAF39A7E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MapReduce</a:t>
            </a:r>
            <a:r>
              <a:rPr lang="en-US" sz="2000" dirty="0"/>
              <a:t> is a programming model and an associated implementation for processing and generating big data sets with a parallel, distributed algorithm on a cluster of computational nodes.</a:t>
            </a:r>
          </a:p>
          <a:p>
            <a:pPr lvl="1"/>
            <a:r>
              <a:rPr lang="en-US" sz="1800" dirty="0"/>
              <a:t>A MapReduce program is composed of a </a:t>
            </a:r>
            <a:r>
              <a:rPr lang="en-US" sz="1800" b="1" dirty="0"/>
              <a:t>map</a:t>
            </a:r>
            <a:r>
              <a:rPr lang="en-US" sz="1800" dirty="0"/>
              <a:t> function that performs </a:t>
            </a:r>
            <a:r>
              <a:rPr lang="en-US" sz="1800" i="1" dirty="0"/>
              <a:t>filtering</a:t>
            </a:r>
            <a:r>
              <a:rPr lang="en-US" sz="1800" dirty="0"/>
              <a:t> and </a:t>
            </a:r>
            <a:r>
              <a:rPr lang="en-US" sz="1800" i="1" dirty="0"/>
              <a:t>sorting</a:t>
            </a:r>
          </a:p>
          <a:p>
            <a:pPr lvl="1"/>
            <a:r>
              <a:rPr lang="en-US" sz="1800" b="1" dirty="0"/>
              <a:t>reduce </a:t>
            </a:r>
            <a:r>
              <a:rPr lang="en-US" sz="1800" dirty="0"/>
              <a:t>or </a:t>
            </a:r>
            <a:r>
              <a:rPr lang="en-US" sz="1800" b="1" dirty="0"/>
              <a:t>fold</a:t>
            </a:r>
            <a:r>
              <a:rPr lang="en-US" sz="1800" dirty="0"/>
              <a:t>  functions perform a summary operation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A595D-CCF0-9142-93D1-DCDA1749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016988-1ADD-9F42-9E9A-FAFAEAB354A4}"/>
              </a:ext>
            </a:extLst>
          </p:cNvPr>
          <p:cNvGrpSpPr/>
          <p:nvPr/>
        </p:nvGrpSpPr>
        <p:grpSpPr>
          <a:xfrm>
            <a:off x="2628230" y="2935576"/>
            <a:ext cx="5159408" cy="3222993"/>
            <a:chOff x="2681751" y="3230724"/>
            <a:chExt cx="5253935" cy="32820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580720-2BF4-6443-B576-996B4EB3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1751" y="3230724"/>
              <a:ext cx="4376057" cy="328204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F66B6E-4681-1E4D-BF33-A00474DD9B99}"/>
                </a:ext>
              </a:extLst>
            </p:cNvPr>
            <p:cNvSpPr/>
            <p:nvPr/>
          </p:nvSpPr>
          <p:spPr>
            <a:xfrm>
              <a:off x="5508171" y="5312229"/>
              <a:ext cx="2427515" cy="907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117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D6C-68BB-114B-ADA6-920EE693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foldr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79A08-B030-3A47-AD8D-2D15724C6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Many functions that take a list as their argument can be defined using the following simple pattern of recursion on lists.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# </a:t>
            </a:r>
            <a:r>
              <a:rPr lang="en-US" sz="2000" dirty="0"/>
              <a:t>is binary operator applied to the head of the list and the result recursively processing the tail.</a:t>
            </a:r>
          </a:p>
          <a:p>
            <a:r>
              <a:rPr lang="en-US" sz="2000" b="1" dirty="0"/>
              <a:t>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611C7-8E4E-FF4E-BA42-E7B6E9F3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D3F63F-6393-1348-A259-265ED4DD7281}"/>
              </a:ext>
            </a:extLst>
          </p:cNvPr>
          <p:cNvSpPr/>
          <p:nvPr/>
        </p:nvSpPr>
        <p:spPr>
          <a:xfrm>
            <a:off x="2631687" y="1752397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v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x # f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74BC8-1C1C-2544-A46A-031661E82663}"/>
              </a:ext>
            </a:extLst>
          </p:cNvPr>
          <p:cNvSpPr/>
          <p:nvPr/>
        </p:nvSpPr>
        <p:spPr>
          <a:xfrm>
            <a:off x="2631687" y="3148071"/>
            <a:ext cx="4572000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sum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sum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x + sum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product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product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x * product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or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False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or (x: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x || or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and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and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x &amp;&amp; and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C97073-D9FD-B741-BBD7-A2C693E692F9}"/>
              </a:ext>
            </a:extLst>
          </p:cNvPr>
          <p:cNvSpPr/>
          <p:nvPr/>
        </p:nvSpPr>
        <p:spPr>
          <a:xfrm>
            <a:off x="2631687" y="5731313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and [True, False, True, True]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C314E5-75D1-5A4F-91A5-1E5C26732965}"/>
              </a:ext>
            </a:extLst>
          </p:cNvPr>
          <p:cNvCxnSpPr/>
          <p:nvPr/>
        </p:nvCxnSpPr>
        <p:spPr>
          <a:xfrm>
            <a:off x="4352192" y="2275617"/>
            <a:ext cx="0" cy="1158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2D06B8-5DDA-FC4B-A527-7F901757DBB2}"/>
              </a:ext>
            </a:extLst>
          </p:cNvPr>
          <p:cNvCxnSpPr>
            <a:cxnSpLocks/>
          </p:cNvCxnSpPr>
          <p:nvPr/>
        </p:nvCxnSpPr>
        <p:spPr>
          <a:xfrm>
            <a:off x="2365131" y="2391508"/>
            <a:ext cx="198706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5C24E9-6239-9944-AE68-4FF7EAFC9EFD}"/>
              </a:ext>
            </a:extLst>
          </p:cNvPr>
          <p:cNvCxnSpPr>
            <a:cxnSpLocks/>
          </p:cNvCxnSpPr>
          <p:nvPr/>
        </p:nvCxnSpPr>
        <p:spPr>
          <a:xfrm flipV="1">
            <a:off x="2365131" y="2136531"/>
            <a:ext cx="0" cy="25497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76925B-6E85-D34A-A3CD-C0E21B8B4D98}"/>
              </a:ext>
            </a:extLst>
          </p:cNvPr>
          <p:cNvCxnSpPr/>
          <p:nvPr/>
        </p:nvCxnSpPr>
        <p:spPr>
          <a:xfrm>
            <a:off x="2365131" y="2127738"/>
            <a:ext cx="266556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A5B6-BFB9-C444-B8E1-186EBF8EF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foldr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94B6D-80E2-B141-8B49-7EAA649A5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higher-order library function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foldr</a:t>
            </a:r>
            <a:r>
              <a:rPr lang="en-US" sz="2000" dirty="0"/>
              <a:t> (abbreviating </a:t>
            </a:r>
            <a:r>
              <a:rPr lang="en-US" sz="2000" i="1" dirty="0"/>
              <a:t>fold right</a:t>
            </a:r>
            <a:r>
              <a:rPr lang="en-US" sz="2000" dirty="0"/>
              <a:t>) encapsulates this pattern of recursion for defining functions on lists, with the operator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2000" dirty="0"/>
              <a:t> and the value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2000" dirty="0"/>
              <a:t> as arguments.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definitions could also include </a:t>
            </a:r>
            <a:r>
              <a:rPr lang="en-US" sz="2000" i="1" dirty="0"/>
              <a:t>explicit list arguments</a:t>
            </a:r>
            <a:r>
              <a:rPr lang="en-US" sz="2000" dirty="0"/>
              <a:t>, as 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27AB-669F-AC4A-8EE5-F1BB62EB5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F9C57-91C3-8447-81C0-84DCA91F24A9}"/>
              </a:ext>
            </a:extLst>
          </p:cNvPr>
          <p:cNvSpPr/>
          <p:nvPr/>
        </p:nvSpPr>
        <p:spPr>
          <a:xfrm>
            <a:off x="2241169" y="2197893"/>
            <a:ext cx="4572000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sum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sum	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product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product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*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or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or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||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False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and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and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&amp;&amp;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True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6E9BC-B373-174D-BE22-80CD947FCB1A}"/>
              </a:ext>
            </a:extLst>
          </p:cNvPr>
          <p:cNvSpPr/>
          <p:nvPr/>
        </p:nvSpPr>
        <p:spPr>
          <a:xfrm>
            <a:off x="2241168" y="5385369"/>
            <a:ext cx="457199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sum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4BBB8A-D4E6-114C-9287-DF02F38442AA}"/>
              </a:ext>
            </a:extLst>
          </p:cNvPr>
          <p:cNvSpPr txBox="1"/>
          <p:nvPr/>
        </p:nvSpPr>
        <p:spPr>
          <a:xfrm>
            <a:off x="6813167" y="2226914"/>
            <a:ext cx="461665" cy="23915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i="1" dirty="0"/>
              <a:t>Implicit</a:t>
            </a:r>
            <a:r>
              <a:rPr lang="en-US" dirty="0"/>
              <a:t> </a:t>
            </a:r>
            <a:r>
              <a:rPr lang="en-US" i="1" dirty="0"/>
              <a:t>arguments</a:t>
            </a:r>
          </a:p>
        </p:txBody>
      </p:sp>
    </p:spTree>
    <p:extLst>
      <p:ext uri="{BB962C8B-B14F-4D97-AF65-F5344CB8AC3E}">
        <p14:creationId xmlns:p14="http://schemas.microsoft.com/office/powerpoint/2010/main" val="5263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D914A-584C-8345-BB41-1E753531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foldr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30E96-4769-1542-9755-60D9D447C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foldr</a:t>
            </a:r>
            <a:r>
              <a:rPr lang="en-US" sz="2000" dirty="0"/>
              <a:t> function itself can be defined using recursion: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lvl="1"/>
            <a:r>
              <a:rPr lang="en-US" sz="1800" dirty="0"/>
              <a:t>Any non-empty list is mapped by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f</a:t>
            </a:r>
            <a:r>
              <a:rPr lang="en-US" sz="1800" dirty="0"/>
              <a:t> taking the head of the list recursively until the tail is reached. </a:t>
            </a:r>
          </a:p>
          <a:p>
            <a:pPr lvl="1"/>
            <a:r>
              <a:rPr lang="en-US" sz="1800" dirty="0"/>
              <a:t>It is best to think of the behavior in a non-recursive manner, as simply replacing each cons operator in a list by the function and the empty list at the end by the value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18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CC22C-3783-6548-BB26-5E1D10FC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70E56-CB7A-DB48-8F3C-DCF04F5DCF98}"/>
              </a:ext>
            </a:extLst>
          </p:cNvPr>
          <p:cNvSpPr/>
          <p:nvPr/>
        </p:nvSpPr>
        <p:spPr>
          <a:xfrm>
            <a:off x="2152072" y="1465669"/>
            <a:ext cx="4839855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b) -&gt; b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 v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v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 v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f x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 v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FB93122-AE38-7244-9BD1-E6DBF24FE049}"/>
              </a:ext>
            </a:extLst>
          </p:cNvPr>
          <p:cNvCxnSpPr>
            <a:cxnSpLocks/>
          </p:cNvCxnSpPr>
          <p:nvPr/>
        </p:nvCxnSpPr>
        <p:spPr>
          <a:xfrm>
            <a:off x="5064374" y="2258033"/>
            <a:ext cx="0" cy="1158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8243CB8-AB35-EB4E-B993-9D9C314DE60F}"/>
              </a:ext>
            </a:extLst>
          </p:cNvPr>
          <p:cNvCxnSpPr>
            <a:cxnSpLocks/>
          </p:cNvCxnSpPr>
          <p:nvPr/>
        </p:nvCxnSpPr>
        <p:spPr>
          <a:xfrm>
            <a:off x="1828801" y="2373924"/>
            <a:ext cx="323556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63A84EE-048D-494B-AB7A-D25C13910341}"/>
              </a:ext>
            </a:extLst>
          </p:cNvPr>
          <p:cNvCxnSpPr>
            <a:cxnSpLocks/>
          </p:cNvCxnSpPr>
          <p:nvPr/>
        </p:nvCxnSpPr>
        <p:spPr>
          <a:xfrm flipV="1">
            <a:off x="1828801" y="2118947"/>
            <a:ext cx="0" cy="25497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21B2FAA-780A-E843-9FE5-5ED9C41C3A68}"/>
              </a:ext>
            </a:extLst>
          </p:cNvPr>
          <p:cNvCxnSpPr>
            <a:cxnSpLocks/>
          </p:cNvCxnSpPr>
          <p:nvPr/>
        </p:nvCxnSpPr>
        <p:spPr>
          <a:xfrm>
            <a:off x="1828801" y="2110154"/>
            <a:ext cx="266556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5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D3A1-B0DE-9F47-BA6C-2EE39D2E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foldr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9E1F-480A-6B4E-9538-D5D7A289A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Example</a:t>
            </a:r>
            <a:r>
              <a:rPr lang="en-US" sz="2000" dirty="0"/>
              <a:t>: Applying 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 </a:t>
            </a:r>
            <a:r>
              <a:rPr lang="en-US" sz="2000" dirty="0"/>
              <a:t>to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can be used to define many more functions that might be expected. </a:t>
            </a:r>
          </a:p>
          <a:p>
            <a:endParaRPr lang="en-US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40850-7152-B248-9162-F140A693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36F41-F2AF-604E-AD26-19CEBC27F35C}"/>
              </a:ext>
            </a:extLst>
          </p:cNvPr>
          <p:cNvSpPr/>
          <p:nvPr/>
        </p:nvSpPr>
        <p:spPr>
          <a:xfrm>
            <a:off x="2788598" y="1334793"/>
            <a:ext cx="2788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r>
              <a:rPr lang="en-US" sz="2000" dirty="0"/>
              <a:t>gives</a:t>
            </a:r>
            <a:b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88BBC7-9C31-914D-AD52-AFD53E5E8D83}"/>
              </a:ext>
            </a:extLst>
          </p:cNvPr>
          <p:cNvCxnSpPr/>
          <p:nvPr/>
        </p:nvCxnSpPr>
        <p:spPr>
          <a:xfrm>
            <a:off x="4438185" y="1650380"/>
            <a:ext cx="0" cy="27878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0B8992-26AC-054D-A144-DFAAEB815EFF}"/>
              </a:ext>
            </a:extLst>
          </p:cNvPr>
          <p:cNvCxnSpPr/>
          <p:nvPr/>
        </p:nvCxnSpPr>
        <p:spPr>
          <a:xfrm>
            <a:off x="4201198" y="1650379"/>
            <a:ext cx="0" cy="27878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050FD-3D6F-A845-B54D-B306AF250B1A}"/>
              </a:ext>
            </a:extLst>
          </p:cNvPr>
          <p:cNvSpPr/>
          <p:nvPr/>
        </p:nvSpPr>
        <p:spPr>
          <a:xfrm>
            <a:off x="654423" y="3220227"/>
            <a:ext cx="413273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length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length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length (_: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length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E36165-0402-A346-8388-2B433A6AEF3A}"/>
              </a:ext>
            </a:extLst>
          </p:cNvPr>
          <p:cNvSpPr/>
          <p:nvPr/>
        </p:nvSpPr>
        <p:spPr>
          <a:xfrm>
            <a:off x="654423" y="4182331"/>
            <a:ext cx="2788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r>
              <a:rPr lang="en-US" sz="2000" dirty="0"/>
              <a:t>gives</a:t>
            </a:r>
            <a:b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EFF1B9-3548-C945-9D65-2FA211646E5E}"/>
              </a:ext>
            </a:extLst>
          </p:cNvPr>
          <p:cNvCxnSpPr/>
          <p:nvPr/>
        </p:nvCxnSpPr>
        <p:spPr>
          <a:xfrm>
            <a:off x="2304010" y="4497918"/>
            <a:ext cx="0" cy="27878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537D21-DF66-094C-A397-0918943FEBED}"/>
              </a:ext>
            </a:extLst>
          </p:cNvPr>
          <p:cNvCxnSpPr/>
          <p:nvPr/>
        </p:nvCxnSpPr>
        <p:spPr>
          <a:xfrm>
            <a:off x="2067023" y="4497917"/>
            <a:ext cx="0" cy="27878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551433E-B0B6-984B-BBBB-33362ADFB2AA}"/>
              </a:ext>
            </a:extLst>
          </p:cNvPr>
          <p:cNvSpPr/>
          <p:nvPr/>
        </p:nvSpPr>
        <p:spPr>
          <a:xfrm>
            <a:off x="654423" y="5284563"/>
            <a:ext cx="413273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length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length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(\_ n -&gt;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n)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0F7812-0678-484D-AF2B-0DCAB1DFB265}"/>
              </a:ext>
            </a:extLst>
          </p:cNvPr>
          <p:cNvSpPr/>
          <p:nvPr/>
        </p:nvSpPr>
        <p:spPr>
          <a:xfrm>
            <a:off x="5469094" y="959003"/>
            <a:ext cx="3171717" cy="1720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79839C-B684-4B42-87DB-85D00DC99296}"/>
              </a:ext>
            </a:extLst>
          </p:cNvPr>
          <p:cNvSpPr txBox="1"/>
          <p:nvPr/>
        </p:nvSpPr>
        <p:spPr>
          <a:xfrm>
            <a:off x="5924562" y="1183851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1F3AF1-10F3-0848-B60B-59409BBE99A4}"/>
              </a:ext>
            </a:extLst>
          </p:cNvPr>
          <p:cNvSpPr txBox="1"/>
          <p:nvPr/>
        </p:nvSpPr>
        <p:spPr>
          <a:xfrm>
            <a:off x="6175177" y="1535621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5ED428-97CE-C446-AABF-DCFCA26C1706}"/>
              </a:ext>
            </a:extLst>
          </p:cNvPr>
          <p:cNvSpPr txBox="1"/>
          <p:nvPr/>
        </p:nvSpPr>
        <p:spPr>
          <a:xfrm>
            <a:off x="6425792" y="1887391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8EF6A4-57F3-C940-B96B-30FE05638210}"/>
              </a:ext>
            </a:extLst>
          </p:cNvPr>
          <p:cNvSpPr txBox="1"/>
          <p:nvPr/>
        </p:nvSpPr>
        <p:spPr>
          <a:xfrm>
            <a:off x="6593035" y="2270078"/>
            <a:ext cx="46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US" sz="12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4D03FC4-502A-CF4E-858A-B88EC8E511D9}"/>
              </a:ext>
            </a:extLst>
          </p:cNvPr>
          <p:cNvCxnSpPr>
            <a:stCxn id="22" idx="3"/>
            <a:endCxn id="23" idx="0"/>
          </p:cNvCxnSpPr>
          <p:nvPr/>
        </p:nvCxnSpPr>
        <p:spPr>
          <a:xfrm>
            <a:off x="6162824" y="1368517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398F26E-2AA0-A945-B0A1-F6C10A80023F}"/>
              </a:ext>
            </a:extLst>
          </p:cNvPr>
          <p:cNvCxnSpPr>
            <a:cxnSpLocks/>
            <a:stCxn id="24" idx="0"/>
            <a:endCxn id="23" idx="3"/>
          </p:cNvCxnSpPr>
          <p:nvPr/>
        </p:nvCxnSpPr>
        <p:spPr>
          <a:xfrm flipH="1" flipV="1">
            <a:off x="6413439" y="1720287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FF4AC82-EE6D-EB47-A555-99B6E474B695}"/>
              </a:ext>
            </a:extLst>
          </p:cNvPr>
          <p:cNvCxnSpPr>
            <a:cxnSpLocks/>
            <a:stCxn id="25" idx="0"/>
            <a:endCxn id="24" idx="3"/>
          </p:cNvCxnSpPr>
          <p:nvPr/>
        </p:nvCxnSpPr>
        <p:spPr>
          <a:xfrm flipH="1" flipV="1">
            <a:off x="6664054" y="2072057"/>
            <a:ext cx="159940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02629BF5-F73C-EA4E-8225-C249231CB98E}"/>
              </a:ext>
            </a:extLst>
          </p:cNvPr>
          <p:cNvSpPr/>
          <p:nvPr/>
        </p:nvSpPr>
        <p:spPr>
          <a:xfrm>
            <a:off x="5629486" y="1581787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US" sz="12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213C072-8AB3-074E-B914-0E5395146F5F}"/>
              </a:ext>
            </a:extLst>
          </p:cNvPr>
          <p:cNvSpPr/>
          <p:nvPr/>
        </p:nvSpPr>
        <p:spPr>
          <a:xfrm>
            <a:off x="5907126" y="1913287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US" sz="12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6A0D2D8-CEE9-5A4A-8C85-C41355068E37}"/>
              </a:ext>
            </a:extLst>
          </p:cNvPr>
          <p:cNvSpPr/>
          <p:nvPr/>
        </p:nvSpPr>
        <p:spPr>
          <a:xfrm>
            <a:off x="6167354" y="2270078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US" sz="12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B0A33B9-59B9-744F-9583-0ECC3166AB4B}"/>
              </a:ext>
            </a:extLst>
          </p:cNvPr>
          <p:cNvCxnSpPr>
            <a:cxnSpLocks/>
            <a:stCxn id="22" idx="1"/>
            <a:endCxn id="59" idx="0"/>
          </p:cNvCxnSpPr>
          <p:nvPr/>
        </p:nvCxnSpPr>
        <p:spPr>
          <a:xfrm flipH="1">
            <a:off x="5768306" y="1368517"/>
            <a:ext cx="156256" cy="21327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A6D34CC-5055-974D-ADD9-8471CD92188D}"/>
              </a:ext>
            </a:extLst>
          </p:cNvPr>
          <p:cNvCxnSpPr>
            <a:cxnSpLocks/>
            <a:stCxn id="23" idx="1"/>
            <a:endCxn id="60" idx="0"/>
          </p:cNvCxnSpPr>
          <p:nvPr/>
        </p:nvCxnSpPr>
        <p:spPr>
          <a:xfrm flipH="1">
            <a:off x="6045946" y="1720287"/>
            <a:ext cx="129231" cy="193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3B020BB-8ECD-6244-A646-AFBC336D6230}"/>
              </a:ext>
            </a:extLst>
          </p:cNvPr>
          <p:cNvCxnSpPr>
            <a:cxnSpLocks/>
            <a:stCxn id="24" idx="1"/>
            <a:endCxn id="61" idx="0"/>
          </p:cNvCxnSpPr>
          <p:nvPr/>
        </p:nvCxnSpPr>
        <p:spPr>
          <a:xfrm flipH="1">
            <a:off x="6306174" y="2072057"/>
            <a:ext cx="119618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EEB732A-9D91-244E-ADF5-1EED90D29A37}"/>
              </a:ext>
            </a:extLst>
          </p:cNvPr>
          <p:cNvSpPr txBox="1"/>
          <p:nvPr/>
        </p:nvSpPr>
        <p:spPr>
          <a:xfrm>
            <a:off x="7502385" y="1183851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5A63997-1DD5-DD49-BB76-A65047A70059}"/>
              </a:ext>
            </a:extLst>
          </p:cNvPr>
          <p:cNvSpPr txBox="1"/>
          <p:nvPr/>
        </p:nvSpPr>
        <p:spPr>
          <a:xfrm>
            <a:off x="7753000" y="1535621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9BEC2D7-B9C3-1643-9357-2AF3FE55EA31}"/>
              </a:ext>
            </a:extLst>
          </p:cNvPr>
          <p:cNvSpPr txBox="1"/>
          <p:nvPr/>
        </p:nvSpPr>
        <p:spPr>
          <a:xfrm>
            <a:off x="8003615" y="1887391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A6A41C1-FA6F-7A46-852A-37D32CEBEE78}"/>
              </a:ext>
            </a:extLst>
          </p:cNvPr>
          <p:cNvSpPr txBox="1"/>
          <p:nvPr/>
        </p:nvSpPr>
        <p:spPr>
          <a:xfrm>
            <a:off x="8170858" y="2270078"/>
            <a:ext cx="46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US" sz="1200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B2DD8AA-445B-EB40-A46B-8266935549EA}"/>
              </a:ext>
            </a:extLst>
          </p:cNvPr>
          <p:cNvCxnSpPr>
            <a:stCxn id="80" idx="3"/>
            <a:endCxn id="81" idx="0"/>
          </p:cNvCxnSpPr>
          <p:nvPr/>
        </p:nvCxnSpPr>
        <p:spPr>
          <a:xfrm>
            <a:off x="7740647" y="1368517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52A4D4D-2A05-FB4B-A946-4BF2C0EC0891}"/>
              </a:ext>
            </a:extLst>
          </p:cNvPr>
          <p:cNvCxnSpPr>
            <a:cxnSpLocks/>
            <a:stCxn id="82" idx="0"/>
            <a:endCxn id="81" idx="3"/>
          </p:cNvCxnSpPr>
          <p:nvPr/>
        </p:nvCxnSpPr>
        <p:spPr>
          <a:xfrm flipH="1" flipV="1">
            <a:off x="7991262" y="1720287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3324822-26BC-DB47-B106-5CC759F15E79}"/>
              </a:ext>
            </a:extLst>
          </p:cNvPr>
          <p:cNvCxnSpPr>
            <a:cxnSpLocks/>
            <a:stCxn id="83" idx="0"/>
            <a:endCxn id="82" idx="3"/>
          </p:cNvCxnSpPr>
          <p:nvPr/>
        </p:nvCxnSpPr>
        <p:spPr>
          <a:xfrm flipH="1" flipV="1">
            <a:off x="8241877" y="2072057"/>
            <a:ext cx="159940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E10E16FA-F453-3B4B-8D3E-0B1DF5BEF1BE}"/>
              </a:ext>
            </a:extLst>
          </p:cNvPr>
          <p:cNvSpPr/>
          <p:nvPr/>
        </p:nvSpPr>
        <p:spPr>
          <a:xfrm>
            <a:off x="7207309" y="1581787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US" sz="12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4078179-8992-004C-87CD-6E94814BE80E}"/>
              </a:ext>
            </a:extLst>
          </p:cNvPr>
          <p:cNvSpPr/>
          <p:nvPr/>
        </p:nvSpPr>
        <p:spPr>
          <a:xfrm>
            <a:off x="7484949" y="1913287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US" sz="12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0B8C0D2-5E55-0B4F-9846-2EBEF927989A}"/>
              </a:ext>
            </a:extLst>
          </p:cNvPr>
          <p:cNvSpPr/>
          <p:nvPr/>
        </p:nvSpPr>
        <p:spPr>
          <a:xfrm>
            <a:off x="7745177" y="2270078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US" sz="1200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0881599-2892-4443-AD7D-199E21851E3D}"/>
              </a:ext>
            </a:extLst>
          </p:cNvPr>
          <p:cNvCxnSpPr>
            <a:cxnSpLocks/>
            <a:stCxn id="80" idx="1"/>
            <a:endCxn id="87" idx="0"/>
          </p:cNvCxnSpPr>
          <p:nvPr/>
        </p:nvCxnSpPr>
        <p:spPr>
          <a:xfrm flipH="1">
            <a:off x="7346129" y="1368517"/>
            <a:ext cx="156256" cy="21327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82223E6-4888-9040-AF0A-DF93E39D9392}"/>
              </a:ext>
            </a:extLst>
          </p:cNvPr>
          <p:cNvCxnSpPr>
            <a:cxnSpLocks/>
            <a:stCxn id="81" idx="1"/>
            <a:endCxn id="88" idx="0"/>
          </p:cNvCxnSpPr>
          <p:nvPr/>
        </p:nvCxnSpPr>
        <p:spPr>
          <a:xfrm flipH="1">
            <a:off x="7623769" y="1720287"/>
            <a:ext cx="129231" cy="193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785380D-0608-A548-A645-841DE2F7766E}"/>
              </a:ext>
            </a:extLst>
          </p:cNvPr>
          <p:cNvCxnSpPr>
            <a:cxnSpLocks/>
            <a:stCxn id="82" idx="1"/>
            <a:endCxn id="89" idx="0"/>
          </p:cNvCxnSpPr>
          <p:nvPr/>
        </p:nvCxnSpPr>
        <p:spPr>
          <a:xfrm flipH="1">
            <a:off x="7883997" y="2072057"/>
            <a:ext cx="119618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A28AC6FE-82DB-6A4B-8CD4-1412CC5D0CA1}"/>
              </a:ext>
            </a:extLst>
          </p:cNvPr>
          <p:cNvCxnSpPr>
            <a:cxnSpLocks/>
          </p:cNvCxnSpPr>
          <p:nvPr/>
        </p:nvCxnSpPr>
        <p:spPr>
          <a:xfrm>
            <a:off x="6555121" y="1370994"/>
            <a:ext cx="652188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0A1AEF7-C16A-1542-8F12-CBA5534F275A}"/>
              </a:ext>
            </a:extLst>
          </p:cNvPr>
          <p:cNvSpPr txBox="1"/>
          <p:nvPr/>
        </p:nvSpPr>
        <p:spPr>
          <a:xfrm>
            <a:off x="6343451" y="993864"/>
            <a:ext cx="1470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US" sz="14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E05C16-4500-374C-BB07-6781526AAC80}"/>
              </a:ext>
            </a:extLst>
          </p:cNvPr>
          <p:cNvSpPr/>
          <p:nvPr/>
        </p:nvSpPr>
        <p:spPr>
          <a:xfrm>
            <a:off x="5461059" y="4415780"/>
            <a:ext cx="3171717" cy="1720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D8E6B1-64F9-E84E-B41D-9710ADEA2100}"/>
              </a:ext>
            </a:extLst>
          </p:cNvPr>
          <p:cNvSpPr txBox="1"/>
          <p:nvPr/>
        </p:nvSpPr>
        <p:spPr>
          <a:xfrm>
            <a:off x="5916527" y="4640628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263D957-A4A9-6B43-991D-D31603B7E57A}"/>
              </a:ext>
            </a:extLst>
          </p:cNvPr>
          <p:cNvSpPr txBox="1"/>
          <p:nvPr/>
        </p:nvSpPr>
        <p:spPr>
          <a:xfrm>
            <a:off x="6167142" y="4992398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037011E-882B-A14E-8482-1C7D274BE92E}"/>
              </a:ext>
            </a:extLst>
          </p:cNvPr>
          <p:cNvSpPr txBox="1"/>
          <p:nvPr/>
        </p:nvSpPr>
        <p:spPr>
          <a:xfrm>
            <a:off x="6417757" y="5344168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29A94ED-3999-1046-9922-EFE38BC87410}"/>
              </a:ext>
            </a:extLst>
          </p:cNvPr>
          <p:cNvSpPr txBox="1"/>
          <p:nvPr/>
        </p:nvSpPr>
        <p:spPr>
          <a:xfrm>
            <a:off x="6585000" y="5726855"/>
            <a:ext cx="46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US" sz="1200" dirty="0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8DFD287-6044-1047-980E-6997B85D3435}"/>
              </a:ext>
            </a:extLst>
          </p:cNvPr>
          <p:cNvCxnSpPr>
            <a:stCxn id="97" idx="3"/>
            <a:endCxn id="98" idx="0"/>
          </p:cNvCxnSpPr>
          <p:nvPr/>
        </p:nvCxnSpPr>
        <p:spPr>
          <a:xfrm>
            <a:off x="6154789" y="4825294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6DD551F-E908-5148-9BDA-0069B6D2D663}"/>
              </a:ext>
            </a:extLst>
          </p:cNvPr>
          <p:cNvCxnSpPr>
            <a:cxnSpLocks/>
            <a:stCxn id="99" idx="0"/>
            <a:endCxn id="98" idx="3"/>
          </p:cNvCxnSpPr>
          <p:nvPr/>
        </p:nvCxnSpPr>
        <p:spPr>
          <a:xfrm flipH="1" flipV="1">
            <a:off x="6405404" y="5177064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23305D3-9873-6049-B6AC-D09BD625E5D5}"/>
              </a:ext>
            </a:extLst>
          </p:cNvPr>
          <p:cNvCxnSpPr>
            <a:cxnSpLocks/>
            <a:stCxn id="100" idx="0"/>
            <a:endCxn id="99" idx="3"/>
          </p:cNvCxnSpPr>
          <p:nvPr/>
        </p:nvCxnSpPr>
        <p:spPr>
          <a:xfrm flipH="1" flipV="1">
            <a:off x="6656019" y="5528834"/>
            <a:ext cx="159940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D9151BF-96F5-3948-929F-438D2F056DC2}"/>
              </a:ext>
            </a:extLst>
          </p:cNvPr>
          <p:cNvSpPr/>
          <p:nvPr/>
        </p:nvSpPr>
        <p:spPr>
          <a:xfrm>
            <a:off x="5621451" y="5038564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US" sz="12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C3C1C95-0F6B-C546-A683-87D6D9669753}"/>
              </a:ext>
            </a:extLst>
          </p:cNvPr>
          <p:cNvSpPr/>
          <p:nvPr/>
        </p:nvSpPr>
        <p:spPr>
          <a:xfrm>
            <a:off x="5899091" y="5370064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US" sz="12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0090289-4D94-EE40-AF3B-26BF72092E88}"/>
              </a:ext>
            </a:extLst>
          </p:cNvPr>
          <p:cNvSpPr/>
          <p:nvPr/>
        </p:nvSpPr>
        <p:spPr>
          <a:xfrm>
            <a:off x="6159319" y="5726855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US" sz="1200" dirty="0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B04EA97-489E-0643-83D1-CADD0AF2412A}"/>
              </a:ext>
            </a:extLst>
          </p:cNvPr>
          <p:cNvCxnSpPr>
            <a:cxnSpLocks/>
            <a:stCxn id="97" idx="1"/>
            <a:endCxn id="104" idx="0"/>
          </p:cNvCxnSpPr>
          <p:nvPr/>
        </p:nvCxnSpPr>
        <p:spPr>
          <a:xfrm flipH="1">
            <a:off x="5760271" y="4825294"/>
            <a:ext cx="156256" cy="21327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88876EE-8A63-F54F-B2CF-99221CE9C41D}"/>
              </a:ext>
            </a:extLst>
          </p:cNvPr>
          <p:cNvCxnSpPr>
            <a:cxnSpLocks/>
            <a:stCxn id="98" idx="1"/>
            <a:endCxn id="105" idx="0"/>
          </p:cNvCxnSpPr>
          <p:nvPr/>
        </p:nvCxnSpPr>
        <p:spPr>
          <a:xfrm flipH="1">
            <a:off x="6037911" y="5177064"/>
            <a:ext cx="129231" cy="193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0F8B98E-0BAB-5046-8382-4786A4D2DA28}"/>
              </a:ext>
            </a:extLst>
          </p:cNvPr>
          <p:cNvCxnSpPr>
            <a:cxnSpLocks/>
            <a:stCxn id="99" idx="1"/>
            <a:endCxn id="106" idx="0"/>
          </p:cNvCxnSpPr>
          <p:nvPr/>
        </p:nvCxnSpPr>
        <p:spPr>
          <a:xfrm flipH="1">
            <a:off x="6298139" y="5528834"/>
            <a:ext cx="119618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72D15FD3-FC25-9341-94CD-737085827ED0}"/>
              </a:ext>
            </a:extLst>
          </p:cNvPr>
          <p:cNvSpPr txBox="1"/>
          <p:nvPr/>
        </p:nvSpPr>
        <p:spPr>
          <a:xfrm>
            <a:off x="7494350" y="4640628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endParaRPr lang="en-US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93F5D86-1400-D948-95FC-134C6B7F4122}"/>
              </a:ext>
            </a:extLst>
          </p:cNvPr>
          <p:cNvSpPr txBox="1"/>
          <p:nvPr/>
        </p:nvSpPr>
        <p:spPr>
          <a:xfrm>
            <a:off x="7744965" y="4992398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0D63772-D6FA-284E-8E43-0B84E3C48BD6}"/>
              </a:ext>
            </a:extLst>
          </p:cNvPr>
          <p:cNvSpPr txBox="1"/>
          <p:nvPr/>
        </p:nvSpPr>
        <p:spPr>
          <a:xfrm>
            <a:off x="7995580" y="5344168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CEB407E-4E16-934B-A474-21BA9201FB4F}"/>
              </a:ext>
            </a:extLst>
          </p:cNvPr>
          <p:cNvSpPr txBox="1"/>
          <p:nvPr/>
        </p:nvSpPr>
        <p:spPr>
          <a:xfrm>
            <a:off x="8162823" y="5726855"/>
            <a:ext cx="46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US" sz="1200" dirty="0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565A6C6-C5AC-6F42-A58A-DBC496E1AE81}"/>
              </a:ext>
            </a:extLst>
          </p:cNvPr>
          <p:cNvCxnSpPr>
            <a:stCxn id="110" idx="3"/>
            <a:endCxn id="111" idx="0"/>
          </p:cNvCxnSpPr>
          <p:nvPr/>
        </p:nvCxnSpPr>
        <p:spPr>
          <a:xfrm>
            <a:off x="7732612" y="4825294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E19D734-938A-384C-BBF5-F96B064E30D1}"/>
              </a:ext>
            </a:extLst>
          </p:cNvPr>
          <p:cNvCxnSpPr>
            <a:cxnSpLocks/>
            <a:stCxn id="112" idx="0"/>
            <a:endCxn id="111" idx="3"/>
          </p:cNvCxnSpPr>
          <p:nvPr/>
        </p:nvCxnSpPr>
        <p:spPr>
          <a:xfrm flipH="1" flipV="1">
            <a:off x="7983227" y="5177064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688FE50-D9CD-F34F-B76C-DE6DE0BF329F}"/>
              </a:ext>
            </a:extLst>
          </p:cNvPr>
          <p:cNvCxnSpPr>
            <a:cxnSpLocks/>
            <a:stCxn id="113" idx="0"/>
            <a:endCxn id="112" idx="3"/>
          </p:cNvCxnSpPr>
          <p:nvPr/>
        </p:nvCxnSpPr>
        <p:spPr>
          <a:xfrm flipH="1" flipV="1">
            <a:off x="8233842" y="5528834"/>
            <a:ext cx="159940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683429C-9AC7-1744-86CB-C7720059365F}"/>
              </a:ext>
            </a:extLst>
          </p:cNvPr>
          <p:cNvSpPr/>
          <p:nvPr/>
        </p:nvSpPr>
        <p:spPr>
          <a:xfrm>
            <a:off x="7199274" y="5038564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US" sz="120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849B3BD-920F-3648-8CF8-BC23523F4FFE}"/>
              </a:ext>
            </a:extLst>
          </p:cNvPr>
          <p:cNvSpPr/>
          <p:nvPr/>
        </p:nvSpPr>
        <p:spPr>
          <a:xfrm>
            <a:off x="7476914" y="5370064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US" sz="1200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1CE2F48-AF95-6746-8C55-1E5AA23B4842}"/>
              </a:ext>
            </a:extLst>
          </p:cNvPr>
          <p:cNvSpPr/>
          <p:nvPr/>
        </p:nvSpPr>
        <p:spPr>
          <a:xfrm>
            <a:off x="7737142" y="5726855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US" sz="1200" dirty="0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52061E1-124C-2C49-B95B-487ED3046BB8}"/>
              </a:ext>
            </a:extLst>
          </p:cNvPr>
          <p:cNvCxnSpPr>
            <a:cxnSpLocks/>
            <a:stCxn id="110" idx="1"/>
            <a:endCxn id="117" idx="0"/>
          </p:cNvCxnSpPr>
          <p:nvPr/>
        </p:nvCxnSpPr>
        <p:spPr>
          <a:xfrm flipH="1">
            <a:off x="7338094" y="4825294"/>
            <a:ext cx="156256" cy="21327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B1FEC59-1A0E-FF4D-99CF-43FE111F1DF2}"/>
              </a:ext>
            </a:extLst>
          </p:cNvPr>
          <p:cNvCxnSpPr>
            <a:cxnSpLocks/>
            <a:stCxn id="111" idx="1"/>
            <a:endCxn id="118" idx="0"/>
          </p:cNvCxnSpPr>
          <p:nvPr/>
        </p:nvCxnSpPr>
        <p:spPr>
          <a:xfrm flipH="1">
            <a:off x="7615734" y="5177064"/>
            <a:ext cx="129231" cy="193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43E3EC6-032D-854C-8B0D-4F840C6527BF}"/>
              </a:ext>
            </a:extLst>
          </p:cNvPr>
          <p:cNvCxnSpPr>
            <a:cxnSpLocks/>
            <a:stCxn id="112" idx="1"/>
            <a:endCxn id="119" idx="0"/>
          </p:cNvCxnSpPr>
          <p:nvPr/>
        </p:nvCxnSpPr>
        <p:spPr>
          <a:xfrm flipH="1">
            <a:off x="7875962" y="5528834"/>
            <a:ext cx="119618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04B35FE-C931-B64A-A7EB-6BB4C03048D7}"/>
              </a:ext>
            </a:extLst>
          </p:cNvPr>
          <p:cNvCxnSpPr>
            <a:cxnSpLocks/>
          </p:cNvCxnSpPr>
          <p:nvPr/>
        </p:nvCxnSpPr>
        <p:spPr>
          <a:xfrm>
            <a:off x="6547086" y="4827771"/>
            <a:ext cx="652188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4BB96F7C-0674-8547-BB85-DA4C72314255}"/>
              </a:ext>
            </a:extLst>
          </p:cNvPr>
          <p:cNvSpPr txBox="1"/>
          <p:nvPr/>
        </p:nvSpPr>
        <p:spPr>
          <a:xfrm>
            <a:off x="5708599" y="4440179"/>
            <a:ext cx="2633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(\_ n -&gt;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n)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88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8" grpId="0" animBg="1"/>
      <p:bldP spid="96" grpId="0" animBg="1"/>
      <p:bldP spid="97" grpId="0"/>
      <p:bldP spid="98" grpId="0"/>
      <p:bldP spid="99" grpId="0"/>
      <p:bldP spid="100" grpId="0"/>
      <p:bldP spid="104" grpId="0"/>
      <p:bldP spid="105" grpId="0"/>
      <p:bldP spid="106" grpId="0"/>
      <p:bldP spid="110" grpId="0"/>
      <p:bldP spid="111" grpId="0"/>
      <p:bldP spid="112" grpId="0"/>
      <p:bldP spid="113" grpId="0"/>
      <p:bldP spid="117" grpId="0"/>
      <p:bldP spid="118" grpId="0"/>
      <p:bldP spid="119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7AD8-8FC3-BC4C-8783-54551064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foldr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D0F8B-7CDC-D246-B8CF-0F96CCFF4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Define the reverse  function using explicit recursion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Applying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reverse</a:t>
            </a:r>
            <a:r>
              <a:rPr lang="en-US" sz="2000" dirty="0"/>
              <a:t> to the list 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Define a function that adds a new element at the end of a list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28F0B-5870-6F42-BC59-6BDFA425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30A4B-4301-084E-8848-D9F65F2662AB}"/>
              </a:ext>
            </a:extLst>
          </p:cNvPr>
          <p:cNvSpPr/>
          <p:nvPr/>
        </p:nvSpPr>
        <p:spPr>
          <a:xfrm>
            <a:off x="753036" y="1466200"/>
            <a:ext cx="4572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reverse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reverse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reverse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[x]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00D12-DDEB-3849-93DB-958457C4D49A}"/>
              </a:ext>
            </a:extLst>
          </p:cNvPr>
          <p:cNvSpPr/>
          <p:nvPr/>
        </p:nvSpPr>
        <p:spPr>
          <a:xfrm>
            <a:off x="833545" y="2758562"/>
            <a:ext cx="3523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r>
              <a:rPr lang="en-US" sz="2000" dirty="0"/>
              <a:t>gives</a:t>
            </a:r>
            <a:b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[3]) ++ [2]) ++ [1]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7260D9-A813-FF43-8F0C-E799368AB6A5}"/>
              </a:ext>
            </a:extLst>
          </p:cNvPr>
          <p:cNvSpPr/>
          <p:nvPr/>
        </p:nvSpPr>
        <p:spPr>
          <a:xfrm>
            <a:off x="629943" y="3998772"/>
            <a:ext cx="448235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snoc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snoc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[x]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90F64F-A6A0-904B-A514-F39FA17582FA}"/>
              </a:ext>
            </a:extLst>
          </p:cNvPr>
          <p:cNvSpPr/>
          <p:nvPr/>
        </p:nvSpPr>
        <p:spPr>
          <a:xfrm>
            <a:off x="5542337" y="4015723"/>
            <a:ext cx="31717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snoc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70CC30-6C00-2C45-8DD7-4446C0557A43}"/>
              </a:ext>
            </a:extLst>
          </p:cNvPr>
          <p:cNvSpPr/>
          <p:nvPr/>
        </p:nvSpPr>
        <p:spPr>
          <a:xfrm>
            <a:off x="629943" y="4967200"/>
            <a:ext cx="448235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reverse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snoc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D79A7D-86DE-5946-83A7-C35EAF3DEC60}"/>
              </a:ext>
            </a:extLst>
          </p:cNvPr>
          <p:cNvSpPr/>
          <p:nvPr/>
        </p:nvSpPr>
        <p:spPr>
          <a:xfrm>
            <a:off x="5559321" y="4656779"/>
            <a:ext cx="3171717" cy="19560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</a:t>
            </a:r>
            <a:r>
              <a:rPr lang="en-AU" dirty="0">
                <a:solidFill>
                  <a:srgbClr val="795E26"/>
                </a:solidFill>
                <a:latin typeface="Menlo" panose="020B0609030804020204" pitchFamily="49" charset="0"/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AU" dirty="0" err="1">
                <a:solidFill>
                  <a:schemeClr val="tx1"/>
                </a:solidFill>
                <a:latin typeface="Menlo" panose="020B0609030804020204" pitchFamily="49" charset="0"/>
              </a:rPr>
              <a:t>snoc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96F01D-6E61-E541-83BA-F85A3A194370}"/>
              </a:ext>
            </a:extLst>
          </p:cNvPr>
          <p:cNvSpPr txBox="1"/>
          <p:nvPr/>
        </p:nvSpPr>
        <p:spPr>
          <a:xfrm>
            <a:off x="5953245" y="4881627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F2CB0A-0CB9-C24D-8D57-A9729177FBBA}"/>
              </a:ext>
            </a:extLst>
          </p:cNvPr>
          <p:cNvSpPr txBox="1"/>
          <p:nvPr/>
        </p:nvSpPr>
        <p:spPr>
          <a:xfrm>
            <a:off x="6203860" y="5233397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73D5F5-FF95-804A-B00C-480E601EDDBC}"/>
              </a:ext>
            </a:extLst>
          </p:cNvPr>
          <p:cNvSpPr txBox="1"/>
          <p:nvPr/>
        </p:nvSpPr>
        <p:spPr>
          <a:xfrm>
            <a:off x="6454475" y="5585167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855882-03FA-4F45-8DBD-9B8D5D440D03}"/>
              </a:ext>
            </a:extLst>
          </p:cNvPr>
          <p:cNvSpPr txBox="1"/>
          <p:nvPr/>
        </p:nvSpPr>
        <p:spPr>
          <a:xfrm>
            <a:off x="6621718" y="5967854"/>
            <a:ext cx="46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US" sz="12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EFBA82-436A-C94B-AE20-5293D376848B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>
            <a:off x="6191507" y="5066293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6F6FEB-ECBD-E341-910D-1C65F4117193}"/>
              </a:ext>
            </a:extLst>
          </p:cNvPr>
          <p:cNvCxnSpPr>
            <a:cxnSpLocks/>
            <a:stCxn id="16" idx="0"/>
            <a:endCxn id="15" idx="3"/>
          </p:cNvCxnSpPr>
          <p:nvPr/>
        </p:nvCxnSpPr>
        <p:spPr>
          <a:xfrm flipH="1" flipV="1">
            <a:off x="6442122" y="5418063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7404B2-485F-7B46-B798-BC477893C841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flipH="1" flipV="1">
            <a:off x="6692737" y="5769833"/>
            <a:ext cx="159940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74C9963-99D9-C449-B58E-EDF460C46403}"/>
              </a:ext>
            </a:extLst>
          </p:cNvPr>
          <p:cNvSpPr/>
          <p:nvPr/>
        </p:nvSpPr>
        <p:spPr>
          <a:xfrm>
            <a:off x="5658169" y="5279563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59A9F-5835-C544-894C-5AB083A10A13}"/>
              </a:ext>
            </a:extLst>
          </p:cNvPr>
          <p:cNvSpPr/>
          <p:nvPr/>
        </p:nvSpPr>
        <p:spPr>
          <a:xfrm>
            <a:off x="5935809" y="5611063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9BD55F-FC9D-B74A-B7D0-9307A94E2C3B}"/>
              </a:ext>
            </a:extLst>
          </p:cNvPr>
          <p:cNvSpPr/>
          <p:nvPr/>
        </p:nvSpPr>
        <p:spPr>
          <a:xfrm>
            <a:off x="6196037" y="5967854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US" sz="12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E559BA-A68A-CB46-BD74-D41E87197D0D}"/>
              </a:ext>
            </a:extLst>
          </p:cNvPr>
          <p:cNvCxnSpPr>
            <a:cxnSpLocks/>
            <a:stCxn id="14" idx="1"/>
            <a:endCxn id="21" idx="0"/>
          </p:cNvCxnSpPr>
          <p:nvPr/>
        </p:nvCxnSpPr>
        <p:spPr>
          <a:xfrm flipH="1">
            <a:off x="5796989" y="5066293"/>
            <a:ext cx="156256" cy="21327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86B2C9-995C-0649-A903-3F488652FE7F}"/>
              </a:ext>
            </a:extLst>
          </p:cNvPr>
          <p:cNvCxnSpPr>
            <a:cxnSpLocks/>
            <a:stCxn id="15" idx="1"/>
            <a:endCxn id="22" idx="0"/>
          </p:cNvCxnSpPr>
          <p:nvPr/>
        </p:nvCxnSpPr>
        <p:spPr>
          <a:xfrm flipH="1">
            <a:off x="6074629" y="5418063"/>
            <a:ext cx="129231" cy="193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CC3E1C-CD6E-944C-8052-9F78CDCF4E20}"/>
              </a:ext>
            </a:extLst>
          </p:cNvPr>
          <p:cNvCxnSpPr>
            <a:cxnSpLocks/>
            <a:stCxn id="16" idx="1"/>
            <a:endCxn id="23" idx="0"/>
          </p:cNvCxnSpPr>
          <p:nvPr/>
        </p:nvCxnSpPr>
        <p:spPr>
          <a:xfrm flipH="1">
            <a:off x="6334857" y="5769833"/>
            <a:ext cx="119618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983C86C-6B14-F745-B5BB-B8DF8CD4E9F7}"/>
              </a:ext>
            </a:extLst>
          </p:cNvPr>
          <p:cNvSpPr txBox="1"/>
          <p:nvPr/>
        </p:nvSpPr>
        <p:spPr>
          <a:xfrm>
            <a:off x="7531068" y="4881627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795E26"/>
                </a:solidFill>
                <a:latin typeface="Menlo" panose="020B0609030804020204" pitchFamily="49" charset="0"/>
              </a:rPr>
              <a:t>s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3F13C4-1C25-7F44-8AEF-40AACD46CCC2}"/>
              </a:ext>
            </a:extLst>
          </p:cNvPr>
          <p:cNvSpPr txBox="1"/>
          <p:nvPr/>
        </p:nvSpPr>
        <p:spPr>
          <a:xfrm>
            <a:off x="7781683" y="5233397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795E26"/>
                </a:solidFill>
                <a:latin typeface="Menlo" panose="020B0609030804020204" pitchFamily="49" charset="0"/>
              </a:rPr>
              <a:t>s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B685EE-A4A3-7E4C-A0E7-72B032AF50C2}"/>
              </a:ext>
            </a:extLst>
          </p:cNvPr>
          <p:cNvSpPr txBox="1"/>
          <p:nvPr/>
        </p:nvSpPr>
        <p:spPr>
          <a:xfrm>
            <a:off x="8032298" y="5585167"/>
            <a:ext cx="2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795E26"/>
                </a:solidFill>
                <a:latin typeface="Menlo" panose="020B0609030804020204" pitchFamily="49" charset="0"/>
              </a:rPr>
              <a:t>s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F25CD0-6C37-1E4A-8497-10DD0A0ECBBA}"/>
              </a:ext>
            </a:extLst>
          </p:cNvPr>
          <p:cNvSpPr txBox="1"/>
          <p:nvPr/>
        </p:nvSpPr>
        <p:spPr>
          <a:xfrm>
            <a:off x="8199541" y="5967854"/>
            <a:ext cx="46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US" sz="12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5A350DD-305D-6544-BC1C-2432F38CBA8B}"/>
              </a:ext>
            </a:extLst>
          </p:cNvPr>
          <p:cNvCxnSpPr>
            <a:stCxn id="27" idx="3"/>
            <a:endCxn id="28" idx="0"/>
          </p:cNvCxnSpPr>
          <p:nvPr/>
        </p:nvCxnSpPr>
        <p:spPr>
          <a:xfrm>
            <a:off x="7769330" y="5066293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B54A74-0E00-6E4C-8594-7B65962D56BF}"/>
              </a:ext>
            </a:extLst>
          </p:cNvPr>
          <p:cNvCxnSpPr>
            <a:cxnSpLocks/>
            <a:stCxn id="29" idx="0"/>
            <a:endCxn id="28" idx="3"/>
          </p:cNvCxnSpPr>
          <p:nvPr/>
        </p:nvCxnSpPr>
        <p:spPr>
          <a:xfrm flipH="1" flipV="1">
            <a:off x="8019945" y="5418063"/>
            <a:ext cx="131484" cy="1671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674483F-B95B-3845-8E80-1E6133D62992}"/>
              </a:ext>
            </a:extLst>
          </p:cNvPr>
          <p:cNvCxnSpPr>
            <a:cxnSpLocks/>
            <a:stCxn id="30" idx="0"/>
            <a:endCxn id="29" idx="3"/>
          </p:cNvCxnSpPr>
          <p:nvPr/>
        </p:nvCxnSpPr>
        <p:spPr>
          <a:xfrm flipH="1" flipV="1">
            <a:off x="8270560" y="5769833"/>
            <a:ext cx="159940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A4695C0-6283-FA4D-8F55-5C2749CC0A84}"/>
              </a:ext>
            </a:extLst>
          </p:cNvPr>
          <p:cNvSpPr/>
          <p:nvPr/>
        </p:nvSpPr>
        <p:spPr>
          <a:xfrm>
            <a:off x="7235992" y="5279563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US" sz="12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5978CFD-FBBF-9C4F-9688-160D9C9E9DAD}"/>
              </a:ext>
            </a:extLst>
          </p:cNvPr>
          <p:cNvSpPr/>
          <p:nvPr/>
        </p:nvSpPr>
        <p:spPr>
          <a:xfrm>
            <a:off x="7513632" y="5611063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US" sz="1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D1462B-5DA8-C648-8683-5007DAAF9ECE}"/>
              </a:ext>
            </a:extLst>
          </p:cNvPr>
          <p:cNvSpPr/>
          <p:nvPr/>
        </p:nvSpPr>
        <p:spPr>
          <a:xfrm>
            <a:off x="7773860" y="5967854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US" sz="12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EC73273-FCBF-7B48-BE22-19A2C5FFEBC9}"/>
              </a:ext>
            </a:extLst>
          </p:cNvPr>
          <p:cNvCxnSpPr>
            <a:cxnSpLocks/>
            <a:stCxn id="27" idx="1"/>
            <a:endCxn id="34" idx="0"/>
          </p:cNvCxnSpPr>
          <p:nvPr/>
        </p:nvCxnSpPr>
        <p:spPr>
          <a:xfrm flipH="1">
            <a:off x="7374812" y="5066293"/>
            <a:ext cx="156256" cy="21327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627BC6B-C7EE-FB48-AD91-8C4520F2B800}"/>
              </a:ext>
            </a:extLst>
          </p:cNvPr>
          <p:cNvCxnSpPr>
            <a:cxnSpLocks/>
            <a:stCxn id="28" idx="1"/>
            <a:endCxn id="35" idx="0"/>
          </p:cNvCxnSpPr>
          <p:nvPr/>
        </p:nvCxnSpPr>
        <p:spPr>
          <a:xfrm flipH="1">
            <a:off x="7652452" y="5418063"/>
            <a:ext cx="129231" cy="193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E59F14-D280-9344-B292-509A2EA074DD}"/>
              </a:ext>
            </a:extLst>
          </p:cNvPr>
          <p:cNvCxnSpPr>
            <a:cxnSpLocks/>
            <a:stCxn id="29" idx="1"/>
            <a:endCxn id="36" idx="0"/>
          </p:cNvCxnSpPr>
          <p:nvPr/>
        </p:nvCxnSpPr>
        <p:spPr>
          <a:xfrm flipH="1">
            <a:off x="7912680" y="5769833"/>
            <a:ext cx="119618" cy="1980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3EF789A-741B-C640-8788-2AD541142741}"/>
              </a:ext>
            </a:extLst>
          </p:cNvPr>
          <p:cNvCxnSpPr>
            <a:cxnSpLocks/>
          </p:cNvCxnSpPr>
          <p:nvPr/>
        </p:nvCxnSpPr>
        <p:spPr>
          <a:xfrm>
            <a:off x="6583804" y="5068770"/>
            <a:ext cx="652188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1820FCB-B791-F645-9817-8301E928AC83}"/>
              </a:ext>
            </a:extLst>
          </p:cNvPr>
          <p:cNvSpPr txBox="1"/>
          <p:nvPr/>
        </p:nvSpPr>
        <p:spPr>
          <a:xfrm>
            <a:off x="6004940" y="4661481"/>
            <a:ext cx="280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snoc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US" sz="1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310C83-D3DA-9348-B082-B6B0900687AA}"/>
              </a:ext>
            </a:extLst>
          </p:cNvPr>
          <p:cNvSpPr/>
          <p:nvPr/>
        </p:nvSpPr>
        <p:spPr>
          <a:xfrm>
            <a:off x="8230696" y="5611063"/>
            <a:ext cx="5565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=[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US" sz="12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1C7A59D-0ADF-1746-BB06-4BE8D59E2A93}"/>
              </a:ext>
            </a:extLst>
          </p:cNvPr>
          <p:cNvSpPr/>
          <p:nvPr/>
        </p:nvSpPr>
        <p:spPr>
          <a:xfrm>
            <a:off x="8037408" y="5250566"/>
            <a:ext cx="7425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=[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US" sz="12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A49BC05-FC04-3C43-90A0-3A395C27C5F0}"/>
              </a:ext>
            </a:extLst>
          </p:cNvPr>
          <p:cNvSpPr/>
          <p:nvPr/>
        </p:nvSpPr>
        <p:spPr>
          <a:xfrm>
            <a:off x="7863107" y="4897154"/>
            <a:ext cx="928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=[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387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/>
      <p:bldP spid="15" grpId="0"/>
      <p:bldP spid="16" grpId="0"/>
      <p:bldP spid="17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4" grpId="0"/>
      <p:bldP spid="35" grpId="0"/>
      <p:bldP spid="36" grpId="0"/>
      <p:bldP spid="41" grpId="0"/>
      <p:bldP spid="42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34305</TotalTime>
  <Words>2007</Words>
  <Application>Microsoft Macintosh PowerPoint</Application>
  <PresentationFormat>On-screen Show (4:3)</PresentationFormat>
  <Paragraphs>414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Consolas</vt:lpstr>
      <vt:lpstr>Menlo</vt:lpstr>
      <vt:lpstr>Wingdings</vt:lpstr>
      <vt:lpstr>Office Theme</vt:lpstr>
      <vt:lpstr>Lecture 7A Higher order functions: PART 2</vt:lpstr>
      <vt:lpstr>Acknowledgement of Country</vt:lpstr>
      <vt:lpstr>Review</vt:lpstr>
      <vt:lpstr>map-reduce</vt:lpstr>
      <vt:lpstr>The foldr function</vt:lpstr>
      <vt:lpstr>The foldr function</vt:lpstr>
      <vt:lpstr>The foldr function</vt:lpstr>
      <vt:lpstr>The foldr function</vt:lpstr>
      <vt:lpstr>The foldr function</vt:lpstr>
      <vt:lpstr>The foldr function</vt:lpstr>
      <vt:lpstr>The foldr function</vt:lpstr>
      <vt:lpstr>The foldl function</vt:lpstr>
      <vt:lpstr>The foldl function</vt:lpstr>
      <vt:lpstr>The foldl function</vt:lpstr>
      <vt:lpstr>The foldl function</vt:lpstr>
      <vt:lpstr>foldl vs foldr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1313</cp:revision>
  <dcterms:created xsi:type="dcterms:W3CDTF">2013-04-08T01:44:14Z</dcterms:created>
  <dcterms:modified xsi:type="dcterms:W3CDTF">2020-11-08T15:24:39Z</dcterms:modified>
</cp:coreProperties>
</file>