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71" r:id="rId4"/>
    <p:sldId id="272" r:id="rId5"/>
    <p:sldId id="273" r:id="rId6"/>
    <p:sldId id="274" r:id="rId7"/>
    <p:sldId id="277" r:id="rId8"/>
    <p:sldId id="275" r:id="rId9"/>
    <p:sldId id="276" r:id="rId10"/>
    <p:sldId id="278" r:id="rId11"/>
    <p:sldId id="279" r:id="rId12"/>
    <p:sldId id="280" r:id="rId13"/>
    <p:sldId id="281" r:id="rId14"/>
    <p:sldId id="282" r:id="rId15"/>
    <p:sldId id="283" r:id="rId16"/>
    <p:sldId id="285" r:id="rId17"/>
    <p:sldId id="286" r:id="rId18"/>
    <p:sldId id="288" r:id="rId19"/>
    <p:sldId id="287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E1E"/>
    <a:srgbClr val="FCF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6"/>
    <p:restoredTop sz="89932"/>
  </p:normalViewPr>
  <p:slideViewPr>
    <p:cSldViewPr snapToGrid="0" snapToObjects="1">
      <p:cViewPr varScale="1">
        <p:scale>
          <a:sx n="115" d="100"/>
          <a:sy n="115" d="100"/>
        </p:scale>
        <p:origin x="23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73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A4E90-A63D-5640-839C-72DEFDCA28BF}" type="datetimeFigureOut">
              <a:rPr lang="en-US" smtClean="0"/>
              <a:t>11/5/20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7C916-37C3-9840-986E-83BD75C54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51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90F5-A00E-084D-A4BE-181573626450}" type="datetimeFigureOut">
              <a:rPr lang="en-US" smtClean="0"/>
              <a:t>11/5/20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C7CC2-A0F3-3141-A460-4689A100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381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38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dec2int :: [Bit] -&gt; Int</a:t>
            </a:r>
          </a:p>
          <a:p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dec2int = </a:t>
            </a:r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foldl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(\x y -&gt; 10*x + y) 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01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int2oct :: Int -&gt; [Int] </a:t>
            </a:r>
          </a:p>
          <a:p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int2oct 0 = []</a:t>
            </a:r>
          </a:p>
          <a:p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int2oct n = n `mod` 8 : int2oct (n `div` 8)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2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dirty="0">
                <a:solidFill>
                  <a:srgbClr val="795E26"/>
                </a:solidFill>
                <a:latin typeface="Menlo" panose="020B0609030804020204" pitchFamily="49" charset="0"/>
              </a:rPr>
              <a:t>result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200" dirty="0">
                <a:solidFill>
                  <a:srgbClr val="0000FF"/>
                </a:solidFill>
                <a:latin typeface="Menlo" panose="020B0609030804020204" pitchFamily="49" charset="0"/>
              </a:rPr>
              <a:t>Ord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2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=&gt; [</a:t>
            </a:r>
            <a:r>
              <a:rPr lang="en-AU" sz="12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] -&gt; [(</a:t>
            </a:r>
            <a:r>
              <a:rPr lang="en-AU" sz="12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2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)]</a:t>
            </a:r>
          </a:p>
          <a:p>
            <a:r>
              <a:rPr lang="en-AU" sz="1200" dirty="0">
                <a:solidFill>
                  <a:srgbClr val="795E26"/>
                </a:solidFill>
                <a:latin typeface="Menlo" panose="020B0609030804020204" pitchFamily="49" charset="0"/>
              </a:rPr>
              <a:t>result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vs = sort [(count v vs, v) | v &lt;- </a:t>
            </a:r>
            <a:r>
              <a:rPr lang="en-AU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rmdups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vs]</a:t>
            </a:r>
            <a:endParaRPr lang="en-AU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3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0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33824"/>
            <a:ext cx="6400800" cy="15252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55E3-EC3B-824A-A4E9-873FA8E250BA}" type="datetime1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9430FF-E783-CC40-8C3D-72B7ADD2F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1670" y="4556098"/>
            <a:ext cx="2000659" cy="16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6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445E-CCC3-9C49-80E9-7C75A3F4D908}" type="datetime1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4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2E2F-1924-5F4B-ABA9-88C3AE2BB728}" type="datetime1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5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02" y="245192"/>
            <a:ext cx="7965424" cy="5562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901" y="959003"/>
            <a:ext cx="8654537" cy="5261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253E-A1AA-AC49-A424-9FC5041F72A0}" type="datetime1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7A5B8D-90AD-D24D-AAC3-581E117B37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5325" y="102289"/>
            <a:ext cx="889223" cy="71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1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C22B-9C58-D14B-BF66-29307AE5619E}" type="datetime1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7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D49F-D31B-7544-8DFB-93052E89E38E}" type="datetime1">
              <a:rPr lang="en-US" smtClean="0"/>
              <a:t>11/5/20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2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B6C6-12FC-F945-B520-9680EC8004EF}" type="datetime1">
              <a:rPr lang="en-US" smtClean="0"/>
              <a:t>11/5/20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9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323-AF0D-C04B-A6D9-83CA5AEA8838}" type="datetime1">
              <a:rPr lang="en-US" smtClean="0"/>
              <a:t>11/5/20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2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71CA-0E43-0046-BC62-80C64EFD5F25}" type="datetime1">
              <a:rPr lang="en-US" smtClean="0"/>
              <a:t>11/5/20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7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3DDD-182C-7B48-8F91-E6E83035B8D7}" type="datetime1">
              <a:rPr lang="en-US" smtClean="0"/>
              <a:t>11/5/20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7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C93D-B6C6-4F45-A896-C45D339ABA17}" type="datetime1">
              <a:rPr lang="en-US" smtClean="0"/>
              <a:t>11/5/20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9900" y="460291"/>
            <a:ext cx="8654537" cy="556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901" y="1343131"/>
            <a:ext cx="8654537" cy="4876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9901" y="64621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BB3C9-FA19-6242-A9C8-1BCCB2BA7303}" type="datetime1">
              <a:rPr lang="en-US" smtClean="0"/>
              <a:t>11/5/20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21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0838" y="64621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4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Linear_congruential_generator" TargetMode="Externa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inear_congruential_generator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/>
              <a:t>Lecture 7B: PART 3</a:t>
            </a:r>
            <a:br>
              <a:rPr lang="en-US" sz="2800"/>
            </a:br>
            <a:r>
              <a:rPr lang="en-US" sz="2800"/>
              <a:t>Higher order functions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7308"/>
            <a:ext cx="6400800" cy="1022843"/>
          </a:xfrm>
        </p:spPr>
        <p:txBody>
          <a:bodyPr/>
          <a:lstStyle/>
          <a:p>
            <a:r>
              <a:rPr lang="en-US" dirty="0"/>
              <a:t>COMP 1100</a:t>
            </a:r>
          </a:p>
        </p:txBody>
      </p:sp>
    </p:spTree>
    <p:extLst>
      <p:ext uri="{BB962C8B-B14F-4D97-AF65-F5344CB8AC3E}">
        <p14:creationId xmlns:p14="http://schemas.microsoft.com/office/powerpoint/2010/main" val="58939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27A94-30D3-EE40-9521-05ACF70C4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 : 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A2ECD-B500-374A-9FBB-66A1D14C4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1" y="3774459"/>
            <a:ext cx="8654537" cy="2564602"/>
          </a:xfrm>
        </p:spPr>
        <p:txBody>
          <a:bodyPr>
            <a:normAutofit/>
          </a:bodyPr>
          <a:lstStyle/>
          <a:p>
            <a:r>
              <a:rPr lang="en-US" sz="2000" dirty="0"/>
              <a:t>To decode a list of bits produced using encode, define a function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chop8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4C88-8ACF-4147-A6E7-EE374F9F7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66C3BC-5229-324F-A5D3-A371274A713C}"/>
              </a:ext>
            </a:extLst>
          </p:cNvPr>
          <p:cNvSpPr/>
          <p:nvPr/>
        </p:nvSpPr>
        <p:spPr>
          <a:xfrm>
            <a:off x="942634" y="1404938"/>
            <a:ext cx="1631577" cy="7530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encoder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4B42D3-413B-6A4C-8C1C-F0B309B613B0}"/>
              </a:ext>
            </a:extLst>
          </p:cNvPr>
          <p:cNvSpPr/>
          <p:nvPr/>
        </p:nvSpPr>
        <p:spPr>
          <a:xfrm>
            <a:off x="6601183" y="1404938"/>
            <a:ext cx="1631577" cy="7530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decoder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89C6D5-6D9E-F048-A9AF-D842C7F6DAC8}"/>
              </a:ext>
            </a:extLst>
          </p:cNvPr>
          <p:cNvSpPr/>
          <p:nvPr/>
        </p:nvSpPr>
        <p:spPr>
          <a:xfrm>
            <a:off x="2574211" y="1718702"/>
            <a:ext cx="4026971" cy="17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E75C1C7D-CD9A-0D48-BD1C-716C7F6FD3F0}"/>
              </a:ext>
            </a:extLst>
          </p:cNvPr>
          <p:cNvSpPr/>
          <p:nvPr/>
        </p:nvSpPr>
        <p:spPr>
          <a:xfrm>
            <a:off x="324069" y="1646792"/>
            <a:ext cx="618565" cy="31414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14FDA07B-FF97-CE4D-B510-5D969D518A9B}"/>
              </a:ext>
            </a:extLst>
          </p:cNvPr>
          <p:cNvSpPr/>
          <p:nvPr/>
        </p:nvSpPr>
        <p:spPr>
          <a:xfrm>
            <a:off x="8242895" y="1646792"/>
            <a:ext cx="618565" cy="31414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B21815-418D-D34B-8504-B91CDF8C0564}"/>
              </a:ext>
            </a:extLst>
          </p:cNvPr>
          <p:cNvSpPr txBox="1"/>
          <p:nvPr/>
        </p:nvSpPr>
        <p:spPr>
          <a:xfrm>
            <a:off x="199901" y="1405093"/>
            <a:ext cx="742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abc</a:t>
            </a:r>
            <a:r>
              <a:rPr lang="en-US" dirty="0"/>
              <a:t>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1AAEB4-FDFD-1246-8B77-461B877C9B4E}"/>
              </a:ext>
            </a:extLst>
          </p:cNvPr>
          <p:cNvSpPr txBox="1"/>
          <p:nvPr/>
        </p:nvSpPr>
        <p:spPr>
          <a:xfrm>
            <a:off x="8172682" y="1412123"/>
            <a:ext cx="742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abc</a:t>
            </a:r>
            <a:r>
              <a:rPr lang="en-US" dirty="0"/>
              <a:t>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703D75-D2A9-6B4A-B3F7-F8F4298A8B46}"/>
              </a:ext>
            </a:extLst>
          </p:cNvPr>
          <p:cNvSpPr/>
          <p:nvPr/>
        </p:nvSpPr>
        <p:spPr>
          <a:xfrm>
            <a:off x="2615585" y="1412123"/>
            <a:ext cx="39316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2D38AF-272A-B346-9F64-22C431973542}"/>
              </a:ext>
            </a:extLst>
          </p:cNvPr>
          <p:cNvSpPr txBox="1"/>
          <p:nvPr/>
        </p:nvSpPr>
        <p:spPr>
          <a:xfrm>
            <a:off x="4105546" y="1949390"/>
            <a:ext cx="9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channel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4F8D09-B88B-0A46-A2D8-81F7C5E5A9AA}"/>
              </a:ext>
            </a:extLst>
          </p:cNvPr>
          <p:cNvSpPr/>
          <p:nvPr/>
        </p:nvSpPr>
        <p:spPr>
          <a:xfrm>
            <a:off x="324068" y="2444568"/>
            <a:ext cx="639125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encode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Bit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encode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concat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. map (make8 . int2bin .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ord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09E3DF-0B6D-994B-92C1-84A5ADDE0424}"/>
              </a:ext>
            </a:extLst>
          </p:cNvPr>
          <p:cNvSpPr/>
          <p:nvPr/>
        </p:nvSpPr>
        <p:spPr>
          <a:xfrm>
            <a:off x="324069" y="3167390"/>
            <a:ext cx="639125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encode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abc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B78699-0D91-D449-AFED-64C2C149D46D}"/>
              </a:ext>
            </a:extLst>
          </p:cNvPr>
          <p:cNvSpPr/>
          <p:nvPr/>
        </p:nvSpPr>
        <p:spPr>
          <a:xfrm>
            <a:off x="324068" y="4198390"/>
            <a:ext cx="6391253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chop8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Bit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Bit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chop8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chop8 bits = take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bits : chop8 (drop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bits)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47CA43-3DEA-2346-8BD8-50273468FDE0}"/>
              </a:ext>
            </a:extLst>
          </p:cNvPr>
          <p:cNvSpPr/>
          <p:nvPr/>
        </p:nvSpPr>
        <p:spPr>
          <a:xfrm>
            <a:off x="324068" y="5125596"/>
            <a:ext cx="639125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decode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Bit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decode = map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chr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. bin2int) . chop8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802CB3-1B57-814A-9AF5-25BD99130FA1}"/>
              </a:ext>
            </a:extLst>
          </p:cNvPr>
          <p:cNvSpPr/>
          <p:nvPr/>
        </p:nvSpPr>
        <p:spPr>
          <a:xfrm>
            <a:off x="329585" y="5862007"/>
            <a:ext cx="639125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decode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abc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71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592BE-1B18-F74B-885D-2D86C9E8D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 : 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D2C52-2850-E341-B4C1-0CB8ACC89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1" y="2471737"/>
            <a:ext cx="8654537" cy="3748378"/>
          </a:xfrm>
        </p:spPr>
        <p:txBody>
          <a:bodyPr>
            <a:normAutofit/>
          </a:bodyPr>
          <a:lstStyle/>
          <a:p>
            <a:r>
              <a:rPr lang="en-US" sz="2000" dirty="0"/>
              <a:t>A function transmit simulate the transmission of a string of characters as a list of bits, using perfect communication channel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5CF6D-A956-CB41-BCB4-076AC10B3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8D5E52-1B98-8A40-BBA1-0FD2E673CE3D}"/>
              </a:ext>
            </a:extLst>
          </p:cNvPr>
          <p:cNvSpPr/>
          <p:nvPr/>
        </p:nvSpPr>
        <p:spPr>
          <a:xfrm>
            <a:off x="942634" y="1404938"/>
            <a:ext cx="1631577" cy="7530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encoder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72062C-6F1B-9448-8617-590859A274FE}"/>
              </a:ext>
            </a:extLst>
          </p:cNvPr>
          <p:cNvSpPr/>
          <p:nvPr/>
        </p:nvSpPr>
        <p:spPr>
          <a:xfrm>
            <a:off x="6601183" y="1404938"/>
            <a:ext cx="1631577" cy="7530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decoder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21A93A-DBAE-B546-856E-2E9C3D3315D3}"/>
              </a:ext>
            </a:extLst>
          </p:cNvPr>
          <p:cNvSpPr/>
          <p:nvPr/>
        </p:nvSpPr>
        <p:spPr>
          <a:xfrm>
            <a:off x="2574211" y="1718702"/>
            <a:ext cx="4026971" cy="17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E179DDF0-C8E1-4D4D-BFAE-1E543E733E28}"/>
              </a:ext>
            </a:extLst>
          </p:cNvPr>
          <p:cNvSpPr/>
          <p:nvPr/>
        </p:nvSpPr>
        <p:spPr>
          <a:xfrm>
            <a:off x="324069" y="1646792"/>
            <a:ext cx="618565" cy="31414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7B837255-B099-FF4D-88F2-1DAC8D35CC3E}"/>
              </a:ext>
            </a:extLst>
          </p:cNvPr>
          <p:cNvSpPr/>
          <p:nvPr/>
        </p:nvSpPr>
        <p:spPr>
          <a:xfrm>
            <a:off x="8242895" y="1646792"/>
            <a:ext cx="618565" cy="31414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7D8696-C8A5-154E-B0DB-D3F6D3A05C3C}"/>
              </a:ext>
            </a:extLst>
          </p:cNvPr>
          <p:cNvSpPr txBox="1"/>
          <p:nvPr/>
        </p:nvSpPr>
        <p:spPr>
          <a:xfrm>
            <a:off x="199901" y="1405093"/>
            <a:ext cx="742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abc</a:t>
            </a:r>
            <a:r>
              <a:rPr lang="en-US" dirty="0"/>
              <a:t>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0BBDA3-A793-BE4C-BFA0-58387DF5162D}"/>
              </a:ext>
            </a:extLst>
          </p:cNvPr>
          <p:cNvSpPr txBox="1"/>
          <p:nvPr/>
        </p:nvSpPr>
        <p:spPr>
          <a:xfrm>
            <a:off x="8172682" y="1412123"/>
            <a:ext cx="742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abc</a:t>
            </a:r>
            <a:r>
              <a:rPr lang="en-US" dirty="0"/>
              <a:t>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ADA833-0933-E042-84C7-89CDCF9C18CC}"/>
              </a:ext>
            </a:extLst>
          </p:cNvPr>
          <p:cNvSpPr/>
          <p:nvPr/>
        </p:nvSpPr>
        <p:spPr>
          <a:xfrm>
            <a:off x="2615585" y="1412123"/>
            <a:ext cx="39316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DAFABD-8145-BE41-A1AE-FB60FCCA8561}"/>
              </a:ext>
            </a:extLst>
          </p:cNvPr>
          <p:cNvSpPr txBox="1"/>
          <p:nvPr/>
        </p:nvSpPr>
        <p:spPr>
          <a:xfrm>
            <a:off x="4105546" y="1949390"/>
            <a:ext cx="9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channel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50FA64-7D53-9546-BF3D-AD62252121EB}"/>
              </a:ext>
            </a:extLst>
          </p:cNvPr>
          <p:cNvSpPr/>
          <p:nvPr/>
        </p:nvSpPr>
        <p:spPr>
          <a:xfrm>
            <a:off x="805991" y="3373384"/>
            <a:ext cx="635838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transmit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transmit = decode . channel . encode 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4963CC-FE71-9442-AA17-20DE0CFE8D9D}"/>
              </a:ext>
            </a:extLst>
          </p:cNvPr>
          <p:cNvSpPr/>
          <p:nvPr/>
        </p:nvSpPr>
        <p:spPr>
          <a:xfrm>
            <a:off x="805991" y="4211127"/>
            <a:ext cx="635838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channel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Bit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Bit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channel = id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FBCFF4-E11C-3340-8203-6B0491CBBE7B}"/>
              </a:ext>
            </a:extLst>
          </p:cNvPr>
          <p:cNvSpPr/>
          <p:nvPr/>
        </p:nvSpPr>
        <p:spPr>
          <a:xfrm>
            <a:off x="805991" y="5170049"/>
            <a:ext cx="635838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transmit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"Hello world!"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"Hello world!"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03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09EB6-75CB-3948-B167-F6B8A9C21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17F44-4210-CB4D-880B-FD18FF146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1" y="959002"/>
            <a:ext cx="8654537" cy="5503169"/>
          </a:xfrm>
        </p:spPr>
        <p:txBody>
          <a:bodyPr>
            <a:normAutofit/>
          </a:bodyPr>
          <a:lstStyle/>
          <a:p>
            <a:r>
              <a:rPr lang="en-US" sz="2000" b="1" dirty="0"/>
              <a:t>Problem 1a</a:t>
            </a:r>
            <a:r>
              <a:rPr lang="en-US" sz="2000" dirty="0"/>
              <a:t>. Modify the binary string transmitter to detect simple transmission errors using the concept of </a:t>
            </a:r>
            <a:r>
              <a:rPr lang="en-US" sz="2000" i="1" dirty="0"/>
              <a:t>parity bits</a:t>
            </a:r>
            <a:r>
              <a:rPr lang="en-US" sz="2000" dirty="0"/>
              <a:t>. That is, each eight-bit binary number produced during encoding is extended with a parity bit, set </a:t>
            </a:r>
            <a:r>
              <a:rPr lang="en-US" sz="2000" b="1" dirty="0"/>
              <a:t>1</a:t>
            </a:r>
            <a:r>
              <a:rPr lang="en-US" sz="2000" dirty="0"/>
              <a:t> if the number contains an odd number of </a:t>
            </a:r>
            <a:r>
              <a:rPr lang="en-US" sz="2000" b="1" dirty="0"/>
              <a:t>1</a:t>
            </a:r>
            <a:r>
              <a:rPr lang="en-US" sz="2000" dirty="0"/>
              <a:t>s, and to </a:t>
            </a:r>
            <a:r>
              <a:rPr lang="en-US" sz="2000" b="1" dirty="0"/>
              <a:t>0</a:t>
            </a:r>
            <a:r>
              <a:rPr lang="en-US" sz="2000" dirty="0"/>
              <a:t> otherwise.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For 8-bit numbers, the 9</a:t>
            </a:r>
            <a:r>
              <a:rPr lang="en-US" sz="2000" baseline="30000" dirty="0"/>
              <a:t>th</a:t>
            </a:r>
            <a:r>
              <a:rPr lang="en-US" sz="2000" dirty="0"/>
              <a:t> bit is checked that the parity is correct. Use the library function error </a:t>
            </a:r>
            <a:r>
              <a:rPr lang="en-AU" sz="1600" dirty="0">
                <a:solidFill>
                  <a:srgbClr val="795E26"/>
                </a:solidFill>
                <a:latin typeface="Menlo" panose="020B0609030804020204" pitchFamily="49" charset="0"/>
              </a:rPr>
              <a:t>error</a:t>
            </a:r>
            <a:r>
              <a:rPr lang="en-AU" sz="16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6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r>
              <a:rPr lang="en-AU" sz="16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6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2000" dirty="0"/>
              <a:t>to display the given string as an error message and terminate the program. The polymorphic result type ensure that error can be used in any context.</a:t>
            </a:r>
          </a:p>
          <a:p>
            <a:r>
              <a:rPr lang="en-US" sz="2000" b="1" dirty="0"/>
              <a:t>Problem 1b</a:t>
            </a:r>
            <a:r>
              <a:rPr lang="en-US" sz="2000" dirty="0"/>
              <a:t>. Test your new string transmitter using a faulty communication channel that forgets the first bit, which can be modelled using the tail function on list of its.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31493-509F-F64D-8F48-1F29EB7E3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59B23C6-293F-C141-A94D-0530545CE68F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2445564"/>
          <a:ext cx="6096000" cy="148336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43727695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7041105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42321282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19767531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627312697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message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parity bit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62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329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295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093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489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45EF9-FDF7-1040-B42E-4B38CC488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algorithms: First past the post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B70D2-2F4A-4E44-B1AC-945C0052D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Voters cast their vote for a candidate of their choice, and the candidate who receives the most votes wins.</a:t>
            </a:r>
          </a:p>
          <a:p>
            <a:r>
              <a:rPr lang="en-US" sz="2000" b="1" dirty="0"/>
              <a:t>Example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Define a function that counts the number of times that a given value occurs in a list, for any type whose values can be compared for equality.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DAAE2-2088-8E4B-8D4A-F97DCFCF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C4D0C9-C11B-EF43-8A12-E8A4E7E7FB3F}"/>
              </a:ext>
            </a:extLst>
          </p:cNvPr>
          <p:cNvSpPr/>
          <p:nvPr/>
        </p:nvSpPr>
        <p:spPr>
          <a:xfrm>
            <a:off x="2139411" y="1741850"/>
            <a:ext cx="623159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votes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votes =  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"Red"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"Blue"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"Green"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"Blue"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"Blue"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"Red"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C61A619-DCAC-934F-850A-7371793F7FEE}"/>
              </a:ext>
            </a:extLst>
          </p:cNvPr>
          <p:cNvCxnSpPr>
            <a:cxnSpLocks/>
          </p:cNvCxnSpPr>
          <p:nvPr/>
        </p:nvCxnSpPr>
        <p:spPr>
          <a:xfrm flipV="1">
            <a:off x="2714920" y="3702375"/>
            <a:ext cx="4289195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C561812-9BC7-B548-8038-27329001FBE5}"/>
              </a:ext>
            </a:extLst>
          </p:cNvPr>
          <p:cNvCxnSpPr>
            <a:cxnSpLocks/>
          </p:cNvCxnSpPr>
          <p:nvPr/>
        </p:nvCxnSpPr>
        <p:spPr>
          <a:xfrm flipV="1">
            <a:off x="2799761" y="2337846"/>
            <a:ext cx="0" cy="15199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9A01EC7-45F7-F747-8034-6DB60CB0366F}"/>
              </a:ext>
            </a:extLst>
          </p:cNvPr>
          <p:cNvSpPr/>
          <p:nvPr/>
        </p:nvSpPr>
        <p:spPr>
          <a:xfrm>
            <a:off x="2827342" y="3898792"/>
            <a:ext cx="1160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A31515"/>
                </a:solidFill>
                <a:latin typeface="Menlo" panose="020B0609030804020204" pitchFamily="49" charset="0"/>
              </a:rPr>
              <a:t>"Green"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02F508-ECC1-F741-A7EE-D8C4E6FCD84A}"/>
              </a:ext>
            </a:extLst>
          </p:cNvPr>
          <p:cNvSpPr/>
          <p:nvPr/>
        </p:nvSpPr>
        <p:spPr>
          <a:xfrm>
            <a:off x="5572253" y="3898792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A31515"/>
                </a:solidFill>
                <a:latin typeface="Menlo" panose="020B0609030804020204" pitchFamily="49" charset="0"/>
              </a:rPr>
              <a:t>"Red"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F58A8C-EB60-4D4C-A4F9-3098D2C06091}"/>
              </a:ext>
            </a:extLst>
          </p:cNvPr>
          <p:cNvSpPr/>
          <p:nvPr/>
        </p:nvSpPr>
        <p:spPr>
          <a:xfrm>
            <a:off x="4243200" y="3898792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A31515"/>
                </a:solidFill>
                <a:latin typeface="Menlo" panose="020B0609030804020204" pitchFamily="49" charset="0"/>
              </a:rPr>
              <a:t>"Blue"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29FEA2-4D3E-5E4C-B318-DFBFE2E8C9D1}"/>
              </a:ext>
            </a:extLst>
          </p:cNvPr>
          <p:cNvSpPr/>
          <p:nvPr/>
        </p:nvSpPr>
        <p:spPr>
          <a:xfrm>
            <a:off x="2139410" y="4974014"/>
            <a:ext cx="623158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count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Eq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count x = length . filter (== x)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005BCE-F145-7D4A-B0E1-A366570351A0}"/>
              </a:ext>
            </a:extLst>
          </p:cNvPr>
          <p:cNvSpPr/>
          <p:nvPr/>
        </p:nvSpPr>
        <p:spPr>
          <a:xfrm>
            <a:off x="2139410" y="5558913"/>
            <a:ext cx="623158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count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"Red"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votes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3CFC3E-4A34-B94D-B488-657531FC26C6}"/>
              </a:ext>
            </a:extLst>
          </p:cNvPr>
          <p:cNvCxnSpPr/>
          <p:nvPr/>
        </p:nvCxnSpPr>
        <p:spPr>
          <a:xfrm>
            <a:off x="2799761" y="3321292"/>
            <a:ext cx="420435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2AF937-E7C8-2A48-8773-133EE4FB2E6B}"/>
              </a:ext>
            </a:extLst>
          </p:cNvPr>
          <p:cNvCxnSpPr/>
          <p:nvPr/>
        </p:nvCxnSpPr>
        <p:spPr>
          <a:xfrm>
            <a:off x="2799761" y="2928726"/>
            <a:ext cx="420435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B77339F-A2AD-184A-A77C-E5F98CF097F3}"/>
              </a:ext>
            </a:extLst>
          </p:cNvPr>
          <p:cNvCxnSpPr/>
          <p:nvPr/>
        </p:nvCxnSpPr>
        <p:spPr>
          <a:xfrm>
            <a:off x="2827342" y="2538446"/>
            <a:ext cx="420435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65426A0-E685-A84E-9A3F-AFB361E0E84F}"/>
              </a:ext>
            </a:extLst>
          </p:cNvPr>
          <p:cNvSpPr/>
          <p:nvPr/>
        </p:nvSpPr>
        <p:spPr>
          <a:xfrm>
            <a:off x="3195687" y="3321292"/>
            <a:ext cx="424206" cy="38108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127F92-9CB6-BE4D-AA90-B98885EE3634}"/>
              </a:ext>
            </a:extLst>
          </p:cNvPr>
          <p:cNvSpPr/>
          <p:nvPr/>
        </p:nvSpPr>
        <p:spPr>
          <a:xfrm>
            <a:off x="4498412" y="2538446"/>
            <a:ext cx="424206" cy="116393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87B797-E523-2C4E-9218-89B8FE5A3F80}"/>
              </a:ext>
            </a:extLst>
          </p:cNvPr>
          <p:cNvSpPr/>
          <p:nvPr/>
        </p:nvSpPr>
        <p:spPr>
          <a:xfrm>
            <a:off x="5801137" y="2928726"/>
            <a:ext cx="424206" cy="77364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055CCE-065E-CD46-BC2E-1E0D283AFA0F}"/>
              </a:ext>
            </a:extLst>
          </p:cNvPr>
          <p:cNvSpPr txBox="1"/>
          <p:nvPr/>
        </p:nvSpPr>
        <p:spPr>
          <a:xfrm>
            <a:off x="2416915" y="3136627"/>
            <a:ext cx="339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30FFB8-E400-4D4E-98DA-DE933CE33418}"/>
              </a:ext>
            </a:extLst>
          </p:cNvPr>
          <p:cNvSpPr txBox="1"/>
          <p:nvPr/>
        </p:nvSpPr>
        <p:spPr>
          <a:xfrm>
            <a:off x="2438655" y="2744060"/>
            <a:ext cx="339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3AD4F2-E225-0E41-85CD-B8C289AA3F4E}"/>
              </a:ext>
            </a:extLst>
          </p:cNvPr>
          <p:cNvSpPr txBox="1"/>
          <p:nvPr/>
        </p:nvSpPr>
        <p:spPr>
          <a:xfrm>
            <a:off x="2432816" y="2362978"/>
            <a:ext cx="339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5611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8B3F2-83B4-8243-82A4-4584DD373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algorithms: First past the post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DAB95-2541-C040-A0E2-CDE9BE8D5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higher-order function filter can be used to remove duplicate value for a list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Combining count and </a:t>
            </a:r>
            <a:r>
              <a:rPr lang="en-US" sz="2000" dirty="0" err="1"/>
              <a:t>rmdups</a:t>
            </a:r>
            <a:r>
              <a:rPr lang="en-US" sz="2000" dirty="0"/>
              <a:t> and using list comprehension define a function that returns a first-past-the-post election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sorting function 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sort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Ord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</a:t>
            </a:r>
            <a:r>
              <a:rPr lang="en-US" sz="2000" dirty="0"/>
              <a:t>is provided in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import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267F99"/>
                </a:solidFill>
                <a:latin typeface="Menlo" panose="020B0609030804020204" pitchFamily="49" charset="0"/>
              </a:rPr>
              <a:t>Data.List</a:t>
            </a:r>
            <a:r>
              <a:rPr lang="en-US" sz="2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80B3C-5E4D-3E41-AC0A-ADB47EFD0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AA1714-D107-0C4A-BFCF-58CC14F85B82}"/>
              </a:ext>
            </a:extLst>
          </p:cNvPr>
          <p:cNvSpPr/>
          <p:nvPr/>
        </p:nvSpPr>
        <p:spPr>
          <a:xfrm>
            <a:off x="1428160" y="1725901"/>
            <a:ext cx="6490355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rmdups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Eq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rmdups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rmdups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x : filter (/= x)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rmdups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C4813B-479F-1345-BFFB-C96D68F7AB69}"/>
              </a:ext>
            </a:extLst>
          </p:cNvPr>
          <p:cNvSpPr/>
          <p:nvPr/>
        </p:nvSpPr>
        <p:spPr>
          <a:xfrm>
            <a:off x="1428160" y="3429000"/>
            <a:ext cx="649035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hist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Ord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[(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hist vs = sort [(v, count v vs) | v &lt;-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rmdups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vs)]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9FF432-9D61-C44C-89E8-9251585284A3}"/>
              </a:ext>
            </a:extLst>
          </p:cNvPr>
          <p:cNvSpPr/>
          <p:nvPr/>
        </p:nvSpPr>
        <p:spPr>
          <a:xfrm>
            <a:off x="1428160" y="4109749"/>
            <a:ext cx="649035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hist votes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[(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"Green"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"Red"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"Blue"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)]</a:t>
            </a:r>
          </a:p>
        </p:txBody>
      </p:sp>
    </p:spTree>
    <p:extLst>
      <p:ext uri="{BB962C8B-B14F-4D97-AF65-F5344CB8AC3E}">
        <p14:creationId xmlns:p14="http://schemas.microsoft.com/office/powerpoint/2010/main" val="356780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F58FE-6F23-7A48-931A-5749B7164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algorithms: First past the post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69357-8616-4845-AA98-98FC24BBF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Finally, the winner of an election can now be obtained simply by selecting the second component of the last result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9D8A6-A5FE-5A42-85FD-82BCA3309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6F4EE9-A8BD-5244-9C7B-19915691CA66}"/>
              </a:ext>
            </a:extLst>
          </p:cNvPr>
          <p:cNvSpPr/>
          <p:nvPr/>
        </p:nvSpPr>
        <p:spPr>
          <a:xfrm>
            <a:off x="4890467" y="2223686"/>
            <a:ext cx="396397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winner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Ord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winner vs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snd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$ last $ result vs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E979C1-DAA7-F44A-B4B3-EE55982A7838}"/>
              </a:ext>
            </a:extLst>
          </p:cNvPr>
          <p:cNvSpPr/>
          <p:nvPr/>
        </p:nvSpPr>
        <p:spPr>
          <a:xfrm>
            <a:off x="608029" y="2223686"/>
            <a:ext cx="396397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winner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Ord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winner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snd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. last . result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BCE890-16A8-FB43-8627-A72A03180A29}"/>
              </a:ext>
            </a:extLst>
          </p:cNvPr>
          <p:cNvSpPr txBox="1"/>
          <p:nvPr/>
        </p:nvSpPr>
        <p:spPr>
          <a:xfrm>
            <a:off x="608029" y="1854354"/>
            <a:ext cx="3011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function composition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491BEA-A0CF-404C-A540-4092D7FF2683}"/>
              </a:ext>
            </a:extLst>
          </p:cNvPr>
          <p:cNvSpPr txBox="1"/>
          <p:nvPr/>
        </p:nvSpPr>
        <p:spPr>
          <a:xfrm>
            <a:off x="4812696" y="1775590"/>
            <a:ext cx="3011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function application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697F1D-9597-904E-9837-CE572D4415C4}"/>
              </a:ext>
            </a:extLst>
          </p:cNvPr>
          <p:cNvSpPr/>
          <p:nvPr/>
        </p:nvSpPr>
        <p:spPr>
          <a:xfrm>
            <a:off x="608029" y="3365258"/>
            <a:ext cx="3963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winner votes</a:t>
            </a:r>
          </a:p>
          <a:p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"Blue"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186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85AB8-0BA2-DC49-86EF-C6ADE0F91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numbers generator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DA876D-44A5-7D4C-90F4-7727E14F5D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A </a:t>
                </a:r>
                <a:r>
                  <a:rPr lang="en-US" sz="2000" b="1" dirty="0"/>
                  <a:t>random number generator (RNG)</a:t>
                </a:r>
                <a:r>
                  <a:rPr lang="en-US" sz="2000" dirty="0"/>
                  <a:t> is a computational or physical device designed to generate a sequence of numbers or symbols that lack any pattern, i.e. appear random.</a:t>
                </a:r>
              </a:p>
              <a:p>
                <a:r>
                  <a:rPr lang="en-US" sz="2000" dirty="0"/>
                  <a:t>A linear congruential generator (LCG) is an algorithm that yields a sequence of pseudo-randomized numbers calculated with a discontinuous piecewise linear equation. </a:t>
                </a:r>
              </a:p>
              <a:p>
                <a:r>
                  <a:rPr lang="en-US" sz="2000" dirty="0"/>
                  <a:t>The generator is defined by </a:t>
                </a:r>
                <a:r>
                  <a:rPr lang="en-US" sz="2000" i="1" dirty="0"/>
                  <a:t>recurrence relation</a:t>
                </a:r>
              </a:p>
              <a:p>
                <a:pPr marL="0" indent="0">
                  <a:buNone/>
                </a:pPr>
                <a:r>
                  <a:rPr lang="en-US" sz="2000" b="0" dirty="0"/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DA876D-44A5-7D4C-90F4-7727E14F5D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7" t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3AD88-437E-3346-94F2-D2BFFCDC6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A27147C-0D85-4E49-B52E-EFCAD4A384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88"/>
          <a:stretch/>
        </p:blipFill>
        <p:spPr bwMode="auto">
          <a:xfrm>
            <a:off x="0" y="4815468"/>
            <a:ext cx="9144000" cy="204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DB4233E-7960-064C-902C-AD3BADE1B6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4300" y="3231752"/>
                <a:ext cx="4549700" cy="19089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charset="2"/>
                  <a:buChar char="ü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45720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charset="2"/>
                  <a:buChar char="ü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indent="-45720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charset="2"/>
                  <a:buChar char="ü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14500" indent="-34290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charset="2"/>
                  <a:buChar char="ü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71700" indent="-34290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charset="2"/>
                  <a:buChar char="ü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, 0&lt;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		   – the modulus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0&lt;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	   – the “multiplier”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	   – the “increment”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0≤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b="0" dirty="0"/>
                  <a:t> – the “seed” of “state”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DB4233E-7960-064C-902C-AD3BADE1B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300" y="3231752"/>
                <a:ext cx="4549700" cy="1908960"/>
              </a:xfrm>
              <a:prstGeom prst="rect">
                <a:avLst/>
              </a:prstGeom>
              <a:blipFill>
                <a:blip r:embed="rId4"/>
                <a:stretch>
                  <a:fillRect l="-1114" t="-1325" r="-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2C6921F0-5BD7-F749-A382-05C7E0C4F413}"/>
              </a:ext>
            </a:extLst>
          </p:cNvPr>
          <p:cNvSpPr/>
          <p:nvPr/>
        </p:nvSpPr>
        <p:spPr>
          <a:xfrm>
            <a:off x="4440186" y="6490845"/>
            <a:ext cx="47504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https://en.wikipedia.org/wiki/Linear_congruential_generator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576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144B4-6E08-D743-A017-569F22BBA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numbers generator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4CF981-D137-1142-B42D-3D5E26F0B0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The generator is defined by </a:t>
                </a:r>
                <a:r>
                  <a:rPr lang="en-US" sz="2000" i="1" dirty="0"/>
                  <a:t>recurrence relation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4CF981-D137-1142-B42D-3D5E26F0B0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7" t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133E2-29B6-384F-A967-437F3457E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6E5D40F-C3AF-1E40-9152-D38BB63D50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4300" y="1324893"/>
                <a:ext cx="4549700" cy="19089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charset="2"/>
                  <a:buChar char="ü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45720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charset="2"/>
                  <a:buChar char="ü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indent="-45720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charset="2"/>
                  <a:buChar char="ü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14500" indent="-34290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charset="2"/>
                  <a:buChar char="ü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71700" indent="-34290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charset="2"/>
                  <a:buChar char="ü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, 0&lt;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		   – the modulus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0&lt;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	   – the “multiplier”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	   – the “increment”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0≤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b="0" dirty="0"/>
                  <a:t> – the “seed” of “state”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6E5D40F-C3AF-1E40-9152-D38BB63D5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300" y="1324893"/>
                <a:ext cx="4549700" cy="1908960"/>
              </a:xfrm>
              <a:prstGeom prst="rect">
                <a:avLst/>
              </a:prstGeom>
              <a:blipFill>
                <a:blip r:embed="rId3"/>
                <a:stretch>
                  <a:fillRect l="-1114" t="-1987" r="-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9D5B2B9E-6889-A547-BE2C-3C8ECA9C3438}"/>
              </a:ext>
            </a:extLst>
          </p:cNvPr>
          <p:cNvSpPr/>
          <p:nvPr/>
        </p:nvSpPr>
        <p:spPr>
          <a:xfrm>
            <a:off x="468536" y="5026121"/>
            <a:ext cx="8530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rand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25707281917278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102626409374399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49720483695876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11718085204285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277363943098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C950D3-5A47-1A44-BDFD-17B31B212F9A}"/>
              </a:ext>
            </a:extLst>
          </p:cNvPr>
          <p:cNvSpPr/>
          <p:nvPr/>
        </p:nvSpPr>
        <p:spPr>
          <a:xfrm>
            <a:off x="468536" y="2956505"/>
            <a:ext cx="5631181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rand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Integer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Integer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Integer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rand n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x_prev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case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n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of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</a:p>
          <a:p>
            <a:pPr lvl="1"/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[a *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x_prev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c]</a:t>
            </a: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_ -&gt; ((a * head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x_next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c) `mod` m):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x_next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	where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</a:p>
          <a:p>
            <a:pPr lvl="2"/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x_next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	= rand (n -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x_prev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2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a 		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25214903917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::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Integer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2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c 		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::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Integer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2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m 		=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^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48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)::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Integer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B6651A-EAA9-EF4D-BCF5-FBD04BF54DA2}"/>
              </a:ext>
            </a:extLst>
          </p:cNvPr>
          <p:cNvSpPr/>
          <p:nvPr/>
        </p:nvSpPr>
        <p:spPr>
          <a:xfrm>
            <a:off x="468536" y="555631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map (\x -&gt; x `mod`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(rand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018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84844-7061-9743-A20D-712CF25F2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Java's </a:t>
            </a:r>
            <a:r>
              <a:rPr lang="en-US" dirty="0" err="1"/>
              <a:t>java.util.Random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1745E-3698-A14A-9C35-E57161098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50A034-645B-9542-A818-DCBADDD89CEE}"/>
              </a:ext>
            </a:extLst>
          </p:cNvPr>
          <p:cNvSpPr/>
          <p:nvPr/>
        </p:nvSpPr>
        <p:spPr>
          <a:xfrm>
            <a:off x="1896614" y="1365782"/>
            <a:ext cx="6268712" cy="2462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 Java's </a:t>
            </a:r>
            <a:r>
              <a:rPr lang="en-AU" sz="1400" dirty="0" err="1">
                <a:solidFill>
                  <a:srgbClr val="008000"/>
                </a:solidFill>
                <a:latin typeface="Menlo" panose="020B0609030804020204" pitchFamily="49" charset="0"/>
              </a:rPr>
              <a:t>java.util.Random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rand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Integer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Integer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Integer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rand n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x_prev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case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n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of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[output a *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x_prev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c]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_ -&gt; (output (a * head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x_next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c) `mod` m):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x_next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	where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</a:p>
          <a:p>
            <a:pPr lvl="2"/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x_next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rand (n -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x_prev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2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output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val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toInteger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(shift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val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(-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))</a:t>
            </a:r>
          </a:p>
          <a:p>
            <a:pPr lvl="2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a 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25214903917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Integer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2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c 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Integer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2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m =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^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48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)::Integer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257F19-0E00-E649-AA22-53391DB6B198}"/>
              </a:ext>
            </a:extLst>
          </p:cNvPr>
          <p:cNvSpPr/>
          <p:nvPr/>
        </p:nvSpPr>
        <p:spPr>
          <a:xfrm>
            <a:off x="1896614" y="4568888"/>
            <a:ext cx="6268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map (\x -&gt; x `mod`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(rand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A221F2-238B-A34A-937C-2660D4046006}"/>
              </a:ext>
            </a:extLst>
          </p:cNvPr>
          <p:cNvSpPr/>
          <p:nvPr/>
        </p:nvSpPr>
        <p:spPr>
          <a:xfrm>
            <a:off x="1896613" y="3842706"/>
            <a:ext cx="6268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https://en.wikipedia.org/wiki/Linear_congruential_generator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7829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42E96-2AF6-9D4E-8AFC-FB6E2C351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Rolling dice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2ABD8-C2DE-F24D-A86F-F6B88827B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1" y="959002"/>
            <a:ext cx="8843738" cy="5653805"/>
          </a:xfrm>
        </p:spPr>
        <p:txBody>
          <a:bodyPr>
            <a:normAutofit/>
          </a:bodyPr>
          <a:lstStyle/>
          <a:p>
            <a:pPr lvl="1"/>
            <a:r>
              <a:rPr lang="en-US" sz="1800" dirty="0"/>
              <a:t>Roll two dice 60 times each (note that different seeds values are used for every die)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Compute the histograms: We expect on average to have 10 rolls per each outcome 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Sum the outcomes of two dice in each </a:t>
            </a:r>
            <a:r>
              <a:rPr lang="en-US" sz="1800"/>
              <a:t>of 60 </a:t>
            </a:r>
            <a:r>
              <a:rPr lang="en-US" sz="1800" dirty="0"/>
              <a:t>trials</a:t>
            </a:r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lvl="1"/>
            <a:r>
              <a:rPr lang="en-US" sz="1800" dirty="0"/>
              <a:t>Compute the histogram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BA0FA-88FF-244C-B0AA-931A28F1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19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487FD6-00C3-9D40-BEED-10CA189C6140}"/>
              </a:ext>
            </a:extLst>
          </p:cNvPr>
          <p:cNvSpPr/>
          <p:nvPr/>
        </p:nvSpPr>
        <p:spPr>
          <a:xfrm>
            <a:off x="1113929" y="1368367"/>
            <a:ext cx="77405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die1 = map (\x -&gt; x `mod`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(rand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die1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die2 = map (\x -&gt; x `mod`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(rand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die2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D3B911-90D5-3C48-BA44-9A00C74273E3}"/>
              </a:ext>
            </a:extLst>
          </p:cNvPr>
          <p:cNvSpPr/>
          <p:nvPr/>
        </p:nvSpPr>
        <p:spPr>
          <a:xfrm>
            <a:off x="1113929" y="3615040"/>
            <a:ext cx="59113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hist die1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9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9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hist die2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9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7EC098-40A1-FF40-A8CA-1011D7185571}"/>
              </a:ext>
            </a:extLst>
          </p:cNvPr>
          <p:cNvSpPr/>
          <p:nvPr/>
        </p:nvSpPr>
        <p:spPr>
          <a:xfrm>
            <a:off x="1113930" y="4908117"/>
            <a:ext cx="77405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[d1 + d2 | (d1, d2)&lt;- zip die1 die2]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9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9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9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14AA9B-E346-CE42-BA4B-415B2A415501}"/>
              </a:ext>
            </a:extLst>
          </p:cNvPr>
          <p:cNvSpPr/>
          <p:nvPr/>
        </p:nvSpPr>
        <p:spPr>
          <a:xfrm>
            <a:off x="1113930" y="5954047"/>
            <a:ext cx="8030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hist [d1 + d2 | (d1, d2)&lt;- zip die1 die2]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9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26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7A68B-DE1C-E946-9A35-AB9484C6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Acknowledgement of Country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82391-0767-DF40-B7B3-469ACC725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dirty="0"/>
              <a:t>I wish to acknowledge the traditional custodians of the land we are meeting on, the Ngunnawal people. I wish to acknowledge and respect their continuing culture and the contribution they make to the life of this city and this region. I would also like to acknowledge and welcome any other Aboriginal and Torres Strait Islander people who are enrolled in our courses.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AE108-5794-6342-9F4E-A7D172B3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27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72487-B741-8641-91F6-A47C2B450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98C7C-CC8C-F349-85DD-F0336456A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Problem 1</a:t>
            </a:r>
            <a:r>
              <a:rPr lang="en-US" sz="2000" dirty="0"/>
              <a:t>. Without looking at the definitions from the standard prelude, define the higher-order library function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curry</a:t>
            </a:r>
            <a:r>
              <a:rPr lang="en-US" sz="2000" dirty="0"/>
              <a:t> that convers a function on pairs into a curried function, and, conversely, the function 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uncurry</a:t>
            </a:r>
            <a:r>
              <a:rPr lang="en-US" sz="2000" dirty="0"/>
              <a:t> that convers a curried function with two arguments into a function on pairs. HINT: first write down the types of the two functions.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65CC7-93C1-C54E-A770-950000DB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11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8F0C4-1493-C842-B1F7-B3729E222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string transmitter (BST)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67847-B7D1-6F46-BFF6-93508265F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system consist of </a:t>
            </a:r>
          </a:p>
          <a:p>
            <a:pPr lvl="1"/>
            <a:r>
              <a:rPr lang="en-US" sz="2000" dirty="0"/>
              <a:t>an encoder </a:t>
            </a:r>
          </a:p>
          <a:p>
            <a:pPr lvl="1"/>
            <a:r>
              <a:rPr lang="en-US" sz="2000" dirty="0"/>
              <a:t>a channel</a:t>
            </a:r>
          </a:p>
          <a:p>
            <a:pPr lvl="1"/>
            <a:r>
              <a:rPr lang="en-US" sz="2000" dirty="0"/>
              <a:t>a decoder</a:t>
            </a:r>
          </a:p>
          <a:p>
            <a:r>
              <a:rPr lang="en-US" sz="2000" dirty="0"/>
              <a:t>A string of characters encoded as list of bits, represented by eight-bit binary numbers, concatenated and transmitted, that then decoded.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73E84-97D2-BC42-927C-80E050E9C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DECAFA-477C-8546-9561-D3D4F035FD81}"/>
              </a:ext>
            </a:extLst>
          </p:cNvPr>
          <p:cNvSpPr/>
          <p:nvPr/>
        </p:nvSpPr>
        <p:spPr>
          <a:xfrm>
            <a:off x="970557" y="3602318"/>
            <a:ext cx="1631577" cy="7530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encoder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E9093D-C914-3E40-8F48-601B97082459}"/>
              </a:ext>
            </a:extLst>
          </p:cNvPr>
          <p:cNvSpPr/>
          <p:nvPr/>
        </p:nvSpPr>
        <p:spPr>
          <a:xfrm>
            <a:off x="6629106" y="3602318"/>
            <a:ext cx="1631577" cy="7530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decoder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D00340-6BF4-AE4B-8D5D-3A262A8BFCD6}"/>
              </a:ext>
            </a:extLst>
          </p:cNvPr>
          <p:cNvSpPr/>
          <p:nvPr/>
        </p:nvSpPr>
        <p:spPr>
          <a:xfrm>
            <a:off x="2602134" y="3916082"/>
            <a:ext cx="4026971" cy="17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42E9F601-D9F8-7F4F-A4A1-491D947AEB1B}"/>
              </a:ext>
            </a:extLst>
          </p:cNvPr>
          <p:cNvSpPr/>
          <p:nvPr/>
        </p:nvSpPr>
        <p:spPr>
          <a:xfrm>
            <a:off x="351992" y="3844172"/>
            <a:ext cx="618565" cy="31414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3CE6CC05-E6E8-7A42-9259-515CDD45E6FD}"/>
              </a:ext>
            </a:extLst>
          </p:cNvPr>
          <p:cNvSpPr/>
          <p:nvPr/>
        </p:nvSpPr>
        <p:spPr>
          <a:xfrm>
            <a:off x="8270818" y="3844172"/>
            <a:ext cx="618565" cy="31414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E360C2-0BB7-0A4B-8F67-5CACA97E4D94}"/>
              </a:ext>
            </a:extLst>
          </p:cNvPr>
          <p:cNvSpPr txBox="1"/>
          <p:nvPr/>
        </p:nvSpPr>
        <p:spPr>
          <a:xfrm>
            <a:off x="227824" y="3602473"/>
            <a:ext cx="742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abc</a:t>
            </a:r>
            <a:r>
              <a:rPr lang="en-US" dirty="0"/>
              <a:t>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6FD014-C49B-9042-9AFD-9139D0D83BAA}"/>
              </a:ext>
            </a:extLst>
          </p:cNvPr>
          <p:cNvSpPr txBox="1"/>
          <p:nvPr/>
        </p:nvSpPr>
        <p:spPr>
          <a:xfrm>
            <a:off x="8200605" y="3609503"/>
            <a:ext cx="742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abc</a:t>
            </a:r>
            <a:r>
              <a:rPr lang="en-US" dirty="0"/>
              <a:t>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755B54-1D50-F347-91CA-C4D4EA22B082}"/>
              </a:ext>
            </a:extLst>
          </p:cNvPr>
          <p:cNvSpPr/>
          <p:nvPr/>
        </p:nvSpPr>
        <p:spPr>
          <a:xfrm>
            <a:off x="2643508" y="3609503"/>
            <a:ext cx="39316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0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6DC76F-1576-7C49-9185-0F0F19D51095}"/>
              </a:ext>
            </a:extLst>
          </p:cNvPr>
          <p:cNvSpPr txBox="1"/>
          <p:nvPr/>
        </p:nvSpPr>
        <p:spPr>
          <a:xfrm>
            <a:off x="4133469" y="4146770"/>
            <a:ext cx="9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channel</a:t>
            </a:r>
          </a:p>
        </p:txBody>
      </p:sp>
    </p:spTree>
    <p:extLst>
      <p:ext uri="{BB962C8B-B14F-4D97-AF65-F5344CB8AC3E}">
        <p14:creationId xmlns:p14="http://schemas.microsoft.com/office/powerpoint/2010/main" val="3663016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ABBA2-1BBF-2D43-91A8-D362B2C62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 : Base conversion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2B319A-32A9-C347-B8E1-D9FA6FB0E4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b="1" dirty="0"/>
                  <a:t>Example</a:t>
                </a:r>
                <a:r>
                  <a:rPr lang="en-US" sz="2000" dirty="0"/>
                  <a:t>: the decimal number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2345</m:t>
                    </m:r>
                  </m:oMath>
                </a14:m>
                <a:r>
                  <a:rPr lang="en-US" sz="2000" dirty="0"/>
                  <a:t> can be understood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2345=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⋅2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⋅3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⋅2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⋅5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b="1" dirty="0"/>
                  <a:t>Example</a:t>
                </a:r>
                <a:r>
                  <a:rPr lang="en-US" sz="2000" dirty="0"/>
                  <a:t>: the binary number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1101</m:t>
                    </m:r>
                  </m:oMath>
                </a14:m>
                <a:r>
                  <a:rPr lang="en-US" sz="2000" dirty="0"/>
                  <a:t> can be understood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1101=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⋅1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⋅1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⋅1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⋅1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To simplify the definition, we assume that binary numbers are written in reverse order.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1101=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⋅1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⋅1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2B319A-32A9-C347-B8E1-D9FA6FB0E4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7"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CDFAB-E7D1-E646-BAA7-7F887C949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3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49E9E-CB61-684D-8597-58F96816F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 : Base conversion: 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bin2int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AE828-107C-CE45-A8FF-6366690BE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1" y="2630713"/>
            <a:ext cx="8654537" cy="1070237"/>
          </a:xfrm>
        </p:spPr>
        <p:txBody>
          <a:bodyPr>
            <a:normAutofit/>
          </a:bodyPr>
          <a:lstStyle/>
          <a:p>
            <a:r>
              <a:rPr lang="en-US" sz="2000" dirty="0"/>
              <a:t>The higher order function iterate produces an infinite list by applying a function an increasing number of times to a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935BC-8E1C-5249-BAE9-B4E46B2FB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85F86D-8C8E-024A-B50E-13FA2B42C6DD}"/>
              </a:ext>
            </a:extLst>
          </p:cNvPr>
          <p:cNvSpPr/>
          <p:nvPr/>
        </p:nvSpPr>
        <p:spPr>
          <a:xfrm>
            <a:off x="199902" y="959003"/>
            <a:ext cx="8654536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import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267F99"/>
                </a:solidFill>
                <a:latin typeface="Menlo" panose="020B0609030804020204" pitchFamily="49" charset="0"/>
              </a:rPr>
              <a:t>Data.Char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type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Bit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bin2int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Bit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bin2int bits = sum [w * b | (w, b) &lt;- zip weights bits]</a:t>
            </a: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where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weights = iterate (*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BE1079-A5F2-6F47-B3C8-092D5D23D7E1}"/>
              </a:ext>
            </a:extLst>
          </p:cNvPr>
          <p:cNvSpPr/>
          <p:nvPr/>
        </p:nvSpPr>
        <p:spPr>
          <a:xfrm>
            <a:off x="199901" y="3911627"/>
            <a:ext cx="865453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bin2int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13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A1158-ED7A-A549-A5C5-05FBDCAB2A8B}"/>
              </a:ext>
            </a:extLst>
          </p:cNvPr>
          <p:cNvSpPr/>
          <p:nvPr/>
        </p:nvSpPr>
        <p:spPr>
          <a:xfrm>
            <a:off x="1759011" y="3393623"/>
            <a:ext cx="5625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iterate f x = [x, f x, f (f x), f (f (f x)),...]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985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0FF87-B089-CD41-B5C4-94F57365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 : Base conversion: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bin2int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FA5465-67E5-CE49-A4C1-AC711A1576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A simpler version of </a:t>
                </a:r>
                <a:r>
                  <a:rPr lang="en-AU" sz="20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bin2int</a:t>
                </a:r>
                <a:endParaRPr lang="en-US" sz="2000" dirty="0"/>
              </a:p>
              <a:p>
                <a:r>
                  <a:rPr lang="en-US" sz="2000" dirty="0"/>
                  <a:t>Consider a binary number </a:t>
                </a:r>
                <a:r>
                  <a:rPr lang="en-AU" sz="20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[</a:t>
                </a:r>
                <a:r>
                  <a:rPr lang="en-AU" sz="2000" dirty="0" err="1">
                    <a:solidFill>
                      <a:srgbClr val="000000"/>
                    </a:solidFill>
                    <a:latin typeface="Menlo" panose="020B0609030804020204" pitchFamily="49" charset="0"/>
                  </a:rPr>
                  <a:t>a,b,c,d</a:t>
                </a:r>
                <a:r>
                  <a:rPr lang="en-AU" sz="20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]</a:t>
                </a:r>
                <a:r>
                  <a:rPr lang="en-US" sz="2000" dirty="0"/>
                  <a:t>, applying </a:t>
                </a:r>
                <a:r>
                  <a:rPr lang="en-AU" sz="20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bin2int </a:t>
                </a:r>
                <a:r>
                  <a:rPr lang="en-US" sz="2000" dirty="0"/>
                  <a:t>to this list will produce the weighted sum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1⋅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2⋅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4⋅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8⋅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= 		{ simplifying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1⋅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8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}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2⋅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4⋅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8⋅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= 		{factoring out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2⋅</m:t>
                    </m:r>
                  </m:oMath>
                </a14:m>
                <a:r>
                  <a:rPr lang="en-US" sz="18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}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+2⋅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= 		{factoring out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2⋅</m:t>
                    </m:r>
                  </m:oMath>
                </a14:m>
                <a:r>
                  <a:rPr lang="en-US" sz="18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}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+2⋅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+2⋅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= 		{complicating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8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}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+2⋅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+2⋅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+2⋅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+2⋅0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FA5465-67E5-CE49-A4C1-AC711A1576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87"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40472-DC4A-E343-A825-2C4984E88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7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5EC1B-AD61-4F48-BBA3-661E9A2B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 : Base conversion: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bin2int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6B7116-207F-D441-A3DB-5C86904945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1⋅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2⋅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4⋅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8⋅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+2⋅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+2⋅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+2⋅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+2⋅0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Replacing each cons by the function that adds its first argument to twice its second argument, and replacing the empty list by zero, produce the decimal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b="1" dirty="0"/>
                  <a:t>QUIZ</a:t>
                </a:r>
                <a:r>
                  <a:rPr lang="en-US" sz="2000" dirty="0"/>
                  <a:t>: Define a function </a:t>
                </a:r>
                <a:r>
                  <a:rPr lang="en-AU" sz="2000" dirty="0">
                    <a:solidFill>
                      <a:srgbClr val="795E26"/>
                    </a:solidFill>
                    <a:latin typeface="Menlo" panose="020B0609030804020204" pitchFamily="49" charset="0"/>
                  </a:rPr>
                  <a:t>dec2int</a:t>
                </a:r>
                <a:r>
                  <a:rPr lang="en-AU" sz="20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 :: [</a:t>
                </a:r>
                <a:r>
                  <a:rPr lang="en-AU" sz="2000" dirty="0">
                    <a:solidFill>
                      <a:srgbClr val="0000FF"/>
                    </a:solidFill>
                    <a:latin typeface="Menlo" panose="020B0609030804020204" pitchFamily="49" charset="0"/>
                  </a:rPr>
                  <a:t>Int</a:t>
                </a:r>
                <a:r>
                  <a:rPr lang="en-AU" sz="20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] -&gt; </a:t>
                </a:r>
                <a:r>
                  <a:rPr lang="en-AU" sz="2000" dirty="0">
                    <a:solidFill>
                      <a:srgbClr val="0000FF"/>
                    </a:solidFill>
                    <a:latin typeface="Menlo" panose="020B0609030804020204" pitchFamily="49" charset="0"/>
                  </a:rPr>
                  <a:t>Int</a:t>
                </a:r>
                <a:r>
                  <a:rPr lang="en-AU" sz="20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 </a:t>
                </a:r>
                <a:r>
                  <a:rPr lang="en-US" sz="2000" dirty="0"/>
                  <a:t>that converts a decimal number into an integer using </a:t>
                </a:r>
                <a:r>
                  <a:rPr lang="en-AU" sz="2000" dirty="0" err="1">
                    <a:solidFill>
                      <a:srgbClr val="000000"/>
                    </a:solidFill>
                    <a:latin typeface="Menlo" panose="020B0609030804020204" pitchFamily="49" charset="0"/>
                  </a:rPr>
                  <a:t>foldl</a:t>
                </a:r>
                <a:r>
                  <a:rPr lang="en-US" sz="2000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6B7116-207F-D441-A3DB-5C86904945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11A59-BC18-6F43-89BD-071CD6B57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28A798-64C4-AD45-9753-3F9EFA5B3217}"/>
              </a:ext>
            </a:extLst>
          </p:cNvPr>
          <p:cNvSpPr/>
          <p:nvPr/>
        </p:nvSpPr>
        <p:spPr>
          <a:xfrm>
            <a:off x="2438400" y="2576623"/>
            <a:ext cx="428243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bin2int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Bit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bin2int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(\x y -&gt; x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*y)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31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95892-D45A-934F-BCE7-608C5597E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 : Base conversion: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int2bin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2BC4C-4D93-834F-9AF1-F551B1D30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1" y="959002"/>
            <a:ext cx="8654537" cy="5503169"/>
          </a:xfrm>
        </p:spPr>
        <p:txBody>
          <a:bodyPr>
            <a:normAutofit/>
          </a:bodyPr>
          <a:lstStyle/>
          <a:p>
            <a:r>
              <a:rPr lang="en-US" sz="2000" dirty="0"/>
              <a:t>The opposite conversion can be achieved by repeatedly diving the integer by two and taking the remainder, until the integer become zero: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sequence of remainder, 1011, provides the binary representation of the </a:t>
            </a:r>
            <a:r>
              <a:rPr lang="en-US" sz="2000" dirty="0" err="1"/>
              <a:t>intger</a:t>
            </a:r>
            <a:r>
              <a:rPr lang="en-US" sz="2000" dirty="0"/>
              <a:t> 13.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QUIZ</a:t>
            </a:r>
            <a:r>
              <a:rPr lang="en-US" sz="2000" dirty="0"/>
              <a:t>: Define a function </a:t>
            </a:r>
            <a:r>
              <a:rPr lang="en-AU" sz="2000" dirty="0">
                <a:solidFill>
                  <a:srgbClr val="795E26"/>
                </a:solidFill>
                <a:latin typeface="Menlo" panose="020B0609030804020204" pitchFamily="49" charset="0"/>
              </a:rPr>
              <a:t>int2oct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20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-&gt; [</a:t>
            </a:r>
            <a:r>
              <a:rPr lang="en-AU" sz="20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] </a:t>
            </a:r>
            <a:r>
              <a:rPr lang="en-US" sz="2000" dirty="0"/>
              <a:t>that converts a decimal number into an integer in the octal numeral system.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DB0D6-3889-0447-BA5A-DA9E5D018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CD4F723-D98B-5147-8A2C-A408CAA87006}"/>
              </a:ext>
            </a:extLst>
          </p:cNvPr>
          <p:cNvGraphicFramePr>
            <a:graphicFrameLocks noGrp="1"/>
          </p:cNvGraphicFramePr>
          <p:nvPr/>
        </p:nvGraphicFramePr>
        <p:xfrm>
          <a:off x="2102178" y="1828171"/>
          <a:ext cx="4685122" cy="1478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12742">
                  <a:extLst>
                    <a:ext uri="{9D8B030D-6E8A-4147-A177-3AD203B41FA5}">
                      <a16:colId xmlns:a16="http://schemas.microsoft.com/office/drawing/2014/main" val="840961357"/>
                    </a:ext>
                  </a:extLst>
                </a:gridCol>
                <a:gridCol w="1282045">
                  <a:extLst>
                    <a:ext uri="{9D8B030D-6E8A-4147-A177-3AD203B41FA5}">
                      <a16:colId xmlns:a16="http://schemas.microsoft.com/office/drawing/2014/main" val="3348858308"/>
                    </a:ext>
                  </a:extLst>
                </a:gridCol>
                <a:gridCol w="367645">
                  <a:extLst>
                    <a:ext uri="{9D8B030D-6E8A-4147-A177-3AD203B41FA5}">
                      <a16:colId xmlns:a16="http://schemas.microsoft.com/office/drawing/2014/main" val="1307532344"/>
                    </a:ext>
                  </a:extLst>
                </a:gridCol>
                <a:gridCol w="329938">
                  <a:extLst>
                    <a:ext uri="{9D8B030D-6E8A-4147-A177-3AD203B41FA5}">
                      <a16:colId xmlns:a16="http://schemas.microsoft.com/office/drawing/2014/main" val="2330644993"/>
                    </a:ext>
                  </a:extLst>
                </a:gridCol>
                <a:gridCol w="405353">
                  <a:extLst>
                    <a:ext uri="{9D8B030D-6E8A-4147-A177-3AD203B41FA5}">
                      <a16:colId xmlns:a16="http://schemas.microsoft.com/office/drawing/2014/main" val="2469142798"/>
                    </a:ext>
                  </a:extLst>
                </a:gridCol>
                <a:gridCol w="1282045">
                  <a:extLst>
                    <a:ext uri="{9D8B030D-6E8A-4147-A177-3AD203B41FA5}">
                      <a16:colId xmlns:a16="http://schemas.microsoft.com/office/drawing/2014/main" val="1444842941"/>
                    </a:ext>
                  </a:extLst>
                </a:gridCol>
                <a:gridCol w="405354">
                  <a:extLst>
                    <a:ext uri="{9D8B030D-6E8A-4147-A177-3AD203B41FA5}">
                      <a16:colId xmlns:a16="http://schemas.microsoft.com/office/drawing/2014/main" val="33103348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/>
                        <a:t>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divided by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=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remainder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1293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divided by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=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remainder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5115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divided by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=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remainder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4836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divided by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=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remainder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243407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3B15832-4467-A647-A954-F95C7087B641}"/>
              </a:ext>
            </a:extLst>
          </p:cNvPr>
          <p:cNvSpPr/>
          <p:nvPr/>
        </p:nvSpPr>
        <p:spPr>
          <a:xfrm>
            <a:off x="2102178" y="4022964"/>
            <a:ext cx="5118754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int2bin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Bit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int2bin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int2bin n = n `mod`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int2bin (n `div`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966BF9-CCF2-F44F-8EFD-3DEF3323AAC5}"/>
              </a:ext>
            </a:extLst>
          </p:cNvPr>
          <p:cNvSpPr/>
          <p:nvPr/>
        </p:nvSpPr>
        <p:spPr>
          <a:xfrm>
            <a:off x="2102178" y="4980381"/>
            <a:ext cx="511875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int2bin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13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C37D8-3E23-6147-A3F8-0950656C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 : Base conversion: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make8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FF346-26D8-B74A-87C5-13C529CB4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It is important to insure, that all binary numbers are of equal length (say 8 bits).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library function </a:t>
            </a:r>
            <a:r>
              <a:rPr lang="en-AU" sz="2000" dirty="0">
                <a:solidFill>
                  <a:srgbClr val="001080"/>
                </a:solidFill>
                <a:latin typeface="Menlo" panose="020B0609030804020204" pitchFamily="49" charset="0"/>
              </a:rPr>
              <a:t>repeat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20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-&gt; [</a:t>
            </a:r>
            <a:r>
              <a:rPr lang="en-AU" sz="20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r>
              <a:rPr lang="en-US" sz="2000" dirty="0"/>
              <a:t> produces an infinite list of copies of a value.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1A2AD-6DA3-4047-B5DD-A4236A9C4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AC1AB2-D645-F345-A98B-7004C873E66C}"/>
              </a:ext>
            </a:extLst>
          </p:cNvPr>
          <p:cNvSpPr/>
          <p:nvPr/>
        </p:nvSpPr>
        <p:spPr>
          <a:xfrm>
            <a:off x="2046529" y="1864399"/>
            <a:ext cx="505094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make8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Bit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Bit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make8 bits = take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(bits ++ repeat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B4482A-35C1-2643-A2E5-50748477709E}"/>
              </a:ext>
            </a:extLst>
          </p:cNvPr>
          <p:cNvSpPr/>
          <p:nvPr/>
        </p:nvSpPr>
        <p:spPr>
          <a:xfrm>
            <a:off x="2046529" y="3589559"/>
            <a:ext cx="505094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make8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28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35755</TotalTime>
  <Words>2199</Words>
  <Application>Microsoft Macintosh PowerPoint</Application>
  <PresentationFormat>On-screen Show (4:3)</PresentationFormat>
  <Paragraphs>336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Menlo</vt:lpstr>
      <vt:lpstr>Wingdings</vt:lpstr>
      <vt:lpstr>Office Theme</vt:lpstr>
      <vt:lpstr>Lecture 7B: PART 3 Higher order functions</vt:lpstr>
      <vt:lpstr>Acknowledgement of Country</vt:lpstr>
      <vt:lpstr>Binary string transmitter (BST)</vt:lpstr>
      <vt:lpstr>BST : Base conversion</vt:lpstr>
      <vt:lpstr>BST : Base conversion: bin2int</vt:lpstr>
      <vt:lpstr>BST : Base conversion: bin2int</vt:lpstr>
      <vt:lpstr>BST : Base conversion: bin2int</vt:lpstr>
      <vt:lpstr>BST : Base conversion: int2bin</vt:lpstr>
      <vt:lpstr>BST : Base conversion: make8</vt:lpstr>
      <vt:lpstr>BST : Transmission</vt:lpstr>
      <vt:lpstr>BST : Transmission</vt:lpstr>
      <vt:lpstr>QUIZ</vt:lpstr>
      <vt:lpstr>Voting algorithms: First past the post </vt:lpstr>
      <vt:lpstr>Voting algorithms: First past the post </vt:lpstr>
      <vt:lpstr>Voting algorithms: First past the post </vt:lpstr>
      <vt:lpstr>Random numbers generator</vt:lpstr>
      <vt:lpstr>Random numbers generator</vt:lpstr>
      <vt:lpstr>Java's java.util.Random </vt:lpstr>
      <vt:lpstr>Example: Rolling dice</vt:lpstr>
      <vt:lpstr>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 Lenskiy</dc:creator>
  <cp:lastModifiedBy>Artem Lenskiy</cp:lastModifiedBy>
  <cp:revision>1131</cp:revision>
  <dcterms:created xsi:type="dcterms:W3CDTF">2013-04-08T01:44:14Z</dcterms:created>
  <dcterms:modified xsi:type="dcterms:W3CDTF">2020-11-05T08:03:23Z</dcterms:modified>
</cp:coreProperties>
</file>