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69" r:id="rId16"/>
    <p:sldId id="270" r:id="rId17"/>
    <p:sldId id="272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0"/>
    <p:restoredTop sz="89957"/>
  </p:normalViewPr>
  <p:slideViewPr>
    <p:cSldViewPr snapToGrid="0" snapToObjects="1">
      <p:cViewPr varScale="1">
        <p:scale>
          <a:sx n="70" d="100"/>
          <a:sy n="70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Lib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where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:: String -&gt; Bool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 = text == reverse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texas.edu/users/EW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skell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7C</a:t>
            </a:r>
            <a:br>
              <a:rPr lang="en-US" sz="2800" dirty="0"/>
            </a:br>
            <a:r>
              <a:rPr lang="en-US" sz="2800" dirty="0"/>
              <a:t>Cabal and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8821-6FE2-334E-97FF-3222AA2B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5C46B-A059-1847-B645-B90B3A7A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Haskell as a compiler checks for </a:t>
            </a:r>
          </a:p>
          <a:p>
            <a:pPr lvl="1"/>
            <a:r>
              <a:rPr lang="en-AU" sz="1800" dirty="0"/>
              <a:t>syntax errors (detects all of them)</a:t>
            </a:r>
          </a:p>
          <a:p>
            <a:pPr lvl="1"/>
            <a:r>
              <a:rPr lang="en-AU" sz="1800" dirty="0"/>
              <a:t>some of the semantic errors</a:t>
            </a:r>
          </a:p>
          <a:p>
            <a:r>
              <a:rPr lang="en-AU" sz="2000" dirty="0"/>
              <a:t>Most of logical errors cannot be detected, they are detected only when the program is executed. </a:t>
            </a:r>
          </a:p>
          <a:p>
            <a:r>
              <a:rPr lang="en-AU" sz="2000" dirty="0"/>
              <a:t>Program testing helps</a:t>
            </a:r>
          </a:p>
          <a:p>
            <a:pPr lvl="1"/>
            <a:r>
              <a:rPr lang="en-AU" sz="1800" dirty="0"/>
              <a:t>Saving debugging time, the tests helps finding bugs</a:t>
            </a:r>
          </a:p>
          <a:p>
            <a:pPr lvl="1"/>
            <a:r>
              <a:rPr lang="en-AU" sz="1800" dirty="0"/>
              <a:t>Thinking about your code</a:t>
            </a:r>
            <a:r>
              <a:rPr lang="en-US" sz="1800" dirty="0"/>
              <a:t>. To write tests a good understanding of functions is required.</a:t>
            </a:r>
          </a:p>
          <a:p>
            <a:pPr lvl="1"/>
            <a:r>
              <a:rPr lang="en-US" sz="1800" dirty="0"/>
              <a:t>Keeping your code modular i.e. split a function into smaller/simpler functions. </a:t>
            </a:r>
          </a:p>
          <a:p>
            <a:pPr lvl="1"/>
            <a:r>
              <a:rPr lang="en-US" sz="1800" dirty="0"/>
              <a:t>Writing documentation</a:t>
            </a:r>
            <a:endParaRPr lang="en-AU" sz="1800" dirty="0"/>
          </a:p>
          <a:p>
            <a:pPr lvl="1"/>
            <a:endParaRPr lang="en-AU" sz="1800" dirty="0"/>
          </a:p>
          <a:p>
            <a:pPr lvl="1"/>
            <a:endParaRPr lang="en-AU" sz="1800" dirty="0"/>
          </a:p>
          <a:p>
            <a:pPr lvl="1"/>
            <a:endParaRPr lang="en-AU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35B2-1A73-B741-BB73-6AA0F7D4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2914-33E3-E74D-9A9A-EC991A85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7744-718D-874B-9A92-5E57B755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Types of </a:t>
            </a:r>
            <a:r>
              <a:rPr lang="en-US" sz="2000" dirty="0"/>
              <a:t>program </a:t>
            </a:r>
            <a:r>
              <a:rPr lang="en-AU" sz="2000" dirty="0"/>
              <a:t>tests</a:t>
            </a:r>
          </a:p>
          <a:p>
            <a:pPr lvl="1"/>
            <a:r>
              <a:rPr lang="en-AU" sz="1800" i="1" dirty="0"/>
              <a:t>Regression tests</a:t>
            </a:r>
            <a:r>
              <a:rPr lang="en-AU" sz="1800" dirty="0"/>
              <a:t>: code change has not adversely affected existing features</a:t>
            </a:r>
          </a:p>
          <a:p>
            <a:pPr lvl="1"/>
            <a:r>
              <a:rPr lang="en-AU" sz="1800" i="1" dirty="0"/>
              <a:t>Performance tests</a:t>
            </a:r>
            <a:r>
              <a:rPr lang="en-AU" sz="1800" dirty="0"/>
              <a:t>: speed, response time, stability, reliability, scalability </a:t>
            </a:r>
          </a:p>
          <a:p>
            <a:pPr lvl="1"/>
            <a:r>
              <a:rPr lang="en-AU" sz="1800" i="1" dirty="0"/>
              <a:t>Stress tests</a:t>
            </a:r>
            <a:r>
              <a:rPr lang="en-AU" sz="1800" dirty="0"/>
              <a:t>: determines the robustness of software by testing beyond the limits of normal operation.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B2C84-3928-4644-8C59-A3E6D519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7808-B9C9-2E4D-9FBF-50B0FBD9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40C2-8743-824F-B08F-6D316E836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2ED1-40B4-3246-8DD5-3ACCBBE1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97423-EA71-DF46-B6FF-A65479F9C157}"/>
              </a:ext>
            </a:extLst>
          </p:cNvPr>
          <p:cNvSpPr/>
          <p:nvPr/>
        </p:nvSpPr>
        <p:spPr>
          <a:xfrm>
            <a:off x="199901" y="930264"/>
            <a:ext cx="5910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>
                <a:latin typeface="Calibri" panose="020F0502020204030204" pitchFamily="34" charset="0"/>
              </a:rPr>
              <a:t>Testing shows the presence, not the absence of bugs </a:t>
            </a:r>
            <a:endParaRPr lang="en-AU" sz="2000" dirty="0"/>
          </a:p>
          <a:p>
            <a:r>
              <a:rPr lang="en-AU" sz="2000" dirty="0">
                <a:latin typeface="Calibri" panose="020F0502020204030204" pitchFamily="34" charset="0"/>
              </a:rPr>
              <a:t>- </a:t>
            </a:r>
            <a:r>
              <a:rPr lang="en-AU" sz="2000" dirty="0" err="1">
                <a:latin typeface="Calibri" panose="020F0502020204030204" pitchFamily="34" charset="0"/>
              </a:rPr>
              <a:t>Edsger</a:t>
            </a:r>
            <a:r>
              <a:rPr lang="en-AU" sz="2000" dirty="0">
                <a:latin typeface="Calibri" panose="020F0502020204030204" pitchFamily="34" charset="0"/>
              </a:rPr>
              <a:t> W. Dijkstra (1930-2002) </a:t>
            </a:r>
            <a:endParaRPr lang="en-AU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6FF0E-9050-244B-989A-5806D9F14284}"/>
              </a:ext>
            </a:extLst>
          </p:cNvPr>
          <p:cNvSpPr/>
          <p:nvPr/>
        </p:nvSpPr>
        <p:spPr>
          <a:xfrm>
            <a:off x="5887844" y="5002732"/>
            <a:ext cx="31446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-webkit-standard"/>
              </a:rPr>
              <a:t>Edsger</a:t>
            </a:r>
            <a:r>
              <a:rPr lang="en-AU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-webkit-standard"/>
              </a:rPr>
              <a:t>Wybe</a:t>
            </a:r>
            <a:r>
              <a:rPr lang="en-AU" dirty="0">
                <a:solidFill>
                  <a:srgbClr val="000000"/>
                </a:solidFill>
                <a:latin typeface="-webkit-standard"/>
              </a:rPr>
              <a:t> Dijkstra was one of the most influential members of computing science’s founding generation.</a:t>
            </a:r>
            <a:endParaRPr lang="ru-RU" dirty="0">
              <a:solidFill>
                <a:srgbClr val="000000"/>
              </a:solidFill>
              <a:latin typeface="-webkit-standard"/>
            </a:endParaRPr>
          </a:p>
          <a:p>
            <a:r>
              <a:rPr lang="en-US" sz="1400" dirty="0">
                <a:hlinkClick r:id="rId2"/>
              </a:rPr>
              <a:t>http://www.cs.utexas.edu/users/EWD/</a:t>
            </a:r>
            <a:r>
              <a:rPr lang="ru-RU" sz="1400" dirty="0"/>
              <a:t> </a:t>
            </a:r>
            <a:endParaRPr lang="en-US" sz="1400" dirty="0"/>
          </a:p>
        </p:txBody>
      </p:sp>
      <p:pic>
        <p:nvPicPr>
          <p:cNvPr id="1026" name="Picture 2" descr="Photo of Edsger W. Dijkstra">
            <a:extLst>
              <a:ext uri="{FF2B5EF4-FFF2-40B4-BE49-F238E27FC236}">
                <a16:creationId xmlns:a16="http://schemas.microsoft.com/office/drawing/2014/main" id="{A54F90CF-3D53-394A-A415-A2850C17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4" y="959003"/>
            <a:ext cx="30099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6A31-D481-7449-B5E7-9AAFF7FE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Testing </a:t>
            </a:r>
            <a:r>
              <a:rPr lang="en-AU" sz="32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F428-6322-2049-91ED-7E1DA65D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962366"/>
            <a:ext cx="8654537" cy="4257749"/>
          </a:xfrm>
        </p:spPr>
        <p:txBody>
          <a:bodyPr>
            <a:normAutofit/>
          </a:bodyPr>
          <a:lstStyle/>
          <a:p>
            <a:r>
              <a:rPr lang="en-US" sz="2000" dirty="0"/>
              <a:t>Manual testing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Let’s fix it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And test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A7480-C2E9-A24A-ABB9-5A454903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EB161-0BBC-DE43-948A-72C189D8C7AF}"/>
              </a:ext>
            </a:extLst>
          </p:cNvPr>
          <p:cNvSpPr/>
          <p:nvPr/>
        </p:nvSpPr>
        <p:spPr>
          <a:xfrm>
            <a:off x="1773356" y="1388805"/>
            <a:ext cx="6436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text == reverse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4F073-D233-3447-8126-F9E9E56BA9CB}"/>
              </a:ext>
            </a:extLst>
          </p:cNvPr>
          <p:cNvSpPr/>
          <p:nvPr/>
        </p:nvSpPr>
        <p:spPr>
          <a:xfrm>
            <a:off x="1795342" y="2347856"/>
            <a:ext cx="6436887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cabal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repl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*Main&gt;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*Main&gt;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"cat"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*Main&gt;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!"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E18469-1D6F-0D43-A072-C8AF90595F0B}"/>
              </a:ext>
            </a:extLst>
          </p:cNvPr>
          <p:cNvCxnSpPr/>
          <p:nvPr/>
        </p:nvCxnSpPr>
        <p:spPr>
          <a:xfrm>
            <a:off x="1349301" y="3791415"/>
            <a:ext cx="403707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5FD8B7-298D-E64E-82F6-4F3B1245D7FC}"/>
              </a:ext>
            </a:extLst>
          </p:cNvPr>
          <p:cNvSpPr txBox="1"/>
          <p:nvPr/>
        </p:nvSpPr>
        <p:spPr>
          <a:xfrm>
            <a:off x="223337" y="3405356"/>
            <a:ext cx="21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 expect 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6E9EF5-020D-614A-8AC5-184428D278CF}"/>
              </a:ext>
            </a:extLst>
          </p:cNvPr>
          <p:cNvSpPr/>
          <p:nvPr/>
        </p:nvSpPr>
        <p:spPr>
          <a:xfrm>
            <a:off x="1795344" y="4479014"/>
            <a:ext cx="643688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(==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A78907-F835-3448-90DC-B9E6E565E975}"/>
              </a:ext>
            </a:extLst>
          </p:cNvPr>
          <p:cNvSpPr/>
          <p:nvPr/>
        </p:nvSpPr>
        <p:spPr>
          <a:xfrm>
            <a:off x="1795343" y="5815841"/>
            <a:ext cx="64368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*Main&gt;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!"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2FEC7-47D3-E14E-ADBC-7A248EF6A111}"/>
              </a:ext>
            </a:extLst>
          </p:cNvPr>
          <p:cNvSpPr/>
          <p:nvPr/>
        </p:nvSpPr>
        <p:spPr>
          <a:xfrm>
            <a:off x="7483762" y="100229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Lib.hs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3F14-CEAD-E649-84D2-FC74ADA9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Testing </a:t>
            </a:r>
            <a:r>
              <a:rPr lang="en-AU" sz="32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6CB3-30BD-E046-BE65-447AFE9B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 program grows in complexity, manually testing will not scale. </a:t>
            </a: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2000" dirty="0"/>
              <a:t> is a small program, that checks examples in comments and test functions against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4E081-D1E0-AF41-B862-A7FDB837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35327-97CA-9F40-9BDB-85B964E830E5}"/>
              </a:ext>
            </a:extLst>
          </p:cNvPr>
          <p:cNvSpPr/>
          <p:nvPr/>
        </p:nvSpPr>
        <p:spPr>
          <a:xfrm>
            <a:off x="2486722" y="2034460"/>
            <a:ext cx="5678604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Lib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| Checks whether a string is palindrome or not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”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False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”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True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”cat"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False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(==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EF009-D3A5-2245-A5C4-DD3BF5305599}"/>
              </a:ext>
            </a:extLst>
          </p:cNvPr>
          <p:cNvSpPr/>
          <p:nvPr/>
        </p:nvSpPr>
        <p:spPr>
          <a:xfrm>
            <a:off x="2486721" y="6031391"/>
            <a:ext cx="56786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doctest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Lib.hs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Examples: 3  Tried: 3  Errors: 0  Failures: 0</a:t>
            </a:r>
            <a:endParaRPr lang="en-AU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FD4840A-A486-0848-B3E4-DA926458CE11}"/>
              </a:ext>
            </a:extLst>
          </p:cNvPr>
          <p:cNvSpPr/>
          <p:nvPr/>
        </p:nvSpPr>
        <p:spPr>
          <a:xfrm>
            <a:off x="342545" y="2034460"/>
            <a:ext cx="1669336" cy="79173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essential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46225-D842-F24A-AF3C-D3C096BDE90F}"/>
              </a:ext>
            </a:extLst>
          </p:cNvPr>
          <p:cNvCxnSpPr>
            <a:cxnSpLocks/>
            <a:stCxn id="8" idx="0"/>
            <a:endCxn id="17" idx="1"/>
          </p:cNvCxnSpPr>
          <p:nvPr/>
        </p:nvCxnSpPr>
        <p:spPr>
          <a:xfrm>
            <a:off x="2010490" y="2430328"/>
            <a:ext cx="566050" cy="5071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55039A7-2915-734B-B15F-5EAFB45903A1}"/>
              </a:ext>
            </a:extLst>
          </p:cNvPr>
          <p:cNvSpPr/>
          <p:nvPr/>
        </p:nvSpPr>
        <p:spPr>
          <a:xfrm>
            <a:off x="2486722" y="2430328"/>
            <a:ext cx="613317" cy="34632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D249BB02-D9BE-F54C-88FC-FFAAA060C727}"/>
              </a:ext>
            </a:extLst>
          </p:cNvPr>
          <p:cNvSpPr/>
          <p:nvPr/>
        </p:nvSpPr>
        <p:spPr>
          <a:xfrm>
            <a:off x="199901" y="3003185"/>
            <a:ext cx="1810589" cy="222530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</a:rPr>
              <a:t>Format: Indenting, other spacing, has to be perfect 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F15758-1E47-F743-9F23-107F4B0FD113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008981" y="3998387"/>
            <a:ext cx="823429" cy="1174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9F2F41-08E2-2347-BE78-9BFF81E3BF4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008981" y="3345366"/>
            <a:ext cx="823429" cy="77047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2381B6-B50D-9B4A-8D0B-68ACE5596E22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2008981" y="4115838"/>
            <a:ext cx="823429" cy="3693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DA9F94F-9996-F940-95E5-0C5AB496F326}"/>
              </a:ext>
            </a:extLst>
          </p:cNvPr>
          <p:cNvSpPr/>
          <p:nvPr/>
        </p:nvSpPr>
        <p:spPr>
          <a:xfrm>
            <a:off x="7438844" y="166512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Lib.hs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3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2852-2888-B248-8261-3314209D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testing: </a:t>
            </a:r>
            <a:br>
              <a:rPr lang="en-US" dirty="0"/>
            </a:br>
            <a:r>
              <a:rPr lang="en-AU" dirty="0"/>
              <a:t>Black Box vs White box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AD52-E093-DC43-914A-82568745C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1" dirty="0"/>
          </a:p>
          <a:p>
            <a:r>
              <a:rPr lang="en-AU" sz="2000" b="1" dirty="0"/>
              <a:t>Black box </a:t>
            </a:r>
            <a:r>
              <a:rPr lang="en-AU" sz="2000" dirty="0"/>
              <a:t>testing involves writing tests without looking at the code </a:t>
            </a:r>
          </a:p>
          <a:p>
            <a:pPr lvl="1"/>
            <a:r>
              <a:rPr lang="en-AU" sz="1800" dirty="0"/>
              <a:t>Motivated by the </a:t>
            </a:r>
            <a:r>
              <a:rPr lang="en-AU" sz="1800" b="1" dirty="0"/>
              <a:t>specification</a:t>
            </a:r>
          </a:p>
          <a:p>
            <a:pPr lvl="1"/>
            <a:r>
              <a:rPr lang="en-AU" sz="1800" dirty="0"/>
              <a:t>Indeed, can be written before you write a line of code </a:t>
            </a:r>
          </a:p>
          <a:p>
            <a:pPr lvl="1"/>
            <a:endParaRPr lang="en-AU" dirty="0"/>
          </a:p>
          <a:p>
            <a:r>
              <a:rPr lang="en-AU" sz="2000" b="1" dirty="0"/>
              <a:t>White box </a:t>
            </a:r>
            <a:r>
              <a:rPr lang="en-AU" sz="2000" dirty="0"/>
              <a:t>testing involves writing tests motivated by the code </a:t>
            </a:r>
          </a:p>
          <a:p>
            <a:pPr lvl="1"/>
            <a:r>
              <a:rPr lang="en-AU" sz="1800" dirty="0"/>
              <a:t>Be your own enemy - how can I break this code?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513F4-643D-7446-B54C-4A4D1A9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7FCD-443B-A04A-AC80-857E0E8C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‘black box’ test?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DDF6-EA42-4F42-AD92-8595C913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Identify </a:t>
            </a:r>
            <a:r>
              <a:rPr lang="en-AU" sz="2000" b="1" dirty="0"/>
              <a:t>testing groups </a:t>
            </a:r>
            <a:r>
              <a:rPr lang="en-AU" sz="2000" dirty="0"/>
              <a:t>of inputs, and test a ‘</a:t>
            </a:r>
            <a:r>
              <a:rPr lang="en-AU" sz="2000" i="1" dirty="0"/>
              <a:t>typical</a:t>
            </a:r>
            <a:r>
              <a:rPr lang="en-AU" sz="2000" dirty="0"/>
              <a:t>’ representative of each of them.</a:t>
            </a:r>
          </a:p>
          <a:p>
            <a:r>
              <a:rPr lang="en-AU" sz="2000" dirty="0"/>
              <a:t>These groups should collectively cover all possibilities.</a:t>
            </a:r>
          </a:p>
          <a:p>
            <a:r>
              <a:rPr lang="en-AU" sz="2000" dirty="0"/>
              <a:t>The division should correspond to different choices the program will need to make </a:t>
            </a:r>
          </a:p>
          <a:p>
            <a:pPr lvl="1"/>
            <a:r>
              <a:rPr lang="en-AU" sz="1800" dirty="0"/>
              <a:t>Should behave somehow similarly on inputs from the same group</a:t>
            </a:r>
          </a:p>
          <a:p>
            <a:pPr lvl="1"/>
            <a:r>
              <a:rPr lang="en-AU" sz="1800" dirty="0"/>
              <a:t>Should behave somehow differently on inputs from different groups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8823E-8F57-534F-B055-16460482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06FD-5E52-1943-BCB4-9DCF9F1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‘black box’ test?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3D5E-A36C-5842-B42F-5761511F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Pay particular attention to </a:t>
            </a:r>
            <a:r>
              <a:rPr lang="en-AU" sz="2000" b="1" dirty="0"/>
              <a:t>special cases</a:t>
            </a:r>
          </a:p>
          <a:p>
            <a:pPr lvl="1"/>
            <a:r>
              <a:rPr lang="en-AU" sz="1800" dirty="0"/>
              <a:t>e.g. on the ‘boundaries’ between groups</a:t>
            </a:r>
          </a:p>
          <a:p>
            <a:pPr lvl="1"/>
            <a:r>
              <a:rPr lang="en-AU" sz="1800" dirty="0"/>
              <a:t>Input that is somehow ‘extreme’, e.g. empty input. </a:t>
            </a:r>
          </a:p>
          <a:p>
            <a:r>
              <a:rPr lang="en-AU" sz="2000" dirty="0"/>
              <a:t>These special cases should be tested individually.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D066-3BC5-5F45-9192-85757DCB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BAAB-4746-D24E-B760-55E61715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‘black box’ test?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EC6A-2BBB-E041-ABA7-926A40E6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The function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 </a:t>
            </a:r>
            <a:r>
              <a:rPr lang="en-AU" sz="2000" dirty="0"/>
              <a:t>returns  the maximum of three integers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It is reasonable to think that the size or sign of the integers will not be relevant, however their relative order is important.</a:t>
            </a:r>
          </a:p>
          <a:p>
            <a:pPr lvl="1"/>
            <a:r>
              <a:rPr lang="en-AU" sz="1800" dirty="0"/>
              <a:t>all three values different;</a:t>
            </a:r>
          </a:p>
          <a:p>
            <a:pPr lvl="1"/>
            <a:endParaRPr lang="en-AU" sz="1800" dirty="0"/>
          </a:p>
          <a:p>
            <a:pPr lvl="1"/>
            <a:r>
              <a:rPr lang="en-AU" sz="1800" dirty="0"/>
              <a:t>all three values the same;</a:t>
            </a:r>
          </a:p>
          <a:p>
            <a:pPr marL="457200" lvl="1" indent="0">
              <a:buNone/>
            </a:pPr>
            <a:endParaRPr lang="en-AU" sz="1800" dirty="0"/>
          </a:p>
          <a:p>
            <a:pPr lvl="1"/>
            <a:r>
              <a:rPr lang="en-AU" sz="1800" dirty="0"/>
              <a:t>two items equal, the third different.</a:t>
            </a:r>
          </a:p>
          <a:p>
            <a:pPr lvl="2"/>
            <a:r>
              <a:rPr lang="en-AU" sz="1800" dirty="0"/>
              <a:t>two values equal to the maximum, one other;</a:t>
            </a:r>
          </a:p>
          <a:p>
            <a:pPr marL="914400" lvl="2" indent="0">
              <a:buNone/>
            </a:pPr>
            <a:endParaRPr lang="en-AU" sz="1800" dirty="0"/>
          </a:p>
          <a:p>
            <a:pPr lvl="2"/>
            <a:r>
              <a:rPr lang="en-AU" sz="1800" dirty="0"/>
              <a:t>one value equal to the maximum, two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DFD5-20E5-2248-82A7-70B6D9C9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F77D4-39D4-CA48-82F5-78B043E849A3}"/>
              </a:ext>
            </a:extLst>
          </p:cNvPr>
          <p:cNvSpPr/>
          <p:nvPr/>
        </p:nvSpPr>
        <p:spPr>
          <a:xfrm>
            <a:off x="2420041" y="1522362"/>
            <a:ext cx="421425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BA797-DC5A-2740-8021-29038D862518}"/>
              </a:ext>
            </a:extLst>
          </p:cNvPr>
          <p:cNvSpPr/>
          <p:nvPr/>
        </p:nvSpPr>
        <p:spPr>
          <a:xfrm>
            <a:off x="1187091" y="305966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FB8B5-32D5-A042-AD25-CC5E2F745332}"/>
              </a:ext>
            </a:extLst>
          </p:cNvPr>
          <p:cNvSpPr/>
          <p:nvPr/>
        </p:nvSpPr>
        <p:spPr>
          <a:xfrm>
            <a:off x="1187090" y="370153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E96FC-0F13-974B-A972-AE6C5F303DC7}"/>
              </a:ext>
            </a:extLst>
          </p:cNvPr>
          <p:cNvSpPr/>
          <p:nvPr/>
        </p:nvSpPr>
        <p:spPr>
          <a:xfrm>
            <a:off x="1628076" y="469497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94015-8DA3-F649-88B7-A56FA6889CDB}"/>
              </a:ext>
            </a:extLst>
          </p:cNvPr>
          <p:cNvSpPr/>
          <p:nvPr/>
        </p:nvSpPr>
        <p:spPr>
          <a:xfrm>
            <a:off x="1628076" y="541294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A847-E124-D54F-804F-BC2D3D68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‘black box’ test?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B376-0A4E-2748-AD54-9FEDEA62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2D741-E9A5-B449-924B-30FF300726A7}"/>
              </a:ext>
            </a:extLst>
          </p:cNvPr>
          <p:cNvSpPr/>
          <p:nvPr/>
        </p:nvSpPr>
        <p:spPr>
          <a:xfrm>
            <a:off x="304800" y="1336119"/>
            <a:ext cx="7482838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| The function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returns the maximum of three 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6 4 1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6 6 6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2 6 6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2 2 6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y z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x &gt; y &amp;&amp; x &gt; z =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y &gt; x &amp;&amp; y &gt; z =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= z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59DF8-EBAE-7042-AA30-8883C0A31CAC}"/>
              </a:ext>
            </a:extLst>
          </p:cNvPr>
          <p:cNvSpPr/>
          <p:nvPr/>
        </p:nvSpPr>
        <p:spPr>
          <a:xfrm>
            <a:off x="6491512" y="993924"/>
            <a:ext cx="140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MaxThree.hs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53C3F-2B37-1048-B3F7-E82C040BB14D}"/>
              </a:ext>
            </a:extLst>
          </p:cNvPr>
          <p:cNvSpPr/>
          <p:nvPr/>
        </p:nvSpPr>
        <p:spPr>
          <a:xfrm>
            <a:off x="304799" y="5686331"/>
            <a:ext cx="7482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doctest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Examples: 4  Tried: 4  Errors: 0  Failures: 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7F188-515D-004C-8553-DFD9417B814D}"/>
              </a:ext>
            </a:extLst>
          </p:cNvPr>
          <p:cNvSpPr/>
          <p:nvPr/>
        </p:nvSpPr>
        <p:spPr>
          <a:xfrm>
            <a:off x="390293" y="4571999"/>
            <a:ext cx="4092497" cy="8697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E625A-5D5B-A042-9AD1-8D5ED83C25FA}"/>
              </a:ext>
            </a:extLst>
          </p:cNvPr>
          <p:cNvSpPr/>
          <p:nvPr/>
        </p:nvSpPr>
        <p:spPr>
          <a:xfrm>
            <a:off x="4527169" y="4571999"/>
            <a:ext cx="107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box</a:t>
            </a:r>
          </a:p>
        </p:txBody>
      </p:sp>
    </p:spTree>
    <p:extLst>
      <p:ext uri="{BB962C8B-B14F-4D97-AF65-F5344CB8AC3E}">
        <p14:creationId xmlns:p14="http://schemas.microsoft.com/office/powerpoint/2010/main" val="30594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70DB-2892-3A49-9EC0-079BCD94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‘white box’ test?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C3B9-3244-7A49-A13B-1F81BED9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653670"/>
          </a:xfrm>
        </p:spPr>
        <p:txBody>
          <a:bodyPr>
            <a:normAutofit/>
          </a:bodyPr>
          <a:lstStyle/>
          <a:p>
            <a:r>
              <a:rPr lang="en-AU" sz="2000" dirty="0"/>
              <a:t>Identify points where your program ”makes a choice” on input, and test a “typical” input for each possible choice</a:t>
            </a:r>
          </a:p>
          <a:p>
            <a:pPr lvl="1"/>
            <a:r>
              <a:rPr lang="en-AU" sz="1800" dirty="0"/>
              <a:t>case, guards, etc.</a:t>
            </a:r>
          </a:p>
          <a:p>
            <a:pPr lvl="1"/>
            <a:r>
              <a:rPr lang="en-AU" sz="1800" dirty="0"/>
              <a:t>base case vs step case of recursions</a:t>
            </a:r>
          </a:p>
          <a:p>
            <a:r>
              <a:rPr lang="en-AU" sz="2000" dirty="0"/>
              <a:t>Focus particularly on inputs on the boundary between choices, or on any overlapping situations</a:t>
            </a:r>
          </a:p>
          <a:p>
            <a:r>
              <a:rPr lang="en-AU" sz="2000" dirty="0"/>
              <a:t>Pay extra attention to _ and otherwise, which can sweep up many different situations </a:t>
            </a:r>
          </a:p>
          <a:p>
            <a:r>
              <a:rPr lang="en-AU" sz="2000" b="1" dirty="0"/>
              <a:t>Example</a:t>
            </a:r>
            <a:r>
              <a:rPr lang="en-AU" sz="2000" dirty="0"/>
              <a:t>: Knowing the code implementation </a:t>
            </a:r>
          </a:p>
          <a:p>
            <a:endParaRPr lang="en-AU" sz="2000" dirty="0"/>
          </a:p>
          <a:p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We should be guided to the data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6 6 2 </a:t>
            </a:r>
            <a:r>
              <a:rPr lang="en-US" sz="2000" dirty="0"/>
              <a:t>since the first two inputs are at the boundaries of the guards </a:t>
            </a:r>
          </a:p>
          <a:p>
            <a:pPr marL="0" indent="0" algn="ctr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 &gt; y &amp;&amp; x &gt; z     </a:t>
            </a: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    y &gt; x &amp;&amp; y &gt; z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BBD2-02FA-7143-915C-16BFF863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F1C6D-AAA5-E949-B84C-7B69DCC6FA92}"/>
              </a:ext>
            </a:extLst>
          </p:cNvPr>
          <p:cNvSpPr/>
          <p:nvPr/>
        </p:nvSpPr>
        <p:spPr>
          <a:xfrm>
            <a:off x="682488" y="4068167"/>
            <a:ext cx="748283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y z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x &gt; y &amp;&amp; x &gt; z =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y &gt; x &amp;&amp; y &gt; z =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= z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8FA1-8CAC-004D-83AC-52EE69C9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‘black box’ test?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0D1C-FFB4-1E4C-A519-2CEDB2D8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1A000-943B-2D4A-8D3F-4856AB21764D}"/>
              </a:ext>
            </a:extLst>
          </p:cNvPr>
          <p:cNvSpPr/>
          <p:nvPr/>
        </p:nvSpPr>
        <p:spPr>
          <a:xfrm>
            <a:off x="304801" y="1068796"/>
            <a:ext cx="7482838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| The function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returns the maximum of three 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6 4 1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6 6 6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2 6 6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 2 2 6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b="1" dirty="0">
                <a:solidFill>
                  <a:srgbClr val="008000"/>
                </a:solidFill>
                <a:latin typeface="Menlo" panose="020B0609030804020204" pitchFamily="49" charset="0"/>
              </a:rPr>
              <a:t>-- &gt;&gt;&gt; </a:t>
            </a:r>
            <a:r>
              <a:rPr lang="en-AU" sz="1400" b="1" dirty="0" err="1">
                <a:solidFill>
                  <a:srgbClr val="008000"/>
                </a:solidFill>
                <a:latin typeface="Menlo" panose="020B0609030804020204" pitchFamily="49" charset="0"/>
              </a:rPr>
              <a:t>maxThree</a:t>
            </a:r>
            <a:r>
              <a:rPr lang="en-AU" sz="1400" b="1" dirty="0">
                <a:solidFill>
                  <a:srgbClr val="008000"/>
                </a:solidFill>
                <a:latin typeface="Menlo" panose="020B0609030804020204" pitchFamily="49" charset="0"/>
              </a:rPr>
              <a:t> 6 6 2</a:t>
            </a:r>
            <a:endParaRPr lang="en-AU" sz="1400" b="1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b="1" dirty="0">
                <a:solidFill>
                  <a:srgbClr val="008000"/>
                </a:solidFill>
                <a:latin typeface="Menlo" panose="020B0609030804020204" pitchFamily="49" charset="0"/>
              </a:rPr>
              <a:t>-- 6</a:t>
            </a:r>
            <a:endParaRPr lang="en-AU" sz="1400" b="1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y z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x &gt; y &amp;&amp; x &gt; z =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y &gt; x &amp;&amp; y &gt; z =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= z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BD069-CF33-3141-AF8C-DB9A14E5A973}"/>
              </a:ext>
            </a:extLst>
          </p:cNvPr>
          <p:cNvSpPr/>
          <p:nvPr/>
        </p:nvSpPr>
        <p:spPr>
          <a:xfrm>
            <a:off x="6491513" y="726601"/>
            <a:ext cx="140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MaxThree.hs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07EF4-A402-E341-A040-446D789346A0}"/>
              </a:ext>
            </a:extLst>
          </p:cNvPr>
          <p:cNvSpPr/>
          <p:nvPr/>
        </p:nvSpPr>
        <p:spPr>
          <a:xfrm>
            <a:off x="4514708" y="4766143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White box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EEDAE-F106-E949-B044-84FD0CF0455E}"/>
              </a:ext>
            </a:extLst>
          </p:cNvPr>
          <p:cNvSpPr/>
          <p:nvPr/>
        </p:nvSpPr>
        <p:spPr>
          <a:xfrm>
            <a:off x="304800" y="4766143"/>
            <a:ext cx="7482838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doctest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MaxThree.hs:13: failure in expression `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6 6 2'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expected: 6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 but got: 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^</a:t>
            </a:r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Examples: 5  Tried: 5  Errors: 0  Failures: 1</a:t>
            </a:r>
            <a:endParaRPr lang="en-AU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9A6F-F98A-DF48-8CB3-D3B184A7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  Package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B7D6-7C79-CB4F-9D8A-FE78AD742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Cabal</a:t>
            </a:r>
            <a:r>
              <a:rPr lang="en-AU" sz="2000" dirty="0"/>
              <a:t> is the standard package system for </a:t>
            </a:r>
            <a:r>
              <a:rPr lang="en-AU" sz="2000" dirty="0">
                <a:hlinkClick r:id="rId2"/>
              </a:rPr>
              <a:t>Haskell</a:t>
            </a:r>
            <a:r>
              <a:rPr lang="en-AU" sz="2000" dirty="0"/>
              <a:t> software. It helps people to configure, build and install Haskell software and to distribute it easily to other users and developers.</a:t>
            </a:r>
          </a:p>
          <a:p>
            <a:r>
              <a:rPr lang="en-AU" sz="2000" b="1" dirty="0"/>
              <a:t>Stack</a:t>
            </a:r>
            <a:r>
              <a:rPr lang="en-AU" sz="2000" dirty="0"/>
              <a:t> is a cross-platform build tool for Haskell that handles management of the toolchain, building and registering libraries, and more.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AD312-3E7D-E645-B126-E6AFB7F5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0D7-E7B5-414F-BB8C-4100FADC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</a:t>
            </a:r>
            <a:r>
              <a:rPr lang="en-AU" dirty="0"/>
              <a:t>Creating a new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FB2B-A462-B64F-90FE-D4C1BDCC7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creating a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palindrome-testing</a:t>
            </a:r>
            <a:r>
              <a:rPr lang="en-US" sz="2000" dirty="0"/>
              <a:t> directory to hold the project files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AU" sz="2000" dirty="0"/>
              <a:t>initialize the package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31B44-156F-8345-A744-32F87188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E7F86-8F27-7A4B-B164-75BD28781844}"/>
              </a:ext>
            </a:extLst>
          </p:cNvPr>
          <p:cNvSpPr/>
          <p:nvPr/>
        </p:nvSpPr>
        <p:spPr>
          <a:xfrm>
            <a:off x="1303171" y="1452332"/>
            <a:ext cx="735017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mkdir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palindrome-testing 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cd palindrome-testing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BC2F8-19DC-5C4C-BBB0-065E3B2FFD22}"/>
              </a:ext>
            </a:extLst>
          </p:cNvPr>
          <p:cNvSpPr/>
          <p:nvPr/>
        </p:nvSpPr>
        <p:spPr>
          <a:xfrm>
            <a:off x="1303170" y="3059668"/>
            <a:ext cx="73501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init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-p palindrome-testing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39A23-8972-D842-8B46-0D68CEDE1FD7}"/>
              </a:ext>
            </a:extLst>
          </p:cNvPr>
          <p:cNvSpPr/>
          <p:nvPr/>
        </p:nvSpPr>
        <p:spPr>
          <a:xfrm>
            <a:off x="1303171" y="3884654"/>
            <a:ext cx="7350175" cy="249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Guessing dependencies...</a:t>
            </a:r>
          </a:p>
          <a:p>
            <a:b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Generating LICENSE...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Warning: unknown license type, you must put a copy in LICENSE yourself.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Generating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Setup.hs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...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Generating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CHANGELOG.md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...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Generating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Main.hs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...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Generating palindrome-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testing.cabal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...</a:t>
            </a:r>
          </a:p>
          <a:p>
            <a:b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Warning: no synopsis given. You should edit the .cabal file and add one.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You may want to edit the .cabal file and add a Description field.</a:t>
            </a:r>
            <a:endParaRPr lang="en-AU" sz="120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D7E0-360B-594B-A35F-09643323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</a:t>
            </a:r>
            <a:r>
              <a:rPr lang="en-AU" dirty="0"/>
              <a:t>Creating a new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6F0A-60FC-9D4D-B05D-C554B9C0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Project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ADAC6-8617-F840-AF6E-42647E86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B5BC0-5324-3D4A-9416-D9DE132EC1E3}"/>
              </a:ext>
            </a:extLst>
          </p:cNvPr>
          <p:cNvSpPr/>
          <p:nvPr/>
        </p:nvSpPr>
        <p:spPr>
          <a:xfrm>
            <a:off x="769434" y="1524144"/>
            <a:ext cx="38806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CHANGELOG.md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Main.hs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Setup.hs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palindrome-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testing.cabal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3760827-1BCA-8346-8DED-1DDB616F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3174"/>
              </p:ext>
            </p:extLst>
          </p:nvPr>
        </p:nvGraphicFramePr>
        <p:xfrm>
          <a:off x="4860627" y="1524148"/>
          <a:ext cx="3681207" cy="124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207">
                  <a:extLst>
                    <a:ext uri="{9D8B030D-6E8A-4147-A177-3AD203B41FA5}">
                      <a16:colId xmlns:a16="http://schemas.microsoft.com/office/drawing/2014/main" val="3425644809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history</a:t>
                      </a:r>
                    </a:p>
                  </a:txBody>
                  <a:tcPr marL="90000" marT="36000" marB="0"/>
                </a:tc>
                <a:extLst>
                  <a:ext uri="{0D108BD9-81ED-4DB2-BD59-A6C34878D82A}">
                    <a16:rowId xmlns:a16="http://schemas.microsoft.com/office/drawing/2014/main" val="2657688311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Package’s code</a:t>
                      </a:r>
                      <a:endParaRPr lang="en-US" sz="1800" dirty="0"/>
                    </a:p>
                  </a:txBody>
                  <a:tcPr marL="90000" marT="36000" marB="0"/>
                </a:tc>
                <a:extLst>
                  <a:ext uri="{0D108BD9-81ED-4DB2-BD59-A6C34878D82A}">
                    <a16:rowId xmlns:a16="http://schemas.microsoft.com/office/drawing/2014/main" val="75511415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low-level Cabal interface</a:t>
                      </a:r>
                      <a:endParaRPr lang="en-US" sz="1400" dirty="0"/>
                    </a:p>
                  </a:txBody>
                  <a:tcPr marL="90000" marT="36000" marB="0"/>
                </a:tc>
                <a:extLst>
                  <a:ext uri="{0D108BD9-81ED-4DB2-BD59-A6C34878D82A}">
                    <a16:rowId xmlns:a16="http://schemas.microsoft.com/office/drawing/2014/main" val="44795654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sz="1800"/>
                        <a:t>Project settings</a:t>
                      </a:r>
                      <a:endParaRPr lang="en-US" sz="1800" dirty="0"/>
                    </a:p>
                  </a:txBody>
                  <a:tcPr marL="90000" marT="36000" marB="0"/>
                </a:tc>
                <a:extLst>
                  <a:ext uri="{0D108BD9-81ED-4DB2-BD59-A6C34878D82A}">
                    <a16:rowId xmlns:a16="http://schemas.microsoft.com/office/drawing/2014/main" val="23788233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7A3EED4-3FE8-0742-8FFA-9C23B4A2C21A}"/>
              </a:ext>
            </a:extLst>
          </p:cNvPr>
          <p:cNvSpPr/>
          <p:nvPr/>
        </p:nvSpPr>
        <p:spPr>
          <a:xfrm>
            <a:off x="769434" y="3289614"/>
            <a:ext cx="388062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"Hello, Haskell!"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89E2D-34B1-CE41-8F5E-255E057409A3}"/>
              </a:ext>
            </a:extLst>
          </p:cNvPr>
          <p:cNvSpPr/>
          <p:nvPr/>
        </p:nvSpPr>
        <p:spPr>
          <a:xfrm>
            <a:off x="3489165" y="2920282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Main.hs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3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59AD-BA3A-F946-B79B-B0E4093B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Running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51CF-2F4A-D347-A08B-E7523AF2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build a target 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run the executable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33F3-C34E-8347-B7E0-9E4BF315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8CF4-6096-5C44-BD4D-E7467E6F63D2}"/>
              </a:ext>
            </a:extLst>
          </p:cNvPr>
          <p:cNvSpPr/>
          <p:nvPr/>
        </p:nvSpPr>
        <p:spPr>
          <a:xfrm>
            <a:off x="701801" y="1448988"/>
            <a:ext cx="32903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build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0950E-8F63-294C-AEE8-57AB75479D61}"/>
              </a:ext>
            </a:extLst>
          </p:cNvPr>
          <p:cNvSpPr/>
          <p:nvPr/>
        </p:nvSpPr>
        <p:spPr>
          <a:xfrm>
            <a:off x="701801" y="1975849"/>
            <a:ext cx="8051906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Build profile: -w ghc-8.6.5 -O1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In order, the following will be built (use -v for more details):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 - palindrome-testing-0.1.0.0 (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exe:palindrome-testing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) (configuration changed)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Configuring executable 'palindrome-testing' for palindrome-testing-0.1.0.0..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Warning: The 'license-file' field refers to the file 'LICENSE' which does not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exist.</a:t>
            </a:r>
          </a:p>
          <a:p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Preprocessing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 executable 'palindrome-testing' for palindrome-testing-0.1.0.0..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Building executable 'palindrome-testing' for palindrome-testing-0.1.0.0..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[1 of 1] Compiling Main</a:t>
            </a:r>
            <a:endParaRPr lang="en-AU" sz="120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8082-D58B-6B4A-A19D-CC7A7AE30972}"/>
              </a:ext>
            </a:extLst>
          </p:cNvPr>
          <p:cNvSpPr/>
          <p:nvPr/>
        </p:nvSpPr>
        <p:spPr>
          <a:xfrm>
            <a:off x="701801" y="4357470"/>
            <a:ext cx="32903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run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8CF2A-B212-B54B-B0FC-47FA52B49D26}"/>
              </a:ext>
            </a:extLst>
          </p:cNvPr>
          <p:cNvSpPr/>
          <p:nvPr/>
        </p:nvSpPr>
        <p:spPr>
          <a:xfrm>
            <a:off x="701801" y="4955774"/>
            <a:ext cx="805190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Up to date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Hello, Haskell!</a:t>
            </a:r>
          </a:p>
        </p:txBody>
      </p:sp>
    </p:spTree>
    <p:extLst>
      <p:ext uri="{BB962C8B-B14F-4D97-AF65-F5344CB8AC3E}">
        <p14:creationId xmlns:p14="http://schemas.microsoft.com/office/powerpoint/2010/main" val="406400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7C0-EA7F-5749-8B29-9CED2522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Creating 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32F1-0AAF-2B4A-8B12-0F6EDAC6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 a folder with the cabal project in </a:t>
            </a:r>
            <a:r>
              <a:rPr lang="en-US" sz="2000" dirty="0" err="1"/>
              <a:t>VSCode</a:t>
            </a:r>
            <a:r>
              <a:rPr lang="en-US" sz="2000" dirty="0"/>
              <a:t>: File -&gt; Open</a:t>
            </a:r>
          </a:p>
          <a:p>
            <a:r>
              <a:rPr lang="en-US" sz="2000" dirty="0"/>
              <a:t>Create a file </a:t>
            </a:r>
            <a:r>
              <a:rPr lang="en-US" sz="2000" dirty="0" err="1"/>
              <a:t>Lib.hs</a:t>
            </a:r>
            <a:r>
              <a:rPr lang="en-US" sz="2000" dirty="0"/>
              <a:t>, that will contain the module</a:t>
            </a:r>
          </a:p>
          <a:p>
            <a:r>
              <a:rPr lang="en-US" sz="2000" dirty="0"/>
              <a:t>Populate it with the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2DA2-96AE-B94E-9AA6-06EF2458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EF1B1-25CA-4A4C-B584-F3E55AB2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"/>
          <a:stretch/>
        </p:blipFill>
        <p:spPr>
          <a:xfrm>
            <a:off x="789181" y="2190652"/>
            <a:ext cx="7565638" cy="4029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8F1C4-4F54-324B-81D2-453CF4E4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1" y="2192559"/>
            <a:ext cx="7615742" cy="4027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3A44B-DB3C-CA4C-9257-A3977E7D9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81" y="2186208"/>
            <a:ext cx="7615742" cy="40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3D35-7AD1-544C-80CB-CFF5727C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Creating 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7A67-EFC7-AD41-BD04-79191198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Update the settings file:</a:t>
            </a:r>
          </a:p>
          <a:p>
            <a:r>
              <a:rPr lang="en-US" sz="2000" dirty="0"/>
              <a:t>Import module Lib to </a:t>
            </a:r>
            <a:r>
              <a:rPr lang="en-US" sz="2000" dirty="0" err="1"/>
              <a:t>Main.hs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F601-3E16-C643-98AB-525EEC61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33FE0-09F4-7240-8021-833C00C6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0" y="2021830"/>
            <a:ext cx="7615742" cy="4027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FAD06-2E71-E24D-8BDC-84CD207F9C69}"/>
              </a:ext>
            </a:extLst>
          </p:cNvPr>
          <p:cNvCxnSpPr/>
          <p:nvPr/>
        </p:nvCxnSpPr>
        <p:spPr>
          <a:xfrm>
            <a:off x="3824869" y="5531005"/>
            <a:ext cx="191801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E629828-794E-5743-9405-1B500043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9" y="2021830"/>
            <a:ext cx="7615741" cy="4045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55A04-5340-FF4B-9692-F6D2368CE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26" y="2021829"/>
            <a:ext cx="7650355" cy="40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11AB-F307-1E49-B469-C8E0ACC1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Cabal: </a:t>
            </a:r>
            <a:r>
              <a:rPr lang="en-US" dirty="0" err="1"/>
              <a:t>repl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D407-CCA7-474B-B8F6-449701F3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To load all of the modules of the target into </a:t>
            </a:r>
            <a:r>
              <a:rPr lang="en-AU" sz="2000" dirty="0" err="1"/>
              <a:t>GHCi</a:t>
            </a:r>
            <a:r>
              <a:rPr lang="en-AU" sz="2000" dirty="0"/>
              <a:t> as interpreted bytecode use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D3636-19F5-8445-B773-BFAB0FB8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40041-EDDD-3B48-B11A-08F5162E800B}"/>
              </a:ext>
            </a:extLst>
          </p:cNvPr>
          <p:cNvSpPr/>
          <p:nvPr/>
        </p:nvSpPr>
        <p:spPr>
          <a:xfrm>
            <a:off x="724103" y="1471290"/>
            <a:ext cx="30338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cabal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repl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172FD-F8BE-1F4C-8B3A-37C54BE00881}"/>
              </a:ext>
            </a:extLst>
          </p:cNvPr>
          <p:cNvSpPr/>
          <p:nvPr/>
        </p:nvSpPr>
        <p:spPr>
          <a:xfrm>
            <a:off x="724102" y="1998151"/>
            <a:ext cx="8130335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Build profile: -w ghc-8.6.5 -O1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In order, the following will be built (use -v for more details):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 - palindrome-testing-0.1.0.0 (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exe:palindrome-testing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) (configuration changed)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Configuring executable 'palindrome-testing' for palindrome-testing-0.1.0.0..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Warning: The 'license-file' field refers to the file 'LICENSE' which does not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exist.</a:t>
            </a:r>
          </a:p>
          <a:p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Preprocessing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 executable 'palindrome-testing' for palindrome-testing-0.1.0.0..</a:t>
            </a:r>
          </a:p>
          <a:p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GHCi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, version 8.6.5: http://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www.haskell.org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/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ghc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/  :? for help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[1 of 2] Compiling Lib              (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Lib.hs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, interpreted )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[2 of 2] Compiling Main             (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Main.hs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, interpreted )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Ok, two modules loaded.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*Main&gt; </a:t>
            </a:r>
            <a:endParaRPr lang="en-AU" sz="120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E2BC3-054D-A449-A9B9-283F55DC1E08}"/>
              </a:ext>
            </a:extLst>
          </p:cNvPr>
          <p:cNvSpPr/>
          <p:nvPr/>
        </p:nvSpPr>
        <p:spPr>
          <a:xfrm>
            <a:off x="724102" y="4464004"/>
            <a:ext cx="8130334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*Main&gt;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isPalindrome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 "Hello"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False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*Main&gt; 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isPalindrome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 "</a:t>
            </a:r>
            <a:r>
              <a:rPr lang="en-AU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HallaH</a:t>
            </a:r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"</a:t>
            </a:r>
          </a:p>
          <a:p>
            <a:r>
              <a:rPr lang="en-AU" sz="1200" dirty="0">
                <a:solidFill>
                  <a:schemeClr val="bg1"/>
                </a:solidFill>
                <a:latin typeface="Menlo" panose="020B0609030804020204" pitchFamily="49" charset="0"/>
              </a:rPr>
              <a:t>True</a:t>
            </a:r>
            <a:endParaRPr lang="en-AU" sz="120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41268</TotalTime>
  <Words>1766</Words>
  <Application>Microsoft Macintosh PowerPoint</Application>
  <PresentationFormat>On-screen Show (4:3)</PresentationFormat>
  <Paragraphs>291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-webkit-standard</vt:lpstr>
      <vt:lpstr>Arial</vt:lpstr>
      <vt:lpstr>Calibri</vt:lpstr>
      <vt:lpstr>Menlo</vt:lpstr>
      <vt:lpstr>Wingdings</vt:lpstr>
      <vt:lpstr>Office Theme</vt:lpstr>
      <vt:lpstr>Lecture 7C Cabal and Testing</vt:lpstr>
      <vt:lpstr>Acknowledgement of Country</vt:lpstr>
      <vt:lpstr>  Package system</vt:lpstr>
      <vt:lpstr>Cabal: Creating a new application</vt:lpstr>
      <vt:lpstr>Cabal: Creating a new application</vt:lpstr>
      <vt:lpstr>Cabal: Running the application</vt:lpstr>
      <vt:lpstr>Cabal: Creating a Library</vt:lpstr>
      <vt:lpstr>Cabal: Creating a Library</vt:lpstr>
      <vt:lpstr>Cabal: repl</vt:lpstr>
      <vt:lpstr>Program testing</vt:lpstr>
      <vt:lpstr>Program testing</vt:lpstr>
      <vt:lpstr>Program testing</vt:lpstr>
      <vt:lpstr>Example: Testing isPalindrome </vt:lpstr>
      <vt:lpstr>Example: Testing isPalindrome </vt:lpstr>
      <vt:lpstr>Functions testing:  Black Box vs White box </vt:lpstr>
      <vt:lpstr>What makes a good ‘black box’ test? </vt:lpstr>
      <vt:lpstr>What makes a good ‘black box’ test? </vt:lpstr>
      <vt:lpstr>What makes a good ‘black box’ test? </vt:lpstr>
      <vt:lpstr>What makes a good ‘black box’ test? </vt:lpstr>
      <vt:lpstr>What makes a good ‘white box’ test? </vt:lpstr>
      <vt:lpstr>What makes a good ‘black box’ test?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1207</cp:revision>
  <dcterms:created xsi:type="dcterms:W3CDTF">2013-04-08T01:44:14Z</dcterms:created>
  <dcterms:modified xsi:type="dcterms:W3CDTF">2020-09-30T06:54:07Z</dcterms:modified>
</cp:coreProperties>
</file>