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8" r:id="rId4"/>
    <p:sldId id="289" r:id="rId5"/>
    <p:sldId id="280" r:id="rId6"/>
    <p:sldId id="285" r:id="rId7"/>
    <p:sldId id="286" r:id="rId8"/>
    <p:sldId id="287" r:id="rId9"/>
    <p:sldId id="288" r:id="rId10"/>
    <p:sldId id="279" r:id="rId11"/>
    <p:sldId id="282" r:id="rId12"/>
    <p:sldId id="290" r:id="rId13"/>
    <p:sldId id="283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51"/>
    <p:restoredTop sz="89974"/>
  </p:normalViewPr>
  <p:slideViewPr>
    <p:cSldViewPr snapToGrid="0" snapToObjects="1">
      <p:cViewPr varScale="1">
        <p:scale>
          <a:sx n="105" d="100"/>
          <a:sy n="105" d="100"/>
        </p:scale>
        <p:origin x="20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Lib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 ::Bool -&gt; String -&gt; String -&gt; IO()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 test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passStatement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failStatement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if test 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putStrLn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passStatement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putStrLn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failStatement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:: IO ()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= do 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putStrLn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"Running tests..."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 "passed '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'" "FAIL: '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'"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 (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!") "passed '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!'" "FAIL: '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racecar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!'"</a:t>
            </a:r>
          </a:p>
          <a:p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assert ((not . </a:t>
            </a:r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isPalindrome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"cat") "passed 'cat'" "FAIL: 'cat'"</a:t>
            </a:r>
          </a:p>
          <a:p>
            <a:r>
              <a:rPr lang="en-AU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putStrLn</a:t>
            </a:r>
            <a:r>
              <a:rPr lang="en-AU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"done!"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4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s.haskell.org/~ghc/latest/docs/html/users_guide/profilin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8A</a:t>
            </a:r>
            <a:br>
              <a:rPr lang="en-US" sz="2800" dirty="0"/>
            </a:br>
            <a:r>
              <a:rPr lang="en-US" sz="2800" dirty="0"/>
              <a:t>Cabal and Testing: 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A1D3-2C66-1541-A1AB-4A1D5A9E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C247-A827-2E49-A00C-EAF20CD7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Unit tests are</a:t>
            </a: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 sections of code in the program just to test the function. The test are often stored in a separate file, keeping the code clean.</a:t>
            </a:r>
          </a:p>
          <a:p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The test code (function) could be isolated,  revealing unnecessary dependencies.</a:t>
            </a:r>
          </a:p>
          <a:p>
            <a:r>
              <a:rPr lang="en-AU" sz="2000" dirty="0"/>
              <a:t>Using an automation framework, criteria are coded up into the test to verify the correctness of the code.</a:t>
            </a: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dirty="0"/>
              <a:t>Assertions are part of the main code while unit tests are not part of live code.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09414-862C-BA4C-ACA0-F51F7E5E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B8F6D9-B40D-CB45-A934-FE4A3D575C78}"/>
              </a:ext>
            </a:extLst>
          </p:cNvPr>
          <p:cNvSpPr/>
          <p:nvPr/>
        </p:nvSpPr>
        <p:spPr>
          <a:xfrm>
            <a:off x="1422830" y="3429000"/>
            <a:ext cx="1784195" cy="107051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Tests are written before the code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56596F9-5062-EE43-A65E-35836E7F1C5A}"/>
              </a:ext>
            </a:extLst>
          </p:cNvPr>
          <p:cNvSpPr/>
          <p:nvPr/>
        </p:nvSpPr>
        <p:spPr>
          <a:xfrm>
            <a:off x="3765493" y="3429000"/>
            <a:ext cx="1784195" cy="107051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Rely heavily on testing frameworks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CBAB603-A9D6-CF43-9997-7E750901B5FA}"/>
              </a:ext>
            </a:extLst>
          </p:cNvPr>
          <p:cNvSpPr/>
          <p:nvPr/>
        </p:nvSpPr>
        <p:spPr>
          <a:xfrm>
            <a:off x="6108156" y="3429000"/>
            <a:ext cx="1784195" cy="107051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All functions in the applications are tested</a:t>
            </a:r>
          </a:p>
        </p:txBody>
      </p:sp>
    </p:spTree>
    <p:extLst>
      <p:ext uri="{BB962C8B-B14F-4D97-AF65-F5344CB8AC3E}">
        <p14:creationId xmlns:p14="http://schemas.microsoft.com/office/powerpoint/2010/main" val="26756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C6E6-1B8F-7A47-9CE3-9990AC94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testing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17D0-56C4-8C46-8D72-E549424C3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Going back to our example: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following assertion if added, will fail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solution would be to modify the function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as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fix feels unsatisfactory, as we know we have to think of a huge range of possible tests: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race-car, :racecar:, racecar?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9DD11-19D9-BD4E-89B4-F6A0143B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712FB-CC9D-7546-A67A-56EE655FC387}"/>
              </a:ext>
            </a:extLst>
          </p:cNvPr>
          <p:cNvSpPr/>
          <p:nvPr/>
        </p:nvSpPr>
        <p:spPr>
          <a:xfrm>
            <a:off x="652082" y="1452103"/>
            <a:ext cx="783983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(==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E6FE6-7462-464D-9B8B-913D859572B4}"/>
              </a:ext>
            </a:extLst>
          </p:cNvPr>
          <p:cNvSpPr/>
          <p:nvPr/>
        </p:nvSpPr>
        <p:spPr>
          <a:xfrm>
            <a:off x="652081" y="4000458"/>
            <a:ext cx="783983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(==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'.'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6D7249-AEC1-904B-B5CC-89B92F59770A}"/>
              </a:ext>
            </a:extLst>
          </p:cNvPr>
          <p:cNvSpPr/>
          <p:nvPr/>
        </p:nvSpPr>
        <p:spPr>
          <a:xfrm>
            <a:off x="652081" y="2971704"/>
            <a:ext cx="783983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.'"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553A-CEAA-4245-B09E-491E389E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testing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29EE-FEAF-9C46-8A2E-937B4D773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Before diving into property testing, let’s clean up out library a bit.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93128-19A8-C843-8F78-9457E7A97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C8A7FA-5FED-9E4B-AE56-48203373A4D0}"/>
              </a:ext>
            </a:extLst>
          </p:cNvPr>
          <p:cNvSpPr/>
          <p:nvPr/>
        </p:nvSpPr>
        <p:spPr>
          <a:xfrm>
            <a:off x="289562" y="1558234"/>
            <a:ext cx="856487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Lib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filter (not . (`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elem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`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'.'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])) text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CBF36-5E31-6F41-AABE-EBDF97B0EFD5}"/>
              </a:ext>
            </a:extLst>
          </p:cNvPr>
          <p:cNvSpPr txBox="1"/>
          <p:nvPr/>
        </p:nvSpPr>
        <p:spPr>
          <a:xfrm>
            <a:off x="8165326" y="1214303"/>
            <a:ext cx="73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Lib.hs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C1212-FCD9-E841-A562-D08511933DF2}"/>
              </a:ext>
            </a:extLst>
          </p:cNvPr>
          <p:cNvSpPr/>
          <p:nvPr/>
        </p:nvSpPr>
        <p:spPr>
          <a:xfrm>
            <a:off x="289562" y="3933490"/>
            <a:ext cx="8564875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Lib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"Running tests..."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‘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‘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!"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!'"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!'"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((not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"cat"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'cat'"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'cat'"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.'"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”: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:"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"passed ':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:'"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"FAIL: ':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racecar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:'"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"done!"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28ED81-4277-3248-B055-7CAFB83658CD}"/>
              </a:ext>
            </a:extLst>
          </p:cNvPr>
          <p:cNvSpPr txBox="1"/>
          <p:nvPr/>
        </p:nvSpPr>
        <p:spPr>
          <a:xfrm>
            <a:off x="7300210" y="3627796"/>
            <a:ext cx="160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TestModule.hs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EA3B1F-2DE6-4C49-B9D0-EDD9E0442594}"/>
              </a:ext>
            </a:extLst>
          </p:cNvPr>
          <p:cNvCxnSpPr>
            <a:cxnSpLocks/>
          </p:cNvCxnSpPr>
          <p:nvPr/>
        </p:nvCxnSpPr>
        <p:spPr>
          <a:xfrm>
            <a:off x="0" y="2382340"/>
            <a:ext cx="289562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5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D585-A845-0742-A191-79435AAB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testing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8A21-1A76-E049-9E2C-C1DE8ED14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goal is to test a certain property of the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US" sz="2000" dirty="0"/>
              <a:t> function:</a:t>
            </a:r>
          </a:p>
          <a:p>
            <a:pPr lvl="1"/>
            <a:r>
              <a:rPr lang="en-AU" sz="18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US" sz="1800" dirty="0"/>
              <a:t> is punctuation invariant  (it does not care about whether the input string has punctuation or not)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We need a way to get a range of possible values to do the testing. This is where the </a:t>
            </a:r>
            <a:r>
              <a:rPr lang="en-US" sz="2000" dirty="0" err="1"/>
              <a:t>QuickCheck</a:t>
            </a:r>
            <a:r>
              <a:rPr lang="en-US" sz="2000" dirty="0"/>
              <a:t> library comes 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C3E2A-687A-DD48-94BE-41017C46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F7F19-5329-CE47-B56E-9F17DC1D7E5E}"/>
              </a:ext>
            </a:extLst>
          </p:cNvPr>
          <p:cNvSpPr/>
          <p:nvPr/>
        </p:nvSpPr>
        <p:spPr>
          <a:xfrm>
            <a:off x="632101" y="2180670"/>
            <a:ext cx="787979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prop_puncuationInvariant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noPuncText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noPuncText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isPunctuation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A323-6F85-2045-ABA7-071B9A72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94EEF-26FA-3F45-9347-BCEC87DE9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QuickCheck</a:t>
            </a:r>
            <a:r>
              <a:rPr lang="en-US" sz="2000" dirty="0"/>
              <a:t>(QC) supply properties that the code is supposed to uphold, and then QC automatically generates values and tests them on the functions.</a:t>
            </a:r>
          </a:p>
          <a:p>
            <a:r>
              <a:rPr lang="en-US" sz="2000" dirty="0"/>
              <a:t>Modify the setting file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palindrome-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testing.cabal</a:t>
            </a:r>
            <a:r>
              <a:rPr lang="en-US" sz="2000" dirty="0"/>
              <a:t> by add </a:t>
            </a:r>
            <a:r>
              <a:rPr lang="en-US" sz="2000" dirty="0" err="1"/>
              <a:t>QuickCheck</a:t>
            </a:r>
            <a:r>
              <a:rPr lang="en-US" sz="2000" dirty="0"/>
              <a:t> to build-depends: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4121-2741-B046-BF81-E4509D8F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5C38C-A9F6-1543-8A21-6BB4B2B22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9" y="2408003"/>
            <a:ext cx="7801581" cy="40541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898C7D-105D-E24A-87F8-66A28BF48484}"/>
              </a:ext>
            </a:extLst>
          </p:cNvPr>
          <p:cNvCxnSpPr/>
          <p:nvPr/>
        </p:nvCxnSpPr>
        <p:spPr>
          <a:xfrm>
            <a:off x="5411449" y="5396459"/>
            <a:ext cx="6295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4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375A-2013-284C-9584-0FC88342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3C96-8FA0-454F-8B43-C9DFDFC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Inlcude</a:t>
            </a:r>
            <a:r>
              <a:rPr lang="en-US" sz="2000" dirty="0"/>
              <a:t>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2000" dirty="0" err="1">
                <a:solidFill>
                  <a:srgbClr val="267F99"/>
                </a:solidFill>
                <a:latin typeface="Menlo" panose="020B0609030804020204" pitchFamily="49" charset="0"/>
              </a:rPr>
              <a:t>Test.QuickCheck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(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quickCheck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) </a:t>
            </a:r>
            <a:r>
              <a:rPr lang="en-US" sz="2000" dirty="0"/>
              <a:t>at the top of </a:t>
            </a:r>
            <a:r>
              <a:rPr lang="en-US" sz="2000" dirty="0" err="1"/>
              <a:t>TextModule.hs</a:t>
            </a:r>
            <a:r>
              <a:rPr lang="en-US" sz="2000" dirty="0"/>
              <a:t>.</a:t>
            </a:r>
          </a:p>
          <a:p>
            <a:r>
              <a:rPr lang="en-US" sz="2000" dirty="0"/>
              <a:t>To use QC, the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quickCheck</a:t>
            </a:r>
            <a:r>
              <a:rPr lang="en-US" sz="2000" dirty="0"/>
              <a:t> function is invoked on the property inside the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0D039-D865-BD4E-82B8-3467F05E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A1D8E-71B3-EC4D-A357-562FF9A4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57" y="2387846"/>
            <a:ext cx="7832685" cy="40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1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D78F-59E3-9D4B-B443-1E6736AD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A72B-E4B9-7340-83C9-08D260A26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 test the properties run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QC tried “}” and failed, indeed because “}” in not removed by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566FE-C207-5C40-8541-60379695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B9CFB-5339-784B-BCA8-4DD1AA83A3C0}"/>
              </a:ext>
            </a:extLst>
          </p:cNvPr>
          <p:cNvSpPr/>
          <p:nvPr/>
        </p:nvSpPr>
        <p:spPr>
          <a:xfrm>
            <a:off x="747312" y="1413548"/>
            <a:ext cx="63783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test --test-show-details=streaming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17E84-357C-1A44-A1C1-1EEB56BB81DE}"/>
              </a:ext>
            </a:extLst>
          </p:cNvPr>
          <p:cNvSpPr/>
          <p:nvPr/>
        </p:nvSpPr>
        <p:spPr>
          <a:xfrm>
            <a:off x="418121" y="2024937"/>
            <a:ext cx="8218096" cy="3046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 profile: -w ghc-8.6.5 -O1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In order, the following will be built (use -v for more details):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- palindrome-testing-0.1.0.0 (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test:palindrome-testing-test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) (first run)</a:t>
            </a:r>
          </a:p>
          <a:p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Preprocessing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Building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[2 of 2] Compiling Main             (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TestModule.hs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,... /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Main.o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)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Linking palindrome-testing-test 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1 test suites...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RUNNING...</a:t>
            </a:r>
          </a:p>
          <a:p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*** Failed! Falsified (after 11 tests and 4 shrinks):</a:t>
            </a:r>
          </a:p>
          <a:p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"}"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done!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PASS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logged to: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.../palindrome-testing-0.1.0.0-palindrome-testing-test.log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1 of 1 test suites (1 of 1 test cases) passed.</a:t>
            </a:r>
            <a:endParaRPr lang="en-AU" sz="1200" dirty="0">
              <a:solidFill>
                <a:schemeClr val="bg1">
                  <a:lumMod val="85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1570CFB7-1572-E046-A9BD-D938FB757D25}"/>
              </a:ext>
            </a:extLst>
          </p:cNvPr>
          <p:cNvSpPr/>
          <p:nvPr/>
        </p:nvSpPr>
        <p:spPr>
          <a:xfrm>
            <a:off x="265319" y="3324070"/>
            <a:ext cx="152802" cy="933138"/>
          </a:xfrm>
          <a:prstGeom prst="leftBrac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1A3C97-B248-734B-98D5-FC4B025D13F7}"/>
              </a:ext>
            </a:extLst>
          </p:cNvPr>
          <p:cNvSpPr/>
          <p:nvPr/>
        </p:nvSpPr>
        <p:spPr>
          <a:xfrm>
            <a:off x="418121" y="5698945"/>
            <a:ext cx="821809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text = filter (not . (`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elem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` [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dirty="0">
                <a:solidFill>
                  <a:srgbClr val="A31515"/>
                </a:solidFill>
                <a:latin typeface="Menlo" panose="020B0609030804020204" pitchFamily="49" charset="0"/>
              </a:rPr>
              <a:t>'.'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])) text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3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D02F4-B87C-F048-B287-3A08EE4E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933C-8E72-0F46-A28C-B95E7BB4C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Let’s refactor the code the correct way, using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isPunctuation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This time, a much happier response is received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QC tried 100 strings and the all passed.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43878-BDCA-7045-A875-D5FCCD7C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20078-5CA1-C74E-9CD4-522F1620DD59}"/>
              </a:ext>
            </a:extLst>
          </p:cNvPr>
          <p:cNvSpPr/>
          <p:nvPr/>
        </p:nvSpPr>
        <p:spPr>
          <a:xfrm>
            <a:off x="719528" y="1593743"/>
            <a:ext cx="7704944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module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Lib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</a:p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isPunctuation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filter (not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isPunctuation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text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D1D9A-885B-AA43-886E-6F9CFE16C63D}"/>
              </a:ext>
            </a:extLst>
          </p:cNvPr>
          <p:cNvSpPr/>
          <p:nvPr/>
        </p:nvSpPr>
        <p:spPr>
          <a:xfrm>
            <a:off x="719528" y="4420979"/>
            <a:ext cx="7704944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1 test suites...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RUNNING...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+++ OK, passed 100 tests.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269824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D19-F7DE-B042-988F-182E9B41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</a:t>
            </a:r>
            <a:r>
              <a:rPr lang="en-US" dirty="0" err="1"/>
              <a:t>QuickCheck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C764-40BF-CB4B-8139-7A0A70CC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2"/>
            <a:ext cx="8654537" cy="5503169"/>
          </a:xfrm>
        </p:spPr>
        <p:txBody>
          <a:bodyPr>
            <a:normAutofit/>
          </a:bodyPr>
          <a:lstStyle/>
          <a:p>
            <a:r>
              <a:rPr lang="en-US" sz="2000" dirty="0"/>
              <a:t>Is 100 tests enough ? </a:t>
            </a:r>
          </a:p>
          <a:p>
            <a:r>
              <a:rPr lang="en-US" sz="2000" dirty="0"/>
              <a:t>Let’s try 1,000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We’ve just written a single property test for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US" sz="2000" dirty="0"/>
              <a:t>, and replaced the need to write countless unit tests.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1635C-F065-FC47-A0BD-972B841BD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F122F-1B34-5A4E-92AA-6BA6BBCDFA08}"/>
              </a:ext>
            </a:extLst>
          </p:cNvPr>
          <p:cNvSpPr/>
          <p:nvPr/>
        </p:nvSpPr>
        <p:spPr>
          <a:xfrm>
            <a:off x="463322" y="1838738"/>
            <a:ext cx="8217356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Test.QuickCheck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quickCheck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quickCheckWith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maxSuccess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stdArgs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267F99"/>
                </a:solidFill>
                <a:latin typeface="Menlo" panose="020B0609030804020204" pitchFamily="49" charset="0"/>
              </a:rPr>
              <a:t>Lib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import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267F99"/>
                </a:solidFill>
                <a:latin typeface="Menlo" panose="020B0609030804020204" pitchFamily="49" charset="0"/>
              </a:rPr>
              <a:t>Data.Char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 </a:t>
            </a: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isPunctuation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prop_puncuationInvariant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prop_puncuationInvariant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preprocess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noPuncText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noPuncText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isPunctuation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text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do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quickCheckWith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stdArgs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maxSuccess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1000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prop_puncuationInvariant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"done!"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D766C8-FC6F-3A44-99E8-A65B701147FC}"/>
              </a:ext>
            </a:extLst>
          </p:cNvPr>
          <p:cNvCxnSpPr>
            <a:cxnSpLocks/>
          </p:cNvCxnSpPr>
          <p:nvPr/>
        </p:nvCxnSpPr>
        <p:spPr>
          <a:xfrm>
            <a:off x="4572000" y="2083633"/>
            <a:ext cx="359332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73BE31-190A-5D43-89A9-693B8F668EA1}"/>
              </a:ext>
            </a:extLst>
          </p:cNvPr>
          <p:cNvCxnSpPr>
            <a:cxnSpLocks/>
          </p:cNvCxnSpPr>
          <p:nvPr/>
        </p:nvCxnSpPr>
        <p:spPr>
          <a:xfrm>
            <a:off x="978674" y="4439587"/>
            <a:ext cx="447774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21BE5-E46B-C54F-B6CB-623EE393C9C8}"/>
              </a:ext>
            </a:extLst>
          </p:cNvPr>
          <p:cNvSpPr/>
          <p:nvPr/>
        </p:nvSpPr>
        <p:spPr>
          <a:xfrm>
            <a:off x="463322" y="4809444"/>
            <a:ext cx="8217356" cy="83099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1 test suites...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RUNNING...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+++ OK, passed 1000 tests.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54200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BD18-C738-3A41-B335-8C7B7565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F24D-5756-F648-ADB9-9E9906CB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GHC comes with a time and space profiling system, so that you can answer questions like </a:t>
            </a:r>
          </a:p>
          <a:p>
            <a:pPr lvl="1"/>
            <a:r>
              <a:rPr lang="en-AU" sz="1800" dirty="0"/>
              <a:t>“why is my program so slow?”, or </a:t>
            </a:r>
          </a:p>
          <a:p>
            <a:pPr lvl="1"/>
            <a:r>
              <a:rPr lang="en-AU" sz="1800" dirty="0"/>
              <a:t>“why is my program using so much memory?”</a:t>
            </a:r>
          </a:p>
          <a:p>
            <a:r>
              <a:rPr lang="en-AU" sz="2000" dirty="0"/>
              <a:t>Profiling a program is a three-step process:</a:t>
            </a:r>
          </a:p>
          <a:p>
            <a:pPr lvl="1">
              <a:buFont typeface="+mj-lt"/>
              <a:buAutoNum type="arabicPeriod"/>
            </a:pPr>
            <a:r>
              <a:rPr lang="en-AU" sz="1800" dirty="0"/>
              <a:t>Re-compile your program for profiling with the </a:t>
            </a:r>
            <a:r>
              <a:rPr lang="en-AU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–prof </a:t>
            </a:r>
            <a:r>
              <a:rPr lang="en-AU" sz="1800" dirty="0"/>
              <a:t>option</a:t>
            </a:r>
          </a:p>
          <a:p>
            <a:pPr lvl="1">
              <a:buFont typeface="+mj-lt"/>
              <a:buAutoNum type="arabicPeriod"/>
            </a:pPr>
            <a:r>
              <a:rPr lang="en-AU" sz="1800" dirty="0"/>
              <a:t>run the program to generate the profile by adding </a:t>
            </a:r>
            <a:r>
              <a:rPr lang="en-AU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+RTS -p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Examine the generated profiling information, use the information to optimize your program, and repeat, as necessary.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7A44A-6F9F-6741-9E3C-678A7CE1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8A646-0D59-D449-969E-F3CEE470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testing: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B55C-C98D-6847-8E8F-08796A7C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4241578"/>
            <a:ext cx="8654537" cy="1978536"/>
          </a:xfrm>
        </p:spPr>
        <p:txBody>
          <a:bodyPr>
            <a:normAutofit/>
          </a:bodyPr>
          <a:lstStyle/>
          <a:p>
            <a:r>
              <a:rPr lang="en-US" sz="2000" dirty="0"/>
              <a:t>Step 1:</a:t>
            </a:r>
          </a:p>
          <a:p>
            <a:endParaRPr lang="en-US" sz="2000" dirty="0"/>
          </a:p>
          <a:p>
            <a:r>
              <a:rPr lang="en-US" sz="2000" dirty="0"/>
              <a:t>Step 2:</a:t>
            </a:r>
          </a:p>
          <a:p>
            <a:endParaRPr lang="en-US" sz="2000" dirty="0"/>
          </a:p>
          <a:p>
            <a:r>
              <a:rPr lang="en-US" sz="2000" dirty="0"/>
              <a:t>Step 3 (next slide): open </a:t>
            </a:r>
            <a:r>
              <a:rPr lang="en-US" sz="2000" dirty="0" err="1"/>
              <a:t>fib.prof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E4E32-E3CC-F141-AD35-C697ECE8F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044C8-E84D-C249-8167-A1FDE65711A4}"/>
              </a:ext>
            </a:extLst>
          </p:cNvPr>
          <p:cNvSpPr/>
          <p:nvPr/>
        </p:nvSpPr>
        <p:spPr>
          <a:xfrm>
            <a:off x="1505867" y="1043531"/>
            <a:ext cx="666002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main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main = print (fib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fib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Ord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p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fib 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fib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 fib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586AF-8FC6-0746-9421-DA16FD547816}"/>
              </a:ext>
            </a:extLst>
          </p:cNvPr>
          <p:cNvSpPr/>
          <p:nvPr/>
        </p:nvSpPr>
        <p:spPr>
          <a:xfrm>
            <a:off x="1505867" y="4651468"/>
            <a:ext cx="65485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ghc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-prof -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fprof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-auto -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rtsopts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Fib.hs</a:t>
            </a:r>
            <a:endParaRPr lang="en-AU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E7B22-0B4F-1640-AE00-4E82EF78E9D9}"/>
              </a:ext>
            </a:extLst>
          </p:cNvPr>
          <p:cNvSpPr/>
          <p:nvPr/>
        </p:nvSpPr>
        <p:spPr>
          <a:xfrm>
            <a:off x="7143893" y="674199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>
                <a:solidFill>
                  <a:srgbClr val="000000"/>
                </a:solidFill>
                <a:latin typeface="Menlo" panose="020B0609030804020204" pitchFamily="49" charset="0"/>
              </a:rPr>
              <a:t>Fib.hs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30DC88-7F5F-E04C-806E-D80748CFB9F3}"/>
              </a:ext>
            </a:extLst>
          </p:cNvPr>
          <p:cNvSpPr/>
          <p:nvPr/>
        </p:nvSpPr>
        <p:spPr>
          <a:xfrm>
            <a:off x="1505867" y="5323314"/>
            <a:ext cx="654858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>
                <a:solidFill>
                  <a:srgbClr val="000000"/>
                </a:solidFill>
                <a:latin typeface="Menlo" panose="020B0609030804020204" pitchFamily="49" charset="0"/>
              </a:rPr>
              <a:t>$ ./fib 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+RTS -p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6A669-61F7-3748-9DEC-CF431D6F9968}"/>
              </a:ext>
            </a:extLst>
          </p:cNvPr>
          <p:cNvSpPr txBox="1"/>
          <p:nvPr/>
        </p:nvSpPr>
        <p:spPr>
          <a:xfrm>
            <a:off x="6014782" y="2467427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4913D-B43D-CC46-A707-1FEB6B93BFBC}"/>
              </a:ext>
            </a:extLst>
          </p:cNvPr>
          <p:cNvSpPr txBox="1"/>
          <p:nvPr/>
        </p:nvSpPr>
        <p:spPr>
          <a:xfrm>
            <a:off x="5514365" y="2981391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60305-196D-5645-B5B5-4449F3061436}"/>
              </a:ext>
            </a:extLst>
          </p:cNvPr>
          <p:cNvSpPr txBox="1"/>
          <p:nvPr/>
        </p:nvSpPr>
        <p:spPr>
          <a:xfrm>
            <a:off x="6554739" y="2985011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53CF8-CF11-F840-B510-9FB725592C8A}"/>
              </a:ext>
            </a:extLst>
          </p:cNvPr>
          <p:cNvSpPr txBox="1"/>
          <p:nvPr/>
        </p:nvSpPr>
        <p:spPr>
          <a:xfrm>
            <a:off x="4878243" y="3493049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6D929-CD59-2644-B9FE-7CC8387CB95E}"/>
              </a:ext>
            </a:extLst>
          </p:cNvPr>
          <p:cNvSpPr txBox="1"/>
          <p:nvPr/>
        </p:nvSpPr>
        <p:spPr>
          <a:xfrm>
            <a:off x="5771228" y="3496669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83F30A-0E83-E04D-AED7-F6B03C007C04}"/>
              </a:ext>
            </a:extLst>
          </p:cNvPr>
          <p:cNvSpPr txBox="1"/>
          <p:nvPr/>
        </p:nvSpPr>
        <p:spPr>
          <a:xfrm>
            <a:off x="6458574" y="3493049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27DA3B-2BDB-AA43-B0BA-F302534FED3F}"/>
              </a:ext>
            </a:extLst>
          </p:cNvPr>
          <p:cNvSpPr txBox="1"/>
          <p:nvPr/>
        </p:nvSpPr>
        <p:spPr>
          <a:xfrm>
            <a:off x="7332849" y="3491794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A4011E-9F45-5D41-ACE1-BA77316E0FB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5867393" y="2836759"/>
            <a:ext cx="500417" cy="144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CD8989-41C4-0342-943E-6BD58DDE3CA2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6367810" y="2836759"/>
            <a:ext cx="539957" cy="148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6882E1-E731-CF40-A8E7-1C8408AEB2BF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>
          <a:xfrm flipH="1">
            <a:off x="5231271" y="3350723"/>
            <a:ext cx="636122" cy="1423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2E10889-C5AC-4F43-903A-DA70D3629B55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>
            <a:off x="5867393" y="3350723"/>
            <a:ext cx="256863" cy="145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1FD520-57C2-2A4D-8009-D4D045E2B621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 flipH="1">
            <a:off x="6811602" y="3354343"/>
            <a:ext cx="96165" cy="1387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A3F6A28-4F22-0C48-958A-EDD86B2D232F}"/>
              </a:ext>
            </a:extLst>
          </p:cNvPr>
          <p:cNvCxnSpPr>
            <a:cxnSpLocks/>
            <a:stCxn id="12" idx="2"/>
            <a:endCxn id="19" idx="0"/>
          </p:cNvCxnSpPr>
          <p:nvPr/>
        </p:nvCxnSpPr>
        <p:spPr>
          <a:xfrm>
            <a:off x="6907767" y="3354343"/>
            <a:ext cx="778110" cy="1374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C1E1CC-B9D0-CA48-8A1C-F7C01491DC75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4878243" y="3862381"/>
            <a:ext cx="353028" cy="181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6A220C-5C4A-1B43-AC7D-9ECA4D9DB3AE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5231271" y="3862381"/>
            <a:ext cx="243359" cy="181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DF875A-2A2B-1E46-AFF8-7B6B864D117C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5734866" y="3866001"/>
            <a:ext cx="389390" cy="17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1614E68-9FDB-814F-A560-714DF1DCC87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6124256" y="3866001"/>
            <a:ext cx="206997" cy="1782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1F96E7B-9DC6-5B4E-8F6D-6969E9C76499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616908" y="3862381"/>
            <a:ext cx="194694" cy="263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A3E167B-FD29-4340-87A9-F0A05117ACAA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6811602" y="3862381"/>
            <a:ext cx="285655" cy="239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F9CB570-A70E-BB49-B587-72AC39E70335}"/>
              </a:ext>
            </a:extLst>
          </p:cNvPr>
          <p:cNvCxnSpPr>
            <a:cxnSpLocks/>
            <a:stCxn id="19" idx="2"/>
            <a:endCxn id="66" idx="0"/>
          </p:cNvCxnSpPr>
          <p:nvPr/>
        </p:nvCxnSpPr>
        <p:spPr>
          <a:xfrm flipH="1">
            <a:off x="7488510" y="3861126"/>
            <a:ext cx="197367" cy="207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883494D-6F19-1042-9886-13209C4B9EA9}"/>
              </a:ext>
            </a:extLst>
          </p:cNvPr>
          <p:cNvCxnSpPr>
            <a:cxnSpLocks/>
            <a:stCxn id="19" idx="2"/>
            <a:endCxn id="65" idx="0"/>
          </p:cNvCxnSpPr>
          <p:nvPr/>
        </p:nvCxnSpPr>
        <p:spPr>
          <a:xfrm>
            <a:off x="7685877" y="3861126"/>
            <a:ext cx="472920" cy="207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661E65F-45DF-E34F-9038-6DCD08999124}"/>
              </a:ext>
            </a:extLst>
          </p:cNvPr>
          <p:cNvSpPr txBox="1"/>
          <p:nvPr/>
        </p:nvSpPr>
        <p:spPr>
          <a:xfrm>
            <a:off x="7805769" y="4068350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A562C9-9216-0449-AD38-8F01A1B1934B}"/>
              </a:ext>
            </a:extLst>
          </p:cNvPr>
          <p:cNvSpPr txBox="1"/>
          <p:nvPr/>
        </p:nvSpPr>
        <p:spPr>
          <a:xfrm>
            <a:off x="7135482" y="4068350"/>
            <a:ext cx="70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 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8A820E-BB5E-924D-A748-FBCA00E9F515}"/>
              </a:ext>
            </a:extLst>
          </p:cNvPr>
          <p:cNvSpPr txBox="1"/>
          <p:nvPr/>
        </p:nvSpPr>
        <p:spPr>
          <a:xfrm>
            <a:off x="6987652" y="229734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Occupies enormous amount of memory!</a:t>
            </a:r>
          </a:p>
        </p:txBody>
      </p:sp>
    </p:spTree>
    <p:extLst>
      <p:ext uri="{BB962C8B-B14F-4D97-AF65-F5344CB8AC3E}">
        <p14:creationId xmlns:p14="http://schemas.microsoft.com/office/powerpoint/2010/main" val="8843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7A65-C6BC-1B4B-9268-229165D0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7AA7-497B-B842-B833-F3671438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25C46-180C-B049-8487-BEF70EF41620}"/>
              </a:ext>
            </a:extLst>
          </p:cNvPr>
          <p:cNvSpPr/>
          <p:nvPr/>
        </p:nvSpPr>
        <p:spPr>
          <a:xfrm>
            <a:off x="69830" y="1199193"/>
            <a:ext cx="9004340" cy="52629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    Wed Sep 29 13:09 2020 Time and Allocation Profiling Report  (Final)</a:t>
            </a:r>
          </a:p>
          <a:p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          temp +RTS -p -RTS</a:t>
            </a:r>
            <a:b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    total time  =        0.29 secs   (287 ticks @ 1000 us, 1 processor)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    total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alloc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= 517,016,368 bytes  (excludes profiling overheads)</a:t>
            </a:r>
          </a:p>
          <a:p>
            <a:b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COST CENTRE MODULE    SRC              %time %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alloc</a:t>
            </a: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b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fib         Main      Fib.hs:82:1-50  100.0  100.0</a:t>
            </a:r>
          </a:p>
          <a:p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                                                                  individual      inherited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COST CENTRE  MODULE                SRC             no.     entries  %time %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alloc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  %time %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alloc</a:t>
            </a: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b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</a:br>
            <a:endParaRPr lang="en-AU" sz="1200" dirty="0">
              <a:solidFill>
                <a:schemeClr val="bg1">
                  <a:lumMod val="85000"/>
                </a:schemeClr>
              </a:solidFill>
              <a:latin typeface="Menlo" panose="020B0609030804020204" pitchFamily="49" charset="0"/>
            </a:endParaRP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MAIN         MAIN                  &lt;built-in&gt;      115          0    0.0    0.0   100.0  100.0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Main                  &lt;entire-module&gt; 229          0    0.0    0.0   100.0  100.0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main       Main                  Fib.hs:5:1-21   230          1    0.0    0.0   100.0  100.0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  fib       Main                  Fib.hs:8:1-50   232    2692537  100.0  100.0   100.0  100.0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GHC.Conc.Signal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      &lt;entire-module&gt; 209          0    0.0    0.0     0.0    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GHC.IO.Encoding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      &lt;entire-module&gt; 191          0    0.0    0.0     0.0    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GHC.IO.Encoding.Iconv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&lt;entire-module&gt; 189          0    0.0    0.0     0.0    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GHC.IO.Handle.FD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  &lt;entire-module&gt; 180          0    0.0    0.0     0.0    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CAF        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GHC.IO.Handle.Text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   &lt;entire-module&gt; 178          0    0.0    0.0     0.0    0.0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main        Main                  Fib.hs:5:1-21   231          0    0.0    0.0     0.0    0.0</a:t>
            </a:r>
            <a:endParaRPr lang="en-AU" sz="1200" dirty="0">
              <a:solidFill>
                <a:schemeClr val="bg1">
                  <a:lumMod val="85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B5F7C9-FD89-E243-A31A-F5DC06809341}"/>
              </a:ext>
            </a:extLst>
          </p:cNvPr>
          <p:cNvCxnSpPr>
            <a:cxnSpLocks/>
          </p:cNvCxnSpPr>
          <p:nvPr/>
        </p:nvCxnSpPr>
        <p:spPr>
          <a:xfrm>
            <a:off x="134866" y="2533338"/>
            <a:ext cx="8874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57C255-9920-0E49-9B40-6D625A781074}"/>
              </a:ext>
            </a:extLst>
          </p:cNvPr>
          <p:cNvCxnSpPr>
            <a:cxnSpLocks/>
          </p:cNvCxnSpPr>
          <p:nvPr/>
        </p:nvCxnSpPr>
        <p:spPr>
          <a:xfrm>
            <a:off x="134866" y="3570157"/>
            <a:ext cx="88742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513B730-514D-3045-85D7-231A6B9432E7}"/>
              </a:ext>
            </a:extLst>
          </p:cNvPr>
          <p:cNvSpPr/>
          <p:nvPr/>
        </p:nvSpPr>
        <p:spPr>
          <a:xfrm>
            <a:off x="5741279" y="2590083"/>
            <a:ext cx="326785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 panose="020B0600040502020204" pitchFamily="34" charset="0"/>
              </a:rPr>
              <a:t>a break-down by cost centre of the most costly functions in the program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5E7D6-8006-044A-BC1E-D455C746BBB7}"/>
              </a:ext>
            </a:extLst>
          </p:cNvPr>
          <p:cNvSpPr/>
          <p:nvPr/>
        </p:nvSpPr>
        <p:spPr>
          <a:xfrm>
            <a:off x="69829" y="6462172"/>
            <a:ext cx="8234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https://downloads.haskell.org/~ghc/latest/docs/html/users_guide/profiling.html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82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44E45-4ED4-FA41-84A9-0EB76B97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EC08-4201-CF4C-92CE-097E8C726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Implement the factorial function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r>
              <a:rPr lang="en-AU" sz="2000" dirty="0"/>
              <a:t>and test it using the following assertion: 0 &lt; fact n , for all n &gt; 0</a:t>
            </a:r>
          </a:p>
          <a:p>
            <a:endParaRPr lang="en-US" sz="2000" dirty="0"/>
          </a:p>
          <a:p>
            <a:r>
              <a:rPr lang="en-US" sz="2000" dirty="0"/>
              <a:t>Implement a program based on the function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 </a:t>
            </a:r>
            <a:r>
              <a:rPr lang="en-AU" sz="2000" dirty="0"/>
              <a:t>that returns  the maximum of three integers (refer to last lecture)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r>
              <a:rPr lang="en-AU" sz="2000" dirty="0"/>
              <a:t>and test it using </a:t>
            </a:r>
            <a:r>
              <a:rPr lang="en-AU" sz="2000" dirty="0" err="1"/>
              <a:t>QuickCheck</a:t>
            </a:r>
            <a:r>
              <a:rPr lang="en-AU" sz="2000" dirty="0"/>
              <a:t> library.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B98F-672A-DB45-918D-62676C14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3D2C4-584C-2749-A3BA-AFD4E6F409AC}"/>
              </a:ext>
            </a:extLst>
          </p:cNvPr>
          <p:cNvSpPr/>
          <p:nvPr/>
        </p:nvSpPr>
        <p:spPr>
          <a:xfrm>
            <a:off x="1717320" y="4230382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maxThree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y z 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x &gt; y &amp;&amp; x &gt; z = x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y &gt; x &amp;&amp; y &gt; z = y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= z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E486F-4ABD-9846-8549-0884A7936D30}"/>
              </a:ext>
            </a:extLst>
          </p:cNvPr>
          <p:cNvSpPr/>
          <p:nvPr/>
        </p:nvSpPr>
        <p:spPr>
          <a:xfrm>
            <a:off x="1717320" y="1458067"/>
            <a:ext cx="4572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fact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fact n 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n 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 * fact (n-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| otherwise =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5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9408-AED0-5949-93B8-A2E72F98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Assertions and </a:t>
            </a:r>
            <a:r>
              <a:rPr lang="en-US" dirty="0"/>
              <a:t>Unit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1D04E-6B21-384F-A417-79F211D57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Testing manually is tiresome, besides after every code modification, the testing procedure should be repeated.</a:t>
            </a:r>
          </a:p>
          <a:p>
            <a:r>
              <a:rPr lang="en-US" sz="2000" dirty="0"/>
              <a:t>If code has had substantial changes, the test become invalid.</a:t>
            </a:r>
          </a:p>
          <a:p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doctest</a:t>
            </a:r>
            <a:r>
              <a:rPr lang="en-US" sz="2000" dirty="0"/>
              <a:t> helps to automize this process to some extent, however </a:t>
            </a:r>
            <a:r>
              <a:rPr lang="en-US" sz="2000" dirty="0" err="1"/>
              <a:t>doctest</a:t>
            </a:r>
            <a:r>
              <a:rPr lang="en-US" sz="2000" dirty="0"/>
              <a:t> tests should be written as comments and often can lack flexibility.</a:t>
            </a:r>
          </a:p>
          <a:p>
            <a:r>
              <a:rPr lang="en-US" sz="2000" dirty="0"/>
              <a:t>Unit test and assertions </a:t>
            </a:r>
            <a:r>
              <a:rPr lang="en-AU" sz="2000" dirty="0"/>
              <a:t>are designed to validate that the software code performs as expected.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5D913-36B8-8847-B8E1-8C5F5427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B934-5FD8-3249-9C00-3198CD74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Assertion based testing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FC7C-E15C-AA4B-A757-5532D5579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An assertion is a </a:t>
            </a:r>
            <a:r>
              <a:rPr lang="en-AU" sz="2000" dirty="0" err="1"/>
              <a:t>boolean</a:t>
            </a:r>
            <a:r>
              <a:rPr lang="en-AU" sz="2000" dirty="0"/>
              <a:t> expression at a specific point in a program which will be true unless there is a bug in the program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US" sz="2000" dirty="0"/>
              <a:t>Benefits of Assertions</a:t>
            </a:r>
          </a:p>
          <a:p>
            <a:pPr lvl="1"/>
            <a:r>
              <a:rPr lang="en-AU" sz="1800" dirty="0"/>
              <a:t>Make a statement about the effects of the code that is guaranteed to be true.</a:t>
            </a:r>
          </a:p>
          <a:p>
            <a:r>
              <a:rPr lang="en-AU" sz="2000" dirty="0"/>
              <a:t>Limitations of Assertion</a:t>
            </a:r>
          </a:p>
          <a:p>
            <a:pPr lvl="1"/>
            <a:r>
              <a:rPr lang="en-US" sz="1800" dirty="0"/>
              <a:t>assertions may themselves contain errors</a:t>
            </a:r>
          </a:p>
          <a:p>
            <a:pPr lvl="2"/>
            <a:r>
              <a:rPr lang="en-AU" sz="1800" dirty="0"/>
              <a:t>Failing to report a bug that exists.</a:t>
            </a:r>
          </a:p>
          <a:p>
            <a:pPr lvl="2"/>
            <a:r>
              <a:rPr lang="en-AU" sz="1800" dirty="0"/>
              <a:t>Reporting an error when it does not exist.</a:t>
            </a:r>
          </a:p>
          <a:p>
            <a:pPr lvl="2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EB85A-A841-2940-9F06-A2F1C4288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0DF08-41E2-EB4E-BF3D-5E7C47BEA139}"/>
              </a:ext>
            </a:extLst>
          </p:cNvPr>
          <p:cNvSpPr/>
          <p:nvPr/>
        </p:nvSpPr>
        <p:spPr>
          <a:xfrm>
            <a:off x="1437644" y="1719279"/>
            <a:ext cx="626871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assert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IO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assert test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passStatement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failStatement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test 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passStatement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putStrLn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failStatement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1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EE2DD-10D3-714D-80A2-57E8848B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Assertion based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7E4B-A81A-8E48-BD69-ED9BB63D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Often assertions are part of the main code, here we put the in a separate file</a:t>
            </a:r>
          </a:p>
          <a:p>
            <a:r>
              <a:rPr lang="en-US" sz="2000" dirty="0"/>
              <a:t>Create a file for keeping unit tests: </a:t>
            </a:r>
            <a:r>
              <a:rPr lang="en-US" sz="2000" dirty="0" err="1"/>
              <a:t>TestModule.hs</a:t>
            </a:r>
            <a:endParaRPr lang="en-US" sz="2000" dirty="0"/>
          </a:p>
          <a:p>
            <a:r>
              <a:rPr lang="en-US" sz="2000" dirty="0"/>
              <a:t>Import the module/functions that will be tested</a:t>
            </a:r>
          </a:p>
          <a:p>
            <a:r>
              <a:rPr lang="en-US" sz="2000" dirty="0"/>
              <a:t>Define the function assert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C54A5-24C2-3746-8232-012CE2A6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D2EDB-0C52-B24A-B6AC-91079BAD5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7" y="2412597"/>
            <a:ext cx="7817005" cy="4049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143BCB-590C-0040-A7BB-0E4C304DE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97" y="2412598"/>
            <a:ext cx="7817005" cy="40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5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381AE-0052-E24B-BCFC-78876075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unit tests and using Cabal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B101B-D27C-4849-A9BF-4F0DDE99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Recall </a:t>
            </a:r>
            <a:r>
              <a:rPr lang="en-US" sz="2000" dirty="0" err="1"/>
              <a:t>doctests</a:t>
            </a:r>
            <a:r>
              <a:rPr lang="en-US" sz="2000" dirty="0"/>
              <a:t> (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$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doctest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Lib.hs</a:t>
            </a:r>
            <a:r>
              <a:rPr lang="en-US" sz="2000" dirty="0"/>
              <a:t>)</a:t>
            </a:r>
          </a:p>
          <a:p>
            <a:r>
              <a:rPr lang="en-US" sz="2000" dirty="0"/>
              <a:t>Convert </a:t>
            </a:r>
            <a:r>
              <a:rPr lang="en-US" sz="2000" dirty="0" err="1"/>
              <a:t>doctests</a:t>
            </a:r>
            <a:r>
              <a:rPr lang="en-US" sz="2000" dirty="0"/>
              <a:t> to tests using 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assert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9F99F-A6CB-C848-A93C-F2AFAA1E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B4E555F-33F0-D849-B5A6-F510BDD25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3" y="1844015"/>
            <a:ext cx="7819731" cy="40549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35E41-2540-5548-867B-0BD5AE713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02" y="1844015"/>
            <a:ext cx="7827445" cy="40549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1606AE-9EA0-C841-BD6D-D6F846EF91E6}"/>
              </a:ext>
            </a:extLst>
          </p:cNvPr>
          <p:cNvSpPr/>
          <p:nvPr/>
        </p:nvSpPr>
        <p:spPr>
          <a:xfrm>
            <a:off x="2902856" y="5633811"/>
            <a:ext cx="605593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isPalindrome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text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cleanText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filter (not . (==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'!'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text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44974-3DF8-1042-85FC-6B3F26F10746}"/>
              </a:ext>
            </a:extLst>
          </p:cNvPr>
          <p:cNvSpPr txBox="1"/>
          <p:nvPr/>
        </p:nvSpPr>
        <p:spPr>
          <a:xfrm>
            <a:off x="8219637" y="5291616"/>
            <a:ext cx="739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Lib.hs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3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E0CF-88E7-144B-9562-FEC893FF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unit tests and using Cabal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D8BC9-B852-E94F-8233-D11F10C30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Modify the setting file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palindrome-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testing.cabal</a:t>
            </a:r>
            <a:r>
              <a:rPr lang="en-US" sz="2000" dirty="0"/>
              <a:t> by adding the </a:t>
            </a:r>
            <a:r>
              <a:rPr lang="en-AU" dirty="0"/>
              <a:t>test-suite</a:t>
            </a:r>
            <a:r>
              <a:rPr lang="en-US" sz="2000" dirty="0"/>
              <a:t>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306B-677D-D14B-BF30-6E3282CC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9C19D-69AB-274A-87A4-34530CD11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03" y="1849423"/>
            <a:ext cx="7819731" cy="40636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FE6A6A-1E4B-5D46-B5E6-5894A9BB188E}"/>
              </a:ext>
            </a:extLst>
          </p:cNvPr>
          <p:cNvSpPr/>
          <p:nvPr/>
        </p:nvSpPr>
        <p:spPr>
          <a:xfrm>
            <a:off x="3323063" y="4471639"/>
            <a:ext cx="3077737" cy="1126273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FD2-FFF2-4748-8298-69B80862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unit tests and using Cabal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CBE0-CC2C-904E-BBA4-F62135E0A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Test the program by running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44D22-5307-9848-A4B4-436C350E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4E3D8-8039-1349-BE97-7A3C731CF385}"/>
              </a:ext>
            </a:extLst>
          </p:cNvPr>
          <p:cNvSpPr/>
          <p:nvPr/>
        </p:nvSpPr>
        <p:spPr>
          <a:xfrm>
            <a:off x="724103" y="1491606"/>
            <a:ext cx="3290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test</a:t>
            </a:r>
            <a:endParaRPr lang="en-AU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BB6FF-C1B0-9644-9DDB-94F417D80AB8}"/>
              </a:ext>
            </a:extLst>
          </p:cNvPr>
          <p:cNvSpPr/>
          <p:nvPr/>
        </p:nvSpPr>
        <p:spPr>
          <a:xfrm>
            <a:off x="199901" y="2326171"/>
            <a:ext cx="8843554" cy="323165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 profile: -w ghc-8.6.5 -O1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In order, the following will be built (use -v for more details):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- palindrome-testing-0.1.0.0 (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test:palindrome-testing-test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) (configuration changed)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Configuring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Warning: The 'license-file' field refers to the file 'LICENSE' which does not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exist.</a:t>
            </a:r>
          </a:p>
          <a:p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Preprocessing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Building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[1 of 2] Compiling Lib              (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Lib.hs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, .../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Lib.o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)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[2 of 2] Compiling Main             ( 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TestModule.hs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, .../palindrome-testing-test-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tmp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/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Main.o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)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Linking .../palindrome-testing-test 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1 test suites...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RUNNING...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PASS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logged to: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.../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palindrome-testing-0.1.0.0-palindrome-testing-test.log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1 of 1 test suites (1 of 1 test cases) passed.</a:t>
            </a:r>
            <a:endParaRPr lang="en-AU" sz="1200" dirty="0">
              <a:solidFill>
                <a:schemeClr val="bg1">
                  <a:lumMod val="85000"/>
                </a:schemeClr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72F41B72-DB8F-2B4F-8FE0-7721FD650A97}"/>
              </a:ext>
            </a:extLst>
          </p:cNvPr>
          <p:cNvSpPr/>
          <p:nvPr/>
        </p:nvSpPr>
        <p:spPr>
          <a:xfrm>
            <a:off x="100545" y="4194535"/>
            <a:ext cx="87384" cy="1260087"/>
          </a:xfrm>
          <a:prstGeom prst="leftBrac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9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FFC09-1968-554F-ACE2-31DCBFD3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unit tests and using Cabal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2087-0E28-4C47-9DCA-2D6185098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Run the following program to print results of the tests to the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782B2-5EA0-294D-A699-853B6E26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6496B4-21A7-BE46-A81E-6B495145ECB5}"/>
              </a:ext>
            </a:extLst>
          </p:cNvPr>
          <p:cNvSpPr/>
          <p:nvPr/>
        </p:nvSpPr>
        <p:spPr>
          <a:xfrm>
            <a:off x="747312" y="1413548"/>
            <a:ext cx="637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$ cabal test --test-show-details=streaming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5C579F-72ED-D94B-8270-616FDAF6D0C8}"/>
              </a:ext>
            </a:extLst>
          </p:cNvPr>
          <p:cNvSpPr/>
          <p:nvPr/>
        </p:nvSpPr>
        <p:spPr>
          <a:xfrm>
            <a:off x="390107" y="2028132"/>
            <a:ext cx="8553992" cy="30469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 profile: -w ghc-8.6.5 -O1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In order, the following will be built (use -v for more details):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 - palindrome-testing-0.1.0.0 (</a:t>
            </a:r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test:palindrome-testing-test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) (first run)</a:t>
            </a:r>
          </a:p>
          <a:p>
            <a:r>
              <a:rPr lang="en-AU" sz="1200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Preprocessing</a:t>
            </a:r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Building test suite 'palindrome-testing-test' for palindrome-testing-0.1.0.0..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1 test suites...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RUNNING...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Running tests...</a:t>
            </a:r>
          </a:p>
          <a:p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passed '</a:t>
            </a:r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racecar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’</a:t>
            </a:r>
          </a:p>
          <a:p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passed '</a:t>
            </a:r>
            <a:r>
              <a:rPr lang="en-AU" sz="1200" b="1" dirty="0" err="1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racecar</a:t>
            </a:r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!’</a:t>
            </a:r>
          </a:p>
          <a:p>
            <a:r>
              <a:rPr lang="en-AU" sz="1200" b="1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passed ‘cat'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done!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palindrome-testing-test: PASS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Test suite logged to: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.../palindrome-testing-0.1.0.0-palindrome-testing-test.log</a:t>
            </a:r>
          </a:p>
          <a:p>
            <a:r>
              <a:rPr lang="en-AU" sz="1200" dirty="0">
                <a:solidFill>
                  <a:schemeClr val="bg1">
                    <a:lumMod val="85000"/>
                  </a:schemeClr>
                </a:solidFill>
                <a:latin typeface="Menlo" panose="020B0609030804020204" pitchFamily="49" charset="0"/>
              </a:rPr>
              <a:t>1 of 1 test suites (1 of 1 test cases) passed.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A581196-9E77-5642-A2E4-3174AAC2632F}"/>
              </a:ext>
            </a:extLst>
          </p:cNvPr>
          <p:cNvSpPr/>
          <p:nvPr/>
        </p:nvSpPr>
        <p:spPr>
          <a:xfrm>
            <a:off x="256754" y="3217089"/>
            <a:ext cx="87384" cy="1260087"/>
          </a:xfrm>
          <a:prstGeom prst="leftBrac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85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41693</TotalTime>
  <Words>2423</Words>
  <Application>Microsoft Macintosh PowerPoint</Application>
  <PresentationFormat>On-screen Show (4:3)</PresentationFormat>
  <Paragraphs>352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Grande</vt:lpstr>
      <vt:lpstr>Menlo</vt:lpstr>
      <vt:lpstr>Wingdings</vt:lpstr>
      <vt:lpstr>Office Theme</vt:lpstr>
      <vt:lpstr>Lecture 8A Cabal and Testing: part 2</vt:lpstr>
      <vt:lpstr>Acknowledgement of Country</vt:lpstr>
      <vt:lpstr>Assertions and Unit test</vt:lpstr>
      <vt:lpstr>Assertion based testing</vt:lpstr>
      <vt:lpstr>Assertion based testing</vt:lpstr>
      <vt:lpstr>Writing unit tests and using Cabal</vt:lpstr>
      <vt:lpstr>Writing unit tests and using Cabal</vt:lpstr>
      <vt:lpstr>Writing unit tests and using Cabal</vt:lpstr>
      <vt:lpstr>Writing unit tests and using Cabal</vt:lpstr>
      <vt:lpstr>Unit test</vt:lpstr>
      <vt:lpstr>Properties testing QuickCheck</vt:lpstr>
      <vt:lpstr>Properties testing QuickCheck</vt:lpstr>
      <vt:lpstr>Properties testing QuickCheck</vt:lpstr>
      <vt:lpstr>Introducing QuickCheck</vt:lpstr>
      <vt:lpstr>Introducing QuickCheck</vt:lpstr>
      <vt:lpstr>Introducing QuickCheck</vt:lpstr>
      <vt:lpstr>Introducing QuickCheck</vt:lpstr>
      <vt:lpstr>Introducing QuickCheck</vt:lpstr>
      <vt:lpstr>Performance testing</vt:lpstr>
      <vt:lpstr>Performance testing: Example</vt:lpstr>
      <vt:lpstr>Performance testing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1316</cp:revision>
  <dcterms:created xsi:type="dcterms:W3CDTF">2013-04-08T01:44:14Z</dcterms:created>
  <dcterms:modified xsi:type="dcterms:W3CDTF">2020-11-08T15:33:55Z</dcterms:modified>
</cp:coreProperties>
</file>