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9" r:id="rId5"/>
    <p:sldId id="270" r:id="rId6"/>
    <p:sldId id="260" r:id="rId7"/>
    <p:sldId id="271" r:id="rId8"/>
    <p:sldId id="272" r:id="rId9"/>
    <p:sldId id="273" r:id="rId10"/>
    <p:sldId id="275" r:id="rId11"/>
    <p:sldId id="274" r:id="rId12"/>
    <p:sldId id="284" r:id="rId13"/>
    <p:sldId id="283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0032"/>
  </p:normalViewPr>
  <p:slideViewPr>
    <p:cSldViewPr snapToGrid="0" snapToObjects="1">
      <p:cViewPr varScale="1">
        <p:scale>
          <a:sx n="96" d="100"/>
          <a:sy n="96" d="100"/>
        </p:scale>
        <p:origin x="2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10/16/20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10/16/20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9A</a:t>
            </a:r>
            <a:br>
              <a:rPr lang="en-US" sz="2800" dirty="0"/>
            </a:br>
            <a:r>
              <a:rPr lang="en-US" sz="2800" dirty="0"/>
              <a:t>Game trees (Unbeatable tic-tac-toe) : 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D0EF20-0279-9441-B925-07C7BFE3CCF7}"/>
              </a:ext>
            </a:extLst>
          </p:cNvPr>
          <p:cNvCxnSpPr>
            <a:cxnSpLocks/>
          </p:cNvCxnSpPr>
          <p:nvPr/>
        </p:nvCxnSpPr>
        <p:spPr>
          <a:xfrm>
            <a:off x="7600507" y="1721224"/>
            <a:ext cx="0" cy="1800018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EE9AE5-33B8-3D46-93B8-1CEAEDD6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 grid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328C8-9789-6C44-916A-0E7F63C06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944099" cy="5503169"/>
          </a:xfrm>
        </p:spPr>
        <p:txBody>
          <a:bodyPr>
            <a:normAutofit/>
          </a:bodyPr>
          <a:lstStyle/>
          <a:p>
            <a:r>
              <a:rPr lang="en-US" sz="2000" dirty="0"/>
              <a:t>The function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US" sz="2000" dirty="0"/>
              <a:t> converts a row to a list of strings, with a vertical bar of length three between each entry in the row.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library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foldr1</a:t>
            </a:r>
            <a:r>
              <a:rPr lang="en-US" sz="2000" dirty="0"/>
              <a:t> behaves in a similar manner to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US" sz="2000" dirty="0"/>
              <a:t> but can only be applied to nonempty lists (the last element in the list is the initial value). </a:t>
            </a:r>
          </a:p>
          <a:p>
            <a:r>
              <a:rPr lang="en-US" sz="2000" dirty="0"/>
              <a:t>While </a:t>
            </a:r>
            <a:r>
              <a:rPr lang="en-AU" sz="1600" dirty="0" err="1">
                <a:solidFill>
                  <a:srgbClr val="795E26"/>
                </a:solidFill>
                <a:latin typeface="Menlo" panose="020B0609030804020204" pitchFamily="49" charset="0"/>
              </a:rPr>
              <a:t>zipWith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c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c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sz="2000" dirty="0"/>
              <a:t>applies a function two corresponding elements in input lists.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3B1C9-3FA5-8940-8193-3CE8489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ACC58-6970-F845-B7D6-A22C4B179EA8}"/>
              </a:ext>
            </a:extLst>
          </p:cNvPr>
          <p:cNvSpPr/>
          <p:nvPr/>
        </p:nvSpPr>
        <p:spPr>
          <a:xfrm>
            <a:off x="724460" y="1849310"/>
            <a:ext cx="584361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showRow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beside . interleave bar . map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showPlayer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3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beside	= foldr1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zipWith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pPr lvl="3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bar		= replicate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"|"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883A1-3EF8-B440-9F27-29BBB24ACF4D}"/>
              </a:ext>
            </a:extLst>
          </p:cNvPr>
          <p:cNvSpPr/>
          <p:nvPr/>
        </p:nvSpPr>
        <p:spPr>
          <a:xfrm>
            <a:off x="724460" y="3221573"/>
            <a:ext cx="584360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showPlayer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 =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O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 =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=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X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 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C79DE9-C690-CC41-8AEB-03E4FCFB78A8}"/>
              </a:ext>
            </a:extLst>
          </p:cNvPr>
          <p:cNvCxnSpPr>
            <a:cxnSpLocks/>
          </p:cNvCxnSpPr>
          <p:nvPr/>
        </p:nvCxnSpPr>
        <p:spPr>
          <a:xfrm>
            <a:off x="5189621" y="2876337"/>
            <a:ext cx="205015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63D20E-82FE-D345-978F-C0E32664DCC1}"/>
              </a:ext>
            </a:extLst>
          </p:cNvPr>
          <p:cNvSpPr/>
          <p:nvPr/>
        </p:nvSpPr>
        <p:spPr>
          <a:xfrm>
            <a:off x="724460" y="4358608"/>
            <a:ext cx="36703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[B,O,O]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| O | O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09D01E-0184-7D42-A307-449A99B20C51}"/>
              </a:ext>
            </a:extLst>
          </p:cNvPr>
          <p:cNvSpPr/>
          <p:nvPr/>
        </p:nvSpPr>
        <p:spPr>
          <a:xfrm>
            <a:off x="4483357" y="4358608"/>
            <a:ext cx="446074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unlines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[B,O,O]))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24BFA4-741A-4F47-9E3B-F55886391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093"/>
          <a:stretch/>
        </p:blipFill>
        <p:spPr>
          <a:xfrm>
            <a:off x="7357847" y="3577671"/>
            <a:ext cx="803832" cy="464720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5A70F2A4-540C-F643-A4DD-7B0A79A5032E}"/>
              </a:ext>
            </a:extLst>
          </p:cNvPr>
          <p:cNvSpPr/>
          <p:nvPr/>
        </p:nvSpPr>
        <p:spPr>
          <a:xfrm rot="16200000">
            <a:off x="6600287" y="2014792"/>
            <a:ext cx="226886" cy="4460743"/>
          </a:xfrm>
          <a:prstGeom prst="rightBrace">
            <a:avLst>
              <a:gd name="adj1" fmla="val 8333"/>
              <a:gd name="adj2" fmla="val 72625"/>
            </a:avLst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05915-C265-4D42-B49B-87D8035ABD65}"/>
              </a:ext>
            </a:extLst>
          </p:cNvPr>
          <p:cNvCxnSpPr>
            <a:cxnSpLocks/>
          </p:cNvCxnSpPr>
          <p:nvPr/>
        </p:nvCxnSpPr>
        <p:spPr>
          <a:xfrm>
            <a:off x="3228147" y="1721224"/>
            <a:ext cx="0" cy="41045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0DFC7B7-FC79-CB44-9C53-757B9609026E}"/>
              </a:ext>
            </a:extLst>
          </p:cNvPr>
          <p:cNvSpPr/>
          <p:nvPr/>
        </p:nvSpPr>
        <p:spPr>
          <a:xfrm>
            <a:off x="7415972" y="2726280"/>
            <a:ext cx="1628078" cy="292581"/>
          </a:xfrm>
          <a:prstGeom prst="rect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326E98-5E2E-074E-A9B3-EACCA41FC4FD}"/>
              </a:ext>
            </a:extLst>
          </p:cNvPr>
          <p:cNvCxnSpPr>
            <a:cxnSpLocks/>
          </p:cNvCxnSpPr>
          <p:nvPr/>
        </p:nvCxnSpPr>
        <p:spPr>
          <a:xfrm>
            <a:off x="3228147" y="1721224"/>
            <a:ext cx="437236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45751DD-231E-9742-B247-D7C3BD09FED6}"/>
              </a:ext>
            </a:extLst>
          </p:cNvPr>
          <p:cNvSpPr/>
          <p:nvPr/>
        </p:nvSpPr>
        <p:spPr>
          <a:xfrm>
            <a:off x="2766682" y="2112781"/>
            <a:ext cx="1628078" cy="203171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E4989-F5A9-454A-BD6D-F23F653EAC7F}"/>
              </a:ext>
            </a:extLst>
          </p:cNvPr>
          <p:cNvSpPr/>
          <p:nvPr/>
        </p:nvSpPr>
        <p:spPr>
          <a:xfrm>
            <a:off x="7529944" y="3485903"/>
            <a:ext cx="142011" cy="564509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C12106-ABE8-FF4A-B16A-AF2398B4B4F9}"/>
              </a:ext>
            </a:extLst>
          </p:cNvPr>
          <p:cNvSpPr/>
          <p:nvPr/>
        </p:nvSpPr>
        <p:spPr>
          <a:xfrm>
            <a:off x="7413613" y="3427667"/>
            <a:ext cx="803829" cy="70405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C83626-0338-174C-A3DA-8A18342CEA10}"/>
              </a:ext>
            </a:extLst>
          </p:cNvPr>
          <p:cNvSpPr/>
          <p:nvPr/>
        </p:nvSpPr>
        <p:spPr>
          <a:xfrm>
            <a:off x="7363217" y="2711084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"|"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"|"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"|"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6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3CC8-4F6A-1E4C-B843-A4F160E9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 grid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A2043-BCF3-3A40-9609-6F1CA1FF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function for displaying a tic-tac-toe grid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library function </a:t>
            </a:r>
            <a:r>
              <a:rPr lang="en-AU" sz="1600" dirty="0" err="1">
                <a:solidFill>
                  <a:srgbClr val="795E26"/>
                </a:solidFill>
                <a:latin typeface="Menlo" panose="020B0609030804020204" pitchFamily="49" charset="0"/>
              </a:rPr>
              <a:t>unlines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US" sz="1600" dirty="0"/>
              <a:t> </a:t>
            </a:r>
            <a:r>
              <a:rPr lang="en-US" sz="2000" dirty="0"/>
              <a:t>joins all the strings together with a newline character at the end of each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CF44B-771C-7E4E-A6AB-91061BDA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89F50-2060-3945-B535-B3522847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36" y="2218414"/>
            <a:ext cx="803832" cy="1607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9BD7BA-3A8A-7241-8068-D93A7BD0C83A}"/>
              </a:ext>
            </a:extLst>
          </p:cNvPr>
          <p:cNvSpPr/>
          <p:nvPr/>
        </p:nvSpPr>
        <p:spPr>
          <a:xfrm>
            <a:off x="289562" y="2474893"/>
            <a:ext cx="699862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unlines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interleave bar . map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bar = [replicate ((size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'-'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30B559-21D8-C74C-A020-26AD197E6466}"/>
              </a:ext>
            </a:extLst>
          </p:cNvPr>
          <p:cNvCxnSpPr>
            <a:cxnSpLocks/>
          </p:cNvCxnSpPr>
          <p:nvPr/>
        </p:nvCxnSpPr>
        <p:spPr>
          <a:xfrm>
            <a:off x="7382147" y="3277781"/>
            <a:ext cx="1115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96691-966C-2842-8BF1-5C28974144B0}"/>
              </a:ext>
            </a:extLst>
          </p:cNvPr>
          <p:cNvCxnSpPr>
            <a:cxnSpLocks/>
          </p:cNvCxnSpPr>
          <p:nvPr/>
        </p:nvCxnSpPr>
        <p:spPr>
          <a:xfrm>
            <a:off x="4471680" y="2709069"/>
            <a:ext cx="0" cy="2428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BD1716-E45A-4C40-835B-AF1CBB728EC3}"/>
              </a:ext>
            </a:extLst>
          </p:cNvPr>
          <p:cNvCxnSpPr>
            <a:cxnSpLocks/>
          </p:cNvCxnSpPr>
          <p:nvPr/>
        </p:nvCxnSpPr>
        <p:spPr>
          <a:xfrm>
            <a:off x="4471679" y="2709069"/>
            <a:ext cx="3021980" cy="0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ED1394-04E2-FB4F-B591-8C346B40045D}"/>
              </a:ext>
            </a:extLst>
          </p:cNvPr>
          <p:cNvCxnSpPr>
            <a:cxnSpLocks/>
          </p:cNvCxnSpPr>
          <p:nvPr/>
        </p:nvCxnSpPr>
        <p:spPr>
          <a:xfrm>
            <a:off x="7382147" y="2709069"/>
            <a:ext cx="0" cy="56871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B4D6749-B858-164A-99C6-8EDDAFD273E0}"/>
              </a:ext>
            </a:extLst>
          </p:cNvPr>
          <p:cNvSpPr/>
          <p:nvPr/>
        </p:nvSpPr>
        <p:spPr>
          <a:xfrm>
            <a:off x="3969874" y="2951946"/>
            <a:ext cx="1628078" cy="203171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C48C7A-4017-5F4C-8A08-9127C4561D93}"/>
              </a:ext>
            </a:extLst>
          </p:cNvPr>
          <p:cNvSpPr/>
          <p:nvPr/>
        </p:nvSpPr>
        <p:spPr>
          <a:xfrm>
            <a:off x="5774690" y="2969308"/>
            <a:ext cx="1350261" cy="20317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1D6DA7-04CB-C842-8B70-13F335E1FE02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7124951" y="2574901"/>
            <a:ext cx="534685" cy="4959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538384-7C33-7548-84E4-A54DB595587E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124951" y="3070893"/>
            <a:ext cx="45662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95012B-2D80-0A4B-B663-87E178B67B5C}"/>
              </a:ext>
            </a:extLst>
          </p:cNvPr>
          <p:cNvCxnSpPr>
            <a:cxnSpLocks/>
            <a:stCxn id="21" idx="3"/>
            <a:endCxn id="35" idx="1"/>
          </p:cNvCxnSpPr>
          <p:nvPr/>
        </p:nvCxnSpPr>
        <p:spPr>
          <a:xfrm>
            <a:off x="7124951" y="3070893"/>
            <a:ext cx="490953" cy="5205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E4751D3-EFAC-6440-B6CD-14C3D3F73B09}"/>
              </a:ext>
            </a:extLst>
          </p:cNvPr>
          <p:cNvSpPr/>
          <p:nvPr/>
        </p:nvSpPr>
        <p:spPr>
          <a:xfrm>
            <a:off x="289561" y="1685713"/>
            <a:ext cx="69986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g = [[B, O, O], [O, X, O], [X, X, X]]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648884CB-041F-DE48-8EF9-EBFF27536E3C}"/>
              </a:ext>
            </a:extLst>
          </p:cNvPr>
          <p:cNvSpPr/>
          <p:nvPr/>
        </p:nvSpPr>
        <p:spPr>
          <a:xfrm rot="5400000">
            <a:off x="7732643" y="1670593"/>
            <a:ext cx="335948" cy="602166"/>
          </a:xfrm>
          <a:prstGeom prst="bentArrow">
            <a:avLst>
              <a:gd name="adj1" fmla="val 38277"/>
              <a:gd name="adj2" fmla="val 38277"/>
              <a:gd name="adj3" fmla="val 41597"/>
              <a:gd name="adj4" fmla="val 43750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DA81FB-8CCC-3449-8627-17F7F67CFA40}"/>
              </a:ext>
            </a:extLst>
          </p:cNvPr>
          <p:cNvSpPr/>
          <p:nvPr/>
        </p:nvSpPr>
        <p:spPr>
          <a:xfrm>
            <a:off x="7615904" y="3450741"/>
            <a:ext cx="847564" cy="28144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1D4CF4-AB04-474B-BF79-D14313610C36}"/>
              </a:ext>
            </a:extLst>
          </p:cNvPr>
          <p:cNvSpPr/>
          <p:nvPr/>
        </p:nvSpPr>
        <p:spPr>
          <a:xfrm>
            <a:off x="7609627" y="2866482"/>
            <a:ext cx="847564" cy="28144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6F088B-5BC6-494B-93FF-0ADA221EC88F}"/>
              </a:ext>
            </a:extLst>
          </p:cNvPr>
          <p:cNvSpPr/>
          <p:nvPr/>
        </p:nvSpPr>
        <p:spPr>
          <a:xfrm>
            <a:off x="7609962" y="2271642"/>
            <a:ext cx="847564" cy="28144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DDF521-DC59-A043-B8AD-528ABD2656D9}"/>
              </a:ext>
            </a:extLst>
          </p:cNvPr>
          <p:cNvSpPr/>
          <p:nvPr/>
        </p:nvSpPr>
        <p:spPr>
          <a:xfrm>
            <a:off x="7609627" y="2652338"/>
            <a:ext cx="847564" cy="13015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4D7003-69AE-0C4E-A401-6F656D98B35C}"/>
              </a:ext>
            </a:extLst>
          </p:cNvPr>
          <p:cNvSpPr/>
          <p:nvPr/>
        </p:nvSpPr>
        <p:spPr>
          <a:xfrm>
            <a:off x="7615235" y="3228422"/>
            <a:ext cx="847564" cy="13015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7B4313-4EAB-804B-90A8-8DE373BD5F9A}"/>
              </a:ext>
            </a:extLst>
          </p:cNvPr>
          <p:cNvSpPr/>
          <p:nvPr/>
        </p:nvSpPr>
        <p:spPr>
          <a:xfrm>
            <a:off x="289562" y="3732684"/>
            <a:ext cx="699862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interleave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interleave x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ru-R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interleave x [y] = [y]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interleave x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y : x : interleave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C435-CFAA-7548-A205-9ECDE3C8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 grid (may skip)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F6AE9-1EC1-9047-93A4-B9B437E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7F6C7-6E91-084C-A7D4-4783FFC1D4D2}"/>
              </a:ext>
            </a:extLst>
          </p:cNvPr>
          <p:cNvSpPr/>
          <p:nvPr/>
        </p:nvSpPr>
        <p:spPr>
          <a:xfrm>
            <a:off x="199900" y="1590685"/>
            <a:ext cx="699862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unlines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 interleave bar . map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bar = [replicate ((size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'-'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F0B0B-CC54-3E4F-A8DE-EB4943B9A036}"/>
              </a:ext>
            </a:extLst>
          </p:cNvPr>
          <p:cNvSpPr/>
          <p:nvPr/>
        </p:nvSpPr>
        <p:spPr>
          <a:xfrm>
            <a:off x="199900" y="968535"/>
            <a:ext cx="69986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g = [[B, O, O], [O, X, O], [X, X, X]]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5C59E-B00C-8041-80BB-C1FE1E28AE30}"/>
              </a:ext>
            </a:extLst>
          </p:cNvPr>
          <p:cNvSpPr/>
          <p:nvPr/>
        </p:nvSpPr>
        <p:spPr>
          <a:xfrm>
            <a:off x="199900" y="2580760"/>
            <a:ext cx="35134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 map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g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[[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O | O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O | X | O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X | X | X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 interleave bar (map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g)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[[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O | O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"-----------"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O | X | O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"-----------"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X | X | X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F17AE-E658-CB49-A7DD-551636777F3B}"/>
              </a:ext>
            </a:extLst>
          </p:cNvPr>
          <p:cNvSpPr/>
          <p:nvPr/>
        </p:nvSpPr>
        <p:spPr>
          <a:xfrm>
            <a:off x="3535022" y="2712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(interleave bar (map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g))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O | O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"-----------"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O | X | O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"-----------"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X | X | X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 | | "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4622CF-5C08-3C4E-989F-CC95CC123627}"/>
              </a:ext>
            </a:extLst>
          </p:cNvPr>
          <p:cNvSpPr/>
          <p:nvPr/>
        </p:nvSpPr>
        <p:spPr>
          <a:xfrm>
            <a:off x="3535022" y="3912961"/>
            <a:ext cx="5452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unlines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(interleave bar (map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g)))</a:t>
            </a:r>
          </a:p>
          <a:p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" | |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| O | O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| |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-----------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| |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O | X | O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| |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-----------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| |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X | X | X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 | | </a:t>
            </a:r>
            <a:r>
              <a:rPr lang="en-AU" sz="12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2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33F4F-3D1E-DB4B-ADCD-8F6BAACEE9FC}"/>
              </a:ext>
            </a:extLst>
          </p:cNvPr>
          <p:cNvSpPr/>
          <p:nvPr/>
        </p:nvSpPr>
        <p:spPr>
          <a:xfrm>
            <a:off x="199900" y="4580354"/>
            <a:ext cx="608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unlines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(interleave bar (map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showRow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g))))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B3127A-C117-074D-B696-6ED78B82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2" y="4948633"/>
            <a:ext cx="803832" cy="1607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32554-8E25-A941-9262-D4CD8BB4C639}"/>
              </a:ext>
            </a:extLst>
          </p:cNvPr>
          <p:cNvSpPr txBox="1"/>
          <p:nvPr/>
        </p:nvSpPr>
        <p:spPr>
          <a:xfrm>
            <a:off x="-822" y="2544792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D6D0-A3E7-C04E-BD92-F4F4AFB4FEDC}"/>
              </a:ext>
            </a:extLst>
          </p:cNvPr>
          <p:cNvSpPr txBox="1"/>
          <p:nvPr/>
        </p:nvSpPr>
        <p:spPr>
          <a:xfrm>
            <a:off x="0" y="3273257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A30BC1-8256-8A46-8DBE-15AE57B79F1C}"/>
              </a:ext>
            </a:extLst>
          </p:cNvPr>
          <p:cNvSpPr txBox="1"/>
          <p:nvPr/>
        </p:nvSpPr>
        <p:spPr>
          <a:xfrm>
            <a:off x="3333478" y="2691570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F113A-500E-0A4D-AF54-DECBA3BF0A8A}"/>
              </a:ext>
            </a:extLst>
          </p:cNvPr>
          <p:cNvSpPr txBox="1"/>
          <p:nvPr/>
        </p:nvSpPr>
        <p:spPr>
          <a:xfrm>
            <a:off x="3333478" y="3877326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6ABD22-6B0D-FA43-B74B-4017C0E59CDD}"/>
              </a:ext>
            </a:extLst>
          </p:cNvPr>
          <p:cNvSpPr txBox="1"/>
          <p:nvPr/>
        </p:nvSpPr>
        <p:spPr>
          <a:xfrm>
            <a:off x="-822" y="4534187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2423975-3CBB-E640-93DB-8EF650FEEC69}"/>
              </a:ext>
            </a:extLst>
          </p:cNvPr>
          <p:cNvSpPr/>
          <p:nvPr/>
        </p:nvSpPr>
        <p:spPr>
          <a:xfrm rot="16200000">
            <a:off x="6289316" y="1486620"/>
            <a:ext cx="73857" cy="1212318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A32C3E5-4AAB-E446-960E-6DAFAE6451BE}"/>
              </a:ext>
            </a:extLst>
          </p:cNvPr>
          <p:cNvSpPr/>
          <p:nvPr/>
        </p:nvSpPr>
        <p:spPr>
          <a:xfrm rot="16200000">
            <a:off x="5407355" y="546729"/>
            <a:ext cx="80094" cy="297000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41FE6EC-4AA7-D548-BFA6-09BC7BC92437}"/>
              </a:ext>
            </a:extLst>
          </p:cNvPr>
          <p:cNvSpPr/>
          <p:nvPr/>
        </p:nvSpPr>
        <p:spPr>
          <a:xfrm rot="16200000">
            <a:off x="4899273" y="-41042"/>
            <a:ext cx="100582" cy="396568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A78B55D-A1C1-9344-B5DA-805519735D5F}"/>
              </a:ext>
            </a:extLst>
          </p:cNvPr>
          <p:cNvSpPr/>
          <p:nvPr/>
        </p:nvSpPr>
        <p:spPr>
          <a:xfrm rot="16200000">
            <a:off x="4354360" y="-655572"/>
            <a:ext cx="110150" cy="504593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98A7F-B3FD-A546-9791-570FD088EEE3}"/>
              </a:ext>
            </a:extLst>
          </p:cNvPr>
          <p:cNvSpPr txBox="1"/>
          <p:nvPr/>
        </p:nvSpPr>
        <p:spPr>
          <a:xfrm>
            <a:off x="400622" y="2003679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F4175-9FFA-6944-A65C-DF9EB30EF883}"/>
              </a:ext>
            </a:extLst>
          </p:cNvPr>
          <p:cNvSpPr txBox="1"/>
          <p:nvPr/>
        </p:nvSpPr>
        <p:spPr>
          <a:xfrm>
            <a:off x="4241665" y="1508231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1CE5B2-61E7-964C-AE9D-D8C26DE8892E}"/>
              </a:ext>
            </a:extLst>
          </p:cNvPr>
          <p:cNvSpPr txBox="1"/>
          <p:nvPr/>
        </p:nvSpPr>
        <p:spPr>
          <a:xfrm>
            <a:off x="4797585" y="1508231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FB8357-42D4-C34A-AD16-ABA90FF7AA4A}"/>
              </a:ext>
            </a:extLst>
          </p:cNvPr>
          <p:cNvSpPr txBox="1"/>
          <p:nvPr/>
        </p:nvSpPr>
        <p:spPr>
          <a:xfrm>
            <a:off x="5309075" y="1515204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4FAB8-D3B3-C44A-AA55-CFE002CD4409}"/>
              </a:ext>
            </a:extLst>
          </p:cNvPr>
          <p:cNvSpPr txBox="1"/>
          <p:nvPr/>
        </p:nvSpPr>
        <p:spPr>
          <a:xfrm>
            <a:off x="6175763" y="1510710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462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806-C1C9-C148-B1B9-84471FAA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B6C0-238C-E94B-914C-C9DD701D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Index each position in the grid by a natural number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move is valid if the index is within the range and the position is blank.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633D-62B7-3648-980F-6F9F5F76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1FFF07-AD2F-7346-ABBE-36B9FCC975E7}"/>
              </a:ext>
            </a:extLst>
          </p:cNvPr>
          <p:cNvGraphicFramePr>
            <a:graphicFrameLocks noGrp="1"/>
          </p:cNvGraphicFramePr>
          <p:nvPr/>
        </p:nvGraphicFramePr>
        <p:xfrm>
          <a:off x="991053" y="1417318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24EC80-FA60-9F45-A30C-31B8BC22CC78}"/>
              </a:ext>
            </a:extLst>
          </p:cNvPr>
          <p:cNvSpPr/>
          <p:nvPr/>
        </p:nvSpPr>
        <p:spPr>
          <a:xfrm>
            <a:off x="1733432" y="3815703"/>
            <a:ext cx="605420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valid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valid 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&amp;&amp;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 size^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&amp;&amp;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 !!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B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7464750-7A36-A242-8CC3-1B7C5C93452C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116871"/>
          <a:ext cx="39326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962">
                  <a:extLst>
                    <a:ext uri="{9D8B030D-6E8A-4147-A177-3AD203B41FA5}">
                      <a16:colId xmlns:a16="http://schemas.microsoft.com/office/drawing/2014/main" val="1985239439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258963942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3564890965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2729131112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3064605353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357636598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3988929416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3241451604"/>
                    </a:ext>
                  </a:extLst>
                </a:gridCol>
                <a:gridCol w="436962">
                  <a:extLst>
                    <a:ext uri="{9D8B030D-6E8A-4147-A177-3AD203B41FA5}">
                      <a16:colId xmlns:a16="http://schemas.microsoft.com/office/drawing/2014/main" val="2281358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94457"/>
                  </a:ext>
                </a:extLst>
              </a:tr>
            </a:tbl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00E3A1D7-2B23-034B-A260-6D7C2B0CC875}"/>
              </a:ext>
            </a:extLst>
          </p:cNvPr>
          <p:cNvSpPr/>
          <p:nvPr/>
        </p:nvSpPr>
        <p:spPr>
          <a:xfrm>
            <a:off x="3480293" y="2129466"/>
            <a:ext cx="456380" cy="36778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1AB7A-60EF-2745-8EAB-A5B3E039C746}"/>
              </a:ext>
            </a:extLst>
          </p:cNvPr>
          <p:cNvSpPr/>
          <p:nvPr/>
        </p:nvSpPr>
        <p:spPr>
          <a:xfrm>
            <a:off x="3161181" y="1702743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9446-418F-204A-846E-CF8374DF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0BAE4-D998-0A4D-9B6A-C414873A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function that applies a move to a grid</a:t>
            </a:r>
            <a:endParaRPr lang="ru-RU" sz="2000" dirty="0"/>
          </a:p>
          <a:p>
            <a:pPr lvl="1"/>
            <a:r>
              <a:rPr lang="en-US" sz="1800" dirty="0"/>
              <a:t>A singleton list denotes </a:t>
            </a:r>
            <a:r>
              <a:rPr lang="en-US" sz="1800" i="1" dirty="0"/>
              <a:t>success</a:t>
            </a:r>
            <a:r>
              <a:rPr lang="en-US" sz="1800" dirty="0"/>
              <a:t> in applying the move</a:t>
            </a:r>
          </a:p>
          <a:p>
            <a:pPr lvl="1"/>
            <a:r>
              <a:rPr lang="en-US" sz="1800" dirty="0"/>
              <a:t>The empty list denotes </a:t>
            </a:r>
            <a:r>
              <a:rPr lang="en-US" sz="1800" i="1" dirty="0"/>
              <a:t>failure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AU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endParaRPr lang="en-AU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splitAt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/>
              <a:t>splits a list into two parts at a given index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function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chop</a:t>
            </a:r>
            <a:r>
              <a:rPr lang="en-US" sz="1800" dirty="0"/>
              <a:t> breaks a list into maximal segments of a given length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19A97-E254-3B46-AFEB-618F0A5F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DEC87-7E41-224A-946F-D6AEAA9738AF}"/>
              </a:ext>
            </a:extLst>
          </p:cNvPr>
          <p:cNvSpPr/>
          <p:nvPr/>
        </p:nvSpPr>
        <p:spPr>
          <a:xfrm>
            <a:off x="1141682" y="2124330"/>
            <a:ext cx="686063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move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move 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 =</a:t>
            </a:r>
          </a:p>
          <a:p>
            <a:pPr lvl="1"/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valid 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[chop size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[p]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splitAt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C921D-5BD5-3847-8A97-D3F0C56846C6}"/>
              </a:ext>
            </a:extLst>
          </p:cNvPr>
          <p:cNvSpPr/>
          <p:nvPr/>
        </p:nvSpPr>
        <p:spPr>
          <a:xfrm>
            <a:off x="1096852" y="5380733"/>
            <a:ext cx="686063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chop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chop 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chop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take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chop n (drop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C5E6E-F839-C84A-A732-9A9A59F8B360}"/>
              </a:ext>
            </a:extLst>
          </p:cNvPr>
          <p:cNvSpPr/>
          <p:nvPr/>
        </p:nvSpPr>
        <p:spPr>
          <a:xfrm>
            <a:off x="1116032" y="4354559"/>
            <a:ext cx="68606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splitAt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7CA17F-06E0-AC41-A92C-ADC759FE377D}"/>
              </a:ext>
            </a:extLst>
          </p:cNvPr>
          <p:cNvCxnSpPr/>
          <p:nvPr/>
        </p:nvCxnSpPr>
        <p:spPr>
          <a:xfrm flipV="1">
            <a:off x="2943922" y="3114945"/>
            <a:ext cx="0" cy="2055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A78A80-A0C2-DE42-8B81-63BF077E4ACD}"/>
              </a:ext>
            </a:extLst>
          </p:cNvPr>
          <p:cNvCxnSpPr>
            <a:cxnSpLocks/>
          </p:cNvCxnSpPr>
          <p:nvPr/>
        </p:nvCxnSpPr>
        <p:spPr>
          <a:xfrm>
            <a:off x="2943922" y="3320494"/>
            <a:ext cx="535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21E36D-D061-C64C-862B-9B0DF706D363}"/>
              </a:ext>
            </a:extLst>
          </p:cNvPr>
          <p:cNvSpPr txBox="1"/>
          <p:nvPr/>
        </p:nvSpPr>
        <p:spPr>
          <a:xfrm>
            <a:off x="3624152" y="3171000"/>
            <a:ext cx="470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B</a:t>
            </a:r>
            <a:r>
              <a:rPr lang="en-US" dirty="0"/>
              <a:t> from the list, it is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B </a:t>
            </a:r>
            <a:r>
              <a:rPr lang="en-US" dirty="0"/>
              <a:t>because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valid </a:t>
            </a:r>
            <a:r>
              <a:rPr lang="en-US" dirty="0"/>
              <a:t>returned True  (i.e. the position is blank)</a:t>
            </a:r>
          </a:p>
        </p:txBody>
      </p:sp>
    </p:spTree>
    <p:extLst>
      <p:ext uri="{BB962C8B-B14F-4D97-AF65-F5344CB8AC3E}">
        <p14:creationId xmlns:p14="http://schemas.microsoft.com/office/powerpoint/2010/main" val="42834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4827-9868-5741-8B05-3F8EEBC7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6CDF9-A49A-BD4A-A413-9B8CDF740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function </a:t>
            </a:r>
            <a:r>
              <a:rPr lang="en-US" sz="2000" dirty="0" err="1"/>
              <a:t>getNat</a:t>
            </a:r>
            <a:r>
              <a:rPr lang="en-US" sz="2000" dirty="0"/>
              <a:t> that displays a prompt and reads a natural number from the keyboard.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library </a:t>
            </a:r>
            <a:r>
              <a:rPr lang="en-AU" sz="1600" dirty="0" err="1">
                <a:solidFill>
                  <a:srgbClr val="267F99"/>
                </a:solidFill>
                <a:latin typeface="Menlo" panose="020B0609030804020204" pitchFamily="49" charset="0"/>
              </a:rPr>
              <a:t>Data.Char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function </a:t>
            </a:r>
            <a:r>
              <a:rPr lang="en-AU" sz="1600" dirty="0" err="1">
                <a:solidFill>
                  <a:srgbClr val="795E26"/>
                </a:solidFill>
                <a:latin typeface="Menlo" panose="020B0609030804020204" pitchFamily="49" charset="0"/>
              </a:rPr>
              <a:t>isDigit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decides if a character is a numeric digit or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6B429-C224-CB41-AB01-9B6E3E77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7700F-65A4-C64E-8A20-E69B5A31AF86}"/>
              </a:ext>
            </a:extLst>
          </p:cNvPr>
          <p:cNvSpPr/>
          <p:nvPr/>
        </p:nvSpPr>
        <p:spPr>
          <a:xfrm>
            <a:off x="1077373" y="1773677"/>
            <a:ext cx="698925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getNat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getNat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prompt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prompt</a:t>
            </a:r>
          </a:p>
          <a:p>
            <a:pPr lvl="5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5"/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/=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&amp;&amp; all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isDigit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return (read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5"/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5"/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"ERROR: Invalid number"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getNat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prompt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100D5-A6A1-F14E-B8C7-901DAEB79658}"/>
              </a:ext>
            </a:extLst>
          </p:cNvPr>
          <p:cNvSpPr/>
          <p:nvPr/>
        </p:nvSpPr>
        <p:spPr>
          <a:xfrm>
            <a:off x="1077373" y="4847739"/>
            <a:ext cx="698925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getNat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"Enter a number: 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Enter a number: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B8FC-00F0-294E-8AB7-446F72C3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vs human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DF8B-B014-DA47-8B9C-E5BD8A90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 tic-tac-toe for two human players using two mutually recursive functions.</a:t>
            </a:r>
          </a:p>
          <a:p>
            <a:r>
              <a:rPr lang="en-US" sz="2000" dirty="0"/>
              <a:t>The first function simply display the grid and invokes the second: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Functions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cls</a:t>
            </a:r>
            <a:r>
              <a:rPr lang="en-US" sz="2000" dirty="0"/>
              <a:t>  and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goto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were defined for the game of life in previous lectures.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89108-D9C5-A347-92BD-7F058995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0110A-6B11-C54F-9721-1F8B4F17A904}"/>
              </a:ext>
            </a:extLst>
          </p:cNvPr>
          <p:cNvSpPr/>
          <p:nvPr/>
        </p:nvSpPr>
        <p:spPr>
          <a:xfrm>
            <a:off x="761655" y="2071265"/>
            <a:ext cx="699516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run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run g p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goto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run' g p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8AEF5-6B98-B240-82DC-9D1BD1B14891}"/>
              </a:ext>
            </a:extLst>
          </p:cNvPr>
          <p:cNvSpPr/>
          <p:nvPr/>
        </p:nvSpPr>
        <p:spPr>
          <a:xfrm>
            <a:off x="761654" y="4814554"/>
            <a:ext cx="69951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goto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goto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\ESC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["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show y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";"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show x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BDBDB-8E3D-DF48-8CAE-1B9DB0B8E12F}"/>
              </a:ext>
            </a:extLst>
          </p:cNvPr>
          <p:cNvSpPr/>
          <p:nvPr/>
        </p:nvSpPr>
        <p:spPr>
          <a:xfrm>
            <a:off x="761654" y="4212570"/>
            <a:ext cx="69951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cls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\ESC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[2J"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2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BCE9-C476-7048-833B-76766A32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vs human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8A5-87BE-4940-B422-CC6F430CB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second function uses a series of guards to decide if the game is finished, and if not prompts the player for a move.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04079-443D-0449-B728-15731B30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EF8B4-F6D4-DD4B-AE69-CA7CDF44EF07}"/>
              </a:ext>
            </a:extLst>
          </p:cNvPr>
          <p:cNvSpPr/>
          <p:nvPr/>
        </p:nvSpPr>
        <p:spPr>
          <a:xfrm>
            <a:off x="289563" y="1865392"/>
            <a:ext cx="856487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run'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run' g p	| wins O g	= 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"Player O wins!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wins X g	= 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"Player X wins!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full g		= 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"It's a draw!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	=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				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getNat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(prompt p)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					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move 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							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-&gt;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"ERROR: Invalid move"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					run' g p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		[g']-&gt; run g' (next p)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9CEA0-E9F0-1441-A938-4D14875A1D90}"/>
              </a:ext>
            </a:extLst>
          </p:cNvPr>
          <p:cNvSpPr/>
          <p:nvPr/>
        </p:nvSpPr>
        <p:spPr>
          <a:xfrm>
            <a:off x="289562" y="4502336"/>
            <a:ext cx="85648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prompt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prompt p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"Player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show p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", enter your move: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7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D221-BABF-8C44-829F-FA84EDF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vs human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0BC7E-C8D7-D345-AB39-FA3C2F3F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101BD-BDFA-FF46-ADED-0C8E60F211AF}"/>
              </a:ext>
            </a:extLst>
          </p:cNvPr>
          <p:cNvSpPr/>
          <p:nvPr/>
        </p:nvSpPr>
        <p:spPr>
          <a:xfrm>
            <a:off x="828261" y="1366416"/>
            <a:ext cx="733706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TicTacToe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run empty O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16EE9-30BE-E849-892E-EF62B34CEA1E}"/>
              </a:ext>
            </a:extLst>
          </p:cNvPr>
          <p:cNvSpPr/>
          <p:nvPr/>
        </p:nvSpPr>
        <p:spPr>
          <a:xfrm>
            <a:off x="828260" y="3100909"/>
            <a:ext cx="7337065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$ cabal run </a:t>
            </a:r>
            <a:r>
              <a:rPr lang="en-AU" sz="14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tictactoe</a:t>
            </a:r>
            <a:r>
              <a:rPr lang="en-AU" sz="14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chemeClr val="bg1">
                  <a:lumMod val="85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7BBEE-031D-B742-926E-0F36A17A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0" y="3755988"/>
            <a:ext cx="1150731" cy="19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A817-41CB-334F-B74C-E9F3110F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201D-9790-5E47-83CC-3715830D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1</a:t>
            </a:r>
            <a:r>
              <a:rPr lang="en-US" sz="2000" dirty="0"/>
              <a:t>. Modify the final program to:</a:t>
            </a:r>
          </a:p>
          <a:p>
            <a:pPr lvl="1"/>
            <a:r>
              <a:rPr lang="en-US" sz="1800" dirty="0"/>
              <a:t>Let the user decide if they wish to play first or second;</a:t>
            </a:r>
          </a:p>
          <a:p>
            <a:pPr lvl="1"/>
            <a:r>
              <a:rPr lang="en-US" sz="1800" dirty="0"/>
              <a:t>Allow the length of a winning line to also be changed.</a:t>
            </a:r>
          </a:p>
          <a:p>
            <a:r>
              <a:rPr lang="en-US" sz="2000" b="1" dirty="0"/>
              <a:t>Problem 2</a:t>
            </a:r>
            <a:r>
              <a:rPr lang="en-US" sz="2000" dirty="0"/>
              <a:t>. Think of tests and add them to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TestModule.hs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/>
              <a:t>and then test function properties.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0AD38-521B-3949-A1D7-55774A57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A5FD-4E19-934A-A2E0-5D1EFC5E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0016F-4C7F-CE4D-806E-78BBFA402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Tic-tac-toe, is a game that is traditionally payed on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sz="2000" dirty="0"/>
                  <a:t> grid.</a:t>
                </a:r>
              </a:p>
              <a:p>
                <a:r>
                  <a:rPr lang="en-US" sz="2000" dirty="0"/>
                  <a:t>Two payer, ⃝ and ╳, then take it in turn to place their mark in a black space in the grid.</a:t>
                </a:r>
                <a:endParaRPr lang="ru-RU" sz="2000" dirty="0"/>
              </a:p>
              <a:p>
                <a:r>
                  <a:rPr lang="en-US" sz="2000" dirty="0"/>
                  <a:t>The winner is the first player to place three of their marks in a </a:t>
                </a:r>
              </a:p>
              <a:p>
                <a:pPr lvl="1"/>
                <a:r>
                  <a:rPr lang="en-US" sz="1800" dirty="0"/>
                  <a:t>Horizontal</a:t>
                </a:r>
              </a:p>
              <a:p>
                <a:pPr lvl="1"/>
                <a:r>
                  <a:rPr lang="en-US" sz="1800" dirty="0"/>
                  <a:t>Vertical</a:t>
                </a:r>
              </a:p>
              <a:p>
                <a:pPr lvl="1"/>
                <a:r>
                  <a:rPr lang="en-US" sz="1800" dirty="0"/>
                  <a:t>Diagonal line.</a:t>
                </a:r>
              </a:p>
              <a:p>
                <a:r>
                  <a:rPr lang="en-US" sz="2000" dirty="0"/>
                  <a:t>If the grid becomes fully occupied w/o either player having won, then the game ends in a draw.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0016F-4C7F-CE4D-806E-78BBFA402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ED85E-B29A-0F4C-B3BA-9F9273C4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1492FD-E5E4-DC49-9A69-6EE27C4AB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89822"/>
              </p:ext>
            </p:extLst>
          </p:nvPr>
        </p:nvGraphicFramePr>
        <p:xfrm>
          <a:off x="3678497" y="4450169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774C8E-8047-0943-86AB-AC2A7A64D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05353"/>
              </p:ext>
            </p:extLst>
          </p:nvPr>
        </p:nvGraphicFramePr>
        <p:xfrm>
          <a:off x="6429131" y="4450169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17E37E6-9001-614A-82DB-18E47E2D1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28892"/>
              </p:ext>
            </p:extLst>
          </p:nvPr>
        </p:nvGraphicFramePr>
        <p:xfrm>
          <a:off x="797765" y="4450169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9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10E1-E04D-3943-8D9B-80AF24E6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7812-E9E0-EC47-85A5-FB1D9C85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Create a project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Create source files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r>
              <a:rPr lang="en-US" sz="1800" dirty="0" err="1"/>
              <a:t>.hs</a:t>
            </a:r>
            <a:r>
              <a:rPr lang="en-US" sz="1800" dirty="0"/>
              <a:t> will contain functions to solve the count down problem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TestModule.hs</a:t>
            </a:r>
            <a:r>
              <a:rPr lang="en-US" sz="1800" dirty="0"/>
              <a:t> will contain functions to test the count down problem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04133-AFA8-C647-AA80-50EB1A4B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80675-26AC-914D-B9F2-51663366F021}"/>
              </a:ext>
            </a:extLst>
          </p:cNvPr>
          <p:cNvSpPr/>
          <p:nvPr/>
        </p:nvSpPr>
        <p:spPr>
          <a:xfrm>
            <a:off x="1116935" y="1274007"/>
            <a:ext cx="20104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mkdir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cd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$ cabal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  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62FE-F4C3-D346-A619-C997C44CA0C4}"/>
              </a:ext>
            </a:extLst>
          </p:cNvPr>
          <p:cNvSpPr/>
          <p:nvPr/>
        </p:nvSpPr>
        <p:spPr>
          <a:xfrm>
            <a:off x="1098169" y="4382027"/>
            <a:ext cx="6858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TicTacToe</a:t>
            </a:r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assert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test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passStatement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failStatement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test </a:t>
            </a:r>
          </a:p>
          <a:p>
            <a:pPr lvl="1"/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passStatement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failStatement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"Running tests...”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AE2F9-DD81-0E4B-A913-6473AD10AA6F}"/>
              </a:ext>
            </a:extLst>
          </p:cNvPr>
          <p:cNvSpPr/>
          <p:nvPr/>
        </p:nvSpPr>
        <p:spPr>
          <a:xfrm>
            <a:off x="1116935" y="3066339"/>
            <a:ext cx="68579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TicTacToe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2B837-8D78-8047-8E4A-E5A7A8E3C0E9}"/>
              </a:ext>
            </a:extLst>
          </p:cNvPr>
          <p:cNvSpPr/>
          <p:nvPr/>
        </p:nvSpPr>
        <p:spPr>
          <a:xfrm>
            <a:off x="5977271" y="2683172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.hs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64431-227C-D447-A5D7-3F740D77670C}"/>
              </a:ext>
            </a:extLst>
          </p:cNvPr>
          <p:cNvSpPr/>
          <p:nvPr/>
        </p:nvSpPr>
        <p:spPr>
          <a:xfrm>
            <a:off x="5965359" y="3998450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TestModule.hs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3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73D0-A3A3-E24C-8F90-D4D563C9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B23E-EDDB-5C4F-9E40-3EA877D7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Modify the setting file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tictactoe.cabal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EDA2F-A0FE-1142-BB04-AF1FB053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5102-51B6-AC47-9B49-FFF55D0C1A37}"/>
              </a:ext>
            </a:extLst>
          </p:cNvPr>
          <p:cNvSpPr/>
          <p:nvPr/>
        </p:nvSpPr>
        <p:spPr>
          <a:xfrm>
            <a:off x="589288" y="1462615"/>
            <a:ext cx="7965424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cabal-version: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&gt;=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1.10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-- Initial package description ‘</a:t>
            </a:r>
            <a:r>
              <a:rPr lang="en-AU" sz="1200" dirty="0" err="1">
                <a:solidFill>
                  <a:srgbClr val="008000"/>
                </a:solidFill>
                <a:latin typeface="Menlo" panose="020B0609030804020204" pitchFamily="49" charset="0"/>
              </a:rPr>
              <a:t>tictactoe.cabal</a:t>
            </a:r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' generated by 'cabal </a:t>
            </a:r>
            <a:r>
              <a:rPr lang="en-AU" sz="1200" dirty="0" err="1">
                <a:solidFill>
                  <a:srgbClr val="008000"/>
                </a:solidFill>
                <a:latin typeface="Menlo" panose="020B0609030804020204" pitchFamily="49" charset="0"/>
              </a:rPr>
              <a:t>init</a:t>
            </a:r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'.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-- For further documentation, see http://</a:t>
            </a:r>
            <a:r>
              <a:rPr lang="en-AU" sz="1200" dirty="0" err="1">
                <a:solidFill>
                  <a:srgbClr val="008000"/>
                </a:solidFill>
                <a:latin typeface="Menlo" panose="020B0609030804020204" pitchFamily="49" charset="0"/>
              </a:rPr>
              <a:t>haskell.org</a:t>
            </a:r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/cabal/users-guide/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name: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version: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0.1.0.0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-- license: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license-file: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LICENSE</a:t>
            </a:r>
          </a:p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author: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	User Name</a:t>
            </a:r>
          </a:p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maintainer: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email@gmail.com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-- copyright: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build-type: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Simple</a:t>
            </a:r>
          </a:p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extra-source-files: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CHANGELOG.md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executable </a:t>
            </a:r>
            <a:r>
              <a:rPr lang="en-AU" sz="1200" dirty="0">
                <a:solidFill>
                  <a:srgbClr val="795E26"/>
                </a:solidFill>
                <a:latin typeface="Menlo" panose="020B0609030804020204" pitchFamily="49" charset="0"/>
              </a:rPr>
              <a:t>countdown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main-is: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	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Main.hs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other-modules: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-- other-extensions: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build-depends: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base &gt;=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4.12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&amp;&amp; &lt;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4.13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-- </a:t>
            </a:r>
            <a:r>
              <a:rPr lang="en-AU" sz="1200" dirty="0" err="1">
                <a:solidFill>
                  <a:srgbClr val="008000"/>
                </a:solidFill>
                <a:latin typeface="Menlo" panose="020B0609030804020204" pitchFamily="49" charset="0"/>
              </a:rPr>
              <a:t>hs</a:t>
            </a:r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-source-</a:t>
            </a:r>
            <a:r>
              <a:rPr lang="en-AU" sz="1200" dirty="0" err="1">
                <a:solidFill>
                  <a:srgbClr val="008000"/>
                </a:solidFill>
                <a:latin typeface="Menlo" panose="020B0609030804020204" pitchFamily="49" charset="0"/>
              </a:rPr>
              <a:t>dirs</a:t>
            </a:r>
            <a:r>
              <a:rPr lang="en-AU" sz="1200" dirty="0">
                <a:solidFill>
                  <a:srgbClr val="008000"/>
                </a:solidFill>
                <a:latin typeface="Menlo" panose="020B0609030804020204" pitchFamily="49" charset="0"/>
              </a:rPr>
              <a:t>: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default-language: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Haskell2010</a:t>
            </a:r>
          </a:p>
          <a:p>
            <a:b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test-suite </a:t>
            </a:r>
            <a:r>
              <a:rPr lang="en-US" sz="1200" dirty="0" err="1">
                <a:solidFill>
                  <a:srgbClr val="795E26"/>
                </a:solidFill>
                <a:latin typeface="Menlo" panose="020B0609030804020204" pitchFamily="49" charset="0"/>
              </a:rPr>
              <a:t>tictactoe</a:t>
            </a:r>
            <a:r>
              <a:rPr lang="en-AU" sz="1200" dirty="0">
                <a:solidFill>
                  <a:srgbClr val="795E26"/>
                </a:solidFill>
                <a:latin typeface="Menlo" panose="020B0609030804020204" pitchFamily="49" charset="0"/>
              </a:rPr>
              <a:t>-test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type: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	exitcode-stdio-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main-is: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		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TestModule.hs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other-modules: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TicTacToe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build-depends: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base, 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QuickCheck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default-language: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	Haskell2010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84E073F-A0CB-3744-9177-4E73AEA7B0B9}"/>
              </a:ext>
            </a:extLst>
          </p:cNvPr>
          <p:cNvSpPr/>
          <p:nvPr/>
        </p:nvSpPr>
        <p:spPr>
          <a:xfrm>
            <a:off x="272795" y="5497551"/>
            <a:ext cx="243600" cy="1228043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258875-5110-BE4E-942F-27D90B0C636A}"/>
              </a:ext>
            </a:extLst>
          </p:cNvPr>
          <p:cNvCxnSpPr/>
          <p:nvPr/>
        </p:nvCxnSpPr>
        <p:spPr>
          <a:xfrm>
            <a:off x="199901" y="4493941"/>
            <a:ext cx="3164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2287-5ECE-DD42-96FD-F69BFFB3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BA46-E87D-3846-9318-D7E9B0AF9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Import standard libraries</a:t>
            </a:r>
          </a:p>
          <a:p>
            <a:endParaRPr lang="en-US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en-US" sz="2000" dirty="0"/>
              <a:t>Create the tic-tac-tore grid type, and fix it to 3</a:t>
            </a:r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  <a:p>
            <a:endParaRPr lang="en-US" sz="2000" dirty="0"/>
          </a:p>
          <a:p>
            <a:endParaRPr lang="ru-RU" sz="2000" dirty="0"/>
          </a:p>
          <a:p>
            <a:r>
              <a:rPr lang="en-US" sz="2000" dirty="0"/>
              <a:t>A grid is a list of lists of player values each of length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size</a:t>
            </a:r>
            <a:r>
              <a:rPr lang="en-US" sz="2000" dirty="0"/>
              <a:t>.</a:t>
            </a:r>
            <a:r>
              <a:rPr lang="ru-RU" sz="2000" dirty="0"/>
              <a:t> </a:t>
            </a:r>
            <a:r>
              <a:rPr lang="en-US" sz="2000" dirty="0"/>
              <a:t> The deriving clause ensures that player values support the standard equality and ordering</a:t>
            </a:r>
            <a:r>
              <a:rPr lang="ru-RU" sz="2000" dirty="0"/>
              <a:t> (</a:t>
            </a:r>
            <a:r>
              <a:rPr lang="en-US" sz="2000" dirty="0"/>
              <a:t>by default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O &lt; B &lt; X</a:t>
            </a:r>
            <a:r>
              <a:rPr lang="ru-RU" sz="2000" dirty="0"/>
              <a:t>)</a:t>
            </a:r>
            <a:r>
              <a:rPr lang="en-US" sz="2000" dirty="0"/>
              <a:t> operators and be displayed.</a:t>
            </a:r>
            <a:r>
              <a:rPr lang="ru-RU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EA1C-4526-514A-BC33-A509CA38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19CE1-0ABC-6543-B2C9-AA47770BBBD8}"/>
              </a:ext>
            </a:extLst>
          </p:cNvPr>
          <p:cNvSpPr/>
          <p:nvPr/>
        </p:nvSpPr>
        <p:spPr>
          <a:xfrm>
            <a:off x="1782336" y="2885686"/>
            <a:ext cx="557932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size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size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O | B | X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60D3B-E01F-5A40-84EA-53AD76ED8FAB}"/>
              </a:ext>
            </a:extLst>
          </p:cNvPr>
          <p:cNvSpPr/>
          <p:nvPr/>
        </p:nvSpPr>
        <p:spPr>
          <a:xfrm>
            <a:off x="1782336" y="1570306"/>
            <a:ext cx="557932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Data.List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System.IO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B59A2-057D-E04E-A077-3F2F83221531}"/>
              </a:ext>
            </a:extLst>
          </p:cNvPr>
          <p:cNvSpPr/>
          <p:nvPr/>
        </p:nvSpPr>
        <p:spPr>
          <a:xfrm>
            <a:off x="1782335" y="5815841"/>
            <a:ext cx="557932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g = [[B, O, O], [O, X, O], [X, X, X]]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8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3E43-3600-6549-88AD-8EFAAF33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A1B2-05D8-C646-9F34-3A727902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next player to move is given simply by swapping between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O</a:t>
            </a:r>
            <a:r>
              <a:rPr lang="en-US" sz="2000" dirty="0"/>
              <a:t> and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2000" dirty="0"/>
              <a:t>, with the case for the blank value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B</a:t>
            </a:r>
            <a:r>
              <a:rPr lang="en-US" sz="2000" dirty="0"/>
              <a:t> being included for completeness.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48657-FC3F-BB4A-BE97-270680CB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07B66-D5DC-E84C-849A-B713728375C2}"/>
              </a:ext>
            </a:extLst>
          </p:cNvPr>
          <p:cNvSpPr/>
          <p:nvPr/>
        </p:nvSpPr>
        <p:spPr>
          <a:xfrm>
            <a:off x="724829" y="1880982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next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next O = X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next B = B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next X = O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6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E663-EAD3-F14D-A202-25EFE97E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37F9-2844-A94F-9D72-10EF302E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2" y="959002"/>
            <a:ext cx="8654536" cy="5653805"/>
          </a:xfrm>
        </p:spPr>
        <p:txBody>
          <a:bodyPr>
            <a:normAutofit/>
          </a:bodyPr>
          <a:lstStyle/>
          <a:p>
            <a:r>
              <a:rPr lang="en-US" sz="2000" dirty="0"/>
              <a:t>Define the empty grid by replicating the black player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grid is full if all of its player values are non-blank, apply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US" sz="2000" dirty="0"/>
              <a:t> to flatten the grid to a single list.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 decide whose turn it is, compare the number of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O</a:t>
            </a:r>
            <a:r>
              <a:rPr lang="en-US" sz="2000" dirty="0"/>
              <a:t>‘s and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2000" dirty="0"/>
              <a:t>‘s in a flattened grid:</a:t>
            </a:r>
            <a:endParaRPr lang="ru-RU" sz="2000" dirty="0"/>
          </a:p>
          <a:p>
            <a:endParaRPr lang="ru-RU" sz="2000" dirty="0"/>
          </a:p>
          <a:p>
            <a:endParaRPr lang="en-US" sz="2000" dirty="0"/>
          </a:p>
          <a:p>
            <a:endParaRPr lang="ru-RU" sz="2000" dirty="0"/>
          </a:p>
          <a:p>
            <a:pPr marL="0" indent="0">
              <a:buNone/>
            </a:pPr>
            <a:r>
              <a:rPr lang="en-US" sz="2000" i="1" dirty="0"/>
              <a:t>Note</a:t>
            </a:r>
            <a:r>
              <a:rPr lang="en-US" sz="2000" dirty="0"/>
              <a:t> that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turn e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mpty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= O </a:t>
            </a:r>
            <a:r>
              <a:rPr lang="en-US" sz="2000" dirty="0"/>
              <a:t>means that we are assuming player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O</a:t>
            </a:r>
            <a:r>
              <a:rPr lang="en-US" sz="2000" dirty="0"/>
              <a:t> goes first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8CA48-92B6-2447-82E9-784A0618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3FE9C-8035-6D4E-AAAC-422CB3154969}"/>
              </a:ext>
            </a:extLst>
          </p:cNvPr>
          <p:cNvSpPr/>
          <p:nvPr/>
        </p:nvSpPr>
        <p:spPr>
          <a:xfrm>
            <a:off x="289562" y="1477757"/>
            <a:ext cx="624468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empty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empty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replicate size (replicate size B)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3256EE-69E3-FD4B-B0D6-626614CB4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08060"/>
              </p:ext>
            </p:extLst>
          </p:nvPr>
        </p:nvGraphicFramePr>
        <p:xfrm>
          <a:off x="6767385" y="1082781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F4FEE6D-CBB4-6245-8238-692F203943B2}"/>
              </a:ext>
            </a:extLst>
          </p:cNvPr>
          <p:cNvSpPr/>
          <p:nvPr/>
        </p:nvSpPr>
        <p:spPr>
          <a:xfrm>
            <a:off x="1449659" y="3604790"/>
            <a:ext cx="624468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full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full = all (/= B)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E0CE89-A49A-0143-B89F-FD61A111D990}"/>
              </a:ext>
            </a:extLst>
          </p:cNvPr>
          <p:cNvSpPr/>
          <p:nvPr/>
        </p:nvSpPr>
        <p:spPr>
          <a:xfrm>
            <a:off x="1449660" y="4547106"/>
            <a:ext cx="624468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turn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turn g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length (filter (== O)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length (filter (== X)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3452-811E-6A46-98E8-19473719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3B9B-A5FF-B64F-A6C7-DBF7BDF8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remains is to decide if the game has been won.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2BA1F-1D62-5E44-AF8F-0D35A8C7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CBE76A-CB16-6C4B-B846-94E6E1D95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22585"/>
              </p:ext>
            </p:extLst>
          </p:nvPr>
        </p:nvGraphicFramePr>
        <p:xfrm>
          <a:off x="556155" y="1439340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AA7145-D3BD-E041-9022-E87976B29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49617"/>
              </p:ext>
            </p:extLst>
          </p:nvPr>
        </p:nvGraphicFramePr>
        <p:xfrm>
          <a:off x="3298609" y="1437075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ECD0-9F44-1C44-9266-31A3AFBA7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08712"/>
              </p:ext>
            </p:extLst>
          </p:nvPr>
        </p:nvGraphicFramePr>
        <p:xfrm>
          <a:off x="6041064" y="1439340"/>
          <a:ext cx="1853913" cy="176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971">
                  <a:extLst>
                    <a:ext uri="{9D8B030D-6E8A-4147-A177-3AD203B41FA5}">
                      <a16:colId xmlns:a16="http://schemas.microsoft.com/office/drawing/2014/main" val="365746654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2929432398"/>
                    </a:ext>
                  </a:extLst>
                </a:gridCol>
                <a:gridCol w="617971">
                  <a:extLst>
                    <a:ext uri="{9D8B030D-6E8A-4147-A177-3AD203B41FA5}">
                      <a16:colId xmlns:a16="http://schemas.microsoft.com/office/drawing/2014/main" val="697800746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8857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969516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222577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4FE16A-6004-5B44-A275-29D8EAA17619}"/>
              </a:ext>
            </a:extLst>
          </p:cNvPr>
          <p:cNvSpPr/>
          <p:nvPr/>
        </p:nvSpPr>
        <p:spPr>
          <a:xfrm rot="18755677">
            <a:off x="1253084" y="1214175"/>
            <a:ext cx="446049" cy="2247654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6B0127-142C-6B45-ABE8-BE89D62D6D0B}"/>
              </a:ext>
            </a:extLst>
          </p:cNvPr>
          <p:cNvSpPr/>
          <p:nvPr/>
        </p:nvSpPr>
        <p:spPr>
          <a:xfrm>
            <a:off x="4621050" y="1413206"/>
            <a:ext cx="446049" cy="1849592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867FAE-D72F-364F-B6CE-BAFAB7E0BCEB}"/>
              </a:ext>
            </a:extLst>
          </p:cNvPr>
          <p:cNvSpPr/>
          <p:nvPr/>
        </p:nvSpPr>
        <p:spPr>
          <a:xfrm rot="16200000">
            <a:off x="6803974" y="814696"/>
            <a:ext cx="446049" cy="1849592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3E86B-9BE1-2A40-9C96-FD229FD9F55E}"/>
              </a:ext>
            </a:extLst>
          </p:cNvPr>
          <p:cNvSpPr/>
          <p:nvPr/>
        </p:nvSpPr>
        <p:spPr>
          <a:xfrm>
            <a:off x="210826" y="3740870"/>
            <a:ext cx="516338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wins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wins p g = any line (rows ++ cols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dias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ru-RU" sz="1400" dirty="0">
                <a:solidFill>
                  <a:srgbClr val="0000FF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line = all (== p)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rows =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cols = transpose g</a:t>
            </a:r>
          </a:p>
          <a:p>
            <a:pPr lvl="2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dias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diag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diag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(map reverse g)]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C51E8-4D89-B540-80A4-867239343B9C}"/>
              </a:ext>
            </a:extLst>
          </p:cNvPr>
          <p:cNvSpPr/>
          <p:nvPr/>
        </p:nvSpPr>
        <p:spPr>
          <a:xfrm>
            <a:off x="210825" y="5511595"/>
            <a:ext cx="51633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diag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Player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diag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 = [g !! n !! n | n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..size-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810B5-9B33-E64B-8613-3293A6D3CA06}"/>
              </a:ext>
            </a:extLst>
          </p:cNvPr>
          <p:cNvSpPr/>
          <p:nvPr/>
        </p:nvSpPr>
        <p:spPr>
          <a:xfrm>
            <a:off x="5570996" y="5527892"/>
            <a:ext cx="336217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won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Grid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won g = wins O g || wins X g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3FAF3D-23B4-994A-8F8E-3445EFD86726}"/>
              </a:ext>
            </a:extLst>
          </p:cNvPr>
          <p:cNvSpPr txBox="1">
            <a:spLocks/>
          </p:cNvSpPr>
          <p:nvPr/>
        </p:nvSpPr>
        <p:spPr>
          <a:xfrm>
            <a:off x="5570996" y="3740870"/>
            <a:ext cx="3435842" cy="162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function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transpose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 -&gt;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 </a:t>
            </a:r>
            <a:r>
              <a:rPr lang="en-US" sz="2000" dirty="0"/>
              <a:t>is provided in </a:t>
            </a:r>
            <a:r>
              <a:rPr lang="en-US" sz="2000" dirty="0" err="1"/>
              <a:t>Data.List</a:t>
            </a:r>
            <a:r>
              <a:rPr lang="en-US" sz="2000" dirty="0"/>
              <a:t>, and reflects the grid about its main diagonal.</a:t>
            </a:r>
          </a:p>
        </p:txBody>
      </p:sp>
    </p:spTree>
    <p:extLst>
      <p:ext uri="{BB962C8B-B14F-4D97-AF65-F5344CB8AC3E}">
        <p14:creationId xmlns:p14="http://schemas.microsoft.com/office/powerpoint/2010/main" val="1006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42999</TotalTime>
  <Words>2291</Words>
  <Application>Microsoft Macintosh PowerPoint</Application>
  <PresentationFormat>On-screen Show (4:3)</PresentationFormat>
  <Paragraphs>397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Menlo</vt:lpstr>
      <vt:lpstr>Wingdings</vt:lpstr>
      <vt:lpstr>Office Theme</vt:lpstr>
      <vt:lpstr>Lecture 9A Game trees (Unbeatable tic-tac-toe) : PART 1</vt:lpstr>
      <vt:lpstr>Acknowledgement of Country</vt:lpstr>
      <vt:lpstr>Introduction</vt:lpstr>
      <vt:lpstr>Cabal Project</vt:lpstr>
      <vt:lpstr>Cabal Project</vt:lpstr>
      <vt:lpstr>Basic declaration</vt:lpstr>
      <vt:lpstr>Basic declaration</vt:lpstr>
      <vt:lpstr>Grid utilities</vt:lpstr>
      <vt:lpstr>Grid utilities</vt:lpstr>
      <vt:lpstr>Displaying a grid </vt:lpstr>
      <vt:lpstr>Displaying a grid </vt:lpstr>
      <vt:lpstr>Displaying a grid (may skip) </vt:lpstr>
      <vt:lpstr>Making a move</vt:lpstr>
      <vt:lpstr>Making a move</vt:lpstr>
      <vt:lpstr>Reading a number</vt:lpstr>
      <vt:lpstr>Human vs human</vt:lpstr>
      <vt:lpstr>Human vs human</vt:lpstr>
      <vt:lpstr>Human vs human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1424</cp:revision>
  <dcterms:created xsi:type="dcterms:W3CDTF">2013-04-08T01:44:14Z</dcterms:created>
  <dcterms:modified xsi:type="dcterms:W3CDTF">2020-10-15T14:23:55Z</dcterms:modified>
</cp:coreProperties>
</file>