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67" r:id="rId15"/>
    <p:sldId id="271" r:id="rId16"/>
    <p:sldId id="272" r:id="rId17"/>
    <p:sldId id="268" r:id="rId18"/>
    <p:sldId id="273" r:id="rId19"/>
    <p:sldId id="276" r:id="rId20"/>
    <p:sldId id="277" r:id="rId21"/>
    <p:sldId id="278" r:id="rId22"/>
    <p:sldId id="279" r:id="rId23"/>
    <p:sldId id="280" r:id="rId24"/>
    <p:sldId id="283" r:id="rId25"/>
    <p:sldId id="286" r:id="rId26"/>
    <p:sldId id="282" r:id="rId27"/>
    <p:sldId id="274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1"/>
    <p:restoredTop sz="90068"/>
  </p:normalViewPr>
  <p:slideViewPr>
    <p:cSldViewPr snapToGrid="0" snapToObjects="1">
      <p:cViewPr varScale="1">
        <p:scale>
          <a:sx n="115" d="100"/>
          <a:sy n="115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84395-A0B4-4240-A6FB-A3C211E99772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4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There are important practical issues concerning the order and nature of the evaluation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Haskell uses lazy evaluation we can define non-strict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 3 solution: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 :: [ Integer ]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 = 0:1:[a + b | (a, b) &lt;- zip fib (tail fib)]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10A</a:t>
            </a:r>
            <a:br>
              <a:rPr lang="en-US" sz="2800" dirty="0"/>
            </a:br>
            <a:r>
              <a:rPr lang="en-US" sz="2800" dirty="0"/>
              <a:t>Lazy evaluation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C542-05E6-7442-8E99-FD73ECA2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C81D1-0E8A-1A4E-8922-AB7249415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 curried version of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2000" dirty="0"/>
              <a:t>Then using innermost evaluation we have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1B47C-3AEE-2B49-A506-50AD09F8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36AFF-155D-F94B-B0BB-E99652D70880}"/>
              </a:ext>
            </a:extLst>
          </p:cNvPr>
          <p:cNvSpPr/>
          <p:nvPr/>
        </p:nvSpPr>
        <p:spPr>
          <a:xfrm>
            <a:off x="1795345" y="1466606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= \y -&gt; x * y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DD0952-93D1-8143-A049-CD28D778C812}"/>
              </a:ext>
            </a:extLst>
          </p:cNvPr>
          <p:cNvSpPr/>
          <p:nvPr/>
        </p:nvSpPr>
        <p:spPr>
          <a:xfrm>
            <a:off x="1795345" y="2497429"/>
            <a:ext cx="4572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the first 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(\y -&gt;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y)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(\y -&gt;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y)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the lambda}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15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917613-8AE5-3E46-94D1-3E5147D57290}"/>
              </a:ext>
            </a:extLst>
          </p:cNvPr>
          <p:cNvSpPr/>
          <p:nvPr/>
        </p:nvSpPr>
        <p:spPr>
          <a:xfrm>
            <a:off x="2252546" y="2974643"/>
            <a:ext cx="802888" cy="195036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FAB3D-BBD3-6B42-91C2-FD8DAED0EDF6}"/>
              </a:ext>
            </a:extLst>
          </p:cNvPr>
          <p:cNvSpPr txBox="1"/>
          <p:nvPr/>
        </p:nvSpPr>
        <p:spPr>
          <a:xfrm>
            <a:off x="85387" y="2810551"/>
            <a:ext cx="140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leftmost innermost </a:t>
            </a:r>
            <a:r>
              <a:rPr lang="en-US" sz="1400" dirty="0" err="1"/>
              <a:t>redex</a:t>
            </a:r>
            <a:endParaRPr lang="en-US" sz="1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CC746D-4EF1-C24A-BF23-93C646B049BC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1489166" y="3072161"/>
            <a:ext cx="76338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1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9311-5A98-E142-A140-04B0BAB0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15490-858C-A048-B894-3AEF0F15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only operation that can be performed on a function is that of applying it to an argument.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Using innermost and outmost evaluation, but not within lambda expressions, is referred to as </a:t>
            </a:r>
            <a:r>
              <a:rPr lang="en-US" sz="2000" i="1" dirty="0"/>
              <a:t>call-by-value</a:t>
            </a:r>
            <a:r>
              <a:rPr lang="en-US" sz="2000" dirty="0"/>
              <a:t> and </a:t>
            </a:r>
            <a:r>
              <a:rPr lang="en-US" sz="2000" i="1" dirty="0"/>
              <a:t>call-by-name</a:t>
            </a:r>
            <a:r>
              <a:rPr lang="en-US" sz="2000" dirty="0"/>
              <a:t> evaluation.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1597-4520-4B4C-9487-2A2F4E0B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9CD87-8484-BD4F-A085-2542089C9246}"/>
              </a:ext>
            </a:extLst>
          </p:cNvPr>
          <p:cNvSpPr/>
          <p:nvPr/>
        </p:nvSpPr>
        <p:spPr>
          <a:xfrm>
            <a:off x="1415143" y="2112231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(\x -&gt;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the lambda}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3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8A081-D442-F54E-830A-E8F6B02F31B9}"/>
              </a:ext>
            </a:extLst>
          </p:cNvPr>
          <p:cNvSpPr/>
          <p:nvPr/>
        </p:nvSpPr>
        <p:spPr>
          <a:xfrm>
            <a:off x="1965163" y="2162537"/>
            <a:ext cx="1274425" cy="223611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24A45-D271-2543-B7DD-C959F7372071}"/>
              </a:ext>
            </a:extLst>
          </p:cNvPr>
          <p:cNvSpPr txBox="1"/>
          <p:nvPr/>
        </p:nvSpPr>
        <p:spPr>
          <a:xfrm>
            <a:off x="105633" y="2012733"/>
            <a:ext cx="140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already fully evaluated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CEC566-7C97-C749-80E3-05DDDD08B462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1509412" y="2274343"/>
            <a:ext cx="455751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1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298E-FB37-274B-939E-8C8B1D2D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5A99C-B359-6848-B808-353FC3F4C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Consider the following recursive definition: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Evaluating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inf</a:t>
            </a:r>
            <a:r>
              <a:rPr lang="en-US" sz="2000" dirty="0"/>
              <a:t> produces a larger and larger expression and does not terminate: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B60BD-2A2C-BF40-82E8-3C19BC58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69AE1-D441-D24E-BED3-11CB2E0D2CA9}"/>
              </a:ext>
            </a:extLst>
          </p:cNvPr>
          <p:cNvSpPr/>
          <p:nvPr/>
        </p:nvSpPr>
        <p:spPr>
          <a:xfrm>
            <a:off x="2298700" y="1406972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inf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inf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inf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FD5918-48E6-2B4F-8335-86C9BC65A514}"/>
              </a:ext>
            </a:extLst>
          </p:cNvPr>
          <p:cNvSpPr/>
          <p:nvPr/>
        </p:nvSpPr>
        <p:spPr>
          <a:xfrm>
            <a:off x="2298700" y="265168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inf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inf}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inf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inf}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inf)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inf}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inf))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inf}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...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7F4B-24B9-594A-942F-E81C52BE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347CF-4AE3-8347-AF74-F31FBE210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Consider the expression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fst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, inf)</a:t>
            </a:r>
            <a:r>
              <a:rPr lang="en-US" sz="2000" dirty="0"/>
              <a:t>, where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fst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) = x</a:t>
            </a: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exist any evaluation sequence that terminates for a given expression, then </a:t>
            </a:r>
            <a:r>
              <a:rPr lang="en-AU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call-by-name </a:t>
            </a: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will also terminate for this expression.</a:t>
            </a:r>
          </a:p>
          <a:p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Call-by-name evaluation is preferable.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16C4A-AF02-1C4B-A537-D05AF66F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C6557-7411-C044-B91D-E6C469257539}"/>
              </a:ext>
            </a:extLst>
          </p:cNvPr>
          <p:cNvSpPr/>
          <p:nvPr/>
        </p:nvSpPr>
        <p:spPr>
          <a:xfrm>
            <a:off x="495300" y="2296897"/>
            <a:ext cx="4076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inf)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inf}</a:t>
            </a: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inf)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inf}</a:t>
            </a: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inf))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inf}</a:t>
            </a: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inf)))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inf}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...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A5AA1A-9692-844C-B17D-10D7FD69A76D}"/>
              </a:ext>
            </a:extLst>
          </p:cNvPr>
          <p:cNvSpPr/>
          <p:nvPr/>
        </p:nvSpPr>
        <p:spPr>
          <a:xfrm>
            <a:off x="4846319" y="2296897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inf)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0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9A834-A413-BE45-A9A0-621E957A165A}"/>
              </a:ext>
            </a:extLst>
          </p:cNvPr>
          <p:cNvSpPr/>
          <p:nvPr/>
        </p:nvSpPr>
        <p:spPr>
          <a:xfrm>
            <a:off x="1167442" y="1770036"/>
            <a:ext cx="136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call-by-value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68005B-3302-C34E-B3D6-5EE756DE971A}"/>
              </a:ext>
            </a:extLst>
          </p:cNvPr>
          <p:cNvSpPr/>
          <p:nvPr/>
        </p:nvSpPr>
        <p:spPr>
          <a:xfrm>
            <a:off x="5010940" y="1770036"/>
            <a:ext cx="13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call-by-name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9DC9A6-60A3-014C-BBFE-E0E2910C3350}"/>
              </a:ext>
            </a:extLst>
          </p:cNvPr>
          <p:cNvCxnSpPr/>
          <p:nvPr/>
        </p:nvCxnSpPr>
        <p:spPr>
          <a:xfrm>
            <a:off x="4394200" y="1954702"/>
            <a:ext cx="0" cy="260459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3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E6D9-BCE2-D349-897A-0F98A9EF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reductions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BD2A-B0B5-6140-AF68-B26C2778A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Consider the following definition: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Arguments are evaluated precisely once using </a:t>
            </a:r>
            <a:r>
              <a:rPr lang="en-US" sz="2000" i="1" dirty="0"/>
              <a:t>call-by-value</a:t>
            </a:r>
            <a:r>
              <a:rPr lang="en-US" sz="2000" dirty="0"/>
              <a:t> evaluation, but maybe evaluated many times using </a:t>
            </a:r>
            <a:r>
              <a:rPr lang="en-US" sz="2000" i="1" dirty="0"/>
              <a:t>call-by-name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176FE-D843-634C-BE6C-905F4D6A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407AA-B257-D64C-B8D4-52BFFA896D36}"/>
              </a:ext>
            </a:extLst>
          </p:cNvPr>
          <p:cNvSpPr/>
          <p:nvPr/>
        </p:nvSpPr>
        <p:spPr>
          <a:xfrm>
            <a:off x="2374900" y="1424561"/>
            <a:ext cx="3962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square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square n = n * n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7A413-863C-BE45-B987-41D96D3D61F9}"/>
              </a:ext>
            </a:extLst>
          </p:cNvPr>
          <p:cNvSpPr/>
          <p:nvPr/>
        </p:nvSpPr>
        <p:spPr>
          <a:xfrm>
            <a:off x="673100" y="2713012"/>
            <a:ext cx="32385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square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square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square}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9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A9C0F4-25F1-BF49-8D37-338487DD6954}"/>
              </a:ext>
            </a:extLst>
          </p:cNvPr>
          <p:cNvCxnSpPr/>
          <p:nvPr/>
        </p:nvCxnSpPr>
        <p:spPr>
          <a:xfrm>
            <a:off x="4182614" y="2126700"/>
            <a:ext cx="0" cy="260459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ACC4FEA-DFDA-8F4C-A636-CF22EDD29248}"/>
              </a:ext>
            </a:extLst>
          </p:cNvPr>
          <p:cNvSpPr/>
          <p:nvPr/>
        </p:nvSpPr>
        <p:spPr>
          <a:xfrm>
            <a:off x="4836159" y="2713012"/>
            <a:ext cx="37693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square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square}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*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the first 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3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9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B3EC6D-653D-ED44-B919-2CFF75FC0C7B}"/>
              </a:ext>
            </a:extLst>
          </p:cNvPr>
          <p:cNvSpPr/>
          <p:nvPr/>
        </p:nvSpPr>
        <p:spPr>
          <a:xfrm>
            <a:off x="1117889" y="2140062"/>
            <a:ext cx="136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call-by-value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90474F-BC4F-A341-BD83-6EF006C36448}"/>
              </a:ext>
            </a:extLst>
          </p:cNvPr>
          <p:cNvSpPr/>
          <p:nvPr/>
        </p:nvSpPr>
        <p:spPr>
          <a:xfrm>
            <a:off x="5183377" y="2140062"/>
            <a:ext cx="13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call-by-name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3DAA-D175-2F4D-9B49-2D50DC7C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reductions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85445-8888-B346-A98E-9EF25F22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Any reductions that are performed on the arguments are automatically </a:t>
            </a:r>
            <a:r>
              <a:rPr lang="en-US" sz="2000" i="1" dirty="0"/>
              <a:t>shared</a:t>
            </a:r>
            <a:r>
              <a:rPr lang="en-US" sz="2000" dirty="0"/>
              <a:t> between each of the “pointers” to that argument.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4CEA4-D09B-674B-97F1-BAE195F1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0CAF3-1318-4B4E-BB21-AB0DF6B181EB}"/>
              </a:ext>
            </a:extLst>
          </p:cNvPr>
          <p:cNvSpPr/>
          <p:nvPr/>
        </p:nvSpPr>
        <p:spPr>
          <a:xfrm>
            <a:off x="2910064" y="1709721"/>
            <a:ext cx="2931162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square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square}</a:t>
            </a:r>
          </a:p>
          <a:p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⦁ * ⦁  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⦁ * ⦁  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</a:p>
          <a:p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*}</a:t>
            </a:r>
          </a:p>
          <a:p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C89FFEC-F9FB-AF4B-B398-ADD36A2DF036}"/>
              </a:ext>
            </a:extLst>
          </p:cNvPr>
          <p:cNvSpPr/>
          <p:nvPr/>
        </p:nvSpPr>
        <p:spPr>
          <a:xfrm>
            <a:off x="3491726" y="2231255"/>
            <a:ext cx="749300" cy="245245"/>
          </a:xfrm>
          <a:custGeom>
            <a:avLst/>
            <a:gdLst>
              <a:gd name="connsiteX0" fmla="*/ 0 w 749300"/>
              <a:gd name="connsiteY0" fmla="*/ 245245 h 245245"/>
              <a:gd name="connsiteX1" fmla="*/ 165100 w 749300"/>
              <a:gd name="connsiteY1" fmla="*/ 3945 h 245245"/>
              <a:gd name="connsiteX2" fmla="*/ 749300 w 749300"/>
              <a:gd name="connsiteY2" fmla="*/ 118245 h 24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300" h="245245">
                <a:moveTo>
                  <a:pt x="0" y="245245"/>
                </a:moveTo>
                <a:cubicBezTo>
                  <a:pt x="20108" y="135178"/>
                  <a:pt x="40217" y="25112"/>
                  <a:pt x="165100" y="3945"/>
                </a:cubicBezTo>
                <a:cubicBezTo>
                  <a:pt x="289983" y="-17222"/>
                  <a:pt x="519641" y="50511"/>
                  <a:pt x="749300" y="118245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BE7A509-A084-C14C-885D-2F9A48092036}"/>
              </a:ext>
            </a:extLst>
          </p:cNvPr>
          <p:cNvSpPr/>
          <p:nvPr/>
        </p:nvSpPr>
        <p:spPr>
          <a:xfrm>
            <a:off x="3879076" y="2231255"/>
            <a:ext cx="374650" cy="245245"/>
          </a:xfrm>
          <a:custGeom>
            <a:avLst/>
            <a:gdLst>
              <a:gd name="connsiteX0" fmla="*/ 0 w 749300"/>
              <a:gd name="connsiteY0" fmla="*/ 245245 h 245245"/>
              <a:gd name="connsiteX1" fmla="*/ 165100 w 749300"/>
              <a:gd name="connsiteY1" fmla="*/ 3945 h 245245"/>
              <a:gd name="connsiteX2" fmla="*/ 749300 w 749300"/>
              <a:gd name="connsiteY2" fmla="*/ 118245 h 24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300" h="245245">
                <a:moveTo>
                  <a:pt x="0" y="245245"/>
                </a:moveTo>
                <a:cubicBezTo>
                  <a:pt x="20108" y="135178"/>
                  <a:pt x="40217" y="25112"/>
                  <a:pt x="165100" y="3945"/>
                </a:cubicBezTo>
                <a:cubicBezTo>
                  <a:pt x="289983" y="-17222"/>
                  <a:pt x="519641" y="50511"/>
                  <a:pt x="749300" y="118245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845256D-A515-5648-9B60-0A09623FDEFA}"/>
              </a:ext>
            </a:extLst>
          </p:cNvPr>
          <p:cNvSpPr/>
          <p:nvPr/>
        </p:nvSpPr>
        <p:spPr>
          <a:xfrm>
            <a:off x="3491726" y="3093872"/>
            <a:ext cx="749300" cy="245245"/>
          </a:xfrm>
          <a:custGeom>
            <a:avLst/>
            <a:gdLst>
              <a:gd name="connsiteX0" fmla="*/ 0 w 749300"/>
              <a:gd name="connsiteY0" fmla="*/ 245245 h 245245"/>
              <a:gd name="connsiteX1" fmla="*/ 165100 w 749300"/>
              <a:gd name="connsiteY1" fmla="*/ 3945 h 245245"/>
              <a:gd name="connsiteX2" fmla="*/ 749300 w 749300"/>
              <a:gd name="connsiteY2" fmla="*/ 118245 h 24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300" h="245245">
                <a:moveTo>
                  <a:pt x="0" y="245245"/>
                </a:moveTo>
                <a:cubicBezTo>
                  <a:pt x="20108" y="135178"/>
                  <a:pt x="40217" y="25112"/>
                  <a:pt x="165100" y="3945"/>
                </a:cubicBezTo>
                <a:cubicBezTo>
                  <a:pt x="289983" y="-17222"/>
                  <a:pt x="519641" y="50511"/>
                  <a:pt x="749300" y="118245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B1B5F3C-8675-D44B-B6F5-6F0FD700A292}"/>
              </a:ext>
            </a:extLst>
          </p:cNvPr>
          <p:cNvSpPr/>
          <p:nvPr/>
        </p:nvSpPr>
        <p:spPr>
          <a:xfrm>
            <a:off x="3879076" y="3093872"/>
            <a:ext cx="374650" cy="245245"/>
          </a:xfrm>
          <a:custGeom>
            <a:avLst/>
            <a:gdLst>
              <a:gd name="connsiteX0" fmla="*/ 0 w 749300"/>
              <a:gd name="connsiteY0" fmla="*/ 245245 h 245245"/>
              <a:gd name="connsiteX1" fmla="*/ 165100 w 749300"/>
              <a:gd name="connsiteY1" fmla="*/ 3945 h 245245"/>
              <a:gd name="connsiteX2" fmla="*/ 749300 w 749300"/>
              <a:gd name="connsiteY2" fmla="*/ 118245 h 24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300" h="245245">
                <a:moveTo>
                  <a:pt x="0" y="245245"/>
                </a:moveTo>
                <a:cubicBezTo>
                  <a:pt x="20108" y="135178"/>
                  <a:pt x="40217" y="25112"/>
                  <a:pt x="165100" y="3945"/>
                </a:cubicBezTo>
                <a:cubicBezTo>
                  <a:pt x="289983" y="-17222"/>
                  <a:pt x="519641" y="50511"/>
                  <a:pt x="749300" y="118245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3DDDA-C450-B342-93BE-2C864642947C}"/>
              </a:ext>
            </a:extLst>
          </p:cNvPr>
          <p:cNvSpPr/>
          <p:nvPr/>
        </p:nvSpPr>
        <p:spPr>
          <a:xfrm>
            <a:off x="3284289" y="2523576"/>
            <a:ext cx="956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pointers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B66769-8041-FC4C-A25C-0F787D9DE241}"/>
              </a:ext>
            </a:extLst>
          </p:cNvPr>
          <p:cNvSpPr/>
          <p:nvPr/>
        </p:nvSpPr>
        <p:spPr>
          <a:xfrm>
            <a:off x="3139680" y="3355415"/>
            <a:ext cx="956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pointers</a:t>
            </a:r>
          </a:p>
        </p:txBody>
      </p:sp>
    </p:spTree>
    <p:extLst>
      <p:ext uri="{BB962C8B-B14F-4D97-AF65-F5344CB8AC3E}">
        <p14:creationId xmlns:p14="http://schemas.microsoft.com/office/powerpoint/2010/main" val="95963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3BE1-7E8B-7E40-A2DD-50A08A22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E38B2-CC54-6B42-ACC5-6C1D1648B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use of call-by-name evaluation in conjunction with sharing is know as </a:t>
            </a:r>
            <a:r>
              <a:rPr lang="en-US" sz="2000" i="1" dirty="0"/>
              <a:t>lazy evaluation</a:t>
            </a:r>
            <a:r>
              <a:rPr lang="en-US" sz="2000" dirty="0"/>
              <a:t>.</a:t>
            </a:r>
          </a:p>
          <a:p>
            <a:r>
              <a:rPr lang="en-US" sz="2000" dirty="0"/>
              <a:t>Haskell is known as a lazy programming language.</a:t>
            </a:r>
          </a:p>
          <a:p>
            <a:r>
              <a:rPr lang="en-US" sz="2000" dirty="0"/>
              <a:t>It ensures that evaluation terminates as often as possible.</a:t>
            </a:r>
          </a:p>
          <a:p>
            <a:r>
              <a:rPr lang="en-US" sz="2000" dirty="0"/>
              <a:t>Using sharing ensures that lazy evaluation never requires more steps than call-by-value evaluation.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11957-99AF-9240-BC28-A5522304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B66C-B594-2E41-9DB5-BB180188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92FE5-4BCD-344E-BB64-F2548819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Lazy evaluation allows programming with infinite structures (sometimes called </a:t>
            </a:r>
            <a:r>
              <a:rPr lang="en-US" sz="2000" i="1" dirty="0"/>
              <a:t>streams</a:t>
            </a:r>
            <a:r>
              <a:rPr lang="en-US" sz="2000" dirty="0"/>
              <a:t>).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1800" dirty="0"/>
              <a:t>Evaluating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ones</a:t>
            </a:r>
            <a:r>
              <a:rPr lang="en-US" sz="1800" dirty="0"/>
              <a:t> does not terminate, regardless of the strategy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2F96A-9A59-7142-AFC6-780B2E18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CE1B1-FF30-9D4D-A1DA-1B41B5D67648}"/>
              </a:ext>
            </a:extLst>
          </p:cNvPr>
          <p:cNvSpPr/>
          <p:nvPr/>
        </p:nvSpPr>
        <p:spPr>
          <a:xfrm>
            <a:off x="2047238" y="1810435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ones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ones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ones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0E5BD-78B9-924E-A5DE-29038E663C11}"/>
              </a:ext>
            </a:extLst>
          </p:cNvPr>
          <p:cNvSpPr/>
          <p:nvPr/>
        </p:nvSpPr>
        <p:spPr>
          <a:xfrm>
            <a:off x="2047238" y="318508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ones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ones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ones)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ones))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...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11B6B-09BD-6847-AFB9-0E2DDEBD3E40}"/>
              </a:ext>
            </a:extLst>
          </p:cNvPr>
          <p:cNvSpPr/>
          <p:nvPr/>
        </p:nvSpPr>
        <p:spPr>
          <a:xfrm>
            <a:off x="2047238" y="5544624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ones</a:t>
            </a:r>
          </a:p>
          <a:p>
            <a:r>
              <a:rPr lang="en-AU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[1,1,1,1,1,1,1,1,1,1,1,1,...</a:t>
            </a:r>
          </a:p>
        </p:txBody>
      </p:sp>
    </p:spTree>
    <p:extLst>
      <p:ext uri="{BB962C8B-B14F-4D97-AF65-F5344CB8AC3E}">
        <p14:creationId xmlns:p14="http://schemas.microsoft.com/office/powerpoint/2010/main" val="883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0914-6340-BD4C-94DE-141AD04A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5FF9-A594-BC43-B395-393D4D2BF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Consider the expression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head ones</a:t>
            </a:r>
            <a:r>
              <a:rPr lang="en-US" sz="2000" dirty="0"/>
              <a:t>, where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head (x:_) = x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Using lazy evaluation, expression are only evaluated as much as required by the context which they are used.</a:t>
            </a:r>
          </a:p>
          <a:p>
            <a:r>
              <a:rPr lang="en-US" sz="2000" dirty="0"/>
              <a:t>Under lazy evaluation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ones</a:t>
            </a:r>
            <a:r>
              <a:rPr lang="en-US" sz="2000" dirty="0"/>
              <a:t> is not an infinite list as such, but rather a </a:t>
            </a:r>
            <a:r>
              <a:rPr lang="en-US" sz="2000" i="1" dirty="0"/>
              <a:t>potentially infinite list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8D4-08D1-0648-8F24-3E275B29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3C8E44-2484-C340-B76D-8925C9C5A9E5}"/>
              </a:ext>
            </a:extLst>
          </p:cNvPr>
          <p:cNvSpPr/>
          <p:nvPr/>
        </p:nvSpPr>
        <p:spPr>
          <a:xfrm>
            <a:off x="666726" y="2103073"/>
            <a:ext cx="3515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head ones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head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ones)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head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ones))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head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ones)))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B9BC5-5144-814C-A0A2-79C0CDBC9CD1}"/>
              </a:ext>
            </a:extLst>
          </p:cNvPr>
          <p:cNvCxnSpPr/>
          <p:nvPr/>
        </p:nvCxnSpPr>
        <p:spPr>
          <a:xfrm>
            <a:off x="4182614" y="1529800"/>
            <a:ext cx="0" cy="260459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3C697D-5490-8F42-948E-A20A17CDE306}"/>
              </a:ext>
            </a:extLst>
          </p:cNvPr>
          <p:cNvSpPr/>
          <p:nvPr/>
        </p:nvSpPr>
        <p:spPr>
          <a:xfrm>
            <a:off x="4836159" y="2116112"/>
            <a:ext cx="37693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head ones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head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ones)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head}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DF871E-93CF-9642-89FB-93FDD2ACFFCC}"/>
              </a:ext>
            </a:extLst>
          </p:cNvPr>
          <p:cNvSpPr/>
          <p:nvPr/>
        </p:nvSpPr>
        <p:spPr>
          <a:xfrm>
            <a:off x="1117889" y="1543162"/>
            <a:ext cx="136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call-by-value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A9F999-10A4-9E4A-ABF6-4256AF423024}"/>
              </a:ext>
            </a:extLst>
          </p:cNvPr>
          <p:cNvSpPr/>
          <p:nvPr/>
        </p:nvSpPr>
        <p:spPr>
          <a:xfrm>
            <a:off x="5183377" y="1543162"/>
            <a:ext cx="13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call-by-name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E4B6-9B0E-BE40-80D8-894B25EA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control from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776A6-CF49-F843-AA1E-DC4E90813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234117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Example: a list of three can be produced by selecting the first three elements (control) of the infinite list of ones (data).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Using the definition of take from the standard prelude we have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40E79-435C-4F47-9915-4817C147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11D4C-85B6-D542-B7C5-9E2E872EB719}"/>
              </a:ext>
            </a:extLst>
          </p:cNvPr>
          <p:cNvSpPr/>
          <p:nvPr/>
        </p:nvSpPr>
        <p:spPr>
          <a:xfrm>
            <a:off x="645299" y="1690974"/>
            <a:ext cx="421880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39A9E-83A6-4D4D-8B32-47D7E6D47C1B}"/>
              </a:ext>
            </a:extLst>
          </p:cNvPr>
          <p:cNvSpPr/>
          <p:nvPr/>
        </p:nvSpPr>
        <p:spPr>
          <a:xfrm>
            <a:off x="645300" y="2977453"/>
            <a:ext cx="421880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_			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take _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take n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= x : take (n-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1C52C-572D-5D4D-8B5D-7541398F2D2D}"/>
              </a:ext>
            </a:extLst>
          </p:cNvPr>
          <p:cNvSpPr/>
          <p:nvPr/>
        </p:nvSpPr>
        <p:spPr>
          <a:xfrm>
            <a:off x="5309498" y="2775170"/>
            <a:ext cx="3825999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:ones)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take}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ones)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take}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ones)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take}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ones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take}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list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notation}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16CFFF-38D7-5F4D-9DDE-7D6D50F761D6}"/>
              </a:ext>
            </a:extLst>
          </p:cNvPr>
          <p:cNvSpPr txBox="1">
            <a:spLocks/>
          </p:cNvSpPr>
          <p:nvPr/>
        </p:nvSpPr>
        <p:spPr>
          <a:xfrm>
            <a:off x="187201" y="4032146"/>
            <a:ext cx="5122297" cy="2345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data is evaluated as much as required by the control, and these two parts take it in turn to perform reductions.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7F0B73-DF13-0341-A727-50D940775790}"/>
              </a:ext>
            </a:extLst>
          </p:cNvPr>
          <p:cNvCxnSpPr/>
          <p:nvPr/>
        </p:nvCxnSpPr>
        <p:spPr>
          <a:xfrm flipH="1">
            <a:off x="7868517" y="3124200"/>
            <a:ext cx="26670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FC2132-2A15-8541-9C23-A51E1C3D0BB2}"/>
              </a:ext>
            </a:extLst>
          </p:cNvPr>
          <p:cNvSpPr txBox="1"/>
          <p:nvPr/>
        </p:nvSpPr>
        <p:spPr>
          <a:xfrm>
            <a:off x="8135217" y="2939534"/>
            <a:ext cx="88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CD5FD-EBF6-EE4E-8312-87FB3AF63797}"/>
              </a:ext>
            </a:extLst>
          </p:cNvPr>
          <p:cNvSpPr txBox="1"/>
          <p:nvPr/>
        </p:nvSpPr>
        <p:spPr>
          <a:xfrm>
            <a:off x="8135217" y="3393394"/>
            <a:ext cx="88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control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88C14D-F5BA-2745-B180-3AAEAAAB57B6}"/>
              </a:ext>
            </a:extLst>
          </p:cNvPr>
          <p:cNvCxnSpPr/>
          <p:nvPr/>
        </p:nvCxnSpPr>
        <p:spPr>
          <a:xfrm flipH="1">
            <a:off x="7868517" y="3590760"/>
            <a:ext cx="26670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2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2C6F-6593-2341-9EC8-7B124D49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D127-5FF9-5A44-8690-25DCD6FE8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Without lazy evaluation the control and data parts would be combined in the form of a single function that produces a list of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n</a:t>
            </a:r>
            <a:r>
              <a:rPr lang="en-US" sz="2000" dirty="0"/>
              <a:t> identical elements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Being able to separate control from data is one of the most important benefits of lazy evaluation.</a:t>
            </a:r>
          </a:p>
          <a:p>
            <a:r>
              <a:rPr lang="en-US" sz="2000" b="1" dirty="0"/>
              <a:t>Note</a:t>
            </a:r>
            <a:r>
              <a:rPr lang="en-US" sz="2000" dirty="0"/>
              <a:t>: care is still required to avoid non-termination.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After producing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 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 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 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 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  <a:r>
              <a:rPr lang="en-US" sz="2000" dirty="0"/>
              <a:t>the function will loop forever, testing elements of the infinite list.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FFB1A-387D-1449-B984-A951615C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3F01E9-EBD5-4749-8CEC-7C9ED8B9EE08}"/>
              </a:ext>
            </a:extLst>
          </p:cNvPr>
          <p:cNvSpPr/>
          <p:nvPr/>
        </p:nvSpPr>
        <p:spPr>
          <a:xfrm>
            <a:off x="2286000" y="1825536"/>
            <a:ext cx="49276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replicate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replicate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_	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replicate n x	= x : replicate (n-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C1F5C7-9F94-D045-B3A9-BD5FBDF760C4}"/>
              </a:ext>
            </a:extLst>
          </p:cNvPr>
          <p:cNvSpPr/>
          <p:nvPr/>
        </p:nvSpPr>
        <p:spPr>
          <a:xfrm>
            <a:off x="2286000" y="2806257"/>
            <a:ext cx="492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replicate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81E1A-CA2B-4943-8B2E-AACAAE0CF348}"/>
              </a:ext>
            </a:extLst>
          </p:cNvPr>
          <p:cNvSpPr/>
          <p:nvPr/>
        </p:nvSpPr>
        <p:spPr>
          <a:xfrm>
            <a:off x="2286000" y="4717534"/>
            <a:ext cx="49276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filter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&lt;=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70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0E39-79F7-8A41-B7A9-21E174DF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74E80-AB9D-7545-B4AA-DA7CCC37E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expression with desired output is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as it stops as soon as it finds an element that is greater than five.</a:t>
            </a:r>
          </a:p>
          <a:p>
            <a:r>
              <a:rPr lang="en-US" sz="2000" dirty="0"/>
              <a:t>Another way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79DB2-566F-544C-944B-827D4E06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9A219-27EB-2D4A-A209-AD69ABA18140}"/>
              </a:ext>
            </a:extLst>
          </p:cNvPr>
          <p:cNvSpPr/>
          <p:nvPr/>
        </p:nvSpPr>
        <p:spPr>
          <a:xfrm>
            <a:off x="774700" y="1544535"/>
            <a:ext cx="463549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takeWhile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(&lt;=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4EC449-B87A-B946-8986-A3B87D3E1738}"/>
              </a:ext>
            </a:extLst>
          </p:cNvPr>
          <p:cNvSpPr/>
          <p:nvPr/>
        </p:nvSpPr>
        <p:spPr>
          <a:xfrm>
            <a:off x="774698" y="3343337"/>
            <a:ext cx="4142989" cy="4924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300" dirty="0" err="1">
                <a:solidFill>
                  <a:srgbClr val="795E26"/>
                </a:solidFill>
                <a:latin typeface="Menlo" panose="020B0609030804020204" pitchFamily="49" charset="0"/>
              </a:rPr>
              <a:t>nats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3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nats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: map (+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nats</a:t>
            </a:r>
            <a:endParaRPr lang="en-AU" sz="13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AE0F16-4521-9B4A-9B95-68D8BC923668}"/>
              </a:ext>
            </a:extLst>
          </p:cNvPr>
          <p:cNvSpPr/>
          <p:nvPr/>
        </p:nvSpPr>
        <p:spPr>
          <a:xfrm>
            <a:off x="774699" y="4077837"/>
            <a:ext cx="73906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nats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nats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nats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take}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 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nats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nats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nats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1st map}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nats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take}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nats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2C676D-93F3-4C44-B410-E4A801F8B5D8}"/>
              </a:ext>
            </a:extLst>
          </p:cNvPr>
          <p:cNvSpPr/>
          <p:nvPr/>
        </p:nvSpPr>
        <p:spPr>
          <a:xfrm>
            <a:off x="6794996" y="3356417"/>
            <a:ext cx="2059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take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nats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D2F6794-CE66-AC43-A072-7CA51C8D6C80}"/>
              </a:ext>
            </a:extLst>
          </p:cNvPr>
          <p:cNvSpPr/>
          <p:nvPr/>
        </p:nvSpPr>
        <p:spPr>
          <a:xfrm>
            <a:off x="5295900" y="3427866"/>
            <a:ext cx="571500" cy="40791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2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37AB-536D-1945-A1AE-6F061A92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E8EB7-4BA5-6047-A8FD-F9FC5832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Haskell provides a special strict version of function application  (not lazy), written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$!</a:t>
            </a:r>
          </a:p>
          <a:p>
            <a:r>
              <a:rPr lang="en-US" sz="2000" dirty="0"/>
              <a:t>Informally,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Except that the top-level of evaluation of the argument expression x is forced before that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</a:t>
            </a:r>
            <a:r>
              <a:rPr lang="en-US" sz="2000" dirty="0"/>
              <a:t> is applied.</a:t>
            </a:r>
          </a:p>
          <a:p>
            <a:r>
              <a:rPr lang="en-US" sz="2000" dirty="0"/>
              <a:t>Formally, an expression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 $! x</a:t>
            </a:r>
            <a:r>
              <a:rPr lang="en-US" sz="2000" dirty="0"/>
              <a:t> is only a </a:t>
            </a:r>
            <a:r>
              <a:rPr lang="en-US" sz="2000" dirty="0" err="1"/>
              <a:t>redex</a:t>
            </a:r>
            <a:r>
              <a:rPr lang="en-US" sz="2000" dirty="0"/>
              <a:t> once evaluation of the argument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x</a:t>
            </a:r>
            <a:r>
              <a:rPr lang="en-US" sz="2000" dirty="0"/>
              <a:t> has reached the point where it is known that the  result is not an undefined value, and hence can be reduced to normal application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 x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Example</a:t>
            </a:r>
            <a:r>
              <a:rPr lang="en-US" sz="2000" dirty="0"/>
              <a:t>: Non-strict function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07F4B-14AE-8549-B778-A5435746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F905D-E1E4-9D4E-9BB0-6642EB6CD240}"/>
              </a:ext>
            </a:extLst>
          </p:cNvPr>
          <p:cNvSpPr/>
          <p:nvPr/>
        </p:nvSpPr>
        <p:spPr>
          <a:xfrm>
            <a:off x="2241519" y="2180223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f $! x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D39A3-E3E6-154C-A4EC-470323247B04}"/>
              </a:ext>
            </a:extLst>
          </p:cNvPr>
          <p:cNvSpPr/>
          <p:nvPr/>
        </p:nvSpPr>
        <p:spPr>
          <a:xfrm>
            <a:off x="5627342" y="2180223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f x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807349-8E11-F241-9870-D1CBBDC2AE32}"/>
              </a:ext>
            </a:extLst>
          </p:cNvPr>
          <p:cNvSpPr/>
          <p:nvPr/>
        </p:nvSpPr>
        <p:spPr>
          <a:xfrm>
            <a:off x="3524540" y="2164834"/>
            <a:ext cx="1835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is equivalent to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B6F64-B810-5942-A7E8-292D4A00C1B8}"/>
              </a:ext>
            </a:extLst>
          </p:cNvPr>
          <p:cNvSpPr/>
          <p:nvPr/>
        </p:nvSpPr>
        <p:spPr>
          <a:xfrm>
            <a:off x="289562" y="4571998"/>
            <a:ext cx="8743377" cy="80288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Definition</a:t>
            </a:r>
            <a:r>
              <a:rPr lang="en-US" sz="2000" dirty="0">
                <a:solidFill>
                  <a:schemeClr val="tx1"/>
                </a:solidFill>
              </a:rPr>
              <a:t>: A Haskell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 </a:t>
            </a:r>
            <a:r>
              <a:rPr lang="en-US" sz="2000" dirty="0">
                <a:solidFill>
                  <a:schemeClr val="tx1"/>
                </a:solidFill>
              </a:rPr>
              <a:t>is said the be </a:t>
            </a:r>
            <a:r>
              <a:rPr lang="en-US" sz="2000" i="1" dirty="0">
                <a:solidFill>
                  <a:schemeClr val="tx1"/>
                </a:solidFill>
              </a:rPr>
              <a:t>strict</a:t>
            </a:r>
            <a:r>
              <a:rPr lang="en-US" sz="2000" dirty="0">
                <a:solidFill>
                  <a:schemeClr val="tx1"/>
                </a:solidFill>
              </a:rPr>
              <a:t> if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 undefined = undefined</a:t>
            </a:r>
            <a:r>
              <a:rPr lang="en-US" sz="2000" dirty="0">
                <a:solidFill>
                  <a:schemeClr val="tx1"/>
                </a:solidFill>
              </a:rPr>
              <a:t>, and non-strict otherwise.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AD82E-BD54-A84E-956C-E9938A2AD12B}"/>
              </a:ext>
            </a:extLst>
          </p:cNvPr>
          <p:cNvSpPr/>
          <p:nvPr/>
        </p:nvSpPr>
        <p:spPr>
          <a:xfrm>
            <a:off x="2653990" y="5912410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three x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49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BBFE-698D-6F48-B75F-359546ED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A998-3FBE-B440-95DB-737A75817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 Using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							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square n = n * n </a:t>
            </a:r>
          </a:p>
          <a:p>
            <a:pPr marL="0" indent="0">
              <a:buNone/>
            </a:pPr>
            <a:r>
              <a:rPr lang="en-US" sz="2000" dirty="0"/>
              <a:t>evaluation of the application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							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square $!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US" sz="1400" dirty="0"/>
          </a:p>
          <a:p>
            <a:pPr marL="0" indent="0">
              <a:buNone/>
            </a:pPr>
            <a:r>
              <a:rPr lang="en-US" sz="2000" dirty="0"/>
              <a:t>proceeds in a call-by-value manner (</a:t>
            </a:r>
            <a:r>
              <a:rPr lang="en-US" sz="2000" i="1" dirty="0"/>
              <a:t>eagerly evaluated</a:t>
            </a:r>
            <a:r>
              <a:rPr lang="en-US" sz="2000" dirty="0"/>
              <a:t>):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If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</a:t>
            </a:r>
            <a:r>
              <a:rPr lang="en-US" sz="2000" dirty="0"/>
              <a:t> is a curried function with two arguments, an application of the form        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 x y </a:t>
            </a:r>
            <a:r>
              <a:rPr lang="en-US" sz="2000" dirty="0"/>
              <a:t>can be modified to have three different behaviors.</a:t>
            </a:r>
          </a:p>
          <a:p>
            <a:pPr marL="0" indent="0">
              <a:buNone/>
            </a:pP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(f $! x) y 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-- forces top-level evaluation of x</a:t>
            </a:r>
          </a:p>
          <a:p>
            <a:pPr marL="0" indent="0">
              <a:buNone/>
            </a:pP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(f x) $! y 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-- forces top-level evaluation of y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(f $! x) $! y 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-- forces top-level evaluation of x and 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BD902-D058-6A4A-8A4E-9670F3B6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76E2F6-3EA2-8546-8BDD-56BDB530F73C}"/>
              </a:ext>
            </a:extLst>
          </p:cNvPr>
          <p:cNvSpPr/>
          <p:nvPr/>
        </p:nvSpPr>
        <p:spPr>
          <a:xfrm>
            <a:off x="3458486" y="27523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square $!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square $!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$!}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square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square}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9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22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1F4F-30AA-5241-9B4B-CFA1CF05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vs Not lazy (eager)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BD0B-51B8-D24D-A4C2-339482064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Consider two implementations a function </a:t>
            </a:r>
            <a:r>
              <a:rPr lang="en-AU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US" sz="2000" dirty="0"/>
              <a:t> that calculates the sum of a list of integers using an </a:t>
            </a:r>
            <a:r>
              <a:rPr lang="en-US" sz="2000" i="1" dirty="0"/>
              <a:t>accumulator value</a:t>
            </a:r>
            <a:r>
              <a:rPr lang="en-US" sz="2000" dirty="0"/>
              <a:t>: 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DD128-3E11-394E-B6AA-885ED2DC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4B6037-D9CF-F949-903B-B7A70EC0FD9D}"/>
              </a:ext>
            </a:extLst>
          </p:cNvPr>
          <p:cNvSpPr/>
          <p:nvPr/>
        </p:nvSpPr>
        <p:spPr>
          <a:xfrm>
            <a:off x="199901" y="1718649"/>
            <a:ext cx="402559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sumwith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v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= v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v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v+x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BF5DB-1A4D-DA4B-B393-877CCAABB30A}"/>
              </a:ext>
            </a:extLst>
          </p:cNvPr>
          <p:cNvSpPr/>
          <p:nvPr/>
        </p:nvSpPr>
        <p:spPr>
          <a:xfrm>
            <a:off x="8025311" y="2524622"/>
            <a:ext cx="719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Eager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6F79D-0DC0-BB41-926B-E353DB9549AE}"/>
              </a:ext>
            </a:extLst>
          </p:cNvPr>
          <p:cNvSpPr/>
          <p:nvPr/>
        </p:nvSpPr>
        <p:spPr>
          <a:xfrm>
            <a:off x="3630456" y="252462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Lazy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AB9342-09A7-5546-B902-7B5166FBC48D}"/>
              </a:ext>
            </a:extLst>
          </p:cNvPr>
          <p:cNvCxnSpPr>
            <a:cxnSpLocks/>
          </p:cNvCxnSpPr>
          <p:nvPr/>
        </p:nvCxnSpPr>
        <p:spPr>
          <a:xfrm>
            <a:off x="8025311" y="2893954"/>
            <a:ext cx="8767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8450367-FB94-CE4C-9B40-EEC5730CBC6B}"/>
              </a:ext>
            </a:extLst>
          </p:cNvPr>
          <p:cNvSpPr/>
          <p:nvPr/>
        </p:nvSpPr>
        <p:spPr>
          <a:xfrm>
            <a:off x="242315" y="2461572"/>
            <a:ext cx="334536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((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(((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3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3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((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3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the first +}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3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the first +}</a:t>
            </a:r>
          </a:p>
          <a:p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	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3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	6</a:t>
            </a:r>
            <a:endParaRPr lang="en-AU" sz="13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7DCAA2-8946-D544-8761-D0F9AE31D896}"/>
              </a:ext>
            </a:extLst>
          </p:cNvPr>
          <p:cNvSpPr/>
          <p:nvPr/>
        </p:nvSpPr>
        <p:spPr>
          <a:xfrm>
            <a:off x="4572000" y="2516194"/>
            <a:ext cx="45270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$!  (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)) [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$! 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$!}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$!  (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)) [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$! 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$!}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$!  (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)) </a:t>
            </a:r>
            <a:r>
              <a:rPr lang="en-AU" sz="13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3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$! 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3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3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$!}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3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3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3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sz="13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AU" sz="13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108EED-9775-7A49-84D5-6BD524989817}"/>
              </a:ext>
            </a:extLst>
          </p:cNvPr>
          <p:cNvSpPr/>
          <p:nvPr/>
        </p:nvSpPr>
        <p:spPr>
          <a:xfrm>
            <a:off x="4375071" y="1718649"/>
            <a:ext cx="452702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sumwith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v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= v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v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=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$!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v+x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774055-7DD5-8D45-B5E2-9C70FBC68001}"/>
              </a:ext>
            </a:extLst>
          </p:cNvPr>
          <p:cNvCxnSpPr>
            <a:cxnSpLocks/>
          </p:cNvCxnSpPr>
          <p:nvPr/>
        </p:nvCxnSpPr>
        <p:spPr>
          <a:xfrm>
            <a:off x="3344617" y="2907176"/>
            <a:ext cx="8767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F6DA5-AD57-CD4A-B0F5-B0B8A67ACDBB}"/>
              </a:ext>
            </a:extLst>
          </p:cNvPr>
          <p:cNvSpPr txBox="1">
            <a:spLocks/>
          </p:cNvSpPr>
          <p:nvPr/>
        </p:nvSpPr>
        <p:spPr>
          <a:xfrm>
            <a:off x="242315" y="5475255"/>
            <a:ext cx="3979085" cy="135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Constructs a summation in memory before evaluation, hence require a significant amount of space.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66284E-FC60-694A-A1EF-5EDCF71B5915}"/>
              </a:ext>
            </a:extLst>
          </p:cNvPr>
          <p:cNvCxnSpPr>
            <a:cxnSpLocks/>
          </p:cNvCxnSpPr>
          <p:nvPr/>
        </p:nvCxnSpPr>
        <p:spPr>
          <a:xfrm flipV="1">
            <a:off x="4326903" y="2524622"/>
            <a:ext cx="0" cy="41438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1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0212-C765-AF49-9207-F8EE33DB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vs Not lazy (eager)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086D8-1698-F944-8A49-20EFE36B1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library </a:t>
            </a:r>
            <a:r>
              <a:rPr lang="en-AU" sz="1800" dirty="0" err="1">
                <a:solidFill>
                  <a:srgbClr val="267F99"/>
                </a:solidFill>
                <a:latin typeface="Menlo" panose="020B0609030804020204" pitchFamily="49" charset="0"/>
              </a:rPr>
              <a:t>Data.</a:t>
            </a:r>
            <a:r>
              <a:rPr lang="en-AU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Foldable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provides a strict version of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US" sz="2000" dirty="0"/>
              <a:t> that forces evolution of its accumulator prior to processing the tail of the list: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the strict version of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can be implemented as follows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255F-E136-2742-ABBC-25E87606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34B84F-7AA3-D640-A3F6-281DA0BF3C2E}"/>
              </a:ext>
            </a:extLst>
          </p:cNvPr>
          <p:cNvSpPr/>
          <p:nvPr/>
        </p:nvSpPr>
        <p:spPr>
          <a:xfrm>
            <a:off x="1799247" y="1775936"/>
            <a:ext cx="5545505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 f v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v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 f v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((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 f) $! (f v x))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15383-D3D8-2D43-9CBC-921CE32C6277}"/>
              </a:ext>
            </a:extLst>
          </p:cNvPr>
          <p:cNvSpPr/>
          <p:nvPr/>
        </p:nvSpPr>
        <p:spPr>
          <a:xfrm>
            <a:off x="1799246" y="3244334"/>
            <a:ext cx="554550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91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F089-AFC6-2542-BC08-DFE4AF28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vs Not lazy (eager)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9D80-0D7B-A344-90E9-DF8FCC9F8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200000"/>
              <a:buFont typeface="System Font Regular"/>
              <a:buChar char="+"/>
            </a:pPr>
            <a:r>
              <a:rPr lang="en-US" sz="2000" dirty="0"/>
              <a:t>Lazy evaluation terminates whenever </a:t>
            </a:r>
            <a:r>
              <a:rPr lang="en-US" sz="2000" i="1" dirty="0"/>
              <a:t>any</a:t>
            </a:r>
            <a:r>
              <a:rPr lang="en-US" sz="2000" dirty="0"/>
              <a:t> reduction order terminates;</a:t>
            </a:r>
          </a:p>
          <a:p>
            <a:pPr>
              <a:buSzPct val="200000"/>
              <a:buFont typeface="System Font Regular"/>
              <a:buChar char="+"/>
            </a:pPr>
            <a:r>
              <a:rPr lang="en-US" sz="2000" dirty="0"/>
              <a:t>It never takes more steps than eager (innermost reduction) evaluation, and sometimes infinitely fewer.</a:t>
            </a:r>
          </a:p>
          <a:p>
            <a:pPr>
              <a:buSzPct val="200000"/>
              <a:buFont typeface="System Font Regular"/>
              <a:buChar char="-"/>
            </a:pPr>
            <a:r>
              <a:rPr lang="en-US" sz="2000" dirty="0"/>
              <a:t>It can require a lot more space and it is more difficult to understand the precise order in which things happen.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E3B0E-23DA-1341-B859-34D7D483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CF84-268C-6F41-995E-D6BC9FE3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652B7-84CE-EE48-A72F-FB4B47659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Problem 1</a:t>
            </a:r>
            <a:r>
              <a:rPr lang="en-US" sz="2000" dirty="0"/>
              <a:t>: Identify the </a:t>
            </a:r>
            <a:r>
              <a:rPr lang="en-US" sz="2000" dirty="0" err="1"/>
              <a:t>redexes</a:t>
            </a:r>
            <a:r>
              <a:rPr lang="en-US" sz="2000" dirty="0"/>
              <a:t> in the following expressions, and determine whether each </a:t>
            </a:r>
            <a:r>
              <a:rPr lang="en-US" sz="2000" dirty="0" err="1"/>
              <a:t>redex</a:t>
            </a:r>
            <a:r>
              <a:rPr lang="en-US" sz="2000" dirty="0"/>
              <a:t> is innermost, outermost, neither, or both: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 + (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) * (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fst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(\x -&gt; 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 + x) (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2000" b="1" dirty="0"/>
              <a:t>Problem 2</a:t>
            </a:r>
            <a:r>
              <a:rPr lang="en-US" sz="2000" dirty="0"/>
              <a:t>: Show why outermost evaluation is preferable to innermost for the purposes of evaluating the expression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fst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US" sz="2000" dirty="0"/>
          </a:p>
          <a:p>
            <a:r>
              <a:rPr lang="en-US" sz="2000" b="1" dirty="0"/>
              <a:t>Problem 3</a:t>
            </a:r>
            <a:r>
              <a:rPr lang="en-US" sz="2000" dirty="0"/>
              <a:t>: Using a list comprehension, define an expression 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fibs :: [</a:t>
            </a:r>
            <a:r>
              <a:rPr lang="en-AU" sz="16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r>
              <a:rPr lang="en-US" sz="2000" dirty="0"/>
              <a:t> that generates the infinite sequence of Fibonacci numbers </a:t>
            </a:r>
            <a:r>
              <a:rPr lang="en-AU" sz="16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6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6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6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6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6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6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600" dirty="0">
                <a:solidFill>
                  <a:srgbClr val="098658"/>
                </a:solidFill>
                <a:latin typeface="Menlo" panose="020B0609030804020204" pitchFamily="49" charset="0"/>
              </a:rPr>
              <a:t>13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600" dirty="0">
                <a:solidFill>
                  <a:srgbClr val="098658"/>
                </a:solidFill>
                <a:latin typeface="Menlo" panose="020B0609030804020204" pitchFamily="49" charset="0"/>
              </a:rPr>
              <a:t>21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600" dirty="0">
                <a:solidFill>
                  <a:srgbClr val="098658"/>
                </a:solidFill>
                <a:latin typeface="Menlo" panose="020B0609030804020204" pitchFamily="49" charset="0"/>
              </a:rPr>
              <a:t>34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,... </a:t>
            </a:r>
            <a:r>
              <a:rPr lang="en-US" sz="2000" dirty="0"/>
              <a:t>using the following simple procedure 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The first two numbers are 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US" sz="1800" dirty="0"/>
              <a:t> and </a:t>
            </a:r>
            <a:r>
              <a:rPr lang="en-AU" sz="18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US" sz="1800" dirty="0"/>
              <a:t>;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The next is the sum of the previous two;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Return to the second step.</a:t>
            </a:r>
          </a:p>
          <a:p>
            <a:pPr marL="457200" lvl="1" indent="0">
              <a:buNone/>
            </a:pPr>
            <a:r>
              <a:rPr lang="en-US" sz="1800" dirty="0"/>
              <a:t>HINT: make use of the library functions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zip</a:t>
            </a:r>
            <a:r>
              <a:rPr lang="en-US" sz="1800" dirty="0"/>
              <a:t> and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tail</a:t>
            </a:r>
            <a:r>
              <a:rPr lang="en-US" sz="1800" dirty="0"/>
              <a:t> and recursion.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203EA-F709-EE4C-83A8-301E1100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49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363D-86B8-E549-81A0-265C18A1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94F87-E9E6-1A4A-83B6-F5B48147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Problem 4</a:t>
            </a:r>
            <a:r>
              <a:rPr lang="en-US" sz="2000" dirty="0"/>
              <a:t>: Consider a version of the factorial function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r>
              <a:rPr lang="en-US" sz="1800" dirty="0"/>
              <a:t>Compute this function using eager evaluation and lazy evaluation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A4C7A-AB76-AC43-AC27-2B09C5BB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127CE-3257-E94E-AAED-19C46352E47D}"/>
              </a:ext>
            </a:extLst>
          </p:cNvPr>
          <p:cNvSpPr/>
          <p:nvPr/>
        </p:nvSpPr>
        <p:spPr>
          <a:xfrm>
            <a:off x="1821736" y="1398576"/>
            <a:ext cx="596590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rgbClr val="795E26"/>
                </a:solidFill>
                <a:latin typeface="Menlo" panose="020B0609030804020204" pitchFamily="49" charset="0"/>
              </a:rPr>
              <a:t>factorial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factorial n	= fact (n,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b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200" dirty="0">
                <a:solidFill>
                  <a:srgbClr val="795E26"/>
                </a:solidFill>
                <a:latin typeface="Menlo" panose="020B0609030804020204" pitchFamily="49" charset="0"/>
              </a:rPr>
              <a:t>fact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 -&gt; </a:t>
            </a:r>
            <a:r>
              <a:rPr lang="en-AU" sz="12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endParaRPr lang="en-AU" sz="12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fact (</a:t>
            </a:r>
            <a:r>
              <a:rPr lang="en-AU" sz="12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)	= </a:t>
            </a:r>
            <a:r>
              <a:rPr lang="en-AU" sz="12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x == 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2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y </a:t>
            </a:r>
            <a:r>
              <a:rPr lang="en-AU" sz="1200" dirty="0">
                <a:solidFill>
                  <a:srgbClr val="AF00DB"/>
                </a:solidFill>
                <a:latin typeface="Menlo" panose="020B0609030804020204" pitchFamily="49" charset="0"/>
              </a:rPr>
              <a:t>else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 fact (x-</a:t>
            </a:r>
            <a:r>
              <a:rPr lang="en-AU" sz="12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200" dirty="0">
                <a:solidFill>
                  <a:srgbClr val="000000"/>
                </a:solidFill>
                <a:latin typeface="Menlo" panose="020B0609030804020204" pitchFamily="49" charset="0"/>
              </a:rPr>
              <a:t>, x*y)</a:t>
            </a:r>
            <a:endParaRPr lang="en-AU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41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9789-1B4C-9B44-8E42-D987CE27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F870-45CE-FC44-A2D6-5D95E4FEE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Answer 4</a:t>
            </a:r>
            <a:r>
              <a:rPr lang="en-US" sz="2000" dirty="0"/>
              <a:t>: The two evaluation schemes result in the following sequences of reduction steps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Lazy evaluation requires much more space to achieve the answer. The expression 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*(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*(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  <a:r>
              <a:rPr lang="en-US" sz="2000" dirty="0"/>
              <a:t> is built up in memory before being evaluated.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EE236-F425-BE4D-8AA0-26A50062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91C13-E619-1647-AAB3-4AA9D0411D63}"/>
              </a:ext>
            </a:extLst>
          </p:cNvPr>
          <p:cNvSpPr/>
          <p:nvPr/>
        </p:nvSpPr>
        <p:spPr>
          <a:xfrm>
            <a:off x="846136" y="2078802"/>
            <a:ext cx="3423424" cy="203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factorial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fact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fact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fact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fact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fact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fact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fact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85871-6608-9F43-B845-AE71E29C13BD}"/>
              </a:ext>
            </a:extLst>
          </p:cNvPr>
          <p:cNvSpPr/>
          <p:nvPr/>
        </p:nvSpPr>
        <p:spPr>
          <a:xfrm>
            <a:off x="5261112" y="2093414"/>
            <a:ext cx="35933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factorial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fact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fact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fact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fact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E5D04F-8A62-734A-B84B-3BE137BCC3AA}"/>
              </a:ext>
            </a:extLst>
          </p:cNvPr>
          <p:cNvSpPr/>
          <p:nvPr/>
        </p:nvSpPr>
        <p:spPr>
          <a:xfrm>
            <a:off x="5261112" y="172408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Lazy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89ED01-CCEF-4542-A1CE-588CD9EC747F}"/>
              </a:ext>
            </a:extLst>
          </p:cNvPr>
          <p:cNvSpPr/>
          <p:nvPr/>
        </p:nvSpPr>
        <p:spPr>
          <a:xfrm>
            <a:off x="846136" y="1724082"/>
            <a:ext cx="719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Eager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E7843-6816-824C-97A8-C72C0BA47D38}"/>
              </a:ext>
            </a:extLst>
          </p:cNvPr>
          <p:cNvCxnSpPr>
            <a:cxnSpLocks/>
          </p:cNvCxnSpPr>
          <p:nvPr/>
        </p:nvCxnSpPr>
        <p:spPr>
          <a:xfrm>
            <a:off x="744868" y="2078802"/>
            <a:ext cx="252017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48223-4B16-1643-9FE0-C5047CD6C243}"/>
              </a:ext>
            </a:extLst>
          </p:cNvPr>
          <p:cNvCxnSpPr>
            <a:cxnSpLocks/>
          </p:cNvCxnSpPr>
          <p:nvPr/>
        </p:nvCxnSpPr>
        <p:spPr>
          <a:xfrm>
            <a:off x="5261112" y="2093414"/>
            <a:ext cx="28212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24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778D-F749-224F-BBAD-771773AF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0AC19-E442-6747-8ADD-42EF26E8B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i="1" dirty="0"/>
              <a:t>Evaluation</a:t>
            </a:r>
            <a:r>
              <a:rPr lang="en-AU" sz="2000" dirty="0"/>
              <a:t> refers to the algorithm that runs your program that consists of function definitions</a:t>
            </a:r>
          </a:p>
          <a:p>
            <a:r>
              <a:rPr lang="en-AU" sz="2000" dirty="0"/>
              <a:t>But most programs contain more than one definition, raising the question of which </a:t>
            </a:r>
            <a:r>
              <a:rPr lang="en-AU" sz="2000" i="1" dirty="0"/>
              <a:t>order</a:t>
            </a:r>
            <a:r>
              <a:rPr lang="en-AU" sz="2000" dirty="0"/>
              <a:t> your program will evaluate in</a:t>
            </a:r>
          </a:p>
          <a:p>
            <a:r>
              <a:rPr lang="en-AU" sz="2000" dirty="0"/>
              <a:t>This can be significant for termination, for speed, and for the timing of any side effects that happen during your program’s run</a:t>
            </a:r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90620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3460-DAE4-9A47-94A1-2B47B56D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B3CD4-6639-A24E-A873-5565E0CC4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basic method of computation in Haskell is the application of functions to arguments.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Alternatively, we could swap first two function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22F8A-777F-DB49-BB3C-F02EBF76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03C83-71FC-8143-B619-9B66BD665211}"/>
              </a:ext>
            </a:extLst>
          </p:cNvPr>
          <p:cNvSpPr/>
          <p:nvPr/>
        </p:nvSpPr>
        <p:spPr>
          <a:xfrm>
            <a:off x="2042485" y="1767689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inc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= n 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F9373-3AE0-E14D-A05B-BB15891880DA}"/>
              </a:ext>
            </a:extLst>
          </p:cNvPr>
          <p:cNvSpPr/>
          <p:nvPr/>
        </p:nvSpPr>
        <p:spPr>
          <a:xfrm>
            <a:off x="2042485" y="2448438"/>
            <a:ext cx="45719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DF558-4C88-C144-B07B-D09362838B68}"/>
              </a:ext>
            </a:extLst>
          </p:cNvPr>
          <p:cNvSpPr/>
          <p:nvPr/>
        </p:nvSpPr>
        <p:spPr>
          <a:xfrm>
            <a:off x="2042484" y="2887727"/>
            <a:ext cx="4571999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{applying 2*3}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{applying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{applying 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7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FFBAD-B063-CC41-AFC0-CFE08BD83979}"/>
              </a:ext>
            </a:extLst>
          </p:cNvPr>
          <p:cNvSpPr/>
          <p:nvPr/>
        </p:nvSpPr>
        <p:spPr>
          <a:xfrm>
            <a:off x="2042483" y="5008005"/>
            <a:ext cx="4571999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{applying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inc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{applying *}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{applying 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7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6FEC-E018-3A4F-9508-A65605D3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66D1-023D-2344-8747-A13905CE0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Haskell any two different ways of evaluation the same expression will always produce the same final value, provide that they both terminate.</a:t>
            </a:r>
          </a:p>
          <a:p>
            <a:r>
              <a:rPr lang="en-US" sz="2000" dirty="0"/>
              <a:t>This property does not hold for most imperative languages. 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 Consider the imperative expression where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n</a:t>
            </a:r>
            <a:r>
              <a:rPr lang="en-US" sz="2000" dirty="0"/>
              <a:t> initially set to zero:</a:t>
            </a:r>
          </a:p>
          <a:p>
            <a:pPr marL="0" indent="0" algn="ctr">
              <a:buNone/>
            </a:pPr>
            <a:r>
              <a:rPr lang="en-US" sz="2000" dirty="0"/>
              <a:t>	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n + (n = 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lvl="1"/>
            <a:r>
              <a:rPr lang="en-US" sz="1800" dirty="0"/>
              <a:t>Then two possible evaluations are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The time at which a function is applied to argument in Haskell never affect the value that results from a computation*.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6635D-26E2-CF47-9869-80B7577D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927E0-DF83-AE41-BF23-0A0D0EEA16FA}"/>
              </a:ext>
            </a:extLst>
          </p:cNvPr>
          <p:cNvSpPr/>
          <p:nvPr/>
        </p:nvSpPr>
        <p:spPr>
          <a:xfrm>
            <a:off x="1405054" y="3408965"/>
            <a:ext cx="2386361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n + (n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(n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302F9-21F1-7345-B41B-42F0F8862532}"/>
              </a:ext>
            </a:extLst>
          </p:cNvPr>
          <p:cNvSpPr/>
          <p:nvPr/>
        </p:nvSpPr>
        <p:spPr>
          <a:xfrm>
            <a:off x="5063560" y="3429000"/>
            <a:ext cx="2273942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n + (n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n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2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5484C2-5A02-ED4A-B370-CFF2F8D0E10E}"/>
              </a:ext>
            </a:extLst>
          </p:cNvPr>
          <p:cNvCxnSpPr/>
          <p:nvPr/>
        </p:nvCxnSpPr>
        <p:spPr>
          <a:xfrm>
            <a:off x="4204010" y="3189249"/>
            <a:ext cx="0" cy="215218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6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9255-BE41-9D47-939C-DC6BD79E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3FE72-5EB8-7F4E-BC26-67CB26A75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2430965"/>
            <a:ext cx="8743377" cy="3789149"/>
          </a:xfrm>
        </p:spPr>
        <p:txBody>
          <a:bodyPr>
            <a:normAutofit/>
          </a:bodyPr>
          <a:lstStyle/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r>
              <a:rPr lang="en-US" sz="1800" dirty="0"/>
              <a:t>Consider the expression 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US" sz="1400" dirty="0"/>
          </a:p>
          <a:p>
            <a:pPr lvl="1"/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 </a:t>
            </a:r>
            <a:r>
              <a:rPr lang="en-AU" sz="1400" dirty="0">
                <a:latin typeface="Menlo" panose="020B0609030804020204" pitchFamily="49" charset="0"/>
              </a:rPr>
              <a:t>=&gt;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lvl="1"/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 </a:t>
            </a:r>
            <a:r>
              <a:rPr lang="en-AU" sz="1400" dirty="0">
                <a:latin typeface="Menlo" panose="020B0609030804020204" pitchFamily="49" charset="0"/>
              </a:rPr>
              <a:t>=&gt;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dirty="0">
              <a:latin typeface="Menlo" panose="020B0609030804020204" pitchFamily="49" charset="0"/>
            </a:endParaRPr>
          </a:p>
          <a:p>
            <a:pPr lvl="1"/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 =&gt;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 (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US" sz="1400" dirty="0"/>
          </a:p>
          <a:p>
            <a:pPr lvl="1"/>
            <a:endParaRPr lang="en-US" sz="14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5B8A0-2A36-8148-9EF4-3AC9312E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B1784-7CAC-EA4A-9ED4-ED004C5AD7A1}"/>
              </a:ext>
            </a:extLst>
          </p:cNvPr>
          <p:cNvSpPr/>
          <p:nvPr/>
        </p:nvSpPr>
        <p:spPr>
          <a:xfrm>
            <a:off x="199901" y="1382751"/>
            <a:ext cx="8743377" cy="80288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Definition</a:t>
            </a:r>
            <a:r>
              <a:rPr lang="en-US" dirty="0">
                <a:solidFill>
                  <a:schemeClr val="tx1"/>
                </a:solidFill>
              </a:rPr>
              <a:t>: An expression that has the form of a function applied to one or more arguments that can be ‘reduced’ by performing the application is called a </a:t>
            </a:r>
            <a:r>
              <a:rPr lang="en-US" i="1" dirty="0">
                <a:solidFill>
                  <a:schemeClr val="tx1"/>
                </a:solidFill>
              </a:rPr>
              <a:t>reducible expression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i="1" dirty="0" err="1">
                <a:solidFill>
                  <a:schemeClr val="tx1"/>
                </a:solidFill>
              </a:rPr>
              <a:t>redex</a:t>
            </a:r>
            <a:r>
              <a:rPr lang="en-US" dirty="0">
                <a:solidFill>
                  <a:schemeClr val="tx1"/>
                </a:solidFill>
              </a:rPr>
              <a:t>).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4D71B-AD15-B541-82FD-224CA4045F7F}"/>
              </a:ext>
            </a:extLst>
          </p:cNvPr>
          <p:cNvSpPr/>
          <p:nvPr/>
        </p:nvSpPr>
        <p:spPr>
          <a:xfrm>
            <a:off x="1863160" y="3098764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x * y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25B6EAA-3EC0-1D4A-BE1C-AB9D6603C8A7}"/>
              </a:ext>
            </a:extLst>
          </p:cNvPr>
          <p:cNvSpPr/>
          <p:nvPr/>
        </p:nvSpPr>
        <p:spPr>
          <a:xfrm>
            <a:off x="4500582" y="4289782"/>
            <a:ext cx="367991" cy="1081669"/>
          </a:xfrm>
          <a:prstGeom prst="rightBrace">
            <a:avLst>
              <a:gd name="adj1" fmla="val 29545"/>
              <a:gd name="adj2" fmla="val 50000"/>
            </a:avLst>
          </a:prstGeom>
          <a:solidFill>
            <a:schemeClr val="bg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51864-2FBE-5C4E-AC4F-FD3FC3A257F3}"/>
              </a:ext>
            </a:extLst>
          </p:cNvPr>
          <p:cNvSpPr/>
          <p:nvPr/>
        </p:nvSpPr>
        <p:spPr>
          <a:xfrm>
            <a:off x="5146624" y="4576607"/>
            <a:ext cx="2643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what order should the reduction be performed?</a:t>
            </a:r>
          </a:p>
        </p:txBody>
      </p:sp>
    </p:spTree>
    <p:extLst>
      <p:ext uri="{BB962C8B-B14F-4D97-AF65-F5344CB8AC3E}">
        <p14:creationId xmlns:p14="http://schemas.microsoft.com/office/powerpoint/2010/main" val="46258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8C4F-B597-6640-9239-086339FE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64704-A706-7543-B476-16E72AC42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Convention</a:t>
            </a:r>
            <a:r>
              <a:rPr lang="en-US" sz="2000" dirty="0"/>
              <a:t>: is to always choose a </a:t>
            </a:r>
            <a:r>
              <a:rPr lang="en-US" sz="2000" dirty="0" err="1"/>
              <a:t>redex</a:t>
            </a:r>
            <a:r>
              <a:rPr lang="en-US" sz="2000" dirty="0"/>
              <a:t> that is innermost (contain no other </a:t>
            </a:r>
            <a:r>
              <a:rPr lang="en-US" sz="2000" dirty="0" err="1"/>
              <a:t>redex</a:t>
            </a:r>
            <a:r>
              <a:rPr lang="en-US" sz="2000" dirty="0"/>
              <a:t>). In case there are more than one innermost </a:t>
            </a:r>
            <a:r>
              <a:rPr lang="en-US" sz="2000" dirty="0" err="1"/>
              <a:t>redex</a:t>
            </a:r>
            <a:r>
              <a:rPr lang="en-US" sz="2000" dirty="0"/>
              <a:t>, choose the leftmost.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Using this strategy ensures that arguments are always fully evaluated before functions are applied i.e. arguments are </a:t>
            </a:r>
            <a:r>
              <a:rPr lang="en-US" sz="2000" i="1" dirty="0"/>
              <a:t>passed by values</a:t>
            </a:r>
            <a:r>
              <a:rPr lang="en-US" sz="2000" dirty="0"/>
              <a:t>.</a:t>
            </a:r>
          </a:p>
          <a:p>
            <a:r>
              <a:rPr lang="en-US" sz="2000" dirty="0"/>
              <a:t>Innermost evaluation is also known as </a:t>
            </a:r>
            <a:r>
              <a:rPr lang="en-US" sz="2000" i="1" dirty="0"/>
              <a:t>eager evaluation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D6B84-8BC4-CD47-8D16-B144A7E9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8CAA7-CC55-2742-B1B1-D72F129CBE96}"/>
              </a:ext>
            </a:extLst>
          </p:cNvPr>
          <p:cNvSpPr/>
          <p:nvPr/>
        </p:nvSpPr>
        <p:spPr>
          <a:xfrm>
            <a:off x="2286000" y="213633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the first 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 err="1">
                <a:solidFill>
                  <a:srgbClr val="001080"/>
                </a:solidFill>
                <a:latin typeface="Menlo" panose="020B0609030804020204" pitchFamily="49" charset="0"/>
              </a:rPr>
              <a:t>aplying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15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707B264-534D-EF42-92DD-530E24BB725B}"/>
              </a:ext>
            </a:extLst>
          </p:cNvPr>
          <p:cNvSpPr/>
          <p:nvPr/>
        </p:nvSpPr>
        <p:spPr>
          <a:xfrm>
            <a:off x="5564417" y="2215655"/>
            <a:ext cx="367991" cy="1081669"/>
          </a:xfrm>
          <a:prstGeom prst="rightBrace">
            <a:avLst>
              <a:gd name="adj1" fmla="val 29545"/>
              <a:gd name="adj2" fmla="val 50000"/>
            </a:avLst>
          </a:prstGeom>
          <a:solidFill>
            <a:schemeClr val="bg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3A0A3-DB30-1540-A0AE-6578014A3BB9}"/>
              </a:ext>
            </a:extLst>
          </p:cNvPr>
          <p:cNvSpPr/>
          <p:nvPr/>
        </p:nvSpPr>
        <p:spPr>
          <a:xfrm>
            <a:off x="6210459" y="2373994"/>
            <a:ext cx="26439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first argument is evaluated before the second.</a:t>
            </a:r>
          </a:p>
        </p:txBody>
      </p:sp>
    </p:spTree>
    <p:extLst>
      <p:ext uri="{BB962C8B-B14F-4D97-AF65-F5344CB8AC3E}">
        <p14:creationId xmlns:p14="http://schemas.microsoft.com/office/powerpoint/2010/main" val="7384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21C4-9C25-4A48-B55B-0CE5C21B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A07A-5B2D-114B-945E-A7E071D3D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Dual to innermost evaluation, is to always choose a </a:t>
            </a:r>
            <a:r>
              <a:rPr lang="en-US" sz="2000" dirty="0" err="1"/>
              <a:t>redex</a:t>
            </a:r>
            <a:r>
              <a:rPr lang="en-US" sz="2000" dirty="0"/>
              <a:t> that is </a:t>
            </a:r>
            <a:r>
              <a:rPr lang="en-US" sz="2000" i="1" dirty="0"/>
              <a:t>outermost</a:t>
            </a:r>
            <a:r>
              <a:rPr lang="en-US" sz="2000" dirty="0"/>
              <a:t> (it is contained in no other </a:t>
            </a:r>
            <a:r>
              <a:rPr lang="en-US" sz="2000" dirty="0" err="1"/>
              <a:t>redex</a:t>
            </a:r>
            <a:r>
              <a:rPr lang="en-US" sz="2000" dirty="0"/>
              <a:t>).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Function are applied before their arguments are evaluated (</a:t>
            </a:r>
            <a:r>
              <a:rPr lang="en-US" sz="2000" i="1" dirty="0"/>
              <a:t>arguments are passed by name).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EB6B5-2CAE-0A45-AB09-B9D5D59F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C1532-BF37-4F47-A98A-6C0C25230113}"/>
              </a:ext>
            </a:extLst>
          </p:cNvPr>
          <p:cNvSpPr/>
          <p:nvPr/>
        </p:nvSpPr>
        <p:spPr>
          <a:xfrm>
            <a:off x="1896614" y="2024826"/>
            <a:ext cx="4572000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*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the first 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15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0937-F979-684D-8B1A-22B2DE9C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E0246-0FDB-B14C-A57B-70010B3DD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Many built-in functions (</a:t>
            </a:r>
            <a:r>
              <a:rPr lang="en-US" sz="2000" i="1" dirty="0"/>
              <a:t>strict functions</a:t>
            </a:r>
            <a:r>
              <a:rPr lang="en-US" sz="2000" dirty="0"/>
              <a:t>) require their arguments to be evaluated before being applied.</a:t>
            </a:r>
          </a:p>
          <a:p>
            <a:r>
              <a:rPr lang="en-US" sz="2000" dirty="0"/>
              <a:t>Built-in arithmetic operators such as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*</a:t>
            </a:r>
            <a:r>
              <a:rPr lang="en-US" sz="2000" dirty="0"/>
              <a:t> and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+</a:t>
            </a:r>
            <a:r>
              <a:rPr lang="en-US" sz="2000" dirty="0"/>
              <a:t> cannot be applied until their two arguments have been evaluated to number.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56D76-80DF-C240-B4BD-854FC30D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50012</TotalTime>
  <Words>3411</Words>
  <Application>Microsoft Macintosh PowerPoint</Application>
  <PresentationFormat>On-screen Show (4:3)</PresentationFormat>
  <Paragraphs>597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System Font Regular</vt:lpstr>
      <vt:lpstr>Arial</vt:lpstr>
      <vt:lpstr>Calibri</vt:lpstr>
      <vt:lpstr>Menlo</vt:lpstr>
      <vt:lpstr>Wingdings</vt:lpstr>
      <vt:lpstr>Office Theme</vt:lpstr>
      <vt:lpstr>Lecture 10A Lazy evaluation </vt:lpstr>
      <vt:lpstr>Acknowledgement of Country</vt:lpstr>
      <vt:lpstr>Introduction</vt:lpstr>
      <vt:lpstr>Introduction</vt:lpstr>
      <vt:lpstr>Introduction</vt:lpstr>
      <vt:lpstr>Evaluation strategies </vt:lpstr>
      <vt:lpstr>Evaluation strategies </vt:lpstr>
      <vt:lpstr>Evaluation strategies </vt:lpstr>
      <vt:lpstr>Evaluation strategies </vt:lpstr>
      <vt:lpstr>Lambda expressions</vt:lpstr>
      <vt:lpstr>Lambda expressions</vt:lpstr>
      <vt:lpstr>Termination</vt:lpstr>
      <vt:lpstr>Termination</vt:lpstr>
      <vt:lpstr>Number of reductions </vt:lpstr>
      <vt:lpstr>Number of reductions </vt:lpstr>
      <vt:lpstr>Lazy Evaluation</vt:lpstr>
      <vt:lpstr>Infinite structures</vt:lpstr>
      <vt:lpstr>Infinite structures</vt:lpstr>
      <vt:lpstr>Separating control from data</vt:lpstr>
      <vt:lpstr>Modular programming</vt:lpstr>
      <vt:lpstr>Modular programming</vt:lpstr>
      <vt:lpstr>Strict application</vt:lpstr>
      <vt:lpstr>Strict application</vt:lpstr>
      <vt:lpstr>Lazy vs Not lazy (eager) evaluation</vt:lpstr>
      <vt:lpstr>Lazy vs Not lazy (eager) evaluation</vt:lpstr>
      <vt:lpstr>Lazy vs Not lazy (eager) evaluation</vt:lpstr>
      <vt:lpstr>QUIZ</vt:lpstr>
      <vt:lpstr>QUIZ</vt:lpstr>
      <vt:lpstr>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1631</cp:revision>
  <dcterms:created xsi:type="dcterms:W3CDTF">2013-04-08T01:44:14Z</dcterms:created>
  <dcterms:modified xsi:type="dcterms:W3CDTF">2020-11-08T06:13:55Z</dcterms:modified>
</cp:coreProperties>
</file>