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7" r:id="rId14"/>
    <p:sldId id="278" r:id="rId15"/>
    <p:sldId id="279" r:id="rId16"/>
    <p:sldId id="281" r:id="rId17"/>
    <p:sldId id="282" r:id="rId18"/>
    <p:sldId id="28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1E"/>
    <a:srgbClr val="FCFF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p:restoredTop sz="90068"/>
  </p:normalViewPr>
  <p:slideViewPr>
    <p:cSldViewPr snapToGrid="0" snapToObjects="1">
      <p:cViewPr varScale="1">
        <p:scale>
          <a:sx n="115" d="100"/>
          <a:sy n="115" d="100"/>
        </p:scale>
        <p:origin x="192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9A4E90-A63D-5640-839C-72DEFDCA28BF}" type="datetimeFigureOut">
              <a:rPr lang="en-US" smtClean="0"/>
              <a:t>11/9/20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B7C916-37C3-9840-986E-83BD75C54F5A}" type="slidenum">
              <a:rPr lang="en-US" smtClean="0"/>
              <a:t>‹#›</a:t>
            </a:fld>
            <a:endParaRPr lang="en-US"/>
          </a:p>
        </p:txBody>
      </p:sp>
    </p:spTree>
    <p:extLst>
      <p:ext uri="{BB962C8B-B14F-4D97-AF65-F5344CB8AC3E}">
        <p14:creationId xmlns:p14="http://schemas.microsoft.com/office/powerpoint/2010/main" val="733951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990F5-A00E-084D-A4BE-181573626450}" type="datetimeFigureOut">
              <a:rPr lang="en-US" smtClean="0"/>
              <a:t>11/9/20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C7CC2-A0F3-3141-A460-4689A100E6C4}" type="slidenum">
              <a:rPr lang="en-US" smtClean="0"/>
              <a:t>‹#›</a:t>
            </a:fld>
            <a:endParaRPr lang="en-US"/>
          </a:p>
        </p:txBody>
      </p:sp>
    </p:spTree>
    <p:extLst>
      <p:ext uri="{BB962C8B-B14F-4D97-AF65-F5344CB8AC3E}">
        <p14:creationId xmlns:p14="http://schemas.microsoft.com/office/powerpoint/2010/main" val="2824038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Matlab</a:t>
            </a:r>
            <a:r>
              <a:rPr lang="en-AU" sz="1200" kern="1200" dirty="0">
                <a:solidFill>
                  <a:schemeClr val="tx1"/>
                </a:solidFill>
                <a:effectLst/>
                <a:latin typeface="+mn-lt"/>
                <a:ea typeface="+mn-ea"/>
                <a:cs typeface="+mn-cs"/>
              </a:rPr>
              <a:t> code that plots the figure</a:t>
            </a:r>
          </a:p>
          <a:p>
            <a:r>
              <a:rPr lang="en-AU" sz="1200" kern="1200" dirty="0">
                <a:solidFill>
                  <a:schemeClr val="tx1"/>
                </a:solidFill>
                <a:effectLst/>
                <a:latin typeface="+mn-lt"/>
                <a:ea typeface="+mn-ea"/>
                <a:cs typeface="+mn-cs"/>
              </a:rPr>
              <a:t>n = [1024, 2048, 4096, 8192];</a:t>
            </a:r>
          </a:p>
          <a:p>
            <a:r>
              <a:rPr lang="en-AU" sz="1200" kern="1200" dirty="0">
                <a:solidFill>
                  <a:schemeClr val="tx1"/>
                </a:solidFill>
                <a:effectLst/>
                <a:latin typeface="+mn-lt"/>
                <a:ea typeface="+mn-ea"/>
                <a:cs typeface="+mn-cs"/>
              </a:rPr>
              <a:t>t = [0.4, 1.16, 4.84, 21.54];</a:t>
            </a:r>
          </a:p>
          <a:p>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(n,t,2)</a:t>
            </a:r>
          </a:p>
          <a:p>
            <a:r>
              <a:rPr lang="en-AU" sz="1200" kern="1200" dirty="0">
                <a:solidFill>
                  <a:schemeClr val="tx1"/>
                </a:solidFill>
                <a:effectLst/>
                <a:latin typeface="+mn-lt"/>
                <a:ea typeface="+mn-ea"/>
                <a:cs typeface="+mn-cs"/>
              </a:rPr>
              <a:t>figure('</a:t>
            </a:r>
            <a:r>
              <a:rPr lang="en-AU" sz="1200" kern="1200" dirty="0" err="1">
                <a:solidFill>
                  <a:schemeClr val="tx1"/>
                </a:solidFill>
                <a:effectLst/>
                <a:latin typeface="+mn-lt"/>
                <a:ea typeface="+mn-ea"/>
                <a:cs typeface="+mn-cs"/>
              </a:rPr>
              <a:t>color</a:t>
            </a:r>
            <a:r>
              <a:rPr lang="en-AU" sz="1200" kern="1200" dirty="0">
                <a:solidFill>
                  <a:schemeClr val="tx1"/>
                </a:solidFill>
                <a:effectLst/>
                <a:latin typeface="+mn-lt"/>
                <a:ea typeface="+mn-ea"/>
                <a:cs typeface="+mn-cs"/>
              </a:rPr>
              <a:t>', 'white'), hold on;</a:t>
            </a:r>
          </a:p>
          <a:p>
            <a:r>
              <a:rPr lang="en-AU" sz="1200" kern="1200" dirty="0">
                <a:solidFill>
                  <a:schemeClr val="tx1"/>
                </a:solidFill>
                <a:effectLst/>
                <a:latin typeface="+mn-lt"/>
                <a:ea typeface="+mn-ea"/>
                <a:cs typeface="+mn-cs"/>
              </a:rPr>
              <a:t>plot(n, t, 'x:', 'linewidth', 4)</a:t>
            </a:r>
          </a:p>
          <a:p>
            <a:r>
              <a:rPr lang="en-AU" sz="1200" kern="1200" dirty="0">
                <a:solidFill>
                  <a:schemeClr val="tx1"/>
                </a:solidFill>
                <a:effectLst/>
                <a:latin typeface="+mn-lt"/>
                <a:ea typeface="+mn-ea"/>
                <a:cs typeface="+mn-cs"/>
              </a:rPr>
              <a:t>n_ = [1000:10000];</a:t>
            </a:r>
          </a:p>
          <a:p>
            <a:r>
              <a:rPr lang="en-AU" sz="1200" kern="1200" dirty="0">
                <a:solidFill>
                  <a:schemeClr val="tx1"/>
                </a:solidFill>
                <a:effectLst/>
                <a:latin typeface="+mn-lt"/>
                <a:ea typeface="+mn-ea"/>
                <a:cs typeface="+mn-cs"/>
              </a:rPr>
              <a:t>plot(n_, </a:t>
            </a:r>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(1)*n_.^2 + </a:t>
            </a:r>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(2)*n_ + </a:t>
            </a:r>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(3), 'linewidth', 2)</a:t>
            </a:r>
          </a:p>
          <a:p>
            <a:r>
              <a:rPr lang="en-AU" sz="1200" kern="1200" dirty="0" err="1">
                <a:solidFill>
                  <a:schemeClr val="tx1"/>
                </a:solidFill>
                <a:effectLst/>
                <a:latin typeface="+mn-lt"/>
                <a:ea typeface="+mn-ea"/>
                <a:cs typeface="+mn-cs"/>
              </a:rPr>
              <a:t>xlabel</a:t>
            </a:r>
            <a:r>
              <a:rPr lang="en-AU" sz="1200" kern="1200" dirty="0">
                <a:solidFill>
                  <a:schemeClr val="tx1"/>
                </a:solidFill>
                <a:effectLst/>
                <a:latin typeface="+mn-lt"/>
                <a:ea typeface="+mn-ea"/>
                <a:cs typeface="+mn-cs"/>
              </a:rPr>
              <a:t>('number of elements in the list');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('time');</a:t>
            </a:r>
          </a:p>
          <a:p>
            <a:r>
              <a:rPr lang="en-AU" sz="1200" kern="1200" dirty="0">
                <a:solidFill>
                  <a:schemeClr val="tx1"/>
                </a:solidFill>
                <a:effectLst/>
                <a:latin typeface="+mn-lt"/>
                <a:ea typeface="+mn-ea"/>
                <a:cs typeface="+mn-cs"/>
              </a:rPr>
              <a:t>legend({'true', 'approximated'})</a:t>
            </a:r>
          </a:p>
        </p:txBody>
      </p:sp>
      <p:sp>
        <p:nvSpPr>
          <p:cNvPr id="4" name="Slide Number Placeholder 3"/>
          <p:cNvSpPr>
            <a:spLocks noGrp="1"/>
          </p:cNvSpPr>
          <p:nvPr>
            <p:ph type="sldNum" sz="quarter" idx="5"/>
          </p:nvPr>
        </p:nvSpPr>
        <p:spPr/>
        <p:txBody>
          <a:bodyPr/>
          <a:lstStyle/>
          <a:p>
            <a:fld id="{F37C7CC2-A0F3-3141-A460-4689A100E6C4}" type="slidenum">
              <a:rPr lang="en-US" smtClean="0"/>
              <a:t>6</a:t>
            </a:fld>
            <a:endParaRPr lang="en-US"/>
          </a:p>
        </p:txBody>
      </p:sp>
    </p:spTree>
    <p:extLst>
      <p:ext uri="{BB962C8B-B14F-4D97-AF65-F5344CB8AC3E}">
        <p14:creationId xmlns:p14="http://schemas.microsoft.com/office/powerpoint/2010/main" val="20813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7</a:t>
            </a:fld>
            <a:endParaRPr lang="en-US"/>
          </a:p>
        </p:txBody>
      </p:sp>
    </p:spTree>
    <p:extLst>
      <p:ext uri="{BB962C8B-B14F-4D97-AF65-F5344CB8AC3E}">
        <p14:creationId xmlns:p14="http://schemas.microsoft.com/office/powerpoint/2010/main" val="272876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10</a:t>
            </a:fld>
            <a:endParaRPr lang="en-US"/>
          </a:p>
        </p:txBody>
      </p:sp>
    </p:spTree>
    <p:extLst>
      <p:ext uri="{BB962C8B-B14F-4D97-AF65-F5344CB8AC3E}">
        <p14:creationId xmlns:p14="http://schemas.microsoft.com/office/powerpoint/2010/main" val="369851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f1 = @(n) 1</a:t>
            </a:r>
          </a:p>
          <a:p>
            <a:r>
              <a:rPr lang="en-AU" sz="1200" kern="1200" dirty="0">
                <a:solidFill>
                  <a:schemeClr val="tx1"/>
                </a:solidFill>
                <a:effectLst/>
                <a:latin typeface="+mn-lt"/>
                <a:ea typeface="+mn-ea"/>
                <a:cs typeface="+mn-cs"/>
              </a:rPr>
              <a:t>f2 = @(n) log(n)</a:t>
            </a:r>
          </a:p>
          <a:p>
            <a:r>
              <a:rPr lang="en-AU" sz="1200" kern="1200" dirty="0">
                <a:solidFill>
                  <a:schemeClr val="tx1"/>
                </a:solidFill>
                <a:effectLst/>
                <a:latin typeface="+mn-lt"/>
                <a:ea typeface="+mn-ea"/>
                <a:cs typeface="+mn-cs"/>
              </a:rPr>
              <a:t>f3 = @(n) n</a:t>
            </a:r>
          </a:p>
          <a:p>
            <a:r>
              <a:rPr lang="en-AU" sz="1200" kern="1200" dirty="0">
                <a:solidFill>
                  <a:schemeClr val="tx1"/>
                </a:solidFill>
                <a:effectLst/>
                <a:latin typeface="+mn-lt"/>
                <a:ea typeface="+mn-ea"/>
                <a:cs typeface="+mn-cs"/>
              </a:rPr>
              <a:t>f4 = @(n) n .* log(n)</a:t>
            </a:r>
          </a:p>
          <a:p>
            <a:r>
              <a:rPr lang="en-AU" sz="1200" kern="1200" dirty="0">
                <a:solidFill>
                  <a:schemeClr val="tx1"/>
                </a:solidFill>
                <a:effectLst/>
                <a:latin typeface="+mn-lt"/>
                <a:ea typeface="+mn-ea"/>
                <a:cs typeface="+mn-cs"/>
              </a:rPr>
              <a:t>f5 = @(n) n.^2</a:t>
            </a:r>
          </a:p>
          <a:p>
            <a:r>
              <a:rPr lang="en-AU" sz="1200" kern="1200" dirty="0">
                <a:solidFill>
                  <a:schemeClr val="tx1"/>
                </a:solidFill>
                <a:effectLst/>
                <a:latin typeface="+mn-lt"/>
                <a:ea typeface="+mn-ea"/>
                <a:cs typeface="+mn-cs"/>
              </a:rPr>
              <a:t>f6 = @(n) n.^3</a:t>
            </a:r>
          </a:p>
          <a:p>
            <a:r>
              <a:rPr lang="en-AU" sz="1200" kern="1200" dirty="0">
                <a:solidFill>
                  <a:schemeClr val="tx1"/>
                </a:solidFill>
                <a:effectLst/>
                <a:latin typeface="+mn-lt"/>
                <a:ea typeface="+mn-ea"/>
                <a:cs typeface="+mn-cs"/>
              </a:rPr>
              <a:t>f7 = @(n) 2.7.^n</a:t>
            </a:r>
          </a:p>
          <a:p>
            <a:r>
              <a:rPr lang="en-AU" sz="1200" kern="1200" dirty="0">
                <a:solidFill>
                  <a:schemeClr val="tx1"/>
                </a:solidFill>
                <a:effectLst/>
                <a:latin typeface="+mn-lt"/>
                <a:ea typeface="+mn-ea"/>
                <a:cs typeface="+mn-cs"/>
              </a:rPr>
              <a:t>f8 = @(n) factorial(n)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 = 1:.1:6;</a:t>
            </a:r>
          </a:p>
          <a:p>
            <a:r>
              <a:rPr lang="en-AU" sz="1200" kern="1200" dirty="0">
                <a:solidFill>
                  <a:schemeClr val="tx1"/>
                </a:solidFill>
                <a:effectLst/>
                <a:latin typeface="+mn-lt"/>
                <a:ea typeface="+mn-ea"/>
                <a:cs typeface="+mn-cs"/>
              </a:rPr>
              <a:t>figure('</a:t>
            </a:r>
            <a:r>
              <a:rPr lang="en-AU" sz="1200" kern="1200" dirty="0" err="1">
                <a:solidFill>
                  <a:schemeClr val="tx1"/>
                </a:solidFill>
                <a:effectLst/>
                <a:latin typeface="+mn-lt"/>
                <a:ea typeface="+mn-ea"/>
                <a:cs typeface="+mn-cs"/>
              </a:rPr>
              <a:t>color</a:t>
            </a:r>
            <a:r>
              <a:rPr lang="en-AU" sz="1200" kern="1200" dirty="0">
                <a:solidFill>
                  <a:schemeClr val="tx1"/>
                </a:solidFill>
                <a:effectLst/>
                <a:latin typeface="+mn-lt"/>
                <a:ea typeface="+mn-ea"/>
                <a:cs typeface="+mn-cs"/>
              </a:rPr>
              <a:t>', 'white'), hold on;</a:t>
            </a:r>
          </a:p>
          <a:p>
            <a:r>
              <a:rPr lang="en-AU" sz="1200" kern="1200" dirty="0">
                <a:solidFill>
                  <a:schemeClr val="tx1"/>
                </a:solidFill>
                <a:effectLst/>
                <a:latin typeface="+mn-lt"/>
                <a:ea typeface="+mn-ea"/>
                <a:cs typeface="+mn-cs"/>
              </a:rPr>
              <a:t>plot(n, ones(1,length(n)), '-', 'linewidth', 4, '</a:t>
            </a:r>
            <a:r>
              <a:rPr lang="en-AU" sz="1200" kern="1200" dirty="0" err="1">
                <a:solidFill>
                  <a:schemeClr val="tx1"/>
                </a:solidFill>
                <a:effectLst/>
                <a:latin typeface="+mn-lt"/>
                <a:ea typeface="+mn-ea"/>
                <a:cs typeface="+mn-cs"/>
              </a:rPr>
              <a:t>color</a:t>
            </a:r>
            <a:r>
              <a:rPr lang="en-AU" sz="1200" kern="1200" dirty="0">
                <a:solidFill>
                  <a:schemeClr val="tx1"/>
                </a:solidFill>
                <a:effectLst/>
                <a:latin typeface="+mn-lt"/>
                <a:ea typeface="+mn-ea"/>
                <a:cs typeface="+mn-cs"/>
              </a:rPr>
              <a:t>', [0,0,0]);</a:t>
            </a:r>
          </a:p>
          <a:p>
            <a:r>
              <a:rPr lang="en-AU" sz="1200" kern="1200" dirty="0">
                <a:solidFill>
                  <a:schemeClr val="tx1"/>
                </a:solidFill>
                <a:effectLst/>
                <a:latin typeface="+mn-lt"/>
                <a:ea typeface="+mn-ea"/>
                <a:cs typeface="+mn-cs"/>
              </a:rPr>
              <a:t>plot(n, f2(n), '-', 'linewidth', 4);</a:t>
            </a:r>
          </a:p>
          <a:p>
            <a:r>
              <a:rPr lang="en-AU" sz="1200" kern="1200" dirty="0">
                <a:solidFill>
                  <a:schemeClr val="tx1"/>
                </a:solidFill>
                <a:effectLst/>
                <a:latin typeface="+mn-lt"/>
                <a:ea typeface="+mn-ea"/>
                <a:cs typeface="+mn-cs"/>
              </a:rPr>
              <a:t>plot(n, f3(n), '-', 'linewidth', 4);</a:t>
            </a:r>
          </a:p>
          <a:p>
            <a:r>
              <a:rPr lang="en-AU" sz="1200" kern="1200" dirty="0">
                <a:solidFill>
                  <a:schemeClr val="tx1"/>
                </a:solidFill>
                <a:effectLst/>
                <a:latin typeface="+mn-lt"/>
                <a:ea typeface="+mn-ea"/>
                <a:cs typeface="+mn-cs"/>
              </a:rPr>
              <a:t>plot(n, f4(n), '-', 'linewidth', 4);</a:t>
            </a:r>
          </a:p>
          <a:p>
            <a:r>
              <a:rPr lang="en-AU" sz="1200" kern="1200" dirty="0">
                <a:solidFill>
                  <a:schemeClr val="tx1"/>
                </a:solidFill>
                <a:effectLst/>
                <a:latin typeface="+mn-lt"/>
                <a:ea typeface="+mn-ea"/>
                <a:cs typeface="+mn-cs"/>
              </a:rPr>
              <a:t>plot(n, f5(n), '-', 'linewidth', 4);</a:t>
            </a:r>
          </a:p>
          <a:p>
            <a:r>
              <a:rPr lang="en-AU" sz="1200" kern="1200" dirty="0">
                <a:solidFill>
                  <a:schemeClr val="tx1"/>
                </a:solidFill>
                <a:effectLst/>
                <a:latin typeface="+mn-lt"/>
                <a:ea typeface="+mn-ea"/>
                <a:cs typeface="+mn-cs"/>
              </a:rPr>
              <a:t>plot(n, f6(n), '-', 'linewidth', 4);</a:t>
            </a:r>
          </a:p>
          <a:p>
            <a:r>
              <a:rPr lang="en-AU" sz="1200" kern="1200" dirty="0">
                <a:solidFill>
                  <a:schemeClr val="tx1"/>
                </a:solidFill>
                <a:effectLst/>
                <a:latin typeface="+mn-lt"/>
                <a:ea typeface="+mn-ea"/>
                <a:cs typeface="+mn-cs"/>
              </a:rPr>
              <a:t>plot(n, f7(n), '-', 'linewidth', 4);</a:t>
            </a:r>
          </a:p>
          <a:p>
            <a:r>
              <a:rPr lang="en-AU" sz="1200" kern="1200" dirty="0">
                <a:solidFill>
                  <a:schemeClr val="tx1"/>
                </a:solidFill>
                <a:effectLst/>
                <a:latin typeface="+mn-lt"/>
                <a:ea typeface="+mn-ea"/>
                <a:cs typeface="+mn-cs"/>
              </a:rPr>
              <a:t>plot([1:max(n)], f8([1:max(n)]), '-', 'linewidth', 4);</a:t>
            </a:r>
          </a:p>
          <a:p>
            <a:r>
              <a:rPr lang="en-AU" sz="1200" kern="1200" dirty="0">
                <a:solidFill>
                  <a:schemeClr val="tx1"/>
                </a:solidFill>
                <a:effectLst/>
                <a:latin typeface="+mn-lt"/>
                <a:ea typeface="+mn-ea"/>
                <a:cs typeface="+mn-cs"/>
              </a:rPr>
              <a:t>legend({'$O(1)$','$O(log(n))$','$O(n)$','$O(n \</a:t>
            </a:r>
            <a:r>
              <a:rPr lang="en-AU" sz="1200" kern="1200" dirty="0" err="1">
                <a:solidFill>
                  <a:schemeClr val="tx1"/>
                </a:solidFill>
                <a:effectLst/>
                <a:latin typeface="+mn-lt"/>
                <a:ea typeface="+mn-ea"/>
                <a:cs typeface="+mn-cs"/>
              </a:rPr>
              <a:t>cdot</a:t>
            </a:r>
            <a:r>
              <a:rPr lang="en-AU" sz="1200" kern="1200" dirty="0">
                <a:solidFill>
                  <a:schemeClr val="tx1"/>
                </a:solidFill>
                <a:effectLst/>
                <a:latin typeface="+mn-lt"/>
                <a:ea typeface="+mn-ea"/>
                <a:cs typeface="+mn-cs"/>
              </a:rPr>
              <a:t> log(n))$','$O(n^2)$','$O(</a:t>
            </a:r>
            <a:r>
              <a:rPr lang="en-AU" sz="1200" kern="1200" dirty="0" err="1">
                <a:solidFill>
                  <a:schemeClr val="tx1"/>
                </a:solidFill>
                <a:effectLst/>
                <a:latin typeface="+mn-lt"/>
                <a:ea typeface="+mn-ea"/>
                <a:cs typeface="+mn-cs"/>
              </a:rPr>
              <a:t>n^c</a:t>
            </a:r>
            <a:r>
              <a:rPr lang="en-AU" sz="1200" kern="1200" dirty="0">
                <a:solidFill>
                  <a:schemeClr val="tx1"/>
                </a:solidFill>
                <a:effectLst/>
                <a:latin typeface="+mn-lt"/>
                <a:ea typeface="+mn-ea"/>
                <a:cs typeface="+mn-cs"/>
              </a:rPr>
              <a:t>)$','$O(</a:t>
            </a:r>
            <a:r>
              <a:rPr lang="en-AU" sz="1200" kern="1200" dirty="0" err="1">
                <a:solidFill>
                  <a:schemeClr val="tx1"/>
                </a:solidFill>
                <a:effectLst/>
                <a:latin typeface="+mn-lt"/>
                <a:ea typeface="+mn-ea"/>
                <a:cs typeface="+mn-cs"/>
              </a:rPr>
              <a:t>c^n</a:t>
            </a:r>
            <a:r>
              <a:rPr lang="en-AU" sz="1200" kern="1200" dirty="0">
                <a:solidFill>
                  <a:schemeClr val="tx1"/>
                </a:solidFill>
                <a:effectLst/>
                <a:latin typeface="+mn-lt"/>
                <a:ea typeface="+mn-ea"/>
                <a:cs typeface="+mn-cs"/>
              </a:rPr>
              <a:t>)$','$O(n!)$'},'interpreter', 'latex', '</a:t>
            </a:r>
            <a:r>
              <a:rPr lang="en-AU" sz="1200" kern="1200" dirty="0" err="1">
                <a:solidFill>
                  <a:schemeClr val="tx1"/>
                </a:solidFill>
                <a:effectLst/>
                <a:latin typeface="+mn-lt"/>
                <a:ea typeface="+mn-ea"/>
                <a:cs typeface="+mn-cs"/>
              </a:rPr>
              <a:t>fontsize</a:t>
            </a:r>
            <a:r>
              <a:rPr lang="en-AU" sz="1200" kern="1200" dirty="0">
                <a:solidFill>
                  <a:schemeClr val="tx1"/>
                </a:solidFill>
                <a:effectLst/>
                <a:latin typeface="+mn-lt"/>
                <a:ea typeface="+mn-ea"/>
                <a:cs typeface="+mn-cs"/>
              </a:rPr>
              <a:t>', 20)</a:t>
            </a:r>
          </a:p>
          <a:p>
            <a:r>
              <a:rPr lang="en-AU" sz="1200" kern="1200" dirty="0" err="1">
                <a:solidFill>
                  <a:schemeClr val="tx1"/>
                </a:solidFill>
                <a:effectLst/>
                <a:latin typeface="+mn-lt"/>
                <a:ea typeface="+mn-ea"/>
                <a:cs typeface="+mn-cs"/>
              </a:rPr>
              <a:t>xticklabels</a:t>
            </a:r>
            <a:r>
              <a:rPr lang="en-AU" sz="1200" kern="1200" dirty="0">
                <a:solidFill>
                  <a:schemeClr val="tx1"/>
                </a:solidFill>
                <a:effectLst/>
                <a:latin typeface="+mn-lt"/>
                <a:ea typeface="+mn-ea"/>
                <a:cs typeface="+mn-cs"/>
              </a:rPr>
              <a:t>([]);</a:t>
            </a:r>
          </a:p>
          <a:p>
            <a:r>
              <a:rPr lang="en-AU" sz="1200" kern="1200" dirty="0" err="1">
                <a:solidFill>
                  <a:schemeClr val="tx1"/>
                </a:solidFill>
                <a:effectLst/>
                <a:latin typeface="+mn-lt"/>
                <a:ea typeface="+mn-ea"/>
                <a:cs typeface="+mn-cs"/>
              </a:rPr>
              <a:t>yticklabels</a:t>
            </a:r>
            <a:r>
              <a:rPr lang="en-AU" sz="1200" kern="1200" dirty="0">
                <a:solidFill>
                  <a:schemeClr val="tx1"/>
                </a:solidFill>
                <a:effectLst/>
                <a:latin typeface="+mn-lt"/>
                <a:ea typeface="+mn-ea"/>
                <a:cs typeface="+mn-cs"/>
              </a:rPr>
              <a:t>([]);</a:t>
            </a:r>
          </a:p>
          <a:p>
            <a:r>
              <a:rPr lang="en-AU" sz="1200" kern="1200" dirty="0" err="1">
                <a:solidFill>
                  <a:schemeClr val="tx1"/>
                </a:solidFill>
                <a:effectLst/>
                <a:latin typeface="+mn-lt"/>
                <a:ea typeface="+mn-ea"/>
                <a:cs typeface="+mn-cs"/>
              </a:rPr>
              <a:t>xlabel</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n$','interpreter</a:t>
            </a:r>
            <a:r>
              <a:rPr lang="en-AU" sz="1200" kern="1200" dirty="0">
                <a:solidFill>
                  <a:schemeClr val="tx1"/>
                </a:solidFill>
                <a:effectLst/>
                <a:latin typeface="+mn-lt"/>
                <a:ea typeface="+mn-ea"/>
                <a:cs typeface="+mn-cs"/>
              </a:rPr>
              <a:t>', 'latex', '</a:t>
            </a:r>
            <a:r>
              <a:rPr lang="en-AU" sz="1200" kern="1200" dirty="0" err="1">
                <a:solidFill>
                  <a:schemeClr val="tx1"/>
                </a:solidFill>
                <a:effectLst/>
                <a:latin typeface="+mn-lt"/>
                <a:ea typeface="+mn-ea"/>
                <a:cs typeface="+mn-cs"/>
              </a:rPr>
              <a:t>fontsize</a:t>
            </a:r>
            <a:r>
              <a:rPr lang="en-AU" sz="1200" kern="1200" dirty="0">
                <a:solidFill>
                  <a:schemeClr val="tx1"/>
                </a:solidFill>
                <a:effectLst/>
                <a:latin typeface="+mn-lt"/>
                <a:ea typeface="+mn-ea"/>
                <a:cs typeface="+mn-cs"/>
              </a:rPr>
              <a:t>', 20)</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O$','interpreter</a:t>
            </a:r>
            <a:r>
              <a:rPr lang="en-AU" sz="1200" kern="1200" dirty="0">
                <a:solidFill>
                  <a:schemeClr val="tx1"/>
                </a:solidFill>
                <a:effectLst/>
                <a:latin typeface="+mn-lt"/>
                <a:ea typeface="+mn-ea"/>
                <a:cs typeface="+mn-cs"/>
              </a:rPr>
              <a:t>', 'latex', '</a:t>
            </a:r>
            <a:r>
              <a:rPr lang="en-AU" sz="1200" kern="1200" dirty="0" err="1">
                <a:solidFill>
                  <a:schemeClr val="tx1"/>
                </a:solidFill>
                <a:effectLst/>
                <a:latin typeface="+mn-lt"/>
                <a:ea typeface="+mn-ea"/>
                <a:cs typeface="+mn-cs"/>
              </a:rPr>
              <a:t>fontsize</a:t>
            </a:r>
            <a:r>
              <a:rPr lang="en-AU" sz="1200" kern="1200" dirty="0">
                <a:solidFill>
                  <a:schemeClr val="tx1"/>
                </a:solidFill>
                <a:effectLst/>
                <a:latin typeface="+mn-lt"/>
                <a:ea typeface="+mn-ea"/>
                <a:cs typeface="+mn-cs"/>
              </a:rPr>
              <a:t>', 20)</a:t>
            </a:r>
          </a:p>
          <a:p>
            <a:endParaRPr lang="en-US" dirty="0"/>
          </a:p>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11</a:t>
            </a:fld>
            <a:endParaRPr lang="en-US"/>
          </a:p>
        </p:txBody>
      </p:sp>
    </p:spTree>
    <p:extLst>
      <p:ext uri="{BB962C8B-B14F-4D97-AF65-F5344CB8AC3E}">
        <p14:creationId xmlns:p14="http://schemas.microsoft.com/office/powerpoint/2010/main" val="407844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14</a:t>
            </a:fld>
            <a:endParaRPr lang="en-US"/>
          </a:p>
        </p:txBody>
      </p:sp>
    </p:spTree>
    <p:extLst>
      <p:ext uri="{BB962C8B-B14F-4D97-AF65-F5344CB8AC3E}">
        <p14:creationId xmlns:p14="http://schemas.microsoft.com/office/powerpoint/2010/main" val="118179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wiki.haskell.org</a:t>
            </a:r>
            <a:r>
              <a:rPr lang="en-US" dirty="0"/>
              <a:t>/99_questions/Solutions/26</a:t>
            </a:r>
          </a:p>
        </p:txBody>
      </p:sp>
      <p:sp>
        <p:nvSpPr>
          <p:cNvPr id="4" name="Slide Number Placeholder 3"/>
          <p:cNvSpPr>
            <a:spLocks noGrp="1"/>
          </p:cNvSpPr>
          <p:nvPr>
            <p:ph type="sldNum" sz="quarter" idx="5"/>
          </p:nvPr>
        </p:nvSpPr>
        <p:spPr/>
        <p:txBody>
          <a:bodyPr/>
          <a:lstStyle/>
          <a:p>
            <a:fld id="{F37C7CC2-A0F3-3141-A460-4689A100E6C4}" type="slidenum">
              <a:rPr lang="en-US" smtClean="0"/>
              <a:t>18</a:t>
            </a:fld>
            <a:endParaRPr lang="en-US"/>
          </a:p>
        </p:txBody>
      </p:sp>
    </p:spTree>
    <p:extLst>
      <p:ext uri="{BB962C8B-B14F-4D97-AF65-F5344CB8AC3E}">
        <p14:creationId xmlns:p14="http://schemas.microsoft.com/office/powerpoint/2010/main" val="3281169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0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33824"/>
            <a:ext cx="6400800" cy="15252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655E3-EC3B-824A-A4E9-873FA8E250BA}"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11" name="Picture 10">
            <a:extLst>
              <a:ext uri="{FF2B5EF4-FFF2-40B4-BE49-F238E27FC236}">
                <a16:creationId xmlns:a16="http://schemas.microsoft.com/office/drawing/2014/main" id="{419430FF-E783-CC40-8C3D-72B7ADD2F615}"/>
              </a:ext>
            </a:extLst>
          </p:cNvPr>
          <p:cNvPicPr>
            <a:picLocks noChangeAspect="1"/>
          </p:cNvPicPr>
          <p:nvPr userDrawn="1"/>
        </p:nvPicPr>
        <p:blipFill>
          <a:blip r:embed="rId2"/>
          <a:stretch>
            <a:fillRect/>
          </a:stretch>
        </p:blipFill>
        <p:spPr>
          <a:xfrm>
            <a:off x="3571670" y="4556098"/>
            <a:ext cx="2000659" cy="1605998"/>
          </a:xfrm>
          <a:prstGeom prst="rect">
            <a:avLst/>
          </a:prstGeom>
        </p:spPr>
      </p:pic>
    </p:spTree>
    <p:extLst>
      <p:ext uri="{BB962C8B-B14F-4D97-AF65-F5344CB8AC3E}">
        <p14:creationId xmlns:p14="http://schemas.microsoft.com/office/powerpoint/2010/main" val="23249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D445E-CCC3-9C49-80E9-7C75A3F4D908}"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7574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2E2F-1924-5F4B-ABA9-88C3AE2BB728}"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90585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902" y="245192"/>
            <a:ext cx="7965424" cy="556282"/>
          </a:xfrm>
        </p:spPr>
        <p:txBody>
          <a:bodyPr/>
          <a:lstStyle/>
          <a:p>
            <a:r>
              <a:rPr lang="en-US" dirty="0"/>
              <a:t>Click to edit Master title style</a:t>
            </a:r>
          </a:p>
        </p:txBody>
      </p:sp>
      <p:sp>
        <p:nvSpPr>
          <p:cNvPr id="3" name="Content Placeholder 2"/>
          <p:cNvSpPr>
            <a:spLocks noGrp="1"/>
          </p:cNvSpPr>
          <p:nvPr>
            <p:ph idx="1"/>
          </p:nvPr>
        </p:nvSpPr>
        <p:spPr>
          <a:xfrm>
            <a:off x="199901" y="959003"/>
            <a:ext cx="8654537" cy="5261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253E-A1AA-AC49-A424-9FC5041F72A0}"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7" name="Picture 6">
            <a:extLst>
              <a:ext uri="{FF2B5EF4-FFF2-40B4-BE49-F238E27FC236}">
                <a16:creationId xmlns:a16="http://schemas.microsoft.com/office/drawing/2014/main" id="{A97A5B8D-90AD-D24D-AAC3-581E117B3710}"/>
              </a:ext>
            </a:extLst>
          </p:cNvPr>
          <p:cNvPicPr>
            <a:picLocks noChangeAspect="1"/>
          </p:cNvPicPr>
          <p:nvPr userDrawn="1"/>
        </p:nvPicPr>
        <p:blipFill>
          <a:blip r:embed="rId2"/>
          <a:stretch>
            <a:fillRect/>
          </a:stretch>
        </p:blipFill>
        <p:spPr>
          <a:xfrm>
            <a:off x="8165325" y="102289"/>
            <a:ext cx="889223" cy="713810"/>
          </a:xfrm>
          <a:prstGeom prst="rect">
            <a:avLst/>
          </a:prstGeom>
        </p:spPr>
      </p:pic>
    </p:spTree>
    <p:extLst>
      <p:ext uri="{BB962C8B-B14F-4D97-AF65-F5344CB8AC3E}">
        <p14:creationId xmlns:p14="http://schemas.microsoft.com/office/powerpoint/2010/main" val="30798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7C22B-9C58-D14B-BF66-29307AE5619E}"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2491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9D49F-D31B-7544-8DFB-93052E89E38E}" type="datetime1">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18272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CB6C6-12FC-F945-B520-9680EC8004EF}" type="datetime1">
              <a:rPr lang="en-US" smtClean="0"/>
              <a:t>11/9/20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1872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FC323-AF0D-C04B-A6D9-83CA5AEA8838}" type="datetime1">
              <a:rPr lang="en-US" smtClean="0"/>
              <a:t>11/9/20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68482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471CA-0E43-0046-BC62-80C64EFD5F25}" type="datetime1">
              <a:rPr lang="en-US" smtClean="0"/>
              <a:t>11/9/20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0393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33DDD-182C-7B48-8F91-E6E83035B8D7}" type="datetime1">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7335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9C93D-B6C6-4F45-A896-C45D339ABA17}" type="datetime1">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2458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900" y="460291"/>
            <a:ext cx="8654537" cy="5562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9901" y="1343131"/>
            <a:ext cx="8654537" cy="4876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9901" y="64621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BB3C9-FA19-6242-A9C8-1BCCB2BA7303}" type="datetime1">
              <a:rPr lang="en-US" smtClean="0"/>
              <a:t>11/9/20</a:t>
            </a:fld>
            <a:endParaRPr lang="en-US" dirty="0"/>
          </a:p>
        </p:txBody>
      </p:sp>
      <p:sp>
        <p:nvSpPr>
          <p:cNvPr id="5" name="Footer Placeholder 4"/>
          <p:cNvSpPr>
            <a:spLocks noGrp="1"/>
          </p:cNvSpPr>
          <p:nvPr>
            <p:ph type="ftr" sz="quarter" idx="3"/>
          </p:nvPr>
        </p:nvSpPr>
        <p:spPr>
          <a:xfrm>
            <a:off x="3124200" y="64621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20838" y="64621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4CDA4-B2C2-C244-9F85-471ABA281F4B}" type="slidenum">
              <a:rPr lang="en-US" smtClean="0"/>
              <a:t>‹#›</a:t>
            </a:fld>
            <a:endParaRPr lang="en-US"/>
          </a:p>
        </p:txBody>
      </p:sp>
    </p:spTree>
    <p:extLst>
      <p:ext uri="{BB962C8B-B14F-4D97-AF65-F5344CB8AC3E}">
        <p14:creationId xmlns:p14="http://schemas.microsoft.com/office/powerpoint/2010/main" val="378064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19.png"/><Relationship Id="rId12"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Total_ord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Lecture 10B</a:t>
            </a:r>
            <a:br>
              <a:rPr lang="en-US" sz="2800" dirty="0"/>
            </a:br>
            <a:r>
              <a:rPr lang="en-US" sz="2800" dirty="0"/>
              <a:t>Complexity</a:t>
            </a:r>
            <a:br>
              <a:rPr lang="en-US" sz="2800" dirty="0"/>
            </a:br>
            <a:endParaRPr lang="en-US" sz="2800" dirty="0"/>
          </a:p>
        </p:txBody>
      </p:sp>
      <p:sp>
        <p:nvSpPr>
          <p:cNvPr id="3" name="Subtitle 2"/>
          <p:cNvSpPr>
            <a:spLocks noGrp="1"/>
          </p:cNvSpPr>
          <p:nvPr>
            <p:ph type="subTitle" idx="1"/>
          </p:nvPr>
        </p:nvSpPr>
        <p:spPr>
          <a:xfrm>
            <a:off x="1371600" y="3277308"/>
            <a:ext cx="6400800" cy="1022843"/>
          </a:xfrm>
        </p:spPr>
        <p:txBody>
          <a:bodyPr/>
          <a:lstStyle/>
          <a:p>
            <a:r>
              <a:rPr lang="en-US" dirty="0"/>
              <a:t>COMP 1100</a:t>
            </a:r>
          </a:p>
        </p:txBody>
      </p:sp>
    </p:spTree>
    <p:extLst>
      <p:ext uri="{BB962C8B-B14F-4D97-AF65-F5344CB8AC3E}">
        <p14:creationId xmlns:p14="http://schemas.microsoft.com/office/powerpoint/2010/main" val="5893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A432-750F-ED4C-9D98-0B775616D946}"/>
              </a:ext>
            </a:extLst>
          </p:cNvPr>
          <p:cNvSpPr>
            <a:spLocks noGrp="1"/>
          </p:cNvSpPr>
          <p:nvPr>
            <p:ph type="title"/>
          </p:nvPr>
        </p:nvSpPr>
        <p:spPr/>
        <p:txBody>
          <a:bodyPr/>
          <a:lstStyle/>
          <a:p>
            <a:r>
              <a:rPr lang="en-US" dirty="0"/>
              <a:t>Standard complexity classes</a:t>
            </a:r>
          </a:p>
        </p:txBody>
      </p:sp>
      <p:sp>
        <p:nvSpPr>
          <p:cNvPr id="4" name="Slide Number Placeholder 3">
            <a:extLst>
              <a:ext uri="{FF2B5EF4-FFF2-40B4-BE49-F238E27FC236}">
                <a16:creationId xmlns:a16="http://schemas.microsoft.com/office/drawing/2014/main" id="{4F6E7D30-26E8-744F-9546-0DDE153EB4F6}"/>
              </a:ext>
            </a:extLst>
          </p:cNvPr>
          <p:cNvSpPr>
            <a:spLocks noGrp="1"/>
          </p:cNvSpPr>
          <p:nvPr>
            <p:ph type="sldNum" sz="quarter" idx="12"/>
          </p:nvPr>
        </p:nvSpPr>
        <p:spPr/>
        <p:txBody>
          <a:bodyPr/>
          <a:lstStyle/>
          <a:p>
            <a:fld id="{C584CDA4-B2C2-C244-9F85-471ABA281F4B}" type="slidenum">
              <a:rPr lang="en-US" smtClean="0"/>
              <a:t>10</a:t>
            </a:fld>
            <a:endParaRPr lang="en-US"/>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8049ED29-558E-6145-BD95-66E2CC76C7CB}"/>
                  </a:ext>
                </a:extLst>
              </p:cNvPr>
              <p:cNvGraphicFramePr>
                <a:graphicFrameLocks noGrp="1"/>
              </p:cNvGraphicFramePr>
              <p:nvPr>
                <p:extLst>
                  <p:ext uri="{D42A27DB-BD31-4B8C-83A1-F6EECF244321}">
                    <p14:modId xmlns:p14="http://schemas.microsoft.com/office/powerpoint/2010/main" val="3768912321"/>
                  </p:ext>
                </p:extLst>
              </p:nvPr>
            </p:nvGraphicFramePr>
            <p:xfrm>
              <a:off x="408938" y="1643003"/>
              <a:ext cx="8239761" cy="3977640"/>
            </p:xfrm>
            <a:graphic>
              <a:graphicData uri="http://schemas.openxmlformats.org/drawingml/2006/table">
                <a:tbl>
                  <a:tblPr firstRow="1" bandRow="1">
                    <a:tableStyleId>{616DA210-FB5B-4158-B5E0-FEB733F419BA}</a:tableStyleId>
                  </a:tblPr>
                  <a:tblGrid>
                    <a:gridCol w="1140462">
                      <a:extLst>
                        <a:ext uri="{9D8B030D-6E8A-4147-A177-3AD203B41FA5}">
                          <a16:colId xmlns:a16="http://schemas.microsoft.com/office/drawing/2014/main" val="4248642661"/>
                        </a:ext>
                      </a:extLst>
                    </a:gridCol>
                    <a:gridCol w="2362200">
                      <a:extLst>
                        <a:ext uri="{9D8B030D-6E8A-4147-A177-3AD203B41FA5}">
                          <a16:colId xmlns:a16="http://schemas.microsoft.com/office/drawing/2014/main" val="1190034883"/>
                        </a:ext>
                      </a:extLst>
                    </a:gridCol>
                    <a:gridCol w="4737099">
                      <a:extLst>
                        <a:ext uri="{9D8B030D-6E8A-4147-A177-3AD203B41FA5}">
                          <a16:colId xmlns:a16="http://schemas.microsoft.com/office/drawing/2014/main" val="2343856484"/>
                        </a:ext>
                      </a:extLst>
                    </a:gridCol>
                  </a:tblGrid>
                  <a:tr h="370840">
                    <a:tc>
                      <a:txBody>
                        <a:bodyPr/>
                        <a:lstStyle/>
                        <a:p>
                          <a:r>
                            <a:rPr lang="en-US" b="0" dirty="0"/>
                            <a:t>notation</a:t>
                          </a:r>
                        </a:p>
                      </a:txBody>
                      <a:tcPr/>
                    </a:tc>
                    <a:tc>
                      <a:txBody>
                        <a:bodyPr/>
                        <a:lstStyle/>
                        <a:p>
                          <a:r>
                            <a:rPr lang="en-US" b="0" dirty="0"/>
                            <a:t>description</a:t>
                          </a:r>
                        </a:p>
                      </a:txBody>
                      <a:tcPr/>
                    </a:tc>
                    <a:tc>
                      <a:txBody>
                        <a:bodyPr/>
                        <a:lstStyle/>
                        <a:p>
                          <a:r>
                            <a:rPr lang="en-US" b="0" dirty="0"/>
                            <a:t>example</a:t>
                          </a:r>
                        </a:p>
                      </a:txBody>
                      <a:tcPr/>
                    </a:tc>
                    <a:extLst>
                      <a:ext uri="{0D108BD9-81ED-4DB2-BD59-A6C34878D82A}">
                        <a16:rowId xmlns:a16="http://schemas.microsoft.com/office/drawing/2014/main" val="2540530824"/>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m:oMathPara>
                          </a14:m>
                          <a:endParaRPr lang="en-US" b="0" dirty="0"/>
                        </a:p>
                      </a:txBody>
                      <a:tcPr/>
                    </a:tc>
                    <a:tc>
                      <a:txBody>
                        <a:bodyPr/>
                        <a:lstStyle/>
                        <a:p>
                          <a:r>
                            <a:rPr lang="en-US" b="0" dirty="0"/>
                            <a:t>constant 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dirty="0">
                              <a:solidFill>
                                <a:schemeClr val="tx1"/>
                              </a:solidFill>
                              <a:effectLst/>
                              <a:latin typeface="+mn-lt"/>
                              <a:ea typeface="+mn-ea"/>
                              <a:cs typeface="+mn-cs"/>
                            </a:rPr>
                            <a:t>pushing and </a:t>
                          </a:r>
                          <a:r>
                            <a:rPr lang="en-AU" sz="1800" b="0" i="0" u="none" strike="noStrike" kern="1200" dirty="0" err="1">
                              <a:solidFill>
                                <a:schemeClr val="tx1"/>
                              </a:solidFill>
                              <a:effectLst/>
                              <a:latin typeface="+mn-lt"/>
                              <a:ea typeface="+mn-ea"/>
                              <a:cs typeface="+mn-cs"/>
                            </a:rPr>
                            <a:t>poping</a:t>
                          </a:r>
                          <a:r>
                            <a:rPr lang="en-AU" sz="1800" b="0" i="0" u="none" strike="noStrike" kern="1200" dirty="0">
                              <a:solidFill>
                                <a:schemeClr val="tx1"/>
                              </a:solidFill>
                              <a:effectLst/>
                              <a:latin typeface="+mn-lt"/>
                              <a:ea typeface="+mn-ea"/>
                              <a:cs typeface="+mn-cs"/>
                            </a:rPr>
                            <a:t> on stack</a:t>
                          </a:r>
                        </a:p>
                      </a:txBody>
                      <a:tcPr/>
                    </a:tc>
                    <a:extLst>
                      <a:ext uri="{0D108BD9-81ED-4DB2-BD59-A6C34878D82A}">
                        <a16:rowId xmlns:a16="http://schemas.microsoft.com/office/drawing/2014/main" val="4137370804"/>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US" dirty="0"/>
                        </a:p>
                      </a:txBody>
                      <a:tcPr/>
                    </a:tc>
                    <a:tc>
                      <a:txBody>
                        <a:bodyPr/>
                        <a:lstStyle/>
                        <a:p>
                          <a:r>
                            <a:rPr lang="en-US" dirty="0"/>
                            <a:t>logarithmic time</a:t>
                          </a:r>
                        </a:p>
                      </a:txBody>
                      <a:tcPr/>
                    </a:tc>
                    <a:tc>
                      <a:txBody>
                        <a:bodyPr/>
                        <a:lstStyle/>
                        <a:p>
                          <a:r>
                            <a:rPr lang="en-US" dirty="0"/>
                            <a:t>Finding largest/smallest number in a binary search tree</a:t>
                          </a:r>
                        </a:p>
                      </a:txBody>
                      <a:tcPr/>
                    </a:tc>
                    <a:extLst>
                      <a:ext uri="{0D108BD9-81ED-4DB2-BD59-A6C34878D82A}">
                        <a16:rowId xmlns:a16="http://schemas.microsoft.com/office/drawing/2014/main" val="382657515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a:txBody>
                      <a:tcPr/>
                    </a:tc>
                    <a:tc>
                      <a:txBody>
                        <a:bodyPr/>
                        <a:lstStyle/>
                        <a:p>
                          <a:r>
                            <a:rPr lang="en-US" dirty="0"/>
                            <a:t>linear 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comparing two strings/linear search</a:t>
                          </a:r>
                        </a:p>
                      </a:txBody>
                      <a:tcPr/>
                    </a:tc>
                    <a:extLst>
                      <a:ext uri="{0D108BD9-81ED-4DB2-BD59-A6C34878D82A}">
                        <a16:rowId xmlns:a16="http://schemas.microsoft.com/office/drawing/2014/main" val="72933684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US" dirty="0"/>
                        </a:p>
                      </a:txBody>
                      <a:tcPr/>
                    </a:tc>
                    <a:tc>
                      <a:txBody>
                        <a:bodyPr/>
                        <a:lstStyle/>
                        <a:p>
                          <a:r>
                            <a:rPr lang="en-US" dirty="0"/>
                            <a:t>linear-arithmetic time</a:t>
                          </a:r>
                        </a:p>
                      </a:txBody>
                      <a:tcPr/>
                    </a:tc>
                    <a:tc>
                      <a:txBody>
                        <a:bodyPr/>
                        <a:lstStyle/>
                        <a:p>
                          <a:r>
                            <a:rPr lang="en-US" dirty="0"/>
                            <a:t>Quick Sort/Merge Sort</a:t>
                          </a:r>
                        </a:p>
                      </a:txBody>
                      <a:tcPr/>
                    </a:tc>
                    <a:extLst>
                      <a:ext uri="{0D108BD9-81ED-4DB2-BD59-A6C34878D82A}">
                        <a16:rowId xmlns:a16="http://schemas.microsoft.com/office/drawing/2014/main" val="2521843304"/>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m:oMathPara>
                          </a14:m>
                          <a:endParaRPr lang="en-US" dirty="0"/>
                        </a:p>
                      </a:txBody>
                      <a:tcPr/>
                    </a:tc>
                    <a:tc>
                      <a:txBody>
                        <a:bodyPr/>
                        <a:lstStyle/>
                        <a:p>
                          <a:r>
                            <a:rPr lang="en-US" dirty="0"/>
                            <a:t>quadratic 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Bubble Sort/</a:t>
                          </a:r>
                          <a:r>
                            <a:rPr lang="en-AU" sz="1800" b="0" i="0" u="none" strike="noStrike" kern="1200" dirty="0">
                              <a:solidFill>
                                <a:schemeClr val="tx1"/>
                              </a:solidFill>
                              <a:effectLst/>
                              <a:latin typeface="+mn-lt"/>
                              <a:ea typeface="+mn-ea"/>
                              <a:cs typeface="+mn-cs"/>
                            </a:rPr>
                            <a:t>Insertion Sort</a:t>
                          </a:r>
                        </a:p>
                      </a:txBody>
                      <a:tcPr/>
                    </a:tc>
                    <a:extLst>
                      <a:ext uri="{0D108BD9-81ED-4DB2-BD59-A6C34878D82A}">
                        <a16:rowId xmlns:a16="http://schemas.microsoft.com/office/drawing/2014/main" val="20624081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𝑐</m:t>
                                        </m:r>
                                      </m:sup>
                                    </m:sSup>
                                  </m:e>
                                </m:d>
                              </m:oMath>
                            </m:oMathPara>
                          </a14:m>
                          <a:endParaRPr lang="en-US" dirty="0"/>
                        </a:p>
                      </a:txBody>
                      <a:tcPr/>
                    </a:tc>
                    <a:tc>
                      <a:txBody>
                        <a:bodyPr/>
                        <a:lstStyle/>
                        <a:p>
                          <a:r>
                            <a:rPr lang="en-US" dirty="0"/>
                            <a:t>polynomial time</a:t>
                          </a:r>
                        </a:p>
                      </a:txBody>
                      <a:tcPr/>
                    </a:tc>
                    <a:tc>
                      <a:txBody>
                        <a:bodyPr/>
                        <a:lstStyle/>
                        <a:p>
                          <a:r>
                            <a:rPr lang="en-US" dirty="0"/>
                            <a:t>Matrix multiplication, inversion</a:t>
                          </a:r>
                        </a:p>
                      </a:txBody>
                      <a:tcPr/>
                    </a:tc>
                    <a:extLst>
                      <a:ext uri="{0D108BD9-81ED-4DB2-BD59-A6C34878D82A}">
                        <a16:rowId xmlns:a16="http://schemas.microsoft.com/office/drawing/2014/main" val="141247195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𝑛</m:t>
                                        </m:r>
                                      </m:sup>
                                    </m:sSup>
                                  </m:e>
                                </m:d>
                              </m:oMath>
                            </m:oMathPara>
                          </a14:m>
                          <a:endParaRPr lang="en-US" dirty="0"/>
                        </a:p>
                      </a:txBody>
                      <a:tcPr/>
                    </a:tc>
                    <a:tc>
                      <a:txBody>
                        <a:bodyPr/>
                        <a:lstStyle/>
                        <a:p>
                          <a:r>
                            <a:rPr lang="en-US" dirty="0"/>
                            <a:t>exponential time</a:t>
                          </a:r>
                        </a:p>
                      </a:txBody>
                      <a:tcPr/>
                    </a:tc>
                    <a:tc>
                      <a:txBody>
                        <a:bodyPr/>
                        <a:lstStyle/>
                        <a:p>
                          <a:r>
                            <a:rPr lang="en-US" dirty="0"/>
                            <a:t>the recursive calculation of Fibonacci numbers</a:t>
                          </a:r>
                        </a:p>
                      </a:txBody>
                      <a:tcPr/>
                    </a:tc>
                    <a:extLst>
                      <a:ext uri="{0D108BD9-81ED-4DB2-BD59-A6C34878D82A}">
                        <a16:rowId xmlns:a16="http://schemas.microsoft.com/office/drawing/2014/main" val="10270931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e>
                                </m:d>
                              </m:oMath>
                            </m:oMathPara>
                          </a14:m>
                          <a:endParaRPr lang="en-US" dirty="0"/>
                        </a:p>
                      </a:txBody>
                      <a:tcPr/>
                    </a:tc>
                    <a:tc>
                      <a:txBody>
                        <a:bodyPr/>
                        <a:lstStyle/>
                        <a:p>
                          <a:r>
                            <a:rPr lang="en-US" dirty="0"/>
                            <a:t>factorial time</a:t>
                          </a:r>
                        </a:p>
                      </a:txBody>
                      <a:tcPr/>
                    </a:tc>
                    <a:tc>
                      <a:txBody>
                        <a:bodyPr/>
                        <a:lstStyle/>
                        <a:p>
                          <a:r>
                            <a:rPr lang="en-US" dirty="0"/>
                            <a:t>Textbook matrix determinant calculation</a:t>
                          </a:r>
                        </a:p>
                      </a:txBody>
                      <a:tcPr/>
                    </a:tc>
                    <a:extLst>
                      <a:ext uri="{0D108BD9-81ED-4DB2-BD59-A6C34878D82A}">
                        <a16:rowId xmlns:a16="http://schemas.microsoft.com/office/drawing/2014/main" val="1972064031"/>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oMath>
                            </m:oMathPara>
                          </a14:m>
                          <a:endParaRPr lang="en-US" dirty="0"/>
                        </a:p>
                      </a:txBody>
                      <a:tcPr/>
                    </a:tc>
                    <a:tc>
                      <a:txBody>
                        <a:bodyPr/>
                        <a:lstStyle/>
                        <a:p>
                          <a:r>
                            <a:rPr lang="en-US" dirty="0"/>
                            <a:t>infinite time</a:t>
                          </a:r>
                        </a:p>
                      </a:txBody>
                      <a:tcPr/>
                    </a:tc>
                    <a:tc>
                      <a:txBody>
                        <a:bodyPr/>
                        <a:lstStyle/>
                        <a:p>
                          <a:endParaRPr lang="en-US" dirty="0"/>
                        </a:p>
                      </a:txBody>
                      <a:tcPr/>
                    </a:tc>
                    <a:extLst>
                      <a:ext uri="{0D108BD9-81ED-4DB2-BD59-A6C34878D82A}">
                        <a16:rowId xmlns:a16="http://schemas.microsoft.com/office/drawing/2014/main" val="3555154255"/>
                      </a:ext>
                    </a:extLst>
                  </a:tr>
                </a:tbl>
              </a:graphicData>
            </a:graphic>
          </p:graphicFrame>
        </mc:Choice>
        <mc:Fallback xmlns="">
          <p:graphicFrame>
            <p:nvGraphicFramePr>
              <p:cNvPr id="5" name="Table 5">
                <a:extLst>
                  <a:ext uri="{FF2B5EF4-FFF2-40B4-BE49-F238E27FC236}">
                    <a16:creationId xmlns:a16="http://schemas.microsoft.com/office/drawing/2014/main" id="{8049ED29-558E-6145-BD95-66E2CC76C7CB}"/>
                  </a:ext>
                </a:extLst>
              </p:cNvPr>
              <p:cNvGraphicFramePr>
                <a:graphicFrameLocks noGrp="1"/>
              </p:cNvGraphicFramePr>
              <p:nvPr>
                <p:extLst>
                  <p:ext uri="{D42A27DB-BD31-4B8C-83A1-F6EECF244321}">
                    <p14:modId xmlns:p14="http://schemas.microsoft.com/office/powerpoint/2010/main" val="3768912321"/>
                  </p:ext>
                </p:extLst>
              </p:nvPr>
            </p:nvGraphicFramePr>
            <p:xfrm>
              <a:off x="408938" y="1643003"/>
              <a:ext cx="8239761" cy="3977640"/>
            </p:xfrm>
            <a:graphic>
              <a:graphicData uri="http://schemas.openxmlformats.org/drawingml/2006/table">
                <a:tbl>
                  <a:tblPr firstRow="1" bandRow="1">
                    <a:tableStyleId>{616DA210-FB5B-4158-B5E0-FEB733F419BA}</a:tableStyleId>
                  </a:tblPr>
                  <a:tblGrid>
                    <a:gridCol w="1140462">
                      <a:extLst>
                        <a:ext uri="{9D8B030D-6E8A-4147-A177-3AD203B41FA5}">
                          <a16:colId xmlns:a16="http://schemas.microsoft.com/office/drawing/2014/main" val="4248642661"/>
                        </a:ext>
                      </a:extLst>
                    </a:gridCol>
                    <a:gridCol w="2362200">
                      <a:extLst>
                        <a:ext uri="{9D8B030D-6E8A-4147-A177-3AD203B41FA5}">
                          <a16:colId xmlns:a16="http://schemas.microsoft.com/office/drawing/2014/main" val="1190034883"/>
                        </a:ext>
                      </a:extLst>
                    </a:gridCol>
                    <a:gridCol w="4737099">
                      <a:extLst>
                        <a:ext uri="{9D8B030D-6E8A-4147-A177-3AD203B41FA5}">
                          <a16:colId xmlns:a16="http://schemas.microsoft.com/office/drawing/2014/main" val="2343856484"/>
                        </a:ext>
                      </a:extLst>
                    </a:gridCol>
                  </a:tblGrid>
                  <a:tr h="370840">
                    <a:tc>
                      <a:txBody>
                        <a:bodyPr/>
                        <a:lstStyle/>
                        <a:p>
                          <a:r>
                            <a:rPr lang="en-US" b="0" dirty="0"/>
                            <a:t>notation</a:t>
                          </a:r>
                        </a:p>
                      </a:txBody>
                      <a:tcPr/>
                    </a:tc>
                    <a:tc>
                      <a:txBody>
                        <a:bodyPr/>
                        <a:lstStyle/>
                        <a:p>
                          <a:r>
                            <a:rPr lang="en-US" b="0" dirty="0"/>
                            <a:t>description</a:t>
                          </a:r>
                        </a:p>
                      </a:txBody>
                      <a:tcPr/>
                    </a:tc>
                    <a:tc>
                      <a:txBody>
                        <a:bodyPr/>
                        <a:lstStyle/>
                        <a:p>
                          <a:r>
                            <a:rPr lang="en-US" b="0" dirty="0"/>
                            <a:t>example</a:t>
                          </a:r>
                        </a:p>
                      </a:txBody>
                      <a:tcPr/>
                    </a:tc>
                    <a:extLst>
                      <a:ext uri="{0D108BD9-81ED-4DB2-BD59-A6C34878D82A}">
                        <a16:rowId xmlns:a16="http://schemas.microsoft.com/office/drawing/2014/main" val="2540530824"/>
                      </a:ext>
                    </a:extLst>
                  </a:tr>
                  <a:tr h="370840">
                    <a:tc>
                      <a:txBody>
                        <a:bodyPr/>
                        <a:lstStyle/>
                        <a:p>
                          <a:endParaRPr lang="en-US"/>
                        </a:p>
                      </a:txBody>
                      <a:tcPr>
                        <a:blipFill>
                          <a:blip r:embed="rId3"/>
                          <a:stretch>
                            <a:fillRect l="-1111" t="-103333" r="-623333" b="-876667"/>
                          </a:stretch>
                        </a:blipFill>
                      </a:tcPr>
                    </a:tc>
                    <a:tc>
                      <a:txBody>
                        <a:bodyPr/>
                        <a:lstStyle/>
                        <a:p>
                          <a:r>
                            <a:rPr lang="en-US" b="0" dirty="0"/>
                            <a:t>constant 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dirty="0">
                              <a:solidFill>
                                <a:schemeClr val="tx1"/>
                              </a:solidFill>
                              <a:effectLst/>
                              <a:latin typeface="+mn-lt"/>
                              <a:ea typeface="+mn-ea"/>
                              <a:cs typeface="+mn-cs"/>
                            </a:rPr>
                            <a:t>pushing and </a:t>
                          </a:r>
                          <a:r>
                            <a:rPr lang="en-AU" sz="1800" b="0" i="0" u="none" strike="noStrike" kern="1200" dirty="0" err="1">
                              <a:solidFill>
                                <a:schemeClr val="tx1"/>
                              </a:solidFill>
                              <a:effectLst/>
                              <a:latin typeface="+mn-lt"/>
                              <a:ea typeface="+mn-ea"/>
                              <a:cs typeface="+mn-cs"/>
                            </a:rPr>
                            <a:t>poping</a:t>
                          </a:r>
                          <a:r>
                            <a:rPr lang="en-AU" sz="1800" b="0" i="0" u="none" strike="noStrike" kern="1200" dirty="0">
                              <a:solidFill>
                                <a:schemeClr val="tx1"/>
                              </a:solidFill>
                              <a:effectLst/>
                              <a:latin typeface="+mn-lt"/>
                              <a:ea typeface="+mn-ea"/>
                              <a:cs typeface="+mn-cs"/>
                            </a:rPr>
                            <a:t> on stack</a:t>
                          </a:r>
                        </a:p>
                      </a:txBody>
                      <a:tcPr/>
                    </a:tc>
                    <a:extLst>
                      <a:ext uri="{0D108BD9-81ED-4DB2-BD59-A6C34878D82A}">
                        <a16:rowId xmlns:a16="http://schemas.microsoft.com/office/drawing/2014/main" val="4137370804"/>
                      </a:ext>
                    </a:extLst>
                  </a:tr>
                  <a:tr h="640080">
                    <a:tc>
                      <a:txBody>
                        <a:bodyPr/>
                        <a:lstStyle/>
                        <a:p>
                          <a:endParaRPr lang="en-US"/>
                        </a:p>
                      </a:txBody>
                      <a:tcPr>
                        <a:blipFill>
                          <a:blip r:embed="rId3"/>
                          <a:stretch>
                            <a:fillRect l="-1111" t="-122000" r="-623333" b="-426000"/>
                          </a:stretch>
                        </a:blipFill>
                      </a:tcPr>
                    </a:tc>
                    <a:tc>
                      <a:txBody>
                        <a:bodyPr/>
                        <a:lstStyle/>
                        <a:p>
                          <a:r>
                            <a:rPr lang="en-US" dirty="0"/>
                            <a:t>logarithmic time</a:t>
                          </a:r>
                        </a:p>
                      </a:txBody>
                      <a:tcPr/>
                    </a:tc>
                    <a:tc>
                      <a:txBody>
                        <a:bodyPr/>
                        <a:lstStyle/>
                        <a:p>
                          <a:r>
                            <a:rPr lang="en-US" dirty="0"/>
                            <a:t>Finding largest/smallest number in a binary search tree</a:t>
                          </a:r>
                        </a:p>
                      </a:txBody>
                      <a:tcPr/>
                    </a:tc>
                    <a:extLst>
                      <a:ext uri="{0D108BD9-81ED-4DB2-BD59-A6C34878D82A}">
                        <a16:rowId xmlns:a16="http://schemas.microsoft.com/office/drawing/2014/main" val="3826575157"/>
                      </a:ext>
                    </a:extLst>
                  </a:tr>
                  <a:tr h="370840">
                    <a:tc>
                      <a:txBody>
                        <a:bodyPr/>
                        <a:lstStyle/>
                        <a:p>
                          <a:endParaRPr lang="en-US"/>
                        </a:p>
                      </a:txBody>
                      <a:tcPr>
                        <a:blipFill>
                          <a:blip r:embed="rId3"/>
                          <a:stretch>
                            <a:fillRect l="-1111" t="-382759" r="-623333" b="-634483"/>
                          </a:stretch>
                        </a:blipFill>
                      </a:tcPr>
                    </a:tc>
                    <a:tc>
                      <a:txBody>
                        <a:bodyPr/>
                        <a:lstStyle/>
                        <a:p>
                          <a:r>
                            <a:rPr lang="en-US" dirty="0"/>
                            <a:t>linear 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comparing two strings/linear search</a:t>
                          </a:r>
                        </a:p>
                      </a:txBody>
                      <a:tcPr/>
                    </a:tc>
                    <a:extLst>
                      <a:ext uri="{0D108BD9-81ED-4DB2-BD59-A6C34878D82A}">
                        <a16:rowId xmlns:a16="http://schemas.microsoft.com/office/drawing/2014/main" val="729336849"/>
                      </a:ext>
                    </a:extLst>
                  </a:tr>
                  <a:tr h="370840">
                    <a:tc>
                      <a:txBody>
                        <a:bodyPr/>
                        <a:lstStyle/>
                        <a:p>
                          <a:endParaRPr lang="en-US"/>
                        </a:p>
                      </a:txBody>
                      <a:tcPr>
                        <a:blipFill>
                          <a:blip r:embed="rId3"/>
                          <a:stretch>
                            <a:fillRect l="-1111" t="-466667" r="-623333" b="-513333"/>
                          </a:stretch>
                        </a:blipFill>
                      </a:tcPr>
                    </a:tc>
                    <a:tc>
                      <a:txBody>
                        <a:bodyPr/>
                        <a:lstStyle/>
                        <a:p>
                          <a:r>
                            <a:rPr lang="en-US" dirty="0"/>
                            <a:t>linear-arithmetic time</a:t>
                          </a:r>
                        </a:p>
                      </a:txBody>
                      <a:tcPr/>
                    </a:tc>
                    <a:tc>
                      <a:txBody>
                        <a:bodyPr/>
                        <a:lstStyle/>
                        <a:p>
                          <a:r>
                            <a:rPr lang="en-US" dirty="0"/>
                            <a:t>Quick Sort/Merge Sort</a:t>
                          </a:r>
                        </a:p>
                      </a:txBody>
                      <a:tcPr/>
                    </a:tc>
                    <a:extLst>
                      <a:ext uri="{0D108BD9-81ED-4DB2-BD59-A6C34878D82A}">
                        <a16:rowId xmlns:a16="http://schemas.microsoft.com/office/drawing/2014/main" val="2521843304"/>
                      </a:ext>
                    </a:extLst>
                  </a:tr>
                  <a:tr h="370840">
                    <a:tc>
                      <a:txBody>
                        <a:bodyPr/>
                        <a:lstStyle/>
                        <a:p>
                          <a:endParaRPr lang="en-US"/>
                        </a:p>
                      </a:txBody>
                      <a:tcPr>
                        <a:blipFill>
                          <a:blip r:embed="rId3"/>
                          <a:stretch>
                            <a:fillRect l="-1111" t="-586207" r="-623333" b="-431034"/>
                          </a:stretch>
                        </a:blipFill>
                      </a:tcPr>
                    </a:tc>
                    <a:tc>
                      <a:txBody>
                        <a:bodyPr/>
                        <a:lstStyle/>
                        <a:p>
                          <a:r>
                            <a:rPr lang="en-US" dirty="0"/>
                            <a:t>quadratic 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Bubble Sort/</a:t>
                          </a:r>
                          <a:r>
                            <a:rPr lang="en-AU" sz="1800" b="0" i="0" u="none" strike="noStrike" kern="1200" dirty="0">
                              <a:solidFill>
                                <a:schemeClr val="tx1"/>
                              </a:solidFill>
                              <a:effectLst/>
                              <a:latin typeface="+mn-lt"/>
                              <a:ea typeface="+mn-ea"/>
                              <a:cs typeface="+mn-cs"/>
                            </a:rPr>
                            <a:t>Insertion Sort</a:t>
                          </a:r>
                        </a:p>
                      </a:txBody>
                      <a:tcPr/>
                    </a:tc>
                    <a:extLst>
                      <a:ext uri="{0D108BD9-81ED-4DB2-BD59-A6C34878D82A}">
                        <a16:rowId xmlns:a16="http://schemas.microsoft.com/office/drawing/2014/main" val="2062408187"/>
                      </a:ext>
                    </a:extLst>
                  </a:tr>
                  <a:tr h="370840">
                    <a:tc>
                      <a:txBody>
                        <a:bodyPr/>
                        <a:lstStyle/>
                        <a:p>
                          <a:endParaRPr lang="en-US"/>
                        </a:p>
                      </a:txBody>
                      <a:tcPr>
                        <a:blipFill>
                          <a:blip r:embed="rId3"/>
                          <a:stretch>
                            <a:fillRect l="-1111" t="-686207" r="-623333" b="-331034"/>
                          </a:stretch>
                        </a:blipFill>
                      </a:tcPr>
                    </a:tc>
                    <a:tc>
                      <a:txBody>
                        <a:bodyPr/>
                        <a:lstStyle/>
                        <a:p>
                          <a:r>
                            <a:rPr lang="en-US" dirty="0"/>
                            <a:t>polynomial time</a:t>
                          </a:r>
                        </a:p>
                      </a:txBody>
                      <a:tcPr/>
                    </a:tc>
                    <a:tc>
                      <a:txBody>
                        <a:bodyPr/>
                        <a:lstStyle/>
                        <a:p>
                          <a:r>
                            <a:rPr lang="en-US" dirty="0"/>
                            <a:t>Matrix multiplication, inversion</a:t>
                          </a:r>
                        </a:p>
                      </a:txBody>
                      <a:tcPr/>
                    </a:tc>
                    <a:extLst>
                      <a:ext uri="{0D108BD9-81ED-4DB2-BD59-A6C34878D82A}">
                        <a16:rowId xmlns:a16="http://schemas.microsoft.com/office/drawing/2014/main" val="1412471958"/>
                      </a:ext>
                    </a:extLst>
                  </a:tr>
                  <a:tr h="370840">
                    <a:tc>
                      <a:txBody>
                        <a:bodyPr/>
                        <a:lstStyle/>
                        <a:p>
                          <a:endParaRPr lang="en-US"/>
                        </a:p>
                      </a:txBody>
                      <a:tcPr>
                        <a:blipFill>
                          <a:blip r:embed="rId3"/>
                          <a:stretch>
                            <a:fillRect l="-1111" t="-786207" r="-623333" b="-231034"/>
                          </a:stretch>
                        </a:blipFill>
                      </a:tcPr>
                    </a:tc>
                    <a:tc>
                      <a:txBody>
                        <a:bodyPr/>
                        <a:lstStyle/>
                        <a:p>
                          <a:r>
                            <a:rPr lang="en-US" dirty="0"/>
                            <a:t>exponential time</a:t>
                          </a:r>
                        </a:p>
                      </a:txBody>
                      <a:tcPr/>
                    </a:tc>
                    <a:tc>
                      <a:txBody>
                        <a:bodyPr/>
                        <a:lstStyle/>
                        <a:p>
                          <a:r>
                            <a:rPr lang="en-US" dirty="0"/>
                            <a:t>the recursive calculation of Fibonacci numbers</a:t>
                          </a:r>
                        </a:p>
                      </a:txBody>
                      <a:tcPr/>
                    </a:tc>
                    <a:extLst>
                      <a:ext uri="{0D108BD9-81ED-4DB2-BD59-A6C34878D82A}">
                        <a16:rowId xmlns:a16="http://schemas.microsoft.com/office/drawing/2014/main" val="1027093132"/>
                      </a:ext>
                    </a:extLst>
                  </a:tr>
                  <a:tr h="370840">
                    <a:tc>
                      <a:txBody>
                        <a:bodyPr/>
                        <a:lstStyle/>
                        <a:p>
                          <a:endParaRPr lang="en-US"/>
                        </a:p>
                      </a:txBody>
                      <a:tcPr>
                        <a:blipFill>
                          <a:blip r:embed="rId3"/>
                          <a:stretch>
                            <a:fillRect l="-1111" t="-856667" r="-623333" b="-123333"/>
                          </a:stretch>
                        </a:blipFill>
                      </a:tcPr>
                    </a:tc>
                    <a:tc>
                      <a:txBody>
                        <a:bodyPr/>
                        <a:lstStyle/>
                        <a:p>
                          <a:r>
                            <a:rPr lang="en-US" dirty="0"/>
                            <a:t>factorial time</a:t>
                          </a:r>
                        </a:p>
                      </a:txBody>
                      <a:tcPr/>
                    </a:tc>
                    <a:tc>
                      <a:txBody>
                        <a:bodyPr/>
                        <a:lstStyle/>
                        <a:p>
                          <a:r>
                            <a:rPr lang="en-US" dirty="0"/>
                            <a:t>Textbook matrix determinant calculation</a:t>
                          </a:r>
                        </a:p>
                      </a:txBody>
                      <a:tcPr/>
                    </a:tc>
                    <a:extLst>
                      <a:ext uri="{0D108BD9-81ED-4DB2-BD59-A6C34878D82A}">
                        <a16:rowId xmlns:a16="http://schemas.microsoft.com/office/drawing/2014/main" val="1972064031"/>
                      </a:ext>
                    </a:extLst>
                  </a:tr>
                  <a:tr h="370840">
                    <a:tc>
                      <a:txBody>
                        <a:bodyPr/>
                        <a:lstStyle/>
                        <a:p>
                          <a:endParaRPr lang="en-US"/>
                        </a:p>
                      </a:txBody>
                      <a:tcPr>
                        <a:blipFill>
                          <a:blip r:embed="rId3"/>
                          <a:stretch>
                            <a:fillRect l="-1111" t="-989655" r="-623333" b="-27586"/>
                          </a:stretch>
                        </a:blipFill>
                      </a:tcPr>
                    </a:tc>
                    <a:tc>
                      <a:txBody>
                        <a:bodyPr/>
                        <a:lstStyle/>
                        <a:p>
                          <a:r>
                            <a:rPr lang="en-US" dirty="0"/>
                            <a:t>infinite time</a:t>
                          </a:r>
                        </a:p>
                      </a:txBody>
                      <a:tcPr/>
                    </a:tc>
                    <a:tc>
                      <a:txBody>
                        <a:bodyPr/>
                        <a:lstStyle/>
                        <a:p>
                          <a:endParaRPr lang="en-US" dirty="0"/>
                        </a:p>
                      </a:txBody>
                      <a:tcPr/>
                    </a:tc>
                    <a:extLst>
                      <a:ext uri="{0D108BD9-81ED-4DB2-BD59-A6C34878D82A}">
                        <a16:rowId xmlns:a16="http://schemas.microsoft.com/office/drawing/2014/main" val="3555154255"/>
                      </a:ext>
                    </a:extLst>
                  </a:tr>
                </a:tbl>
              </a:graphicData>
            </a:graphic>
          </p:graphicFrame>
        </mc:Fallback>
      </mc:AlternateContent>
      <p:sp>
        <p:nvSpPr>
          <p:cNvPr id="8" name="Rectangle 7">
            <a:extLst>
              <a:ext uri="{FF2B5EF4-FFF2-40B4-BE49-F238E27FC236}">
                <a16:creationId xmlns:a16="http://schemas.microsoft.com/office/drawing/2014/main" id="{84584B14-B908-A642-95C1-73BBF5102CB0}"/>
              </a:ext>
            </a:extLst>
          </p:cNvPr>
          <p:cNvSpPr/>
          <p:nvPr/>
        </p:nvSpPr>
        <p:spPr>
          <a:xfrm>
            <a:off x="408937" y="5815841"/>
            <a:ext cx="8239761" cy="369332"/>
          </a:xfrm>
          <a:prstGeom prst="rect">
            <a:avLst/>
          </a:prstGeom>
        </p:spPr>
        <p:txBody>
          <a:bodyPr wrap="square">
            <a:spAutoFit/>
          </a:bodyPr>
          <a:lstStyle/>
          <a:p>
            <a:r>
              <a:rPr lang="en-AU" dirty="0">
                <a:latin typeface="Calibri" charset="0"/>
                <a:ea typeface="Calibri" charset="0"/>
                <a:cs typeface="Calibri" charset="0"/>
              </a:rPr>
              <a:t>Convention – unless otherwise stated, big O notation refers to the worst case.</a:t>
            </a:r>
          </a:p>
        </p:txBody>
      </p:sp>
    </p:spTree>
    <p:extLst>
      <p:ext uri="{BB962C8B-B14F-4D97-AF65-F5344CB8AC3E}">
        <p14:creationId xmlns:p14="http://schemas.microsoft.com/office/powerpoint/2010/main" val="313376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EBA5-C289-324C-BD3F-0472D02EF6E6}"/>
              </a:ext>
            </a:extLst>
          </p:cNvPr>
          <p:cNvSpPr>
            <a:spLocks noGrp="1"/>
          </p:cNvSpPr>
          <p:nvPr>
            <p:ph type="title"/>
          </p:nvPr>
        </p:nvSpPr>
        <p:spPr/>
        <p:txBody>
          <a:bodyPr/>
          <a:lstStyle/>
          <a:p>
            <a:r>
              <a:rPr lang="en-US" dirty="0"/>
              <a:t>Standard complexity classes</a:t>
            </a:r>
          </a:p>
        </p:txBody>
      </p:sp>
      <p:sp>
        <p:nvSpPr>
          <p:cNvPr id="4" name="Slide Number Placeholder 3">
            <a:extLst>
              <a:ext uri="{FF2B5EF4-FFF2-40B4-BE49-F238E27FC236}">
                <a16:creationId xmlns:a16="http://schemas.microsoft.com/office/drawing/2014/main" id="{C74071B4-991A-A54C-9687-787F74F9CFF2}"/>
              </a:ext>
            </a:extLst>
          </p:cNvPr>
          <p:cNvSpPr>
            <a:spLocks noGrp="1"/>
          </p:cNvSpPr>
          <p:nvPr>
            <p:ph type="sldNum" sz="quarter" idx="12"/>
          </p:nvPr>
        </p:nvSpPr>
        <p:spPr/>
        <p:txBody>
          <a:bodyPr/>
          <a:lstStyle/>
          <a:p>
            <a:fld id="{C584CDA4-B2C2-C244-9F85-471ABA281F4B}" type="slidenum">
              <a:rPr lang="en-US" smtClean="0"/>
              <a:t>11</a:t>
            </a:fld>
            <a:endParaRPr lang="en-US"/>
          </a:p>
        </p:txBody>
      </p:sp>
      <p:pic>
        <p:nvPicPr>
          <p:cNvPr id="6" name="Picture 5">
            <a:extLst>
              <a:ext uri="{FF2B5EF4-FFF2-40B4-BE49-F238E27FC236}">
                <a16:creationId xmlns:a16="http://schemas.microsoft.com/office/drawing/2014/main" id="{FF53DF3A-34F9-1C47-954A-27757EEC7A9F}"/>
              </a:ext>
            </a:extLst>
          </p:cNvPr>
          <p:cNvPicPr>
            <a:picLocks noChangeAspect="1"/>
          </p:cNvPicPr>
          <p:nvPr/>
        </p:nvPicPr>
        <p:blipFill rotWithShape="1">
          <a:blip r:embed="rId3"/>
          <a:srcRect l="9119" t="27222" r="10691" b="26667"/>
          <a:stretch/>
        </p:blipFill>
        <p:spPr>
          <a:xfrm>
            <a:off x="1669054" y="1384300"/>
            <a:ext cx="5805891" cy="4724400"/>
          </a:xfrm>
          <a:prstGeom prst="rect">
            <a:avLst/>
          </a:prstGeom>
        </p:spPr>
      </p:pic>
    </p:spTree>
    <p:extLst>
      <p:ext uri="{BB962C8B-B14F-4D97-AF65-F5344CB8AC3E}">
        <p14:creationId xmlns:p14="http://schemas.microsoft.com/office/powerpoint/2010/main" val="426049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AC79-A749-6C48-B8DF-DEFAE849896D}"/>
              </a:ext>
            </a:extLst>
          </p:cNvPr>
          <p:cNvSpPr>
            <a:spLocks noGrp="1"/>
          </p:cNvSpPr>
          <p:nvPr>
            <p:ph type="title"/>
          </p:nvPr>
        </p:nvSpPr>
        <p:spPr/>
        <p:txBody>
          <a:bodyPr/>
          <a:lstStyle/>
          <a:p>
            <a:r>
              <a:rPr lang="en-AU" dirty="0"/>
              <a:t>Significance to computing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5D94A-A315-2347-BA2A-F784D1446C31}"/>
                  </a:ext>
                </a:extLst>
              </p:cNvPr>
              <p:cNvSpPr>
                <a:spLocks noGrp="1"/>
              </p:cNvSpPr>
              <p:nvPr>
                <p:ph idx="1"/>
              </p:nvPr>
            </p:nvSpPr>
            <p:spPr>
              <a:xfrm>
                <a:off x="199901" y="959003"/>
                <a:ext cx="4372099" cy="5261112"/>
              </a:xfrm>
            </p:spPr>
            <p:txBody>
              <a:bodyPr>
                <a:noAutofit/>
              </a:bodyPr>
              <a:lstStyle/>
              <a:p>
                <a:r>
                  <a:rPr lang="en-AU" sz="2000" dirty="0"/>
                  <a:t>Suppose you measure the speed of a program at various output sizes </a:t>
                </a:r>
                <a14:m>
                  <m:oMath xmlns:m="http://schemas.openxmlformats.org/officeDocument/2006/math">
                    <m:r>
                      <a:rPr lang="en-AU" sz="2000" i="1" dirty="0" smtClean="0">
                        <a:latin typeface="Cambria Math" panose="02040503050406030204" pitchFamily="18" charset="0"/>
                      </a:rPr>
                      <m:t>𝑛</m:t>
                    </m:r>
                  </m:oMath>
                </a14:m>
                <a:r>
                  <a:rPr lang="en-AU" sz="2000" dirty="0"/>
                  <a:t>, and determine that its speed is expressed by the function</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onsolas" charset="0"/>
                          <a:cs typeface="Consolas" charset="0"/>
                        </a:rPr>
                        <m:t>𝑇</m:t>
                      </m:r>
                      <m:d>
                        <m:dPr>
                          <m:ctrlPr>
                            <a:rPr lang="en-US" sz="2000" b="0" i="1" smtClean="0">
                              <a:latin typeface="Cambria Math" panose="02040503050406030204" pitchFamily="18" charset="0"/>
                              <a:ea typeface="Consolas" charset="0"/>
                              <a:cs typeface="Consolas" charset="0"/>
                            </a:rPr>
                          </m:ctrlPr>
                        </m:dPr>
                        <m:e>
                          <m:r>
                            <a:rPr lang="en-US" sz="2000" b="0" i="1" smtClean="0">
                              <a:latin typeface="Cambria Math" panose="02040503050406030204" pitchFamily="18" charset="0"/>
                              <a:ea typeface="Consolas" charset="0"/>
                              <a:cs typeface="Consolas" charset="0"/>
                            </a:rPr>
                            <m:t>𝑛</m:t>
                          </m:r>
                        </m:e>
                      </m:d>
                      <m:r>
                        <a:rPr lang="en-US" sz="2000" b="0" i="1" smtClean="0">
                          <a:latin typeface="Cambria Math" panose="02040503050406030204" pitchFamily="18" charset="0"/>
                          <a:ea typeface="Consolas" charset="0"/>
                          <a:cs typeface="Consolas" charset="0"/>
                        </a:rPr>
                        <m:t>=2</m:t>
                      </m:r>
                      <m:sSup>
                        <m:sSupPr>
                          <m:ctrlPr>
                            <a:rPr lang="en-US" sz="2000" b="0" i="1" smtClean="0">
                              <a:latin typeface="Cambria Math" panose="02040503050406030204" pitchFamily="18" charset="0"/>
                              <a:ea typeface="Consolas" charset="0"/>
                              <a:cs typeface="Consolas" charset="0"/>
                            </a:rPr>
                          </m:ctrlPr>
                        </m:sSupPr>
                        <m:e>
                          <m:r>
                            <a:rPr lang="en-US" sz="2000" b="0" i="1" smtClean="0">
                              <a:latin typeface="Cambria Math" panose="02040503050406030204" pitchFamily="18" charset="0"/>
                              <a:ea typeface="Consolas" charset="0"/>
                              <a:cs typeface="Consolas" charset="0"/>
                            </a:rPr>
                            <m:t>𝑛</m:t>
                          </m:r>
                        </m:e>
                        <m:sup>
                          <m:r>
                            <a:rPr lang="en-US" sz="2000" b="0" i="1" smtClean="0">
                              <a:latin typeface="Cambria Math" panose="02040503050406030204" pitchFamily="18" charset="0"/>
                              <a:ea typeface="Consolas" charset="0"/>
                              <a:cs typeface="Consolas" charset="0"/>
                            </a:rPr>
                            <m:t>2</m:t>
                          </m:r>
                        </m:sup>
                      </m:sSup>
                      <m:r>
                        <a:rPr lang="en-US" sz="2000" b="0" i="1" smtClean="0">
                          <a:latin typeface="Cambria Math" panose="02040503050406030204" pitchFamily="18" charset="0"/>
                          <a:ea typeface="Consolas" charset="0"/>
                          <a:cs typeface="Consolas" charset="0"/>
                        </a:rPr>
                        <m:t>+4</m:t>
                      </m:r>
                      <m:r>
                        <a:rPr lang="en-US" sz="2000" b="0" i="1" smtClean="0">
                          <a:latin typeface="Cambria Math" panose="02040503050406030204" pitchFamily="18" charset="0"/>
                          <a:ea typeface="Consolas" charset="0"/>
                          <a:cs typeface="Consolas" charset="0"/>
                        </a:rPr>
                        <m:t>𝑛</m:t>
                      </m:r>
                      <m:r>
                        <a:rPr lang="en-US" sz="2000" b="0" i="1" smtClean="0">
                          <a:latin typeface="Cambria Math" panose="02040503050406030204" pitchFamily="18" charset="0"/>
                          <a:ea typeface="Consolas" charset="0"/>
                          <a:cs typeface="Consolas" charset="0"/>
                        </a:rPr>
                        <m:t>+13</m:t>
                      </m:r>
                    </m:oMath>
                  </m:oMathPara>
                </a14:m>
                <a:endParaRPr lang="en-AU" sz="2000" dirty="0">
                  <a:latin typeface="Consolas" charset="0"/>
                  <a:ea typeface="Consolas" charset="0"/>
                  <a:cs typeface="Consolas" charset="0"/>
                </a:endParaRPr>
              </a:p>
              <a:p>
                <a:r>
                  <a:rPr lang="en-AU" sz="2000" dirty="0">
                    <a:ea typeface="Consolas" charset="0"/>
                    <a:cs typeface="Consolas" charset="0"/>
                  </a:rPr>
                  <a:t>The precise constants, </a:t>
                </a:r>
                <a14:m>
                  <m:oMath xmlns:m="http://schemas.openxmlformats.org/officeDocument/2006/math">
                    <m:r>
                      <a:rPr lang="en-AU" sz="2000" i="1" dirty="0" smtClean="0">
                        <a:latin typeface="Cambria Math" panose="02040503050406030204" pitchFamily="18" charset="0"/>
                        <a:ea typeface="Consolas" charset="0"/>
                        <a:cs typeface="Consolas" charset="0"/>
                      </a:rPr>
                      <m:t>2</m:t>
                    </m:r>
                  </m:oMath>
                </a14:m>
                <a:r>
                  <a:rPr lang="en-AU" sz="2000" dirty="0">
                    <a:ea typeface="Consolas" charset="0"/>
                    <a:cs typeface="Consolas" charset="0"/>
                  </a:rPr>
                  <a:t>, </a:t>
                </a:r>
                <a14:m>
                  <m:oMath xmlns:m="http://schemas.openxmlformats.org/officeDocument/2006/math">
                    <m:r>
                      <a:rPr lang="en-AU" sz="2000" i="1" dirty="0" smtClean="0">
                        <a:latin typeface="Cambria Math" panose="02040503050406030204" pitchFamily="18" charset="0"/>
                        <a:ea typeface="Consolas" charset="0"/>
                        <a:cs typeface="Consolas" charset="0"/>
                      </a:rPr>
                      <m:t>4</m:t>
                    </m:r>
                  </m:oMath>
                </a14:m>
                <a:r>
                  <a:rPr lang="en-AU" sz="2000" dirty="0">
                    <a:ea typeface="Consolas" charset="0"/>
                    <a:cs typeface="Consolas" charset="0"/>
                  </a:rPr>
                  <a:t>, and </a:t>
                </a:r>
                <a14:m>
                  <m:oMath xmlns:m="http://schemas.openxmlformats.org/officeDocument/2006/math">
                    <m:r>
                      <a:rPr lang="en-AU" sz="2000" i="1" dirty="0" smtClean="0">
                        <a:latin typeface="Cambria Math" panose="02040503050406030204" pitchFamily="18" charset="0"/>
                        <a:ea typeface="Consolas" charset="0"/>
                        <a:cs typeface="Consolas" charset="0"/>
                      </a:rPr>
                      <m:t>13</m:t>
                    </m:r>
                  </m:oMath>
                </a14:m>
                <a:r>
                  <a:rPr lang="en-AU" sz="2000" dirty="0">
                    <a:ea typeface="Consolas" charset="0"/>
                    <a:cs typeface="Consolas" charset="0"/>
                  </a:rPr>
                  <a:t>, almost certainly vary for different computers.</a:t>
                </a:r>
              </a:p>
              <a:p>
                <a:endParaRPr lang="en-AU" sz="2000" dirty="0">
                  <a:ea typeface="Consolas" charset="0"/>
                  <a:cs typeface="Consolas" charset="0"/>
                </a:endParaRPr>
              </a:p>
              <a:p>
                <a:r>
                  <a:rPr lang="en-AU" sz="2000" dirty="0">
                    <a:ea typeface="Consolas" charset="0"/>
                    <a:cs typeface="Consolas" charset="0"/>
                  </a:rPr>
                  <a:t>But the big O class – </a:t>
                </a:r>
                <a14:m>
                  <m:oMath xmlns:m="http://schemas.openxmlformats.org/officeDocument/2006/math">
                    <m:r>
                      <a:rPr lang="en-US" sz="2000" b="0" i="1" smtClean="0">
                        <a:latin typeface="Cambria Math" panose="02040503050406030204" pitchFamily="18" charset="0"/>
                        <a:ea typeface="Consolas" charset="0"/>
                        <a:cs typeface="Consolas" charset="0"/>
                      </a:rPr>
                      <m:t>𝑂</m:t>
                    </m:r>
                    <m:d>
                      <m:dPr>
                        <m:ctrlPr>
                          <a:rPr lang="en-US" sz="2000" b="0" i="1" smtClean="0">
                            <a:latin typeface="Cambria Math" panose="02040503050406030204" pitchFamily="18" charset="0"/>
                            <a:ea typeface="Consolas" charset="0"/>
                            <a:cs typeface="Consolas" charset="0"/>
                          </a:rPr>
                        </m:ctrlPr>
                      </m:dPr>
                      <m:e>
                        <m:sSup>
                          <m:sSupPr>
                            <m:ctrlPr>
                              <a:rPr lang="en-US" sz="2000" b="0" i="1" smtClean="0">
                                <a:latin typeface="Cambria Math" panose="02040503050406030204" pitchFamily="18" charset="0"/>
                                <a:ea typeface="Consolas" charset="0"/>
                                <a:cs typeface="Consolas" charset="0"/>
                              </a:rPr>
                            </m:ctrlPr>
                          </m:sSupPr>
                          <m:e>
                            <m:r>
                              <a:rPr lang="en-US" sz="2000" b="0" i="1" smtClean="0">
                                <a:latin typeface="Cambria Math" panose="02040503050406030204" pitchFamily="18" charset="0"/>
                                <a:ea typeface="Consolas" charset="0"/>
                                <a:cs typeface="Consolas" charset="0"/>
                              </a:rPr>
                              <m:t>𝑛</m:t>
                            </m:r>
                          </m:e>
                          <m:sup>
                            <m:r>
                              <a:rPr lang="en-US" sz="2000" b="0" i="1" smtClean="0">
                                <a:latin typeface="Cambria Math" panose="02040503050406030204" pitchFamily="18" charset="0"/>
                                <a:ea typeface="Consolas" charset="0"/>
                                <a:cs typeface="Consolas" charset="0"/>
                              </a:rPr>
                              <m:t>2</m:t>
                            </m:r>
                          </m:sup>
                        </m:sSup>
                      </m:e>
                    </m:d>
                  </m:oMath>
                </a14:m>
                <a:r>
                  <a:rPr lang="en-AU" sz="2000" dirty="0">
                    <a:ea typeface="Consolas" charset="0"/>
                    <a:cs typeface="Consolas" charset="0"/>
                  </a:rPr>
                  <a:t>– of a certain implementation is very unlikely to differ between computers.</a:t>
                </a:r>
              </a:p>
              <a:p>
                <a:endParaRPr lang="en-AU" sz="2000" dirty="0">
                  <a:ea typeface="Consolas" charset="0"/>
                  <a:cs typeface="Consolas" charset="0"/>
                </a:endParaRPr>
              </a:p>
              <a:p>
                <a:r>
                  <a:rPr lang="en-AU" sz="2000" dirty="0">
                    <a:ea typeface="Consolas" charset="0"/>
                    <a:cs typeface="Consolas" charset="0"/>
                  </a:rPr>
                  <a:t>Therefore communicating the big O class is the most relevant and important piece of information you could provide.</a:t>
                </a:r>
                <a:endParaRPr lang="en-AU" sz="2000" dirty="0">
                  <a:latin typeface="Calibri" charset="0"/>
                  <a:ea typeface="Calibri" charset="0"/>
                  <a:cs typeface="Calibri" charset="0"/>
                </a:endParaRPr>
              </a:p>
              <a:p>
                <a:endParaRPr lang="en-US" sz="2000" dirty="0"/>
              </a:p>
            </p:txBody>
          </p:sp>
        </mc:Choice>
        <mc:Fallback xmlns="">
          <p:sp>
            <p:nvSpPr>
              <p:cNvPr id="3" name="Content Placeholder 2">
                <a:extLst>
                  <a:ext uri="{FF2B5EF4-FFF2-40B4-BE49-F238E27FC236}">
                    <a16:creationId xmlns:a16="http://schemas.microsoft.com/office/drawing/2014/main" id="{6E55D94A-A315-2347-BA2A-F784D1446C31}"/>
                  </a:ext>
                </a:extLst>
              </p:cNvPr>
              <p:cNvSpPr>
                <a:spLocks noGrp="1" noRot="1" noChangeAspect="1" noMove="1" noResize="1" noEditPoints="1" noAdjustHandles="1" noChangeArrowheads="1" noChangeShapeType="1" noTextEdit="1"/>
              </p:cNvSpPr>
              <p:nvPr>
                <p:ph idx="1"/>
              </p:nvPr>
            </p:nvSpPr>
            <p:spPr>
              <a:xfrm>
                <a:off x="199901" y="959003"/>
                <a:ext cx="4372099" cy="5261112"/>
              </a:xfrm>
              <a:blipFill>
                <a:blip r:embed="rId2"/>
                <a:stretch>
                  <a:fillRect l="-1159" t="-723" r="-2029" b="-139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C860432-5E1E-6E47-A021-004A57AF292E}"/>
              </a:ext>
            </a:extLst>
          </p:cNvPr>
          <p:cNvSpPr>
            <a:spLocks noGrp="1"/>
          </p:cNvSpPr>
          <p:nvPr>
            <p:ph type="sldNum" sz="quarter" idx="12"/>
          </p:nvPr>
        </p:nvSpPr>
        <p:spPr/>
        <p:txBody>
          <a:bodyPr/>
          <a:lstStyle/>
          <a:p>
            <a:fld id="{C584CDA4-B2C2-C244-9F85-471ABA281F4B}" type="slidenum">
              <a:rPr lang="en-US" smtClean="0"/>
              <a:t>12</a:t>
            </a:fld>
            <a:endParaRPr lang="en-US"/>
          </a:p>
        </p:txBody>
      </p:sp>
      <p:pic>
        <p:nvPicPr>
          <p:cNvPr id="5" name="Picture 4">
            <a:extLst>
              <a:ext uri="{FF2B5EF4-FFF2-40B4-BE49-F238E27FC236}">
                <a16:creationId xmlns:a16="http://schemas.microsoft.com/office/drawing/2014/main" id="{35832BD1-2C7E-584D-A4AB-7B6F5403C64C}"/>
              </a:ext>
            </a:extLst>
          </p:cNvPr>
          <p:cNvPicPr>
            <a:picLocks noChangeAspect="1"/>
          </p:cNvPicPr>
          <p:nvPr/>
        </p:nvPicPr>
        <p:blipFill rotWithShape="1">
          <a:blip r:embed="rId3"/>
          <a:srcRect l="19911" t="34815" r="19863" b="33076"/>
          <a:stretch/>
        </p:blipFill>
        <p:spPr>
          <a:xfrm>
            <a:off x="4467637" y="959003"/>
            <a:ext cx="4582601" cy="3457450"/>
          </a:xfrm>
          <a:prstGeom prst="rect">
            <a:avLst/>
          </a:prstGeom>
        </p:spPr>
      </p:pic>
      <p:sp>
        <p:nvSpPr>
          <p:cNvPr id="6" name="Rectangle 5">
            <a:extLst>
              <a:ext uri="{FF2B5EF4-FFF2-40B4-BE49-F238E27FC236}">
                <a16:creationId xmlns:a16="http://schemas.microsoft.com/office/drawing/2014/main" id="{E22958C2-EFA9-1E40-BD94-E6E4F9F95D44}"/>
              </a:ext>
            </a:extLst>
          </p:cNvPr>
          <p:cNvSpPr/>
          <p:nvPr/>
        </p:nvSpPr>
        <p:spPr>
          <a:xfrm>
            <a:off x="5210115" y="959003"/>
            <a:ext cx="2393989" cy="369332"/>
          </a:xfrm>
          <a:prstGeom prst="rect">
            <a:avLst/>
          </a:prstGeom>
        </p:spPr>
        <p:txBody>
          <a:bodyPr wrap="none">
            <a:spAutoFit/>
          </a:bodyPr>
          <a:lstStyle/>
          <a:p>
            <a:r>
              <a:rPr lang="en-US" dirty="0"/>
              <a:t>Bubble sorting example</a:t>
            </a:r>
          </a:p>
        </p:txBody>
      </p:sp>
    </p:spTree>
    <p:extLst>
      <p:ext uri="{BB962C8B-B14F-4D97-AF65-F5344CB8AC3E}">
        <p14:creationId xmlns:p14="http://schemas.microsoft.com/office/powerpoint/2010/main" val="17081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4591-8B71-0A4C-8917-62C1B1B386AD}"/>
              </a:ext>
            </a:extLst>
          </p:cNvPr>
          <p:cNvSpPr>
            <a:spLocks noGrp="1"/>
          </p:cNvSpPr>
          <p:nvPr>
            <p:ph type="title"/>
          </p:nvPr>
        </p:nvSpPr>
        <p:spPr/>
        <p:txBody>
          <a:bodyPr/>
          <a:lstStyle/>
          <a:p>
            <a:r>
              <a:rPr lang="en-AU" dirty="0"/>
              <a:t>Best, worst and average case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BD24FB-DEB4-9341-AD01-C6E57AF449B6}"/>
                  </a:ext>
                </a:extLst>
              </p:cNvPr>
              <p:cNvSpPr>
                <a:spLocks noGrp="1"/>
              </p:cNvSpPr>
              <p:nvPr>
                <p:ph idx="1"/>
              </p:nvPr>
            </p:nvSpPr>
            <p:spPr/>
            <p:txBody>
              <a:bodyPr>
                <a:normAutofit/>
              </a:bodyPr>
              <a:lstStyle/>
              <a:p>
                <a:r>
                  <a:rPr lang="en-AU" sz="2000" i="1" dirty="0"/>
                  <a:t>Best case </a:t>
                </a:r>
                <a:r>
                  <a:rPr lang="en-AU" sz="2000" dirty="0"/>
                  <a:t>is the function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𝑏</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oMath>
                </a14:m>
                <a:r>
                  <a:rPr lang="en-AU" sz="2000" dirty="0"/>
                  <a:t> which performs the minimum number of steps on input data of </a:t>
                </a:r>
                <a14:m>
                  <m:oMath xmlns:m="http://schemas.openxmlformats.org/officeDocument/2006/math">
                    <m:r>
                      <a:rPr lang="en-AU" sz="2000" i="1" dirty="0" smtClean="0">
                        <a:latin typeface="Cambria Math" panose="02040503050406030204" pitchFamily="18" charset="0"/>
                      </a:rPr>
                      <m:t>𝑛</m:t>
                    </m:r>
                  </m:oMath>
                </a14:m>
                <a:r>
                  <a:rPr lang="en-AU" sz="2000" dirty="0"/>
                  <a:t> elements. </a:t>
                </a:r>
              </a:p>
              <a:p>
                <a:r>
                  <a:rPr lang="en-AU" sz="2000" i="1" dirty="0"/>
                  <a:t>Worst case </a:t>
                </a:r>
                <a:r>
                  <a:rPr lang="en-AU" sz="2000" dirty="0"/>
                  <a:t>is the function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𝑤</m:t>
                        </m:r>
                      </m:sub>
                    </m:sSub>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 </m:t>
                    </m:r>
                  </m:oMath>
                </a14:m>
                <a:r>
                  <a:rPr lang="en-AU" sz="2000" dirty="0"/>
                  <a:t>which performs the maximum number of steps on input data of size </a:t>
                </a:r>
                <a14:m>
                  <m:oMath xmlns:m="http://schemas.openxmlformats.org/officeDocument/2006/math">
                    <m:r>
                      <a:rPr lang="en-AU" sz="2000" i="1" dirty="0" smtClean="0">
                        <a:latin typeface="Cambria Math" panose="02040503050406030204" pitchFamily="18" charset="0"/>
                      </a:rPr>
                      <m:t>𝑛</m:t>
                    </m:r>
                  </m:oMath>
                </a14:m>
                <a:r>
                  <a:rPr lang="en-AU" sz="2000" dirty="0"/>
                  <a:t>.</a:t>
                </a:r>
              </a:p>
              <a:p>
                <a:r>
                  <a:rPr lang="en-AU" sz="2000" i="1" dirty="0"/>
                  <a:t>Average case </a:t>
                </a:r>
                <a:r>
                  <a:rPr lang="en-AU" sz="2000" dirty="0"/>
                  <a:t>is the function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𝑎</m:t>
                        </m:r>
                      </m:sub>
                    </m:sSub>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 </m:t>
                    </m:r>
                  </m:oMath>
                </a14:m>
                <a:r>
                  <a:rPr lang="en-AU" sz="2000" dirty="0"/>
                  <a:t>which performs an average number of steps on input data of </a:t>
                </a:r>
                <a14:m>
                  <m:oMath xmlns:m="http://schemas.openxmlformats.org/officeDocument/2006/math">
                    <m:r>
                      <a:rPr lang="en-AU" sz="2000" i="1" dirty="0" smtClean="0">
                        <a:latin typeface="Cambria Math" panose="02040503050406030204" pitchFamily="18" charset="0"/>
                      </a:rPr>
                      <m:t>𝑛</m:t>
                    </m:r>
                  </m:oMath>
                </a14:m>
                <a:r>
                  <a:rPr lang="en-AU" sz="2000" dirty="0"/>
                  <a:t> elements.</a:t>
                </a:r>
              </a:p>
            </p:txBody>
          </p:sp>
        </mc:Choice>
        <mc:Fallback xmlns="">
          <p:sp>
            <p:nvSpPr>
              <p:cNvPr id="3" name="Content Placeholder 2">
                <a:extLst>
                  <a:ext uri="{FF2B5EF4-FFF2-40B4-BE49-F238E27FC236}">
                    <a16:creationId xmlns:a16="http://schemas.microsoft.com/office/drawing/2014/main" id="{D2BD24FB-DEB4-9341-AD01-C6E57AF449B6}"/>
                  </a:ext>
                </a:extLst>
              </p:cNvPr>
              <p:cNvSpPr>
                <a:spLocks noGrp="1" noRot="1" noChangeAspect="1" noMove="1" noResize="1" noEditPoints="1" noAdjustHandles="1" noChangeArrowheads="1" noChangeShapeType="1" noTextEdit="1"/>
              </p:cNvSpPr>
              <p:nvPr>
                <p:ph idx="1"/>
              </p:nvPr>
            </p:nvSpPr>
            <p:spPr>
              <a:blipFill>
                <a:blip r:embed="rId2"/>
                <a:stretch>
                  <a:fillRect l="-587" t="-7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14EEB69-AACA-1E49-A934-907574F73E4D}"/>
              </a:ext>
            </a:extLst>
          </p:cNvPr>
          <p:cNvSpPr>
            <a:spLocks noGrp="1"/>
          </p:cNvSpPr>
          <p:nvPr>
            <p:ph type="sldNum" sz="quarter" idx="12"/>
          </p:nvPr>
        </p:nvSpPr>
        <p:spPr/>
        <p:txBody>
          <a:bodyPr/>
          <a:lstStyle/>
          <a:p>
            <a:fld id="{C584CDA4-B2C2-C244-9F85-471ABA281F4B}" type="slidenum">
              <a:rPr lang="en-US" smtClean="0"/>
              <a:t>13</a:t>
            </a:fld>
            <a:endParaRPr lang="en-US"/>
          </a:p>
        </p:txBody>
      </p:sp>
    </p:spTree>
    <p:extLst>
      <p:ext uri="{BB962C8B-B14F-4D97-AF65-F5344CB8AC3E}">
        <p14:creationId xmlns:p14="http://schemas.microsoft.com/office/powerpoint/2010/main" val="63758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57FA-F104-4347-9E80-28BB7E9397A2}"/>
              </a:ext>
            </a:extLst>
          </p:cNvPr>
          <p:cNvSpPr>
            <a:spLocks noGrp="1"/>
          </p:cNvSpPr>
          <p:nvPr>
            <p:ph type="title"/>
          </p:nvPr>
        </p:nvSpPr>
        <p:spPr/>
        <p:txBody>
          <a:bodyPr/>
          <a:lstStyle/>
          <a:p>
            <a:r>
              <a:rPr lang="en-US" dirty="0"/>
              <a:t>Example: Linear search</a:t>
            </a:r>
          </a:p>
        </p:txBody>
      </p:sp>
      <p:sp>
        <p:nvSpPr>
          <p:cNvPr id="4" name="Slide Number Placeholder 3">
            <a:extLst>
              <a:ext uri="{FF2B5EF4-FFF2-40B4-BE49-F238E27FC236}">
                <a16:creationId xmlns:a16="http://schemas.microsoft.com/office/drawing/2014/main" id="{1608DAA7-3BFF-F74A-9029-79AF340C9922}"/>
              </a:ext>
            </a:extLst>
          </p:cNvPr>
          <p:cNvSpPr>
            <a:spLocks noGrp="1"/>
          </p:cNvSpPr>
          <p:nvPr>
            <p:ph type="sldNum" sz="quarter" idx="12"/>
          </p:nvPr>
        </p:nvSpPr>
        <p:spPr/>
        <p:txBody>
          <a:bodyPr/>
          <a:lstStyle/>
          <a:p>
            <a:fld id="{C584CDA4-B2C2-C244-9F85-471ABA281F4B}" type="slidenum">
              <a:rPr lang="en-US" smtClean="0"/>
              <a:t>14</a:t>
            </a:fld>
            <a:endParaRPr lang="en-US"/>
          </a:p>
        </p:txBody>
      </p:sp>
      <p:sp>
        <p:nvSpPr>
          <p:cNvPr id="5" name="Rectangle 4">
            <a:extLst>
              <a:ext uri="{FF2B5EF4-FFF2-40B4-BE49-F238E27FC236}">
                <a16:creationId xmlns:a16="http://schemas.microsoft.com/office/drawing/2014/main" id="{38D1355F-0072-B643-B88C-684E01A98261}"/>
              </a:ext>
            </a:extLst>
          </p:cNvPr>
          <p:cNvSpPr/>
          <p:nvPr/>
        </p:nvSpPr>
        <p:spPr>
          <a:xfrm>
            <a:off x="1057411" y="809695"/>
            <a:ext cx="7581127" cy="738664"/>
          </a:xfrm>
          <a:prstGeom prst="rect">
            <a:avLst/>
          </a:prstGeom>
          <a:solidFill>
            <a:schemeClr val="bg1">
              <a:lumMod val="95000"/>
            </a:schemeClr>
          </a:solidFill>
          <a:ln>
            <a:solidFill>
              <a:schemeClr val="accent1">
                <a:shade val="95000"/>
                <a:satMod val="105000"/>
              </a:schemeClr>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linsearch</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Eq</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Int</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linsearch</a:t>
            </a:r>
            <a:r>
              <a:rPr lang="en-AU" sz="1400" dirty="0">
                <a:solidFill>
                  <a:srgbClr val="000000"/>
                </a:solidFill>
                <a:latin typeface="Menlo" panose="020B0609030804020204" pitchFamily="49" charset="0"/>
              </a:rPr>
              <a:t> _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 -</a:t>
            </a:r>
            <a:r>
              <a:rPr lang="en-AU" sz="1400" dirty="0">
                <a:solidFill>
                  <a:srgbClr val="098658"/>
                </a:solidFill>
                <a:latin typeface="Menlo" panose="020B0609030804020204" pitchFamily="49" charset="0"/>
              </a:rPr>
              <a:t>1</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linsearch</a:t>
            </a:r>
            <a:r>
              <a:rPr lang="en-AU" sz="1400" dirty="0">
                <a:solidFill>
                  <a:srgbClr val="000000"/>
                </a:solidFill>
                <a:latin typeface="Menlo" panose="020B0609030804020204" pitchFamily="49" charset="0"/>
              </a:rPr>
              <a:t> y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 head [</a:t>
            </a:r>
            <a:r>
              <a:rPr lang="en-AU" sz="1400" dirty="0" err="1">
                <a:solidFill>
                  <a:srgbClr val="000000"/>
                </a:solidFill>
                <a:latin typeface="Menlo" panose="020B0609030804020204" pitchFamily="49" charset="0"/>
              </a:rPr>
              <a:t>i</a:t>
            </a:r>
            <a:r>
              <a:rPr lang="en-AU" sz="1400" dirty="0">
                <a:solidFill>
                  <a:srgbClr val="000000"/>
                </a:solidFill>
                <a:latin typeface="Menlo" panose="020B0609030804020204" pitchFamily="49" charset="0"/>
              </a:rPr>
              <a:t> | (</a:t>
            </a:r>
            <a:r>
              <a:rPr lang="en-AU" sz="1400" dirty="0" err="1">
                <a:solidFill>
                  <a:srgbClr val="000000"/>
                </a:solidFill>
                <a:latin typeface="Menlo" panose="020B0609030804020204" pitchFamily="49" charset="0"/>
              </a:rPr>
              <a:t>x,i</a:t>
            </a:r>
            <a:r>
              <a:rPr lang="en-AU" sz="1400" dirty="0">
                <a:solidFill>
                  <a:srgbClr val="000000"/>
                </a:solidFill>
                <a:latin typeface="Menlo" panose="020B0609030804020204" pitchFamily="49" charset="0"/>
              </a:rPr>
              <a:t>) &lt;- zip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y == x]</a:t>
            </a:r>
            <a:endParaRPr lang="en-AU" sz="1400" b="0" dirty="0">
              <a:solidFill>
                <a:srgbClr val="000000"/>
              </a:solidFill>
              <a:effectLst/>
              <a:latin typeface="Menlo" panose="020B0609030804020204" pitchFamily="49" charset="0"/>
            </a:endParaRPr>
          </a:p>
        </p:txBody>
      </p:sp>
      <p:sp>
        <p:nvSpPr>
          <p:cNvPr id="6" name="Rectangle 5">
            <a:extLst>
              <a:ext uri="{FF2B5EF4-FFF2-40B4-BE49-F238E27FC236}">
                <a16:creationId xmlns:a16="http://schemas.microsoft.com/office/drawing/2014/main" id="{929215DE-EFB6-A442-BFC2-A5F2CC472AFB}"/>
              </a:ext>
            </a:extLst>
          </p:cNvPr>
          <p:cNvSpPr/>
          <p:nvPr/>
        </p:nvSpPr>
        <p:spPr>
          <a:xfrm>
            <a:off x="563789" y="2073101"/>
            <a:ext cx="7581127" cy="2031325"/>
          </a:xfrm>
          <a:prstGeom prst="rect">
            <a:avLst/>
          </a:prstGeom>
        </p:spPr>
        <p:txBody>
          <a:bodyPr wrap="square">
            <a:spAutoFit/>
          </a:bodyPr>
          <a:lstStyle/>
          <a:p>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linsearch</a:t>
            </a:r>
            <a:r>
              <a:rPr lang="en-AU" sz="1400" dirty="0">
                <a:solidFill>
                  <a:srgbClr val="000000"/>
                </a:solidFill>
                <a:latin typeface="Menlo" panose="020B0609030804020204" pitchFamily="49" charset="0"/>
              </a:rPr>
              <a:t> </a:t>
            </a:r>
            <a:r>
              <a:rPr lang="en-AU" sz="1400" dirty="0">
                <a:solidFill>
                  <a:srgbClr val="A31515"/>
                </a:solidFill>
                <a:latin typeface="Menlo" panose="020B0609030804020204" pitchFamily="49" charset="0"/>
              </a:rPr>
              <a:t>'c'</a:t>
            </a:r>
            <a:r>
              <a:rPr lang="en-AU" sz="1400" dirty="0">
                <a:solidFill>
                  <a:srgbClr val="000000"/>
                </a:solidFill>
                <a:latin typeface="Menlo" panose="020B0609030804020204" pitchFamily="49" charset="0"/>
              </a:rPr>
              <a:t> [</a:t>
            </a:r>
            <a:r>
              <a:rPr lang="en-AU" sz="1400" dirty="0">
                <a:solidFill>
                  <a:srgbClr val="A31515"/>
                </a:solidFill>
                <a:latin typeface="Menlo" panose="020B0609030804020204" pitchFamily="49" charset="0"/>
              </a:rPr>
              <a:t>'</a:t>
            </a:r>
            <a:r>
              <a:rPr lang="en-AU" sz="1400" dirty="0" err="1">
                <a:solidFill>
                  <a:srgbClr val="A31515"/>
                </a:solidFill>
                <a:latin typeface="Menlo" panose="020B0609030804020204" pitchFamily="49" charset="0"/>
              </a:rPr>
              <a:t>a'</a:t>
            </a:r>
            <a:r>
              <a:rPr lang="en-AU" sz="1400" dirty="0" err="1">
                <a:solidFill>
                  <a:srgbClr val="000000"/>
                </a:solidFill>
                <a:latin typeface="Menlo" panose="020B0609030804020204" pitchFamily="49" charset="0"/>
              </a:rPr>
              <a:t>,</a:t>
            </a:r>
            <a:r>
              <a:rPr lang="en-AU" sz="1400" dirty="0" err="1">
                <a:solidFill>
                  <a:srgbClr val="A31515"/>
                </a:solidFill>
                <a:latin typeface="Menlo" panose="020B0609030804020204" pitchFamily="49" charset="0"/>
              </a:rPr>
              <a:t>'b'</a:t>
            </a:r>
            <a:r>
              <a:rPr lang="en-AU" sz="1400" dirty="0" err="1">
                <a:solidFill>
                  <a:srgbClr val="000000"/>
                </a:solidFill>
                <a:latin typeface="Menlo" panose="020B0609030804020204" pitchFamily="49" charset="0"/>
              </a:rPr>
              <a:t>,</a:t>
            </a:r>
            <a:r>
              <a:rPr lang="en-AU" sz="1400" dirty="0" err="1">
                <a:solidFill>
                  <a:srgbClr val="A31515"/>
                </a:solidFill>
                <a:latin typeface="Menlo" panose="020B0609030804020204" pitchFamily="49" charset="0"/>
              </a:rPr>
              <a:t>'c'</a:t>
            </a:r>
            <a:r>
              <a:rPr lang="en-AU" sz="1400" dirty="0" err="1">
                <a:solidFill>
                  <a:srgbClr val="000000"/>
                </a:solidFill>
                <a:latin typeface="Menlo" panose="020B0609030804020204" pitchFamily="49" charset="0"/>
              </a:rPr>
              <a:t>,</a:t>
            </a:r>
            <a:r>
              <a:rPr lang="en-AU" sz="1400" dirty="0" err="1">
                <a:solidFill>
                  <a:srgbClr val="A31515"/>
                </a:solidFill>
                <a:latin typeface="Menlo" panose="020B0609030804020204" pitchFamily="49" charset="0"/>
              </a:rPr>
              <a:t>'d'</a:t>
            </a:r>
            <a:r>
              <a:rPr lang="en-AU" sz="1400" dirty="0" err="1">
                <a:solidFill>
                  <a:srgbClr val="000000"/>
                </a:solidFill>
                <a:latin typeface="Menlo" panose="020B0609030804020204" pitchFamily="49" charset="0"/>
              </a:rPr>
              <a:t>,</a:t>
            </a:r>
            <a:r>
              <a:rPr lang="en-AU" sz="1400" dirty="0" err="1">
                <a:solidFill>
                  <a:srgbClr val="A31515"/>
                </a:solidFill>
                <a:latin typeface="Menlo" panose="020B0609030804020204" pitchFamily="49" charset="0"/>
              </a:rPr>
              <a:t>'e</a:t>
            </a:r>
            <a:r>
              <a:rPr lang="en-AU" sz="1400" dirty="0">
                <a:solidFill>
                  <a:srgbClr val="A31515"/>
                </a:solidFill>
                <a:latin typeface="Menlo" panose="020B0609030804020204" pitchFamily="49" charset="0"/>
              </a:rPr>
              <a:t>'</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zip}</a:t>
            </a:r>
          </a:p>
          <a:p>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a:t>
            </a:r>
            <a:r>
              <a:rPr lang="en-AU" sz="1400" dirty="0">
                <a:solidFill>
                  <a:srgbClr val="A31515"/>
                </a:solidFill>
                <a:latin typeface="Menlo" panose="020B0609030804020204" pitchFamily="49" charset="0"/>
              </a:rPr>
              <a:t>'a'</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A31515"/>
                </a:solidFill>
                <a:latin typeface="Menlo" panose="020B0609030804020204" pitchFamily="49" charset="0"/>
              </a:rPr>
              <a:t>'b'</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A31515"/>
                </a:solidFill>
                <a:latin typeface="Menlo" panose="020B0609030804020204" pitchFamily="49" charset="0"/>
              </a:rPr>
              <a:t>'c'</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A31515"/>
                </a:solidFill>
                <a:latin typeface="Menlo" panose="020B0609030804020204" pitchFamily="49" charset="0"/>
              </a:rPr>
              <a:t>'d'</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A31515"/>
                </a:solidFill>
                <a:latin typeface="Menlo" panose="020B0609030804020204" pitchFamily="49" charset="0"/>
              </a:rPr>
              <a:t>'e’</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a:t>
            </a:r>
            <a:r>
              <a:rPr lang="en-AU" sz="1400" dirty="0">
                <a:solidFill>
                  <a:srgbClr val="A31515"/>
                </a:solidFill>
                <a:latin typeface="Menlo" panose="020B0609030804020204" pitchFamily="49" charset="0"/>
              </a:rPr>
              <a:t>'c'</a:t>
            </a:r>
            <a:r>
              <a:rPr lang="en-AU" sz="1400" dirty="0">
                <a:solidFill>
                  <a:srgbClr val="000000"/>
                </a:solidFill>
                <a:latin typeface="Menlo" panose="020B0609030804020204" pitchFamily="49" charset="0"/>
              </a:rPr>
              <a:t> == </a:t>
            </a:r>
            <a:r>
              <a:rPr lang="en-AU" sz="1400" dirty="0">
                <a:solidFill>
                  <a:srgbClr val="A31515"/>
                </a:solidFill>
                <a:latin typeface="Menlo" panose="020B0609030804020204" pitchFamily="49" charset="0"/>
              </a:rPr>
              <a:t>’a’</a:t>
            </a:r>
            <a:r>
              <a:rPr lang="en-AU" sz="1400" dirty="0">
                <a:solidFill>
                  <a:srgbClr val="000000"/>
                </a:solidFill>
                <a:latin typeface="Menlo" panose="020B0609030804020204" pitchFamily="49" charset="0"/>
              </a:rPr>
              <a:t> ,</a:t>
            </a:r>
            <a:r>
              <a:rPr lang="en-AU" sz="1400" dirty="0">
                <a:solidFill>
                  <a:srgbClr val="A31515"/>
                </a:solidFill>
                <a:latin typeface="Menlo" panose="020B0609030804020204" pitchFamily="49" charset="0"/>
              </a:rPr>
              <a:t> 'c'</a:t>
            </a:r>
            <a:r>
              <a:rPr lang="en-AU" sz="1400" dirty="0">
                <a:solidFill>
                  <a:srgbClr val="000000"/>
                </a:solidFill>
                <a:latin typeface="Menlo" panose="020B0609030804020204" pitchFamily="49" charset="0"/>
              </a:rPr>
              <a:t> == </a:t>
            </a:r>
            <a:r>
              <a:rPr lang="en-AU" sz="1400" dirty="0">
                <a:solidFill>
                  <a:srgbClr val="A31515"/>
                </a:solidFill>
                <a:latin typeface="Menlo" panose="020B0609030804020204" pitchFamily="49" charset="0"/>
              </a:rPr>
              <a:t>‘b’</a:t>
            </a:r>
            <a:r>
              <a:rPr lang="en-AU" sz="1400" dirty="0">
                <a:solidFill>
                  <a:srgbClr val="000000"/>
                </a:solidFill>
                <a:latin typeface="Menlo" panose="020B0609030804020204" pitchFamily="49" charset="0"/>
              </a:rPr>
              <a:t> ,</a:t>
            </a:r>
            <a:r>
              <a:rPr lang="en-AU" sz="1400" dirty="0">
                <a:solidFill>
                  <a:srgbClr val="A31515"/>
                </a:solidFill>
                <a:latin typeface="Menlo" panose="020B0609030804020204" pitchFamily="49" charset="0"/>
              </a:rPr>
              <a:t> 'c'</a:t>
            </a:r>
            <a:r>
              <a:rPr lang="en-AU" sz="1400" dirty="0">
                <a:solidFill>
                  <a:srgbClr val="000000"/>
                </a:solidFill>
                <a:latin typeface="Menlo" panose="020B0609030804020204" pitchFamily="49" charset="0"/>
              </a:rPr>
              <a:t> == </a:t>
            </a:r>
            <a:r>
              <a:rPr lang="en-AU" sz="1400" dirty="0">
                <a:solidFill>
                  <a:srgbClr val="A31515"/>
                </a:solidFill>
                <a:latin typeface="Menlo" panose="020B0609030804020204" pitchFamily="49" charset="0"/>
              </a:rPr>
              <a:t>‘e’</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A31515"/>
                </a:solidFill>
                <a:latin typeface="Menlo" panose="020B0609030804020204" pitchFamily="49" charset="0"/>
              </a:rPr>
              <a:t>'c'</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head}</a:t>
            </a:r>
          </a:p>
          <a:p>
            <a:r>
              <a:rPr lang="en-AU" sz="1400" dirty="0">
                <a:solidFill>
                  <a:srgbClr val="098658"/>
                </a:solidFill>
                <a:latin typeface="Menlo" panose="020B0609030804020204" pitchFamily="49" charset="0"/>
              </a:rPr>
              <a:t>		2</a:t>
            </a:r>
            <a:endParaRPr lang="en-AU" sz="1400" dirty="0">
              <a:solidFill>
                <a:srgbClr val="000000"/>
              </a:solidFill>
              <a:latin typeface="Menlo" panose="020B0609030804020204" pitchFamily="49" charset="0"/>
            </a:endParaRPr>
          </a:p>
        </p:txBody>
      </p:sp>
      <p:cxnSp>
        <p:nvCxnSpPr>
          <p:cNvPr id="10" name="Straight Connector 9">
            <a:extLst>
              <a:ext uri="{FF2B5EF4-FFF2-40B4-BE49-F238E27FC236}">
                <a16:creationId xmlns:a16="http://schemas.microsoft.com/office/drawing/2014/main" id="{24494D02-7F38-C244-9041-5AAFEC25423F}"/>
              </a:ext>
            </a:extLst>
          </p:cNvPr>
          <p:cNvCxnSpPr>
            <a:cxnSpLocks/>
          </p:cNvCxnSpPr>
          <p:nvPr/>
        </p:nvCxnSpPr>
        <p:spPr>
          <a:xfrm>
            <a:off x="6344828" y="1681712"/>
            <a:ext cx="0" cy="24407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3F439F2-5756-9243-8350-932EA0FB0C79}"/>
              </a:ext>
            </a:extLst>
          </p:cNvPr>
          <p:cNvCxnSpPr>
            <a:cxnSpLocks/>
          </p:cNvCxnSpPr>
          <p:nvPr/>
        </p:nvCxnSpPr>
        <p:spPr>
          <a:xfrm>
            <a:off x="6342290" y="2257587"/>
            <a:ext cx="22504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E2D2A6F-A544-4141-83C5-1F2C98AF1ABE}"/>
              </a:ext>
            </a:extLst>
          </p:cNvPr>
          <p:cNvSpPr txBox="1"/>
          <p:nvPr/>
        </p:nvSpPr>
        <p:spPr>
          <a:xfrm>
            <a:off x="6370230" y="1554571"/>
            <a:ext cx="2273297" cy="369332"/>
          </a:xfrm>
          <a:prstGeom prst="rect">
            <a:avLst/>
          </a:prstGeom>
          <a:noFill/>
        </p:spPr>
        <p:txBody>
          <a:bodyPr wrap="square" rtlCol="0">
            <a:spAutoFit/>
          </a:bodyPr>
          <a:lstStyle/>
          <a:p>
            <a:r>
              <a:rPr lang="en-US" dirty="0"/>
              <a:t>Number of operations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B2B9AE9-3C94-244E-AE9B-0FD7D0F0CFEF}"/>
                  </a:ext>
                </a:extLst>
              </p:cNvPr>
              <p:cNvSpPr txBox="1"/>
              <p:nvPr/>
            </p:nvSpPr>
            <p:spPr>
              <a:xfrm>
                <a:off x="7876470" y="2292997"/>
                <a:ext cx="9605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oMath>
                  </m:oMathPara>
                </a14:m>
                <a:endParaRPr lang="en-US" dirty="0"/>
              </a:p>
            </p:txBody>
          </p:sp>
        </mc:Choice>
        <mc:Fallback xmlns="">
          <p:sp>
            <p:nvSpPr>
              <p:cNvPr id="15" name="TextBox 14">
                <a:extLst>
                  <a:ext uri="{FF2B5EF4-FFF2-40B4-BE49-F238E27FC236}">
                    <a16:creationId xmlns:a16="http://schemas.microsoft.com/office/drawing/2014/main" id="{CB2B9AE9-3C94-244E-AE9B-0FD7D0F0CFEF}"/>
                  </a:ext>
                </a:extLst>
              </p:cNvPr>
              <p:cNvSpPr txBox="1">
                <a:spLocks noRot="1" noChangeAspect="1" noMove="1" noResize="1" noEditPoints="1" noAdjustHandles="1" noChangeArrowheads="1" noChangeShapeType="1" noTextEdit="1"/>
              </p:cNvSpPr>
              <p:nvPr/>
            </p:nvSpPr>
            <p:spPr>
              <a:xfrm>
                <a:off x="7876470" y="2292997"/>
                <a:ext cx="960536" cy="369332"/>
              </a:xfrm>
              <a:prstGeom prst="rect">
                <a:avLst/>
              </a:prstGeom>
              <a:blipFill>
                <a:blip r:embed="rId3"/>
                <a:stretch>
                  <a:fillRect t="-110000" r="-6579" b="-1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A2BFE6-B871-5844-8E89-5B146BFEC796}"/>
                  </a:ext>
                </a:extLst>
              </p:cNvPr>
              <p:cNvSpPr txBox="1"/>
              <p:nvPr/>
            </p:nvSpPr>
            <p:spPr>
              <a:xfrm>
                <a:off x="7864844" y="2755230"/>
                <a:ext cx="9605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oMath>
                  </m:oMathPara>
                </a14:m>
                <a:endParaRPr lang="en-US" dirty="0"/>
              </a:p>
            </p:txBody>
          </p:sp>
        </mc:Choice>
        <mc:Fallback xmlns="">
          <p:sp>
            <p:nvSpPr>
              <p:cNvPr id="16" name="TextBox 15">
                <a:extLst>
                  <a:ext uri="{FF2B5EF4-FFF2-40B4-BE49-F238E27FC236}">
                    <a16:creationId xmlns:a16="http://schemas.microsoft.com/office/drawing/2014/main" id="{61A2BFE6-B871-5844-8E89-5B146BFEC796}"/>
                  </a:ext>
                </a:extLst>
              </p:cNvPr>
              <p:cNvSpPr txBox="1">
                <a:spLocks noRot="1" noChangeAspect="1" noMove="1" noResize="1" noEditPoints="1" noAdjustHandles="1" noChangeArrowheads="1" noChangeShapeType="1" noTextEdit="1"/>
              </p:cNvSpPr>
              <p:nvPr/>
            </p:nvSpPr>
            <p:spPr>
              <a:xfrm>
                <a:off x="7864844" y="2755230"/>
                <a:ext cx="960529" cy="369332"/>
              </a:xfrm>
              <a:prstGeom prst="rect">
                <a:avLst/>
              </a:prstGeom>
              <a:blipFill>
                <a:blip r:embed="rId4"/>
                <a:stretch>
                  <a:fillRect t="-106452" r="-5195" b="-16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A247287-1525-EC4B-BAF9-3B7A7AF666F8}"/>
                  </a:ext>
                </a:extLst>
              </p:cNvPr>
              <p:cNvSpPr txBox="1"/>
              <p:nvPr/>
            </p:nvSpPr>
            <p:spPr>
              <a:xfrm>
                <a:off x="8208060" y="3190720"/>
                <a:ext cx="3936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oMath>
                  </m:oMathPara>
                </a14:m>
                <a:endParaRPr lang="en-US" dirty="0"/>
              </a:p>
            </p:txBody>
          </p:sp>
        </mc:Choice>
        <mc:Fallback xmlns="">
          <p:sp>
            <p:nvSpPr>
              <p:cNvPr id="17" name="TextBox 16">
                <a:extLst>
                  <a:ext uri="{FF2B5EF4-FFF2-40B4-BE49-F238E27FC236}">
                    <a16:creationId xmlns:a16="http://schemas.microsoft.com/office/drawing/2014/main" id="{FA247287-1525-EC4B-BAF9-3B7A7AF666F8}"/>
                  </a:ext>
                </a:extLst>
              </p:cNvPr>
              <p:cNvSpPr txBox="1">
                <a:spLocks noRot="1" noChangeAspect="1" noMove="1" noResize="1" noEditPoints="1" noAdjustHandles="1" noChangeArrowheads="1" noChangeShapeType="1" noTextEdit="1"/>
              </p:cNvSpPr>
              <p:nvPr/>
            </p:nvSpPr>
            <p:spPr>
              <a:xfrm>
                <a:off x="8208060" y="3190720"/>
                <a:ext cx="393659" cy="369332"/>
              </a:xfrm>
              <a:prstGeom prst="rect">
                <a:avLst/>
              </a:prstGeom>
              <a:blipFill>
                <a:blip r:embed="rId5"/>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74069F1A-4CFF-AA4F-9CDA-C5C0A84E3494}"/>
              </a:ext>
            </a:extLst>
          </p:cNvPr>
          <p:cNvCxnSpPr>
            <a:cxnSpLocks/>
          </p:cNvCxnSpPr>
          <p:nvPr/>
        </p:nvCxnSpPr>
        <p:spPr>
          <a:xfrm>
            <a:off x="563789" y="2761310"/>
            <a:ext cx="8028936"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E340D95-AD67-244A-B80F-F93AEBF0852B}"/>
              </a:ext>
            </a:extLst>
          </p:cNvPr>
          <p:cNvCxnSpPr>
            <a:cxnSpLocks/>
          </p:cNvCxnSpPr>
          <p:nvPr/>
        </p:nvCxnSpPr>
        <p:spPr>
          <a:xfrm>
            <a:off x="563789" y="3187620"/>
            <a:ext cx="8028936"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825C2DB-E6E0-2542-AEA5-69694BE48147}"/>
              </a:ext>
            </a:extLst>
          </p:cNvPr>
          <p:cNvCxnSpPr>
            <a:cxnSpLocks/>
          </p:cNvCxnSpPr>
          <p:nvPr/>
        </p:nvCxnSpPr>
        <p:spPr>
          <a:xfrm>
            <a:off x="563789" y="3623411"/>
            <a:ext cx="8028936"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1EF2D46-C39A-2241-9F63-D98D8E747D2B}"/>
              </a:ext>
            </a:extLst>
          </p:cNvPr>
          <p:cNvCxnSpPr>
            <a:cxnSpLocks/>
          </p:cNvCxnSpPr>
          <p:nvPr/>
        </p:nvCxnSpPr>
        <p:spPr>
          <a:xfrm>
            <a:off x="563789" y="4122465"/>
            <a:ext cx="8028936"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AEB7E9E-F3A6-A94C-A98E-7637C567D103}"/>
                  </a:ext>
                </a:extLst>
              </p:cNvPr>
              <p:cNvSpPr txBox="1"/>
              <p:nvPr/>
            </p:nvSpPr>
            <p:spPr>
              <a:xfrm>
                <a:off x="8161836" y="3605676"/>
                <a:ext cx="4732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4</m:t>
                          </m:r>
                        </m:sub>
                      </m:sSub>
                    </m:oMath>
                  </m:oMathPara>
                </a14:m>
                <a:endParaRPr lang="en-US" dirty="0"/>
              </a:p>
            </p:txBody>
          </p:sp>
        </mc:Choice>
        <mc:Fallback xmlns="">
          <p:sp>
            <p:nvSpPr>
              <p:cNvPr id="24" name="TextBox 23">
                <a:extLst>
                  <a:ext uri="{FF2B5EF4-FFF2-40B4-BE49-F238E27FC236}">
                    <a16:creationId xmlns:a16="http://schemas.microsoft.com/office/drawing/2014/main" id="{4AEB7E9E-F3A6-A94C-A98E-7637C567D103}"/>
                  </a:ext>
                </a:extLst>
              </p:cNvPr>
              <p:cNvSpPr txBox="1">
                <a:spLocks noRot="1" noChangeAspect="1" noMove="1" noResize="1" noEditPoints="1" noAdjustHandles="1" noChangeArrowheads="1" noChangeShapeType="1" noTextEdit="1"/>
              </p:cNvSpPr>
              <p:nvPr/>
            </p:nvSpPr>
            <p:spPr>
              <a:xfrm>
                <a:off x="8161836" y="3605676"/>
                <a:ext cx="47321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46780514-6A17-2B40-82AC-899D6F588EE1}"/>
                  </a:ext>
                </a:extLst>
              </p:cNvPr>
              <p:cNvSpPr>
                <a:spLocks noGrp="1"/>
              </p:cNvSpPr>
              <p:nvPr>
                <p:ph idx="1"/>
              </p:nvPr>
            </p:nvSpPr>
            <p:spPr>
              <a:xfrm>
                <a:off x="182469" y="6125675"/>
                <a:ext cx="8654537" cy="381957"/>
              </a:xfrm>
            </p:spPr>
            <p:txBody>
              <a:bodyPr>
                <a:noAutofit/>
              </a:bodyPr>
              <a:lstStyle/>
              <a:p>
                <a:r>
                  <a:rPr lang="en-US" sz="2000" dirty="0"/>
                  <a:t>Hence, the algorithms complexity under the worst-case and average-case analysis is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oMath>
                </a14:m>
                <a:r>
                  <a:rPr lang="en-US" sz="2000" dirty="0"/>
                  <a:t> and the best case is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a:t>
                </a:r>
              </a:p>
            </p:txBody>
          </p:sp>
        </mc:Choice>
        <mc:Fallback xmlns="">
          <p:sp>
            <p:nvSpPr>
              <p:cNvPr id="31" name="Content Placeholder 2">
                <a:extLst>
                  <a:ext uri="{FF2B5EF4-FFF2-40B4-BE49-F238E27FC236}">
                    <a16:creationId xmlns:a16="http://schemas.microsoft.com/office/drawing/2014/main" id="{46780514-6A17-2B40-82AC-899D6F588EE1}"/>
                  </a:ext>
                </a:extLst>
              </p:cNvPr>
              <p:cNvSpPr>
                <a:spLocks noGrp="1" noRot="1" noChangeAspect="1" noMove="1" noResize="1" noEditPoints="1" noAdjustHandles="1" noChangeArrowheads="1" noChangeShapeType="1" noTextEdit="1"/>
              </p:cNvSpPr>
              <p:nvPr>
                <p:ph idx="1"/>
              </p:nvPr>
            </p:nvSpPr>
            <p:spPr>
              <a:xfrm>
                <a:off x="182469" y="6125675"/>
                <a:ext cx="8654537" cy="381957"/>
              </a:xfrm>
              <a:blipFill>
                <a:blip r:embed="rId7"/>
                <a:stretch>
                  <a:fillRect l="-587" t="-9677" b="-109677"/>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1DE07C7B-79E1-8548-9230-0772635A6852}"/>
              </a:ext>
            </a:extLst>
          </p:cNvPr>
          <p:cNvCxnSpPr>
            <a:cxnSpLocks/>
          </p:cNvCxnSpPr>
          <p:nvPr/>
        </p:nvCxnSpPr>
        <p:spPr>
          <a:xfrm>
            <a:off x="7080087" y="1913122"/>
            <a:ext cx="0" cy="2191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473DA7C-4838-E34F-B80E-5B9BEC5B3E20}"/>
              </a:ext>
            </a:extLst>
          </p:cNvPr>
          <p:cNvCxnSpPr>
            <a:cxnSpLocks/>
          </p:cNvCxnSpPr>
          <p:nvPr/>
        </p:nvCxnSpPr>
        <p:spPr>
          <a:xfrm>
            <a:off x="7893390" y="1913121"/>
            <a:ext cx="0" cy="22093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9C61F58C-32EB-974A-BE17-18C38EFB7687}"/>
              </a:ext>
            </a:extLst>
          </p:cNvPr>
          <p:cNvSpPr txBox="1"/>
          <p:nvPr/>
        </p:nvSpPr>
        <p:spPr>
          <a:xfrm>
            <a:off x="6382405" y="1856602"/>
            <a:ext cx="582062" cy="369332"/>
          </a:xfrm>
          <a:prstGeom prst="rect">
            <a:avLst/>
          </a:prstGeom>
          <a:noFill/>
        </p:spPr>
        <p:txBody>
          <a:bodyPr wrap="square" rtlCol="0">
            <a:spAutoFit/>
          </a:bodyPr>
          <a:lstStyle/>
          <a:p>
            <a:r>
              <a:rPr lang="en-US" dirty="0"/>
              <a:t>best</a:t>
            </a:r>
          </a:p>
        </p:txBody>
      </p:sp>
      <p:sp>
        <p:nvSpPr>
          <p:cNvPr id="39" name="TextBox 38">
            <a:extLst>
              <a:ext uri="{FF2B5EF4-FFF2-40B4-BE49-F238E27FC236}">
                <a16:creationId xmlns:a16="http://schemas.microsoft.com/office/drawing/2014/main" id="{A8FB08BD-7BF5-A241-8F5B-FF3ED9F6A911}"/>
              </a:ext>
            </a:extLst>
          </p:cNvPr>
          <p:cNvSpPr txBox="1"/>
          <p:nvPr/>
        </p:nvSpPr>
        <p:spPr>
          <a:xfrm>
            <a:off x="7124954" y="1846979"/>
            <a:ext cx="718515" cy="369332"/>
          </a:xfrm>
          <a:prstGeom prst="rect">
            <a:avLst/>
          </a:prstGeom>
          <a:noFill/>
        </p:spPr>
        <p:txBody>
          <a:bodyPr wrap="square" rtlCol="0">
            <a:spAutoFit/>
          </a:bodyPr>
          <a:lstStyle/>
          <a:p>
            <a:r>
              <a:rPr lang="en-US" dirty="0"/>
              <a:t>worst</a:t>
            </a:r>
          </a:p>
        </p:txBody>
      </p:sp>
      <p:sp>
        <p:nvSpPr>
          <p:cNvPr id="40" name="TextBox 39">
            <a:extLst>
              <a:ext uri="{FF2B5EF4-FFF2-40B4-BE49-F238E27FC236}">
                <a16:creationId xmlns:a16="http://schemas.microsoft.com/office/drawing/2014/main" id="{265872D4-A06A-894E-B9C4-0C2AE1E25851}"/>
              </a:ext>
            </a:extLst>
          </p:cNvPr>
          <p:cNvSpPr txBox="1"/>
          <p:nvPr/>
        </p:nvSpPr>
        <p:spPr>
          <a:xfrm>
            <a:off x="7893900" y="1852845"/>
            <a:ext cx="960538" cy="369332"/>
          </a:xfrm>
          <a:prstGeom prst="rect">
            <a:avLst/>
          </a:prstGeom>
          <a:noFill/>
        </p:spPr>
        <p:txBody>
          <a:bodyPr wrap="square" rtlCol="0">
            <a:spAutoFit/>
          </a:bodyPr>
          <a:lstStyle/>
          <a:p>
            <a:r>
              <a:rPr lang="en-US" dirty="0"/>
              <a:t>average</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90F8217-0ECC-624E-A5FA-175E687B0D67}"/>
                  </a:ext>
                </a:extLst>
              </p:cNvPr>
              <p:cNvSpPr txBox="1"/>
              <p:nvPr/>
            </p:nvSpPr>
            <p:spPr>
              <a:xfrm>
                <a:off x="6300885" y="2311591"/>
                <a:ext cx="7620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m:oMathPara>
                </a14:m>
                <a:endParaRPr lang="en-US" dirty="0"/>
              </a:p>
            </p:txBody>
          </p:sp>
        </mc:Choice>
        <mc:Fallback xmlns="">
          <p:sp>
            <p:nvSpPr>
              <p:cNvPr id="43" name="TextBox 42">
                <a:extLst>
                  <a:ext uri="{FF2B5EF4-FFF2-40B4-BE49-F238E27FC236}">
                    <a16:creationId xmlns:a16="http://schemas.microsoft.com/office/drawing/2014/main" id="{090F8217-0ECC-624E-A5FA-175E687B0D67}"/>
                  </a:ext>
                </a:extLst>
              </p:cNvPr>
              <p:cNvSpPr txBox="1">
                <a:spLocks noRot="1" noChangeAspect="1" noMove="1" noResize="1" noEditPoints="1" noAdjustHandles="1" noChangeArrowheads="1" noChangeShapeType="1" noTextEdit="1"/>
              </p:cNvSpPr>
              <p:nvPr/>
            </p:nvSpPr>
            <p:spPr>
              <a:xfrm>
                <a:off x="6300885" y="2311591"/>
                <a:ext cx="76202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7230D76-7D65-4247-A170-B7C3A5764240}"/>
                  </a:ext>
                </a:extLst>
              </p:cNvPr>
              <p:cNvSpPr txBox="1"/>
              <p:nvPr/>
            </p:nvSpPr>
            <p:spPr>
              <a:xfrm>
                <a:off x="6319428" y="2761312"/>
                <a:ext cx="7620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xmlns="">
          <p:sp>
            <p:nvSpPr>
              <p:cNvPr id="45" name="TextBox 44">
                <a:extLst>
                  <a:ext uri="{FF2B5EF4-FFF2-40B4-BE49-F238E27FC236}">
                    <a16:creationId xmlns:a16="http://schemas.microsoft.com/office/drawing/2014/main" id="{57230D76-7D65-4247-A170-B7C3A5764240}"/>
                  </a:ext>
                </a:extLst>
              </p:cNvPr>
              <p:cNvSpPr txBox="1">
                <a:spLocks noRot="1" noChangeAspect="1" noMove="1" noResize="1" noEditPoints="1" noAdjustHandles="1" noChangeArrowheads="1" noChangeShapeType="1" noTextEdit="1"/>
              </p:cNvSpPr>
              <p:nvPr/>
            </p:nvSpPr>
            <p:spPr>
              <a:xfrm>
                <a:off x="6319428" y="2761312"/>
                <a:ext cx="76202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7611385-8551-2E4D-B151-046A41DD5122}"/>
                  </a:ext>
                </a:extLst>
              </p:cNvPr>
              <p:cNvSpPr txBox="1"/>
              <p:nvPr/>
            </p:nvSpPr>
            <p:spPr>
              <a:xfrm>
                <a:off x="6332630" y="3220850"/>
                <a:ext cx="7620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m:oMathPara>
                </a14:m>
                <a:endParaRPr lang="en-US" dirty="0"/>
              </a:p>
            </p:txBody>
          </p:sp>
        </mc:Choice>
        <mc:Fallback xmlns="">
          <p:sp>
            <p:nvSpPr>
              <p:cNvPr id="46" name="TextBox 45">
                <a:extLst>
                  <a:ext uri="{FF2B5EF4-FFF2-40B4-BE49-F238E27FC236}">
                    <a16:creationId xmlns:a16="http://schemas.microsoft.com/office/drawing/2014/main" id="{97611385-8551-2E4D-B151-046A41DD5122}"/>
                  </a:ext>
                </a:extLst>
              </p:cNvPr>
              <p:cNvSpPr txBox="1">
                <a:spLocks noRot="1" noChangeAspect="1" noMove="1" noResize="1" noEditPoints="1" noAdjustHandles="1" noChangeArrowheads="1" noChangeShapeType="1" noTextEdit="1"/>
              </p:cNvSpPr>
              <p:nvPr/>
            </p:nvSpPr>
            <p:spPr>
              <a:xfrm>
                <a:off x="6332630" y="3220850"/>
                <a:ext cx="762023"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0E4CDB9-9D3A-1C4C-A4AA-DB1D1B557231}"/>
                  </a:ext>
                </a:extLst>
              </p:cNvPr>
              <p:cNvSpPr txBox="1"/>
              <p:nvPr/>
            </p:nvSpPr>
            <p:spPr>
              <a:xfrm>
                <a:off x="6332629" y="3636616"/>
                <a:ext cx="7620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m:oMathPara>
                </a14:m>
                <a:endParaRPr lang="en-US" dirty="0"/>
              </a:p>
            </p:txBody>
          </p:sp>
        </mc:Choice>
        <mc:Fallback xmlns="">
          <p:sp>
            <p:nvSpPr>
              <p:cNvPr id="47" name="TextBox 46">
                <a:extLst>
                  <a:ext uri="{FF2B5EF4-FFF2-40B4-BE49-F238E27FC236}">
                    <a16:creationId xmlns:a16="http://schemas.microsoft.com/office/drawing/2014/main" id="{40E4CDB9-9D3A-1C4C-A4AA-DB1D1B557231}"/>
                  </a:ext>
                </a:extLst>
              </p:cNvPr>
              <p:cNvSpPr txBox="1">
                <a:spLocks noRot="1" noChangeAspect="1" noMove="1" noResize="1" noEditPoints="1" noAdjustHandles="1" noChangeArrowheads="1" noChangeShapeType="1" noTextEdit="1"/>
              </p:cNvSpPr>
              <p:nvPr/>
            </p:nvSpPr>
            <p:spPr>
              <a:xfrm>
                <a:off x="6332629" y="3636616"/>
                <a:ext cx="76202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F4254E4-CF31-F746-A891-7C1660EA047D}"/>
                  </a:ext>
                </a:extLst>
              </p:cNvPr>
              <p:cNvSpPr txBox="1"/>
              <p:nvPr/>
            </p:nvSpPr>
            <p:spPr>
              <a:xfrm>
                <a:off x="7132020" y="2309612"/>
                <a:ext cx="754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𝑛</m:t>
                      </m:r>
                    </m:oMath>
                  </m:oMathPara>
                </a14:m>
                <a:endParaRPr lang="en-US" dirty="0"/>
              </a:p>
            </p:txBody>
          </p:sp>
        </mc:Choice>
        <mc:Fallback xmlns="">
          <p:sp>
            <p:nvSpPr>
              <p:cNvPr id="48" name="TextBox 47">
                <a:extLst>
                  <a:ext uri="{FF2B5EF4-FFF2-40B4-BE49-F238E27FC236}">
                    <a16:creationId xmlns:a16="http://schemas.microsoft.com/office/drawing/2014/main" id="{4F4254E4-CF31-F746-A891-7C1660EA047D}"/>
                  </a:ext>
                </a:extLst>
              </p:cNvPr>
              <p:cNvSpPr txBox="1">
                <a:spLocks noRot="1" noChangeAspect="1" noMove="1" noResize="1" noEditPoints="1" noAdjustHandles="1" noChangeArrowheads="1" noChangeShapeType="1" noTextEdit="1"/>
              </p:cNvSpPr>
              <p:nvPr/>
            </p:nvSpPr>
            <p:spPr>
              <a:xfrm>
                <a:off x="7132020" y="2309612"/>
                <a:ext cx="75445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33C710E-63C5-1442-9518-602009867434}"/>
                  </a:ext>
                </a:extLst>
              </p:cNvPr>
              <p:cNvSpPr txBox="1"/>
              <p:nvPr/>
            </p:nvSpPr>
            <p:spPr>
              <a:xfrm>
                <a:off x="7101940" y="2770329"/>
                <a:ext cx="754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𝑛</m:t>
                      </m:r>
                    </m:oMath>
                  </m:oMathPara>
                </a14:m>
                <a:endParaRPr lang="en-US" dirty="0"/>
              </a:p>
            </p:txBody>
          </p:sp>
        </mc:Choice>
        <mc:Fallback xmlns="">
          <p:sp>
            <p:nvSpPr>
              <p:cNvPr id="49" name="TextBox 48">
                <a:extLst>
                  <a:ext uri="{FF2B5EF4-FFF2-40B4-BE49-F238E27FC236}">
                    <a16:creationId xmlns:a16="http://schemas.microsoft.com/office/drawing/2014/main" id="{E33C710E-63C5-1442-9518-602009867434}"/>
                  </a:ext>
                </a:extLst>
              </p:cNvPr>
              <p:cNvSpPr txBox="1">
                <a:spLocks noRot="1" noChangeAspect="1" noMove="1" noResize="1" noEditPoints="1" noAdjustHandles="1" noChangeArrowheads="1" noChangeShapeType="1" noTextEdit="1"/>
              </p:cNvSpPr>
              <p:nvPr/>
            </p:nvSpPr>
            <p:spPr>
              <a:xfrm>
                <a:off x="7101940" y="2770329"/>
                <a:ext cx="754453"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374DECB-7C64-D745-B8E4-4D53EBA4845A}"/>
                  </a:ext>
                </a:extLst>
              </p:cNvPr>
              <p:cNvSpPr txBox="1"/>
              <p:nvPr/>
            </p:nvSpPr>
            <p:spPr>
              <a:xfrm>
                <a:off x="7428665" y="3189219"/>
                <a:ext cx="3936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oMath>
                  </m:oMathPara>
                </a14:m>
                <a:endParaRPr lang="en-US" dirty="0"/>
              </a:p>
            </p:txBody>
          </p:sp>
        </mc:Choice>
        <mc:Fallback xmlns="">
          <p:sp>
            <p:nvSpPr>
              <p:cNvPr id="51" name="TextBox 50">
                <a:extLst>
                  <a:ext uri="{FF2B5EF4-FFF2-40B4-BE49-F238E27FC236}">
                    <a16:creationId xmlns:a16="http://schemas.microsoft.com/office/drawing/2014/main" id="{6374DECB-7C64-D745-B8E4-4D53EBA4845A}"/>
                  </a:ext>
                </a:extLst>
              </p:cNvPr>
              <p:cNvSpPr txBox="1">
                <a:spLocks noRot="1" noChangeAspect="1" noMove="1" noResize="1" noEditPoints="1" noAdjustHandles="1" noChangeArrowheads="1" noChangeShapeType="1" noTextEdit="1"/>
              </p:cNvSpPr>
              <p:nvPr/>
            </p:nvSpPr>
            <p:spPr>
              <a:xfrm>
                <a:off x="7428665" y="3189219"/>
                <a:ext cx="393659"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EFBD169-B13C-BF48-B7CF-CF6C4D6A7B34}"/>
                  </a:ext>
                </a:extLst>
              </p:cNvPr>
              <p:cNvSpPr txBox="1"/>
              <p:nvPr/>
            </p:nvSpPr>
            <p:spPr>
              <a:xfrm>
                <a:off x="7431517" y="3643322"/>
                <a:ext cx="4732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4</m:t>
                          </m:r>
                        </m:sub>
                      </m:sSub>
                    </m:oMath>
                  </m:oMathPara>
                </a14:m>
                <a:endParaRPr lang="en-US" dirty="0"/>
              </a:p>
            </p:txBody>
          </p:sp>
        </mc:Choice>
        <mc:Fallback xmlns="">
          <p:sp>
            <p:nvSpPr>
              <p:cNvPr id="52" name="TextBox 51">
                <a:extLst>
                  <a:ext uri="{FF2B5EF4-FFF2-40B4-BE49-F238E27FC236}">
                    <a16:creationId xmlns:a16="http://schemas.microsoft.com/office/drawing/2014/main" id="{BEFBD169-B13C-BF48-B7CF-CF6C4D6A7B34}"/>
                  </a:ext>
                </a:extLst>
              </p:cNvPr>
              <p:cNvSpPr txBox="1">
                <a:spLocks noRot="1" noChangeAspect="1" noMove="1" noResize="1" noEditPoints="1" noAdjustHandles="1" noChangeArrowheads="1" noChangeShapeType="1" noTextEdit="1"/>
              </p:cNvSpPr>
              <p:nvPr/>
            </p:nvSpPr>
            <p:spPr>
              <a:xfrm>
                <a:off x="7431517" y="3643322"/>
                <a:ext cx="473212"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Content Placeholder 2">
                <a:extLst>
                  <a:ext uri="{FF2B5EF4-FFF2-40B4-BE49-F238E27FC236}">
                    <a16:creationId xmlns:a16="http://schemas.microsoft.com/office/drawing/2014/main" id="{57A4AEC0-6DD1-714C-8E7F-279093215CD1}"/>
                  </a:ext>
                </a:extLst>
              </p:cNvPr>
              <p:cNvSpPr txBox="1">
                <a:spLocks/>
              </p:cNvSpPr>
              <p:nvPr/>
            </p:nvSpPr>
            <p:spPr>
              <a:xfrm>
                <a:off x="170836" y="4214278"/>
                <a:ext cx="8654537" cy="120742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𝑏</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r>
                        <a:rPr lang="en-US" sz="1600" i="1">
                          <a:latin typeface="Cambria Math" panose="02040503050406030204" pitchFamily="18" charset="0"/>
                        </a:rPr>
                        <m:t>⋅1+</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3</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4</m:t>
                              </m:r>
                            </m:sub>
                          </m:sSub>
                        </m:e>
                      </m:d>
                      <m:r>
                        <a:rPr lang="en-US" sz="1600" b="0" i="1" smtClean="0">
                          <a:latin typeface="Cambria Math" panose="02040503050406030204" pitchFamily="18" charset="0"/>
                        </a:rPr>
                        <m:t>⇒</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lim</m:t>
                              </m:r>
                            </m:e>
                            <m:lim>
                              <m:r>
                                <a:rPr lang="en-US" sz="1600" i="1">
                                  <a:latin typeface="Cambria Math" panose="02040503050406030204" pitchFamily="18" charset="0"/>
                                </a:rPr>
                                <m:t>𝑛</m:t>
                              </m:r>
                              <m:r>
                                <a:rPr lang="en-US" sz="1600" i="1">
                                  <a:latin typeface="Cambria Math" panose="02040503050406030204" pitchFamily="18" charset="0"/>
                                </a:rPr>
                                <m:t>→∞</m:t>
                              </m:r>
                            </m:lim>
                          </m:limLow>
                        </m:fName>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𝑏</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num>
                            <m:den>
                              <m:r>
                                <a:rPr lang="en-US" sz="1600" i="1">
                                  <a:latin typeface="Cambria Math" panose="02040503050406030204" pitchFamily="18" charset="0"/>
                                </a:rPr>
                                <m:t>𝑔</m:t>
                              </m:r>
                              <m:d>
                                <m:dPr>
                                  <m:ctrlPr>
                                    <a:rPr lang="en-US" sz="1600" i="1">
                                      <a:latin typeface="Cambria Math" panose="02040503050406030204" pitchFamily="18" charset="0"/>
                                    </a:rPr>
                                  </m:ctrlPr>
                                </m:dPr>
                                <m:e>
                                  <m:r>
                                    <a:rPr lang="en-US" sz="1600" i="1">
                                      <a:latin typeface="Cambria Math" panose="02040503050406030204" pitchFamily="18" charset="0"/>
                                    </a:rPr>
                                    <m:t>𝑛</m:t>
                                  </m:r>
                                </m:e>
                              </m:d>
                            </m:den>
                          </m:f>
                        </m:e>
                      </m:func>
                      <m:r>
                        <a:rPr lang="en-US" sz="1600" i="1">
                          <a:latin typeface="Cambria Math" panose="02040503050406030204" pitchFamily="18" charset="0"/>
                        </a:rPr>
                        <m:t>=</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lim</m:t>
                              </m:r>
                            </m:e>
                            <m:lim>
                              <m:r>
                                <a:rPr lang="en-US" sz="1600" i="1">
                                  <a:latin typeface="Cambria Math" panose="02040503050406030204" pitchFamily="18" charset="0"/>
                                </a:rPr>
                                <m:t>𝑛</m:t>
                              </m:r>
                              <m:r>
                                <a:rPr lang="en-US" sz="1600" i="1">
                                  <a:latin typeface="Cambria Math" panose="02040503050406030204" pitchFamily="18" charset="0"/>
                                </a:rPr>
                                <m:t>→∞</m:t>
                              </m:r>
                            </m:lim>
                          </m:limLow>
                        </m:fName>
                        <m:e>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r>
                                <a:rPr lang="en-US" sz="1600" i="1">
                                  <a:latin typeface="Cambria Math" panose="02040503050406030204" pitchFamily="18" charset="0"/>
                                </a:rPr>
                                <m:t>⋅1+</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3</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4</m:t>
                                      </m:r>
                                    </m:sub>
                                  </m:sSub>
                                </m:e>
                              </m:d>
                            </m:num>
                            <m:den>
                              <m:r>
                                <a:rPr lang="en-US" sz="1600" i="1">
                                  <a:latin typeface="Cambria Math" panose="02040503050406030204" pitchFamily="18" charset="0"/>
                                </a:rPr>
                                <m:t>1</m:t>
                              </m:r>
                            </m:den>
                          </m:f>
                        </m:e>
                      </m:func>
                      <m:r>
                        <a:rPr lang="en-US" sz="1600" i="1">
                          <a:latin typeface="Cambria Math" panose="02040503050406030204" pitchFamily="18" charset="0"/>
                        </a:rPr>
                        <m:t>&lt;∞⇒</m:t>
                      </m:r>
                      <m:r>
                        <a:rPr lang="en-US" sz="1600" i="1">
                          <a:latin typeface="Cambria Math" panose="02040503050406030204" pitchFamily="18" charset="0"/>
                        </a:rPr>
                        <m:t>𝑂</m:t>
                      </m:r>
                      <m:d>
                        <m:dPr>
                          <m:ctrlPr>
                            <a:rPr lang="en-US" sz="1600" i="1">
                              <a:latin typeface="Cambria Math" panose="02040503050406030204" pitchFamily="18" charset="0"/>
                            </a:rPr>
                          </m:ctrlPr>
                        </m:dPr>
                        <m:e>
                          <m:r>
                            <a:rPr lang="en-US" sz="1600" i="1">
                              <a:latin typeface="Cambria Math" panose="02040503050406030204" pitchFamily="18" charset="0"/>
                            </a:rPr>
                            <m:t>1</m:t>
                          </m:r>
                        </m:e>
                      </m:d>
                    </m:oMath>
                  </m:oMathPara>
                </a14:m>
                <a:endParaRPr lang="en-US" sz="1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𝑤</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3</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4</m:t>
                              </m:r>
                            </m:sub>
                          </m:sSub>
                        </m:e>
                      </m:d>
                      <m:r>
                        <a:rPr lang="en-US" sz="1600" b="0" i="1" smtClean="0">
                          <a:latin typeface="Cambria Math" panose="02040503050406030204" pitchFamily="18" charset="0"/>
                        </a:rPr>
                        <m:t>⇒</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lim</m:t>
                              </m:r>
                            </m:e>
                            <m:lim>
                              <m:r>
                                <a:rPr lang="en-US" sz="1600" i="1">
                                  <a:latin typeface="Cambria Math" panose="02040503050406030204" pitchFamily="18" charset="0"/>
                                </a:rPr>
                                <m:t>𝑛</m:t>
                              </m:r>
                              <m:r>
                                <a:rPr lang="en-US" sz="1600" i="1">
                                  <a:latin typeface="Cambria Math" panose="02040503050406030204" pitchFamily="18" charset="0"/>
                                </a:rPr>
                                <m:t>→∞</m:t>
                              </m:r>
                            </m:lim>
                          </m:limLow>
                        </m:fName>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𝑏</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num>
                            <m:den>
                              <m:r>
                                <a:rPr lang="en-US" sz="1600" i="1">
                                  <a:latin typeface="Cambria Math" panose="02040503050406030204" pitchFamily="18" charset="0"/>
                                </a:rPr>
                                <m:t>𝑔</m:t>
                              </m:r>
                              <m:d>
                                <m:dPr>
                                  <m:ctrlPr>
                                    <a:rPr lang="en-US" sz="1600" i="1">
                                      <a:latin typeface="Cambria Math" panose="02040503050406030204" pitchFamily="18" charset="0"/>
                                    </a:rPr>
                                  </m:ctrlPr>
                                </m:dPr>
                                <m:e>
                                  <m:r>
                                    <a:rPr lang="en-US" sz="1600" i="1">
                                      <a:latin typeface="Cambria Math" panose="02040503050406030204" pitchFamily="18" charset="0"/>
                                    </a:rPr>
                                    <m:t>𝑛</m:t>
                                  </m:r>
                                </m:e>
                              </m:d>
                            </m:den>
                          </m:f>
                        </m:e>
                      </m:func>
                      <m:r>
                        <a:rPr lang="en-US" sz="1600" i="1">
                          <a:latin typeface="Cambria Math" panose="02040503050406030204" pitchFamily="18" charset="0"/>
                        </a:rPr>
                        <m:t>=</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lim</m:t>
                              </m:r>
                            </m:e>
                            <m:lim>
                              <m:r>
                                <a:rPr lang="en-US" sz="1600" i="1">
                                  <a:latin typeface="Cambria Math" panose="02040503050406030204" pitchFamily="18" charset="0"/>
                                </a:rPr>
                                <m:t>𝑛</m:t>
                              </m:r>
                              <m:r>
                                <a:rPr lang="en-US" sz="1600" i="1">
                                  <a:latin typeface="Cambria Math" panose="02040503050406030204" pitchFamily="18" charset="0"/>
                                </a:rPr>
                                <m:t>→∞</m:t>
                              </m:r>
                            </m:lim>
                          </m:limLow>
                        </m:fName>
                        <m:e>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3</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4</m:t>
                                      </m:r>
                                    </m:sub>
                                  </m:sSub>
                                </m:e>
                              </m:d>
                            </m:num>
                            <m:den>
                              <m:r>
                                <a:rPr lang="en-US" sz="1600" i="1">
                                  <a:latin typeface="Cambria Math" panose="02040503050406030204" pitchFamily="18" charset="0"/>
                                </a:rPr>
                                <m:t>𝑛</m:t>
                              </m:r>
                            </m:den>
                          </m:f>
                        </m:e>
                      </m:func>
                      <m:r>
                        <a:rPr lang="en-US" sz="1600" i="1">
                          <a:latin typeface="Cambria Math" panose="02040503050406030204" pitchFamily="18" charset="0"/>
                        </a:rPr>
                        <m:t>&lt;∞⇒</m:t>
                      </m:r>
                      <m:r>
                        <a:rPr lang="en-US" sz="1600" i="1">
                          <a:latin typeface="Cambria Math" panose="02040503050406030204" pitchFamily="18" charset="0"/>
                        </a:rPr>
                        <m:t>𝑂</m:t>
                      </m:r>
                      <m:d>
                        <m:dPr>
                          <m:ctrlPr>
                            <a:rPr lang="en-US" sz="1600" i="1">
                              <a:latin typeface="Cambria Math" panose="02040503050406030204" pitchFamily="18" charset="0"/>
                            </a:rPr>
                          </m:ctrlPr>
                        </m:dPr>
                        <m:e>
                          <m:r>
                            <a:rPr lang="en-US" sz="1600" i="1">
                              <a:latin typeface="Cambria Math" panose="02040503050406030204" pitchFamily="18" charset="0"/>
                            </a:rPr>
                            <m:t>𝑛</m:t>
                          </m:r>
                        </m:e>
                      </m:d>
                    </m:oMath>
                  </m:oMathPara>
                </a14:m>
                <a:endParaRPr lang="en-US" sz="1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𝑎</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3</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4</m:t>
                              </m:r>
                            </m:sub>
                          </m:sSub>
                        </m:e>
                      </m:d>
                      <m:r>
                        <a:rPr lang="en-US" sz="1600" b="0" i="1" smtClean="0">
                          <a:latin typeface="Cambria Math" panose="02040503050406030204" pitchFamily="18" charset="0"/>
                        </a:rPr>
                        <m:t>⇒</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lim</m:t>
                              </m:r>
                            </m:e>
                            <m:lim>
                              <m:r>
                                <a:rPr lang="en-US" sz="1600" i="1">
                                  <a:latin typeface="Cambria Math" panose="02040503050406030204" pitchFamily="18" charset="0"/>
                                </a:rPr>
                                <m:t>𝑛</m:t>
                              </m:r>
                              <m:r>
                                <a:rPr lang="en-US" sz="1600" i="1">
                                  <a:latin typeface="Cambria Math" panose="02040503050406030204" pitchFamily="18" charset="0"/>
                                </a:rPr>
                                <m:t>→∞</m:t>
                              </m:r>
                            </m:lim>
                          </m:limLow>
                        </m:fName>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𝑏</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num>
                            <m:den>
                              <m:r>
                                <a:rPr lang="en-US" sz="1600" i="1">
                                  <a:latin typeface="Cambria Math" panose="02040503050406030204" pitchFamily="18" charset="0"/>
                                </a:rPr>
                                <m:t>𝑔</m:t>
                              </m:r>
                              <m:d>
                                <m:dPr>
                                  <m:ctrlPr>
                                    <a:rPr lang="en-US" sz="1600" i="1">
                                      <a:latin typeface="Cambria Math" panose="02040503050406030204" pitchFamily="18" charset="0"/>
                                    </a:rPr>
                                  </m:ctrlPr>
                                </m:dPr>
                                <m:e>
                                  <m:r>
                                    <a:rPr lang="en-US" sz="1600" i="1">
                                      <a:latin typeface="Cambria Math" panose="02040503050406030204" pitchFamily="18" charset="0"/>
                                    </a:rPr>
                                    <m:t>𝑛</m:t>
                                  </m:r>
                                </m:e>
                              </m:d>
                            </m:den>
                          </m:f>
                        </m:e>
                      </m:func>
                      <m:r>
                        <a:rPr lang="en-US" sz="1600" i="1">
                          <a:latin typeface="Cambria Math" panose="02040503050406030204" pitchFamily="18" charset="0"/>
                        </a:rPr>
                        <m:t>=</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lim</m:t>
                              </m:r>
                            </m:e>
                            <m:lim>
                              <m:r>
                                <a:rPr lang="en-US" sz="1600" i="1">
                                  <a:latin typeface="Cambria Math" panose="02040503050406030204" pitchFamily="18" charset="0"/>
                                </a:rPr>
                                <m:t>𝑛</m:t>
                              </m:r>
                              <m:r>
                                <a:rPr lang="en-US" sz="1600" i="1">
                                  <a:latin typeface="Cambria Math" panose="02040503050406030204" pitchFamily="18" charset="0"/>
                                </a:rPr>
                                <m:t>→∞</m:t>
                              </m:r>
                            </m:lim>
                          </m:limLow>
                        </m:fName>
                        <m:e>
                          <m:f>
                            <m:fPr>
                              <m:ctrlPr>
                                <a:rPr lang="en-US" sz="1600" i="1">
                                  <a:latin typeface="Cambria Math" panose="02040503050406030204" pitchFamily="18" charset="0"/>
                                </a:rPr>
                              </m:ctrlPr>
                            </m:fPr>
                            <m:num>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3</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4</m:t>
                                      </m:r>
                                    </m:sub>
                                  </m:sSub>
                                </m:e>
                              </m:d>
                            </m:num>
                            <m:den>
                              <m:r>
                                <a:rPr lang="en-US" sz="1600" i="1">
                                  <a:latin typeface="Cambria Math" panose="02040503050406030204" pitchFamily="18" charset="0"/>
                                </a:rPr>
                                <m:t>𝑛</m:t>
                              </m:r>
                            </m:den>
                          </m:f>
                        </m:e>
                      </m:func>
                      <m:r>
                        <a:rPr lang="en-US" sz="1600" i="1">
                          <a:latin typeface="Cambria Math" panose="02040503050406030204" pitchFamily="18" charset="0"/>
                        </a:rPr>
                        <m:t>&lt;∞⇒</m:t>
                      </m:r>
                      <m:r>
                        <a:rPr lang="en-US" sz="1600" i="1">
                          <a:latin typeface="Cambria Math" panose="02040503050406030204" pitchFamily="18" charset="0"/>
                        </a:rPr>
                        <m:t>𝑂</m:t>
                      </m:r>
                      <m:d>
                        <m:dPr>
                          <m:ctrlPr>
                            <a:rPr lang="en-US" sz="1600" i="1">
                              <a:latin typeface="Cambria Math" panose="02040503050406030204" pitchFamily="18" charset="0"/>
                            </a:rPr>
                          </m:ctrlPr>
                        </m:dPr>
                        <m:e>
                          <m:r>
                            <a:rPr lang="en-US" sz="1600" i="1">
                              <a:latin typeface="Cambria Math" panose="02040503050406030204" pitchFamily="18" charset="0"/>
                            </a:rPr>
                            <m:t>𝑛</m:t>
                          </m:r>
                        </m:e>
                      </m:d>
                    </m:oMath>
                  </m:oMathPara>
                </a14:m>
                <a:endParaRPr lang="en-US" sz="1600" dirty="0"/>
              </a:p>
            </p:txBody>
          </p:sp>
        </mc:Choice>
        <mc:Fallback xmlns="">
          <p:sp>
            <p:nvSpPr>
              <p:cNvPr id="55" name="Content Placeholder 2">
                <a:extLst>
                  <a:ext uri="{FF2B5EF4-FFF2-40B4-BE49-F238E27FC236}">
                    <a16:creationId xmlns:a16="http://schemas.microsoft.com/office/drawing/2014/main" id="{57A4AEC0-6DD1-714C-8E7F-279093215CD1}"/>
                  </a:ext>
                </a:extLst>
              </p:cNvPr>
              <p:cNvSpPr txBox="1">
                <a:spLocks noRot="1" noChangeAspect="1" noMove="1" noResize="1" noEditPoints="1" noAdjustHandles="1" noChangeArrowheads="1" noChangeShapeType="1" noTextEdit="1"/>
              </p:cNvSpPr>
              <p:nvPr/>
            </p:nvSpPr>
            <p:spPr>
              <a:xfrm>
                <a:off x="170836" y="4214278"/>
                <a:ext cx="8654537" cy="1207422"/>
              </a:xfrm>
              <a:prstGeom prst="rect">
                <a:avLst/>
              </a:prstGeom>
              <a:blipFill>
                <a:blip r:embed="rId16"/>
                <a:stretch>
                  <a:fillRect b="-50000"/>
                </a:stretch>
              </a:blipFill>
            </p:spPr>
            <p:txBody>
              <a:bodyPr/>
              <a:lstStyle/>
              <a:p>
                <a:r>
                  <a:rPr lang="en-US">
                    <a:noFill/>
                  </a:rPr>
                  <a:t> </a:t>
                </a:r>
              </a:p>
            </p:txBody>
          </p:sp>
        </mc:Fallback>
      </mc:AlternateContent>
      <p:sp>
        <p:nvSpPr>
          <p:cNvPr id="58" name="Rectangle 57">
            <a:extLst>
              <a:ext uri="{FF2B5EF4-FFF2-40B4-BE49-F238E27FC236}">
                <a16:creationId xmlns:a16="http://schemas.microsoft.com/office/drawing/2014/main" id="{5FE2A10A-C339-2247-9208-A9F67ADCACC1}"/>
              </a:ext>
            </a:extLst>
          </p:cNvPr>
          <p:cNvSpPr/>
          <p:nvPr/>
        </p:nvSpPr>
        <p:spPr>
          <a:xfrm>
            <a:off x="563788" y="1605335"/>
            <a:ext cx="8290649" cy="1167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39164F8-48D7-334D-9714-A23C05AAA770}"/>
              </a:ext>
            </a:extLst>
          </p:cNvPr>
          <p:cNvSpPr/>
          <p:nvPr/>
        </p:nvSpPr>
        <p:spPr>
          <a:xfrm>
            <a:off x="563788" y="2767406"/>
            <a:ext cx="8290649" cy="44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9C5E72D-1D52-144F-8946-EAC554C14616}"/>
              </a:ext>
            </a:extLst>
          </p:cNvPr>
          <p:cNvSpPr/>
          <p:nvPr/>
        </p:nvSpPr>
        <p:spPr>
          <a:xfrm>
            <a:off x="563788" y="3204852"/>
            <a:ext cx="8290649" cy="4367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BD59F1D-7F1F-AA4E-AB3F-8307B8CBD0B7}"/>
              </a:ext>
            </a:extLst>
          </p:cNvPr>
          <p:cNvSpPr/>
          <p:nvPr/>
        </p:nvSpPr>
        <p:spPr>
          <a:xfrm>
            <a:off x="563788" y="3629126"/>
            <a:ext cx="8290649" cy="533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343F29D4-0C02-234C-A6EB-DA42CC9B2662}"/>
              </a:ext>
            </a:extLst>
          </p:cNvPr>
          <p:cNvSpPr/>
          <p:nvPr/>
        </p:nvSpPr>
        <p:spPr>
          <a:xfrm>
            <a:off x="534724" y="4253157"/>
            <a:ext cx="8290649" cy="533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9303C633-6817-824A-9D3B-000E3131C9FA}"/>
              </a:ext>
            </a:extLst>
          </p:cNvPr>
          <p:cNvSpPr/>
          <p:nvPr/>
        </p:nvSpPr>
        <p:spPr>
          <a:xfrm>
            <a:off x="563788" y="4802886"/>
            <a:ext cx="8290649" cy="485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56F2FFF2-B1CF-CA48-9718-E69C69CC99CF}"/>
              </a:ext>
            </a:extLst>
          </p:cNvPr>
          <p:cNvSpPr/>
          <p:nvPr/>
        </p:nvSpPr>
        <p:spPr>
          <a:xfrm>
            <a:off x="433633" y="5303429"/>
            <a:ext cx="8391739" cy="688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71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9"/>
                                        </p:tgtEl>
                                      </p:cBhvr>
                                    </p:animEffect>
                                    <p:set>
                                      <p:cBhvr>
                                        <p:cTn id="12" dur="1" fill="hold">
                                          <p:stCondLst>
                                            <p:cond delay="499"/>
                                          </p:stCondLst>
                                        </p:cTn>
                                        <p:tgtEl>
                                          <p:spTgt spid="5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0"/>
                                        </p:tgtEl>
                                      </p:cBhvr>
                                    </p:animEffect>
                                    <p:set>
                                      <p:cBhvr>
                                        <p:cTn id="17" dur="1" fill="hold">
                                          <p:stCondLst>
                                            <p:cond delay="499"/>
                                          </p:stCondLst>
                                        </p:cTn>
                                        <p:tgtEl>
                                          <p:spTgt spid="6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1"/>
                                        </p:tgtEl>
                                      </p:cBhvr>
                                    </p:animEffect>
                                    <p:set>
                                      <p:cBhvr>
                                        <p:cTn id="22" dur="1" fill="hold">
                                          <p:stCondLst>
                                            <p:cond delay="499"/>
                                          </p:stCondLst>
                                        </p:cTn>
                                        <p:tgtEl>
                                          <p:spTgt spid="6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2"/>
                                        </p:tgtEl>
                                      </p:cBhvr>
                                    </p:animEffect>
                                    <p:set>
                                      <p:cBhvr>
                                        <p:cTn id="27" dur="1" fill="hold">
                                          <p:stCondLst>
                                            <p:cond delay="499"/>
                                          </p:stCondLst>
                                        </p:cTn>
                                        <p:tgtEl>
                                          <p:spTgt spid="6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3"/>
                                        </p:tgtEl>
                                      </p:cBhvr>
                                    </p:animEffect>
                                    <p:set>
                                      <p:cBhvr>
                                        <p:cTn id="32" dur="1" fill="hold">
                                          <p:stCondLst>
                                            <p:cond delay="499"/>
                                          </p:stCondLst>
                                        </p:cTn>
                                        <p:tgtEl>
                                          <p:spTgt spid="6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58" grpId="0" animBg="1"/>
      <p:bldP spid="59" grpId="0" animBg="1"/>
      <p:bldP spid="60" grpId="0" animBg="1"/>
      <p:bldP spid="61" grpId="0" animBg="1"/>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E9B4-5199-624F-8E92-5A3FFE3E9480}"/>
              </a:ext>
            </a:extLst>
          </p:cNvPr>
          <p:cNvSpPr>
            <a:spLocks noGrp="1"/>
          </p:cNvSpPr>
          <p:nvPr>
            <p:ph type="title"/>
          </p:nvPr>
        </p:nvSpPr>
        <p:spPr/>
        <p:txBody>
          <a:bodyPr/>
          <a:lstStyle/>
          <a:p>
            <a:r>
              <a:rPr lang="en-US" dirty="0"/>
              <a:t>Big O, Big Omega, Big Theta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5271B-8C27-C84E-8FE8-FD7BD1B6AE95}"/>
                  </a:ext>
                </a:extLst>
              </p:cNvPr>
              <p:cNvSpPr>
                <a:spLocks noGrp="1"/>
              </p:cNvSpPr>
              <p:nvPr>
                <p:ph idx="1"/>
              </p:nvPr>
            </p:nvSpPr>
            <p:spPr>
              <a:xfrm>
                <a:off x="199901" y="959002"/>
                <a:ext cx="6520937" cy="5503169"/>
              </a:xfrm>
            </p:spPr>
            <p:txBody>
              <a:bodyPr>
                <a:normAutofit/>
              </a:bodyPr>
              <a:lstStyle/>
              <a:p>
                <a:r>
                  <a:rPr lang="en-US" sz="2000">
                    <a:latin typeface="Calibri" panose="020F0502020204030204" pitchFamily="34" charset="0"/>
                    <a:cs typeface="Calibri" panose="020F0502020204030204" pitchFamily="34" charset="0"/>
                  </a:rPr>
                  <a:t>Besides </a:t>
                </a:r>
                <a14:m>
                  <m:oMath xmlns:m="http://schemas.openxmlformats.org/officeDocument/2006/math">
                    <m:r>
                      <a:rPr lang="en-US" sz="2000" i="1">
                        <a:latin typeface="Cambria Math" panose="02040503050406030204" pitchFamily="18" charset="0"/>
                      </a:rPr>
                      <m:t>𝑂</m:t>
                    </m:r>
                  </m:oMath>
                </a14:m>
                <a:r>
                  <a:rPr lang="en-US" sz="2000" dirty="0">
                    <a:latin typeface="Calibri" panose="020F0502020204030204" pitchFamily="34" charset="0"/>
                    <a:cs typeface="Calibri" panose="020F0502020204030204" pitchFamily="34" charset="0"/>
                  </a:rPr>
                  <a:t>, there are two other types of asymptotic that are commonly used to analyze functions </a:t>
                </a:r>
                <a14:m>
                  <m:oMath xmlns:m="http://schemas.openxmlformats.org/officeDocument/2006/math">
                    <m:r>
                      <a:rPr lang="en-US" sz="2000" b="0" i="1" smtClean="0">
                        <a:latin typeface="Cambria Math" panose="02040503050406030204" pitchFamily="18" charset="0"/>
                        <a:cs typeface="Calibri" panose="020F0502020204030204" pitchFamily="34" charset="0"/>
                      </a:rPr>
                      <m:t>𝑇</m:t>
                    </m:r>
                    <m:d>
                      <m:dPr>
                        <m:ctrlPr>
                          <a:rPr lang="en-US" sz="2000" b="0" i="1" smtClean="0">
                            <a:latin typeface="Cambria Math" panose="02040503050406030204" pitchFamily="18" charset="0"/>
                            <a:cs typeface="Calibri" panose="020F0502020204030204" pitchFamily="34" charset="0"/>
                          </a:rPr>
                        </m:ctrlPr>
                      </m:dPr>
                      <m:e>
                        <m:r>
                          <a:rPr lang="en-US" sz="2000" b="0" i="1" smtClean="0">
                            <a:latin typeface="Cambria Math" panose="02040503050406030204" pitchFamily="18" charset="0"/>
                            <a:cs typeface="Calibri" panose="020F0502020204030204" pitchFamily="34" charset="0"/>
                          </a:rPr>
                          <m:t>𝑛</m:t>
                        </m:r>
                      </m:e>
                    </m:d>
                  </m:oMath>
                </a14:m>
                <a:endParaRPr lang="en-US" sz="2000" b="0" dirty="0">
                  <a:latin typeface="Calibri" panose="020F0502020204030204" pitchFamily="34" charset="0"/>
                  <a:cs typeface="Calibri" panose="020F0502020204030204" pitchFamily="34" charset="0"/>
                </a:endParaRPr>
              </a:p>
              <a:p>
                <a14:m>
                  <m:oMath xmlns:m="http://schemas.openxmlformats.org/officeDocument/2006/math">
                    <m:r>
                      <a:rPr lang="en-US" sz="2000" b="0" i="1" smtClean="0">
                        <a:latin typeface="Cambria Math" panose="02040503050406030204" pitchFamily="18" charset="0"/>
                      </a:rPr>
                      <m:t>𝑂</m:t>
                    </m:r>
                  </m:oMath>
                </a14:m>
                <a:r>
                  <a:rPr lang="en-AU" sz="2000" dirty="0"/>
                  <a:t> is the </a:t>
                </a:r>
                <a:r>
                  <a:rPr lang="en-AU" sz="2000" i="1" dirty="0"/>
                  <a:t>upper</a:t>
                </a:r>
                <a:r>
                  <a:rPr lang="en-AU" sz="2000" dirty="0"/>
                  <a:t> bound as </a:t>
                </a:r>
                <a:r>
                  <a:rPr lang="en-AU" sz="2000" i="1" dirty="0"/>
                  <a:t>n</a:t>
                </a:r>
                <a:r>
                  <a:rPr lang="en-AU" sz="2000" dirty="0"/>
                  <a:t> tends to infinity. </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oMath>
                  </m:oMathPara>
                </a14:m>
                <a:endParaRPr lang="en-AU" sz="2000" dirty="0"/>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lim</m:t>
                              </m:r>
                            </m:e>
                            <m:lim>
                              <m:r>
                                <a:rPr lang="en-US" sz="2000" i="1">
                                  <a:latin typeface="Cambria Math" panose="02040503050406030204" pitchFamily="18" charset="0"/>
                                </a:rPr>
                                <m:t>𝑛</m:t>
                              </m:r>
                              <m:r>
                                <a:rPr lang="en-US" sz="2000" i="1">
                                  <a:latin typeface="Cambria Math" panose="02040503050406030204" pitchFamily="18" charset="0"/>
                                </a:rPr>
                                <m:t>→∞</m:t>
                              </m:r>
                            </m:lim>
                          </m:limLow>
                        </m:fName>
                        <m:e>
                          <m:f>
                            <m:fPr>
                              <m:ctrlPr>
                                <a:rPr lang="en-US" sz="2000" i="1">
                                  <a:latin typeface="Cambria Math" panose="02040503050406030204" pitchFamily="18" charset="0"/>
                                </a:rPr>
                              </m:ctrlPr>
                            </m:fPr>
                            <m:num>
                              <m:r>
                                <a:rPr lang="en-US" sz="2000" i="1">
                                  <a:latin typeface="Cambria Math" panose="02040503050406030204" pitchFamily="18" charset="0"/>
                                </a:rPr>
                                <m:t>𝑇</m:t>
                              </m:r>
                              <m:d>
                                <m:dPr>
                                  <m:ctrlPr>
                                    <a:rPr lang="en-US" sz="2000" i="1">
                                      <a:latin typeface="Cambria Math" panose="02040503050406030204" pitchFamily="18" charset="0"/>
                                    </a:rPr>
                                  </m:ctrlPr>
                                </m:dPr>
                                <m:e>
                                  <m:r>
                                    <a:rPr lang="en-US" sz="2000" i="1">
                                      <a:latin typeface="Cambria Math" panose="02040503050406030204" pitchFamily="18" charset="0"/>
                                    </a:rPr>
                                    <m:t>𝑛</m:t>
                                  </m:r>
                                </m:e>
                              </m:d>
                            </m:num>
                            <m:den>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den>
                          </m:f>
                        </m:e>
                      </m:func>
                      <m:r>
                        <a:rPr lang="en-US" sz="2000" b="0" i="1" smtClean="0">
                          <a:latin typeface="Cambria Math" panose="02040503050406030204" pitchFamily="18" charset="0"/>
                        </a:rPr>
                        <m:t>&lt;∞</m:t>
                      </m:r>
                    </m:oMath>
                  </m:oMathPara>
                </a14:m>
                <a:endParaRPr lang="en-AU" sz="2000" dirty="0"/>
              </a:p>
              <a:p>
                <a:pPr marL="0" indent="0">
                  <a:buNone/>
                </a:pPr>
                <a:endParaRPr lang="en-AU" sz="2000" dirty="0"/>
              </a:p>
              <a:p>
                <a14:m>
                  <m:oMath xmlns:m="http://schemas.openxmlformats.org/officeDocument/2006/math">
                    <m:r>
                      <m:rPr>
                        <m:sty m:val="p"/>
                      </m:rPr>
                      <a:rPr lang="en-US" sz="2000" b="0" i="0" smtClean="0">
                        <a:latin typeface="Cambria Math" panose="02040503050406030204" pitchFamily="18" charset="0"/>
                      </a:rPr>
                      <m:t>Ω</m:t>
                    </m:r>
                  </m:oMath>
                </a14:m>
                <a:r>
                  <a:rPr lang="en-AU" sz="2000" dirty="0"/>
                  <a:t> is the </a:t>
                </a:r>
                <a:r>
                  <a:rPr lang="en-AU" sz="2000" i="1" dirty="0"/>
                  <a:t>lower</a:t>
                </a:r>
                <a:r>
                  <a:rPr lang="en-AU" sz="2000" dirty="0"/>
                  <a:t> bound as </a:t>
                </a:r>
                <a:r>
                  <a:rPr lang="en-AU" sz="2000" i="1" dirty="0"/>
                  <a:t>n</a:t>
                </a:r>
                <a:r>
                  <a:rPr lang="en-AU" sz="2000" dirty="0"/>
                  <a:t> tends to infinity.</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oMath>
                  </m:oMathPara>
                </a14:m>
                <a:endParaRPr lang="en-AU" sz="2000" dirty="0"/>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lim</m:t>
                              </m:r>
                            </m:e>
                            <m:lim>
                              <m:r>
                                <a:rPr lang="en-US" sz="2000" i="1">
                                  <a:latin typeface="Cambria Math" panose="02040503050406030204" pitchFamily="18" charset="0"/>
                                </a:rPr>
                                <m:t>𝑛</m:t>
                              </m:r>
                              <m:r>
                                <a:rPr lang="en-US" sz="2000" i="1">
                                  <a:latin typeface="Cambria Math" panose="02040503050406030204" pitchFamily="18" charset="0"/>
                                </a:rPr>
                                <m:t>→∞</m:t>
                              </m:r>
                            </m:lim>
                          </m:limLow>
                        </m:fName>
                        <m:e>
                          <m:f>
                            <m:fPr>
                              <m:ctrlPr>
                                <a:rPr lang="en-US" sz="2000" i="1">
                                  <a:latin typeface="Cambria Math" panose="02040503050406030204" pitchFamily="18" charset="0"/>
                                </a:rPr>
                              </m:ctrlPr>
                            </m:fPr>
                            <m:num>
                              <m:r>
                                <a:rPr lang="en-US" sz="2000" i="1">
                                  <a:latin typeface="Cambria Math" panose="02040503050406030204" pitchFamily="18" charset="0"/>
                                </a:rPr>
                                <m:t>𝑇</m:t>
                              </m:r>
                              <m:d>
                                <m:dPr>
                                  <m:ctrlPr>
                                    <a:rPr lang="en-US" sz="2000" i="1">
                                      <a:latin typeface="Cambria Math" panose="02040503050406030204" pitchFamily="18" charset="0"/>
                                    </a:rPr>
                                  </m:ctrlPr>
                                </m:dPr>
                                <m:e>
                                  <m:r>
                                    <a:rPr lang="en-US" sz="2000" i="1">
                                      <a:latin typeface="Cambria Math" panose="02040503050406030204" pitchFamily="18" charset="0"/>
                                    </a:rPr>
                                    <m:t>𝑛</m:t>
                                  </m:r>
                                </m:e>
                              </m:d>
                            </m:num>
                            <m:den>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den>
                          </m:f>
                        </m:e>
                      </m:func>
                      <m:r>
                        <a:rPr lang="en-US" sz="2000" b="0" i="1" smtClean="0">
                          <a:latin typeface="Cambria Math" panose="02040503050406030204" pitchFamily="18" charset="0"/>
                        </a:rPr>
                        <m:t>&gt;0</m:t>
                      </m:r>
                    </m:oMath>
                  </m:oMathPara>
                </a14:m>
                <a:endParaRPr lang="en-AU" sz="2000" dirty="0"/>
              </a:p>
              <a:p>
                <a:endParaRPr lang="en-AU" sz="2000" b="1" dirty="0"/>
              </a:p>
              <a:p>
                <a:r>
                  <a:rPr lang="en-AU" sz="2000" b="1" dirty="0"/>
                  <a:t>Examples</a:t>
                </a:r>
                <a:r>
                  <a:rPr lang="en-AU" sz="2000" dirty="0"/>
                  <a:t>: </a:t>
                </a:r>
                <a:endParaRPr lang="en-US" sz="2000" b="0" i="1" dirty="0">
                  <a:latin typeface="Cambria Math" panose="02040503050406030204" pitchFamily="18" charset="0"/>
                </a:endParaRPr>
              </a:p>
              <a:p>
                <a:pPr lvl="1"/>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Ω</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e>
                    </m:d>
                    <m:r>
                      <a:rPr lang="en-US" sz="1800" i="1">
                        <a:latin typeface="Cambria Math" panose="02040503050406030204" pitchFamily="18" charset="0"/>
                      </a:rPr>
                      <m:t>,</m:t>
                    </m:r>
                  </m:oMath>
                </a14:m>
                <a:r>
                  <a:rPr lang="en-US" sz="1800" i="1" dirty="0">
                    <a:latin typeface="Cambria Math" panose="02040503050406030204" pitchFamily="18" charset="0"/>
                  </a:rPr>
                  <a:t> 		</a:t>
                </a:r>
                <a:r>
                  <a:rPr lang="en-US" sz="1800" dirty="0">
                    <a:latin typeface="Cambria Math" panose="02040503050406030204" pitchFamily="18" charset="0"/>
                  </a:rPr>
                  <a:t>because </a:t>
                </a:r>
                <a14:m>
                  <m:oMath xmlns:m="http://schemas.openxmlformats.org/officeDocument/2006/math">
                    <m:r>
                      <a:rPr lang="en-US" sz="1800" b="0" i="1" smtClean="0">
                        <a:latin typeface="Cambria Math" panose="02040503050406030204" pitchFamily="18" charset="0"/>
                      </a:rPr>
                      <m:t>𝑛</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2</m:t>
                        </m:r>
                      </m:sub>
                    </m:sSub>
                    <m:r>
                      <a:rPr lang="en-US" sz="1800" i="1">
                        <a:latin typeface="Cambria Math" panose="02040503050406030204" pitchFamily="18" charset="0"/>
                      </a:rPr>
                      <m:t>⋅</m:t>
                    </m:r>
                    <m:r>
                      <a:rPr lang="en-US" sz="1800" b="0" i="1" smtClean="0">
                        <a:latin typeface="Cambria Math" panose="02040503050406030204" pitchFamily="18" charset="0"/>
                      </a:rPr>
                      <m:t>1</m:t>
                    </m:r>
                  </m:oMath>
                </a14:m>
                <a:endParaRPr lang="en-US" sz="1800" i="1" dirty="0">
                  <a:latin typeface="Cambria Math" panose="02040503050406030204" pitchFamily="18" charset="0"/>
                </a:endParaRPr>
              </a:p>
              <a:p>
                <a:pPr lvl="1"/>
                <a14:m>
                  <m:oMath xmlns:m="http://schemas.openxmlformats.org/officeDocument/2006/math">
                    <m:sSup>
                      <m:sSupPr>
                        <m:ctrlPr>
                          <a:rPr lang="en-US" sz="1800" b="0" i="1" smtClean="0">
                            <a:latin typeface="Cambria Math" panose="02040503050406030204" pitchFamily="18" charset="0"/>
                          </a:rPr>
                        </m:ctrlPr>
                      </m:sSupPr>
                      <m:e>
                        <m:r>
                          <a:rPr lang="en-US" sz="1800" i="1">
                            <a:latin typeface="Cambria Math" panose="02040503050406030204" pitchFamily="18" charset="0"/>
                          </a:rPr>
                          <m:t>𝑛</m:t>
                        </m:r>
                      </m:e>
                      <m:sup>
                        <m:r>
                          <a:rPr lang="en-US" sz="1800" b="0" i="1" smtClean="0">
                            <a:latin typeface="Cambria Math" panose="02040503050406030204" pitchFamily="18" charset="0"/>
                          </a:rPr>
                          <m:t>2</m:t>
                        </m:r>
                      </m:sup>
                    </m:sSup>
                    <m:r>
                      <a:rPr lang="en-US" sz="1800" i="1">
                        <a:latin typeface="Cambria Math" panose="02040503050406030204" pitchFamily="18" charset="0"/>
                      </a:rPr>
                      <m:t>=</m:t>
                    </m:r>
                    <m:r>
                      <m:rPr>
                        <m:sty m:val="p"/>
                      </m:rPr>
                      <a:rPr lang="en-US" sz="1800">
                        <a:latin typeface="Cambria Math" panose="02040503050406030204" pitchFamily="18" charset="0"/>
                      </a:rPr>
                      <m:t>Ω</m:t>
                    </m:r>
                    <m:d>
                      <m:dPr>
                        <m:ctrlPr>
                          <a:rPr lang="en-US" sz="1800" i="1">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m:t>
                    </m:r>
                  </m:oMath>
                </a14:m>
                <a:r>
                  <a:rPr lang="en-US" sz="1800" b="0" i="1" dirty="0">
                    <a:latin typeface="Cambria Math" panose="02040503050406030204" pitchFamily="18" charset="0"/>
                  </a:rPr>
                  <a:t>		</a:t>
                </a:r>
                <a:r>
                  <a:rPr lang="en-US" sz="1800" dirty="0">
                    <a:latin typeface="Cambria Math" panose="02040503050406030204" pitchFamily="18" charset="0"/>
                  </a:rPr>
                  <a:t>because </a:t>
                </a:r>
                <a14:m>
                  <m:oMath xmlns:m="http://schemas.openxmlformats.org/officeDocument/2006/math">
                    <m:sSup>
                      <m:sSupPr>
                        <m:ctrlPr>
                          <a:rPr lang="en-US" sz="1800" b="0" i="1" smtClean="0">
                            <a:latin typeface="Cambria Math" panose="02040503050406030204" pitchFamily="18" charset="0"/>
                          </a:rPr>
                        </m:ctrlPr>
                      </m:sSupPr>
                      <m:e>
                        <m:r>
                          <a:rPr lang="en-US" sz="1800" i="1">
                            <a:latin typeface="Cambria Math" panose="02040503050406030204" pitchFamily="18" charset="0"/>
                          </a:rPr>
                          <m:t>𝑛</m:t>
                        </m:r>
                      </m:e>
                      <m:sup>
                        <m:r>
                          <a:rPr lang="en-US" sz="1800" b="0" i="1" smtClean="0">
                            <a:latin typeface="Cambria Math" panose="02040503050406030204" pitchFamily="18" charset="0"/>
                          </a:rPr>
                          <m:t>2</m:t>
                        </m:r>
                      </m:sup>
                    </m:s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2</m:t>
                        </m:r>
                      </m:sub>
                    </m:sSub>
                    <m:r>
                      <a:rPr lang="en-US" sz="1800" i="1">
                        <a:latin typeface="Cambria Math" panose="02040503050406030204" pitchFamily="18" charset="0"/>
                      </a:rPr>
                      <m:t>⋅</m:t>
                    </m:r>
                    <m:r>
                      <a:rPr lang="en-US" sz="1800" b="0" i="1" smtClean="0">
                        <a:latin typeface="Cambria Math" panose="02040503050406030204" pitchFamily="18" charset="0"/>
                      </a:rPr>
                      <m:t>𝑛</m:t>
                    </m:r>
                  </m:oMath>
                </a14:m>
                <a:endParaRPr lang="en-US" sz="1800" b="0" i="1" dirty="0">
                  <a:latin typeface="Cambria Math" panose="02040503050406030204" pitchFamily="18" charset="0"/>
                </a:endParaRPr>
              </a:p>
              <a:p>
                <a:pPr lvl="1"/>
                <a14:m>
                  <m:oMath xmlns:m="http://schemas.openxmlformats.org/officeDocument/2006/math">
                    <m:sSup>
                      <m:sSupPr>
                        <m:ctrlPr>
                          <a:rPr lang="en-US" sz="1800" b="0" i="1" smtClean="0">
                            <a:latin typeface="Cambria Math" panose="02040503050406030204" pitchFamily="18" charset="0"/>
                          </a:rPr>
                        </m:ctrlPr>
                      </m:sSupPr>
                      <m:e>
                        <m:r>
                          <a:rPr lang="en-US" sz="1800" i="1">
                            <a:latin typeface="Cambria Math" panose="02040503050406030204" pitchFamily="18" charset="0"/>
                          </a:rPr>
                          <m:t>𝑛</m:t>
                        </m:r>
                      </m:e>
                      <m:sup>
                        <m:r>
                          <a:rPr lang="en-US" sz="1800" b="0" i="1" smtClean="0">
                            <a:latin typeface="Cambria Math" panose="02040503050406030204" pitchFamily="18" charset="0"/>
                          </a:rPr>
                          <m:t>2</m:t>
                        </m:r>
                      </m:sup>
                    </m:sSup>
                    <m:r>
                      <a:rPr lang="en-US" sz="1800" i="1">
                        <a:latin typeface="Cambria Math" panose="02040503050406030204" pitchFamily="18" charset="0"/>
                      </a:rPr>
                      <m:t>=</m:t>
                    </m:r>
                    <m:r>
                      <m:rPr>
                        <m:sty m:val="p"/>
                      </m:rPr>
                      <a:rPr lang="en-US" sz="1800">
                        <a:latin typeface="Cambria Math" panose="02040503050406030204" pitchFamily="18" charset="0"/>
                      </a:rPr>
                      <m:t>Ω</m:t>
                    </m:r>
                    <m:d>
                      <m:dPr>
                        <m:ctrlPr>
                          <a:rPr lang="en-US" sz="1800" i="1">
                            <a:latin typeface="Cambria Math" panose="02040503050406030204" pitchFamily="18" charset="0"/>
                          </a:rPr>
                        </m:ctrlPr>
                      </m:dPr>
                      <m:e>
                        <m:r>
                          <a:rPr lang="en-US" sz="1800" b="0" i="1" smtClean="0">
                            <a:latin typeface="Cambria Math" panose="02040503050406030204" pitchFamily="18" charset="0"/>
                          </a:rPr>
                          <m:t>𝑛</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𝑛</m:t>
                            </m:r>
                          </m:e>
                        </m:func>
                        <m:r>
                          <a:rPr lang="en-US" sz="1800" b="0" i="1" smtClean="0">
                            <a:latin typeface="Cambria Math" panose="02040503050406030204" pitchFamily="18" charset="0"/>
                          </a:rPr>
                          <m:t> </m:t>
                        </m:r>
                      </m:e>
                    </m:d>
                  </m:oMath>
                </a14:m>
                <a:r>
                  <a:rPr lang="en-AU" sz="1800" dirty="0"/>
                  <a:t>	</a:t>
                </a:r>
                <a:r>
                  <a:rPr lang="en-US" sz="1800" dirty="0">
                    <a:latin typeface="Cambria Math" panose="02040503050406030204" pitchFamily="18" charset="0"/>
                  </a:rPr>
                  <a:t>because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𝑛</m:t>
                        </m:r>
                      </m:e>
                      <m:sup>
                        <m:r>
                          <a:rPr lang="en-US" sz="1800" i="1">
                            <a:latin typeface="Cambria Math" panose="02040503050406030204" pitchFamily="18" charset="0"/>
                          </a:rPr>
                          <m:t>2</m:t>
                        </m:r>
                      </m:sup>
                    </m:s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2</m:t>
                        </m:r>
                      </m:sub>
                    </m:sSub>
                    <m:r>
                      <a:rPr lang="en-US" sz="1800" i="1">
                        <a:latin typeface="Cambria Math" panose="02040503050406030204" pitchFamily="18" charset="0"/>
                      </a:rPr>
                      <m:t>⋅</m:t>
                    </m:r>
                    <m:r>
                      <a:rPr lang="en-US" sz="1800" i="1">
                        <a:latin typeface="Cambria Math" panose="02040503050406030204" pitchFamily="18" charset="0"/>
                      </a:rPr>
                      <m:t>𝑛</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r>
                          <a:rPr lang="en-US" sz="1800" i="1">
                            <a:latin typeface="Cambria Math" panose="02040503050406030204" pitchFamily="18" charset="0"/>
                          </a:rPr>
                          <m:t>𝑛</m:t>
                        </m:r>
                      </m:e>
                    </m:func>
                  </m:oMath>
                </a14:m>
                <a:endParaRPr lang="en-AU" sz="18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C8D5271B-8C27-C84E-8FE8-FD7BD1B6AE95}"/>
                  </a:ext>
                </a:extLst>
              </p:cNvPr>
              <p:cNvSpPr>
                <a:spLocks noGrp="1" noRot="1" noChangeAspect="1" noMove="1" noResize="1" noEditPoints="1" noAdjustHandles="1" noChangeArrowheads="1" noChangeShapeType="1" noTextEdit="1"/>
              </p:cNvSpPr>
              <p:nvPr>
                <p:ph idx="1"/>
              </p:nvPr>
            </p:nvSpPr>
            <p:spPr>
              <a:xfrm>
                <a:off x="199901" y="959002"/>
                <a:ext cx="6520937" cy="5503169"/>
              </a:xfrm>
              <a:blipFill>
                <a:blip r:embed="rId2"/>
                <a:stretch>
                  <a:fillRect l="-778" t="-691" b="-4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7B07AB2-84BF-EE4A-8F2A-DC0F96A80B4C}"/>
              </a:ext>
            </a:extLst>
          </p:cNvPr>
          <p:cNvSpPr>
            <a:spLocks noGrp="1"/>
          </p:cNvSpPr>
          <p:nvPr>
            <p:ph type="sldNum" sz="quarter" idx="12"/>
          </p:nvPr>
        </p:nvSpPr>
        <p:spPr/>
        <p:txBody>
          <a:bodyPr/>
          <a:lstStyle/>
          <a:p>
            <a:fld id="{C584CDA4-B2C2-C244-9F85-471ABA281F4B}" type="slidenum">
              <a:rPr lang="en-US" smtClean="0"/>
              <a:t>15</a:t>
            </a:fld>
            <a:endParaRPr lang="en-US"/>
          </a:p>
        </p:txBody>
      </p:sp>
      <p:cxnSp>
        <p:nvCxnSpPr>
          <p:cNvPr id="8" name="Straight Arrow Connector 7">
            <a:extLst>
              <a:ext uri="{FF2B5EF4-FFF2-40B4-BE49-F238E27FC236}">
                <a16:creationId xmlns:a16="http://schemas.microsoft.com/office/drawing/2014/main" id="{EFD6CB68-415F-1040-B050-38BABCDC4AC1}"/>
              </a:ext>
            </a:extLst>
          </p:cNvPr>
          <p:cNvCxnSpPr>
            <a:cxnSpLocks/>
          </p:cNvCxnSpPr>
          <p:nvPr/>
        </p:nvCxnSpPr>
        <p:spPr>
          <a:xfrm flipV="1">
            <a:off x="6092629" y="1686910"/>
            <a:ext cx="0" cy="15261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DBE1FC5-1A0C-F343-A870-7456AECD6461}"/>
              </a:ext>
            </a:extLst>
          </p:cNvPr>
          <p:cNvCxnSpPr>
            <a:cxnSpLocks/>
          </p:cNvCxnSpPr>
          <p:nvPr/>
        </p:nvCxnSpPr>
        <p:spPr>
          <a:xfrm>
            <a:off x="5950391" y="3098800"/>
            <a:ext cx="259409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useBgFill="1">
        <p:nvSpPr>
          <p:cNvPr id="13" name="Freeform 12">
            <a:extLst>
              <a:ext uri="{FF2B5EF4-FFF2-40B4-BE49-F238E27FC236}">
                <a16:creationId xmlns:a16="http://schemas.microsoft.com/office/drawing/2014/main" id="{254C7C85-CB2C-2947-B493-4D45BB9662AF}"/>
              </a:ext>
            </a:extLst>
          </p:cNvPr>
          <p:cNvSpPr/>
          <p:nvPr/>
        </p:nvSpPr>
        <p:spPr>
          <a:xfrm>
            <a:off x="6115491" y="1967794"/>
            <a:ext cx="2095500" cy="952008"/>
          </a:xfrm>
          <a:custGeom>
            <a:avLst/>
            <a:gdLst>
              <a:gd name="connsiteX0" fmla="*/ 0 w 2095500"/>
              <a:gd name="connsiteY0" fmla="*/ 1231900 h 1332302"/>
              <a:gd name="connsiteX1" fmla="*/ 317500 w 2095500"/>
              <a:gd name="connsiteY1" fmla="*/ 1320800 h 1332302"/>
              <a:gd name="connsiteX2" fmla="*/ 596900 w 2095500"/>
              <a:gd name="connsiteY2" fmla="*/ 1003300 h 1332302"/>
              <a:gd name="connsiteX3" fmla="*/ 965200 w 2095500"/>
              <a:gd name="connsiteY3" fmla="*/ 889000 h 1332302"/>
              <a:gd name="connsiteX4" fmla="*/ 1320800 w 2095500"/>
              <a:gd name="connsiteY4" fmla="*/ 635000 h 1332302"/>
              <a:gd name="connsiteX5" fmla="*/ 1511300 w 2095500"/>
              <a:gd name="connsiteY5" fmla="*/ 254000 h 1332302"/>
              <a:gd name="connsiteX6" fmla="*/ 2095500 w 2095500"/>
              <a:gd name="connsiteY6" fmla="*/ 0 h 1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332302">
                <a:moveTo>
                  <a:pt x="0" y="1231900"/>
                </a:moveTo>
                <a:cubicBezTo>
                  <a:pt x="109008" y="1295400"/>
                  <a:pt x="218017" y="1358900"/>
                  <a:pt x="317500" y="1320800"/>
                </a:cubicBezTo>
                <a:cubicBezTo>
                  <a:pt x="416983" y="1282700"/>
                  <a:pt x="488950" y="1075267"/>
                  <a:pt x="596900" y="1003300"/>
                </a:cubicBezTo>
                <a:cubicBezTo>
                  <a:pt x="704850" y="931333"/>
                  <a:pt x="844550" y="950383"/>
                  <a:pt x="965200" y="889000"/>
                </a:cubicBezTo>
                <a:cubicBezTo>
                  <a:pt x="1085850" y="827617"/>
                  <a:pt x="1229783" y="740833"/>
                  <a:pt x="1320800" y="635000"/>
                </a:cubicBezTo>
                <a:cubicBezTo>
                  <a:pt x="1411817" y="529167"/>
                  <a:pt x="1382183" y="359833"/>
                  <a:pt x="1511300" y="254000"/>
                </a:cubicBezTo>
                <a:cubicBezTo>
                  <a:pt x="1640417" y="148167"/>
                  <a:pt x="1867958" y="74083"/>
                  <a:pt x="2095500" y="0"/>
                </a:cubicBezTo>
              </a:path>
            </a:pathLst>
          </a:custGeom>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14" name="Freeform 13">
            <a:extLst>
              <a:ext uri="{FF2B5EF4-FFF2-40B4-BE49-F238E27FC236}">
                <a16:creationId xmlns:a16="http://schemas.microsoft.com/office/drawing/2014/main" id="{678269DB-CC99-FE47-87D9-12A7B9D0A54F}"/>
              </a:ext>
            </a:extLst>
          </p:cNvPr>
          <p:cNvSpPr/>
          <p:nvPr/>
        </p:nvSpPr>
        <p:spPr>
          <a:xfrm>
            <a:off x="6102791" y="1686910"/>
            <a:ext cx="1981200" cy="980089"/>
          </a:xfrm>
          <a:custGeom>
            <a:avLst/>
            <a:gdLst>
              <a:gd name="connsiteX0" fmla="*/ 0 w 1981200"/>
              <a:gd name="connsiteY0" fmla="*/ 1371600 h 1371600"/>
              <a:gd name="connsiteX1" fmla="*/ 381000 w 1981200"/>
              <a:gd name="connsiteY1" fmla="*/ 1079500 h 1371600"/>
              <a:gd name="connsiteX2" fmla="*/ 1066800 w 1981200"/>
              <a:gd name="connsiteY2" fmla="*/ 787400 h 1371600"/>
              <a:gd name="connsiteX3" fmla="*/ 1498600 w 1981200"/>
              <a:gd name="connsiteY3" fmla="*/ 228600 h 1371600"/>
              <a:gd name="connsiteX4" fmla="*/ 1981200 w 19812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371600">
                <a:moveTo>
                  <a:pt x="0" y="1371600"/>
                </a:moveTo>
                <a:cubicBezTo>
                  <a:pt x="101600" y="1274233"/>
                  <a:pt x="203200" y="1176867"/>
                  <a:pt x="381000" y="1079500"/>
                </a:cubicBezTo>
                <a:cubicBezTo>
                  <a:pt x="558800" y="982133"/>
                  <a:pt x="880533" y="929217"/>
                  <a:pt x="1066800" y="787400"/>
                </a:cubicBezTo>
                <a:cubicBezTo>
                  <a:pt x="1253067" y="645583"/>
                  <a:pt x="1346200" y="359833"/>
                  <a:pt x="1498600" y="228600"/>
                </a:cubicBezTo>
                <a:cubicBezTo>
                  <a:pt x="1651000" y="97367"/>
                  <a:pt x="1816100" y="48683"/>
                  <a:pt x="1981200" y="0"/>
                </a:cubicBezTo>
              </a:path>
            </a:pathLst>
          </a:custGeom>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useBgFill="1">
            <p:nvSpPr>
              <p:cNvPr id="15" name="Rectangle 14">
                <a:extLst>
                  <a:ext uri="{FF2B5EF4-FFF2-40B4-BE49-F238E27FC236}">
                    <a16:creationId xmlns:a16="http://schemas.microsoft.com/office/drawing/2014/main" id="{79463975-6618-6941-9B03-A1103FB1C42B}"/>
                  </a:ext>
                </a:extLst>
              </p:cNvPr>
              <p:cNvSpPr/>
              <p:nvPr/>
            </p:nvSpPr>
            <p:spPr>
              <a:xfrm>
                <a:off x="8106898" y="1450881"/>
                <a:ext cx="103694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useBgFill="1">
            <p:nvSpPr>
              <p:cNvPr id="15" name="Rectangle 14">
                <a:extLst>
                  <a:ext uri="{FF2B5EF4-FFF2-40B4-BE49-F238E27FC236}">
                    <a16:creationId xmlns:a16="http://schemas.microsoft.com/office/drawing/2014/main" id="{79463975-6618-6941-9B03-A1103FB1C42B}"/>
                  </a:ext>
                </a:extLst>
              </p:cNvPr>
              <p:cNvSpPr>
                <a:spLocks noRot="1" noChangeAspect="1" noMove="1" noResize="1" noEditPoints="1" noAdjustHandles="1" noChangeArrowheads="1" noChangeShapeType="1" noTextEdit="1"/>
              </p:cNvSpPr>
              <p:nvPr/>
            </p:nvSpPr>
            <p:spPr>
              <a:xfrm>
                <a:off x="8106898" y="1450881"/>
                <a:ext cx="1036940" cy="36933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6" name="Rectangle 15">
                <a:extLst>
                  <a:ext uri="{FF2B5EF4-FFF2-40B4-BE49-F238E27FC236}">
                    <a16:creationId xmlns:a16="http://schemas.microsoft.com/office/drawing/2014/main" id="{59A2AECC-2B0D-0549-B6A5-116280C38628}"/>
                  </a:ext>
                </a:extLst>
              </p:cNvPr>
              <p:cNvSpPr/>
              <p:nvPr/>
            </p:nvSpPr>
            <p:spPr>
              <a:xfrm>
                <a:off x="8189938" y="1844032"/>
                <a:ext cx="7091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useBgFill="1">
            <p:nvSpPr>
              <p:cNvPr id="16" name="Rectangle 15">
                <a:extLst>
                  <a:ext uri="{FF2B5EF4-FFF2-40B4-BE49-F238E27FC236}">
                    <a16:creationId xmlns:a16="http://schemas.microsoft.com/office/drawing/2014/main" id="{59A2AECC-2B0D-0549-B6A5-116280C38628}"/>
                  </a:ext>
                </a:extLst>
              </p:cNvPr>
              <p:cNvSpPr>
                <a:spLocks noRot="1" noChangeAspect="1" noMove="1" noResize="1" noEditPoints="1" noAdjustHandles="1" noChangeArrowheads="1" noChangeShapeType="1" noTextEdit="1"/>
              </p:cNvSpPr>
              <p:nvPr/>
            </p:nvSpPr>
            <p:spPr>
              <a:xfrm>
                <a:off x="8189938" y="1844032"/>
                <a:ext cx="709104" cy="369332"/>
              </a:xfrm>
              <a:prstGeom prst="rect">
                <a:avLst/>
              </a:prstGeom>
              <a:blipFill>
                <a:blip r:embed="rId4"/>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D1BD8D73-151E-1F4A-AC85-D2D2AB6BEF26}"/>
              </a:ext>
            </a:extLst>
          </p:cNvPr>
          <p:cNvCxnSpPr>
            <a:cxnSpLocks/>
          </p:cNvCxnSpPr>
          <p:nvPr/>
        </p:nvCxnSpPr>
        <p:spPr>
          <a:xfrm flipV="1">
            <a:off x="6101898" y="3295841"/>
            <a:ext cx="0" cy="15261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062A3FE-6089-8D49-A8EC-78779DCBF6C1}"/>
              </a:ext>
            </a:extLst>
          </p:cNvPr>
          <p:cNvCxnSpPr>
            <a:cxnSpLocks/>
          </p:cNvCxnSpPr>
          <p:nvPr/>
        </p:nvCxnSpPr>
        <p:spPr>
          <a:xfrm>
            <a:off x="5959660" y="4707731"/>
            <a:ext cx="259409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useBgFill="1">
        <p:nvSpPr>
          <p:cNvPr id="28" name="Freeform 27">
            <a:extLst>
              <a:ext uri="{FF2B5EF4-FFF2-40B4-BE49-F238E27FC236}">
                <a16:creationId xmlns:a16="http://schemas.microsoft.com/office/drawing/2014/main" id="{51440056-3EDF-0E43-951D-E3F164C8AAAD}"/>
              </a:ext>
            </a:extLst>
          </p:cNvPr>
          <p:cNvSpPr/>
          <p:nvPr/>
        </p:nvSpPr>
        <p:spPr>
          <a:xfrm>
            <a:off x="6124760" y="3576725"/>
            <a:ext cx="2095500" cy="952008"/>
          </a:xfrm>
          <a:custGeom>
            <a:avLst/>
            <a:gdLst>
              <a:gd name="connsiteX0" fmla="*/ 0 w 2095500"/>
              <a:gd name="connsiteY0" fmla="*/ 1231900 h 1332302"/>
              <a:gd name="connsiteX1" fmla="*/ 317500 w 2095500"/>
              <a:gd name="connsiteY1" fmla="*/ 1320800 h 1332302"/>
              <a:gd name="connsiteX2" fmla="*/ 596900 w 2095500"/>
              <a:gd name="connsiteY2" fmla="*/ 1003300 h 1332302"/>
              <a:gd name="connsiteX3" fmla="*/ 965200 w 2095500"/>
              <a:gd name="connsiteY3" fmla="*/ 889000 h 1332302"/>
              <a:gd name="connsiteX4" fmla="*/ 1320800 w 2095500"/>
              <a:gd name="connsiteY4" fmla="*/ 635000 h 1332302"/>
              <a:gd name="connsiteX5" fmla="*/ 1511300 w 2095500"/>
              <a:gd name="connsiteY5" fmla="*/ 254000 h 1332302"/>
              <a:gd name="connsiteX6" fmla="*/ 2095500 w 2095500"/>
              <a:gd name="connsiteY6" fmla="*/ 0 h 1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332302">
                <a:moveTo>
                  <a:pt x="0" y="1231900"/>
                </a:moveTo>
                <a:cubicBezTo>
                  <a:pt x="109008" y="1295400"/>
                  <a:pt x="218017" y="1358900"/>
                  <a:pt x="317500" y="1320800"/>
                </a:cubicBezTo>
                <a:cubicBezTo>
                  <a:pt x="416983" y="1282700"/>
                  <a:pt x="488950" y="1075267"/>
                  <a:pt x="596900" y="1003300"/>
                </a:cubicBezTo>
                <a:cubicBezTo>
                  <a:pt x="704850" y="931333"/>
                  <a:pt x="844550" y="950383"/>
                  <a:pt x="965200" y="889000"/>
                </a:cubicBezTo>
                <a:cubicBezTo>
                  <a:pt x="1085850" y="827617"/>
                  <a:pt x="1229783" y="740833"/>
                  <a:pt x="1320800" y="635000"/>
                </a:cubicBezTo>
                <a:cubicBezTo>
                  <a:pt x="1411817" y="529167"/>
                  <a:pt x="1382183" y="359833"/>
                  <a:pt x="1511300" y="254000"/>
                </a:cubicBezTo>
                <a:cubicBezTo>
                  <a:pt x="1640417" y="148167"/>
                  <a:pt x="1867958" y="74083"/>
                  <a:pt x="2095500" y="0"/>
                </a:cubicBezTo>
              </a:path>
            </a:pathLst>
          </a:custGeom>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29" name="Freeform 28">
            <a:extLst>
              <a:ext uri="{FF2B5EF4-FFF2-40B4-BE49-F238E27FC236}">
                <a16:creationId xmlns:a16="http://schemas.microsoft.com/office/drawing/2014/main" id="{34038884-4FDB-C44E-B3A1-E725ED80FF89}"/>
              </a:ext>
            </a:extLst>
          </p:cNvPr>
          <p:cNvSpPr/>
          <p:nvPr/>
        </p:nvSpPr>
        <p:spPr>
          <a:xfrm flipH="1" flipV="1">
            <a:off x="6124759" y="3936998"/>
            <a:ext cx="2238337" cy="766411"/>
          </a:xfrm>
          <a:custGeom>
            <a:avLst/>
            <a:gdLst>
              <a:gd name="connsiteX0" fmla="*/ 0 w 1981200"/>
              <a:gd name="connsiteY0" fmla="*/ 1371600 h 1371600"/>
              <a:gd name="connsiteX1" fmla="*/ 381000 w 1981200"/>
              <a:gd name="connsiteY1" fmla="*/ 1079500 h 1371600"/>
              <a:gd name="connsiteX2" fmla="*/ 1066800 w 1981200"/>
              <a:gd name="connsiteY2" fmla="*/ 787400 h 1371600"/>
              <a:gd name="connsiteX3" fmla="*/ 1498600 w 1981200"/>
              <a:gd name="connsiteY3" fmla="*/ 228600 h 1371600"/>
              <a:gd name="connsiteX4" fmla="*/ 1981200 w 19812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371600">
                <a:moveTo>
                  <a:pt x="0" y="1371600"/>
                </a:moveTo>
                <a:cubicBezTo>
                  <a:pt x="101600" y="1274233"/>
                  <a:pt x="203200" y="1176867"/>
                  <a:pt x="381000" y="1079500"/>
                </a:cubicBezTo>
                <a:cubicBezTo>
                  <a:pt x="558800" y="982133"/>
                  <a:pt x="880533" y="929217"/>
                  <a:pt x="1066800" y="787400"/>
                </a:cubicBezTo>
                <a:cubicBezTo>
                  <a:pt x="1253067" y="645583"/>
                  <a:pt x="1346200" y="359833"/>
                  <a:pt x="1498600" y="228600"/>
                </a:cubicBezTo>
                <a:cubicBezTo>
                  <a:pt x="1651000" y="97367"/>
                  <a:pt x="1816100" y="48683"/>
                  <a:pt x="1981200" y="0"/>
                </a:cubicBezTo>
              </a:path>
            </a:pathLst>
          </a:custGeom>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useBgFill="1">
            <p:nvSpPr>
              <p:cNvPr id="30" name="Rectangle 29">
                <a:extLst>
                  <a:ext uri="{FF2B5EF4-FFF2-40B4-BE49-F238E27FC236}">
                    <a16:creationId xmlns:a16="http://schemas.microsoft.com/office/drawing/2014/main" id="{8C903168-B0BA-BA4B-812D-4FCE63A9BCD5}"/>
                  </a:ext>
                </a:extLst>
              </p:cNvPr>
              <p:cNvSpPr/>
              <p:nvPr/>
            </p:nvSpPr>
            <p:spPr>
              <a:xfrm>
                <a:off x="8078911" y="3822293"/>
                <a:ext cx="103694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useBgFill="1">
            <p:nvSpPr>
              <p:cNvPr id="30" name="Rectangle 29">
                <a:extLst>
                  <a:ext uri="{FF2B5EF4-FFF2-40B4-BE49-F238E27FC236}">
                    <a16:creationId xmlns:a16="http://schemas.microsoft.com/office/drawing/2014/main" id="{8C903168-B0BA-BA4B-812D-4FCE63A9BCD5}"/>
                  </a:ext>
                </a:extLst>
              </p:cNvPr>
              <p:cNvSpPr>
                <a:spLocks noRot="1" noChangeAspect="1" noMove="1" noResize="1" noEditPoints="1" noAdjustHandles="1" noChangeArrowheads="1" noChangeShapeType="1" noTextEdit="1"/>
              </p:cNvSpPr>
              <p:nvPr/>
            </p:nvSpPr>
            <p:spPr>
              <a:xfrm>
                <a:off x="8078911" y="3822293"/>
                <a:ext cx="1036940" cy="369332"/>
              </a:xfrm>
              <a:prstGeom prst="rect">
                <a:avLst/>
              </a:prstGeom>
              <a:blipFill>
                <a:blip r:embed="rId5"/>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1" name="Rectangle 30">
                <a:extLst>
                  <a:ext uri="{FF2B5EF4-FFF2-40B4-BE49-F238E27FC236}">
                    <a16:creationId xmlns:a16="http://schemas.microsoft.com/office/drawing/2014/main" id="{C23E01C6-EEDB-F141-B84F-9419D158B5E4}"/>
                  </a:ext>
                </a:extLst>
              </p:cNvPr>
              <p:cNvSpPr/>
              <p:nvPr/>
            </p:nvSpPr>
            <p:spPr>
              <a:xfrm>
                <a:off x="8199207" y="3452963"/>
                <a:ext cx="7091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useBgFill="1">
            <p:nvSpPr>
              <p:cNvPr id="31" name="Rectangle 30">
                <a:extLst>
                  <a:ext uri="{FF2B5EF4-FFF2-40B4-BE49-F238E27FC236}">
                    <a16:creationId xmlns:a16="http://schemas.microsoft.com/office/drawing/2014/main" id="{C23E01C6-EEDB-F141-B84F-9419D158B5E4}"/>
                  </a:ext>
                </a:extLst>
              </p:cNvPr>
              <p:cNvSpPr>
                <a:spLocks noRot="1" noChangeAspect="1" noMove="1" noResize="1" noEditPoints="1" noAdjustHandles="1" noChangeArrowheads="1" noChangeShapeType="1" noTextEdit="1"/>
              </p:cNvSpPr>
              <p:nvPr/>
            </p:nvSpPr>
            <p:spPr>
              <a:xfrm>
                <a:off x="8199207" y="3452963"/>
                <a:ext cx="709104" cy="369332"/>
              </a:xfrm>
              <a:prstGeom prst="rect">
                <a:avLst/>
              </a:prstGeom>
              <a:blipFill>
                <a:blip r:embed="rId6"/>
                <a:stretch>
                  <a:fillRect/>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84AE62F2-2A89-F147-88E9-498FA6B945D6}"/>
              </a:ext>
            </a:extLst>
          </p:cNvPr>
          <p:cNvCxnSpPr/>
          <p:nvPr/>
        </p:nvCxnSpPr>
        <p:spPr>
          <a:xfrm>
            <a:off x="6765442" y="2387600"/>
            <a:ext cx="0" cy="711200"/>
          </a:xfrm>
          <a:prstGeom prst="line">
            <a:avLst/>
          </a:prstGeom>
          <a:ln>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D28CDD-CBAD-514B-A484-2FA6F4B481A6}"/>
              </a:ext>
            </a:extLst>
          </p:cNvPr>
          <p:cNvCxnSpPr/>
          <p:nvPr/>
        </p:nvCxnSpPr>
        <p:spPr>
          <a:xfrm>
            <a:off x="6742580" y="4046133"/>
            <a:ext cx="0" cy="711200"/>
          </a:xfrm>
          <a:prstGeom prst="line">
            <a:avLst/>
          </a:prstGeom>
          <a:ln>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E9B4-5199-624F-8E92-5A3FFE3E9480}"/>
              </a:ext>
            </a:extLst>
          </p:cNvPr>
          <p:cNvSpPr>
            <a:spLocks noGrp="1"/>
          </p:cNvSpPr>
          <p:nvPr>
            <p:ph type="title"/>
          </p:nvPr>
        </p:nvSpPr>
        <p:spPr/>
        <p:txBody>
          <a:bodyPr/>
          <a:lstStyle/>
          <a:p>
            <a:r>
              <a:rPr lang="en-US" dirty="0"/>
              <a:t>Big O, Big Omega, Big Theta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5271B-8C27-C84E-8FE8-FD7BD1B6AE95}"/>
                  </a:ext>
                </a:extLst>
              </p:cNvPr>
              <p:cNvSpPr>
                <a:spLocks noGrp="1"/>
              </p:cNvSpPr>
              <p:nvPr>
                <p:ph idx="1"/>
              </p:nvPr>
            </p:nvSpPr>
            <p:spPr>
              <a:xfrm>
                <a:off x="199901" y="959002"/>
                <a:ext cx="6680401" cy="5503169"/>
              </a:xfrm>
            </p:spPr>
            <p:txBody>
              <a:bodyPr>
                <a:normAutofit/>
              </a:bodyPr>
              <a:lstStyle/>
              <a:p>
                <a14:m>
                  <m:oMath xmlns:m="http://schemas.openxmlformats.org/officeDocument/2006/math">
                    <m:r>
                      <m:rPr>
                        <m:sty m:val="p"/>
                      </m:rPr>
                      <a:rPr lang="en-US" sz="2000" b="0" i="0" smtClean="0">
                        <a:latin typeface="Cambria Math" panose="02040503050406030204" pitchFamily="18" charset="0"/>
                      </a:rPr>
                      <m:t>Θ</m:t>
                    </m:r>
                  </m:oMath>
                </a14:m>
                <a:r>
                  <a:rPr lang="en-AU" sz="2000" dirty="0"/>
                  <a:t> is both the </a:t>
                </a:r>
                <a:r>
                  <a:rPr lang="en-AU" sz="2000" i="1" dirty="0"/>
                  <a:t>upper and lower </a:t>
                </a:r>
                <a:r>
                  <a:rPr lang="en-AU" sz="2000" dirty="0"/>
                  <a:t>bound as </a:t>
                </a:r>
                <a:r>
                  <a:rPr lang="en-AU" sz="2000" i="1" dirty="0"/>
                  <a:t>n</a:t>
                </a:r>
                <a:r>
                  <a:rPr lang="en-AU" sz="2000" dirty="0"/>
                  <a:t> tends to infinity.</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b="0" i="1" smtClean="0">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𝑇</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AU" sz="2000" dirty="0"/>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lim</m:t>
                              </m:r>
                            </m:e>
                            <m:lim>
                              <m:r>
                                <a:rPr lang="en-US" sz="2000" i="1">
                                  <a:latin typeface="Cambria Math" panose="02040503050406030204" pitchFamily="18" charset="0"/>
                                </a:rPr>
                                <m:t>𝑛</m:t>
                              </m:r>
                              <m:r>
                                <a:rPr lang="en-US" sz="2000" i="1">
                                  <a:latin typeface="Cambria Math" panose="02040503050406030204" pitchFamily="18" charset="0"/>
                                </a:rPr>
                                <m:t>→∞</m:t>
                              </m:r>
                            </m:lim>
                          </m:limLow>
                        </m:fName>
                        <m:e>
                          <m:f>
                            <m:fPr>
                              <m:ctrlPr>
                                <a:rPr lang="en-US" sz="2000" i="1">
                                  <a:latin typeface="Cambria Math" panose="02040503050406030204" pitchFamily="18" charset="0"/>
                                </a:rPr>
                              </m:ctrlPr>
                            </m:fPr>
                            <m:num>
                              <m:r>
                                <a:rPr lang="en-US" sz="2000" i="1">
                                  <a:latin typeface="Cambria Math" panose="02040503050406030204" pitchFamily="18" charset="0"/>
                                </a:rPr>
                                <m:t>𝑇</m:t>
                              </m:r>
                              <m:d>
                                <m:dPr>
                                  <m:ctrlPr>
                                    <a:rPr lang="en-US" sz="2000" i="1">
                                      <a:latin typeface="Cambria Math" panose="02040503050406030204" pitchFamily="18" charset="0"/>
                                    </a:rPr>
                                  </m:ctrlPr>
                                </m:dPr>
                                <m:e>
                                  <m:r>
                                    <a:rPr lang="en-US" sz="2000" i="1">
                                      <a:latin typeface="Cambria Math" panose="02040503050406030204" pitchFamily="18" charset="0"/>
                                    </a:rPr>
                                    <m:t>𝑛</m:t>
                                  </m:r>
                                </m:e>
                              </m:d>
                            </m:num>
                            <m:den>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den>
                          </m:f>
                        </m:e>
                      </m:fun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ℝ</m:t>
                          </m:r>
                        </m:e>
                        <m:sup>
                          <m:r>
                            <a:rPr lang="en-US" sz="2000" b="0" i="1" smtClean="0">
                              <a:latin typeface="Cambria Math" panose="02040503050406030204" pitchFamily="18" charset="0"/>
                            </a:rPr>
                            <m:t>&gt;0</m:t>
                          </m:r>
                        </m:sup>
                      </m:sSup>
                    </m:oMath>
                  </m:oMathPara>
                </a14:m>
                <a:endParaRPr lang="en-AU" sz="2000" dirty="0"/>
              </a:p>
              <a:p>
                <a:r>
                  <a:rPr lang="en-US" sz="2000" dirty="0"/>
                  <a:t>In other words we say that </a:t>
                </a:r>
                <a14:m>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e>
                    </m:d>
                  </m:oMath>
                </a14:m>
                <a:r>
                  <a:rPr lang="en-US" sz="2000" dirty="0"/>
                  <a:t> if</a:t>
                </a:r>
              </a:p>
              <a:p>
                <a:pPr marL="0" indent="0" algn="ctr">
                  <a:buNone/>
                </a:pPr>
                <a14:m>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e>
                    </m:d>
                  </m:oMath>
                </a14:m>
                <a:r>
                  <a:rPr lang="en-US" sz="2000" dirty="0"/>
                  <a:t> and </a:t>
                </a:r>
                <a14:m>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Ω</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e>
                    </m:d>
                  </m:oMath>
                </a14:m>
                <a:endParaRPr lang="en-US" sz="2000" dirty="0"/>
              </a:p>
              <a:p>
                <a:endParaRPr lang="en-US" sz="2000" b="1" dirty="0"/>
              </a:p>
              <a:p>
                <a:r>
                  <a:rPr lang="en-US" sz="2000" b="1" dirty="0"/>
                  <a:t>Examples</a:t>
                </a:r>
                <a:r>
                  <a:rPr lang="en-US" sz="2000" dirty="0"/>
                  <a:t>:</a:t>
                </a:r>
              </a:p>
              <a:p>
                <a:pPr lvl="1"/>
                <a14:m>
                  <m:oMath xmlns:m="http://schemas.openxmlformats.org/officeDocument/2006/math">
                    <m:r>
                      <a:rPr lang="en-US" sz="1800" b="0" i="1" smtClean="0">
                        <a:latin typeface="Cambria Math" panose="02040503050406030204" pitchFamily="18" charset="0"/>
                      </a:rPr>
                      <m:t>2</m:t>
                    </m:r>
                    <m:r>
                      <a:rPr lang="en-US" sz="1800" i="1">
                        <a:latin typeface="Cambria Math" panose="02040503050406030204" pitchFamily="18" charset="0"/>
                      </a:rPr>
                      <m:t>𝑛</m:t>
                    </m:r>
                    <m:r>
                      <a:rPr lang="en-US" sz="1800" i="1">
                        <a:latin typeface="Cambria Math" panose="02040503050406030204" pitchFamily="18" charset="0"/>
                      </a:rPr>
                      <m:t>=</m:t>
                    </m:r>
                    <m:r>
                      <m:rPr>
                        <m:sty m:val="p"/>
                      </m:rPr>
                      <a:rPr lang="en-US" sz="1800" b="0" i="0" smtClean="0">
                        <a:latin typeface="Cambria Math" panose="02040503050406030204" pitchFamily="18" charset="0"/>
                      </a:rPr>
                      <m:t>Θ</m:t>
                    </m:r>
                    <m:d>
                      <m:dPr>
                        <m:ctrlPr>
                          <a:rPr lang="en-US" sz="1800" i="1">
                            <a:latin typeface="Cambria Math" panose="02040503050406030204" pitchFamily="18" charset="0"/>
                          </a:rPr>
                        </m:ctrlPr>
                      </m:dPr>
                      <m:e>
                        <m:r>
                          <a:rPr lang="en-US" sz="1800" b="0" i="1" smtClean="0">
                            <a:latin typeface="Cambria Math" panose="02040503050406030204" pitchFamily="18" charset="0"/>
                          </a:rPr>
                          <m:t>𝑛</m:t>
                        </m:r>
                      </m:e>
                    </m:d>
                    <m:r>
                      <a:rPr lang="en-US" sz="1800" i="1">
                        <a:latin typeface="Cambria Math" panose="02040503050406030204" pitchFamily="18" charset="0"/>
                      </a:rPr>
                      <m:t>,</m:t>
                    </m:r>
                  </m:oMath>
                </a14:m>
                <a:r>
                  <a:rPr lang="en-US" sz="1800" i="1" dirty="0">
                    <a:latin typeface="Cambria Math" panose="02040503050406030204" pitchFamily="18" charset="0"/>
                  </a:rPr>
                  <a:t> 			</a:t>
                </a:r>
                <a:r>
                  <a:rPr lang="en-US" sz="1800" dirty="0">
                    <a:latin typeface="Cambria Math" panose="02040503050406030204" pitchFamily="18" charset="0"/>
                  </a:rPr>
                  <a:t>because </a:t>
                </a:r>
                <a14:m>
                  <m:oMath xmlns:m="http://schemas.openxmlformats.org/officeDocument/2006/math">
                    <m:r>
                      <a:rPr lang="en-US" sz="1800" b="0" i="1" smtClean="0">
                        <a:latin typeface="Cambria Math" panose="02040503050406030204" pitchFamily="18" charset="0"/>
                      </a:rPr>
                      <m:t>𝑛</m:t>
                    </m:r>
                    <m:r>
                      <a:rPr lang="en-US" sz="1800" i="1">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𝑛</m:t>
                    </m:r>
                    <m:r>
                      <a:rPr lang="en-US" sz="1800" i="1">
                        <a:latin typeface="Cambria Math" panose="02040503050406030204" pitchFamily="18" charset="0"/>
                      </a:rPr>
                      <m:t>≤</m:t>
                    </m:r>
                    <m:r>
                      <a:rPr lang="en-US" sz="1800" b="0" i="1" smtClean="0">
                        <a:latin typeface="Cambria Math" panose="02040503050406030204" pitchFamily="18" charset="0"/>
                      </a:rPr>
                      <m:t>3</m:t>
                    </m:r>
                    <m:r>
                      <a:rPr lang="en-US" sz="1800" b="0" i="1" smtClean="0">
                        <a:latin typeface="Cambria Math" panose="02040503050406030204" pitchFamily="18" charset="0"/>
                      </a:rPr>
                      <m:t>𝑛</m:t>
                    </m:r>
                  </m:oMath>
                </a14:m>
                <a:endParaRPr lang="en-US" sz="1800" dirty="0"/>
              </a:p>
              <a:p>
                <a:pPr lvl="1"/>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𝑛</m:t>
                    </m:r>
                    <m:r>
                      <a:rPr lang="en-US" sz="1800" b="0" i="1" smtClean="0">
                        <a:latin typeface="Cambria Math" panose="02040503050406030204" pitchFamily="18" charset="0"/>
                      </a:rPr>
                      <m:t>+1=</m:t>
                    </m:r>
                    <m:r>
                      <m:rPr>
                        <m:sty m:val="p"/>
                      </m:rPr>
                      <a:rPr lang="en-US" sz="1800">
                        <a:latin typeface="Cambria Math" panose="02040503050406030204" pitchFamily="18" charset="0"/>
                      </a:rPr>
                      <m:t>Θ</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e>
                    </m:d>
                  </m:oMath>
                </a14:m>
                <a:r>
                  <a:rPr lang="en-US" sz="1800" dirty="0">
                    <a:latin typeface="Cambria Math" panose="02040503050406030204" pitchFamily="18" charset="0"/>
                  </a:rPr>
                  <a:t>	because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𝑛</m:t>
                        </m:r>
                      </m:e>
                      <m:sup>
                        <m:r>
                          <a:rPr lang="en-US" sz="1800" i="1">
                            <a:latin typeface="Cambria Math" panose="02040503050406030204" pitchFamily="18" charset="0"/>
                          </a:rPr>
                          <m:t>2</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𝑛</m:t>
                        </m:r>
                      </m:e>
                      <m:sup>
                        <m:r>
                          <a:rPr lang="en-US" sz="1800" i="1">
                            <a:latin typeface="Cambria Math" panose="02040503050406030204" pitchFamily="18" charset="0"/>
                          </a:rPr>
                          <m:t>2</m:t>
                        </m:r>
                      </m:sup>
                    </m:sSup>
                    <m:r>
                      <a:rPr lang="en-US" sz="1800" i="1">
                        <a:latin typeface="Cambria Math" panose="02040503050406030204" pitchFamily="18" charset="0"/>
                      </a:rPr>
                      <m:t>+2</m:t>
                    </m:r>
                    <m:r>
                      <a:rPr lang="en-US" sz="1800" i="1">
                        <a:latin typeface="Cambria Math" panose="02040503050406030204" pitchFamily="18" charset="0"/>
                      </a:rPr>
                      <m:t>𝑛</m:t>
                    </m:r>
                    <m:r>
                      <a:rPr lang="en-US" sz="1800" i="1">
                        <a:latin typeface="Cambria Math" panose="02040503050406030204" pitchFamily="18" charset="0"/>
                      </a:rPr>
                      <m:t>+1≤2</m:t>
                    </m:r>
                    <m:sSup>
                      <m:sSupPr>
                        <m:ctrlPr>
                          <a:rPr lang="en-US" sz="1800" b="0" i="1" smtClean="0">
                            <a:latin typeface="Cambria Math" panose="02040503050406030204" pitchFamily="18" charset="0"/>
                          </a:rPr>
                        </m:ctrlPr>
                      </m:sSupPr>
                      <m:e>
                        <m:r>
                          <a:rPr lang="en-US" sz="1800" i="1">
                            <a:latin typeface="Cambria Math" panose="02040503050406030204" pitchFamily="18" charset="0"/>
                          </a:rPr>
                          <m:t>𝑛</m:t>
                        </m:r>
                      </m:e>
                      <m:sup>
                        <m:r>
                          <a:rPr lang="en-US" sz="1800" b="0" i="1" smtClean="0">
                            <a:latin typeface="Cambria Math" panose="02040503050406030204" pitchFamily="18" charset="0"/>
                          </a:rPr>
                          <m:t>2</m:t>
                        </m:r>
                      </m:sup>
                    </m:sSup>
                  </m:oMath>
                </a14:m>
                <a:endParaRPr lang="en-US" sz="1800" dirty="0"/>
              </a:p>
              <a:p>
                <a:pPr lvl="1"/>
                <a:endParaRPr lang="en-US" sz="1800" dirty="0"/>
              </a:p>
            </p:txBody>
          </p:sp>
        </mc:Choice>
        <mc:Fallback xmlns="">
          <p:sp>
            <p:nvSpPr>
              <p:cNvPr id="3" name="Content Placeholder 2">
                <a:extLst>
                  <a:ext uri="{FF2B5EF4-FFF2-40B4-BE49-F238E27FC236}">
                    <a16:creationId xmlns:a16="http://schemas.microsoft.com/office/drawing/2014/main" id="{C8D5271B-8C27-C84E-8FE8-FD7BD1B6AE95}"/>
                  </a:ext>
                </a:extLst>
              </p:cNvPr>
              <p:cNvSpPr>
                <a:spLocks noGrp="1" noRot="1" noChangeAspect="1" noMove="1" noResize="1" noEditPoints="1" noAdjustHandles="1" noChangeArrowheads="1" noChangeShapeType="1" noTextEdit="1"/>
              </p:cNvSpPr>
              <p:nvPr>
                <p:ph idx="1"/>
              </p:nvPr>
            </p:nvSpPr>
            <p:spPr>
              <a:xfrm>
                <a:off x="199901" y="959002"/>
                <a:ext cx="6680401" cy="5503169"/>
              </a:xfrm>
              <a:blipFill>
                <a:blip r:embed="rId2"/>
                <a:stretch>
                  <a:fillRect l="-759" t="-691" r="-1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7B07AB2-84BF-EE4A-8F2A-DC0F96A80B4C}"/>
              </a:ext>
            </a:extLst>
          </p:cNvPr>
          <p:cNvSpPr>
            <a:spLocks noGrp="1"/>
          </p:cNvSpPr>
          <p:nvPr>
            <p:ph type="sldNum" sz="quarter" idx="12"/>
          </p:nvPr>
        </p:nvSpPr>
        <p:spPr/>
        <p:txBody>
          <a:bodyPr/>
          <a:lstStyle/>
          <a:p>
            <a:fld id="{C584CDA4-B2C2-C244-9F85-471ABA281F4B}" type="slidenum">
              <a:rPr lang="en-US" smtClean="0"/>
              <a:t>16</a:t>
            </a:fld>
            <a:endParaRPr lang="en-US"/>
          </a:p>
        </p:txBody>
      </p:sp>
      <p:cxnSp>
        <p:nvCxnSpPr>
          <p:cNvPr id="32" name="Straight Arrow Connector 31">
            <a:extLst>
              <a:ext uri="{FF2B5EF4-FFF2-40B4-BE49-F238E27FC236}">
                <a16:creationId xmlns:a16="http://schemas.microsoft.com/office/drawing/2014/main" id="{E255C69F-7C5C-2C44-B5C9-D30EB841C694}"/>
              </a:ext>
            </a:extLst>
          </p:cNvPr>
          <p:cNvCxnSpPr>
            <a:cxnSpLocks/>
          </p:cNvCxnSpPr>
          <p:nvPr/>
        </p:nvCxnSpPr>
        <p:spPr>
          <a:xfrm flipV="1">
            <a:off x="6087548" y="1421508"/>
            <a:ext cx="0" cy="15261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4ECE101-8C14-A04D-B512-DAF9831BBA24}"/>
              </a:ext>
            </a:extLst>
          </p:cNvPr>
          <p:cNvCxnSpPr>
            <a:cxnSpLocks/>
          </p:cNvCxnSpPr>
          <p:nvPr/>
        </p:nvCxnSpPr>
        <p:spPr>
          <a:xfrm>
            <a:off x="5945310" y="2833398"/>
            <a:ext cx="259409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useBgFill="1">
        <p:nvSpPr>
          <p:cNvPr id="34" name="Freeform 33">
            <a:extLst>
              <a:ext uri="{FF2B5EF4-FFF2-40B4-BE49-F238E27FC236}">
                <a16:creationId xmlns:a16="http://schemas.microsoft.com/office/drawing/2014/main" id="{68C0D19A-8398-2C4D-80F8-549C09D091AB}"/>
              </a:ext>
            </a:extLst>
          </p:cNvPr>
          <p:cNvSpPr/>
          <p:nvPr/>
        </p:nvSpPr>
        <p:spPr>
          <a:xfrm>
            <a:off x="6110410" y="1702392"/>
            <a:ext cx="2095500" cy="952008"/>
          </a:xfrm>
          <a:custGeom>
            <a:avLst/>
            <a:gdLst>
              <a:gd name="connsiteX0" fmla="*/ 0 w 2095500"/>
              <a:gd name="connsiteY0" fmla="*/ 1231900 h 1332302"/>
              <a:gd name="connsiteX1" fmla="*/ 317500 w 2095500"/>
              <a:gd name="connsiteY1" fmla="*/ 1320800 h 1332302"/>
              <a:gd name="connsiteX2" fmla="*/ 596900 w 2095500"/>
              <a:gd name="connsiteY2" fmla="*/ 1003300 h 1332302"/>
              <a:gd name="connsiteX3" fmla="*/ 965200 w 2095500"/>
              <a:gd name="connsiteY3" fmla="*/ 889000 h 1332302"/>
              <a:gd name="connsiteX4" fmla="*/ 1320800 w 2095500"/>
              <a:gd name="connsiteY4" fmla="*/ 635000 h 1332302"/>
              <a:gd name="connsiteX5" fmla="*/ 1511300 w 2095500"/>
              <a:gd name="connsiteY5" fmla="*/ 254000 h 1332302"/>
              <a:gd name="connsiteX6" fmla="*/ 2095500 w 2095500"/>
              <a:gd name="connsiteY6" fmla="*/ 0 h 1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332302">
                <a:moveTo>
                  <a:pt x="0" y="1231900"/>
                </a:moveTo>
                <a:cubicBezTo>
                  <a:pt x="109008" y="1295400"/>
                  <a:pt x="218017" y="1358900"/>
                  <a:pt x="317500" y="1320800"/>
                </a:cubicBezTo>
                <a:cubicBezTo>
                  <a:pt x="416983" y="1282700"/>
                  <a:pt x="488950" y="1075267"/>
                  <a:pt x="596900" y="1003300"/>
                </a:cubicBezTo>
                <a:cubicBezTo>
                  <a:pt x="704850" y="931333"/>
                  <a:pt x="844550" y="950383"/>
                  <a:pt x="965200" y="889000"/>
                </a:cubicBezTo>
                <a:cubicBezTo>
                  <a:pt x="1085850" y="827617"/>
                  <a:pt x="1229783" y="740833"/>
                  <a:pt x="1320800" y="635000"/>
                </a:cubicBezTo>
                <a:cubicBezTo>
                  <a:pt x="1411817" y="529167"/>
                  <a:pt x="1382183" y="359833"/>
                  <a:pt x="1511300" y="254000"/>
                </a:cubicBezTo>
                <a:cubicBezTo>
                  <a:pt x="1640417" y="148167"/>
                  <a:pt x="1867958" y="74083"/>
                  <a:pt x="2095500" y="0"/>
                </a:cubicBezTo>
              </a:path>
            </a:pathLst>
          </a:custGeom>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35" name="Freeform 34">
            <a:extLst>
              <a:ext uri="{FF2B5EF4-FFF2-40B4-BE49-F238E27FC236}">
                <a16:creationId xmlns:a16="http://schemas.microsoft.com/office/drawing/2014/main" id="{5F8199CD-589E-2845-8DEA-A7F621B9933C}"/>
              </a:ext>
            </a:extLst>
          </p:cNvPr>
          <p:cNvSpPr/>
          <p:nvPr/>
        </p:nvSpPr>
        <p:spPr>
          <a:xfrm>
            <a:off x="6097710" y="1421508"/>
            <a:ext cx="1981200" cy="980089"/>
          </a:xfrm>
          <a:custGeom>
            <a:avLst/>
            <a:gdLst>
              <a:gd name="connsiteX0" fmla="*/ 0 w 1981200"/>
              <a:gd name="connsiteY0" fmla="*/ 1371600 h 1371600"/>
              <a:gd name="connsiteX1" fmla="*/ 381000 w 1981200"/>
              <a:gd name="connsiteY1" fmla="*/ 1079500 h 1371600"/>
              <a:gd name="connsiteX2" fmla="*/ 1066800 w 1981200"/>
              <a:gd name="connsiteY2" fmla="*/ 787400 h 1371600"/>
              <a:gd name="connsiteX3" fmla="*/ 1498600 w 1981200"/>
              <a:gd name="connsiteY3" fmla="*/ 228600 h 1371600"/>
              <a:gd name="connsiteX4" fmla="*/ 1981200 w 19812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371600">
                <a:moveTo>
                  <a:pt x="0" y="1371600"/>
                </a:moveTo>
                <a:cubicBezTo>
                  <a:pt x="101600" y="1274233"/>
                  <a:pt x="203200" y="1176867"/>
                  <a:pt x="381000" y="1079500"/>
                </a:cubicBezTo>
                <a:cubicBezTo>
                  <a:pt x="558800" y="982133"/>
                  <a:pt x="880533" y="929217"/>
                  <a:pt x="1066800" y="787400"/>
                </a:cubicBezTo>
                <a:cubicBezTo>
                  <a:pt x="1253067" y="645583"/>
                  <a:pt x="1346200" y="359833"/>
                  <a:pt x="1498600" y="228600"/>
                </a:cubicBezTo>
                <a:cubicBezTo>
                  <a:pt x="1651000" y="97367"/>
                  <a:pt x="1816100" y="48683"/>
                  <a:pt x="1981200" y="0"/>
                </a:cubicBezTo>
              </a:path>
            </a:pathLst>
          </a:custGeom>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useBgFill="1">
            <p:nvSpPr>
              <p:cNvPr id="36" name="Rectangle 35">
                <a:extLst>
                  <a:ext uri="{FF2B5EF4-FFF2-40B4-BE49-F238E27FC236}">
                    <a16:creationId xmlns:a16="http://schemas.microsoft.com/office/drawing/2014/main" id="{5137C846-4BD0-0448-8812-F63403DBF1D2}"/>
                  </a:ext>
                </a:extLst>
              </p:cNvPr>
              <p:cNvSpPr/>
              <p:nvPr/>
            </p:nvSpPr>
            <p:spPr>
              <a:xfrm>
                <a:off x="8101817" y="1223579"/>
                <a:ext cx="104218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useBgFill="1">
            <p:nvSpPr>
              <p:cNvPr id="36" name="Rectangle 35">
                <a:extLst>
                  <a:ext uri="{FF2B5EF4-FFF2-40B4-BE49-F238E27FC236}">
                    <a16:creationId xmlns:a16="http://schemas.microsoft.com/office/drawing/2014/main" id="{5137C846-4BD0-0448-8812-F63403DBF1D2}"/>
                  </a:ext>
                </a:extLst>
              </p:cNvPr>
              <p:cNvSpPr>
                <a:spLocks noRot="1" noChangeAspect="1" noMove="1" noResize="1" noEditPoints="1" noAdjustHandles="1" noChangeArrowheads="1" noChangeShapeType="1" noTextEdit="1"/>
              </p:cNvSpPr>
              <p:nvPr/>
            </p:nvSpPr>
            <p:spPr>
              <a:xfrm>
                <a:off x="8101817" y="1223579"/>
                <a:ext cx="1042183" cy="36933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7" name="Rectangle 36">
                <a:extLst>
                  <a:ext uri="{FF2B5EF4-FFF2-40B4-BE49-F238E27FC236}">
                    <a16:creationId xmlns:a16="http://schemas.microsoft.com/office/drawing/2014/main" id="{502CD207-6517-BE4E-A97A-E2622C723431}"/>
                  </a:ext>
                </a:extLst>
              </p:cNvPr>
              <p:cNvSpPr/>
              <p:nvPr/>
            </p:nvSpPr>
            <p:spPr>
              <a:xfrm>
                <a:off x="8184857" y="1604030"/>
                <a:ext cx="7091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useBgFill="1">
            <p:nvSpPr>
              <p:cNvPr id="37" name="Rectangle 36">
                <a:extLst>
                  <a:ext uri="{FF2B5EF4-FFF2-40B4-BE49-F238E27FC236}">
                    <a16:creationId xmlns:a16="http://schemas.microsoft.com/office/drawing/2014/main" id="{502CD207-6517-BE4E-A97A-E2622C723431}"/>
                  </a:ext>
                </a:extLst>
              </p:cNvPr>
              <p:cNvSpPr>
                <a:spLocks noRot="1" noChangeAspect="1" noMove="1" noResize="1" noEditPoints="1" noAdjustHandles="1" noChangeArrowheads="1" noChangeShapeType="1" noTextEdit="1"/>
              </p:cNvSpPr>
              <p:nvPr/>
            </p:nvSpPr>
            <p:spPr>
              <a:xfrm>
                <a:off x="8184857" y="1604030"/>
                <a:ext cx="709104" cy="369332"/>
              </a:xfrm>
              <a:prstGeom prst="rect">
                <a:avLst/>
              </a:prstGeom>
              <a:blipFill>
                <a:blip r:embed="rId4"/>
                <a:stretch>
                  <a:fillRect/>
                </a:stretch>
              </a:blipFill>
            </p:spPr>
            <p:txBody>
              <a:bodyPr/>
              <a:lstStyle/>
              <a:p>
                <a:r>
                  <a:rPr lang="en-US">
                    <a:noFill/>
                  </a:rPr>
                  <a:t> </a:t>
                </a:r>
              </a:p>
            </p:txBody>
          </p:sp>
        </mc:Fallback>
      </mc:AlternateContent>
      <p:sp useBgFill="1">
        <p:nvSpPr>
          <p:cNvPr id="38" name="Freeform 37">
            <a:extLst>
              <a:ext uri="{FF2B5EF4-FFF2-40B4-BE49-F238E27FC236}">
                <a16:creationId xmlns:a16="http://schemas.microsoft.com/office/drawing/2014/main" id="{A70104CA-69FC-EE4E-B305-DACBE1F6D0ED}"/>
              </a:ext>
            </a:extLst>
          </p:cNvPr>
          <p:cNvSpPr/>
          <p:nvPr/>
        </p:nvSpPr>
        <p:spPr>
          <a:xfrm flipH="1" flipV="1">
            <a:off x="6100406" y="2062664"/>
            <a:ext cx="2238337" cy="766411"/>
          </a:xfrm>
          <a:custGeom>
            <a:avLst/>
            <a:gdLst>
              <a:gd name="connsiteX0" fmla="*/ 0 w 1981200"/>
              <a:gd name="connsiteY0" fmla="*/ 1371600 h 1371600"/>
              <a:gd name="connsiteX1" fmla="*/ 381000 w 1981200"/>
              <a:gd name="connsiteY1" fmla="*/ 1079500 h 1371600"/>
              <a:gd name="connsiteX2" fmla="*/ 1066800 w 1981200"/>
              <a:gd name="connsiteY2" fmla="*/ 787400 h 1371600"/>
              <a:gd name="connsiteX3" fmla="*/ 1498600 w 1981200"/>
              <a:gd name="connsiteY3" fmla="*/ 228600 h 1371600"/>
              <a:gd name="connsiteX4" fmla="*/ 1981200 w 19812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371600">
                <a:moveTo>
                  <a:pt x="0" y="1371600"/>
                </a:moveTo>
                <a:cubicBezTo>
                  <a:pt x="101600" y="1274233"/>
                  <a:pt x="203200" y="1176867"/>
                  <a:pt x="381000" y="1079500"/>
                </a:cubicBezTo>
                <a:cubicBezTo>
                  <a:pt x="558800" y="982133"/>
                  <a:pt x="880533" y="929217"/>
                  <a:pt x="1066800" y="787400"/>
                </a:cubicBezTo>
                <a:cubicBezTo>
                  <a:pt x="1253067" y="645583"/>
                  <a:pt x="1346200" y="359833"/>
                  <a:pt x="1498600" y="228600"/>
                </a:cubicBezTo>
                <a:cubicBezTo>
                  <a:pt x="1651000" y="97367"/>
                  <a:pt x="1816100" y="48683"/>
                  <a:pt x="1981200" y="0"/>
                </a:cubicBezTo>
              </a:path>
            </a:pathLst>
          </a:custGeom>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useBgFill="1">
            <p:nvSpPr>
              <p:cNvPr id="39" name="Rectangle 38">
                <a:extLst>
                  <a:ext uri="{FF2B5EF4-FFF2-40B4-BE49-F238E27FC236}">
                    <a16:creationId xmlns:a16="http://schemas.microsoft.com/office/drawing/2014/main" id="{19EBAB52-2F29-C349-9542-5698197F3B92}"/>
                  </a:ext>
                </a:extLst>
              </p:cNvPr>
              <p:cNvSpPr/>
              <p:nvPr/>
            </p:nvSpPr>
            <p:spPr>
              <a:xfrm>
                <a:off x="8056809" y="1934937"/>
                <a:ext cx="10870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useBgFill="1">
            <p:nvSpPr>
              <p:cNvPr id="39" name="Rectangle 38">
                <a:extLst>
                  <a:ext uri="{FF2B5EF4-FFF2-40B4-BE49-F238E27FC236}">
                    <a16:creationId xmlns:a16="http://schemas.microsoft.com/office/drawing/2014/main" id="{19EBAB52-2F29-C349-9542-5698197F3B92}"/>
                  </a:ext>
                </a:extLst>
              </p:cNvPr>
              <p:cNvSpPr>
                <a:spLocks noRot="1" noChangeAspect="1" noMove="1" noResize="1" noEditPoints="1" noAdjustHandles="1" noChangeArrowheads="1" noChangeShapeType="1" noTextEdit="1"/>
              </p:cNvSpPr>
              <p:nvPr/>
            </p:nvSpPr>
            <p:spPr>
              <a:xfrm>
                <a:off x="8056809" y="1934937"/>
                <a:ext cx="1087029" cy="369332"/>
              </a:xfrm>
              <a:prstGeom prst="rect">
                <a:avLst/>
              </a:prstGeom>
              <a:blipFill>
                <a:blip r:embed="rId5"/>
                <a:stretch>
                  <a:fillRect b="-6667"/>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4165C024-CCF8-CE4B-850B-D2F337549FD0}"/>
              </a:ext>
            </a:extLst>
          </p:cNvPr>
          <p:cNvCxnSpPr/>
          <p:nvPr/>
        </p:nvCxnSpPr>
        <p:spPr>
          <a:xfrm>
            <a:off x="6742580" y="2117875"/>
            <a:ext cx="0" cy="711200"/>
          </a:xfrm>
          <a:prstGeom prst="line">
            <a:avLst/>
          </a:prstGeom>
          <a:ln>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1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1DBD-DE4A-E142-B932-406104D6BF49}"/>
              </a:ext>
            </a:extLst>
          </p:cNvPr>
          <p:cNvSpPr>
            <a:spLocks noGrp="1"/>
          </p:cNvSpPr>
          <p:nvPr>
            <p:ph type="title"/>
          </p:nvPr>
        </p:nvSpPr>
        <p:spPr/>
        <p:txBody>
          <a:bodyPr/>
          <a:lstStyle/>
          <a:p>
            <a:r>
              <a:rPr lang="en-AU" dirty="0"/>
              <a:t>Space efficiency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FB59BB-0EF1-A044-BDB7-E5F6E74C08A0}"/>
                  </a:ext>
                </a:extLst>
              </p:cNvPr>
              <p:cNvSpPr>
                <a:spLocks noGrp="1"/>
              </p:cNvSpPr>
              <p:nvPr>
                <p:ph idx="1"/>
              </p:nvPr>
            </p:nvSpPr>
            <p:spPr/>
            <p:txBody>
              <a:bodyPr>
                <a:normAutofit/>
              </a:bodyPr>
              <a:lstStyle/>
              <a:p>
                <a:r>
                  <a:rPr lang="en-AU" sz="2000" dirty="0"/>
                  <a:t>Time is not the only relevant dimension to measure performance on.</a:t>
                </a:r>
                <a:endParaRPr lang="en-AU" sz="2000" dirty="0">
                  <a:latin typeface="Calibri" charset="0"/>
                  <a:ea typeface="Calibri" charset="0"/>
                  <a:cs typeface="Calibri" charset="0"/>
                </a:endParaRPr>
              </a:p>
              <a:p>
                <a:r>
                  <a:rPr lang="en-AU" sz="2000" dirty="0">
                    <a:latin typeface="Calibri" charset="0"/>
                    <a:ea typeface="Calibri" charset="0"/>
                    <a:cs typeface="Calibri" charset="0"/>
                  </a:rPr>
                  <a:t>If your code wastes </a:t>
                </a:r>
                <a:r>
                  <a:rPr lang="en-AU" sz="2000" b="1" dirty="0">
                    <a:latin typeface="Calibri" charset="0"/>
                    <a:ea typeface="Calibri" charset="0"/>
                    <a:cs typeface="Calibri" charset="0"/>
                  </a:rPr>
                  <a:t>space</a:t>
                </a:r>
                <a:r>
                  <a:rPr lang="en-AU" sz="2000" dirty="0">
                    <a:latin typeface="Calibri" charset="0"/>
                    <a:ea typeface="Calibri" charset="0"/>
                    <a:cs typeface="Calibri" charset="0"/>
                  </a:rPr>
                  <a:t> – working memory – then it is more likely to run out of space and crash, and will also run somewhat slower</a:t>
                </a:r>
              </a:p>
              <a:p>
                <a:r>
                  <a:rPr lang="en-AU" sz="2000" dirty="0"/>
                  <a:t>The space complexity is a measure of how much </a:t>
                </a:r>
                <a:r>
                  <a:rPr lang="en-AU" sz="2000" i="1" dirty="0"/>
                  <a:t>extra memory </a:t>
                </a:r>
                <a:r>
                  <a:rPr lang="en-AU" sz="2000" dirty="0"/>
                  <a:t>your algorithm requires.</a:t>
                </a:r>
                <a:endParaRPr lang="en-AU" sz="2000" dirty="0">
                  <a:latin typeface="Calibri" charset="0"/>
                  <a:ea typeface="Calibri" charset="0"/>
                  <a:cs typeface="Calibri" charset="0"/>
                </a:endParaRPr>
              </a:p>
              <a:p>
                <a:r>
                  <a:rPr lang="en-AU" sz="2000" dirty="0">
                    <a:latin typeface="Calibri" charset="0"/>
                    <a:ea typeface="Calibri" charset="0"/>
                    <a:cs typeface="Calibri" charset="0"/>
                  </a:rPr>
                  <a:t>big O notation is the right tool for expressing this function</a:t>
                </a:r>
              </a:p>
              <a:p>
                <a:endParaRPr lang="en-AU" sz="2000" b="1" dirty="0">
                  <a:latin typeface="Calibri" charset="0"/>
                  <a:ea typeface="Calibri" charset="0"/>
                  <a:cs typeface="Calibri" charset="0"/>
                </a:endParaRPr>
              </a:p>
              <a:p>
                <a:r>
                  <a:rPr lang="en-AU" sz="2000" b="1" dirty="0">
                    <a:latin typeface="Calibri" charset="0"/>
                    <a:ea typeface="Calibri" charset="0"/>
                    <a:cs typeface="Calibri" charset="0"/>
                  </a:rPr>
                  <a:t>Examples</a:t>
                </a:r>
                <a:r>
                  <a:rPr lang="en-AU" sz="2000" dirty="0">
                    <a:latin typeface="Calibri" charset="0"/>
                    <a:ea typeface="Calibri" charset="0"/>
                    <a:cs typeface="Calibri" charset="0"/>
                  </a:rPr>
                  <a:t>:</a:t>
                </a:r>
              </a:p>
              <a:p>
                <a:pPr lvl="1"/>
                <a:r>
                  <a:rPr lang="en-AU" sz="1800" dirty="0">
                    <a:latin typeface="Calibri" charset="0"/>
                    <a:ea typeface="Calibri" charset="0"/>
                    <a:cs typeface="Calibri" charset="0"/>
                  </a:rPr>
                  <a:t>Bubble sort is </a:t>
                </a:r>
                <a14:m>
                  <m:oMath xmlns:m="http://schemas.openxmlformats.org/officeDocument/2006/math">
                    <m:r>
                      <a:rPr lang="en-US" sz="1800" b="0" i="1" smtClean="0">
                        <a:latin typeface="Cambria Math" panose="02040503050406030204" pitchFamily="18" charset="0"/>
                        <a:ea typeface="Calibri" charset="0"/>
                        <a:cs typeface="Calibri" charset="0"/>
                      </a:rPr>
                      <m:t>𝑂</m:t>
                    </m:r>
                    <m:d>
                      <m:dPr>
                        <m:ctrlPr>
                          <a:rPr lang="en-US" sz="1800" b="0" i="1" smtClean="0">
                            <a:latin typeface="Cambria Math" panose="02040503050406030204" pitchFamily="18" charset="0"/>
                            <a:ea typeface="Calibri" charset="0"/>
                            <a:cs typeface="Calibri" charset="0"/>
                          </a:rPr>
                        </m:ctrlPr>
                      </m:dPr>
                      <m:e>
                        <m:r>
                          <a:rPr lang="en-US" sz="1800" b="0" i="1" smtClean="0">
                            <a:latin typeface="Cambria Math" panose="02040503050406030204" pitchFamily="18" charset="0"/>
                            <a:ea typeface="Calibri" charset="0"/>
                            <a:cs typeface="Calibri" charset="0"/>
                          </a:rPr>
                          <m:t>1</m:t>
                        </m:r>
                      </m:e>
                    </m:d>
                  </m:oMath>
                </a14:m>
                <a:r>
                  <a:rPr lang="en-AU" sz="1800" dirty="0">
                    <a:latin typeface="Calibri" charset="0"/>
                    <a:ea typeface="Calibri" charset="0"/>
                    <a:cs typeface="Calibri" charset="0"/>
                  </a:rPr>
                  <a:t> i.e. in place sorting</a:t>
                </a:r>
              </a:p>
              <a:p>
                <a:pPr lvl="1"/>
                <a:r>
                  <a:rPr lang="en-AU" sz="1800" dirty="0">
                    <a:latin typeface="Calibri" charset="0"/>
                    <a:ea typeface="Calibri" charset="0"/>
                    <a:cs typeface="Calibri" charset="0"/>
                  </a:rPr>
                  <a:t>Linear search is </a:t>
                </a:r>
                <a14:m>
                  <m:oMath xmlns:m="http://schemas.openxmlformats.org/officeDocument/2006/math">
                    <m:r>
                      <a:rPr lang="en-US" sz="1800" b="0" i="1" smtClean="0">
                        <a:latin typeface="Cambria Math" panose="02040503050406030204" pitchFamily="18" charset="0"/>
                        <a:ea typeface="Calibri" charset="0"/>
                        <a:cs typeface="Calibri" charset="0"/>
                      </a:rPr>
                      <m:t>𝑂</m:t>
                    </m:r>
                    <m:d>
                      <m:dPr>
                        <m:ctrlPr>
                          <a:rPr lang="en-US" sz="1800" b="0" i="1" smtClean="0">
                            <a:latin typeface="Cambria Math" panose="02040503050406030204" pitchFamily="18" charset="0"/>
                            <a:ea typeface="Calibri" charset="0"/>
                            <a:cs typeface="Calibri" charset="0"/>
                          </a:rPr>
                        </m:ctrlPr>
                      </m:dPr>
                      <m:e>
                        <m:r>
                          <a:rPr lang="en-US" sz="1800" b="0" i="1" smtClean="0">
                            <a:latin typeface="Cambria Math" panose="02040503050406030204" pitchFamily="18" charset="0"/>
                            <a:ea typeface="Calibri" charset="0"/>
                            <a:cs typeface="Calibri" charset="0"/>
                          </a:rPr>
                          <m:t>1</m:t>
                        </m:r>
                      </m:e>
                    </m:d>
                  </m:oMath>
                </a14:m>
                <a:r>
                  <a:rPr lang="en-AU" sz="1800" dirty="0">
                    <a:latin typeface="Calibri" charset="0"/>
                    <a:ea typeface="Calibri" charset="0"/>
                    <a:cs typeface="Calibri" charset="0"/>
                  </a:rPr>
                  <a:t> </a:t>
                </a:r>
              </a:p>
              <a:p>
                <a:pPr lvl="1"/>
                <a:r>
                  <a:rPr lang="en-AU" sz="1800" dirty="0">
                    <a:latin typeface="Calibri" charset="0"/>
                    <a:ea typeface="Calibri" charset="0"/>
                    <a:cs typeface="Calibri" charset="0"/>
                  </a:rPr>
                  <a:t>Merge sort is </a:t>
                </a:r>
                <a14:m>
                  <m:oMath xmlns:m="http://schemas.openxmlformats.org/officeDocument/2006/math">
                    <m:r>
                      <a:rPr lang="en-US" sz="1800" b="0" i="1" smtClean="0">
                        <a:latin typeface="Cambria Math" panose="02040503050406030204" pitchFamily="18" charset="0"/>
                        <a:ea typeface="Calibri" charset="0"/>
                        <a:cs typeface="Calibri" charset="0"/>
                      </a:rPr>
                      <m:t>𝑂</m:t>
                    </m:r>
                    <m:d>
                      <m:dPr>
                        <m:ctrlPr>
                          <a:rPr lang="en-US" sz="1800" b="0" i="1" smtClean="0">
                            <a:latin typeface="Cambria Math" panose="02040503050406030204" pitchFamily="18" charset="0"/>
                            <a:ea typeface="Calibri" charset="0"/>
                            <a:cs typeface="Calibri" charset="0"/>
                          </a:rPr>
                        </m:ctrlPr>
                      </m:dPr>
                      <m:e>
                        <m:r>
                          <a:rPr lang="en-US" sz="1800" b="0" i="1" smtClean="0">
                            <a:latin typeface="Cambria Math" panose="02040503050406030204" pitchFamily="18" charset="0"/>
                            <a:ea typeface="Calibri" charset="0"/>
                            <a:cs typeface="Calibri" charset="0"/>
                          </a:rPr>
                          <m:t>𝑛</m:t>
                        </m:r>
                      </m:e>
                    </m:d>
                  </m:oMath>
                </a14:m>
                <a:endParaRPr lang="en-AU" sz="1800" dirty="0">
                  <a:latin typeface="Calibri" charset="0"/>
                  <a:ea typeface="Calibri" charset="0"/>
                  <a:cs typeface="Calibri" charset="0"/>
                </a:endParaRPr>
              </a:p>
              <a:p>
                <a:pPr lvl="1"/>
                <a:r>
                  <a:rPr lang="en-AU" sz="1800" dirty="0">
                    <a:latin typeface="Calibri" charset="0"/>
                    <a:ea typeface="Calibri" charset="0"/>
                    <a:cs typeface="Calibri" charset="0"/>
                  </a:rPr>
                  <a:t>Quick sort is </a:t>
                </a:r>
                <a14:m>
                  <m:oMath xmlns:m="http://schemas.openxmlformats.org/officeDocument/2006/math">
                    <m:r>
                      <a:rPr lang="en-US" sz="1800" b="0" i="1" smtClean="0">
                        <a:latin typeface="Cambria Math" panose="02040503050406030204" pitchFamily="18" charset="0"/>
                        <a:ea typeface="Calibri" charset="0"/>
                        <a:cs typeface="Calibri" charset="0"/>
                      </a:rPr>
                      <m:t>𝑂</m:t>
                    </m:r>
                    <m:d>
                      <m:dPr>
                        <m:ctrlPr>
                          <a:rPr lang="en-US" sz="1800" b="0" i="1" smtClean="0">
                            <a:latin typeface="Cambria Math" panose="02040503050406030204" pitchFamily="18" charset="0"/>
                            <a:ea typeface="Calibri" charset="0"/>
                            <a:cs typeface="Calibri" charset="0"/>
                          </a:rPr>
                        </m:ctrlPr>
                      </m:dPr>
                      <m:e>
                        <m:func>
                          <m:funcPr>
                            <m:ctrlPr>
                              <a:rPr lang="en-US" sz="1800" b="0" i="1" smtClean="0">
                                <a:latin typeface="Cambria Math" panose="02040503050406030204" pitchFamily="18" charset="0"/>
                                <a:ea typeface="Calibri" charset="0"/>
                                <a:cs typeface="Calibri" charset="0"/>
                              </a:rPr>
                            </m:ctrlPr>
                          </m:funcPr>
                          <m:fName>
                            <m:r>
                              <m:rPr>
                                <m:sty m:val="p"/>
                              </m:rPr>
                              <a:rPr lang="en-US" sz="1800" b="0" i="0" smtClean="0">
                                <a:latin typeface="Cambria Math" panose="02040503050406030204" pitchFamily="18" charset="0"/>
                                <a:ea typeface="Calibri" charset="0"/>
                                <a:cs typeface="Calibri" charset="0"/>
                              </a:rPr>
                              <m:t>log</m:t>
                            </m:r>
                          </m:fName>
                          <m:e>
                            <m:r>
                              <a:rPr lang="en-US" sz="1800" b="0" i="1" smtClean="0">
                                <a:latin typeface="Cambria Math" panose="02040503050406030204" pitchFamily="18" charset="0"/>
                                <a:ea typeface="Calibri" charset="0"/>
                                <a:cs typeface="Calibri" charset="0"/>
                              </a:rPr>
                              <m:t>𝑛</m:t>
                            </m:r>
                          </m:e>
                        </m:func>
                      </m:e>
                    </m:d>
                  </m:oMath>
                </a14:m>
                <a:endParaRPr lang="en-AU" sz="1800" dirty="0">
                  <a:latin typeface="Calibri" charset="0"/>
                  <a:ea typeface="Calibri" charset="0"/>
                  <a:cs typeface="Calibri" charset="0"/>
                </a:endParaRPr>
              </a:p>
              <a:p>
                <a:endParaRPr lang="en-US" sz="2000" dirty="0"/>
              </a:p>
            </p:txBody>
          </p:sp>
        </mc:Choice>
        <mc:Fallback xmlns="">
          <p:sp>
            <p:nvSpPr>
              <p:cNvPr id="3" name="Content Placeholder 2">
                <a:extLst>
                  <a:ext uri="{FF2B5EF4-FFF2-40B4-BE49-F238E27FC236}">
                    <a16:creationId xmlns:a16="http://schemas.microsoft.com/office/drawing/2014/main" id="{3EFB59BB-0EF1-A044-BDB7-E5F6E74C08A0}"/>
                  </a:ext>
                </a:extLst>
              </p:cNvPr>
              <p:cNvSpPr>
                <a:spLocks noGrp="1" noRot="1" noChangeAspect="1" noMove="1" noResize="1" noEditPoints="1" noAdjustHandles="1" noChangeArrowheads="1" noChangeShapeType="1" noTextEdit="1"/>
              </p:cNvSpPr>
              <p:nvPr>
                <p:ph idx="1"/>
              </p:nvPr>
            </p:nvSpPr>
            <p:spPr>
              <a:blipFill>
                <a:blip r:embed="rId2"/>
                <a:stretch>
                  <a:fillRect l="-587" t="-7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F40A758-F64B-E449-A8B7-5FD3F44B2FDB}"/>
              </a:ext>
            </a:extLst>
          </p:cNvPr>
          <p:cNvSpPr>
            <a:spLocks noGrp="1"/>
          </p:cNvSpPr>
          <p:nvPr>
            <p:ph type="sldNum" sz="quarter" idx="12"/>
          </p:nvPr>
        </p:nvSpPr>
        <p:spPr/>
        <p:txBody>
          <a:bodyPr/>
          <a:lstStyle/>
          <a:p>
            <a:fld id="{C584CDA4-B2C2-C244-9F85-471ABA281F4B}" type="slidenum">
              <a:rPr lang="en-US" smtClean="0"/>
              <a:t>17</a:t>
            </a:fld>
            <a:endParaRPr lang="en-US"/>
          </a:p>
        </p:txBody>
      </p:sp>
    </p:spTree>
    <p:extLst>
      <p:ext uri="{BB962C8B-B14F-4D97-AF65-F5344CB8AC3E}">
        <p14:creationId xmlns:p14="http://schemas.microsoft.com/office/powerpoint/2010/main" val="367184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3AD7-BD0F-B347-BCB5-B6199B47ABD5}"/>
              </a:ext>
            </a:extLst>
          </p:cNvPr>
          <p:cNvSpPr>
            <a:spLocks noGrp="1"/>
          </p:cNvSpPr>
          <p:nvPr>
            <p:ph type="title"/>
          </p:nvPr>
        </p:nvSpPr>
        <p:spPr/>
        <p:txBody>
          <a:bodyPr/>
          <a:lstStyle/>
          <a:p>
            <a:r>
              <a:rPr lang="en-US" dirty="0"/>
              <a:t>QUIZ</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82037-AC68-8A41-B006-A1CF2A4E70DB}"/>
                  </a:ext>
                </a:extLst>
              </p:cNvPr>
              <p:cNvSpPr>
                <a:spLocks noGrp="1"/>
              </p:cNvSpPr>
              <p:nvPr>
                <p:ph idx="1"/>
              </p:nvPr>
            </p:nvSpPr>
            <p:spPr>
              <a:xfrm>
                <a:off x="199901" y="959002"/>
                <a:ext cx="8798312" cy="5653805"/>
              </a:xfrm>
            </p:spPr>
            <p:txBody>
              <a:bodyPr>
                <a:normAutofit/>
              </a:bodyPr>
              <a:lstStyle/>
              <a:p>
                <a:r>
                  <a:rPr lang="en-US" sz="2000" b="1" dirty="0"/>
                  <a:t>Problem 1</a:t>
                </a:r>
                <a:r>
                  <a:rPr lang="en-US" sz="2000" dirty="0"/>
                  <a:t>. Function </a:t>
                </a:r>
                <a:r>
                  <a:rPr lang="en-AU" sz="2000" dirty="0">
                    <a:solidFill>
                      <a:srgbClr val="000000"/>
                    </a:solidFill>
                    <a:latin typeface="Menlo" panose="020B0609030804020204" pitchFamily="49" charset="0"/>
                  </a:rPr>
                  <a:t>combinations </a:t>
                </a:r>
                <a:r>
                  <a:rPr lang="en-US" sz="2000" dirty="0"/>
                  <a:t>returns combinations of </a:t>
                </a:r>
                <a:r>
                  <a:rPr lang="en-AU" sz="2000" dirty="0">
                    <a:solidFill>
                      <a:srgbClr val="000000"/>
                    </a:solidFill>
                    <a:latin typeface="Menlo" panose="020B0609030804020204" pitchFamily="49" charset="0"/>
                  </a:rPr>
                  <a:t>n</a:t>
                </a:r>
                <a:r>
                  <a:rPr lang="en-US" sz="2000" dirty="0"/>
                  <a:t> elements taken from a list </a:t>
                </a:r>
                <a:r>
                  <a:rPr lang="en-AU" sz="2000" dirty="0" err="1">
                    <a:solidFill>
                      <a:srgbClr val="000000"/>
                    </a:solidFill>
                    <a:latin typeface="Menlo" panose="020B0609030804020204" pitchFamily="49" charset="0"/>
                  </a:rPr>
                  <a:t>xs</a:t>
                </a:r>
                <a:r>
                  <a:rPr lang="en-US" sz="2000" dirty="0"/>
                  <a:t>. </a:t>
                </a:r>
                <a:r>
                  <a:rPr lang="en-AU" sz="2000" dirty="0"/>
                  <a:t>The implementation first checks if there's no more elements to select, if so, there's only one possible combination, the empty one, otherwise we need to select </a:t>
                </a:r>
                <a:r>
                  <a:rPr lang="en-AU" sz="2000" dirty="0">
                    <a:solidFill>
                      <a:srgbClr val="000000"/>
                    </a:solidFill>
                    <a:latin typeface="Menlo" panose="020B0609030804020204" pitchFamily="49" charset="0"/>
                  </a:rPr>
                  <a:t>n</a:t>
                </a:r>
                <a:r>
                  <a:rPr lang="en-AU" sz="2000" dirty="0"/>
                  <a:t> elements. Since we don't want to select an element twice, and we want to select elements in order, to avoid combinations which only differ in ordering, we skip some unspecified initial elements with 'tails', and select the next element, also recursively selecting the next </a:t>
                </a:r>
                <a:r>
                  <a:rPr lang="en-AU" sz="2000" dirty="0">
                    <a:solidFill>
                      <a:srgbClr val="000000"/>
                    </a:solidFill>
                    <a:latin typeface="Menlo" panose="020B0609030804020204" pitchFamily="49" charset="0"/>
                  </a:rPr>
                  <a:t>n-1 </a:t>
                </a:r>
                <a:r>
                  <a:rPr lang="en-AU" sz="2000" dirty="0"/>
                  <a:t>element from the rest of the tail, finally </a:t>
                </a:r>
                <a:r>
                  <a:rPr lang="en-AU" dirty="0" err="1"/>
                  <a:t>cons</a:t>
                </a:r>
                <a:r>
                  <a:rPr lang="en-AU" sz="2000" dirty="0" err="1"/>
                  <a:t>ing</a:t>
                </a:r>
                <a:r>
                  <a:rPr lang="en-AU" sz="2000" dirty="0"/>
                  <a:t> them together</a:t>
                </a:r>
              </a:p>
              <a:p>
                <a:endParaRPr lang="en-AU" sz="2000" dirty="0"/>
              </a:p>
              <a:p>
                <a:pPr marL="0" indent="0">
                  <a:buNone/>
                </a:pPr>
                <a:endParaRPr lang="en-AU" sz="2000" dirty="0"/>
              </a:p>
              <a:p>
                <a:pPr marL="0" indent="0">
                  <a:buNone/>
                </a:pPr>
                <a:endParaRPr lang="en-AU" sz="2000" dirty="0"/>
              </a:p>
              <a:p>
                <a:pPr marL="0" indent="0">
                  <a:buNone/>
                </a:pPr>
                <a:r>
                  <a:rPr lang="en-AU" sz="2000" dirty="0"/>
                  <a:t>The function </a:t>
                </a:r>
                <a:r>
                  <a:rPr lang="en-AU" sz="2000" dirty="0">
                    <a:solidFill>
                      <a:srgbClr val="000000"/>
                    </a:solidFill>
                    <a:latin typeface="Menlo" panose="020B0609030804020204" pitchFamily="49" charset="0"/>
                  </a:rPr>
                  <a:t>tails</a:t>
                </a:r>
                <a:r>
                  <a:rPr lang="en-AU" sz="2000" dirty="0"/>
                  <a:t>  (</a:t>
                </a:r>
                <a:r>
                  <a:rPr lang="en-AU" sz="1400" dirty="0">
                    <a:solidFill>
                      <a:srgbClr val="0000FF"/>
                    </a:solidFill>
                    <a:latin typeface="Menlo" panose="020B0609030804020204" pitchFamily="49" charset="0"/>
                  </a:rPr>
                  <a:t>import</a:t>
                </a:r>
                <a:r>
                  <a:rPr lang="en-AU" sz="1400" dirty="0">
                    <a:solidFill>
                      <a:srgbClr val="000000"/>
                    </a:solidFill>
                    <a:latin typeface="Menlo" panose="020B0609030804020204" pitchFamily="49" charset="0"/>
                  </a:rPr>
                  <a:t> </a:t>
                </a:r>
                <a:r>
                  <a:rPr lang="en-AU" sz="1400" dirty="0" err="1">
                    <a:solidFill>
                      <a:srgbClr val="267F99"/>
                    </a:solidFill>
                    <a:latin typeface="Menlo" panose="020B0609030804020204" pitchFamily="49" charset="0"/>
                  </a:rPr>
                  <a:t>Data.List</a:t>
                </a:r>
                <a:r>
                  <a:rPr lang="en-AU" sz="1400" dirty="0">
                    <a:solidFill>
                      <a:srgbClr val="000000"/>
                    </a:solidFill>
                    <a:latin typeface="Menlo" panose="020B0609030804020204" pitchFamily="49" charset="0"/>
                  </a:rPr>
                  <a:t> (</a:t>
                </a:r>
                <a:r>
                  <a:rPr lang="en-AU" sz="1400" dirty="0">
                    <a:solidFill>
                      <a:srgbClr val="795E26"/>
                    </a:solidFill>
                    <a:latin typeface="Menlo" panose="020B0609030804020204" pitchFamily="49" charset="0"/>
                  </a:rPr>
                  <a:t>tails</a:t>
                </a:r>
                <a:r>
                  <a:rPr lang="en-AU" sz="1400" dirty="0">
                    <a:solidFill>
                      <a:srgbClr val="000000"/>
                    </a:solidFill>
                    <a:latin typeface="Menlo" panose="020B0609030804020204" pitchFamily="49" charset="0"/>
                  </a:rPr>
                  <a:t>)</a:t>
                </a:r>
                <a:r>
                  <a:rPr lang="en-AU" sz="2000" dirty="0"/>
                  <a:t>) returns tails of an input list e.g.</a:t>
                </a:r>
              </a:p>
              <a:p>
                <a:pPr marL="0" indent="0">
                  <a:buNone/>
                </a:pPr>
                <a:endParaRPr lang="en-AU" sz="2000" dirty="0"/>
              </a:p>
              <a:p>
                <a:pPr marL="0" indent="0">
                  <a:buNone/>
                </a:pPr>
                <a:endParaRPr lang="en-AU" sz="2000" dirty="0"/>
              </a:p>
              <a:p>
                <a:pPr marL="0" indent="0">
                  <a:buNone/>
                </a:pPr>
                <a:r>
                  <a:rPr lang="en-AU" sz="2000" dirty="0"/>
                  <a:t>Assuming </a:t>
                </a:r>
                <a:r>
                  <a:rPr lang="en-AU" sz="2000" dirty="0">
                    <a:solidFill>
                      <a:srgbClr val="000000"/>
                    </a:solidFill>
                    <a:latin typeface="Menlo" panose="020B0609030804020204" pitchFamily="49" charset="0"/>
                  </a:rPr>
                  <a:t>tails </a:t>
                </a:r>
                <a:r>
                  <a:rPr lang="en-AU" sz="2000" dirty="0"/>
                  <a:t>is of </a:t>
                </a:r>
                <a14:m>
                  <m:oMath xmlns:m="http://schemas.openxmlformats.org/officeDocument/2006/math">
                    <m:r>
                      <a:rPr lang="en-AU" sz="2000" i="1" dirty="0" smtClean="0">
                        <a:latin typeface="Cambria Math" panose="02040503050406030204" pitchFamily="18" charset="0"/>
                      </a:rPr>
                      <m:t>𝑂</m:t>
                    </m:r>
                    <m:r>
                      <a:rPr lang="en-AU" sz="2000" i="1" dirty="0" smtClean="0">
                        <a:latin typeface="Cambria Math" panose="02040503050406030204" pitchFamily="18" charset="0"/>
                      </a:rPr>
                      <m:t>(</m:t>
                    </m:r>
                    <m:r>
                      <a:rPr lang="en-AU" sz="2000" i="1" dirty="0" smtClean="0">
                        <a:latin typeface="Cambria Math" panose="02040503050406030204" pitchFamily="18" charset="0"/>
                      </a:rPr>
                      <m:t>𝑛</m:t>
                    </m:r>
                    <m:r>
                      <a:rPr lang="en-AU" sz="2000" i="1" dirty="0" smtClean="0">
                        <a:latin typeface="Cambria Math" panose="02040503050406030204" pitchFamily="18" charset="0"/>
                      </a:rPr>
                      <m:t>)</m:t>
                    </m:r>
                  </m:oMath>
                </a14:m>
                <a:r>
                  <a:rPr lang="en-AU" sz="2000" dirty="0"/>
                  <a:t> complexity, determine the complexity class of </a:t>
                </a:r>
                <a:r>
                  <a:rPr lang="en-AU" sz="2000" dirty="0">
                    <a:solidFill>
                      <a:srgbClr val="000000"/>
                    </a:solidFill>
                    <a:latin typeface="Menlo" panose="020B0609030804020204" pitchFamily="49" charset="0"/>
                  </a:rPr>
                  <a:t>combinations</a:t>
                </a:r>
                <a:r>
                  <a:rPr lang="en-AU" sz="2000" dirty="0"/>
                  <a:t>. </a:t>
                </a:r>
              </a:p>
              <a:p>
                <a:pPr marL="0" indent="0">
                  <a:buNone/>
                </a:pPr>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B1982037-AC68-8A41-B006-A1CF2A4E70DB}"/>
                  </a:ext>
                </a:extLst>
              </p:cNvPr>
              <p:cNvSpPr>
                <a:spLocks noGrp="1" noRot="1" noChangeAspect="1" noMove="1" noResize="1" noEditPoints="1" noAdjustHandles="1" noChangeArrowheads="1" noChangeShapeType="1" noTextEdit="1"/>
              </p:cNvSpPr>
              <p:nvPr>
                <p:ph idx="1"/>
              </p:nvPr>
            </p:nvSpPr>
            <p:spPr>
              <a:xfrm>
                <a:off x="199901" y="959002"/>
                <a:ext cx="8798312" cy="5653805"/>
              </a:xfrm>
              <a:blipFill>
                <a:blip r:embed="rId3"/>
                <a:stretch>
                  <a:fillRect l="-720" t="-673" r="-11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8E266F-7160-3247-A06B-9B1E38CB6D00}"/>
              </a:ext>
            </a:extLst>
          </p:cNvPr>
          <p:cNvSpPr>
            <a:spLocks noGrp="1"/>
          </p:cNvSpPr>
          <p:nvPr>
            <p:ph type="sldNum" sz="quarter" idx="12"/>
          </p:nvPr>
        </p:nvSpPr>
        <p:spPr/>
        <p:txBody>
          <a:bodyPr/>
          <a:lstStyle/>
          <a:p>
            <a:fld id="{C584CDA4-B2C2-C244-9F85-471ABA281F4B}" type="slidenum">
              <a:rPr lang="en-US" smtClean="0"/>
              <a:t>18</a:t>
            </a:fld>
            <a:endParaRPr lang="en-US"/>
          </a:p>
        </p:txBody>
      </p:sp>
      <p:sp>
        <p:nvSpPr>
          <p:cNvPr id="5" name="Rectangle 4">
            <a:extLst>
              <a:ext uri="{FF2B5EF4-FFF2-40B4-BE49-F238E27FC236}">
                <a16:creationId xmlns:a16="http://schemas.microsoft.com/office/drawing/2014/main" id="{8F19150F-90A5-134B-93FC-B70EBB4D37BE}"/>
              </a:ext>
            </a:extLst>
          </p:cNvPr>
          <p:cNvSpPr/>
          <p:nvPr/>
        </p:nvSpPr>
        <p:spPr>
          <a:xfrm>
            <a:off x="289562" y="3641873"/>
            <a:ext cx="8798312" cy="738664"/>
          </a:xfrm>
          <a:prstGeom prst="rect">
            <a:avLst/>
          </a:prstGeom>
          <a:solidFill>
            <a:schemeClr val="bg1">
              <a:lumMod val="95000"/>
            </a:schemeClr>
          </a:solidFill>
          <a:ln>
            <a:solidFill>
              <a:schemeClr val="tx2"/>
            </a:solidFill>
          </a:ln>
        </p:spPr>
        <p:txBody>
          <a:bodyPr wrap="square">
            <a:spAutoFit/>
          </a:bodyPr>
          <a:lstStyle/>
          <a:p>
            <a:r>
              <a:rPr lang="en-AU" sz="1400" dirty="0">
                <a:solidFill>
                  <a:srgbClr val="795E26"/>
                </a:solidFill>
                <a:latin typeface="Menlo" panose="020B0609030804020204" pitchFamily="49" charset="0"/>
              </a:rPr>
              <a:t>combinations</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Int</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combinations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_ = [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combinations n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 [ </a:t>
            </a:r>
            <a:r>
              <a:rPr lang="en-AU" sz="1400" dirty="0" err="1">
                <a:solidFill>
                  <a:srgbClr val="000000"/>
                </a:solidFill>
                <a:latin typeface="Menlo" panose="020B0609030804020204" pitchFamily="49" charset="0"/>
              </a:rPr>
              <a:t>y:ys</a:t>
            </a:r>
            <a:r>
              <a:rPr lang="en-AU" sz="1400" dirty="0">
                <a:solidFill>
                  <a:srgbClr val="000000"/>
                </a:solidFill>
                <a:latin typeface="Menlo" panose="020B0609030804020204" pitchFamily="49" charset="0"/>
              </a:rPr>
              <a:t> | </a:t>
            </a:r>
            <a:r>
              <a:rPr lang="en-AU" sz="1400" dirty="0" err="1">
                <a:solidFill>
                  <a:srgbClr val="000000"/>
                </a:solidFill>
                <a:latin typeface="Menlo" panose="020B0609030804020204" pitchFamily="49" charset="0"/>
              </a:rPr>
              <a:t>y:xs</a:t>
            </a:r>
            <a:r>
              <a:rPr lang="en-AU" sz="1400" dirty="0">
                <a:solidFill>
                  <a:srgbClr val="000000"/>
                </a:solidFill>
                <a:latin typeface="Menlo" panose="020B0609030804020204" pitchFamily="49" charset="0"/>
              </a:rPr>
              <a:t>' &lt;- tails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ys</a:t>
            </a:r>
            <a:r>
              <a:rPr lang="en-AU" sz="1400" dirty="0">
                <a:solidFill>
                  <a:srgbClr val="000000"/>
                </a:solidFill>
                <a:latin typeface="Menlo" panose="020B0609030804020204" pitchFamily="49" charset="0"/>
              </a:rPr>
              <a:t> &lt;- combinations (n-</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a:t>
            </a:r>
          </a:p>
        </p:txBody>
      </p:sp>
      <p:sp>
        <p:nvSpPr>
          <p:cNvPr id="9" name="Rectangle 8">
            <a:extLst>
              <a:ext uri="{FF2B5EF4-FFF2-40B4-BE49-F238E27FC236}">
                <a16:creationId xmlns:a16="http://schemas.microsoft.com/office/drawing/2014/main" id="{80AA5A0E-D699-C643-9AFA-BB77FD91C23B}"/>
              </a:ext>
            </a:extLst>
          </p:cNvPr>
          <p:cNvSpPr/>
          <p:nvPr/>
        </p:nvSpPr>
        <p:spPr>
          <a:xfrm>
            <a:off x="289562" y="5050396"/>
            <a:ext cx="4572000" cy="523220"/>
          </a:xfrm>
          <a:prstGeom prst="rect">
            <a:avLst/>
          </a:prstGeom>
        </p:spPr>
        <p:txBody>
          <a:bodyPr>
            <a:spAutoFit/>
          </a:bodyPr>
          <a:lstStyle/>
          <a:p>
            <a:r>
              <a:rPr lang="en-AU" sz="1400" dirty="0">
                <a:solidFill>
                  <a:srgbClr val="000000"/>
                </a:solidFill>
                <a:latin typeface="Menlo" panose="020B0609030804020204" pitchFamily="49" charset="0"/>
              </a:rPr>
              <a:t>&gt;tails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283399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A68B-DE1C-E946-9A35-AB9484C62460}"/>
              </a:ext>
            </a:extLst>
          </p:cNvPr>
          <p:cNvSpPr>
            <a:spLocks noGrp="1"/>
          </p:cNvSpPr>
          <p:nvPr>
            <p:ph type="title"/>
          </p:nvPr>
        </p:nvSpPr>
        <p:spPr/>
        <p:txBody>
          <a:bodyPr/>
          <a:lstStyle/>
          <a:p>
            <a:r>
              <a:rPr lang="en-AU" dirty="0"/>
              <a:t>Acknowledgement of Country</a:t>
            </a:r>
            <a:endParaRPr lang="en-US" dirty="0"/>
          </a:p>
        </p:txBody>
      </p:sp>
      <p:sp>
        <p:nvSpPr>
          <p:cNvPr id="3" name="Content Placeholder 2">
            <a:extLst>
              <a:ext uri="{FF2B5EF4-FFF2-40B4-BE49-F238E27FC236}">
                <a16:creationId xmlns:a16="http://schemas.microsoft.com/office/drawing/2014/main" id="{F5382391-0767-DF40-B7B3-469ACC725AA5}"/>
              </a:ext>
            </a:extLst>
          </p:cNvPr>
          <p:cNvSpPr>
            <a:spLocks noGrp="1"/>
          </p:cNvSpPr>
          <p:nvPr>
            <p:ph idx="1"/>
          </p:nvPr>
        </p:nvSpPr>
        <p:spPr/>
        <p:txBody>
          <a:bodyPr/>
          <a:lstStyle/>
          <a:p>
            <a:r>
              <a:rPr lang="en-AU" i="1" dirty="0"/>
              <a:t>I wish to acknowledge the traditional custodians of the land we are meeting on, the Ngunnawal people. I wish to acknowledge and respect their continuing culture and the contribution they make to the life of this city and this region. I would also like to acknowledge and welcome any other Aboriginal and Torres Strait Islander people who are enrolled in our courses.</a:t>
            </a:r>
          </a:p>
          <a:p>
            <a:endParaRPr lang="en-US" dirty="0"/>
          </a:p>
        </p:txBody>
      </p:sp>
      <p:sp>
        <p:nvSpPr>
          <p:cNvPr id="4" name="Slide Number Placeholder 3">
            <a:extLst>
              <a:ext uri="{FF2B5EF4-FFF2-40B4-BE49-F238E27FC236}">
                <a16:creationId xmlns:a16="http://schemas.microsoft.com/office/drawing/2014/main" id="{10AAE108-5794-6342-9F4E-A7D172B3BFE4}"/>
              </a:ext>
            </a:extLst>
          </p:cNvPr>
          <p:cNvSpPr>
            <a:spLocks noGrp="1"/>
          </p:cNvSpPr>
          <p:nvPr>
            <p:ph type="sldNum" sz="quarter" idx="12"/>
          </p:nvPr>
        </p:nvSpPr>
        <p:spPr/>
        <p:txBody>
          <a:bodyPr/>
          <a:lstStyle/>
          <a:p>
            <a:fld id="{C584CDA4-B2C2-C244-9F85-471ABA281F4B}" type="slidenum">
              <a:rPr lang="en-US" smtClean="0"/>
              <a:t>2</a:t>
            </a:fld>
            <a:endParaRPr lang="en-US"/>
          </a:p>
        </p:txBody>
      </p:sp>
    </p:spTree>
    <p:extLst>
      <p:ext uri="{BB962C8B-B14F-4D97-AF65-F5344CB8AC3E}">
        <p14:creationId xmlns:p14="http://schemas.microsoft.com/office/powerpoint/2010/main" val="226512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FF87-9CEB-5144-B809-97C0FEE1D059}"/>
              </a:ext>
            </a:extLst>
          </p:cNvPr>
          <p:cNvSpPr>
            <a:spLocks noGrp="1"/>
          </p:cNvSpPr>
          <p:nvPr>
            <p:ph type="title"/>
          </p:nvPr>
        </p:nvSpPr>
        <p:spPr/>
        <p:txBody>
          <a:bodyPr/>
          <a:lstStyle/>
          <a:p>
            <a:r>
              <a:rPr lang="en-US" dirty="0"/>
              <a:t>Efficiency </a:t>
            </a:r>
          </a:p>
        </p:txBody>
      </p:sp>
      <p:sp>
        <p:nvSpPr>
          <p:cNvPr id="3" name="Content Placeholder 2">
            <a:extLst>
              <a:ext uri="{FF2B5EF4-FFF2-40B4-BE49-F238E27FC236}">
                <a16:creationId xmlns:a16="http://schemas.microsoft.com/office/drawing/2014/main" id="{5B62FCF5-58B5-0045-821F-833443119D14}"/>
              </a:ext>
            </a:extLst>
          </p:cNvPr>
          <p:cNvSpPr>
            <a:spLocks noGrp="1"/>
          </p:cNvSpPr>
          <p:nvPr>
            <p:ph idx="1"/>
          </p:nvPr>
        </p:nvSpPr>
        <p:spPr/>
        <p:txBody>
          <a:bodyPr>
            <a:normAutofit/>
          </a:bodyPr>
          <a:lstStyle/>
          <a:p>
            <a:r>
              <a:rPr lang="en-US" sz="2000" dirty="0"/>
              <a:t>The best way to achieve efficiency is to find a decent algorithm for the problems (topic of algorithm design).</a:t>
            </a:r>
          </a:p>
          <a:p>
            <a:r>
              <a:rPr lang="en-US" sz="2000" dirty="0"/>
              <a:t>Efficiency in terms of</a:t>
            </a:r>
          </a:p>
          <a:p>
            <a:pPr lvl="1"/>
            <a:r>
              <a:rPr lang="en-US" sz="1800" dirty="0"/>
              <a:t>Time complexity</a:t>
            </a:r>
          </a:p>
          <a:p>
            <a:pPr lvl="1"/>
            <a:r>
              <a:rPr lang="en-US" sz="1800" dirty="0"/>
              <a:t>Space complexity</a:t>
            </a:r>
          </a:p>
          <a:p>
            <a:r>
              <a:rPr lang="en-US" sz="2000" dirty="0"/>
              <a:t>The complexity of  an algorithm (in terms of time) is loosely speaking, the number of steps it takes to complete its task (as a function of the size of the input).</a:t>
            </a:r>
          </a:p>
          <a:p>
            <a:r>
              <a:rPr lang="en-US" sz="2000" dirty="0"/>
              <a:t>Space complexity measures the maximum amount of memory a computer needs in order to implement it.</a:t>
            </a:r>
          </a:p>
          <a:p>
            <a:pPr marL="457200" lvl="1" indent="0">
              <a:buNone/>
            </a:pPr>
            <a:endParaRPr lang="en-US" sz="1600" dirty="0"/>
          </a:p>
        </p:txBody>
      </p:sp>
      <p:sp>
        <p:nvSpPr>
          <p:cNvPr id="4" name="Slide Number Placeholder 3">
            <a:extLst>
              <a:ext uri="{FF2B5EF4-FFF2-40B4-BE49-F238E27FC236}">
                <a16:creationId xmlns:a16="http://schemas.microsoft.com/office/drawing/2014/main" id="{75011E87-8411-6641-8D46-7DEC6AB1A9DE}"/>
              </a:ext>
            </a:extLst>
          </p:cNvPr>
          <p:cNvSpPr>
            <a:spLocks noGrp="1"/>
          </p:cNvSpPr>
          <p:nvPr>
            <p:ph type="sldNum" sz="quarter" idx="12"/>
          </p:nvPr>
        </p:nvSpPr>
        <p:spPr/>
        <p:txBody>
          <a:bodyPr/>
          <a:lstStyle/>
          <a:p>
            <a:fld id="{C584CDA4-B2C2-C244-9F85-471ABA281F4B}" type="slidenum">
              <a:rPr lang="en-US" smtClean="0"/>
              <a:t>3</a:t>
            </a:fld>
            <a:endParaRPr lang="en-US"/>
          </a:p>
        </p:txBody>
      </p:sp>
    </p:spTree>
    <p:extLst>
      <p:ext uri="{BB962C8B-B14F-4D97-AF65-F5344CB8AC3E}">
        <p14:creationId xmlns:p14="http://schemas.microsoft.com/office/powerpoint/2010/main" val="4244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C77B-B6A1-E44A-9569-0964D6008C6C}"/>
              </a:ext>
            </a:extLst>
          </p:cNvPr>
          <p:cNvSpPr>
            <a:spLocks noGrp="1"/>
          </p:cNvSpPr>
          <p:nvPr>
            <p:ph type="title"/>
          </p:nvPr>
        </p:nvSpPr>
        <p:spPr/>
        <p:txBody>
          <a:bodyPr/>
          <a:lstStyle/>
          <a:p>
            <a:r>
              <a:rPr lang="en-US" dirty="0"/>
              <a:t>Example: Bubble sorting</a:t>
            </a:r>
          </a:p>
        </p:txBody>
      </p:sp>
      <p:sp>
        <p:nvSpPr>
          <p:cNvPr id="3" name="Content Placeholder 2">
            <a:extLst>
              <a:ext uri="{FF2B5EF4-FFF2-40B4-BE49-F238E27FC236}">
                <a16:creationId xmlns:a16="http://schemas.microsoft.com/office/drawing/2014/main" id="{54A56A26-671E-7F4C-AC6E-A5A774381ED3}"/>
              </a:ext>
            </a:extLst>
          </p:cNvPr>
          <p:cNvSpPr>
            <a:spLocks noGrp="1"/>
          </p:cNvSpPr>
          <p:nvPr>
            <p:ph idx="1"/>
          </p:nvPr>
        </p:nvSpPr>
        <p:spPr/>
        <p:txBody>
          <a:bodyPr>
            <a:normAutofit/>
          </a:bodyPr>
          <a:lstStyle/>
          <a:p>
            <a:r>
              <a:rPr lang="en-US" sz="2000" dirty="0"/>
              <a:t>A </a:t>
            </a:r>
            <a:r>
              <a:rPr lang="en-US" sz="2000" i="1" dirty="0"/>
              <a:t>sorting algorithm </a:t>
            </a:r>
            <a:r>
              <a:rPr lang="en-US" sz="2000" dirty="0"/>
              <a:t>is an algorithm that puts elements of a list in a certain order.</a:t>
            </a:r>
          </a:p>
          <a:p>
            <a:r>
              <a:rPr lang="en-US" sz="2000" dirty="0"/>
              <a:t>The output must satisfy two conditions:</a:t>
            </a:r>
          </a:p>
          <a:p>
            <a:pPr lvl="1"/>
            <a:r>
              <a:rPr lang="en-US" sz="1800" dirty="0"/>
              <a:t>The output is in non-decreasing order (each element is no smaller than the previous element according to the desired total order)</a:t>
            </a:r>
            <a:endParaRPr lang="en-US" sz="1800" dirty="0">
              <a:hlinkClick r:id="rId2"/>
            </a:endParaRPr>
          </a:p>
          <a:p>
            <a:pPr lvl="1"/>
            <a:r>
              <a:rPr lang="en-US" sz="1800" dirty="0"/>
              <a:t>The output is a permutation (reordering) of the input.</a:t>
            </a:r>
          </a:p>
        </p:txBody>
      </p:sp>
      <p:sp>
        <p:nvSpPr>
          <p:cNvPr id="4" name="Slide Number Placeholder 3">
            <a:extLst>
              <a:ext uri="{FF2B5EF4-FFF2-40B4-BE49-F238E27FC236}">
                <a16:creationId xmlns:a16="http://schemas.microsoft.com/office/drawing/2014/main" id="{015C45C0-1C91-844E-88CC-A0A408D4CC8B}"/>
              </a:ext>
            </a:extLst>
          </p:cNvPr>
          <p:cNvSpPr>
            <a:spLocks noGrp="1"/>
          </p:cNvSpPr>
          <p:nvPr>
            <p:ph type="sldNum" sz="quarter" idx="12"/>
          </p:nvPr>
        </p:nvSpPr>
        <p:spPr/>
        <p:txBody>
          <a:bodyPr/>
          <a:lstStyle/>
          <a:p>
            <a:fld id="{C584CDA4-B2C2-C244-9F85-471ABA281F4B}" type="slidenum">
              <a:rPr lang="en-US" smtClean="0"/>
              <a:t>4</a:t>
            </a:fld>
            <a:endParaRPr lang="en-US"/>
          </a:p>
        </p:txBody>
      </p:sp>
      <p:sp>
        <p:nvSpPr>
          <p:cNvPr id="6" name="Right Arrow 5">
            <a:extLst>
              <a:ext uri="{FF2B5EF4-FFF2-40B4-BE49-F238E27FC236}">
                <a16:creationId xmlns:a16="http://schemas.microsoft.com/office/drawing/2014/main" id="{2B0D92BD-3F68-4F4A-A99A-26CAEEFA300C}"/>
              </a:ext>
            </a:extLst>
          </p:cNvPr>
          <p:cNvSpPr/>
          <p:nvPr/>
        </p:nvSpPr>
        <p:spPr>
          <a:xfrm>
            <a:off x="4116101" y="3474032"/>
            <a:ext cx="733778" cy="369332"/>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280491EF-12DF-734F-87C3-79CE42E5BFDE}"/>
              </a:ext>
            </a:extLst>
          </p:cNvPr>
          <p:cNvSpPr/>
          <p:nvPr/>
        </p:nvSpPr>
        <p:spPr>
          <a:xfrm>
            <a:off x="190204" y="3475166"/>
            <a:ext cx="3810659" cy="369332"/>
          </a:xfrm>
          <a:prstGeom prst="rect">
            <a:avLst/>
          </a:prstGeom>
        </p:spPr>
        <p:txBody>
          <a:bodyPr wrap="none">
            <a:spAutoFit/>
          </a:bodyPr>
          <a:lstStyle/>
          <a:p>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6</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5</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3</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1</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8</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7</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2</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4</a:t>
            </a:r>
            <a:r>
              <a:rPr lang="en-AU" dirty="0">
                <a:solidFill>
                  <a:srgbClr val="000000"/>
                </a:solidFill>
                <a:latin typeface="Menlo" panose="020B0609030804020204" pitchFamily="49" charset="0"/>
              </a:rPr>
              <a:t> ]</a:t>
            </a:r>
            <a:endParaRPr lang="en-AU" b="0" dirty="0">
              <a:solidFill>
                <a:srgbClr val="000000"/>
              </a:solidFill>
              <a:effectLst/>
              <a:latin typeface="Menlo" panose="020B0609030804020204" pitchFamily="49" charset="0"/>
            </a:endParaRPr>
          </a:p>
        </p:txBody>
      </p:sp>
      <p:sp>
        <p:nvSpPr>
          <p:cNvPr id="9" name="Rectangle 8">
            <a:extLst>
              <a:ext uri="{FF2B5EF4-FFF2-40B4-BE49-F238E27FC236}">
                <a16:creationId xmlns:a16="http://schemas.microsoft.com/office/drawing/2014/main" id="{0E0EC956-F386-E041-B0FD-5685AAAB2B0E}"/>
              </a:ext>
            </a:extLst>
          </p:cNvPr>
          <p:cNvSpPr/>
          <p:nvPr/>
        </p:nvSpPr>
        <p:spPr>
          <a:xfrm>
            <a:off x="4965117" y="3474032"/>
            <a:ext cx="3810659" cy="369332"/>
          </a:xfrm>
          <a:prstGeom prst="rect">
            <a:avLst/>
          </a:prstGeom>
        </p:spPr>
        <p:txBody>
          <a:bodyPr wrap="none">
            <a:spAutoFit/>
          </a:bodyPr>
          <a:lstStyle/>
          <a:p>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1</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2</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3</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4</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5</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6</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7</a:t>
            </a:r>
            <a:r>
              <a:rPr lang="en-AU" dirty="0">
                <a:solidFill>
                  <a:srgbClr val="000000"/>
                </a:solidFill>
                <a:latin typeface="Menlo" panose="020B0609030804020204" pitchFamily="49" charset="0"/>
              </a:rPr>
              <a:t>, </a:t>
            </a:r>
            <a:r>
              <a:rPr lang="en-AU" dirty="0">
                <a:solidFill>
                  <a:srgbClr val="098658"/>
                </a:solidFill>
                <a:latin typeface="Menlo" panose="020B0609030804020204" pitchFamily="49" charset="0"/>
              </a:rPr>
              <a:t>8</a:t>
            </a:r>
            <a:r>
              <a:rPr lang="en-AU" dirty="0">
                <a:solidFill>
                  <a:srgbClr val="000000"/>
                </a:solidFill>
                <a:latin typeface="Menlo" panose="020B0609030804020204" pitchFamily="49" charset="0"/>
              </a:rPr>
              <a:t> ]</a:t>
            </a:r>
            <a:endParaRPr lang="en-AU" b="0"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221900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5A-D541-9E48-A226-2FF130BFB4FD}"/>
              </a:ext>
            </a:extLst>
          </p:cNvPr>
          <p:cNvSpPr>
            <a:spLocks noGrp="1"/>
          </p:cNvSpPr>
          <p:nvPr>
            <p:ph type="title"/>
          </p:nvPr>
        </p:nvSpPr>
        <p:spPr/>
        <p:txBody>
          <a:bodyPr/>
          <a:lstStyle/>
          <a:p>
            <a:r>
              <a:rPr lang="en-US" dirty="0"/>
              <a:t>Example: Bubble sorting</a:t>
            </a:r>
          </a:p>
        </p:txBody>
      </p:sp>
      <p:sp>
        <p:nvSpPr>
          <p:cNvPr id="4" name="Slide Number Placeholder 3">
            <a:extLst>
              <a:ext uri="{FF2B5EF4-FFF2-40B4-BE49-F238E27FC236}">
                <a16:creationId xmlns:a16="http://schemas.microsoft.com/office/drawing/2014/main" id="{DCFE7845-8465-9049-AF7B-0D06FB9A5B1D}"/>
              </a:ext>
            </a:extLst>
          </p:cNvPr>
          <p:cNvSpPr>
            <a:spLocks noGrp="1"/>
          </p:cNvSpPr>
          <p:nvPr>
            <p:ph type="sldNum" sz="quarter" idx="12"/>
          </p:nvPr>
        </p:nvSpPr>
        <p:spPr/>
        <p:txBody>
          <a:bodyPr/>
          <a:lstStyle/>
          <a:p>
            <a:fld id="{C584CDA4-B2C2-C244-9F85-471ABA281F4B}" type="slidenum">
              <a:rPr lang="en-US" smtClean="0"/>
              <a:t>5</a:t>
            </a:fld>
            <a:endParaRPr lang="en-US"/>
          </a:p>
        </p:txBody>
      </p:sp>
      <p:sp>
        <p:nvSpPr>
          <p:cNvPr id="5" name="Content Placeholder 2">
            <a:extLst>
              <a:ext uri="{FF2B5EF4-FFF2-40B4-BE49-F238E27FC236}">
                <a16:creationId xmlns:a16="http://schemas.microsoft.com/office/drawing/2014/main" id="{AE280E97-CDEC-8041-BD54-C74C1AE8AF9A}"/>
              </a:ext>
            </a:extLst>
          </p:cNvPr>
          <p:cNvSpPr>
            <a:spLocks noGrp="1"/>
          </p:cNvSpPr>
          <p:nvPr>
            <p:ph idx="1"/>
          </p:nvPr>
        </p:nvSpPr>
        <p:spPr>
          <a:xfrm>
            <a:off x="756359" y="1265896"/>
            <a:ext cx="6096000" cy="4648200"/>
          </a:xfrm>
        </p:spPr>
        <p:txBody>
          <a:bodyPr>
            <a:normAutofit fontScale="40000" lnSpcReduction="20000"/>
          </a:bodyPr>
          <a:lstStyle/>
          <a:p>
            <a:pPr marL="460375" lvl="1" indent="0">
              <a:lnSpc>
                <a:spcPct val="120000"/>
              </a:lnSpc>
              <a:spcBef>
                <a:spcPts val="0"/>
              </a:spcBef>
              <a:buNone/>
            </a:pPr>
            <a:r>
              <a:rPr lang="en-US" sz="3800" b="1" u="sng" dirty="0"/>
              <a:t>First Pass</a:t>
            </a:r>
            <a:r>
              <a:rPr lang="en-US" sz="3800" b="1" dirty="0"/>
              <a:t>:</a:t>
            </a:r>
            <a:br>
              <a:rPr lang="en-US" sz="3800" dirty="0"/>
            </a:br>
            <a:r>
              <a:rPr lang="en-US" sz="3800" dirty="0"/>
              <a:t>( </a:t>
            </a:r>
            <a:r>
              <a:rPr lang="en-US" sz="3800" b="1" dirty="0"/>
              <a:t>6</a:t>
            </a:r>
            <a:r>
              <a:rPr lang="en-US" sz="3800" dirty="0"/>
              <a:t> </a:t>
            </a:r>
            <a:r>
              <a:rPr lang="en-US" sz="3800" b="1" dirty="0"/>
              <a:t>5</a:t>
            </a:r>
            <a:r>
              <a:rPr lang="en-US" sz="3800" dirty="0"/>
              <a:t> 3 1 8 7 2 4 ) ( </a:t>
            </a:r>
            <a:r>
              <a:rPr lang="en-US" sz="3800" b="1" dirty="0"/>
              <a:t>5</a:t>
            </a:r>
            <a:r>
              <a:rPr lang="en-US" sz="3800" dirty="0"/>
              <a:t> </a:t>
            </a:r>
            <a:r>
              <a:rPr lang="en-US" sz="3800" b="1" dirty="0"/>
              <a:t>6</a:t>
            </a:r>
            <a:r>
              <a:rPr lang="en-US" sz="3800" dirty="0"/>
              <a:t> 3 1 8 7 3 4), Compares and swaps them.</a:t>
            </a:r>
            <a:br>
              <a:rPr lang="en-US" sz="3800" dirty="0"/>
            </a:br>
            <a:r>
              <a:rPr lang="en-US" sz="3800" dirty="0"/>
              <a:t>( 5 </a:t>
            </a:r>
            <a:r>
              <a:rPr lang="en-US" sz="3800" b="1" dirty="0"/>
              <a:t>6</a:t>
            </a:r>
            <a:r>
              <a:rPr lang="en-US" sz="3800" dirty="0"/>
              <a:t> </a:t>
            </a:r>
            <a:r>
              <a:rPr lang="en-US" sz="3800" b="1" dirty="0"/>
              <a:t>3</a:t>
            </a:r>
            <a:r>
              <a:rPr lang="en-US" sz="3800" dirty="0"/>
              <a:t> 1 8 7 2 4 ) ( 5 </a:t>
            </a:r>
            <a:r>
              <a:rPr lang="en-US" sz="3800" b="1" dirty="0"/>
              <a:t>3</a:t>
            </a:r>
            <a:r>
              <a:rPr lang="en-US" sz="3800" dirty="0"/>
              <a:t> </a:t>
            </a:r>
            <a:r>
              <a:rPr lang="en-US" sz="3800" b="1" dirty="0"/>
              <a:t>6</a:t>
            </a:r>
            <a:r>
              <a:rPr lang="en-US" sz="3800" dirty="0"/>
              <a:t> 1 8 7 2 4 ), Swap since 6 &gt; 3</a:t>
            </a:r>
            <a:br>
              <a:rPr lang="en-US" sz="3800" dirty="0"/>
            </a:br>
            <a:r>
              <a:rPr lang="en-US" sz="3800" dirty="0"/>
              <a:t>( 5 3 </a:t>
            </a:r>
            <a:r>
              <a:rPr lang="en-US" sz="3800" b="1" dirty="0"/>
              <a:t>6</a:t>
            </a:r>
            <a:r>
              <a:rPr lang="en-US" sz="3800" dirty="0"/>
              <a:t> </a:t>
            </a:r>
            <a:r>
              <a:rPr lang="en-US" sz="3800" b="1" dirty="0"/>
              <a:t>1</a:t>
            </a:r>
            <a:r>
              <a:rPr lang="en-US" sz="3800" dirty="0"/>
              <a:t> 8 7 2 4 ) ( 5 3 </a:t>
            </a:r>
            <a:r>
              <a:rPr lang="en-US" sz="3800" b="1" dirty="0"/>
              <a:t>1</a:t>
            </a:r>
            <a:r>
              <a:rPr lang="en-US" sz="3800" dirty="0"/>
              <a:t> </a:t>
            </a:r>
            <a:r>
              <a:rPr lang="en-US" sz="3800" b="1" dirty="0"/>
              <a:t>6</a:t>
            </a:r>
            <a:r>
              <a:rPr lang="en-US" sz="3800" dirty="0"/>
              <a:t> 8 7 2 4 ), Swap since 6 &gt; 1</a:t>
            </a:r>
            <a:br>
              <a:rPr lang="en-US" sz="3800" dirty="0"/>
            </a:br>
            <a:r>
              <a:rPr lang="en-US" sz="3800" dirty="0"/>
              <a:t>( 5 3 1 </a:t>
            </a:r>
            <a:r>
              <a:rPr lang="en-US" sz="3800" b="1" dirty="0"/>
              <a:t>6</a:t>
            </a:r>
            <a:r>
              <a:rPr lang="en-US" sz="3800" dirty="0"/>
              <a:t> </a:t>
            </a:r>
            <a:r>
              <a:rPr lang="en-US" sz="3800" b="1" dirty="0"/>
              <a:t>8 </a:t>
            </a:r>
            <a:r>
              <a:rPr lang="en-US" sz="3800" dirty="0"/>
              <a:t>7 2 4 ) ( 5 3 1 </a:t>
            </a:r>
            <a:r>
              <a:rPr lang="en-US" sz="3800" b="1" dirty="0"/>
              <a:t>6</a:t>
            </a:r>
            <a:r>
              <a:rPr lang="en-US" sz="3800" dirty="0"/>
              <a:t> </a:t>
            </a:r>
            <a:r>
              <a:rPr lang="en-US" sz="3800" b="1" dirty="0"/>
              <a:t>8</a:t>
            </a:r>
            <a:r>
              <a:rPr lang="en-US" sz="3800" dirty="0"/>
              <a:t> 7 2 6 ), Does not swap them, (8 &gt; 1),</a:t>
            </a:r>
          </a:p>
          <a:p>
            <a:pPr marL="460375" lvl="1" indent="0">
              <a:lnSpc>
                <a:spcPct val="120000"/>
              </a:lnSpc>
              <a:spcBef>
                <a:spcPts val="0"/>
              </a:spcBef>
              <a:buNone/>
            </a:pPr>
            <a:r>
              <a:rPr lang="en-US" sz="3800" dirty="0"/>
              <a:t>( 5 3 6 1 </a:t>
            </a:r>
            <a:r>
              <a:rPr lang="en-US" sz="3800" b="1" dirty="0"/>
              <a:t>8 7</a:t>
            </a:r>
            <a:r>
              <a:rPr lang="en-US" sz="3800" dirty="0"/>
              <a:t> 2 4 ) ( 5 3 1 6 </a:t>
            </a:r>
            <a:r>
              <a:rPr lang="en-US" sz="3800" b="1" dirty="0"/>
              <a:t>7 8</a:t>
            </a:r>
            <a:r>
              <a:rPr lang="en-US" sz="3800" dirty="0"/>
              <a:t> 2 4 ), Swap since 8 &gt; 7</a:t>
            </a:r>
          </a:p>
          <a:p>
            <a:pPr marL="460375" lvl="1" indent="0">
              <a:lnSpc>
                <a:spcPct val="120000"/>
              </a:lnSpc>
              <a:spcBef>
                <a:spcPts val="0"/>
              </a:spcBef>
              <a:buNone/>
            </a:pPr>
            <a:r>
              <a:rPr lang="en-US" sz="3800" dirty="0"/>
              <a:t>( 5 3 6 1 7</a:t>
            </a:r>
            <a:r>
              <a:rPr lang="en-US" sz="3800" b="1" dirty="0"/>
              <a:t> 8</a:t>
            </a:r>
            <a:r>
              <a:rPr lang="en-US" sz="3800" dirty="0"/>
              <a:t> </a:t>
            </a:r>
            <a:r>
              <a:rPr lang="en-US" sz="3800" b="1" dirty="0"/>
              <a:t>2</a:t>
            </a:r>
            <a:r>
              <a:rPr lang="en-US" sz="3800" dirty="0"/>
              <a:t> 4 ) ( 5 3 1 6 7</a:t>
            </a:r>
            <a:r>
              <a:rPr lang="en-US" sz="3800" b="1" dirty="0"/>
              <a:t> 2</a:t>
            </a:r>
            <a:r>
              <a:rPr lang="en-US" sz="3800" dirty="0"/>
              <a:t> </a:t>
            </a:r>
            <a:r>
              <a:rPr lang="en-US" sz="3800" b="1" dirty="0"/>
              <a:t>8</a:t>
            </a:r>
            <a:r>
              <a:rPr lang="en-US" sz="3800" dirty="0"/>
              <a:t> 4 ), Swap since 8 &gt; 2</a:t>
            </a:r>
          </a:p>
          <a:p>
            <a:pPr marL="460375" lvl="1" indent="0">
              <a:lnSpc>
                <a:spcPct val="120000"/>
              </a:lnSpc>
              <a:spcBef>
                <a:spcPts val="0"/>
              </a:spcBef>
              <a:buNone/>
            </a:pPr>
            <a:r>
              <a:rPr lang="en-US" sz="3800" dirty="0"/>
              <a:t>( 5 3 6 1 7</a:t>
            </a:r>
            <a:r>
              <a:rPr lang="en-US" sz="3800" b="1" dirty="0"/>
              <a:t> </a:t>
            </a:r>
            <a:r>
              <a:rPr lang="en-US" sz="3800" dirty="0"/>
              <a:t>2 </a:t>
            </a:r>
            <a:r>
              <a:rPr lang="en-US" sz="3800" b="1" dirty="0"/>
              <a:t>8 4</a:t>
            </a:r>
            <a:r>
              <a:rPr lang="en-US" sz="3800" dirty="0"/>
              <a:t> ) ( 5 3 1 6 7</a:t>
            </a:r>
            <a:r>
              <a:rPr lang="en-US" sz="3800" b="1" dirty="0"/>
              <a:t> </a:t>
            </a:r>
            <a:r>
              <a:rPr lang="en-US" sz="3800" dirty="0"/>
              <a:t>2 </a:t>
            </a:r>
            <a:r>
              <a:rPr lang="en-US" sz="3800" b="1" dirty="0"/>
              <a:t>4</a:t>
            </a:r>
            <a:r>
              <a:rPr lang="en-US" sz="3800" dirty="0"/>
              <a:t> </a:t>
            </a:r>
            <a:r>
              <a:rPr lang="en-US" sz="3800" b="1" dirty="0"/>
              <a:t>8</a:t>
            </a:r>
            <a:r>
              <a:rPr lang="en-US" sz="3800" dirty="0"/>
              <a:t> ), Swap since 8 &gt; 4</a:t>
            </a:r>
          </a:p>
          <a:p>
            <a:pPr marL="460375" lvl="1" indent="0">
              <a:spcBef>
                <a:spcPts val="0"/>
              </a:spcBef>
              <a:buNone/>
            </a:pPr>
            <a:endParaRPr lang="en-US" sz="3800" b="1" dirty="0"/>
          </a:p>
          <a:p>
            <a:pPr marL="460375" lvl="1" indent="0">
              <a:spcBef>
                <a:spcPts val="0"/>
              </a:spcBef>
              <a:buNone/>
            </a:pPr>
            <a:r>
              <a:rPr lang="en-US" sz="3800" b="1" u="sng" dirty="0"/>
              <a:t>Second Pass</a:t>
            </a:r>
            <a:r>
              <a:rPr lang="en-US" sz="3800" b="1" dirty="0"/>
              <a:t>:</a:t>
            </a:r>
            <a:br>
              <a:rPr lang="en-US" sz="3800" dirty="0"/>
            </a:br>
            <a:r>
              <a:rPr lang="en-US" sz="3800" dirty="0"/>
              <a:t>( </a:t>
            </a:r>
            <a:r>
              <a:rPr lang="en-US" sz="3800" b="1" dirty="0"/>
              <a:t>5 3 </a:t>
            </a:r>
            <a:r>
              <a:rPr lang="en-US" sz="3800" dirty="0"/>
              <a:t>6 1 7</a:t>
            </a:r>
            <a:r>
              <a:rPr lang="en-US" sz="3800" b="1" dirty="0"/>
              <a:t> </a:t>
            </a:r>
            <a:r>
              <a:rPr lang="en-US" sz="3800" dirty="0"/>
              <a:t>2 4 8 ) ( </a:t>
            </a:r>
            <a:r>
              <a:rPr lang="en-US" sz="3800" b="1" dirty="0"/>
              <a:t>3 5</a:t>
            </a:r>
            <a:r>
              <a:rPr lang="en-US" sz="3800" dirty="0"/>
              <a:t> 6 1 7</a:t>
            </a:r>
            <a:r>
              <a:rPr lang="en-US" sz="3800" b="1" dirty="0"/>
              <a:t> </a:t>
            </a:r>
            <a:r>
              <a:rPr lang="en-US" sz="3800" dirty="0"/>
              <a:t>2 4 8 ), </a:t>
            </a:r>
          </a:p>
          <a:p>
            <a:pPr marL="460375" lvl="1" indent="0">
              <a:spcBef>
                <a:spcPts val="0"/>
              </a:spcBef>
              <a:buNone/>
            </a:pPr>
            <a:r>
              <a:rPr lang="en-US" sz="3800" dirty="0"/>
              <a:t>( 3</a:t>
            </a:r>
            <a:r>
              <a:rPr lang="en-US" sz="3800" b="1" dirty="0"/>
              <a:t> 5 6</a:t>
            </a:r>
            <a:r>
              <a:rPr lang="en-US" sz="3800" dirty="0"/>
              <a:t> 1 7</a:t>
            </a:r>
            <a:r>
              <a:rPr lang="en-US" sz="3800" b="1" dirty="0"/>
              <a:t> </a:t>
            </a:r>
            <a:r>
              <a:rPr lang="en-US" sz="3800" dirty="0"/>
              <a:t>2 4 8 ) ( 3</a:t>
            </a:r>
            <a:r>
              <a:rPr lang="en-US" sz="3800" b="1" dirty="0"/>
              <a:t> 5</a:t>
            </a:r>
            <a:r>
              <a:rPr lang="en-US" sz="3800" dirty="0"/>
              <a:t> </a:t>
            </a:r>
            <a:r>
              <a:rPr lang="en-US" sz="3800" b="1" dirty="0"/>
              <a:t>6</a:t>
            </a:r>
            <a:r>
              <a:rPr lang="en-US" sz="3800" dirty="0"/>
              <a:t> 1 7</a:t>
            </a:r>
            <a:r>
              <a:rPr lang="en-US" sz="3800" b="1" dirty="0"/>
              <a:t> </a:t>
            </a:r>
            <a:r>
              <a:rPr lang="en-US" sz="3800" dirty="0"/>
              <a:t>2 4 8 ),</a:t>
            </a:r>
          </a:p>
          <a:p>
            <a:pPr marL="460375" lvl="1" indent="0">
              <a:spcBef>
                <a:spcPts val="0"/>
              </a:spcBef>
              <a:buNone/>
            </a:pPr>
            <a:r>
              <a:rPr lang="en-US" sz="3800" dirty="0"/>
              <a:t>( 3</a:t>
            </a:r>
            <a:r>
              <a:rPr lang="en-US" sz="3800" b="1" dirty="0"/>
              <a:t> </a:t>
            </a:r>
            <a:r>
              <a:rPr lang="en-US" sz="3800" dirty="0"/>
              <a:t>5 </a:t>
            </a:r>
            <a:r>
              <a:rPr lang="en-US" sz="3800" b="1" dirty="0"/>
              <a:t>6 1</a:t>
            </a:r>
            <a:r>
              <a:rPr lang="en-US" sz="3800" dirty="0"/>
              <a:t> 7</a:t>
            </a:r>
            <a:r>
              <a:rPr lang="en-US" sz="3800" b="1" dirty="0"/>
              <a:t> </a:t>
            </a:r>
            <a:r>
              <a:rPr lang="en-US" sz="3800" dirty="0"/>
              <a:t>2 4 8 ) ( 3</a:t>
            </a:r>
            <a:r>
              <a:rPr lang="en-US" sz="3800" b="1" dirty="0"/>
              <a:t> </a:t>
            </a:r>
            <a:r>
              <a:rPr lang="en-US" sz="3800" dirty="0"/>
              <a:t>5 </a:t>
            </a:r>
            <a:r>
              <a:rPr lang="en-US" sz="3800" b="1" dirty="0"/>
              <a:t>1 6</a:t>
            </a:r>
            <a:r>
              <a:rPr lang="en-US" sz="3800" dirty="0"/>
              <a:t> 7</a:t>
            </a:r>
            <a:r>
              <a:rPr lang="en-US" sz="3800" b="1" dirty="0"/>
              <a:t> </a:t>
            </a:r>
            <a:r>
              <a:rPr lang="en-US" sz="3800" dirty="0"/>
              <a:t>2 4 8 ), </a:t>
            </a:r>
          </a:p>
          <a:p>
            <a:pPr marL="460375" lvl="1" indent="0">
              <a:spcBef>
                <a:spcPts val="0"/>
              </a:spcBef>
              <a:buNone/>
            </a:pPr>
            <a:r>
              <a:rPr lang="en-US" sz="3800" dirty="0"/>
              <a:t>( 3</a:t>
            </a:r>
            <a:r>
              <a:rPr lang="en-US" sz="3800" b="1" dirty="0"/>
              <a:t> </a:t>
            </a:r>
            <a:r>
              <a:rPr lang="en-US" sz="3800" dirty="0"/>
              <a:t>5 6 </a:t>
            </a:r>
            <a:r>
              <a:rPr lang="en-US" sz="3800" b="1" dirty="0"/>
              <a:t>1 7 </a:t>
            </a:r>
            <a:r>
              <a:rPr lang="en-US" sz="3800" dirty="0"/>
              <a:t>2 4 8 ) ( 3</a:t>
            </a:r>
            <a:r>
              <a:rPr lang="en-US" sz="3800" b="1" dirty="0"/>
              <a:t> </a:t>
            </a:r>
            <a:r>
              <a:rPr lang="en-US" sz="3800" dirty="0"/>
              <a:t>5 1 </a:t>
            </a:r>
            <a:r>
              <a:rPr lang="en-US" sz="3800" b="1" dirty="0"/>
              <a:t>1 7 </a:t>
            </a:r>
            <a:r>
              <a:rPr lang="en-US" sz="3800" dirty="0"/>
              <a:t>2 4 8 ), </a:t>
            </a:r>
          </a:p>
          <a:p>
            <a:pPr marL="460375" lvl="1" indent="0">
              <a:spcBef>
                <a:spcPts val="0"/>
              </a:spcBef>
              <a:buNone/>
            </a:pPr>
            <a:r>
              <a:rPr lang="en-US" sz="3800" dirty="0"/>
              <a:t>( 3</a:t>
            </a:r>
            <a:r>
              <a:rPr lang="en-US" sz="3800" b="1" dirty="0"/>
              <a:t> </a:t>
            </a:r>
            <a:r>
              <a:rPr lang="en-US" sz="3800" dirty="0"/>
              <a:t>5 6 1</a:t>
            </a:r>
            <a:r>
              <a:rPr lang="en-US" sz="3800" b="1" dirty="0"/>
              <a:t> 7 2</a:t>
            </a:r>
            <a:r>
              <a:rPr lang="en-US" sz="3800" dirty="0"/>
              <a:t> 4 8 ) ( 3</a:t>
            </a:r>
            <a:r>
              <a:rPr lang="en-US" sz="3800" b="1" dirty="0"/>
              <a:t> </a:t>
            </a:r>
            <a:r>
              <a:rPr lang="en-US" sz="3800" dirty="0"/>
              <a:t>5 1 1</a:t>
            </a:r>
            <a:r>
              <a:rPr lang="en-US" sz="3800" b="1" dirty="0"/>
              <a:t> 2 7</a:t>
            </a:r>
            <a:r>
              <a:rPr lang="en-US" sz="3800" dirty="0"/>
              <a:t> 4 8 ),</a:t>
            </a:r>
          </a:p>
          <a:p>
            <a:pPr marL="460375" lvl="1" indent="0">
              <a:spcBef>
                <a:spcPts val="0"/>
              </a:spcBef>
              <a:buNone/>
            </a:pPr>
            <a:r>
              <a:rPr lang="en-US" sz="3800" dirty="0"/>
              <a:t>( 3</a:t>
            </a:r>
            <a:r>
              <a:rPr lang="en-US" sz="3800" b="1" dirty="0"/>
              <a:t> </a:t>
            </a:r>
            <a:r>
              <a:rPr lang="en-US" sz="3800" dirty="0"/>
              <a:t>5 6 1</a:t>
            </a:r>
            <a:r>
              <a:rPr lang="en-US" sz="3800" b="1" dirty="0"/>
              <a:t> </a:t>
            </a:r>
            <a:r>
              <a:rPr lang="en-US" sz="3800" dirty="0"/>
              <a:t>2</a:t>
            </a:r>
            <a:r>
              <a:rPr lang="en-US" sz="3800" b="1" dirty="0"/>
              <a:t> 7</a:t>
            </a:r>
            <a:r>
              <a:rPr lang="en-US" sz="3800" dirty="0"/>
              <a:t> </a:t>
            </a:r>
            <a:r>
              <a:rPr lang="en-US" sz="3800" b="1" dirty="0"/>
              <a:t>4</a:t>
            </a:r>
            <a:r>
              <a:rPr lang="en-US" sz="3800" dirty="0"/>
              <a:t> 8 ) ( 3</a:t>
            </a:r>
            <a:r>
              <a:rPr lang="en-US" sz="3800" b="1" dirty="0"/>
              <a:t> </a:t>
            </a:r>
            <a:r>
              <a:rPr lang="en-US" sz="3800" dirty="0"/>
              <a:t>5 1 1</a:t>
            </a:r>
            <a:r>
              <a:rPr lang="en-US" sz="3800" b="1" dirty="0"/>
              <a:t> </a:t>
            </a:r>
            <a:r>
              <a:rPr lang="en-US" sz="3800" dirty="0"/>
              <a:t>2</a:t>
            </a:r>
            <a:r>
              <a:rPr lang="en-US" sz="3800" b="1" dirty="0"/>
              <a:t> 4</a:t>
            </a:r>
            <a:r>
              <a:rPr lang="en-US" sz="3800" dirty="0"/>
              <a:t> </a:t>
            </a:r>
            <a:r>
              <a:rPr lang="en-US" sz="3800" b="1" dirty="0"/>
              <a:t>7</a:t>
            </a:r>
            <a:r>
              <a:rPr lang="en-US" sz="3800" dirty="0"/>
              <a:t> 8 ),</a:t>
            </a:r>
          </a:p>
          <a:p>
            <a:pPr marL="460375" lvl="1" indent="0">
              <a:spcBef>
                <a:spcPts val="0"/>
              </a:spcBef>
              <a:buNone/>
            </a:pPr>
            <a:r>
              <a:rPr lang="en-US" sz="3800" dirty="0"/>
              <a:t>( 3</a:t>
            </a:r>
            <a:r>
              <a:rPr lang="en-US" sz="3800" b="1" dirty="0"/>
              <a:t> </a:t>
            </a:r>
            <a:r>
              <a:rPr lang="en-US" sz="3800" dirty="0"/>
              <a:t>5 1 1</a:t>
            </a:r>
            <a:r>
              <a:rPr lang="en-US" sz="3800" b="1" dirty="0"/>
              <a:t> </a:t>
            </a:r>
            <a:r>
              <a:rPr lang="en-US" sz="3800" dirty="0"/>
              <a:t>2</a:t>
            </a:r>
            <a:r>
              <a:rPr lang="en-US" sz="3800" b="1" dirty="0"/>
              <a:t> </a:t>
            </a:r>
            <a:r>
              <a:rPr lang="en-US" sz="3800" dirty="0"/>
              <a:t>4 </a:t>
            </a:r>
            <a:r>
              <a:rPr lang="en-US" sz="3800" b="1" dirty="0"/>
              <a:t>7</a:t>
            </a:r>
            <a:r>
              <a:rPr lang="en-US" sz="3800" dirty="0"/>
              <a:t> </a:t>
            </a:r>
            <a:r>
              <a:rPr lang="en-US" sz="3800" b="1" dirty="0"/>
              <a:t>8</a:t>
            </a:r>
            <a:r>
              <a:rPr lang="en-US" sz="3800" dirty="0"/>
              <a:t> ) ( 3</a:t>
            </a:r>
            <a:r>
              <a:rPr lang="en-US" sz="3800" b="1" dirty="0"/>
              <a:t> </a:t>
            </a:r>
            <a:r>
              <a:rPr lang="en-US" sz="3800" dirty="0"/>
              <a:t>5 1 1</a:t>
            </a:r>
            <a:r>
              <a:rPr lang="en-US" sz="3800" b="1" dirty="0"/>
              <a:t> </a:t>
            </a:r>
            <a:r>
              <a:rPr lang="en-US" sz="3800" dirty="0"/>
              <a:t>7</a:t>
            </a:r>
            <a:r>
              <a:rPr lang="en-US" sz="3800" b="1" dirty="0"/>
              <a:t> </a:t>
            </a:r>
            <a:r>
              <a:rPr lang="en-US" sz="3800" dirty="0"/>
              <a:t>2 </a:t>
            </a:r>
            <a:r>
              <a:rPr lang="en-US" sz="3800" b="1" dirty="0"/>
              <a:t>7</a:t>
            </a:r>
            <a:r>
              <a:rPr lang="en-US" sz="3800" dirty="0"/>
              <a:t> </a:t>
            </a:r>
            <a:r>
              <a:rPr lang="en-US" sz="3800" b="1" dirty="0"/>
              <a:t>8</a:t>
            </a:r>
            <a:r>
              <a:rPr lang="en-US" sz="3800" dirty="0"/>
              <a:t> ),</a:t>
            </a:r>
          </a:p>
          <a:p>
            <a:pPr marL="0" indent="0">
              <a:buNone/>
            </a:pPr>
            <a:r>
              <a:rPr lang="en-US" sz="3800" b="1" dirty="0"/>
              <a:t>	</a:t>
            </a:r>
            <a:r>
              <a:rPr lang="en-US" sz="3800" b="1" u="sng" dirty="0"/>
              <a:t>Third Pass</a:t>
            </a:r>
            <a:r>
              <a:rPr lang="en-US" sz="3800" b="1" dirty="0"/>
              <a:t>:</a:t>
            </a:r>
          </a:p>
          <a:p>
            <a:pPr marL="114300" indent="0">
              <a:spcBef>
                <a:spcPts val="0"/>
              </a:spcBef>
              <a:buNone/>
            </a:pPr>
            <a:r>
              <a:rPr lang="en-US" sz="3800" dirty="0"/>
              <a:t>      ( 3</a:t>
            </a:r>
            <a:r>
              <a:rPr lang="en-US" sz="3800" b="1" dirty="0"/>
              <a:t> </a:t>
            </a:r>
            <a:r>
              <a:rPr lang="en-US" sz="3800" dirty="0"/>
              <a:t>5 1 1</a:t>
            </a:r>
            <a:r>
              <a:rPr lang="en-US" sz="3800" b="1" dirty="0"/>
              <a:t> </a:t>
            </a:r>
            <a:r>
              <a:rPr lang="en-US" sz="3800" dirty="0"/>
              <a:t>2</a:t>
            </a:r>
            <a:r>
              <a:rPr lang="en-US" sz="3800" b="1" dirty="0"/>
              <a:t> </a:t>
            </a:r>
            <a:r>
              <a:rPr lang="en-US" sz="3800" dirty="0"/>
              <a:t>4 </a:t>
            </a:r>
            <a:r>
              <a:rPr lang="en-US" sz="3800" b="1" dirty="0"/>
              <a:t>7</a:t>
            </a:r>
            <a:r>
              <a:rPr lang="en-US" sz="3800" dirty="0"/>
              <a:t> </a:t>
            </a:r>
            <a:r>
              <a:rPr lang="en-US" sz="3800" b="1" dirty="0"/>
              <a:t>8</a:t>
            </a:r>
            <a:r>
              <a:rPr lang="en-US" sz="3800" dirty="0"/>
              <a:t> ) ( 3</a:t>
            </a:r>
            <a:r>
              <a:rPr lang="en-US" sz="3800" b="1" dirty="0"/>
              <a:t> </a:t>
            </a:r>
            <a:r>
              <a:rPr lang="en-US" sz="3800" dirty="0"/>
              <a:t>5 1 1</a:t>
            </a:r>
            <a:r>
              <a:rPr lang="en-US" sz="3800" b="1" dirty="0"/>
              <a:t> </a:t>
            </a:r>
            <a:r>
              <a:rPr lang="en-US" sz="3800" dirty="0"/>
              <a:t>7</a:t>
            </a:r>
            <a:r>
              <a:rPr lang="en-US" sz="3800" b="1" dirty="0"/>
              <a:t> </a:t>
            </a:r>
            <a:r>
              <a:rPr lang="en-US" sz="3800" dirty="0"/>
              <a:t>2 </a:t>
            </a:r>
            <a:r>
              <a:rPr lang="en-US" sz="3800" b="1" dirty="0"/>
              <a:t>7</a:t>
            </a:r>
            <a:r>
              <a:rPr lang="en-US" sz="3800" dirty="0"/>
              <a:t> </a:t>
            </a:r>
            <a:r>
              <a:rPr lang="en-US" sz="3800" b="1" dirty="0"/>
              <a:t>8</a:t>
            </a:r>
            <a:r>
              <a:rPr lang="en-US" sz="3800" dirty="0"/>
              <a:t> ),</a:t>
            </a:r>
          </a:p>
          <a:p>
            <a:endParaRPr lang="en-US" sz="1400" dirty="0"/>
          </a:p>
        </p:txBody>
      </p:sp>
      <p:cxnSp>
        <p:nvCxnSpPr>
          <p:cNvPr id="6" name="Straight Arrow Connector 5">
            <a:extLst>
              <a:ext uri="{FF2B5EF4-FFF2-40B4-BE49-F238E27FC236}">
                <a16:creationId xmlns:a16="http://schemas.microsoft.com/office/drawing/2014/main" id="{530E05CB-618E-634D-A9EB-8573BAAEE579}"/>
              </a:ext>
            </a:extLst>
          </p:cNvPr>
          <p:cNvCxnSpPr>
            <a:cxnSpLocks/>
            <a:stCxn id="7" idx="1"/>
          </p:cNvCxnSpPr>
          <p:nvPr/>
        </p:nvCxnSpPr>
        <p:spPr>
          <a:xfrm flipH="1">
            <a:off x="4032961" y="4699774"/>
            <a:ext cx="6283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B95F74-022F-AA40-91CA-D71A7D2555BD}"/>
              </a:ext>
            </a:extLst>
          </p:cNvPr>
          <p:cNvSpPr txBox="1"/>
          <p:nvPr/>
        </p:nvSpPr>
        <p:spPr>
          <a:xfrm>
            <a:off x="4661285" y="4438164"/>
            <a:ext cx="1282062" cy="523220"/>
          </a:xfrm>
          <a:prstGeom prst="rect">
            <a:avLst/>
          </a:prstGeom>
          <a:noFill/>
        </p:spPr>
        <p:txBody>
          <a:bodyPr wrap="square" rtlCol="0">
            <a:spAutoFit/>
          </a:bodyPr>
          <a:lstStyle/>
          <a:p>
            <a:r>
              <a:rPr lang="en-US" sz="1400" dirty="0"/>
              <a:t>Don’t need </a:t>
            </a:r>
          </a:p>
          <a:p>
            <a:r>
              <a:rPr lang="en-US" sz="1400" dirty="0"/>
              <a:t>to change</a:t>
            </a:r>
          </a:p>
        </p:txBody>
      </p:sp>
      <p:sp>
        <p:nvSpPr>
          <p:cNvPr id="8" name="Rectangle 7">
            <a:extLst>
              <a:ext uri="{FF2B5EF4-FFF2-40B4-BE49-F238E27FC236}">
                <a16:creationId xmlns:a16="http://schemas.microsoft.com/office/drawing/2014/main" id="{F3CF4FBA-C09A-B44D-98B6-D8D63B1133E0}"/>
              </a:ext>
            </a:extLst>
          </p:cNvPr>
          <p:cNvSpPr/>
          <p:nvPr/>
        </p:nvSpPr>
        <p:spPr>
          <a:xfrm>
            <a:off x="3683005" y="2942296"/>
            <a:ext cx="166687" cy="1952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E33853-FD75-3741-9280-1225D80A16BE}"/>
              </a:ext>
            </a:extLst>
          </p:cNvPr>
          <p:cNvSpPr/>
          <p:nvPr/>
        </p:nvSpPr>
        <p:spPr>
          <a:xfrm>
            <a:off x="4952651" y="3528147"/>
            <a:ext cx="1295400"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maximum</a:t>
            </a:r>
          </a:p>
        </p:txBody>
      </p:sp>
      <p:cxnSp>
        <p:nvCxnSpPr>
          <p:cNvPr id="10" name="Straight Arrow Connector 9">
            <a:extLst>
              <a:ext uri="{FF2B5EF4-FFF2-40B4-BE49-F238E27FC236}">
                <a16:creationId xmlns:a16="http://schemas.microsoft.com/office/drawing/2014/main" id="{7B9DFE25-264B-E248-9A3D-E1CB393B40B5}"/>
              </a:ext>
            </a:extLst>
          </p:cNvPr>
          <p:cNvCxnSpPr>
            <a:cxnSpLocks/>
            <a:stCxn id="9" idx="1"/>
          </p:cNvCxnSpPr>
          <p:nvPr/>
        </p:nvCxnSpPr>
        <p:spPr>
          <a:xfrm flipH="1" flipV="1">
            <a:off x="3849692" y="3157327"/>
            <a:ext cx="1102959" cy="63752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3E89A9A0-7F60-7D40-8128-2E7CD040C153}"/>
              </a:ext>
            </a:extLst>
          </p:cNvPr>
          <p:cNvSpPr/>
          <p:nvPr/>
        </p:nvSpPr>
        <p:spPr>
          <a:xfrm>
            <a:off x="1137359" y="1646896"/>
            <a:ext cx="152400" cy="160020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C3987F4B-753B-644D-B7F5-A58645626CB2}"/>
              </a:ext>
            </a:extLst>
          </p:cNvPr>
          <p:cNvSpPr/>
          <p:nvPr/>
        </p:nvSpPr>
        <p:spPr>
          <a:xfrm>
            <a:off x="1061159" y="3570946"/>
            <a:ext cx="152400" cy="120015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9F5A929-76A3-7E45-AF3C-6876ACBF1A5F}"/>
                  </a:ext>
                </a:extLst>
              </p:cNvPr>
              <p:cNvSpPr txBox="1"/>
              <p:nvPr/>
            </p:nvSpPr>
            <p:spPr>
              <a:xfrm rot="16200000">
                <a:off x="-8994" y="2109930"/>
                <a:ext cx="1600200" cy="369332"/>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𝑛</m:t>
                    </m:r>
                  </m:oMath>
                </a14:m>
                <a:r>
                  <a:rPr lang="en-US" dirty="0"/>
                  <a:t> comparisons</a:t>
                </a:r>
              </a:p>
            </p:txBody>
          </p:sp>
        </mc:Choice>
        <mc:Fallback xmlns="">
          <p:sp>
            <p:nvSpPr>
              <p:cNvPr id="13" name="TextBox 12">
                <a:extLst>
                  <a:ext uri="{FF2B5EF4-FFF2-40B4-BE49-F238E27FC236}">
                    <a16:creationId xmlns:a16="http://schemas.microsoft.com/office/drawing/2014/main" id="{69F5A929-76A3-7E45-AF3C-6876ACBF1A5F}"/>
                  </a:ext>
                </a:extLst>
              </p:cNvPr>
              <p:cNvSpPr txBox="1">
                <a:spLocks noRot="1" noChangeAspect="1" noMove="1" noResize="1" noEditPoints="1" noAdjustHandles="1" noChangeArrowheads="1" noChangeShapeType="1" noTextEdit="1"/>
              </p:cNvSpPr>
              <p:nvPr/>
            </p:nvSpPr>
            <p:spPr>
              <a:xfrm rot="16200000">
                <a:off x="-8994" y="2109930"/>
                <a:ext cx="1600200" cy="369332"/>
              </a:xfrm>
              <a:prstGeom prst="rect">
                <a:avLst/>
              </a:prstGeom>
              <a:blipFill>
                <a:blip r:embed="rId4"/>
                <a:stretch>
                  <a:fillRect l="-6667" r="-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9A2500-0CB6-1247-9372-56D72A937C15}"/>
                  </a:ext>
                </a:extLst>
              </p:cNvPr>
              <p:cNvSpPr txBox="1"/>
              <p:nvPr/>
            </p:nvSpPr>
            <p:spPr>
              <a:xfrm rot="16200000">
                <a:off x="-209277" y="3910413"/>
                <a:ext cx="2000768" cy="369332"/>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comparisons</a:t>
                </a:r>
              </a:p>
            </p:txBody>
          </p:sp>
        </mc:Choice>
        <mc:Fallback xmlns="">
          <p:sp>
            <p:nvSpPr>
              <p:cNvPr id="14" name="TextBox 13">
                <a:extLst>
                  <a:ext uri="{FF2B5EF4-FFF2-40B4-BE49-F238E27FC236}">
                    <a16:creationId xmlns:a16="http://schemas.microsoft.com/office/drawing/2014/main" id="{239A2500-0CB6-1247-9372-56D72A937C15}"/>
                  </a:ext>
                </a:extLst>
              </p:cNvPr>
              <p:cNvSpPr txBox="1">
                <a:spLocks noRot="1" noChangeAspect="1" noMove="1" noResize="1" noEditPoints="1" noAdjustHandles="1" noChangeArrowheads="1" noChangeShapeType="1" noTextEdit="1"/>
              </p:cNvSpPr>
              <p:nvPr/>
            </p:nvSpPr>
            <p:spPr>
              <a:xfrm rot="16200000">
                <a:off x="-209277" y="3910413"/>
                <a:ext cx="2000768" cy="369332"/>
              </a:xfrm>
              <a:prstGeom prst="rect">
                <a:avLst/>
              </a:prstGeom>
              <a:blipFill>
                <a:blip r:embed="rId5"/>
                <a:stretch>
                  <a:fillRect l="-6667" r="-26667"/>
                </a:stretch>
              </a:blipFill>
            </p:spPr>
            <p:txBody>
              <a:bodyPr/>
              <a:lstStyle/>
              <a:p>
                <a:r>
                  <a:rPr lang="en-US">
                    <a:noFill/>
                  </a:rPr>
                  <a:t> </a:t>
                </a:r>
              </a:p>
            </p:txBody>
          </p:sp>
        </mc:Fallback>
      </mc:AlternateContent>
      <p:sp>
        <p:nvSpPr>
          <p:cNvPr id="15" name="Left Brace 14">
            <a:extLst>
              <a:ext uri="{FF2B5EF4-FFF2-40B4-BE49-F238E27FC236}">
                <a16:creationId xmlns:a16="http://schemas.microsoft.com/office/drawing/2014/main" id="{95C6A9A9-C9A8-444B-B8EA-B4418E725848}"/>
              </a:ext>
            </a:extLst>
          </p:cNvPr>
          <p:cNvSpPr/>
          <p:nvPr/>
        </p:nvSpPr>
        <p:spPr>
          <a:xfrm>
            <a:off x="1061159" y="5152096"/>
            <a:ext cx="144780" cy="73533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BBE98FF-FDE7-C34F-8E9C-0159939C8B65}"/>
                  </a:ext>
                </a:extLst>
              </p:cNvPr>
              <p:cNvSpPr txBox="1"/>
              <p:nvPr/>
            </p:nvSpPr>
            <p:spPr>
              <a:xfrm rot="16200000">
                <a:off x="410883" y="5280202"/>
                <a:ext cx="8038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m:t>
                      </m:r>
                    </m:oMath>
                  </m:oMathPara>
                </a14:m>
                <a:endParaRPr lang="en-US" dirty="0"/>
              </a:p>
            </p:txBody>
          </p:sp>
        </mc:Choice>
        <mc:Fallback xmlns="">
          <p:sp>
            <p:nvSpPr>
              <p:cNvPr id="16" name="TextBox 15">
                <a:extLst>
                  <a:ext uri="{FF2B5EF4-FFF2-40B4-BE49-F238E27FC236}">
                    <a16:creationId xmlns:a16="http://schemas.microsoft.com/office/drawing/2014/main" id="{1BBE98FF-FDE7-C34F-8E9C-0159939C8B65}"/>
                  </a:ext>
                </a:extLst>
              </p:cNvPr>
              <p:cNvSpPr txBox="1">
                <a:spLocks noRot="1" noChangeAspect="1" noMove="1" noResize="1" noEditPoints="1" noAdjustHandles="1" noChangeArrowheads="1" noChangeShapeType="1" noTextEdit="1"/>
              </p:cNvSpPr>
              <p:nvPr/>
            </p:nvSpPr>
            <p:spPr>
              <a:xfrm rot="16200000">
                <a:off x="410883" y="5280202"/>
                <a:ext cx="803840" cy="369332"/>
              </a:xfrm>
              <a:prstGeom prst="rect">
                <a:avLst/>
              </a:prstGeom>
              <a:blipFill>
                <a:blip r:embed="rId6"/>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550CA451-B044-5647-A8EC-01E290814B01}"/>
              </a:ext>
            </a:extLst>
          </p:cNvPr>
          <p:cNvSpPr txBox="1"/>
          <p:nvPr/>
        </p:nvSpPr>
        <p:spPr>
          <a:xfrm>
            <a:off x="628137" y="5781263"/>
            <a:ext cx="1047750" cy="369332"/>
          </a:xfrm>
          <a:prstGeom prst="rect">
            <a:avLst/>
          </a:prstGeom>
          <a:noFill/>
        </p:spPr>
        <p:txBody>
          <a:bodyPr wrap="square" rtlCol="0">
            <a:spAutoFit/>
          </a:bodyPr>
          <a:lstStyle/>
          <a:p>
            <a:r>
              <a:rPr lang="en-US" dirty="0"/>
              <a:t>…</a:t>
            </a:r>
          </a:p>
        </p:txBody>
      </p:sp>
      <p:sp>
        <p:nvSpPr>
          <p:cNvPr id="18" name="Rectangle 17">
            <a:extLst>
              <a:ext uri="{FF2B5EF4-FFF2-40B4-BE49-F238E27FC236}">
                <a16:creationId xmlns:a16="http://schemas.microsoft.com/office/drawing/2014/main" id="{1FF7EC90-69DD-6A4C-9DFC-6C57CCD553E2}"/>
              </a:ext>
            </a:extLst>
          </p:cNvPr>
          <p:cNvSpPr/>
          <p:nvPr/>
        </p:nvSpPr>
        <p:spPr>
          <a:xfrm>
            <a:off x="3537309" y="4615521"/>
            <a:ext cx="304799"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BFB55291-11E5-554A-8169-F620F8B09E9B}"/>
              </a:ext>
            </a:extLst>
          </p:cNvPr>
          <p:cNvCxnSpPr>
            <a:cxnSpLocks/>
            <a:stCxn id="9" idx="1"/>
          </p:cNvCxnSpPr>
          <p:nvPr/>
        </p:nvCxnSpPr>
        <p:spPr>
          <a:xfrm flipH="1">
            <a:off x="4032961" y="3794847"/>
            <a:ext cx="919690" cy="82384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378240F-5BB5-E540-9533-BA1A25B6E6F4}"/>
              </a:ext>
            </a:extLst>
          </p:cNvPr>
          <p:cNvSpPr/>
          <p:nvPr/>
        </p:nvSpPr>
        <p:spPr>
          <a:xfrm>
            <a:off x="984959" y="5643162"/>
            <a:ext cx="381000" cy="2709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Bubble-sort-example-300px.gif">
            <a:hlinkClick r:id="" action="ppaction://media"/>
            <a:extLst>
              <a:ext uri="{FF2B5EF4-FFF2-40B4-BE49-F238E27FC236}">
                <a16:creationId xmlns:a16="http://schemas.microsoft.com/office/drawing/2014/main" id="{8CC7B805-0897-0647-AC24-311814B76C07}"/>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95706" y="4699774"/>
            <a:ext cx="2857500" cy="1714500"/>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4D91BD2-B0DC-014F-9B1A-8A95903BB9B3}"/>
                  </a:ext>
                </a:extLst>
              </p:cNvPr>
              <p:cNvSpPr txBox="1"/>
              <p:nvPr/>
            </p:nvSpPr>
            <p:spPr>
              <a:xfrm>
                <a:off x="6478241" y="1405054"/>
                <a:ext cx="2474965" cy="2977097"/>
              </a:xfrm>
              <a:prstGeom prst="rect">
                <a:avLst/>
              </a:prstGeom>
              <a:solidFill>
                <a:schemeClr val="bg1">
                  <a:lumMod val="95000"/>
                </a:schemeClr>
              </a:solidFill>
              <a:ln>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t>Overall, we need</a:t>
                </a:r>
              </a:p>
              <a:p>
                <a:pPr algn="ctr">
                  <a:lnSpc>
                    <a:spcPct val="114000"/>
                  </a:lnSpc>
                </a:pPr>
                <a14:m>
                  <m:oMathPara xmlns:m="http://schemas.openxmlformats.org/officeDocument/2006/math">
                    <m:oMathParaPr>
                      <m:jc m:val="centerGroup"/>
                    </m:oMathParaPr>
                    <m:oMath xmlns:m="http://schemas.openxmlformats.org/officeDocument/2006/math">
                      <m:r>
                        <a:rPr lang="en-AU" i="1" dirty="0" smtClean="0">
                          <a:solidFill>
                            <a:srgbClr val="000000"/>
                          </a:solidFill>
                          <a:latin typeface="Cambria Math" panose="02040503050406030204" pitchFamily="18" charset="0"/>
                        </a:rPr>
                        <m:t>𝑛</m:t>
                      </m:r>
                      <m:r>
                        <a:rPr lang="en-AU" i="1" dirty="0" smtClean="0">
                          <a:solidFill>
                            <a:srgbClr val="000000"/>
                          </a:solidFill>
                          <a:latin typeface="Cambria Math" panose="02040503050406030204" pitchFamily="18" charset="0"/>
                        </a:rPr>
                        <m:t> + (</m:t>
                      </m:r>
                      <m:r>
                        <a:rPr lang="en-AU" i="1" dirty="0" smtClean="0">
                          <a:solidFill>
                            <a:srgbClr val="000000"/>
                          </a:solidFill>
                          <a:latin typeface="Cambria Math" panose="02040503050406030204" pitchFamily="18" charset="0"/>
                        </a:rPr>
                        <m:t>𝑛</m:t>
                      </m:r>
                      <m:r>
                        <a:rPr lang="en-AU" i="1" dirty="0" smtClean="0">
                          <a:solidFill>
                            <a:srgbClr val="000000"/>
                          </a:solidFill>
                          <a:latin typeface="Cambria Math" panose="02040503050406030204" pitchFamily="18" charset="0"/>
                        </a:rPr>
                        <m:t> −1) + … +1</m:t>
                      </m:r>
                    </m:oMath>
                  </m:oMathPara>
                </a14:m>
                <a:endParaRPr lang="en-AU" dirty="0">
                  <a:solidFill>
                    <a:srgbClr val="000000"/>
                  </a:solidFill>
                  <a:latin typeface="Menlo" panose="020B0609030804020204" pitchFamily="49" charset="0"/>
                </a:endParaRPr>
              </a:p>
              <a:p>
                <a:pPr algn="ctr">
                  <a:lnSpc>
                    <a:spcPct val="114000"/>
                  </a:lnSpc>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m:t>
                      </m:r>
                      <m:f>
                        <m:fPr>
                          <m:ctrlPr>
                            <a:rPr lang="en-US" b="0"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1</m:t>
                          </m:r>
                        </m:num>
                        <m:den>
                          <m:r>
                            <a:rPr lang="en-US" b="0" i="1" dirty="0" smtClean="0">
                              <a:solidFill>
                                <a:srgbClr val="000000"/>
                              </a:solidFill>
                              <a:latin typeface="Cambria Math" panose="02040503050406030204" pitchFamily="18" charset="0"/>
                            </a:rPr>
                            <m:t>2</m:t>
                          </m:r>
                        </m:den>
                      </m:f>
                      <m:sSup>
                        <m:sSupPr>
                          <m:ctrlPr>
                            <a:rPr lang="en-US" b="0"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𝑛</m:t>
                          </m:r>
                        </m:e>
                        <m:sup>
                          <m:r>
                            <a:rPr lang="en-US" b="0" i="1" dirty="0" smtClean="0">
                              <a:solidFill>
                                <a:srgbClr val="000000"/>
                              </a:solidFill>
                              <a:latin typeface="Cambria Math" panose="02040503050406030204" pitchFamily="18" charset="0"/>
                            </a:rPr>
                            <m:t>2</m:t>
                          </m:r>
                        </m:sup>
                      </m:sSup>
                      <m:r>
                        <a:rPr lang="en-US" b="0" i="1" dirty="0" smtClean="0">
                          <a:solidFill>
                            <a:srgbClr val="000000"/>
                          </a:solidFill>
                          <a:latin typeface="Cambria Math" panose="02040503050406030204" pitchFamily="18" charset="0"/>
                        </a:rPr>
                        <m:t>−</m:t>
                      </m:r>
                      <m:f>
                        <m:fPr>
                          <m:ctrlPr>
                            <a:rPr lang="en-US" b="0"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1</m:t>
                          </m:r>
                        </m:num>
                        <m:den>
                          <m:r>
                            <a:rPr lang="en-US" b="0" i="1" dirty="0" smtClean="0">
                              <a:solidFill>
                                <a:srgbClr val="000000"/>
                              </a:solidFill>
                              <a:latin typeface="Cambria Math" panose="02040503050406030204" pitchFamily="18" charset="0"/>
                            </a:rPr>
                            <m:t>2</m:t>
                          </m:r>
                        </m:den>
                      </m:f>
                      <m:r>
                        <a:rPr lang="en-US" b="0" i="1" dirty="0" smtClean="0">
                          <a:solidFill>
                            <a:srgbClr val="000000"/>
                          </a:solidFill>
                          <a:latin typeface="Cambria Math" panose="02040503050406030204" pitchFamily="18" charset="0"/>
                        </a:rPr>
                        <m:t>𝑛</m:t>
                      </m:r>
                    </m:oMath>
                  </m:oMathPara>
                </a14:m>
                <a:endParaRPr lang="en-US" i="1" dirty="0">
                  <a:latin typeface="Cambria Math" panose="02040503050406030204" pitchFamily="18" charset="0"/>
                </a:endParaRPr>
              </a:p>
              <a:p>
                <a:pPr algn="ctr">
                  <a:lnSpc>
                    <a:spcPct val="114000"/>
                  </a:lnSpc>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2</m:t>
                          </m:r>
                        </m:sup>
                      </m:sSup>
                    </m:oMath>
                  </m:oMathPara>
                </a14:m>
                <a:endParaRPr lang="en-US" dirty="0"/>
              </a:p>
              <a:p>
                <a:r>
                  <a:rPr lang="en-US" dirty="0"/>
                  <a:t>comparisons (excluding swaps).</a:t>
                </a:r>
              </a:p>
              <a:p>
                <a:pPr marL="285750" indent="-285750">
                  <a:buFont typeface="Arial" panose="020B0604020202020204" pitchFamily="34" charset="0"/>
                  <a:buChar char="•"/>
                </a:pPr>
                <a:r>
                  <a:rPr lang="en-US" dirty="0"/>
                  <a:t>In terms of space </a:t>
                </a:r>
                <a14:m>
                  <m:oMath xmlns:m="http://schemas.openxmlformats.org/officeDocument/2006/math">
                    <m:r>
                      <a:rPr lang="en-AU" i="1" dirty="0">
                        <a:solidFill>
                          <a:srgbClr val="000000"/>
                        </a:solidFill>
                        <a:latin typeface="Cambria Math" panose="02040503050406030204" pitchFamily="18" charset="0"/>
                      </a:rPr>
                      <m:t>𝑛</m:t>
                    </m:r>
                  </m:oMath>
                </a14:m>
                <a:r>
                  <a:rPr lang="en-US" dirty="0"/>
                  <a:t> units of memory is required.</a:t>
                </a:r>
              </a:p>
            </p:txBody>
          </p:sp>
        </mc:Choice>
        <mc:Fallback xmlns="">
          <p:sp>
            <p:nvSpPr>
              <p:cNvPr id="31" name="TextBox 30">
                <a:extLst>
                  <a:ext uri="{FF2B5EF4-FFF2-40B4-BE49-F238E27FC236}">
                    <a16:creationId xmlns:a16="http://schemas.microsoft.com/office/drawing/2014/main" id="{A4D91BD2-B0DC-014F-9B1A-8A95903BB9B3}"/>
                  </a:ext>
                </a:extLst>
              </p:cNvPr>
              <p:cNvSpPr txBox="1">
                <a:spLocks noRot="1" noChangeAspect="1" noMove="1" noResize="1" noEditPoints="1" noAdjustHandles="1" noChangeArrowheads="1" noChangeShapeType="1" noTextEdit="1"/>
              </p:cNvSpPr>
              <p:nvPr/>
            </p:nvSpPr>
            <p:spPr>
              <a:xfrm>
                <a:off x="6478241" y="1405054"/>
                <a:ext cx="2474965" cy="2977097"/>
              </a:xfrm>
              <a:prstGeom prst="rect">
                <a:avLst/>
              </a:prstGeom>
              <a:blipFill>
                <a:blip r:embed="rId8"/>
                <a:stretch>
                  <a:fillRect/>
                </a:stretch>
              </a:blipFill>
              <a:ln>
                <a:solidFill>
                  <a:schemeClr val="accent1">
                    <a:shade val="95000"/>
                    <a:satMod val="10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33" name="Rectangle 32">
            <a:extLst>
              <a:ext uri="{FF2B5EF4-FFF2-40B4-BE49-F238E27FC236}">
                <a16:creationId xmlns:a16="http://schemas.microsoft.com/office/drawing/2014/main" id="{7251ACB9-A35A-D74B-9769-E3727927FD88}"/>
              </a:ext>
            </a:extLst>
          </p:cNvPr>
          <p:cNvSpPr/>
          <p:nvPr/>
        </p:nvSpPr>
        <p:spPr>
          <a:xfrm>
            <a:off x="1289759" y="944326"/>
            <a:ext cx="2079415" cy="369332"/>
          </a:xfrm>
          <a:prstGeom prst="rect">
            <a:avLst/>
          </a:prstGeom>
        </p:spPr>
        <p:txBody>
          <a:bodyPr wrap="none">
            <a:spAutoFit/>
          </a:bodyPr>
          <a:lstStyle/>
          <a:p>
            <a:r>
              <a:rPr lang="en-US" b="1" dirty="0"/>
              <a:t>Sort </a:t>
            </a:r>
            <a:r>
              <a:rPr lang="en-US" dirty="0"/>
              <a:t>(6 5 3 1 8 7 2 4)</a:t>
            </a:r>
            <a:endParaRPr lang="en-AU" dirty="0">
              <a:solidFill>
                <a:srgbClr val="000000"/>
              </a:solidFill>
              <a:latin typeface="Menlo" panose="020B0609030804020204" pitchFamily="49" charset="0"/>
            </a:endParaRPr>
          </a:p>
        </p:txBody>
      </p:sp>
    </p:spTree>
    <p:extLst>
      <p:ext uri="{BB962C8B-B14F-4D97-AF65-F5344CB8AC3E}">
        <p14:creationId xmlns:p14="http://schemas.microsoft.com/office/powerpoint/2010/main" val="41821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fade">
                                      <p:cBhvr>
                                        <p:cTn id="19" dur="500"/>
                                        <p:tgtEl>
                                          <p:spTgt spid="5">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500"/>
                                        <p:tgtEl>
                                          <p:spTgt spid="5">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Effect transition="in" filter="fade">
                                      <p:cBhvr>
                                        <p:cTn id="25" dur="500"/>
                                        <p:tgtEl>
                                          <p:spTgt spid="5">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Effect transition="in" filter="fade">
                                      <p:cBhvr>
                                        <p:cTn id="54" dur="500"/>
                                        <p:tgtEl>
                                          <p:spTgt spid="5">
                                            <p:txEl>
                                              <p:pRg st="12" end="1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21"/>
                    </p:tgtEl>
                  </p:cond>
                </p:stCondLst>
                <p:endSync evt="end" delay="0">
                  <p:rtn val="all"/>
                </p:endSync>
                <p:childTnLst>
                  <p:par>
                    <p:cTn id="81" fill="hold">
                      <p:stCondLst>
                        <p:cond delay="0"/>
                      </p:stCondLst>
                      <p:childTnLst>
                        <p:par>
                          <p:cTn id="82" fill="hold">
                            <p:stCondLst>
                              <p:cond delay="0"/>
                            </p:stCondLst>
                            <p:childTnLst>
                              <p:par>
                                <p:cTn id="83" presetID="2" presetClass="mediacall" presetSubtype="0" fill="hold" nodeType="clickEffect">
                                  <p:stCondLst>
                                    <p:cond delay="0"/>
                                  </p:stCondLst>
                                  <p:childTnLst>
                                    <p:cmd type="call" cmd="togglePause">
                                      <p:cBhvr>
                                        <p:cTn id="84" dur="1" fill="hold"/>
                                        <p:tgtEl>
                                          <p:spTgt spid="21"/>
                                        </p:tgtEl>
                                      </p:cBhvr>
                                    </p:cmd>
                                  </p:childTnLst>
                                </p:cTn>
                              </p:par>
                            </p:childTnLst>
                          </p:cTn>
                        </p:par>
                      </p:childTnLst>
                    </p:cTn>
                  </p:par>
                </p:childTnLst>
              </p:cTn>
              <p:nextCondLst>
                <p:cond evt="onClick" delay="0">
                  <p:tgtEl>
                    <p:spTgt spid="21"/>
                  </p:tgtEl>
                </p:cond>
              </p:nextCondLst>
            </p:seq>
            <p:video>
              <p:cMediaNode vol="80000">
                <p:cTn id="85" fill="hold" display="0">
                  <p:stCondLst>
                    <p:cond delay="indefinite"/>
                  </p:stCondLst>
                </p:cTn>
                <p:tgtEl>
                  <p:spTgt spid="21"/>
                </p:tgtEl>
              </p:cMediaNode>
            </p:video>
          </p:childTnLst>
        </p:cTn>
      </p:par>
    </p:tnLst>
    <p:bldLst>
      <p:bldP spid="7" grpId="0"/>
      <p:bldP spid="9" grpId="0" animBg="1"/>
      <p:bldP spid="12" grpId="0" animBg="1"/>
      <p:bldP spid="14" grpId="0"/>
      <p:bldP spid="15" grpId="0" animBg="1"/>
      <p:bldP spid="16" grpId="0"/>
      <p:bldP spid="17" grpId="0"/>
      <p:bldP spid="18" grpId="0" animBg="1"/>
      <p:bldP spid="2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D68D-550F-D64D-AD69-8DDE0B8CA3F8}"/>
              </a:ext>
            </a:extLst>
          </p:cNvPr>
          <p:cNvSpPr>
            <a:spLocks noGrp="1"/>
          </p:cNvSpPr>
          <p:nvPr>
            <p:ph type="title"/>
          </p:nvPr>
        </p:nvSpPr>
        <p:spPr/>
        <p:txBody>
          <a:bodyPr/>
          <a:lstStyle/>
          <a:p>
            <a:r>
              <a:rPr lang="en-US" dirty="0"/>
              <a:t>Example: Bubble sorting</a:t>
            </a:r>
          </a:p>
        </p:txBody>
      </p:sp>
      <p:sp>
        <p:nvSpPr>
          <p:cNvPr id="4" name="Slide Number Placeholder 3">
            <a:extLst>
              <a:ext uri="{FF2B5EF4-FFF2-40B4-BE49-F238E27FC236}">
                <a16:creationId xmlns:a16="http://schemas.microsoft.com/office/drawing/2014/main" id="{1B8AEEF9-E818-1741-BA66-23C8F57CEC93}"/>
              </a:ext>
            </a:extLst>
          </p:cNvPr>
          <p:cNvSpPr>
            <a:spLocks noGrp="1"/>
          </p:cNvSpPr>
          <p:nvPr>
            <p:ph type="sldNum" sz="quarter" idx="12"/>
          </p:nvPr>
        </p:nvSpPr>
        <p:spPr/>
        <p:txBody>
          <a:bodyPr/>
          <a:lstStyle/>
          <a:p>
            <a:fld id="{C584CDA4-B2C2-C244-9F85-471ABA281F4B}" type="slidenum">
              <a:rPr lang="en-US" smtClean="0"/>
              <a:t>6</a:t>
            </a:fld>
            <a:endParaRPr lang="en-US"/>
          </a:p>
        </p:txBody>
      </p:sp>
      <p:sp>
        <p:nvSpPr>
          <p:cNvPr id="5" name="Rectangle 4">
            <a:extLst>
              <a:ext uri="{FF2B5EF4-FFF2-40B4-BE49-F238E27FC236}">
                <a16:creationId xmlns:a16="http://schemas.microsoft.com/office/drawing/2014/main" id="{1F426B92-68E8-DB4C-88C8-3C6D071D50F8}"/>
              </a:ext>
            </a:extLst>
          </p:cNvPr>
          <p:cNvSpPr/>
          <p:nvPr/>
        </p:nvSpPr>
        <p:spPr>
          <a:xfrm>
            <a:off x="172618" y="1240281"/>
            <a:ext cx="8798763" cy="1815882"/>
          </a:xfrm>
          <a:prstGeom prst="rect">
            <a:avLst/>
          </a:prstGeom>
          <a:solidFill>
            <a:schemeClr val="bg1">
              <a:lumMod val="95000"/>
            </a:schemeClr>
          </a:solidFill>
          <a:ln>
            <a:solidFill>
              <a:schemeClr val="accent1">
                <a:shade val="95000"/>
                <a:satMod val="105000"/>
              </a:schemeClr>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bubblesort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Ord</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a:t>
            </a:r>
          </a:p>
          <a:p>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s = </a:t>
            </a:r>
            <a:r>
              <a:rPr lang="en-AU" sz="1400" dirty="0">
                <a:solidFill>
                  <a:srgbClr val="AF00DB"/>
                </a:solidFill>
                <a:latin typeface="Menlo" panose="020B0609030804020204" pitchFamily="49" charset="0"/>
              </a:rPr>
              <a:t>case</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s </a:t>
            </a:r>
            <a:r>
              <a:rPr lang="en-AU" sz="1400" dirty="0">
                <a:solidFill>
                  <a:srgbClr val="AF00DB"/>
                </a:solidFill>
                <a:latin typeface="Menlo" panose="020B0609030804020204" pitchFamily="49" charset="0"/>
              </a:rPr>
              <a:t>of</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				t | t == s		-&gt; t 				</a:t>
            </a:r>
            <a:r>
              <a:rPr lang="en-AU" sz="1400" dirty="0">
                <a:solidFill>
                  <a:srgbClr val="008000"/>
                </a:solidFill>
                <a:latin typeface="Menlo" panose="020B0609030804020204" pitchFamily="49" charset="0"/>
              </a:rPr>
              <a:t>-- the list is sorted</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				  | otherwise	-&gt; </a:t>
            </a:r>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t 		</a:t>
            </a:r>
            <a:r>
              <a:rPr lang="en-AU" sz="1400" dirty="0">
                <a:solidFill>
                  <a:srgbClr val="008000"/>
                </a:solidFill>
                <a:latin typeface="Menlo" panose="020B0609030804020204" pitchFamily="49" charset="0"/>
              </a:rPr>
              <a:t>-- run another pass</a:t>
            </a:r>
            <a:endParaRPr lang="en-AU" sz="1400" dirty="0">
              <a:solidFill>
                <a:srgbClr val="000000"/>
              </a:solidFill>
              <a:latin typeface="Menlo" panose="020B0609030804020204" pitchFamily="49" charset="0"/>
            </a:endParaRPr>
          </a:p>
          <a:p>
            <a:r>
              <a:rPr lang="en-AU" sz="1400" dirty="0">
                <a:solidFill>
                  <a:srgbClr val="0000FF"/>
                </a:solidFill>
                <a:latin typeface="Menlo" panose="020B0609030804020204" pitchFamily="49" charset="0"/>
              </a:rPr>
              <a:t>  where</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(x1:x2:xs)	 | x1 &gt; x2   = x2:(</a:t>
            </a:r>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(x1:xs))	</a:t>
            </a:r>
            <a:r>
              <a:rPr lang="en-AU" sz="1400" dirty="0">
                <a:solidFill>
                  <a:srgbClr val="008000"/>
                </a:solidFill>
                <a:latin typeface="Menlo" panose="020B0609030804020204" pitchFamily="49" charset="0"/>
              </a:rPr>
              <a:t>-- swap</a:t>
            </a:r>
          </a:p>
          <a:p>
            <a:r>
              <a:rPr lang="en-AU" sz="1400" dirty="0">
                <a:solidFill>
                  <a:srgbClr val="008000"/>
                </a:solidFill>
                <a:latin typeface="Menlo" panose="020B0609030804020204" pitchFamily="49" charset="0"/>
              </a:rPr>
              <a:t>													-- don't swap</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							 | otherwise = x1:(</a:t>
            </a:r>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(x2:xs))		    </a:t>
            </a:r>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s = s 									</a:t>
            </a:r>
            <a:r>
              <a:rPr lang="en-AU" sz="1400" dirty="0">
                <a:solidFill>
                  <a:srgbClr val="008000"/>
                </a:solidFill>
                <a:latin typeface="Menlo" panose="020B0609030804020204" pitchFamily="49" charset="0"/>
              </a:rPr>
              <a:t>-- n-</a:t>
            </a:r>
            <a:r>
              <a:rPr lang="en-AU" sz="1400" dirty="0" err="1">
                <a:solidFill>
                  <a:srgbClr val="008000"/>
                </a:solidFill>
                <a:latin typeface="Menlo" panose="020B0609030804020204" pitchFamily="49" charset="0"/>
              </a:rPr>
              <a:t>th</a:t>
            </a:r>
            <a:r>
              <a:rPr lang="en-AU" sz="1400" dirty="0">
                <a:solidFill>
                  <a:srgbClr val="008000"/>
                </a:solidFill>
                <a:latin typeface="Menlo" panose="020B0609030804020204" pitchFamily="49" charset="0"/>
              </a:rPr>
              <a:t> pass ends here</a:t>
            </a:r>
            <a:endParaRPr lang="en-AU" sz="1400" b="0" dirty="0">
              <a:solidFill>
                <a:srgbClr val="000000"/>
              </a:solidFill>
              <a:effectLst/>
              <a:latin typeface="Menlo" panose="020B0609030804020204" pitchFamily="49" charset="0"/>
            </a:endParaRPr>
          </a:p>
        </p:txBody>
      </p:sp>
      <p:sp>
        <p:nvSpPr>
          <p:cNvPr id="11" name="TextBox 10">
            <a:extLst>
              <a:ext uri="{FF2B5EF4-FFF2-40B4-BE49-F238E27FC236}">
                <a16:creationId xmlns:a16="http://schemas.microsoft.com/office/drawing/2014/main" id="{486AC8A1-B7FB-C34D-A84E-96C071C689CE}"/>
              </a:ext>
            </a:extLst>
          </p:cNvPr>
          <p:cNvSpPr txBox="1"/>
          <p:nvPr/>
        </p:nvSpPr>
        <p:spPr>
          <a:xfrm>
            <a:off x="345237" y="3124200"/>
            <a:ext cx="2918663" cy="923330"/>
          </a:xfrm>
          <a:prstGeom prst="rect">
            <a:avLst/>
          </a:prstGeom>
          <a:noFill/>
        </p:spPr>
        <p:txBody>
          <a:bodyPr wrap="square" rtlCol="0">
            <a:spAutoFit/>
          </a:bodyPr>
          <a:lstStyle/>
          <a:p>
            <a:r>
              <a:rPr lang="en-US" dirty="0"/>
              <a:t>To time a function execution in </a:t>
            </a:r>
            <a:r>
              <a:rPr lang="en-US" dirty="0" err="1"/>
              <a:t>ghci</a:t>
            </a:r>
            <a:r>
              <a:rPr lang="en-US" dirty="0"/>
              <a:t> use</a:t>
            </a:r>
          </a:p>
          <a:p>
            <a:endParaRPr lang="en-US" dirty="0"/>
          </a:p>
        </p:txBody>
      </p:sp>
      <p:sp>
        <p:nvSpPr>
          <p:cNvPr id="13" name="Rectangle 12">
            <a:extLst>
              <a:ext uri="{FF2B5EF4-FFF2-40B4-BE49-F238E27FC236}">
                <a16:creationId xmlns:a16="http://schemas.microsoft.com/office/drawing/2014/main" id="{A0BFDB66-B3A1-554C-B1A4-8DC3CA02F891}"/>
              </a:ext>
            </a:extLst>
          </p:cNvPr>
          <p:cNvSpPr/>
          <p:nvPr/>
        </p:nvSpPr>
        <p:spPr>
          <a:xfrm>
            <a:off x="345237" y="3837334"/>
            <a:ext cx="1043876" cy="307777"/>
          </a:xfrm>
          <a:prstGeom prst="rect">
            <a:avLst/>
          </a:prstGeom>
        </p:spPr>
        <p:txBody>
          <a:bodyPr wrap="none">
            <a:spAutoFit/>
          </a:bodyPr>
          <a:lstStyle/>
          <a:p>
            <a:r>
              <a:rPr lang="en-AU" sz="1400" dirty="0">
                <a:solidFill>
                  <a:srgbClr val="000000"/>
                </a:solidFill>
                <a:latin typeface="Menlo" panose="020B0609030804020204" pitchFamily="49" charset="0"/>
              </a:rPr>
              <a:t>&gt;:set +s</a:t>
            </a:r>
            <a:endParaRPr lang="en-AU" sz="1400" b="0" dirty="0">
              <a:solidFill>
                <a:srgbClr val="000000"/>
              </a:solidFill>
              <a:effectLst/>
              <a:latin typeface="Menlo" panose="020B0609030804020204" pitchFamily="49" charset="0"/>
            </a:endParaRPr>
          </a:p>
        </p:txBody>
      </p:sp>
      <p:sp>
        <p:nvSpPr>
          <p:cNvPr id="14" name="TextBox 13">
            <a:extLst>
              <a:ext uri="{FF2B5EF4-FFF2-40B4-BE49-F238E27FC236}">
                <a16:creationId xmlns:a16="http://schemas.microsoft.com/office/drawing/2014/main" id="{25BE9D10-E8F8-9141-973C-82122AC8F12A}"/>
              </a:ext>
            </a:extLst>
          </p:cNvPr>
          <p:cNvSpPr txBox="1"/>
          <p:nvPr/>
        </p:nvSpPr>
        <p:spPr>
          <a:xfrm>
            <a:off x="294437" y="4220322"/>
            <a:ext cx="2918663" cy="369332"/>
          </a:xfrm>
          <a:prstGeom prst="rect">
            <a:avLst/>
          </a:prstGeom>
          <a:noFill/>
        </p:spPr>
        <p:txBody>
          <a:bodyPr wrap="square" rtlCol="0">
            <a:spAutoFit/>
          </a:bodyPr>
          <a:lstStyle/>
          <a:p>
            <a:r>
              <a:rPr lang="en-US" dirty="0"/>
              <a:t>then</a:t>
            </a:r>
          </a:p>
        </p:txBody>
      </p:sp>
      <p:sp>
        <p:nvSpPr>
          <p:cNvPr id="16" name="Rectangle 15">
            <a:extLst>
              <a:ext uri="{FF2B5EF4-FFF2-40B4-BE49-F238E27FC236}">
                <a16:creationId xmlns:a16="http://schemas.microsoft.com/office/drawing/2014/main" id="{2A1686A1-4788-9C4E-B082-83A88BEB77B0}"/>
              </a:ext>
            </a:extLst>
          </p:cNvPr>
          <p:cNvSpPr/>
          <p:nvPr/>
        </p:nvSpPr>
        <p:spPr>
          <a:xfrm>
            <a:off x="275142" y="4697584"/>
            <a:ext cx="3191899" cy="738664"/>
          </a:xfrm>
          <a:prstGeom prst="rect">
            <a:avLst/>
          </a:prstGeom>
        </p:spPr>
        <p:txBody>
          <a:bodyPr wrap="none">
            <a:spAutoFit/>
          </a:bodyPr>
          <a:lstStyle/>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bubblesort</a:t>
            </a:r>
            <a:r>
              <a:rPr lang="en-AU" sz="1400" dirty="0">
                <a:solidFill>
                  <a:srgbClr val="000000"/>
                </a:solidFill>
                <a:latin typeface="Menlo" panose="020B0609030804020204" pitchFamily="49" charset="0"/>
              </a:rPr>
              <a:t> s</a:t>
            </a:r>
          </a:p>
          <a:p>
            <a:r>
              <a:rPr lang="en-AU" sz="1400" b="0" dirty="0">
                <a:solidFill>
                  <a:srgbClr val="000000"/>
                </a:solidFill>
                <a:effectLst/>
                <a:latin typeface="Menlo" panose="020B0609030804020204" pitchFamily="49" charset="0"/>
              </a:rPr>
              <a:t>[1,1,2</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a:p>
            <a:r>
              <a:rPr lang="en-AU" sz="1400" dirty="0">
                <a:solidFill>
                  <a:srgbClr val="000000"/>
                </a:solidFill>
                <a:latin typeface="Menlo" panose="020B0609030804020204" pitchFamily="49" charset="0"/>
              </a:rPr>
              <a:t>(21.54 secs, ,920,224 bytes)</a:t>
            </a:r>
            <a:endParaRPr lang="en-AU" sz="1400" b="0" dirty="0">
              <a:solidFill>
                <a:srgbClr val="000000"/>
              </a:solidFill>
              <a:effectLst/>
              <a:latin typeface="Menlo" panose="020B0609030804020204" pitchFamily="49" charset="0"/>
            </a:endParaRPr>
          </a:p>
        </p:txBody>
      </p:sp>
      <p:pic>
        <p:nvPicPr>
          <p:cNvPr id="18" name="Picture 17">
            <a:extLst>
              <a:ext uri="{FF2B5EF4-FFF2-40B4-BE49-F238E27FC236}">
                <a16:creationId xmlns:a16="http://schemas.microsoft.com/office/drawing/2014/main" id="{76974E2B-47AA-ED4F-A449-523AE8DBE1E3}"/>
              </a:ext>
            </a:extLst>
          </p:cNvPr>
          <p:cNvPicPr>
            <a:picLocks noChangeAspect="1"/>
          </p:cNvPicPr>
          <p:nvPr/>
        </p:nvPicPr>
        <p:blipFill rotWithShape="1">
          <a:blip r:embed="rId3"/>
          <a:srcRect l="19911" t="34815" r="19863" b="33076"/>
          <a:stretch/>
        </p:blipFill>
        <p:spPr>
          <a:xfrm>
            <a:off x="3822363" y="3172936"/>
            <a:ext cx="4582601" cy="345745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9992A5B-BCC2-F340-B5B4-FD0790430A99}"/>
                  </a:ext>
                </a:extLst>
              </p:cNvPr>
              <p:cNvSpPr/>
              <p:nvPr/>
            </p:nvSpPr>
            <p:spPr>
              <a:xfrm>
                <a:off x="7787638" y="3886647"/>
                <a:ext cx="715965" cy="408125"/>
              </a:xfrm>
              <a:prstGeom prst="rect">
                <a:avLst/>
              </a:prstGeom>
            </p:spPr>
            <p:txBody>
              <a:bodyPr wrap="none">
                <a:spAutoFit/>
              </a:bodyPr>
              <a:lstStyle/>
              <a:p>
                <a:pPr algn="ctr">
                  <a:lnSpc>
                    <a:spcPct val="114000"/>
                  </a:lnSpc>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𝑛</m:t>
                          </m:r>
                        </m:e>
                        <m:sup>
                          <m:r>
                            <a:rPr lang="en-US" i="1" dirty="0">
                              <a:latin typeface="Cambria Math" panose="02040503050406030204" pitchFamily="18" charset="0"/>
                            </a:rPr>
                            <m:t>2</m:t>
                          </m:r>
                        </m:sup>
                      </m:sSup>
                    </m:oMath>
                  </m:oMathPara>
                </a14:m>
                <a:endParaRPr lang="en-US" dirty="0"/>
              </a:p>
            </p:txBody>
          </p:sp>
        </mc:Choice>
        <mc:Fallback xmlns="">
          <p:sp>
            <p:nvSpPr>
              <p:cNvPr id="9" name="Rectangle 8">
                <a:extLst>
                  <a:ext uri="{FF2B5EF4-FFF2-40B4-BE49-F238E27FC236}">
                    <a16:creationId xmlns:a16="http://schemas.microsoft.com/office/drawing/2014/main" id="{B9992A5B-BCC2-F340-B5B4-FD0790430A99}"/>
                  </a:ext>
                </a:extLst>
              </p:cNvPr>
              <p:cNvSpPr>
                <a:spLocks noRot="1" noChangeAspect="1" noMove="1" noResize="1" noEditPoints="1" noAdjustHandles="1" noChangeArrowheads="1" noChangeShapeType="1" noTextEdit="1"/>
              </p:cNvSpPr>
              <p:nvPr/>
            </p:nvSpPr>
            <p:spPr>
              <a:xfrm>
                <a:off x="7787638" y="3886647"/>
                <a:ext cx="715965" cy="4081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9BFF84-6E32-9A47-9745-870C90AAB230}"/>
                  </a:ext>
                </a:extLst>
              </p:cNvPr>
              <p:cNvSpPr/>
              <p:nvPr/>
            </p:nvSpPr>
            <p:spPr>
              <a:xfrm>
                <a:off x="4942328" y="6243476"/>
                <a:ext cx="3745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𝑛</m:t>
                      </m:r>
                    </m:oMath>
                  </m:oMathPara>
                </a14:m>
                <a:endParaRPr lang="en-US" dirty="0"/>
              </a:p>
            </p:txBody>
          </p:sp>
        </mc:Choice>
        <mc:Fallback xmlns="">
          <p:sp>
            <p:nvSpPr>
              <p:cNvPr id="10" name="Rectangle 9">
                <a:extLst>
                  <a:ext uri="{FF2B5EF4-FFF2-40B4-BE49-F238E27FC236}">
                    <a16:creationId xmlns:a16="http://schemas.microsoft.com/office/drawing/2014/main" id="{BE9BFF84-6E32-9A47-9745-870C90AAB230}"/>
                  </a:ext>
                </a:extLst>
              </p:cNvPr>
              <p:cNvSpPr>
                <a:spLocks noRot="1" noChangeAspect="1" noMove="1" noResize="1" noEditPoints="1" noAdjustHandles="1" noChangeArrowheads="1" noChangeShapeType="1" noTextEdit="1"/>
              </p:cNvSpPr>
              <p:nvPr/>
            </p:nvSpPr>
            <p:spPr>
              <a:xfrm>
                <a:off x="4942328" y="6243476"/>
                <a:ext cx="374590"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940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C2E-617B-9D4E-909F-E64BE67CE579}"/>
              </a:ext>
            </a:extLst>
          </p:cNvPr>
          <p:cNvSpPr>
            <a:spLocks noGrp="1"/>
          </p:cNvSpPr>
          <p:nvPr>
            <p:ph type="title"/>
          </p:nvPr>
        </p:nvSpPr>
        <p:spPr/>
        <p:txBody>
          <a:bodyPr/>
          <a:lstStyle/>
          <a:p>
            <a:r>
              <a:rPr lang="en-US" dirty="0"/>
              <a:t>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90295D-270E-5B45-9E5B-19AEDCD812E3}"/>
                  </a:ext>
                </a:extLst>
              </p:cNvPr>
              <p:cNvSpPr>
                <a:spLocks noGrp="1"/>
              </p:cNvSpPr>
              <p:nvPr>
                <p:ph idx="1"/>
              </p:nvPr>
            </p:nvSpPr>
            <p:spPr/>
            <p:txBody>
              <a:bodyPr>
                <a:normAutofit/>
              </a:bodyPr>
              <a:lstStyle/>
              <a:p>
                <a:r>
                  <a:rPr lang="en-US" sz="2000" dirty="0"/>
                  <a:t>The complexity is typically expressed as a function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oMath>
                </a14:m>
                <a:r>
                  <a:rPr lang="en-US" sz="2000" dirty="0"/>
                  <a:t>, where </a:t>
                </a:r>
                <a14:m>
                  <m:oMath xmlns:m="http://schemas.openxmlformats.org/officeDocument/2006/math">
                    <m:r>
                      <a:rPr lang="en-US" sz="2000" i="1">
                        <a:latin typeface="Cambria Math" panose="02040503050406030204" pitchFamily="18" charset="0"/>
                      </a:rPr>
                      <m:t>𝑛</m:t>
                    </m:r>
                  </m:oMath>
                </a14:m>
                <a:r>
                  <a:rPr lang="en-US" sz="2000" dirty="0"/>
                  <a:t> is the size of the input and T</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𝑛</m:t>
                        </m:r>
                      </m:e>
                    </m:d>
                  </m:oMath>
                </a14:m>
                <a:r>
                  <a:rPr lang="en-US" sz="2000" dirty="0"/>
                  <a:t> is either </a:t>
                </a:r>
              </a:p>
              <a:p>
                <a:pPr lvl="1"/>
                <a:r>
                  <a:rPr lang="en-US" sz="1800" dirty="0"/>
                  <a:t>the </a:t>
                </a:r>
                <a:r>
                  <a:rPr lang="en-US" sz="1800" i="1" dirty="0"/>
                  <a:t>worst-case complexity </a:t>
                </a:r>
                <a:r>
                  <a:rPr lang="en-US" sz="1800" dirty="0"/>
                  <a:t>(the maximum of the amount of resources that are needed over all inputs of size </a:t>
                </a:r>
                <a14:m>
                  <m:oMath xmlns:m="http://schemas.openxmlformats.org/officeDocument/2006/math">
                    <m:r>
                      <a:rPr lang="en-US" sz="1800" i="1">
                        <a:latin typeface="Cambria Math" panose="02040503050406030204" pitchFamily="18" charset="0"/>
                      </a:rPr>
                      <m:t>𝑛</m:t>
                    </m:r>
                  </m:oMath>
                </a14:m>
                <a:r>
                  <a:rPr lang="en-US" sz="1800" dirty="0"/>
                  <a:t>) or </a:t>
                </a:r>
              </a:p>
              <a:p>
                <a:pPr lvl="1"/>
                <a:r>
                  <a:rPr lang="en-US" sz="1800" dirty="0"/>
                  <a:t>the </a:t>
                </a:r>
                <a:r>
                  <a:rPr lang="en-US" sz="1800" i="1" dirty="0"/>
                  <a:t>average-case complexity </a:t>
                </a:r>
                <a:r>
                  <a:rPr lang="en-US" sz="1800" dirty="0"/>
                  <a:t>(the average of the amount of resources over all inputs of size </a:t>
                </a:r>
                <a14:m>
                  <m:oMath xmlns:m="http://schemas.openxmlformats.org/officeDocument/2006/math">
                    <m:r>
                      <a:rPr lang="en-US" sz="1800" i="1">
                        <a:latin typeface="Cambria Math" panose="02040503050406030204" pitchFamily="18" charset="0"/>
                      </a:rPr>
                      <m:t>𝑛</m:t>
                    </m:r>
                  </m:oMath>
                </a14:m>
                <a:r>
                  <a:rPr lang="en-US" sz="1800" dirty="0"/>
                  <a:t>).</a:t>
                </a:r>
              </a:p>
              <a:p>
                <a:pPr lvl="2"/>
                <a:r>
                  <a:rPr lang="en-AU" sz="1800" dirty="0"/>
                  <a:t>The worst-case, may rarely occur.</a:t>
                </a:r>
              </a:p>
              <a:p>
                <a:pPr lvl="2"/>
                <a:r>
                  <a:rPr lang="en-AU" sz="1800" dirty="0"/>
                  <a:t>Provide more practical applications </a:t>
                </a:r>
              </a:p>
              <a:p>
                <a:pPr lvl="2"/>
                <a:r>
                  <a:rPr lang="en-AU" sz="1800" dirty="0"/>
                  <a:t>Average-case complexity allows discriminating the most efficient algorithm in practice among algorithms of equivalent based case complexity</a:t>
                </a:r>
              </a:p>
              <a:p>
                <a:r>
                  <a:rPr lang="en-AU" sz="2000" b="1" dirty="0"/>
                  <a:t>Example</a:t>
                </a:r>
                <a:r>
                  <a:rPr lang="en-AU" sz="2000" dirty="0"/>
                  <a:t>: </a:t>
                </a:r>
                <a:r>
                  <a:rPr lang="en-AU" sz="2000" dirty="0" err="1"/>
                  <a:t>bubblesort</a:t>
                </a:r>
                <a:endParaRPr lang="en-AU" sz="2000" dirty="0"/>
              </a:p>
              <a:p>
                <a:pPr lvl="2"/>
                <a:endParaRPr lang="en-US" sz="1800" dirty="0"/>
              </a:p>
            </p:txBody>
          </p:sp>
        </mc:Choice>
        <mc:Fallback xmlns="">
          <p:sp>
            <p:nvSpPr>
              <p:cNvPr id="3" name="Content Placeholder 2">
                <a:extLst>
                  <a:ext uri="{FF2B5EF4-FFF2-40B4-BE49-F238E27FC236}">
                    <a16:creationId xmlns:a16="http://schemas.microsoft.com/office/drawing/2014/main" id="{6B90295D-270E-5B45-9E5B-19AEDCD812E3}"/>
                  </a:ext>
                </a:extLst>
              </p:cNvPr>
              <p:cNvSpPr>
                <a:spLocks noGrp="1" noRot="1" noChangeAspect="1" noMove="1" noResize="1" noEditPoints="1" noAdjustHandles="1" noChangeArrowheads="1" noChangeShapeType="1" noTextEdit="1"/>
              </p:cNvSpPr>
              <p:nvPr>
                <p:ph idx="1"/>
              </p:nvPr>
            </p:nvSpPr>
            <p:spPr>
              <a:blipFill>
                <a:blip r:embed="rId3"/>
                <a:stretch>
                  <a:fillRect l="-587" t="-7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4EE89E-43DF-C248-A46D-448DAA8D72F5}"/>
              </a:ext>
            </a:extLst>
          </p:cNvPr>
          <p:cNvSpPr>
            <a:spLocks noGrp="1"/>
          </p:cNvSpPr>
          <p:nvPr>
            <p:ph type="sldNum" sz="quarter" idx="12"/>
          </p:nvPr>
        </p:nvSpPr>
        <p:spPr/>
        <p:txBody>
          <a:bodyPr/>
          <a:lstStyle/>
          <a:p>
            <a:fld id="{C584CDA4-B2C2-C244-9F85-471ABA281F4B}" type="slidenum">
              <a:rPr lang="en-US" smtClean="0"/>
              <a:t>7</a:t>
            </a:fld>
            <a:endParaRPr lang="en-US"/>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279ABA97-7E5C-5E44-9493-7B5EDF2AFAC0}"/>
                  </a:ext>
                </a:extLst>
              </p:cNvPr>
              <p:cNvGraphicFramePr>
                <a:graphicFrameLocks noGrp="1"/>
              </p:cNvGraphicFramePr>
              <p:nvPr>
                <p:extLst>
                  <p:ext uri="{D42A27DB-BD31-4B8C-83A1-F6EECF244321}">
                    <p14:modId xmlns:p14="http://schemas.microsoft.com/office/powerpoint/2010/main" val="3683045363"/>
                  </p:ext>
                </p:extLst>
              </p:nvPr>
            </p:nvGraphicFramePr>
            <p:xfrm>
              <a:off x="2552700" y="4729976"/>
              <a:ext cx="4572000" cy="1010920"/>
            </p:xfrm>
            <a:graphic>
              <a:graphicData uri="http://schemas.openxmlformats.org/drawingml/2006/table">
                <a:tbl>
                  <a:tblPr firstRow="1" bandRow="1">
                    <a:tableStyleId>{616DA210-FB5B-4158-B5E0-FEB733F419BA}</a:tableStyleId>
                  </a:tblPr>
                  <a:tblGrid>
                    <a:gridCol w="1524000">
                      <a:extLst>
                        <a:ext uri="{9D8B030D-6E8A-4147-A177-3AD203B41FA5}">
                          <a16:colId xmlns:a16="http://schemas.microsoft.com/office/drawing/2014/main" val="2531836872"/>
                        </a:ext>
                      </a:extLst>
                    </a:gridCol>
                    <a:gridCol w="1524000">
                      <a:extLst>
                        <a:ext uri="{9D8B030D-6E8A-4147-A177-3AD203B41FA5}">
                          <a16:colId xmlns:a16="http://schemas.microsoft.com/office/drawing/2014/main" val="852657205"/>
                        </a:ext>
                      </a:extLst>
                    </a:gridCol>
                    <a:gridCol w="1524000">
                      <a:extLst>
                        <a:ext uri="{9D8B030D-6E8A-4147-A177-3AD203B41FA5}">
                          <a16:colId xmlns:a16="http://schemas.microsoft.com/office/drawing/2014/main" val="3317766448"/>
                        </a:ext>
                      </a:extLst>
                    </a:gridCol>
                  </a:tblGrid>
                  <a:tr h="37084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p>
                                  <m:sSupPr>
                                    <m:ctrlPr>
                                      <a:rPr lang="en-US" i="1" smtClean="0">
                                        <a:latin typeface="Cambria Math" panose="02040503050406030204" pitchFamily="18" charset="0"/>
                                      </a:rPr>
                                    </m:ctrlPr>
                                  </m:sSupPr>
                                  <m:e>
                                    <m:r>
                                      <a:rPr lang="en-US" smtClean="0">
                                        <a:latin typeface="Cambria Math" panose="02040503050406030204" pitchFamily="18" charset="0"/>
                                      </a:rPr>
                                      <m:t>𝑛</m:t>
                                    </m:r>
                                  </m:e>
                                  <m:sup>
                                    <m:r>
                                      <a:rPr lang="en-US"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𝑛</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p>
                                  <m:sSupPr>
                                    <m:ctrlPr>
                                      <a:rPr lang="en-US" i="1" smtClean="0">
                                        <a:latin typeface="Cambria Math" panose="02040503050406030204" pitchFamily="18" charset="0"/>
                                      </a:rPr>
                                    </m:ctrlPr>
                                  </m:sSupPr>
                                  <m:e>
                                    <m:r>
                                      <a:rPr lang="en-US" smtClean="0">
                                        <a:latin typeface="Cambria Math" panose="02040503050406030204" pitchFamily="18" charset="0"/>
                                      </a:rPr>
                                      <m:t>𝑛</m:t>
                                    </m:r>
                                  </m:e>
                                  <m:sup>
                                    <m:r>
                                      <a:rPr lang="en-US"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318076130"/>
                      </a:ext>
                    </a:extLst>
                  </a:tr>
                </a:tbl>
              </a:graphicData>
            </a:graphic>
          </p:graphicFrame>
        </mc:Choice>
        <mc:Fallback xmlns="">
          <p:graphicFrame>
            <p:nvGraphicFramePr>
              <p:cNvPr id="5" name="Table 5">
                <a:extLst>
                  <a:ext uri="{FF2B5EF4-FFF2-40B4-BE49-F238E27FC236}">
                    <a16:creationId xmlns:a16="http://schemas.microsoft.com/office/drawing/2014/main" id="{279ABA97-7E5C-5E44-9493-7B5EDF2AFAC0}"/>
                  </a:ext>
                </a:extLst>
              </p:cNvPr>
              <p:cNvGraphicFramePr>
                <a:graphicFrameLocks noGrp="1"/>
              </p:cNvGraphicFramePr>
              <p:nvPr>
                <p:extLst>
                  <p:ext uri="{D42A27DB-BD31-4B8C-83A1-F6EECF244321}">
                    <p14:modId xmlns:p14="http://schemas.microsoft.com/office/powerpoint/2010/main" val="3683045363"/>
                  </p:ext>
                </p:extLst>
              </p:nvPr>
            </p:nvGraphicFramePr>
            <p:xfrm>
              <a:off x="2552700" y="4729976"/>
              <a:ext cx="4572000" cy="1012000"/>
            </p:xfrm>
            <a:graphic>
              <a:graphicData uri="http://schemas.openxmlformats.org/drawingml/2006/table">
                <a:tbl>
                  <a:tblPr firstRow="1" bandRow="1">
                    <a:tableStyleId>{616DA210-FB5B-4158-B5E0-FEB733F419BA}</a:tableStyleId>
                  </a:tblPr>
                  <a:tblGrid>
                    <a:gridCol w="1524000">
                      <a:extLst>
                        <a:ext uri="{9D8B030D-6E8A-4147-A177-3AD203B41FA5}">
                          <a16:colId xmlns:a16="http://schemas.microsoft.com/office/drawing/2014/main" val="2531836872"/>
                        </a:ext>
                      </a:extLst>
                    </a:gridCol>
                    <a:gridCol w="1524000">
                      <a:extLst>
                        <a:ext uri="{9D8B030D-6E8A-4147-A177-3AD203B41FA5}">
                          <a16:colId xmlns:a16="http://schemas.microsoft.com/office/drawing/2014/main" val="852657205"/>
                        </a:ext>
                      </a:extLst>
                    </a:gridCol>
                    <a:gridCol w="1524000">
                      <a:extLst>
                        <a:ext uri="{9D8B030D-6E8A-4147-A177-3AD203B41FA5}">
                          <a16:colId xmlns:a16="http://schemas.microsoft.com/office/drawing/2014/main" val="3317766448"/>
                        </a:ext>
                      </a:extLst>
                    </a:gridCol>
                  </a:tblGrid>
                  <a:tr h="64008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1920">
                    <a:tc>
                      <a:txBody>
                        <a:bodyPr/>
                        <a:lstStyle/>
                        <a:p>
                          <a:endParaRPr lang="en-US"/>
                        </a:p>
                      </a:txBody>
                      <a:tcPr>
                        <a:blipFill>
                          <a:blip r:embed="rId4"/>
                          <a:stretch>
                            <a:fillRect l="-833" t="-176667" r="-201667" b="-3333"/>
                          </a:stretch>
                        </a:blipFill>
                      </a:tcPr>
                    </a:tc>
                    <a:tc>
                      <a:txBody>
                        <a:bodyPr/>
                        <a:lstStyle/>
                        <a:p>
                          <a:endParaRPr lang="en-US"/>
                        </a:p>
                      </a:txBody>
                      <a:tcPr>
                        <a:blipFill>
                          <a:blip r:embed="rId4"/>
                          <a:stretch>
                            <a:fillRect l="-100833" t="-176667" r="-101667" b="-3333"/>
                          </a:stretch>
                        </a:blipFill>
                      </a:tcPr>
                    </a:tc>
                    <a:tc>
                      <a:txBody>
                        <a:bodyPr/>
                        <a:lstStyle/>
                        <a:p>
                          <a:endParaRPr lang="en-US"/>
                        </a:p>
                      </a:txBody>
                      <a:tcPr>
                        <a:blipFill>
                          <a:blip r:embed="rId4"/>
                          <a:stretch>
                            <a:fillRect l="-200833" t="-176667" r="-1667" b="-3333"/>
                          </a:stretch>
                        </a:blipFill>
                      </a:tcPr>
                    </a:tc>
                    <a:extLst>
                      <a:ext uri="{0D108BD9-81ED-4DB2-BD59-A6C34878D82A}">
                        <a16:rowId xmlns:a16="http://schemas.microsoft.com/office/drawing/2014/main" val="1318076130"/>
                      </a:ext>
                    </a:extLst>
                  </a:tr>
                </a:tbl>
              </a:graphicData>
            </a:graphic>
          </p:graphicFrame>
        </mc:Fallback>
      </mc:AlternateContent>
    </p:spTree>
    <p:extLst>
      <p:ext uri="{BB962C8B-B14F-4D97-AF65-F5344CB8AC3E}">
        <p14:creationId xmlns:p14="http://schemas.microsoft.com/office/powerpoint/2010/main" val="195019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2E85-41E7-314F-A521-51169C5C34AC}"/>
              </a:ext>
            </a:extLst>
          </p:cNvPr>
          <p:cNvSpPr>
            <a:spLocks noGrp="1"/>
          </p:cNvSpPr>
          <p:nvPr>
            <p:ph type="title"/>
          </p:nvPr>
        </p:nvSpPr>
        <p:spPr/>
        <p:txBody>
          <a:bodyPr/>
          <a:lstStyle/>
          <a:p>
            <a:r>
              <a:rPr lang="en-US" dirty="0"/>
              <a:t>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53E19C-3519-FC42-9BA2-541B8BA80E78}"/>
                  </a:ext>
                </a:extLst>
              </p:cNvPr>
              <p:cNvSpPr>
                <a:spLocks noGrp="1"/>
              </p:cNvSpPr>
              <p:nvPr>
                <p:ph idx="1"/>
              </p:nvPr>
            </p:nvSpPr>
            <p:spPr/>
            <p:txBody>
              <a:bodyPr>
                <a:normAutofit/>
              </a:bodyPr>
              <a:lstStyle/>
              <a:p>
                <a:r>
                  <a:rPr lang="en-US" sz="2000" dirty="0"/>
                  <a:t>Instead of using </a:t>
                </a:r>
                <a14:m>
                  <m:oMath xmlns:m="http://schemas.openxmlformats.org/officeDocument/2006/math">
                    <m:r>
                      <a:rPr lang="en-US" sz="2000" b="0" i="1" smtClean="0">
                        <a:latin typeface="Cambria Math" panose="02040503050406030204" pitchFamily="18" charset="0"/>
                      </a:rPr>
                      <m:t>≈</m:t>
                    </m:r>
                  </m:oMath>
                </a14:m>
                <a:r>
                  <a:rPr lang="en-US" sz="2000" dirty="0"/>
                  <a:t> or spelling out the whole complexity function (i.e. </a:t>
                </a:r>
                <a14:m>
                  <m:oMath xmlns:m="http://schemas.openxmlformats.org/officeDocument/2006/math">
                    <m:f>
                      <m:fPr>
                        <m:ctrlPr>
                          <a:rPr lang="en-US" sz="2000" i="1" dirty="0">
                            <a:solidFill>
                              <a:srgbClr val="000000"/>
                            </a:solidFill>
                            <a:latin typeface="Cambria Math" panose="02040503050406030204" pitchFamily="18" charset="0"/>
                          </a:rPr>
                        </m:ctrlPr>
                      </m:fPr>
                      <m:num>
                        <m:r>
                          <a:rPr lang="en-US" sz="2000" i="1" dirty="0">
                            <a:solidFill>
                              <a:srgbClr val="000000"/>
                            </a:solidFill>
                            <a:latin typeface="Cambria Math" panose="02040503050406030204" pitchFamily="18" charset="0"/>
                          </a:rPr>
                          <m:t>1</m:t>
                        </m:r>
                      </m:num>
                      <m:den>
                        <m:r>
                          <a:rPr lang="en-US" sz="2000" i="1" dirty="0">
                            <a:solidFill>
                              <a:srgbClr val="000000"/>
                            </a:solidFill>
                            <a:latin typeface="Cambria Math" panose="02040503050406030204" pitchFamily="18" charset="0"/>
                          </a:rPr>
                          <m:t>2</m:t>
                        </m:r>
                      </m:den>
                    </m:f>
                    <m:sSup>
                      <m:sSupPr>
                        <m:ctrlPr>
                          <a:rPr lang="en-US" sz="2000" i="1" dirty="0">
                            <a:solidFill>
                              <a:srgbClr val="000000"/>
                            </a:solidFill>
                            <a:latin typeface="Cambria Math" panose="02040503050406030204" pitchFamily="18" charset="0"/>
                          </a:rPr>
                        </m:ctrlPr>
                      </m:sSupPr>
                      <m:e>
                        <m:r>
                          <a:rPr lang="en-US" sz="2000" i="1" dirty="0">
                            <a:solidFill>
                              <a:srgbClr val="000000"/>
                            </a:solidFill>
                            <a:latin typeface="Cambria Math" panose="02040503050406030204" pitchFamily="18" charset="0"/>
                          </a:rPr>
                          <m:t>𝑛</m:t>
                        </m:r>
                      </m:e>
                      <m:sup>
                        <m:r>
                          <a:rPr lang="en-US" sz="2000" i="1" dirty="0">
                            <a:solidFill>
                              <a:srgbClr val="000000"/>
                            </a:solidFill>
                            <a:latin typeface="Cambria Math" panose="02040503050406030204" pitchFamily="18" charset="0"/>
                          </a:rPr>
                          <m:t>2</m:t>
                        </m:r>
                      </m:sup>
                    </m:sSup>
                    <m:r>
                      <a:rPr lang="en-US" sz="2000" i="1" dirty="0">
                        <a:solidFill>
                          <a:srgbClr val="000000"/>
                        </a:solidFill>
                        <a:latin typeface="Cambria Math" panose="02040503050406030204" pitchFamily="18" charset="0"/>
                      </a:rPr>
                      <m:t>−</m:t>
                    </m:r>
                    <m:f>
                      <m:fPr>
                        <m:ctrlPr>
                          <a:rPr lang="en-US" sz="2000" i="1" dirty="0">
                            <a:solidFill>
                              <a:srgbClr val="000000"/>
                            </a:solidFill>
                            <a:latin typeface="Cambria Math" panose="02040503050406030204" pitchFamily="18" charset="0"/>
                          </a:rPr>
                        </m:ctrlPr>
                      </m:fPr>
                      <m:num>
                        <m:r>
                          <a:rPr lang="en-US" sz="2000" i="1" dirty="0">
                            <a:solidFill>
                              <a:srgbClr val="000000"/>
                            </a:solidFill>
                            <a:latin typeface="Cambria Math" panose="02040503050406030204" pitchFamily="18" charset="0"/>
                          </a:rPr>
                          <m:t>1</m:t>
                        </m:r>
                      </m:num>
                      <m:den>
                        <m:r>
                          <a:rPr lang="en-US" sz="2000" i="1" dirty="0">
                            <a:solidFill>
                              <a:srgbClr val="000000"/>
                            </a:solidFill>
                            <a:latin typeface="Cambria Math" panose="02040503050406030204" pitchFamily="18" charset="0"/>
                          </a:rPr>
                          <m:t>2</m:t>
                        </m:r>
                      </m:den>
                    </m:f>
                    <m:r>
                      <a:rPr lang="en-US" sz="2000" i="1" dirty="0">
                        <a:solidFill>
                          <a:srgbClr val="000000"/>
                        </a:solidFill>
                        <a:latin typeface="Cambria Math" panose="02040503050406030204" pitchFamily="18" charset="0"/>
                      </a:rPr>
                      <m:t>𝑛</m:t>
                    </m:r>
                  </m:oMath>
                </a14:m>
                <a:r>
                  <a:rPr lang="en-US" sz="2000" i="1" dirty="0">
                    <a:latin typeface="Cambria Math" panose="02040503050406030204" pitchFamily="18" charset="0"/>
                  </a:rPr>
                  <a:t> </a:t>
                </a:r>
                <a:r>
                  <a:rPr lang="en-US" sz="2000" dirty="0">
                    <a:latin typeface="Cambria Math" panose="02040503050406030204" pitchFamily="18" charset="0"/>
                  </a:rPr>
                  <a:t>for </a:t>
                </a:r>
                <a:r>
                  <a:rPr lang="en-US" sz="2000" dirty="0" err="1">
                    <a:latin typeface="Cambria Math" panose="02040503050406030204" pitchFamily="18" charset="0"/>
                  </a:rPr>
                  <a:t>bubblesort</a:t>
                </a:r>
                <a:r>
                  <a:rPr lang="en-US" sz="2000" dirty="0"/>
                  <a:t>), “big Oh” notation is used.</a:t>
                </a:r>
              </a:p>
              <a:p>
                <a:r>
                  <a:rPr lang="en-US" sz="2000" b="1" dirty="0"/>
                  <a:t>Example</a:t>
                </a:r>
                <a:r>
                  <a:rPr lang="en-US" sz="2000" dirty="0"/>
                  <a: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b="1" dirty="0"/>
                  <a:t>Example</a:t>
                </a:r>
                <a:r>
                  <a:rPr lang="en-US" sz="2000" dirty="0"/>
                  <a:t>: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=1+</m:t>
                    </m:r>
                    <m:r>
                      <a:rPr lang="en-US" sz="2000" b="0" i="1" smtClean="0">
                        <a:latin typeface="Cambria Math" panose="02040503050406030204" pitchFamily="18" charset="0"/>
                      </a:rPr>
                      <m:t>𝑛</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oMath>
                </a14:m>
                <a:r>
                  <a:rPr lang="en-US" sz="2000" dirty="0"/>
                  <a:t> and as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t> we have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e>
                    </m:d>
                    <m:r>
                      <a:rPr lang="en-US" sz="2000" b="0" i="1" smtClean="0">
                        <a:latin typeface="Cambria Math" panose="02040503050406030204" pitchFamily="18" charset="0"/>
                      </a:rPr>
                      <m:t>, </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2</m:t>
                        </m:r>
                      </m:sup>
                    </m:sSup>
                  </m:oMath>
                </a14:m>
                <a:r>
                  <a:rPr lang="en-US" sz="2000" dirty="0"/>
                  <a:t>.</a:t>
                </a:r>
              </a:p>
              <a:p>
                <a:pPr marL="0" indent="0">
                  <a:buNone/>
                </a:pPr>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3353E19C-3519-FC42-9BA2-541B8BA80E78}"/>
                  </a:ext>
                </a:extLst>
              </p:cNvPr>
              <p:cNvSpPr>
                <a:spLocks noGrp="1" noRot="1" noChangeAspect="1" noMove="1" noResize="1" noEditPoints="1" noAdjustHandles="1" noChangeArrowheads="1" noChangeShapeType="1" noTextEdit="1"/>
              </p:cNvSpPr>
              <p:nvPr>
                <p:ph idx="1"/>
              </p:nvPr>
            </p:nvSpPr>
            <p:spPr>
              <a:blipFill>
                <a:blip r:embed="rId2"/>
                <a:stretch>
                  <a:fillRect l="-58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7C84B9-AF10-EC44-9099-CDFF7D977DAD}"/>
              </a:ext>
            </a:extLst>
          </p:cNvPr>
          <p:cNvSpPr>
            <a:spLocks noGrp="1"/>
          </p:cNvSpPr>
          <p:nvPr>
            <p:ph type="sldNum" sz="quarter" idx="12"/>
          </p:nvPr>
        </p:nvSpPr>
        <p:spPr/>
        <p:txBody>
          <a:bodyPr/>
          <a:lstStyle/>
          <a:p>
            <a:fld id="{C584CDA4-B2C2-C244-9F85-471ABA281F4B}" type="slidenum">
              <a:rPr lang="en-US" smtClean="0"/>
              <a:t>8</a:t>
            </a:fld>
            <a:endParaRPr lang="en-US"/>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75E5844-37FD-FC44-8D5C-B6EDF3D8CBC7}"/>
                  </a:ext>
                </a:extLst>
              </p:cNvPr>
              <p:cNvGraphicFramePr>
                <a:graphicFrameLocks noGrp="1"/>
              </p:cNvGraphicFramePr>
              <p:nvPr>
                <p:extLst>
                  <p:ext uri="{D42A27DB-BD31-4B8C-83A1-F6EECF244321}">
                    <p14:modId xmlns:p14="http://schemas.microsoft.com/office/powerpoint/2010/main" val="1743463471"/>
                  </p:ext>
                </p:extLst>
              </p:nvPr>
            </p:nvGraphicFramePr>
            <p:xfrm>
              <a:off x="2241169" y="2142643"/>
              <a:ext cx="4572000" cy="1010920"/>
            </p:xfrm>
            <a:graphic>
              <a:graphicData uri="http://schemas.openxmlformats.org/drawingml/2006/table">
                <a:tbl>
                  <a:tblPr firstRow="1" bandRow="1">
                    <a:tableStyleId>{616DA210-FB5B-4158-B5E0-FEB733F419BA}</a:tableStyleId>
                  </a:tblPr>
                  <a:tblGrid>
                    <a:gridCol w="1524000">
                      <a:extLst>
                        <a:ext uri="{9D8B030D-6E8A-4147-A177-3AD203B41FA5}">
                          <a16:colId xmlns:a16="http://schemas.microsoft.com/office/drawing/2014/main" val="2531836872"/>
                        </a:ext>
                      </a:extLst>
                    </a:gridCol>
                    <a:gridCol w="1524000">
                      <a:extLst>
                        <a:ext uri="{9D8B030D-6E8A-4147-A177-3AD203B41FA5}">
                          <a16:colId xmlns:a16="http://schemas.microsoft.com/office/drawing/2014/main" val="852657205"/>
                        </a:ext>
                      </a:extLst>
                    </a:gridCol>
                    <a:gridCol w="1524000">
                      <a:extLst>
                        <a:ext uri="{9D8B030D-6E8A-4147-A177-3AD203B41FA5}">
                          <a16:colId xmlns:a16="http://schemas.microsoft.com/office/drawing/2014/main" val="3317766448"/>
                        </a:ext>
                      </a:extLst>
                    </a:gridCol>
                  </a:tblGrid>
                  <a:tr h="37084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sSup>
                                  <m:sSupPr>
                                    <m:ctrlPr>
                                      <a:rPr lang="en-US" i="1" smtClean="0">
                                        <a:latin typeface="Cambria Math" panose="02040503050406030204" pitchFamily="18" charset="0"/>
                                      </a:rPr>
                                    </m:ctrlPr>
                                  </m:sSupPr>
                                  <m:e>
                                    <m:r>
                                      <a:rPr lang="en-US" smtClean="0">
                                        <a:latin typeface="Cambria Math" panose="02040503050406030204" pitchFamily="18" charset="0"/>
                                      </a:rPr>
                                      <m:t>𝑛</m:t>
                                    </m:r>
                                  </m:e>
                                  <m:sup>
                                    <m:r>
                                      <a:rPr lang="en-US" smtClean="0">
                                        <a:latin typeface="Cambria Math" panose="02040503050406030204" pitchFamily="18" charset="0"/>
                                      </a:rPr>
                                      <m:t>2</m:t>
                                    </m:r>
                                  </m:sup>
                                </m:sSup>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sSup>
                                  <m:sSupPr>
                                    <m:ctrlPr>
                                      <a:rPr lang="en-US" i="1" smtClean="0">
                                        <a:latin typeface="Cambria Math" panose="02040503050406030204" pitchFamily="18" charset="0"/>
                                      </a:rPr>
                                    </m:ctrlPr>
                                  </m:sSupPr>
                                  <m:e>
                                    <m:r>
                                      <a:rPr lang="en-US" smtClean="0">
                                        <a:latin typeface="Cambria Math" panose="02040503050406030204" pitchFamily="18" charset="0"/>
                                      </a:rPr>
                                      <m:t>𝑛</m:t>
                                    </m:r>
                                  </m:e>
                                  <m:sup>
                                    <m:r>
                                      <a:rPr lang="en-US" smtClean="0">
                                        <a:latin typeface="Cambria Math" panose="02040503050406030204" pitchFamily="18" charset="0"/>
                                      </a:rPr>
                                      <m:t>2</m:t>
                                    </m:r>
                                  </m:sup>
                                </m:sSup>
                                <m:r>
                                  <a:rPr lang="en-US"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318076130"/>
                      </a:ext>
                    </a:extLst>
                  </a:tr>
                </a:tbl>
              </a:graphicData>
            </a:graphic>
          </p:graphicFrame>
        </mc:Choice>
        <mc:Fallback xmlns="">
          <p:graphicFrame>
            <p:nvGraphicFramePr>
              <p:cNvPr id="5" name="Table 5">
                <a:extLst>
                  <a:ext uri="{FF2B5EF4-FFF2-40B4-BE49-F238E27FC236}">
                    <a16:creationId xmlns:a16="http://schemas.microsoft.com/office/drawing/2014/main" id="{C75E5844-37FD-FC44-8D5C-B6EDF3D8CBC7}"/>
                  </a:ext>
                </a:extLst>
              </p:cNvPr>
              <p:cNvGraphicFramePr>
                <a:graphicFrameLocks noGrp="1"/>
              </p:cNvGraphicFramePr>
              <p:nvPr>
                <p:extLst>
                  <p:ext uri="{D42A27DB-BD31-4B8C-83A1-F6EECF244321}">
                    <p14:modId xmlns:p14="http://schemas.microsoft.com/office/powerpoint/2010/main" val="1743463471"/>
                  </p:ext>
                </p:extLst>
              </p:nvPr>
            </p:nvGraphicFramePr>
            <p:xfrm>
              <a:off x="2241169" y="2142643"/>
              <a:ext cx="4572000" cy="1012000"/>
            </p:xfrm>
            <a:graphic>
              <a:graphicData uri="http://schemas.openxmlformats.org/drawingml/2006/table">
                <a:tbl>
                  <a:tblPr firstRow="1" bandRow="1">
                    <a:tableStyleId>{616DA210-FB5B-4158-B5E0-FEB733F419BA}</a:tableStyleId>
                  </a:tblPr>
                  <a:tblGrid>
                    <a:gridCol w="1524000">
                      <a:extLst>
                        <a:ext uri="{9D8B030D-6E8A-4147-A177-3AD203B41FA5}">
                          <a16:colId xmlns:a16="http://schemas.microsoft.com/office/drawing/2014/main" val="2531836872"/>
                        </a:ext>
                      </a:extLst>
                    </a:gridCol>
                    <a:gridCol w="1524000">
                      <a:extLst>
                        <a:ext uri="{9D8B030D-6E8A-4147-A177-3AD203B41FA5}">
                          <a16:colId xmlns:a16="http://schemas.microsoft.com/office/drawing/2014/main" val="852657205"/>
                        </a:ext>
                      </a:extLst>
                    </a:gridCol>
                    <a:gridCol w="1524000">
                      <a:extLst>
                        <a:ext uri="{9D8B030D-6E8A-4147-A177-3AD203B41FA5}">
                          <a16:colId xmlns:a16="http://schemas.microsoft.com/office/drawing/2014/main" val="3317766448"/>
                        </a:ext>
                      </a:extLst>
                    </a:gridCol>
                  </a:tblGrid>
                  <a:tr h="64008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1920">
                    <a:tc>
                      <a:txBody>
                        <a:bodyPr/>
                        <a:lstStyle/>
                        <a:p>
                          <a:endParaRPr lang="en-US"/>
                        </a:p>
                      </a:txBody>
                      <a:tcPr>
                        <a:blipFill>
                          <a:blip r:embed="rId3"/>
                          <a:stretch>
                            <a:fillRect l="-833" t="-176667" r="-202500" b="-13333"/>
                          </a:stretch>
                        </a:blipFill>
                      </a:tcPr>
                    </a:tc>
                    <a:tc>
                      <a:txBody>
                        <a:bodyPr/>
                        <a:lstStyle/>
                        <a:p>
                          <a:endParaRPr lang="en-US"/>
                        </a:p>
                      </a:txBody>
                      <a:tcPr>
                        <a:blipFill>
                          <a:blip r:embed="rId3"/>
                          <a:stretch>
                            <a:fillRect l="-100000" t="-176667" r="-100826" b="-13333"/>
                          </a:stretch>
                        </a:blipFill>
                      </a:tcPr>
                    </a:tc>
                    <a:tc>
                      <a:txBody>
                        <a:bodyPr/>
                        <a:lstStyle/>
                        <a:p>
                          <a:endParaRPr lang="en-US"/>
                        </a:p>
                      </a:txBody>
                      <a:tcPr>
                        <a:blipFill>
                          <a:blip r:embed="rId3"/>
                          <a:stretch>
                            <a:fillRect l="-201667" t="-176667" r="-1667" b="-13333"/>
                          </a:stretch>
                        </a:blipFill>
                      </a:tcPr>
                    </a:tc>
                    <a:extLst>
                      <a:ext uri="{0D108BD9-81ED-4DB2-BD59-A6C34878D82A}">
                        <a16:rowId xmlns:a16="http://schemas.microsoft.com/office/drawing/2014/main" val="1318076130"/>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543329E-B58B-2248-95E1-DD9F1EBB764D}"/>
                  </a:ext>
                </a:extLst>
              </p:cNvPr>
              <p:cNvSpPr/>
              <p:nvPr/>
            </p:nvSpPr>
            <p:spPr>
              <a:xfrm>
                <a:off x="289562" y="3311092"/>
                <a:ext cx="8654537" cy="168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AU" sz="2000" b="1" dirty="0">
                    <a:solidFill>
                      <a:schemeClr val="tx1"/>
                    </a:solidFill>
                    <a:latin typeface="Calibri" charset="0"/>
                    <a:ea typeface="Calibri" charset="0"/>
                    <a:cs typeface="Calibri" charset="0"/>
                  </a:rPr>
                  <a:t>Definition</a:t>
                </a:r>
                <a:r>
                  <a:rPr lang="en-AU" sz="2000" dirty="0">
                    <a:solidFill>
                      <a:schemeClr val="tx1"/>
                    </a:solidFill>
                    <a:latin typeface="Calibri" charset="0"/>
                    <a:ea typeface="Calibri" charset="0"/>
                    <a:cs typeface="Calibri" charset="0"/>
                  </a:rPr>
                  <a:t>: A function </a:t>
                </a:r>
                <a14:m>
                  <m:oMath xmlns:m="http://schemas.openxmlformats.org/officeDocument/2006/math">
                    <m:r>
                      <a:rPr lang="en-US" sz="2000" b="0" i="1" smtClean="0">
                        <a:solidFill>
                          <a:schemeClr val="tx1"/>
                        </a:solidFill>
                        <a:latin typeface="Cambria Math" panose="02040503050406030204" pitchFamily="18" charset="0"/>
                        <a:ea typeface="Calibri" charset="0"/>
                        <a:cs typeface="Calibri" charset="0"/>
                      </a:rPr>
                      <m:t>𝑇</m:t>
                    </m:r>
                  </m:oMath>
                </a14:m>
                <a:r>
                  <a:rPr lang="en-AU" sz="2000" dirty="0">
                    <a:solidFill>
                      <a:schemeClr val="tx1"/>
                    </a:solidFill>
                    <a:latin typeface="Calibri" charset="0"/>
                    <a:ea typeface="Calibri" charset="0"/>
                    <a:cs typeface="Calibri" charset="0"/>
                  </a:rPr>
                  <a:t> is </a:t>
                </a:r>
                <a14:m>
                  <m:oMath xmlns:m="http://schemas.openxmlformats.org/officeDocument/2006/math">
                    <m:r>
                      <a:rPr lang="en-US" sz="2000" i="1">
                        <a:solidFill>
                          <a:schemeClr val="tx1"/>
                        </a:solidFill>
                        <a:latin typeface="Cambria Math" panose="02040503050406030204" pitchFamily="18" charset="0"/>
                        <a:ea typeface="Calibri" charset="0"/>
                        <a:cs typeface="Calibri" charset="0"/>
                      </a:rPr>
                      <m:t>𝑂</m:t>
                    </m:r>
                    <m:d>
                      <m:dPr>
                        <m:ctrlPr>
                          <a:rPr lang="en-US" sz="2000" i="1">
                            <a:solidFill>
                              <a:schemeClr val="tx1"/>
                            </a:solidFill>
                            <a:latin typeface="Cambria Math" panose="02040503050406030204" pitchFamily="18" charset="0"/>
                            <a:ea typeface="Calibri" charset="0"/>
                            <a:cs typeface="Calibri" charset="0"/>
                          </a:rPr>
                        </m:ctrlPr>
                      </m:dPr>
                      <m:e>
                        <m:r>
                          <a:rPr lang="en-US" sz="2000" i="1">
                            <a:solidFill>
                              <a:schemeClr val="tx1"/>
                            </a:solidFill>
                            <a:latin typeface="Cambria Math" panose="02040503050406030204" pitchFamily="18" charset="0"/>
                            <a:ea typeface="Calibri" charset="0"/>
                            <a:cs typeface="Calibri" charset="0"/>
                          </a:rPr>
                          <m:t>𝑔</m:t>
                        </m:r>
                      </m:e>
                    </m:d>
                  </m:oMath>
                </a14:m>
                <a:r>
                  <a:rPr lang="en-AU" sz="2000" dirty="0">
                    <a:solidFill>
                      <a:schemeClr val="tx1"/>
                    </a:solidFill>
                    <a:latin typeface="Calibri" charset="0"/>
                    <a:ea typeface="Calibri" charset="0"/>
                    <a:cs typeface="Calibri" charset="0"/>
                  </a:rPr>
                  <a:t> if there are positive integers </a:t>
                </a:r>
                <a14:m>
                  <m:oMath xmlns:m="http://schemas.openxmlformats.org/officeDocument/2006/math">
                    <m:r>
                      <a:rPr lang="en-AU" sz="2000" i="1" dirty="0">
                        <a:solidFill>
                          <a:schemeClr val="tx1"/>
                        </a:solidFill>
                        <a:latin typeface="Cambria Math" panose="02040503050406030204" pitchFamily="18" charset="0"/>
                        <a:ea typeface="Calibri" charset="0"/>
                        <a:cs typeface="Calibri" charset="0"/>
                      </a:rPr>
                      <m:t>𝑚</m:t>
                    </m:r>
                  </m:oMath>
                </a14:m>
                <a:r>
                  <a:rPr lang="en-AU" sz="2000" dirty="0">
                    <a:solidFill>
                      <a:schemeClr val="tx1"/>
                    </a:solidFill>
                    <a:latin typeface="Calibri" charset="0"/>
                    <a:ea typeface="Calibri" charset="0"/>
                    <a:cs typeface="Calibri" charset="0"/>
                  </a:rPr>
                  <a:t> and </a:t>
                </a:r>
                <a14:m>
                  <m:oMath xmlns:m="http://schemas.openxmlformats.org/officeDocument/2006/math">
                    <m:r>
                      <a:rPr lang="en-AU" sz="2000" i="1" dirty="0">
                        <a:solidFill>
                          <a:schemeClr val="tx1"/>
                        </a:solidFill>
                        <a:latin typeface="Cambria Math" panose="02040503050406030204" pitchFamily="18" charset="0"/>
                        <a:ea typeface="Consolas" charset="0"/>
                        <a:cs typeface="Consolas" charset="0"/>
                      </a:rPr>
                      <m:t>𝑑</m:t>
                    </m:r>
                  </m:oMath>
                </a14:m>
                <a:r>
                  <a:rPr lang="en-AU" sz="2000" dirty="0">
                    <a:solidFill>
                      <a:schemeClr val="tx1"/>
                    </a:solidFill>
                    <a:latin typeface="Calibri" charset="0"/>
                    <a:ea typeface="Calibri" charset="0"/>
                    <a:cs typeface="Calibri" charset="0"/>
                  </a:rPr>
                  <a:t> such that for all </a:t>
                </a:r>
                <a14:m>
                  <m:oMath xmlns:m="http://schemas.openxmlformats.org/officeDocument/2006/math">
                    <m:r>
                      <a:rPr lang="en-US" sz="2000" i="1">
                        <a:solidFill>
                          <a:schemeClr val="tx1"/>
                        </a:solidFill>
                        <a:latin typeface="Cambria Math" panose="02040503050406030204" pitchFamily="18" charset="0"/>
                        <a:ea typeface="Calibri" charset="0"/>
                        <a:cs typeface="Calibri" charset="0"/>
                      </a:rPr>
                      <m:t>𝑛</m:t>
                    </m:r>
                    <m:r>
                      <a:rPr lang="en-US" sz="2000" i="1">
                        <a:solidFill>
                          <a:schemeClr val="tx1"/>
                        </a:solidFill>
                        <a:latin typeface="Cambria Math" panose="02040503050406030204" pitchFamily="18" charset="0"/>
                        <a:ea typeface="Calibri" charset="0"/>
                        <a:cs typeface="Calibri" charset="0"/>
                      </a:rPr>
                      <m:t>≥</m:t>
                    </m:r>
                    <m:r>
                      <a:rPr lang="en-US" sz="2000" i="1">
                        <a:solidFill>
                          <a:schemeClr val="tx1"/>
                        </a:solidFill>
                        <a:latin typeface="Cambria Math" panose="02040503050406030204" pitchFamily="18" charset="0"/>
                        <a:ea typeface="Calibri" charset="0"/>
                        <a:cs typeface="Calibri" charset="0"/>
                      </a:rPr>
                      <m:t>𝑚</m:t>
                    </m:r>
                  </m:oMath>
                </a14:m>
                <a:r>
                  <a:rPr lang="en-AU" sz="2000" dirty="0">
                    <a:solidFill>
                      <a:schemeClr val="tx1"/>
                    </a:solidFill>
                    <a:latin typeface="Calibri" charset="0"/>
                    <a:ea typeface="Calibri" charset="0"/>
                    <a:cs typeface="Calibri" charset="0"/>
                  </a:rPr>
                  <a:t>:</a:t>
                </a:r>
              </a:p>
              <a:p>
                <a:pPr lvl="1"/>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onsolas" charset="0"/>
                          <a:cs typeface="Consolas" charset="0"/>
                        </a:rPr>
                        <m:t>𝑇</m:t>
                      </m:r>
                      <m:d>
                        <m:dPr>
                          <m:ctrlPr>
                            <a:rPr lang="en-US" sz="2000" i="1">
                              <a:solidFill>
                                <a:schemeClr val="tx1"/>
                              </a:solidFill>
                              <a:latin typeface="Cambria Math" panose="02040503050406030204" pitchFamily="18" charset="0"/>
                              <a:ea typeface="Consolas" charset="0"/>
                              <a:cs typeface="Consolas" charset="0"/>
                            </a:rPr>
                          </m:ctrlPr>
                        </m:dPr>
                        <m:e>
                          <m:r>
                            <a:rPr lang="en-US" sz="2000" i="1">
                              <a:solidFill>
                                <a:schemeClr val="tx1"/>
                              </a:solidFill>
                              <a:latin typeface="Cambria Math" panose="02040503050406030204" pitchFamily="18" charset="0"/>
                              <a:ea typeface="Consolas" charset="0"/>
                              <a:cs typeface="Consolas" charset="0"/>
                            </a:rPr>
                            <m:t>𝑛</m:t>
                          </m:r>
                        </m:e>
                      </m:d>
                      <m:r>
                        <a:rPr lang="en-US" sz="2000" i="1">
                          <a:solidFill>
                            <a:schemeClr val="tx1"/>
                          </a:solidFill>
                          <a:latin typeface="Cambria Math" panose="02040503050406030204" pitchFamily="18" charset="0"/>
                          <a:ea typeface="Consolas" charset="0"/>
                          <a:cs typeface="Consolas" charset="0"/>
                        </a:rPr>
                        <m:t>≤</m:t>
                      </m:r>
                      <m:r>
                        <a:rPr lang="en-US" sz="2000" i="1">
                          <a:solidFill>
                            <a:schemeClr val="tx1"/>
                          </a:solidFill>
                          <a:latin typeface="Cambria Math" panose="02040503050406030204" pitchFamily="18" charset="0"/>
                          <a:ea typeface="Consolas" charset="0"/>
                          <a:cs typeface="Consolas" charset="0"/>
                        </a:rPr>
                        <m:t>𝑑</m:t>
                      </m:r>
                      <m:r>
                        <a:rPr lang="en-US" sz="2000" i="1">
                          <a:solidFill>
                            <a:schemeClr val="tx1"/>
                          </a:solidFill>
                          <a:latin typeface="Cambria Math" panose="02040503050406030204" pitchFamily="18" charset="0"/>
                          <a:ea typeface="Consolas" charset="0"/>
                          <a:cs typeface="Consolas" charset="0"/>
                        </a:rPr>
                        <m:t> × </m:t>
                      </m:r>
                      <m:r>
                        <a:rPr lang="en-US" sz="2000" i="1">
                          <a:solidFill>
                            <a:schemeClr val="tx1"/>
                          </a:solidFill>
                          <a:latin typeface="Cambria Math" panose="02040503050406030204" pitchFamily="18" charset="0"/>
                          <a:ea typeface="Consolas" charset="0"/>
                          <a:cs typeface="Consolas" charset="0"/>
                        </a:rPr>
                        <m:t>𝑔</m:t>
                      </m:r>
                      <m:d>
                        <m:dPr>
                          <m:ctrlPr>
                            <a:rPr lang="en-US" sz="2000" i="1">
                              <a:solidFill>
                                <a:schemeClr val="tx1"/>
                              </a:solidFill>
                              <a:latin typeface="Cambria Math" panose="02040503050406030204" pitchFamily="18" charset="0"/>
                              <a:ea typeface="Consolas" charset="0"/>
                              <a:cs typeface="Consolas" charset="0"/>
                            </a:rPr>
                          </m:ctrlPr>
                        </m:dPr>
                        <m:e>
                          <m:r>
                            <a:rPr lang="en-US" sz="2000" i="1">
                              <a:solidFill>
                                <a:schemeClr val="tx1"/>
                              </a:solidFill>
                              <a:latin typeface="Cambria Math" panose="02040503050406030204" pitchFamily="18" charset="0"/>
                              <a:ea typeface="Consolas" charset="0"/>
                              <a:cs typeface="Consolas" charset="0"/>
                            </a:rPr>
                            <m:t>𝑛</m:t>
                          </m:r>
                        </m:e>
                      </m:d>
                      <m:r>
                        <a:rPr lang="en-US" sz="2000" i="1">
                          <a:solidFill>
                            <a:schemeClr val="tx1"/>
                          </a:solidFill>
                          <a:latin typeface="Cambria Math" panose="02040503050406030204" pitchFamily="18" charset="0"/>
                          <a:ea typeface="Consolas" charset="0"/>
                          <a:cs typeface="Consolas" charset="0"/>
                        </a:rPr>
                        <m:t> </m:t>
                      </m:r>
                    </m:oMath>
                  </m:oMathPara>
                </a14:m>
                <a:endParaRPr lang="en-AU" sz="2000" dirty="0">
                  <a:solidFill>
                    <a:schemeClr val="tx1"/>
                  </a:solidFill>
                  <a:latin typeface="Consolas" charset="0"/>
                  <a:ea typeface="Consolas" charset="0"/>
                  <a:cs typeface="Consolas" charset="0"/>
                </a:endParaRPr>
              </a:p>
              <a:p>
                <a:r>
                  <a:rPr lang="en-AU" sz="2000" dirty="0">
                    <a:solidFill>
                      <a:schemeClr val="tx1"/>
                    </a:solidFill>
                    <a:latin typeface="Calibri" charset="0"/>
                    <a:ea typeface="Calibri" charset="0"/>
                    <a:cs typeface="Calibri" charset="0"/>
                  </a:rPr>
                  <a:t>i.e., that </a:t>
                </a:r>
                <a14:m>
                  <m:oMath xmlns:m="http://schemas.openxmlformats.org/officeDocument/2006/math">
                    <m:r>
                      <a:rPr lang="en-US" sz="2000" b="0" i="1" smtClean="0">
                        <a:solidFill>
                          <a:schemeClr val="tx1"/>
                        </a:solidFill>
                        <a:latin typeface="Cambria Math" panose="02040503050406030204" pitchFamily="18" charset="0"/>
                        <a:ea typeface="Consolas" charset="0"/>
                        <a:cs typeface="Consolas" charset="0"/>
                      </a:rPr>
                      <m:t>𝑇</m:t>
                    </m:r>
                  </m:oMath>
                </a14:m>
                <a:r>
                  <a:rPr lang="en-AU" sz="2000" dirty="0">
                    <a:solidFill>
                      <a:schemeClr val="tx1"/>
                    </a:solidFill>
                    <a:latin typeface="Calibri" charset="0"/>
                    <a:ea typeface="Calibri" charset="0"/>
                    <a:cs typeface="Calibri" charset="0"/>
                  </a:rPr>
                  <a:t> is </a:t>
                </a:r>
                <a:r>
                  <a:rPr lang="en-AU" sz="2000" i="1" dirty="0">
                    <a:solidFill>
                      <a:schemeClr val="tx1"/>
                    </a:solidFill>
                    <a:latin typeface="Calibri" charset="0"/>
                    <a:ea typeface="Calibri" charset="0"/>
                    <a:cs typeface="Calibri" charset="0"/>
                  </a:rPr>
                  <a:t>bounded above </a:t>
                </a:r>
                <a:r>
                  <a:rPr lang="en-AU" sz="2000" dirty="0">
                    <a:solidFill>
                      <a:schemeClr val="tx1"/>
                    </a:solidFill>
                    <a:latin typeface="Calibri" charset="0"/>
                    <a:ea typeface="Calibri" charset="0"/>
                    <a:cs typeface="Calibri" charset="0"/>
                  </a:rPr>
                  <a:t>by </a:t>
                </a:r>
                <a14:m>
                  <m:oMath xmlns:m="http://schemas.openxmlformats.org/officeDocument/2006/math">
                    <m:r>
                      <a:rPr lang="en-US" sz="2000" i="1">
                        <a:solidFill>
                          <a:schemeClr val="tx1"/>
                        </a:solidFill>
                        <a:latin typeface="Cambria Math" panose="02040503050406030204" pitchFamily="18" charset="0"/>
                        <a:ea typeface="Consolas" charset="0"/>
                        <a:cs typeface="Consolas" charset="0"/>
                      </a:rPr>
                      <m:t>𝑔</m:t>
                    </m:r>
                    <m:r>
                      <a:rPr lang="en-US" sz="2000" i="1">
                        <a:solidFill>
                          <a:schemeClr val="tx1"/>
                        </a:solidFill>
                        <a:latin typeface="Cambria Math" panose="02040503050406030204" pitchFamily="18" charset="0"/>
                        <a:ea typeface="Consolas" charset="0"/>
                        <a:cs typeface="Consolas" charset="0"/>
                      </a:rPr>
                      <m:t> </m:t>
                    </m:r>
                  </m:oMath>
                </a14:m>
                <a:r>
                  <a:rPr lang="en-AU" sz="2000" dirty="0">
                    <a:solidFill>
                      <a:schemeClr val="tx1"/>
                    </a:solidFill>
                    <a:latin typeface="Calibri" charset="0"/>
                    <a:ea typeface="Calibri" charset="0"/>
                    <a:cs typeface="Calibri" charset="0"/>
                  </a:rPr>
                  <a:t>: for sufficiently large </a:t>
                </a:r>
                <a14:m>
                  <m:oMath xmlns:m="http://schemas.openxmlformats.org/officeDocument/2006/math">
                    <m:r>
                      <a:rPr lang="en-AU" sz="2000" i="1" dirty="0">
                        <a:solidFill>
                          <a:schemeClr val="tx1"/>
                        </a:solidFill>
                        <a:latin typeface="Cambria Math" panose="02040503050406030204" pitchFamily="18" charset="0"/>
                        <a:ea typeface="Consolas" charset="0"/>
                        <a:cs typeface="Consolas" charset="0"/>
                      </a:rPr>
                      <m:t>𝑛</m:t>
                    </m:r>
                  </m:oMath>
                </a14:m>
                <a:r>
                  <a:rPr lang="en-AU" sz="2000" dirty="0">
                    <a:solidFill>
                      <a:schemeClr val="tx1"/>
                    </a:solidFill>
                    <a:latin typeface="Calibri" charset="0"/>
                    <a:ea typeface="Calibri" charset="0"/>
                    <a:cs typeface="Calibri" charset="0"/>
                  </a:rPr>
                  <a:t> the value of </a:t>
                </a:r>
                <a14:m>
                  <m:oMath xmlns:m="http://schemas.openxmlformats.org/officeDocument/2006/math">
                    <m:r>
                      <a:rPr lang="en-US" sz="2000" b="0" i="1" dirty="0" smtClean="0">
                        <a:solidFill>
                          <a:schemeClr val="tx1"/>
                        </a:solidFill>
                        <a:latin typeface="Cambria Math" panose="02040503050406030204" pitchFamily="18" charset="0"/>
                        <a:ea typeface="Consolas" charset="0"/>
                        <a:cs typeface="Consolas" charset="0"/>
                      </a:rPr>
                      <m:t>𝑇</m:t>
                    </m:r>
                  </m:oMath>
                </a14:m>
                <a:r>
                  <a:rPr lang="en-AU" sz="2000" dirty="0">
                    <a:solidFill>
                      <a:schemeClr val="tx1"/>
                    </a:solidFill>
                    <a:latin typeface="Calibri" charset="0"/>
                    <a:ea typeface="Calibri" charset="0"/>
                    <a:cs typeface="Calibri" charset="0"/>
                  </a:rPr>
                  <a:t> is no larger than a multiple of the function </a:t>
                </a:r>
                <a14:m>
                  <m:oMath xmlns:m="http://schemas.openxmlformats.org/officeDocument/2006/math">
                    <m:r>
                      <a:rPr lang="en-AU" sz="2000" i="1" dirty="0">
                        <a:solidFill>
                          <a:schemeClr val="tx1"/>
                        </a:solidFill>
                        <a:latin typeface="Cambria Math" panose="02040503050406030204" pitchFamily="18" charset="0"/>
                        <a:ea typeface="Consolas" charset="0"/>
                        <a:cs typeface="Consolas" charset="0"/>
                      </a:rPr>
                      <m:t>𝑔</m:t>
                    </m:r>
                  </m:oMath>
                </a14:m>
                <a:r>
                  <a:rPr lang="en-AU" sz="2000" dirty="0">
                    <a:solidFill>
                      <a:schemeClr val="tx1"/>
                    </a:solidFill>
                  </a:rPr>
                  <a:t>.</a:t>
                </a:r>
              </a:p>
            </p:txBody>
          </p:sp>
        </mc:Choice>
        <mc:Fallback xmlns="">
          <p:sp>
            <p:nvSpPr>
              <p:cNvPr id="7" name="Rectangle 6">
                <a:extLst>
                  <a:ext uri="{FF2B5EF4-FFF2-40B4-BE49-F238E27FC236}">
                    <a16:creationId xmlns:a16="http://schemas.microsoft.com/office/drawing/2014/main" id="{C543329E-B58B-2248-95E1-DD9F1EBB764D}"/>
                  </a:ext>
                </a:extLst>
              </p:cNvPr>
              <p:cNvSpPr>
                <a:spLocks noRot="1" noChangeAspect="1" noMove="1" noResize="1" noEditPoints="1" noAdjustHandles="1" noChangeArrowheads="1" noChangeShapeType="1" noTextEdit="1"/>
              </p:cNvSpPr>
              <p:nvPr/>
            </p:nvSpPr>
            <p:spPr>
              <a:xfrm>
                <a:off x="289562" y="3311092"/>
                <a:ext cx="8654537" cy="168910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357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14B5-0E11-6442-AF3B-13B615678511}"/>
              </a:ext>
            </a:extLst>
          </p:cNvPr>
          <p:cNvSpPr>
            <a:spLocks noGrp="1"/>
          </p:cNvSpPr>
          <p:nvPr>
            <p:ph type="title"/>
          </p:nvPr>
        </p:nvSpPr>
        <p:spPr/>
        <p:txBody>
          <a:bodyPr/>
          <a:lstStyle/>
          <a:p>
            <a:r>
              <a:rPr lang="en-US" dirty="0"/>
              <a:t>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57B8C2-4565-4B4C-9A69-644D2363A17F}"/>
                  </a:ext>
                </a:extLst>
              </p:cNvPr>
              <p:cNvSpPr>
                <a:spLocks noGrp="1"/>
              </p:cNvSpPr>
              <p:nvPr>
                <p:ph idx="1"/>
              </p:nvPr>
            </p:nvSpPr>
            <p:spPr/>
            <p:txBody>
              <a:bodyPr>
                <a:normAutofit lnSpcReduction="10000"/>
              </a:bodyPr>
              <a:lstStyle/>
              <a:p>
                <a:r>
                  <a:rPr lang="en-US" sz="2000" b="1" dirty="0"/>
                  <a:t>Example</a:t>
                </a:r>
                <a:r>
                  <a:rPr lang="en-US" sz="2000" dirty="0"/>
                  <a:t>: For a given algorithm the number of steps required to solve the problem is </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+13</m:t>
                      </m:r>
                      <m:r>
                        <a:rPr lang="en-US" sz="2000" b="0" i="1" smtClean="0">
                          <a:latin typeface="Cambria Math" panose="02040503050406030204" pitchFamily="18" charset="0"/>
                        </a:rPr>
                        <m:t>𝑛</m:t>
                      </m:r>
                      <m:r>
                        <a:rPr lang="en-US" sz="2000" b="0" i="1" smtClean="0">
                          <a:latin typeface="Cambria Math" panose="02040503050406030204" pitchFamily="18" charset="0"/>
                        </a:rPr>
                        <m:t>+716</m:t>
                      </m:r>
                    </m:oMath>
                  </m:oMathPara>
                </a14:m>
                <a:endParaRPr lang="en-US" sz="2000" dirty="0"/>
              </a:p>
              <a:p>
                <a:pPr lvl="1"/>
                <a:r>
                  <a:rPr lang="en-US" sz="1800" dirty="0"/>
                  <a:t>For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1,2</m:t>
                        </m:r>
                      </m:e>
                    </m:d>
                  </m:oMath>
                </a14:m>
                <a:r>
                  <a:rPr lang="en-US" sz="1800" dirty="0"/>
                  <a:t>, the constant term dominates </a:t>
                </a:r>
              </a:p>
              <a:p>
                <a:pPr marL="0" indent="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𝑇</m:t>
                      </m:r>
                      <m:d>
                        <m:dPr>
                          <m:ctrlPr>
                            <a:rPr lang="en-US" sz="1800" i="1">
                              <a:latin typeface="Cambria Math" panose="02040503050406030204" pitchFamily="18" charset="0"/>
                            </a:rPr>
                          </m:ctrlPr>
                        </m:dPr>
                        <m:e>
                          <m:r>
                            <a:rPr lang="en-US" sz="1800" i="1">
                              <a:latin typeface="Cambria Math" panose="02040503050406030204" pitchFamily="18" charset="0"/>
                            </a:rPr>
                            <m:t>𝑛</m:t>
                          </m:r>
                        </m:e>
                      </m:d>
                      <m:r>
                        <a:rPr lang="en-US" sz="1800" i="1">
                          <a:latin typeface="Cambria Math" panose="02040503050406030204" pitchFamily="18" charset="0"/>
                        </a:rPr>
                        <m:t>=5</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1,4</m:t>
                          </m:r>
                        </m:e>
                      </m:d>
                      <m:r>
                        <a:rPr lang="en-US" sz="1800" i="1">
                          <a:latin typeface="Cambria Math" panose="02040503050406030204" pitchFamily="18" charset="0"/>
                        </a:rPr>
                        <m:t>+13</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1,2</m:t>
                          </m:r>
                        </m:e>
                      </m:d>
                      <m:r>
                        <a:rPr lang="en-US" sz="1800" i="1">
                          <a:latin typeface="Cambria Math" panose="02040503050406030204" pitchFamily="18" charset="0"/>
                        </a:rPr>
                        <m:t>+716</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734, 762</m:t>
                          </m:r>
                        </m:e>
                      </m:d>
                    </m:oMath>
                  </m:oMathPara>
                </a14:m>
                <a:endParaRPr lang="en-US" sz="1800" dirty="0"/>
              </a:p>
              <a:p>
                <a:pPr lvl="1"/>
                <a:r>
                  <a:rPr lang="en-US" sz="1800" dirty="0"/>
                  <a:t>as n gets larger, the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oMath>
                </a14:m>
                <a:r>
                  <a:rPr lang="en-US" sz="1800" dirty="0"/>
                  <a:t>  term becomes the most important i.e.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=100</m:t>
                    </m:r>
                  </m:oMath>
                </a14:m>
                <a:endParaRPr lang="en-US" sz="1800" dirty="0"/>
              </a:p>
              <a:p>
                <a:pPr marL="457200" lvl="1" indent="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𝑇</m:t>
                      </m:r>
                      <m:d>
                        <m:dPr>
                          <m:ctrlPr>
                            <a:rPr lang="en-US" sz="1800" i="1">
                              <a:latin typeface="Cambria Math" panose="02040503050406030204" pitchFamily="18" charset="0"/>
                            </a:rPr>
                          </m:ctrlPr>
                        </m:dPr>
                        <m:e>
                          <m:r>
                            <a:rPr lang="en-US" sz="1800" i="1">
                              <a:latin typeface="Cambria Math" panose="02040503050406030204" pitchFamily="18" charset="0"/>
                            </a:rPr>
                            <m:t>𝑛</m:t>
                          </m:r>
                        </m:e>
                      </m:d>
                      <m:r>
                        <a:rPr lang="en-US" sz="1800" i="1">
                          <a:latin typeface="Cambria Math" panose="02040503050406030204" pitchFamily="18" charset="0"/>
                        </a:rPr>
                        <m:t>=5</m:t>
                      </m:r>
                      <m:r>
                        <a:rPr lang="en-US" sz="1800" b="0" i="1" smtClean="0">
                          <a:latin typeface="Cambria Math" panose="02040503050406030204" pitchFamily="18" charset="0"/>
                        </a:rPr>
                        <m:t>⋅10,000</m:t>
                      </m:r>
                      <m:r>
                        <a:rPr lang="en-US" sz="1800" i="1">
                          <a:latin typeface="Cambria Math" panose="02040503050406030204" pitchFamily="18" charset="0"/>
                        </a:rPr>
                        <m:t>+13</m:t>
                      </m:r>
                      <m:r>
                        <a:rPr lang="en-US" sz="1800" b="0" i="1" smtClean="0">
                          <a:latin typeface="Cambria Math" panose="02040503050406030204" pitchFamily="18" charset="0"/>
                        </a:rPr>
                        <m:t>⋅100</m:t>
                      </m:r>
                      <m:r>
                        <a:rPr lang="en-US" sz="1800" i="1">
                          <a:latin typeface="Cambria Math" panose="02040503050406030204" pitchFamily="18" charset="0"/>
                        </a:rPr>
                        <m:t>+716</m:t>
                      </m:r>
                      <m:r>
                        <a:rPr lang="en-US" sz="1800" b="0" i="1" smtClean="0">
                          <a:latin typeface="Cambria Math" panose="02040503050406030204" pitchFamily="18" charset="0"/>
                        </a:rPr>
                        <m:t>≈50,000</m:t>
                      </m:r>
                    </m:oMath>
                  </m:oMathPara>
                </a14:m>
                <a:endParaRPr lang="en-US" sz="1800" dirty="0"/>
              </a:p>
              <a:p>
                <a:pPr lvl="1"/>
                <a:r>
                  <a:rPr lang="en-AU" sz="1800" dirty="0"/>
                  <a:t>the other two terms become quickly  insignificant. If </a:t>
                </a:r>
                <a14:m>
                  <m:oMath xmlns:m="http://schemas.openxmlformats.org/officeDocument/2006/math">
                    <m:r>
                      <a:rPr lang="en-US" sz="1800" b="0" i="1" smtClean="0">
                        <a:latin typeface="Cambria Math" panose="02040503050406030204" pitchFamily="18" charset="0"/>
                      </a:rPr>
                      <m:t>𝑛</m:t>
                    </m:r>
                  </m:oMath>
                </a14:m>
                <a:r>
                  <a:rPr lang="en-US" sz="1800" dirty="0"/>
                  <a:t> gets even larger, the coefficient 5 becomes insignificant too, which results in </a:t>
                </a:r>
                <a14:m>
                  <m:oMath xmlns:m="http://schemas.openxmlformats.org/officeDocument/2006/math">
                    <m:r>
                      <a:rPr lang="en-US" sz="1800" b="0" i="1" smtClean="0">
                        <a:latin typeface="Cambria Math" panose="02040503050406030204" pitchFamily="18" charset="0"/>
                      </a:rPr>
                      <m:t>𝑂</m:t>
                    </m:r>
                    <m:d>
                      <m:dPr>
                        <m:ctrlPr>
                          <a:rPr lang="en-US" sz="1800" b="0" i="1" smtClean="0">
                            <a:latin typeface="Cambria Math" panose="02040503050406030204" pitchFamily="18" charset="0"/>
                          </a:rPr>
                        </m:ctrlPr>
                      </m:dPr>
                      <m:e>
                        <m:r>
                          <a:rPr lang="en-US" sz="1800" i="1">
                            <a:latin typeface="Cambria Math" panose="02040503050406030204" pitchFamily="18" charset="0"/>
                          </a:rPr>
                          <m:t>𝑔</m:t>
                        </m:r>
                        <m:d>
                          <m:dPr>
                            <m:ctrlPr>
                              <a:rPr lang="en-US" sz="1800" i="1">
                                <a:latin typeface="Cambria Math" panose="02040503050406030204" pitchFamily="18" charset="0"/>
                              </a:rPr>
                            </m:ctrlPr>
                          </m:dPr>
                          <m:e>
                            <m:r>
                              <a:rPr lang="en-US" sz="1800" i="1">
                                <a:latin typeface="Cambria Math" panose="02040503050406030204" pitchFamily="18" charset="0"/>
                              </a:rPr>
                              <m:t>𝑛</m:t>
                            </m:r>
                          </m:e>
                        </m:d>
                      </m:e>
                    </m:d>
                  </m:oMath>
                </a14:m>
                <a:r>
                  <a:rPr lang="en-US" sz="1800" dirty="0"/>
                  <a:t> where </a:t>
                </a:r>
                <a14:m>
                  <m:oMath xmlns:m="http://schemas.openxmlformats.org/officeDocument/2006/math">
                    <m:r>
                      <a:rPr lang="en-US" sz="1800" i="1">
                        <a:latin typeface="Cambria Math" panose="02040503050406030204" pitchFamily="18" charset="0"/>
                      </a:rPr>
                      <m:t>𝑔</m:t>
                    </m:r>
                    <m:d>
                      <m:dPr>
                        <m:ctrlPr>
                          <a:rPr lang="en-US" sz="1800" i="1">
                            <a:latin typeface="Cambria Math" panose="02040503050406030204" pitchFamily="18" charset="0"/>
                          </a:rPr>
                        </m:ctrlPr>
                      </m:dPr>
                      <m:e>
                        <m:r>
                          <a:rPr lang="en-US" sz="1800" i="1">
                            <a:latin typeface="Cambria Math" panose="02040503050406030204" pitchFamily="18" charset="0"/>
                          </a:rPr>
                          <m:t>𝑛</m:t>
                        </m:r>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oMath>
                </a14:m>
                <a:endParaRPr lang="en-US" sz="1800" dirty="0"/>
              </a:p>
              <a:p>
                <a:pPr marL="457200" lvl="1" indent="0">
                  <a:buNone/>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panose="02040503050406030204" pitchFamily="18" charset="0"/>
                                </a:rPr>
                                <m:t>lim</m:t>
                              </m:r>
                            </m:e>
                            <m:lim>
                              <m:r>
                                <a:rPr lang="en-US" sz="1800" b="0" i="1" smtClean="0">
                                  <a:latin typeface="Cambria Math" panose="02040503050406030204" pitchFamily="18" charset="0"/>
                                </a:rPr>
                                <m:t>𝑛</m:t>
                              </m:r>
                              <m:r>
                                <a:rPr lang="en-US" sz="1800" b="0" i="1" smtClean="0">
                                  <a:latin typeface="Cambria Math" panose="02040503050406030204" pitchFamily="18" charset="0"/>
                                </a:rPr>
                                <m:t>→∞</m:t>
                              </m:r>
                            </m:lim>
                          </m:limLow>
                        </m:fName>
                        <m:e>
                          <m:f>
                            <m:fPr>
                              <m:ctrlPr>
                                <a:rPr lang="en-US" sz="1800" b="0" i="1" smtClean="0">
                                  <a:latin typeface="Cambria Math" panose="02040503050406030204" pitchFamily="18" charset="0"/>
                                </a:rPr>
                              </m:ctrlPr>
                            </m:fPr>
                            <m:num>
                              <m:r>
                                <a:rPr lang="en-US" sz="1800" i="1">
                                  <a:latin typeface="Cambria Math" panose="02040503050406030204" pitchFamily="18" charset="0"/>
                                </a:rPr>
                                <m:t>𝑇</m:t>
                              </m:r>
                              <m:d>
                                <m:dPr>
                                  <m:ctrlPr>
                                    <a:rPr lang="en-US" sz="1800" i="1">
                                      <a:latin typeface="Cambria Math" panose="02040503050406030204" pitchFamily="18" charset="0"/>
                                    </a:rPr>
                                  </m:ctrlPr>
                                </m:dPr>
                                <m:e>
                                  <m:r>
                                    <a:rPr lang="en-US" sz="1800" i="1">
                                      <a:latin typeface="Cambria Math" panose="02040503050406030204" pitchFamily="18" charset="0"/>
                                    </a:rPr>
                                    <m:t>𝑛</m:t>
                                  </m:r>
                                </m:e>
                              </m:d>
                            </m:num>
                            <m:den>
                              <m:r>
                                <a:rPr lang="en-US" sz="1800" b="0" i="1" smtClean="0">
                                  <a:latin typeface="Cambria Math" panose="02040503050406030204" pitchFamily="18" charset="0"/>
                                </a:rPr>
                                <m:t>𝑔</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den>
                          </m:f>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𝑛</m:t>
                              </m:r>
                              <m:r>
                                <a:rPr lang="en-US" sz="1800" i="1">
                                  <a:latin typeface="Cambria Math" panose="02040503050406030204" pitchFamily="18" charset="0"/>
                                </a:rPr>
                                <m:t>→∞</m:t>
                              </m:r>
                            </m:lim>
                          </m:limLow>
                        </m:fName>
                        <m:e>
                          <m:f>
                            <m:fPr>
                              <m:ctrlPr>
                                <a:rPr lang="en-US" sz="1800" i="1">
                                  <a:latin typeface="Cambria Math" panose="02040503050406030204" pitchFamily="18" charset="0"/>
                                </a:rPr>
                              </m:ctrlPr>
                            </m:fPr>
                            <m:num>
                              <m:r>
                                <a:rPr lang="en-US" sz="1800" i="1">
                                  <a:latin typeface="Cambria Math" panose="02040503050406030204" pitchFamily="18" charset="0"/>
                                </a:rPr>
                                <m:t>5</m:t>
                              </m:r>
                              <m:sSup>
                                <m:sSupPr>
                                  <m:ctrlPr>
                                    <a:rPr lang="en-US" sz="1800" i="1">
                                      <a:latin typeface="Cambria Math" panose="02040503050406030204" pitchFamily="18" charset="0"/>
                                    </a:rPr>
                                  </m:ctrlPr>
                                </m:sSupPr>
                                <m:e>
                                  <m:r>
                                    <a:rPr lang="en-US" sz="1800" i="1">
                                      <a:latin typeface="Cambria Math" panose="02040503050406030204" pitchFamily="18" charset="0"/>
                                    </a:rPr>
                                    <m:t>𝑛</m:t>
                                  </m:r>
                                </m:e>
                                <m:sup>
                                  <m:r>
                                    <a:rPr lang="en-US" sz="1800" i="1">
                                      <a:latin typeface="Cambria Math" panose="02040503050406030204" pitchFamily="18" charset="0"/>
                                    </a:rPr>
                                    <m:t>2</m:t>
                                  </m:r>
                                </m:sup>
                              </m:sSup>
                              <m:r>
                                <a:rPr lang="en-US" sz="1800" i="1">
                                  <a:latin typeface="Cambria Math" panose="02040503050406030204" pitchFamily="18" charset="0"/>
                                </a:rPr>
                                <m:t>+13</m:t>
                              </m:r>
                              <m:r>
                                <a:rPr lang="en-US" sz="1800" i="1">
                                  <a:latin typeface="Cambria Math" panose="02040503050406030204" pitchFamily="18" charset="0"/>
                                </a:rPr>
                                <m:t>𝑛</m:t>
                              </m:r>
                              <m:r>
                                <a:rPr lang="en-US" sz="1800" i="1">
                                  <a:latin typeface="Cambria Math" panose="02040503050406030204" pitchFamily="18" charset="0"/>
                                </a:rPr>
                                <m:t>+716</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den>
                          </m:f>
                        </m:e>
                      </m:func>
                      <m:r>
                        <a:rPr lang="en-US" sz="1800" b="0" i="1" smtClean="0">
                          <a:latin typeface="Cambria Math" panose="02040503050406030204" pitchFamily="18" charset="0"/>
                        </a:rPr>
                        <m:t>&lt;∞</m:t>
                      </m:r>
                    </m:oMath>
                  </m:oMathPara>
                </a14:m>
                <a:endParaRPr lang="en-US" sz="1800" dirty="0"/>
              </a:p>
              <a:p>
                <a:r>
                  <a:rPr lang="en-US" sz="2000" dirty="0"/>
                  <a:t>What about </a:t>
                </a:r>
                <a14:m>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3</m:t>
                        </m:r>
                      </m:sup>
                    </m:sSup>
                  </m:oMath>
                </a14:m>
                <a:r>
                  <a:rPr lang="en-US" sz="2000" dirty="0"/>
                  <a:t> ?</a:t>
                </a:r>
              </a:p>
              <a:p>
                <a:r>
                  <a:rPr lang="is-IS" sz="2000" dirty="0">
                    <a:ea typeface="Calibri" charset="0"/>
                    <a:cs typeface="Calibri" charset="0"/>
                  </a:rPr>
                  <a:t>When we ask the big-Oh class of a function, unless otherwise stated we want a </a:t>
                </a:r>
                <a:r>
                  <a:rPr lang="is-IS" sz="2000" i="1" dirty="0">
                    <a:ea typeface="Calibri" charset="0"/>
                    <a:cs typeface="Calibri" charset="0"/>
                  </a:rPr>
                  <a:t>tight bound </a:t>
                </a:r>
                <a:r>
                  <a:rPr lang="is-IS" sz="2000" dirty="0">
                    <a:ea typeface="Calibri" charset="0"/>
                    <a:cs typeface="Calibri" charset="0"/>
                  </a:rPr>
                  <a:t>- the slowest growing function that works for </a:t>
                </a:r>
                <a14:m>
                  <m:oMath xmlns:m="http://schemas.openxmlformats.org/officeDocument/2006/math">
                    <m:r>
                      <a:rPr lang="is-IS" sz="2000" i="1" dirty="0" smtClean="0">
                        <a:latin typeface="Cambria Math" panose="02040503050406030204" pitchFamily="18" charset="0"/>
                        <a:ea typeface="Calibri" charset="0"/>
                        <a:cs typeface="Calibri" charset="0"/>
                      </a:rPr>
                      <m:t>𝑓</m:t>
                    </m:r>
                  </m:oMath>
                </a14:m>
                <a:r>
                  <a:rPr lang="is-IS" sz="2000" dirty="0">
                    <a:ea typeface="Calibri" charset="0"/>
                    <a:cs typeface="Calibri" charset="0"/>
                  </a:rPr>
                  <a:t>.</a:t>
                </a:r>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lim</m:t>
                              </m:r>
                            </m:e>
                            <m:lim>
                              <m:r>
                                <a:rPr lang="en-US" sz="2000" i="1">
                                  <a:latin typeface="Cambria Math" panose="02040503050406030204" pitchFamily="18" charset="0"/>
                                </a:rPr>
                                <m:t>𝑛</m:t>
                              </m:r>
                              <m:r>
                                <a:rPr lang="en-US" sz="2000" i="1">
                                  <a:latin typeface="Cambria Math" panose="02040503050406030204" pitchFamily="18" charset="0"/>
                                </a:rPr>
                                <m:t>→∞</m:t>
                              </m:r>
                            </m:lim>
                          </m:limLow>
                        </m:fName>
                        <m:e>
                          <m:f>
                            <m:fPr>
                              <m:ctrlPr>
                                <a:rPr lang="en-US" sz="2000" i="1">
                                  <a:latin typeface="Cambria Math" panose="02040503050406030204" pitchFamily="18" charset="0"/>
                                </a:rPr>
                              </m:ctrlPr>
                            </m:fPr>
                            <m:num>
                              <m:r>
                                <a:rPr lang="en-US" sz="2000" i="1">
                                  <a:latin typeface="Cambria Math" panose="02040503050406030204" pitchFamily="18" charset="0"/>
                                </a:rPr>
                                <m:t>𝑇</m:t>
                              </m:r>
                              <m:d>
                                <m:dPr>
                                  <m:ctrlPr>
                                    <a:rPr lang="en-US" sz="2000" i="1">
                                      <a:latin typeface="Cambria Math" panose="02040503050406030204" pitchFamily="18" charset="0"/>
                                    </a:rPr>
                                  </m:ctrlPr>
                                </m:dPr>
                                <m:e>
                                  <m:r>
                                    <a:rPr lang="en-US" sz="2000" i="1">
                                      <a:latin typeface="Cambria Math" panose="02040503050406030204" pitchFamily="18" charset="0"/>
                                    </a:rPr>
                                    <m:t>𝑛</m:t>
                                  </m:r>
                                </m:e>
                              </m:d>
                            </m:num>
                            <m:den>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den>
                          </m:f>
                        </m:e>
                      </m:func>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lim</m:t>
                              </m:r>
                            </m:e>
                            <m:lim>
                              <m:r>
                                <a:rPr lang="en-US" sz="2000" i="1">
                                  <a:latin typeface="Cambria Math" panose="02040503050406030204" pitchFamily="18" charset="0"/>
                                </a:rPr>
                                <m:t>𝑛</m:t>
                              </m:r>
                              <m:r>
                                <a:rPr lang="en-US" sz="2000" i="1">
                                  <a:latin typeface="Cambria Math" panose="02040503050406030204" pitchFamily="18" charset="0"/>
                                </a:rPr>
                                <m:t>→∞</m:t>
                              </m:r>
                            </m:lim>
                          </m:limLow>
                        </m:fName>
                        <m:e>
                          <m:f>
                            <m:fPr>
                              <m:ctrlPr>
                                <a:rPr lang="en-US" sz="2000" i="1">
                                  <a:latin typeface="Cambria Math" panose="02040503050406030204" pitchFamily="18" charset="0"/>
                                </a:rPr>
                              </m:ctrlPr>
                            </m:fPr>
                            <m:num>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num>
                            <m:den>
                              <m:r>
                                <a:rPr lang="en-US" sz="2000" b="0" i="1" smtClean="0">
                                  <a:latin typeface="Cambria Math" panose="02040503050406030204" pitchFamily="18" charset="0"/>
                                </a:rPr>
                                <m:t>𝑇</m:t>
                              </m:r>
                              <m:d>
                                <m:dPr>
                                  <m:ctrlPr>
                                    <a:rPr lang="en-US" sz="2000" i="1">
                                      <a:latin typeface="Cambria Math" panose="02040503050406030204" pitchFamily="18" charset="0"/>
                                    </a:rPr>
                                  </m:ctrlPr>
                                </m:dPr>
                                <m:e>
                                  <m:r>
                                    <a:rPr lang="en-US" sz="2000" i="1">
                                      <a:latin typeface="Cambria Math" panose="02040503050406030204" pitchFamily="18" charset="0"/>
                                    </a:rPr>
                                    <m:t>𝑛</m:t>
                                  </m:r>
                                </m:e>
                              </m:d>
                            </m:den>
                          </m:f>
                        </m:e>
                      </m:func>
                      <m:r>
                        <a:rPr lang="en-US" sz="2000" b="0" i="1" smtClean="0">
                          <a:latin typeface="Cambria Math" panose="02040503050406030204" pitchFamily="18" charset="0"/>
                        </a:rPr>
                        <m:t>&lt;</m:t>
                      </m:r>
                      <m:r>
                        <a:rPr lang="en-US" sz="2000" i="1">
                          <a:latin typeface="Cambria Math" panose="02040503050406030204" pitchFamily="18" charset="0"/>
                        </a:rPr>
                        <m:t>∞</m:t>
                      </m:r>
                    </m:oMath>
                  </m:oMathPara>
                </a14:m>
                <a:endParaRPr lang="en-US" sz="2000" dirty="0"/>
              </a:p>
            </p:txBody>
          </p:sp>
        </mc:Choice>
        <mc:Fallback xmlns="">
          <p:sp>
            <p:nvSpPr>
              <p:cNvPr id="3" name="Content Placeholder 2">
                <a:extLst>
                  <a:ext uri="{FF2B5EF4-FFF2-40B4-BE49-F238E27FC236}">
                    <a16:creationId xmlns:a16="http://schemas.microsoft.com/office/drawing/2014/main" id="{3D57B8C2-4565-4B4C-9A69-644D2363A17F}"/>
                  </a:ext>
                </a:extLst>
              </p:cNvPr>
              <p:cNvSpPr>
                <a:spLocks noGrp="1" noRot="1" noChangeAspect="1" noMove="1" noResize="1" noEditPoints="1" noAdjustHandles="1" noChangeArrowheads="1" noChangeShapeType="1" noTextEdit="1"/>
              </p:cNvSpPr>
              <p:nvPr>
                <p:ph idx="1"/>
              </p:nvPr>
            </p:nvSpPr>
            <p:spPr>
              <a:blipFill>
                <a:blip r:embed="rId2"/>
                <a:stretch>
                  <a:fillRect l="-587" t="-1205" r="-7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27B9E61-A2AD-2C47-9453-E9A2D51B6D67}"/>
              </a:ext>
            </a:extLst>
          </p:cNvPr>
          <p:cNvSpPr>
            <a:spLocks noGrp="1"/>
          </p:cNvSpPr>
          <p:nvPr>
            <p:ph type="sldNum" sz="quarter" idx="12"/>
          </p:nvPr>
        </p:nvSpPr>
        <p:spPr/>
        <p:txBody>
          <a:bodyPr/>
          <a:lstStyle/>
          <a:p>
            <a:fld id="{C584CDA4-B2C2-C244-9F85-471ABA281F4B}" type="slidenum">
              <a:rPr lang="en-US" smtClean="0"/>
              <a:t>9</a:t>
            </a:fld>
            <a:endParaRPr lang="en-US"/>
          </a:p>
        </p:txBody>
      </p:sp>
    </p:spTree>
    <p:extLst>
      <p:ext uri="{BB962C8B-B14F-4D97-AF65-F5344CB8AC3E}">
        <p14:creationId xmlns:p14="http://schemas.microsoft.com/office/powerpoint/2010/main" val="779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56622</TotalTime>
  <Words>2753</Words>
  <Application>Microsoft Macintosh PowerPoint</Application>
  <PresentationFormat>On-screen Show (4:3)</PresentationFormat>
  <Paragraphs>303</Paragraphs>
  <Slides>18</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 Math</vt:lpstr>
      <vt:lpstr>Consolas</vt:lpstr>
      <vt:lpstr>Menlo</vt:lpstr>
      <vt:lpstr>Wingdings</vt:lpstr>
      <vt:lpstr>Office Theme</vt:lpstr>
      <vt:lpstr>Lecture 10B Complexity </vt:lpstr>
      <vt:lpstr>Acknowledgement of Country</vt:lpstr>
      <vt:lpstr>Efficiency </vt:lpstr>
      <vt:lpstr>Example: Bubble sorting</vt:lpstr>
      <vt:lpstr>Example: Bubble sorting</vt:lpstr>
      <vt:lpstr>Example: Bubble sorting</vt:lpstr>
      <vt:lpstr>Complexity</vt:lpstr>
      <vt:lpstr>Complexity</vt:lpstr>
      <vt:lpstr>Complexity</vt:lpstr>
      <vt:lpstr>Standard complexity classes</vt:lpstr>
      <vt:lpstr>Standard complexity classes</vt:lpstr>
      <vt:lpstr>Significance to computing</vt:lpstr>
      <vt:lpstr>Best, worst and average case</vt:lpstr>
      <vt:lpstr>Example: Linear search</vt:lpstr>
      <vt:lpstr>Big O, Big Omega, Big Theta </vt:lpstr>
      <vt:lpstr>Big O, Big Omega, Big Theta </vt:lpstr>
      <vt:lpstr>Space efficiency</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Lenskiy</dc:creator>
  <cp:lastModifiedBy>Artem Lenskiy</cp:lastModifiedBy>
  <cp:revision>1760</cp:revision>
  <dcterms:created xsi:type="dcterms:W3CDTF">2013-04-08T01:44:14Z</dcterms:created>
  <dcterms:modified xsi:type="dcterms:W3CDTF">2020-11-08T15:40:55Z</dcterms:modified>
</cp:coreProperties>
</file>