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58" r:id="rId3"/>
    <p:sldId id="274" r:id="rId4"/>
    <p:sldId id="275" r:id="rId5"/>
    <p:sldId id="276" r:id="rId6"/>
    <p:sldId id="277" r:id="rId7"/>
    <p:sldId id="278" r:id="rId8"/>
    <p:sldId id="279" r:id="rId9"/>
    <p:sldId id="281" r:id="rId10"/>
    <p:sldId id="280" r:id="rId11"/>
    <p:sldId id="282" r:id="rId12"/>
    <p:sldId id="283" r:id="rId13"/>
    <p:sldId id="286" r:id="rId14"/>
    <p:sldId id="284" r:id="rId15"/>
    <p:sldId id="268" r:id="rId16"/>
    <p:sldId id="269" r:id="rId17"/>
    <p:sldId id="285" r:id="rId18"/>
    <p:sldId id="289" r:id="rId19"/>
    <p:sldId id="288" r:id="rId20"/>
    <p:sldId id="29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1E"/>
    <a:srgbClr val="FCFF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0068"/>
  </p:normalViewPr>
  <p:slideViewPr>
    <p:cSldViewPr snapToGrid="0" snapToObjects="1">
      <p:cViewPr varScale="1">
        <p:scale>
          <a:sx n="115" d="100"/>
          <a:sy n="115" d="100"/>
        </p:scale>
        <p:origin x="194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9A4E90-A63D-5640-839C-72DEFDCA28BF}" type="datetimeFigureOut">
              <a:rPr lang="en-US" smtClean="0"/>
              <a:t>11/6/20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B7C916-37C3-9840-986E-83BD75C54F5A}" type="slidenum">
              <a:rPr lang="en-US" smtClean="0"/>
              <a:t>‹#›</a:t>
            </a:fld>
            <a:endParaRPr lang="en-US"/>
          </a:p>
        </p:txBody>
      </p:sp>
    </p:spTree>
    <p:extLst>
      <p:ext uri="{BB962C8B-B14F-4D97-AF65-F5344CB8AC3E}">
        <p14:creationId xmlns:p14="http://schemas.microsoft.com/office/powerpoint/2010/main" val="733951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990F5-A00E-084D-A4BE-181573626450}" type="datetimeFigureOut">
              <a:rPr lang="en-US" smtClean="0"/>
              <a:t>11/6/20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C7CC2-A0F3-3141-A460-4689A100E6C4}" type="slidenum">
              <a:rPr lang="en-US" smtClean="0"/>
              <a:t>‹#›</a:t>
            </a:fld>
            <a:endParaRPr lang="en-US"/>
          </a:p>
        </p:txBody>
      </p:sp>
    </p:spTree>
    <p:extLst>
      <p:ext uri="{BB962C8B-B14F-4D97-AF65-F5344CB8AC3E}">
        <p14:creationId xmlns:p14="http://schemas.microsoft.com/office/powerpoint/2010/main" val="2824038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5</a:t>
            </a:fld>
            <a:endParaRPr lang="en-US"/>
          </a:p>
        </p:txBody>
      </p:sp>
    </p:spTree>
    <p:extLst>
      <p:ext uri="{BB962C8B-B14F-4D97-AF65-F5344CB8AC3E}">
        <p14:creationId xmlns:p14="http://schemas.microsoft.com/office/powerpoint/2010/main" val="398676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p>
        </p:txBody>
      </p:sp>
      <p:sp>
        <p:nvSpPr>
          <p:cNvPr id="4" name="Slide Number Placeholder 3"/>
          <p:cNvSpPr>
            <a:spLocks noGrp="1"/>
          </p:cNvSpPr>
          <p:nvPr>
            <p:ph type="sldNum" sz="quarter" idx="5"/>
          </p:nvPr>
        </p:nvSpPr>
        <p:spPr/>
        <p:txBody>
          <a:bodyPr/>
          <a:lstStyle/>
          <a:p>
            <a:fld id="{F37C7CC2-A0F3-3141-A460-4689A100E6C4}" type="slidenum">
              <a:rPr lang="en-US" smtClean="0"/>
              <a:t>7</a:t>
            </a:fld>
            <a:endParaRPr lang="en-US"/>
          </a:p>
        </p:txBody>
      </p:sp>
    </p:spTree>
    <p:extLst>
      <p:ext uri="{BB962C8B-B14F-4D97-AF65-F5344CB8AC3E}">
        <p14:creationId xmlns:p14="http://schemas.microsoft.com/office/powerpoint/2010/main" val="413487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Matlab</a:t>
            </a:r>
            <a:r>
              <a:rPr lang="en-AU" sz="1200" kern="1200" dirty="0">
                <a:solidFill>
                  <a:schemeClr val="tx1"/>
                </a:solidFill>
                <a:effectLst/>
                <a:latin typeface="+mn-lt"/>
                <a:ea typeface="+mn-ea"/>
                <a:cs typeface="+mn-cs"/>
              </a:rPr>
              <a:t> code that plots the figure</a:t>
            </a:r>
          </a:p>
          <a:p>
            <a:r>
              <a:rPr lang="en-AU" sz="1200" kern="1200" dirty="0">
                <a:solidFill>
                  <a:schemeClr val="tx1"/>
                </a:solidFill>
                <a:effectLst/>
                <a:latin typeface="+mn-lt"/>
                <a:ea typeface="+mn-ea"/>
                <a:cs typeface="+mn-cs"/>
              </a:rPr>
              <a:t>n = [100000, 1000000, 10000000, 100000000];</a:t>
            </a:r>
          </a:p>
          <a:p>
            <a:r>
              <a:rPr lang="en-AU" sz="1200" kern="1200" dirty="0">
                <a:solidFill>
                  <a:schemeClr val="tx1"/>
                </a:solidFill>
                <a:effectLst/>
                <a:latin typeface="+mn-lt"/>
                <a:ea typeface="+mn-ea"/>
                <a:cs typeface="+mn-cs"/>
              </a:rPr>
              <a:t>%t = [0.4, 1.16, 4.84, 21.54];</a:t>
            </a:r>
          </a:p>
          <a:p>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coef</a:t>
            </a:r>
            <a:r>
              <a:rPr lang="en-AU" sz="1200" kern="1200" dirty="0">
                <a:solidFill>
                  <a:schemeClr val="tx1"/>
                </a:solidFill>
                <a:effectLst/>
                <a:latin typeface="+mn-lt"/>
                <a:ea typeface="+mn-ea"/>
                <a:cs typeface="+mn-cs"/>
              </a:rPr>
              <a:t> = </a:t>
            </a:r>
            <a:r>
              <a:rPr lang="en-AU" sz="1200" kern="1200" dirty="0" err="1">
                <a:solidFill>
                  <a:schemeClr val="tx1"/>
                </a:solidFill>
                <a:effectLst/>
                <a:latin typeface="+mn-lt"/>
                <a:ea typeface="+mn-ea"/>
                <a:cs typeface="+mn-cs"/>
              </a:rPr>
              <a:t>polyfit</a:t>
            </a:r>
            <a:r>
              <a:rPr lang="en-AU" sz="1200" kern="1200" dirty="0">
                <a:solidFill>
                  <a:schemeClr val="tx1"/>
                </a:solidFill>
                <a:effectLst/>
                <a:latin typeface="+mn-lt"/>
                <a:ea typeface="+mn-ea"/>
                <a:cs typeface="+mn-cs"/>
              </a:rPr>
              <a:t>(n,t,2)</a:t>
            </a:r>
          </a:p>
          <a:p>
            <a:r>
              <a:rPr lang="en-AU" sz="1200" kern="1200" dirty="0">
                <a:solidFill>
                  <a:schemeClr val="tx1"/>
                </a:solidFill>
                <a:effectLst/>
                <a:latin typeface="+mn-lt"/>
                <a:ea typeface="+mn-ea"/>
                <a:cs typeface="+mn-cs"/>
              </a:rPr>
              <a:t>t = log(n) / n(1);</a:t>
            </a:r>
          </a:p>
          <a:p>
            <a:r>
              <a:rPr lang="en-AU" sz="1200" kern="1200" dirty="0">
                <a:solidFill>
                  <a:schemeClr val="tx1"/>
                </a:solidFill>
                <a:effectLst/>
                <a:latin typeface="+mn-lt"/>
                <a:ea typeface="+mn-ea"/>
                <a:cs typeface="+mn-cs"/>
              </a:rPr>
              <a:t>f = @(</a:t>
            </a:r>
            <a:r>
              <a:rPr lang="en-AU" sz="1200" kern="1200" dirty="0" err="1">
                <a:solidFill>
                  <a:schemeClr val="tx1"/>
                </a:solidFill>
                <a:effectLst/>
                <a:latin typeface="+mn-lt"/>
                <a:ea typeface="+mn-ea"/>
                <a:cs typeface="+mn-cs"/>
              </a:rPr>
              <a:t>B,x</a:t>
            </a:r>
            <a:r>
              <a:rPr lang="en-AU" sz="1200" kern="1200" dirty="0">
                <a:solidFill>
                  <a:schemeClr val="tx1"/>
                </a:solidFill>
                <a:effectLst/>
                <a:latin typeface="+mn-lt"/>
                <a:ea typeface="+mn-ea"/>
                <a:cs typeface="+mn-cs"/>
              </a:rPr>
              <a:t>) B(1) .* log(x) + B(2)</a:t>
            </a:r>
          </a:p>
          <a:p>
            <a:r>
              <a:rPr lang="en-AU" sz="1200" kern="1200" dirty="0" err="1">
                <a:solidFill>
                  <a:schemeClr val="tx1"/>
                </a:solidFill>
                <a:effectLst/>
                <a:latin typeface="+mn-lt"/>
                <a:ea typeface="+mn-ea"/>
                <a:cs typeface="+mn-cs"/>
              </a:rPr>
              <a:t>coef</a:t>
            </a:r>
            <a:r>
              <a:rPr lang="en-AU" sz="1200" kern="1200" dirty="0">
                <a:solidFill>
                  <a:schemeClr val="tx1"/>
                </a:solidFill>
                <a:effectLst/>
                <a:latin typeface="+mn-lt"/>
                <a:ea typeface="+mn-ea"/>
                <a:cs typeface="+mn-cs"/>
              </a:rPr>
              <a:t> = </a:t>
            </a:r>
            <a:r>
              <a:rPr lang="en-AU" sz="1200" kern="1200" dirty="0" err="1">
                <a:solidFill>
                  <a:schemeClr val="tx1"/>
                </a:solidFill>
                <a:effectLst/>
                <a:latin typeface="+mn-lt"/>
                <a:ea typeface="+mn-ea"/>
                <a:cs typeface="+mn-cs"/>
              </a:rPr>
              <a:t>nlinfit</a:t>
            </a:r>
            <a:r>
              <a:rPr lang="en-AU" sz="1200" kern="1200" dirty="0">
                <a:solidFill>
                  <a:schemeClr val="tx1"/>
                </a:solidFill>
                <a:effectLst/>
                <a:latin typeface="+mn-lt"/>
                <a:ea typeface="+mn-ea"/>
                <a:cs typeface="+mn-cs"/>
              </a:rPr>
              <a:t>(n, t, f, [1,1])</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figure('</a:t>
            </a:r>
            <a:r>
              <a:rPr lang="en-AU" sz="1200" kern="1200" dirty="0" err="1">
                <a:solidFill>
                  <a:schemeClr val="tx1"/>
                </a:solidFill>
                <a:effectLst/>
                <a:latin typeface="+mn-lt"/>
                <a:ea typeface="+mn-ea"/>
                <a:cs typeface="+mn-cs"/>
              </a:rPr>
              <a:t>color</a:t>
            </a:r>
            <a:r>
              <a:rPr lang="en-AU" sz="1200" kern="1200" dirty="0">
                <a:solidFill>
                  <a:schemeClr val="tx1"/>
                </a:solidFill>
                <a:effectLst/>
                <a:latin typeface="+mn-lt"/>
                <a:ea typeface="+mn-ea"/>
                <a:cs typeface="+mn-cs"/>
              </a:rPr>
              <a:t>', 'white'), hold on;</a:t>
            </a:r>
          </a:p>
          <a:p>
            <a:r>
              <a:rPr lang="en-AU" sz="1200" kern="1200" dirty="0">
                <a:solidFill>
                  <a:schemeClr val="tx1"/>
                </a:solidFill>
                <a:effectLst/>
                <a:latin typeface="+mn-lt"/>
                <a:ea typeface="+mn-ea"/>
                <a:cs typeface="+mn-cs"/>
              </a:rPr>
              <a:t>plot(n, t, 'x:', 'linewidth', 4)</a:t>
            </a:r>
          </a:p>
          <a:p>
            <a:r>
              <a:rPr lang="en-AU" sz="1200" kern="1200" dirty="0">
                <a:solidFill>
                  <a:schemeClr val="tx1"/>
                </a:solidFill>
                <a:effectLst/>
                <a:latin typeface="+mn-lt"/>
                <a:ea typeface="+mn-ea"/>
                <a:cs typeface="+mn-cs"/>
              </a:rPr>
              <a:t>n_ = [100000:100000:110000000];</a:t>
            </a:r>
          </a:p>
          <a:p>
            <a:r>
              <a:rPr lang="en-AU" sz="1200" kern="1200" dirty="0">
                <a:solidFill>
                  <a:schemeClr val="tx1"/>
                </a:solidFill>
                <a:effectLst/>
                <a:latin typeface="+mn-lt"/>
                <a:ea typeface="+mn-ea"/>
                <a:cs typeface="+mn-cs"/>
              </a:rPr>
              <a:t>plot(n_, </a:t>
            </a:r>
            <a:r>
              <a:rPr lang="en-AU" sz="1200" kern="1200" dirty="0" err="1">
                <a:solidFill>
                  <a:schemeClr val="tx1"/>
                </a:solidFill>
                <a:effectLst/>
                <a:latin typeface="+mn-lt"/>
                <a:ea typeface="+mn-ea"/>
                <a:cs typeface="+mn-cs"/>
              </a:rPr>
              <a:t>coef</a:t>
            </a:r>
            <a:r>
              <a:rPr lang="en-AU" sz="1200" kern="1200" dirty="0">
                <a:solidFill>
                  <a:schemeClr val="tx1"/>
                </a:solidFill>
                <a:effectLst/>
                <a:latin typeface="+mn-lt"/>
                <a:ea typeface="+mn-ea"/>
                <a:cs typeface="+mn-cs"/>
              </a:rPr>
              <a:t>(1)*log(n_) + </a:t>
            </a:r>
            <a:r>
              <a:rPr lang="en-AU" sz="1200" kern="1200" dirty="0" err="1">
                <a:solidFill>
                  <a:schemeClr val="tx1"/>
                </a:solidFill>
                <a:effectLst/>
                <a:latin typeface="+mn-lt"/>
                <a:ea typeface="+mn-ea"/>
                <a:cs typeface="+mn-cs"/>
              </a:rPr>
              <a:t>coef</a:t>
            </a:r>
            <a:r>
              <a:rPr lang="en-AU" sz="1200" kern="1200" dirty="0">
                <a:solidFill>
                  <a:schemeClr val="tx1"/>
                </a:solidFill>
                <a:effectLst/>
                <a:latin typeface="+mn-lt"/>
                <a:ea typeface="+mn-ea"/>
                <a:cs typeface="+mn-cs"/>
              </a:rPr>
              <a:t>(2), 'linewidth', 2)</a:t>
            </a:r>
          </a:p>
          <a:p>
            <a:r>
              <a:rPr lang="en-AU" sz="1200" kern="1200" dirty="0" err="1">
                <a:solidFill>
                  <a:schemeClr val="tx1"/>
                </a:solidFill>
                <a:effectLst/>
                <a:latin typeface="+mn-lt"/>
                <a:ea typeface="+mn-ea"/>
                <a:cs typeface="+mn-cs"/>
              </a:rPr>
              <a:t>xlabel</a:t>
            </a:r>
            <a:r>
              <a:rPr lang="en-AU" sz="1200" kern="1200" dirty="0">
                <a:solidFill>
                  <a:schemeClr val="tx1"/>
                </a:solidFill>
                <a:effectLst/>
                <a:latin typeface="+mn-lt"/>
                <a:ea typeface="+mn-ea"/>
                <a:cs typeface="+mn-cs"/>
              </a:rPr>
              <a:t>('number of elements in the list');</a:t>
            </a:r>
          </a:p>
          <a:p>
            <a:r>
              <a:rPr lang="en-AU" sz="1200" kern="1200" dirty="0" err="1">
                <a:solidFill>
                  <a:schemeClr val="tx1"/>
                </a:solidFill>
                <a:effectLst/>
                <a:latin typeface="+mn-lt"/>
                <a:ea typeface="+mn-ea"/>
                <a:cs typeface="+mn-cs"/>
              </a:rPr>
              <a:t>ylabel</a:t>
            </a:r>
            <a:r>
              <a:rPr lang="en-AU" sz="1200" kern="1200" dirty="0">
                <a:solidFill>
                  <a:schemeClr val="tx1"/>
                </a:solidFill>
                <a:effectLst/>
                <a:latin typeface="+mn-lt"/>
                <a:ea typeface="+mn-ea"/>
                <a:cs typeface="+mn-cs"/>
              </a:rPr>
              <a:t>('time');</a:t>
            </a:r>
          </a:p>
          <a:p>
            <a:r>
              <a:rPr lang="en-AU" sz="1200" kern="1200" dirty="0">
                <a:solidFill>
                  <a:schemeClr val="tx1"/>
                </a:solidFill>
                <a:effectLst/>
                <a:latin typeface="+mn-lt"/>
                <a:ea typeface="+mn-ea"/>
                <a:cs typeface="+mn-cs"/>
              </a:rPr>
              <a:t>legend({'true', 'approximated'})</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11</a:t>
            </a:fld>
            <a:endParaRPr lang="en-US"/>
          </a:p>
        </p:txBody>
      </p:sp>
    </p:spTree>
    <p:extLst>
      <p:ext uri="{BB962C8B-B14F-4D97-AF65-F5344CB8AC3E}">
        <p14:creationId xmlns:p14="http://schemas.microsoft.com/office/powerpoint/2010/main" val="29248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15</a:t>
            </a:fld>
            <a:endParaRPr lang="en-US"/>
          </a:p>
        </p:txBody>
      </p:sp>
    </p:spTree>
    <p:extLst>
      <p:ext uri="{BB962C8B-B14F-4D97-AF65-F5344CB8AC3E}">
        <p14:creationId xmlns:p14="http://schemas.microsoft.com/office/powerpoint/2010/main" val="390714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7C7CC2-A0F3-3141-A460-4689A100E6C4}" type="slidenum">
              <a:rPr lang="en-US" smtClean="0"/>
              <a:t>16</a:t>
            </a:fld>
            <a:endParaRPr lang="en-US"/>
          </a:p>
        </p:txBody>
      </p:sp>
    </p:spTree>
    <p:extLst>
      <p:ext uri="{BB962C8B-B14F-4D97-AF65-F5344CB8AC3E}">
        <p14:creationId xmlns:p14="http://schemas.microsoft.com/office/powerpoint/2010/main" val="357532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Matlab</a:t>
            </a:r>
            <a:r>
              <a:rPr lang="en-AU" sz="1200" kern="1200" dirty="0">
                <a:solidFill>
                  <a:schemeClr val="tx1"/>
                </a:solidFill>
                <a:effectLst/>
                <a:latin typeface="+mn-lt"/>
                <a:ea typeface="+mn-ea"/>
                <a:cs typeface="+mn-cs"/>
              </a:rPr>
              <a:t> code that plots Bubble sort results</a:t>
            </a:r>
          </a:p>
          <a:p>
            <a:r>
              <a:rPr lang="en-AU" sz="1200" kern="1200" dirty="0">
                <a:solidFill>
                  <a:schemeClr val="tx1"/>
                </a:solidFill>
                <a:effectLst/>
                <a:latin typeface="+mn-lt"/>
                <a:ea typeface="+mn-ea"/>
                <a:cs typeface="+mn-cs"/>
              </a:rPr>
              <a:t>n1 = [100, 500, 1000, 2500, 5000, 10000];</a:t>
            </a:r>
          </a:p>
          <a:p>
            <a:r>
              <a:rPr lang="en-AU" sz="1200" kern="1200" dirty="0">
                <a:solidFill>
                  <a:schemeClr val="tx1"/>
                </a:solidFill>
                <a:effectLst/>
                <a:latin typeface="+mn-lt"/>
                <a:ea typeface="+mn-ea"/>
                <a:cs typeface="+mn-cs"/>
              </a:rPr>
              <a:t>t1 = [0.01, 0.11, 0.29, 1.81, 7.41, 35.78];</a:t>
            </a:r>
          </a:p>
          <a:p>
            <a:r>
              <a:rPr lang="en-AU" sz="1200" kern="1200" dirty="0">
                <a:solidFill>
                  <a:schemeClr val="tx1"/>
                </a:solidFill>
                <a:effectLst/>
                <a:latin typeface="+mn-lt"/>
                <a:ea typeface="+mn-ea"/>
                <a:cs typeface="+mn-cs"/>
              </a:rPr>
              <a:t>s1 = [2878720, 84033920, 385349664, 2306721792, 9315169568, 37374473568]/10^9;</a:t>
            </a:r>
          </a:p>
          <a:p>
            <a:r>
              <a:rPr lang="en-AU" sz="1200" kern="1200" dirty="0">
                <a:solidFill>
                  <a:schemeClr val="tx1"/>
                </a:solidFill>
                <a:effectLst/>
                <a:latin typeface="+mn-lt"/>
                <a:ea typeface="+mn-ea"/>
                <a:cs typeface="+mn-cs"/>
              </a:rPr>
              <a:t>coef1 = </a:t>
            </a:r>
            <a:r>
              <a:rPr lang="en-AU" sz="1200" kern="1200" dirty="0" err="1">
                <a:solidFill>
                  <a:schemeClr val="tx1"/>
                </a:solidFill>
                <a:effectLst/>
                <a:latin typeface="+mn-lt"/>
                <a:ea typeface="+mn-ea"/>
                <a:cs typeface="+mn-cs"/>
              </a:rPr>
              <a:t>polyfit</a:t>
            </a:r>
            <a:r>
              <a:rPr lang="en-AU" sz="1200" kern="1200" dirty="0">
                <a:solidFill>
                  <a:schemeClr val="tx1"/>
                </a:solidFill>
                <a:effectLst/>
                <a:latin typeface="+mn-lt"/>
                <a:ea typeface="+mn-ea"/>
                <a:cs typeface="+mn-cs"/>
              </a:rPr>
              <a:t>(n1, t1, 2);</a:t>
            </a:r>
          </a:p>
          <a:p>
            <a:r>
              <a:rPr lang="en-AU" sz="1200" kern="1200" dirty="0">
                <a:solidFill>
                  <a:schemeClr val="tx1"/>
                </a:solidFill>
                <a:effectLst/>
                <a:latin typeface="+mn-lt"/>
                <a:ea typeface="+mn-ea"/>
                <a:cs typeface="+mn-cs"/>
              </a:rPr>
              <a:t>coef2 = </a:t>
            </a:r>
            <a:r>
              <a:rPr lang="en-AU" sz="1200" kern="1200" dirty="0" err="1">
                <a:solidFill>
                  <a:schemeClr val="tx1"/>
                </a:solidFill>
                <a:effectLst/>
                <a:latin typeface="+mn-lt"/>
                <a:ea typeface="+mn-ea"/>
                <a:cs typeface="+mn-cs"/>
              </a:rPr>
              <a:t>polyfit</a:t>
            </a:r>
            <a:r>
              <a:rPr lang="en-AU" sz="1200" kern="1200" dirty="0">
                <a:solidFill>
                  <a:schemeClr val="tx1"/>
                </a:solidFill>
                <a:effectLst/>
                <a:latin typeface="+mn-lt"/>
                <a:ea typeface="+mn-ea"/>
                <a:cs typeface="+mn-cs"/>
              </a:rPr>
              <a:t>(n1, s1, 2);</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n_ = [min(n1):10:max(n1)];</a:t>
            </a:r>
          </a:p>
          <a:p>
            <a:r>
              <a:rPr lang="en-AU" sz="1200" kern="1200" dirty="0">
                <a:solidFill>
                  <a:schemeClr val="tx1"/>
                </a:solidFill>
                <a:effectLst/>
                <a:latin typeface="+mn-lt"/>
                <a:ea typeface="+mn-ea"/>
                <a:cs typeface="+mn-cs"/>
              </a:rPr>
              <a:t>figure('</a:t>
            </a:r>
            <a:r>
              <a:rPr lang="en-AU" sz="1200" kern="1200" dirty="0" err="1">
                <a:solidFill>
                  <a:schemeClr val="tx1"/>
                </a:solidFill>
                <a:effectLst/>
                <a:latin typeface="+mn-lt"/>
                <a:ea typeface="+mn-ea"/>
                <a:cs typeface="+mn-cs"/>
              </a:rPr>
              <a:t>color</a:t>
            </a:r>
            <a:r>
              <a:rPr lang="en-AU" sz="1200" kern="1200" dirty="0">
                <a:solidFill>
                  <a:schemeClr val="tx1"/>
                </a:solidFill>
                <a:effectLst/>
                <a:latin typeface="+mn-lt"/>
                <a:ea typeface="+mn-ea"/>
                <a:cs typeface="+mn-cs"/>
              </a:rPr>
              <a:t>', 'white'), hold on;</a:t>
            </a:r>
          </a:p>
          <a:p>
            <a:r>
              <a:rPr lang="en-AU" sz="1200" kern="1200" dirty="0">
                <a:solidFill>
                  <a:schemeClr val="tx1"/>
                </a:solidFill>
                <a:effectLst/>
                <a:latin typeface="+mn-lt"/>
                <a:ea typeface="+mn-ea"/>
                <a:cs typeface="+mn-cs"/>
              </a:rPr>
              <a:t>title('</a:t>
            </a:r>
            <a:r>
              <a:rPr lang="en-AU" sz="1200" kern="1200" dirty="0" err="1">
                <a:solidFill>
                  <a:schemeClr val="tx1"/>
                </a:solidFill>
                <a:effectLst/>
                <a:latin typeface="+mn-lt"/>
                <a:ea typeface="+mn-ea"/>
                <a:cs typeface="+mn-cs"/>
              </a:rPr>
              <a:t>Bubblesort</a:t>
            </a:r>
            <a:r>
              <a:rPr lang="en-AU" sz="1200" kern="1200" dirty="0">
                <a:solidFill>
                  <a:schemeClr val="tx1"/>
                </a:solidFill>
                <a:effectLst/>
                <a:latin typeface="+mn-lt"/>
                <a:ea typeface="+mn-ea"/>
                <a:cs typeface="+mn-cs"/>
              </a:rPr>
              <a:t>')</a:t>
            </a:r>
          </a:p>
          <a:p>
            <a:r>
              <a:rPr lang="en-AU" sz="1200" kern="1200" dirty="0" err="1">
                <a:solidFill>
                  <a:schemeClr val="tx1"/>
                </a:solidFill>
                <a:effectLst/>
                <a:latin typeface="+mn-lt"/>
                <a:ea typeface="+mn-ea"/>
                <a:cs typeface="+mn-cs"/>
              </a:rPr>
              <a:t>yyaxis</a:t>
            </a:r>
            <a:r>
              <a:rPr lang="en-AU" sz="1200" kern="1200" dirty="0">
                <a:solidFill>
                  <a:schemeClr val="tx1"/>
                </a:solidFill>
                <a:effectLst/>
                <a:latin typeface="+mn-lt"/>
                <a:ea typeface="+mn-ea"/>
                <a:cs typeface="+mn-cs"/>
              </a:rPr>
              <a:t> left</a:t>
            </a:r>
          </a:p>
          <a:p>
            <a:r>
              <a:rPr lang="en-AU" sz="1200" kern="1200" dirty="0" err="1">
                <a:solidFill>
                  <a:schemeClr val="tx1"/>
                </a:solidFill>
                <a:effectLst/>
                <a:latin typeface="+mn-lt"/>
                <a:ea typeface="+mn-ea"/>
                <a:cs typeface="+mn-cs"/>
              </a:rPr>
              <a:t>ylabel</a:t>
            </a:r>
            <a:r>
              <a:rPr lang="en-AU" sz="1200" kern="1200" dirty="0">
                <a:solidFill>
                  <a:schemeClr val="tx1"/>
                </a:solidFill>
                <a:effectLst/>
                <a:latin typeface="+mn-lt"/>
                <a:ea typeface="+mn-ea"/>
                <a:cs typeface="+mn-cs"/>
              </a:rPr>
              <a:t>('s');</a:t>
            </a:r>
          </a:p>
          <a:p>
            <a:r>
              <a:rPr lang="en-AU" sz="1200" kern="1200" dirty="0">
                <a:solidFill>
                  <a:schemeClr val="tx1"/>
                </a:solidFill>
                <a:effectLst/>
                <a:latin typeface="+mn-lt"/>
                <a:ea typeface="+mn-ea"/>
                <a:cs typeface="+mn-cs"/>
              </a:rPr>
              <a:t>plot(n1, t1, '</a:t>
            </a:r>
            <a:r>
              <a:rPr lang="en-AU" sz="1200" kern="1200" dirty="0" err="1">
                <a:solidFill>
                  <a:schemeClr val="tx1"/>
                </a:solidFill>
                <a:effectLst/>
                <a:latin typeface="+mn-lt"/>
                <a:ea typeface="+mn-ea"/>
                <a:cs typeface="+mn-cs"/>
              </a:rPr>
              <a:t>ob</a:t>
            </a:r>
            <a:r>
              <a:rPr lang="en-AU" sz="1200" kern="1200" dirty="0">
                <a:solidFill>
                  <a:schemeClr val="tx1"/>
                </a:solidFill>
                <a:effectLst/>
                <a:latin typeface="+mn-lt"/>
                <a:ea typeface="+mn-ea"/>
                <a:cs typeface="+mn-cs"/>
              </a:rPr>
              <a:t>', 'linewidth', 4)</a:t>
            </a:r>
          </a:p>
          <a:p>
            <a:r>
              <a:rPr lang="en-AU" sz="1200" kern="1200" dirty="0">
                <a:solidFill>
                  <a:schemeClr val="tx1"/>
                </a:solidFill>
                <a:effectLst/>
                <a:latin typeface="+mn-lt"/>
                <a:ea typeface="+mn-ea"/>
                <a:cs typeface="+mn-cs"/>
              </a:rPr>
              <a:t>plot(n_, coef1(1)*n_.^2 + coef1(2)*n_ + coef1(3),'-b', 'linewidth', 2)</a:t>
            </a:r>
          </a:p>
          <a:p>
            <a:r>
              <a:rPr lang="en-AU" sz="1200" kern="1200" dirty="0" err="1">
                <a:solidFill>
                  <a:schemeClr val="tx1"/>
                </a:solidFill>
                <a:effectLst/>
                <a:latin typeface="+mn-lt"/>
                <a:ea typeface="+mn-ea"/>
                <a:cs typeface="+mn-cs"/>
              </a:rPr>
              <a:t>yyaxis</a:t>
            </a:r>
            <a:r>
              <a:rPr lang="en-AU" sz="1200" kern="1200" dirty="0">
                <a:solidFill>
                  <a:schemeClr val="tx1"/>
                </a:solidFill>
                <a:effectLst/>
                <a:latin typeface="+mn-lt"/>
                <a:ea typeface="+mn-ea"/>
                <a:cs typeface="+mn-cs"/>
              </a:rPr>
              <a:t> right</a:t>
            </a:r>
          </a:p>
          <a:p>
            <a:r>
              <a:rPr lang="en-AU" sz="1200" kern="1200" dirty="0" err="1">
                <a:solidFill>
                  <a:schemeClr val="tx1"/>
                </a:solidFill>
                <a:effectLst/>
                <a:latin typeface="+mn-lt"/>
                <a:ea typeface="+mn-ea"/>
                <a:cs typeface="+mn-cs"/>
              </a:rPr>
              <a:t>ylabel</a:t>
            </a:r>
            <a:r>
              <a:rPr lang="en-AU" sz="1200" kern="1200" dirty="0">
                <a:solidFill>
                  <a:schemeClr val="tx1"/>
                </a:solidFill>
                <a:effectLst/>
                <a:latin typeface="+mn-lt"/>
                <a:ea typeface="+mn-ea"/>
                <a:cs typeface="+mn-cs"/>
              </a:rPr>
              <a:t>('TB')</a:t>
            </a:r>
          </a:p>
          <a:p>
            <a:r>
              <a:rPr lang="en-AU" sz="1200" kern="1200" dirty="0">
                <a:solidFill>
                  <a:schemeClr val="tx1"/>
                </a:solidFill>
                <a:effectLst/>
                <a:latin typeface="+mn-lt"/>
                <a:ea typeface="+mn-ea"/>
                <a:cs typeface="+mn-cs"/>
              </a:rPr>
              <a:t>plot(n1, s1, 'or', 'linewidth', 4)</a:t>
            </a:r>
          </a:p>
          <a:p>
            <a:r>
              <a:rPr lang="en-AU" sz="1200" kern="1200" dirty="0">
                <a:solidFill>
                  <a:schemeClr val="tx1"/>
                </a:solidFill>
                <a:effectLst/>
                <a:latin typeface="+mn-lt"/>
                <a:ea typeface="+mn-ea"/>
                <a:cs typeface="+mn-cs"/>
              </a:rPr>
              <a:t>plot(n_, coef2(1)*n_.^2 + coef2(2)*n_ + coef2(3),'-r', 'linewidth', 2)</a:t>
            </a:r>
          </a:p>
          <a:p>
            <a:r>
              <a:rPr lang="en-AU" sz="1200" kern="1200" dirty="0">
                <a:solidFill>
                  <a:schemeClr val="tx1"/>
                </a:solidFill>
                <a:effectLst/>
                <a:latin typeface="+mn-lt"/>
                <a:ea typeface="+mn-ea"/>
                <a:cs typeface="+mn-cs"/>
              </a:rPr>
              <a:t> </a:t>
            </a:r>
          </a:p>
          <a:p>
            <a:r>
              <a:rPr lang="en-AU" sz="1200" kern="1200" dirty="0" err="1">
                <a:solidFill>
                  <a:schemeClr val="tx1"/>
                </a:solidFill>
                <a:effectLst/>
                <a:latin typeface="+mn-lt"/>
                <a:ea typeface="+mn-ea"/>
                <a:cs typeface="+mn-cs"/>
              </a:rPr>
              <a:t>xlabel</a:t>
            </a:r>
            <a:r>
              <a:rPr lang="en-AU" sz="1200" kern="1200" dirty="0">
                <a:solidFill>
                  <a:schemeClr val="tx1"/>
                </a:solidFill>
                <a:effectLst/>
                <a:latin typeface="+mn-lt"/>
                <a:ea typeface="+mn-ea"/>
                <a:cs typeface="+mn-cs"/>
              </a:rPr>
              <a:t>('n');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legend({'$$T(Sort(n))$$', '$$\hat{T}(Sort(n))$$','$$S(Sort(n))$$', '$$\hat{S}(Sort(n))$$'}, '</a:t>
            </a:r>
            <a:r>
              <a:rPr lang="en-AU" sz="1200" kern="1200" dirty="0" err="1">
                <a:solidFill>
                  <a:schemeClr val="tx1"/>
                </a:solidFill>
                <a:effectLst/>
                <a:latin typeface="+mn-lt"/>
                <a:ea typeface="+mn-ea"/>
                <a:cs typeface="+mn-cs"/>
              </a:rPr>
              <a:t>FontSize</a:t>
            </a:r>
            <a:r>
              <a:rPr lang="en-AU" sz="1200" kern="1200" dirty="0">
                <a:solidFill>
                  <a:schemeClr val="tx1"/>
                </a:solidFill>
                <a:effectLst/>
                <a:latin typeface="+mn-lt"/>
                <a:ea typeface="+mn-ea"/>
                <a:cs typeface="+mn-cs"/>
              </a:rPr>
              <a:t>', 14, 'Location', 'best', 'Interpreter', 'Latex')</a:t>
            </a:r>
          </a:p>
          <a:p>
            <a:r>
              <a:rPr lang="en-AU" sz="1200" kern="1200" dirty="0">
                <a:solidFill>
                  <a:schemeClr val="tx1"/>
                </a:solidFill>
                <a:effectLst/>
                <a:latin typeface="+mn-lt"/>
                <a:ea typeface="+mn-ea"/>
                <a:cs typeface="+mn-cs"/>
              </a:rPr>
              <a:t>set(gca,'FontSize',14)</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Matlab</a:t>
            </a:r>
            <a:r>
              <a:rPr lang="en-AU" sz="1200" kern="1200" dirty="0">
                <a:solidFill>
                  <a:schemeClr val="tx1"/>
                </a:solidFill>
                <a:effectLst/>
                <a:latin typeface="+mn-lt"/>
                <a:ea typeface="+mn-ea"/>
                <a:cs typeface="+mn-cs"/>
              </a:rPr>
              <a:t> code that plots Insertion sort results</a:t>
            </a:r>
          </a:p>
          <a:p>
            <a:r>
              <a:rPr lang="en-AU" sz="1200" kern="1200" dirty="0">
                <a:solidFill>
                  <a:schemeClr val="tx1"/>
                </a:solidFill>
                <a:effectLst/>
                <a:latin typeface="+mn-lt"/>
                <a:ea typeface="+mn-ea"/>
                <a:cs typeface="+mn-cs"/>
              </a:rPr>
              <a:t>n1 = [100, 500, 1000, 2500, 5000, 10000];</a:t>
            </a:r>
          </a:p>
          <a:p>
            <a:r>
              <a:rPr lang="en-AU" sz="1200" kern="1200" dirty="0">
                <a:solidFill>
                  <a:schemeClr val="tx1"/>
                </a:solidFill>
                <a:effectLst/>
                <a:latin typeface="+mn-lt"/>
                <a:ea typeface="+mn-ea"/>
                <a:cs typeface="+mn-cs"/>
              </a:rPr>
              <a:t>t1 = [0.01, 0.02, 0.06, 0.33, 1.37, 7];</a:t>
            </a:r>
          </a:p>
          <a:p>
            <a:r>
              <a:rPr lang="en-AU" sz="1200" kern="1200" dirty="0">
                <a:solidFill>
                  <a:schemeClr val="tx1"/>
                </a:solidFill>
                <a:effectLst/>
                <a:latin typeface="+mn-lt"/>
                <a:ea typeface="+mn-ea"/>
                <a:cs typeface="+mn-cs"/>
              </a:rPr>
              <a:t>s1 = [891160, 13954264, 56224800, 371178584, 1552665696, 6382606584]/10^9;</a:t>
            </a:r>
          </a:p>
          <a:p>
            <a:r>
              <a:rPr lang="en-AU" sz="1200" kern="1200" dirty="0">
                <a:solidFill>
                  <a:schemeClr val="tx1"/>
                </a:solidFill>
                <a:effectLst/>
                <a:latin typeface="+mn-lt"/>
                <a:ea typeface="+mn-ea"/>
                <a:cs typeface="+mn-cs"/>
              </a:rPr>
              <a:t>coef1 = </a:t>
            </a:r>
            <a:r>
              <a:rPr lang="en-AU" sz="1200" kern="1200" dirty="0" err="1">
                <a:solidFill>
                  <a:schemeClr val="tx1"/>
                </a:solidFill>
                <a:effectLst/>
                <a:latin typeface="+mn-lt"/>
                <a:ea typeface="+mn-ea"/>
                <a:cs typeface="+mn-cs"/>
              </a:rPr>
              <a:t>polyfit</a:t>
            </a:r>
            <a:r>
              <a:rPr lang="en-AU" sz="1200" kern="1200" dirty="0">
                <a:solidFill>
                  <a:schemeClr val="tx1"/>
                </a:solidFill>
                <a:effectLst/>
                <a:latin typeface="+mn-lt"/>
                <a:ea typeface="+mn-ea"/>
                <a:cs typeface="+mn-cs"/>
              </a:rPr>
              <a:t>(n1, t1, 2);</a:t>
            </a:r>
          </a:p>
          <a:p>
            <a:r>
              <a:rPr lang="en-AU" sz="1200" kern="1200" dirty="0">
                <a:solidFill>
                  <a:schemeClr val="tx1"/>
                </a:solidFill>
                <a:effectLst/>
                <a:latin typeface="+mn-lt"/>
                <a:ea typeface="+mn-ea"/>
                <a:cs typeface="+mn-cs"/>
              </a:rPr>
              <a:t>coef2 = </a:t>
            </a:r>
            <a:r>
              <a:rPr lang="en-AU" sz="1200" kern="1200" dirty="0" err="1">
                <a:solidFill>
                  <a:schemeClr val="tx1"/>
                </a:solidFill>
                <a:effectLst/>
                <a:latin typeface="+mn-lt"/>
                <a:ea typeface="+mn-ea"/>
                <a:cs typeface="+mn-cs"/>
              </a:rPr>
              <a:t>polyfit</a:t>
            </a:r>
            <a:r>
              <a:rPr lang="en-AU" sz="1200" kern="1200" dirty="0">
                <a:solidFill>
                  <a:schemeClr val="tx1"/>
                </a:solidFill>
                <a:effectLst/>
                <a:latin typeface="+mn-lt"/>
                <a:ea typeface="+mn-ea"/>
                <a:cs typeface="+mn-cs"/>
              </a:rPr>
              <a:t>(n1, s1, 2);</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n_ = [min(n1):10:max(n1)];</a:t>
            </a:r>
          </a:p>
          <a:p>
            <a:r>
              <a:rPr lang="en-AU" sz="1200" kern="1200" dirty="0">
                <a:solidFill>
                  <a:schemeClr val="tx1"/>
                </a:solidFill>
                <a:effectLst/>
                <a:latin typeface="+mn-lt"/>
                <a:ea typeface="+mn-ea"/>
                <a:cs typeface="+mn-cs"/>
              </a:rPr>
              <a:t>figure('</a:t>
            </a:r>
            <a:r>
              <a:rPr lang="en-AU" sz="1200" kern="1200" dirty="0" err="1">
                <a:solidFill>
                  <a:schemeClr val="tx1"/>
                </a:solidFill>
                <a:effectLst/>
                <a:latin typeface="+mn-lt"/>
                <a:ea typeface="+mn-ea"/>
                <a:cs typeface="+mn-cs"/>
              </a:rPr>
              <a:t>color</a:t>
            </a:r>
            <a:r>
              <a:rPr lang="en-AU" sz="1200" kern="1200" dirty="0">
                <a:solidFill>
                  <a:schemeClr val="tx1"/>
                </a:solidFill>
                <a:effectLst/>
                <a:latin typeface="+mn-lt"/>
                <a:ea typeface="+mn-ea"/>
                <a:cs typeface="+mn-cs"/>
              </a:rPr>
              <a:t>', 'white'), hold on;</a:t>
            </a:r>
          </a:p>
          <a:p>
            <a:r>
              <a:rPr lang="en-AU" sz="1200" kern="1200" dirty="0">
                <a:solidFill>
                  <a:schemeClr val="tx1"/>
                </a:solidFill>
                <a:effectLst/>
                <a:latin typeface="+mn-lt"/>
                <a:ea typeface="+mn-ea"/>
                <a:cs typeface="+mn-cs"/>
              </a:rPr>
              <a:t>title('Insertion sort')</a:t>
            </a:r>
          </a:p>
          <a:p>
            <a:r>
              <a:rPr lang="en-AU" sz="1200" kern="1200" dirty="0" err="1">
                <a:solidFill>
                  <a:schemeClr val="tx1"/>
                </a:solidFill>
                <a:effectLst/>
                <a:latin typeface="+mn-lt"/>
                <a:ea typeface="+mn-ea"/>
                <a:cs typeface="+mn-cs"/>
              </a:rPr>
              <a:t>yyaxis</a:t>
            </a:r>
            <a:r>
              <a:rPr lang="en-AU" sz="1200" kern="1200" dirty="0">
                <a:solidFill>
                  <a:schemeClr val="tx1"/>
                </a:solidFill>
                <a:effectLst/>
                <a:latin typeface="+mn-lt"/>
                <a:ea typeface="+mn-ea"/>
                <a:cs typeface="+mn-cs"/>
              </a:rPr>
              <a:t> left</a:t>
            </a:r>
          </a:p>
          <a:p>
            <a:r>
              <a:rPr lang="en-AU" sz="1200" kern="1200" dirty="0" err="1">
                <a:solidFill>
                  <a:schemeClr val="tx1"/>
                </a:solidFill>
                <a:effectLst/>
                <a:latin typeface="+mn-lt"/>
                <a:ea typeface="+mn-ea"/>
                <a:cs typeface="+mn-cs"/>
              </a:rPr>
              <a:t>ylabel</a:t>
            </a:r>
            <a:r>
              <a:rPr lang="en-AU" sz="1200" kern="1200" dirty="0">
                <a:solidFill>
                  <a:schemeClr val="tx1"/>
                </a:solidFill>
                <a:effectLst/>
                <a:latin typeface="+mn-lt"/>
                <a:ea typeface="+mn-ea"/>
                <a:cs typeface="+mn-cs"/>
              </a:rPr>
              <a:t>('s');</a:t>
            </a:r>
          </a:p>
          <a:p>
            <a:r>
              <a:rPr lang="en-AU" sz="1200" kern="1200" dirty="0">
                <a:solidFill>
                  <a:schemeClr val="tx1"/>
                </a:solidFill>
                <a:effectLst/>
                <a:latin typeface="+mn-lt"/>
                <a:ea typeface="+mn-ea"/>
                <a:cs typeface="+mn-cs"/>
              </a:rPr>
              <a:t>plot(n1, t1, '</a:t>
            </a:r>
            <a:r>
              <a:rPr lang="en-AU" sz="1200" kern="1200" dirty="0" err="1">
                <a:solidFill>
                  <a:schemeClr val="tx1"/>
                </a:solidFill>
                <a:effectLst/>
                <a:latin typeface="+mn-lt"/>
                <a:ea typeface="+mn-ea"/>
                <a:cs typeface="+mn-cs"/>
              </a:rPr>
              <a:t>ob</a:t>
            </a:r>
            <a:r>
              <a:rPr lang="en-AU" sz="1200" kern="1200" dirty="0">
                <a:solidFill>
                  <a:schemeClr val="tx1"/>
                </a:solidFill>
                <a:effectLst/>
                <a:latin typeface="+mn-lt"/>
                <a:ea typeface="+mn-ea"/>
                <a:cs typeface="+mn-cs"/>
              </a:rPr>
              <a:t>', 'linewidth', 4)</a:t>
            </a:r>
          </a:p>
          <a:p>
            <a:r>
              <a:rPr lang="en-AU" sz="1200" kern="1200" dirty="0">
                <a:solidFill>
                  <a:schemeClr val="tx1"/>
                </a:solidFill>
                <a:effectLst/>
                <a:latin typeface="+mn-lt"/>
                <a:ea typeface="+mn-ea"/>
                <a:cs typeface="+mn-cs"/>
              </a:rPr>
              <a:t>plot(n_, coef1(1)*n_.^2 + coef1(2)*n_ + coef1(3),'-b', 'linewidth', 2)</a:t>
            </a:r>
          </a:p>
          <a:p>
            <a:r>
              <a:rPr lang="en-AU" sz="1200" kern="1200" dirty="0" err="1">
                <a:solidFill>
                  <a:schemeClr val="tx1"/>
                </a:solidFill>
                <a:effectLst/>
                <a:latin typeface="+mn-lt"/>
                <a:ea typeface="+mn-ea"/>
                <a:cs typeface="+mn-cs"/>
              </a:rPr>
              <a:t>yyaxis</a:t>
            </a:r>
            <a:r>
              <a:rPr lang="en-AU" sz="1200" kern="1200" dirty="0">
                <a:solidFill>
                  <a:schemeClr val="tx1"/>
                </a:solidFill>
                <a:effectLst/>
                <a:latin typeface="+mn-lt"/>
                <a:ea typeface="+mn-ea"/>
                <a:cs typeface="+mn-cs"/>
              </a:rPr>
              <a:t> right</a:t>
            </a:r>
          </a:p>
          <a:p>
            <a:r>
              <a:rPr lang="en-AU" sz="1200" kern="1200" dirty="0" err="1">
                <a:solidFill>
                  <a:schemeClr val="tx1"/>
                </a:solidFill>
                <a:effectLst/>
                <a:latin typeface="+mn-lt"/>
                <a:ea typeface="+mn-ea"/>
                <a:cs typeface="+mn-cs"/>
              </a:rPr>
              <a:t>ylabel</a:t>
            </a:r>
            <a:r>
              <a:rPr lang="en-AU" sz="1200" kern="1200" dirty="0">
                <a:solidFill>
                  <a:schemeClr val="tx1"/>
                </a:solidFill>
                <a:effectLst/>
                <a:latin typeface="+mn-lt"/>
                <a:ea typeface="+mn-ea"/>
                <a:cs typeface="+mn-cs"/>
              </a:rPr>
              <a:t>('TB')</a:t>
            </a:r>
          </a:p>
          <a:p>
            <a:r>
              <a:rPr lang="en-AU" sz="1200" kern="1200" dirty="0">
                <a:solidFill>
                  <a:schemeClr val="tx1"/>
                </a:solidFill>
                <a:effectLst/>
                <a:latin typeface="+mn-lt"/>
                <a:ea typeface="+mn-ea"/>
                <a:cs typeface="+mn-cs"/>
              </a:rPr>
              <a:t>plot(n1, s1, 'or', 'linewidth', 4)</a:t>
            </a:r>
          </a:p>
          <a:p>
            <a:r>
              <a:rPr lang="en-AU" sz="1200" kern="1200" dirty="0">
                <a:solidFill>
                  <a:schemeClr val="tx1"/>
                </a:solidFill>
                <a:effectLst/>
                <a:latin typeface="+mn-lt"/>
                <a:ea typeface="+mn-ea"/>
                <a:cs typeface="+mn-cs"/>
              </a:rPr>
              <a:t>plot(n_, coef2(1)*n_.^2 + coef2(2)*n_ + coef2(3),'-r', 'linewidth', 2)</a:t>
            </a:r>
          </a:p>
          <a:p>
            <a:r>
              <a:rPr lang="en-AU" sz="1200" kern="1200" dirty="0">
                <a:solidFill>
                  <a:schemeClr val="tx1"/>
                </a:solidFill>
                <a:effectLst/>
                <a:latin typeface="+mn-lt"/>
                <a:ea typeface="+mn-ea"/>
                <a:cs typeface="+mn-cs"/>
              </a:rPr>
              <a:t> </a:t>
            </a:r>
          </a:p>
          <a:p>
            <a:r>
              <a:rPr lang="en-AU" sz="1200" kern="1200" dirty="0" err="1">
                <a:solidFill>
                  <a:schemeClr val="tx1"/>
                </a:solidFill>
                <a:effectLst/>
                <a:latin typeface="+mn-lt"/>
                <a:ea typeface="+mn-ea"/>
                <a:cs typeface="+mn-cs"/>
              </a:rPr>
              <a:t>xlabel</a:t>
            </a:r>
            <a:r>
              <a:rPr lang="en-AU" sz="1200" kern="1200" dirty="0">
                <a:solidFill>
                  <a:schemeClr val="tx1"/>
                </a:solidFill>
                <a:effectLst/>
                <a:latin typeface="+mn-lt"/>
                <a:ea typeface="+mn-ea"/>
                <a:cs typeface="+mn-cs"/>
              </a:rPr>
              <a:t>('n');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legend({'$$T(Sort(n))$$', '$$\hat{T}(Sort(n))$$','$$S(Sort(n))$$', '$$\hat{S}(Sort(n))$$'}, '</a:t>
            </a:r>
            <a:r>
              <a:rPr lang="en-AU" sz="1200" kern="1200" dirty="0" err="1">
                <a:solidFill>
                  <a:schemeClr val="tx1"/>
                </a:solidFill>
                <a:effectLst/>
                <a:latin typeface="+mn-lt"/>
                <a:ea typeface="+mn-ea"/>
                <a:cs typeface="+mn-cs"/>
              </a:rPr>
              <a:t>FontSize</a:t>
            </a:r>
            <a:r>
              <a:rPr lang="en-AU" sz="1200" kern="1200" dirty="0">
                <a:solidFill>
                  <a:schemeClr val="tx1"/>
                </a:solidFill>
                <a:effectLst/>
                <a:latin typeface="+mn-lt"/>
                <a:ea typeface="+mn-ea"/>
                <a:cs typeface="+mn-cs"/>
              </a:rPr>
              <a:t>', 14, 'Location', 'best', 'Interpreter', 'Latex')</a:t>
            </a:r>
          </a:p>
          <a:p>
            <a:r>
              <a:rPr lang="en-AU" sz="1200" kern="1200" dirty="0">
                <a:solidFill>
                  <a:schemeClr val="tx1"/>
                </a:solidFill>
                <a:effectLst/>
                <a:latin typeface="+mn-lt"/>
                <a:ea typeface="+mn-ea"/>
                <a:cs typeface="+mn-cs"/>
              </a:rPr>
              <a:t>set(gca,'FontSize',14)</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37C7CC2-A0F3-3141-A460-4689A100E6C4}" type="slidenum">
              <a:rPr lang="en-US" smtClean="0"/>
              <a:t>18</a:t>
            </a:fld>
            <a:endParaRPr lang="en-US"/>
          </a:p>
        </p:txBody>
      </p:sp>
    </p:spTree>
    <p:extLst>
      <p:ext uri="{BB962C8B-B14F-4D97-AF65-F5344CB8AC3E}">
        <p14:creationId xmlns:p14="http://schemas.microsoft.com/office/powerpoint/2010/main" val="16893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Matlab</a:t>
            </a:r>
            <a:r>
              <a:rPr lang="en-AU" sz="1200" kern="1200" dirty="0">
                <a:solidFill>
                  <a:schemeClr val="tx1"/>
                </a:solidFill>
                <a:effectLst/>
                <a:latin typeface="+mn-lt"/>
                <a:ea typeface="+mn-ea"/>
                <a:cs typeface="+mn-cs"/>
              </a:rPr>
              <a:t> code that plots Selection sort results</a:t>
            </a:r>
          </a:p>
          <a:p>
            <a:r>
              <a:rPr lang="en-AU" sz="1200" kern="1200" dirty="0">
                <a:solidFill>
                  <a:schemeClr val="tx1"/>
                </a:solidFill>
                <a:effectLst/>
                <a:latin typeface="+mn-lt"/>
                <a:ea typeface="+mn-ea"/>
                <a:cs typeface="+mn-cs"/>
              </a:rPr>
              <a:t>n1 = [100, 500, 1000, 2500, 5000, 10000];</a:t>
            </a:r>
          </a:p>
          <a:p>
            <a:r>
              <a:rPr lang="en-AU" sz="1200" kern="1200" dirty="0">
                <a:solidFill>
                  <a:schemeClr val="tx1"/>
                </a:solidFill>
                <a:effectLst/>
                <a:latin typeface="+mn-lt"/>
                <a:ea typeface="+mn-ea"/>
                <a:cs typeface="+mn-cs"/>
              </a:rPr>
              <a:t>t1 = [0.005, 0.01, 0.03, 0.23, 0.82, 3.54];</a:t>
            </a:r>
          </a:p>
          <a:p>
            <a:r>
              <a:rPr lang="en-AU" sz="1200" kern="1200" dirty="0">
                <a:solidFill>
                  <a:schemeClr val="tx1"/>
                </a:solidFill>
                <a:effectLst/>
                <a:latin typeface="+mn-lt"/>
                <a:ea typeface="+mn-ea"/>
                <a:cs typeface="+mn-cs"/>
              </a:rPr>
              <a:t>s1 = [993480, 17725512, 89563288,  675426520, 2768001304, 11228058584]/10^9;</a:t>
            </a:r>
          </a:p>
          <a:p>
            <a:r>
              <a:rPr lang="en-AU" sz="1200" kern="1200" dirty="0">
                <a:solidFill>
                  <a:schemeClr val="tx1"/>
                </a:solidFill>
                <a:effectLst/>
                <a:latin typeface="+mn-lt"/>
                <a:ea typeface="+mn-ea"/>
                <a:cs typeface="+mn-cs"/>
              </a:rPr>
              <a:t>coef1 = </a:t>
            </a:r>
            <a:r>
              <a:rPr lang="en-AU" sz="1200" kern="1200" dirty="0" err="1">
                <a:solidFill>
                  <a:schemeClr val="tx1"/>
                </a:solidFill>
                <a:effectLst/>
                <a:latin typeface="+mn-lt"/>
                <a:ea typeface="+mn-ea"/>
                <a:cs typeface="+mn-cs"/>
              </a:rPr>
              <a:t>polyfit</a:t>
            </a:r>
            <a:r>
              <a:rPr lang="en-AU" sz="1200" kern="1200" dirty="0">
                <a:solidFill>
                  <a:schemeClr val="tx1"/>
                </a:solidFill>
                <a:effectLst/>
                <a:latin typeface="+mn-lt"/>
                <a:ea typeface="+mn-ea"/>
                <a:cs typeface="+mn-cs"/>
              </a:rPr>
              <a:t>(n1, t1, 2);</a:t>
            </a:r>
          </a:p>
          <a:p>
            <a:r>
              <a:rPr lang="en-AU" sz="1200" kern="1200" dirty="0">
                <a:solidFill>
                  <a:schemeClr val="tx1"/>
                </a:solidFill>
                <a:effectLst/>
                <a:latin typeface="+mn-lt"/>
                <a:ea typeface="+mn-ea"/>
                <a:cs typeface="+mn-cs"/>
              </a:rPr>
              <a:t>coef2 = </a:t>
            </a:r>
            <a:r>
              <a:rPr lang="en-AU" sz="1200" kern="1200" dirty="0" err="1">
                <a:solidFill>
                  <a:schemeClr val="tx1"/>
                </a:solidFill>
                <a:effectLst/>
                <a:latin typeface="+mn-lt"/>
                <a:ea typeface="+mn-ea"/>
                <a:cs typeface="+mn-cs"/>
              </a:rPr>
              <a:t>polyfit</a:t>
            </a:r>
            <a:r>
              <a:rPr lang="en-AU" sz="1200" kern="1200" dirty="0">
                <a:solidFill>
                  <a:schemeClr val="tx1"/>
                </a:solidFill>
                <a:effectLst/>
                <a:latin typeface="+mn-lt"/>
                <a:ea typeface="+mn-ea"/>
                <a:cs typeface="+mn-cs"/>
              </a:rPr>
              <a:t>(n1, s1, 2);</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n_ = [min(n1):10:max(n1)];</a:t>
            </a:r>
          </a:p>
          <a:p>
            <a:r>
              <a:rPr lang="en-AU" sz="1200" kern="1200" dirty="0">
                <a:solidFill>
                  <a:schemeClr val="tx1"/>
                </a:solidFill>
                <a:effectLst/>
                <a:latin typeface="+mn-lt"/>
                <a:ea typeface="+mn-ea"/>
                <a:cs typeface="+mn-cs"/>
              </a:rPr>
              <a:t>figure('</a:t>
            </a:r>
            <a:r>
              <a:rPr lang="en-AU" sz="1200" kern="1200" dirty="0" err="1">
                <a:solidFill>
                  <a:schemeClr val="tx1"/>
                </a:solidFill>
                <a:effectLst/>
                <a:latin typeface="+mn-lt"/>
                <a:ea typeface="+mn-ea"/>
                <a:cs typeface="+mn-cs"/>
              </a:rPr>
              <a:t>color</a:t>
            </a:r>
            <a:r>
              <a:rPr lang="en-AU" sz="1200" kern="1200" dirty="0">
                <a:solidFill>
                  <a:schemeClr val="tx1"/>
                </a:solidFill>
                <a:effectLst/>
                <a:latin typeface="+mn-lt"/>
                <a:ea typeface="+mn-ea"/>
                <a:cs typeface="+mn-cs"/>
              </a:rPr>
              <a:t>', 'white'), hold on;</a:t>
            </a:r>
          </a:p>
          <a:p>
            <a:r>
              <a:rPr lang="en-AU" sz="1200" kern="1200" dirty="0">
                <a:solidFill>
                  <a:schemeClr val="tx1"/>
                </a:solidFill>
                <a:effectLst/>
                <a:latin typeface="+mn-lt"/>
                <a:ea typeface="+mn-ea"/>
                <a:cs typeface="+mn-cs"/>
              </a:rPr>
              <a:t>title('Selection sort')</a:t>
            </a:r>
          </a:p>
          <a:p>
            <a:r>
              <a:rPr lang="en-AU" sz="1200" kern="1200" dirty="0" err="1">
                <a:solidFill>
                  <a:schemeClr val="tx1"/>
                </a:solidFill>
                <a:effectLst/>
                <a:latin typeface="+mn-lt"/>
                <a:ea typeface="+mn-ea"/>
                <a:cs typeface="+mn-cs"/>
              </a:rPr>
              <a:t>yyaxis</a:t>
            </a:r>
            <a:r>
              <a:rPr lang="en-AU" sz="1200" kern="1200" dirty="0">
                <a:solidFill>
                  <a:schemeClr val="tx1"/>
                </a:solidFill>
                <a:effectLst/>
                <a:latin typeface="+mn-lt"/>
                <a:ea typeface="+mn-ea"/>
                <a:cs typeface="+mn-cs"/>
              </a:rPr>
              <a:t> left</a:t>
            </a:r>
          </a:p>
          <a:p>
            <a:r>
              <a:rPr lang="en-AU" sz="1200" kern="1200" dirty="0" err="1">
                <a:solidFill>
                  <a:schemeClr val="tx1"/>
                </a:solidFill>
                <a:effectLst/>
                <a:latin typeface="+mn-lt"/>
                <a:ea typeface="+mn-ea"/>
                <a:cs typeface="+mn-cs"/>
              </a:rPr>
              <a:t>ylabel</a:t>
            </a:r>
            <a:r>
              <a:rPr lang="en-AU" sz="1200" kern="1200" dirty="0">
                <a:solidFill>
                  <a:schemeClr val="tx1"/>
                </a:solidFill>
                <a:effectLst/>
                <a:latin typeface="+mn-lt"/>
                <a:ea typeface="+mn-ea"/>
                <a:cs typeface="+mn-cs"/>
              </a:rPr>
              <a:t>('s');</a:t>
            </a:r>
          </a:p>
          <a:p>
            <a:r>
              <a:rPr lang="en-AU" sz="1200" kern="1200" dirty="0">
                <a:solidFill>
                  <a:schemeClr val="tx1"/>
                </a:solidFill>
                <a:effectLst/>
                <a:latin typeface="+mn-lt"/>
                <a:ea typeface="+mn-ea"/>
                <a:cs typeface="+mn-cs"/>
              </a:rPr>
              <a:t>plot(n1, t1, '</a:t>
            </a:r>
            <a:r>
              <a:rPr lang="en-AU" sz="1200" kern="1200" dirty="0" err="1">
                <a:solidFill>
                  <a:schemeClr val="tx1"/>
                </a:solidFill>
                <a:effectLst/>
                <a:latin typeface="+mn-lt"/>
                <a:ea typeface="+mn-ea"/>
                <a:cs typeface="+mn-cs"/>
              </a:rPr>
              <a:t>ob</a:t>
            </a:r>
            <a:r>
              <a:rPr lang="en-AU" sz="1200" kern="1200" dirty="0">
                <a:solidFill>
                  <a:schemeClr val="tx1"/>
                </a:solidFill>
                <a:effectLst/>
                <a:latin typeface="+mn-lt"/>
                <a:ea typeface="+mn-ea"/>
                <a:cs typeface="+mn-cs"/>
              </a:rPr>
              <a:t>', 'linewidth', 4)</a:t>
            </a:r>
          </a:p>
          <a:p>
            <a:r>
              <a:rPr lang="en-AU" sz="1200" kern="1200" dirty="0">
                <a:solidFill>
                  <a:schemeClr val="tx1"/>
                </a:solidFill>
                <a:effectLst/>
                <a:latin typeface="+mn-lt"/>
                <a:ea typeface="+mn-ea"/>
                <a:cs typeface="+mn-cs"/>
              </a:rPr>
              <a:t>plot(n_, coef1(1)*n_.^2 + coef1(2)*n_ + coef1(3),'-b', 'linewidth', 2)</a:t>
            </a:r>
          </a:p>
          <a:p>
            <a:r>
              <a:rPr lang="en-AU" sz="1200" kern="1200" dirty="0" err="1">
                <a:solidFill>
                  <a:schemeClr val="tx1"/>
                </a:solidFill>
                <a:effectLst/>
                <a:latin typeface="+mn-lt"/>
                <a:ea typeface="+mn-ea"/>
                <a:cs typeface="+mn-cs"/>
              </a:rPr>
              <a:t>yyaxis</a:t>
            </a:r>
            <a:r>
              <a:rPr lang="en-AU" sz="1200" kern="1200" dirty="0">
                <a:solidFill>
                  <a:schemeClr val="tx1"/>
                </a:solidFill>
                <a:effectLst/>
                <a:latin typeface="+mn-lt"/>
                <a:ea typeface="+mn-ea"/>
                <a:cs typeface="+mn-cs"/>
              </a:rPr>
              <a:t> right</a:t>
            </a:r>
          </a:p>
          <a:p>
            <a:r>
              <a:rPr lang="en-AU" sz="1200" kern="1200" dirty="0" err="1">
                <a:solidFill>
                  <a:schemeClr val="tx1"/>
                </a:solidFill>
                <a:effectLst/>
                <a:latin typeface="+mn-lt"/>
                <a:ea typeface="+mn-ea"/>
                <a:cs typeface="+mn-cs"/>
              </a:rPr>
              <a:t>ylabel</a:t>
            </a:r>
            <a:r>
              <a:rPr lang="en-AU" sz="1200" kern="1200" dirty="0">
                <a:solidFill>
                  <a:schemeClr val="tx1"/>
                </a:solidFill>
                <a:effectLst/>
                <a:latin typeface="+mn-lt"/>
                <a:ea typeface="+mn-ea"/>
                <a:cs typeface="+mn-cs"/>
              </a:rPr>
              <a:t>('TB')</a:t>
            </a:r>
          </a:p>
          <a:p>
            <a:r>
              <a:rPr lang="en-AU" sz="1200" kern="1200" dirty="0">
                <a:solidFill>
                  <a:schemeClr val="tx1"/>
                </a:solidFill>
                <a:effectLst/>
                <a:latin typeface="+mn-lt"/>
                <a:ea typeface="+mn-ea"/>
                <a:cs typeface="+mn-cs"/>
              </a:rPr>
              <a:t>plot(n1, s1, 'or', 'linewidth', 4)</a:t>
            </a:r>
          </a:p>
          <a:p>
            <a:r>
              <a:rPr lang="en-AU" sz="1200" kern="1200" dirty="0">
                <a:solidFill>
                  <a:schemeClr val="tx1"/>
                </a:solidFill>
                <a:effectLst/>
                <a:latin typeface="+mn-lt"/>
                <a:ea typeface="+mn-ea"/>
                <a:cs typeface="+mn-cs"/>
              </a:rPr>
              <a:t>plot(n_, coef2(1)*n_.^2 + coef2(2)*n_ + coef2(3),'-r', 'linewidth', 2)</a:t>
            </a:r>
          </a:p>
          <a:p>
            <a:r>
              <a:rPr lang="en-AU" sz="1200" kern="1200" dirty="0">
                <a:solidFill>
                  <a:schemeClr val="tx1"/>
                </a:solidFill>
                <a:effectLst/>
                <a:latin typeface="+mn-lt"/>
                <a:ea typeface="+mn-ea"/>
                <a:cs typeface="+mn-cs"/>
              </a:rPr>
              <a:t> </a:t>
            </a:r>
          </a:p>
          <a:p>
            <a:r>
              <a:rPr lang="en-AU" sz="1200" kern="1200" dirty="0" err="1">
                <a:solidFill>
                  <a:schemeClr val="tx1"/>
                </a:solidFill>
                <a:effectLst/>
                <a:latin typeface="+mn-lt"/>
                <a:ea typeface="+mn-ea"/>
                <a:cs typeface="+mn-cs"/>
              </a:rPr>
              <a:t>xlabel</a:t>
            </a:r>
            <a:r>
              <a:rPr lang="en-AU" sz="1200" kern="1200" dirty="0">
                <a:solidFill>
                  <a:schemeClr val="tx1"/>
                </a:solidFill>
                <a:effectLst/>
                <a:latin typeface="+mn-lt"/>
                <a:ea typeface="+mn-ea"/>
                <a:cs typeface="+mn-cs"/>
              </a:rPr>
              <a:t>('n');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legend({'$$T(Sort(n))$$', '$$\hat{T}(Sort(n))$$','$$S(Sort(n))$$', '$$\hat{S}(Sort(n))$$'}, '</a:t>
            </a:r>
            <a:r>
              <a:rPr lang="en-AU" sz="1200" kern="1200" dirty="0" err="1">
                <a:solidFill>
                  <a:schemeClr val="tx1"/>
                </a:solidFill>
                <a:effectLst/>
                <a:latin typeface="+mn-lt"/>
                <a:ea typeface="+mn-ea"/>
                <a:cs typeface="+mn-cs"/>
              </a:rPr>
              <a:t>FontSize</a:t>
            </a:r>
            <a:r>
              <a:rPr lang="en-AU" sz="1200" kern="1200" dirty="0">
                <a:solidFill>
                  <a:schemeClr val="tx1"/>
                </a:solidFill>
                <a:effectLst/>
                <a:latin typeface="+mn-lt"/>
                <a:ea typeface="+mn-ea"/>
                <a:cs typeface="+mn-cs"/>
              </a:rPr>
              <a:t>', 14, 'Location', 'best', 'Interpreter', 'Latex')</a:t>
            </a:r>
          </a:p>
          <a:p>
            <a:r>
              <a:rPr lang="en-AU" sz="1200" kern="1200" dirty="0">
                <a:solidFill>
                  <a:schemeClr val="tx1"/>
                </a:solidFill>
                <a:effectLst/>
                <a:latin typeface="+mn-lt"/>
                <a:ea typeface="+mn-ea"/>
                <a:cs typeface="+mn-cs"/>
              </a:rPr>
              <a:t>set(gca,'FontSize',14)</a:t>
            </a:r>
          </a:p>
        </p:txBody>
      </p:sp>
      <p:sp>
        <p:nvSpPr>
          <p:cNvPr id="4" name="Slide Number Placeholder 3"/>
          <p:cNvSpPr>
            <a:spLocks noGrp="1"/>
          </p:cNvSpPr>
          <p:nvPr>
            <p:ph type="sldNum" sz="quarter" idx="5"/>
          </p:nvPr>
        </p:nvSpPr>
        <p:spPr/>
        <p:txBody>
          <a:bodyPr/>
          <a:lstStyle/>
          <a:p>
            <a:fld id="{F37C7CC2-A0F3-3141-A460-4689A100E6C4}" type="slidenum">
              <a:rPr lang="en-US" smtClean="0"/>
              <a:t>20</a:t>
            </a:fld>
            <a:endParaRPr lang="en-US"/>
          </a:p>
        </p:txBody>
      </p:sp>
    </p:spTree>
    <p:extLst>
      <p:ext uri="{BB962C8B-B14F-4D97-AF65-F5344CB8AC3E}">
        <p14:creationId xmlns:p14="http://schemas.microsoft.com/office/powerpoint/2010/main" val="2325494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80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33824"/>
            <a:ext cx="6400800" cy="15252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4655E3-EC3B-824A-A4E9-873FA8E250BA}"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11" name="Picture 10">
            <a:extLst>
              <a:ext uri="{FF2B5EF4-FFF2-40B4-BE49-F238E27FC236}">
                <a16:creationId xmlns:a16="http://schemas.microsoft.com/office/drawing/2014/main" id="{419430FF-E783-CC40-8C3D-72B7ADD2F615}"/>
              </a:ext>
            </a:extLst>
          </p:cNvPr>
          <p:cNvPicPr>
            <a:picLocks noChangeAspect="1"/>
          </p:cNvPicPr>
          <p:nvPr userDrawn="1"/>
        </p:nvPicPr>
        <p:blipFill>
          <a:blip r:embed="rId2"/>
          <a:stretch>
            <a:fillRect/>
          </a:stretch>
        </p:blipFill>
        <p:spPr>
          <a:xfrm>
            <a:off x="3571670" y="4556098"/>
            <a:ext cx="2000659" cy="1605998"/>
          </a:xfrm>
          <a:prstGeom prst="rect">
            <a:avLst/>
          </a:prstGeom>
        </p:spPr>
      </p:pic>
    </p:spTree>
    <p:extLst>
      <p:ext uri="{BB962C8B-B14F-4D97-AF65-F5344CB8AC3E}">
        <p14:creationId xmlns:p14="http://schemas.microsoft.com/office/powerpoint/2010/main" val="232496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D445E-CCC3-9C49-80E9-7C75A3F4D908}"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75744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2E2F-1924-5F4B-ABA9-88C3AE2BB728}"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90585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902" y="245192"/>
            <a:ext cx="7965424" cy="556282"/>
          </a:xfrm>
        </p:spPr>
        <p:txBody>
          <a:bodyPr/>
          <a:lstStyle/>
          <a:p>
            <a:r>
              <a:rPr lang="en-US" dirty="0"/>
              <a:t>Click to edit Master title style</a:t>
            </a:r>
          </a:p>
        </p:txBody>
      </p:sp>
      <p:sp>
        <p:nvSpPr>
          <p:cNvPr id="3" name="Content Placeholder 2"/>
          <p:cNvSpPr>
            <a:spLocks noGrp="1"/>
          </p:cNvSpPr>
          <p:nvPr>
            <p:ph idx="1"/>
          </p:nvPr>
        </p:nvSpPr>
        <p:spPr>
          <a:xfrm>
            <a:off x="199901" y="959003"/>
            <a:ext cx="8654537" cy="5261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F253E-A1AA-AC49-A424-9FC5041F72A0}"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7" name="Picture 6">
            <a:extLst>
              <a:ext uri="{FF2B5EF4-FFF2-40B4-BE49-F238E27FC236}">
                <a16:creationId xmlns:a16="http://schemas.microsoft.com/office/drawing/2014/main" id="{A97A5B8D-90AD-D24D-AAC3-581E117B3710}"/>
              </a:ext>
            </a:extLst>
          </p:cNvPr>
          <p:cNvPicPr>
            <a:picLocks noChangeAspect="1"/>
          </p:cNvPicPr>
          <p:nvPr userDrawn="1"/>
        </p:nvPicPr>
        <p:blipFill>
          <a:blip r:embed="rId2"/>
          <a:stretch>
            <a:fillRect/>
          </a:stretch>
        </p:blipFill>
        <p:spPr>
          <a:xfrm>
            <a:off x="8165325" y="102289"/>
            <a:ext cx="889223" cy="713810"/>
          </a:xfrm>
          <a:prstGeom prst="rect">
            <a:avLst/>
          </a:prstGeom>
        </p:spPr>
      </p:pic>
    </p:spTree>
    <p:extLst>
      <p:ext uri="{BB962C8B-B14F-4D97-AF65-F5344CB8AC3E}">
        <p14:creationId xmlns:p14="http://schemas.microsoft.com/office/powerpoint/2010/main" val="30798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7C22B-9C58-D14B-BF66-29307AE5619E}"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24917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9D49F-D31B-7544-8DFB-93052E89E38E}" type="datetime1">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18272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5CB6C6-12FC-F945-B520-9680EC8004EF}" type="datetime1">
              <a:rPr lang="en-US" smtClean="0"/>
              <a:t>11/6/20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18729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3FC323-AF0D-C04B-A6D9-83CA5AEA8838}" type="datetime1">
              <a:rPr lang="en-US" smtClean="0"/>
              <a:t>11/6/20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68482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471CA-0E43-0046-BC62-80C64EFD5F25}" type="datetime1">
              <a:rPr lang="en-US" smtClean="0"/>
              <a:t>11/6/20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03937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33DDD-182C-7B48-8F91-E6E83035B8D7}" type="datetime1">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73357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79C93D-B6C6-4F45-A896-C45D339ABA17}" type="datetime1">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24587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900" y="460291"/>
            <a:ext cx="8654537" cy="55628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99901" y="1343131"/>
            <a:ext cx="8654537" cy="48769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9901" y="64621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BB3C9-FA19-6242-A9C8-1BCCB2BA7303}" type="datetime1">
              <a:rPr lang="en-US" smtClean="0"/>
              <a:t>11/6/20</a:t>
            </a:fld>
            <a:endParaRPr lang="en-US" dirty="0"/>
          </a:p>
        </p:txBody>
      </p:sp>
      <p:sp>
        <p:nvSpPr>
          <p:cNvPr id="5" name="Footer Placeholder 4"/>
          <p:cNvSpPr>
            <a:spLocks noGrp="1"/>
          </p:cNvSpPr>
          <p:nvPr>
            <p:ph type="ftr" sz="quarter" idx="3"/>
          </p:nvPr>
        </p:nvSpPr>
        <p:spPr>
          <a:xfrm>
            <a:off x="3124200" y="64621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20838" y="64621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4CDA4-B2C2-C244-9F85-471ABA281F4B}" type="slidenum">
              <a:rPr lang="en-US" smtClean="0"/>
              <a:t>‹#›</a:t>
            </a:fld>
            <a:endParaRPr lang="en-US"/>
          </a:p>
        </p:txBody>
      </p:sp>
    </p:spTree>
    <p:extLst>
      <p:ext uri="{BB962C8B-B14F-4D97-AF65-F5344CB8AC3E}">
        <p14:creationId xmlns:p14="http://schemas.microsoft.com/office/powerpoint/2010/main" val="378064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Lecture 10C</a:t>
            </a:r>
            <a:br>
              <a:rPr lang="en-US" sz="2800" dirty="0"/>
            </a:br>
            <a:r>
              <a:rPr lang="en-US" sz="2800" dirty="0"/>
              <a:t>Searching and Sorting</a:t>
            </a:r>
            <a:br>
              <a:rPr lang="en-US" sz="2800" dirty="0"/>
            </a:br>
            <a:endParaRPr lang="en-US" sz="2800" dirty="0"/>
          </a:p>
        </p:txBody>
      </p:sp>
      <p:sp>
        <p:nvSpPr>
          <p:cNvPr id="3" name="Subtitle 2"/>
          <p:cNvSpPr>
            <a:spLocks noGrp="1"/>
          </p:cNvSpPr>
          <p:nvPr>
            <p:ph type="subTitle" idx="1"/>
          </p:nvPr>
        </p:nvSpPr>
        <p:spPr>
          <a:xfrm>
            <a:off x="1371600" y="3277308"/>
            <a:ext cx="6400800" cy="1022843"/>
          </a:xfrm>
        </p:spPr>
        <p:txBody>
          <a:bodyPr/>
          <a:lstStyle/>
          <a:p>
            <a:r>
              <a:rPr lang="en-US" dirty="0"/>
              <a:t>COMP 1100</a:t>
            </a:r>
          </a:p>
        </p:txBody>
      </p:sp>
    </p:spTree>
    <p:extLst>
      <p:ext uri="{BB962C8B-B14F-4D97-AF65-F5344CB8AC3E}">
        <p14:creationId xmlns:p14="http://schemas.microsoft.com/office/powerpoint/2010/main" val="58939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D445-848F-0E46-ABAF-C06529506B68}"/>
              </a:ext>
            </a:extLst>
          </p:cNvPr>
          <p:cNvSpPr>
            <a:spLocks noGrp="1"/>
          </p:cNvSpPr>
          <p:nvPr>
            <p:ph type="title"/>
          </p:nvPr>
        </p:nvSpPr>
        <p:spPr/>
        <p:txBody>
          <a:bodyPr/>
          <a:lstStyle/>
          <a:p>
            <a:r>
              <a:rPr lang="en-US" dirty="0"/>
              <a:t>Worst and average case analyses of </a:t>
            </a:r>
            <a:r>
              <a:rPr lang="en-AU" dirty="0" err="1">
                <a:solidFill>
                  <a:srgbClr val="000000"/>
                </a:solidFill>
                <a:latin typeface="Menlo" panose="020B0609030804020204" pitchFamily="49" charset="0"/>
              </a:rPr>
              <a:t>binElem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4A58FF-D3AE-BC42-B6AE-7454B7F08575}"/>
                  </a:ext>
                </a:extLst>
              </p:cNvPr>
              <p:cNvSpPr>
                <a:spLocks noGrp="1"/>
              </p:cNvSpPr>
              <p:nvPr>
                <p:ph idx="1"/>
              </p:nvPr>
            </p:nvSpPr>
            <p:spPr/>
            <p:txBody>
              <a:bodyPr/>
              <a:lstStyle/>
              <a:p>
                <a:r>
                  <a:rPr lang="en-AU" sz="2000" dirty="0"/>
                  <a:t>The average height of an element in a tree can be approximated as </a:t>
                </a:r>
                <a14:m>
                  <m:oMath xmlns:m="http://schemas.openxmlformats.org/officeDocument/2006/math">
                    <m:r>
                      <m:rPr>
                        <m:sty m:val="p"/>
                      </m:rPr>
                      <a:rPr lang="en-AU" sz="2000" i="1" dirty="0" smtClean="0">
                        <a:latin typeface="Cambria Math" panose="02040503050406030204" pitchFamily="18" charset="0"/>
                      </a:rPr>
                      <m:t>log</m:t>
                    </m:r>
                    <m:r>
                      <a:rPr lang="en-AU" sz="2000" i="1" baseline="-25000" dirty="0">
                        <a:latin typeface="Cambria Math" panose="02040503050406030204" pitchFamily="18" charset="0"/>
                      </a:rPr>
                      <m:t>2</m:t>
                    </m:r>
                    <m:r>
                      <a:rPr lang="en-AU" sz="2000" i="1" dirty="0">
                        <a:latin typeface="Cambria Math" panose="02040503050406030204" pitchFamily="18" charset="0"/>
                      </a:rPr>
                      <m:t>(</m:t>
                    </m:r>
                    <m:r>
                      <a:rPr lang="en-AU" sz="2000" i="1" dirty="0">
                        <a:latin typeface="Cambria Math" panose="02040503050406030204" pitchFamily="18" charset="0"/>
                      </a:rPr>
                      <m:t>𝑛</m:t>
                    </m:r>
                    <m:r>
                      <a:rPr lang="en-AU" sz="2000" i="1" dirty="0">
                        <a:latin typeface="Cambria Math" panose="02040503050406030204" pitchFamily="18" charset="0"/>
                      </a:rPr>
                      <m:t>−1)</m:t>
                    </m:r>
                  </m:oMath>
                </a14:m>
                <a:r>
                  <a:rPr lang="en-AU" sz="2000" dirty="0"/>
                  <a:t>, so the </a:t>
                </a:r>
                <a:r>
                  <a:rPr lang="en-AU" sz="2000" i="1" dirty="0"/>
                  <a:t>average case </a:t>
                </a:r>
                <a:r>
                  <a:rPr lang="en-AU" sz="2000" dirty="0"/>
                  <a:t>analysis for search is again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log</m:t>
                        </m:r>
                      </m:fName>
                      <m:e>
                        <m:r>
                          <a:rPr lang="en-US" sz="2000" i="1">
                            <a:latin typeface="Cambria Math" panose="02040503050406030204" pitchFamily="18" charset="0"/>
                          </a:rPr>
                          <m:t>𝑛</m:t>
                        </m:r>
                      </m:e>
                    </m:func>
                    <m:r>
                      <a:rPr lang="en-US" sz="2000" i="1">
                        <a:latin typeface="Cambria Math" panose="02040503050406030204" pitchFamily="18" charset="0"/>
                      </a:rPr>
                      <m:t>)</m:t>
                    </m:r>
                  </m:oMath>
                </a14:m>
                <a:r>
                  <a:rPr lang="en-AU" sz="2000" dirty="0"/>
                  <a:t>.</a:t>
                </a:r>
              </a:p>
              <a:p>
                <a:endParaRPr lang="en-US" dirty="0"/>
              </a:p>
            </p:txBody>
          </p:sp>
        </mc:Choice>
        <mc:Fallback xmlns="">
          <p:sp>
            <p:nvSpPr>
              <p:cNvPr id="3" name="Content Placeholder 2">
                <a:extLst>
                  <a:ext uri="{FF2B5EF4-FFF2-40B4-BE49-F238E27FC236}">
                    <a16:creationId xmlns:a16="http://schemas.microsoft.com/office/drawing/2014/main" id="{074A58FF-D3AE-BC42-B6AE-7454B7F08575}"/>
                  </a:ext>
                </a:extLst>
              </p:cNvPr>
              <p:cNvSpPr>
                <a:spLocks noGrp="1" noRot="1" noChangeAspect="1" noMove="1" noResize="1" noEditPoints="1" noAdjustHandles="1" noChangeArrowheads="1" noChangeShapeType="1" noTextEdit="1"/>
              </p:cNvSpPr>
              <p:nvPr>
                <p:ph idx="1"/>
              </p:nvPr>
            </p:nvSpPr>
            <p:spPr>
              <a:blipFill>
                <a:blip r:embed="rId2"/>
                <a:stretch>
                  <a:fillRect l="-587" t="-7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CAB8403-1447-944E-BBC5-3E9D80B798B0}"/>
              </a:ext>
            </a:extLst>
          </p:cNvPr>
          <p:cNvSpPr>
            <a:spLocks noGrp="1"/>
          </p:cNvSpPr>
          <p:nvPr>
            <p:ph type="sldNum" sz="quarter" idx="12"/>
          </p:nvPr>
        </p:nvSpPr>
        <p:spPr/>
        <p:txBody>
          <a:bodyPr/>
          <a:lstStyle/>
          <a:p>
            <a:fld id="{C584CDA4-B2C2-C244-9F85-471ABA281F4B}" type="slidenum">
              <a:rPr lang="en-US" smtClean="0"/>
              <a:t>10</a:t>
            </a:fld>
            <a:endParaRPr lang="en-US"/>
          </a:p>
        </p:txBody>
      </p:sp>
      <p:sp>
        <p:nvSpPr>
          <p:cNvPr id="9" name="Oval 8">
            <a:extLst>
              <a:ext uri="{FF2B5EF4-FFF2-40B4-BE49-F238E27FC236}">
                <a16:creationId xmlns:a16="http://schemas.microsoft.com/office/drawing/2014/main" id="{FC75D107-BE27-7C49-9F2A-8A9D712E7419}"/>
              </a:ext>
            </a:extLst>
          </p:cNvPr>
          <p:cNvSpPr/>
          <p:nvPr/>
        </p:nvSpPr>
        <p:spPr>
          <a:xfrm>
            <a:off x="4049660" y="1975910"/>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10" name="Oval 9">
            <a:extLst>
              <a:ext uri="{FF2B5EF4-FFF2-40B4-BE49-F238E27FC236}">
                <a16:creationId xmlns:a16="http://schemas.microsoft.com/office/drawing/2014/main" id="{F6F81C89-261B-9948-AC95-ED8659665675}"/>
              </a:ext>
            </a:extLst>
          </p:cNvPr>
          <p:cNvSpPr/>
          <p:nvPr/>
        </p:nvSpPr>
        <p:spPr>
          <a:xfrm>
            <a:off x="1813562" y="2391396"/>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11" name="Oval 10">
            <a:extLst>
              <a:ext uri="{FF2B5EF4-FFF2-40B4-BE49-F238E27FC236}">
                <a16:creationId xmlns:a16="http://schemas.microsoft.com/office/drawing/2014/main" id="{AC6047CA-D02A-184F-982B-169B5A48F437}"/>
              </a:ext>
            </a:extLst>
          </p:cNvPr>
          <p:cNvSpPr/>
          <p:nvPr/>
        </p:nvSpPr>
        <p:spPr>
          <a:xfrm>
            <a:off x="6224817" y="2391950"/>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12" name="Oval 11">
            <a:extLst>
              <a:ext uri="{FF2B5EF4-FFF2-40B4-BE49-F238E27FC236}">
                <a16:creationId xmlns:a16="http://schemas.microsoft.com/office/drawing/2014/main" id="{54C74E01-22D0-9346-897E-B8F4D5EE6456}"/>
              </a:ext>
            </a:extLst>
          </p:cNvPr>
          <p:cNvSpPr/>
          <p:nvPr/>
        </p:nvSpPr>
        <p:spPr>
          <a:xfrm>
            <a:off x="720265" y="3336689"/>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13" name="Oval 12">
            <a:extLst>
              <a:ext uri="{FF2B5EF4-FFF2-40B4-BE49-F238E27FC236}">
                <a16:creationId xmlns:a16="http://schemas.microsoft.com/office/drawing/2014/main" id="{95E395C2-6CD8-B343-BE31-775275038463}"/>
              </a:ext>
            </a:extLst>
          </p:cNvPr>
          <p:cNvSpPr/>
          <p:nvPr/>
        </p:nvSpPr>
        <p:spPr>
          <a:xfrm>
            <a:off x="3085644" y="3336689"/>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14" name="Oval 13">
            <a:extLst>
              <a:ext uri="{FF2B5EF4-FFF2-40B4-BE49-F238E27FC236}">
                <a16:creationId xmlns:a16="http://schemas.microsoft.com/office/drawing/2014/main" id="{71B458F8-9525-9049-AF67-85AAD4BBC42C}"/>
              </a:ext>
            </a:extLst>
          </p:cNvPr>
          <p:cNvSpPr/>
          <p:nvPr/>
        </p:nvSpPr>
        <p:spPr>
          <a:xfrm>
            <a:off x="7402446" y="3337243"/>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15" name="Oval 14">
            <a:extLst>
              <a:ext uri="{FF2B5EF4-FFF2-40B4-BE49-F238E27FC236}">
                <a16:creationId xmlns:a16="http://schemas.microsoft.com/office/drawing/2014/main" id="{E2859CDB-A190-7C45-A76D-1C5E87567FE3}"/>
              </a:ext>
            </a:extLst>
          </p:cNvPr>
          <p:cNvSpPr/>
          <p:nvPr/>
        </p:nvSpPr>
        <p:spPr>
          <a:xfrm>
            <a:off x="5330412" y="3337243"/>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16" name="Straight Arrow Connector 15">
            <a:extLst>
              <a:ext uri="{FF2B5EF4-FFF2-40B4-BE49-F238E27FC236}">
                <a16:creationId xmlns:a16="http://schemas.microsoft.com/office/drawing/2014/main" id="{5B368556-C190-3249-897D-1433847CAFEF}"/>
              </a:ext>
            </a:extLst>
          </p:cNvPr>
          <p:cNvCxnSpPr>
            <a:cxnSpLocks/>
            <a:stCxn id="9" idx="6"/>
            <a:endCxn id="11" idx="1"/>
          </p:cNvCxnSpPr>
          <p:nvPr/>
        </p:nvCxnSpPr>
        <p:spPr>
          <a:xfrm>
            <a:off x="4735460" y="2318810"/>
            <a:ext cx="1589790" cy="173573"/>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68C4764-74C2-A04D-A742-FDD34D17E691}"/>
              </a:ext>
            </a:extLst>
          </p:cNvPr>
          <p:cNvCxnSpPr>
            <a:cxnSpLocks/>
            <a:stCxn id="9" idx="2"/>
            <a:endCxn id="10" idx="7"/>
          </p:cNvCxnSpPr>
          <p:nvPr/>
        </p:nvCxnSpPr>
        <p:spPr>
          <a:xfrm flipH="1">
            <a:off x="2398929" y="2318810"/>
            <a:ext cx="1650731" cy="173019"/>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B4EA18B-6D5E-FE4D-9AC2-D315866972AC}"/>
              </a:ext>
            </a:extLst>
          </p:cNvPr>
          <p:cNvCxnSpPr>
            <a:cxnSpLocks/>
            <a:stCxn id="10" idx="3"/>
            <a:endCxn id="12" idx="0"/>
          </p:cNvCxnSpPr>
          <p:nvPr/>
        </p:nvCxnSpPr>
        <p:spPr>
          <a:xfrm flipH="1">
            <a:off x="1063165" y="2976763"/>
            <a:ext cx="850830"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D8E49E0-F6ED-334C-9825-1A44AA46FC81}"/>
              </a:ext>
            </a:extLst>
          </p:cNvPr>
          <p:cNvCxnSpPr>
            <a:cxnSpLocks/>
            <a:stCxn id="10" idx="5"/>
            <a:endCxn id="13" idx="0"/>
          </p:cNvCxnSpPr>
          <p:nvPr/>
        </p:nvCxnSpPr>
        <p:spPr>
          <a:xfrm>
            <a:off x="2398929" y="2976763"/>
            <a:ext cx="1029615"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F54519D-4C0B-194F-ADAF-A948909F98A1}"/>
              </a:ext>
            </a:extLst>
          </p:cNvPr>
          <p:cNvCxnSpPr>
            <a:cxnSpLocks/>
            <a:stCxn id="11" idx="5"/>
            <a:endCxn id="14" idx="0"/>
          </p:cNvCxnSpPr>
          <p:nvPr/>
        </p:nvCxnSpPr>
        <p:spPr>
          <a:xfrm>
            <a:off x="6810184" y="2977317"/>
            <a:ext cx="935162"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FEF04BD-D5BF-7244-B18E-41819A3F19DE}"/>
              </a:ext>
            </a:extLst>
          </p:cNvPr>
          <p:cNvCxnSpPr>
            <a:cxnSpLocks/>
            <a:stCxn id="11" idx="3"/>
            <a:endCxn id="15" idx="0"/>
          </p:cNvCxnSpPr>
          <p:nvPr/>
        </p:nvCxnSpPr>
        <p:spPr>
          <a:xfrm flipH="1">
            <a:off x="5673312" y="2977317"/>
            <a:ext cx="651938"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D3D5B4F7-8896-534D-AFF8-047BBD119AFA}"/>
              </a:ext>
            </a:extLst>
          </p:cNvPr>
          <p:cNvSpPr/>
          <p:nvPr/>
        </p:nvSpPr>
        <p:spPr>
          <a:xfrm>
            <a:off x="289562" y="4417404"/>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3" name="Oval 22">
            <a:extLst>
              <a:ext uri="{FF2B5EF4-FFF2-40B4-BE49-F238E27FC236}">
                <a16:creationId xmlns:a16="http://schemas.microsoft.com/office/drawing/2014/main" id="{0AE0B162-21D8-3640-BCEE-EE041C258331}"/>
              </a:ext>
            </a:extLst>
          </p:cNvPr>
          <p:cNvSpPr/>
          <p:nvPr/>
        </p:nvSpPr>
        <p:spPr>
          <a:xfrm>
            <a:off x="1127762" y="4417404"/>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24" name="Straight Arrow Connector 23">
            <a:extLst>
              <a:ext uri="{FF2B5EF4-FFF2-40B4-BE49-F238E27FC236}">
                <a16:creationId xmlns:a16="http://schemas.microsoft.com/office/drawing/2014/main" id="{FA0FDBC8-AEF0-274F-9531-481A200E6C65}"/>
              </a:ext>
            </a:extLst>
          </p:cNvPr>
          <p:cNvCxnSpPr>
            <a:cxnSpLocks/>
            <a:stCxn id="12" idx="3"/>
            <a:endCxn id="22" idx="0"/>
          </p:cNvCxnSpPr>
          <p:nvPr/>
        </p:nvCxnSpPr>
        <p:spPr>
          <a:xfrm flipH="1">
            <a:off x="632462" y="3922056"/>
            <a:ext cx="188236"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A29EC547-9E84-6F44-BFBB-1E4F23FB23AD}"/>
              </a:ext>
            </a:extLst>
          </p:cNvPr>
          <p:cNvCxnSpPr>
            <a:cxnSpLocks/>
            <a:stCxn id="12" idx="5"/>
            <a:endCxn id="23" idx="0"/>
          </p:cNvCxnSpPr>
          <p:nvPr/>
        </p:nvCxnSpPr>
        <p:spPr>
          <a:xfrm>
            <a:off x="1305632" y="3922056"/>
            <a:ext cx="165030"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B458E4EE-0A1B-894D-9034-91D924F69818}"/>
              </a:ext>
            </a:extLst>
          </p:cNvPr>
          <p:cNvSpPr/>
          <p:nvPr/>
        </p:nvSpPr>
        <p:spPr>
          <a:xfrm>
            <a:off x="2674334" y="4417958"/>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7" name="Oval 26">
            <a:extLst>
              <a:ext uri="{FF2B5EF4-FFF2-40B4-BE49-F238E27FC236}">
                <a16:creationId xmlns:a16="http://schemas.microsoft.com/office/drawing/2014/main" id="{D49E6456-F385-4C48-B3D1-7A4C6F6D71B4}"/>
              </a:ext>
            </a:extLst>
          </p:cNvPr>
          <p:cNvSpPr/>
          <p:nvPr/>
        </p:nvSpPr>
        <p:spPr>
          <a:xfrm>
            <a:off x="3512534" y="4417958"/>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28" name="Straight Arrow Connector 27">
            <a:extLst>
              <a:ext uri="{FF2B5EF4-FFF2-40B4-BE49-F238E27FC236}">
                <a16:creationId xmlns:a16="http://schemas.microsoft.com/office/drawing/2014/main" id="{69F4C55A-C4D7-5444-B620-B489FACDB353}"/>
              </a:ext>
            </a:extLst>
          </p:cNvPr>
          <p:cNvCxnSpPr>
            <a:cxnSpLocks/>
            <a:stCxn id="13" idx="3"/>
            <a:endCxn id="26" idx="0"/>
          </p:cNvCxnSpPr>
          <p:nvPr/>
        </p:nvCxnSpPr>
        <p:spPr>
          <a:xfrm flipH="1">
            <a:off x="3017234" y="3922056"/>
            <a:ext cx="168843" cy="495902"/>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E24F016E-9568-E34D-B409-84E1F961C8EC}"/>
              </a:ext>
            </a:extLst>
          </p:cNvPr>
          <p:cNvCxnSpPr>
            <a:cxnSpLocks/>
            <a:stCxn id="13" idx="5"/>
            <a:endCxn id="27" idx="0"/>
          </p:cNvCxnSpPr>
          <p:nvPr/>
        </p:nvCxnSpPr>
        <p:spPr>
          <a:xfrm>
            <a:off x="3671011" y="3922056"/>
            <a:ext cx="184423" cy="495902"/>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166521DA-4599-6C4C-AFC6-359A0FC4DB85}"/>
              </a:ext>
            </a:extLst>
          </p:cNvPr>
          <p:cNvSpPr/>
          <p:nvPr/>
        </p:nvSpPr>
        <p:spPr>
          <a:xfrm>
            <a:off x="4929443" y="4417958"/>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31" name="Oval 30">
            <a:extLst>
              <a:ext uri="{FF2B5EF4-FFF2-40B4-BE49-F238E27FC236}">
                <a16:creationId xmlns:a16="http://schemas.microsoft.com/office/drawing/2014/main" id="{4C64F4A9-760D-5541-BC7D-C3D82DAEC242}"/>
              </a:ext>
            </a:extLst>
          </p:cNvPr>
          <p:cNvSpPr/>
          <p:nvPr/>
        </p:nvSpPr>
        <p:spPr>
          <a:xfrm>
            <a:off x="5767643" y="4417958"/>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32" name="Straight Arrow Connector 31">
            <a:extLst>
              <a:ext uri="{FF2B5EF4-FFF2-40B4-BE49-F238E27FC236}">
                <a16:creationId xmlns:a16="http://schemas.microsoft.com/office/drawing/2014/main" id="{D34052B1-CAB3-F04A-B8F3-13FF1C1F6722}"/>
              </a:ext>
            </a:extLst>
          </p:cNvPr>
          <p:cNvCxnSpPr>
            <a:cxnSpLocks/>
            <a:stCxn id="15" idx="3"/>
            <a:endCxn id="30" idx="0"/>
          </p:cNvCxnSpPr>
          <p:nvPr/>
        </p:nvCxnSpPr>
        <p:spPr>
          <a:xfrm flipH="1">
            <a:off x="5272343" y="3922610"/>
            <a:ext cx="158502"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BFCCAE8-47AD-AE48-A7C3-2FD50C2BF389}"/>
              </a:ext>
            </a:extLst>
          </p:cNvPr>
          <p:cNvCxnSpPr>
            <a:cxnSpLocks/>
            <a:stCxn id="15" idx="5"/>
            <a:endCxn id="31" idx="0"/>
          </p:cNvCxnSpPr>
          <p:nvPr/>
        </p:nvCxnSpPr>
        <p:spPr>
          <a:xfrm>
            <a:off x="5915779" y="3922610"/>
            <a:ext cx="194764"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8E9BF2F3-4734-224F-8B14-5D2F466E0BA3}"/>
              </a:ext>
            </a:extLst>
          </p:cNvPr>
          <p:cNvSpPr/>
          <p:nvPr/>
        </p:nvSpPr>
        <p:spPr>
          <a:xfrm>
            <a:off x="7039670" y="4453615"/>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35" name="Oval 34">
            <a:extLst>
              <a:ext uri="{FF2B5EF4-FFF2-40B4-BE49-F238E27FC236}">
                <a16:creationId xmlns:a16="http://schemas.microsoft.com/office/drawing/2014/main" id="{27A07BA7-9047-FD4E-AC80-33076C5BF11E}"/>
              </a:ext>
            </a:extLst>
          </p:cNvPr>
          <p:cNvSpPr/>
          <p:nvPr/>
        </p:nvSpPr>
        <p:spPr>
          <a:xfrm>
            <a:off x="7877870" y="4453615"/>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36" name="Straight Arrow Connector 35">
            <a:extLst>
              <a:ext uri="{FF2B5EF4-FFF2-40B4-BE49-F238E27FC236}">
                <a16:creationId xmlns:a16="http://schemas.microsoft.com/office/drawing/2014/main" id="{2C4D2B66-2CF2-8E43-8734-BB93A162AF8A}"/>
              </a:ext>
            </a:extLst>
          </p:cNvPr>
          <p:cNvCxnSpPr>
            <a:cxnSpLocks/>
            <a:stCxn id="14" idx="3"/>
            <a:endCxn id="34" idx="0"/>
          </p:cNvCxnSpPr>
          <p:nvPr/>
        </p:nvCxnSpPr>
        <p:spPr>
          <a:xfrm flipH="1">
            <a:off x="7382570" y="3922610"/>
            <a:ext cx="120309" cy="531005"/>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7231FA3A-5740-B645-81B6-8B4F7188C7FA}"/>
              </a:ext>
            </a:extLst>
          </p:cNvPr>
          <p:cNvCxnSpPr>
            <a:cxnSpLocks/>
            <a:stCxn id="14" idx="5"/>
            <a:endCxn id="35" idx="0"/>
          </p:cNvCxnSpPr>
          <p:nvPr/>
        </p:nvCxnSpPr>
        <p:spPr>
          <a:xfrm>
            <a:off x="7987813" y="3922610"/>
            <a:ext cx="232957" cy="531005"/>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FF4BA55B-5A9B-404A-B283-E47C8DAB6F09}"/>
              </a:ext>
            </a:extLst>
          </p:cNvPr>
          <p:cNvSpPr/>
          <p:nvPr/>
        </p:nvSpPr>
        <p:spPr>
          <a:xfrm>
            <a:off x="4049660" y="5601792"/>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39" name="Straight Arrow Connector 38">
            <a:extLst>
              <a:ext uri="{FF2B5EF4-FFF2-40B4-BE49-F238E27FC236}">
                <a16:creationId xmlns:a16="http://schemas.microsoft.com/office/drawing/2014/main" id="{2288D8A7-8072-A14F-8706-A9A1CE09F28E}"/>
              </a:ext>
            </a:extLst>
          </p:cNvPr>
          <p:cNvCxnSpPr>
            <a:cxnSpLocks/>
            <a:stCxn id="27" idx="5"/>
            <a:endCxn id="38" idx="0"/>
          </p:cNvCxnSpPr>
          <p:nvPr/>
        </p:nvCxnSpPr>
        <p:spPr>
          <a:xfrm>
            <a:off x="4097901" y="5003325"/>
            <a:ext cx="146024" cy="598467"/>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DBB9C33C-D876-FE47-9EAA-EFF7CF6F0722}"/>
              </a:ext>
            </a:extLst>
          </p:cNvPr>
          <p:cNvSpPr/>
          <p:nvPr/>
        </p:nvSpPr>
        <p:spPr>
          <a:xfrm>
            <a:off x="8549041" y="5601791"/>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41" name="Straight Arrow Connector 40">
            <a:extLst>
              <a:ext uri="{FF2B5EF4-FFF2-40B4-BE49-F238E27FC236}">
                <a16:creationId xmlns:a16="http://schemas.microsoft.com/office/drawing/2014/main" id="{08E05E20-F7D1-8C46-9FEE-C68F08D526B4}"/>
              </a:ext>
            </a:extLst>
          </p:cNvPr>
          <p:cNvCxnSpPr>
            <a:cxnSpLocks/>
            <a:stCxn id="35" idx="5"/>
            <a:endCxn id="40" idx="0"/>
          </p:cNvCxnSpPr>
          <p:nvPr/>
        </p:nvCxnSpPr>
        <p:spPr>
          <a:xfrm>
            <a:off x="8463237" y="5038982"/>
            <a:ext cx="280069" cy="562809"/>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id="{3A22097F-D680-D148-8713-6FFC85C05E02}"/>
              </a:ext>
            </a:extLst>
          </p:cNvPr>
          <p:cNvSpPr/>
          <p:nvPr/>
        </p:nvSpPr>
        <p:spPr>
          <a:xfrm>
            <a:off x="7986614" y="5603559"/>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46" name="Straight Arrow Connector 45">
            <a:extLst>
              <a:ext uri="{FF2B5EF4-FFF2-40B4-BE49-F238E27FC236}">
                <a16:creationId xmlns:a16="http://schemas.microsoft.com/office/drawing/2014/main" id="{FEE5546F-3F50-104A-8EE9-C6F4DC58982E}"/>
              </a:ext>
            </a:extLst>
          </p:cNvPr>
          <p:cNvCxnSpPr>
            <a:cxnSpLocks/>
            <a:stCxn id="35" idx="3"/>
            <a:endCxn id="45" idx="0"/>
          </p:cNvCxnSpPr>
          <p:nvPr/>
        </p:nvCxnSpPr>
        <p:spPr>
          <a:xfrm>
            <a:off x="7978303" y="5038982"/>
            <a:ext cx="202576" cy="564577"/>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511649DB-44E7-D149-AA3D-8390C04A9537}"/>
              </a:ext>
            </a:extLst>
          </p:cNvPr>
          <p:cNvSpPr/>
          <p:nvPr/>
        </p:nvSpPr>
        <p:spPr>
          <a:xfrm>
            <a:off x="7424192" y="5606764"/>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51" name="Oval 50">
            <a:extLst>
              <a:ext uri="{FF2B5EF4-FFF2-40B4-BE49-F238E27FC236}">
                <a16:creationId xmlns:a16="http://schemas.microsoft.com/office/drawing/2014/main" id="{4F7806D3-CD5E-9C4F-9ABC-CA47746F9E0C}"/>
              </a:ext>
            </a:extLst>
          </p:cNvPr>
          <p:cNvSpPr/>
          <p:nvPr/>
        </p:nvSpPr>
        <p:spPr>
          <a:xfrm>
            <a:off x="6861770" y="5601791"/>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52" name="Straight Arrow Connector 51">
            <a:extLst>
              <a:ext uri="{FF2B5EF4-FFF2-40B4-BE49-F238E27FC236}">
                <a16:creationId xmlns:a16="http://schemas.microsoft.com/office/drawing/2014/main" id="{D828622F-BC9F-8140-B081-9C8A958A0CDD}"/>
              </a:ext>
            </a:extLst>
          </p:cNvPr>
          <p:cNvCxnSpPr>
            <a:cxnSpLocks/>
            <a:stCxn id="34" idx="5"/>
            <a:endCxn id="50" idx="0"/>
          </p:cNvCxnSpPr>
          <p:nvPr/>
        </p:nvCxnSpPr>
        <p:spPr>
          <a:xfrm flipH="1">
            <a:off x="7618457" y="5038982"/>
            <a:ext cx="6580" cy="567782"/>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7BE4F040-5E52-4B48-8387-60B542707F1B}"/>
              </a:ext>
            </a:extLst>
          </p:cNvPr>
          <p:cNvCxnSpPr>
            <a:cxnSpLocks/>
            <a:stCxn id="34" idx="3"/>
            <a:endCxn id="51" idx="0"/>
          </p:cNvCxnSpPr>
          <p:nvPr/>
        </p:nvCxnSpPr>
        <p:spPr>
          <a:xfrm flipH="1">
            <a:off x="7056035" y="5038982"/>
            <a:ext cx="84068" cy="562809"/>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69" name="Oval 68">
            <a:extLst>
              <a:ext uri="{FF2B5EF4-FFF2-40B4-BE49-F238E27FC236}">
                <a16:creationId xmlns:a16="http://schemas.microsoft.com/office/drawing/2014/main" id="{A58A4EE3-B1FD-C140-B9E2-CB12F14502DC}"/>
              </a:ext>
            </a:extLst>
          </p:cNvPr>
          <p:cNvSpPr/>
          <p:nvPr/>
        </p:nvSpPr>
        <p:spPr>
          <a:xfrm>
            <a:off x="3487238" y="5601792"/>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70" name="Straight Arrow Connector 69">
            <a:extLst>
              <a:ext uri="{FF2B5EF4-FFF2-40B4-BE49-F238E27FC236}">
                <a16:creationId xmlns:a16="http://schemas.microsoft.com/office/drawing/2014/main" id="{36EA27BD-6E6B-C145-A713-DCB330EA0E44}"/>
              </a:ext>
            </a:extLst>
          </p:cNvPr>
          <p:cNvCxnSpPr>
            <a:cxnSpLocks/>
            <a:stCxn id="27" idx="3"/>
            <a:endCxn id="69" idx="0"/>
          </p:cNvCxnSpPr>
          <p:nvPr/>
        </p:nvCxnSpPr>
        <p:spPr>
          <a:xfrm>
            <a:off x="3612967" y="5003325"/>
            <a:ext cx="68536" cy="598467"/>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9" name="Oval 78">
            <a:extLst>
              <a:ext uri="{FF2B5EF4-FFF2-40B4-BE49-F238E27FC236}">
                <a16:creationId xmlns:a16="http://schemas.microsoft.com/office/drawing/2014/main" id="{D569FEFC-786D-4448-9AB5-9684D7543514}"/>
              </a:ext>
            </a:extLst>
          </p:cNvPr>
          <p:cNvSpPr/>
          <p:nvPr/>
        </p:nvSpPr>
        <p:spPr>
          <a:xfrm>
            <a:off x="6299348" y="5620620"/>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80" name="Straight Arrow Connector 79">
            <a:extLst>
              <a:ext uri="{FF2B5EF4-FFF2-40B4-BE49-F238E27FC236}">
                <a16:creationId xmlns:a16="http://schemas.microsoft.com/office/drawing/2014/main" id="{73B0F6AF-67EB-014A-82A3-6274CA5A588C}"/>
              </a:ext>
            </a:extLst>
          </p:cNvPr>
          <p:cNvCxnSpPr>
            <a:cxnSpLocks/>
            <a:stCxn id="31" idx="5"/>
            <a:endCxn id="79" idx="0"/>
          </p:cNvCxnSpPr>
          <p:nvPr/>
        </p:nvCxnSpPr>
        <p:spPr>
          <a:xfrm>
            <a:off x="6353010" y="5003325"/>
            <a:ext cx="140603" cy="617295"/>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1" name="Oval 80">
            <a:extLst>
              <a:ext uri="{FF2B5EF4-FFF2-40B4-BE49-F238E27FC236}">
                <a16:creationId xmlns:a16="http://schemas.microsoft.com/office/drawing/2014/main" id="{C408D01A-9294-E740-A21C-996130633DDC}"/>
              </a:ext>
            </a:extLst>
          </p:cNvPr>
          <p:cNvSpPr/>
          <p:nvPr/>
        </p:nvSpPr>
        <p:spPr>
          <a:xfrm>
            <a:off x="5736926" y="5607832"/>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82" name="Straight Arrow Connector 81">
            <a:extLst>
              <a:ext uri="{FF2B5EF4-FFF2-40B4-BE49-F238E27FC236}">
                <a16:creationId xmlns:a16="http://schemas.microsoft.com/office/drawing/2014/main" id="{51C8AA64-2C51-F444-A71C-0C4956C7399D}"/>
              </a:ext>
            </a:extLst>
          </p:cNvPr>
          <p:cNvCxnSpPr>
            <a:cxnSpLocks/>
            <a:stCxn id="31" idx="3"/>
            <a:endCxn id="81" idx="0"/>
          </p:cNvCxnSpPr>
          <p:nvPr/>
        </p:nvCxnSpPr>
        <p:spPr>
          <a:xfrm>
            <a:off x="5868076" y="5003325"/>
            <a:ext cx="63115" cy="604507"/>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6702DB67-8497-744F-BC77-EA85253A0335}"/>
              </a:ext>
            </a:extLst>
          </p:cNvPr>
          <p:cNvSpPr/>
          <p:nvPr/>
        </p:nvSpPr>
        <p:spPr>
          <a:xfrm>
            <a:off x="5174504" y="5620620"/>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87" name="Straight Arrow Connector 86">
            <a:extLst>
              <a:ext uri="{FF2B5EF4-FFF2-40B4-BE49-F238E27FC236}">
                <a16:creationId xmlns:a16="http://schemas.microsoft.com/office/drawing/2014/main" id="{DB583A64-7D38-1E41-B776-EF1DF3CA787E}"/>
              </a:ext>
            </a:extLst>
          </p:cNvPr>
          <p:cNvCxnSpPr>
            <a:cxnSpLocks/>
            <a:stCxn id="30" idx="5"/>
            <a:endCxn id="86" idx="0"/>
          </p:cNvCxnSpPr>
          <p:nvPr/>
        </p:nvCxnSpPr>
        <p:spPr>
          <a:xfrm flipH="1">
            <a:off x="5368769" y="5003325"/>
            <a:ext cx="146041" cy="617295"/>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8" name="Oval 87">
            <a:extLst>
              <a:ext uri="{FF2B5EF4-FFF2-40B4-BE49-F238E27FC236}">
                <a16:creationId xmlns:a16="http://schemas.microsoft.com/office/drawing/2014/main" id="{DF27459F-D2FD-E14A-B37F-47F35B697FDD}"/>
              </a:ext>
            </a:extLst>
          </p:cNvPr>
          <p:cNvSpPr/>
          <p:nvPr/>
        </p:nvSpPr>
        <p:spPr>
          <a:xfrm>
            <a:off x="4612082" y="5601792"/>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89" name="Straight Arrow Connector 88">
            <a:extLst>
              <a:ext uri="{FF2B5EF4-FFF2-40B4-BE49-F238E27FC236}">
                <a16:creationId xmlns:a16="http://schemas.microsoft.com/office/drawing/2014/main" id="{9C2EE7A6-CF84-7F47-AC4F-AE4E2D298327}"/>
              </a:ext>
            </a:extLst>
          </p:cNvPr>
          <p:cNvCxnSpPr>
            <a:cxnSpLocks/>
            <a:stCxn id="30" idx="3"/>
            <a:endCxn id="88" idx="0"/>
          </p:cNvCxnSpPr>
          <p:nvPr/>
        </p:nvCxnSpPr>
        <p:spPr>
          <a:xfrm flipH="1">
            <a:off x="4806347" y="5003325"/>
            <a:ext cx="223529" cy="598467"/>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9" name="Oval 98">
            <a:extLst>
              <a:ext uri="{FF2B5EF4-FFF2-40B4-BE49-F238E27FC236}">
                <a16:creationId xmlns:a16="http://schemas.microsoft.com/office/drawing/2014/main" id="{21976581-0201-AD41-9C46-65B8A345E03E}"/>
              </a:ext>
            </a:extLst>
          </p:cNvPr>
          <p:cNvSpPr/>
          <p:nvPr/>
        </p:nvSpPr>
        <p:spPr>
          <a:xfrm>
            <a:off x="2924816" y="5601794"/>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100" name="Straight Arrow Connector 99">
            <a:extLst>
              <a:ext uri="{FF2B5EF4-FFF2-40B4-BE49-F238E27FC236}">
                <a16:creationId xmlns:a16="http://schemas.microsoft.com/office/drawing/2014/main" id="{ADC44634-39FD-4342-987A-07598A20D540}"/>
              </a:ext>
            </a:extLst>
          </p:cNvPr>
          <p:cNvCxnSpPr>
            <a:cxnSpLocks/>
            <a:stCxn id="26" idx="5"/>
            <a:endCxn id="99" idx="0"/>
          </p:cNvCxnSpPr>
          <p:nvPr/>
        </p:nvCxnSpPr>
        <p:spPr>
          <a:xfrm flipH="1">
            <a:off x="3119081" y="5003325"/>
            <a:ext cx="140620" cy="598469"/>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01" name="Oval 100">
            <a:extLst>
              <a:ext uri="{FF2B5EF4-FFF2-40B4-BE49-F238E27FC236}">
                <a16:creationId xmlns:a16="http://schemas.microsoft.com/office/drawing/2014/main" id="{5CF06583-0AA0-0B44-8478-D53C823F45DF}"/>
              </a:ext>
            </a:extLst>
          </p:cNvPr>
          <p:cNvSpPr/>
          <p:nvPr/>
        </p:nvSpPr>
        <p:spPr>
          <a:xfrm>
            <a:off x="2362394" y="5601793"/>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102" name="Straight Arrow Connector 101">
            <a:extLst>
              <a:ext uri="{FF2B5EF4-FFF2-40B4-BE49-F238E27FC236}">
                <a16:creationId xmlns:a16="http://schemas.microsoft.com/office/drawing/2014/main" id="{667A9BA3-6955-B14A-BB09-21CDF08906DA}"/>
              </a:ext>
            </a:extLst>
          </p:cNvPr>
          <p:cNvCxnSpPr>
            <a:cxnSpLocks/>
            <a:stCxn id="26" idx="3"/>
            <a:endCxn id="101" idx="0"/>
          </p:cNvCxnSpPr>
          <p:nvPr/>
        </p:nvCxnSpPr>
        <p:spPr>
          <a:xfrm flipH="1">
            <a:off x="2556659" y="5003325"/>
            <a:ext cx="218108" cy="59846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05" name="Oval 104">
            <a:extLst>
              <a:ext uri="{FF2B5EF4-FFF2-40B4-BE49-F238E27FC236}">
                <a16:creationId xmlns:a16="http://schemas.microsoft.com/office/drawing/2014/main" id="{788FDAAE-B9C0-6040-A2ED-D8BBCF75582C}"/>
              </a:ext>
            </a:extLst>
          </p:cNvPr>
          <p:cNvSpPr/>
          <p:nvPr/>
        </p:nvSpPr>
        <p:spPr>
          <a:xfrm>
            <a:off x="1799972" y="5620619"/>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106" name="Straight Arrow Connector 105">
            <a:extLst>
              <a:ext uri="{FF2B5EF4-FFF2-40B4-BE49-F238E27FC236}">
                <a16:creationId xmlns:a16="http://schemas.microsoft.com/office/drawing/2014/main" id="{50A832DE-1A29-A945-B396-18E581AF01DE}"/>
              </a:ext>
            </a:extLst>
          </p:cNvPr>
          <p:cNvCxnSpPr>
            <a:cxnSpLocks/>
            <a:stCxn id="23" idx="5"/>
            <a:endCxn id="105" idx="0"/>
          </p:cNvCxnSpPr>
          <p:nvPr/>
        </p:nvCxnSpPr>
        <p:spPr>
          <a:xfrm>
            <a:off x="1713129" y="5002771"/>
            <a:ext cx="281108" cy="6178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07" name="Oval 106">
            <a:extLst>
              <a:ext uri="{FF2B5EF4-FFF2-40B4-BE49-F238E27FC236}">
                <a16:creationId xmlns:a16="http://schemas.microsoft.com/office/drawing/2014/main" id="{3B804A20-5D56-2F41-8008-6BC03F6A1EAB}"/>
              </a:ext>
            </a:extLst>
          </p:cNvPr>
          <p:cNvSpPr/>
          <p:nvPr/>
        </p:nvSpPr>
        <p:spPr>
          <a:xfrm>
            <a:off x="1237550" y="5601792"/>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108" name="Straight Arrow Connector 107">
            <a:extLst>
              <a:ext uri="{FF2B5EF4-FFF2-40B4-BE49-F238E27FC236}">
                <a16:creationId xmlns:a16="http://schemas.microsoft.com/office/drawing/2014/main" id="{936B864E-2A60-6740-9E7A-B30F9F9BAC54}"/>
              </a:ext>
            </a:extLst>
          </p:cNvPr>
          <p:cNvCxnSpPr>
            <a:cxnSpLocks/>
            <a:stCxn id="23" idx="3"/>
            <a:endCxn id="107" idx="0"/>
          </p:cNvCxnSpPr>
          <p:nvPr/>
        </p:nvCxnSpPr>
        <p:spPr>
          <a:xfrm>
            <a:off x="1228195" y="5002771"/>
            <a:ext cx="203620" cy="599021"/>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11" name="Oval 110">
            <a:extLst>
              <a:ext uri="{FF2B5EF4-FFF2-40B4-BE49-F238E27FC236}">
                <a16:creationId xmlns:a16="http://schemas.microsoft.com/office/drawing/2014/main" id="{4D7076FB-F477-AB48-A922-8181986CAF35}"/>
              </a:ext>
            </a:extLst>
          </p:cNvPr>
          <p:cNvSpPr/>
          <p:nvPr/>
        </p:nvSpPr>
        <p:spPr>
          <a:xfrm>
            <a:off x="675128" y="5593613"/>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112" name="Straight Arrow Connector 111">
            <a:extLst>
              <a:ext uri="{FF2B5EF4-FFF2-40B4-BE49-F238E27FC236}">
                <a16:creationId xmlns:a16="http://schemas.microsoft.com/office/drawing/2014/main" id="{A3B82D50-E93E-8C46-BF66-EB7171A0606B}"/>
              </a:ext>
            </a:extLst>
          </p:cNvPr>
          <p:cNvCxnSpPr>
            <a:cxnSpLocks/>
            <a:stCxn id="22" idx="5"/>
            <a:endCxn id="111" idx="0"/>
          </p:cNvCxnSpPr>
          <p:nvPr/>
        </p:nvCxnSpPr>
        <p:spPr>
          <a:xfrm flipH="1">
            <a:off x="869393" y="5002771"/>
            <a:ext cx="5536" cy="590842"/>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13" name="Oval 112">
            <a:extLst>
              <a:ext uri="{FF2B5EF4-FFF2-40B4-BE49-F238E27FC236}">
                <a16:creationId xmlns:a16="http://schemas.microsoft.com/office/drawing/2014/main" id="{7C64EC03-B9DC-CE49-9F6F-871EA5F980DF}"/>
              </a:ext>
            </a:extLst>
          </p:cNvPr>
          <p:cNvSpPr/>
          <p:nvPr/>
        </p:nvSpPr>
        <p:spPr>
          <a:xfrm>
            <a:off x="112706" y="5606765"/>
            <a:ext cx="388529" cy="388529"/>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cxnSp>
        <p:nvCxnSpPr>
          <p:cNvPr id="114" name="Straight Arrow Connector 113">
            <a:extLst>
              <a:ext uri="{FF2B5EF4-FFF2-40B4-BE49-F238E27FC236}">
                <a16:creationId xmlns:a16="http://schemas.microsoft.com/office/drawing/2014/main" id="{C8B7F4F6-CD13-634E-8DF9-2F838B2B40E2}"/>
              </a:ext>
            </a:extLst>
          </p:cNvPr>
          <p:cNvCxnSpPr>
            <a:cxnSpLocks/>
            <a:stCxn id="22" idx="3"/>
            <a:endCxn id="113" idx="0"/>
          </p:cNvCxnSpPr>
          <p:nvPr/>
        </p:nvCxnSpPr>
        <p:spPr>
          <a:xfrm flipH="1">
            <a:off x="306971" y="5002771"/>
            <a:ext cx="83024" cy="603994"/>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FA0830FF-9A72-584B-8837-4D4FDF3289F2}"/>
              </a:ext>
            </a:extLst>
          </p:cNvPr>
          <p:cNvCxnSpPr/>
          <p:nvPr/>
        </p:nvCxnSpPr>
        <p:spPr>
          <a:xfrm>
            <a:off x="90672" y="5276158"/>
            <a:ext cx="8910108" cy="0"/>
          </a:xfrm>
          <a:prstGeom prst="line">
            <a:avLst/>
          </a:prstGeom>
          <a:ln w="4445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40" name="Left Brace 139">
            <a:extLst>
              <a:ext uri="{FF2B5EF4-FFF2-40B4-BE49-F238E27FC236}">
                <a16:creationId xmlns:a16="http://schemas.microsoft.com/office/drawing/2014/main" id="{25E6CF4B-62B8-FF4C-819E-6A3408DC2539}"/>
              </a:ext>
            </a:extLst>
          </p:cNvPr>
          <p:cNvSpPr/>
          <p:nvPr/>
        </p:nvSpPr>
        <p:spPr>
          <a:xfrm rot="16200000">
            <a:off x="4461259" y="1743802"/>
            <a:ext cx="136179" cy="8816442"/>
          </a:xfrm>
          <a:prstGeom prst="leftBrace">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D786B548-C584-8547-A671-86301BAE8165}"/>
              </a:ext>
            </a:extLst>
          </p:cNvPr>
          <p:cNvSpPr txBox="1"/>
          <p:nvPr/>
        </p:nvSpPr>
        <p:spPr>
          <a:xfrm>
            <a:off x="4255247" y="6342221"/>
            <a:ext cx="577780" cy="369332"/>
          </a:xfrm>
          <a:prstGeom prst="rect">
            <a:avLst/>
          </a:prstGeom>
          <a:noFill/>
        </p:spPr>
        <p:txBody>
          <a:bodyPr wrap="square" rtlCol="0">
            <a:spAutoFit/>
          </a:bodyPr>
          <a:lstStyle/>
          <a:p>
            <a:r>
              <a:rPr lang="en-US" b="1" dirty="0"/>
              <a:t>16</a:t>
            </a:r>
          </a:p>
        </p:txBody>
      </p:sp>
      <p:sp>
        <p:nvSpPr>
          <p:cNvPr id="142" name="Left Brace 141">
            <a:extLst>
              <a:ext uri="{FF2B5EF4-FFF2-40B4-BE49-F238E27FC236}">
                <a16:creationId xmlns:a16="http://schemas.microsoft.com/office/drawing/2014/main" id="{D2887D7D-7204-9743-B84F-6587D92565E0}"/>
              </a:ext>
            </a:extLst>
          </p:cNvPr>
          <p:cNvSpPr/>
          <p:nvPr/>
        </p:nvSpPr>
        <p:spPr>
          <a:xfrm rot="5400000">
            <a:off x="4430804" y="-2491830"/>
            <a:ext cx="136179" cy="8816442"/>
          </a:xfrm>
          <a:prstGeom prst="leftBrace">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50C2BB60-B714-F248-9D8D-14C568772771}"/>
              </a:ext>
            </a:extLst>
          </p:cNvPr>
          <p:cNvSpPr txBox="1"/>
          <p:nvPr/>
        </p:nvSpPr>
        <p:spPr>
          <a:xfrm>
            <a:off x="4256836" y="1539152"/>
            <a:ext cx="577780" cy="369332"/>
          </a:xfrm>
          <a:prstGeom prst="rect">
            <a:avLst/>
          </a:prstGeom>
          <a:noFill/>
        </p:spPr>
        <p:txBody>
          <a:bodyPr wrap="square" rtlCol="0">
            <a:spAutoFit/>
          </a:bodyPr>
          <a:lstStyle/>
          <a:p>
            <a:r>
              <a:rPr lang="en-US" b="1" dirty="0"/>
              <a:t>15</a:t>
            </a:r>
          </a:p>
        </p:txBody>
      </p:sp>
      <p:sp>
        <p:nvSpPr>
          <p:cNvPr id="146" name="Rectangle 145">
            <a:extLst>
              <a:ext uri="{FF2B5EF4-FFF2-40B4-BE49-F238E27FC236}">
                <a16:creationId xmlns:a16="http://schemas.microsoft.com/office/drawing/2014/main" id="{3D4FA655-56CA-2840-8388-8988664D6DA4}"/>
              </a:ext>
            </a:extLst>
          </p:cNvPr>
          <p:cNvSpPr/>
          <p:nvPr/>
        </p:nvSpPr>
        <p:spPr>
          <a:xfrm>
            <a:off x="90672" y="1984481"/>
            <a:ext cx="8910107" cy="3154934"/>
          </a:xfrm>
          <a:prstGeom prst="rect">
            <a:avLst/>
          </a:prstGeom>
          <a:solidFill>
            <a:schemeClr val="accent6">
              <a:alpha val="1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CAC257F4-819B-AD48-AEDF-E59A2CD6CF6B}"/>
              </a:ext>
            </a:extLst>
          </p:cNvPr>
          <p:cNvSpPr/>
          <p:nvPr/>
        </p:nvSpPr>
        <p:spPr>
          <a:xfrm>
            <a:off x="90672" y="5452716"/>
            <a:ext cx="8910107" cy="604210"/>
          </a:xfrm>
          <a:prstGeom prst="rect">
            <a:avLst/>
          </a:prstGeom>
          <a:solidFill>
            <a:schemeClr val="accent5">
              <a:alpha val="1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F58F11-AE00-114E-A310-DE1E2DF64AA8}"/>
              </a:ext>
            </a:extLst>
          </p:cNvPr>
          <p:cNvSpPr txBox="1"/>
          <p:nvPr/>
        </p:nvSpPr>
        <p:spPr>
          <a:xfrm>
            <a:off x="3868708" y="4984593"/>
            <a:ext cx="1714856" cy="369332"/>
          </a:xfrm>
          <a:prstGeom prst="rect">
            <a:avLst/>
          </a:prstGeom>
          <a:noFill/>
        </p:spPr>
        <p:txBody>
          <a:bodyPr wrap="square" rtlCol="0">
            <a:spAutoFit/>
          </a:bodyPr>
          <a:lstStyle/>
          <a:p>
            <a:r>
              <a:rPr lang="en-US" dirty="0">
                <a:solidFill>
                  <a:srgbClr val="C00000"/>
                </a:solidFill>
              </a:rPr>
              <a:t>Expected level</a:t>
            </a:r>
          </a:p>
        </p:txBody>
      </p:sp>
    </p:spTree>
    <p:extLst>
      <p:ext uri="{BB962C8B-B14F-4D97-AF65-F5344CB8AC3E}">
        <p14:creationId xmlns:p14="http://schemas.microsoft.com/office/powerpoint/2010/main" val="23313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fade">
                                      <p:cBhvr>
                                        <p:cTn id="10" dur="500"/>
                                        <p:tgtEl>
                                          <p:spTgt spid="147"/>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500"/>
                                        <p:tgtEl>
                                          <p:spTgt spid="1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fade">
                                      <p:cBhvr>
                                        <p:cTn id="16" dur="500"/>
                                        <p:tgtEl>
                                          <p:spTgt spid="1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2"/>
                                        </p:tgtEl>
                                        <p:attrNameLst>
                                          <p:attrName>style.visibility</p:attrName>
                                        </p:attrNameLst>
                                      </p:cBhvr>
                                      <p:to>
                                        <p:strVal val="visible"/>
                                      </p:to>
                                    </p:set>
                                    <p:animEffect transition="in" filter="fade">
                                      <p:cBhvr>
                                        <p:cTn id="19" dur="500"/>
                                        <p:tgtEl>
                                          <p:spTgt spid="1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fade">
                                      <p:cBhvr>
                                        <p:cTn id="22" dur="500"/>
                                        <p:tgtEl>
                                          <p:spTgt spid="1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2" grpId="0" animBg="1"/>
      <p:bldP spid="145" grpId="0"/>
      <p:bldP spid="146" grpId="0" animBg="1"/>
      <p:bldP spid="147"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81AC-DA16-2A4C-AE4F-EAFF6A990ABD}"/>
              </a:ext>
            </a:extLst>
          </p:cNvPr>
          <p:cNvSpPr>
            <a:spLocks noGrp="1"/>
          </p:cNvSpPr>
          <p:nvPr>
            <p:ph type="title"/>
          </p:nvPr>
        </p:nvSpPr>
        <p:spPr/>
        <p:txBody>
          <a:bodyPr/>
          <a:lstStyle/>
          <a:p>
            <a:r>
              <a:rPr lang="en-US" dirty="0"/>
              <a:t>Compare </a:t>
            </a:r>
            <a:r>
              <a:rPr lang="en-AU" sz="3200" dirty="0" err="1">
                <a:solidFill>
                  <a:srgbClr val="000000"/>
                </a:solidFill>
                <a:latin typeface="Menlo" panose="020B0609030804020204" pitchFamily="49" charset="0"/>
              </a:rPr>
              <a:t>linElem</a:t>
            </a:r>
            <a:r>
              <a:rPr lang="en-AU" sz="3200" dirty="0">
                <a:solidFill>
                  <a:srgbClr val="000000"/>
                </a:solidFill>
                <a:latin typeface="Menlo" panose="020B0609030804020204" pitchFamily="49" charset="0"/>
              </a:rPr>
              <a:t> </a:t>
            </a:r>
            <a:r>
              <a:rPr lang="en-US" dirty="0"/>
              <a:t>and </a:t>
            </a:r>
            <a:r>
              <a:rPr lang="en-AU" sz="3200" dirty="0" err="1">
                <a:solidFill>
                  <a:srgbClr val="000000"/>
                </a:solidFill>
                <a:latin typeface="Menlo" panose="020B0609030804020204" pitchFamily="49" charset="0"/>
              </a:rPr>
              <a:t>binElem</a:t>
            </a:r>
            <a:r>
              <a:rPr lang="en-US" dirty="0"/>
              <a:t>  </a:t>
            </a:r>
          </a:p>
        </p:txBody>
      </p:sp>
      <p:sp>
        <p:nvSpPr>
          <p:cNvPr id="4" name="Slide Number Placeholder 3">
            <a:extLst>
              <a:ext uri="{FF2B5EF4-FFF2-40B4-BE49-F238E27FC236}">
                <a16:creationId xmlns:a16="http://schemas.microsoft.com/office/drawing/2014/main" id="{81B7BCEA-4710-8744-87A4-4AB8B521ECCA}"/>
              </a:ext>
            </a:extLst>
          </p:cNvPr>
          <p:cNvSpPr>
            <a:spLocks noGrp="1"/>
          </p:cNvSpPr>
          <p:nvPr>
            <p:ph type="sldNum" sz="quarter" idx="12"/>
          </p:nvPr>
        </p:nvSpPr>
        <p:spPr/>
        <p:txBody>
          <a:bodyPr/>
          <a:lstStyle/>
          <a:p>
            <a:fld id="{C584CDA4-B2C2-C244-9F85-471ABA281F4B}" type="slidenum">
              <a:rPr lang="en-US" smtClean="0"/>
              <a:t>11</a:t>
            </a:fld>
            <a:endParaRPr lang="en-US"/>
          </a:p>
        </p:txBody>
      </p:sp>
      <p:sp>
        <p:nvSpPr>
          <p:cNvPr id="6" name="Rectangle 5">
            <a:extLst>
              <a:ext uri="{FF2B5EF4-FFF2-40B4-BE49-F238E27FC236}">
                <a16:creationId xmlns:a16="http://schemas.microsoft.com/office/drawing/2014/main" id="{F78762E1-1014-8140-AC24-EEBAEA2A5BA8}"/>
              </a:ext>
            </a:extLst>
          </p:cNvPr>
          <p:cNvSpPr/>
          <p:nvPr/>
        </p:nvSpPr>
        <p:spPr>
          <a:xfrm>
            <a:off x="424149" y="936637"/>
            <a:ext cx="5420299" cy="2893100"/>
          </a:xfrm>
          <a:prstGeom prst="rect">
            <a:avLst/>
          </a:prstGeom>
        </p:spPr>
        <p:txBody>
          <a:bodyPr wrap="square">
            <a:spAutoFit/>
          </a:bodyPr>
          <a:lstStyle/>
          <a:p>
            <a:r>
              <a:rPr lang="en-AU" sz="1400" dirty="0">
                <a:solidFill>
                  <a:srgbClr val="000000"/>
                </a:solidFill>
                <a:latin typeface="Menlo" panose="020B0609030804020204" pitchFamily="49" charset="0"/>
              </a:rPr>
              <a:t>&gt; :set +s</a:t>
            </a:r>
          </a:p>
          <a:p>
            <a:r>
              <a:rPr lang="en-AU" sz="1400" dirty="0">
                <a:solidFill>
                  <a:srgbClr val="000000"/>
                </a:solidFill>
                <a:latin typeface="Menlo" panose="020B0609030804020204" pitchFamily="49" charset="0"/>
              </a:rPr>
              <a:t>&gt; </a:t>
            </a:r>
            <a:r>
              <a:rPr lang="en-AU" sz="1400" dirty="0" err="1">
                <a:solidFill>
                  <a:srgbClr val="000000"/>
                </a:solidFill>
                <a:latin typeface="Menlo" panose="020B0609030804020204" pitchFamily="49" charset="0"/>
              </a:rPr>
              <a:t>linElem</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 10000000000</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True</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0.15</a:t>
            </a:r>
            <a:r>
              <a:rPr lang="en-AU" sz="1400" dirty="0">
                <a:solidFill>
                  <a:srgbClr val="000000"/>
                </a:solidFill>
                <a:latin typeface="Menlo" panose="020B0609030804020204" pitchFamily="49" charset="0"/>
              </a:rPr>
              <a:t> secs, </a:t>
            </a:r>
            <a:r>
              <a:rPr lang="en-AU" sz="1400" dirty="0">
                <a:solidFill>
                  <a:srgbClr val="098658"/>
                </a:solidFill>
                <a:latin typeface="Menlo" panose="020B0609030804020204" pitchFamily="49" charset="0"/>
              </a:rPr>
              <a:t>28</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076</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408</a:t>
            </a:r>
            <a:r>
              <a:rPr lang="en-AU" sz="1400" dirty="0">
                <a:solidFill>
                  <a:srgbClr val="000000"/>
                </a:solidFill>
                <a:latin typeface="Menlo" panose="020B0609030804020204" pitchFamily="49" charset="0"/>
              </a:rPr>
              <a:t> bytes)</a:t>
            </a:r>
          </a:p>
          <a:p>
            <a:r>
              <a:rPr lang="en-AU" sz="1400" dirty="0">
                <a:solidFill>
                  <a:srgbClr val="000000"/>
                </a:solidFill>
                <a:latin typeface="Menlo" panose="020B0609030804020204" pitchFamily="49" charset="0"/>
              </a:rPr>
              <a:t>&gt; </a:t>
            </a:r>
            <a:r>
              <a:rPr lang="en-AU" sz="1400" dirty="0" err="1">
                <a:solidFill>
                  <a:srgbClr val="000000"/>
                </a:solidFill>
                <a:latin typeface="Menlo" panose="020B0609030804020204" pitchFamily="49" charset="0"/>
              </a:rPr>
              <a:t>linElem</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1000000</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 10000000000</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True</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0.26</a:t>
            </a:r>
            <a:r>
              <a:rPr lang="en-AU" sz="1400" dirty="0">
                <a:solidFill>
                  <a:srgbClr val="000000"/>
                </a:solidFill>
                <a:latin typeface="Menlo" panose="020B0609030804020204" pitchFamily="49" charset="0"/>
              </a:rPr>
              <a:t> secs, </a:t>
            </a:r>
            <a:r>
              <a:rPr lang="en-AU" sz="1400" dirty="0">
                <a:solidFill>
                  <a:srgbClr val="098658"/>
                </a:solidFill>
                <a:latin typeface="Menlo" panose="020B0609030804020204" pitchFamily="49" charset="0"/>
              </a:rPr>
              <a:t>280</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073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672</a:t>
            </a:r>
            <a:r>
              <a:rPr lang="en-AU" sz="1400" dirty="0">
                <a:solidFill>
                  <a:srgbClr val="000000"/>
                </a:solidFill>
                <a:latin typeface="Menlo" panose="020B0609030804020204" pitchFamily="49" charset="0"/>
              </a:rPr>
              <a:t> bytes)</a:t>
            </a:r>
          </a:p>
          <a:p>
            <a:r>
              <a:rPr lang="en-AU" sz="1400" dirty="0">
                <a:solidFill>
                  <a:srgbClr val="000000"/>
                </a:solidFill>
                <a:latin typeface="Menlo" panose="020B0609030804020204" pitchFamily="49" charset="0"/>
              </a:rPr>
              <a:t>&gt; </a:t>
            </a:r>
            <a:r>
              <a:rPr lang="en-AU" sz="1400" dirty="0" err="1">
                <a:solidFill>
                  <a:srgbClr val="000000"/>
                </a:solidFill>
                <a:latin typeface="Menlo" panose="020B0609030804020204" pitchFamily="49" charset="0"/>
              </a:rPr>
              <a:t>linElem</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10000000</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 10000000000</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True</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2.63</a:t>
            </a:r>
            <a:r>
              <a:rPr lang="en-AU" sz="1400" dirty="0">
                <a:solidFill>
                  <a:srgbClr val="000000"/>
                </a:solidFill>
                <a:latin typeface="Menlo" panose="020B0609030804020204" pitchFamily="49" charset="0"/>
              </a:rPr>
              <a:t> secs,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800</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073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672</a:t>
            </a:r>
            <a:r>
              <a:rPr lang="en-AU" sz="1400" dirty="0">
                <a:solidFill>
                  <a:srgbClr val="000000"/>
                </a:solidFill>
                <a:latin typeface="Menlo" panose="020B0609030804020204" pitchFamily="49" charset="0"/>
              </a:rPr>
              <a:t> bytes)</a:t>
            </a:r>
          </a:p>
          <a:p>
            <a:r>
              <a:rPr lang="en-AU" sz="1400" dirty="0">
                <a:solidFill>
                  <a:srgbClr val="000000"/>
                </a:solidFill>
                <a:latin typeface="Menlo" panose="020B0609030804020204" pitchFamily="49" charset="0"/>
              </a:rPr>
              <a:t>&gt; </a:t>
            </a:r>
            <a:r>
              <a:rPr lang="en-AU" sz="1400" dirty="0" err="1">
                <a:solidFill>
                  <a:srgbClr val="000000"/>
                </a:solidFill>
                <a:latin typeface="Menlo" panose="020B0609030804020204" pitchFamily="49" charset="0"/>
              </a:rPr>
              <a:t>linElem</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100000000</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 10000000000</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True</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26.41</a:t>
            </a:r>
            <a:r>
              <a:rPr lang="en-AU" sz="1400" dirty="0">
                <a:solidFill>
                  <a:srgbClr val="000000"/>
                </a:solidFill>
                <a:latin typeface="Menlo" panose="020B0609030804020204" pitchFamily="49" charset="0"/>
              </a:rPr>
              <a:t> secs, </a:t>
            </a:r>
            <a:r>
              <a:rPr lang="en-AU" sz="1400" dirty="0">
                <a:solidFill>
                  <a:srgbClr val="098658"/>
                </a:solidFill>
                <a:latin typeface="Menlo" panose="020B0609030804020204" pitchFamily="49" charset="0"/>
              </a:rPr>
              <a:t>28</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000</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073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672</a:t>
            </a:r>
            <a:r>
              <a:rPr lang="en-AU" sz="1400" dirty="0">
                <a:solidFill>
                  <a:srgbClr val="000000"/>
                </a:solidFill>
                <a:latin typeface="Menlo" panose="020B0609030804020204" pitchFamily="49" charset="0"/>
              </a:rPr>
              <a:t> bytes)</a:t>
            </a:r>
            <a:endParaRPr lang="en-AU" sz="1400" b="0" dirty="0">
              <a:solidFill>
                <a:srgbClr val="000000"/>
              </a:solidFill>
              <a:effectLst/>
              <a:latin typeface="Menlo" panose="020B0609030804020204" pitchFamily="49" charset="0"/>
            </a:endParaRPr>
          </a:p>
        </p:txBody>
      </p:sp>
      <p:sp>
        <p:nvSpPr>
          <p:cNvPr id="7" name="Rectangle 6">
            <a:extLst>
              <a:ext uri="{FF2B5EF4-FFF2-40B4-BE49-F238E27FC236}">
                <a16:creationId xmlns:a16="http://schemas.microsoft.com/office/drawing/2014/main" id="{5498CDE6-06DC-164D-96A8-59078CF08576}"/>
              </a:ext>
            </a:extLst>
          </p:cNvPr>
          <p:cNvSpPr/>
          <p:nvPr/>
        </p:nvSpPr>
        <p:spPr>
          <a:xfrm>
            <a:off x="424149" y="3829737"/>
            <a:ext cx="5420299" cy="2893100"/>
          </a:xfrm>
          <a:prstGeom prst="rect">
            <a:avLst/>
          </a:prstGeom>
        </p:spPr>
        <p:txBody>
          <a:bodyPr wrap="square">
            <a:spAutoFit/>
          </a:bodyPr>
          <a:lstStyle/>
          <a:p>
            <a:r>
              <a:rPr lang="en-AU" sz="1400" dirty="0">
                <a:solidFill>
                  <a:srgbClr val="000000"/>
                </a:solidFill>
                <a:latin typeface="Menlo" panose="020B0609030804020204" pitchFamily="49" charset="0"/>
              </a:rPr>
              <a:t>&gt; :set +s</a:t>
            </a:r>
          </a:p>
          <a:p>
            <a:r>
              <a:rPr lang="en-AU" sz="1400" dirty="0">
                <a:solidFill>
                  <a:srgbClr val="000000"/>
                </a:solidFill>
                <a:latin typeface="Menlo" panose="020B0609030804020204" pitchFamily="49" charset="0"/>
              </a:rPr>
              <a:t>&gt; </a:t>
            </a:r>
            <a:r>
              <a:rPr lang="en-AU" sz="1400" dirty="0" err="1">
                <a:solidFill>
                  <a:srgbClr val="000000"/>
                </a:solidFill>
                <a:latin typeface="Menlo" panose="020B0609030804020204" pitchFamily="49" charset="0"/>
              </a:rPr>
              <a:t>binElem</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buildBalanced</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10000000000</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True</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0.00</a:t>
            </a:r>
            <a:r>
              <a:rPr lang="en-AU" sz="1400" dirty="0">
                <a:solidFill>
                  <a:srgbClr val="000000"/>
                </a:solidFill>
                <a:latin typeface="Menlo" panose="020B0609030804020204" pitchFamily="49" charset="0"/>
              </a:rPr>
              <a:t> secs, </a:t>
            </a:r>
            <a:r>
              <a:rPr lang="en-AU" sz="1400" dirty="0">
                <a:solidFill>
                  <a:srgbClr val="098658"/>
                </a:solidFill>
                <a:latin typeface="Menlo" panose="020B0609030804020204" pitchFamily="49" charset="0"/>
              </a:rPr>
              <a:t>103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640</a:t>
            </a:r>
            <a:r>
              <a:rPr lang="en-AU" sz="1400" dirty="0">
                <a:solidFill>
                  <a:srgbClr val="000000"/>
                </a:solidFill>
                <a:latin typeface="Menlo" panose="020B0609030804020204" pitchFamily="49" charset="0"/>
              </a:rPr>
              <a:t> bytes)</a:t>
            </a:r>
          </a:p>
          <a:p>
            <a:r>
              <a:rPr lang="en-AU" sz="1400" dirty="0">
                <a:solidFill>
                  <a:srgbClr val="000000"/>
                </a:solidFill>
                <a:latin typeface="Menlo" panose="020B0609030804020204" pitchFamily="49" charset="0"/>
              </a:rPr>
              <a:t>&gt; </a:t>
            </a:r>
            <a:r>
              <a:rPr lang="en-AU" sz="1400" dirty="0" err="1">
                <a:solidFill>
                  <a:srgbClr val="000000"/>
                </a:solidFill>
                <a:latin typeface="Menlo" panose="020B0609030804020204" pitchFamily="49" charset="0"/>
              </a:rPr>
              <a:t>binElem</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1000000</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buildBalanced</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10000000000</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True</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0.00</a:t>
            </a:r>
            <a:r>
              <a:rPr lang="en-AU" sz="1400" dirty="0">
                <a:solidFill>
                  <a:srgbClr val="000000"/>
                </a:solidFill>
                <a:latin typeface="Menlo" panose="020B0609030804020204" pitchFamily="49" charset="0"/>
              </a:rPr>
              <a:t> secs, </a:t>
            </a:r>
            <a:r>
              <a:rPr lang="en-AU" sz="1400" dirty="0">
                <a:solidFill>
                  <a:srgbClr val="098658"/>
                </a:solidFill>
                <a:latin typeface="Menlo" panose="020B0609030804020204" pitchFamily="49" charset="0"/>
              </a:rPr>
              <a:t>104</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360</a:t>
            </a:r>
            <a:r>
              <a:rPr lang="en-AU" sz="1400" dirty="0">
                <a:solidFill>
                  <a:srgbClr val="000000"/>
                </a:solidFill>
                <a:latin typeface="Menlo" panose="020B0609030804020204" pitchFamily="49" charset="0"/>
              </a:rPr>
              <a:t> bytes)</a:t>
            </a:r>
          </a:p>
          <a:p>
            <a:r>
              <a:rPr lang="en-AU" sz="1400" dirty="0">
                <a:solidFill>
                  <a:srgbClr val="000000"/>
                </a:solidFill>
                <a:latin typeface="Menlo" panose="020B0609030804020204" pitchFamily="49" charset="0"/>
              </a:rPr>
              <a:t>&gt; </a:t>
            </a:r>
            <a:r>
              <a:rPr lang="en-AU" sz="1400" dirty="0" err="1">
                <a:solidFill>
                  <a:srgbClr val="000000"/>
                </a:solidFill>
                <a:latin typeface="Menlo" panose="020B0609030804020204" pitchFamily="49" charset="0"/>
              </a:rPr>
              <a:t>binElem</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10000000</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buildBalanced</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10000000000</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True</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0.00</a:t>
            </a:r>
            <a:r>
              <a:rPr lang="en-AU" sz="1400" dirty="0">
                <a:solidFill>
                  <a:srgbClr val="000000"/>
                </a:solidFill>
                <a:latin typeface="Menlo" panose="020B0609030804020204" pitchFamily="49" charset="0"/>
              </a:rPr>
              <a:t> secs, </a:t>
            </a:r>
            <a:r>
              <a:rPr lang="en-AU" sz="1400" dirty="0">
                <a:solidFill>
                  <a:srgbClr val="098658"/>
                </a:solidFill>
                <a:latin typeface="Menlo" panose="020B0609030804020204" pitchFamily="49" charset="0"/>
              </a:rPr>
              <a:t>100</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328</a:t>
            </a:r>
            <a:r>
              <a:rPr lang="en-AU" sz="1400" dirty="0">
                <a:solidFill>
                  <a:srgbClr val="000000"/>
                </a:solidFill>
                <a:latin typeface="Menlo" panose="020B0609030804020204" pitchFamily="49" charset="0"/>
              </a:rPr>
              <a:t> bytes)</a:t>
            </a:r>
          </a:p>
          <a:p>
            <a:r>
              <a:rPr lang="en-AU" sz="1400" dirty="0">
                <a:solidFill>
                  <a:srgbClr val="000000"/>
                </a:solidFill>
                <a:latin typeface="Menlo" panose="020B0609030804020204" pitchFamily="49" charset="0"/>
              </a:rPr>
              <a:t>&gt; </a:t>
            </a:r>
            <a:r>
              <a:rPr lang="en-AU" sz="1400" dirty="0" err="1">
                <a:solidFill>
                  <a:srgbClr val="000000"/>
                </a:solidFill>
                <a:latin typeface="Menlo" panose="020B0609030804020204" pitchFamily="49" charset="0"/>
              </a:rPr>
              <a:t>binElem</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100000000</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buildBalanced</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10000000000</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True</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0.00</a:t>
            </a:r>
            <a:r>
              <a:rPr lang="en-AU" sz="1400" dirty="0">
                <a:solidFill>
                  <a:srgbClr val="000000"/>
                </a:solidFill>
                <a:latin typeface="Menlo" panose="020B0609030804020204" pitchFamily="49" charset="0"/>
              </a:rPr>
              <a:t> secs, </a:t>
            </a:r>
            <a:r>
              <a:rPr lang="en-AU" sz="1400" dirty="0">
                <a:solidFill>
                  <a:srgbClr val="098658"/>
                </a:solidFill>
                <a:latin typeface="Menlo" panose="020B0609030804020204" pitchFamily="49" charset="0"/>
              </a:rPr>
              <a:t>104</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472</a:t>
            </a:r>
            <a:r>
              <a:rPr lang="en-AU" sz="1400" dirty="0">
                <a:solidFill>
                  <a:srgbClr val="000000"/>
                </a:solidFill>
                <a:latin typeface="Menlo" panose="020B0609030804020204" pitchFamily="49" charset="0"/>
              </a:rPr>
              <a:t> bytes)</a:t>
            </a:r>
            <a:endParaRPr lang="en-AU" sz="1400" b="0" dirty="0">
              <a:solidFill>
                <a:srgbClr val="000000"/>
              </a:solidFill>
              <a:effectLst/>
              <a:latin typeface="Menlo" panose="020B0609030804020204" pitchFamily="49" charset="0"/>
            </a:endParaRPr>
          </a:p>
        </p:txBody>
      </p:sp>
      <p:cxnSp>
        <p:nvCxnSpPr>
          <p:cNvPr id="9" name="Straight Connector 8">
            <a:extLst>
              <a:ext uri="{FF2B5EF4-FFF2-40B4-BE49-F238E27FC236}">
                <a16:creationId xmlns:a16="http://schemas.microsoft.com/office/drawing/2014/main" id="{8E2B3E0A-DCF4-D74A-AA4D-32908C0F0E94}"/>
              </a:ext>
            </a:extLst>
          </p:cNvPr>
          <p:cNvCxnSpPr/>
          <p:nvPr/>
        </p:nvCxnSpPr>
        <p:spPr>
          <a:xfrm>
            <a:off x="424149" y="3829737"/>
            <a:ext cx="823510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61F981FC-6CDC-544D-B8EA-4B2438C75DEF}"/>
              </a:ext>
            </a:extLst>
          </p:cNvPr>
          <p:cNvPicPr>
            <a:picLocks noChangeAspect="1"/>
          </p:cNvPicPr>
          <p:nvPr/>
        </p:nvPicPr>
        <p:blipFill rotWithShape="1">
          <a:blip r:embed="rId3"/>
          <a:srcRect l="19083" t="34699" r="20447" b="32690"/>
          <a:stretch/>
        </p:blipFill>
        <p:spPr>
          <a:xfrm>
            <a:off x="5633254" y="982549"/>
            <a:ext cx="3389232" cy="2586519"/>
          </a:xfrm>
          <a:prstGeom prst="rect">
            <a:avLst/>
          </a:prstGeom>
        </p:spPr>
      </p:pic>
      <p:pic>
        <p:nvPicPr>
          <p:cNvPr id="19" name="Picture 18">
            <a:extLst>
              <a:ext uri="{FF2B5EF4-FFF2-40B4-BE49-F238E27FC236}">
                <a16:creationId xmlns:a16="http://schemas.microsoft.com/office/drawing/2014/main" id="{81452FC8-55FB-0442-BDCE-A9C543AA0896}"/>
              </a:ext>
            </a:extLst>
          </p:cNvPr>
          <p:cNvPicPr>
            <a:picLocks noChangeAspect="1"/>
          </p:cNvPicPr>
          <p:nvPr/>
        </p:nvPicPr>
        <p:blipFill rotWithShape="1">
          <a:blip r:embed="rId4"/>
          <a:srcRect l="16356" t="31968" r="17176" b="30923"/>
          <a:stretch/>
        </p:blipFill>
        <p:spPr>
          <a:xfrm>
            <a:off x="5844448" y="3917274"/>
            <a:ext cx="3221183" cy="2544897"/>
          </a:xfrm>
          <a:prstGeom prst="rect">
            <a:avLst/>
          </a:prstGeom>
        </p:spPr>
      </p:pic>
    </p:spTree>
    <p:extLst>
      <p:ext uri="{BB962C8B-B14F-4D97-AF65-F5344CB8AC3E}">
        <p14:creationId xmlns:p14="http://schemas.microsoft.com/office/powerpoint/2010/main" val="82329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F1BA-C254-B648-BF26-A3F320FF233E}"/>
              </a:ext>
            </a:extLst>
          </p:cNvPr>
          <p:cNvSpPr>
            <a:spLocks noGrp="1"/>
          </p:cNvSpPr>
          <p:nvPr>
            <p:ph type="title"/>
          </p:nvPr>
        </p:nvSpPr>
        <p:spPr/>
        <p:txBody>
          <a:bodyPr/>
          <a:lstStyle/>
          <a:p>
            <a:r>
              <a:rPr lang="en-US" dirty="0"/>
              <a:t>Compare </a:t>
            </a:r>
            <a:r>
              <a:rPr lang="en-AU" sz="3200" dirty="0" err="1">
                <a:solidFill>
                  <a:srgbClr val="000000"/>
                </a:solidFill>
                <a:latin typeface="Menlo" panose="020B0609030804020204" pitchFamily="49" charset="0"/>
              </a:rPr>
              <a:t>linsearch</a:t>
            </a:r>
            <a:r>
              <a:rPr lang="en-AU" dirty="0">
                <a:solidFill>
                  <a:srgbClr val="000000"/>
                </a:solidFill>
                <a:latin typeface="Menlo" panose="020B0609030804020204" pitchFamily="49" charset="0"/>
              </a:rPr>
              <a:t> </a:t>
            </a:r>
            <a:r>
              <a:rPr lang="en-US" dirty="0"/>
              <a:t>and </a:t>
            </a:r>
            <a:r>
              <a:rPr lang="en-AU" sz="3200" dirty="0" err="1">
                <a:solidFill>
                  <a:srgbClr val="000000"/>
                </a:solidFill>
                <a:latin typeface="Menlo" panose="020B0609030804020204" pitchFamily="49" charset="0"/>
              </a:rPr>
              <a:t>binsearch</a:t>
            </a:r>
            <a:r>
              <a:rPr lang="en-US" dirty="0"/>
              <a:t> </a:t>
            </a:r>
          </a:p>
        </p:txBody>
      </p:sp>
      <p:sp>
        <p:nvSpPr>
          <p:cNvPr id="4" name="Slide Number Placeholder 3">
            <a:extLst>
              <a:ext uri="{FF2B5EF4-FFF2-40B4-BE49-F238E27FC236}">
                <a16:creationId xmlns:a16="http://schemas.microsoft.com/office/drawing/2014/main" id="{A457799D-44E6-BF4E-AE97-CF8F4AC1C83F}"/>
              </a:ext>
            </a:extLst>
          </p:cNvPr>
          <p:cNvSpPr>
            <a:spLocks noGrp="1"/>
          </p:cNvSpPr>
          <p:nvPr>
            <p:ph type="sldNum" sz="quarter" idx="12"/>
          </p:nvPr>
        </p:nvSpPr>
        <p:spPr/>
        <p:txBody>
          <a:bodyPr/>
          <a:lstStyle/>
          <a:p>
            <a:fld id="{C584CDA4-B2C2-C244-9F85-471ABA281F4B}" type="slidenum">
              <a:rPr lang="en-US" smtClean="0"/>
              <a:t>12</a:t>
            </a:fld>
            <a:endParaRPr lang="en-US"/>
          </a:p>
        </p:txBody>
      </p:sp>
      <p:sp>
        <p:nvSpPr>
          <p:cNvPr id="5" name="Rectangle 4">
            <a:extLst>
              <a:ext uri="{FF2B5EF4-FFF2-40B4-BE49-F238E27FC236}">
                <a16:creationId xmlns:a16="http://schemas.microsoft.com/office/drawing/2014/main" id="{243E16E9-02E7-8E4D-B07F-C9FD68F4E015}"/>
              </a:ext>
            </a:extLst>
          </p:cNvPr>
          <p:cNvSpPr/>
          <p:nvPr/>
        </p:nvSpPr>
        <p:spPr>
          <a:xfrm>
            <a:off x="935520" y="1348713"/>
            <a:ext cx="7272960" cy="181588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AU" sz="1400" dirty="0" err="1">
                <a:solidFill>
                  <a:srgbClr val="795E26"/>
                </a:solidFill>
                <a:latin typeface="Menlo" panose="020B0609030804020204" pitchFamily="49" charset="0"/>
              </a:rPr>
              <a:t>buildBalanced</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Integral</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err="1">
                <a:solidFill>
                  <a:srgbClr val="0000FF"/>
                </a:solidFill>
                <a:latin typeface="Menlo" panose="020B0609030804020204" pitchFamily="49" charset="0"/>
              </a:rPr>
              <a:t>BSTree</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endParaRPr lang="en-AU" sz="1400" dirty="0">
              <a:solidFill>
                <a:srgbClr val="000000"/>
              </a:solidFill>
              <a:latin typeface="Menlo" panose="020B0609030804020204" pitchFamily="49" charset="0"/>
            </a:endParaRPr>
          </a:p>
          <a:p>
            <a:r>
              <a:rPr lang="en-AU" sz="1400" dirty="0" err="1">
                <a:solidFill>
                  <a:srgbClr val="000000"/>
                </a:solidFill>
                <a:latin typeface="Menlo" panose="020B0609030804020204" pitchFamily="49" charset="0"/>
              </a:rPr>
              <a:t>buildBalanced</a:t>
            </a:r>
            <a:r>
              <a:rPr lang="en-AU" sz="1400" dirty="0">
                <a:solidFill>
                  <a:srgbClr val="000000"/>
                </a:solidFill>
                <a:latin typeface="Menlo" panose="020B0609030804020204" pitchFamily="49" charset="0"/>
              </a:rPr>
              <a:t> start end</a:t>
            </a:r>
          </a:p>
          <a:p>
            <a:pPr lvl="1"/>
            <a:r>
              <a:rPr lang="en-AU" sz="1400" dirty="0">
                <a:solidFill>
                  <a:srgbClr val="000000"/>
                </a:solidFill>
                <a:latin typeface="Menlo" panose="020B0609030804020204" pitchFamily="49" charset="0"/>
              </a:rPr>
              <a:t>| start &gt; end = Null</a:t>
            </a:r>
          </a:p>
          <a:p>
            <a:pPr lvl="1"/>
            <a:r>
              <a:rPr lang="en-AU" sz="1400" dirty="0">
                <a:solidFill>
                  <a:srgbClr val="000000"/>
                </a:solidFill>
                <a:latin typeface="Menlo" panose="020B0609030804020204" pitchFamily="49" charset="0"/>
              </a:rPr>
              <a:t>| otherwise	 = Node	(</a:t>
            </a:r>
            <a:r>
              <a:rPr lang="en-AU" sz="1400" dirty="0" err="1">
                <a:solidFill>
                  <a:srgbClr val="000000"/>
                </a:solidFill>
                <a:latin typeface="Menlo" panose="020B0609030804020204" pitchFamily="49" charset="0"/>
              </a:rPr>
              <a:t>buildBalanced</a:t>
            </a:r>
            <a:r>
              <a:rPr lang="en-AU" sz="1400" dirty="0">
                <a:solidFill>
                  <a:srgbClr val="000000"/>
                </a:solidFill>
                <a:latin typeface="Menlo" panose="020B0609030804020204" pitchFamily="49" charset="0"/>
              </a:rPr>
              <a:t> start (middle-</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p>
          <a:p>
            <a:pPr lvl="1"/>
            <a:r>
              <a:rPr lang="en-AU" sz="1400" dirty="0">
                <a:solidFill>
                  <a:srgbClr val="000000"/>
                </a:solidFill>
                <a:latin typeface="Menlo" panose="020B0609030804020204" pitchFamily="49" charset="0"/>
              </a:rPr>
              <a:t>					middle</a:t>
            </a:r>
          </a:p>
          <a:p>
            <a:pPr lvl="1"/>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buildBalanced</a:t>
            </a:r>
            <a:r>
              <a:rPr lang="en-AU" sz="1400" dirty="0">
                <a:solidFill>
                  <a:srgbClr val="000000"/>
                </a:solidFill>
                <a:latin typeface="Menlo" panose="020B0609030804020204" pitchFamily="49" charset="0"/>
              </a:rPr>
              <a:t> (middle+</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end)</a:t>
            </a:r>
          </a:p>
          <a:p>
            <a:r>
              <a:rPr lang="en-AU" sz="1400" dirty="0">
                <a:solidFill>
                  <a:srgbClr val="0000FF"/>
                </a:solidFill>
                <a:latin typeface="Menlo" panose="020B0609030804020204" pitchFamily="49" charset="0"/>
              </a:rPr>
              <a:t>		where</a:t>
            </a:r>
            <a:r>
              <a:rPr lang="en-AU" sz="1400" dirty="0">
                <a:solidFill>
                  <a:srgbClr val="000000"/>
                </a:solidFill>
                <a:latin typeface="Menlo" panose="020B0609030804020204" pitchFamily="49" charset="0"/>
              </a:rPr>
              <a:t> </a:t>
            </a:r>
          </a:p>
          <a:p>
            <a:r>
              <a:rPr lang="en-AU" sz="1400" dirty="0">
                <a:solidFill>
                  <a:srgbClr val="000000"/>
                </a:solidFill>
                <a:latin typeface="Menlo" panose="020B0609030804020204" pitchFamily="49" charset="0"/>
              </a:rPr>
              <a:t>			middle = div (start + end) </a:t>
            </a:r>
            <a:r>
              <a:rPr lang="en-AU" sz="1400" dirty="0">
                <a:solidFill>
                  <a:srgbClr val="098658"/>
                </a:solidFill>
                <a:latin typeface="Menlo" panose="020B0609030804020204" pitchFamily="49" charset="0"/>
              </a:rPr>
              <a:t>2</a:t>
            </a:r>
            <a:endParaRPr lang="en-AU" sz="1400" b="0"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343293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9F5D-8043-3048-A751-CF45CD4385CE}"/>
              </a:ext>
            </a:extLst>
          </p:cNvPr>
          <p:cNvSpPr>
            <a:spLocks noGrp="1"/>
          </p:cNvSpPr>
          <p:nvPr>
            <p:ph type="title"/>
          </p:nvPr>
        </p:nvSpPr>
        <p:spPr/>
        <p:txBody>
          <a:bodyPr/>
          <a:lstStyle/>
          <a:p>
            <a:r>
              <a:rPr lang="en-US" dirty="0"/>
              <a:t>Sort</a:t>
            </a:r>
          </a:p>
        </p:txBody>
      </p:sp>
      <p:sp>
        <p:nvSpPr>
          <p:cNvPr id="3" name="Content Placeholder 2">
            <a:extLst>
              <a:ext uri="{FF2B5EF4-FFF2-40B4-BE49-F238E27FC236}">
                <a16:creationId xmlns:a16="http://schemas.microsoft.com/office/drawing/2014/main" id="{6F11E3BA-0122-1747-AE5E-93DEF05C65C2}"/>
              </a:ext>
            </a:extLst>
          </p:cNvPr>
          <p:cNvSpPr>
            <a:spLocks noGrp="1"/>
          </p:cNvSpPr>
          <p:nvPr>
            <p:ph idx="1"/>
          </p:nvPr>
        </p:nvSpPr>
        <p:spPr/>
        <p:txBody>
          <a:bodyPr/>
          <a:lstStyle/>
          <a:p>
            <a:r>
              <a:rPr lang="en-US" sz="2000" dirty="0"/>
              <a:t>A sorting algorithm that puts elements of a list in a certain order. Sorted lists are much faster to search in.</a:t>
            </a:r>
          </a:p>
          <a:p>
            <a:r>
              <a:rPr lang="en-AU" sz="2000" dirty="0"/>
              <a:t>The output of any sorting algorithm must satisfy two conditions:</a:t>
            </a:r>
          </a:p>
          <a:p>
            <a:pPr lvl="1"/>
            <a:r>
              <a:rPr lang="en-AU" sz="1800" dirty="0"/>
              <a:t>The output is in nondecreasing order</a:t>
            </a:r>
          </a:p>
          <a:p>
            <a:pPr lvl="1"/>
            <a:r>
              <a:rPr lang="en-US" sz="1800" dirty="0"/>
              <a:t>The output is a permutation of the input.</a:t>
            </a:r>
          </a:p>
          <a:p>
            <a:r>
              <a:rPr lang="en-US" sz="2000" b="1" dirty="0"/>
              <a:t>Example</a:t>
            </a:r>
            <a:r>
              <a:rPr lang="en-US" sz="2000" dirty="0"/>
              <a:t>: bubble sort complexity</a:t>
            </a:r>
          </a:p>
        </p:txBody>
      </p:sp>
      <p:sp>
        <p:nvSpPr>
          <p:cNvPr id="4" name="Slide Number Placeholder 3">
            <a:extLst>
              <a:ext uri="{FF2B5EF4-FFF2-40B4-BE49-F238E27FC236}">
                <a16:creationId xmlns:a16="http://schemas.microsoft.com/office/drawing/2014/main" id="{477020E7-1F44-9E4D-8B0C-435DC2971724}"/>
              </a:ext>
            </a:extLst>
          </p:cNvPr>
          <p:cNvSpPr>
            <a:spLocks noGrp="1"/>
          </p:cNvSpPr>
          <p:nvPr>
            <p:ph type="sldNum" sz="quarter" idx="12"/>
          </p:nvPr>
        </p:nvSpPr>
        <p:spPr/>
        <p:txBody>
          <a:bodyPr/>
          <a:lstStyle/>
          <a:p>
            <a:fld id="{C584CDA4-B2C2-C244-9F85-471ABA281F4B}" type="slidenum">
              <a:rPr lang="en-US" smtClean="0"/>
              <a:t>13</a:t>
            </a:fld>
            <a:endParaRPr lang="en-US"/>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52591E3E-CA90-2F48-9690-39F7D361B087}"/>
                  </a:ext>
                </a:extLst>
              </p:cNvPr>
              <p:cNvGraphicFramePr>
                <a:graphicFrameLocks noGrp="1"/>
              </p:cNvGraphicFramePr>
              <p:nvPr>
                <p:extLst>
                  <p:ext uri="{D42A27DB-BD31-4B8C-83A1-F6EECF244321}">
                    <p14:modId xmlns:p14="http://schemas.microsoft.com/office/powerpoint/2010/main" val="3944439414"/>
                  </p:ext>
                </p:extLst>
              </p:nvPr>
            </p:nvGraphicFramePr>
            <p:xfrm>
              <a:off x="1722088" y="3218719"/>
              <a:ext cx="6065550" cy="741680"/>
            </p:xfrm>
            <a:graphic>
              <a:graphicData uri="http://schemas.openxmlformats.org/drawingml/2006/table">
                <a:tbl>
                  <a:tblPr firstRow="1" bandRow="1">
                    <a:tableStyleId>{616DA210-FB5B-4158-B5E0-FEB733F419BA}</a:tableStyleId>
                  </a:tblPr>
                  <a:tblGrid>
                    <a:gridCol w="2021850">
                      <a:extLst>
                        <a:ext uri="{9D8B030D-6E8A-4147-A177-3AD203B41FA5}">
                          <a16:colId xmlns:a16="http://schemas.microsoft.com/office/drawing/2014/main" val="2531836872"/>
                        </a:ext>
                      </a:extLst>
                    </a:gridCol>
                    <a:gridCol w="2021850">
                      <a:extLst>
                        <a:ext uri="{9D8B030D-6E8A-4147-A177-3AD203B41FA5}">
                          <a16:colId xmlns:a16="http://schemas.microsoft.com/office/drawing/2014/main" val="852657205"/>
                        </a:ext>
                      </a:extLst>
                    </a:gridCol>
                    <a:gridCol w="2021850">
                      <a:extLst>
                        <a:ext uri="{9D8B030D-6E8A-4147-A177-3AD203B41FA5}">
                          <a16:colId xmlns:a16="http://schemas.microsoft.com/office/drawing/2014/main" val="3317766448"/>
                        </a:ext>
                      </a:extLst>
                    </a:gridCol>
                  </a:tblGrid>
                  <a:tr h="370840">
                    <a:tc>
                      <a:txBody>
                        <a:bodyPr/>
                        <a:lstStyle/>
                        <a:p>
                          <a:r>
                            <a:rPr lang="en-US" dirty="0"/>
                            <a:t>Worst-case comp.</a:t>
                          </a:r>
                        </a:p>
                      </a:txBody>
                      <a:tcPr/>
                    </a:tc>
                    <a:tc>
                      <a:txBody>
                        <a:bodyPr/>
                        <a:lstStyle/>
                        <a:p>
                          <a:r>
                            <a:rPr lang="en-US" dirty="0"/>
                            <a:t>Best-case comp.</a:t>
                          </a:r>
                        </a:p>
                      </a:txBody>
                      <a:tcPr/>
                    </a:tc>
                    <a:tc>
                      <a:txBody>
                        <a:bodyPr/>
                        <a:lstStyle/>
                        <a:p>
                          <a:r>
                            <a:rPr lang="en-US" dirty="0"/>
                            <a:t>Average comp.</a:t>
                          </a:r>
                        </a:p>
                      </a:txBody>
                      <a:tcPr/>
                    </a:tc>
                    <a:extLst>
                      <a:ext uri="{0D108BD9-81ED-4DB2-BD59-A6C34878D82A}">
                        <a16:rowId xmlns:a16="http://schemas.microsoft.com/office/drawing/2014/main" val="812494284"/>
                      </a:ext>
                    </a:extLst>
                  </a:tr>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sSup>
                                  <m:sSupPr>
                                    <m:ctrlPr>
                                      <a:rPr lang="en-US" i="1" smtClean="0">
                                        <a:latin typeface="Cambria Math" panose="02040503050406030204" pitchFamily="18" charset="0"/>
                                      </a:rPr>
                                    </m:ctrlPr>
                                  </m:sSupPr>
                                  <m:e>
                                    <m:r>
                                      <a:rPr lang="en-US" smtClean="0">
                                        <a:latin typeface="Cambria Math" panose="02040503050406030204" pitchFamily="18" charset="0"/>
                                      </a:rPr>
                                      <m:t>𝑛</m:t>
                                    </m:r>
                                  </m:e>
                                  <m:sup>
                                    <m:r>
                                      <a:rPr lang="en-US" smtClean="0">
                                        <a:latin typeface="Cambria Math" panose="02040503050406030204" pitchFamily="18" charset="0"/>
                                      </a:rPr>
                                      <m:t>2</m:t>
                                    </m:r>
                                  </m:sup>
                                </m:sSup>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sSup>
                                  <m:sSupPr>
                                    <m:ctrlPr>
                                      <a:rPr lang="en-US" i="1" smtClean="0">
                                        <a:latin typeface="Cambria Math" panose="02040503050406030204" pitchFamily="18" charset="0"/>
                                      </a:rPr>
                                    </m:ctrlPr>
                                  </m:sSupPr>
                                  <m:e>
                                    <m:r>
                                      <a:rPr lang="en-US" smtClean="0">
                                        <a:latin typeface="Cambria Math" panose="02040503050406030204" pitchFamily="18" charset="0"/>
                                      </a:rPr>
                                      <m:t>𝑛</m:t>
                                    </m:r>
                                  </m:e>
                                  <m:sup>
                                    <m:r>
                                      <a:rPr lang="en-US" smtClean="0">
                                        <a:latin typeface="Cambria Math" panose="02040503050406030204" pitchFamily="18" charset="0"/>
                                      </a:rPr>
                                      <m:t>2</m:t>
                                    </m:r>
                                  </m:sup>
                                </m:sSup>
                                <m:r>
                                  <a:rPr lang="en-US"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318076130"/>
                      </a:ext>
                    </a:extLst>
                  </a:tr>
                </a:tbl>
              </a:graphicData>
            </a:graphic>
          </p:graphicFrame>
        </mc:Choice>
        <mc:Fallback xmlns="">
          <p:graphicFrame>
            <p:nvGraphicFramePr>
              <p:cNvPr id="5" name="Table 5">
                <a:extLst>
                  <a:ext uri="{FF2B5EF4-FFF2-40B4-BE49-F238E27FC236}">
                    <a16:creationId xmlns:a16="http://schemas.microsoft.com/office/drawing/2014/main" id="{52591E3E-CA90-2F48-9690-39F7D361B087}"/>
                  </a:ext>
                </a:extLst>
              </p:cNvPr>
              <p:cNvGraphicFramePr>
                <a:graphicFrameLocks noGrp="1"/>
              </p:cNvGraphicFramePr>
              <p:nvPr>
                <p:extLst>
                  <p:ext uri="{D42A27DB-BD31-4B8C-83A1-F6EECF244321}">
                    <p14:modId xmlns:p14="http://schemas.microsoft.com/office/powerpoint/2010/main" val="3944439414"/>
                  </p:ext>
                </p:extLst>
              </p:nvPr>
            </p:nvGraphicFramePr>
            <p:xfrm>
              <a:off x="1722088" y="3218719"/>
              <a:ext cx="6065550" cy="741680"/>
            </p:xfrm>
            <a:graphic>
              <a:graphicData uri="http://schemas.openxmlformats.org/drawingml/2006/table">
                <a:tbl>
                  <a:tblPr firstRow="1" bandRow="1">
                    <a:tableStyleId>{616DA210-FB5B-4158-B5E0-FEB733F419BA}</a:tableStyleId>
                  </a:tblPr>
                  <a:tblGrid>
                    <a:gridCol w="2021850">
                      <a:extLst>
                        <a:ext uri="{9D8B030D-6E8A-4147-A177-3AD203B41FA5}">
                          <a16:colId xmlns:a16="http://schemas.microsoft.com/office/drawing/2014/main" val="2531836872"/>
                        </a:ext>
                      </a:extLst>
                    </a:gridCol>
                    <a:gridCol w="2021850">
                      <a:extLst>
                        <a:ext uri="{9D8B030D-6E8A-4147-A177-3AD203B41FA5}">
                          <a16:colId xmlns:a16="http://schemas.microsoft.com/office/drawing/2014/main" val="852657205"/>
                        </a:ext>
                      </a:extLst>
                    </a:gridCol>
                    <a:gridCol w="2021850">
                      <a:extLst>
                        <a:ext uri="{9D8B030D-6E8A-4147-A177-3AD203B41FA5}">
                          <a16:colId xmlns:a16="http://schemas.microsoft.com/office/drawing/2014/main" val="3317766448"/>
                        </a:ext>
                      </a:extLst>
                    </a:gridCol>
                  </a:tblGrid>
                  <a:tr h="370840">
                    <a:tc>
                      <a:txBody>
                        <a:bodyPr/>
                        <a:lstStyle/>
                        <a:p>
                          <a:r>
                            <a:rPr lang="en-US" dirty="0"/>
                            <a:t>Worst-case comp.</a:t>
                          </a:r>
                        </a:p>
                      </a:txBody>
                      <a:tcPr/>
                    </a:tc>
                    <a:tc>
                      <a:txBody>
                        <a:bodyPr/>
                        <a:lstStyle/>
                        <a:p>
                          <a:r>
                            <a:rPr lang="en-US" dirty="0"/>
                            <a:t>Best-case comp.</a:t>
                          </a:r>
                        </a:p>
                      </a:txBody>
                      <a:tcPr/>
                    </a:tc>
                    <a:tc>
                      <a:txBody>
                        <a:bodyPr/>
                        <a:lstStyle/>
                        <a:p>
                          <a:r>
                            <a:rPr lang="en-US" dirty="0"/>
                            <a:t>Average comp.</a:t>
                          </a:r>
                        </a:p>
                      </a:txBody>
                      <a:tcPr/>
                    </a:tc>
                    <a:extLst>
                      <a:ext uri="{0D108BD9-81ED-4DB2-BD59-A6C34878D82A}">
                        <a16:rowId xmlns:a16="http://schemas.microsoft.com/office/drawing/2014/main" val="812494284"/>
                      </a:ext>
                    </a:extLst>
                  </a:tr>
                  <a:tr h="370840">
                    <a:tc>
                      <a:txBody>
                        <a:bodyPr/>
                        <a:lstStyle/>
                        <a:p>
                          <a:endParaRPr lang="en-US"/>
                        </a:p>
                      </a:txBody>
                      <a:tcPr>
                        <a:blipFill>
                          <a:blip r:embed="rId2"/>
                          <a:stretch>
                            <a:fillRect l="-625" t="-110345" r="-200000" b="-13793"/>
                          </a:stretch>
                        </a:blipFill>
                      </a:tcPr>
                    </a:tc>
                    <a:tc>
                      <a:txBody>
                        <a:bodyPr/>
                        <a:lstStyle/>
                        <a:p>
                          <a:endParaRPr lang="en-US"/>
                        </a:p>
                      </a:txBody>
                      <a:tcPr>
                        <a:blipFill>
                          <a:blip r:embed="rId2"/>
                          <a:stretch>
                            <a:fillRect l="-101258" t="-110345" r="-101258" b="-13793"/>
                          </a:stretch>
                        </a:blipFill>
                      </a:tcPr>
                    </a:tc>
                    <a:tc>
                      <a:txBody>
                        <a:bodyPr/>
                        <a:lstStyle/>
                        <a:p>
                          <a:endParaRPr lang="en-US"/>
                        </a:p>
                      </a:txBody>
                      <a:tcPr>
                        <a:blipFill>
                          <a:blip r:embed="rId2"/>
                          <a:stretch>
                            <a:fillRect l="-200000" t="-110345" r="-625" b="-13793"/>
                          </a:stretch>
                        </a:blipFill>
                      </a:tcPr>
                    </a:tc>
                    <a:extLst>
                      <a:ext uri="{0D108BD9-81ED-4DB2-BD59-A6C34878D82A}">
                        <a16:rowId xmlns:a16="http://schemas.microsoft.com/office/drawing/2014/main" val="1318076130"/>
                      </a:ext>
                    </a:extLst>
                  </a:tr>
                </a:tbl>
              </a:graphicData>
            </a:graphic>
          </p:graphicFrame>
        </mc:Fallback>
      </mc:AlternateContent>
    </p:spTree>
    <p:extLst>
      <p:ext uri="{BB962C8B-B14F-4D97-AF65-F5344CB8AC3E}">
        <p14:creationId xmlns:p14="http://schemas.microsoft.com/office/powerpoint/2010/main" val="22680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928C-B3BC-D143-8DBB-D14D60764F63}"/>
              </a:ext>
            </a:extLst>
          </p:cNvPr>
          <p:cNvSpPr>
            <a:spLocks noGrp="1"/>
          </p:cNvSpPr>
          <p:nvPr>
            <p:ph type="title"/>
          </p:nvPr>
        </p:nvSpPr>
        <p:spPr/>
        <p:txBody>
          <a:bodyPr/>
          <a:lstStyle/>
          <a:p>
            <a:r>
              <a:rPr lang="en-AU" dirty="0"/>
              <a:t>Insertion Sort</a:t>
            </a:r>
            <a:endParaRPr lang="en-US" dirty="0"/>
          </a:p>
        </p:txBody>
      </p:sp>
      <p:sp>
        <p:nvSpPr>
          <p:cNvPr id="3" name="Content Placeholder 2">
            <a:extLst>
              <a:ext uri="{FF2B5EF4-FFF2-40B4-BE49-F238E27FC236}">
                <a16:creationId xmlns:a16="http://schemas.microsoft.com/office/drawing/2014/main" id="{8A8589F3-1433-F241-8927-A90664725A92}"/>
              </a:ext>
            </a:extLst>
          </p:cNvPr>
          <p:cNvSpPr>
            <a:spLocks noGrp="1"/>
          </p:cNvSpPr>
          <p:nvPr>
            <p:ph idx="1"/>
          </p:nvPr>
        </p:nvSpPr>
        <p:spPr/>
        <p:txBody>
          <a:bodyPr>
            <a:normAutofit/>
          </a:bodyPr>
          <a:lstStyle/>
          <a:p>
            <a:r>
              <a:rPr lang="en-AU" sz="2000" dirty="0"/>
              <a:t>Given a list </a:t>
            </a:r>
            <a:r>
              <a:rPr lang="en-AU" sz="2000" dirty="0">
                <a:solidFill>
                  <a:srgbClr val="000000"/>
                </a:solidFill>
                <a:latin typeface="Menlo" panose="020B0609030804020204" pitchFamily="49" charset="0"/>
              </a:rPr>
              <a:t>[</a:t>
            </a:r>
            <a:r>
              <a:rPr lang="en-AU" sz="2000" dirty="0">
                <a:solidFill>
                  <a:srgbClr val="098658"/>
                </a:solidFill>
                <a:latin typeface="Menlo" panose="020B0609030804020204" pitchFamily="49" charset="0"/>
              </a:rPr>
              <a:t>3</a:t>
            </a:r>
            <a:r>
              <a:rPr lang="en-AU" sz="2000" dirty="0">
                <a:solidFill>
                  <a:srgbClr val="000000"/>
                </a:solidFill>
                <a:latin typeface="Menlo" panose="020B0609030804020204" pitchFamily="49" charset="0"/>
              </a:rPr>
              <a:t>,</a:t>
            </a:r>
            <a:r>
              <a:rPr lang="en-AU" sz="2000" dirty="0">
                <a:solidFill>
                  <a:srgbClr val="098658"/>
                </a:solidFill>
                <a:latin typeface="Menlo" panose="020B0609030804020204" pitchFamily="49" charset="0"/>
              </a:rPr>
              <a:t>2</a:t>
            </a:r>
            <a:r>
              <a:rPr lang="en-AU" sz="2000" dirty="0">
                <a:solidFill>
                  <a:srgbClr val="000000"/>
                </a:solidFill>
                <a:latin typeface="Menlo" panose="020B0609030804020204" pitchFamily="49" charset="0"/>
              </a:rPr>
              <a:t>,</a:t>
            </a:r>
            <a:r>
              <a:rPr lang="en-AU" sz="2000" dirty="0">
                <a:solidFill>
                  <a:srgbClr val="098658"/>
                </a:solidFill>
                <a:latin typeface="Menlo" panose="020B0609030804020204" pitchFamily="49" charset="0"/>
              </a:rPr>
              <a:t>1</a:t>
            </a:r>
            <a:r>
              <a:rPr lang="en-AU" sz="2000" dirty="0">
                <a:solidFill>
                  <a:srgbClr val="000000"/>
                </a:solidFill>
                <a:latin typeface="Menlo" panose="020B0609030804020204" pitchFamily="49" charset="0"/>
              </a:rPr>
              <a:t>,</a:t>
            </a:r>
            <a:r>
              <a:rPr lang="en-AU" sz="2000" dirty="0">
                <a:solidFill>
                  <a:srgbClr val="098658"/>
                </a:solidFill>
                <a:latin typeface="Menlo" panose="020B0609030804020204" pitchFamily="49" charset="0"/>
              </a:rPr>
              <a:t>4</a:t>
            </a:r>
            <a:r>
              <a:rPr lang="en-AU" sz="2000" dirty="0">
                <a:solidFill>
                  <a:srgbClr val="000000"/>
                </a:solidFill>
                <a:latin typeface="Menlo" panose="020B0609030804020204" pitchFamily="49" charset="0"/>
              </a:rPr>
              <a:t>] </a:t>
            </a:r>
            <a:r>
              <a:rPr lang="en-AU" sz="2000" dirty="0"/>
              <a:t>sort a list of numbers into ascending order.</a:t>
            </a:r>
          </a:p>
          <a:p>
            <a:pPr marL="0" indent="0">
              <a:buNone/>
            </a:pPr>
            <a:endParaRPr lang="en-AU" sz="2000" dirty="0">
              <a:solidFill>
                <a:srgbClr val="000000"/>
              </a:solidFill>
              <a:latin typeface="Menlo" panose="020B0609030804020204" pitchFamily="49" charset="0"/>
            </a:endParaRPr>
          </a:p>
          <a:p>
            <a:pPr marL="0" indent="0">
              <a:buNone/>
            </a:pPr>
            <a:endParaRPr lang="en-AU" sz="2000" dirty="0">
              <a:latin typeface="Calibri" charset="0"/>
              <a:ea typeface="Calibri" charset="0"/>
              <a:cs typeface="Calibri" charset="0"/>
            </a:endParaRPr>
          </a:p>
          <a:p>
            <a:pPr marL="514350" indent="-514350">
              <a:buFont typeface="+mj-lt"/>
              <a:buAutoNum type="arabicPeriod"/>
            </a:pPr>
            <a:r>
              <a:rPr lang="en-AU" sz="2000" dirty="0">
                <a:latin typeface="Calibri" charset="0"/>
                <a:ea typeface="Calibri" charset="0"/>
                <a:cs typeface="Calibri" charset="0"/>
              </a:rPr>
              <a:t>Suppose the tail is sorted somehow to get </a:t>
            </a:r>
            <a:r>
              <a:rPr lang="en-AU" sz="2000" dirty="0">
                <a:latin typeface="Consolas" charset="0"/>
                <a:ea typeface="Consolas" charset="0"/>
                <a:cs typeface="Consolas" charset="0"/>
              </a:rPr>
              <a:t>[</a:t>
            </a:r>
            <a:r>
              <a:rPr lang="en-AU" sz="2000" dirty="0">
                <a:solidFill>
                  <a:srgbClr val="098658"/>
                </a:solidFill>
                <a:latin typeface="Menlo" panose="020B0609030804020204" pitchFamily="49" charset="0"/>
                <a:ea typeface="Consolas" charset="0"/>
                <a:cs typeface="Consolas" charset="0"/>
              </a:rPr>
              <a:t>1</a:t>
            </a:r>
            <a:r>
              <a:rPr lang="en-AU" sz="2000" dirty="0">
                <a:solidFill>
                  <a:srgbClr val="000000"/>
                </a:solidFill>
                <a:latin typeface="Menlo" panose="020B0609030804020204" pitchFamily="49" charset="0"/>
              </a:rPr>
              <a:t>,</a:t>
            </a:r>
            <a:r>
              <a:rPr lang="en-AU" sz="2000" dirty="0">
                <a:solidFill>
                  <a:srgbClr val="098658"/>
                </a:solidFill>
                <a:latin typeface="Menlo" panose="020B0609030804020204" pitchFamily="49" charset="0"/>
              </a:rPr>
              <a:t>2</a:t>
            </a:r>
            <a:r>
              <a:rPr lang="en-AU" sz="2000" dirty="0">
                <a:solidFill>
                  <a:srgbClr val="000000"/>
                </a:solidFill>
                <a:latin typeface="Menlo" panose="020B0609030804020204" pitchFamily="49" charset="0"/>
              </a:rPr>
              <a:t>,</a:t>
            </a:r>
            <a:r>
              <a:rPr lang="en-AU" sz="2000" dirty="0">
                <a:solidFill>
                  <a:srgbClr val="098658"/>
                </a:solidFill>
                <a:latin typeface="Menlo" panose="020B0609030804020204" pitchFamily="49" charset="0"/>
              </a:rPr>
              <a:t>4</a:t>
            </a:r>
            <a:r>
              <a:rPr lang="en-AU" sz="2000" dirty="0">
                <a:latin typeface="Consolas" charset="0"/>
                <a:ea typeface="Consolas" charset="0"/>
                <a:cs typeface="Consolas" charset="0"/>
              </a:rPr>
              <a:t>]</a:t>
            </a:r>
            <a:endParaRPr lang="en-AU" sz="2000" dirty="0">
              <a:latin typeface="Calibri" charset="0"/>
              <a:ea typeface="Consolas" charset="0"/>
              <a:cs typeface="Calibri" charset="0"/>
            </a:endParaRPr>
          </a:p>
          <a:p>
            <a:pPr marL="514350" indent="-514350">
              <a:buFont typeface="+mj-lt"/>
              <a:buAutoNum type="arabicPeriod"/>
            </a:pPr>
            <a:r>
              <a:rPr lang="en-AU" sz="2000" dirty="0">
                <a:latin typeface="Calibri" charset="0"/>
                <a:ea typeface="Calibri" charset="0"/>
                <a:cs typeface="Calibri" charset="0"/>
              </a:rPr>
              <a:t>Insert the head element </a:t>
            </a:r>
            <a:r>
              <a:rPr lang="en-AU" sz="2000" dirty="0">
                <a:solidFill>
                  <a:srgbClr val="098658"/>
                </a:solidFill>
                <a:latin typeface="Menlo" panose="020B0609030804020204" pitchFamily="49" charset="0"/>
              </a:rPr>
              <a:t>3</a:t>
            </a:r>
            <a:r>
              <a:rPr lang="en-AU" sz="2000" dirty="0">
                <a:latin typeface="Calibri" charset="0"/>
                <a:ea typeface="Calibri" charset="0"/>
                <a:cs typeface="Calibri" charset="0"/>
              </a:rPr>
              <a:t> at the proper position in the sorted tail to get </a:t>
            </a:r>
            <a:r>
              <a:rPr lang="en-AU" sz="2000" dirty="0">
                <a:solidFill>
                  <a:srgbClr val="000000"/>
                </a:solidFill>
                <a:latin typeface="Menlo" panose="020B0609030804020204" pitchFamily="49" charset="0"/>
              </a:rPr>
              <a:t>[</a:t>
            </a:r>
            <a:r>
              <a:rPr lang="en-AU" sz="2000" dirty="0">
                <a:solidFill>
                  <a:srgbClr val="098658"/>
                </a:solidFill>
                <a:latin typeface="Menlo" panose="020B0609030804020204" pitchFamily="49" charset="0"/>
              </a:rPr>
              <a:t>1</a:t>
            </a:r>
            <a:r>
              <a:rPr lang="en-AU" sz="2000" dirty="0">
                <a:solidFill>
                  <a:srgbClr val="000000"/>
                </a:solidFill>
                <a:latin typeface="Menlo" panose="020B0609030804020204" pitchFamily="49" charset="0"/>
              </a:rPr>
              <a:t>,</a:t>
            </a:r>
            <a:r>
              <a:rPr lang="en-AU" sz="2000" dirty="0">
                <a:solidFill>
                  <a:srgbClr val="098658"/>
                </a:solidFill>
                <a:latin typeface="Menlo" panose="020B0609030804020204" pitchFamily="49" charset="0"/>
              </a:rPr>
              <a:t>2</a:t>
            </a:r>
            <a:r>
              <a:rPr lang="en-AU" sz="2000" dirty="0">
                <a:solidFill>
                  <a:srgbClr val="000000"/>
                </a:solidFill>
                <a:latin typeface="Menlo" panose="020B0609030804020204" pitchFamily="49" charset="0"/>
              </a:rPr>
              <a:t>,</a:t>
            </a:r>
            <a:r>
              <a:rPr lang="en-AU" sz="2000" dirty="0">
                <a:solidFill>
                  <a:srgbClr val="098658"/>
                </a:solidFill>
                <a:latin typeface="Menlo" panose="020B0609030804020204" pitchFamily="49" charset="0"/>
              </a:rPr>
              <a:t>3</a:t>
            </a:r>
            <a:r>
              <a:rPr lang="en-AU" sz="2000" dirty="0">
                <a:solidFill>
                  <a:srgbClr val="000000"/>
                </a:solidFill>
                <a:latin typeface="Menlo" panose="020B0609030804020204" pitchFamily="49" charset="0"/>
              </a:rPr>
              <a:t>,</a:t>
            </a:r>
            <a:r>
              <a:rPr lang="en-AU" sz="2000" dirty="0">
                <a:solidFill>
                  <a:srgbClr val="098658"/>
                </a:solidFill>
                <a:latin typeface="Menlo" panose="020B0609030804020204" pitchFamily="49" charset="0"/>
              </a:rPr>
              <a:t>4</a:t>
            </a:r>
            <a:r>
              <a:rPr lang="en-AU" sz="2000" dirty="0">
                <a:solidFill>
                  <a:srgbClr val="000000"/>
                </a:solidFill>
                <a:latin typeface="Menlo" panose="020B0609030804020204" pitchFamily="49" charset="0"/>
              </a:rPr>
              <a:t>]</a:t>
            </a:r>
          </a:p>
          <a:p>
            <a:pPr marL="0" indent="0">
              <a:buNone/>
            </a:pPr>
            <a:endParaRPr lang="en-AU" sz="2000" dirty="0">
              <a:latin typeface="Calibri" charset="0"/>
              <a:ea typeface="Calibri" charset="0"/>
              <a:cs typeface="Calibri" charset="0"/>
            </a:endParaRPr>
          </a:p>
          <a:p>
            <a:pPr marL="0" indent="0">
              <a:buNone/>
            </a:pPr>
            <a:r>
              <a:rPr lang="en-AU" sz="2000" dirty="0">
                <a:latin typeface="Calibri" charset="0"/>
                <a:ea typeface="Calibri" charset="0"/>
                <a:cs typeface="Calibri" charset="0"/>
              </a:rPr>
              <a:t>The tail is sorted ‘somehow’ by recursion, of course!</a:t>
            </a:r>
          </a:p>
          <a:p>
            <a:endParaRPr lang="en-US" sz="2000" dirty="0"/>
          </a:p>
        </p:txBody>
      </p:sp>
      <p:sp>
        <p:nvSpPr>
          <p:cNvPr id="4" name="Slide Number Placeholder 3">
            <a:extLst>
              <a:ext uri="{FF2B5EF4-FFF2-40B4-BE49-F238E27FC236}">
                <a16:creationId xmlns:a16="http://schemas.microsoft.com/office/drawing/2014/main" id="{42C97ED0-4238-3346-A8F0-47212396179C}"/>
              </a:ext>
            </a:extLst>
          </p:cNvPr>
          <p:cNvSpPr>
            <a:spLocks noGrp="1"/>
          </p:cNvSpPr>
          <p:nvPr>
            <p:ph type="sldNum" sz="quarter" idx="12"/>
          </p:nvPr>
        </p:nvSpPr>
        <p:spPr/>
        <p:txBody>
          <a:bodyPr/>
          <a:lstStyle/>
          <a:p>
            <a:fld id="{C584CDA4-B2C2-C244-9F85-471ABA281F4B}" type="slidenum">
              <a:rPr lang="en-US" smtClean="0"/>
              <a:t>14</a:t>
            </a:fld>
            <a:endParaRPr lang="en-US"/>
          </a:p>
        </p:txBody>
      </p:sp>
    </p:spTree>
    <p:extLst>
      <p:ext uri="{BB962C8B-B14F-4D97-AF65-F5344CB8AC3E}">
        <p14:creationId xmlns:p14="http://schemas.microsoft.com/office/powerpoint/2010/main" val="195048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9E00-218E-5541-B492-F9DCCE54C482}"/>
              </a:ext>
            </a:extLst>
          </p:cNvPr>
          <p:cNvSpPr>
            <a:spLocks noGrp="1"/>
          </p:cNvSpPr>
          <p:nvPr>
            <p:ph type="title"/>
          </p:nvPr>
        </p:nvSpPr>
        <p:spPr/>
        <p:txBody>
          <a:bodyPr/>
          <a:lstStyle/>
          <a:p>
            <a:r>
              <a:rPr lang="en-US" dirty="0"/>
              <a:t>Insertion</a:t>
            </a:r>
          </a:p>
        </p:txBody>
      </p:sp>
      <p:sp>
        <p:nvSpPr>
          <p:cNvPr id="3" name="Content Placeholder 2">
            <a:extLst>
              <a:ext uri="{FF2B5EF4-FFF2-40B4-BE49-F238E27FC236}">
                <a16:creationId xmlns:a16="http://schemas.microsoft.com/office/drawing/2014/main" id="{1A6329D8-5D34-334E-9C71-D64EA722F595}"/>
              </a:ext>
            </a:extLst>
          </p:cNvPr>
          <p:cNvSpPr>
            <a:spLocks noGrp="1"/>
          </p:cNvSpPr>
          <p:nvPr>
            <p:ph idx="1"/>
          </p:nvPr>
        </p:nvSpPr>
        <p:spPr/>
        <p:txBody>
          <a:bodyPr>
            <a:normAutofit/>
          </a:bodyPr>
          <a:lstStyle/>
          <a:p>
            <a:r>
              <a:rPr lang="en-US" sz="2000" dirty="0"/>
              <a:t>A function that inserts a new element into a sorted list to give another sorted list</a:t>
            </a:r>
          </a:p>
        </p:txBody>
      </p:sp>
      <p:sp>
        <p:nvSpPr>
          <p:cNvPr id="4" name="Slide Number Placeholder 3">
            <a:extLst>
              <a:ext uri="{FF2B5EF4-FFF2-40B4-BE49-F238E27FC236}">
                <a16:creationId xmlns:a16="http://schemas.microsoft.com/office/drawing/2014/main" id="{DC4749B5-D20E-3844-8043-A55F4C13631E}"/>
              </a:ext>
            </a:extLst>
          </p:cNvPr>
          <p:cNvSpPr>
            <a:spLocks noGrp="1"/>
          </p:cNvSpPr>
          <p:nvPr>
            <p:ph type="sldNum" sz="quarter" idx="12"/>
          </p:nvPr>
        </p:nvSpPr>
        <p:spPr/>
        <p:txBody>
          <a:bodyPr/>
          <a:lstStyle/>
          <a:p>
            <a:fld id="{C584CDA4-B2C2-C244-9F85-471ABA281F4B}" type="slidenum">
              <a:rPr lang="en-US" smtClean="0"/>
              <a:t>15</a:t>
            </a:fld>
            <a:endParaRPr lang="en-US"/>
          </a:p>
        </p:txBody>
      </p:sp>
      <p:sp>
        <p:nvSpPr>
          <p:cNvPr id="5" name="Rectangle 4">
            <a:extLst>
              <a:ext uri="{FF2B5EF4-FFF2-40B4-BE49-F238E27FC236}">
                <a16:creationId xmlns:a16="http://schemas.microsoft.com/office/drawing/2014/main" id="{40FCF48B-3782-BA4C-9EF4-6AE7CC4F59FF}"/>
              </a:ext>
            </a:extLst>
          </p:cNvPr>
          <p:cNvSpPr/>
          <p:nvPr/>
        </p:nvSpPr>
        <p:spPr>
          <a:xfrm>
            <a:off x="199901" y="1708879"/>
            <a:ext cx="5433149" cy="954107"/>
          </a:xfrm>
          <a:prstGeom prst="rect">
            <a:avLst/>
          </a:prstGeom>
          <a:solidFill>
            <a:schemeClr val="bg1">
              <a:lumMod val="95000"/>
            </a:schemeClr>
          </a:solidFill>
          <a:ln>
            <a:solidFill>
              <a:schemeClr val="tx2">
                <a:lumMod val="75000"/>
              </a:schemeClr>
            </a:solidFill>
          </a:ln>
          <a:effectLst>
            <a:outerShdw blurRad="50800" dist="38100" dir="2700000" algn="tl" rotWithShape="0">
              <a:prstClr val="black">
                <a:alpha val="40000"/>
              </a:prstClr>
            </a:outerShdw>
          </a:effectLst>
        </p:spPr>
        <p:txBody>
          <a:bodyPr wrap="square">
            <a:spAutoFit/>
          </a:bodyPr>
          <a:lstStyle/>
          <a:p>
            <a:r>
              <a:rPr lang="en-AU" sz="1400" dirty="0">
                <a:solidFill>
                  <a:srgbClr val="795E26"/>
                </a:solidFill>
                <a:latin typeface="Menlo" panose="020B0609030804020204" pitchFamily="49" charset="0"/>
              </a:rPr>
              <a:t>insert</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Ord</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insert x </a:t>
            </a:r>
            <a:r>
              <a:rPr lang="en-AU" sz="1400" dirty="0">
                <a:solidFill>
                  <a:srgbClr val="0000FF"/>
                </a:solidFill>
                <a:latin typeface="Menlo" panose="020B0609030804020204" pitchFamily="49" charset="0"/>
              </a:rPr>
              <a:t>[]</a:t>
            </a:r>
            <a:r>
              <a:rPr lang="en-AU" sz="1400" dirty="0">
                <a:solidFill>
                  <a:srgbClr val="000000"/>
                </a:solidFill>
                <a:latin typeface="Menlo" panose="020B0609030804020204" pitchFamily="49" charset="0"/>
              </a:rPr>
              <a:t> 					= [x]</a:t>
            </a:r>
          </a:p>
          <a:p>
            <a:r>
              <a:rPr lang="en-AU" sz="1400" dirty="0">
                <a:solidFill>
                  <a:srgbClr val="000000"/>
                </a:solidFill>
                <a:latin typeface="Menlo" panose="020B0609030804020204" pitchFamily="49" charset="0"/>
              </a:rPr>
              <a:t>insert x (</a:t>
            </a:r>
            <a:r>
              <a:rPr lang="en-AU" sz="1400" dirty="0" err="1">
                <a:solidFill>
                  <a:srgbClr val="000000"/>
                </a:solidFill>
                <a:latin typeface="Menlo" panose="020B0609030804020204" pitchFamily="49" charset="0"/>
              </a:rPr>
              <a:t>y:ys</a:t>
            </a:r>
            <a:r>
              <a:rPr lang="en-AU" sz="1400" dirty="0">
                <a:solidFill>
                  <a:srgbClr val="000000"/>
                </a:solidFill>
                <a:latin typeface="Menlo" panose="020B0609030804020204" pitchFamily="49" charset="0"/>
              </a:rPr>
              <a:t>)	| x &lt;= y 	= </a:t>
            </a:r>
            <a:r>
              <a:rPr lang="en-AU" sz="1400" dirty="0" err="1">
                <a:solidFill>
                  <a:srgbClr val="000000"/>
                </a:solidFill>
                <a:latin typeface="Menlo" panose="020B0609030804020204" pitchFamily="49" charset="0"/>
              </a:rPr>
              <a:t>x:y:ys</a:t>
            </a:r>
            <a:endParaRPr lang="en-AU" sz="1400" dirty="0">
              <a:solidFill>
                <a:srgbClr val="000000"/>
              </a:solidFill>
              <a:latin typeface="Menlo" panose="020B0609030804020204" pitchFamily="49" charset="0"/>
            </a:endParaRPr>
          </a:p>
          <a:p>
            <a:r>
              <a:rPr lang="en-AU" sz="1400" dirty="0">
                <a:solidFill>
                  <a:srgbClr val="000000"/>
                </a:solidFill>
                <a:latin typeface="Menlo" panose="020B0609030804020204" pitchFamily="49" charset="0"/>
              </a:rPr>
              <a:t>				| otherwise 	= y : insert x </a:t>
            </a:r>
            <a:r>
              <a:rPr lang="en-AU" sz="1400" dirty="0" err="1">
                <a:solidFill>
                  <a:srgbClr val="000000"/>
                </a:solidFill>
                <a:latin typeface="Menlo" panose="020B0609030804020204" pitchFamily="49" charset="0"/>
              </a:rPr>
              <a:t>ys</a:t>
            </a:r>
            <a:endParaRPr lang="en-AU" sz="1400" b="0" dirty="0">
              <a:solidFill>
                <a:srgbClr val="000000"/>
              </a:solidFill>
              <a:effectLst/>
              <a:latin typeface="Menlo" panose="020B0609030804020204" pitchFamily="49" charset="0"/>
            </a:endParaRPr>
          </a:p>
        </p:txBody>
      </p:sp>
      <p:sp>
        <p:nvSpPr>
          <p:cNvPr id="6" name="Rectangle 5">
            <a:extLst>
              <a:ext uri="{FF2B5EF4-FFF2-40B4-BE49-F238E27FC236}">
                <a16:creationId xmlns:a16="http://schemas.microsoft.com/office/drawing/2014/main" id="{0E455B75-7773-2E4C-AB98-9FBDFF235BFF}"/>
              </a:ext>
            </a:extLst>
          </p:cNvPr>
          <p:cNvSpPr/>
          <p:nvPr/>
        </p:nvSpPr>
        <p:spPr>
          <a:xfrm>
            <a:off x="5849049" y="1708879"/>
            <a:ext cx="3005389" cy="523220"/>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txBody>
          <a:bodyPr wrap="square">
            <a:spAutoFit/>
          </a:bodyPr>
          <a:lstStyle/>
          <a:p>
            <a:r>
              <a:rPr lang="en-AU" sz="1400" dirty="0">
                <a:solidFill>
                  <a:srgbClr val="000000"/>
                </a:solidFill>
                <a:latin typeface="Menlo" panose="020B0609030804020204" pitchFamily="49" charset="0"/>
              </a:rPr>
              <a:t>&gt; insert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5</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5</a:t>
            </a:r>
            <a:r>
              <a:rPr lang="en-AU" sz="1400" dirty="0">
                <a:solidFill>
                  <a:srgbClr val="000000"/>
                </a:solidFill>
                <a:latin typeface="Menlo" panose="020B0609030804020204" pitchFamily="49" charset="0"/>
              </a:rPr>
              <a:t>]</a:t>
            </a:r>
            <a:endParaRPr lang="en-AU" sz="1400" b="0" dirty="0">
              <a:solidFill>
                <a:srgbClr val="000000"/>
              </a:solidFill>
              <a:effectLst/>
              <a:latin typeface="Menlo" panose="020B0609030804020204" pitchFamily="49" charset="0"/>
            </a:endParaRPr>
          </a:p>
        </p:txBody>
      </p:sp>
      <p:sp>
        <p:nvSpPr>
          <p:cNvPr id="7" name="Rectangle 6">
            <a:extLst>
              <a:ext uri="{FF2B5EF4-FFF2-40B4-BE49-F238E27FC236}">
                <a16:creationId xmlns:a16="http://schemas.microsoft.com/office/drawing/2014/main" id="{5E79110B-EB94-3343-95DB-AF69C234C74B}"/>
              </a:ext>
            </a:extLst>
          </p:cNvPr>
          <p:cNvSpPr/>
          <p:nvPr/>
        </p:nvSpPr>
        <p:spPr>
          <a:xfrm>
            <a:off x="199900" y="2843196"/>
            <a:ext cx="5433149" cy="2031325"/>
          </a:xfrm>
          <a:prstGeom prst="rect">
            <a:avLst/>
          </a:prstGeom>
          <a:solidFill>
            <a:schemeClr val="bg1"/>
          </a:solidFill>
        </p:spPr>
        <p:txBody>
          <a:bodyPr wrap="square">
            <a:spAutoFit/>
          </a:bodyPr>
          <a:lstStyle/>
          <a:p>
            <a:r>
              <a:rPr lang="en-AU" sz="1400" dirty="0">
                <a:solidFill>
                  <a:srgbClr val="000000"/>
                </a:solidFill>
                <a:latin typeface="Menlo" panose="020B0609030804020204" pitchFamily="49" charset="0"/>
              </a:rPr>
              <a:t>insert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5</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insert}</a:t>
            </a:r>
          </a:p>
          <a:p>
            <a:r>
              <a:rPr lang="en-AU" sz="1400" dirty="0">
                <a:solidFill>
                  <a:srgbClr val="098658"/>
                </a:solidFill>
                <a:latin typeface="Menlo" panose="020B0609030804020204" pitchFamily="49" charset="0"/>
              </a:rPr>
              <a:t>	1</a:t>
            </a:r>
            <a:r>
              <a:rPr lang="en-AU" sz="1400" dirty="0">
                <a:solidFill>
                  <a:srgbClr val="000000"/>
                </a:solidFill>
                <a:latin typeface="Menlo" panose="020B0609030804020204" pitchFamily="49" charset="0"/>
              </a:rPr>
              <a:t> : insert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5</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insert}</a:t>
            </a:r>
          </a:p>
          <a:p>
            <a:r>
              <a:rPr lang="en-AU" sz="1400" dirty="0">
                <a:solidFill>
                  <a:srgbClr val="098658"/>
                </a:solidFill>
                <a:latin typeface="Menlo" panose="020B0609030804020204" pitchFamily="49" charset="0"/>
              </a:rPr>
              <a:t>	1</a:t>
            </a:r>
            <a:r>
              <a:rPr lang="en-AU" sz="1400" dirty="0">
                <a:solidFill>
                  <a:srgbClr val="000000"/>
                </a:solidFill>
                <a:latin typeface="Menlo" panose="020B0609030804020204" pitchFamily="49" charset="0"/>
              </a:rPr>
              <a:t> :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 : insert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5</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insert}</a:t>
            </a:r>
          </a:p>
          <a:p>
            <a:r>
              <a:rPr lang="en-AU" sz="1400" dirty="0">
                <a:solidFill>
                  <a:srgbClr val="098658"/>
                </a:solidFill>
                <a:latin typeface="Menlo" panose="020B0609030804020204" pitchFamily="49" charset="0"/>
              </a:rPr>
              <a:t>	1</a:t>
            </a:r>
            <a:r>
              <a:rPr lang="en-AU" sz="1400" dirty="0">
                <a:solidFill>
                  <a:srgbClr val="000000"/>
                </a:solidFill>
                <a:latin typeface="Menlo" panose="020B0609030804020204" pitchFamily="49" charset="0"/>
              </a:rPr>
              <a:t> :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 :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 : [</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5</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list</a:t>
            </a:r>
            <a:r>
              <a:rPr lang="en-AU" sz="1400" dirty="0">
                <a:solidFill>
                  <a:srgbClr val="000000"/>
                </a:solidFill>
                <a:latin typeface="Menlo" panose="020B0609030804020204" pitchFamily="49" charset="0"/>
              </a:rPr>
              <a:t> notation}</a:t>
            </a:r>
          </a:p>
          <a:p>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5</a:t>
            </a:r>
            <a:r>
              <a:rPr lang="en-AU" sz="1400" dirty="0">
                <a:solidFill>
                  <a:srgbClr val="000000"/>
                </a:solidFill>
                <a:latin typeface="Menlo" panose="020B0609030804020204" pitchFamily="49" charset="0"/>
              </a:rPr>
              <a:t>]</a:t>
            </a:r>
            <a:endParaRPr lang="en-AU" sz="1400" b="0" dirty="0">
              <a:solidFill>
                <a:srgbClr val="000000"/>
              </a:solidFill>
              <a:effectLst/>
              <a:latin typeface="Menlo" panose="020B0609030804020204" pitchFamily="49" charset="0"/>
            </a:endParaRP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3859A544-AD42-7149-93CB-78DD62E04DA7}"/>
                  </a:ext>
                </a:extLst>
              </p:cNvPr>
              <p:cNvSpPr txBox="1">
                <a:spLocks/>
              </p:cNvSpPr>
              <p:nvPr/>
            </p:nvSpPr>
            <p:spPr>
              <a:xfrm>
                <a:off x="199900" y="5518015"/>
                <a:ext cx="8464266" cy="1070149"/>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AU" sz="2000" i="1" dirty="0"/>
                  <a:t>Best case</a:t>
                </a:r>
                <a:r>
                  <a:rPr lang="en-AU" sz="2000" dirty="0"/>
                  <a:t>: compare only to the head and insert immediately –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r>
                      <a:rPr lang="en-US" sz="2000" b="0" i="1" smtClean="0">
                        <a:latin typeface="Cambria Math" panose="02040503050406030204" pitchFamily="18" charset="0"/>
                      </a:rPr>
                      <m:t> </m:t>
                    </m:r>
                  </m:oMath>
                </a14:m>
                <a:endParaRPr lang="en-AU" sz="2000" dirty="0"/>
              </a:p>
              <a:p>
                <a:pPr marL="0" indent="0">
                  <a:buNone/>
                </a:pPr>
                <a:r>
                  <a:rPr lang="en-AU" sz="2000" i="1" dirty="0"/>
                  <a:t>Worst case</a:t>
                </a:r>
                <a:r>
                  <a:rPr lang="en-AU" sz="2000" dirty="0"/>
                  <a:t>: look through the whole list and insert at the end – </a:t>
                </a:r>
                <a14:m>
                  <m:oMath xmlns:m="http://schemas.openxmlformats.org/officeDocument/2006/math">
                    <m:r>
                      <a:rPr lang="en-US" sz="2000" i="1">
                        <a:latin typeface="Cambria Math" panose="02040503050406030204" pitchFamily="18" charset="0"/>
                      </a:rPr>
                      <m:t>𝑂</m:t>
                    </m:r>
                    <m:d>
                      <m:dPr>
                        <m:ctrlPr>
                          <a:rPr lang="en-US" sz="2000" i="1">
                            <a:latin typeface="Cambria Math" panose="02040503050406030204" pitchFamily="18" charset="0"/>
                          </a:rPr>
                        </m:ctrlPr>
                      </m:dPr>
                      <m:e>
                        <m:r>
                          <a:rPr lang="en-US" sz="2000" b="0" i="1" smtClean="0">
                            <a:latin typeface="Cambria Math" panose="02040503050406030204" pitchFamily="18" charset="0"/>
                          </a:rPr>
                          <m:t>𝑛</m:t>
                        </m:r>
                      </m:e>
                    </m:d>
                  </m:oMath>
                </a14:m>
                <a:endParaRPr lang="en-AU" sz="2000" dirty="0"/>
              </a:p>
              <a:p>
                <a:pPr marL="0" indent="0">
                  <a:buNone/>
                </a:pPr>
                <a:r>
                  <a:rPr lang="en-AU" sz="2000" i="1" dirty="0"/>
                  <a:t>Average case</a:t>
                </a:r>
                <a:r>
                  <a:rPr lang="en-AU" sz="2000" dirty="0"/>
                  <a:t>: insert after half the list – </a:t>
                </a:r>
                <a14:m>
                  <m:oMath xmlns:m="http://schemas.openxmlformats.org/officeDocument/2006/math">
                    <m:r>
                      <a:rPr lang="en-US" sz="2000" i="1">
                        <a:latin typeface="Cambria Math" panose="02040503050406030204" pitchFamily="18" charset="0"/>
                      </a:rPr>
                      <m:t>𝑂</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a14:m>
                <a:endParaRPr lang="de-DE" sz="2000" dirty="0"/>
              </a:p>
            </p:txBody>
          </p:sp>
        </mc:Choice>
        <mc:Fallback xmlns="">
          <p:sp>
            <p:nvSpPr>
              <p:cNvPr id="11" name="Content Placeholder 2">
                <a:extLst>
                  <a:ext uri="{FF2B5EF4-FFF2-40B4-BE49-F238E27FC236}">
                    <a16:creationId xmlns:a16="http://schemas.microsoft.com/office/drawing/2014/main" id="{3859A544-AD42-7149-93CB-78DD62E04DA7}"/>
                  </a:ext>
                </a:extLst>
              </p:cNvPr>
              <p:cNvSpPr txBox="1">
                <a:spLocks noRot="1" noChangeAspect="1" noMove="1" noResize="1" noEditPoints="1" noAdjustHandles="1" noChangeArrowheads="1" noChangeShapeType="1" noTextEdit="1"/>
              </p:cNvSpPr>
              <p:nvPr/>
            </p:nvSpPr>
            <p:spPr>
              <a:xfrm>
                <a:off x="199900" y="5518015"/>
                <a:ext cx="8464266" cy="1070149"/>
              </a:xfrm>
              <a:prstGeom prst="rect">
                <a:avLst/>
              </a:prstGeom>
              <a:blipFill>
                <a:blip r:embed="rId3"/>
                <a:stretch>
                  <a:fillRect l="-749" t="-2353" b="-15294"/>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5776DF83-2929-4B40-901B-B5D219A46BC7}"/>
              </a:ext>
            </a:extLst>
          </p:cNvPr>
          <p:cNvCxnSpPr/>
          <p:nvPr/>
        </p:nvCxnSpPr>
        <p:spPr>
          <a:xfrm>
            <a:off x="3624146" y="2843196"/>
            <a:ext cx="0" cy="2031325"/>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08085DA-7CA6-8840-ACF6-8E3E3533B729}"/>
              </a:ext>
            </a:extLst>
          </p:cNvPr>
          <p:cNvSpPr txBox="1"/>
          <p:nvPr/>
        </p:nvSpPr>
        <p:spPr>
          <a:xfrm>
            <a:off x="3947530" y="3255468"/>
            <a:ext cx="3824870" cy="369332"/>
          </a:xfrm>
          <a:prstGeom prst="rect">
            <a:avLst/>
          </a:prstGeom>
          <a:noFill/>
        </p:spPr>
        <p:txBody>
          <a:bodyPr wrap="square" rtlCol="0">
            <a:spAutoFit/>
          </a:bodyPr>
          <a:lstStyle/>
          <a:p>
            <a:r>
              <a:rPr lang="en-US" dirty="0"/>
              <a:t>+ 1 operation: comparison</a:t>
            </a:r>
          </a:p>
        </p:txBody>
      </p:sp>
      <p:sp>
        <p:nvSpPr>
          <p:cNvPr id="16" name="TextBox 15">
            <a:extLst>
              <a:ext uri="{FF2B5EF4-FFF2-40B4-BE49-F238E27FC236}">
                <a16:creationId xmlns:a16="http://schemas.microsoft.com/office/drawing/2014/main" id="{45652658-6D0C-BA4B-B04C-613C5A5C8987}"/>
              </a:ext>
            </a:extLst>
          </p:cNvPr>
          <p:cNvSpPr txBox="1"/>
          <p:nvPr/>
        </p:nvSpPr>
        <p:spPr>
          <a:xfrm>
            <a:off x="3947531" y="3666226"/>
            <a:ext cx="2773305" cy="369332"/>
          </a:xfrm>
          <a:prstGeom prst="rect">
            <a:avLst/>
          </a:prstGeom>
          <a:noFill/>
        </p:spPr>
        <p:txBody>
          <a:bodyPr wrap="square" rtlCol="0">
            <a:spAutoFit/>
          </a:bodyPr>
          <a:lstStyle/>
          <a:p>
            <a:r>
              <a:rPr lang="en-US" dirty="0"/>
              <a:t>+ 1 operation: comparison</a:t>
            </a:r>
          </a:p>
        </p:txBody>
      </p:sp>
      <p:sp>
        <p:nvSpPr>
          <p:cNvPr id="17" name="TextBox 16">
            <a:extLst>
              <a:ext uri="{FF2B5EF4-FFF2-40B4-BE49-F238E27FC236}">
                <a16:creationId xmlns:a16="http://schemas.microsoft.com/office/drawing/2014/main" id="{E5EAF4EC-9B4F-6D48-B343-BE6B08EDAAD0}"/>
              </a:ext>
            </a:extLst>
          </p:cNvPr>
          <p:cNvSpPr txBox="1"/>
          <p:nvPr/>
        </p:nvSpPr>
        <p:spPr>
          <a:xfrm>
            <a:off x="3947530" y="4076984"/>
            <a:ext cx="2773304" cy="369332"/>
          </a:xfrm>
          <a:prstGeom prst="rect">
            <a:avLst/>
          </a:prstGeom>
          <a:noFill/>
        </p:spPr>
        <p:txBody>
          <a:bodyPr wrap="square" rtlCol="0">
            <a:spAutoFit/>
          </a:bodyPr>
          <a:lstStyle/>
          <a:p>
            <a:r>
              <a:rPr lang="en-US" dirty="0"/>
              <a:t>+ 1 operation: comparison</a:t>
            </a:r>
          </a:p>
        </p:txBody>
      </p:sp>
      <p:cxnSp>
        <p:nvCxnSpPr>
          <p:cNvPr id="18" name="Straight Connector 17">
            <a:extLst>
              <a:ext uri="{FF2B5EF4-FFF2-40B4-BE49-F238E27FC236}">
                <a16:creationId xmlns:a16="http://schemas.microsoft.com/office/drawing/2014/main" id="{6B50DBCC-30F9-B94D-A99F-BA76360D51F3}"/>
              </a:ext>
            </a:extLst>
          </p:cNvPr>
          <p:cNvCxnSpPr>
            <a:cxnSpLocks/>
          </p:cNvCxnSpPr>
          <p:nvPr/>
        </p:nvCxnSpPr>
        <p:spPr>
          <a:xfrm flipH="1">
            <a:off x="3624146" y="4565684"/>
            <a:ext cx="2332286" cy="1107"/>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48F1608-320A-9949-9159-5C01F3DC9997}"/>
              </a:ext>
            </a:extLst>
          </p:cNvPr>
          <p:cNvSpPr txBox="1"/>
          <p:nvPr/>
        </p:nvSpPr>
        <p:spPr>
          <a:xfrm>
            <a:off x="3742077" y="4564873"/>
            <a:ext cx="3005388" cy="923330"/>
          </a:xfrm>
          <a:prstGeom prst="rect">
            <a:avLst/>
          </a:prstGeom>
          <a:noFill/>
        </p:spPr>
        <p:txBody>
          <a:bodyPr wrap="square" rtlCol="0">
            <a:spAutoFit/>
          </a:bodyPr>
          <a:lstStyle/>
          <a:p>
            <a:r>
              <a:rPr lang="en-US" dirty="0"/>
              <a:t>This case: 3 op-s out of 4</a:t>
            </a:r>
          </a:p>
          <a:p>
            <a:r>
              <a:rPr lang="en-US" dirty="0"/>
              <a:t>Best case: 1 op.</a:t>
            </a:r>
          </a:p>
          <a:p>
            <a:r>
              <a:rPr lang="en-US" dirty="0"/>
              <a:t>Wort case: 4 op-s out of 4</a:t>
            </a:r>
          </a:p>
        </p:txBody>
      </p:sp>
      <p:sp>
        <p:nvSpPr>
          <p:cNvPr id="8" name="Rectangle 7">
            <a:extLst>
              <a:ext uri="{FF2B5EF4-FFF2-40B4-BE49-F238E27FC236}">
                <a16:creationId xmlns:a16="http://schemas.microsoft.com/office/drawing/2014/main" id="{EDA07D5F-2A07-8B4D-874A-D99570CE551C}"/>
              </a:ext>
            </a:extLst>
          </p:cNvPr>
          <p:cNvSpPr/>
          <p:nvPr/>
        </p:nvSpPr>
        <p:spPr>
          <a:xfrm>
            <a:off x="-1" y="3558653"/>
            <a:ext cx="6747461" cy="4123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F0BC31B-D3DC-5046-AB16-DAAFB73B5E4F}"/>
              </a:ext>
            </a:extLst>
          </p:cNvPr>
          <p:cNvSpPr/>
          <p:nvPr/>
        </p:nvSpPr>
        <p:spPr>
          <a:xfrm>
            <a:off x="-1" y="3977508"/>
            <a:ext cx="6747461" cy="4123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AEFB70-F2D6-1041-9FC7-4E7290C4286C}"/>
              </a:ext>
            </a:extLst>
          </p:cNvPr>
          <p:cNvSpPr/>
          <p:nvPr/>
        </p:nvSpPr>
        <p:spPr>
          <a:xfrm>
            <a:off x="-1" y="4397628"/>
            <a:ext cx="6747461" cy="10225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390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5456-9DBF-5545-A95D-199016501B7F}"/>
              </a:ext>
            </a:extLst>
          </p:cNvPr>
          <p:cNvSpPr>
            <a:spLocks noGrp="1"/>
          </p:cNvSpPr>
          <p:nvPr>
            <p:ph type="title"/>
          </p:nvPr>
        </p:nvSpPr>
        <p:spPr/>
        <p:txBody>
          <a:bodyPr/>
          <a:lstStyle/>
          <a:p>
            <a:r>
              <a:rPr lang="en-AU" dirty="0"/>
              <a:t>Insertion Sort</a:t>
            </a:r>
            <a:endParaRPr lang="en-US" dirty="0"/>
          </a:p>
        </p:txBody>
      </p:sp>
      <p:sp>
        <p:nvSpPr>
          <p:cNvPr id="3" name="Content Placeholder 2">
            <a:extLst>
              <a:ext uri="{FF2B5EF4-FFF2-40B4-BE49-F238E27FC236}">
                <a16:creationId xmlns:a16="http://schemas.microsoft.com/office/drawing/2014/main" id="{FD7A1786-6F8C-6648-A2A9-C12A84E84223}"/>
              </a:ext>
            </a:extLst>
          </p:cNvPr>
          <p:cNvSpPr>
            <a:spLocks noGrp="1"/>
          </p:cNvSpPr>
          <p:nvPr>
            <p:ph idx="1"/>
          </p:nvPr>
        </p:nvSpPr>
        <p:spPr/>
        <p:txBody>
          <a:bodyPr>
            <a:normAutofit/>
          </a:bodyPr>
          <a:lstStyle/>
          <a:p>
            <a:r>
              <a:rPr lang="en-US" sz="2000" dirty="0"/>
              <a:t>Using insert we can define a function that implements insertion sort.</a:t>
            </a:r>
          </a:p>
          <a:p>
            <a:r>
              <a:rPr lang="en-US" sz="2000" dirty="0"/>
              <a:t>Any non-empty list is sorted by inserting its head into the list that results from sorting its tail.</a:t>
            </a:r>
          </a:p>
          <a:p>
            <a:endParaRPr lang="en-US" sz="2000" dirty="0"/>
          </a:p>
          <a:p>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CF7F1C64-A494-8B4E-B57F-F654EE2D8128}"/>
              </a:ext>
            </a:extLst>
          </p:cNvPr>
          <p:cNvSpPr>
            <a:spLocks noGrp="1"/>
          </p:cNvSpPr>
          <p:nvPr>
            <p:ph type="sldNum" sz="quarter" idx="12"/>
          </p:nvPr>
        </p:nvSpPr>
        <p:spPr/>
        <p:txBody>
          <a:bodyPr/>
          <a:lstStyle/>
          <a:p>
            <a:fld id="{C584CDA4-B2C2-C244-9F85-471ABA281F4B}" type="slidenum">
              <a:rPr lang="en-US" smtClean="0"/>
              <a:t>16</a:t>
            </a:fld>
            <a:endParaRPr lang="en-US"/>
          </a:p>
        </p:txBody>
      </p:sp>
      <p:sp>
        <p:nvSpPr>
          <p:cNvPr id="5" name="Rectangle 4">
            <a:extLst>
              <a:ext uri="{FF2B5EF4-FFF2-40B4-BE49-F238E27FC236}">
                <a16:creationId xmlns:a16="http://schemas.microsoft.com/office/drawing/2014/main" id="{68FA9539-A31C-724E-AC1C-CA2A362CD5FC}"/>
              </a:ext>
            </a:extLst>
          </p:cNvPr>
          <p:cNvSpPr/>
          <p:nvPr/>
        </p:nvSpPr>
        <p:spPr>
          <a:xfrm>
            <a:off x="4771903" y="2292702"/>
            <a:ext cx="3552589" cy="523220"/>
          </a:xfrm>
          <a:prstGeom prst="rect">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txBody>
          <a:bodyPr wrap="square">
            <a:spAutoFit/>
          </a:bodyPr>
          <a:lstStyle/>
          <a:p>
            <a:r>
              <a:rPr lang="en-AU" sz="1400" dirty="0" err="1">
                <a:solidFill>
                  <a:srgbClr val="000000"/>
                </a:solidFill>
                <a:latin typeface="Menlo" panose="020B0609030804020204" pitchFamily="49" charset="0"/>
              </a:rPr>
              <a:t>iSort</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endParaRPr lang="en-AU" sz="1400" b="0" dirty="0">
              <a:solidFill>
                <a:srgbClr val="000000"/>
              </a:solidFill>
              <a:effectLst/>
              <a:latin typeface="Menlo" panose="020B0609030804020204" pitchFamily="49" charset="0"/>
            </a:endParaRPr>
          </a:p>
        </p:txBody>
      </p:sp>
      <p:sp>
        <p:nvSpPr>
          <p:cNvPr id="6" name="Rectangle 5">
            <a:extLst>
              <a:ext uri="{FF2B5EF4-FFF2-40B4-BE49-F238E27FC236}">
                <a16:creationId xmlns:a16="http://schemas.microsoft.com/office/drawing/2014/main" id="{F145B7B7-C9DB-E24E-AFF8-6C88CD9C2FA8}"/>
              </a:ext>
            </a:extLst>
          </p:cNvPr>
          <p:cNvSpPr/>
          <p:nvPr/>
        </p:nvSpPr>
        <p:spPr>
          <a:xfrm>
            <a:off x="289562" y="2292702"/>
            <a:ext cx="4082537" cy="738664"/>
          </a:xfrm>
          <a:prstGeom prst="rect">
            <a:avLst/>
          </a:prstGeom>
          <a:solidFill>
            <a:schemeClr val="bg1">
              <a:lumMod val="95000"/>
            </a:schemeClr>
          </a:solidFill>
          <a:ln>
            <a:solidFill>
              <a:schemeClr val="tx2">
                <a:lumMod val="75000"/>
              </a:schemeClr>
            </a:solidFill>
          </a:ln>
          <a:effectLst>
            <a:outerShdw blurRad="50800" dist="38100" dir="2700000" algn="tl" rotWithShape="0">
              <a:prstClr val="black">
                <a:alpha val="40000"/>
              </a:prstClr>
            </a:outerShdw>
          </a:effectLst>
        </p:spPr>
        <p:txBody>
          <a:bodyPr wrap="square">
            <a:spAutoFit/>
          </a:bodyPr>
          <a:lstStyle/>
          <a:p>
            <a:r>
              <a:rPr lang="en-AU" sz="1400" dirty="0" err="1">
                <a:solidFill>
                  <a:srgbClr val="795E26"/>
                </a:solidFill>
                <a:latin typeface="Menlo" panose="020B0609030804020204" pitchFamily="49" charset="0"/>
              </a:rPr>
              <a:t>iSort</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Ord</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a:t>
            </a:r>
          </a:p>
          <a:p>
            <a:r>
              <a:rPr lang="en-AU" sz="1400" dirty="0" err="1">
                <a:solidFill>
                  <a:srgbClr val="000000"/>
                </a:solidFill>
                <a:latin typeface="Menlo" panose="020B0609030804020204" pitchFamily="49" charset="0"/>
              </a:rPr>
              <a:t>iSort</a:t>
            </a:r>
            <a:r>
              <a:rPr lang="en-AU" sz="1400" dirty="0">
                <a:solidFill>
                  <a:srgbClr val="000000"/>
                </a:solidFill>
                <a:latin typeface="Menlo" panose="020B0609030804020204" pitchFamily="49" charset="0"/>
              </a:rPr>
              <a:t> </a:t>
            </a:r>
            <a:r>
              <a:rPr lang="en-AU" sz="1400" dirty="0">
                <a:solidFill>
                  <a:srgbClr val="0000FF"/>
                </a:solidFill>
                <a:latin typeface="Menlo" panose="020B0609030804020204" pitchFamily="49" charset="0"/>
              </a:rPr>
              <a:t>[]</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a:t>
            </a:r>
            <a:endParaRPr lang="en-AU" sz="1400" dirty="0">
              <a:solidFill>
                <a:srgbClr val="000000"/>
              </a:solidFill>
              <a:latin typeface="Menlo" panose="020B0609030804020204" pitchFamily="49" charset="0"/>
            </a:endParaRPr>
          </a:p>
          <a:p>
            <a:r>
              <a:rPr lang="en-AU" sz="1400" dirty="0" err="1">
                <a:solidFill>
                  <a:srgbClr val="000000"/>
                </a:solidFill>
                <a:latin typeface="Menlo" panose="020B0609030804020204" pitchFamily="49" charset="0"/>
              </a:rPr>
              <a:t>iSort</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x:xs</a:t>
            </a:r>
            <a:r>
              <a:rPr lang="en-AU" sz="1400" dirty="0">
                <a:solidFill>
                  <a:srgbClr val="000000"/>
                </a:solidFill>
                <a:latin typeface="Menlo" panose="020B0609030804020204" pitchFamily="49" charset="0"/>
              </a:rPr>
              <a:t>) = insert x (</a:t>
            </a:r>
            <a:r>
              <a:rPr lang="en-AU" sz="1400">
                <a:solidFill>
                  <a:srgbClr val="000000"/>
                </a:solidFill>
                <a:latin typeface="Menlo" panose="020B0609030804020204" pitchFamily="49" charset="0"/>
              </a:rPr>
              <a:t>iSort</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a:t>
            </a:r>
            <a:endParaRPr lang="en-AU" sz="1400" b="0" dirty="0">
              <a:solidFill>
                <a:srgbClr val="000000"/>
              </a:solidFill>
              <a:effectLst/>
              <a:latin typeface="Menlo" panose="020B0609030804020204" pitchFamily="49" charset="0"/>
            </a:endParaRPr>
          </a:p>
        </p:txBody>
      </p:sp>
      <p:sp>
        <p:nvSpPr>
          <p:cNvPr id="7" name="Rectangle 6">
            <a:extLst>
              <a:ext uri="{FF2B5EF4-FFF2-40B4-BE49-F238E27FC236}">
                <a16:creationId xmlns:a16="http://schemas.microsoft.com/office/drawing/2014/main" id="{F932E893-A8FB-A545-8B33-4C778F9C14A7}"/>
              </a:ext>
            </a:extLst>
          </p:cNvPr>
          <p:cNvSpPr/>
          <p:nvPr/>
        </p:nvSpPr>
        <p:spPr>
          <a:xfrm>
            <a:off x="199901" y="3542459"/>
            <a:ext cx="5510786" cy="2462213"/>
          </a:xfrm>
          <a:prstGeom prst="rect">
            <a:avLst/>
          </a:prstGeom>
        </p:spPr>
        <p:txBody>
          <a:bodyPr wrap="square">
            <a:spAutoFit/>
          </a:bodyPr>
          <a:lstStyle/>
          <a:p>
            <a:r>
              <a:rPr lang="en-AU" sz="1400" dirty="0" err="1">
                <a:solidFill>
                  <a:srgbClr val="000000"/>
                </a:solidFill>
                <a:latin typeface="Menlo" panose="020B0609030804020204" pitchFamily="49" charset="0"/>
              </a:rPr>
              <a:t>iSort</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iSort</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insert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 (insert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 (insert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(insert </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 </a:t>
            </a:r>
            <a:r>
              <a:rPr lang="en-AU" sz="1400" dirty="0">
                <a:solidFill>
                  <a:srgbClr val="0000FF"/>
                </a:solidFill>
                <a:latin typeface="Menlo" panose="020B0609030804020204" pitchFamily="49" charset="0"/>
              </a:rPr>
              <a:t>[]</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insert}</a:t>
            </a:r>
          </a:p>
          <a:p>
            <a:r>
              <a:rPr lang="en-AU" sz="1400" dirty="0">
                <a:solidFill>
                  <a:srgbClr val="000000"/>
                </a:solidFill>
                <a:latin typeface="Menlo" panose="020B0609030804020204" pitchFamily="49" charset="0"/>
              </a:rPr>
              <a:t>insert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 (insert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 (insert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insert}</a:t>
            </a:r>
          </a:p>
          <a:p>
            <a:r>
              <a:rPr lang="en-AU" sz="1400" dirty="0">
                <a:solidFill>
                  <a:srgbClr val="000000"/>
                </a:solidFill>
                <a:latin typeface="Menlo" panose="020B0609030804020204" pitchFamily="49" charset="0"/>
              </a:rPr>
              <a:t>insert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 (insert </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insert}</a:t>
            </a:r>
          </a:p>
          <a:p>
            <a:r>
              <a:rPr lang="en-AU" sz="1400" dirty="0">
                <a:solidFill>
                  <a:srgbClr val="000000"/>
                </a:solidFill>
                <a:latin typeface="Menlo" panose="020B0609030804020204" pitchFamily="49" charset="0"/>
              </a:rPr>
              <a:t>insert </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p>
          <a:p>
            <a:r>
              <a:rPr lang="en-AU" sz="1400" dirty="0">
                <a:solidFill>
                  <a:srgbClr val="000000"/>
                </a:solidFill>
                <a:latin typeface="Menlo" panose="020B0609030804020204" pitchFamily="49" charset="0"/>
              </a:rPr>
              <a:t>	= {</a:t>
            </a:r>
            <a:r>
              <a:rPr lang="en-AU" sz="1400" dirty="0">
                <a:solidFill>
                  <a:srgbClr val="001080"/>
                </a:solidFill>
                <a:latin typeface="Menlo" panose="020B0609030804020204" pitchFamily="49" charset="0"/>
              </a:rPr>
              <a:t>applying</a:t>
            </a:r>
            <a:r>
              <a:rPr lang="en-AU" sz="1400" dirty="0">
                <a:solidFill>
                  <a:srgbClr val="000000"/>
                </a:solidFill>
                <a:latin typeface="Menlo" panose="020B0609030804020204" pitchFamily="49" charset="0"/>
              </a:rPr>
              <a:t> insert}</a:t>
            </a:r>
          </a:p>
          <a:p>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1</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2</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3</a:t>
            </a:r>
            <a:r>
              <a:rPr lang="en-AU" sz="1400" dirty="0">
                <a:solidFill>
                  <a:srgbClr val="000000"/>
                </a:solidFill>
                <a:latin typeface="Menlo" panose="020B0609030804020204" pitchFamily="49" charset="0"/>
              </a:rPr>
              <a:t>,</a:t>
            </a:r>
            <a:r>
              <a:rPr lang="en-AU" sz="1400" dirty="0">
                <a:solidFill>
                  <a:srgbClr val="098658"/>
                </a:solidFill>
                <a:latin typeface="Menlo" panose="020B0609030804020204" pitchFamily="49" charset="0"/>
              </a:rPr>
              <a:t>4</a:t>
            </a:r>
            <a:r>
              <a:rPr lang="en-AU" sz="1400" dirty="0">
                <a:solidFill>
                  <a:srgbClr val="000000"/>
                </a:solidFill>
                <a:latin typeface="Menlo" panose="020B0609030804020204" pitchFamily="49" charset="0"/>
              </a:rPr>
              <a:t>]</a:t>
            </a:r>
            <a:endParaRPr lang="en-AU" sz="1400" b="0" dirty="0">
              <a:solidFill>
                <a:srgbClr val="000000"/>
              </a:solidFill>
              <a:effectLst/>
              <a:latin typeface="Menlo" panose="020B0609030804020204" pitchFamily="49" charset="0"/>
            </a:endParaRPr>
          </a:p>
        </p:txBody>
      </p:sp>
      <p:sp>
        <p:nvSpPr>
          <p:cNvPr id="8" name="Rectangle 7">
            <a:extLst>
              <a:ext uri="{FF2B5EF4-FFF2-40B4-BE49-F238E27FC236}">
                <a16:creationId xmlns:a16="http://schemas.microsoft.com/office/drawing/2014/main" id="{C19F9C50-A762-1644-A864-17A9D19544F1}"/>
              </a:ext>
            </a:extLst>
          </p:cNvPr>
          <p:cNvSpPr/>
          <p:nvPr/>
        </p:nvSpPr>
        <p:spPr>
          <a:xfrm>
            <a:off x="199901" y="4250234"/>
            <a:ext cx="5041188" cy="4123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4A5B9F9-24A5-834C-9785-DDD6F7A0287B}"/>
              </a:ext>
            </a:extLst>
          </p:cNvPr>
          <p:cNvSpPr/>
          <p:nvPr/>
        </p:nvSpPr>
        <p:spPr>
          <a:xfrm>
            <a:off x="199901" y="4662632"/>
            <a:ext cx="5041188" cy="4123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D5FCAB9-1F09-1B43-AD99-5D69A0A236E7}"/>
              </a:ext>
            </a:extLst>
          </p:cNvPr>
          <p:cNvSpPr/>
          <p:nvPr/>
        </p:nvSpPr>
        <p:spPr>
          <a:xfrm>
            <a:off x="199901" y="5083656"/>
            <a:ext cx="5041188" cy="4123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E81403F-83F8-B848-BF8C-BA44781D744D}"/>
              </a:ext>
            </a:extLst>
          </p:cNvPr>
          <p:cNvSpPr/>
          <p:nvPr/>
        </p:nvSpPr>
        <p:spPr>
          <a:xfrm>
            <a:off x="199901" y="5507104"/>
            <a:ext cx="5041188" cy="4123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5E94BB6-2C94-144D-A288-1477F8B38795}"/>
                  </a:ext>
                </a:extLst>
              </p:cNvPr>
              <p:cNvSpPr/>
              <p:nvPr/>
            </p:nvSpPr>
            <p:spPr>
              <a:xfrm>
                <a:off x="289562" y="6054478"/>
                <a:ext cx="8204443" cy="646331"/>
              </a:xfrm>
              <a:prstGeom prst="rect">
                <a:avLst/>
              </a:prstGeom>
            </p:spPr>
            <p:txBody>
              <a:bodyPr wrap="square">
                <a:spAutoFit/>
              </a:bodyPr>
              <a:lstStyle/>
              <a:p>
                <a:r>
                  <a:rPr lang="en-AU" i="1" dirty="0"/>
                  <a:t>Best case</a:t>
                </a:r>
                <a:r>
                  <a:rPr lang="en-AU" dirty="0"/>
                  <a:t>: the list is already sorted, so each element is put onto the head of the list immediately – </a:t>
                </a:r>
                <a14:m>
                  <m:oMath xmlns:m="http://schemas.openxmlformats.org/officeDocument/2006/math">
                    <m:r>
                      <a:rPr lang="en-AU" i="1" dirty="0" smtClean="0">
                        <a:latin typeface="Cambria Math" panose="02040503050406030204" pitchFamily="18" charset="0"/>
                      </a:rPr>
                      <m:t>𝑂</m:t>
                    </m:r>
                    <m:r>
                      <a:rPr lang="en-AU" i="1" dirty="0" smtClean="0">
                        <a:latin typeface="Cambria Math" panose="02040503050406030204" pitchFamily="18" charset="0"/>
                      </a:rPr>
                      <m:t>(</m:t>
                    </m:r>
                    <m:r>
                      <a:rPr lang="en-AU" i="1" dirty="0" smtClean="0">
                        <a:latin typeface="Cambria Math" panose="02040503050406030204" pitchFamily="18" charset="0"/>
                      </a:rPr>
                      <m:t>𝑛</m:t>
                    </m:r>
                    <m:r>
                      <a:rPr lang="en-AU" i="1" dirty="0" smtClean="0">
                        <a:latin typeface="Cambria Math" panose="02040503050406030204" pitchFamily="18" charset="0"/>
                      </a:rPr>
                      <m:t>)</m:t>
                    </m:r>
                  </m:oMath>
                </a14:m>
                <a:endParaRPr lang="en-AU" dirty="0"/>
              </a:p>
            </p:txBody>
          </p:sp>
        </mc:Choice>
        <mc:Fallback xmlns="">
          <p:sp>
            <p:nvSpPr>
              <p:cNvPr id="12" name="Rectangle 11">
                <a:extLst>
                  <a:ext uri="{FF2B5EF4-FFF2-40B4-BE49-F238E27FC236}">
                    <a16:creationId xmlns:a16="http://schemas.microsoft.com/office/drawing/2014/main" id="{95E94BB6-2C94-144D-A288-1477F8B38795}"/>
                  </a:ext>
                </a:extLst>
              </p:cNvPr>
              <p:cNvSpPr>
                <a:spLocks noRot="1" noChangeAspect="1" noMove="1" noResize="1" noEditPoints="1" noAdjustHandles="1" noChangeArrowheads="1" noChangeShapeType="1" noTextEdit="1"/>
              </p:cNvSpPr>
              <p:nvPr/>
            </p:nvSpPr>
            <p:spPr>
              <a:xfrm>
                <a:off x="289562" y="6054478"/>
                <a:ext cx="8204443" cy="646331"/>
              </a:xfrm>
              <a:prstGeom prst="rect">
                <a:avLst/>
              </a:prstGeom>
              <a:blipFill>
                <a:blip r:embed="rId3"/>
                <a:stretch>
                  <a:fillRect l="-774"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308942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4E35-4966-7942-8166-3683E1209482}"/>
              </a:ext>
            </a:extLst>
          </p:cNvPr>
          <p:cNvSpPr>
            <a:spLocks noGrp="1"/>
          </p:cNvSpPr>
          <p:nvPr>
            <p:ph type="title"/>
          </p:nvPr>
        </p:nvSpPr>
        <p:spPr/>
        <p:txBody>
          <a:bodyPr/>
          <a:lstStyle/>
          <a:p>
            <a:r>
              <a:rPr lang="en-AU" dirty="0"/>
              <a:t>Complexity of Insertion Sort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CBA3FD-4530-F34F-8EBA-69557CD23BC8}"/>
                  </a:ext>
                </a:extLst>
              </p:cNvPr>
              <p:cNvSpPr>
                <a:spLocks noGrp="1"/>
              </p:cNvSpPr>
              <p:nvPr>
                <p:ph idx="1"/>
              </p:nvPr>
            </p:nvSpPr>
            <p:spPr/>
            <p:txBody>
              <a:bodyPr>
                <a:normAutofit/>
              </a:bodyPr>
              <a:lstStyle/>
              <a:p>
                <a:r>
                  <a:rPr lang="en-AU" sz="2000" i="1" dirty="0"/>
                  <a:t>Worst case</a:t>
                </a:r>
                <a:r>
                  <a:rPr lang="en-AU" sz="2000" dirty="0"/>
                  <a:t>: the list is sorted in reverse order!</a:t>
                </a:r>
              </a:p>
              <a:p>
                <a:r>
                  <a:rPr lang="en-AU" sz="2000" dirty="0"/>
                  <a:t>Each element needs to be compared to the tail of the list.</a:t>
                </a:r>
              </a:p>
              <a:p>
                <a:r>
                  <a:rPr lang="en-AU" sz="2000" dirty="0"/>
                  <a:t>What is the cost of this?</a:t>
                </a:r>
              </a:p>
              <a:p>
                <a:r>
                  <a:rPr lang="en-AU" sz="2000" dirty="0"/>
                  <a:t>Say sorting the last element of the list takes 1 step</a:t>
                </a:r>
              </a:p>
              <a:p>
                <a:r>
                  <a:rPr lang="en-AU" sz="2000" dirty="0"/>
                  <a:t>Then sorting the next element takes 2 steps, and so on, with </a:t>
                </a:r>
                <a14:m>
                  <m:oMath xmlns:m="http://schemas.openxmlformats.org/officeDocument/2006/math">
                    <m:r>
                      <a:rPr lang="en-AU" sz="2000" i="1" dirty="0" smtClean="0">
                        <a:latin typeface="Cambria Math" panose="02040503050406030204" pitchFamily="18" charset="0"/>
                      </a:rPr>
                      <m:t>𝑛</m:t>
                    </m:r>
                  </m:oMath>
                </a14:m>
                <a:r>
                  <a:rPr lang="en-AU" sz="2000" dirty="0"/>
                  <a:t> steps for the first element of the list</a:t>
                </a:r>
              </a:p>
              <a:p>
                <a:r>
                  <a:rPr lang="en-AU" sz="2000" dirty="0"/>
                  <a:t>So we have the sum </a:t>
                </a:r>
              </a:p>
              <a:p>
                <a:pPr marL="0" indent="0">
                  <a:buNone/>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1 </m:t>
                      </m:r>
                      <m:r>
                        <a:rPr lang="en-AU" sz="2000" i="1" dirty="0">
                          <a:latin typeface="Cambria Math" panose="02040503050406030204" pitchFamily="18" charset="0"/>
                        </a:rPr>
                        <m:t>+ 2 + 3 + … + (</m:t>
                      </m:r>
                      <m:r>
                        <a:rPr lang="en-AU" sz="2000" i="1" dirty="0">
                          <a:latin typeface="Cambria Math" panose="02040503050406030204" pitchFamily="18" charset="0"/>
                        </a:rPr>
                        <m:t>𝑛</m:t>
                      </m:r>
                      <m:r>
                        <a:rPr lang="en-AU" sz="2000" i="1" dirty="0">
                          <a:latin typeface="Cambria Math" panose="02040503050406030204" pitchFamily="18" charset="0"/>
                        </a:rPr>
                        <m:t>−2) + (</m:t>
                      </m:r>
                      <m:r>
                        <a:rPr lang="en-AU" sz="2000" i="1" dirty="0">
                          <a:latin typeface="Cambria Math" panose="02040503050406030204" pitchFamily="18" charset="0"/>
                        </a:rPr>
                        <m:t>𝑛</m:t>
                      </m:r>
                      <m:r>
                        <a:rPr lang="en-AU" sz="2000" i="1" dirty="0">
                          <a:latin typeface="Cambria Math" panose="02040503050406030204" pitchFamily="18" charset="0"/>
                        </a:rPr>
                        <m:t>−1) + </m:t>
                      </m:r>
                      <m:r>
                        <a:rPr lang="en-AU" sz="2000" i="1" dirty="0">
                          <a:latin typeface="Cambria Math" panose="02040503050406030204" pitchFamily="18" charset="0"/>
                        </a:rPr>
                        <m:t>𝑛</m:t>
                      </m:r>
                    </m:oMath>
                  </m:oMathPara>
                </a14:m>
                <a:endParaRPr lang="en-AU"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𝑛</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num>
                        <m:den>
                          <m:r>
                            <a:rPr lang="en-US" sz="2000" b="0" i="1" smtClean="0">
                              <a:latin typeface="Cambria Math" panose="02040503050406030204" pitchFamily="18" charset="0"/>
                            </a:rPr>
                            <m:t>2</m:t>
                          </m:r>
                        </m:den>
                      </m:f>
                    </m:oMath>
                  </m:oMathPara>
                </a14:m>
                <a:endParaRPr lang="en-AU" sz="2000" dirty="0"/>
              </a:p>
              <a:p>
                <a:r>
                  <a:rPr lang="en-AU" sz="2000" dirty="0"/>
                  <a:t>Delete the constants and dominated parts of the expression…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e>
                    </m:d>
                  </m:oMath>
                </a14:m>
                <a:endParaRPr lang="en-AU" sz="2000" dirty="0"/>
              </a:p>
              <a:p>
                <a:r>
                  <a:rPr lang="en-AU" sz="2000" dirty="0"/>
                  <a:t>The average case complexity of </a:t>
                </a:r>
                <a:r>
                  <a:rPr lang="en-AU" sz="2000" dirty="0">
                    <a:latin typeface="Consolas" panose="020B0609020204030204" pitchFamily="49" charset="0"/>
                  </a:rPr>
                  <a:t>insert</a:t>
                </a:r>
                <a:r>
                  <a:rPr lang="en-AU" sz="2000" dirty="0"/>
                  <a:t> was the same (with respect to big-O notation) as the worst case.</a:t>
                </a:r>
              </a:p>
              <a:p>
                <a:endParaRPr lang="en-AU" sz="2000" dirty="0"/>
              </a:p>
              <a:p>
                <a:endParaRPr lang="en-AU" sz="2000" dirty="0"/>
              </a:p>
              <a:p>
                <a:endParaRPr lang="en-US" sz="2000" dirty="0"/>
              </a:p>
            </p:txBody>
          </p:sp>
        </mc:Choice>
        <mc:Fallback xmlns="">
          <p:sp>
            <p:nvSpPr>
              <p:cNvPr id="3" name="Content Placeholder 2">
                <a:extLst>
                  <a:ext uri="{FF2B5EF4-FFF2-40B4-BE49-F238E27FC236}">
                    <a16:creationId xmlns:a16="http://schemas.microsoft.com/office/drawing/2014/main" id="{67CBA3FD-4530-F34F-8EBA-69557CD23BC8}"/>
                  </a:ext>
                </a:extLst>
              </p:cNvPr>
              <p:cNvSpPr>
                <a:spLocks noGrp="1" noRot="1" noChangeAspect="1" noMove="1" noResize="1" noEditPoints="1" noAdjustHandles="1" noChangeArrowheads="1" noChangeShapeType="1" noTextEdit="1"/>
              </p:cNvSpPr>
              <p:nvPr>
                <p:ph idx="1"/>
              </p:nvPr>
            </p:nvSpPr>
            <p:spPr>
              <a:blipFill>
                <a:blip r:embed="rId2"/>
                <a:stretch>
                  <a:fillRect l="-587" t="-7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055A3C8-6F54-1A4B-8B39-E11779890737}"/>
              </a:ext>
            </a:extLst>
          </p:cNvPr>
          <p:cNvSpPr>
            <a:spLocks noGrp="1"/>
          </p:cNvSpPr>
          <p:nvPr>
            <p:ph type="sldNum" sz="quarter" idx="12"/>
          </p:nvPr>
        </p:nvSpPr>
        <p:spPr/>
        <p:txBody>
          <a:bodyPr/>
          <a:lstStyle/>
          <a:p>
            <a:fld id="{C584CDA4-B2C2-C244-9F85-471ABA281F4B}" type="slidenum">
              <a:rPr lang="en-US" smtClean="0"/>
              <a:t>17</a:t>
            </a:fld>
            <a:endParaRPr lang="en-US"/>
          </a:p>
        </p:txBody>
      </p:sp>
    </p:spTree>
    <p:extLst>
      <p:ext uri="{BB962C8B-B14F-4D97-AF65-F5344CB8AC3E}">
        <p14:creationId xmlns:p14="http://schemas.microsoft.com/office/powerpoint/2010/main" val="398353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F1FC-1D42-D641-B886-33152FB8216F}"/>
              </a:ext>
            </a:extLst>
          </p:cNvPr>
          <p:cNvSpPr>
            <a:spLocks noGrp="1"/>
          </p:cNvSpPr>
          <p:nvPr>
            <p:ph type="title"/>
          </p:nvPr>
        </p:nvSpPr>
        <p:spPr/>
        <p:txBody>
          <a:bodyPr/>
          <a:lstStyle/>
          <a:p>
            <a:r>
              <a:rPr lang="en-US" dirty="0"/>
              <a:t>Bubble sort VS Insertion sort</a:t>
            </a:r>
          </a:p>
        </p:txBody>
      </p:sp>
      <p:sp>
        <p:nvSpPr>
          <p:cNvPr id="4" name="Slide Number Placeholder 3">
            <a:extLst>
              <a:ext uri="{FF2B5EF4-FFF2-40B4-BE49-F238E27FC236}">
                <a16:creationId xmlns:a16="http://schemas.microsoft.com/office/drawing/2014/main" id="{7809C0D0-E329-1D4E-84CA-216B5F4E2C53}"/>
              </a:ext>
            </a:extLst>
          </p:cNvPr>
          <p:cNvSpPr>
            <a:spLocks noGrp="1"/>
          </p:cNvSpPr>
          <p:nvPr>
            <p:ph type="sldNum" sz="quarter" idx="12"/>
          </p:nvPr>
        </p:nvSpPr>
        <p:spPr/>
        <p:txBody>
          <a:bodyPr/>
          <a:lstStyle/>
          <a:p>
            <a:fld id="{C584CDA4-B2C2-C244-9F85-471ABA281F4B}" type="slidenum">
              <a:rPr lang="en-US" smtClean="0"/>
              <a:t>18</a:t>
            </a:fld>
            <a:endParaRPr lang="en-US"/>
          </a:p>
        </p:txBody>
      </p:sp>
      <p:sp>
        <p:nvSpPr>
          <p:cNvPr id="15" name="Content Placeholder 2">
            <a:extLst>
              <a:ext uri="{FF2B5EF4-FFF2-40B4-BE49-F238E27FC236}">
                <a16:creationId xmlns:a16="http://schemas.microsoft.com/office/drawing/2014/main" id="{C50EC329-3AD1-994D-BEAE-30D76B7A4DC2}"/>
              </a:ext>
            </a:extLst>
          </p:cNvPr>
          <p:cNvSpPr>
            <a:spLocks noGrp="1"/>
          </p:cNvSpPr>
          <p:nvPr>
            <p:ph idx="1"/>
          </p:nvPr>
        </p:nvSpPr>
        <p:spPr>
          <a:xfrm>
            <a:off x="199901" y="860035"/>
            <a:ext cx="8821436" cy="858646"/>
          </a:xfrm>
        </p:spPr>
        <p:txBody>
          <a:bodyPr>
            <a:noAutofit/>
          </a:bodyPr>
          <a:lstStyle/>
          <a:p>
            <a:pPr marL="0" indent="0">
              <a:buNone/>
            </a:pPr>
            <a:r>
              <a:rPr lang="en-US" sz="2000" dirty="0"/>
              <a:t>Insertion sort is memory efficient (</a:t>
            </a:r>
            <a:r>
              <a:rPr lang="en-AU" sz="2000" dirty="0"/>
              <a:t>only requires O(1) of additional memory space</a:t>
            </a:r>
            <a:r>
              <a:rPr lang="en-US" sz="2000" dirty="0"/>
              <a:t>)</a:t>
            </a:r>
          </a:p>
        </p:txBody>
      </p:sp>
      <p:pic>
        <p:nvPicPr>
          <p:cNvPr id="16" name="Picture 15">
            <a:extLst>
              <a:ext uri="{FF2B5EF4-FFF2-40B4-BE49-F238E27FC236}">
                <a16:creationId xmlns:a16="http://schemas.microsoft.com/office/drawing/2014/main" id="{9EA557DC-6BF7-F445-A6A6-B2222C1C8B5E}"/>
              </a:ext>
            </a:extLst>
          </p:cNvPr>
          <p:cNvPicPr>
            <a:picLocks noChangeAspect="1"/>
          </p:cNvPicPr>
          <p:nvPr/>
        </p:nvPicPr>
        <p:blipFill rotWithShape="1">
          <a:blip r:embed="rId3"/>
          <a:srcRect l="8284" t="24804" r="3587" b="25277"/>
          <a:stretch/>
        </p:blipFill>
        <p:spPr>
          <a:xfrm>
            <a:off x="301083" y="1204333"/>
            <a:ext cx="4270917" cy="3423424"/>
          </a:xfrm>
          <a:prstGeom prst="rect">
            <a:avLst/>
          </a:prstGeom>
        </p:spPr>
      </p:pic>
      <p:pic>
        <p:nvPicPr>
          <p:cNvPr id="18" name="Picture 17">
            <a:extLst>
              <a:ext uri="{FF2B5EF4-FFF2-40B4-BE49-F238E27FC236}">
                <a16:creationId xmlns:a16="http://schemas.microsoft.com/office/drawing/2014/main" id="{27597A29-3D28-B24F-B62D-CFD8670FD910}"/>
              </a:ext>
            </a:extLst>
          </p:cNvPr>
          <p:cNvPicPr>
            <a:picLocks noChangeAspect="1"/>
          </p:cNvPicPr>
          <p:nvPr/>
        </p:nvPicPr>
        <p:blipFill rotWithShape="1">
          <a:blip r:embed="rId4"/>
          <a:srcRect l="9434" t="23669" r="5659" b="25275"/>
          <a:stretch/>
        </p:blipFill>
        <p:spPr>
          <a:xfrm>
            <a:off x="4829298" y="1126274"/>
            <a:ext cx="4114801" cy="3501483"/>
          </a:xfrm>
          <a:prstGeom prst="rect">
            <a:avLst/>
          </a:prstGeom>
        </p:spPr>
      </p:pic>
      <p:sp>
        <p:nvSpPr>
          <p:cNvPr id="19" name="Rectangle 18">
            <a:extLst>
              <a:ext uri="{FF2B5EF4-FFF2-40B4-BE49-F238E27FC236}">
                <a16:creationId xmlns:a16="http://schemas.microsoft.com/office/drawing/2014/main" id="{ACE0647A-6AA2-FB43-A1A9-2C32EFCFB0A9}"/>
              </a:ext>
            </a:extLst>
          </p:cNvPr>
          <p:cNvSpPr/>
          <p:nvPr/>
        </p:nvSpPr>
        <p:spPr>
          <a:xfrm>
            <a:off x="289562" y="4407172"/>
            <a:ext cx="3858692" cy="2492990"/>
          </a:xfrm>
          <a:prstGeom prst="rect">
            <a:avLst/>
          </a:prstGeom>
        </p:spPr>
        <p:txBody>
          <a:bodyPr wrap="square">
            <a:spAutoFit/>
          </a:bodyPr>
          <a:lstStyle/>
          <a:p>
            <a:r>
              <a:rPr lang="en-AU" sz="1200" dirty="0">
                <a:solidFill>
                  <a:srgbClr val="000000"/>
                </a:solidFill>
                <a:latin typeface="Menlo" panose="020B0609030804020204" pitchFamily="49" charset="0"/>
              </a:rPr>
              <a:t>&gt;:set +s</a:t>
            </a:r>
          </a:p>
          <a:p>
            <a:r>
              <a:rPr lang="en-AU" sz="1200" dirty="0">
                <a:solidFill>
                  <a:srgbClr val="000000"/>
                </a:solidFill>
                <a:latin typeface="Menlo" panose="020B0609030804020204" pitchFamily="49" charset="0"/>
              </a:rPr>
              <a:t>&gt;s0 = (rand $!   </a:t>
            </a:r>
            <a:r>
              <a:rPr lang="en-AU" sz="1200" dirty="0">
                <a:solidFill>
                  <a:srgbClr val="098658"/>
                </a:solidFill>
                <a:latin typeface="Menlo" panose="020B0609030804020204" pitchFamily="49" charset="0"/>
              </a:rPr>
              <a:t>10000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0</a:t>
            </a:r>
            <a:endParaRPr lang="en-AU" sz="1200" dirty="0">
              <a:solidFill>
                <a:srgbClr val="000000"/>
              </a:solidFill>
              <a:latin typeface="Menlo" panose="020B0609030804020204" pitchFamily="49" charset="0"/>
            </a:endParaRPr>
          </a:p>
          <a:p>
            <a:r>
              <a:rPr lang="en-AU" sz="1200" dirty="0">
                <a:solidFill>
                  <a:srgbClr val="000000"/>
                </a:solidFill>
                <a:latin typeface="Menlo" panose="020B0609030804020204" pitchFamily="49" charset="0"/>
              </a:rPr>
              <a:t>&gt;s1 = (rand $!   </a:t>
            </a:r>
            <a:r>
              <a:rPr lang="en-AU" sz="1200" dirty="0">
                <a:solidFill>
                  <a:srgbClr val="098658"/>
                </a:solidFill>
                <a:latin typeface="Menlo" panose="020B0609030804020204" pitchFamily="49" charset="0"/>
              </a:rPr>
              <a:t>50000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1</a:t>
            </a:r>
            <a:endParaRPr lang="en-AU" sz="1200" dirty="0">
              <a:solidFill>
                <a:srgbClr val="000000"/>
              </a:solidFill>
              <a:latin typeface="Menlo" panose="020B0609030804020204" pitchFamily="49" charset="0"/>
            </a:endParaRPr>
          </a:p>
          <a:p>
            <a:r>
              <a:rPr lang="en-AU" sz="1200" dirty="0">
                <a:solidFill>
                  <a:srgbClr val="000000"/>
                </a:solidFill>
                <a:latin typeface="Menlo" panose="020B0609030804020204" pitchFamily="49" charset="0"/>
              </a:rPr>
              <a:t>&gt;s2 = (rand $!  </a:t>
            </a:r>
            <a:r>
              <a:rPr lang="en-AU" sz="1200" dirty="0">
                <a:solidFill>
                  <a:srgbClr val="098658"/>
                </a:solidFill>
                <a:latin typeface="Menlo" panose="020B0609030804020204" pitchFamily="49" charset="0"/>
              </a:rPr>
              <a:t>100000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2</a:t>
            </a:r>
            <a:endParaRPr lang="en-AU" sz="1200" dirty="0">
              <a:solidFill>
                <a:srgbClr val="000000"/>
              </a:solidFill>
              <a:latin typeface="Menlo" panose="020B0609030804020204" pitchFamily="49" charset="0"/>
            </a:endParaRPr>
          </a:p>
          <a:p>
            <a:r>
              <a:rPr lang="en-AU" sz="1200" dirty="0">
                <a:solidFill>
                  <a:srgbClr val="000000"/>
                </a:solidFill>
                <a:latin typeface="Menlo" panose="020B0609030804020204" pitchFamily="49" charset="0"/>
              </a:rPr>
              <a:t>&gt;s3 = (rand $!  </a:t>
            </a:r>
            <a:r>
              <a:rPr lang="en-AU" sz="1200" dirty="0">
                <a:solidFill>
                  <a:srgbClr val="098658"/>
                </a:solidFill>
                <a:latin typeface="Menlo" panose="020B0609030804020204" pitchFamily="49" charset="0"/>
              </a:rPr>
              <a:t>250000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3</a:t>
            </a:r>
            <a:endParaRPr lang="en-AU" sz="1200" dirty="0">
              <a:solidFill>
                <a:srgbClr val="000000"/>
              </a:solidFill>
              <a:latin typeface="Menlo" panose="020B0609030804020204" pitchFamily="49" charset="0"/>
            </a:endParaRPr>
          </a:p>
          <a:p>
            <a:r>
              <a:rPr lang="en-AU" sz="1200" dirty="0">
                <a:solidFill>
                  <a:srgbClr val="000000"/>
                </a:solidFill>
                <a:latin typeface="Menlo" panose="020B0609030804020204" pitchFamily="49" charset="0"/>
              </a:rPr>
              <a:t>&gt;s4 = (rand $!  </a:t>
            </a:r>
            <a:r>
              <a:rPr lang="en-AU" sz="1200" dirty="0">
                <a:solidFill>
                  <a:srgbClr val="098658"/>
                </a:solidFill>
                <a:latin typeface="Menlo" panose="020B0609030804020204" pitchFamily="49" charset="0"/>
              </a:rPr>
              <a:t>500000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4</a:t>
            </a:r>
            <a:endParaRPr lang="en-AU" sz="1200" dirty="0">
              <a:solidFill>
                <a:srgbClr val="000000"/>
              </a:solidFill>
              <a:latin typeface="Menlo" panose="020B0609030804020204" pitchFamily="49" charset="0"/>
            </a:endParaRPr>
          </a:p>
          <a:p>
            <a:r>
              <a:rPr lang="en-AU" sz="1200" dirty="0">
                <a:solidFill>
                  <a:srgbClr val="000000"/>
                </a:solidFill>
                <a:latin typeface="Menlo" panose="020B0609030804020204" pitchFamily="49" charset="0"/>
              </a:rPr>
              <a:t>&gt;s5 = (rand $! </a:t>
            </a:r>
            <a:r>
              <a:rPr lang="en-AU" sz="1200" dirty="0">
                <a:solidFill>
                  <a:srgbClr val="098658"/>
                </a:solidFill>
                <a:latin typeface="Menlo" panose="020B0609030804020204" pitchFamily="49" charset="0"/>
              </a:rPr>
              <a:t>1000000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5</a:t>
            </a:r>
            <a:br>
              <a:rPr lang="en-AU" sz="1200" dirty="0">
                <a:solidFill>
                  <a:srgbClr val="000000"/>
                </a:solidFill>
                <a:latin typeface="Menlo" panose="020B0609030804020204" pitchFamily="49" charset="0"/>
              </a:rPr>
            </a:br>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bubbleSort</a:t>
            </a:r>
            <a:r>
              <a:rPr lang="en-AU" sz="1200" dirty="0">
                <a:solidFill>
                  <a:srgbClr val="000000"/>
                </a:solidFill>
                <a:latin typeface="Menlo" panose="020B0609030804020204" pitchFamily="49" charset="0"/>
              </a:rPr>
              <a:t> s0)</a:t>
            </a:r>
          </a:p>
          <a:p>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bubbleSort</a:t>
            </a:r>
            <a:r>
              <a:rPr lang="en-AU" sz="1200" dirty="0">
                <a:solidFill>
                  <a:srgbClr val="000000"/>
                </a:solidFill>
                <a:latin typeface="Menlo" panose="020B0609030804020204" pitchFamily="49" charset="0"/>
              </a:rPr>
              <a:t> s1)</a:t>
            </a:r>
          </a:p>
          <a:p>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bubbleSort</a:t>
            </a:r>
            <a:r>
              <a:rPr lang="en-AU" sz="1200" dirty="0">
                <a:solidFill>
                  <a:srgbClr val="000000"/>
                </a:solidFill>
                <a:latin typeface="Menlo" panose="020B0609030804020204" pitchFamily="49" charset="0"/>
              </a:rPr>
              <a:t> s2)</a:t>
            </a:r>
          </a:p>
          <a:p>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bubbleSort</a:t>
            </a:r>
            <a:r>
              <a:rPr lang="en-AU" sz="1200" dirty="0">
                <a:solidFill>
                  <a:srgbClr val="000000"/>
                </a:solidFill>
                <a:latin typeface="Menlo" panose="020B0609030804020204" pitchFamily="49" charset="0"/>
              </a:rPr>
              <a:t> s3)</a:t>
            </a:r>
          </a:p>
          <a:p>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bubbleSort</a:t>
            </a:r>
            <a:r>
              <a:rPr lang="en-AU" sz="1200" dirty="0">
                <a:solidFill>
                  <a:srgbClr val="000000"/>
                </a:solidFill>
                <a:latin typeface="Menlo" panose="020B0609030804020204" pitchFamily="49" charset="0"/>
              </a:rPr>
              <a:t> s4)</a:t>
            </a:r>
          </a:p>
          <a:p>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bubbleSort</a:t>
            </a:r>
            <a:r>
              <a:rPr lang="en-AU" sz="1200" dirty="0">
                <a:solidFill>
                  <a:srgbClr val="000000"/>
                </a:solidFill>
                <a:latin typeface="Menlo" panose="020B0609030804020204" pitchFamily="49" charset="0"/>
              </a:rPr>
              <a:t> s5)</a:t>
            </a:r>
            <a:endParaRPr lang="en-AU" sz="1200" b="0" dirty="0">
              <a:solidFill>
                <a:srgbClr val="000000"/>
              </a:solidFill>
              <a:effectLst/>
              <a:latin typeface="Menlo" panose="020B0609030804020204" pitchFamily="49" charset="0"/>
            </a:endParaRPr>
          </a:p>
        </p:txBody>
      </p:sp>
      <p:sp>
        <p:nvSpPr>
          <p:cNvPr id="20" name="Rectangle 19">
            <a:extLst>
              <a:ext uri="{FF2B5EF4-FFF2-40B4-BE49-F238E27FC236}">
                <a16:creationId xmlns:a16="http://schemas.microsoft.com/office/drawing/2014/main" id="{98420D78-66A7-4F4F-BAF6-35A1A1ECC12D}"/>
              </a:ext>
            </a:extLst>
          </p:cNvPr>
          <p:cNvSpPr/>
          <p:nvPr/>
        </p:nvSpPr>
        <p:spPr>
          <a:xfrm>
            <a:off x="4984225" y="4420767"/>
            <a:ext cx="3858692" cy="2492990"/>
          </a:xfrm>
          <a:prstGeom prst="rect">
            <a:avLst/>
          </a:prstGeom>
        </p:spPr>
        <p:txBody>
          <a:bodyPr wrap="square">
            <a:spAutoFit/>
          </a:bodyPr>
          <a:lstStyle/>
          <a:p>
            <a:r>
              <a:rPr lang="en-AU" sz="1200" dirty="0">
                <a:solidFill>
                  <a:srgbClr val="000000"/>
                </a:solidFill>
                <a:latin typeface="Menlo" panose="020B0609030804020204" pitchFamily="49" charset="0"/>
              </a:rPr>
              <a:t>&gt;:set +s</a:t>
            </a:r>
          </a:p>
          <a:p>
            <a:r>
              <a:rPr lang="en-AU" sz="1200" dirty="0">
                <a:solidFill>
                  <a:srgbClr val="000000"/>
                </a:solidFill>
                <a:latin typeface="Menlo" panose="020B0609030804020204" pitchFamily="49" charset="0"/>
              </a:rPr>
              <a:t>&gt;s0 = (rand $!   </a:t>
            </a:r>
            <a:r>
              <a:rPr lang="en-AU" sz="1200" dirty="0">
                <a:solidFill>
                  <a:srgbClr val="098658"/>
                </a:solidFill>
                <a:latin typeface="Menlo" panose="020B0609030804020204" pitchFamily="49" charset="0"/>
              </a:rPr>
              <a:t>10000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0</a:t>
            </a:r>
            <a:endParaRPr lang="en-AU" sz="1200" dirty="0">
              <a:solidFill>
                <a:srgbClr val="000000"/>
              </a:solidFill>
              <a:latin typeface="Menlo" panose="020B0609030804020204" pitchFamily="49" charset="0"/>
            </a:endParaRPr>
          </a:p>
          <a:p>
            <a:r>
              <a:rPr lang="en-AU" sz="1200" dirty="0">
                <a:solidFill>
                  <a:srgbClr val="000000"/>
                </a:solidFill>
                <a:latin typeface="Menlo" panose="020B0609030804020204" pitchFamily="49" charset="0"/>
              </a:rPr>
              <a:t>&gt;s1 = (rand $!   </a:t>
            </a:r>
            <a:r>
              <a:rPr lang="en-AU" sz="1200" dirty="0">
                <a:solidFill>
                  <a:srgbClr val="098658"/>
                </a:solidFill>
                <a:latin typeface="Menlo" panose="020B0609030804020204" pitchFamily="49" charset="0"/>
              </a:rPr>
              <a:t>50000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1</a:t>
            </a:r>
            <a:endParaRPr lang="en-AU" sz="1200" dirty="0">
              <a:solidFill>
                <a:srgbClr val="000000"/>
              </a:solidFill>
              <a:latin typeface="Menlo" panose="020B0609030804020204" pitchFamily="49" charset="0"/>
            </a:endParaRPr>
          </a:p>
          <a:p>
            <a:r>
              <a:rPr lang="en-AU" sz="1200" dirty="0">
                <a:solidFill>
                  <a:srgbClr val="000000"/>
                </a:solidFill>
                <a:latin typeface="Menlo" panose="020B0609030804020204" pitchFamily="49" charset="0"/>
              </a:rPr>
              <a:t>&gt;s2 = (rand $!  </a:t>
            </a:r>
            <a:r>
              <a:rPr lang="en-AU" sz="1200" dirty="0">
                <a:solidFill>
                  <a:srgbClr val="098658"/>
                </a:solidFill>
                <a:latin typeface="Menlo" panose="020B0609030804020204" pitchFamily="49" charset="0"/>
              </a:rPr>
              <a:t>100000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2</a:t>
            </a:r>
            <a:endParaRPr lang="en-AU" sz="1200" dirty="0">
              <a:solidFill>
                <a:srgbClr val="000000"/>
              </a:solidFill>
              <a:latin typeface="Menlo" panose="020B0609030804020204" pitchFamily="49" charset="0"/>
            </a:endParaRPr>
          </a:p>
          <a:p>
            <a:r>
              <a:rPr lang="en-AU" sz="1200" dirty="0">
                <a:solidFill>
                  <a:srgbClr val="000000"/>
                </a:solidFill>
                <a:latin typeface="Menlo" panose="020B0609030804020204" pitchFamily="49" charset="0"/>
              </a:rPr>
              <a:t>&gt;s3 = (rand $!  </a:t>
            </a:r>
            <a:r>
              <a:rPr lang="en-AU" sz="1200" dirty="0">
                <a:solidFill>
                  <a:srgbClr val="098658"/>
                </a:solidFill>
                <a:latin typeface="Menlo" panose="020B0609030804020204" pitchFamily="49" charset="0"/>
              </a:rPr>
              <a:t>250000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3</a:t>
            </a:r>
            <a:endParaRPr lang="en-AU" sz="1200" dirty="0">
              <a:solidFill>
                <a:srgbClr val="000000"/>
              </a:solidFill>
              <a:latin typeface="Menlo" panose="020B0609030804020204" pitchFamily="49" charset="0"/>
            </a:endParaRPr>
          </a:p>
          <a:p>
            <a:r>
              <a:rPr lang="en-AU" sz="1200" dirty="0">
                <a:solidFill>
                  <a:srgbClr val="000000"/>
                </a:solidFill>
                <a:latin typeface="Menlo" panose="020B0609030804020204" pitchFamily="49" charset="0"/>
              </a:rPr>
              <a:t>&gt;s4 = (rand $!  </a:t>
            </a:r>
            <a:r>
              <a:rPr lang="en-AU" sz="1200" dirty="0">
                <a:solidFill>
                  <a:srgbClr val="098658"/>
                </a:solidFill>
                <a:latin typeface="Menlo" panose="020B0609030804020204" pitchFamily="49" charset="0"/>
              </a:rPr>
              <a:t>500000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4</a:t>
            </a:r>
            <a:endParaRPr lang="en-AU" sz="1200" dirty="0">
              <a:solidFill>
                <a:srgbClr val="000000"/>
              </a:solidFill>
              <a:latin typeface="Menlo" panose="020B0609030804020204" pitchFamily="49" charset="0"/>
            </a:endParaRPr>
          </a:p>
          <a:p>
            <a:r>
              <a:rPr lang="en-AU" sz="1200" dirty="0">
                <a:solidFill>
                  <a:srgbClr val="000000"/>
                </a:solidFill>
                <a:latin typeface="Menlo" panose="020B0609030804020204" pitchFamily="49" charset="0"/>
              </a:rPr>
              <a:t>&gt;s5 = (rand $! </a:t>
            </a:r>
            <a:r>
              <a:rPr lang="en-AU" sz="1200" dirty="0">
                <a:solidFill>
                  <a:srgbClr val="098658"/>
                </a:solidFill>
                <a:latin typeface="Menlo" panose="020B0609030804020204" pitchFamily="49" charset="0"/>
              </a:rPr>
              <a:t>1000000</a:t>
            </a:r>
            <a:r>
              <a:rPr lang="en-AU" sz="1200" dirty="0">
                <a:solidFill>
                  <a:srgbClr val="000000"/>
                </a:solidFill>
                <a:latin typeface="Menlo" panose="020B0609030804020204" pitchFamily="49" charset="0"/>
              </a:rPr>
              <a:t>) $! </a:t>
            </a:r>
            <a:r>
              <a:rPr lang="en-AU" sz="1200" dirty="0">
                <a:solidFill>
                  <a:srgbClr val="098658"/>
                </a:solidFill>
                <a:latin typeface="Menlo" panose="020B0609030804020204" pitchFamily="49" charset="0"/>
              </a:rPr>
              <a:t>5</a:t>
            </a:r>
            <a:br>
              <a:rPr lang="en-AU" sz="1200" dirty="0">
                <a:solidFill>
                  <a:srgbClr val="000000"/>
                </a:solidFill>
                <a:latin typeface="Menlo" panose="020B0609030804020204" pitchFamily="49" charset="0"/>
              </a:rPr>
            </a:br>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iSort</a:t>
            </a:r>
            <a:r>
              <a:rPr lang="en-AU" sz="1200" dirty="0">
                <a:solidFill>
                  <a:srgbClr val="000000"/>
                </a:solidFill>
                <a:latin typeface="Menlo" panose="020B0609030804020204" pitchFamily="49" charset="0"/>
              </a:rPr>
              <a:t> s0)</a:t>
            </a:r>
          </a:p>
          <a:p>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iSort</a:t>
            </a:r>
            <a:r>
              <a:rPr lang="en-AU" sz="1200" dirty="0">
                <a:solidFill>
                  <a:srgbClr val="000000"/>
                </a:solidFill>
                <a:latin typeface="Menlo" panose="020B0609030804020204" pitchFamily="49" charset="0"/>
              </a:rPr>
              <a:t> s1)</a:t>
            </a:r>
          </a:p>
          <a:p>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iSort</a:t>
            </a:r>
            <a:r>
              <a:rPr lang="en-AU" sz="1200" dirty="0">
                <a:solidFill>
                  <a:srgbClr val="000000"/>
                </a:solidFill>
                <a:latin typeface="Menlo" panose="020B0609030804020204" pitchFamily="49" charset="0"/>
              </a:rPr>
              <a:t> s2)</a:t>
            </a:r>
          </a:p>
          <a:p>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iSort</a:t>
            </a:r>
            <a:r>
              <a:rPr lang="en-AU" sz="1200" dirty="0">
                <a:solidFill>
                  <a:srgbClr val="000000"/>
                </a:solidFill>
                <a:latin typeface="Menlo" panose="020B0609030804020204" pitchFamily="49" charset="0"/>
              </a:rPr>
              <a:t> s3)</a:t>
            </a:r>
          </a:p>
          <a:p>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iSort</a:t>
            </a:r>
            <a:r>
              <a:rPr lang="en-AU" sz="1200" dirty="0">
                <a:solidFill>
                  <a:srgbClr val="000000"/>
                </a:solidFill>
                <a:latin typeface="Menlo" panose="020B0609030804020204" pitchFamily="49" charset="0"/>
              </a:rPr>
              <a:t> s4)</a:t>
            </a:r>
          </a:p>
          <a:p>
            <a:r>
              <a:rPr lang="en-AU" sz="1200" dirty="0">
                <a:solidFill>
                  <a:srgbClr val="000000"/>
                </a:solidFill>
                <a:latin typeface="Menlo" panose="020B0609030804020204" pitchFamily="49" charset="0"/>
              </a:rPr>
              <a:t>&gt;last (</a:t>
            </a:r>
            <a:r>
              <a:rPr lang="en-AU" sz="1200" dirty="0" err="1">
                <a:solidFill>
                  <a:srgbClr val="000000"/>
                </a:solidFill>
                <a:latin typeface="Menlo" panose="020B0609030804020204" pitchFamily="49" charset="0"/>
              </a:rPr>
              <a:t>iSort</a:t>
            </a:r>
            <a:r>
              <a:rPr lang="en-AU" sz="1200" dirty="0">
                <a:solidFill>
                  <a:srgbClr val="000000"/>
                </a:solidFill>
                <a:latin typeface="Menlo" panose="020B0609030804020204" pitchFamily="49" charset="0"/>
              </a:rPr>
              <a:t> s5)</a:t>
            </a:r>
            <a:endParaRPr lang="en-AU" sz="1200" b="0" dirty="0">
              <a:solidFill>
                <a:srgbClr val="000000"/>
              </a:solidFill>
              <a:effectLst/>
              <a:latin typeface="Menlo" panose="020B0609030804020204" pitchFamily="49" charset="0"/>
            </a:endParaRPr>
          </a:p>
        </p:txBody>
      </p:sp>
      <p:sp>
        <p:nvSpPr>
          <p:cNvPr id="21" name="TextBox 20">
            <a:extLst>
              <a:ext uri="{FF2B5EF4-FFF2-40B4-BE49-F238E27FC236}">
                <a16:creationId xmlns:a16="http://schemas.microsoft.com/office/drawing/2014/main" id="{5EA394E1-0949-2C49-95A4-7F7150C776B1}"/>
              </a:ext>
            </a:extLst>
          </p:cNvPr>
          <p:cNvSpPr txBox="1"/>
          <p:nvPr/>
        </p:nvSpPr>
        <p:spPr>
          <a:xfrm>
            <a:off x="3211286" y="5853777"/>
            <a:ext cx="2040674" cy="923330"/>
          </a:xfrm>
          <a:prstGeom prst="rect">
            <a:avLst/>
          </a:prstGeom>
          <a:noFill/>
        </p:spPr>
        <p:txBody>
          <a:bodyPr wrap="square" rtlCol="0">
            <a:spAutoFit/>
          </a:bodyPr>
          <a:lstStyle/>
          <a:p>
            <a:r>
              <a:rPr lang="en-AU" dirty="0">
                <a:solidFill>
                  <a:srgbClr val="000000"/>
                </a:solidFill>
                <a:latin typeface="Menlo" panose="020B0609030804020204" pitchFamily="49" charset="0"/>
              </a:rPr>
              <a:t>rand </a:t>
            </a:r>
            <a:r>
              <a:rPr lang="en-US" dirty="0"/>
              <a:t>was implemented in previous lectures</a:t>
            </a:r>
          </a:p>
        </p:txBody>
      </p:sp>
    </p:spTree>
    <p:extLst>
      <p:ext uri="{BB962C8B-B14F-4D97-AF65-F5344CB8AC3E}">
        <p14:creationId xmlns:p14="http://schemas.microsoft.com/office/powerpoint/2010/main" val="1294346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3AD7-BD0F-B347-BCB5-B6199B47ABD5}"/>
              </a:ext>
            </a:extLst>
          </p:cNvPr>
          <p:cNvSpPr>
            <a:spLocks noGrp="1"/>
          </p:cNvSpPr>
          <p:nvPr>
            <p:ph type="title"/>
          </p:nvPr>
        </p:nvSpPr>
        <p:spPr/>
        <p:txBody>
          <a:bodyPr/>
          <a:lstStyle/>
          <a:p>
            <a:r>
              <a:rPr lang="en-US" dirty="0"/>
              <a:t>QUIZ</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982037-AC68-8A41-B006-A1CF2A4E70DB}"/>
                  </a:ext>
                </a:extLst>
              </p:cNvPr>
              <p:cNvSpPr>
                <a:spLocks noGrp="1"/>
              </p:cNvSpPr>
              <p:nvPr>
                <p:ph idx="1"/>
              </p:nvPr>
            </p:nvSpPr>
            <p:spPr/>
            <p:txBody>
              <a:bodyPr>
                <a:normAutofit/>
              </a:bodyPr>
              <a:lstStyle/>
              <a:p>
                <a:r>
                  <a:rPr lang="en-AU" sz="2000" b="1" dirty="0"/>
                  <a:t>Problem 1</a:t>
                </a:r>
                <a:r>
                  <a:rPr lang="en-AU" sz="2000" dirty="0"/>
                  <a:t>. The function </a:t>
                </a:r>
                <a:r>
                  <a:rPr lang="en-AU" sz="2000" dirty="0" err="1">
                    <a:solidFill>
                      <a:srgbClr val="000000"/>
                    </a:solidFill>
                    <a:latin typeface="Menlo" panose="020B0609030804020204" pitchFamily="49" charset="0"/>
                  </a:rPr>
                  <a:t>selSort</a:t>
                </a:r>
                <a:r>
                  <a:rPr lang="en-AU" sz="2000" dirty="0">
                    <a:solidFill>
                      <a:srgbClr val="000000"/>
                    </a:solidFill>
                    <a:latin typeface="Menlo" panose="020B0609030804020204" pitchFamily="49" charset="0"/>
                  </a:rPr>
                  <a:t> </a:t>
                </a:r>
                <a:r>
                  <a:rPr lang="en-AU" sz="2000" dirty="0"/>
                  <a:t>finds the smallest element and place it at the beginning. Next, it finds the smallest element among the remaining elements and place it in the second position. Then it finds the next smallest element and put it in the third position and so on, which results in a sorted list</a:t>
                </a:r>
              </a:p>
              <a:p>
                <a:endParaRPr lang="en-AU" sz="2000" dirty="0"/>
              </a:p>
              <a:p>
                <a:endParaRPr lang="en-AU" sz="2000" dirty="0"/>
              </a:p>
              <a:p>
                <a:endParaRPr lang="en-AU" sz="2000" dirty="0"/>
              </a:p>
              <a:p>
                <a:pPr marL="0" indent="0">
                  <a:buNone/>
                </a:pPr>
                <a:endParaRPr lang="en-AU" sz="2000" dirty="0"/>
              </a:p>
              <a:p>
                <a:pPr marL="0" indent="0">
                  <a:buNone/>
                </a:pPr>
                <a:r>
                  <a:rPr lang="en-AU" sz="2000" dirty="0"/>
                  <a:t>The function </a:t>
                </a:r>
                <a:r>
                  <a:rPr lang="en-AU" sz="2000" dirty="0">
                    <a:solidFill>
                      <a:srgbClr val="000000"/>
                    </a:solidFill>
                    <a:latin typeface="Menlo" panose="020B0609030804020204" pitchFamily="49" charset="0"/>
                  </a:rPr>
                  <a:t>delete </a:t>
                </a:r>
                <a:r>
                  <a:rPr lang="en-AU" sz="2000" dirty="0"/>
                  <a:t>deletes the element </a:t>
                </a:r>
                <a:r>
                  <a:rPr lang="en-AU" sz="2000" dirty="0">
                    <a:solidFill>
                      <a:srgbClr val="000000"/>
                    </a:solidFill>
                    <a:latin typeface="Menlo" panose="020B0609030804020204" pitchFamily="49" charset="0"/>
                  </a:rPr>
                  <a:t>x </a:t>
                </a:r>
                <a:r>
                  <a:rPr lang="en-AU" sz="2000" dirty="0"/>
                  <a:t>from the list </a:t>
                </a:r>
                <a:r>
                  <a:rPr lang="en-AU" sz="2000" dirty="0" err="1">
                    <a:solidFill>
                      <a:srgbClr val="000000"/>
                    </a:solidFill>
                    <a:latin typeface="Menlo" panose="020B0609030804020204" pitchFamily="49" charset="0"/>
                  </a:rPr>
                  <a:t>xs</a:t>
                </a:r>
                <a:r>
                  <a:rPr lang="en-AU" sz="2000" dirty="0">
                    <a:solidFill>
                      <a:srgbClr val="000000"/>
                    </a:solidFill>
                    <a:latin typeface="Menlo" panose="020B0609030804020204" pitchFamily="49" charset="0"/>
                  </a:rPr>
                  <a:t> </a:t>
                </a:r>
                <a:r>
                  <a:rPr lang="en-AU" sz="2000" dirty="0"/>
                  <a:t>if the element </a:t>
                </a:r>
                <a:r>
                  <a:rPr lang="en-AU" sz="2000" dirty="0">
                    <a:solidFill>
                      <a:srgbClr val="000000"/>
                    </a:solidFill>
                    <a:latin typeface="Menlo" panose="020B0609030804020204" pitchFamily="49" charset="0"/>
                  </a:rPr>
                  <a:t>x </a:t>
                </a:r>
                <a:r>
                  <a:rPr lang="en-AU" sz="2000" dirty="0"/>
                  <a:t>is in the list. To use the function </a:t>
                </a:r>
                <a:r>
                  <a:rPr lang="en-AU" sz="2000" dirty="0">
                    <a:solidFill>
                      <a:srgbClr val="0000FF"/>
                    </a:solidFill>
                    <a:latin typeface="Menlo" panose="020B0609030804020204" pitchFamily="49" charset="0"/>
                  </a:rPr>
                  <a:t>import</a:t>
                </a:r>
                <a:r>
                  <a:rPr lang="en-AU" sz="2000" dirty="0">
                    <a:solidFill>
                      <a:srgbClr val="000000"/>
                    </a:solidFill>
                    <a:latin typeface="Menlo" panose="020B0609030804020204" pitchFamily="49" charset="0"/>
                  </a:rPr>
                  <a:t> </a:t>
                </a:r>
                <a:r>
                  <a:rPr lang="en-AU" sz="2000" dirty="0" err="1">
                    <a:solidFill>
                      <a:srgbClr val="267F99"/>
                    </a:solidFill>
                    <a:latin typeface="Menlo" panose="020B0609030804020204" pitchFamily="49" charset="0"/>
                  </a:rPr>
                  <a:t>Data.List</a:t>
                </a:r>
                <a:r>
                  <a:rPr lang="en-AU" sz="2000" dirty="0">
                    <a:solidFill>
                      <a:srgbClr val="000000"/>
                    </a:solidFill>
                    <a:latin typeface="Menlo" panose="020B0609030804020204" pitchFamily="49" charset="0"/>
                  </a:rPr>
                  <a:t> (</a:t>
                </a:r>
                <a:r>
                  <a:rPr lang="en-AU" sz="2000" dirty="0">
                    <a:solidFill>
                      <a:srgbClr val="795E26"/>
                    </a:solidFill>
                    <a:latin typeface="Menlo" panose="020B0609030804020204" pitchFamily="49" charset="0"/>
                  </a:rPr>
                  <a:t>delete</a:t>
                </a:r>
                <a:r>
                  <a:rPr lang="en-AU" sz="2000" dirty="0">
                    <a:solidFill>
                      <a:srgbClr val="000000"/>
                    </a:solidFill>
                    <a:latin typeface="Menlo" panose="020B0609030804020204" pitchFamily="49" charset="0"/>
                  </a:rPr>
                  <a:t>)</a:t>
                </a:r>
                <a:endParaRPr lang="en-AU" sz="2000" dirty="0"/>
              </a:p>
              <a:p>
                <a:pPr marL="0" indent="0">
                  <a:buNone/>
                </a:pPr>
                <a:r>
                  <a:rPr lang="en-AU" sz="2000" dirty="0"/>
                  <a:t>Following the analysis of the insertion sort algorithm, analyse the complexity of </a:t>
                </a:r>
                <a:r>
                  <a:rPr lang="en-AU" sz="2000" dirty="0" err="1">
                    <a:solidFill>
                      <a:srgbClr val="000000"/>
                    </a:solidFill>
                    <a:latin typeface="Menlo" panose="020B0609030804020204" pitchFamily="49" charset="0"/>
                  </a:rPr>
                  <a:t>selSort</a:t>
                </a:r>
                <a:r>
                  <a:rPr lang="en-US" sz="2000" dirty="0">
                    <a:solidFill>
                      <a:srgbClr val="000000"/>
                    </a:solidFill>
                    <a:latin typeface="Menlo" panose="020B0609030804020204" pitchFamily="49" charset="0"/>
                  </a:rPr>
                  <a:t> </a:t>
                </a:r>
                <a:r>
                  <a:rPr lang="en-US" sz="2000" dirty="0"/>
                  <a:t>and determine </a:t>
                </a:r>
                <a:r>
                  <a:rPr lang="en-AU" sz="2000" dirty="0"/>
                  <a:t>its complexity class. Assuming </a:t>
                </a:r>
                <a:r>
                  <a:rPr lang="en-AU" sz="2000" dirty="0">
                    <a:solidFill>
                      <a:srgbClr val="000000"/>
                    </a:solidFill>
                    <a:latin typeface="Menlo" panose="020B0609030804020204" pitchFamily="49" charset="0"/>
                  </a:rPr>
                  <a:t>delete </a:t>
                </a:r>
                <a:r>
                  <a:rPr lang="en-AU" sz="2000" dirty="0"/>
                  <a:t>is of </a:t>
                </a:r>
                <a14:m>
                  <m:oMath xmlns:m="http://schemas.openxmlformats.org/officeDocument/2006/math">
                    <m:r>
                      <a:rPr lang="en-AU" sz="2000" i="1" dirty="0">
                        <a:latin typeface="Cambria Math" panose="02040503050406030204" pitchFamily="18" charset="0"/>
                      </a:rPr>
                      <m:t>𝑂</m:t>
                    </m:r>
                    <m:r>
                      <a:rPr lang="en-AU" sz="2000" i="1" dirty="0">
                        <a:latin typeface="Cambria Math" panose="02040503050406030204" pitchFamily="18" charset="0"/>
                      </a:rPr>
                      <m:t>(</m:t>
                    </m:r>
                    <m:r>
                      <a:rPr lang="en-AU" sz="2000" i="1" dirty="0">
                        <a:latin typeface="Cambria Math" panose="02040503050406030204" pitchFamily="18" charset="0"/>
                      </a:rPr>
                      <m:t>𝑛</m:t>
                    </m:r>
                    <m:r>
                      <a:rPr lang="en-AU" sz="2000" i="1" dirty="0">
                        <a:latin typeface="Cambria Math" panose="02040503050406030204" pitchFamily="18" charset="0"/>
                      </a:rPr>
                      <m:t>)</m:t>
                    </m:r>
                  </m:oMath>
                </a14:m>
                <a:r>
                  <a:rPr lang="en-AU" sz="2000" dirty="0"/>
                  <a:t> complexity. </a:t>
                </a:r>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B1982037-AC68-8A41-B006-A1CF2A4E70DB}"/>
                  </a:ext>
                </a:extLst>
              </p:cNvPr>
              <p:cNvSpPr>
                <a:spLocks noGrp="1" noRot="1" noChangeAspect="1" noMove="1" noResize="1" noEditPoints="1" noAdjustHandles="1" noChangeArrowheads="1" noChangeShapeType="1" noTextEdit="1"/>
              </p:cNvSpPr>
              <p:nvPr>
                <p:ph idx="1"/>
              </p:nvPr>
            </p:nvSpPr>
            <p:spPr>
              <a:blipFill>
                <a:blip r:embed="rId2"/>
                <a:stretch>
                  <a:fillRect l="-733" t="-723" r="-7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F8E266F-7160-3247-A06B-9B1E38CB6D00}"/>
              </a:ext>
            </a:extLst>
          </p:cNvPr>
          <p:cNvSpPr>
            <a:spLocks noGrp="1"/>
          </p:cNvSpPr>
          <p:nvPr>
            <p:ph type="sldNum" sz="quarter" idx="12"/>
          </p:nvPr>
        </p:nvSpPr>
        <p:spPr/>
        <p:txBody>
          <a:bodyPr/>
          <a:lstStyle/>
          <a:p>
            <a:fld id="{C584CDA4-B2C2-C244-9F85-471ABA281F4B}" type="slidenum">
              <a:rPr lang="en-US" smtClean="0"/>
              <a:t>19</a:t>
            </a:fld>
            <a:endParaRPr lang="en-US"/>
          </a:p>
        </p:txBody>
      </p:sp>
      <p:sp>
        <p:nvSpPr>
          <p:cNvPr id="7" name="Rectangle 6">
            <a:extLst>
              <a:ext uri="{FF2B5EF4-FFF2-40B4-BE49-F238E27FC236}">
                <a16:creationId xmlns:a16="http://schemas.microsoft.com/office/drawing/2014/main" id="{F4640065-10BA-774C-957C-B5B17C446370}"/>
              </a:ext>
            </a:extLst>
          </p:cNvPr>
          <p:cNvSpPr/>
          <p:nvPr/>
        </p:nvSpPr>
        <p:spPr>
          <a:xfrm>
            <a:off x="1650380" y="2635452"/>
            <a:ext cx="5843239" cy="954107"/>
          </a:xfrm>
          <a:prstGeom prst="rect">
            <a:avLst/>
          </a:prstGeom>
          <a:solidFill>
            <a:schemeClr val="bg1">
              <a:lumMod val="95000"/>
            </a:schemeClr>
          </a:solidFill>
          <a:ln>
            <a:solidFill>
              <a:schemeClr val="tx2"/>
            </a:solidFill>
          </a:ln>
          <a:effectLst>
            <a:outerShdw blurRad="50800" dist="38100" dir="2700000" algn="tl" rotWithShape="0">
              <a:prstClr val="black">
                <a:alpha val="40000"/>
              </a:prstClr>
            </a:outerShdw>
          </a:effectLst>
        </p:spPr>
        <p:txBody>
          <a:bodyPr wrap="square">
            <a:spAutoFit/>
          </a:bodyPr>
          <a:lstStyle/>
          <a:p>
            <a:r>
              <a:rPr lang="en-AU" sz="1400" dirty="0" err="1">
                <a:solidFill>
                  <a:srgbClr val="795E26"/>
                </a:solidFill>
                <a:latin typeface="Menlo" panose="020B0609030804020204" pitchFamily="49" charset="0"/>
              </a:rPr>
              <a:t>selSort</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Ord</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a:t>
            </a:r>
          </a:p>
          <a:p>
            <a:r>
              <a:rPr lang="en-AU" sz="1400" dirty="0" err="1">
                <a:solidFill>
                  <a:srgbClr val="000000"/>
                </a:solidFill>
                <a:latin typeface="Menlo" panose="020B0609030804020204" pitchFamily="49" charset="0"/>
              </a:rPr>
              <a:t>selSort</a:t>
            </a:r>
            <a:r>
              <a:rPr lang="en-AU" sz="1400" dirty="0">
                <a:solidFill>
                  <a:srgbClr val="000000"/>
                </a:solidFill>
                <a:latin typeface="Menlo" panose="020B0609030804020204" pitchFamily="49" charset="0"/>
              </a:rPr>
              <a:t> </a:t>
            </a:r>
            <a:r>
              <a:rPr lang="en-AU" sz="1400" dirty="0">
                <a:solidFill>
                  <a:srgbClr val="0000FF"/>
                </a:solidFill>
                <a:latin typeface="Menlo" panose="020B0609030804020204" pitchFamily="49" charset="0"/>
              </a:rPr>
              <a:t>[]</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a:t>
            </a:r>
            <a:endParaRPr lang="en-AU" sz="1400" dirty="0">
              <a:solidFill>
                <a:srgbClr val="000000"/>
              </a:solidFill>
              <a:latin typeface="Menlo" panose="020B0609030804020204" pitchFamily="49" charset="0"/>
            </a:endParaRPr>
          </a:p>
          <a:p>
            <a:r>
              <a:rPr lang="en-AU" sz="1400" dirty="0" err="1">
                <a:solidFill>
                  <a:srgbClr val="000000"/>
                </a:solidFill>
                <a:latin typeface="Menlo" panose="020B0609030804020204" pitchFamily="49" charset="0"/>
              </a:rPr>
              <a:t>selSort</a:t>
            </a:r>
            <a:r>
              <a:rPr lang="en-AU" sz="1400" dirty="0">
                <a:solidFill>
                  <a:srgbClr val="000000"/>
                </a:solidFill>
                <a:latin typeface="Menlo" panose="020B0609030804020204" pitchFamily="49" charset="0"/>
              </a:rPr>
              <a:t>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 </a:t>
            </a:r>
            <a:r>
              <a:rPr lang="en-AU" sz="1400" dirty="0" err="1">
                <a:solidFill>
                  <a:srgbClr val="000000"/>
                </a:solidFill>
                <a:latin typeface="Menlo" panose="020B0609030804020204" pitchFamily="49" charset="0"/>
              </a:rPr>
              <a:t>selSort</a:t>
            </a:r>
            <a:r>
              <a:rPr lang="en-AU" sz="1400" dirty="0">
                <a:solidFill>
                  <a:srgbClr val="000000"/>
                </a:solidFill>
                <a:latin typeface="Menlo" panose="020B0609030804020204" pitchFamily="49" charset="0"/>
              </a:rPr>
              <a:t> (delete x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 [x]</a:t>
            </a:r>
          </a:p>
          <a:p>
            <a:r>
              <a:rPr lang="en-AU" sz="1400" dirty="0">
                <a:solidFill>
                  <a:srgbClr val="0000FF"/>
                </a:solidFill>
                <a:latin typeface="Menlo" panose="020B0609030804020204" pitchFamily="49" charset="0"/>
              </a:rPr>
              <a:t>	where</a:t>
            </a:r>
            <a:r>
              <a:rPr lang="en-AU" sz="1400" dirty="0">
                <a:solidFill>
                  <a:srgbClr val="000000"/>
                </a:solidFill>
                <a:latin typeface="Menlo" panose="020B0609030804020204" pitchFamily="49" charset="0"/>
              </a:rPr>
              <a:t> x = maximum </a:t>
            </a:r>
            <a:r>
              <a:rPr lang="en-AU" sz="1400" dirty="0" err="1">
                <a:solidFill>
                  <a:srgbClr val="000000"/>
                </a:solidFill>
                <a:latin typeface="Menlo" panose="020B0609030804020204" pitchFamily="49" charset="0"/>
              </a:rPr>
              <a:t>xs</a:t>
            </a:r>
            <a:endParaRPr lang="en-AU" sz="1400" b="0"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328683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A68B-DE1C-E946-9A35-AB9484C62460}"/>
              </a:ext>
            </a:extLst>
          </p:cNvPr>
          <p:cNvSpPr>
            <a:spLocks noGrp="1"/>
          </p:cNvSpPr>
          <p:nvPr>
            <p:ph type="title"/>
          </p:nvPr>
        </p:nvSpPr>
        <p:spPr/>
        <p:txBody>
          <a:bodyPr/>
          <a:lstStyle/>
          <a:p>
            <a:r>
              <a:rPr lang="en-AU" dirty="0"/>
              <a:t>Acknowledgement of Country</a:t>
            </a:r>
            <a:endParaRPr lang="en-US" dirty="0"/>
          </a:p>
        </p:txBody>
      </p:sp>
      <p:sp>
        <p:nvSpPr>
          <p:cNvPr id="3" name="Content Placeholder 2">
            <a:extLst>
              <a:ext uri="{FF2B5EF4-FFF2-40B4-BE49-F238E27FC236}">
                <a16:creationId xmlns:a16="http://schemas.microsoft.com/office/drawing/2014/main" id="{F5382391-0767-DF40-B7B3-469ACC725AA5}"/>
              </a:ext>
            </a:extLst>
          </p:cNvPr>
          <p:cNvSpPr>
            <a:spLocks noGrp="1"/>
          </p:cNvSpPr>
          <p:nvPr>
            <p:ph idx="1"/>
          </p:nvPr>
        </p:nvSpPr>
        <p:spPr/>
        <p:txBody>
          <a:bodyPr/>
          <a:lstStyle/>
          <a:p>
            <a:r>
              <a:rPr lang="en-AU" i="1" dirty="0"/>
              <a:t>I wish to acknowledge the traditional custodians of the land we are meeting on, the Ngunnawal people. I wish to acknowledge and respect their continuing culture and the contribution they make to the life of this city and this region. I would also like to acknowledge and welcome any other Aboriginal and Torres Strait Islander people who are enrolled in our courses.</a:t>
            </a:r>
          </a:p>
          <a:p>
            <a:endParaRPr lang="en-US" dirty="0"/>
          </a:p>
        </p:txBody>
      </p:sp>
      <p:sp>
        <p:nvSpPr>
          <p:cNvPr id="4" name="Slide Number Placeholder 3">
            <a:extLst>
              <a:ext uri="{FF2B5EF4-FFF2-40B4-BE49-F238E27FC236}">
                <a16:creationId xmlns:a16="http://schemas.microsoft.com/office/drawing/2014/main" id="{10AAE108-5794-6342-9F4E-A7D172B3BFE4}"/>
              </a:ext>
            </a:extLst>
          </p:cNvPr>
          <p:cNvSpPr>
            <a:spLocks noGrp="1"/>
          </p:cNvSpPr>
          <p:nvPr>
            <p:ph type="sldNum" sz="quarter" idx="12"/>
          </p:nvPr>
        </p:nvSpPr>
        <p:spPr/>
        <p:txBody>
          <a:bodyPr/>
          <a:lstStyle/>
          <a:p>
            <a:fld id="{C584CDA4-B2C2-C244-9F85-471ABA281F4B}" type="slidenum">
              <a:rPr lang="en-US" smtClean="0"/>
              <a:t>2</a:t>
            </a:fld>
            <a:endParaRPr lang="en-US"/>
          </a:p>
        </p:txBody>
      </p:sp>
    </p:spTree>
    <p:extLst>
      <p:ext uri="{BB962C8B-B14F-4D97-AF65-F5344CB8AC3E}">
        <p14:creationId xmlns:p14="http://schemas.microsoft.com/office/powerpoint/2010/main" val="226512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56F-3917-334E-B011-B83AE8BBED8A}"/>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31CFD55C-0D7B-FE42-A498-EF293D699CE3}"/>
              </a:ext>
            </a:extLst>
          </p:cNvPr>
          <p:cNvSpPr>
            <a:spLocks noGrp="1"/>
          </p:cNvSpPr>
          <p:nvPr>
            <p:ph type="sldNum" sz="quarter" idx="12"/>
          </p:nvPr>
        </p:nvSpPr>
        <p:spPr/>
        <p:txBody>
          <a:bodyPr/>
          <a:lstStyle/>
          <a:p>
            <a:fld id="{C584CDA4-B2C2-C244-9F85-471ABA281F4B}" type="slidenum">
              <a:rPr lang="en-US" smtClean="0"/>
              <a:t>20</a:t>
            </a:fld>
            <a:endParaRPr lang="en-US"/>
          </a:p>
        </p:txBody>
      </p:sp>
      <p:pic>
        <p:nvPicPr>
          <p:cNvPr id="15" name="Picture 14">
            <a:extLst>
              <a:ext uri="{FF2B5EF4-FFF2-40B4-BE49-F238E27FC236}">
                <a16:creationId xmlns:a16="http://schemas.microsoft.com/office/drawing/2014/main" id="{BC43DCA1-7EE2-604C-84F6-AE49D8AE9B84}"/>
              </a:ext>
            </a:extLst>
          </p:cNvPr>
          <p:cNvPicPr>
            <a:picLocks noChangeAspect="1"/>
          </p:cNvPicPr>
          <p:nvPr/>
        </p:nvPicPr>
        <p:blipFill rotWithShape="1">
          <a:blip r:embed="rId3"/>
          <a:srcRect l="8284" t="24804" r="3587" b="25277"/>
          <a:stretch/>
        </p:blipFill>
        <p:spPr>
          <a:xfrm>
            <a:off x="524752" y="993961"/>
            <a:ext cx="3657861" cy="2932019"/>
          </a:xfrm>
          <a:prstGeom prst="rect">
            <a:avLst/>
          </a:prstGeom>
        </p:spPr>
      </p:pic>
      <p:pic>
        <p:nvPicPr>
          <p:cNvPr id="16" name="Picture 15">
            <a:extLst>
              <a:ext uri="{FF2B5EF4-FFF2-40B4-BE49-F238E27FC236}">
                <a16:creationId xmlns:a16="http://schemas.microsoft.com/office/drawing/2014/main" id="{605D7169-6E3B-DD49-9135-CE5A97F1FFFF}"/>
              </a:ext>
            </a:extLst>
          </p:cNvPr>
          <p:cNvPicPr>
            <a:picLocks noChangeAspect="1"/>
          </p:cNvPicPr>
          <p:nvPr/>
        </p:nvPicPr>
        <p:blipFill rotWithShape="1">
          <a:blip r:embed="rId4"/>
          <a:srcRect l="9434" t="24807" r="5659" b="25275"/>
          <a:stretch/>
        </p:blipFill>
        <p:spPr>
          <a:xfrm>
            <a:off x="5095092" y="993961"/>
            <a:ext cx="3524155" cy="2932019"/>
          </a:xfrm>
          <a:prstGeom prst="rect">
            <a:avLst/>
          </a:prstGeom>
        </p:spPr>
      </p:pic>
      <p:pic>
        <p:nvPicPr>
          <p:cNvPr id="17" name="Picture 16">
            <a:extLst>
              <a:ext uri="{FF2B5EF4-FFF2-40B4-BE49-F238E27FC236}">
                <a16:creationId xmlns:a16="http://schemas.microsoft.com/office/drawing/2014/main" id="{D2CEC453-153D-7E4C-B559-BAE4C6CD9C7A}"/>
              </a:ext>
            </a:extLst>
          </p:cNvPr>
          <p:cNvPicPr>
            <a:picLocks noChangeAspect="1"/>
          </p:cNvPicPr>
          <p:nvPr/>
        </p:nvPicPr>
        <p:blipFill rotWithShape="1">
          <a:blip r:embed="rId5"/>
          <a:srcRect l="7892" t="25691" r="3979" b="24390"/>
          <a:stretch/>
        </p:blipFill>
        <p:spPr>
          <a:xfrm>
            <a:off x="524753" y="3925980"/>
            <a:ext cx="3657861" cy="2932020"/>
          </a:xfrm>
          <a:prstGeom prst="rect">
            <a:avLst/>
          </a:prstGeom>
        </p:spPr>
      </p:pic>
      <p:sp>
        <p:nvSpPr>
          <p:cNvPr id="7" name="Content Placeholder 2">
            <a:extLst>
              <a:ext uri="{FF2B5EF4-FFF2-40B4-BE49-F238E27FC236}">
                <a16:creationId xmlns:a16="http://schemas.microsoft.com/office/drawing/2014/main" id="{E31B9F4B-FC0E-2B4D-956A-2FC83065B3CB}"/>
              </a:ext>
            </a:extLst>
          </p:cNvPr>
          <p:cNvSpPr>
            <a:spLocks noGrp="1"/>
          </p:cNvSpPr>
          <p:nvPr>
            <p:ph idx="1"/>
          </p:nvPr>
        </p:nvSpPr>
        <p:spPr>
          <a:xfrm>
            <a:off x="4326673" y="4025589"/>
            <a:ext cx="4527765" cy="2587219"/>
          </a:xfrm>
        </p:spPr>
        <p:txBody>
          <a:bodyPr>
            <a:normAutofit/>
          </a:bodyPr>
          <a:lstStyle/>
          <a:p>
            <a:r>
              <a:rPr lang="en-US" sz="2000" b="1" dirty="0"/>
              <a:t>Problem 2</a:t>
            </a:r>
            <a:r>
              <a:rPr lang="en-US" sz="2000" dirty="0"/>
              <a:t>. Analyze the </a:t>
            </a:r>
            <a:r>
              <a:rPr lang="en-US" sz="2000"/>
              <a:t>graphs and </a:t>
            </a:r>
            <a:r>
              <a:rPr lang="en-US" sz="2000" dirty="0"/>
              <a:t>answer the questions:</a:t>
            </a:r>
          </a:p>
          <a:p>
            <a:pPr lvl="1"/>
            <a:r>
              <a:rPr lang="en-US" sz="1800" dirty="0"/>
              <a:t>Which algorithm is the most memory efficient ?</a:t>
            </a:r>
          </a:p>
          <a:p>
            <a:pPr lvl="1"/>
            <a:r>
              <a:rPr lang="en-US" sz="1800" dirty="0"/>
              <a:t>Which algorithm is the fastest?</a:t>
            </a:r>
          </a:p>
          <a:p>
            <a:pPr lvl="1"/>
            <a:r>
              <a:rPr lang="en-US" sz="1800" dirty="0"/>
              <a:t>Which algorithm is worst in terms memory efficiency?</a:t>
            </a:r>
          </a:p>
        </p:txBody>
      </p:sp>
    </p:spTree>
    <p:extLst>
      <p:ext uri="{BB962C8B-B14F-4D97-AF65-F5344CB8AC3E}">
        <p14:creationId xmlns:p14="http://schemas.microsoft.com/office/powerpoint/2010/main" val="407493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F544-143F-C047-BFFF-40DAFF062BC7}"/>
              </a:ext>
            </a:extLst>
          </p:cNvPr>
          <p:cNvSpPr>
            <a:spLocks noGrp="1"/>
          </p:cNvSpPr>
          <p:nvPr>
            <p:ph type="title"/>
          </p:nvPr>
        </p:nvSpPr>
        <p:spPr/>
        <p:txBody>
          <a:bodyPr/>
          <a:lstStyle/>
          <a:p>
            <a:r>
              <a:rPr lang="en-US" dirty="0"/>
              <a:t>Search</a:t>
            </a:r>
          </a:p>
        </p:txBody>
      </p:sp>
      <p:sp>
        <p:nvSpPr>
          <p:cNvPr id="3" name="Content Placeholder 2">
            <a:extLst>
              <a:ext uri="{FF2B5EF4-FFF2-40B4-BE49-F238E27FC236}">
                <a16:creationId xmlns:a16="http://schemas.microsoft.com/office/drawing/2014/main" id="{517C2F46-64F0-424E-87B7-3F7DF9A5ACEC}"/>
              </a:ext>
            </a:extLst>
          </p:cNvPr>
          <p:cNvSpPr>
            <a:spLocks noGrp="1"/>
          </p:cNvSpPr>
          <p:nvPr>
            <p:ph idx="1"/>
          </p:nvPr>
        </p:nvSpPr>
        <p:spPr/>
        <p:txBody>
          <a:bodyPr>
            <a:normAutofit/>
          </a:bodyPr>
          <a:lstStyle/>
          <a:p>
            <a:r>
              <a:rPr lang="en-US" sz="2000" dirty="0"/>
              <a:t>A search algorithm retrieves information stored within some data structure, or calculated in the search space of a problem domain, either with discrete or continuous values. </a:t>
            </a:r>
          </a:p>
          <a:p>
            <a:r>
              <a:rPr lang="en-US" sz="2000" dirty="0"/>
              <a:t>Examples of search problems are</a:t>
            </a:r>
          </a:p>
          <a:p>
            <a:pPr lvl="1"/>
            <a:r>
              <a:rPr lang="en-US" sz="1800" dirty="0"/>
              <a:t>choosing the best move (say in checkers) to make next</a:t>
            </a:r>
          </a:p>
          <a:p>
            <a:pPr lvl="1"/>
            <a:r>
              <a:rPr lang="en-US" sz="1800" dirty="0"/>
              <a:t>retrieving a record from a database by matching  an (integer) identifier </a:t>
            </a:r>
          </a:p>
          <a:p>
            <a:pPr lvl="1"/>
            <a:endParaRPr lang="en-US" sz="1800" dirty="0"/>
          </a:p>
          <a:p>
            <a:pPr marL="457200" lvl="1" indent="0">
              <a:buNone/>
            </a:pPr>
            <a:endParaRPr lang="en-US" sz="1800" dirty="0"/>
          </a:p>
        </p:txBody>
      </p:sp>
      <p:sp>
        <p:nvSpPr>
          <p:cNvPr id="4" name="Slide Number Placeholder 3">
            <a:extLst>
              <a:ext uri="{FF2B5EF4-FFF2-40B4-BE49-F238E27FC236}">
                <a16:creationId xmlns:a16="http://schemas.microsoft.com/office/drawing/2014/main" id="{8FD8EC6F-40F1-1447-9A01-34647CC1B655}"/>
              </a:ext>
            </a:extLst>
          </p:cNvPr>
          <p:cNvSpPr>
            <a:spLocks noGrp="1"/>
          </p:cNvSpPr>
          <p:nvPr>
            <p:ph type="sldNum" sz="quarter" idx="12"/>
          </p:nvPr>
        </p:nvSpPr>
        <p:spPr/>
        <p:txBody>
          <a:bodyPr/>
          <a:lstStyle/>
          <a:p>
            <a:fld id="{C584CDA4-B2C2-C244-9F85-471ABA281F4B}" type="slidenum">
              <a:rPr lang="en-US" smtClean="0"/>
              <a:t>3</a:t>
            </a:fld>
            <a:endParaRPr lang="en-US"/>
          </a:p>
        </p:txBody>
      </p:sp>
    </p:spTree>
    <p:extLst>
      <p:ext uri="{BB962C8B-B14F-4D97-AF65-F5344CB8AC3E}">
        <p14:creationId xmlns:p14="http://schemas.microsoft.com/office/powerpoint/2010/main" val="5520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8B60-F3F9-2E4A-AE62-74AA1B65F494}"/>
              </a:ext>
            </a:extLst>
          </p:cNvPr>
          <p:cNvSpPr>
            <a:spLocks noGrp="1"/>
          </p:cNvSpPr>
          <p:nvPr>
            <p:ph type="title"/>
          </p:nvPr>
        </p:nvSpPr>
        <p:spPr/>
        <p:txBody>
          <a:bodyPr/>
          <a:lstStyle/>
          <a:p>
            <a:r>
              <a:rPr lang="en-US" dirty="0"/>
              <a:t>Linear Search </a:t>
            </a:r>
          </a:p>
        </p:txBody>
      </p:sp>
      <p:sp>
        <p:nvSpPr>
          <p:cNvPr id="3" name="Content Placeholder 2">
            <a:extLst>
              <a:ext uri="{FF2B5EF4-FFF2-40B4-BE49-F238E27FC236}">
                <a16:creationId xmlns:a16="http://schemas.microsoft.com/office/drawing/2014/main" id="{018FCC32-64CA-5642-B1C9-42E3A5FAF13B}"/>
              </a:ext>
            </a:extLst>
          </p:cNvPr>
          <p:cNvSpPr>
            <a:spLocks noGrp="1"/>
          </p:cNvSpPr>
          <p:nvPr>
            <p:ph idx="1"/>
          </p:nvPr>
        </p:nvSpPr>
        <p:spPr/>
        <p:txBody>
          <a:bodyPr>
            <a:normAutofit/>
          </a:bodyPr>
          <a:lstStyle/>
          <a:p>
            <a:r>
              <a:rPr lang="en-AU" sz="2000" dirty="0"/>
              <a:t>Search can be defined so long as the underlying data type is in </a:t>
            </a:r>
            <a:r>
              <a:rPr lang="en-AU" sz="2000" dirty="0">
                <a:latin typeface="Consolas" panose="020B0609020204030204" pitchFamily="49" charset="0"/>
              </a:rPr>
              <a:t>Eq</a:t>
            </a:r>
            <a:r>
              <a:rPr lang="en-AU" sz="2000" dirty="0"/>
              <a:t>. But </a:t>
            </a:r>
            <a:r>
              <a:rPr lang="en-AU" sz="2000" dirty="0">
                <a:latin typeface="Consolas" panose="020B0609020204030204" pitchFamily="49" charset="0"/>
              </a:rPr>
              <a:t>(==)</a:t>
            </a:r>
            <a:r>
              <a:rPr lang="en-AU" sz="2000" dirty="0"/>
              <a:t> might be an expensive operation</a:t>
            </a:r>
            <a:r>
              <a:rPr lang="en-US" sz="2000" dirty="0"/>
              <a: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Define a function that tests whether a value is an element of a list or not</a:t>
            </a:r>
            <a:endParaRPr lang="en-AU" sz="2000" dirty="0"/>
          </a:p>
        </p:txBody>
      </p:sp>
      <p:sp>
        <p:nvSpPr>
          <p:cNvPr id="4" name="Slide Number Placeholder 3">
            <a:extLst>
              <a:ext uri="{FF2B5EF4-FFF2-40B4-BE49-F238E27FC236}">
                <a16:creationId xmlns:a16="http://schemas.microsoft.com/office/drawing/2014/main" id="{1DAC37F6-4C42-7A41-85C3-7F21004F7915}"/>
              </a:ext>
            </a:extLst>
          </p:cNvPr>
          <p:cNvSpPr>
            <a:spLocks noGrp="1"/>
          </p:cNvSpPr>
          <p:nvPr>
            <p:ph type="sldNum" sz="quarter" idx="12"/>
          </p:nvPr>
        </p:nvSpPr>
        <p:spPr/>
        <p:txBody>
          <a:bodyPr/>
          <a:lstStyle/>
          <a:p>
            <a:fld id="{C584CDA4-B2C2-C244-9F85-471ABA281F4B}" type="slidenum">
              <a:rPr lang="en-US" smtClean="0"/>
              <a:t>4</a:t>
            </a:fld>
            <a:endParaRPr lang="en-US"/>
          </a:p>
        </p:txBody>
      </p:sp>
      <p:sp>
        <p:nvSpPr>
          <p:cNvPr id="5" name="Rectangle 4">
            <a:extLst>
              <a:ext uri="{FF2B5EF4-FFF2-40B4-BE49-F238E27FC236}">
                <a16:creationId xmlns:a16="http://schemas.microsoft.com/office/drawing/2014/main" id="{87508D94-18BA-3F46-855B-ECC7B4138AE3}"/>
              </a:ext>
            </a:extLst>
          </p:cNvPr>
          <p:cNvSpPr/>
          <p:nvPr/>
        </p:nvSpPr>
        <p:spPr>
          <a:xfrm>
            <a:off x="1012806" y="1857909"/>
            <a:ext cx="6721034" cy="738664"/>
          </a:xfrm>
          <a:prstGeom prst="rect">
            <a:avLst/>
          </a:prstGeom>
          <a:solidFill>
            <a:schemeClr val="bg1">
              <a:lumMod val="95000"/>
            </a:schemeClr>
          </a:solidFill>
          <a:ln>
            <a:solidFill>
              <a:schemeClr val="accent1">
                <a:shade val="95000"/>
                <a:satMod val="105000"/>
              </a:schemeClr>
            </a:solidFill>
          </a:ln>
          <a:effectLst>
            <a:outerShdw blurRad="50800" dist="38100" dir="2700000" algn="tl" rotWithShape="0">
              <a:prstClr val="black">
                <a:alpha val="40000"/>
              </a:prstClr>
            </a:outerShdw>
          </a:effectLst>
        </p:spPr>
        <p:txBody>
          <a:bodyPr wrap="square">
            <a:spAutoFit/>
          </a:bodyPr>
          <a:lstStyle/>
          <a:p>
            <a:r>
              <a:rPr lang="en-AU" sz="1400" dirty="0" err="1">
                <a:solidFill>
                  <a:srgbClr val="795E26"/>
                </a:solidFill>
                <a:latin typeface="Menlo" panose="020B0609030804020204" pitchFamily="49" charset="0"/>
              </a:rPr>
              <a:t>linsearch</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Eq</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00FF"/>
                </a:solidFill>
                <a:latin typeface="Menlo" panose="020B0609030804020204" pitchFamily="49" charset="0"/>
              </a:rPr>
              <a:t>Int</a:t>
            </a:r>
            <a:endParaRPr lang="en-AU" sz="1400" dirty="0">
              <a:solidFill>
                <a:srgbClr val="000000"/>
              </a:solidFill>
              <a:latin typeface="Menlo" panose="020B0609030804020204" pitchFamily="49" charset="0"/>
            </a:endParaRPr>
          </a:p>
          <a:p>
            <a:r>
              <a:rPr lang="en-AU" sz="1400" dirty="0" err="1">
                <a:solidFill>
                  <a:srgbClr val="000000"/>
                </a:solidFill>
                <a:latin typeface="Menlo" panose="020B0609030804020204" pitchFamily="49" charset="0"/>
              </a:rPr>
              <a:t>linsearch</a:t>
            </a:r>
            <a:r>
              <a:rPr lang="en-AU" sz="1400" dirty="0">
                <a:solidFill>
                  <a:srgbClr val="000000"/>
                </a:solidFill>
                <a:latin typeface="Menlo" panose="020B0609030804020204" pitchFamily="49" charset="0"/>
              </a:rPr>
              <a:t> _ </a:t>
            </a:r>
            <a:r>
              <a:rPr lang="en-AU" sz="1400" dirty="0">
                <a:solidFill>
                  <a:srgbClr val="0000FF"/>
                </a:solidFill>
                <a:latin typeface="Menlo" panose="020B0609030804020204" pitchFamily="49" charset="0"/>
              </a:rPr>
              <a:t>[]</a:t>
            </a:r>
            <a:r>
              <a:rPr lang="en-AU" sz="1400" dirty="0">
                <a:solidFill>
                  <a:srgbClr val="000000"/>
                </a:solidFill>
                <a:latin typeface="Menlo" panose="020B0609030804020204" pitchFamily="49" charset="0"/>
              </a:rPr>
              <a:t> = -</a:t>
            </a:r>
            <a:r>
              <a:rPr lang="en-AU" sz="1400" dirty="0">
                <a:solidFill>
                  <a:srgbClr val="098658"/>
                </a:solidFill>
                <a:latin typeface="Menlo" panose="020B0609030804020204" pitchFamily="49" charset="0"/>
              </a:rPr>
              <a:t>1</a:t>
            </a:r>
            <a:endParaRPr lang="en-AU" sz="1400" dirty="0">
              <a:solidFill>
                <a:srgbClr val="000000"/>
              </a:solidFill>
              <a:latin typeface="Menlo" panose="020B0609030804020204" pitchFamily="49" charset="0"/>
            </a:endParaRPr>
          </a:p>
          <a:p>
            <a:r>
              <a:rPr lang="en-AU" sz="1400" dirty="0" err="1">
                <a:solidFill>
                  <a:srgbClr val="000000"/>
                </a:solidFill>
                <a:latin typeface="Menlo" panose="020B0609030804020204" pitchFamily="49" charset="0"/>
              </a:rPr>
              <a:t>linsearch</a:t>
            </a:r>
            <a:r>
              <a:rPr lang="en-AU" sz="1400" dirty="0">
                <a:solidFill>
                  <a:srgbClr val="000000"/>
                </a:solidFill>
                <a:latin typeface="Menlo" panose="020B0609030804020204" pitchFamily="49" charset="0"/>
              </a:rPr>
              <a:t> y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 head [</a:t>
            </a:r>
            <a:r>
              <a:rPr lang="en-AU" sz="1400" dirty="0" err="1">
                <a:solidFill>
                  <a:srgbClr val="000000"/>
                </a:solidFill>
                <a:latin typeface="Menlo" panose="020B0609030804020204" pitchFamily="49" charset="0"/>
              </a:rPr>
              <a:t>i</a:t>
            </a:r>
            <a:r>
              <a:rPr lang="en-AU" sz="1400" dirty="0">
                <a:solidFill>
                  <a:srgbClr val="000000"/>
                </a:solidFill>
                <a:latin typeface="Menlo" panose="020B0609030804020204" pitchFamily="49" charset="0"/>
              </a:rPr>
              <a:t> | (</a:t>
            </a:r>
            <a:r>
              <a:rPr lang="en-AU" sz="1400" dirty="0" err="1">
                <a:solidFill>
                  <a:srgbClr val="000000"/>
                </a:solidFill>
                <a:latin typeface="Menlo" panose="020B0609030804020204" pitchFamily="49" charset="0"/>
              </a:rPr>
              <a:t>x,i</a:t>
            </a:r>
            <a:r>
              <a:rPr lang="en-AU" sz="1400" dirty="0">
                <a:solidFill>
                  <a:srgbClr val="000000"/>
                </a:solidFill>
                <a:latin typeface="Menlo" panose="020B0609030804020204" pitchFamily="49" charset="0"/>
              </a:rPr>
              <a:t>) &lt;- zip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0</a:t>
            </a:r>
            <a:r>
              <a:rPr lang="en-AU" sz="1400" dirty="0">
                <a:solidFill>
                  <a:srgbClr val="000000"/>
                </a:solidFill>
                <a:latin typeface="Menlo" panose="020B0609030804020204" pitchFamily="49" charset="0"/>
              </a:rPr>
              <a:t>..], y == x]</a:t>
            </a:r>
            <a:endParaRPr lang="en-AU" sz="1400" b="0" dirty="0">
              <a:solidFill>
                <a:srgbClr val="000000"/>
              </a:solidFill>
              <a:effectLst/>
              <a:latin typeface="Menlo" panose="020B0609030804020204" pitchFamily="49" charset="0"/>
            </a:endParaRPr>
          </a:p>
        </p:txBody>
      </p:sp>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5812F587-0BA9-8E40-A83C-89058370F308}"/>
                  </a:ext>
                </a:extLst>
              </p:cNvPr>
              <p:cNvGraphicFramePr>
                <a:graphicFrameLocks noGrp="1"/>
              </p:cNvGraphicFramePr>
              <p:nvPr>
                <p:extLst>
                  <p:ext uri="{D42A27DB-BD31-4B8C-83A1-F6EECF244321}">
                    <p14:modId xmlns:p14="http://schemas.microsoft.com/office/powerpoint/2010/main" val="2986990098"/>
                  </p:ext>
                </p:extLst>
              </p:nvPr>
            </p:nvGraphicFramePr>
            <p:xfrm>
              <a:off x="1018681" y="2945843"/>
              <a:ext cx="6715158" cy="741680"/>
            </p:xfrm>
            <a:graphic>
              <a:graphicData uri="http://schemas.openxmlformats.org/drawingml/2006/table">
                <a:tbl>
                  <a:tblPr firstRow="1" bandRow="1">
                    <a:tableStyleId>{616DA210-FB5B-4158-B5E0-FEB733F419BA}</a:tableStyleId>
                  </a:tblPr>
                  <a:tblGrid>
                    <a:gridCol w="2238386">
                      <a:extLst>
                        <a:ext uri="{9D8B030D-6E8A-4147-A177-3AD203B41FA5}">
                          <a16:colId xmlns:a16="http://schemas.microsoft.com/office/drawing/2014/main" val="2531836872"/>
                        </a:ext>
                      </a:extLst>
                    </a:gridCol>
                    <a:gridCol w="2238386">
                      <a:extLst>
                        <a:ext uri="{9D8B030D-6E8A-4147-A177-3AD203B41FA5}">
                          <a16:colId xmlns:a16="http://schemas.microsoft.com/office/drawing/2014/main" val="852657205"/>
                        </a:ext>
                      </a:extLst>
                    </a:gridCol>
                    <a:gridCol w="2238386">
                      <a:extLst>
                        <a:ext uri="{9D8B030D-6E8A-4147-A177-3AD203B41FA5}">
                          <a16:colId xmlns:a16="http://schemas.microsoft.com/office/drawing/2014/main" val="3317766448"/>
                        </a:ext>
                      </a:extLst>
                    </a:gridCol>
                  </a:tblGrid>
                  <a:tr h="370840">
                    <a:tc>
                      <a:txBody>
                        <a:bodyPr/>
                        <a:lstStyle/>
                        <a:p>
                          <a:r>
                            <a:rPr lang="en-US" dirty="0"/>
                            <a:t>Worst-case comp.</a:t>
                          </a:r>
                        </a:p>
                      </a:txBody>
                      <a:tcPr/>
                    </a:tc>
                    <a:tc>
                      <a:txBody>
                        <a:bodyPr/>
                        <a:lstStyle/>
                        <a:p>
                          <a:r>
                            <a:rPr lang="en-US" dirty="0"/>
                            <a:t>Best-case comp.</a:t>
                          </a:r>
                        </a:p>
                      </a:txBody>
                      <a:tcPr/>
                    </a:tc>
                    <a:tc>
                      <a:txBody>
                        <a:bodyPr/>
                        <a:lstStyle/>
                        <a:p>
                          <a:r>
                            <a:rPr lang="en-US" dirty="0"/>
                            <a:t>Average comp.</a:t>
                          </a:r>
                        </a:p>
                      </a:txBody>
                      <a:tcPr/>
                    </a:tc>
                    <a:extLst>
                      <a:ext uri="{0D108BD9-81ED-4DB2-BD59-A6C34878D82A}">
                        <a16:rowId xmlns:a16="http://schemas.microsoft.com/office/drawing/2014/main" val="812494284"/>
                      </a:ext>
                    </a:extLst>
                  </a:tr>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r>
                                  <a:rPr lang="en-US" b="0" i="1"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r>
                                  <a:rPr lang="en-US" b="0" i="1"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318076130"/>
                      </a:ext>
                    </a:extLst>
                  </a:tr>
                </a:tbl>
              </a:graphicData>
            </a:graphic>
          </p:graphicFrame>
        </mc:Choice>
        <mc:Fallback xmlns="">
          <p:graphicFrame>
            <p:nvGraphicFramePr>
              <p:cNvPr id="7" name="Table 5">
                <a:extLst>
                  <a:ext uri="{FF2B5EF4-FFF2-40B4-BE49-F238E27FC236}">
                    <a16:creationId xmlns:a16="http://schemas.microsoft.com/office/drawing/2014/main" id="{5812F587-0BA9-8E40-A83C-89058370F308}"/>
                  </a:ext>
                </a:extLst>
              </p:cNvPr>
              <p:cNvGraphicFramePr>
                <a:graphicFrameLocks noGrp="1"/>
              </p:cNvGraphicFramePr>
              <p:nvPr>
                <p:extLst>
                  <p:ext uri="{D42A27DB-BD31-4B8C-83A1-F6EECF244321}">
                    <p14:modId xmlns:p14="http://schemas.microsoft.com/office/powerpoint/2010/main" val="2986990098"/>
                  </p:ext>
                </p:extLst>
              </p:nvPr>
            </p:nvGraphicFramePr>
            <p:xfrm>
              <a:off x="1018681" y="2945843"/>
              <a:ext cx="6715158" cy="741680"/>
            </p:xfrm>
            <a:graphic>
              <a:graphicData uri="http://schemas.openxmlformats.org/drawingml/2006/table">
                <a:tbl>
                  <a:tblPr firstRow="1" bandRow="1">
                    <a:tableStyleId>{616DA210-FB5B-4158-B5E0-FEB733F419BA}</a:tableStyleId>
                  </a:tblPr>
                  <a:tblGrid>
                    <a:gridCol w="2238386">
                      <a:extLst>
                        <a:ext uri="{9D8B030D-6E8A-4147-A177-3AD203B41FA5}">
                          <a16:colId xmlns:a16="http://schemas.microsoft.com/office/drawing/2014/main" val="2531836872"/>
                        </a:ext>
                      </a:extLst>
                    </a:gridCol>
                    <a:gridCol w="2238386">
                      <a:extLst>
                        <a:ext uri="{9D8B030D-6E8A-4147-A177-3AD203B41FA5}">
                          <a16:colId xmlns:a16="http://schemas.microsoft.com/office/drawing/2014/main" val="852657205"/>
                        </a:ext>
                      </a:extLst>
                    </a:gridCol>
                    <a:gridCol w="2238386">
                      <a:extLst>
                        <a:ext uri="{9D8B030D-6E8A-4147-A177-3AD203B41FA5}">
                          <a16:colId xmlns:a16="http://schemas.microsoft.com/office/drawing/2014/main" val="3317766448"/>
                        </a:ext>
                      </a:extLst>
                    </a:gridCol>
                  </a:tblGrid>
                  <a:tr h="370840">
                    <a:tc>
                      <a:txBody>
                        <a:bodyPr/>
                        <a:lstStyle/>
                        <a:p>
                          <a:r>
                            <a:rPr lang="en-US" dirty="0"/>
                            <a:t>Worst-case comp.</a:t>
                          </a:r>
                        </a:p>
                      </a:txBody>
                      <a:tcPr/>
                    </a:tc>
                    <a:tc>
                      <a:txBody>
                        <a:bodyPr/>
                        <a:lstStyle/>
                        <a:p>
                          <a:r>
                            <a:rPr lang="en-US" dirty="0"/>
                            <a:t>Best-case comp.</a:t>
                          </a:r>
                        </a:p>
                      </a:txBody>
                      <a:tcPr/>
                    </a:tc>
                    <a:tc>
                      <a:txBody>
                        <a:bodyPr/>
                        <a:lstStyle/>
                        <a:p>
                          <a:r>
                            <a:rPr lang="en-US" dirty="0"/>
                            <a:t>Average comp.</a:t>
                          </a:r>
                        </a:p>
                      </a:txBody>
                      <a:tcPr/>
                    </a:tc>
                    <a:extLst>
                      <a:ext uri="{0D108BD9-81ED-4DB2-BD59-A6C34878D82A}">
                        <a16:rowId xmlns:a16="http://schemas.microsoft.com/office/drawing/2014/main" val="812494284"/>
                      </a:ext>
                    </a:extLst>
                  </a:tr>
                  <a:tr h="370840">
                    <a:tc>
                      <a:txBody>
                        <a:bodyPr/>
                        <a:lstStyle/>
                        <a:p>
                          <a:endParaRPr lang="en-US"/>
                        </a:p>
                      </a:txBody>
                      <a:tcPr>
                        <a:blipFill>
                          <a:blip r:embed="rId2"/>
                          <a:stretch>
                            <a:fillRect l="-568" t="-106667" r="-201705" b="-13333"/>
                          </a:stretch>
                        </a:blipFill>
                      </a:tcPr>
                    </a:tc>
                    <a:tc>
                      <a:txBody>
                        <a:bodyPr/>
                        <a:lstStyle/>
                        <a:p>
                          <a:endParaRPr lang="en-US"/>
                        </a:p>
                      </a:txBody>
                      <a:tcPr>
                        <a:blipFill>
                          <a:blip r:embed="rId2"/>
                          <a:stretch>
                            <a:fillRect l="-100000" t="-106667" r="-100565" b="-13333"/>
                          </a:stretch>
                        </a:blipFill>
                      </a:tcPr>
                    </a:tc>
                    <a:tc>
                      <a:txBody>
                        <a:bodyPr/>
                        <a:lstStyle/>
                        <a:p>
                          <a:endParaRPr lang="en-US"/>
                        </a:p>
                      </a:txBody>
                      <a:tcPr>
                        <a:blipFill>
                          <a:blip r:embed="rId2"/>
                          <a:stretch>
                            <a:fillRect l="-201136" t="-106667" r="-1136" b="-13333"/>
                          </a:stretch>
                        </a:blipFill>
                      </a:tcPr>
                    </a:tc>
                    <a:extLst>
                      <a:ext uri="{0D108BD9-81ED-4DB2-BD59-A6C34878D82A}">
                        <a16:rowId xmlns:a16="http://schemas.microsoft.com/office/drawing/2014/main" val="1318076130"/>
                      </a:ext>
                    </a:extLst>
                  </a:tr>
                </a:tbl>
              </a:graphicData>
            </a:graphic>
          </p:graphicFrame>
        </mc:Fallback>
      </mc:AlternateContent>
      <p:sp>
        <p:nvSpPr>
          <p:cNvPr id="8" name="Rectangle 7">
            <a:extLst>
              <a:ext uri="{FF2B5EF4-FFF2-40B4-BE49-F238E27FC236}">
                <a16:creationId xmlns:a16="http://schemas.microsoft.com/office/drawing/2014/main" id="{2440D2A7-DA1A-A148-8AA3-B9648F56DE06}"/>
              </a:ext>
            </a:extLst>
          </p:cNvPr>
          <p:cNvSpPr/>
          <p:nvPr/>
        </p:nvSpPr>
        <p:spPr>
          <a:xfrm>
            <a:off x="1012805" y="4715615"/>
            <a:ext cx="6721035" cy="738664"/>
          </a:xfrm>
          <a:prstGeom prst="rect">
            <a:avLst/>
          </a:prstGeom>
          <a:solidFill>
            <a:schemeClr val="bg1">
              <a:lumMod val="95000"/>
            </a:schemeClr>
          </a:solidFill>
          <a:ln>
            <a:solidFill>
              <a:schemeClr val="accent1">
                <a:shade val="95000"/>
                <a:satMod val="105000"/>
              </a:schemeClr>
            </a:solidFill>
          </a:ln>
          <a:effectLst>
            <a:outerShdw blurRad="50800" dist="38100" dir="2700000" algn="tl" rotWithShape="0">
              <a:prstClr val="black">
                <a:alpha val="40000"/>
              </a:prstClr>
            </a:outerShdw>
          </a:effectLst>
        </p:spPr>
        <p:txBody>
          <a:bodyPr wrap="square">
            <a:spAutoFit/>
          </a:bodyPr>
          <a:lstStyle/>
          <a:p>
            <a:r>
              <a:rPr lang="en-AU" sz="1400" dirty="0" err="1">
                <a:solidFill>
                  <a:srgbClr val="795E26"/>
                </a:solidFill>
                <a:latin typeface="Menlo" panose="020B0609030804020204" pitchFamily="49" charset="0"/>
              </a:rPr>
              <a:t>linElem</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Eq</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00FF"/>
                </a:solidFill>
                <a:latin typeface="Menlo" panose="020B0609030804020204" pitchFamily="49" charset="0"/>
              </a:rPr>
              <a:t>Bool</a:t>
            </a:r>
            <a:endParaRPr lang="en-AU" sz="1400" dirty="0">
              <a:solidFill>
                <a:srgbClr val="000000"/>
              </a:solidFill>
              <a:latin typeface="Menlo" panose="020B0609030804020204" pitchFamily="49" charset="0"/>
            </a:endParaRPr>
          </a:p>
          <a:p>
            <a:r>
              <a:rPr lang="en-AU" sz="1400" dirty="0" err="1">
                <a:solidFill>
                  <a:srgbClr val="000000"/>
                </a:solidFill>
                <a:latin typeface="Menlo" panose="020B0609030804020204" pitchFamily="49" charset="0"/>
              </a:rPr>
              <a:t>linElem</a:t>
            </a:r>
            <a:r>
              <a:rPr lang="en-AU" sz="1400" dirty="0">
                <a:solidFill>
                  <a:srgbClr val="000000"/>
                </a:solidFill>
                <a:latin typeface="Menlo" panose="020B0609030804020204" pitchFamily="49" charset="0"/>
              </a:rPr>
              <a:t> _ </a:t>
            </a:r>
            <a:r>
              <a:rPr lang="en-AU" sz="1400" dirty="0">
                <a:solidFill>
                  <a:srgbClr val="0000FF"/>
                </a:solidFill>
                <a:latin typeface="Menlo" panose="020B0609030804020204" pitchFamily="49" charset="0"/>
              </a:rPr>
              <a:t>[]</a:t>
            </a:r>
            <a:r>
              <a:rPr lang="en-AU" sz="1400" dirty="0">
                <a:solidFill>
                  <a:srgbClr val="000000"/>
                </a:solidFill>
                <a:latin typeface="Menlo" panose="020B0609030804020204" pitchFamily="49" charset="0"/>
              </a:rPr>
              <a:t> = False</a:t>
            </a:r>
          </a:p>
          <a:p>
            <a:r>
              <a:rPr lang="en-AU" sz="1400" dirty="0" err="1">
                <a:solidFill>
                  <a:srgbClr val="000000"/>
                </a:solidFill>
                <a:latin typeface="Menlo" panose="020B0609030804020204" pitchFamily="49" charset="0"/>
              </a:rPr>
              <a:t>linElem</a:t>
            </a:r>
            <a:r>
              <a:rPr lang="en-AU" sz="1400" dirty="0">
                <a:solidFill>
                  <a:srgbClr val="000000"/>
                </a:solidFill>
                <a:latin typeface="Menlo" panose="020B0609030804020204" pitchFamily="49" charset="0"/>
              </a:rPr>
              <a:t> y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 not (null [</a:t>
            </a:r>
            <a:r>
              <a:rPr lang="en-AU" sz="1400" dirty="0" err="1">
                <a:solidFill>
                  <a:srgbClr val="000000"/>
                </a:solidFill>
                <a:latin typeface="Menlo" panose="020B0609030804020204" pitchFamily="49" charset="0"/>
              </a:rPr>
              <a:t>i</a:t>
            </a:r>
            <a:r>
              <a:rPr lang="en-AU" sz="1400" dirty="0">
                <a:solidFill>
                  <a:srgbClr val="000000"/>
                </a:solidFill>
                <a:latin typeface="Menlo" panose="020B0609030804020204" pitchFamily="49" charset="0"/>
              </a:rPr>
              <a:t> | (</a:t>
            </a:r>
            <a:r>
              <a:rPr lang="en-AU" sz="1400" dirty="0" err="1">
                <a:solidFill>
                  <a:srgbClr val="000000"/>
                </a:solidFill>
                <a:latin typeface="Menlo" panose="020B0609030804020204" pitchFamily="49" charset="0"/>
              </a:rPr>
              <a:t>x,i</a:t>
            </a:r>
            <a:r>
              <a:rPr lang="en-AU" sz="1400" dirty="0">
                <a:solidFill>
                  <a:srgbClr val="000000"/>
                </a:solidFill>
                <a:latin typeface="Menlo" panose="020B0609030804020204" pitchFamily="49" charset="0"/>
              </a:rPr>
              <a:t>) &lt;- zip </a:t>
            </a:r>
            <a:r>
              <a:rPr lang="en-AU" sz="1400" dirty="0" err="1">
                <a:solidFill>
                  <a:srgbClr val="000000"/>
                </a:solidFill>
                <a:latin typeface="Menlo" panose="020B0609030804020204" pitchFamily="49" charset="0"/>
              </a:rPr>
              <a:t>xs</a:t>
            </a:r>
            <a:r>
              <a:rPr lang="en-AU" sz="1400" dirty="0">
                <a:solidFill>
                  <a:srgbClr val="000000"/>
                </a:solidFill>
                <a:latin typeface="Menlo" panose="020B0609030804020204" pitchFamily="49" charset="0"/>
              </a:rPr>
              <a:t> [</a:t>
            </a:r>
            <a:r>
              <a:rPr lang="en-AU" sz="1400" dirty="0">
                <a:solidFill>
                  <a:srgbClr val="098658"/>
                </a:solidFill>
                <a:latin typeface="Menlo" panose="020B0609030804020204" pitchFamily="49" charset="0"/>
              </a:rPr>
              <a:t>0</a:t>
            </a:r>
            <a:r>
              <a:rPr lang="en-AU" sz="1400" dirty="0">
                <a:solidFill>
                  <a:srgbClr val="000000"/>
                </a:solidFill>
                <a:latin typeface="Menlo" panose="020B0609030804020204" pitchFamily="49" charset="0"/>
              </a:rPr>
              <a:t>..], y == x])</a:t>
            </a:r>
            <a:endParaRPr lang="en-AU" sz="1400" b="0"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32390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141">
            <a:extLst>
              <a:ext uri="{FF2B5EF4-FFF2-40B4-BE49-F238E27FC236}">
                <a16:creationId xmlns:a16="http://schemas.microsoft.com/office/drawing/2014/main" id="{A434FF8C-1055-B446-A50D-9C2F4725D910}"/>
              </a:ext>
            </a:extLst>
          </p:cNvPr>
          <p:cNvSpPr/>
          <p:nvPr/>
        </p:nvSpPr>
        <p:spPr>
          <a:xfrm>
            <a:off x="1" y="2771836"/>
            <a:ext cx="5096614" cy="4231738"/>
          </a:xfrm>
          <a:custGeom>
            <a:avLst/>
            <a:gdLst>
              <a:gd name="connsiteX0" fmla="*/ 11235 w 2867456"/>
              <a:gd name="connsiteY0" fmla="*/ 1797075 h 2519978"/>
              <a:gd name="connsiteX1" fmla="*/ 305149 w 2867456"/>
              <a:gd name="connsiteY1" fmla="*/ 893561 h 2519978"/>
              <a:gd name="connsiteX2" fmla="*/ 1371949 w 2867456"/>
              <a:gd name="connsiteY2" fmla="*/ 933 h 2519978"/>
              <a:gd name="connsiteX3" fmla="*/ 2351663 w 2867456"/>
              <a:gd name="connsiteY3" fmla="*/ 752047 h 2519978"/>
              <a:gd name="connsiteX4" fmla="*/ 2863292 w 2867456"/>
              <a:gd name="connsiteY4" fmla="*/ 2080104 h 2519978"/>
              <a:gd name="connsiteX5" fmla="*/ 2090406 w 2867456"/>
              <a:gd name="connsiteY5" fmla="*/ 2504647 h 2519978"/>
              <a:gd name="connsiteX6" fmla="*/ 882092 w 2867456"/>
              <a:gd name="connsiteY6" fmla="*/ 2395790 h 2519978"/>
              <a:gd name="connsiteX7" fmla="*/ 141863 w 2867456"/>
              <a:gd name="connsiteY7" fmla="*/ 2101875 h 2519978"/>
              <a:gd name="connsiteX8" fmla="*/ 11235 w 2867456"/>
              <a:gd name="connsiteY8" fmla="*/ 1797075 h 251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456" h="2519978">
                <a:moveTo>
                  <a:pt x="11235" y="1797075"/>
                </a:moveTo>
                <a:cubicBezTo>
                  <a:pt x="38449" y="1595689"/>
                  <a:pt x="78363" y="1192918"/>
                  <a:pt x="305149" y="893561"/>
                </a:cubicBezTo>
                <a:cubicBezTo>
                  <a:pt x="531935" y="594204"/>
                  <a:pt x="1030863" y="24519"/>
                  <a:pt x="1371949" y="933"/>
                </a:cubicBezTo>
                <a:cubicBezTo>
                  <a:pt x="1713035" y="-22653"/>
                  <a:pt x="2103106" y="405518"/>
                  <a:pt x="2351663" y="752047"/>
                </a:cubicBezTo>
                <a:cubicBezTo>
                  <a:pt x="2600220" y="1098575"/>
                  <a:pt x="2906835" y="1788004"/>
                  <a:pt x="2863292" y="2080104"/>
                </a:cubicBezTo>
                <a:cubicBezTo>
                  <a:pt x="2819749" y="2372204"/>
                  <a:pt x="2420606" y="2452033"/>
                  <a:pt x="2090406" y="2504647"/>
                </a:cubicBezTo>
                <a:cubicBezTo>
                  <a:pt x="1760206" y="2557261"/>
                  <a:pt x="1206849" y="2462919"/>
                  <a:pt x="882092" y="2395790"/>
                </a:cubicBezTo>
                <a:cubicBezTo>
                  <a:pt x="557335" y="2328661"/>
                  <a:pt x="285192" y="2199846"/>
                  <a:pt x="141863" y="2101875"/>
                </a:cubicBezTo>
                <a:cubicBezTo>
                  <a:pt x="-1466" y="2003904"/>
                  <a:pt x="-15979" y="1998461"/>
                  <a:pt x="11235" y="1797075"/>
                </a:cubicBezTo>
                <a:close/>
              </a:path>
            </a:pathLst>
          </a:custGeom>
          <a:solidFill>
            <a:schemeClr val="accent3">
              <a:lumMod val="20000"/>
              <a:lumOff val="8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Freeform 142">
            <a:extLst>
              <a:ext uri="{FF2B5EF4-FFF2-40B4-BE49-F238E27FC236}">
                <a16:creationId xmlns:a16="http://schemas.microsoft.com/office/drawing/2014/main" id="{6C4DEB0D-1FC9-5848-8F3F-41BA53ABF597}"/>
              </a:ext>
            </a:extLst>
          </p:cNvPr>
          <p:cNvSpPr/>
          <p:nvPr/>
        </p:nvSpPr>
        <p:spPr>
          <a:xfrm>
            <a:off x="2316011" y="3832663"/>
            <a:ext cx="2618741" cy="3025337"/>
          </a:xfrm>
          <a:custGeom>
            <a:avLst/>
            <a:gdLst>
              <a:gd name="connsiteX0" fmla="*/ 11235 w 2867456"/>
              <a:gd name="connsiteY0" fmla="*/ 1797075 h 2519978"/>
              <a:gd name="connsiteX1" fmla="*/ 305149 w 2867456"/>
              <a:gd name="connsiteY1" fmla="*/ 893561 h 2519978"/>
              <a:gd name="connsiteX2" fmla="*/ 1371949 w 2867456"/>
              <a:gd name="connsiteY2" fmla="*/ 933 h 2519978"/>
              <a:gd name="connsiteX3" fmla="*/ 2351663 w 2867456"/>
              <a:gd name="connsiteY3" fmla="*/ 752047 h 2519978"/>
              <a:gd name="connsiteX4" fmla="*/ 2863292 w 2867456"/>
              <a:gd name="connsiteY4" fmla="*/ 2080104 h 2519978"/>
              <a:gd name="connsiteX5" fmla="*/ 2090406 w 2867456"/>
              <a:gd name="connsiteY5" fmla="*/ 2504647 h 2519978"/>
              <a:gd name="connsiteX6" fmla="*/ 882092 w 2867456"/>
              <a:gd name="connsiteY6" fmla="*/ 2395790 h 2519978"/>
              <a:gd name="connsiteX7" fmla="*/ 141863 w 2867456"/>
              <a:gd name="connsiteY7" fmla="*/ 2101875 h 2519978"/>
              <a:gd name="connsiteX8" fmla="*/ 11235 w 2867456"/>
              <a:gd name="connsiteY8" fmla="*/ 1797075 h 251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456" h="2519978">
                <a:moveTo>
                  <a:pt x="11235" y="1797075"/>
                </a:moveTo>
                <a:cubicBezTo>
                  <a:pt x="38449" y="1595689"/>
                  <a:pt x="78363" y="1192918"/>
                  <a:pt x="305149" y="893561"/>
                </a:cubicBezTo>
                <a:cubicBezTo>
                  <a:pt x="531935" y="594204"/>
                  <a:pt x="1030863" y="24519"/>
                  <a:pt x="1371949" y="933"/>
                </a:cubicBezTo>
                <a:cubicBezTo>
                  <a:pt x="1713035" y="-22653"/>
                  <a:pt x="2103106" y="405518"/>
                  <a:pt x="2351663" y="752047"/>
                </a:cubicBezTo>
                <a:cubicBezTo>
                  <a:pt x="2600220" y="1098575"/>
                  <a:pt x="2906835" y="1788004"/>
                  <a:pt x="2863292" y="2080104"/>
                </a:cubicBezTo>
                <a:cubicBezTo>
                  <a:pt x="2819749" y="2372204"/>
                  <a:pt x="2420606" y="2452033"/>
                  <a:pt x="2090406" y="2504647"/>
                </a:cubicBezTo>
                <a:cubicBezTo>
                  <a:pt x="1760206" y="2557261"/>
                  <a:pt x="1206849" y="2462919"/>
                  <a:pt x="882092" y="2395790"/>
                </a:cubicBezTo>
                <a:cubicBezTo>
                  <a:pt x="557335" y="2328661"/>
                  <a:pt x="285192" y="2199846"/>
                  <a:pt x="141863" y="2101875"/>
                </a:cubicBezTo>
                <a:cubicBezTo>
                  <a:pt x="-1466" y="2003904"/>
                  <a:pt x="-15979" y="1998461"/>
                  <a:pt x="11235" y="1797075"/>
                </a:cubicBezTo>
                <a:close/>
              </a:path>
            </a:pathLst>
          </a:custGeom>
          <a:solidFill>
            <a:schemeClr val="accent6">
              <a:lumMod val="20000"/>
              <a:lumOff val="8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Freeform 143">
            <a:extLst>
              <a:ext uri="{FF2B5EF4-FFF2-40B4-BE49-F238E27FC236}">
                <a16:creationId xmlns:a16="http://schemas.microsoft.com/office/drawing/2014/main" id="{95B195B3-4E95-8448-891C-C71421C41752}"/>
              </a:ext>
            </a:extLst>
          </p:cNvPr>
          <p:cNvSpPr/>
          <p:nvPr/>
        </p:nvSpPr>
        <p:spPr>
          <a:xfrm rot="696547">
            <a:off x="2454637" y="4631769"/>
            <a:ext cx="1348789" cy="1852657"/>
          </a:xfrm>
          <a:custGeom>
            <a:avLst/>
            <a:gdLst>
              <a:gd name="connsiteX0" fmla="*/ 11235 w 2867456"/>
              <a:gd name="connsiteY0" fmla="*/ 1797075 h 2519978"/>
              <a:gd name="connsiteX1" fmla="*/ 305149 w 2867456"/>
              <a:gd name="connsiteY1" fmla="*/ 893561 h 2519978"/>
              <a:gd name="connsiteX2" fmla="*/ 1371949 w 2867456"/>
              <a:gd name="connsiteY2" fmla="*/ 933 h 2519978"/>
              <a:gd name="connsiteX3" fmla="*/ 2351663 w 2867456"/>
              <a:gd name="connsiteY3" fmla="*/ 752047 h 2519978"/>
              <a:gd name="connsiteX4" fmla="*/ 2863292 w 2867456"/>
              <a:gd name="connsiteY4" fmla="*/ 2080104 h 2519978"/>
              <a:gd name="connsiteX5" fmla="*/ 2090406 w 2867456"/>
              <a:gd name="connsiteY5" fmla="*/ 2504647 h 2519978"/>
              <a:gd name="connsiteX6" fmla="*/ 882092 w 2867456"/>
              <a:gd name="connsiteY6" fmla="*/ 2395790 h 2519978"/>
              <a:gd name="connsiteX7" fmla="*/ 141863 w 2867456"/>
              <a:gd name="connsiteY7" fmla="*/ 2101875 h 2519978"/>
              <a:gd name="connsiteX8" fmla="*/ 11235 w 2867456"/>
              <a:gd name="connsiteY8" fmla="*/ 1797075 h 251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456" h="2519978">
                <a:moveTo>
                  <a:pt x="11235" y="1797075"/>
                </a:moveTo>
                <a:cubicBezTo>
                  <a:pt x="38449" y="1595689"/>
                  <a:pt x="78363" y="1192918"/>
                  <a:pt x="305149" y="893561"/>
                </a:cubicBezTo>
                <a:cubicBezTo>
                  <a:pt x="531935" y="594204"/>
                  <a:pt x="1030863" y="24519"/>
                  <a:pt x="1371949" y="933"/>
                </a:cubicBezTo>
                <a:cubicBezTo>
                  <a:pt x="1713035" y="-22653"/>
                  <a:pt x="2103106" y="405518"/>
                  <a:pt x="2351663" y="752047"/>
                </a:cubicBezTo>
                <a:cubicBezTo>
                  <a:pt x="2600220" y="1098575"/>
                  <a:pt x="2906835" y="1788004"/>
                  <a:pt x="2863292" y="2080104"/>
                </a:cubicBezTo>
                <a:cubicBezTo>
                  <a:pt x="2819749" y="2372204"/>
                  <a:pt x="2420606" y="2452033"/>
                  <a:pt x="2090406" y="2504647"/>
                </a:cubicBezTo>
                <a:cubicBezTo>
                  <a:pt x="1760206" y="2557261"/>
                  <a:pt x="1206849" y="2462919"/>
                  <a:pt x="882092" y="2395790"/>
                </a:cubicBezTo>
                <a:cubicBezTo>
                  <a:pt x="557335" y="2328661"/>
                  <a:pt x="285192" y="2199846"/>
                  <a:pt x="141863" y="2101875"/>
                </a:cubicBezTo>
                <a:cubicBezTo>
                  <a:pt x="-1466" y="2003904"/>
                  <a:pt x="-15979" y="1998461"/>
                  <a:pt x="11235" y="1797075"/>
                </a:cubicBezTo>
                <a:close/>
              </a:path>
            </a:pathLst>
          </a:custGeom>
          <a:solidFill>
            <a:schemeClr val="accent4">
              <a:lumMod val="20000"/>
              <a:lumOff val="8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a:extLst>
              <a:ext uri="{FF2B5EF4-FFF2-40B4-BE49-F238E27FC236}">
                <a16:creationId xmlns:a16="http://schemas.microsoft.com/office/drawing/2014/main" id="{ABFE125F-6670-B64F-825A-C06D1F5A885B}"/>
              </a:ext>
            </a:extLst>
          </p:cNvPr>
          <p:cNvSpPr/>
          <p:nvPr/>
        </p:nvSpPr>
        <p:spPr>
          <a:xfrm>
            <a:off x="2702700" y="4923737"/>
            <a:ext cx="891170" cy="891170"/>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2825C-53EA-FF42-9C04-B0B3751EA7AA}"/>
              </a:ext>
            </a:extLst>
          </p:cNvPr>
          <p:cNvSpPr>
            <a:spLocks noGrp="1"/>
          </p:cNvSpPr>
          <p:nvPr>
            <p:ph type="title"/>
          </p:nvPr>
        </p:nvSpPr>
        <p:spPr/>
        <p:txBody>
          <a:bodyPr/>
          <a:lstStyle/>
          <a:p>
            <a:r>
              <a:rPr lang="en-US" dirty="0"/>
              <a:t>Search in a binary search tree</a:t>
            </a:r>
          </a:p>
        </p:txBody>
      </p:sp>
      <p:sp>
        <p:nvSpPr>
          <p:cNvPr id="4" name="Slide Number Placeholder 3">
            <a:extLst>
              <a:ext uri="{FF2B5EF4-FFF2-40B4-BE49-F238E27FC236}">
                <a16:creationId xmlns:a16="http://schemas.microsoft.com/office/drawing/2014/main" id="{7CADC399-6228-FF4F-B5A5-970370A4C1B2}"/>
              </a:ext>
            </a:extLst>
          </p:cNvPr>
          <p:cNvSpPr>
            <a:spLocks noGrp="1"/>
          </p:cNvSpPr>
          <p:nvPr>
            <p:ph type="sldNum" sz="quarter" idx="12"/>
          </p:nvPr>
        </p:nvSpPr>
        <p:spPr/>
        <p:txBody>
          <a:bodyPr/>
          <a:lstStyle/>
          <a:p>
            <a:fld id="{C584CDA4-B2C2-C244-9F85-471ABA281F4B}" type="slidenum">
              <a:rPr lang="en-US" smtClean="0"/>
              <a:t>5</a:t>
            </a:fld>
            <a:endParaRPr lang="en-US"/>
          </a:p>
        </p:txBody>
      </p:sp>
      <p:sp>
        <p:nvSpPr>
          <p:cNvPr id="13" name="Oval 12">
            <a:extLst>
              <a:ext uri="{FF2B5EF4-FFF2-40B4-BE49-F238E27FC236}">
                <a16:creationId xmlns:a16="http://schemas.microsoft.com/office/drawing/2014/main" id="{D28F08C9-0DCD-724D-9FE2-05E493AA5E70}"/>
              </a:ext>
            </a:extLst>
          </p:cNvPr>
          <p:cNvSpPr/>
          <p:nvPr/>
        </p:nvSpPr>
        <p:spPr>
          <a:xfrm>
            <a:off x="4192372" y="2447343"/>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14</a:t>
            </a:r>
          </a:p>
        </p:txBody>
      </p:sp>
      <p:sp>
        <p:nvSpPr>
          <p:cNvPr id="14" name="Oval 13">
            <a:extLst>
              <a:ext uri="{FF2B5EF4-FFF2-40B4-BE49-F238E27FC236}">
                <a16:creationId xmlns:a16="http://schemas.microsoft.com/office/drawing/2014/main" id="{605E13E0-C988-0A43-91B2-39FED2C7C1E6}"/>
              </a:ext>
            </a:extLst>
          </p:cNvPr>
          <p:cNvSpPr/>
          <p:nvPr/>
        </p:nvSpPr>
        <p:spPr>
          <a:xfrm>
            <a:off x="1934932" y="2998578"/>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6</a:t>
            </a:r>
          </a:p>
        </p:txBody>
      </p:sp>
      <p:sp>
        <p:nvSpPr>
          <p:cNvPr id="15" name="Oval 14">
            <a:extLst>
              <a:ext uri="{FF2B5EF4-FFF2-40B4-BE49-F238E27FC236}">
                <a16:creationId xmlns:a16="http://schemas.microsoft.com/office/drawing/2014/main" id="{4429BFFE-CF7C-DE4E-A80C-674844D2AA24}"/>
              </a:ext>
            </a:extLst>
          </p:cNvPr>
          <p:cNvSpPr/>
          <p:nvPr/>
        </p:nvSpPr>
        <p:spPr>
          <a:xfrm>
            <a:off x="6346187" y="2999132"/>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24</a:t>
            </a:r>
          </a:p>
        </p:txBody>
      </p:sp>
      <p:sp>
        <p:nvSpPr>
          <p:cNvPr id="16" name="Oval 15">
            <a:extLst>
              <a:ext uri="{FF2B5EF4-FFF2-40B4-BE49-F238E27FC236}">
                <a16:creationId xmlns:a16="http://schemas.microsoft.com/office/drawing/2014/main" id="{774C6115-6D97-144B-93BA-A084EEF8EB45}"/>
              </a:ext>
            </a:extLst>
          </p:cNvPr>
          <p:cNvSpPr/>
          <p:nvPr/>
        </p:nvSpPr>
        <p:spPr>
          <a:xfrm>
            <a:off x="841635" y="3943871"/>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3</a:t>
            </a:r>
          </a:p>
        </p:txBody>
      </p:sp>
      <p:sp>
        <p:nvSpPr>
          <p:cNvPr id="17" name="Oval 16">
            <a:extLst>
              <a:ext uri="{FF2B5EF4-FFF2-40B4-BE49-F238E27FC236}">
                <a16:creationId xmlns:a16="http://schemas.microsoft.com/office/drawing/2014/main" id="{A15DCCB9-C72C-5045-8EC1-DADA0D014471}"/>
              </a:ext>
            </a:extLst>
          </p:cNvPr>
          <p:cNvSpPr/>
          <p:nvPr/>
        </p:nvSpPr>
        <p:spPr>
          <a:xfrm>
            <a:off x="3207014" y="3943871"/>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8</a:t>
            </a:r>
          </a:p>
        </p:txBody>
      </p:sp>
      <p:sp>
        <p:nvSpPr>
          <p:cNvPr id="18" name="Oval 17">
            <a:extLst>
              <a:ext uri="{FF2B5EF4-FFF2-40B4-BE49-F238E27FC236}">
                <a16:creationId xmlns:a16="http://schemas.microsoft.com/office/drawing/2014/main" id="{19E34368-9102-9345-87C5-18EBB0C8FF42}"/>
              </a:ext>
            </a:extLst>
          </p:cNvPr>
          <p:cNvSpPr/>
          <p:nvPr/>
        </p:nvSpPr>
        <p:spPr>
          <a:xfrm>
            <a:off x="7523816" y="3944425"/>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40</a:t>
            </a:r>
          </a:p>
        </p:txBody>
      </p:sp>
      <p:sp>
        <p:nvSpPr>
          <p:cNvPr id="19" name="Oval 18">
            <a:extLst>
              <a:ext uri="{FF2B5EF4-FFF2-40B4-BE49-F238E27FC236}">
                <a16:creationId xmlns:a16="http://schemas.microsoft.com/office/drawing/2014/main" id="{99FC0BD5-A26A-C94A-A49F-8EB046AE5C75}"/>
              </a:ext>
            </a:extLst>
          </p:cNvPr>
          <p:cNvSpPr/>
          <p:nvPr/>
        </p:nvSpPr>
        <p:spPr>
          <a:xfrm>
            <a:off x="5451782" y="3944425"/>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19</a:t>
            </a:r>
          </a:p>
        </p:txBody>
      </p:sp>
      <p:cxnSp>
        <p:nvCxnSpPr>
          <p:cNvPr id="20" name="Straight Arrow Connector 19">
            <a:extLst>
              <a:ext uri="{FF2B5EF4-FFF2-40B4-BE49-F238E27FC236}">
                <a16:creationId xmlns:a16="http://schemas.microsoft.com/office/drawing/2014/main" id="{40F538FE-877D-BD40-994D-4C257C756841}"/>
              </a:ext>
            </a:extLst>
          </p:cNvPr>
          <p:cNvCxnSpPr>
            <a:cxnSpLocks/>
            <a:stCxn id="13" idx="6"/>
            <a:endCxn id="15" idx="1"/>
          </p:cNvCxnSpPr>
          <p:nvPr/>
        </p:nvCxnSpPr>
        <p:spPr>
          <a:xfrm>
            <a:off x="4878172" y="2790243"/>
            <a:ext cx="1568448" cy="309322"/>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BFF1564-70F5-1F4F-81B0-B01413E0E988}"/>
              </a:ext>
            </a:extLst>
          </p:cNvPr>
          <p:cNvCxnSpPr>
            <a:cxnSpLocks/>
            <a:stCxn id="13" idx="2"/>
            <a:endCxn id="14" idx="7"/>
          </p:cNvCxnSpPr>
          <p:nvPr/>
        </p:nvCxnSpPr>
        <p:spPr>
          <a:xfrm flipH="1">
            <a:off x="2520299" y="2790243"/>
            <a:ext cx="1672073" cy="30876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4793FC2-B5B7-7F43-B6F3-38CC39FAD3AB}"/>
              </a:ext>
            </a:extLst>
          </p:cNvPr>
          <p:cNvCxnSpPr>
            <a:cxnSpLocks/>
            <a:stCxn id="14" idx="3"/>
            <a:endCxn id="16" idx="0"/>
          </p:cNvCxnSpPr>
          <p:nvPr/>
        </p:nvCxnSpPr>
        <p:spPr>
          <a:xfrm flipH="1">
            <a:off x="1184535" y="3583945"/>
            <a:ext cx="850830"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7330F9C-22A2-BE46-8EE6-AD5921DD1937}"/>
              </a:ext>
            </a:extLst>
          </p:cNvPr>
          <p:cNvCxnSpPr>
            <a:cxnSpLocks/>
            <a:stCxn id="14" idx="5"/>
            <a:endCxn id="17" idx="0"/>
          </p:cNvCxnSpPr>
          <p:nvPr/>
        </p:nvCxnSpPr>
        <p:spPr>
          <a:xfrm>
            <a:off x="2520299" y="3583945"/>
            <a:ext cx="1029615"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BA8657C-7FE7-F64E-8C91-C1C1331F59CF}"/>
              </a:ext>
            </a:extLst>
          </p:cNvPr>
          <p:cNvCxnSpPr>
            <a:cxnSpLocks/>
            <a:stCxn id="15" idx="5"/>
            <a:endCxn id="18" idx="0"/>
          </p:cNvCxnSpPr>
          <p:nvPr/>
        </p:nvCxnSpPr>
        <p:spPr>
          <a:xfrm>
            <a:off x="6931554" y="3584499"/>
            <a:ext cx="935162"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76787787-62DC-E043-9201-BC14B2CD8D17}"/>
              </a:ext>
            </a:extLst>
          </p:cNvPr>
          <p:cNvCxnSpPr>
            <a:cxnSpLocks/>
            <a:stCxn id="15" idx="3"/>
            <a:endCxn id="19" idx="0"/>
          </p:cNvCxnSpPr>
          <p:nvPr/>
        </p:nvCxnSpPr>
        <p:spPr>
          <a:xfrm flipH="1">
            <a:off x="5794682" y="3584499"/>
            <a:ext cx="651938"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Content Placeholder 2">
            <a:extLst>
              <a:ext uri="{FF2B5EF4-FFF2-40B4-BE49-F238E27FC236}">
                <a16:creationId xmlns:a16="http://schemas.microsoft.com/office/drawing/2014/main" id="{994DECE1-3D26-5F4D-9B1B-374D84EE1DD4}"/>
              </a:ext>
            </a:extLst>
          </p:cNvPr>
          <p:cNvSpPr txBox="1">
            <a:spLocks/>
          </p:cNvSpPr>
          <p:nvPr/>
        </p:nvSpPr>
        <p:spPr>
          <a:xfrm>
            <a:off x="352301" y="1111403"/>
            <a:ext cx="8654537" cy="5261112"/>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Binary search finds the position of a target value within a sorted array</a:t>
            </a:r>
          </a:p>
          <a:p>
            <a:r>
              <a:rPr lang="en-US" sz="2000" b="1" dirty="0"/>
              <a:t>Example</a:t>
            </a:r>
            <a:r>
              <a:rPr lang="en-US" sz="2000" dirty="0"/>
              <a:t>: Find 7 in </a:t>
            </a:r>
          </a:p>
        </p:txBody>
      </p:sp>
      <p:sp>
        <p:nvSpPr>
          <p:cNvPr id="40" name="Oval 39">
            <a:extLst>
              <a:ext uri="{FF2B5EF4-FFF2-40B4-BE49-F238E27FC236}">
                <a16:creationId xmlns:a16="http://schemas.microsoft.com/office/drawing/2014/main" id="{0FCE6205-812E-D542-9E3A-08F0CA5D7A7B}"/>
              </a:ext>
            </a:extLst>
          </p:cNvPr>
          <p:cNvSpPr/>
          <p:nvPr/>
        </p:nvSpPr>
        <p:spPr>
          <a:xfrm>
            <a:off x="410932" y="5024586"/>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a:t>
            </a:r>
          </a:p>
        </p:txBody>
      </p:sp>
      <p:sp>
        <p:nvSpPr>
          <p:cNvPr id="41" name="Oval 40">
            <a:extLst>
              <a:ext uri="{FF2B5EF4-FFF2-40B4-BE49-F238E27FC236}">
                <a16:creationId xmlns:a16="http://schemas.microsoft.com/office/drawing/2014/main" id="{58D9E97B-BF56-6745-8C0F-E104CBF64206}"/>
              </a:ext>
            </a:extLst>
          </p:cNvPr>
          <p:cNvSpPr/>
          <p:nvPr/>
        </p:nvSpPr>
        <p:spPr>
          <a:xfrm>
            <a:off x="1249132" y="5024586"/>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4</a:t>
            </a:r>
          </a:p>
        </p:txBody>
      </p:sp>
      <p:cxnSp>
        <p:nvCxnSpPr>
          <p:cNvPr id="42" name="Straight Arrow Connector 41">
            <a:extLst>
              <a:ext uri="{FF2B5EF4-FFF2-40B4-BE49-F238E27FC236}">
                <a16:creationId xmlns:a16="http://schemas.microsoft.com/office/drawing/2014/main" id="{216FE279-F8CC-2243-878D-9973E0FB22B7}"/>
              </a:ext>
            </a:extLst>
          </p:cNvPr>
          <p:cNvCxnSpPr>
            <a:cxnSpLocks/>
            <a:stCxn id="16" idx="3"/>
            <a:endCxn id="40" idx="0"/>
          </p:cNvCxnSpPr>
          <p:nvPr/>
        </p:nvCxnSpPr>
        <p:spPr>
          <a:xfrm flipH="1">
            <a:off x="753832" y="4529238"/>
            <a:ext cx="188236"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80FE5B91-FB92-8241-A20C-128BB6D45254}"/>
              </a:ext>
            </a:extLst>
          </p:cNvPr>
          <p:cNvCxnSpPr>
            <a:cxnSpLocks/>
            <a:stCxn id="16" idx="5"/>
            <a:endCxn id="41" idx="0"/>
          </p:cNvCxnSpPr>
          <p:nvPr/>
        </p:nvCxnSpPr>
        <p:spPr>
          <a:xfrm>
            <a:off x="1427002" y="4529238"/>
            <a:ext cx="165030"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10602A8D-7A20-0F4A-916B-DBDA4C178A4F}"/>
              </a:ext>
            </a:extLst>
          </p:cNvPr>
          <p:cNvSpPr/>
          <p:nvPr/>
        </p:nvSpPr>
        <p:spPr>
          <a:xfrm>
            <a:off x="2795704" y="5025140"/>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7</a:t>
            </a:r>
          </a:p>
        </p:txBody>
      </p:sp>
      <p:sp>
        <p:nvSpPr>
          <p:cNvPr id="64" name="Oval 63">
            <a:extLst>
              <a:ext uri="{FF2B5EF4-FFF2-40B4-BE49-F238E27FC236}">
                <a16:creationId xmlns:a16="http://schemas.microsoft.com/office/drawing/2014/main" id="{4BEEE2CA-B65A-0A47-8933-44C85159B04C}"/>
              </a:ext>
            </a:extLst>
          </p:cNvPr>
          <p:cNvSpPr/>
          <p:nvPr/>
        </p:nvSpPr>
        <p:spPr>
          <a:xfrm>
            <a:off x="3633904" y="5025140"/>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10</a:t>
            </a:r>
          </a:p>
        </p:txBody>
      </p:sp>
      <p:cxnSp>
        <p:nvCxnSpPr>
          <p:cNvPr id="65" name="Straight Arrow Connector 64">
            <a:extLst>
              <a:ext uri="{FF2B5EF4-FFF2-40B4-BE49-F238E27FC236}">
                <a16:creationId xmlns:a16="http://schemas.microsoft.com/office/drawing/2014/main" id="{EE0E02FB-EF84-0A46-A491-B3DD79D1BFE9}"/>
              </a:ext>
            </a:extLst>
          </p:cNvPr>
          <p:cNvCxnSpPr>
            <a:cxnSpLocks/>
            <a:stCxn id="17" idx="3"/>
            <a:endCxn id="63" idx="0"/>
          </p:cNvCxnSpPr>
          <p:nvPr/>
        </p:nvCxnSpPr>
        <p:spPr>
          <a:xfrm flipH="1">
            <a:off x="3138604" y="4529238"/>
            <a:ext cx="168843" cy="495902"/>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5DAD1522-866E-6045-8A58-ED5DD828BAEB}"/>
              </a:ext>
            </a:extLst>
          </p:cNvPr>
          <p:cNvCxnSpPr>
            <a:cxnSpLocks/>
            <a:stCxn id="17" idx="5"/>
            <a:endCxn id="64" idx="0"/>
          </p:cNvCxnSpPr>
          <p:nvPr/>
        </p:nvCxnSpPr>
        <p:spPr>
          <a:xfrm>
            <a:off x="3792381" y="4529238"/>
            <a:ext cx="184423" cy="495902"/>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4293433B-4169-A649-880B-1DB52AD0D640}"/>
              </a:ext>
            </a:extLst>
          </p:cNvPr>
          <p:cNvSpPr/>
          <p:nvPr/>
        </p:nvSpPr>
        <p:spPr>
          <a:xfrm>
            <a:off x="5050813" y="5025140"/>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18</a:t>
            </a:r>
          </a:p>
        </p:txBody>
      </p:sp>
      <p:sp>
        <p:nvSpPr>
          <p:cNvPr id="72" name="Oval 71">
            <a:extLst>
              <a:ext uri="{FF2B5EF4-FFF2-40B4-BE49-F238E27FC236}">
                <a16:creationId xmlns:a16="http://schemas.microsoft.com/office/drawing/2014/main" id="{8BC441CF-5256-9247-85F6-6F0B6D6B96E6}"/>
              </a:ext>
            </a:extLst>
          </p:cNvPr>
          <p:cNvSpPr/>
          <p:nvPr/>
        </p:nvSpPr>
        <p:spPr>
          <a:xfrm>
            <a:off x="5889013" y="5025140"/>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21</a:t>
            </a:r>
          </a:p>
        </p:txBody>
      </p:sp>
      <p:cxnSp>
        <p:nvCxnSpPr>
          <p:cNvPr id="73" name="Straight Arrow Connector 72">
            <a:extLst>
              <a:ext uri="{FF2B5EF4-FFF2-40B4-BE49-F238E27FC236}">
                <a16:creationId xmlns:a16="http://schemas.microsoft.com/office/drawing/2014/main" id="{56ACC068-1E87-AB4A-8857-033BB089AD3D}"/>
              </a:ext>
            </a:extLst>
          </p:cNvPr>
          <p:cNvCxnSpPr>
            <a:cxnSpLocks/>
            <a:stCxn id="19" idx="3"/>
            <a:endCxn id="71" idx="0"/>
          </p:cNvCxnSpPr>
          <p:nvPr/>
        </p:nvCxnSpPr>
        <p:spPr>
          <a:xfrm flipH="1">
            <a:off x="5393713" y="4529792"/>
            <a:ext cx="158502"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8CF179CE-FD9E-6240-A54B-C72FDA6CAE61}"/>
              </a:ext>
            </a:extLst>
          </p:cNvPr>
          <p:cNvCxnSpPr>
            <a:cxnSpLocks/>
            <a:stCxn id="19" idx="5"/>
            <a:endCxn id="72" idx="0"/>
          </p:cNvCxnSpPr>
          <p:nvPr/>
        </p:nvCxnSpPr>
        <p:spPr>
          <a:xfrm>
            <a:off x="6037149" y="4529792"/>
            <a:ext cx="194764"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9" name="Oval 78">
            <a:extLst>
              <a:ext uri="{FF2B5EF4-FFF2-40B4-BE49-F238E27FC236}">
                <a16:creationId xmlns:a16="http://schemas.microsoft.com/office/drawing/2014/main" id="{AFA566A6-59A6-0A45-ACAB-E93D78C61673}"/>
              </a:ext>
            </a:extLst>
          </p:cNvPr>
          <p:cNvSpPr/>
          <p:nvPr/>
        </p:nvSpPr>
        <p:spPr>
          <a:xfrm>
            <a:off x="7161040" y="5060797"/>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37</a:t>
            </a:r>
          </a:p>
        </p:txBody>
      </p:sp>
      <p:sp>
        <p:nvSpPr>
          <p:cNvPr id="80" name="Oval 79">
            <a:extLst>
              <a:ext uri="{FF2B5EF4-FFF2-40B4-BE49-F238E27FC236}">
                <a16:creationId xmlns:a16="http://schemas.microsoft.com/office/drawing/2014/main" id="{C9A37556-9BAE-7648-94EF-7669CD5333A5}"/>
              </a:ext>
            </a:extLst>
          </p:cNvPr>
          <p:cNvSpPr/>
          <p:nvPr/>
        </p:nvSpPr>
        <p:spPr>
          <a:xfrm>
            <a:off x="7999240" y="5060797"/>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45</a:t>
            </a:r>
          </a:p>
        </p:txBody>
      </p:sp>
      <p:cxnSp>
        <p:nvCxnSpPr>
          <p:cNvPr id="81" name="Straight Arrow Connector 80">
            <a:extLst>
              <a:ext uri="{FF2B5EF4-FFF2-40B4-BE49-F238E27FC236}">
                <a16:creationId xmlns:a16="http://schemas.microsoft.com/office/drawing/2014/main" id="{AD97DE27-DA03-9849-8D2B-277A09CDDD05}"/>
              </a:ext>
            </a:extLst>
          </p:cNvPr>
          <p:cNvCxnSpPr>
            <a:cxnSpLocks/>
            <a:stCxn id="18" idx="3"/>
            <a:endCxn id="79" idx="0"/>
          </p:cNvCxnSpPr>
          <p:nvPr/>
        </p:nvCxnSpPr>
        <p:spPr>
          <a:xfrm flipH="1">
            <a:off x="7503940" y="4529792"/>
            <a:ext cx="120309" cy="531005"/>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62C1732E-E3B5-F944-B8E0-BA1B5B967C3C}"/>
              </a:ext>
            </a:extLst>
          </p:cNvPr>
          <p:cNvCxnSpPr>
            <a:cxnSpLocks/>
            <a:stCxn id="18" idx="5"/>
            <a:endCxn id="80" idx="0"/>
          </p:cNvCxnSpPr>
          <p:nvPr/>
        </p:nvCxnSpPr>
        <p:spPr>
          <a:xfrm>
            <a:off x="8109183" y="4529792"/>
            <a:ext cx="232957" cy="531005"/>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17" name="Oval 116">
            <a:extLst>
              <a:ext uri="{FF2B5EF4-FFF2-40B4-BE49-F238E27FC236}">
                <a16:creationId xmlns:a16="http://schemas.microsoft.com/office/drawing/2014/main" id="{1C9C1F7C-93CC-CC41-8C19-2F0414446753}"/>
              </a:ext>
            </a:extLst>
          </p:cNvPr>
          <p:cNvSpPr/>
          <p:nvPr/>
        </p:nvSpPr>
        <p:spPr>
          <a:xfrm>
            <a:off x="4035435" y="6141497"/>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13</a:t>
            </a:r>
          </a:p>
        </p:txBody>
      </p:sp>
      <p:cxnSp>
        <p:nvCxnSpPr>
          <p:cNvPr id="118" name="Straight Arrow Connector 117">
            <a:extLst>
              <a:ext uri="{FF2B5EF4-FFF2-40B4-BE49-F238E27FC236}">
                <a16:creationId xmlns:a16="http://schemas.microsoft.com/office/drawing/2014/main" id="{0EEDFCD3-50F3-654A-9F09-7E1777E39726}"/>
              </a:ext>
            </a:extLst>
          </p:cNvPr>
          <p:cNvCxnSpPr>
            <a:cxnSpLocks/>
            <a:stCxn id="64" idx="5"/>
            <a:endCxn id="117" idx="0"/>
          </p:cNvCxnSpPr>
          <p:nvPr/>
        </p:nvCxnSpPr>
        <p:spPr>
          <a:xfrm>
            <a:off x="4219271" y="5610507"/>
            <a:ext cx="159064" cy="530990"/>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20" name="Oval 119">
            <a:extLst>
              <a:ext uri="{FF2B5EF4-FFF2-40B4-BE49-F238E27FC236}">
                <a16:creationId xmlns:a16="http://schemas.microsoft.com/office/drawing/2014/main" id="{BA1D8311-47EB-4D4C-883A-A9FF668B42DB}"/>
              </a:ext>
            </a:extLst>
          </p:cNvPr>
          <p:cNvSpPr/>
          <p:nvPr/>
        </p:nvSpPr>
        <p:spPr>
          <a:xfrm>
            <a:off x="8458200" y="6141497"/>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71</a:t>
            </a:r>
          </a:p>
        </p:txBody>
      </p:sp>
      <p:cxnSp>
        <p:nvCxnSpPr>
          <p:cNvPr id="121" name="Straight Arrow Connector 120">
            <a:extLst>
              <a:ext uri="{FF2B5EF4-FFF2-40B4-BE49-F238E27FC236}">
                <a16:creationId xmlns:a16="http://schemas.microsoft.com/office/drawing/2014/main" id="{32B0536D-40E4-7D4F-9347-F912133EEE34}"/>
              </a:ext>
            </a:extLst>
          </p:cNvPr>
          <p:cNvCxnSpPr>
            <a:cxnSpLocks/>
            <a:stCxn id="80" idx="5"/>
            <a:endCxn id="120" idx="0"/>
          </p:cNvCxnSpPr>
          <p:nvPr/>
        </p:nvCxnSpPr>
        <p:spPr>
          <a:xfrm>
            <a:off x="8584607" y="5646164"/>
            <a:ext cx="216493" cy="495333"/>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aphicFrame>
        <p:nvGraphicFramePr>
          <p:cNvPr id="122" name="Table 122">
            <a:extLst>
              <a:ext uri="{FF2B5EF4-FFF2-40B4-BE49-F238E27FC236}">
                <a16:creationId xmlns:a16="http://schemas.microsoft.com/office/drawing/2014/main" id="{0E7EA07C-3D5D-B449-AB80-A3657335906F}"/>
              </a:ext>
            </a:extLst>
          </p:cNvPr>
          <p:cNvGraphicFramePr>
            <a:graphicFrameLocks noGrp="1"/>
          </p:cNvGraphicFramePr>
          <p:nvPr>
            <p:extLst>
              <p:ext uri="{D42A27DB-BD31-4B8C-83A1-F6EECF244321}">
                <p14:modId xmlns:p14="http://schemas.microsoft.com/office/powerpoint/2010/main" val="1729315645"/>
              </p:ext>
            </p:extLst>
          </p:nvPr>
        </p:nvGraphicFramePr>
        <p:xfrm>
          <a:off x="1021202" y="1883646"/>
          <a:ext cx="7400066" cy="370840"/>
        </p:xfrm>
        <a:graphic>
          <a:graphicData uri="http://schemas.openxmlformats.org/drawingml/2006/table">
            <a:tbl>
              <a:tblPr firstRow="1" bandRow="1">
                <a:tableStyleId>{616DA210-FB5B-4158-B5E0-FEB733F419BA}</a:tableStyleId>
              </a:tblPr>
              <a:tblGrid>
                <a:gridCol w="435298">
                  <a:extLst>
                    <a:ext uri="{9D8B030D-6E8A-4147-A177-3AD203B41FA5}">
                      <a16:colId xmlns:a16="http://schemas.microsoft.com/office/drawing/2014/main" val="47482117"/>
                    </a:ext>
                  </a:extLst>
                </a:gridCol>
                <a:gridCol w="435298">
                  <a:extLst>
                    <a:ext uri="{9D8B030D-6E8A-4147-A177-3AD203B41FA5}">
                      <a16:colId xmlns:a16="http://schemas.microsoft.com/office/drawing/2014/main" val="4238852019"/>
                    </a:ext>
                  </a:extLst>
                </a:gridCol>
                <a:gridCol w="435298">
                  <a:extLst>
                    <a:ext uri="{9D8B030D-6E8A-4147-A177-3AD203B41FA5}">
                      <a16:colId xmlns:a16="http://schemas.microsoft.com/office/drawing/2014/main" val="4175046715"/>
                    </a:ext>
                  </a:extLst>
                </a:gridCol>
                <a:gridCol w="435298">
                  <a:extLst>
                    <a:ext uri="{9D8B030D-6E8A-4147-A177-3AD203B41FA5}">
                      <a16:colId xmlns:a16="http://schemas.microsoft.com/office/drawing/2014/main" val="1604032782"/>
                    </a:ext>
                  </a:extLst>
                </a:gridCol>
                <a:gridCol w="435298">
                  <a:extLst>
                    <a:ext uri="{9D8B030D-6E8A-4147-A177-3AD203B41FA5}">
                      <a16:colId xmlns:a16="http://schemas.microsoft.com/office/drawing/2014/main" val="3893164540"/>
                    </a:ext>
                  </a:extLst>
                </a:gridCol>
                <a:gridCol w="435298">
                  <a:extLst>
                    <a:ext uri="{9D8B030D-6E8A-4147-A177-3AD203B41FA5}">
                      <a16:colId xmlns:a16="http://schemas.microsoft.com/office/drawing/2014/main" val="1795764198"/>
                    </a:ext>
                  </a:extLst>
                </a:gridCol>
                <a:gridCol w="435298">
                  <a:extLst>
                    <a:ext uri="{9D8B030D-6E8A-4147-A177-3AD203B41FA5}">
                      <a16:colId xmlns:a16="http://schemas.microsoft.com/office/drawing/2014/main" val="3293528651"/>
                    </a:ext>
                  </a:extLst>
                </a:gridCol>
                <a:gridCol w="435298">
                  <a:extLst>
                    <a:ext uri="{9D8B030D-6E8A-4147-A177-3AD203B41FA5}">
                      <a16:colId xmlns:a16="http://schemas.microsoft.com/office/drawing/2014/main" val="1437550862"/>
                    </a:ext>
                  </a:extLst>
                </a:gridCol>
                <a:gridCol w="435298">
                  <a:extLst>
                    <a:ext uri="{9D8B030D-6E8A-4147-A177-3AD203B41FA5}">
                      <a16:colId xmlns:a16="http://schemas.microsoft.com/office/drawing/2014/main" val="3770085116"/>
                    </a:ext>
                  </a:extLst>
                </a:gridCol>
                <a:gridCol w="435298">
                  <a:extLst>
                    <a:ext uri="{9D8B030D-6E8A-4147-A177-3AD203B41FA5}">
                      <a16:colId xmlns:a16="http://schemas.microsoft.com/office/drawing/2014/main" val="2036782012"/>
                    </a:ext>
                  </a:extLst>
                </a:gridCol>
                <a:gridCol w="435298">
                  <a:extLst>
                    <a:ext uri="{9D8B030D-6E8A-4147-A177-3AD203B41FA5}">
                      <a16:colId xmlns:a16="http://schemas.microsoft.com/office/drawing/2014/main" val="621978012"/>
                    </a:ext>
                  </a:extLst>
                </a:gridCol>
                <a:gridCol w="435298">
                  <a:extLst>
                    <a:ext uri="{9D8B030D-6E8A-4147-A177-3AD203B41FA5}">
                      <a16:colId xmlns:a16="http://schemas.microsoft.com/office/drawing/2014/main" val="1573071621"/>
                    </a:ext>
                  </a:extLst>
                </a:gridCol>
                <a:gridCol w="435298">
                  <a:extLst>
                    <a:ext uri="{9D8B030D-6E8A-4147-A177-3AD203B41FA5}">
                      <a16:colId xmlns:a16="http://schemas.microsoft.com/office/drawing/2014/main" val="2381258097"/>
                    </a:ext>
                  </a:extLst>
                </a:gridCol>
                <a:gridCol w="435298">
                  <a:extLst>
                    <a:ext uri="{9D8B030D-6E8A-4147-A177-3AD203B41FA5}">
                      <a16:colId xmlns:a16="http://schemas.microsoft.com/office/drawing/2014/main" val="1059335578"/>
                    </a:ext>
                  </a:extLst>
                </a:gridCol>
                <a:gridCol w="435298">
                  <a:extLst>
                    <a:ext uri="{9D8B030D-6E8A-4147-A177-3AD203B41FA5}">
                      <a16:colId xmlns:a16="http://schemas.microsoft.com/office/drawing/2014/main" val="1407959170"/>
                    </a:ext>
                  </a:extLst>
                </a:gridCol>
                <a:gridCol w="435298">
                  <a:extLst>
                    <a:ext uri="{9D8B030D-6E8A-4147-A177-3AD203B41FA5}">
                      <a16:colId xmlns:a16="http://schemas.microsoft.com/office/drawing/2014/main" val="2495993404"/>
                    </a:ext>
                  </a:extLst>
                </a:gridCol>
                <a:gridCol w="435298">
                  <a:extLst>
                    <a:ext uri="{9D8B030D-6E8A-4147-A177-3AD203B41FA5}">
                      <a16:colId xmlns:a16="http://schemas.microsoft.com/office/drawing/2014/main" val="3141175345"/>
                    </a:ext>
                  </a:extLst>
                </a:gridCol>
              </a:tblGrid>
              <a:tr h="370840">
                <a:tc>
                  <a:txBody>
                    <a:bodyPr/>
                    <a:lstStyle/>
                    <a:p>
                      <a:r>
                        <a:rPr lang="en-US" dirty="0"/>
                        <a:t>1</a:t>
                      </a:r>
                    </a:p>
                  </a:txBody>
                  <a:tcPr/>
                </a:tc>
                <a:tc>
                  <a:txBody>
                    <a:bodyPr/>
                    <a:lstStyle/>
                    <a:p>
                      <a:r>
                        <a:rPr lang="en-US" dirty="0"/>
                        <a:t>3</a:t>
                      </a:r>
                    </a:p>
                  </a:txBody>
                  <a:tcPr/>
                </a:tc>
                <a:tc>
                  <a:txBody>
                    <a:bodyPr/>
                    <a:lstStyle/>
                    <a:p>
                      <a:r>
                        <a:rPr lang="en-US" dirty="0"/>
                        <a:t>4</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10</a:t>
                      </a:r>
                    </a:p>
                  </a:txBody>
                  <a:tcPr/>
                </a:tc>
                <a:tc>
                  <a:txBody>
                    <a:bodyPr/>
                    <a:lstStyle/>
                    <a:p>
                      <a:r>
                        <a:rPr lang="en-US" dirty="0"/>
                        <a:t>13</a:t>
                      </a:r>
                    </a:p>
                  </a:txBody>
                  <a:tcPr/>
                </a:tc>
                <a:tc>
                  <a:txBody>
                    <a:bodyPr/>
                    <a:lstStyle/>
                    <a:p>
                      <a:r>
                        <a:rPr lang="en-US" dirty="0"/>
                        <a:t>14</a:t>
                      </a:r>
                    </a:p>
                  </a:txBody>
                  <a:tcPr/>
                </a:tc>
                <a:tc>
                  <a:txBody>
                    <a:bodyPr/>
                    <a:lstStyle/>
                    <a:p>
                      <a:r>
                        <a:rPr lang="en-US" dirty="0"/>
                        <a:t>18</a:t>
                      </a:r>
                    </a:p>
                  </a:txBody>
                  <a:tcPr/>
                </a:tc>
                <a:tc>
                  <a:txBody>
                    <a:bodyPr/>
                    <a:lstStyle/>
                    <a:p>
                      <a:r>
                        <a:rPr lang="en-US" dirty="0"/>
                        <a:t>19</a:t>
                      </a:r>
                    </a:p>
                  </a:txBody>
                  <a:tcPr/>
                </a:tc>
                <a:tc>
                  <a:txBody>
                    <a:bodyPr/>
                    <a:lstStyle/>
                    <a:p>
                      <a:r>
                        <a:rPr lang="en-US" dirty="0"/>
                        <a:t>21</a:t>
                      </a:r>
                    </a:p>
                  </a:txBody>
                  <a:tcPr/>
                </a:tc>
                <a:tc>
                  <a:txBody>
                    <a:bodyPr/>
                    <a:lstStyle/>
                    <a:p>
                      <a:r>
                        <a:rPr lang="en-US" dirty="0"/>
                        <a:t>24</a:t>
                      </a:r>
                    </a:p>
                  </a:txBody>
                  <a:tcPr/>
                </a:tc>
                <a:tc>
                  <a:txBody>
                    <a:bodyPr/>
                    <a:lstStyle/>
                    <a:p>
                      <a:r>
                        <a:rPr lang="en-US" dirty="0"/>
                        <a:t>37</a:t>
                      </a:r>
                    </a:p>
                  </a:txBody>
                  <a:tcPr/>
                </a:tc>
                <a:tc>
                  <a:txBody>
                    <a:bodyPr/>
                    <a:lstStyle/>
                    <a:p>
                      <a:r>
                        <a:rPr lang="en-US" dirty="0"/>
                        <a:t>40</a:t>
                      </a:r>
                    </a:p>
                  </a:txBody>
                  <a:tcPr/>
                </a:tc>
                <a:tc>
                  <a:txBody>
                    <a:bodyPr/>
                    <a:lstStyle/>
                    <a:p>
                      <a:r>
                        <a:rPr lang="en-US" dirty="0"/>
                        <a:t>45</a:t>
                      </a:r>
                    </a:p>
                  </a:txBody>
                  <a:tcPr/>
                </a:tc>
                <a:tc>
                  <a:txBody>
                    <a:bodyPr/>
                    <a:lstStyle/>
                    <a:p>
                      <a:r>
                        <a:rPr lang="en-US" dirty="0"/>
                        <a:t>71</a:t>
                      </a:r>
                    </a:p>
                  </a:txBody>
                  <a:tcPr/>
                </a:tc>
                <a:extLst>
                  <a:ext uri="{0D108BD9-81ED-4DB2-BD59-A6C34878D82A}">
                    <a16:rowId xmlns:a16="http://schemas.microsoft.com/office/drawing/2014/main" val="1105915882"/>
                  </a:ext>
                </a:extLst>
              </a:tr>
            </a:tbl>
          </a:graphicData>
        </a:graphic>
      </p:graphicFrame>
      <p:sp>
        <p:nvSpPr>
          <p:cNvPr id="1029" name="Down Arrow 1028">
            <a:extLst>
              <a:ext uri="{FF2B5EF4-FFF2-40B4-BE49-F238E27FC236}">
                <a16:creationId xmlns:a16="http://schemas.microsoft.com/office/drawing/2014/main" id="{CCD1AFE5-3BDC-6F45-8380-281BDF11CAFF}"/>
              </a:ext>
            </a:extLst>
          </p:cNvPr>
          <p:cNvSpPr/>
          <p:nvPr/>
        </p:nvSpPr>
        <p:spPr>
          <a:xfrm>
            <a:off x="4572000" y="1499384"/>
            <a:ext cx="306172" cy="346946"/>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solidFill>
              </a:rPr>
              <a:t>1</a:t>
            </a:r>
          </a:p>
        </p:txBody>
      </p:sp>
      <p:sp>
        <p:nvSpPr>
          <p:cNvPr id="1030" name="Rectangle 1029">
            <a:extLst>
              <a:ext uri="{FF2B5EF4-FFF2-40B4-BE49-F238E27FC236}">
                <a16:creationId xmlns:a16="http://schemas.microsoft.com/office/drawing/2014/main" id="{AB1D13AF-A3C8-7340-B9EC-03772A80CFA5}"/>
              </a:ext>
            </a:extLst>
          </p:cNvPr>
          <p:cNvSpPr/>
          <p:nvPr/>
        </p:nvSpPr>
        <p:spPr>
          <a:xfrm>
            <a:off x="942068" y="1806387"/>
            <a:ext cx="3593204" cy="566949"/>
          </a:xfrm>
          <a:prstGeom prst="rect">
            <a:avLst/>
          </a:prstGeom>
          <a:solidFill>
            <a:schemeClr val="accent3">
              <a:lumMod val="20000"/>
              <a:lumOff val="80000"/>
              <a:alpha val="20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Up Arrow 136">
            <a:extLst>
              <a:ext uri="{FF2B5EF4-FFF2-40B4-BE49-F238E27FC236}">
                <a16:creationId xmlns:a16="http://schemas.microsoft.com/office/drawing/2014/main" id="{FA25A8B3-815E-DB4B-B5C2-BC0AA7367E49}"/>
              </a:ext>
            </a:extLst>
          </p:cNvPr>
          <p:cNvSpPr/>
          <p:nvPr/>
        </p:nvSpPr>
        <p:spPr>
          <a:xfrm>
            <a:off x="2367213" y="2392212"/>
            <a:ext cx="306172" cy="347666"/>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6"/>
                </a:solidFill>
              </a:rPr>
              <a:t>2</a:t>
            </a:r>
          </a:p>
        </p:txBody>
      </p:sp>
      <p:sp>
        <p:nvSpPr>
          <p:cNvPr id="138" name="Rectangle 137">
            <a:extLst>
              <a:ext uri="{FF2B5EF4-FFF2-40B4-BE49-F238E27FC236}">
                <a16:creationId xmlns:a16="http://schemas.microsoft.com/office/drawing/2014/main" id="{5579A311-0C70-ED4E-983E-612DBA9ADD66}"/>
              </a:ext>
            </a:extLst>
          </p:cNvPr>
          <p:cNvSpPr/>
          <p:nvPr/>
        </p:nvSpPr>
        <p:spPr>
          <a:xfrm>
            <a:off x="2719045" y="1841101"/>
            <a:ext cx="1787393" cy="494360"/>
          </a:xfrm>
          <a:prstGeom prst="rect">
            <a:avLst/>
          </a:prstGeom>
          <a:solidFill>
            <a:schemeClr val="accent6">
              <a:alpha val="2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Up Arrow 138">
            <a:extLst>
              <a:ext uri="{FF2B5EF4-FFF2-40B4-BE49-F238E27FC236}">
                <a16:creationId xmlns:a16="http://schemas.microsoft.com/office/drawing/2014/main" id="{24B3B322-55BD-104B-8171-6D03D69B86F9}"/>
              </a:ext>
            </a:extLst>
          </p:cNvPr>
          <p:cNvSpPr/>
          <p:nvPr/>
        </p:nvSpPr>
        <p:spPr>
          <a:xfrm>
            <a:off x="3253466" y="2391754"/>
            <a:ext cx="306172" cy="347666"/>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solidFill>
              </a:rPr>
              <a:t>3</a:t>
            </a:r>
          </a:p>
        </p:txBody>
      </p:sp>
      <p:sp>
        <p:nvSpPr>
          <p:cNvPr id="140" name="Rectangle 139">
            <a:extLst>
              <a:ext uri="{FF2B5EF4-FFF2-40B4-BE49-F238E27FC236}">
                <a16:creationId xmlns:a16="http://schemas.microsoft.com/office/drawing/2014/main" id="{ADCF952B-238E-6C48-B870-629A262C4472}"/>
              </a:ext>
            </a:extLst>
          </p:cNvPr>
          <p:cNvSpPr/>
          <p:nvPr/>
        </p:nvSpPr>
        <p:spPr>
          <a:xfrm>
            <a:off x="2746652" y="1866756"/>
            <a:ext cx="460362" cy="420969"/>
          </a:xfrm>
          <a:prstGeom prst="rect">
            <a:avLst/>
          </a:prstGeom>
          <a:solidFill>
            <a:schemeClr val="accent4">
              <a:lumMod val="20000"/>
              <a:lumOff val="80000"/>
              <a:alpha val="2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Up Arrow 140">
            <a:extLst>
              <a:ext uri="{FF2B5EF4-FFF2-40B4-BE49-F238E27FC236}">
                <a16:creationId xmlns:a16="http://schemas.microsoft.com/office/drawing/2014/main" id="{F9A3D156-3373-B44F-8458-F3FB148E123E}"/>
              </a:ext>
            </a:extLst>
          </p:cNvPr>
          <p:cNvSpPr/>
          <p:nvPr/>
        </p:nvSpPr>
        <p:spPr>
          <a:xfrm>
            <a:off x="2801799" y="2383264"/>
            <a:ext cx="306172" cy="347666"/>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4</a:t>
            </a:r>
          </a:p>
        </p:txBody>
      </p:sp>
    </p:spTree>
    <p:extLst>
      <p:ext uri="{BB962C8B-B14F-4D97-AF65-F5344CB8AC3E}">
        <p14:creationId xmlns:p14="http://schemas.microsoft.com/office/powerpoint/2010/main" val="117519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500"/>
                                        <p:tgtEl>
                                          <p:spTgt spid="1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7"/>
                                        </p:tgtEl>
                                        <p:attrNameLst>
                                          <p:attrName>style.visibility</p:attrName>
                                        </p:attrNameLst>
                                      </p:cBhvr>
                                      <p:to>
                                        <p:strVal val="visible"/>
                                      </p:to>
                                    </p:set>
                                    <p:animEffect transition="in" filter="fade">
                                      <p:cBhvr>
                                        <p:cTn id="20" dur="500"/>
                                        <p:tgtEl>
                                          <p:spTgt spid="1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fade">
                                      <p:cBhvr>
                                        <p:cTn id="25" dur="500"/>
                                        <p:tgtEl>
                                          <p:spTgt spid="1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fade">
                                      <p:cBhvr>
                                        <p:cTn id="28" dur="500"/>
                                        <p:tgtEl>
                                          <p:spTgt spid="1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9"/>
                                        </p:tgtEl>
                                        <p:attrNameLst>
                                          <p:attrName>style.visibility</p:attrName>
                                        </p:attrNameLst>
                                      </p:cBhvr>
                                      <p:to>
                                        <p:strVal val="visible"/>
                                      </p:to>
                                    </p:set>
                                    <p:animEffect transition="in" filter="fade">
                                      <p:cBhvr>
                                        <p:cTn id="33" dur="500"/>
                                        <p:tgtEl>
                                          <p:spTgt spid="1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fade">
                                      <p:cBhvr>
                                        <p:cTn id="38" dur="500"/>
                                        <p:tgtEl>
                                          <p:spTgt spid="1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500"/>
                                        <p:tgtEl>
                                          <p:spTgt spid="1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fade">
                                      <p:cBhvr>
                                        <p:cTn id="46" dur="500"/>
                                        <p:tgtEl>
                                          <p:spTgt spid="1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32"/>
                                        </p:tgtEl>
                                        <p:attrNameLst>
                                          <p:attrName>style.visibility</p:attrName>
                                        </p:attrNameLst>
                                      </p:cBhvr>
                                      <p:to>
                                        <p:strVal val="visible"/>
                                      </p:to>
                                    </p:set>
                                    <p:animEffect transition="in" filter="fade">
                                      <p:cBhvr>
                                        <p:cTn id="4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032" grpId="0" animBg="1"/>
      <p:bldP spid="1029" grpId="0" animBg="1"/>
      <p:bldP spid="1030" grpId="0" animBg="1"/>
      <p:bldP spid="137" grpId="0" animBg="1"/>
      <p:bldP spid="138" grpId="0" animBg="1"/>
      <p:bldP spid="139" grpId="0" animBg="1"/>
      <p:bldP spid="140" grpId="0" animBg="1"/>
      <p:bldP spid="1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D78D-FAD4-594E-9386-74BC2A97984A}"/>
              </a:ext>
            </a:extLst>
          </p:cNvPr>
          <p:cNvSpPr>
            <a:spLocks noGrp="1"/>
          </p:cNvSpPr>
          <p:nvPr>
            <p:ph type="title"/>
          </p:nvPr>
        </p:nvSpPr>
        <p:spPr/>
        <p:txBody>
          <a:bodyPr/>
          <a:lstStyle/>
          <a:p>
            <a:r>
              <a:rPr lang="en-US" dirty="0"/>
              <a:t>Search in a binary search tree</a:t>
            </a:r>
          </a:p>
        </p:txBody>
      </p:sp>
      <p:sp>
        <p:nvSpPr>
          <p:cNvPr id="3" name="Content Placeholder 2">
            <a:extLst>
              <a:ext uri="{FF2B5EF4-FFF2-40B4-BE49-F238E27FC236}">
                <a16:creationId xmlns:a16="http://schemas.microsoft.com/office/drawing/2014/main" id="{59E5D797-B21F-4940-B29D-D01AEFFF4CBE}"/>
              </a:ext>
            </a:extLst>
          </p:cNvPr>
          <p:cNvSpPr>
            <a:spLocks noGrp="1"/>
          </p:cNvSpPr>
          <p:nvPr>
            <p:ph idx="1"/>
          </p:nvPr>
        </p:nvSpPr>
        <p:spPr/>
        <p:txBody>
          <a:bodyPr>
            <a:normAutofit/>
          </a:bodyPr>
          <a:lstStyle/>
          <a:p>
            <a:r>
              <a:rPr lang="en-AU" sz="2000" dirty="0"/>
              <a:t>Binary search</a:t>
            </a:r>
          </a:p>
          <a:p>
            <a:pPr lvl="1"/>
            <a:r>
              <a:rPr lang="en-AU" sz="1800" dirty="0"/>
              <a:t>Compares the target value to the middle element of the array. </a:t>
            </a:r>
          </a:p>
          <a:p>
            <a:pPr lvl="1"/>
            <a:r>
              <a:rPr lang="en-AU" sz="1800" dirty="0"/>
              <a:t>If they are not equal, the half in which the target cannot lie is eliminated and the search continues on the remaining half.</a:t>
            </a:r>
          </a:p>
          <a:p>
            <a:pPr lvl="1"/>
            <a:r>
              <a:rPr lang="en-AU" sz="1800" dirty="0"/>
              <a:t>If the search ends with the remaining half being empty, the target is not in the array.</a:t>
            </a:r>
          </a:p>
          <a:p>
            <a:r>
              <a:rPr lang="en-US" sz="2000" dirty="0"/>
              <a:t>Define a function that tests whether a value is an element of a list or not</a:t>
            </a:r>
            <a:endParaRPr lang="en-AU" sz="2000" dirty="0"/>
          </a:p>
          <a:p>
            <a:pPr marL="0" indent="0">
              <a:buNone/>
            </a:pPr>
            <a:endParaRPr lang="en-US" sz="2000" dirty="0"/>
          </a:p>
        </p:txBody>
      </p:sp>
      <p:sp>
        <p:nvSpPr>
          <p:cNvPr id="4" name="Slide Number Placeholder 3">
            <a:extLst>
              <a:ext uri="{FF2B5EF4-FFF2-40B4-BE49-F238E27FC236}">
                <a16:creationId xmlns:a16="http://schemas.microsoft.com/office/drawing/2014/main" id="{EC4EDD68-A2C7-A044-ABFC-76378D14082E}"/>
              </a:ext>
            </a:extLst>
          </p:cNvPr>
          <p:cNvSpPr>
            <a:spLocks noGrp="1"/>
          </p:cNvSpPr>
          <p:nvPr>
            <p:ph type="sldNum" sz="quarter" idx="12"/>
          </p:nvPr>
        </p:nvSpPr>
        <p:spPr/>
        <p:txBody>
          <a:bodyPr/>
          <a:lstStyle/>
          <a:p>
            <a:fld id="{C584CDA4-B2C2-C244-9F85-471ABA281F4B}" type="slidenum">
              <a:rPr lang="en-US" smtClean="0"/>
              <a:t>6</a:t>
            </a:fld>
            <a:endParaRPr lang="en-US"/>
          </a:p>
        </p:txBody>
      </p:sp>
      <p:sp>
        <p:nvSpPr>
          <p:cNvPr id="5" name="Rectangle 4">
            <a:extLst>
              <a:ext uri="{FF2B5EF4-FFF2-40B4-BE49-F238E27FC236}">
                <a16:creationId xmlns:a16="http://schemas.microsoft.com/office/drawing/2014/main" id="{AFD88E57-378E-F14B-97F7-654FCE71899D}"/>
              </a:ext>
            </a:extLst>
          </p:cNvPr>
          <p:cNvSpPr/>
          <p:nvPr/>
        </p:nvSpPr>
        <p:spPr>
          <a:xfrm>
            <a:off x="1263178" y="4004628"/>
            <a:ext cx="6891680" cy="1600438"/>
          </a:xfrm>
          <a:prstGeom prst="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txBody>
          <a:bodyPr wrap="square">
            <a:spAutoFit/>
          </a:bodyPr>
          <a:lstStyle/>
          <a:p>
            <a:r>
              <a:rPr lang="en-AU" sz="1400" dirty="0" err="1">
                <a:solidFill>
                  <a:srgbClr val="795E26"/>
                </a:solidFill>
                <a:latin typeface="Menlo" panose="020B0609030804020204" pitchFamily="49" charset="0"/>
              </a:rPr>
              <a:t>binElem</a:t>
            </a:r>
            <a:r>
              <a:rPr lang="en-AU" sz="1400" dirty="0">
                <a:solidFill>
                  <a:srgbClr val="000000"/>
                </a:solidFill>
                <a:latin typeface="Menlo" panose="020B0609030804020204" pitchFamily="49" charset="0"/>
              </a:rPr>
              <a:t> :: </a:t>
            </a:r>
            <a:r>
              <a:rPr lang="en-AU" sz="1400" dirty="0">
                <a:solidFill>
                  <a:srgbClr val="0000FF"/>
                </a:solidFill>
                <a:latin typeface="Menlo" panose="020B0609030804020204" pitchFamily="49" charset="0"/>
              </a:rPr>
              <a:t>Ord</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err="1">
                <a:solidFill>
                  <a:srgbClr val="0000FF"/>
                </a:solidFill>
                <a:latin typeface="Menlo" panose="020B0609030804020204" pitchFamily="49" charset="0"/>
              </a:rPr>
              <a:t>BSTree</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-&gt; </a:t>
            </a:r>
            <a:r>
              <a:rPr lang="en-AU" sz="1400" dirty="0">
                <a:solidFill>
                  <a:srgbClr val="0000FF"/>
                </a:solidFill>
                <a:latin typeface="Menlo" panose="020B0609030804020204" pitchFamily="49" charset="0"/>
              </a:rPr>
              <a:t>Bool</a:t>
            </a:r>
            <a:endParaRPr lang="en-AU" sz="1400" dirty="0">
              <a:solidFill>
                <a:srgbClr val="000000"/>
              </a:solidFill>
              <a:latin typeface="Menlo" panose="020B0609030804020204" pitchFamily="49" charset="0"/>
            </a:endParaRPr>
          </a:p>
          <a:p>
            <a:r>
              <a:rPr lang="en-AU" sz="1400" dirty="0" err="1">
                <a:solidFill>
                  <a:srgbClr val="000000"/>
                </a:solidFill>
                <a:latin typeface="Menlo" panose="020B0609030804020204" pitchFamily="49" charset="0"/>
              </a:rPr>
              <a:t>binElem</a:t>
            </a:r>
            <a:r>
              <a:rPr lang="en-AU" sz="1400" dirty="0">
                <a:solidFill>
                  <a:srgbClr val="000000"/>
                </a:solidFill>
                <a:latin typeface="Menlo" panose="020B0609030804020204" pitchFamily="49" charset="0"/>
              </a:rPr>
              <a:t> x tree = </a:t>
            </a:r>
            <a:r>
              <a:rPr lang="en-AU" sz="1400" dirty="0">
                <a:solidFill>
                  <a:srgbClr val="AF00DB"/>
                </a:solidFill>
                <a:latin typeface="Menlo" panose="020B0609030804020204" pitchFamily="49" charset="0"/>
              </a:rPr>
              <a:t>case</a:t>
            </a:r>
            <a:r>
              <a:rPr lang="en-AU" sz="1400" dirty="0">
                <a:solidFill>
                  <a:srgbClr val="000000"/>
                </a:solidFill>
                <a:latin typeface="Menlo" panose="020B0609030804020204" pitchFamily="49" charset="0"/>
              </a:rPr>
              <a:t> tree </a:t>
            </a:r>
            <a:r>
              <a:rPr lang="en-AU" sz="1400" dirty="0">
                <a:solidFill>
                  <a:srgbClr val="AF00DB"/>
                </a:solidFill>
                <a:latin typeface="Menlo" panose="020B0609030804020204" pitchFamily="49" charset="0"/>
              </a:rPr>
              <a:t>of</a:t>
            </a:r>
            <a:endParaRPr lang="en-AU" sz="1400" dirty="0">
              <a:solidFill>
                <a:srgbClr val="000000"/>
              </a:solidFill>
              <a:latin typeface="Menlo" panose="020B0609030804020204" pitchFamily="49" charset="0"/>
            </a:endParaRPr>
          </a:p>
          <a:p>
            <a:r>
              <a:rPr lang="en-AU" sz="1400" dirty="0">
                <a:solidFill>
                  <a:srgbClr val="000000"/>
                </a:solidFill>
                <a:latin typeface="Menlo" panose="020B0609030804020204" pitchFamily="49" charset="0"/>
              </a:rPr>
              <a:t>	Null -&gt; False</a:t>
            </a:r>
          </a:p>
          <a:p>
            <a:r>
              <a:rPr lang="en-AU" sz="1400" dirty="0">
                <a:solidFill>
                  <a:srgbClr val="000000"/>
                </a:solidFill>
                <a:latin typeface="Menlo" panose="020B0609030804020204" pitchFamily="49" charset="0"/>
              </a:rPr>
              <a:t>	Node left node right</a:t>
            </a:r>
          </a:p>
          <a:p>
            <a:pPr lvl="2"/>
            <a:r>
              <a:rPr lang="en-AU" sz="1400" dirty="0">
                <a:solidFill>
                  <a:srgbClr val="000000"/>
                </a:solidFill>
                <a:latin typeface="Menlo" panose="020B0609030804020204" pitchFamily="49" charset="0"/>
              </a:rPr>
              <a:t>| x &lt; node  -&gt; </a:t>
            </a:r>
            <a:r>
              <a:rPr lang="en-AU" sz="1400" dirty="0" err="1">
                <a:solidFill>
                  <a:srgbClr val="000000"/>
                </a:solidFill>
                <a:latin typeface="Menlo" panose="020B0609030804020204" pitchFamily="49" charset="0"/>
              </a:rPr>
              <a:t>binElem</a:t>
            </a:r>
            <a:r>
              <a:rPr lang="en-AU" sz="1400" dirty="0">
                <a:solidFill>
                  <a:srgbClr val="000000"/>
                </a:solidFill>
                <a:latin typeface="Menlo" panose="020B0609030804020204" pitchFamily="49" charset="0"/>
              </a:rPr>
              <a:t> x left</a:t>
            </a:r>
          </a:p>
          <a:p>
            <a:pPr lvl="2"/>
            <a:r>
              <a:rPr lang="en-AU" sz="1400" dirty="0">
                <a:solidFill>
                  <a:srgbClr val="000000"/>
                </a:solidFill>
                <a:latin typeface="Menlo" panose="020B0609030804020204" pitchFamily="49" charset="0"/>
              </a:rPr>
              <a:t>| x == node -&gt; True</a:t>
            </a:r>
          </a:p>
          <a:p>
            <a:pPr lvl="2"/>
            <a:r>
              <a:rPr lang="en-AU" sz="1400" dirty="0">
                <a:solidFill>
                  <a:srgbClr val="000000"/>
                </a:solidFill>
                <a:latin typeface="Menlo" panose="020B0609030804020204" pitchFamily="49" charset="0"/>
              </a:rPr>
              <a:t>| otherwise -&gt; </a:t>
            </a:r>
            <a:r>
              <a:rPr lang="en-AU" sz="1400" dirty="0" err="1">
                <a:solidFill>
                  <a:srgbClr val="000000"/>
                </a:solidFill>
                <a:latin typeface="Menlo" panose="020B0609030804020204" pitchFamily="49" charset="0"/>
              </a:rPr>
              <a:t>binElem</a:t>
            </a:r>
            <a:r>
              <a:rPr lang="en-AU" sz="1400" dirty="0">
                <a:solidFill>
                  <a:srgbClr val="000000"/>
                </a:solidFill>
                <a:latin typeface="Menlo" panose="020B0609030804020204" pitchFamily="49" charset="0"/>
              </a:rPr>
              <a:t> x right</a:t>
            </a:r>
            <a:endParaRPr lang="en-AU" sz="1400" b="0" dirty="0">
              <a:solidFill>
                <a:srgbClr val="000000"/>
              </a:solidFill>
              <a:effectLst/>
              <a:latin typeface="Menlo" panose="020B0609030804020204" pitchFamily="49" charset="0"/>
            </a:endParaRPr>
          </a:p>
        </p:txBody>
      </p:sp>
      <p:sp>
        <p:nvSpPr>
          <p:cNvPr id="6" name="Rectangle 5">
            <a:extLst>
              <a:ext uri="{FF2B5EF4-FFF2-40B4-BE49-F238E27FC236}">
                <a16:creationId xmlns:a16="http://schemas.microsoft.com/office/drawing/2014/main" id="{2E299F7E-F7EC-624E-9AC7-679A3D703192}"/>
              </a:ext>
            </a:extLst>
          </p:cNvPr>
          <p:cNvSpPr/>
          <p:nvPr/>
        </p:nvSpPr>
        <p:spPr>
          <a:xfrm>
            <a:off x="1263178" y="3308427"/>
            <a:ext cx="6891680" cy="307777"/>
          </a:xfrm>
          <a:prstGeom prst="rect">
            <a:avLst/>
          </a:prstGeom>
          <a:solidFill>
            <a:schemeClr val="bg1">
              <a:lumMod val="95000"/>
            </a:schemeClr>
          </a:solidFill>
          <a:ln>
            <a:solidFill>
              <a:schemeClr val="accent1"/>
            </a:solidFill>
          </a:ln>
        </p:spPr>
        <p:txBody>
          <a:bodyPr wrap="square">
            <a:spAutoFit/>
          </a:bodyPr>
          <a:lstStyle/>
          <a:p>
            <a:r>
              <a:rPr lang="en-AU" sz="1400" dirty="0">
                <a:solidFill>
                  <a:srgbClr val="0000FF"/>
                </a:solidFill>
                <a:latin typeface="Menlo" panose="020B0609030804020204" pitchFamily="49" charset="0"/>
              </a:rPr>
              <a:t>data</a:t>
            </a:r>
            <a:r>
              <a:rPr lang="en-AU" sz="1400" dirty="0">
                <a:solidFill>
                  <a:srgbClr val="000000"/>
                </a:solidFill>
                <a:latin typeface="Menlo" panose="020B0609030804020204" pitchFamily="49" charset="0"/>
              </a:rPr>
              <a:t> </a:t>
            </a:r>
            <a:r>
              <a:rPr lang="en-AU" sz="1400" dirty="0" err="1">
                <a:solidFill>
                  <a:srgbClr val="0000FF"/>
                </a:solidFill>
                <a:latin typeface="Menlo" panose="020B0609030804020204" pitchFamily="49" charset="0"/>
              </a:rPr>
              <a:t>BSTree</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 Null | Node (</a:t>
            </a:r>
            <a:r>
              <a:rPr lang="en-AU" sz="1400" dirty="0" err="1">
                <a:solidFill>
                  <a:srgbClr val="0000FF"/>
                </a:solidFill>
                <a:latin typeface="Menlo" panose="020B0609030804020204" pitchFamily="49" charset="0"/>
              </a:rPr>
              <a:t>BSTree</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 (</a:t>
            </a:r>
            <a:r>
              <a:rPr lang="en-AU" sz="1400" dirty="0" err="1">
                <a:solidFill>
                  <a:srgbClr val="0000FF"/>
                </a:solidFill>
                <a:latin typeface="Menlo" panose="020B0609030804020204" pitchFamily="49" charset="0"/>
              </a:rPr>
              <a:t>BSTree</a:t>
            </a:r>
            <a:r>
              <a:rPr lang="en-AU" sz="1400" dirty="0">
                <a:solidFill>
                  <a:srgbClr val="000000"/>
                </a:solidFill>
                <a:latin typeface="Menlo" panose="020B0609030804020204" pitchFamily="49" charset="0"/>
              </a:rPr>
              <a:t> </a:t>
            </a:r>
            <a:r>
              <a:rPr lang="en-AU" sz="1400" dirty="0">
                <a:solidFill>
                  <a:srgbClr val="001080"/>
                </a:solidFill>
                <a:latin typeface="Menlo" panose="020B0609030804020204" pitchFamily="49" charset="0"/>
              </a:rPr>
              <a:t>a</a:t>
            </a:r>
            <a:r>
              <a:rPr lang="en-AU" sz="1400" dirty="0">
                <a:solidFill>
                  <a:srgbClr val="000000"/>
                </a:solidFill>
                <a:latin typeface="Menlo" panose="020B0609030804020204" pitchFamily="49" charset="0"/>
              </a:rPr>
              <a:t>)</a:t>
            </a:r>
            <a:endParaRPr lang="en-AU" sz="1400" b="0"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370371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A826-D904-E541-A14A-102EDB7D91C4}"/>
              </a:ext>
            </a:extLst>
          </p:cNvPr>
          <p:cNvSpPr>
            <a:spLocks noGrp="1"/>
          </p:cNvSpPr>
          <p:nvPr>
            <p:ph type="title"/>
          </p:nvPr>
        </p:nvSpPr>
        <p:spPr/>
        <p:txBody>
          <a:bodyPr/>
          <a:lstStyle/>
          <a:p>
            <a:r>
              <a:rPr lang="en-US" dirty="0"/>
              <a:t>Search in a binary search 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240B68-4E02-F549-B593-9139F6CD926F}"/>
                  </a:ext>
                </a:extLst>
              </p:cNvPr>
              <p:cNvSpPr>
                <a:spLocks noGrp="1"/>
              </p:cNvSpPr>
              <p:nvPr>
                <p:ph idx="1"/>
              </p:nvPr>
            </p:nvSpPr>
            <p:spPr/>
            <p:txBody>
              <a:bodyPr>
                <a:normAutofit/>
              </a:bodyPr>
              <a:lstStyle/>
              <a:p>
                <a:r>
                  <a:rPr lang="en-AU" sz="2000" dirty="0"/>
                  <a:t>In the best case, we are again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AU" sz="2000" dirty="0"/>
                  <a:t>: element we search is in the root.</a:t>
                </a:r>
              </a:p>
              <a:p>
                <a:r>
                  <a:rPr lang="en-AU" sz="2000" b="1" dirty="0"/>
                  <a:t>Example</a:t>
                </a:r>
                <a:r>
                  <a:rPr lang="en-AU" sz="2000" dirty="0"/>
                  <a:t>: 14 in </a:t>
                </a:r>
              </a:p>
              <a:p>
                <a:endParaRPr lang="en-AU" sz="2000" dirty="0"/>
              </a:p>
              <a:p>
                <a:pPr marL="0" indent="0">
                  <a:buNone/>
                </a:pPr>
                <a:endParaRPr lang="en-AU" sz="2000" dirty="0"/>
              </a:p>
              <a:p>
                <a:r>
                  <a:rPr lang="en-AU" sz="2000" dirty="0"/>
                  <a:t>What about worst case?</a:t>
                </a:r>
              </a:p>
              <a:p>
                <a:pPr marL="0" indent="0">
                  <a:buNone/>
                </a:pPr>
                <a:endParaRPr lang="en-AU" sz="2000" dirty="0"/>
              </a:p>
              <a:p>
                <a:pPr marL="0" indent="0">
                  <a:buNone/>
                </a:pPr>
                <a:r>
                  <a:rPr lang="en-AU" sz="2000" dirty="0"/>
                  <a:t>Simplifying assumptions:</a:t>
                </a:r>
              </a:p>
              <a:p>
                <a:r>
                  <a:rPr lang="en-AU" sz="2000" dirty="0"/>
                  <a:t>The </a:t>
                </a:r>
                <a:r>
                  <a:rPr lang="en-AU" sz="2000" dirty="0" err="1">
                    <a:latin typeface="Consolas" panose="020B0609020204030204" pitchFamily="49" charset="0"/>
                  </a:rPr>
                  <a:t>BSTree</a:t>
                </a:r>
                <a:r>
                  <a:rPr lang="en-AU" sz="2000" dirty="0"/>
                  <a:t> really is a binary search tree – all operations on it have kept it correctly ordered</a:t>
                </a:r>
              </a:p>
              <a:p>
                <a:r>
                  <a:rPr lang="en-AU" sz="2000" dirty="0"/>
                  <a:t>The tree is </a:t>
                </a:r>
                <a:r>
                  <a:rPr lang="en-AU" sz="2000" i="1" dirty="0"/>
                  <a:t>balanced</a:t>
                </a:r>
                <a:r>
                  <a:rPr lang="en-AU" sz="2000" dirty="0"/>
                  <a:t> – </a:t>
                </a:r>
                <a:r>
                  <a:rPr lang="en-AU" sz="2000" dirty="0">
                    <a:latin typeface="Consolas" panose="020B0609020204030204" pitchFamily="49" charset="0"/>
                  </a:rPr>
                  <a:t>Node Null 1 (Node Null 2 (Node Null 3 (Node Null 4)))</a:t>
                </a:r>
                <a:r>
                  <a:rPr lang="en-AU" sz="2000" dirty="0"/>
                  <a:t> is technically a </a:t>
                </a:r>
                <a:r>
                  <a:rPr lang="en-AU" sz="2000" dirty="0" err="1">
                    <a:latin typeface="Consolas" panose="020B0609020204030204" pitchFamily="49" charset="0"/>
                  </a:rPr>
                  <a:t>BSTree</a:t>
                </a:r>
                <a:r>
                  <a:rPr lang="en-AU" sz="2000" dirty="0"/>
                  <a:t>, but it is not any faster to search than a list!</a:t>
                </a:r>
              </a:p>
              <a:p>
                <a:pPr marL="0" indent="0">
                  <a:buNone/>
                </a:pPr>
                <a:endParaRPr lang="en-AU" sz="2000" dirty="0"/>
              </a:p>
              <a:p>
                <a:pPr marL="0" indent="0">
                  <a:buNone/>
                </a:pPr>
                <a:endParaRPr lang="en-AU" sz="2000" dirty="0"/>
              </a:p>
              <a:p>
                <a:endParaRPr lang="en-US" sz="2000" dirty="0"/>
              </a:p>
            </p:txBody>
          </p:sp>
        </mc:Choice>
        <mc:Fallback xmlns="">
          <p:sp>
            <p:nvSpPr>
              <p:cNvPr id="3" name="Content Placeholder 2">
                <a:extLst>
                  <a:ext uri="{FF2B5EF4-FFF2-40B4-BE49-F238E27FC236}">
                    <a16:creationId xmlns:a16="http://schemas.microsoft.com/office/drawing/2014/main" id="{96240B68-4E02-F549-B593-9139F6CD926F}"/>
                  </a:ext>
                </a:extLst>
              </p:cNvPr>
              <p:cNvSpPr>
                <a:spLocks noGrp="1" noRot="1" noChangeAspect="1" noMove="1" noResize="1" noEditPoints="1" noAdjustHandles="1" noChangeArrowheads="1" noChangeShapeType="1" noTextEdit="1"/>
              </p:cNvSpPr>
              <p:nvPr>
                <p:ph idx="1"/>
              </p:nvPr>
            </p:nvSpPr>
            <p:spPr>
              <a:blipFill>
                <a:blip r:embed="rId3"/>
                <a:stretch>
                  <a:fillRect l="-733" t="-723" r="-4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C64815-405B-7F49-A773-0A9205AB4A81}"/>
              </a:ext>
            </a:extLst>
          </p:cNvPr>
          <p:cNvSpPr>
            <a:spLocks noGrp="1"/>
          </p:cNvSpPr>
          <p:nvPr>
            <p:ph type="sldNum" sz="quarter" idx="12"/>
          </p:nvPr>
        </p:nvSpPr>
        <p:spPr>
          <a:xfrm>
            <a:off x="7381300" y="6462172"/>
            <a:ext cx="1473137" cy="365125"/>
          </a:xfrm>
        </p:spPr>
        <p:txBody>
          <a:bodyPr/>
          <a:lstStyle/>
          <a:p>
            <a:fld id="{C584CDA4-B2C2-C244-9F85-471ABA281F4B}" type="slidenum">
              <a:rPr lang="en-US" smtClean="0"/>
              <a:t>7</a:t>
            </a:fld>
            <a:endParaRPr lang="en-US"/>
          </a:p>
        </p:txBody>
      </p:sp>
      <p:graphicFrame>
        <p:nvGraphicFramePr>
          <p:cNvPr id="5" name="Table 122">
            <a:extLst>
              <a:ext uri="{FF2B5EF4-FFF2-40B4-BE49-F238E27FC236}">
                <a16:creationId xmlns:a16="http://schemas.microsoft.com/office/drawing/2014/main" id="{14A2584A-2CB1-A843-BBDD-43913FB4D08F}"/>
              </a:ext>
            </a:extLst>
          </p:cNvPr>
          <p:cNvGraphicFramePr>
            <a:graphicFrameLocks noGrp="1"/>
          </p:cNvGraphicFramePr>
          <p:nvPr>
            <p:extLst>
              <p:ext uri="{D42A27DB-BD31-4B8C-83A1-F6EECF244321}">
                <p14:modId xmlns:p14="http://schemas.microsoft.com/office/powerpoint/2010/main" val="48464148"/>
              </p:ext>
            </p:extLst>
          </p:nvPr>
        </p:nvGraphicFramePr>
        <p:xfrm>
          <a:off x="1021202" y="1883646"/>
          <a:ext cx="7400066" cy="370840"/>
        </p:xfrm>
        <a:graphic>
          <a:graphicData uri="http://schemas.openxmlformats.org/drawingml/2006/table">
            <a:tbl>
              <a:tblPr firstRow="1" bandRow="1">
                <a:tableStyleId>{616DA210-FB5B-4158-B5E0-FEB733F419BA}</a:tableStyleId>
              </a:tblPr>
              <a:tblGrid>
                <a:gridCol w="435298">
                  <a:extLst>
                    <a:ext uri="{9D8B030D-6E8A-4147-A177-3AD203B41FA5}">
                      <a16:colId xmlns:a16="http://schemas.microsoft.com/office/drawing/2014/main" val="47482117"/>
                    </a:ext>
                  </a:extLst>
                </a:gridCol>
                <a:gridCol w="435298">
                  <a:extLst>
                    <a:ext uri="{9D8B030D-6E8A-4147-A177-3AD203B41FA5}">
                      <a16:colId xmlns:a16="http://schemas.microsoft.com/office/drawing/2014/main" val="4238852019"/>
                    </a:ext>
                  </a:extLst>
                </a:gridCol>
                <a:gridCol w="435298">
                  <a:extLst>
                    <a:ext uri="{9D8B030D-6E8A-4147-A177-3AD203B41FA5}">
                      <a16:colId xmlns:a16="http://schemas.microsoft.com/office/drawing/2014/main" val="4175046715"/>
                    </a:ext>
                  </a:extLst>
                </a:gridCol>
                <a:gridCol w="435298">
                  <a:extLst>
                    <a:ext uri="{9D8B030D-6E8A-4147-A177-3AD203B41FA5}">
                      <a16:colId xmlns:a16="http://schemas.microsoft.com/office/drawing/2014/main" val="1604032782"/>
                    </a:ext>
                  </a:extLst>
                </a:gridCol>
                <a:gridCol w="435298">
                  <a:extLst>
                    <a:ext uri="{9D8B030D-6E8A-4147-A177-3AD203B41FA5}">
                      <a16:colId xmlns:a16="http://schemas.microsoft.com/office/drawing/2014/main" val="3893164540"/>
                    </a:ext>
                  </a:extLst>
                </a:gridCol>
                <a:gridCol w="435298">
                  <a:extLst>
                    <a:ext uri="{9D8B030D-6E8A-4147-A177-3AD203B41FA5}">
                      <a16:colId xmlns:a16="http://schemas.microsoft.com/office/drawing/2014/main" val="1795764198"/>
                    </a:ext>
                  </a:extLst>
                </a:gridCol>
                <a:gridCol w="435298">
                  <a:extLst>
                    <a:ext uri="{9D8B030D-6E8A-4147-A177-3AD203B41FA5}">
                      <a16:colId xmlns:a16="http://schemas.microsoft.com/office/drawing/2014/main" val="3293528651"/>
                    </a:ext>
                  </a:extLst>
                </a:gridCol>
                <a:gridCol w="435298">
                  <a:extLst>
                    <a:ext uri="{9D8B030D-6E8A-4147-A177-3AD203B41FA5}">
                      <a16:colId xmlns:a16="http://schemas.microsoft.com/office/drawing/2014/main" val="1437550862"/>
                    </a:ext>
                  </a:extLst>
                </a:gridCol>
                <a:gridCol w="435298">
                  <a:extLst>
                    <a:ext uri="{9D8B030D-6E8A-4147-A177-3AD203B41FA5}">
                      <a16:colId xmlns:a16="http://schemas.microsoft.com/office/drawing/2014/main" val="3770085116"/>
                    </a:ext>
                  </a:extLst>
                </a:gridCol>
                <a:gridCol w="435298">
                  <a:extLst>
                    <a:ext uri="{9D8B030D-6E8A-4147-A177-3AD203B41FA5}">
                      <a16:colId xmlns:a16="http://schemas.microsoft.com/office/drawing/2014/main" val="2036782012"/>
                    </a:ext>
                  </a:extLst>
                </a:gridCol>
                <a:gridCol w="435298">
                  <a:extLst>
                    <a:ext uri="{9D8B030D-6E8A-4147-A177-3AD203B41FA5}">
                      <a16:colId xmlns:a16="http://schemas.microsoft.com/office/drawing/2014/main" val="621978012"/>
                    </a:ext>
                  </a:extLst>
                </a:gridCol>
                <a:gridCol w="435298">
                  <a:extLst>
                    <a:ext uri="{9D8B030D-6E8A-4147-A177-3AD203B41FA5}">
                      <a16:colId xmlns:a16="http://schemas.microsoft.com/office/drawing/2014/main" val="1573071621"/>
                    </a:ext>
                  </a:extLst>
                </a:gridCol>
                <a:gridCol w="435298">
                  <a:extLst>
                    <a:ext uri="{9D8B030D-6E8A-4147-A177-3AD203B41FA5}">
                      <a16:colId xmlns:a16="http://schemas.microsoft.com/office/drawing/2014/main" val="2381258097"/>
                    </a:ext>
                  </a:extLst>
                </a:gridCol>
                <a:gridCol w="435298">
                  <a:extLst>
                    <a:ext uri="{9D8B030D-6E8A-4147-A177-3AD203B41FA5}">
                      <a16:colId xmlns:a16="http://schemas.microsoft.com/office/drawing/2014/main" val="1059335578"/>
                    </a:ext>
                  </a:extLst>
                </a:gridCol>
                <a:gridCol w="435298">
                  <a:extLst>
                    <a:ext uri="{9D8B030D-6E8A-4147-A177-3AD203B41FA5}">
                      <a16:colId xmlns:a16="http://schemas.microsoft.com/office/drawing/2014/main" val="1407959170"/>
                    </a:ext>
                  </a:extLst>
                </a:gridCol>
                <a:gridCol w="435298">
                  <a:extLst>
                    <a:ext uri="{9D8B030D-6E8A-4147-A177-3AD203B41FA5}">
                      <a16:colId xmlns:a16="http://schemas.microsoft.com/office/drawing/2014/main" val="2495993404"/>
                    </a:ext>
                  </a:extLst>
                </a:gridCol>
                <a:gridCol w="435298">
                  <a:extLst>
                    <a:ext uri="{9D8B030D-6E8A-4147-A177-3AD203B41FA5}">
                      <a16:colId xmlns:a16="http://schemas.microsoft.com/office/drawing/2014/main" val="3141175345"/>
                    </a:ext>
                  </a:extLst>
                </a:gridCol>
              </a:tblGrid>
              <a:tr h="370840">
                <a:tc>
                  <a:txBody>
                    <a:bodyPr/>
                    <a:lstStyle/>
                    <a:p>
                      <a:r>
                        <a:rPr lang="en-US" dirty="0"/>
                        <a:t>1</a:t>
                      </a:r>
                    </a:p>
                  </a:txBody>
                  <a:tcPr/>
                </a:tc>
                <a:tc>
                  <a:txBody>
                    <a:bodyPr/>
                    <a:lstStyle/>
                    <a:p>
                      <a:r>
                        <a:rPr lang="en-US" dirty="0"/>
                        <a:t>3</a:t>
                      </a:r>
                    </a:p>
                  </a:txBody>
                  <a:tcPr/>
                </a:tc>
                <a:tc>
                  <a:txBody>
                    <a:bodyPr/>
                    <a:lstStyle/>
                    <a:p>
                      <a:r>
                        <a:rPr lang="en-US" dirty="0"/>
                        <a:t>4</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10</a:t>
                      </a:r>
                    </a:p>
                  </a:txBody>
                  <a:tcPr/>
                </a:tc>
                <a:tc>
                  <a:txBody>
                    <a:bodyPr/>
                    <a:lstStyle/>
                    <a:p>
                      <a:r>
                        <a:rPr lang="en-US" dirty="0"/>
                        <a:t>13</a:t>
                      </a:r>
                    </a:p>
                  </a:txBody>
                  <a:tcPr/>
                </a:tc>
                <a:tc>
                  <a:txBody>
                    <a:bodyPr/>
                    <a:lstStyle/>
                    <a:p>
                      <a:r>
                        <a:rPr lang="en-US" dirty="0"/>
                        <a:t>14</a:t>
                      </a:r>
                    </a:p>
                  </a:txBody>
                  <a:tcPr/>
                </a:tc>
                <a:tc>
                  <a:txBody>
                    <a:bodyPr/>
                    <a:lstStyle/>
                    <a:p>
                      <a:r>
                        <a:rPr lang="en-US" dirty="0"/>
                        <a:t>18</a:t>
                      </a:r>
                    </a:p>
                  </a:txBody>
                  <a:tcPr/>
                </a:tc>
                <a:tc>
                  <a:txBody>
                    <a:bodyPr/>
                    <a:lstStyle/>
                    <a:p>
                      <a:r>
                        <a:rPr lang="en-US" dirty="0"/>
                        <a:t>19</a:t>
                      </a:r>
                    </a:p>
                  </a:txBody>
                  <a:tcPr/>
                </a:tc>
                <a:tc>
                  <a:txBody>
                    <a:bodyPr/>
                    <a:lstStyle/>
                    <a:p>
                      <a:r>
                        <a:rPr lang="en-US" dirty="0"/>
                        <a:t>21</a:t>
                      </a:r>
                    </a:p>
                  </a:txBody>
                  <a:tcPr/>
                </a:tc>
                <a:tc>
                  <a:txBody>
                    <a:bodyPr/>
                    <a:lstStyle/>
                    <a:p>
                      <a:r>
                        <a:rPr lang="en-US" dirty="0"/>
                        <a:t>24</a:t>
                      </a:r>
                    </a:p>
                  </a:txBody>
                  <a:tcPr/>
                </a:tc>
                <a:tc>
                  <a:txBody>
                    <a:bodyPr/>
                    <a:lstStyle/>
                    <a:p>
                      <a:r>
                        <a:rPr lang="en-US" dirty="0"/>
                        <a:t>37</a:t>
                      </a:r>
                    </a:p>
                  </a:txBody>
                  <a:tcPr/>
                </a:tc>
                <a:tc>
                  <a:txBody>
                    <a:bodyPr/>
                    <a:lstStyle/>
                    <a:p>
                      <a:r>
                        <a:rPr lang="en-US" dirty="0"/>
                        <a:t>40</a:t>
                      </a:r>
                    </a:p>
                  </a:txBody>
                  <a:tcPr/>
                </a:tc>
                <a:tc>
                  <a:txBody>
                    <a:bodyPr/>
                    <a:lstStyle/>
                    <a:p>
                      <a:r>
                        <a:rPr lang="en-US" dirty="0"/>
                        <a:t>45</a:t>
                      </a:r>
                    </a:p>
                  </a:txBody>
                  <a:tcPr/>
                </a:tc>
                <a:tc>
                  <a:txBody>
                    <a:bodyPr/>
                    <a:lstStyle/>
                    <a:p>
                      <a:r>
                        <a:rPr lang="en-US" dirty="0"/>
                        <a:t>71</a:t>
                      </a:r>
                    </a:p>
                  </a:txBody>
                  <a:tcPr/>
                </a:tc>
                <a:extLst>
                  <a:ext uri="{0D108BD9-81ED-4DB2-BD59-A6C34878D82A}">
                    <a16:rowId xmlns:a16="http://schemas.microsoft.com/office/drawing/2014/main" val="1105915882"/>
                  </a:ext>
                </a:extLst>
              </a:tr>
            </a:tbl>
          </a:graphicData>
        </a:graphic>
      </p:graphicFrame>
      <p:sp>
        <p:nvSpPr>
          <p:cNvPr id="6" name="Down Arrow 5">
            <a:extLst>
              <a:ext uri="{FF2B5EF4-FFF2-40B4-BE49-F238E27FC236}">
                <a16:creationId xmlns:a16="http://schemas.microsoft.com/office/drawing/2014/main" id="{3FE55A67-EC21-0149-BD7B-1B7D704548E9}"/>
              </a:ext>
            </a:extLst>
          </p:cNvPr>
          <p:cNvSpPr/>
          <p:nvPr/>
        </p:nvSpPr>
        <p:spPr>
          <a:xfrm>
            <a:off x="4572000" y="1499384"/>
            <a:ext cx="306172" cy="346946"/>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solidFill>
              </a:rPr>
              <a:t>1</a:t>
            </a:r>
          </a:p>
        </p:txBody>
      </p:sp>
      <p:sp>
        <p:nvSpPr>
          <p:cNvPr id="7" name="Oval 6">
            <a:extLst>
              <a:ext uri="{FF2B5EF4-FFF2-40B4-BE49-F238E27FC236}">
                <a16:creationId xmlns:a16="http://schemas.microsoft.com/office/drawing/2014/main" id="{05929DB5-4BEB-7243-8677-462FEAC526C5}"/>
              </a:ext>
            </a:extLst>
          </p:cNvPr>
          <p:cNvSpPr/>
          <p:nvPr/>
        </p:nvSpPr>
        <p:spPr>
          <a:xfrm>
            <a:off x="2925432" y="4986264"/>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a:t>
            </a:r>
          </a:p>
        </p:txBody>
      </p:sp>
      <p:sp>
        <p:nvSpPr>
          <p:cNvPr id="8" name="Oval 7">
            <a:extLst>
              <a:ext uri="{FF2B5EF4-FFF2-40B4-BE49-F238E27FC236}">
                <a16:creationId xmlns:a16="http://schemas.microsoft.com/office/drawing/2014/main" id="{7EB3C203-0138-1C43-99B8-4E214E498728}"/>
              </a:ext>
            </a:extLst>
          </p:cNvPr>
          <p:cNvSpPr/>
          <p:nvPr/>
        </p:nvSpPr>
        <p:spPr>
          <a:xfrm>
            <a:off x="4378335" y="5329164"/>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2</a:t>
            </a:r>
          </a:p>
        </p:txBody>
      </p:sp>
      <p:sp>
        <p:nvSpPr>
          <p:cNvPr id="9" name="Oval 8">
            <a:extLst>
              <a:ext uri="{FF2B5EF4-FFF2-40B4-BE49-F238E27FC236}">
                <a16:creationId xmlns:a16="http://schemas.microsoft.com/office/drawing/2014/main" id="{CACD79E7-6CB6-2B40-9637-D18B577E42E5}"/>
              </a:ext>
            </a:extLst>
          </p:cNvPr>
          <p:cNvSpPr/>
          <p:nvPr/>
        </p:nvSpPr>
        <p:spPr>
          <a:xfrm>
            <a:off x="5627040" y="5691844"/>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3</a:t>
            </a:r>
          </a:p>
        </p:txBody>
      </p:sp>
      <p:cxnSp>
        <p:nvCxnSpPr>
          <p:cNvPr id="10" name="Straight Arrow Connector 9">
            <a:extLst>
              <a:ext uri="{FF2B5EF4-FFF2-40B4-BE49-F238E27FC236}">
                <a16:creationId xmlns:a16="http://schemas.microsoft.com/office/drawing/2014/main" id="{115F668E-24A6-E54A-AB5A-5DA05E138E8E}"/>
              </a:ext>
            </a:extLst>
          </p:cNvPr>
          <p:cNvCxnSpPr>
            <a:cxnSpLocks/>
            <a:stCxn id="7" idx="6"/>
            <a:endCxn id="8" idx="1"/>
          </p:cNvCxnSpPr>
          <p:nvPr/>
        </p:nvCxnSpPr>
        <p:spPr>
          <a:xfrm>
            <a:off x="3611232" y="5329164"/>
            <a:ext cx="867536" cy="100433"/>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B0ED25F-A22E-5E4A-B763-3C5AB00A8196}"/>
              </a:ext>
            </a:extLst>
          </p:cNvPr>
          <p:cNvCxnSpPr>
            <a:cxnSpLocks/>
            <a:stCxn id="8" idx="6"/>
            <a:endCxn id="9" idx="1"/>
          </p:cNvCxnSpPr>
          <p:nvPr/>
        </p:nvCxnSpPr>
        <p:spPr>
          <a:xfrm>
            <a:off x="5064135" y="5672064"/>
            <a:ext cx="663338" cy="120213"/>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FED74384-51D9-3949-9975-9AACFD9ECE5C}"/>
              </a:ext>
            </a:extLst>
          </p:cNvPr>
          <p:cNvSpPr/>
          <p:nvPr/>
        </p:nvSpPr>
        <p:spPr>
          <a:xfrm>
            <a:off x="7035356" y="6119272"/>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5</a:t>
            </a:r>
          </a:p>
        </p:txBody>
      </p:sp>
      <p:cxnSp>
        <p:nvCxnSpPr>
          <p:cNvPr id="13" name="Straight Arrow Connector 12">
            <a:extLst>
              <a:ext uri="{FF2B5EF4-FFF2-40B4-BE49-F238E27FC236}">
                <a16:creationId xmlns:a16="http://schemas.microsoft.com/office/drawing/2014/main" id="{96F6B377-5D21-664F-A4E6-32A21CFB67DA}"/>
              </a:ext>
            </a:extLst>
          </p:cNvPr>
          <p:cNvCxnSpPr>
            <a:cxnSpLocks/>
            <a:stCxn id="9" idx="6"/>
            <a:endCxn id="12" idx="1"/>
          </p:cNvCxnSpPr>
          <p:nvPr/>
        </p:nvCxnSpPr>
        <p:spPr>
          <a:xfrm>
            <a:off x="6312840" y="6034744"/>
            <a:ext cx="822949" cy="184961"/>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9391E2C-4D46-994C-8BFC-BD205C7AE6BD}"/>
              </a:ext>
            </a:extLst>
          </p:cNvPr>
          <p:cNvCxnSpPr>
            <a:cxnSpLocks/>
          </p:cNvCxnSpPr>
          <p:nvPr/>
        </p:nvCxnSpPr>
        <p:spPr>
          <a:xfrm flipH="1">
            <a:off x="2500829" y="5358616"/>
            <a:ext cx="424604" cy="313448"/>
          </a:xfrm>
          <a:prstGeom prst="straightConnector1">
            <a:avLst/>
          </a:prstGeom>
          <a:ln w="57150">
            <a:solidFill>
              <a:schemeClr val="tx1"/>
            </a:solidFill>
            <a:tailEnd type="diamond" w="lg" len="lg"/>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97B8714-D7B3-5845-B439-7751D792AAC8}"/>
              </a:ext>
            </a:extLst>
          </p:cNvPr>
          <p:cNvCxnSpPr>
            <a:cxnSpLocks/>
            <a:stCxn id="8" idx="2"/>
          </p:cNvCxnSpPr>
          <p:nvPr/>
        </p:nvCxnSpPr>
        <p:spPr>
          <a:xfrm flipH="1">
            <a:off x="3953732" y="5672064"/>
            <a:ext cx="424603" cy="322786"/>
          </a:xfrm>
          <a:prstGeom prst="straightConnector1">
            <a:avLst/>
          </a:prstGeom>
          <a:ln w="57150">
            <a:solidFill>
              <a:schemeClr val="tx1"/>
            </a:solidFill>
            <a:tailEnd type="diamond" w="lg" len="lg"/>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72D4E064-8309-304E-92BC-1782DB2D8956}"/>
              </a:ext>
            </a:extLst>
          </p:cNvPr>
          <p:cNvCxnSpPr>
            <a:cxnSpLocks/>
            <a:stCxn id="9" idx="2"/>
          </p:cNvCxnSpPr>
          <p:nvPr/>
        </p:nvCxnSpPr>
        <p:spPr>
          <a:xfrm flipH="1">
            <a:off x="5179558" y="6034744"/>
            <a:ext cx="447482" cy="342900"/>
          </a:xfrm>
          <a:prstGeom prst="straightConnector1">
            <a:avLst/>
          </a:prstGeom>
          <a:ln w="57150">
            <a:solidFill>
              <a:schemeClr val="tx1"/>
            </a:solidFill>
            <a:tailEnd type="diamond" w="lg" len="lg"/>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7DC3B846-F875-434E-9E10-44A16084F0D9}"/>
              </a:ext>
            </a:extLst>
          </p:cNvPr>
          <p:cNvCxnSpPr>
            <a:cxnSpLocks/>
            <a:stCxn id="12" idx="2"/>
          </p:cNvCxnSpPr>
          <p:nvPr/>
        </p:nvCxnSpPr>
        <p:spPr>
          <a:xfrm flipH="1">
            <a:off x="6632154" y="6462172"/>
            <a:ext cx="403202" cy="258117"/>
          </a:xfrm>
          <a:prstGeom prst="straightConnector1">
            <a:avLst/>
          </a:prstGeom>
          <a:ln w="57150">
            <a:solidFill>
              <a:schemeClr val="tx1"/>
            </a:solidFill>
            <a:tailEnd type="diamond" w="lg" len="lg"/>
          </a:ln>
          <a:effectLst/>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2648211C-6C0C-3042-9C33-84881F6BA07F}"/>
              </a:ext>
            </a:extLst>
          </p:cNvPr>
          <p:cNvSpPr/>
          <p:nvPr/>
        </p:nvSpPr>
        <p:spPr>
          <a:xfrm>
            <a:off x="6833755" y="5359718"/>
            <a:ext cx="1433534" cy="369332"/>
          </a:xfrm>
          <a:prstGeom prst="rect">
            <a:avLst/>
          </a:prstGeom>
        </p:spPr>
        <p:txBody>
          <a:bodyPr wrap="none">
            <a:spAutoFit/>
          </a:bodyPr>
          <a:lstStyle/>
          <a:p>
            <a:r>
              <a:rPr lang="en-AU" i="1" dirty="0"/>
              <a:t>Not balanced</a:t>
            </a:r>
            <a:endParaRPr lang="en-US" dirty="0"/>
          </a:p>
        </p:txBody>
      </p:sp>
    </p:spTree>
    <p:extLst>
      <p:ext uri="{BB962C8B-B14F-4D97-AF65-F5344CB8AC3E}">
        <p14:creationId xmlns:p14="http://schemas.microsoft.com/office/powerpoint/2010/main" val="65806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A7D3-21BE-764A-9157-AA9E56301B1A}"/>
              </a:ext>
            </a:extLst>
          </p:cNvPr>
          <p:cNvSpPr>
            <a:spLocks noGrp="1"/>
          </p:cNvSpPr>
          <p:nvPr>
            <p:ph type="title"/>
          </p:nvPr>
        </p:nvSpPr>
        <p:spPr/>
        <p:txBody>
          <a:bodyPr/>
          <a:lstStyle/>
          <a:p>
            <a:r>
              <a:rPr lang="en-US" dirty="0"/>
              <a:t>Height of a binary search 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52E4BD-263F-6746-B777-FA0E22F588B2}"/>
                  </a:ext>
                </a:extLst>
              </p:cNvPr>
              <p:cNvSpPr>
                <a:spLocks noGrp="1"/>
              </p:cNvSpPr>
              <p:nvPr>
                <p:ph idx="1"/>
              </p:nvPr>
            </p:nvSpPr>
            <p:spPr/>
            <p:txBody>
              <a:bodyPr/>
              <a:lstStyle/>
              <a:p>
                <a:r>
                  <a:rPr lang="en-AU" sz="2000" dirty="0"/>
                  <a:t>In a balanced </a:t>
                </a:r>
                <a:r>
                  <a:rPr lang="en-AU" sz="2000" dirty="0" err="1">
                    <a:latin typeface="Consolas" panose="020B0609020204030204" pitchFamily="49" charset="0"/>
                  </a:rPr>
                  <a:t>BStree</a:t>
                </a:r>
                <a:r>
                  <a:rPr lang="en-AU" sz="2000" dirty="0"/>
                  <a:t> the </a:t>
                </a:r>
                <a:r>
                  <a:rPr lang="en-AU" sz="2000" i="1" dirty="0"/>
                  <a:t>height</a:t>
                </a:r>
                <a:r>
                  <a:rPr lang="en-AU" sz="2000" dirty="0"/>
                  <a:t> </a:t>
                </a:r>
                <a14:m>
                  <m:oMath xmlns:m="http://schemas.openxmlformats.org/officeDocument/2006/math">
                    <m:r>
                      <a:rPr lang="en-AU" sz="2000" i="1" dirty="0" smtClean="0">
                        <a:latin typeface="Cambria Math" panose="02040503050406030204" pitchFamily="18" charset="0"/>
                      </a:rPr>
                      <m:t>h</m:t>
                    </m:r>
                  </m:oMath>
                </a14:m>
                <a:r>
                  <a:rPr lang="en-AU" sz="2000" dirty="0"/>
                  <a:t> as a function of its </a:t>
                </a:r>
                <a:r>
                  <a:rPr lang="en-AU" sz="2000" i="1" dirty="0"/>
                  <a:t>size</a:t>
                </a:r>
                <a:r>
                  <a:rPr lang="en-AU" sz="2000" b="1" dirty="0"/>
                  <a:t> </a:t>
                </a:r>
                <a14:m>
                  <m:oMath xmlns:m="http://schemas.openxmlformats.org/officeDocument/2006/math">
                    <m:r>
                      <a:rPr lang="en-AU" sz="2000" i="1" dirty="0" smtClean="0">
                        <a:latin typeface="Cambria Math" panose="02040503050406030204" pitchFamily="18" charset="0"/>
                      </a:rPr>
                      <m:t>𝑛</m:t>
                    </m:r>
                  </m:oMath>
                </a14:m>
                <a:r>
                  <a:rPr lang="en-AU" sz="2000" dirty="0"/>
                  <a:t> is approximately</a:t>
                </a:r>
              </a:p>
              <a:p>
                <a:pPr marL="0" indent="0" algn="ctr">
                  <a:buNone/>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h</m:t>
                      </m:r>
                      <m:r>
                        <a:rPr lang="en-AU" sz="2000" i="1" dirty="0" smtClean="0">
                          <a:latin typeface="Cambria Math" panose="02040503050406030204" pitchFamily="18" charset="0"/>
                        </a:rPr>
                        <m:t> = </m:t>
                      </m:r>
                      <m:r>
                        <m:rPr>
                          <m:sty m:val="p"/>
                        </m:rPr>
                        <a:rPr lang="en-AU" sz="2000" i="1" dirty="0">
                          <a:latin typeface="Cambria Math" panose="02040503050406030204" pitchFamily="18" charset="0"/>
                        </a:rPr>
                        <m:t>log</m:t>
                      </m:r>
                      <m:r>
                        <a:rPr lang="en-AU" sz="2000" i="1" baseline="-25000" dirty="0">
                          <a:latin typeface="Cambria Math" panose="02040503050406030204" pitchFamily="18" charset="0"/>
                        </a:rPr>
                        <m:t>2</m:t>
                      </m:r>
                      <m:r>
                        <a:rPr lang="en-AU" sz="2000" i="1" dirty="0">
                          <a:latin typeface="Cambria Math" panose="02040503050406030204" pitchFamily="18" charset="0"/>
                        </a:rPr>
                        <m:t>(</m:t>
                      </m:r>
                      <m:r>
                        <a:rPr lang="en-AU" sz="2000" i="1" dirty="0">
                          <a:latin typeface="Cambria Math" panose="02040503050406030204" pitchFamily="18" charset="0"/>
                        </a:rPr>
                        <m:t>𝑛</m:t>
                      </m:r>
                      <m:r>
                        <a:rPr lang="en-AU" sz="2000" i="1" dirty="0">
                          <a:latin typeface="Cambria Math" panose="02040503050406030204" pitchFamily="18" charset="0"/>
                        </a:rPr>
                        <m:t> + 1)</m:t>
                      </m:r>
                    </m:oMath>
                  </m:oMathPara>
                </a14:m>
                <a:endParaRPr lang="en-AU" sz="2000" dirty="0">
                  <a:latin typeface="Consolas" panose="020B0609020204030204" pitchFamily="49" charset="0"/>
                </a:endParaRPr>
              </a:p>
              <a:p>
                <a:pPr marL="0" indent="0">
                  <a:buNone/>
                </a:pPr>
                <a:r>
                  <a:rPr lang="en-AU" sz="2000" dirty="0"/>
                  <a:t>e.g. a tree of height 4 contains (at most) 15 elements.</a:t>
                </a:r>
              </a:p>
              <a:p>
                <a:endParaRPr lang="en-AU" sz="2000" dirty="0"/>
              </a:p>
              <a:p>
                <a:r>
                  <a:rPr lang="en-AU" sz="2000" dirty="0"/>
                  <a:t>We can ignore the </a:t>
                </a:r>
                <a14:m>
                  <m:oMath xmlns:m="http://schemas.openxmlformats.org/officeDocument/2006/math">
                    <m:r>
                      <a:rPr lang="en-AU" sz="2000" i="1" dirty="0" smtClean="0">
                        <a:latin typeface="Cambria Math" panose="02040503050406030204" pitchFamily="18" charset="0"/>
                      </a:rPr>
                      <m:t>‘+1’</m:t>
                    </m:r>
                  </m:oMath>
                </a14:m>
                <a:r>
                  <a:rPr lang="en-AU" sz="2000" dirty="0"/>
                  <a:t>, and, for large </a:t>
                </a:r>
                <a14:m>
                  <m:oMath xmlns:m="http://schemas.openxmlformats.org/officeDocument/2006/math">
                    <m:r>
                      <a:rPr lang="en-AU" sz="2000" i="1" dirty="0" smtClean="0">
                        <a:latin typeface="Cambria Math" panose="02040503050406030204" pitchFamily="18" charset="0"/>
                      </a:rPr>
                      <m:t>𝑛</m:t>
                    </m:r>
                  </m:oMath>
                </a14:m>
                <a:r>
                  <a:rPr lang="en-AU" sz="2000" dirty="0"/>
                  <a:t>, </a:t>
                </a:r>
                <a14:m>
                  <m:oMath xmlns:m="http://schemas.openxmlformats.org/officeDocument/2006/math">
                    <m:r>
                      <m:rPr>
                        <m:sty m:val="p"/>
                      </m:rPr>
                      <a:rPr lang="en-AU" sz="2000" i="1" dirty="0" smtClean="0">
                        <a:latin typeface="Cambria Math" panose="02040503050406030204" pitchFamily="18" charset="0"/>
                      </a:rPr>
                      <m:t>log</m:t>
                    </m:r>
                    <m:r>
                      <a:rPr lang="en-AU" sz="2000" i="1" baseline="-25000" dirty="0">
                        <a:latin typeface="Cambria Math" panose="02040503050406030204" pitchFamily="18" charset="0"/>
                      </a:rPr>
                      <m:t>2</m:t>
                    </m:r>
                    <m:r>
                      <a:rPr lang="en-AU" sz="2000" i="1" dirty="0">
                        <a:latin typeface="Cambria Math" panose="02040503050406030204" pitchFamily="18" charset="0"/>
                      </a:rPr>
                      <m:t>𝑛</m:t>
                    </m:r>
                  </m:oMath>
                </a14:m>
                <a:r>
                  <a:rPr lang="en-AU" sz="2000" dirty="0"/>
                  <a:t> will dominate the number of any missing elements at the bottom layer.</a:t>
                </a:r>
              </a:p>
              <a:p>
                <a:endParaRPr lang="en-AU" sz="2000" dirty="0"/>
              </a:p>
              <a:p>
                <a:r>
                  <a:rPr lang="en-AU" sz="2000" dirty="0"/>
                  <a:t>In fact the base 2 is also irrelevant for big </a:t>
                </a:r>
                <a14:m>
                  <m:oMath xmlns:m="http://schemas.openxmlformats.org/officeDocument/2006/math">
                    <m:r>
                      <a:rPr lang="en-AU" sz="2000" i="1" dirty="0" smtClean="0">
                        <a:latin typeface="Cambria Math" panose="02040503050406030204" pitchFamily="18" charset="0"/>
                      </a:rPr>
                      <m:t>𝑂</m:t>
                    </m:r>
                  </m:oMath>
                </a14:m>
                <a:r>
                  <a:rPr lang="en-AU" sz="2000" dirty="0"/>
                  <a:t> analysis – we can say that </a:t>
                </a:r>
                <a14:m>
                  <m:oMath xmlns:m="http://schemas.openxmlformats.org/officeDocument/2006/math">
                    <m:r>
                      <a:rPr lang="en-AU" sz="2000" i="1" dirty="0" smtClean="0">
                        <a:latin typeface="Cambria Math" panose="02040503050406030204" pitchFamily="18" charset="0"/>
                      </a:rPr>
                      <m:t>h</m:t>
                    </m:r>
                  </m:oMath>
                </a14:m>
                <a:r>
                  <a:rPr lang="en-AU" sz="2000" dirty="0"/>
                  <a:t> is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e>
                    </m:d>
                  </m:oMath>
                </a14:m>
                <a:r>
                  <a:rPr lang="en-AU" sz="2000" dirty="0"/>
                  <a:t>.</a:t>
                </a:r>
              </a:p>
              <a:p>
                <a:endParaRPr lang="en-US" dirty="0"/>
              </a:p>
            </p:txBody>
          </p:sp>
        </mc:Choice>
        <mc:Fallback xmlns="">
          <p:sp>
            <p:nvSpPr>
              <p:cNvPr id="3" name="Content Placeholder 2">
                <a:extLst>
                  <a:ext uri="{FF2B5EF4-FFF2-40B4-BE49-F238E27FC236}">
                    <a16:creationId xmlns:a16="http://schemas.microsoft.com/office/drawing/2014/main" id="{FF52E4BD-263F-6746-B777-FA0E22F588B2}"/>
                  </a:ext>
                </a:extLst>
              </p:cNvPr>
              <p:cNvSpPr>
                <a:spLocks noGrp="1" noRot="1" noChangeAspect="1" noMove="1" noResize="1" noEditPoints="1" noAdjustHandles="1" noChangeArrowheads="1" noChangeShapeType="1" noTextEdit="1"/>
              </p:cNvSpPr>
              <p:nvPr>
                <p:ph idx="1"/>
              </p:nvPr>
            </p:nvSpPr>
            <p:spPr>
              <a:blipFill>
                <a:blip r:embed="rId2"/>
                <a:stretch>
                  <a:fillRect l="-733" t="-723" r="-14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3396BDF-CC7D-5D45-8E92-74D96B167921}"/>
              </a:ext>
            </a:extLst>
          </p:cNvPr>
          <p:cNvSpPr>
            <a:spLocks noGrp="1"/>
          </p:cNvSpPr>
          <p:nvPr>
            <p:ph type="sldNum" sz="quarter" idx="12"/>
          </p:nvPr>
        </p:nvSpPr>
        <p:spPr/>
        <p:txBody>
          <a:bodyPr/>
          <a:lstStyle/>
          <a:p>
            <a:fld id="{C584CDA4-B2C2-C244-9F85-471ABA281F4B}" type="slidenum">
              <a:rPr lang="en-US" smtClean="0"/>
              <a:t>8</a:t>
            </a:fld>
            <a:endParaRPr lang="en-US"/>
          </a:p>
        </p:txBody>
      </p:sp>
    </p:spTree>
    <p:extLst>
      <p:ext uri="{BB962C8B-B14F-4D97-AF65-F5344CB8AC3E}">
        <p14:creationId xmlns:p14="http://schemas.microsoft.com/office/powerpoint/2010/main" val="12956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D445-848F-0E46-ABAF-C06529506B68}"/>
              </a:ext>
            </a:extLst>
          </p:cNvPr>
          <p:cNvSpPr>
            <a:spLocks noGrp="1"/>
          </p:cNvSpPr>
          <p:nvPr>
            <p:ph type="title"/>
          </p:nvPr>
        </p:nvSpPr>
        <p:spPr/>
        <p:txBody>
          <a:bodyPr/>
          <a:lstStyle/>
          <a:p>
            <a:r>
              <a:rPr lang="en-US" dirty="0"/>
              <a:t>Worst and average case analyses of </a:t>
            </a:r>
            <a:r>
              <a:rPr lang="en-AU" dirty="0" err="1">
                <a:solidFill>
                  <a:srgbClr val="000000"/>
                </a:solidFill>
                <a:latin typeface="Menlo" panose="020B0609030804020204" pitchFamily="49" charset="0"/>
              </a:rPr>
              <a:t>binElem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4A58FF-D3AE-BC42-B6AE-7454B7F08575}"/>
                  </a:ext>
                </a:extLst>
              </p:cNvPr>
              <p:cNvSpPr>
                <a:spLocks noGrp="1"/>
              </p:cNvSpPr>
              <p:nvPr>
                <p:ph idx="1"/>
              </p:nvPr>
            </p:nvSpPr>
            <p:spPr/>
            <p:txBody>
              <a:bodyPr/>
              <a:lstStyle/>
              <a:p>
                <a:r>
                  <a:rPr lang="en-AU" sz="2000" dirty="0"/>
                  <a:t>In the </a:t>
                </a:r>
                <a:r>
                  <a:rPr lang="en-AU" sz="2000" i="1" dirty="0"/>
                  <a:t>worst case </a:t>
                </a:r>
                <a:r>
                  <a:rPr lang="en-AU" sz="1800" dirty="0" err="1">
                    <a:solidFill>
                      <a:srgbClr val="000000"/>
                    </a:solidFill>
                    <a:latin typeface="Menlo" panose="020B0609030804020204" pitchFamily="49" charset="0"/>
                  </a:rPr>
                  <a:t>binsearch</a:t>
                </a:r>
                <a:r>
                  <a:rPr lang="en-AU" sz="2000" dirty="0"/>
                  <a:t> looks at one element for every layer of the tree, so it is in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r>
                      <a:rPr lang="en-US" sz="2000" b="0" i="1" smtClean="0">
                        <a:latin typeface="Cambria Math" panose="02040503050406030204" pitchFamily="18" charset="0"/>
                      </a:rPr>
                      <m:t>) </m:t>
                    </m:r>
                  </m:oMath>
                </a14:m>
                <a:r>
                  <a:rPr lang="en-AU" sz="2000" dirty="0"/>
                  <a:t>.</a:t>
                </a:r>
              </a:p>
            </p:txBody>
          </p:sp>
        </mc:Choice>
        <mc:Fallback xmlns="">
          <p:sp>
            <p:nvSpPr>
              <p:cNvPr id="3" name="Content Placeholder 2">
                <a:extLst>
                  <a:ext uri="{FF2B5EF4-FFF2-40B4-BE49-F238E27FC236}">
                    <a16:creationId xmlns:a16="http://schemas.microsoft.com/office/drawing/2014/main" id="{074A58FF-D3AE-BC42-B6AE-7454B7F08575}"/>
                  </a:ext>
                </a:extLst>
              </p:cNvPr>
              <p:cNvSpPr>
                <a:spLocks noGrp="1" noRot="1" noChangeAspect="1" noMove="1" noResize="1" noEditPoints="1" noAdjustHandles="1" noChangeArrowheads="1" noChangeShapeType="1" noTextEdit="1"/>
              </p:cNvSpPr>
              <p:nvPr>
                <p:ph idx="1"/>
              </p:nvPr>
            </p:nvSpPr>
            <p:spPr>
              <a:blipFill>
                <a:blip r:embed="rId2"/>
                <a:stretch>
                  <a:fillRect l="-587" t="-7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CAB8403-1447-944E-BBC5-3E9D80B798B0}"/>
              </a:ext>
            </a:extLst>
          </p:cNvPr>
          <p:cNvSpPr>
            <a:spLocks noGrp="1"/>
          </p:cNvSpPr>
          <p:nvPr>
            <p:ph type="sldNum" sz="quarter" idx="12"/>
          </p:nvPr>
        </p:nvSpPr>
        <p:spPr/>
        <p:txBody>
          <a:bodyPr/>
          <a:lstStyle/>
          <a:p>
            <a:fld id="{C584CDA4-B2C2-C244-9F85-471ABA281F4B}" type="slidenum">
              <a:rPr lang="en-US" smtClean="0"/>
              <a:t>9</a:t>
            </a:fld>
            <a:endParaRPr lang="en-US"/>
          </a:p>
        </p:txBody>
      </p:sp>
      <p:sp>
        <p:nvSpPr>
          <p:cNvPr id="5" name="Freeform 4">
            <a:extLst>
              <a:ext uri="{FF2B5EF4-FFF2-40B4-BE49-F238E27FC236}">
                <a16:creationId xmlns:a16="http://schemas.microsoft.com/office/drawing/2014/main" id="{B9FC9191-8AFB-C646-A414-6A92E2AAC640}"/>
              </a:ext>
            </a:extLst>
          </p:cNvPr>
          <p:cNvSpPr/>
          <p:nvPr/>
        </p:nvSpPr>
        <p:spPr>
          <a:xfrm>
            <a:off x="1" y="2771836"/>
            <a:ext cx="5096614" cy="4231738"/>
          </a:xfrm>
          <a:custGeom>
            <a:avLst/>
            <a:gdLst>
              <a:gd name="connsiteX0" fmla="*/ 11235 w 2867456"/>
              <a:gd name="connsiteY0" fmla="*/ 1797075 h 2519978"/>
              <a:gd name="connsiteX1" fmla="*/ 305149 w 2867456"/>
              <a:gd name="connsiteY1" fmla="*/ 893561 h 2519978"/>
              <a:gd name="connsiteX2" fmla="*/ 1371949 w 2867456"/>
              <a:gd name="connsiteY2" fmla="*/ 933 h 2519978"/>
              <a:gd name="connsiteX3" fmla="*/ 2351663 w 2867456"/>
              <a:gd name="connsiteY3" fmla="*/ 752047 h 2519978"/>
              <a:gd name="connsiteX4" fmla="*/ 2863292 w 2867456"/>
              <a:gd name="connsiteY4" fmla="*/ 2080104 h 2519978"/>
              <a:gd name="connsiteX5" fmla="*/ 2090406 w 2867456"/>
              <a:gd name="connsiteY5" fmla="*/ 2504647 h 2519978"/>
              <a:gd name="connsiteX6" fmla="*/ 882092 w 2867456"/>
              <a:gd name="connsiteY6" fmla="*/ 2395790 h 2519978"/>
              <a:gd name="connsiteX7" fmla="*/ 141863 w 2867456"/>
              <a:gd name="connsiteY7" fmla="*/ 2101875 h 2519978"/>
              <a:gd name="connsiteX8" fmla="*/ 11235 w 2867456"/>
              <a:gd name="connsiteY8" fmla="*/ 1797075 h 251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456" h="2519978">
                <a:moveTo>
                  <a:pt x="11235" y="1797075"/>
                </a:moveTo>
                <a:cubicBezTo>
                  <a:pt x="38449" y="1595689"/>
                  <a:pt x="78363" y="1192918"/>
                  <a:pt x="305149" y="893561"/>
                </a:cubicBezTo>
                <a:cubicBezTo>
                  <a:pt x="531935" y="594204"/>
                  <a:pt x="1030863" y="24519"/>
                  <a:pt x="1371949" y="933"/>
                </a:cubicBezTo>
                <a:cubicBezTo>
                  <a:pt x="1713035" y="-22653"/>
                  <a:pt x="2103106" y="405518"/>
                  <a:pt x="2351663" y="752047"/>
                </a:cubicBezTo>
                <a:cubicBezTo>
                  <a:pt x="2600220" y="1098575"/>
                  <a:pt x="2906835" y="1788004"/>
                  <a:pt x="2863292" y="2080104"/>
                </a:cubicBezTo>
                <a:cubicBezTo>
                  <a:pt x="2819749" y="2372204"/>
                  <a:pt x="2420606" y="2452033"/>
                  <a:pt x="2090406" y="2504647"/>
                </a:cubicBezTo>
                <a:cubicBezTo>
                  <a:pt x="1760206" y="2557261"/>
                  <a:pt x="1206849" y="2462919"/>
                  <a:pt x="882092" y="2395790"/>
                </a:cubicBezTo>
                <a:cubicBezTo>
                  <a:pt x="557335" y="2328661"/>
                  <a:pt x="285192" y="2199846"/>
                  <a:pt x="141863" y="2101875"/>
                </a:cubicBezTo>
                <a:cubicBezTo>
                  <a:pt x="-1466" y="2003904"/>
                  <a:pt x="-15979" y="1998461"/>
                  <a:pt x="11235" y="1797075"/>
                </a:cubicBezTo>
                <a:close/>
              </a:path>
            </a:pathLst>
          </a:custGeom>
          <a:solidFill>
            <a:schemeClr val="accent3">
              <a:lumMod val="20000"/>
              <a:lumOff val="8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62C43AC2-3A59-2044-86DA-0822AB540BBB}"/>
              </a:ext>
            </a:extLst>
          </p:cNvPr>
          <p:cNvSpPr/>
          <p:nvPr/>
        </p:nvSpPr>
        <p:spPr>
          <a:xfrm>
            <a:off x="2316011" y="3832663"/>
            <a:ext cx="2618741" cy="3025337"/>
          </a:xfrm>
          <a:custGeom>
            <a:avLst/>
            <a:gdLst>
              <a:gd name="connsiteX0" fmla="*/ 11235 w 2867456"/>
              <a:gd name="connsiteY0" fmla="*/ 1797075 h 2519978"/>
              <a:gd name="connsiteX1" fmla="*/ 305149 w 2867456"/>
              <a:gd name="connsiteY1" fmla="*/ 893561 h 2519978"/>
              <a:gd name="connsiteX2" fmla="*/ 1371949 w 2867456"/>
              <a:gd name="connsiteY2" fmla="*/ 933 h 2519978"/>
              <a:gd name="connsiteX3" fmla="*/ 2351663 w 2867456"/>
              <a:gd name="connsiteY3" fmla="*/ 752047 h 2519978"/>
              <a:gd name="connsiteX4" fmla="*/ 2863292 w 2867456"/>
              <a:gd name="connsiteY4" fmla="*/ 2080104 h 2519978"/>
              <a:gd name="connsiteX5" fmla="*/ 2090406 w 2867456"/>
              <a:gd name="connsiteY5" fmla="*/ 2504647 h 2519978"/>
              <a:gd name="connsiteX6" fmla="*/ 882092 w 2867456"/>
              <a:gd name="connsiteY6" fmla="*/ 2395790 h 2519978"/>
              <a:gd name="connsiteX7" fmla="*/ 141863 w 2867456"/>
              <a:gd name="connsiteY7" fmla="*/ 2101875 h 2519978"/>
              <a:gd name="connsiteX8" fmla="*/ 11235 w 2867456"/>
              <a:gd name="connsiteY8" fmla="*/ 1797075 h 251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456" h="2519978">
                <a:moveTo>
                  <a:pt x="11235" y="1797075"/>
                </a:moveTo>
                <a:cubicBezTo>
                  <a:pt x="38449" y="1595689"/>
                  <a:pt x="78363" y="1192918"/>
                  <a:pt x="305149" y="893561"/>
                </a:cubicBezTo>
                <a:cubicBezTo>
                  <a:pt x="531935" y="594204"/>
                  <a:pt x="1030863" y="24519"/>
                  <a:pt x="1371949" y="933"/>
                </a:cubicBezTo>
                <a:cubicBezTo>
                  <a:pt x="1713035" y="-22653"/>
                  <a:pt x="2103106" y="405518"/>
                  <a:pt x="2351663" y="752047"/>
                </a:cubicBezTo>
                <a:cubicBezTo>
                  <a:pt x="2600220" y="1098575"/>
                  <a:pt x="2906835" y="1788004"/>
                  <a:pt x="2863292" y="2080104"/>
                </a:cubicBezTo>
                <a:cubicBezTo>
                  <a:pt x="2819749" y="2372204"/>
                  <a:pt x="2420606" y="2452033"/>
                  <a:pt x="2090406" y="2504647"/>
                </a:cubicBezTo>
                <a:cubicBezTo>
                  <a:pt x="1760206" y="2557261"/>
                  <a:pt x="1206849" y="2462919"/>
                  <a:pt x="882092" y="2395790"/>
                </a:cubicBezTo>
                <a:cubicBezTo>
                  <a:pt x="557335" y="2328661"/>
                  <a:pt x="285192" y="2199846"/>
                  <a:pt x="141863" y="2101875"/>
                </a:cubicBezTo>
                <a:cubicBezTo>
                  <a:pt x="-1466" y="2003904"/>
                  <a:pt x="-15979" y="1998461"/>
                  <a:pt x="11235" y="1797075"/>
                </a:cubicBezTo>
                <a:close/>
              </a:path>
            </a:pathLst>
          </a:custGeom>
          <a:solidFill>
            <a:schemeClr val="accent6">
              <a:lumMod val="20000"/>
              <a:lumOff val="8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DD9DEFE1-DD01-474E-8CAE-B91AA6673521}"/>
              </a:ext>
            </a:extLst>
          </p:cNvPr>
          <p:cNvSpPr/>
          <p:nvPr/>
        </p:nvSpPr>
        <p:spPr>
          <a:xfrm rot="20833444">
            <a:off x="3492530" y="4727237"/>
            <a:ext cx="1234777" cy="2173287"/>
          </a:xfrm>
          <a:custGeom>
            <a:avLst/>
            <a:gdLst>
              <a:gd name="connsiteX0" fmla="*/ 11235 w 2867456"/>
              <a:gd name="connsiteY0" fmla="*/ 1797075 h 2519978"/>
              <a:gd name="connsiteX1" fmla="*/ 305149 w 2867456"/>
              <a:gd name="connsiteY1" fmla="*/ 893561 h 2519978"/>
              <a:gd name="connsiteX2" fmla="*/ 1371949 w 2867456"/>
              <a:gd name="connsiteY2" fmla="*/ 933 h 2519978"/>
              <a:gd name="connsiteX3" fmla="*/ 2351663 w 2867456"/>
              <a:gd name="connsiteY3" fmla="*/ 752047 h 2519978"/>
              <a:gd name="connsiteX4" fmla="*/ 2863292 w 2867456"/>
              <a:gd name="connsiteY4" fmla="*/ 2080104 h 2519978"/>
              <a:gd name="connsiteX5" fmla="*/ 2090406 w 2867456"/>
              <a:gd name="connsiteY5" fmla="*/ 2504647 h 2519978"/>
              <a:gd name="connsiteX6" fmla="*/ 882092 w 2867456"/>
              <a:gd name="connsiteY6" fmla="*/ 2395790 h 2519978"/>
              <a:gd name="connsiteX7" fmla="*/ 141863 w 2867456"/>
              <a:gd name="connsiteY7" fmla="*/ 2101875 h 2519978"/>
              <a:gd name="connsiteX8" fmla="*/ 11235 w 2867456"/>
              <a:gd name="connsiteY8" fmla="*/ 1797075 h 251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456" h="2519978">
                <a:moveTo>
                  <a:pt x="11235" y="1797075"/>
                </a:moveTo>
                <a:cubicBezTo>
                  <a:pt x="38449" y="1595689"/>
                  <a:pt x="78363" y="1192918"/>
                  <a:pt x="305149" y="893561"/>
                </a:cubicBezTo>
                <a:cubicBezTo>
                  <a:pt x="531935" y="594204"/>
                  <a:pt x="1030863" y="24519"/>
                  <a:pt x="1371949" y="933"/>
                </a:cubicBezTo>
                <a:cubicBezTo>
                  <a:pt x="1713035" y="-22653"/>
                  <a:pt x="2103106" y="405518"/>
                  <a:pt x="2351663" y="752047"/>
                </a:cubicBezTo>
                <a:cubicBezTo>
                  <a:pt x="2600220" y="1098575"/>
                  <a:pt x="2906835" y="1788004"/>
                  <a:pt x="2863292" y="2080104"/>
                </a:cubicBezTo>
                <a:cubicBezTo>
                  <a:pt x="2819749" y="2372204"/>
                  <a:pt x="2420606" y="2452033"/>
                  <a:pt x="2090406" y="2504647"/>
                </a:cubicBezTo>
                <a:cubicBezTo>
                  <a:pt x="1760206" y="2557261"/>
                  <a:pt x="1206849" y="2462919"/>
                  <a:pt x="882092" y="2395790"/>
                </a:cubicBezTo>
                <a:cubicBezTo>
                  <a:pt x="557335" y="2328661"/>
                  <a:pt x="285192" y="2199846"/>
                  <a:pt x="141863" y="2101875"/>
                </a:cubicBezTo>
                <a:cubicBezTo>
                  <a:pt x="-1466" y="2003904"/>
                  <a:pt x="-15979" y="1998461"/>
                  <a:pt x="11235" y="1797075"/>
                </a:cubicBezTo>
                <a:close/>
              </a:path>
            </a:pathLst>
          </a:custGeom>
          <a:solidFill>
            <a:schemeClr val="accent4">
              <a:lumMod val="20000"/>
              <a:lumOff val="80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95F8B6F-1B5C-5945-BDF3-6CF5A63973D1}"/>
              </a:ext>
            </a:extLst>
          </p:cNvPr>
          <p:cNvSpPr/>
          <p:nvPr/>
        </p:nvSpPr>
        <p:spPr>
          <a:xfrm>
            <a:off x="3937444" y="6035927"/>
            <a:ext cx="891170" cy="891170"/>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1A8E72-1980-F243-A257-B0640A37A990}"/>
              </a:ext>
            </a:extLst>
          </p:cNvPr>
          <p:cNvSpPr/>
          <p:nvPr/>
        </p:nvSpPr>
        <p:spPr>
          <a:xfrm>
            <a:off x="4192372" y="2447343"/>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14</a:t>
            </a:r>
          </a:p>
        </p:txBody>
      </p:sp>
      <p:sp>
        <p:nvSpPr>
          <p:cNvPr id="10" name="Oval 9">
            <a:extLst>
              <a:ext uri="{FF2B5EF4-FFF2-40B4-BE49-F238E27FC236}">
                <a16:creationId xmlns:a16="http://schemas.microsoft.com/office/drawing/2014/main" id="{2DDE1669-F9F1-1F4B-8DB2-7449D3E7797D}"/>
              </a:ext>
            </a:extLst>
          </p:cNvPr>
          <p:cNvSpPr/>
          <p:nvPr/>
        </p:nvSpPr>
        <p:spPr>
          <a:xfrm>
            <a:off x="1934932" y="2998578"/>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6</a:t>
            </a:r>
          </a:p>
        </p:txBody>
      </p:sp>
      <p:sp>
        <p:nvSpPr>
          <p:cNvPr id="11" name="Oval 10">
            <a:extLst>
              <a:ext uri="{FF2B5EF4-FFF2-40B4-BE49-F238E27FC236}">
                <a16:creationId xmlns:a16="http://schemas.microsoft.com/office/drawing/2014/main" id="{FCC587BA-21C9-0046-BEFF-F65A1440C11F}"/>
              </a:ext>
            </a:extLst>
          </p:cNvPr>
          <p:cNvSpPr/>
          <p:nvPr/>
        </p:nvSpPr>
        <p:spPr>
          <a:xfrm>
            <a:off x="6346187" y="2999132"/>
            <a:ext cx="685800" cy="68580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24</a:t>
            </a:r>
          </a:p>
        </p:txBody>
      </p:sp>
      <p:sp>
        <p:nvSpPr>
          <p:cNvPr id="12" name="Oval 11">
            <a:extLst>
              <a:ext uri="{FF2B5EF4-FFF2-40B4-BE49-F238E27FC236}">
                <a16:creationId xmlns:a16="http://schemas.microsoft.com/office/drawing/2014/main" id="{3F6F6F29-B314-6F47-B8BB-0573C79B7125}"/>
              </a:ext>
            </a:extLst>
          </p:cNvPr>
          <p:cNvSpPr/>
          <p:nvPr/>
        </p:nvSpPr>
        <p:spPr>
          <a:xfrm>
            <a:off x="841635" y="3943871"/>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3</a:t>
            </a:r>
          </a:p>
        </p:txBody>
      </p:sp>
      <p:sp>
        <p:nvSpPr>
          <p:cNvPr id="13" name="Oval 12">
            <a:extLst>
              <a:ext uri="{FF2B5EF4-FFF2-40B4-BE49-F238E27FC236}">
                <a16:creationId xmlns:a16="http://schemas.microsoft.com/office/drawing/2014/main" id="{C275AFA1-5743-6945-8939-26929061FA48}"/>
              </a:ext>
            </a:extLst>
          </p:cNvPr>
          <p:cNvSpPr/>
          <p:nvPr/>
        </p:nvSpPr>
        <p:spPr>
          <a:xfrm>
            <a:off x="3207014" y="3943871"/>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8</a:t>
            </a:r>
          </a:p>
        </p:txBody>
      </p:sp>
      <p:sp>
        <p:nvSpPr>
          <p:cNvPr id="14" name="Oval 13">
            <a:extLst>
              <a:ext uri="{FF2B5EF4-FFF2-40B4-BE49-F238E27FC236}">
                <a16:creationId xmlns:a16="http://schemas.microsoft.com/office/drawing/2014/main" id="{07DEF111-DD40-5E44-BE8F-21743564EABF}"/>
              </a:ext>
            </a:extLst>
          </p:cNvPr>
          <p:cNvSpPr/>
          <p:nvPr/>
        </p:nvSpPr>
        <p:spPr>
          <a:xfrm>
            <a:off x="7523816" y="3944425"/>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40</a:t>
            </a:r>
          </a:p>
        </p:txBody>
      </p:sp>
      <p:sp>
        <p:nvSpPr>
          <p:cNvPr id="15" name="Oval 14">
            <a:extLst>
              <a:ext uri="{FF2B5EF4-FFF2-40B4-BE49-F238E27FC236}">
                <a16:creationId xmlns:a16="http://schemas.microsoft.com/office/drawing/2014/main" id="{823F321C-489C-7240-80C8-991C4D116CE0}"/>
              </a:ext>
            </a:extLst>
          </p:cNvPr>
          <p:cNvSpPr/>
          <p:nvPr/>
        </p:nvSpPr>
        <p:spPr>
          <a:xfrm>
            <a:off x="5451782" y="3944425"/>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19</a:t>
            </a:r>
          </a:p>
        </p:txBody>
      </p:sp>
      <p:cxnSp>
        <p:nvCxnSpPr>
          <p:cNvPr id="16" name="Straight Arrow Connector 15">
            <a:extLst>
              <a:ext uri="{FF2B5EF4-FFF2-40B4-BE49-F238E27FC236}">
                <a16:creationId xmlns:a16="http://schemas.microsoft.com/office/drawing/2014/main" id="{115779BF-ABB5-D143-9ADD-D3556267AA03}"/>
              </a:ext>
            </a:extLst>
          </p:cNvPr>
          <p:cNvCxnSpPr>
            <a:cxnSpLocks/>
            <a:stCxn id="9" idx="6"/>
            <a:endCxn id="11" idx="1"/>
          </p:cNvCxnSpPr>
          <p:nvPr/>
        </p:nvCxnSpPr>
        <p:spPr>
          <a:xfrm>
            <a:off x="4878172" y="2790243"/>
            <a:ext cx="1568448" cy="309322"/>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B0BD91C-4BF1-BD40-AC93-79C5E25F3995}"/>
              </a:ext>
            </a:extLst>
          </p:cNvPr>
          <p:cNvCxnSpPr>
            <a:cxnSpLocks/>
            <a:stCxn id="9" idx="2"/>
            <a:endCxn id="10" idx="7"/>
          </p:cNvCxnSpPr>
          <p:nvPr/>
        </p:nvCxnSpPr>
        <p:spPr>
          <a:xfrm flipH="1">
            <a:off x="2520299" y="2790243"/>
            <a:ext cx="1672073" cy="30876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389913C-92A5-2146-B629-FBB36BAABC3E}"/>
              </a:ext>
            </a:extLst>
          </p:cNvPr>
          <p:cNvCxnSpPr>
            <a:cxnSpLocks/>
            <a:stCxn id="10" idx="3"/>
            <a:endCxn id="12" idx="0"/>
          </p:cNvCxnSpPr>
          <p:nvPr/>
        </p:nvCxnSpPr>
        <p:spPr>
          <a:xfrm flipH="1">
            <a:off x="1184535" y="3583945"/>
            <a:ext cx="850830"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E09CC396-8E6B-5E4F-BD3A-9C716BEA1C8C}"/>
              </a:ext>
            </a:extLst>
          </p:cNvPr>
          <p:cNvCxnSpPr>
            <a:cxnSpLocks/>
            <a:stCxn id="10" idx="5"/>
            <a:endCxn id="13" idx="0"/>
          </p:cNvCxnSpPr>
          <p:nvPr/>
        </p:nvCxnSpPr>
        <p:spPr>
          <a:xfrm>
            <a:off x="2520299" y="3583945"/>
            <a:ext cx="1029615"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D0533E2-14EF-4242-B9E5-93DA1CCB9E91}"/>
              </a:ext>
            </a:extLst>
          </p:cNvPr>
          <p:cNvCxnSpPr>
            <a:cxnSpLocks/>
            <a:stCxn id="11" idx="5"/>
            <a:endCxn id="14" idx="0"/>
          </p:cNvCxnSpPr>
          <p:nvPr/>
        </p:nvCxnSpPr>
        <p:spPr>
          <a:xfrm>
            <a:off x="6931554" y="3584499"/>
            <a:ext cx="935162"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3B93E17-5F30-2548-9346-F57EB0904552}"/>
              </a:ext>
            </a:extLst>
          </p:cNvPr>
          <p:cNvCxnSpPr>
            <a:cxnSpLocks/>
            <a:stCxn id="11" idx="3"/>
            <a:endCxn id="15" idx="0"/>
          </p:cNvCxnSpPr>
          <p:nvPr/>
        </p:nvCxnSpPr>
        <p:spPr>
          <a:xfrm flipH="1">
            <a:off x="5794682" y="3584499"/>
            <a:ext cx="651938" cy="359926"/>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C5C1F9D3-CF4E-3A49-A947-F73330E5F0E6}"/>
              </a:ext>
            </a:extLst>
          </p:cNvPr>
          <p:cNvSpPr/>
          <p:nvPr/>
        </p:nvSpPr>
        <p:spPr>
          <a:xfrm>
            <a:off x="410932" y="5024586"/>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a:t>
            </a:r>
          </a:p>
        </p:txBody>
      </p:sp>
      <p:sp>
        <p:nvSpPr>
          <p:cNvPr id="23" name="Oval 22">
            <a:extLst>
              <a:ext uri="{FF2B5EF4-FFF2-40B4-BE49-F238E27FC236}">
                <a16:creationId xmlns:a16="http://schemas.microsoft.com/office/drawing/2014/main" id="{37E45F3B-40B1-AD44-8C2B-A4766B59E763}"/>
              </a:ext>
            </a:extLst>
          </p:cNvPr>
          <p:cNvSpPr/>
          <p:nvPr/>
        </p:nvSpPr>
        <p:spPr>
          <a:xfrm>
            <a:off x="1249132" y="5024586"/>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4</a:t>
            </a:r>
          </a:p>
        </p:txBody>
      </p:sp>
      <p:cxnSp>
        <p:nvCxnSpPr>
          <p:cNvPr id="24" name="Straight Arrow Connector 23">
            <a:extLst>
              <a:ext uri="{FF2B5EF4-FFF2-40B4-BE49-F238E27FC236}">
                <a16:creationId xmlns:a16="http://schemas.microsoft.com/office/drawing/2014/main" id="{B11C8408-05C4-9145-94D0-DD1AAC792381}"/>
              </a:ext>
            </a:extLst>
          </p:cNvPr>
          <p:cNvCxnSpPr>
            <a:cxnSpLocks/>
            <a:stCxn id="12" idx="3"/>
            <a:endCxn id="22" idx="0"/>
          </p:cNvCxnSpPr>
          <p:nvPr/>
        </p:nvCxnSpPr>
        <p:spPr>
          <a:xfrm flipH="1">
            <a:off x="753832" y="4529238"/>
            <a:ext cx="188236"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45F3D0A-BFDD-B44F-BD04-79A6C551C4BE}"/>
              </a:ext>
            </a:extLst>
          </p:cNvPr>
          <p:cNvCxnSpPr>
            <a:cxnSpLocks/>
            <a:stCxn id="12" idx="5"/>
            <a:endCxn id="23" idx="0"/>
          </p:cNvCxnSpPr>
          <p:nvPr/>
        </p:nvCxnSpPr>
        <p:spPr>
          <a:xfrm>
            <a:off x="1427002" y="4529238"/>
            <a:ext cx="165030"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7864070D-7042-584C-96F8-5A75EFA4DBD0}"/>
              </a:ext>
            </a:extLst>
          </p:cNvPr>
          <p:cNvSpPr/>
          <p:nvPr/>
        </p:nvSpPr>
        <p:spPr>
          <a:xfrm>
            <a:off x="2795704" y="5025140"/>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7</a:t>
            </a:r>
          </a:p>
        </p:txBody>
      </p:sp>
      <p:sp>
        <p:nvSpPr>
          <p:cNvPr id="27" name="Oval 26">
            <a:extLst>
              <a:ext uri="{FF2B5EF4-FFF2-40B4-BE49-F238E27FC236}">
                <a16:creationId xmlns:a16="http://schemas.microsoft.com/office/drawing/2014/main" id="{582F7971-5DA1-894A-9411-2E437D0CFB7B}"/>
              </a:ext>
            </a:extLst>
          </p:cNvPr>
          <p:cNvSpPr/>
          <p:nvPr/>
        </p:nvSpPr>
        <p:spPr>
          <a:xfrm>
            <a:off x="3633904" y="5025140"/>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10</a:t>
            </a:r>
          </a:p>
        </p:txBody>
      </p:sp>
      <p:cxnSp>
        <p:nvCxnSpPr>
          <p:cNvPr id="28" name="Straight Arrow Connector 27">
            <a:extLst>
              <a:ext uri="{FF2B5EF4-FFF2-40B4-BE49-F238E27FC236}">
                <a16:creationId xmlns:a16="http://schemas.microsoft.com/office/drawing/2014/main" id="{E9AB72C5-D9C8-9E4B-AFAF-615EA2A1BE67}"/>
              </a:ext>
            </a:extLst>
          </p:cNvPr>
          <p:cNvCxnSpPr>
            <a:cxnSpLocks/>
            <a:stCxn id="13" idx="3"/>
            <a:endCxn id="26" idx="0"/>
          </p:cNvCxnSpPr>
          <p:nvPr/>
        </p:nvCxnSpPr>
        <p:spPr>
          <a:xfrm flipH="1">
            <a:off x="3138604" y="4529238"/>
            <a:ext cx="168843" cy="495902"/>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6C4A6A5-CD13-AB4A-BAA4-F449153224FF}"/>
              </a:ext>
            </a:extLst>
          </p:cNvPr>
          <p:cNvCxnSpPr>
            <a:cxnSpLocks/>
            <a:stCxn id="13" idx="5"/>
            <a:endCxn id="27" idx="0"/>
          </p:cNvCxnSpPr>
          <p:nvPr/>
        </p:nvCxnSpPr>
        <p:spPr>
          <a:xfrm>
            <a:off x="3792381" y="4529238"/>
            <a:ext cx="184423" cy="495902"/>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1E06CB03-00F1-8F42-9405-B0770D577514}"/>
              </a:ext>
            </a:extLst>
          </p:cNvPr>
          <p:cNvSpPr/>
          <p:nvPr/>
        </p:nvSpPr>
        <p:spPr>
          <a:xfrm>
            <a:off x="5050813" y="5025140"/>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18</a:t>
            </a:r>
          </a:p>
        </p:txBody>
      </p:sp>
      <p:sp>
        <p:nvSpPr>
          <p:cNvPr id="31" name="Oval 30">
            <a:extLst>
              <a:ext uri="{FF2B5EF4-FFF2-40B4-BE49-F238E27FC236}">
                <a16:creationId xmlns:a16="http://schemas.microsoft.com/office/drawing/2014/main" id="{2264BA45-D1C4-764E-B360-F32F538C11AC}"/>
              </a:ext>
            </a:extLst>
          </p:cNvPr>
          <p:cNvSpPr/>
          <p:nvPr/>
        </p:nvSpPr>
        <p:spPr>
          <a:xfrm>
            <a:off x="5889013" y="5025140"/>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21</a:t>
            </a:r>
          </a:p>
        </p:txBody>
      </p:sp>
      <p:cxnSp>
        <p:nvCxnSpPr>
          <p:cNvPr id="32" name="Straight Arrow Connector 31">
            <a:extLst>
              <a:ext uri="{FF2B5EF4-FFF2-40B4-BE49-F238E27FC236}">
                <a16:creationId xmlns:a16="http://schemas.microsoft.com/office/drawing/2014/main" id="{0E7A9040-D26F-DE44-B397-DFFC4090D653}"/>
              </a:ext>
            </a:extLst>
          </p:cNvPr>
          <p:cNvCxnSpPr>
            <a:cxnSpLocks/>
            <a:stCxn id="15" idx="3"/>
            <a:endCxn id="30" idx="0"/>
          </p:cNvCxnSpPr>
          <p:nvPr/>
        </p:nvCxnSpPr>
        <p:spPr>
          <a:xfrm flipH="1">
            <a:off x="5393713" y="4529792"/>
            <a:ext cx="158502"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22829918-F6AC-EA49-A148-D2040D18FCD9}"/>
              </a:ext>
            </a:extLst>
          </p:cNvPr>
          <p:cNvCxnSpPr>
            <a:cxnSpLocks/>
            <a:stCxn id="15" idx="5"/>
            <a:endCxn id="31" idx="0"/>
          </p:cNvCxnSpPr>
          <p:nvPr/>
        </p:nvCxnSpPr>
        <p:spPr>
          <a:xfrm>
            <a:off x="6037149" y="4529792"/>
            <a:ext cx="194764" cy="495348"/>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C9877FAA-38F3-F442-B6C6-5B1FCF4A9327}"/>
              </a:ext>
            </a:extLst>
          </p:cNvPr>
          <p:cNvSpPr/>
          <p:nvPr/>
        </p:nvSpPr>
        <p:spPr>
          <a:xfrm>
            <a:off x="7161040" y="5060797"/>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37</a:t>
            </a:r>
          </a:p>
        </p:txBody>
      </p:sp>
      <p:sp>
        <p:nvSpPr>
          <p:cNvPr id="35" name="Oval 34">
            <a:extLst>
              <a:ext uri="{FF2B5EF4-FFF2-40B4-BE49-F238E27FC236}">
                <a16:creationId xmlns:a16="http://schemas.microsoft.com/office/drawing/2014/main" id="{37EC8D02-9E7C-3543-86DB-39E1E7A51F8E}"/>
              </a:ext>
            </a:extLst>
          </p:cNvPr>
          <p:cNvSpPr/>
          <p:nvPr/>
        </p:nvSpPr>
        <p:spPr>
          <a:xfrm>
            <a:off x="7999240" y="5060797"/>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45</a:t>
            </a:r>
          </a:p>
        </p:txBody>
      </p:sp>
      <p:cxnSp>
        <p:nvCxnSpPr>
          <p:cNvPr id="36" name="Straight Arrow Connector 35">
            <a:extLst>
              <a:ext uri="{FF2B5EF4-FFF2-40B4-BE49-F238E27FC236}">
                <a16:creationId xmlns:a16="http://schemas.microsoft.com/office/drawing/2014/main" id="{970DC86C-C14C-7146-BC62-B689C0F03795}"/>
              </a:ext>
            </a:extLst>
          </p:cNvPr>
          <p:cNvCxnSpPr>
            <a:cxnSpLocks/>
            <a:stCxn id="14" idx="3"/>
            <a:endCxn id="34" idx="0"/>
          </p:cNvCxnSpPr>
          <p:nvPr/>
        </p:nvCxnSpPr>
        <p:spPr>
          <a:xfrm flipH="1">
            <a:off x="7503940" y="4529792"/>
            <a:ext cx="120309" cy="531005"/>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3522EEF7-D8A3-7943-951F-0B8F28E17C69}"/>
              </a:ext>
            </a:extLst>
          </p:cNvPr>
          <p:cNvCxnSpPr>
            <a:cxnSpLocks/>
            <a:stCxn id="14" idx="5"/>
            <a:endCxn id="35" idx="0"/>
          </p:cNvCxnSpPr>
          <p:nvPr/>
        </p:nvCxnSpPr>
        <p:spPr>
          <a:xfrm>
            <a:off x="8109183" y="4529792"/>
            <a:ext cx="232957" cy="531005"/>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2616A62E-98F6-BD42-A051-EFB581104E2F}"/>
              </a:ext>
            </a:extLst>
          </p:cNvPr>
          <p:cNvSpPr/>
          <p:nvPr/>
        </p:nvSpPr>
        <p:spPr>
          <a:xfrm>
            <a:off x="4035435" y="6141497"/>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13</a:t>
            </a:r>
          </a:p>
        </p:txBody>
      </p:sp>
      <p:cxnSp>
        <p:nvCxnSpPr>
          <p:cNvPr id="39" name="Straight Arrow Connector 38">
            <a:extLst>
              <a:ext uri="{FF2B5EF4-FFF2-40B4-BE49-F238E27FC236}">
                <a16:creationId xmlns:a16="http://schemas.microsoft.com/office/drawing/2014/main" id="{32655599-061B-E542-86D4-32D5DE5F36FB}"/>
              </a:ext>
            </a:extLst>
          </p:cNvPr>
          <p:cNvCxnSpPr>
            <a:cxnSpLocks/>
            <a:stCxn id="27" idx="5"/>
            <a:endCxn id="38" idx="0"/>
          </p:cNvCxnSpPr>
          <p:nvPr/>
        </p:nvCxnSpPr>
        <p:spPr>
          <a:xfrm>
            <a:off x="4219271" y="5610507"/>
            <a:ext cx="159064" cy="530990"/>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AD65EA17-260E-6B45-92F3-513F1A84B014}"/>
              </a:ext>
            </a:extLst>
          </p:cNvPr>
          <p:cNvSpPr/>
          <p:nvPr/>
        </p:nvSpPr>
        <p:spPr>
          <a:xfrm>
            <a:off x="8458200" y="6141497"/>
            <a:ext cx="685800" cy="685800"/>
          </a:xfrm>
          <a:prstGeom prst="ellipse">
            <a:avLst/>
          </a:prstGeom>
          <a:solidFill>
            <a:schemeClr val="bg1">
              <a:lumMod val="8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71</a:t>
            </a:r>
          </a:p>
        </p:txBody>
      </p:sp>
      <p:cxnSp>
        <p:nvCxnSpPr>
          <p:cNvPr id="41" name="Straight Arrow Connector 40">
            <a:extLst>
              <a:ext uri="{FF2B5EF4-FFF2-40B4-BE49-F238E27FC236}">
                <a16:creationId xmlns:a16="http://schemas.microsoft.com/office/drawing/2014/main" id="{57E2B85A-F228-CA45-9B71-41B831BAA57A}"/>
              </a:ext>
            </a:extLst>
          </p:cNvPr>
          <p:cNvCxnSpPr>
            <a:cxnSpLocks/>
            <a:stCxn id="35" idx="5"/>
            <a:endCxn id="40" idx="0"/>
          </p:cNvCxnSpPr>
          <p:nvPr/>
        </p:nvCxnSpPr>
        <p:spPr>
          <a:xfrm>
            <a:off x="8584607" y="5646164"/>
            <a:ext cx="216493" cy="495333"/>
          </a:xfrm>
          <a:prstGeom prst="straightConnector1">
            <a:avLst/>
          </a:prstGeom>
          <a:ln w="571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aphicFrame>
        <p:nvGraphicFramePr>
          <p:cNvPr id="42" name="Table 122">
            <a:extLst>
              <a:ext uri="{FF2B5EF4-FFF2-40B4-BE49-F238E27FC236}">
                <a16:creationId xmlns:a16="http://schemas.microsoft.com/office/drawing/2014/main" id="{9A62EE65-CFEC-B84D-A67D-258C9DF23428}"/>
              </a:ext>
            </a:extLst>
          </p:cNvPr>
          <p:cNvGraphicFramePr>
            <a:graphicFrameLocks noGrp="1"/>
          </p:cNvGraphicFramePr>
          <p:nvPr>
            <p:extLst>
              <p:ext uri="{D42A27DB-BD31-4B8C-83A1-F6EECF244321}">
                <p14:modId xmlns:p14="http://schemas.microsoft.com/office/powerpoint/2010/main" val="3293696305"/>
              </p:ext>
            </p:extLst>
          </p:nvPr>
        </p:nvGraphicFramePr>
        <p:xfrm>
          <a:off x="1021202" y="1883646"/>
          <a:ext cx="7400066" cy="370840"/>
        </p:xfrm>
        <a:graphic>
          <a:graphicData uri="http://schemas.openxmlformats.org/drawingml/2006/table">
            <a:tbl>
              <a:tblPr firstRow="1" bandRow="1">
                <a:tableStyleId>{616DA210-FB5B-4158-B5E0-FEB733F419BA}</a:tableStyleId>
              </a:tblPr>
              <a:tblGrid>
                <a:gridCol w="435298">
                  <a:extLst>
                    <a:ext uri="{9D8B030D-6E8A-4147-A177-3AD203B41FA5}">
                      <a16:colId xmlns:a16="http://schemas.microsoft.com/office/drawing/2014/main" val="47482117"/>
                    </a:ext>
                  </a:extLst>
                </a:gridCol>
                <a:gridCol w="435298">
                  <a:extLst>
                    <a:ext uri="{9D8B030D-6E8A-4147-A177-3AD203B41FA5}">
                      <a16:colId xmlns:a16="http://schemas.microsoft.com/office/drawing/2014/main" val="4238852019"/>
                    </a:ext>
                  </a:extLst>
                </a:gridCol>
                <a:gridCol w="435298">
                  <a:extLst>
                    <a:ext uri="{9D8B030D-6E8A-4147-A177-3AD203B41FA5}">
                      <a16:colId xmlns:a16="http://schemas.microsoft.com/office/drawing/2014/main" val="4175046715"/>
                    </a:ext>
                  </a:extLst>
                </a:gridCol>
                <a:gridCol w="435298">
                  <a:extLst>
                    <a:ext uri="{9D8B030D-6E8A-4147-A177-3AD203B41FA5}">
                      <a16:colId xmlns:a16="http://schemas.microsoft.com/office/drawing/2014/main" val="1604032782"/>
                    </a:ext>
                  </a:extLst>
                </a:gridCol>
                <a:gridCol w="435298">
                  <a:extLst>
                    <a:ext uri="{9D8B030D-6E8A-4147-A177-3AD203B41FA5}">
                      <a16:colId xmlns:a16="http://schemas.microsoft.com/office/drawing/2014/main" val="3893164540"/>
                    </a:ext>
                  </a:extLst>
                </a:gridCol>
                <a:gridCol w="435298">
                  <a:extLst>
                    <a:ext uri="{9D8B030D-6E8A-4147-A177-3AD203B41FA5}">
                      <a16:colId xmlns:a16="http://schemas.microsoft.com/office/drawing/2014/main" val="1795764198"/>
                    </a:ext>
                  </a:extLst>
                </a:gridCol>
                <a:gridCol w="435298">
                  <a:extLst>
                    <a:ext uri="{9D8B030D-6E8A-4147-A177-3AD203B41FA5}">
                      <a16:colId xmlns:a16="http://schemas.microsoft.com/office/drawing/2014/main" val="3293528651"/>
                    </a:ext>
                  </a:extLst>
                </a:gridCol>
                <a:gridCol w="435298">
                  <a:extLst>
                    <a:ext uri="{9D8B030D-6E8A-4147-A177-3AD203B41FA5}">
                      <a16:colId xmlns:a16="http://schemas.microsoft.com/office/drawing/2014/main" val="1437550862"/>
                    </a:ext>
                  </a:extLst>
                </a:gridCol>
                <a:gridCol w="435298">
                  <a:extLst>
                    <a:ext uri="{9D8B030D-6E8A-4147-A177-3AD203B41FA5}">
                      <a16:colId xmlns:a16="http://schemas.microsoft.com/office/drawing/2014/main" val="3770085116"/>
                    </a:ext>
                  </a:extLst>
                </a:gridCol>
                <a:gridCol w="435298">
                  <a:extLst>
                    <a:ext uri="{9D8B030D-6E8A-4147-A177-3AD203B41FA5}">
                      <a16:colId xmlns:a16="http://schemas.microsoft.com/office/drawing/2014/main" val="2036782012"/>
                    </a:ext>
                  </a:extLst>
                </a:gridCol>
                <a:gridCol w="435298">
                  <a:extLst>
                    <a:ext uri="{9D8B030D-6E8A-4147-A177-3AD203B41FA5}">
                      <a16:colId xmlns:a16="http://schemas.microsoft.com/office/drawing/2014/main" val="621978012"/>
                    </a:ext>
                  </a:extLst>
                </a:gridCol>
                <a:gridCol w="435298">
                  <a:extLst>
                    <a:ext uri="{9D8B030D-6E8A-4147-A177-3AD203B41FA5}">
                      <a16:colId xmlns:a16="http://schemas.microsoft.com/office/drawing/2014/main" val="1573071621"/>
                    </a:ext>
                  </a:extLst>
                </a:gridCol>
                <a:gridCol w="435298">
                  <a:extLst>
                    <a:ext uri="{9D8B030D-6E8A-4147-A177-3AD203B41FA5}">
                      <a16:colId xmlns:a16="http://schemas.microsoft.com/office/drawing/2014/main" val="2381258097"/>
                    </a:ext>
                  </a:extLst>
                </a:gridCol>
                <a:gridCol w="435298">
                  <a:extLst>
                    <a:ext uri="{9D8B030D-6E8A-4147-A177-3AD203B41FA5}">
                      <a16:colId xmlns:a16="http://schemas.microsoft.com/office/drawing/2014/main" val="1059335578"/>
                    </a:ext>
                  </a:extLst>
                </a:gridCol>
                <a:gridCol w="435298">
                  <a:extLst>
                    <a:ext uri="{9D8B030D-6E8A-4147-A177-3AD203B41FA5}">
                      <a16:colId xmlns:a16="http://schemas.microsoft.com/office/drawing/2014/main" val="1407959170"/>
                    </a:ext>
                  </a:extLst>
                </a:gridCol>
                <a:gridCol w="435298">
                  <a:extLst>
                    <a:ext uri="{9D8B030D-6E8A-4147-A177-3AD203B41FA5}">
                      <a16:colId xmlns:a16="http://schemas.microsoft.com/office/drawing/2014/main" val="2495993404"/>
                    </a:ext>
                  </a:extLst>
                </a:gridCol>
                <a:gridCol w="435298">
                  <a:extLst>
                    <a:ext uri="{9D8B030D-6E8A-4147-A177-3AD203B41FA5}">
                      <a16:colId xmlns:a16="http://schemas.microsoft.com/office/drawing/2014/main" val="3141175345"/>
                    </a:ext>
                  </a:extLst>
                </a:gridCol>
              </a:tblGrid>
              <a:tr h="370840">
                <a:tc>
                  <a:txBody>
                    <a:bodyPr/>
                    <a:lstStyle/>
                    <a:p>
                      <a:r>
                        <a:rPr lang="en-US" dirty="0"/>
                        <a:t>1</a:t>
                      </a:r>
                    </a:p>
                  </a:txBody>
                  <a:tcPr/>
                </a:tc>
                <a:tc>
                  <a:txBody>
                    <a:bodyPr/>
                    <a:lstStyle/>
                    <a:p>
                      <a:r>
                        <a:rPr lang="en-US" dirty="0"/>
                        <a:t>3</a:t>
                      </a:r>
                    </a:p>
                  </a:txBody>
                  <a:tcPr/>
                </a:tc>
                <a:tc>
                  <a:txBody>
                    <a:bodyPr/>
                    <a:lstStyle/>
                    <a:p>
                      <a:r>
                        <a:rPr lang="en-US" dirty="0"/>
                        <a:t>4</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10</a:t>
                      </a:r>
                    </a:p>
                  </a:txBody>
                  <a:tcPr/>
                </a:tc>
                <a:tc>
                  <a:txBody>
                    <a:bodyPr/>
                    <a:lstStyle/>
                    <a:p>
                      <a:r>
                        <a:rPr lang="en-US" dirty="0"/>
                        <a:t>13</a:t>
                      </a:r>
                    </a:p>
                  </a:txBody>
                  <a:tcPr/>
                </a:tc>
                <a:tc>
                  <a:txBody>
                    <a:bodyPr/>
                    <a:lstStyle/>
                    <a:p>
                      <a:r>
                        <a:rPr lang="en-US" dirty="0"/>
                        <a:t>14</a:t>
                      </a:r>
                    </a:p>
                  </a:txBody>
                  <a:tcPr/>
                </a:tc>
                <a:tc>
                  <a:txBody>
                    <a:bodyPr/>
                    <a:lstStyle/>
                    <a:p>
                      <a:r>
                        <a:rPr lang="en-US" dirty="0"/>
                        <a:t>18</a:t>
                      </a:r>
                    </a:p>
                  </a:txBody>
                  <a:tcPr/>
                </a:tc>
                <a:tc>
                  <a:txBody>
                    <a:bodyPr/>
                    <a:lstStyle/>
                    <a:p>
                      <a:r>
                        <a:rPr lang="en-US" dirty="0"/>
                        <a:t>19</a:t>
                      </a:r>
                    </a:p>
                  </a:txBody>
                  <a:tcPr/>
                </a:tc>
                <a:tc>
                  <a:txBody>
                    <a:bodyPr/>
                    <a:lstStyle/>
                    <a:p>
                      <a:r>
                        <a:rPr lang="en-US" dirty="0"/>
                        <a:t>21</a:t>
                      </a:r>
                    </a:p>
                  </a:txBody>
                  <a:tcPr/>
                </a:tc>
                <a:tc>
                  <a:txBody>
                    <a:bodyPr/>
                    <a:lstStyle/>
                    <a:p>
                      <a:r>
                        <a:rPr lang="en-US" dirty="0"/>
                        <a:t>24</a:t>
                      </a:r>
                    </a:p>
                  </a:txBody>
                  <a:tcPr/>
                </a:tc>
                <a:tc>
                  <a:txBody>
                    <a:bodyPr/>
                    <a:lstStyle/>
                    <a:p>
                      <a:r>
                        <a:rPr lang="en-US" dirty="0"/>
                        <a:t>37</a:t>
                      </a:r>
                    </a:p>
                  </a:txBody>
                  <a:tcPr/>
                </a:tc>
                <a:tc>
                  <a:txBody>
                    <a:bodyPr/>
                    <a:lstStyle/>
                    <a:p>
                      <a:r>
                        <a:rPr lang="en-US" dirty="0"/>
                        <a:t>40</a:t>
                      </a:r>
                    </a:p>
                  </a:txBody>
                  <a:tcPr/>
                </a:tc>
                <a:tc>
                  <a:txBody>
                    <a:bodyPr/>
                    <a:lstStyle/>
                    <a:p>
                      <a:r>
                        <a:rPr lang="en-US" dirty="0"/>
                        <a:t>45</a:t>
                      </a:r>
                    </a:p>
                  </a:txBody>
                  <a:tcPr/>
                </a:tc>
                <a:tc>
                  <a:txBody>
                    <a:bodyPr/>
                    <a:lstStyle/>
                    <a:p>
                      <a:r>
                        <a:rPr lang="en-US" dirty="0"/>
                        <a:t>71</a:t>
                      </a:r>
                    </a:p>
                  </a:txBody>
                  <a:tcPr/>
                </a:tc>
                <a:extLst>
                  <a:ext uri="{0D108BD9-81ED-4DB2-BD59-A6C34878D82A}">
                    <a16:rowId xmlns:a16="http://schemas.microsoft.com/office/drawing/2014/main" val="1105915882"/>
                  </a:ext>
                </a:extLst>
              </a:tr>
            </a:tbl>
          </a:graphicData>
        </a:graphic>
      </p:graphicFrame>
      <p:sp>
        <p:nvSpPr>
          <p:cNvPr id="43" name="Rectangle 42">
            <a:extLst>
              <a:ext uri="{FF2B5EF4-FFF2-40B4-BE49-F238E27FC236}">
                <a16:creationId xmlns:a16="http://schemas.microsoft.com/office/drawing/2014/main" id="{863BD85E-DA54-604D-A7EB-8E597102CD77}"/>
              </a:ext>
            </a:extLst>
          </p:cNvPr>
          <p:cNvSpPr/>
          <p:nvPr/>
        </p:nvSpPr>
        <p:spPr>
          <a:xfrm>
            <a:off x="942068" y="1806387"/>
            <a:ext cx="3593204" cy="566949"/>
          </a:xfrm>
          <a:prstGeom prst="rect">
            <a:avLst/>
          </a:prstGeom>
          <a:solidFill>
            <a:schemeClr val="accent3">
              <a:lumMod val="20000"/>
              <a:lumOff val="80000"/>
              <a:alpha val="20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Up Arrow 43">
            <a:extLst>
              <a:ext uri="{FF2B5EF4-FFF2-40B4-BE49-F238E27FC236}">
                <a16:creationId xmlns:a16="http://schemas.microsoft.com/office/drawing/2014/main" id="{67B07591-7F37-8B47-B4DE-FB70007F9D78}"/>
              </a:ext>
            </a:extLst>
          </p:cNvPr>
          <p:cNvSpPr/>
          <p:nvPr/>
        </p:nvSpPr>
        <p:spPr>
          <a:xfrm>
            <a:off x="2367213" y="2392212"/>
            <a:ext cx="306172" cy="347666"/>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6"/>
                </a:solidFill>
              </a:rPr>
              <a:t>2</a:t>
            </a:r>
          </a:p>
        </p:txBody>
      </p:sp>
      <p:sp>
        <p:nvSpPr>
          <p:cNvPr id="45" name="Rectangle 44">
            <a:extLst>
              <a:ext uri="{FF2B5EF4-FFF2-40B4-BE49-F238E27FC236}">
                <a16:creationId xmlns:a16="http://schemas.microsoft.com/office/drawing/2014/main" id="{30339159-2BDC-744C-AAD4-F192BDE57C64}"/>
              </a:ext>
            </a:extLst>
          </p:cNvPr>
          <p:cNvSpPr/>
          <p:nvPr/>
        </p:nvSpPr>
        <p:spPr>
          <a:xfrm>
            <a:off x="2719045" y="1841101"/>
            <a:ext cx="1787393" cy="494360"/>
          </a:xfrm>
          <a:prstGeom prst="rect">
            <a:avLst/>
          </a:prstGeom>
          <a:solidFill>
            <a:schemeClr val="accent6">
              <a:alpha val="2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Up Arrow 45">
            <a:extLst>
              <a:ext uri="{FF2B5EF4-FFF2-40B4-BE49-F238E27FC236}">
                <a16:creationId xmlns:a16="http://schemas.microsoft.com/office/drawing/2014/main" id="{E632A741-CF77-194E-ADB1-737F72CB7780}"/>
              </a:ext>
            </a:extLst>
          </p:cNvPr>
          <p:cNvSpPr/>
          <p:nvPr/>
        </p:nvSpPr>
        <p:spPr>
          <a:xfrm>
            <a:off x="3253466" y="2391754"/>
            <a:ext cx="306172" cy="347666"/>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solidFill>
              </a:rPr>
              <a:t>3</a:t>
            </a:r>
          </a:p>
        </p:txBody>
      </p:sp>
      <p:sp>
        <p:nvSpPr>
          <p:cNvPr id="47" name="Rectangle 46">
            <a:extLst>
              <a:ext uri="{FF2B5EF4-FFF2-40B4-BE49-F238E27FC236}">
                <a16:creationId xmlns:a16="http://schemas.microsoft.com/office/drawing/2014/main" id="{4AF4E6B3-1B04-6F4F-BB5F-9FC15A9CF68E}"/>
              </a:ext>
            </a:extLst>
          </p:cNvPr>
          <p:cNvSpPr/>
          <p:nvPr/>
        </p:nvSpPr>
        <p:spPr>
          <a:xfrm>
            <a:off x="3587304" y="1875551"/>
            <a:ext cx="919134" cy="420969"/>
          </a:xfrm>
          <a:prstGeom prst="rect">
            <a:avLst/>
          </a:prstGeom>
          <a:solidFill>
            <a:schemeClr val="accent4">
              <a:lumMod val="20000"/>
              <a:lumOff val="80000"/>
              <a:alpha val="2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Up Arrow 47">
            <a:extLst>
              <a:ext uri="{FF2B5EF4-FFF2-40B4-BE49-F238E27FC236}">
                <a16:creationId xmlns:a16="http://schemas.microsoft.com/office/drawing/2014/main" id="{FF3D41B9-D9F0-024D-B145-89A3B5DBA601}"/>
              </a:ext>
            </a:extLst>
          </p:cNvPr>
          <p:cNvSpPr/>
          <p:nvPr/>
        </p:nvSpPr>
        <p:spPr>
          <a:xfrm>
            <a:off x="4145717" y="2351292"/>
            <a:ext cx="306172" cy="347666"/>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4</a:t>
            </a:r>
          </a:p>
        </p:txBody>
      </p:sp>
      <p:sp>
        <p:nvSpPr>
          <p:cNvPr id="50" name="Down Arrow 49">
            <a:extLst>
              <a:ext uri="{FF2B5EF4-FFF2-40B4-BE49-F238E27FC236}">
                <a16:creationId xmlns:a16="http://schemas.microsoft.com/office/drawing/2014/main" id="{ADC22AA7-CEA1-404C-ADA1-17B695A40A58}"/>
              </a:ext>
            </a:extLst>
          </p:cNvPr>
          <p:cNvSpPr/>
          <p:nvPr/>
        </p:nvSpPr>
        <p:spPr>
          <a:xfrm>
            <a:off x="4572000" y="1499384"/>
            <a:ext cx="306172" cy="346946"/>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solidFill>
              </a:rPr>
              <a:t>1</a:t>
            </a:r>
          </a:p>
        </p:txBody>
      </p:sp>
    </p:spTree>
    <p:extLst>
      <p:ext uri="{BB962C8B-B14F-4D97-AF65-F5344CB8AC3E}">
        <p14:creationId xmlns:p14="http://schemas.microsoft.com/office/powerpoint/2010/main" val="25303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3" grpId="0" animBg="1"/>
      <p:bldP spid="44" grpId="0" animBg="1"/>
      <p:bldP spid="45" grpId="0" animBg="1"/>
      <p:bldP spid="46" grpId="0" animBg="1"/>
      <p:bldP spid="47" grpId="0" animBg="1"/>
      <p:bldP spid="48"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53216</TotalTime>
  <Words>3030</Words>
  <Application>Microsoft Macintosh PowerPoint</Application>
  <PresentationFormat>On-screen Show (4:3)</PresentationFormat>
  <Paragraphs>456</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Consolas</vt:lpstr>
      <vt:lpstr>Menlo</vt:lpstr>
      <vt:lpstr>Wingdings</vt:lpstr>
      <vt:lpstr>Office Theme</vt:lpstr>
      <vt:lpstr>Lecture 10C Searching and Sorting </vt:lpstr>
      <vt:lpstr>Acknowledgement of Country</vt:lpstr>
      <vt:lpstr>Search</vt:lpstr>
      <vt:lpstr>Linear Search </vt:lpstr>
      <vt:lpstr>Search in a binary search tree</vt:lpstr>
      <vt:lpstr>Search in a binary search tree</vt:lpstr>
      <vt:lpstr>Search in a binary search tree</vt:lpstr>
      <vt:lpstr>Height of a binary search tree</vt:lpstr>
      <vt:lpstr>Worst and average case analyses of binElem</vt:lpstr>
      <vt:lpstr>Worst and average case analyses of binElem</vt:lpstr>
      <vt:lpstr>Compare linElem and binElem  </vt:lpstr>
      <vt:lpstr>Compare linsearch and binsearch </vt:lpstr>
      <vt:lpstr>Sort</vt:lpstr>
      <vt:lpstr>Insertion Sort</vt:lpstr>
      <vt:lpstr>Insertion</vt:lpstr>
      <vt:lpstr>Insertion Sort</vt:lpstr>
      <vt:lpstr>Complexity of Insertion Sort</vt:lpstr>
      <vt:lpstr>Bubble sort VS Insertion sort</vt:lpstr>
      <vt:lpstr>QUIZ</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Lenskiy</dc:creator>
  <cp:lastModifiedBy>Artem Lenskiy</cp:lastModifiedBy>
  <cp:revision>1883</cp:revision>
  <dcterms:created xsi:type="dcterms:W3CDTF">2013-04-08T01:44:14Z</dcterms:created>
  <dcterms:modified xsi:type="dcterms:W3CDTF">2020-11-05T14:27:20Z</dcterms:modified>
</cp:coreProperties>
</file>