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7" r:id="rId4"/>
    <p:sldId id="288" r:id="rId5"/>
    <p:sldId id="289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300" r:id="rId14"/>
    <p:sldId id="271" r:id="rId15"/>
    <p:sldId id="299" r:id="rId16"/>
    <p:sldId id="298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068"/>
  </p:normalViewPr>
  <p:slideViewPr>
    <p:cSldViewPr snapToGrid="0" snapToObjects="1">
      <p:cViewPr varScale="1">
        <p:scale>
          <a:sx n="104" d="100"/>
          <a:sy n="104" d="100"/>
        </p:scale>
        <p:origin x="21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 that plots Merge sort results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n1 = [10000, 50000, 100000, 250000, 500000, 1000000];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t1 = [0.1, 0.53, 1.22, 3.21, 6.65, 15.51];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 = [67369528, 373170448, 777791840, 2048925312, 4255939992, 8827934000]/10^9;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coef1 =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polyfit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(n1, t1, 1);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coef2 =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polyfit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(n1, s1, 1);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n_ = [min(n1):10:max(n1)];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figure('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'white'), hold on;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title('Merge sort')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yyaxis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('s');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plot(n1, t1, 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'linewidth', 4)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plot(n_,  coef1(1)*n_ + coef1(2),'-b', 'linewidth', 2)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yyaxis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right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('TB')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plot(n1, s1, 'or', 'linewidth', 4)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plot(n_,  coef2(1)*n_ + coef2(2),'-r', 'linewidth', 2)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('n');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legend({'$$T(Sort(n))$$', '$$\hat{T}(Sort(n))$$','$$S(Sort(n))$$', '$$\hat{S}(Sort(n))$$'}, 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FontSize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14, 'Location', 'best', 'Interpreter', 'Latex')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set(gca,'FontSize',14)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 that plots Quick sort results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n1 = [10000, 50000, 100000, 250000, 500000, 1000000];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t1 = [0.16, 0.77, 1.87, 3.45, 7.71, 17.09];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 = [64540512, 365182384, 706780848, 1866336792, 3950715848, 8203637024]/10^9;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coef1 =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polyfit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(n1, t1, 1);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coef2 =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polyfit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(n1, s1, 1);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n_ = [min(n1):10:max(n1)];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figure('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'white'), hold on;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title('Quick sort')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yyaxis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('s');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plot(n1, t1, 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'linewidth', 4)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plot(n_, coef1(1)*n_ + coef1(2),'-b', 'linewidth', 2)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yyaxis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right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('TB')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plot(n1, s1, 'or', 'linewidth', 4)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plot(n_,  coef2(1)*n_ + coef2(2),'-r', 'linewidth', 2)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xlabel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('n');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legend({'$$T(Sort(n))$$', '$$\hat{T}(Sort(n))$$','$$S(Sort(n))$$', '$$\hat{S}(Sort(n))$$'}, '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FontSize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14, 'Location', 'best', 'Interpreter', 'Latex')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set(gca,'FontSize',14)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11A</a:t>
            </a:r>
            <a:br>
              <a:rPr lang="en-US" sz="2800" dirty="0"/>
            </a:br>
            <a:r>
              <a:rPr lang="en-US" sz="2800" dirty="0"/>
              <a:t>Divide and Conquer algorithms</a:t>
            </a:r>
            <a:br>
              <a:rPr lang="en-US" sz="2800" dirty="0"/>
            </a:br>
            <a:r>
              <a:rPr lang="en-US" sz="2800" dirty="0"/>
              <a:t>Implementation aspects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BBA8-E01F-6047-BB72-2E7825C6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Complexity of Merge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3D3EF-AC32-A74F-BC83-C86853A4D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r>
                  <a:rPr lang="en-AU" sz="2000" dirty="0"/>
                  <a:t>So if we started with length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AU" sz="2000" dirty="0"/>
                  <a:t>, there would 3 steps =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AU" sz="2000" i="1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(7)</m:t>
                        </m:r>
                      </m:e>
                    </m:d>
                  </m:oMath>
                </a14:m>
                <a:endParaRPr lang="en-AU" sz="2000" dirty="0"/>
              </a:p>
              <a:p>
                <a:r>
                  <a:rPr lang="en-AU" sz="2000" dirty="0"/>
                  <a:t>Cost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per step times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steps =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  <a:p>
                <a:r>
                  <a:rPr lang="en-AU" sz="2000" dirty="0"/>
                  <a:t>Best, worst, and average the same!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3D3EF-AC32-A74F-BC83-C86853A4D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1A18D-A3BE-C24B-9958-BC3535D6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FCE30-3131-8F41-A3BF-4F662146385D}"/>
              </a:ext>
            </a:extLst>
          </p:cNvPr>
          <p:cNvSpPr/>
          <p:nvPr/>
        </p:nvSpPr>
        <p:spPr>
          <a:xfrm>
            <a:off x="588893" y="3245218"/>
            <a:ext cx="8229600" cy="69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72C0C-5302-B241-A919-0E7F64F33263}"/>
              </a:ext>
            </a:extLst>
          </p:cNvPr>
          <p:cNvSpPr/>
          <p:nvPr/>
        </p:nvSpPr>
        <p:spPr>
          <a:xfrm>
            <a:off x="588893" y="2546718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DD02F-EFD5-F745-8110-828245AB327B}"/>
              </a:ext>
            </a:extLst>
          </p:cNvPr>
          <p:cNvSpPr/>
          <p:nvPr/>
        </p:nvSpPr>
        <p:spPr>
          <a:xfrm>
            <a:off x="588893" y="1848218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7B6AB-B364-2641-9F17-F6EEFD750C8E}"/>
              </a:ext>
            </a:extLst>
          </p:cNvPr>
          <p:cNvSpPr/>
          <p:nvPr/>
        </p:nvSpPr>
        <p:spPr>
          <a:xfrm>
            <a:off x="588893" y="1149718"/>
            <a:ext cx="8229600" cy="698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122">
            <a:extLst>
              <a:ext uri="{FF2B5EF4-FFF2-40B4-BE49-F238E27FC236}">
                <a16:creationId xmlns:a16="http://schemas.microsoft.com/office/drawing/2014/main" id="{8128AC0B-19C8-F24F-8947-3A8E92CE355B}"/>
              </a:ext>
            </a:extLst>
          </p:cNvPr>
          <p:cNvGraphicFramePr>
            <a:graphicFrameLocks noGrp="1"/>
          </p:cNvGraphicFramePr>
          <p:nvPr/>
        </p:nvGraphicFramePr>
        <p:xfrm>
          <a:off x="1042990" y="2025811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0" name="Table 122">
            <a:extLst>
              <a:ext uri="{FF2B5EF4-FFF2-40B4-BE49-F238E27FC236}">
                <a16:creationId xmlns:a16="http://schemas.microsoft.com/office/drawing/2014/main" id="{B5996D07-1418-0D46-9F6A-5606A543CDF8}"/>
              </a:ext>
            </a:extLst>
          </p:cNvPr>
          <p:cNvGraphicFramePr>
            <a:graphicFrameLocks noGrp="1"/>
          </p:cNvGraphicFramePr>
          <p:nvPr/>
        </p:nvGraphicFramePr>
        <p:xfrm>
          <a:off x="2892992" y="2023271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1" name="Table 122">
            <a:extLst>
              <a:ext uri="{FF2B5EF4-FFF2-40B4-BE49-F238E27FC236}">
                <a16:creationId xmlns:a16="http://schemas.microsoft.com/office/drawing/2014/main" id="{6BB533EB-0A60-F34A-9168-1C49E970FB35}"/>
              </a:ext>
            </a:extLst>
          </p:cNvPr>
          <p:cNvGraphicFramePr>
            <a:graphicFrameLocks noGrp="1"/>
          </p:cNvGraphicFramePr>
          <p:nvPr/>
        </p:nvGraphicFramePr>
        <p:xfrm>
          <a:off x="1631664" y="2720777"/>
          <a:ext cx="1741192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2" name="Table 122">
            <a:extLst>
              <a:ext uri="{FF2B5EF4-FFF2-40B4-BE49-F238E27FC236}">
                <a16:creationId xmlns:a16="http://schemas.microsoft.com/office/drawing/2014/main" id="{EC5CA284-58C7-CC4E-8432-EB5339641500}"/>
              </a:ext>
            </a:extLst>
          </p:cNvPr>
          <p:cNvGraphicFramePr>
            <a:graphicFrameLocks noGrp="1"/>
          </p:cNvGraphicFramePr>
          <p:nvPr/>
        </p:nvGraphicFramePr>
        <p:xfrm>
          <a:off x="6042067" y="2722063"/>
          <a:ext cx="130589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3" name="Table 122">
            <a:extLst>
              <a:ext uri="{FF2B5EF4-FFF2-40B4-BE49-F238E27FC236}">
                <a16:creationId xmlns:a16="http://schemas.microsoft.com/office/drawing/2014/main" id="{D18FB2EF-8F33-C640-96C2-767CA04C55CD}"/>
              </a:ext>
            </a:extLst>
          </p:cNvPr>
          <p:cNvGraphicFramePr>
            <a:graphicFrameLocks noGrp="1"/>
          </p:cNvGraphicFramePr>
          <p:nvPr/>
        </p:nvGraphicFramePr>
        <p:xfrm>
          <a:off x="2993964" y="3398819"/>
          <a:ext cx="3078831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F3FB8D-9303-8149-848E-281EB1F0A26A}"/>
              </a:ext>
            </a:extLst>
          </p:cNvPr>
          <p:cNvGraphicFramePr>
            <a:graphicFrameLocks noGrp="1"/>
          </p:cNvGraphicFramePr>
          <p:nvPr/>
        </p:nvGraphicFramePr>
        <p:xfrm>
          <a:off x="1047069" y="129786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96520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A221FE1-8475-B348-B2B7-108A623F8ADD}"/>
              </a:ext>
            </a:extLst>
          </p:cNvPr>
          <p:cNvGraphicFramePr>
            <a:graphicFrameLocks noGrp="1"/>
          </p:cNvGraphicFramePr>
          <p:nvPr/>
        </p:nvGraphicFramePr>
        <p:xfrm>
          <a:off x="1913586" y="129181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40096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319F35-B6C1-5847-B1A6-8412E6117DD0}"/>
              </a:ext>
            </a:extLst>
          </p:cNvPr>
          <p:cNvGraphicFramePr>
            <a:graphicFrameLocks noGrp="1"/>
          </p:cNvGraphicFramePr>
          <p:nvPr/>
        </p:nvGraphicFramePr>
        <p:xfrm>
          <a:off x="2873225" y="1297572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34329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D8A190-507B-364B-802B-652C6D434C23}"/>
              </a:ext>
            </a:extLst>
          </p:cNvPr>
          <p:cNvGraphicFramePr>
            <a:graphicFrameLocks noGrp="1"/>
          </p:cNvGraphicFramePr>
          <p:nvPr/>
        </p:nvGraphicFramePr>
        <p:xfrm>
          <a:off x="3641061" y="1288199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2443416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F809F0A-1FAE-164A-9356-FA922BDC6A4F}"/>
              </a:ext>
            </a:extLst>
          </p:cNvPr>
          <p:cNvGraphicFramePr>
            <a:graphicFrameLocks noGrp="1"/>
          </p:cNvGraphicFramePr>
          <p:nvPr/>
        </p:nvGraphicFramePr>
        <p:xfrm>
          <a:off x="5542200" y="132894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08C533F-F737-4F4B-862F-64351EBA4A06}"/>
              </a:ext>
            </a:extLst>
          </p:cNvPr>
          <p:cNvGraphicFramePr>
            <a:graphicFrameLocks noGrp="1"/>
          </p:cNvGraphicFramePr>
          <p:nvPr/>
        </p:nvGraphicFramePr>
        <p:xfrm>
          <a:off x="6406770" y="1323777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4EB6910-C9A6-1346-A8BD-C5BD60ECB9DD}"/>
              </a:ext>
            </a:extLst>
          </p:cNvPr>
          <p:cNvGraphicFramePr>
            <a:graphicFrameLocks noGrp="1"/>
          </p:cNvGraphicFramePr>
          <p:nvPr/>
        </p:nvGraphicFramePr>
        <p:xfrm>
          <a:off x="7394982" y="1323777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C0F670-48A1-EB47-93EB-C9D59CD00812}"/>
              </a:ext>
            </a:extLst>
          </p:cNvPr>
          <p:cNvGraphicFramePr>
            <a:graphicFrameLocks noGrp="1"/>
          </p:cNvGraphicFramePr>
          <p:nvPr/>
        </p:nvGraphicFramePr>
        <p:xfrm>
          <a:off x="7394982" y="1990795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C3C70B0-515E-B744-B478-B87984DF6274}"/>
              </a:ext>
            </a:extLst>
          </p:cNvPr>
          <p:cNvGraphicFramePr>
            <a:graphicFrameLocks noGrp="1"/>
          </p:cNvGraphicFramePr>
          <p:nvPr/>
        </p:nvGraphicFramePr>
        <p:xfrm>
          <a:off x="5725848" y="1988140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50A1C0-7F1F-1943-8971-630161D838CE}"/>
                  </a:ext>
                </a:extLst>
              </p:cNvPr>
              <p:cNvSpPr/>
              <p:nvPr/>
            </p:nvSpPr>
            <p:spPr>
              <a:xfrm>
                <a:off x="199901" y="1371021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50A1C0-7F1F-1943-8971-630161D83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1" y="1371021"/>
                <a:ext cx="3745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0D99E-FB88-E849-BA46-20D12559C063}"/>
                  </a:ext>
                </a:extLst>
              </p:cNvPr>
              <p:cNvSpPr/>
              <p:nvPr/>
            </p:nvSpPr>
            <p:spPr>
              <a:xfrm>
                <a:off x="202030" y="1963180"/>
                <a:ext cx="374590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0D99E-FB88-E849-BA46-20D12559C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0" y="1963180"/>
                <a:ext cx="374590" cy="564898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4041EB0-177A-7E4C-A8FE-8AFB755ECB59}"/>
                  </a:ext>
                </a:extLst>
              </p:cNvPr>
              <p:cNvSpPr/>
              <p:nvPr/>
            </p:nvSpPr>
            <p:spPr>
              <a:xfrm>
                <a:off x="202030" y="2546718"/>
                <a:ext cx="374590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4041EB0-177A-7E4C-A8FE-8AFB755EC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0" y="2546718"/>
                <a:ext cx="374590" cy="564898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7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FA2-0301-CB42-B12C-77E59AD0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F43D-31A0-3F41-8EE2-54775B3E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121A55DA-F1B6-9942-8F71-AA5C05E125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9643309"/>
                  </p:ext>
                </p:extLst>
              </p:nvPr>
            </p:nvGraphicFramePr>
            <p:xfrm>
              <a:off x="390293" y="1373003"/>
              <a:ext cx="7876555" cy="225881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93902">
                      <a:extLst>
                        <a:ext uri="{9D8B030D-6E8A-4147-A177-3AD203B41FA5}">
                          <a16:colId xmlns:a16="http://schemas.microsoft.com/office/drawing/2014/main" val="4224666890"/>
                        </a:ext>
                      </a:extLst>
                    </a:gridCol>
                    <a:gridCol w="1527717">
                      <a:extLst>
                        <a:ext uri="{9D8B030D-6E8A-4147-A177-3AD203B41FA5}">
                          <a16:colId xmlns:a16="http://schemas.microsoft.com/office/drawing/2014/main" val="4212907330"/>
                        </a:ext>
                      </a:extLst>
                    </a:gridCol>
                    <a:gridCol w="1672683">
                      <a:extLst>
                        <a:ext uri="{9D8B030D-6E8A-4147-A177-3AD203B41FA5}">
                          <a16:colId xmlns:a16="http://schemas.microsoft.com/office/drawing/2014/main" val="3706907053"/>
                        </a:ext>
                      </a:extLst>
                    </a:gridCol>
                    <a:gridCol w="1616927">
                      <a:extLst>
                        <a:ext uri="{9D8B030D-6E8A-4147-A177-3AD203B41FA5}">
                          <a16:colId xmlns:a16="http://schemas.microsoft.com/office/drawing/2014/main" val="2777384779"/>
                        </a:ext>
                      </a:extLst>
                    </a:gridCol>
                    <a:gridCol w="1665326">
                      <a:extLst>
                        <a:ext uri="{9D8B030D-6E8A-4147-A177-3AD203B41FA5}">
                          <a16:colId xmlns:a16="http://schemas.microsoft.com/office/drawing/2014/main" val="906765489"/>
                        </a:ext>
                      </a:extLst>
                    </a:gridCol>
                  </a:tblGrid>
                  <a:tr h="39993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AU" sz="2000" i="1" u="none" strike="noStrike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000" i="1" u="none" strike="noStrike" dirty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AU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AU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AU" sz="2000" i="1" u="none" strike="noStrike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000" i="1" u="none" strike="noStrike" dirty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AU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2000" i="1" u="none" strike="noStrike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AU" sz="20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AU" sz="2000" b="0" i="1" u="none" strike="noStrike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u="none" strike="noStrike" baseline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u="none" strike="noStrike" baseline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u="none" strike="noStrike" baseline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AU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AU" sz="2000" i="1" u="none" strike="noStrike" baseline="-250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 u="none" strike="noStrike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AU" sz="2000" b="1" i="0" u="none" strike="noStrike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000" b="0" i="0" u="none" strike="noStrike" baseline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68416184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2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49283370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256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55675990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128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896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16,384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18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51493186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1,024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10,240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1,048,576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0773003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8,192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106,496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67,108,864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630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3473991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65,536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1,048,576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4,294,967,296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4,096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28616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121A55DA-F1B6-9942-8F71-AA5C05E125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9643309"/>
                  </p:ext>
                </p:extLst>
              </p:nvPr>
            </p:nvGraphicFramePr>
            <p:xfrm>
              <a:off x="390293" y="1373003"/>
              <a:ext cx="7876555" cy="225881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93902">
                      <a:extLst>
                        <a:ext uri="{9D8B030D-6E8A-4147-A177-3AD203B41FA5}">
                          <a16:colId xmlns:a16="http://schemas.microsoft.com/office/drawing/2014/main" val="4224666890"/>
                        </a:ext>
                      </a:extLst>
                    </a:gridCol>
                    <a:gridCol w="1527717">
                      <a:extLst>
                        <a:ext uri="{9D8B030D-6E8A-4147-A177-3AD203B41FA5}">
                          <a16:colId xmlns:a16="http://schemas.microsoft.com/office/drawing/2014/main" val="4212907330"/>
                        </a:ext>
                      </a:extLst>
                    </a:gridCol>
                    <a:gridCol w="1672683">
                      <a:extLst>
                        <a:ext uri="{9D8B030D-6E8A-4147-A177-3AD203B41FA5}">
                          <a16:colId xmlns:a16="http://schemas.microsoft.com/office/drawing/2014/main" val="3706907053"/>
                        </a:ext>
                      </a:extLst>
                    </a:gridCol>
                    <a:gridCol w="1616927">
                      <a:extLst>
                        <a:ext uri="{9D8B030D-6E8A-4147-A177-3AD203B41FA5}">
                          <a16:colId xmlns:a16="http://schemas.microsoft.com/office/drawing/2014/main" val="2777384779"/>
                        </a:ext>
                      </a:extLst>
                    </a:gridCol>
                    <a:gridCol w="1665326">
                      <a:extLst>
                        <a:ext uri="{9D8B030D-6E8A-4147-A177-3AD203B41FA5}">
                          <a16:colId xmlns:a16="http://schemas.microsoft.com/office/drawing/2014/main" val="906765489"/>
                        </a:ext>
                      </a:extLst>
                    </a:gridCol>
                  </a:tblGrid>
                  <a:tr h="399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909" t="-106250" r="-466364" b="-4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92500" t="-106250" r="-327500" b="-4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75000" t="-106250" r="-197727" b="-4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283594" t="-106250" r="-103906" b="-4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374809" t="-106250" r="-1527" b="-4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8416184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2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49283370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256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055675990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128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896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16,384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18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51493186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1,024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10,240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1,048,576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102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0773003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8,192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106,496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67,108,864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>
                              <a:effectLst/>
                            </a:rPr>
                            <a:t>630</a:t>
                          </a:r>
                          <a:endParaRPr lang="en-AU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3473991"/>
                      </a:ext>
                    </a:extLst>
                  </a:tr>
                  <a:tr h="30981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65,536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1,048,576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4,294,967,296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800" u="none" strike="noStrike" dirty="0">
                              <a:effectLst/>
                            </a:rPr>
                            <a:t>4,096</a:t>
                          </a:r>
                          <a:endParaRPr lang="en-AU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28616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9EC049-7163-BD4C-8F50-25871D054E7C}"/>
              </a:ext>
            </a:extLst>
          </p:cNvPr>
          <p:cNvSpPr txBox="1">
            <a:spLocks/>
          </p:cNvSpPr>
          <p:nvPr/>
        </p:nvSpPr>
        <p:spPr>
          <a:xfrm>
            <a:off x="1705948" y="3790079"/>
            <a:ext cx="1533356" cy="13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Linear search*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86338B-95C4-1547-A59C-24D09D778135}"/>
              </a:ext>
            </a:extLst>
          </p:cNvPr>
          <p:cNvSpPr txBox="1">
            <a:spLocks/>
          </p:cNvSpPr>
          <p:nvPr/>
        </p:nvSpPr>
        <p:spPr>
          <a:xfrm>
            <a:off x="3217156" y="3784118"/>
            <a:ext cx="1930915" cy="13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Merge sort</a:t>
            </a:r>
          </a:p>
          <a:p>
            <a:r>
              <a:rPr lang="en-US" sz="1800" dirty="0"/>
              <a:t>Quick sort*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D23708-6D91-7E42-BA7D-0287BCF46C48}"/>
              </a:ext>
            </a:extLst>
          </p:cNvPr>
          <p:cNvSpPr txBox="1">
            <a:spLocks/>
          </p:cNvSpPr>
          <p:nvPr/>
        </p:nvSpPr>
        <p:spPr>
          <a:xfrm>
            <a:off x="4891610" y="3733353"/>
            <a:ext cx="2026175" cy="13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Bubble sort*</a:t>
            </a:r>
          </a:p>
          <a:p>
            <a:r>
              <a:rPr lang="en-US" sz="1800" dirty="0"/>
              <a:t>Insertion sort*</a:t>
            </a:r>
          </a:p>
          <a:p>
            <a:r>
              <a:rPr lang="en-US" sz="1800" dirty="0"/>
              <a:t>Selection sort*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A409B1-1F1C-8044-9665-B8325576CFC2}"/>
              </a:ext>
            </a:extLst>
          </p:cNvPr>
          <p:cNvSpPr txBox="1">
            <a:spLocks/>
          </p:cNvSpPr>
          <p:nvPr/>
        </p:nvSpPr>
        <p:spPr>
          <a:xfrm>
            <a:off x="718342" y="5996353"/>
            <a:ext cx="2098127" cy="478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*average </a:t>
            </a:r>
            <a:r>
              <a:rPr lang="en-US" sz="1800" dirty="0"/>
              <a:t>case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362FE6-3B75-6D4F-B37E-229D0B4073FD}"/>
              </a:ext>
            </a:extLst>
          </p:cNvPr>
          <p:cNvSpPr txBox="1">
            <a:spLocks/>
          </p:cNvSpPr>
          <p:nvPr/>
        </p:nvSpPr>
        <p:spPr>
          <a:xfrm>
            <a:off x="301021" y="3790079"/>
            <a:ext cx="1377112" cy="13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241439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8D7C-72D2-B346-94CE-83782216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of Sorting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88517-2575-4C4F-8CB9-5FF0AF0DD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dirty="0"/>
                  <a:t>In the best case, Insertion Sort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sz="2000" dirty="0"/>
                  <a:t>) outperforms Merge Sort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AU" sz="2000" dirty="0"/>
                  <a:t>). But on average, and in the worst case, merge sort is superior</a:t>
                </a:r>
              </a:p>
              <a:p>
                <a:pPr lvl="1"/>
                <a:r>
                  <a:rPr lang="en-AU" sz="1800" dirty="0"/>
                  <a:t>In the standard library </a:t>
                </a:r>
                <a:r>
                  <a:rPr lang="en-AU" sz="1800" dirty="0" err="1"/>
                  <a:t>Data.List</a:t>
                </a:r>
                <a:r>
                  <a:rPr lang="en-AU" sz="1800" dirty="0"/>
                  <a:t>, </a:t>
                </a:r>
                <a:r>
                  <a:rPr lang="en-AU" sz="1800" dirty="0">
                    <a:latin typeface="Consolas" panose="020B0609020204030204" pitchFamily="49" charset="0"/>
                  </a:rPr>
                  <a:t>sort :: Ord a =&gt; [a] -&gt; [a]</a:t>
                </a:r>
                <a:r>
                  <a:rPr lang="en-AU" sz="1800" dirty="0"/>
                  <a:t> is Merge Sort (somewhat optimised versus the one in these slides)</a:t>
                </a:r>
              </a:p>
              <a:p>
                <a:pPr lvl="1"/>
                <a:r>
                  <a:rPr lang="en-AU" sz="1800" dirty="0">
                    <a:solidFill>
                      <a:prstClr val="black"/>
                    </a:solidFill>
                  </a:rPr>
                  <a:t>Easily parallelizable </a:t>
                </a:r>
              </a:p>
              <a:p>
                <a:r>
                  <a:rPr lang="en-AU" sz="2000" dirty="0">
                    <a:solidFill>
                      <a:prstClr val="black"/>
                    </a:solidFill>
                  </a:rPr>
                  <a:t>But merge sort is quite space inefficient, so other algorithms, such as ‘Quick Sort‘, can be preferred sometimes</a:t>
                </a:r>
              </a:p>
              <a:p>
                <a:pPr lvl="1"/>
                <a:r>
                  <a:rPr lang="en-AU" sz="1800" dirty="0">
                    <a:solidFill>
                      <a:prstClr val="black"/>
                    </a:solidFill>
                  </a:rPr>
                  <a:t>Time complexity of average case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>
                    <a:solidFill>
                      <a:prstClr val="black"/>
                    </a:solidFill>
                  </a:rPr>
                  <a:t>, but worst case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800" i="1" baseline="3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1800" dirty="0">
                  <a:solidFill>
                    <a:prstClr val="black"/>
                  </a:solidFill>
                </a:endParaRPr>
              </a:p>
              <a:p>
                <a:endParaRPr lang="en-AU" sz="2000" dirty="0">
                  <a:solidFill>
                    <a:prstClr val="black"/>
                  </a:solidFill>
                </a:endParaRPr>
              </a:p>
              <a:p>
                <a:endParaRPr lang="en-AU" sz="2000" dirty="0">
                  <a:solidFill>
                    <a:prstClr val="black"/>
                  </a:solidFill>
                </a:endParaRPr>
              </a:p>
              <a:p>
                <a:endParaRPr lang="en-AU" sz="2000" dirty="0">
                  <a:solidFill>
                    <a:prstClr val="black"/>
                  </a:solidFill>
                </a:endParaRPr>
              </a:p>
              <a:p>
                <a:endParaRPr lang="en-AU" sz="2000" dirty="0">
                  <a:solidFill>
                    <a:prstClr val="black"/>
                  </a:solidFill>
                </a:endParaRPr>
              </a:p>
              <a:p>
                <a:endParaRPr lang="en-AU" sz="2000" dirty="0">
                  <a:solidFill>
                    <a:prstClr val="black"/>
                  </a:solidFill>
                </a:endParaRPr>
              </a:p>
              <a:p>
                <a:r>
                  <a:rPr lang="en-AU" sz="2000" dirty="0"/>
                  <a:t>Other algorithms can outperform these generic approaches if you know a lot about the nature of your inputs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88517-2575-4C4F-8CB9-5FF0AF0DD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D20A-4C08-254D-BC4E-B78BD14A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E1ABD-185D-E240-9930-9D03401C4126}"/>
              </a:ext>
            </a:extLst>
          </p:cNvPr>
          <p:cNvSpPr/>
          <p:nvPr/>
        </p:nvSpPr>
        <p:spPr>
          <a:xfrm>
            <a:off x="1103971" y="3654611"/>
            <a:ext cx="690260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quickSort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smaller ++ [x]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larger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    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smaller = [a | a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a &lt;= 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larger  = [b | b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b &gt; 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9227-CB7E-BF4E-8394-11119BD3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and Quick sorts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FD6CC-CBEB-AE4D-9321-848466B6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82CFCA-8718-604D-BE32-5809691C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1" t="25781" r="3790" b="24951"/>
          <a:stretch/>
        </p:blipFill>
        <p:spPr>
          <a:xfrm>
            <a:off x="199902" y="782687"/>
            <a:ext cx="4270917" cy="33788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DAA0F-6521-594D-964C-0153A1171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9" t="25781" r="3911" b="24951"/>
          <a:stretch/>
        </p:blipFill>
        <p:spPr>
          <a:xfrm>
            <a:off x="4582331" y="782687"/>
            <a:ext cx="4270918" cy="33788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D9B2F2-25ED-F940-AF1F-8A6FC7494384}"/>
              </a:ext>
            </a:extLst>
          </p:cNvPr>
          <p:cNvSpPr/>
          <p:nvPr/>
        </p:nvSpPr>
        <p:spPr>
          <a:xfrm>
            <a:off x="4788444" y="4334307"/>
            <a:ext cx="38586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&gt;:set +s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&gt;s0 = (rand $! 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&gt;s1 = (rand $! 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&gt;s2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&gt;s3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250000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&gt;s4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&gt;s5 = (rand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s0)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s1)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s2)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s3)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s4)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s5)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2B4CE-7746-0C41-966E-AC81E0EA664D}"/>
              </a:ext>
            </a:extLst>
          </p:cNvPr>
          <p:cNvSpPr/>
          <p:nvPr/>
        </p:nvSpPr>
        <p:spPr>
          <a:xfrm>
            <a:off x="323922" y="4334307"/>
            <a:ext cx="38586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&gt;:set +s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&gt;s0 = (rand $! 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&gt;s1 = (rand $! 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&gt;s2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&gt;s3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250000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&gt;s4 = (rand $! 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&gt;s5 = (rand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1000000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$!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s0)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s1)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s2)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s3)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s4)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&gt;last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s5)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1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B18F-6371-804D-A89C-CFD94204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aspects: </a:t>
            </a:r>
            <a:br>
              <a:rPr lang="en-US" dirty="0"/>
            </a:br>
            <a:r>
              <a:rPr lang="en-US" dirty="0"/>
              <a:t>Space VS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FDC6-ECFF-EC4C-912C-381E3C05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868294"/>
          </a:xfrm>
        </p:spPr>
        <p:txBody>
          <a:bodyPr>
            <a:normAutofit/>
          </a:bodyPr>
          <a:lstStyle/>
          <a:p>
            <a:r>
              <a:rPr lang="en-US" sz="2000" dirty="0"/>
              <a:t>Recall 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subs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000" dirty="0"/>
              <a:t>implemented in the lecture on the countdown)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subs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2000" dirty="0"/>
              <a:t>s evaluated twice! (</a:t>
            </a:r>
            <a:r>
              <a:rPr lang="en-US" sz="2000" i="1" dirty="0"/>
              <a:t>slow</a:t>
            </a:r>
            <a:r>
              <a:rPr lang="en-US" sz="2000" dirty="0"/>
              <a:t>)</a:t>
            </a:r>
          </a:p>
          <a:p>
            <a:r>
              <a:rPr lang="en-US" sz="2000" dirty="0"/>
              <a:t>Consider a slightly different implementation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subs’ </a:t>
            </a:r>
            <a:r>
              <a:rPr lang="en-US" sz="2000" dirty="0"/>
              <a:t>is evaluated once. (</a:t>
            </a:r>
            <a:r>
              <a:rPr lang="en-US" sz="2000" i="1" dirty="0"/>
              <a:t>fast</a:t>
            </a:r>
            <a:r>
              <a:rPr lang="en-US" sz="2000" dirty="0"/>
              <a:t>)</a:t>
            </a:r>
          </a:p>
          <a:p>
            <a:r>
              <a:rPr lang="en-US" sz="2000" dirty="0"/>
              <a:t>However, even thought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subs (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r>
              <a:rPr lang="en-US" sz="2000" dirty="0"/>
              <a:t> constructs this list once it retains the expression in the memory (</a:t>
            </a:r>
            <a:r>
              <a:rPr lang="en-US" sz="2000" i="1" dirty="0"/>
              <a:t>space leak</a:t>
            </a:r>
            <a:r>
              <a:rPr lang="en-US" sz="2000" dirty="0"/>
              <a:t>) because its value is used again.</a:t>
            </a:r>
          </a:p>
          <a:p>
            <a:r>
              <a:rPr lang="en-US" sz="2000" i="1" dirty="0"/>
              <a:t>There is a fundamental dichotomy</a:t>
            </a:r>
            <a:r>
              <a:rPr lang="en-US" sz="2000" dirty="0"/>
              <a:t>: to avoid doing something twice we have use up space to store the result of doing it once.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64225-647F-1C4A-8024-84071F0A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53A98-5DFF-AE46-B652-6285825696BC}"/>
              </a:ext>
            </a:extLst>
          </p:cNvPr>
          <p:cNvSpPr/>
          <p:nvPr/>
        </p:nvSpPr>
        <p:spPr>
          <a:xfrm>
            <a:off x="379470" y="2334794"/>
            <a:ext cx="497344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subs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subs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(subs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map (x:) (subs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6CF66-1F52-BB4A-B3F8-A1371713FF7C}"/>
              </a:ext>
            </a:extLst>
          </p:cNvPr>
          <p:cNvSpPr/>
          <p:nvPr/>
        </p:nvSpPr>
        <p:spPr>
          <a:xfrm>
            <a:off x="379470" y="3986559"/>
            <a:ext cx="497344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subs’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subs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subs’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map (x:)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subs’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9C730-B847-A742-AE2A-F71AA968D311}"/>
              </a:ext>
            </a:extLst>
          </p:cNvPr>
          <p:cNvSpPr/>
          <p:nvPr/>
        </p:nvSpPr>
        <p:spPr>
          <a:xfrm>
            <a:off x="379470" y="1438602"/>
            <a:ext cx="49734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Coin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Tail | Head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subs [Tail, Head]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,[Head],[Tail],[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Tail,Head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FE9796-D623-4647-B007-FD346681C768}"/>
              </a:ext>
            </a:extLst>
          </p:cNvPr>
          <p:cNvCxnSpPr/>
          <p:nvPr/>
        </p:nvCxnSpPr>
        <p:spPr>
          <a:xfrm flipH="1">
            <a:off x="4939990" y="2027864"/>
            <a:ext cx="6690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F44778-DF3D-2746-8353-2377967417F8}"/>
              </a:ext>
            </a:extLst>
          </p:cNvPr>
          <p:cNvSpPr txBox="1"/>
          <p:nvPr/>
        </p:nvSpPr>
        <p:spPr>
          <a:xfrm>
            <a:off x="5609063" y="1843198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of all subsets (aka powerset)</a:t>
            </a:r>
          </a:p>
        </p:txBody>
      </p:sp>
    </p:spTree>
    <p:extLst>
      <p:ext uri="{BB962C8B-B14F-4D97-AF65-F5344CB8AC3E}">
        <p14:creationId xmlns:p14="http://schemas.microsoft.com/office/powerpoint/2010/main" val="304674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B82E-067A-184C-A5EA-80CE6A54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subs </a:t>
            </a:r>
            <a:r>
              <a:rPr lang="en-US" dirty="0"/>
              <a:t>vs 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subs’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82567-F934-A441-BD6D-323B8B685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Bearing in mind that </a:t>
                </a:r>
              </a:p>
              <a:p>
                <a:pPr lvl="1"/>
                <a:r>
                  <a:rPr lang="en-AU" sz="18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xs</a:t>
                </a:r>
                <a:r>
                  <a:rPr lang="en-US" sz="1800" dirty="0"/>
                  <a:t> has length n, then </a:t>
                </a:r>
                <a:r>
                  <a:rPr lang="en-AU" sz="18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subs </a:t>
                </a:r>
                <a:r>
                  <a:rPr lang="en-AU" sz="18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xs</a:t>
                </a:r>
                <a:r>
                  <a:rPr lang="en-US" sz="1800" dirty="0"/>
                  <a:t> has length 2</a:t>
                </a:r>
                <a:r>
                  <a:rPr lang="en-US" sz="1800" baseline="30000" dirty="0"/>
                  <a:t>n</a:t>
                </a:r>
              </a:p>
              <a:p>
                <a:pPr lvl="1"/>
                <a:r>
                  <a:rPr lang="en-US" sz="1800" dirty="0"/>
                  <a:t>The time for both the concatenation and for applying </a:t>
                </a:r>
                <a:r>
                  <a:rPr lang="en-AU" sz="18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map (x:)</a:t>
                </a:r>
                <a:r>
                  <a:rPr lang="en-US" sz="1800" dirty="0"/>
                  <a:t> is therefore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800" b="0" dirty="0"/>
              </a:p>
              <a:p>
                <a:pPr marL="457200" lvl="1" indent="0">
                  <a:buNone/>
                </a:pPr>
                <a:r>
                  <a:rPr lang="en-US" sz="1800" dirty="0"/>
                  <a:t>The two timing analyses give</a:t>
                </a:r>
              </a:p>
              <a:p>
                <a:pPr marL="457200" lvl="1" indent="0">
                  <a:buNone/>
                </a:pPr>
                <a:endParaRPr lang="en-US" sz="1800" b="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endParaRPr lang="en-US" sz="1800" b="0" dirty="0"/>
              </a:p>
              <a:p>
                <a:pPr marL="457200" lvl="1" indent="0">
                  <a:buNone/>
                </a:pPr>
                <a:r>
                  <a:rPr lang="en-US" sz="1800" dirty="0"/>
                  <a:t>where 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subs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=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AU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Then</a:t>
                </a:r>
              </a:p>
              <a:p>
                <a:pPr marL="457200" lvl="1" indent="0">
                  <a:buNone/>
                </a:pPr>
                <a:endParaRPr lang="en-AU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endParaRPr lang="en-AU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AU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latter is asymptotically faster than the former by a logarithmic factor.</a:t>
                </a:r>
              </a:p>
              <a:p>
                <a:pPr marL="457200" lvl="1" indent="0">
                  <a:buNone/>
                </a:pPr>
                <a:endParaRPr lang="en-AU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AU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Hence, the same algorithm with slightly different implementations can have different computational complexity!</a:t>
                </a:r>
              </a:p>
              <a:p>
                <a:pPr marL="457200" lvl="1" indent="0">
                  <a:buNone/>
                </a:pPr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82567-F934-A441-BD6D-323B8B685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8A15E-A77A-B248-ABE7-1ECC2A11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CB606D-37E0-F24F-ABB6-D23F309C4140}"/>
                  </a:ext>
                </a:extLst>
              </p:cNvPr>
              <p:cNvSpPr/>
              <p:nvPr/>
            </p:nvSpPr>
            <p:spPr>
              <a:xfrm>
                <a:off x="2408663" y="2672719"/>
                <a:ext cx="4572000" cy="5876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subs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(n + 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	= 2</a:t>
                </a: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subs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(n) + O(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600" baseline="30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subs</m:t>
                            </m:r>
                          </m:e>
                          <m:sup>
                            <m:r>
                              <a:rPr lang="en-US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(n + 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		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subs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(n) + O(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600" baseline="30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</a:t>
                </a:r>
                <a:endParaRPr lang="en-AU" sz="16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CB606D-37E0-F24F-ABB6-D23F309C4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63" y="2672719"/>
                <a:ext cx="4572000" cy="587661"/>
              </a:xfrm>
              <a:prstGeom prst="rect">
                <a:avLst/>
              </a:prstGeom>
              <a:blipFill>
                <a:blip r:embed="rId3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A2C104-B3C1-B547-AA33-00547B0BCF99}"/>
                  </a:ext>
                </a:extLst>
              </p:cNvPr>
              <p:cNvSpPr/>
              <p:nvPr/>
            </p:nvSpPr>
            <p:spPr>
              <a:xfrm>
                <a:off x="2408663" y="3905948"/>
                <a:ext cx="4716966" cy="587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subs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(n + 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		= O(n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600" baseline="30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subs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(n + </a:t>
                </a:r>
                <a:r>
                  <a:rPr lang="en-AU" sz="160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600">
                    <a:solidFill>
                      <a:srgbClr val="000000"/>
                    </a:solidFill>
                    <a:latin typeface="Menlo" panose="020B0609030804020204" pitchFamily="49" charset="0"/>
                  </a:rPr>
                  <a:t>)	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	= O(</a:t>
                </a:r>
                <a:r>
                  <a:rPr lang="en-AU" sz="16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600" baseline="30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</a:t>
                </a:r>
                <a:endParaRPr lang="en-AU" sz="16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A2C104-B3C1-B547-AA33-00547B0BC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63" y="3905948"/>
                <a:ext cx="4716966" cy="587661"/>
              </a:xfrm>
              <a:prstGeom prst="rect">
                <a:avLst/>
              </a:prstGeom>
              <a:blipFill>
                <a:blip r:embed="rId4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85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6B1A-9B14-3044-BAAE-A89132E9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5DC8-1D13-9842-AA03-8BE7D338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4996567" cy="5261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After evaluation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foo2</a:t>
            </a:r>
            <a:r>
              <a:rPr lang="en-US" sz="2000" dirty="0"/>
              <a:t>,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primes</a:t>
            </a:r>
            <a:r>
              <a:rPr lang="en-US" sz="2000" dirty="0"/>
              <a:t> points to a list in which the first 5000 primes appear explicitly.</a:t>
            </a:r>
          </a:p>
          <a:p>
            <a:r>
              <a:rPr lang="en-US" sz="2000" dirty="0"/>
              <a:t>The second evaluation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foo2 5000</a:t>
            </a:r>
            <a:r>
              <a:rPr lang="en-US" sz="2000" dirty="0"/>
              <a:t> does not require these primes to be computed again.</a:t>
            </a:r>
          </a:p>
          <a:p>
            <a:r>
              <a:rPr lang="en-US" sz="2000" dirty="0"/>
              <a:t>Internally,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primes </a:t>
            </a:r>
            <a:r>
              <a:rPr lang="en-US" sz="2000" dirty="0"/>
              <a:t>now occupies at least 5000 units of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E2CBA-B183-3C41-92A3-4B1F89C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FBB5F-E04F-3548-9551-AF2F83496EBE}"/>
              </a:ext>
            </a:extLst>
          </p:cNvPr>
          <p:cNvSpPr/>
          <p:nvPr/>
        </p:nvSpPr>
        <p:spPr>
          <a:xfrm>
            <a:off x="813854" y="1518831"/>
            <a:ext cx="65347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foo1 n = sum (take n primes)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primes 		= [x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..], divisors x == [x]]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divisors x 	= [d | d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..x], x `mod` d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8FD7D-AB49-7D40-B324-3422EC0B9116}"/>
              </a:ext>
            </a:extLst>
          </p:cNvPr>
          <p:cNvSpPr/>
          <p:nvPr/>
        </p:nvSpPr>
        <p:spPr>
          <a:xfrm>
            <a:off x="813856" y="2663224"/>
            <a:ext cx="653479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foo2 n 		= sum (take n primes)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primes 		= [x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..], divisors x == [x]]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divisors x 	= [d | d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..x], x `mod` d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B74DA-B698-C946-928B-9881EC51974A}"/>
              </a:ext>
            </a:extLst>
          </p:cNvPr>
          <p:cNvSpPr/>
          <p:nvPr/>
        </p:nvSpPr>
        <p:spPr>
          <a:xfrm>
            <a:off x="5196468" y="3472353"/>
            <a:ext cx="38698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&gt;:set +s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foo1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5000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114455259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53.58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secs,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803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616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bytes)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foo1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5000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114455259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53.14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secs,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803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616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bytes)</a:t>
            </a:r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foo2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5000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114455259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45.44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secs,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790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568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400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bytes)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foo2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5000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114455259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0.00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secs,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800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bytes)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A8F476-7F58-F349-AF46-F954A092BC77}"/>
              </a:ext>
            </a:extLst>
          </p:cNvPr>
          <p:cNvCxnSpPr/>
          <p:nvPr/>
        </p:nvCxnSpPr>
        <p:spPr>
          <a:xfrm>
            <a:off x="5425253" y="6365453"/>
            <a:ext cx="259117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C21FE1-C58C-FF42-A715-8210EDECEA7C}"/>
              </a:ext>
            </a:extLst>
          </p:cNvPr>
          <p:cNvSpPr txBox="1">
            <a:spLocks/>
          </p:cNvSpPr>
          <p:nvPr/>
        </p:nvSpPr>
        <p:spPr>
          <a:xfrm>
            <a:off x="199902" y="898192"/>
            <a:ext cx="7416381" cy="55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Consider the following two almost identical definitions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BF36AD-3DCF-9F4D-9596-15F5308EF8C0}"/>
              </a:ext>
            </a:extLst>
          </p:cNvPr>
          <p:cNvCxnSpPr/>
          <p:nvPr/>
        </p:nvCxnSpPr>
        <p:spPr>
          <a:xfrm>
            <a:off x="5425253" y="5012439"/>
            <a:ext cx="259117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FFDE5-96C3-074E-A8F8-5F8BDBBB1278}"/>
              </a:ext>
            </a:extLst>
          </p:cNvPr>
          <p:cNvCxnSpPr/>
          <p:nvPr/>
        </p:nvCxnSpPr>
        <p:spPr>
          <a:xfrm>
            <a:off x="5425253" y="4373101"/>
            <a:ext cx="259117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D53340-99BF-5140-98E3-0A07355201AE}"/>
              </a:ext>
            </a:extLst>
          </p:cNvPr>
          <p:cNvCxnSpPr/>
          <p:nvPr/>
        </p:nvCxnSpPr>
        <p:spPr>
          <a:xfrm>
            <a:off x="5425253" y="5644341"/>
            <a:ext cx="259117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3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6BD5-76F4-D144-97BF-F40DAC05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4592-28A7-D14B-8D98-F5BE801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: Following the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US" sz="2000" dirty="0"/>
              <a:t> analysis, </a:t>
            </a:r>
            <a:r>
              <a:rPr lang="en-US" sz="2000" dirty="0" err="1"/>
              <a:t>analyse</a:t>
            </a:r>
            <a:r>
              <a:rPr lang="en-US" sz="2000" dirty="0"/>
              <a:t> the complexity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/>
              <a:t>Problem 2</a:t>
            </a:r>
            <a:r>
              <a:rPr lang="en-US" sz="2000" dirty="0"/>
              <a:t>: Given 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combinations</a:t>
            </a:r>
            <a:r>
              <a:rPr lang="en-US" sz="2000" dirty="0"/>
              <a:t>, find its algorithmic complexity, compare your results with the complexity you found in lecture 10B.</a:t>
            </a:r>
          </a:p>
          <a:p>
            <a:endParaRPr lang="en-US" sz="2000" dirty="0"/>
          </a:p>
          <a:p>
            <a:r>
              <a:rPr lang="en-US" sz="2000" dirty="0"/>
              <a:t>]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Problem 3</a:t>
            </a:r>
            <a:r>
              <a:rPr lang="en-US" sz="2000" dirty="0"/>
              <a:t>: Following slide 13, compare the </a:t>
            </a:r>
            <a:r>
              <a:rPr lang="en-US" sz="2000"/>
              <a:t>function </a:t>
            </a:r>
            <a:r>
              <a:rPr lang="en-AU" sz="2000">
                <a:solidFill>
                  <a:srgbClr val="000000"/>
                </a:solidFill>
                <a:latin typeface="Menlo" panose="020B0609030804020204" pitchFamily="49" charset="0"/>
              </a:rPr>
              <a:t>sort</a:t>
            </a:r>
            <a:r>
              <a:rPr lang="en-US" sz="2000" dirty="0"/>
              <a:t> implemented in </a:t>
            </a:r>
            <a:r>
              <a:rPr lang="en-AU" sz="2000" dirty="0" err="1">
                <a:solidFill>
                  <a:srgbClr val="267F99"/>
                </a:solidFill>
                <a:latin typeface="Menlo" panose="020B0609030804020204" pitchFamily="49" charset="0"/>
              </a:rPr>
              <a:t>Data.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List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to functions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US" sz="2000" dirty="0"/>
              <a:t> and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quickSort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88255-5FB5-0C49-B2FA-0355A5FA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38310-4051-6E40-9E96-124383ADF227}"/>
              </a:ext>
            </a:extLst>
          </p:cNvPr>
          <p:cNvSpPr/>
          <p:nvPr/>
        </p:nvSpPr>
        <p:spPr>
          <a:xfrm>
            <a:off x="172844" y="3112505"/>
            <a:ext cx="879831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combinations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combinations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_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combinations _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combinations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(map (x:) (combinations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++ (combinations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3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B719-5483-2D46-88F1-E1C0D3D0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Divide-and-Conquer Algorithm 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0089-54AD-4948-9097-FFE4FC80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A divide-and-conquer algorithm  works by recursively breaking down a problem into two or more sub-problems of the same or related type, until these become simple enough to be solved directly.</a:t>
            </a:r>
          </a:p>
          <a:p>
            <a:r>
              <a:rPr lang="en-AU" sz="2000" i="1" dirty="0"/>
              <a:t>Merge sort </a:t>
            </a:r>
            <a:r>
              <a:rPr lang="en-AU" sz="2000" dirty="0"/>
              <a:t>and </a:t>
            </a:r>
            <a:r>
              <a:rPr lang="en-AU" sz="2000" i="1" dirty="0"/>
              <a:t>quicksort</a:t>
            </a:r>
            <a:r>
              <a:rPr lang="en-AU" sz="2000" dirty="0"/>
              <a:t> are divide-and-conquer sorting algorithms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2BE2D-5024-3049-B8C9-04F4874C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F8E8678-C828-8F40-9DB1-AEE925826CDD}"/>
              </a:ext>
            </a:extLst>
          </p:cNvPr>
          <p:cNvSpPr/>
          <p:nvPr/>
        </p:nvSpPr>
        <p:spPr>
          <a:xfrm>
            <a:off x="342900" y="6058757"/>
            <a:ext cx="8229600" cy="69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B80F-74AC-1D40-B18F-480C6504EDE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AU" sz="2000" dirty="0"/>
              <a:t>Intuition: sorting a list is hard…</a:t>
            </a:r>
          </a:p>
          <a:p>
            <a:pPr lvl="1"/>
            <a:r>
              <a:rPr lang="en-AU" sz="1800" dirty="0"/>
              <a:t>But sorting a list of half the size would be easier (</a:t>
            </a:r>
            <a:r>
              <a:rPr lang="en-AU" sz="1800" i="1" dirty="0"/>
              <a:t>Divide</a:t>
            </a:r>
            <a:r>
              <a:rPr lang="en-AU" sz="1800" dirty="0"/>
              <a:t>)</a:t>
            </a:r>
          </a:p>
          <a:p>
            <a:pPr lvl="1"/>
            <a:r>
              <a:rPr lang="en-AU" sz="1800" dirty="0">
                <a:latin typeface="Calibri" charset="0"/>
                <a:ea typeface="Calibri" charset="0"/>
                <a:cs typeface="Calibri" charset="0"/>
              </a:rPr>
              <a:t>But it is easy to combine two sorted lists into one sorted list (</a:t>
            </a:r>
            <a:r>
              <a:rPr lang="en-AU" sz="1800" i="1" dirty="0">
                <a:latin typeface="Calibri" charset="0"/>
                <a:ea typeface="Calibri" charset="0"/>
                <a:cs typeface="Calibri" charset="0"/>
              </a:rPr>
              <a:t>Conquer</a:t>
            </a:r>
            <a:r>
              <a:rPr lang="en-AU" sz="18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82ECE3-F050-094C-8FE8-C06E87B64A61}"/>
              </a:ext>
            </a:extLst>
          </p:cNvPr>
          <p:cNvSpPr/>
          <p:nvPr/>
        </p:nvSpPr>
        <p:spPr>
          <a:xfrm>
            <a:off x="342900" y="5360257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75D22D-05CA-7746-A586-9C5A2C0C28E6}"/>
              </a:ext>
            </a:extLst>
          </p:cNvPr>
          <p:cNvSpPr/>
          <p:nvPr/>
        </p:nvSpPr>
        <p:spPr>
          <a:xfrm>
            <a:off x="342900" y="4661757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826697-A8EF-E14C-A2F0-F6BEDFBE5A10}"/>
              </a:ext>
            </a:extLst>
          </p:cNvPr>
          <p:cNvSpPr/>
          <p:nvPr/>
        </p:nvSpPr>
        <p:spPr>
          <a:xfrm>
            <a:off x="342900" y="3963257"/>
            <a:ext cx="8229600" cy="698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1CD25F-89BE-5345-A96B-922AC841E76E}"/>
              </a:ext>
            </a:extLst>
          </p:cNvPr>
          <p:cNvSpPr/>
          <p:nvPr/>
        </p:nvSpPr>
        <p:spPr>
          <a:xfrm>
            <a:off x="342900" y="3264463"/>
            <a:ext cx="8229600" cy="698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divide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DA2A3-DB15-9749-8FF5-FDA1CD770DD5}"/>
              </a:ext>
            </a:extLst>
          </p:cNvPr>
          <p:cNvSpPr/>
          <p:nvPr/>
        </p:nvSpPr>
        <p:spPr>
          <a:xfrm>
            <a:off x="342900" y="2568436"/>
            <a:ext cx="8229600" cy="698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divide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A2732-BE07-9E4E-96E8-00F29523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53E3D-6E21-2244-8183-9385F50B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122">
            <a:extLst>
              <a:ext uri="{FF2B5EF4-FFF2-40B4-BE49-F238E27FC236}">
                <a16:creationId xmlns:a16="http://schemas.microsoft.com/office/drawing/2014/main" id="{E910D7E4-28D0-0D41-B4D0-36B156408208}"/>
              </a:ext>
            </a:extLst>
          </p:cNvPr>
          <p:cNvGraphicFramePr>
            <a:graphicFrameLocks noGrp="1"/>
          </p:cNvGraphicFramePr>
          <p:nvPr/>
        </p:nvGraphicFramePr>
        <p:xfrm>
          <a:off x="2748988" y="2150865"/>
          <a:ext cx="304708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0" name="Table 122">
            <a:extLst>
              <a:ext uri="{FF2B5EF4-FFF2-40B4-BE49-F238E27FC236}">
                <a16:creationId xmlns:a16="http://schemas.microsoft.com/office/drawing/2014/main" id="{DBFB49CC-BB48-764E-B415-F3862A9ACEE3}"/>
              </a:ext>
            </a:extLst>
          </p:cNvPr>
          <p:cNvGraphicFramePr>
            <a:graphicFrameLocks noGrp="1"/>
          </p:cNvGraphicFramePr>
          <p:nvPr/>
        </p:nvGraphicFramePr>
        <p:xfrm>
          <a:off x="796997" y="4839350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1" name="Table 122">
            <a:extLst>
              <a:ext uri="{FF2B5EF4-FFF2-40B4-BE49-F238E27FC236}">
                <a16:creationId xmlns:a16="http://schemas.microsoft.com/office/drawing/2014/main" id="{137E4C91-5435-094E-959F-C3EA8EFE6AE3}"/>
              </a:ext>
            </a:extLst>
          </p:cNvPr>
          <p:cNvGraphicFramePr>
            <a:graphicFrameLocks noGrp="1"/>
          </p:cNvGraphicFramePr>
          <p:nvPr/>
        </p:nvGraphicFramePr>
        <p:xfrm>
          <a:off x="2646999" y="4836810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4" name="Table 122">
            <a:extLst>
              <a:ext uri="{FF2B5EF4-FFF2-40B4-BE49-F238E27FC236}">
                <a16:creationId xmlns:a16="http://schemas.microsoft.com/office/drawing/2014/main" id="{9CA8ADF6-DCBB-004C-89A1-16181854A0B5}"/>
              </a:ext>
            </a:extLst>
          </p:cNvPr>
          <p:cNvGraphicFramePr>
            <a:graphicFrameLocks noGrp="1"/>
          </p:cNvGraphicFramePr>
          <p:nvPr/>
        </p:nvGraphicFramePr>
        <p:xfrm>
          <a:off x="1385671" y="5534316"/>
          <a:ext cx="1741192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5" name="Table 122">
            <a:extLst>
              <a:ext uri="{FF2B5EF4-FFF2-40B4-BE49-F238E27FC236}">
                <a16:creationId xmlns:a16="http://schemas.microsoft.com/office/drawing/2014/main" id="{62A28737-6C6E-B64C-8A83-72461536611F}"/>
              </a:ext>
            </a:extLst>
          </p:cNvPr>
          <p:cNvGraphicFramePr>
            <a:graphicFrameLocks noGrp="1"/>
          </p:cNvGraphicFramePr>
          <p:nvPr/>
        </p:nvGraphicFramePr>
        <p:xfrm>
          <a:off x="5796074" y="5535602"/>
          <a:ext cx="130589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6" name="Table 122">
            <a:extLst>
              <a:ext uri="{FF2B5EF4-FFF2-40B4-BE49-F238E27FC236}">
                <a16:creationId xmlns:a16="http://schemas.microsoft.com/office/drawing/2014/main" id="{D6116ED5-536C-BE42-917B-17F359604186}"/>
              </a:ext>
            </a:extLst>
          </p:cNvPr>
          <p:cNvGraphicFramePr>
            <a:graphicFrameLocks noGrp="1"/>
          </p:cNvGraphicFramePr>
          <p:nvPr/>
        </p:nvGraphicFramePr>
        <p:xfrm>
          <a:off x="2747971" y="6212358"/>
          <a:ext cx="3078831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C429F33-F0A3-6A44-860A-576E29B4E953}"/>
              </a:ext>
            </a:extLst>
          </p:cNvPr>
          <p:cNvGraphicFramePr>
            <a:graphicFrameLocks noGrp="1"/>
          </p:cNvGraphicFramePr>
          <p:nvPr/>
        </p:nvGraphicFramePr>
        <p:xfrm>
          <a:off x="1653876" y="2791252"/>
          <a:ext cx="1741192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03195768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8124732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6437383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033381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3580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DA02BB0-CD54-C446-A039-796A8E33959E}"/>
              </a:ext>
            </a:extLst>
          </p:cNvPr>
          <p:cNvGraphicFramePr>
            <a:graphicFrameLocks noGrp="1"/>
          </p:cNvGraphicFramePr>
          <p:nvPr/>
        </p:nvGraphicFramePr>
        <p:xfrm>
          <a:off x="6038710" y="2791252"/>
          <a:ext cx="130589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06490160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5444201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254586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6015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FA4C88A-BF31-7047-8AE0-D4E41F54A42C}"/>
              </a:ext>
            </a:extLst>
          </p:cNvPr>
          <p:cNvGraphicFramePr>
            <a:graphicFrameLocks noGrp="1"/>
          </p:cNvGraphicFramePr>
          <p:nvPr/>
        </p:nvGraphicFramePr>
        <p:xfrm>
          <a:off x="1053527" y="3411687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965205101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40096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EE22276-3405-E84C-99D2-4D10728E6F6A}"/>
              </a:ext>
            </a:extLst>
          </p:cNvPr>
          <p:cNvGraphicFramePr>
            <a:graphicFrameLocks noGrp="1"/>
          </p:cNvGraphicFramePr>
          <p:nvPr/>
        </p:nvGraphicFramePr>
        <p:xfrm>
          <a:off x="2724569" y="3412969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343299442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2443416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E1B2DC5-AD73-3341-80E7-C99EF81D98B3}"/>
              </a:ext>
            </a:extLst>
          </p:cNvPr>
          <p:cNvGraphicFramePr>
            <a:graphicFrameLocks noGrp="1"/>
          </p:cNvGraphicFramePr>
          <p:nvPr/>
        </p:nvGraphicFramePr>
        <p:xfrm>
          <a:off x="5541536" y="3400776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32CAE53-2463-9D45-B1BE-036B2CA06DCE}"/>
              </a:ext>
            </a:extLst>
          </p:cNvPr>
          <p:cNvGraphicFramePr>
            <a:graphicFrameLocks noGrp="1"/>
          </p:cNvGraphicFramePr>
          <p:nvPr/>
        </p:nvGraphicFramePr>
        <p:xfrm>
          <a:off x="7149716" y="3414112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AC44741-2CCB-B649-9BCF-C934ABA8438C}"/>
              </a:ext>
            </a:extLst>
          </p:cNvPr>
          <p:cNvGraphicFramePr>
            <a:graphicFrameLocks noGrp="1"/>
          </p:cNvGraphicFramePr>
          <p:nvPr/>
        </p:nvGraphicFramePr>
        <p:xfrm>
          <a:off x="801076" y="411140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96520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06AB2F4-DAF9-9D4F-903A-B476278AFBB7}"/>
              </a:ext>
            </a:extLst>
          </p:cNvPr>
          <p:cNvGraphicFramePr>
            <a:graphicFrameLocks noGrp="1"/>
          </p:cNvGraphicFramePr>
          <p:nvPr/>
        </p:nvGraphicFramePr>
        <p:xfrm>
          <a:off x="1667593" y="410535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40096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B97A7FA-9088-EF42-86E7-CE44EDD01F20}"/>
              </a:ext>
            </a:extLst>
          </p:cNvPr>
          <p:cNvGraphicFramePr>
            <a:graphicFrameLocks noGrp="1"/>
          </p:cNvGraphicFramePr>
          <p:nvPr/>
        </p:nvGraphicFramePr>
        <p:xfrm>
          <a:off x="2627232" y="411111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34329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6CD15AD-DA80-CF48-80D2-8E14836FFFA7}"/>
              </a:ext>
            </a:extLst>
          </p:cNvPr>
          <p:cNvGraphicFramePr>
            <a:graphicFrameLocks noGrp="1"/>
          </p:cNvGraphicFramePr>
          <p:nvPr/>
        </p:nvGraphicFramePr>
        <p:xfrm>
          <a:off x="3395068" y="4101738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2443416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7142EFB-DFDE-C240-8303-819E07F3318F}"/>
              </a:ext>
            </a:extLst>
          </p:cNvPr>
          <p:cNvGraphicFramePr>
            <a:graphicFrameLocks noGrp="1"/>
          </p:cNvGraphicFramePr>
          <p:nvPr/>
        </p:nvGraphicFramePr>
        <p:xfrm>
          <a:off x="5296207" y="414248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9789121-3D17-7F4D-A21B-4BD6F6EAABFD}"/>
              </a:ext>
            </a:extLst>
          </p:cNvPr>
          <p:cNvGraphicFramePr>
            <a:graphicFrameLocks noGrp="1"/>
          </p:cNvGraphicFramePr>
          <p:nvPr/>
        </p:nvGraphicFramePr>
        <p:xfrm>
          <a:off x="6160777" y="413731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C32BFBB-8592-824B-9E7A-8F0EECFE09E0}"/>
              </a:ext>
            </a:extLst>
          </p:cNvPr>
          <p:cNvGraphicFramePr>
            <a:graphicFrameLocks noGrp="1"/>
          </p:cNvGraphicFramePr>
          <p:nvPr/>
        </p:nvGraphicFramePr>
        <p:xfrm>
          <a:off x="7148989" y="413731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987F6F-A468-0149-93A4-9221514555A0}"/>
              </a:ext>
            </a:extLst>
          </p:cNvPr>
          <p:cNvGraphicFramePr>
            <a:graphicFrameLocks noGrp="1"/>
          </p:cNvGraphicFramePr>
          <p:nvPr/>
        </p:nvGraphicFramePr>
        <p:xfrm>
          <a:off x="7148989" y="4804334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2A78783-4449-8644-9E63-A1B20ECA796C}"/>
              </a:ext>
            </a:extLst>
          </p:cNvPr>
          <p:cNvGraphicFramePr>
            <a:graphicFrameLocks noGrp="1"/>
          </p:cNvGraphicFramePr>
          <p:nvPr/>
        </p:nvGraphicFramePr>
        <p:xfrm>
          <a:off x="5479855" y="4801679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A108BC5C-5B90-1A4C-83EF-33E82D95E680}"/>
              </a:ext>
            </a:extLst>
          </p:cNvPr>
          <p:cNvSpPr/>
          <p:nvPr/>
        </p:nvSpPr>
        <p:spPr>
          <a:xfrm rot="5400000">
            <a:off x="-209385" y="6222394"/>
            <a:ext cx="78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7441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9" grpId="0" animBg="1"/>
      <p:bldP spid="28" grpId="0" animBg="1"/>
      <p:bldP spid="5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EA12B36-AB23-C74D-A32D-F4D2B51E484A}"/>
              </a:ext>
            </a:extLst>
          </p:cNvPr>
          <p:cNvSpPr/>
          <p:nvPr/>
        </p:nvSpPr>
        <p:spPr>
          <a:xfrm>
            <a:off x="221449" y="3604846"/>
            <a:ext cx="4728619" cy="22684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58998-375F-5E4A-8E78-F32A416C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BD497-ABE4-2B40-B22D-17EE4BC7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8A265-F93A-F742-9753-29215BE71061}"/>
              </a:ext>
            </a:extLst>
          </p:cNvPr>
          <p:cNvSpPr/>
          <p:nvPr/>
        </p:nvSpPr>
        <p:spPr>
          <a:xfrm>
            <a:off x="221449" y="1389725"/>
            <a:ext cx="4728618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merge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merge list1 list2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(list1,list2)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(list,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list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,list) -&gt; list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x:xs,y:ys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x &lt;= y -&gt; x : merge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-&gt; y : merge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A7D814-9341-F245-BC6C-24418B1915EB}"/>
              </a:ext>
            </a:extLst>
          </p:cNvPr>
          <p:cNvSpPr/>
          <p:nvPr/>
        </p:nvSpPr>
        <p:spPr>
          <a:xfrm>
            <a:off x="5297813" y="1381465"/>
            <a:ext cx="4048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merge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merge}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(list1,list2)}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x:xs,y:ys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&lt;= y and guard}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merge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merge}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(list1,list2)}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x:xs,y:ys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&lt;= y and guard}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merge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merge}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(list1,list2)}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base case}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cons}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cons}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AADA45-215C-014B-B22A-511460735AE0}"/>
              </a:ext>
            </a:extLst>
          </p:cNvPr>
          <p:cNvSpPr/>
          <p:nvPr/>
        </p:nvSpPr>
        <p:spPr>
          <a:xfrm>
            <a:off x="427042" y="4535539"/>
            <a:ext cx="41148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B109-736A-8A4F-9532-4BFF702E5DE2}"/>
              </a:ext>
            </a:extLst>
          </p:cNvPr>
          <p:cNvSpPr/>
          <p:nvPr/>
        </p:nvSpPr>
        <p:spPr>
          <a:xfrm>
            <a:off x="427042" y="3837039"/>
            <a:ext cx="41148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122">
            <a:extLst>
              <a:ext uri="{FF2B5EF4-FFF2-40B4-BE49-F238E27FC236}">
                <a16:creationId xmlns:a16="http://schemas.microsoft.com/office/drawing/2014/main" id="{C6725334-80D8-874F-861F-DACCEC820223}"/>
              </a:ext>
            </a:extLst>
          </p:cNvPr>
          <p:cNvGraphicFramePr>
            <a:graphicFrameLocks noGrp="1"/>
          </p:cNvGraphicFramePr>
          <p:nvPr/>
        </p:nvGraphicFramePr>
        <p:xfrm>
          <a:off x="1444388" y="4710884"/>
          <a:ext cx="130589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A15DE64-5829-EA43-B159-210E160793A9}"/>
              </a:ext>
            </a:extLst>
          </p:cNvPr>
          <p:cNvGraphicFramePr>
            <a:graphicFrameLocks noGrp="1"/>
          </p:cNvGraphicFramePr>
          <p:nvPr/>
        </p:nvGraphicFramePr>
        <p:xfrm>
          <a:off x="2573566" y="397961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60BEAC9-155C-E14E-9E86-1E9D9B7E3D80}"/>
              </a:ext>
            </a:extLst>
          </p:cNvPr>
          <p:cNvGraphicFramePr>
            <a:graphicFrameLocks noGrp="1"/>
          </p:cNvGraphicFramePr>
          <p:nvPr/>
        </p:nvGraphicFramePr>
        <p:xfrm>
          <a:off x="1128169" y="3976961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9B86A8-07F8-124E-9932-C3BD31611E54}"/>
              </a:ext>
            </a:extLst>
          </p:cNvPr>
          <p:cNvCxnSpPr>
            <a:cxnSpLocks/>
          </p:cNvCxnSpPr>
          <p:nvPr/>
        </p:nvCxnSpPr>
        <p:spPr>
          <a:xfrm flipH="1" flipV="1">
            <a:off x="940777" y="2505808"/>
            <a:ext cx="396168" cy="146849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BAF91B-788F-C84A-9448-1AA61091A20F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1444387" y="2505808"/>
            <a:ext cx="1346828" cy="147380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C954AC-DBD6-7F4D-858B-B5A39CC6721C}"/>
              </a:ext>
            </a:extLst>
          </p:cNvPr>
          <p:cNvCxnSpPr>
            <a:cxnSpLocks/>
            <a:endCxn id="29" idx="2"/>
          </p:cNvCxnSpPr>
          <p:nvPr/>
        </p:nvCxnSpPr>
        <p:spPr>
          <a:xfrm rot="16200000" flipH="1">
            <a:off x="2062753" y="3621993"/>
            <a:ext cx="2655" cy="1454269"/>
          </a:xfrm>
          <a:prstGeom prst="curvedConnector3">
            <a:avLst>
              <a:gd name="adj1" fmla="val 11641318"/>
            </a:avLst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50E1299-28F8-8D4B-8865-3CF939490F0C}"/>
              </a:ext>
            </a:extLst>
          </p:cNvPr>
          <p:cNvSpPr/>
          <p:nvPr/>
        </p:nvSpPr>
        <p:spPr>
          <a:xfrm>
            <a:off x="1563467" y="429332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9 &lt;= 10 </a:t>
            </a:r>
            <a:endParaRPr lang="en-US" dirty="0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37820B8-7BF2-684F-BA9A-62A3E8B02191}"/>
              </a:ext>
            </a:extLst>
          </p:cNvPr>
          <p:cNvCxnSpPr>
            <a:cxnSpLocks/>
            <a:stCxn id="30" idx="1"/>
            <a:endCxn id="28" idx="1"/>
          </p:cNvCxnSpPr>
          <p:nvPr/>
        </p:nvCxnSpPr>
        <p:spPr>
          <a:xfrm rot="10800000" flipH="1" flipV="1">
            <a:off x="1128168" y="4162380"/>
            <a:ext cx="316219" cy="733923"/>
          </a:xfrm>
          <a:prstGeom prst="curvedConnector3">
            <a:avLst>
              <a:gd name="adj1" fmla="val -72292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95B1843-701E-314D-9F33-F7340E76E46F}"/>
              </a:ext>
            </a:extLst>
          </p:cNvPr>
          <p:cNvSpPr/>
          <p:nvPr/>
        </p:nvSpPr>
        <p:spPr>
          <a:xfrm>
            <a:off x="847024" y="469879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9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395F07-6A6F-FA47-8810-FA2D7F777A74}"/>
              </a:ext>
            </a:extLst>
          </p:cNvPr>
          <p:cNvSpPr/>
          <p:nvPr/>
        </p:nvSpPr>
        <p:spPr>
          <a:xfrm>
            <a:off x="847024" y="5278798"/>
            <a:ext cx="286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merge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854493-A1D2-674D-BA2E-A6838AF04BA5}"/>
              </a:ext>
            </a:extLst>
          </p:cNvPr>
          <p:cNvSpPr/>
          <p:nvPr/>
        </p:nvSpPr>
        <p:spPr>
          <a:xfrm>
            <a:off x="5297813" y="3132306"/>
            <a:ext cx="3846187" cy="149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5ABD5A-365A-D14B-BBA1-E3206B986DD4}"/>
              </a:ext>
            </a:extLst>
          </p:cNvPr>
          <p:cNvSpPr/>
          <p:nvPr/>
        </p:nvSpPr>
        <p:spPr>
          <a:xfrm>
            <a:off x="5297813" y="4630366"/>
            <a:ext cx="3846187" cy="1040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002BA0-5E67-FB41-9B99-072A52153907}"/>
              </a:ext>
            </a:extLst>
          </p:cNvPr>
          <p:cNvSpPr/>
          <p:nvPr/>
        </p:nvSpPr>
        <p:spPr>
          <a:xfrm>
            <a:off x="5155660" y="5671226"/>
            <a:ext cx="3846187" cy="1040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82BA64-4006-5B45-9E3C-0C4D84D0F394}"/>
              </a:ext>
            </a:extLst>
          </p:cNvPr>
          <p:cNvSpPr txBox="1"/>
          <p:nvPr/>
        </p:nvSpPr>
        <p:spPr>
          <a:xfrm>
            <a:off x="221449" y="5952392"/>
            <a:ext cx="177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comparison</a:t>
            </a:r>
          </a:p>
        </p:txBody>
      </p:sp>
    </p:spTree>
    <p:extLst>
      <p:ext uri="{BB962C8B-B14F-4D97-AF65-F5344CB8AC3E}">
        <p14:creationId xmlns:p14="http://schemas.microsoft.com/office/powerpoint/2010/main" val="14579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6" grpId="0"/>
      <p:bldP spid="52" grpId="0"/>
      <p:bldP spid="55" grpId="0"/>
      <p:bldP spid="60" grpId="0" animBg="1"/>
      <p:bldP spid="61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57AA06F-9D1A-CC4A-A0EF-BB4DD4D6B5D2}"/>
              </a:ext>
            </a:extLst>
          </p:cNvPr>
          <p:cNvSpPr/>
          <p:nvPr/>
        </p:nvSpPr>
        <p:spPr>
          <a:xfrm>
            <a:off x="322776" y="2070431"/>
            <a:ext cx="2581010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8E184-9261-9944-ABC1-7D0CF0375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8944099" cy="5261112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Assuming the two lists are of equal length, let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dirty="0"/>
                  <a:t> be the list of the two combined.</a:t>
                </a:r>
                <a:endParaRPr lang="en-AU" sz="2000" b="1" dirty="0"/>
              </a:p>
              <a:p>
                <a:r>
                  <a:rPr lang="en-AU" sz="2000" i="1" dirty="0"/>
                  <a:t>Best case</a:t>
                </a:r>
                <a:r>
                  <a:rPr lang="en-AU" sz="2000" b="1" dirty="0"/>
                  <a:t>: </a:t>
                </a:r>
                <a:r>
                  <a:rPr lang="en-AU" sz="2000" dirty="0"/>
                  <a:t>one list contains elements all smaller than the other. Only need roughly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AU" sz="2000" dirty="0"/>
                  <a:t>comparisons 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i="1" dirty="0"/>
              </a:p>
              <a:p>
                <a:endParaRPr lang="en-AU" sz="2000" i="1" dirty="0"/>
              </a:p>
              <a:p>
                <a:endParaRPr lang="en-AU" sz="20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8E184-9261-9944-ABC1-7D0CF0375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8944099" cy="5261112"/>
              </a:xfrm>
              <a:blipFill>
                <a:blip r:embed="rId3"/>
                <a:stretch>
                  <a:fillRect l="-567" t="-723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299F6B-E4A9-A040-B83F-ED0987F5C192}"/>
              </a:ext>
            </a:extLst>
          </p:cNvPr>
          <p:cNvSpPr/>
          <p:nvPr/>
        </p:nvSpPr>
        <p:spPr>
          <a:xfrm>
            <a:off x="847798" y="2803201"/>
            <a:ext cx="2055988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A97CE-D9F9-6945-93BE-B5E4DAFD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Complexity of Merge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16E2-9C61-9649-8AD0-FA4B92EA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122">
            <a:extLst>
              <a:ext uri="{FF2B5EF4-FFF2-40B4-BE49-F238E27FC236}">
                <a16:creationId xmlns:a16="http://schemas.microsoft.com/office/drawing/2014/main" id="{17494BF2-FA60-6A46-B31B-37E28DE86136}"/>
              </a:ext>
            </a:extLst>
          </p:cNvPr>
          <p:cNvGraphicFramePr>
            <a:graphicFrameLocks noGrp="1"/>
          </p:cNvGraphicFramePr>
          <p:nvPr/>
        </p:nvGraphicFramePr>
        <p:xfrm>
          <a:off x="430403" y="2225750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6" name="Table 122">
            <a:extLst>
              <a:ext uri="{FF2B5EF4-FFF2-40B4-BE49-F238E27FC236}">
                <a16:creationId xmlns:a16="http://schemas.microsoft.com/office/drawing/2014/main" id="{8FDE3161-A02E-994F-93F8-31D65E3CB4B4}"/>
              </a:ext>
            </a:extLst>
          </p:cNvPr>
          <p:cNvGraphicFramePr>
            <a:graphicFrameLocks noGrp="1"/>
          </p:cNvGraphicFramePr>
          <p:nvPr/>
        </p:nvGraphicFramePr>
        <p:xfrm>
          <a:off x="1910768" y="2240842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7" name="Table 122">
            <a:extLst>
              <a:ext uri="{FF2B5EF4-FFF2-40B4-BE49-F238E27FC236}">
                <a16:creationId xmlns:a16="http://schemas.microsoft.com/office/drawing/2014/main" id="{61BBE35D-533A-E042-8277-AD3880A3ABD2}"/>
              </a:ext>
            </a:extLst>
          </p:cNvPr>
          <p:cNvGraphicFramePr>
            <a:graphicFrameLocks noGrp="1"/>
          </p:cNvGraphicFramePr>
          <p:nvPr/>
        </p:nvGraphicFramePr>
        <p:xfrm>
          <a:off x="364305" y="297872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" name="Table 122">
            <a:extLst>
              <a:ext uri="{FF2B5EF4-FFF2-40B4-BE49-F238E27FC236}">
                <a16:creationId xmlns:a16="http://schemas.microsoft.com/office/drawing/2014/main" id="{1F4A5589-691B-2446-87F4-998BC457C475}"/>
              </a:ext>
            </a:extLst>
          </p:cNvPr>
          <p:cNvGraphicFramePr>
            <a:graphicFrameLocks noGrp="1"/>
          </p:cNvGraphicFramePr>
          <p:nvPr/>
        </p:nvGraphicFramePr>
        <p:xfrm>
          <a:off x="1910768" y="2978725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" name="Table 122">
            <a:extLst>
              <a:ext uri="{FF2B5EF4-FFF2-40B4-BE49-F238E27FC236}">
                <a16:creationId xmlns:a16="http://schemas.microsoft.com/office/drawing/2014/main" id="{8B8FF3D6-C1CB-B144-99C8-77670EBB6BBC}"/>
              </a:ext>
            </a:extLst>
          </p:cNvPr>
          <p:cNvGraphicFramePr>
            <a:graphicFrameLocks noGrp="1"/>
          </p:cNvGraphicFramePr>
          <p:nvPr/>
        </p:nvGraphicFramePr>
        <p:xfrm>
          <a:off x="931362" y="2968781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A2F6C52-6C96-4B47-A5D7-944AA722410E}"/>
              </a:ext>
            </a:extLst>
          </p:cNvPr>
          <p:cNvSpPr/>
          <p:nvPr/>
        </p:nvSpPr>
        <p:spPr>
          <a:xfrm>
            <a:off x="1475470" y="3520040"/>
            <a:ext cx="1428316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2">
            <a:extLst>
              <a:ext uri="{FF2B5EF4-FFF2-40B4-BE49-F238E27FC236}">
                <a16:creationId xmlns:a16="http://schemas.microsoft.com/office/drawing/2014/main" id="{04329ED4-769E-264E-AD3A-918CC463BCA0}"/>
              </a:ext>
            </a:extLst>
          </p:cNvPr>
          <p:cNvGraphicFramePr>
            <a:graphicFrameLocks noGrp="1"/>
          </p:cNvGraphicFramePr>
          <p:nvPr/>
        </p:nvGraphicFramePr>
        <p:xfrm>
          <a:off x="1910768" y="3689999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4" name="Table 122">
            <a:extLst>
              <a:ext uri="{FF2B5EF4-FFF2-40B4-BE49-F238E27FC236}">
                <a16:creationId xmlns:a16="http://schemas.microsoft.com/office/drawing/2014/main" id="{3592B74A-9520-B246-9880-C815207ADF03}"/>
              </a:ext>
            </a:extLst>
          </p:cNvPr>
          <p:cNvGraphicFramePr>
            <a:graphicFrameLocks noGrp="1"/>
          </p:cNvGraphicFramePr>
          <p:nvPr/>
        </p:nvGraphicFramePr>
        <p:xfrm>
          <a:off x="931362" y="3701088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5" name="Table 122">
            <a:extLst>
              <a:ext uri="{FF2B5EF4-FFF2-40B4-BE49-F238E27FC236}">
                <a16:creationId xmlns:a16="http://schemas.microsoft.com/office/drawing/2014/main" id="{93B16CE9-372E-9144-8840-1A39AB04D5F2}"/>
              </a:ext>
            </a:extLst>
          </p:cNvPr>
          <p:cNvGraphicFramePr>
            <a:graphicFrameLocks noGrp="1"/>
          </p:cNvGraphicFramePr>
          <p:nvPr/>
        </p:nvGraphicFramePr>
        <p:xfrm>
          <a:off x="364305" y="3692539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A497AB-0798-7D47-AF17-CEE2AF7D2E87}"/>
                  </a:ext>
                </a:extLst>
              </p:cNvPr>
              <p:cNvSpPr/>
              <p:nvPr/>
            </p:nvSpPr>
            <p:spPr>
              <a:xfrm>
                <a:off x="7132897" y="2241596"/>
                <a:ext cx="1727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 elements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A497AB-0798-7D47-AF17-CEE2AF7D2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97" y="2241596"/>
                <a:ext cx="1727011" cy="369332"/>
              </a:xfrm>
              <a:prstGeom prst="rect">
                <a:avLst/>
              </a:prstGeom>
              <a:blipFill>
                <a:blip r:embed="rId4"/>
                <a:stretch>
                  <a:fillRect t="-6667" r="-21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A3A3D3E4-F3E9-024F-BEFB-13110EBCCFD6}"/>
              </a:ext>
            </a:extLst>
          </p:cNvPr>
          <p:cNvSpPr/>
          <p:nvPr/>
        </p:nvSpPr>
        <p:spPr>
          <a:xfrm>
            <a:off x="7132897" y="2803201"/>
            <a:ext cx="145421" cy="135904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076CE2-0AF4-D942-8CD4-5C4F82EC9F2B}"/>
                  </a:ext>
                </a:extLst>
              </p:cNvPr>
              <p:cNvSpPr/>
              <p:nvPr/>
            </p:nvSpPr>
            <p:spPr>
              <a:xfrm>
                <a:off x="7307343" y="3260742"/>
                <a:ext cx="1848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/2=2</m:t>
                    </m:r>
                  </m:oMath>
                </a14:m>
                <a:r>
                  <a:rPr lang="en-US" dirty="0"/>
                  <a:t>  compar.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076CE2-0AF4-D942-8CD4-5C4F82EC9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343" y="3260742"/>
                <a:ext cx="1848263" cy="369332"/>
              </a:xfrm>
              <a:prstGeom prst="rect">
                <a:avLst/>
              </a:prstGeom>
              <a:blipFill>
                <a:blip r:embed="rId5"/>
                <a:stretch>
                  <a:fillRect t="-6667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9BAEF813-0CF3-6E4F-9DD6-CE8ACFCA81A3}"/>
              </a:ext>
            </a:extLst>
          </p:cNvPr>
          <p:cNvSpPr/>
          <p:nvPr/>
        </p:nvSpPr>
        <p:spPr>
          <a:xfrm>
            <a:off x="4239605" y="2081539"/>
            <a:ext cx="2581010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20B1A5-DD2F-B544-9A88-A9867500E034}"/>
              </a:ext>
            </a:extLst>
          </p:cNvPr>
          <p:cNvSpPr/>
          <p:nvPr/>
        </p:nvSpPr>
        <p:spPr>
          <a:xfrm>
            <a:off x="4239605" y="2803201"/>
            <a:ext cx="2003518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122">
            <a:extLst>
              <a:ext uri="{FF2B5EF4-FFF2-40B4-BE49-F238E27FC236}">
                <a16:creationId xmlns:a16="http://schemas.microsoft.com/office/drawing/2014/main" id="{F202A008-F5E7-7A4E-842B-CEFE86DF8693}"/>
              </a:ext>
            </a:extLst>
          </p:cNvPr>
          <p:cNvGraphicFramePr>
            <a:graphicFrameLocks noGrp="1"/>
          </p:cNvGraphicFramePr>
          <p:nvPr/>
        </p:nvGraphicFramePr>
        <p:xfrm>
          <a:off x="5851003" y="2243382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64" name="Table 122">
            <a:extLst>
              <a:ext uri="{FF2B5EF4-FFF2-40B4-BE49-F238E27FC236}">
                <a16:creationId xmlns:a16="http://schemas.microsoft.com/office/drawing/2014/main" id="{90317DD5-55C3-BB45-BC32-D14AA4021807}"/>
              </a:ext>
            </a:extLst>
          </p:cNvPr>
          <p:cNvGraphicFramePr>
            <a:graphicFrameLocks noGrp="1"/>
          </p:cNvGraphicFramePr>
          <p:nvPr/>
        </p:nvGraphicFramePr>
        <p:xfrm>
          <a:off x="4393121" y="2240842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B33E1755-7056-DC44-BA4D-631F5AD1020E}"/>
              </a:ext>
            </a:extLst>
          </p:cNvPr>
          <p:cNvSpPr/>
          <p:nvPr/>
        </p:nvSpPr>
        <p:spPr>
          <a:xfrm>
            <a:off x="4239605" y="3520040"/>
            <a:ext cx="1393749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Table 122">
            <a:extLst>
              <a:ext uri="{FF2B5EF4-FFF2-40B4-BE49-F238E27FC236}">
                <a16:creationId xmlns:a16="http://schemas.microsoft.com/office/drawing/2014/main" id="{CF644555-886C-D64F-957B-02CAF3A1A56C}"/>
              </a:ext>
            </a:extLst>
          </p:cNvPr>
          <p:cNvGraphicFramePr>
            <a:graphicFrameLocks noGrp="1"/>
          </p:cNvGraphicFramePr>
          <p:nvPr/>
        </p:nvGraphicFramePr>
        <p:xfrm>
          <a:off x="4411365" y="2968874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0" name="Table 122">
            <a:extLst>
              <a:ext uri="{FF2B5EF4-FFF2-40B4-BE49-F238E27FC236}">
                <a16:creationId xmlns:a16="http://schemas.microsoft.com/office/drawing/2014/main" id="{F6D4AA32-C628-8B4C-9FF2-99CA88EFEA89}"/>
              </a:ext>
            </a:extLst>
          </p:cNvPr>
          <p:cNvGraphicFramePr>
            <a:graphicFrameLocks noGrp="1"/>
          </p:cNvGraphicFramePr>
          <p:nvPr/>
        </p:nvGraphicFramePr>
        <p:xfrm>
          <a:off x="3714462" y="2971414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1" name="Table 122">
            <a:extLst>
              <a:ext uri="{FF2B5EF4-FFF2-40B4-BE49-F238E27FC236}">
                <a16:creationId xmlns:a16="http://schemas.microsoft.com/office/drawing/2014/main" id="{DC369DFD-9D75-524B-AC05-00BAD39D8DE6}"/>
              </a:ext>
            </a:extLst>
          </p:cNvPr>
          <p:cNvGraphicFramePr>
            <a:graphicFrameLocks noGrp="1"/>
          </p:cNvGraphicFramePr>
          <p:nvPr/>
        </p:nvGraphicFramePr>
        <p:xfrm>
          <a:off x="5633354" y="2968874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2" name="Table 122">
            <a:extLst>
              <a:ext uri="{FF2B5EF4-FFF2-40B4-BE49-F238E27FC236}">
                <a16:creationId xmlns:a16="http://schemas.microsoft.com/office/drawing/2014/main" id="{E2BE587E-5DD4-2444-91E6-4C071904EBCE}"/>
              </a:ext>
            </a:extLst>
          </p:cNvPr>
          <p:cNvGraphicFramePr>
            <a:graphicFrameLocks noGrp="1"/>
          </p:cNvGraphicFramePr>
          <p:nvPr/>
        </p:nvGraphicFramePr>
        <p:xfrm>
          <a:off x="4399597" y="3685277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3" name="Table 122">
            <a:extLst>
              <a:ext uri="{FF2B5EF4-FFF2-40B4-BE49-F238E27FC236}">
                <a16:creationId xmlns:a16="http://schemas.microsoft.com/office/drawing/2014/main" id="{ADD6A08F-CA39-5742-B529-5F8B2783421C}"/>
              </a:ext>
            </a:extLst>
          </p:cNvPr>
          <p:cNvGraphicFramePr>
            <a:graphicFrameLocks noGrp="1"/>
          </p:cNvGraphicFramePr>
          <p:nvPr/>
        </p:nvGraphicFramePr>
        <p:xfrm>
          <a:off x="3101702" y="3685277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4" name="Table 122">
            <a:extLst>
              <a:ext uri="{FF2B5EF4-FFF2-40B4-BE49-F238E27FC236}">
                <a16:creationId xmlns:a16="http://schemas.microsoft.com/office/drawing/2014/main" id="{48855AC6-3FB8-5646-BF85-01C72B2EF0B2}"/>
              </a:ext>
            </a:extLst>
          </p:cNvPr>
          <p:cNvGraphicFramePr>
            <a:graphicFrameLocks noGrp="1"/>
          </p:cNvGraphicFramePr>
          <p:nvPr/>
        </p:nvGraphicFramePr>
        <p:xfrm>
          <a:off x="3711471" y="3682989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A0ADC234-179C-AA41-B7EC-EB6AA312EE8A}"/>
              </a:ext>
            </a:extLst>
          </p:cNvPr>
          <p:cNvSpPr/>
          <p:nvPr/>
        </p:nvSpPr>
        <p:spPr>
          <a:xfrm>
            <a:off x="1436890" y="3699302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ACD535-E12C-584C-B8EE-FEB030EEC833}"/>
              </a:ext>
            </a:extLst>
          </p:cNvPr>
          <p:cNvSpPr/>
          <p:nvPr/>
        </p:nvSpPr>
        <p:spPr>
          <a:xfrm>
            <a:off x="5255004" y="3705842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dirty="0"/>
          </a:p>
        </p:txBody>
      </p:sp>
      <p:graphicFrame>
        <p:nvGraphicFramePr>
          <p:cNvPr id="90" name="Table 122">
            <a:extLst>
              <a:ext uri="{FF2B5EF4-FFF2-40B4-BE49-F238E27FC236}">
                <a16:creationId xmlns:a16="http://schemas.microsoft.com/office/drawing/2014/main" id="{97E4DB9C-2119-C741-AC96-CAB629564838}"/>
              </a:ext>
            </a:extLst>
          </p:cNvPr>
          <p:cNvGraphicFramePr>
            <a:graphicFrameLocks noGrp="1"/>
          </p:cNvGraphicFramePr>
          <p:nvPr/>
        </p:nvGraphicFramePr>
        <p:xfrm>
          <a:off x="4403435" y="4314073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1" name="Table 122">
            <a:extLst>
              <a:ext uri="{FF2B5EF4-FFF2-40B4-BE49-F238E27FC236}">
                <a16:creationId xmlns:a16="http://schemas.microsoft.com/office/drawing/2014/main" id="{C40E5E3A-7D9C-7541-B6D6-9977D4F4EEF8}"/>
              </a:ext>
            </a:extLst>
          </p:cNvPr>
          <p:cNvGraphicFramePr>
            <a:graphicFrameLocks noGrp="1"/>
          </p:cNvGraphicFramePr>
          <p:nvPr/>
        </p:nvGraphicFramePr>
        <p:xfrm>
          <a:off x="3537000" y="431222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2" name="Table 122">
            <a:extLst>
              <a:ext uri="{FF2B5EF4-FFF2-40B4-BE49-F238E27FC236}">
                <a16:creationId xmlns:a16="http://schemas.microsoft.com/office/drawing/2014/main" id="{4E9FBEE9-D031-FA4E-B0EF-33208F32AB28}"/>
              </a:ext>
            </a:extLst>
          </p:cNvPr>
          <p:cNvGraphicFramePr>
            <a:graphicFrameLocks noGrp="1"/>
          </p:cNvGraphicFramePr>
          <p:nvPr/>
        </p:nvGraphicFramePr>
        <p:xfrm>
          <a:off x="3964299" y="431222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3" name="Table 122">
            <a:extLst>
              <a:ext uri="{FF2B5EF4-FFF2-40B4-BE49-F238E27FC236}">
                <a16:creationId xmlns:a16="http://schemas.microsoft.com/office/drawing/2014/main" id="{892C58BF-1A62-A74E-B32F-722464DDD346}"/>
              </a:ext>
            </a:extLst>
          </p:cNvPr>
          <p:cNvGraphicFramePr>
            <a:graphicFrameLocks noGrp="1"/>
          </p:cNvGraphicFramePr>
          <p:nvPr/>
        </p:nvGraphicFramePr>
        <p:xfrm>
          <a:off x="1910768" y="4309275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4" name="Table 122">
            <a:extLst>
              <a:ext uri="{FF2B5EF4-FFF2-40B4-BE49-F238E27FC236}">
                <a16:creationId xmlns:a16="http://schemas.microsoft.com/office/drawing/2014/main" id="{4232291A-AA1E-4847-BB0D-78913A02E2F7}"/>
              </a:ext>
            </a:extLst>
          </p:cNvPr>
          <p:cNvGraphicFramePr>
            <a:graphicFrameLocks noGrp="1"/>
          </p:cNvGraphicFramePr>
          <p:nvPr/>
        </p:nvGraphicFramePr>
        <p:xfrm>
          <a:off x="1467611" y="431181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5" name="Table 122">
            <a:extLst>
              <a:ext uri="{FF2B5EF4-FFF2-40B4-BE49-F238E27FC236}">
                <a16:creationId xmlns:a16="http://schemas.microsoft.com/office/drawing/2014/main" id="{96E3668F-B3D6-CC4B-B20D-3F8132E0C383}"/>
              </a:ext>
            </a:extLst>
          </p:cNvPr>
          <p:cNvGraphicFramePr>
            <a:graphicFrameLocks noGrp="1"/>
          </p:cNvGraphicFramePr>
          <p:nvPr/>
        </p:nvGraphicFramePr>
        <p:xfrm>
          <a:off x="1020707" y="431181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8" grpId="0" animBg="1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420E-9BA1-FD4F-B665-AFD0219C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Complexity of Merge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90381-03D0-DD4B-8755-93CF294D8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i="1" dirty="0"/>
                  <a:t>Worst case</a:t>
                </a:r>
                <a:r>
                  <a:rPr lang="en-AU" sz="2000" b="1" dirty="0"/>
                  <a:t>: </a:t>
                </a:r>
                <a:r>
                  <a:rPr lang="en-AU" sz="2000" dirty="0"/>
                  <a:t>Every element gets looked at, but we are always ‘dealing with’ one element per step –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endParaRPr lang="en-AU" sz="2000" b="1" dirty="0"/>
              </a:p>
              <a:p>
                <a:r>
                  <a:rPr lang="en-AU" sz="2000" i="1" dirty="0"/>
                  <a:t>Average case</a:t>
                </a:r>
                <a:r>
                  <a:rPr lang="en-AU" sz="2000" dirty="0"/>
                  <a:t>: since the best and the worst case are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sz="2000" dirty="0"/>
                  <a:t> so is the average case.</a:t>
                </a:r>
                <a:endParaRPr lang="en-AU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90381-03D0-DD4B-8755-93CF294D8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B1DFD-E773-544B-B17B-F94F6F16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94AE0-0014-4E4E-995B-04D15BE23C7C}"/>
              </a:ext>
            </a:extLst>
          </p:cNvPr>
          <p:cNvSpPr/>
          <p:nvPr/>
        </p:nvSpPr>
        <p:spPr>
          <a:xfrm>
            <a:off x="289562" y="1790576"/>
            <a:ext cx="2581010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42C4B-2E74-DD49-8660-66BF9C19A4BE}"/>
              </a:ext>
            </a:extLst>
          </p:cNvPr>
          <p:cNvSpPr/>
          <p:nvPr/>
        </p:nvSpPr>
        <p:spPr>
          <a:xfrm>
            <a:off x="814584" y="2523346"/>
            <a:ext cx="2055988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122">
            <a:extLst>
              <a:ext uri="{FF2B5EF4-FFF2-40B4-BE49-F238E27FC236}">
                <a16:creationId xmlns:a16="http://schemas.microsoft.com/office/drawing/2014/main" id="{1D1119B2-28FC-AD4C-BE5A-462D26A15321}"/>
              </a:ext>
            </a:extLst>
          </p:cNvPr>
          <p:cNvGraphicFramePr>
            <a:graphicFrameLocks noGrp="1"/>
          </p:cNvGraphicFramePr>
          <p:nvPr/>
        </p:nvGraphicFramePr>
        <p:xfrm>
          <a:off x="397189" y="1945895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8" name="Table 122">
            <a:extLst>
              <a:ext uri="{FF2B5EF4-FFF2-40B4-BE49-F238E27FC236}">
                <a16:creationId xmlns:a16="http://schemas.microsoft.com/office/drawing/2014/main" id="{45266FC0-45BB-2E46-BCBB-CECA911866E0}"/>
              </a:ext>
            </a:extLst>
          </p:cNvPr>
          <p:cNvGraphicFramePr>
            <a:graphicFrameLocks noGrp="1"/>
          </p:cNvGraphicFramePr>
          <p:nvPr/>
        </p:nvGraphicFramePr>
        <p:xfrm>
          <a:off x="1877554" y="1960987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9" name="Table 122">
            <a:extLst>
              <a:ext uri="{FF2B5EF4-FFF2-40B4-BE49-F238E27FC236}">
                <a16:creationId xmlns:a16="http://schemas.microsoft.com/office/drawing/2014/main" id="{E49E07E1-E4AB-AC46-BD43-5956D0884E40}"/>
              </a:ext>
            </a:extLst>
          </p:cNvPr>
          <p:cNvGraphicFramePr>
            <a:graphicFrameLocks noGrp="1"/>
          </p:cNvGraphicFramePr>
          <p:nvPr/>
        </p:nvGraphicFramePr>
        <p:xfrm>
          <a:off x="331091" y="2698870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1" name="Table 122">
            <a:extLst>
              <a:ext uri="{FF2B5EF4-FFF2-40B4-BE49-F238E27FC236}">
                <a16:creationId xmlns:a16="http://schemas.microsoft.com/office/drawing/2014/main" id="{6AB99808-2E8B-1A4C-8B64-C848E318F19D}"/>
              </a:ext>
            </a:extLst>
          </p:cNvPr>
          <p:cNvGraphicFramePr>
            <a:graphicFrameLocks noGrp="1"/>
          </p:cNvGraphicFramePr>
          <p:nvPr/>
        </p:nvGraphicFramePr>
        <p:xfrm>
          <a:off x="898148" y="2688926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17" name="Table 122">
            <a:extLst>
              <a:ext uri="{FF2B5EF4-FFF2-40B4-BE49-F238E27FC236}">
                <a16:creationId xmlns:a16="http://schemas.microsoft.com/office/drawing/2014/main" id="{2AEBD71F-BF1D-7040-9986-9F5BBFFCDB24}"/>
              </a:ext>
            </a:extLst>
          </p:cNvPr>
          <p:cNvGraphicFramePr>
            <a:graphicFrameLocks noGrp="1"/>
          </p:cNvGraphicFramePr>
          <p:nvPr/>
        </p:nvGraphicFramePr>
        <p:xfrm>
          <a:off x="1842578" y="2683846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23F3023-0AC6-3742-A753-A3451F1913BE}"/>
              </a:ext>
            </a:extLst>
          </p:cNvPr>
          <p:cNvSpPr/>
          <p:nvPr/>
        </p:nvSpPr>
        <p:spPr>
          <a:xfrm>
            <a:off x="1514231" y="3274246"/>
            <a:ext cx="1356340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22">
            <a:extLst>
              <a:ext uri="{FF2B5EF4-FFF2-40B4-BE49-F238E27FC236}">
                <a16:creationId xmlns:a16="http://schemas.microsoft.com/office/drawing/2014/main" id="{20C015C7-C654-1A4B-9429-D5228AD3194B}"/>
              </a:ext>
            </a:extLst>
          </p:cNvPr>
          <p:cNvGraphicFramePr>
            <a:graphicFrameLocks noGrp="1"/>
          </p:cNvGraphicFramePr>
          <p:nvPr/>
        </p:nvGraphicFramePr>
        <p:xfrm>
          <a:off x="324541" y="3449354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0" name="Table 122">
            <a:extLst>
              <a:ext uri="{FF2B5EF4-FFF2-40B4-BE49-F238E27FC236}">
                <a16:creationId xmlns:a16="http://schemas.microsoft.com/office/drawing/2014/main" id="{70DDA2E2-2395-0943-B21F-4A3870859E36}"/>
              </a:ext>
            </a:extLst>
          </p:cNvPr>
          <p:cNvGraphicFramePr>
            <a:graphicFrameLocks noGrp="1"/>
          </p:cNvGraphicFramePr>
          <p:nvPr/>
        </p:nvGraphicFramePr>
        <p:xfrm>
          <a:off x="1624928" y="344173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1" name="Table 122">
            <a:extLst>
              <a:ext uri="{FF2B5EF4-FFF2-40B4-BE49-F238E27FC236}">
                <a16:creationId xmlns:a16="http://schemas.microsoft.com/office/drawing/2014/main" id="{C06A9E39-F01D-3748-B816-87D6DB253E01}"/>
              </a:ext>
            </a:extLst>
          </p:cNvPr>
          <p:cNvGraphicFramePr>
            <a:graphicFrameLocks noGrp="1"/>
          </p:cNvGraphicFramePr>
          <p:nvPr/>
        </p:nvGraphicFramePr>
        <p:xfrm>
          <a:off x="2277875" y="343326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2" name="Table 122">
            <a:extLst>
              <a:ext uri="{FF2B5EF4-FFF2-40B4-BE49-F238E27FC236}">
                <a16:creationId xmlns:a16="http://schemas.microsoft.com/office/drawing/2014/main" id="{86D6373B-7504-FB4D-9DD4-5AD89FFF7E60}"/>
              </a:ext>
            </a:extLst>
          </p:cNvPr>
          <p:cNvGraphicFramePr>
            <a:graphicFrameLocks noGrp="1"/>
          </p:cNvGraphicFramePr>
          <p:nvPr/>
        </p:nvGraphicFramePr>
        <p:xfrm>
          <a:off x="898147" y="3444274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3B17BBE-E4A8-A94B-8B5A-662DF5A13C1E}"/>
              </a:ext>
            </a:extLst>
          </p:cNvPr>
          <p:cNvSpPr/>
          <p:nvPr/>
        </p:nvSpPr>
        <p:spPr>
          <a:xfrm>
            <a:off x="2015394" y="4034932"/>
            <a:ext cx="855177" cy="6422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122">
            <a:extLst>
              <a:ext uri="{FF2B5EF4-FFF2-40B4-BE49-F238E27FC236}">
                <a16:creationId xmlns:a16="http://schemas.microsoft.com/office/drawing/2014/main" id="{720294E2-20E8-014B-BF73-F66C49057926}"/>
              </a:ext>
            </a:extLst>
          </p:cNvPr>
          <p:cNvGraphicFramePr>
            <a:graphicFrameLocks noGrp="1"/>
          </p:cNvGraphicFramePr>
          <p:nvPr/>
        </p:nvGraphicFramePr>
        <p:xfrm>
          <a:off x="324542" y="4210040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6" name="Table 122">
            <a:extLst>
              <a:ext uri="{FF2B5EF4-FFF2-40B4-BE49-F238E27FC236}">
                <a16:creationId xmlns:a16="http://schemas.microsoft.com/office/drawing/2014/main" id="{5C198FA2-B5D1-A240-A319-D65588D7F4CB}"/>
              </a:ext>
            </a:extLst>
          </p:cNvPr>
          <p:cNvGraphicFramePr>
            <a:graphicFrameLocks noGrp="1"/>
          </p:cNvGraphicFramePr>
          <p:nvPr/>
        </p:nvGraphicFramePr>
        <p:xfrm>
          <a:off x="2277876" y="4193952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7" name="Table 122">
            <a:extLst>
              <a:ext uri="{FF2B5EF4-FFF2-40B4-BE49-F238E27FC236}">
                <a16:creationId xmlns:a16="http://schemas.microsoft.com/office/drawing/2014/main" id="{009613B5-9802-BC45-A92E-D7B421AF52F3}"/>
              </a:ext>
            </a:extLst>
          </p:cNvPr>
          <p:cNvGraphicFramePr>
            <a:graphicFrameLocks noGrp="1"/>
          </p:cNvGraphicFramePr>
          <p:nvPr/>
        </p:nvGraphicFramePr>
        <p:xfrm>
          <a:off x="898148" y="420496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8" name="Table 122">
            <a:extLst>
              <a:ext uri="{FF2B5EF4-FFF2-40B4-BE49-F238E27FC236}">
                <a16:creationId xmlns:a16="http://schemas.microsoft.com/office/drawing/2014/main" id="{DD59CEAD-3E7F-864A-BB20-AABFBB4B6751}"/>
              </a:ext>
            </a:extLst>
          </p:cNvPr>
          <p:cNvGraphicFramePr>
            <a:graphicFrameLocks noGrp="1"/>
          </p:cNvGraphicFramePr>
          <p:nvPr/>
        </p:nvGraphicFramePr>
        <p:xfrm>
          <a:off x="1471754" y="4210040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977B6492-D82E-9941-9EAD-E9AE07B11365}"/>
              </a:ext>
            </a:extLst>
          </p:cNvPr>
          <p:cNvSpPr/>
          <p:nvPr/>
        </p:nvSpPr>
        <p:spPr>
          <a:xfrm>
            <a:off x="1907052" y="4194706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dirty="0"/>
          </a:p>
        </p:txBody>
      </p:sp>
      <p:graphicFrame>
        <p:nvGraphicFramePr>
          <p:cNvPr id="30" name="Table 122">
            <a:extLst>
              <a:ext uri="{FF2B5EF4-FFF2-40B4-BE49-F238E27FC236}">
                <a16:creationId xmlns:a16="http://schemas.microsoft.com/office/drawing/2014/main" id="{C7A5A311-AADB-9849-8D12-2FB93C664119}"/>
              </a:ext>
            </a:extLst>
          </p:cNvPr>
          <p:cNvGraphicFramePr>
            <a:graphicFrameLocks noGrp="1"/>
          </p:cNvGraphicFramePr>
          <p:nvPr/>
        </p:nvGraphicFramePr>
        <p:xfrm>
          <a:off x="912370" y="4829881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1" name="Table 122">
            <a:extLst>
              <a:ext uri="{FF2B5EF4-FFF2-40B4-BE49-F238E27FC236}">
                <a16:creationId xmlns:a16="http://schemas.microsoft.com/office/drawing/2014/main" id="{0539BDD0-8AD1-5C46-B39B-662A89D62138}"/>
              </a:ext>
            </a:extLst>
          </p:cNvPr>
          <p:cNvGraphicFramePr>
            <a:graphicFrameLocks noGrp="1"/>
          </p:cNvGraphicFramePr>
          <p:nvPr/>
        </p:nvGraphicFramePr>
        <p:xfrm>
          <a:off x="2242896" y="4831685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2" name="Table 122">
            <a:extLst>
              <a:ext uri="{FF2B5EF4-FFF2-40B4-BE49-F238E27FC236}">
                <a16:creationId xmlns:a16="http://schemas.microsoft.com/office/drawing/2014/main" id="{88BD1C52-FFC2-F04B-9933-E409F300CDBB}"/>
              </a:ext>
            </a:extLst>
          </p:cNvPr>
          <p:cNvGraphicFramePr>
            <a:graphicFrameLocks noGrp="1"/>
          </p:cNvGraphicFramePr>
          <p:nvPr/>
        </p:nvGraphicFramePr>
        <p:xfrm>
          <a:off x="1352594" y="482480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3" name="Table 122">
            <a:extLst>
              <a:ext uri="{FF2B5EF4-FFF2-40B4-BE49-F238E27FC236}">
                <a16:creationId xmlns:a16="http://schemas.microsoft.com/office/drawing/2014/main" id="{218FCCDF-62C3-5341-90E2-8C6DD3037C9B}"/>
              </a:ext>
            </a:extLst>
          </p:cNvPr>
          <p:cNvGraphicFramePr>
            <a:graphicFrameLocks noGrp="1"/>
          </p:cNvGraphicFramePr>
          <p:nvPr/>
        </p:nvGraphicFramePr>
        <p:xfrm>
          <a:off x="1797745" y="4831685"/>
          <a:ext cx="435298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D6944A-4146-1D40-9B6B-6D70A53F95E1}"/>
                  </a:ext>
                </a:extLst>
              </p:cNvPr>
              <p:cNvSpPr/>
              <p:nvPr/>
            </p:nvSpPr>
            <p:spPr>
              <a:xfrm>
                <a:off x="3439083" y="1961741"/>
                <a:ext cx="1727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 elements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D6944A-4146-1D40-9B6B-6D70A53F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83" y="1961741"/>
                <a:ext cx="1727011" cy="369332"/>
              </a:xfrm>
              <a:prstGeom prst="rect">
                <a:avLst/>
              </a:prstGeom>
              <a:blipFill>
                <a:blip r:embed="rId3"/>
                <a:stretch>
                  <a:fillRect t="-6667" r="-21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Brace 34">
            <a:extLst>
              <a:ext uri="{FF2B5EF4-FFF2-40B4-BE49-F238E27FC236}">
                <a16:creationId xmlns:a16="http://schemas.microsoft.com/office/drawing/2014/main" id="{9D4B34A6-28BB-9146-9600-E7300FA8E4EB}"/>
              </a:ext>
            </a:extLst>
          </p:cNvPr>
          <p:cNvSpPr/>
          <p:nvPr/>
        </p:nvSpPr>
        <p:spPr>
          <a:xfrm>
            <a:off x="3439083" y="2523345"/>
            <a:ext cx="78769" cy="215379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32FFEB-4FAE-3E46-BB31-8C79A77A4EB2}"/>
                  </a:ext>
                </a:extLst>
              </p:cNvPr>
              <p:cNvSpPr/>
              <p:nvPr/>
            </p:nvSpPr>
            <p:spPr>
              <a:xfrm>
                <a:off x="3569823" y="3429000"/>
                <a:ext cx="15805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compar.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32FFEB-4FAE-3E46-BB31-8C79A77A4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23" y="3429000"/>
                <a:ext cx="1580561" cy="369332"/>
              </a:xfrm>
              <a:prstGeom prst="rect">
                <a:avLst/>
              </a:prstGeom>
              <a:blipFill>
                <a:blip r:embed="rId4"/>
                <a:stretch>
                  <a:fillRect t="-10000" r="-24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6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9C90-38A8-EB4C-8C97-D45C96D6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093B5-2DC9-064A-99BD-5B6736C4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555B9-A0D5-8647-9AEA-FDA929F4DAFF}"/>
              </a:ext>
            </a:extLst>
          </p:cNvPr>
          <p:cNvSpPr/>
          <p:nvPr/>
        </p:nvSpPr>
        <p:spPr>
          <a:xfrm>
            <a:off x="1017776" y="1246056"/>
            <a:ext cx="701878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mergeSort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list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list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[x] -&gt; [x]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_ -&gt; merge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firstHalf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mergeSort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secondHalf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firstHalf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take half list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secondHalf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drop half list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half			= div (length list)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1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F9C7-90E1-9B41-A5D7-AA466E42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Complexity of Merge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8BA42-0123-984A-ADA7-1C54D5345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2"/>
                <a:ext cx="8654537" cy="5898998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Much like Insertion Sort, at every step Merge Sort is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1800" dirty="0"/>
                  <a:t>Length, Taking the first half, Taking the second half, Merging all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1800" dirty="0"/>
              </a:p>
              <a:p>
                <a:pPr lvl="1"/>
                <a:r>
                  <a:rPr lang="en-AU" sz="1800" dirty="0"/>
                  <a:t>At the next step there are twice as many </a:t>
                </a:r>
                <a:r>
                  <a:rPr lang="en-AU" sz="16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mergesort</a:t>
                </a:r>
                <a:r>
                  <a:rPr lang="en-AU" sz="1800" dirty="0"/>
                  <a:t>, but each is working with a list only half the length, so still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/>
                  <a:t>!</a:t>
                </a:r>
              </a:p>
              <a:p>
                <a:r>
                  <a:rPr lang="en-AU" sz="2000" dirty="0"/>
                  <a:t>But how many steps are there?</a:t>
                </a:r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r>
                  <a:rPr lang="en-AU" sz="2000" dirty="0"/>
                  <a:t>We half the list lengths repeatedly, i.e. call on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/2, …,16, 8, 4, 2</m:t>
                    </m:r>
                  </m:oMath>
                </a14:m>
                <a:endParaRPr lang="en-AU" sz="2000" dirty="0"/>
              </a:p>
              <a:p>
                <a:endParaRPr lang="en-AU" sz="2000" dirty="0"/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8BA42-0123-984A-ADA7-1C54D5345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2"/>
                <a:ext cx="8654537" cy="5898998"/>
              </a:xfrm>
              <a:blipFill>
                <a:blip r:embed="rId2"/>
                <a:stretch>
                  <a:fillRect l="-58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918C-6949-1E4E-A121-1275B4AB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B8EF50-54C0-1D47-ABB6-9D1E68EF163B}"/>
              </a:ext>
            </a:extLst>
          </p:cNvPr>
          <p:cNvSpPr/>
          <p:nvPr/>
        </p:nvSpPr>
        <p:spPr>
          <a:xfrm>
            <a:off x="386863" y="4801457"/>
            <a:ext cx="8229600" cy="69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431BE-C591-774D-B612-25DD0809A39E}"/>
              </a:ext>
            </a:extLst>
          </p:cNvPr>
          <p:cNvSpPr/>
          <p:nvPr/>
        </p:nvSpPr>
        <p:spPr>
          <a:xfrm>
            <a:off x="386863" y="4102957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56118A-8272-EE4C-9DC0-0492B421A73B}"/>
              </a:ext>
            </a:extLst>
          </p:cNvPr>
          <p:cNvSpPr/>
          <p:nvPr/>
        </p:nvSpPr>
        <p:spPr>
          <a:xfrm>
            <a:off x="386863" y="3404457"/>
            <a:ext cx="8229600" cy="69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A1BF1-0C9F-7B44-8272-86CEC6A872E3}"/>
              </a:ext>
            </a:extLst>
          </p:cNvPr>
          <p:cNvSpPr/>
          <p:nvPr/>
        </p:nvSpPr>
        <p:spPr>
          <a:xfrm>
            <a:off x="386863" y="2705957"/>
            <a:ext cx="8229600" cy="698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122">
            <a:extLst>
              <a:ext uri="{FF2B5EF4-FFF2-40B4-BE49-F238E27FC236}">
                <a16:creationId xmlns:a16="http://schemas.microsoft.com/office/drawing/2014/main" id="{8E8E7BA3-647A-6241-8B01-82576843E873}"/>
              </a:ext>
            </a:extLst>
          </p:cNvPr>
          <p:cNvGraphicFramePr>
            <a:graphicFrameLocks noGrp="1"/>
          </p:cNvGraphicFramePr>
          <p:nvPr/>
        </p:nvGraphicFramePr>
        <p:xfrm>
          <a:off x="840960" y="3582050"/>
          <a:ext cx="8705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</a:tblGrid>
              <a:tr h="31589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29" name="Table 122">
            <a:extLst>
              <a:ext uri="{FF2B5EF4-FFF2-40B4-BE49-F238E27FC236}">
                <a16:creationId xmlns:a16="http://schemas.microsoft.com/office/drawing/2014/main" id="{6F811994-E781-E44B-AAB6-487EE4D0E971}"/>
              </a:ext>
            </a:extLst>
          </p:cNvPr>
          <p:cNvGraphicFramePr>
            <a:graphicFrameLocks noGrp="1"/>
          </p:cNvGraphicFramePr>
          <p:nvPr/>
        </p:nvGraphicFramePr>
        <p:xfrm>
          <a:off x="2690962" y="3579510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0" name="Table 122">
            <a:extLst>
              <a:ext uri="{FF2B5EF4-FFF2-40B4-BE49-F238E27FC236}">
                <a16:creationId xmlns:a16="http://schemas.microsoft.com/office/drawing/2014/main" id="{2890AB75-C4CF-CD40-A703-E3B67FE86CBF}"/>
              </a:ext>
            </a:extLst>
          </p:cNvPr>
          <p:cNvGraphicFramePr>
            <a:graphicFrameLocks noGrp="1"/>
          </p:cNvGraphicFramePr>
          <p:nvPr/>
        </p:nvGraphicFramePr>
        <p:xfrm>
          <a:off x="1429634" y="4277016"/>
          <a:ext cx="1741192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1" name="Table 122">
            <a:extLst>
              <a:ext uri="{FF2B5EF4-FFF2-40B4-BE49-F238E27FC236}">
                <a16:creationId xmlns:a16="http://schemas.microsoft.com/office/drawing/2014/main" id="{81BF0F1E-1C8A-E240-BF56-4D61340AD76A}"/>
              </a:ext>
            </a:extLst>
          </p:cNvPr>
          <p:cNvGraphicFramePr>
            <a:graphicFrameLocks noGrp="1"/>
          </p:cNvGraphicFramePr>
          <p:nvPr/>
        </p:nvGraphicFramePr>
        <p:xfrm>
          <a:off x="5840037" y="4278302"/>
          <a:ext cx="130589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2" name="Table 122">
            <a:extLst>
              <a:ext uri="{FF2B5EF4-FFF2-40B4-BE49-F238E27FC236}">
                <a16:creationId xmlns:a16="http://schemas.microsoft.com/office/drawing/2014/main" id="{6B86DA09-2027-1B47-86E9-A1392A2D67B0}"/>
              </a:ext>
            </a:extLst>
          </p:cNvPr>
          <p:cNvGraphicFramePr>
            <a:graphicFrameLocks noGrp="1"/>
          </p:cNvGraphicFramePr>
          <p:nvPr/>
        </p:nvGraphicFramePr>
        <p:xfrm>
          <a:off x="2791934" y="4955058"/>
          <a:ext cx="3078831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4748211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238852019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4175046715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604032782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893164540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1795764198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329352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1588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6C4871-1887-3840-B4BC-DC59CEC84439}"/>
              </a:ext>
            </a:extLst>
          </p:cNvPr>
          <p:cNvGraphicFramePr>
            <a:graphicFrameLocks noGrp="1"/>
          </p:cNvGraphicFramePr>
          <p:nvPr/>
        </p:nvGraphicFramePr>
        <p:xfrm>
          <a:off x="845039" y="285410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196520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D505D25-F3F3-154A-AC1B-73E360D3F2BA}"/>
              </a:ext>
            </a:extLst>
          </p:cNvPr>
          <p:cNvGraphicFramePr>
            <a:graphicFrameLocks noGrp="1"/>
          </p:cNvGraphicFramePr>
          <p:nvPr/>
        </p:nvGraphicFramePr>
        <p:xfrm>
          <a:off x="1711556" y="284805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40096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97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3C6CF1E-5C87-844C-BF00-DD667E9395CE}"/>
              </a:ext>
            </a:extLst>
          </p:cNvPr>
          <p:cNvGraphicFramePr>
            <a:graphicFrameLocks noGrp="1"/>
          </p:cNvGraphicFramePr>
          <p:nvPr/>
        </p:nvGraphicFramePr>
        <p:xfrm>
          <a:off x="2671195" y="2853811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34329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11CE210-C61B-CE40-A11B-10A5E7358FCE}"/>
              </a:ext>
            </a:extLst>
          </p:cNvPr>
          <p:cNvGraphicFramePr>
            <a:graphicFrameLocks noGrp="1"/>
          </p:cNvGraphicFramePr>
          <p:nvPr/>
        </p:nvGraphicFramePr>
        <p:xfrm>
          <a:off x="3439031" y="2844438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2443416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25907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8BFCD16-CCB2-F94F-B4D9-E1A9439FE2F3}"/>
              </a:ext>
            </a:extLst>
          </p:cNvPr>
          <p:cNvGraphicFramePr>
            <a:graphicFrameLocks noGrp="1"/>
          </p:cNvGraphicFramePr>
          <p:nvPr/>
        </p:nvGraphicFramePr>
        <p:xfrm>
          <a:off x="5340170" y="2885180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D7D5D8A-1226-B040-8290-1239B9499B5E}"/>
              </a:ext>
            </a:extLst>
          </p:cNvPr>
          <p:cNvGraphicFramePr>
            <a:graphicFrameLocks noGrp="1"/>
          </p:cNvGraphicFramePr>
          <p:nvPr/>
        </p:nvGraphicFramePr>
        <p:xfrm>
          <a:off x="6204740" y="288001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BC9042B-C216-6C46-AF51-00044AC1F975}"/>
              </a:ext>
            </a:extLst>
          </p:cNvPr>
          <p:cNvGraphicFramePr>
            <a:graphicFrameLocks noGrp="1"/>
          </p:cNvGraphicFramePr>
          <p:nvPr/>
        </p:nvGraphicFramePr>
        <p:xfrm>
          <a:off x="7192952" y="2880016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A81950C-9199-FE4D-AE4D-4C327488A7FE}"/>
              </a:ext>
            </a:extLst>
          </p:cNvPr>
          <p:cNvGraphicFramePr>
            <a:graphicFrameLocks noGrp="1"/>
          </p:cNvGraphicFramePr>
          <p:nvPr/>
        </p:nvGraphicFramePr>
        <p:xfrm>
          <a:off x="7192952" y="3547034"/>
          <a:ext cx="435298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7684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0542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4502D12-075A-BD4D-86E5-964BA9D505B4}"/>
              </a:ext>
            </a:extLst>
          </p:cNvPr>
          <p:cNvGraphicFramePr>
            <a:graphicFrameLocks noGrp="1"/>
          </p:cNvGraphicFramePr>
          <p:nvPr/>
        </p:nvGraphicFramePr>
        <p:xfrm>
          <a:off x="5523818" y="3544379"/>
          <a:ext cx="87059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5298">
                  <a:extLst>
                    <a:ext uri="{9D8B030D-6E8A-4147-A177-3AD203B41FA5}">
                      <a16:colId xmlns:a16="http://schemas.microsoft.com/office/drawing/2014/main" val="3059264557"/>
                    </a:ext>
                  </a:extLst>
                </a:gridCol>
                <a:gridCol w="435298">
                  <a:extLst>
                    <a:ext uri="{9D8B030D-6E8A-4147-A177-3AD203B41FA5}">
                      <a16:colId xmlns:a16="http://schemas.microsoft.com/office/drawing/2014/main" val="5696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409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C65C50-EB3B-8D44-ABA5-A93831B174CA}"/>
                  </a:ext>
                </a:extLst>
              </p:cNvPr>
              <p:cNvSpPr/>
              <p:nvPr/>
            </p:nvSpPr>
            <p:spPr>
              <a:xfrm>
                <a:off x="-2129" y="2927260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C65C50-EB3B-8D44-ABA5-A93831B17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9" y="2927260"/>
                <a:ext cx="3745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D21E41-4482-3643-8A34-09EA2888F885}"/>
                  </a:ext>
                </a:extLst>
              </p:cNvPr>
              <p:cNvSpPr/>
              <p:nvPr/>
            </p:nvSpPr>
            <p:spPr>
              <a:xfrm>
                <a:off x="0" y="3519419"/>
                <a:ext cx="374590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D21E41-4482-3643-8A34-09EA2888F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19419"/>
                <a:ext cx="374590" cy="564898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5A35D0-E6B8-2842-AD55-3393517590D0}"/>
                  </a:ext>
                </a:extLst>
              </p:cNvPr>
              <p:cNvSpPr/>
              <p:nvPr/>
            </p:nvSpPr>
            <p:spPr>
              <a:xfrm>
                <a:off x="0" y="4102957"/>
                <a:ext cx="374590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5A35D0-E6B8-2842-AD55-339351759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2957"/>
                <a:ext cx="374590" cy="564898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87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53278</TotalTime>
  <Words>2569</Words>
  <Application>Microsoft Macintosh PowerPoint</Application>
  <PresentationFormat>On-screen Show (4:3)</PresentationFormat>
  <Paragraphs>546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Consolas</vt:lpstr>
      <vt:lpstr>Menlo</vt:lpstr>
      <vt:lpstr>Wingdings</vt:lpstr>
      <vt:lpstr>Office Theme</vt:lpstr>
      <vt:lpstr>Lecture 11A Divide and Conquer algorithms Implementation aspects </vt:lpstr>
      <vt:lpstr>Acknowledgement of Country</vt:lpstr>
      <vt:lpstr>Divide-and-Conquer Algorithm  </vt:lpstr>
      <vt:lpstr>Merge Sort</vt:lpstr>
      <vt:lpstr>Merge</vt:lpstr>
      <vt:lpstr>Complexity of Merge</vt:lpstr>
      <vt:lpstr>Complexity of Merge</vt:lpstr>
      <vt:lpstr>Merge Sort</vt:lpstr>
      <vt:lpstr>Complexity of Merge Sort</vt:lpstr>
      <vt:lpstr>Complexity of Merge Sort</vt:lpstr>
      <vt:lpstr>Comparison</vt:lpstr>
      <vt:lpstr>Comparison of Sorting Algorithms</vt:lpstr>
      <vt:lpstr>Merge and Quick sorts</vt:lpstr>
      <vt:lpstr>Implementation aspects:  Space VS Time</vt:lpstr>
      <vt:lpstr>Complexity of subs vs  subs’  </vt:lpstr>
      <vt:lpstr>Implementation aspects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1883</cp:revision>
  <dcterms:created xsi:type="dcterms:W3CDTF">2013-04-08T01:44:14Z</dcterms:created>
  <dcterms:modified xsi:type="dcterms:W3CDTF">2020-11-08T14:03:15Z</dcterms:modified>
</cp:coreProperties>
</file>