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306" r:id="rId4"/>
    <p:sldId id="307" r:id="rId5"/>
    <p:sldId id="301" r:id="rId6"/>
    <p:sldId id="308" r:id="rId7"/>
    <p:sldId id="302" r:id="rId8"/>
    <p:sldId id="303" r:id="rId9"/>
    <p:sldId id="304" r:id="rId10"/>
    <p:sldId id="305" r:id="rId11"/>
    <p:sldId id="309" r:id="rId12"/>
    <p:sldId id="310" r:id="rId13"/>
    <p:sldId id="31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E1E"/>
    <a:srgbClr val="FCF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/>
    <p:restoredTop sz="90068"/>
  </p:normalViewPr>
  <p:slideViewPr>
    <p:cSldViewPr snapToGrid="0" snapToObjects="1">
      <p:cViewPr varScale="1">
        <p:scale>
          <a:sx n="115" d="100"/>
          <a:sy n="115" d="100"/>
        </p:scale>
        <p:origin x="88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73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A4E90-A63D-5640-839C-72DEFDCA28BF}" type="datetimeFigureOut">
              <a:rPr lang="en-US" smtClean="0"/>
              <a:t>11/9/20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7C916-37C3-9840-986E-83BD75C54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515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90F5-A00E-084D-A4BE-181573626450}" type="datetimeFigureOut">
              <a:rPr lang="en-US" smtClean="0"/>
              <a:t>11/9/20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C7CC2-A0F3-3141-A460-4689A100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381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804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33824"/>
            <a:ext cx="6400800" cy="15252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55E3-EC3B-824A-A4E9-873FA8E250BA}" type="datetime1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9430FF-E783-CC40-8C3D-72B7ADD2F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1670" y="4556098"/>
            <a:ext cx="2000659" cy="160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6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445E-CCC3-9C49-80E9-7C75A3F4D908}" type="datetime1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4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2E2F-1924-5F4B-ABA9-88C3AE2BB728}" type="datetime1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5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02" y="245192"/>
            <a:ext cx="7965424" cy="5562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901" y="959003"/>
            <a:ext cx="8654537" cy="5261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253E-A1AA-AC49-A424-9FC5041F72A0}" type="datetime1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7A5B8D-90AD-D24D-AAC3-581E117B37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5325" y="102289"/>
            <a:ext cx="889223" cy="71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1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C22B-9C58-D14B-BF66-29307AE5619E}" type="datetime1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7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D49F-D31B-7544-8DFB-93052E89E38E}" type="datetime1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2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B6C6-12FC-F945-B520-9680EC8004EF}" type="datetime1">
              <a:rPr lang="en-US" smtClean="0"/>
              <a:t>11/9/20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9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323-AF0D-C04B-A6D9-83CA5AEA8838}" type="datetime1">
              <a:rPr lang="en-US" smtClean="0"/>
              <a:t>11/9/20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23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71CA-0E43-0046-BC62-80C64EFD5F25}" type="datetime1">
              <a:rPr lang="en-US" smtClean="0"/>
              <a:t>11/9/20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7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3DDD-182C-7B48-8F91-E6E83035B8D7}" type="datetime1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70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C93D-B6C6-4F45-A896-C45D339ABA17}" type="datetime1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7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9900" y="460291"/>
            <a:ext cx="8654537" cy="556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901" y="1343131"/>
            <a:ext cx="8654537" cy="4876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9901" y="64621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BB3C9-FA19-6242-A9C8-1BCCB2BA7303}" type="datetime1">
              <a:rPr lang="en-US" smtClean="0"/>
              <a:t>11/9/20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21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0838" y="64621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4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/>
              <a:t>Lecture 11C</a:t>
            </a:r>
            <a:br>
              <a:rPr lang="en-US" sz="2800" dirty="0"/>
            </a:br>
            <a:r>
              <a:rPr lang="en-US" sz="2800" dirty="0"/>
              <a:t>Reasoning about programs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7308"/>
            <a:ext cx="6400800" cy="1022843"/>
          </a:xfrm>
        </p:spPr>
        <p:txBody>
          <a:bodyPr/>
          <a:lstStyle/>
          <a:p>
            <a:r>
              <a:rPr lang="en-US" dirty="0"/>
              <a:t>COMP 1100</a:t>
            </a:r>
          </a:p>
        </p:txBody>
      </p:sp>
    </p:spTree>
    <p:extLst>
      <p:ext uri="{BB962C8B-B14F-4D97-AF65-F5344CB8AC3E}">
        <p14:creationId xmlns:p14="http://schemas.microsoft.com/office/powerpoint/2010/main" val="589391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0E182-1F82-AC45-9E4A-0CB72379F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Reasoning to make the code memory efficient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8595C-DF02-F740-91A9-170BF4910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Hence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or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can be written using </a:t>
            </a:r>
            <a:r>
              <a:rPr lang="en-AU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foldl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2000" dirty="0"/>
              <a:t>as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and by using </a:t>
            </a:r>
            <a:r>
              <a:rPr lang="en-AU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foldl</a:t>
            </a:r>
            <a:r>
              <a:rPr lang="en-AU" sz="1600" dirty="0">
                <a:solidFill>
                  <a:srgbClr val="000000"/>
                </a:solidFill>
                <a:latin typeface="Menlo" panose="020B0609030804020204" pitchFamily="49" charset="0"/>
              </a:rPr>
              <a:t>’</a:t>
            </a:r>
            <a:r>
              <a:rPr lang="en-US" sz="2000" dirty="0"/>
              <a:t>  in place of </a:t>
            </a:r>
            <a:r>
              <a:rPr lang="en-AU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foldl</a:t>
            </a:r>
            <a:r>
              <a:rPr lang="en-US" sz="2000" dirty="0"/>
              <a:t>, the length of a list can be computed in </a:t>
            </a:r>
            <a:r>
              <a:rPr lang="en-US" sz="2000" i="1" dirty="0"/>
              <a:t>constant space</a:t>
            </a:r>
            <a:r>
              <a:rPr lang="en-US" sz="2000" dirty="0"/>
              <a:t>. That is how </a:t>
            </a:r>
            <a:r>
              <a:rPr lang="en-AU" sz="1600" dirty="0">
                <a:solidFill>
                  <a:srgbClr val="000000"/>
                </a:solidFill>
                <a:latin typeface="Menlo" panose="020B0609030804020204" pitchFamily="49" charset="0"/>
              </a:rPr>
              <a:t>length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2000" dirty="0"/>
              <a:t>is defined in Haskell’s prelude.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E2C55A-8AEB-174E-BF0A-D30111D07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9E405A-76C5-5543-8C97-69D3048D473D}"/>
              </a:ext>
            </a:extLst>
          </p:cNvPr>
          <p:cNvSpPr/>
          <p:nvPr/>
        </p:nvSpPr>
        <p:spPr>
          <a:xfrm>
            <a:off x="1896614" y="1460139"/>
            <a:ext cx="529592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length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			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lengthplus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F589B1-B751-BE42-833A-8E981D15FE15}"/>
              </a:ext>
            </a:extLst>
          </p:cNvPr>
          <p:cNvSpPr/>
          <p:nvPr/>
        </p:nvSpPr>
        <p:spPr>
          <a:xfrm>
            <a:off x="1896613" y="3724844"/>
            <a:ext cx="5295924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lengthplus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		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foldl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(\n x -&gt;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+n)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447756-E678-9049-AED5-6BA94F40E958}"/>
              </a:ext>
            </a:extLst>
          </p:cNvPr>
          <p:cNvSpPr/>
          <p:nvPr/>
        </p:nvSpPr>
        <p:spPr>
          <a:xfrm>
            <a:off x="1896613" y="2338443"/>
            <a:ext cx="529592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lengthplus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 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lengthplus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	n 	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lengthplus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+n)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597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F5E0-BA99-FC43-9278-CCB1B790B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Reasoning to make the code faster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282CF-DFDD-3142-B2B8-81537C4A8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Recall the flatten function , that converts a tree to a list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Because of the use of append, the function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flatten </a:t>
            </a:r>
            <a:r>
              <a:rPr lang="en-US" sz="2000" dirty="0"/>
              <a:t>is inefficient.</a:t>
            </a:r>
          </a:p>
          <a:p>
            <a:r>
              <a:rPr lang="en-US" sz="2000" dirty="0"/>
              <a:t>We seek to define a more general function,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600" dirty="0">
                <a:solidFill>
                  <a:srgbClr val="000000"/>
                </a:solidFill>
                <a:latin typeface="Menlo" panose="020B0609030804020204" pitchFamily="49" charset="0"/>
              </a:rPr>
              <a:t>flatten’</a:t>
            </a:r>
            <a:r>
              <a:rPr lang="en-US" sz="2000" dirty="0"/>
              <a:t> , that combines the behaviors of the function </a:t>
            </a:r>
            <a:r>
              <a:rPr lang="en-AU" sz="1600" dirty="0">
                <a:solidFill>
                  <a:srgbClr val="000000"/>
                </a:solidFill>
                <a:latin typeface="Menlo" panose="020B0609030804020204" pitchFamily="49" charset="0"/>
              </a:rPr>
              <a:t>flatten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2000" dirty="0"/>
              <a:t>and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++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that is our inductive hypothesis.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B9D4A-75EA-CF43-B002-2707BE089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E27C76-68E7-8949-A818-361DDAC79590}"/>
              </a:ext>
            </a:extLst>
          </p:cNvPr>
          <p:cNvSpPr/>
          <p:nvPr/>
        </p:nvSpPr>
        <p:spPr>
          <a:xfrm>
            <a:off x="1885462" y="1992939"/>
            <a:ext cx="6009600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flatten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Tree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flatten (Leaf n)		= [n]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flatten (Node l r)	= flatten l ++ flatten r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7F8705-16C8-C44B-A6AD-AFCDC5364ADC}"/>
              </a:ext>
            </a:extLst>
          </p:cNvPr>
          <p:cNvSpPr/>
          <p:nvPr/>
        </p:nvSpPr>
        <p:spPr>
          <a:xfrm>
            <a:off x="1885462" y="1527633"/>
            <a:ext cx="6009601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data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Tree 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Leaf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| Node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Tree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Tree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5F5324-80CE-F141-8BBE-E27C5A77B0D5}"/>
              </a:ext>
            </a:extLst>
          </p:cNvPr>
          <p:cNvSpPr/>
          <p:nvPr/>
        </p:nvSpPr>
        <p:spPr>
          <a:xfrm>
            <a:off x="1885462" y="3972509"/>
            <a:ext cx="600960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flatten' t ns = flatten t ++ ns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022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B3EDF-BA5A-BB4B-95E3-3AF396C10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Reasoning to make the code faster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4A5B5-87EF-7245-A40F-6C7873C30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Construct a definition for that satisfies the above equation as follows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Hence, we conclude that the definition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 original function can be then redefined as follows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0B520-C855-7B44-B468-33C400435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642C48-EDBF-C049-A7F0-B9E454CD05EA}"/>
              </a:ext>
            </a:extLst>
          </p:cNvPr>
          <p:cNvSpPr/>
          <p:nvPr/>
        </p:nvSpPr>
        <p:spPr>
          <a:xfrm>
            <a:off x="468351" y="1686171"/>
            <a:ext cx="356839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flatten' (Leaf n) ns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specification of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flatten’}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flatten (Leaf n) ++ ns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flatten}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[n] ++ ns 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++}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n : ns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B4C457-4171-8E4B-8FD0-CBC1856154AD}"/>
              </a:ext>
            </a:extLst>
          </p:cNvPr>
          <p:cNvSpPr/>
          <p:nvPr/>
        </p:nvSpPr>
        <p:spPr>
          <a:xfrm>
            <a:off x="1068173" y="1316839"/>
            <a:ext cx="1489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The base case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1A3473-D90E-F14E-96D6-A824E134FFA1}"/>
              </a:ext>
            </a:extLst>
          </p:cNvPr>
          <p:cNvSpPr/>
          <p:nvPr/>
        </p:nvSpPr>
        <p:spPr>
          <a:xfrm>
            <a:off x="5257766" y="1316839"/>
            <a:ext cx="1899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The recursive case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A8D84B-E6A5-044D-BDEE-4C6630039BED}"/>
              </a:ext>
            </a:extLst>
          </p:cNvPr>
          <p:cNvSpPr/>
          <p:nvPr/>
        </p:nvSpPr>
        <p:spPr>
          <a:xfrm>
            <a:off x="4871710" y="1686171"/>
            <a:ext cx="39827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	flatten'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Node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ns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specification of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flatten’}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(flatten l ++ flatten r) ++ ns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associativity of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++}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flatten l ++ (flatten r ++ ns)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induction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hypothesis for l}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flatten' l (flatten r ++ ns)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induction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hypothesis for r}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flatten' l (flatten r ns)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0E584B-9E4E-7D4C-94FD-BE07AE484F80}"/>
              </a:ext>
            </a:extLst>
          </p:cNvPr>
          <p:cNvSpPr/>
          <p:nvPr/>
        </p:nvSpPr>
        <p:spPr>
          <a:xfrm>
            <a:off x="2002315" y="4384030"/>
            <a:ext cx="5937353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flatten'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Tree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flatten' (Leaf n) ns		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n:ns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flatten' (Node l r) ns	= flatten' l (flatten' r ns)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91F131F-1B51-7A44-A2DB-2CB40A322D52}"/>
              </a:ext>
            </a:extLst>
          </p:cNvPr>
          <p:cNvGrpSpPr/>
          <p:nvPr/>
        </p:nvGrpSpPr>
        <p:grpSpPr>
          <a:xfrm>
            <a:off x="199901" y="3155795"/>
            <a:ext cx="1695806" cy="1605776"/>
            <a:chOff x="199901" y="3155795"/>
            <a:chExt cx="1695806" cy="160577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9020707-6478-F64C-947D-CD16B145AD13}"/>
                </a:ext>
              </a:extLst>
            </p:cNvPr>
            <p:cNvCxnSpPr>
              <a:cxnSpLocks/>
            </p:cNvCxnSpPr>
            <p:nvPr/>
          </p:nvCxnSpPr>
          <p:spPr>
            <a:xfrm>
              <a:off x="199901" y="3155795"/>
              <a:ext cx="63644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8AD02F-B1AA-8B4F-B07E-671D1CD780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901" y="3155795"/>
              <a:ext cx="0" cy="1605776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0FF54F2-DD2F-4548-B28C-7C3CC217A35D}"/>
                </a:ext>
              </a:extLst>
            </p:cNvPr>
            <p:cNvCxnSpPr>
              <a:cxnSpLocks/>
            </p:cNvCxnSpPr>
            <p:nvPr/>
          </p:nvCxnSpPr>
          <p:spPr>
            <a:xfrm>
              <a:off x="199901" y="4761571"/>
              <a:ext cx="1695806" cy="0"/>
            </a:xfrm>
            <a:prstGeom prst="line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CD04BD1-590F-3940-B143-5D9D7422151A}"/>
              </a:ext>
            </a:extLst>
          </p:cNvPr>
          <p:cNvGrpSpPr/>
          <p:nvPr/>
        </p:nvGrpSpPr>
        <p:grpSpPr>
          <a:xfrm flipH="1">
            <a:off x="8046274" y="3566053"/>
            <a:ext cx="808157" cy="1429693"/>
            <a:chOff x="199901" y="3155795"/>
            <a:chExt cx="1695806" cy="1605776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12C03CB-86CE-264C-9A92-FD4350F31700}"/>
                </a:ext>
              </a:extLst>
            </p:cNvPr>
            <p:cNvCxnSpPr>
              <a:cxnSpLocks/>
            </p:cNvCxnSpPr>
            <p:nvPr/>
          </p:nvCxnSpPr>
          <p:spPr>
            <a:xfrm>
              <a:off x="199901" y="3155795"/>
              <a:ext cx="636440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25E1275-AD0C-A840-866B-84CA44C42B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901" y="3155795"/>
              <a:ext cx="0" cy="1605776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DEDFCC5-F080-C643-B158-FA742A4C3BE3}"/>
                </a:ext>
              </a:extLst>
            </p:cNvPr>
            <p:cNvCxnSpPr>
              <a:cxnSpLocks/>
            </p:cNvCxnSpPr>
            <p:nvPr/>
          </p:nvCxnSpPr>
          <p:spPr>
            <a:xfrm>
              <a:off x="199901" y="4761571"/>
              <a:ext cx="1695806" cy="0"/>
            </a:xfrm>
            <a:prstGeom prst="line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F2A91EFB-C5D3-174B-89C6-DAB7BF3B6879}"/>
              </a:ext>
            </a:extLst>
          </p:cNvPr>
          <p:cNvSpPr/>
          <p:nvPr/>
        </p:nvSpPr>
        <p:spPr>
          <a:xfrm>
            <a:off x="2002315" y="5793522"/>
            <a:ext cx="593735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flatten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Tree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flatten t = flatten' t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064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654E8-177C-2947-97B7-F8A785D3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3E084-4CD0-2449-8823-A5C2B68D9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Problem 1</a:t>
            </a:r>
            <a:r>
              <a:rPr lang="en-US" sz="2000" dirty="0"/>
              <a:t>: Using the definitions 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Verify the following two properties, by induction on </a:t>
            </a:r>
            <a:r>
              <a:rPr lang="en-AU" sz="20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US" sz="2000" dirty="0"/>
              <a:t>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HINT: the proofs are similar to those for the add function of last lecture.</a:t>
            </a:r>
          </a:p>
          <a:p>
            <a:r>
              <a:rPr lang="en-US" sz="2000" b="1" dirty="0"/>
              <a:t>Problem 2</a:t>
            </a:r>
            <a:r>
              <a:rPr lang="en-US" sz="2000" dirty="0"/>
              <a:t>: Given the type declaration 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Show that the number of leaves in such a tree is always one greater than the number of nodes, by induction on trees.</a:t>
            </a:r>
          </a:p>
          <a:p>
            <a:pPr marL="0" indent="0">
              <a:buNone/>
            </a:pPr>
            <a:r>
              <a:rPr lang="en-US" sz="2000" dirty="0"/>
              <a:t>HINT: start by defining functions that count the number of leaves and nodes in a tree.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6AA814-837D-474C-BAFB-05E31708D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0F1870-5C39-EB43-AC68-3A4E15B6970E}"/>
              </a:ext>
            </a:extLst>
          </p:cNvPr>
          <p:cNvSpPr/>
          <p:nvPr/>
        </p:nvSpPr>
        <p:spPr>
          <a:xfrm>
            <a:off x="2475571" y="1444303"/>
            <a:ext cx="4572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++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ys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	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ys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++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ys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x :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++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ys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9520CF-E73D-1A4E-9F70-76AB491DBBB2}"/>
              </a:ext>
            </a:extLst>
          </p:cNvPr>
          <p:cNvSpPr/>
          <p:nvPr/>
        </p:nvSpPr>
        <p:spPr>
          <a:xfrm>
            <a:off x="2475571" y="257695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++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++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ys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++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zs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=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++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ys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++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zs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DBDD5D-8A49-584C-9D2C-2229C14461F0}"/>
              </a:ext>
            </a:extLst>
          </p:cNvPr>
          <p:cNvSpPr/>
          <p:nvPr/>
        </p:nvSpPr>
        <p:spPr>
          <a:xfrm>
            <a:off x="1778037" y="3992053"/>
            <a:ext cx="6009601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data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Tree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Leaf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| Node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Tree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Tree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78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7A68B-DE1C-E946-9A35-AB9484C62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Acknowledgement of Country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82391-0767-DF40-B7B3-469ACC725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i="1" dirty="0"/>
              <a:t>I wish to acknowledge the traditional custodians of the land we are meeting on, the Ngunnawal people. I wish to acknowledge and respect their continuing culture and the contribution they make to the life of this city and this region. I would also like to acknowledge and welcome any other Aboriginal and Torres Strait Islander people who are enrolled in our courses.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AE108-5794-6342-9F4E-A7D172B3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27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72595-28DC-DC4F-8487-FA75E56F4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on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0DE67-C5A1-8B41-9445-C0AEFEBA4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Suppose we want to prove that some property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p</a:t>
            </a:r>
            <a:r>
              <a:rPr lang="en-US" sz="2000" dirty="0"/>
              <a:t> holds for all lists. Then the induction principle for lists states that it is sufficient to show that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p</a:t>
            </a:r>
            <a:r>
              <a:rPr lang="en-US" sz="2000" dirty="0"/>
              <a:t> holds for the empty list [], the base case, and that if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p</a:t>
            </a:r>
            <a:r>
              <a:rPr lang="en-US" sz="2000" dirty="0"/>
              <a:t> holds for any list </a:t>
            </a:r>
            <a:r>
              <a:rPr lang="en-AU" sz="20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US" sz="2000" dirty="0"/>
              <a:t>, then it also holds for </a:t>
            </a:r>
            <a:r>
              <a:rPr lang="en-AU" sz="20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2000" dirty="0"/>
              <a:t>for any element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x</a:t>
            </a:r>
            <a:r>
              <a:rPr lang="en-US" sz="2000" dirty="0"/>
              <a:t>, the inductive case.</a:t>
            </a:r>
          </a:p>
          <a:p>
            <a:r>
              <a:rPr lang="en-US" sz="2000" b="1" dirty="0"/>
              <a:t>Example</a:t>
            </a:r>
            <a:r>
              <a:rPr lang="en-US" sz="2000" dirty="0"/>
              <a:t>: Recall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Show that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reverse </a:t>
            </a:r>
            <a:r>
              <a:rPr lang="en-US" sz="2000" dirty="0"/>
              <a:t>is its own inverse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C3982-9E61-DF4F-BB05-F106FAE2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770397-69B8-5043-B8F3-20F5CCDD8291}"/>
              </a:ext>
            </a:extLst>
          </p:cNvPr>
          <p:cNvSpPr/>
          <p:nvPr/>
        </p:nvSpPr>
        <p:spPr>
          <a:xfrm>
            <a:off x="2494695" y="2690336"/>
            <a:ext cx="4784099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reverse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reverse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		=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reverse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	= reverse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++ [x]</a:t>
            </a:r>
            <a:endParaRPr lang="en-AU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750374-45C0-4B44-8EE0-4B589DED346C}"/>
              </a:ext>
            </a:extLst>
          </p:cNvPr>
          <p:cNvSpPr/>
          <p:nvPr/>
        </p:nvSpPr>
        <p:spPr>
          <a:xfrm>
            <a:off x="289562" y="4395787"/>
            <a:ext cx="3546456" cy="11695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 reverse (reverse [])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 the inner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reverse}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reverse []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reverse}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[]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793B57-86C2-4D4C-99F1-C68E5FAE32A7}"/>
              </a:ext>
            </a:extLst>
          </p:cNvPr>
          <p:cNvSpPr/>
          <p:nvPr/>
        </p:nvSpPr>
        <p:spPr>
          <a:xfrm>
            <a:off x="4389494" y="4395787"/>
            <a:ext cx="4754506" cy="24622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 reverse (reverse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 the inner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reverse}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 reverse (reverse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++ [x]) 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distributivity 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(see next slide)}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reverse [x] ++ (reverse (reverse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)) 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singleton list 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(see prev. lecture)}}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[x] ++ (reverse (reverse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)) 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induction hypothesis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[x] ++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 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++}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BBBFBE-B72E-C249-B567-2DBAE6B45B95}"/>
              </a:ext>
            </a:extLst>
          </p:cNvPr>
          <p:cNvSpPr/>
          <p:nvPr/>
        </p:nvSpPr>
        <p:spPr>
          <a:xfrm>
            <a:off x="1318195" y="4026455"/>
            <a:ext cx="1489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The base case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6C8C1B-1E77-8847-83F9-BC56B85F330E}"/>
              </a:ext>
            </a:extLst>
          </p:cNvPr>
          <p:cNvSpPr/>
          <p:nvPr/>
        </p:nvSpPr>
        <p:spPr>
          <a:xfrm>
            <a:off x="5507788" y="4026455"/>
            <a:ext cx="1899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The recursive case</a:t>
            </a:r>
          </a:p>
        </p:txBody>
      </p:sp>
    </p:spTree>
    <p:extLst>
      <p:ext uri="{BB962C8B-B14F-4D97-AF65-F5344CB8AC3E}">
        <p14:creationId xmlns:p14="http://schemas.microsoft.com/office/powerpoint/2010/main" val="82724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831F2-0AD2-654E-AEA6-D79358AF4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on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8D1E3-75EA-CF4D-AA82-893F676B8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Prove</a:t>
            </a:r>
            <a:r>
              <a:rPr lang="en-US" sz="2000" dirty="0"/>
              <a:t> that the distribution is </a:t>
            </a:r>
            <a:r>
              <a:rPr lang="en-US" sz="2000" i="1" dirty="0"/>
              <a:t>contravariant</a:t>
            </a:r>
            <a:r>
              <a:rPr lang="en-US" sz="2000" dirty="0"/>
              <a:t>: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i="1" dirty="0"/>
              <a:t>Proof</a:t>
            </a:r>
            <a:r>
              <a:rPr lang="en-US" sz="2000" dirty="0"/>
              <a:t>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We used the fact that ++ is associative with [] as its </a:t>
            </a:r>
            <a:r>
              <a:rPr lang="en-US" sz="2000" i="1" dirty="0"/>
              <a:t>identity</a:t>
            </a:r>
            <a:r>
              <a:rPr lang="en-US" sz="20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529C6-4EAA-D74A-83A7-EE90D8DE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2EB350-2416-F54F-B6F8-85CDC8CB95D2}"/>
              </a:ext>
            </a:extLst>
          </p:cNvPr>
          <p:cNvSpPr/>
          <p:nvPr/>
        </p:nvSpPr>
        <p:spPr>
          <a:xfrm>
            <a:off x="1731071" y="1388547"/>
            <a:ext cx="64342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reverse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++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ys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= reverse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ys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++ reverse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endParaRPr 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1C705D-A47D-5347-A9C6-5A2E23B9974E}"/>
              </a:ext>
            </a:extLst>
          </p:cNvPr>
          <p:cNvSpPr/>
          <p:nvPr/>
        </p:nvSpPr>
        <p:spPr>
          <a:xfrm>
            <a:off x="624469" y="2789340"/>
            <a:ext cx="345687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reverse (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++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ys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++}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reverse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ys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identify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for ++}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reverse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ys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++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 err="1">
                <a:solidFill>
                  <a:srgbClr val="001080"/>
                </a:solidFill>
                <a:latin typeface="Menlo" panose="020B0609030804020204" pitchFamily="49" charset="0"/>
              </a:rPr>
              <a:t>unapplying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reverse}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reverse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ys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++ reverse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8CE049-ACF0-DE4F-9F47-E0EAA7E2CB18}"/>
              </a:ext>
            </a:extLst>
          </p:cNvPr>
          <p:cNvSpPr/>
          <p:nvPr/>
        </p:nvSpPr>
        <p:spPr>
          <a:xfrm>
            <a:off x="4434838" y="2802026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reverse ((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++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ys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++}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reverse (x: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++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ys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reverse}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reverse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++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ys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++ [x]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induction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hypothesis}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(reverse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ys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++ reverse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++ [x]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associativity of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++}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reverse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ys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++ (reverse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++ [x])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 err="1">
                <a:solidFill>
                  <a:srgbClr val="001080"/>
                </a:solidFill>
                <a:latin typeface="Menlo" panose="020B0609030804020204" pitchFamily="49" charset="0"/>
              </a:rPr>
              <a:t>unapplying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the second reverse 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reverse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ys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++ reverse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780A79-4E31-0D4B-A922-4F9319AF93F7}"/>
              </a:ext>
            </a:extLst>
          </p:cNvPr>
          <p:cNvSpPr/>
          <p:nvPr/>
        </p:nvSpPr>
        <p:spPr>
          <a:xfrm>
            <a:off x="1112778" y="2447145"/>
            <a:ext cx="1489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The base case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C6E9FA-6BCF-284A-B75A-5A25CB679F84}"/>
              </a:ext>
            </a:extLst>
          </p:cNvPr>
          <p:cNvSpPr/>
          <p:nvPr/>
        </p:nvSpPr>
        <p:spPr>
          <a:xfrm>
            <a:off x="5302371" y="2447145"/>
            <a:ext cx="1899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The recursive case</a:t>
            </a:r>
          </a:p>
        </p:txBody>
      </p:sp>
    </p:spTree>
    <p:extLst>
      <p:ext uri="{BB962C8B-B14F-4D97-AF65-F5344CB8AC3E}">
        <p14:creationId xmlns:p14="http://schemas.microsoft.com/office/powerpoint/2010/main" val="2918186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496F6-6F88-E949-A3D8-639908E21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Reasoning to make the code faster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3CD35E-F81B-1641-A3F0-C9ADE5CD0D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We can improve the running time of a computation by adding an extra argument, called an </a:t>
                </a:r>
                <a:r>
                  <a:rPr lang="en-US" sz="2000" i="1" dirty="0"/>
                  <a:t>accumulating parameter</a:t>
                </a:r>
                <a:r>
                  <a:rPr lang="en-US" sz="2000" dirty="0"/>
                  <a:t>, to a function.</a:t>
                </a:r>
              </a:p>
              <a:p>
                <a:r>
                  <a:rPr lang="en-US" sz="2000" b="1" dirty="0"/>
                  <a:t>Example</a:t>
                </a:r>
                <a:r>
                  <a:rPr lang="en-US" sz="2000" dirty="0"/>
                  <a:t>:</a:t>
                </a:r>
              </a:p>
              <a:p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endParaRPr lang="en-US" sz="2000" b="0" dirty="0"/>
              </a:p>
              <a:p>
                <a:r>
                  <a:rPr lang="en-US" sz="2000" b="0" dirty="0"/>
                  <a:t>The number of steps required by </a:t>
                </a:r>
                <a:r>
                  <a:rPr lang="en-AU" sz="16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reverse </a:t>
                </a:r>
                <a:r>
                  <a:rPr lang="en-AU" sz="1600" dirty="0" err="1">
                    <a:solidFill>
                      <a:srgbClr val="000000"/>
                    </a:solidFill>
                    <a:latin typeface="Menlo" panose="020B0609030804020204" pitchFamily="49" charset="0"/>
                  </a:rPr>
                  <a:t>xs</a:t>
                </a:r>
                <a:r>
                  <a:rPr lang="en-US" sz="1600" dirty="0"/>
                  <a:t> </a:t>
                </a:r>
                <a:r>
                  <a:rPr lang="en-US" sz="2000" dirty="0"/>
                  <a:t>for </a:t>
                </a:r>
                <a:r>
                  <a:rPr lang="en-US" sz="2000" b="0" dirty="0"/>
                  <a:t>a list of length n is the sum of the integers from </a:t>
                </a:r>
                <a:r>
                  <a:rPr lang="en-AU" sz="20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1</a:t>
                </a:r>
                <a:r>
                  <a:rPr lang="en-US" sz="2000" b="0" dirty="0"/>
                  <a:t> to </a:t>
                </a:r>
                <a:r>
                  <a:rPr lang="en-AU" sz="20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n+1</a:t>
                </a:r>
                <a:r>
                  <a:rPr lang="en-US" sz="2000" b="0" dirty="0"/>
                  <a:t> which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reverse</m:t>
                          </m:r>
                        </m:e>
                      </m:d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2000" b="0" dirty="0"/>
              </a:p>
              <a:p>
                <a:pPr marL="0" indent="0">
                  <a:buNone/>
                </a:pPr>
                <a:r>
                  <a:rPr lang="en-US" sz="2000" b="0" dirty="0"/>
                  <a:t> or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reverse</m:t>
                          </m:r>
                        </m:e>
                      </m:d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O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3CD35E-F81B-1641-A3F0-C9ADE5CD0D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7" t="-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AF15E6-FD18-FB41-BC5C-D11C5BA88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0838" y="6328359"/>
            <a:ext cx="2133600" cy="365125"/>
          </a:xfrm>
        </p:spPr>
        <p:txBody>
          <a:bodyPr/>
          <a:lstStyle/>
          <a:p>
            <a:fld id="{C584CDA4-B2C2-C244-9F85-471ABA281F4B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CDD16E-6318-8345-A4C3-5E45E2F58E23}"/>
              </a:ext>
            </a:extLst>
          </p:cNvPr>
          <p:cNvSpPr/>
          <p:nvPr/>
        </p:nvSpPr>
        <p:spPr>
          <a:xfrm>
            <a:off x="454022" y="2017874"/>
            <a:ext cx="4784099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reverse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reverse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		=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reverse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	= reverse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++ [x]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C60E15-580B-7541-99A6-7852901CE1BB}"/>
              </a:ext>
            </a:extLst>
          </p:cNvPr>
          <p:cNvSpPr/>
          <p:nvPr/>
        </p:nvSpPr>
        <p:spPr>
          <a:xfrm>
            <a:off x="5373321" y="2024791"/>
            <a:ext cx="3735238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(++)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++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ys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ys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++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ys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x :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++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ys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82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496F6-6F88-E949-A3D8-639908E21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Reasoning to make the code faster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CD35E-F81B-1641-A3F0-C9ADE5CD0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AF15E6-FD18-FB41-BC5C-D11C5BA88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0838" y="6328359"/>
            <a:ext cx="2133600" cy="365125"/>
          </a:xfrm>
        </p:spPr>
        <p:txBody>
          <a:bodyPr/>
          <a:lstStyle/>
          <a:p>
            <a:fld id="{C584CDA4-B2C2-C244-9F85-471ABA281F4B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CDD16E-6318-8345-A4C3-5E45E2F58E23}"/>
              </a:ext>
            </a:extLst>
          </p:cNvPr>
          <p:cNvSpPr/>
          <p:nvPr/>
        </p:nvSpPr>
        <p:spPr>
          <a:xfrm>
            <a:off x="423916" y="1291744"/>
            <a:ext cx="4784099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reverse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reverse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		=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reverse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	= reverse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++ [x]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ABED92-0BF0-894F-A01F-9DAABB821F9D}"/>
              </a:ext>
            </a:extLst>
          </p:cNvPr>
          <p:cNvSpPr/>
          <p:nvPr/>
        </p:nvSpPr>
        <p:spPr>
          <a:xfrm>
            <a:off x="289562" y="2525782"/>
            <a:ext cx="5007267" cy="24622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reverse [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a'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'b'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'c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’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reverse}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reverse [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'b'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'c’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++ [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'a'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reverse}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(reverse [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'c’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++ [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'b'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]) ++ [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'a'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reverse}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((reverse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++ [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'c’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]) ++ [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'b'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]) ++ [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'a'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reverse}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((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++ [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'c’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]) ++ [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'b'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]) ++ [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'a'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++}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[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'c’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 'b'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 'a'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C60E15-580B-7541-99A6-7852901CE1BB}"/>
              </a:ext>
            </a:extLst>
          </p:cNvPr>
          <p:cNvSpPr/>
          <p:nvPr/>
        </p:nvSpPr>
        <p:spPr>
          <a:xfrm>
            <a:off x="5320022" y="1299414"/>
            <a:ext cx="3735238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(++)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++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ys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ys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++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ys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x :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++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ys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7DFAFB-22C8-9F42-B0DA-FD2BFBB7C1A8}"/>
              </a:ext>
            </a:extLst>
          </p:cNvPr>
          <p:cNvSpPr/>
          <p:nvPr/>
        </p:nvSpPr>
        <p:spPr>
          <a:xfrm>
            <a:off x="5558060" y="2525781"/>
            <a:ext cx="352039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'b'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 'c’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++ [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'a'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++}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'b'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([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'c'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++ [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'a'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++}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'b'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([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'c'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++ [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'a'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++}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'b'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(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'c’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: (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++ [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'a'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]))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++}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'b'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(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'c'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: [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'a'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list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notation}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[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'b'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 'c'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 'a'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9EFF9635-9308-324E-AF04-6AD58BCA64BE}"/>
              </a:ext>
            </a:extLst>
          </p:cNvPr>
          <p:cNvSpPr/>
          <p:nvPr/>
        </p:nvSpPr>
        <p:spPr>
          <a:xfrm>
            <a:off x="5208015" y="2532699"/>
            <a:ext cx="350045" cy="2353809"/>
          </a:xfrm>
          <a:prstGeom prst="leftBrace">
            <a:avLst>
              <a:gd name="adj1" fmla="val 24261"/>
              <a:gd name="adj2" fmla="val 15674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B8E11F3-6612-304D-BA24-1CA98A8842BD}"/>
              </a:ext>
            </a:extLst>
          </p:cNvPr>
          <p:cNvCxnSpPr>
            <a:cxnSpLocks/>
          </p:cNvCxnSpPr>
          <p:nvPr/>
        </p:nvCxnSpPr>
        <p:spPr>
          <a:xfrm flipH="1">
            <a:off x="2765504" y="2899349"/>
            <a:ext cx="2472617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C556FBC-31DA-AA4D-AD82-79C127166609}"/>
                  </a:ext>
                </a:extLst>
              </p:cNvPr>
              <p:cNvSpPr/>
              <p:nvPr/>
            </p:nvSpPr>
            <p:spPr>
              <a:xfrm>
                <a:off x="2366888" y="5230796"/>
                <a:ext cx="7168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O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C556FBC-31DA-AA4D-AD82-79C1271666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888" y="5230796"/>
                <a:ext cx="71686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eft Brace 13">
            <a:extLst>
              <a:ext uri="{FF2B5EF4-FFF2-40B4-BE49-F238E27FC236}">
                <a16:creationId xmlns:a16="http://schemas.microsoft.com/office/drawing/2014/main" id="{96DCCDD1-A9F3-AE4F-8080-76A7F1A04B7B}"/>
              </a:ext>
            </a:extLst>
          </p:cNvPr>
          <p:cNvSpPr/>
          <p:nvPr/>
        </p:nvSpPr>
        <p:spPr>
          <a:xfrm rot="16200000">
            <a:off x="2607187" y="2798283"/>
            <a:ext cx="350045" cy="4538584"/>
          </a:xfrm>
          <a:prstGeom prst="leftBrace">
            <a:avLst>
              <a:gd name="adj1" fmla="val 24261"/>
              <a:gd name="adj2" fmla="val 49536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CD2A6EC-7122-6D4B-B4E5-CAF39090B9E0}"/>
                  </a:ext>
                </a:extLst>
              </p:cNvPr>
              <p:cNvSpPr/>
              <p:nvPr/>
            </p:nvSpPr>
            <p:spPr>
              <a:xfrm>
                <a:off x="6862763" y="5221641"/>
                <a:ext cx="7168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O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CD2A6EC-7122-6D4B-B4E5-CAF39090B9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763" y="5221641"/>
                <a:ext cx="71686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eft Brace 15">
            <a:extLst>
              <a:ext uri="{FF2B5EF4-FFF2-40B4-BE49-F238E27FC236}">
                <a16:creationId xmlns:a16="http://schemas.microsoft.com/office/drawing/2014/main" id="{3007EBC4-3AA4-9F4D-B3E6-5AE5281BD74A}"/>
              </a:ext>
            </a:extLst>
          </p:cNvPr>
          <p:cNvSpPr/>
          <p:nvPr/>
        </p:nvSpPr>
        <p:spPr>
          <a:xfrm rot="16200000">
            <a:off x="7031227" y="3413342"/>
            <a:ext cx="350045" cy="3296378"/>
          </a:xfrm>
          <a:prstGeom prst="leftBrace">
            <a:avLst>
              <a:gd name="adj1" fmla="val 24261"/>
              <a:gd name="adj2" fmla="val 49536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BBE92C-E00C-5E45-A63A-1644A8674615}"/>
              </a:ext>
            </a:extLst>
          </p:cNvPr>
          <p:cNvSpPr txBox="1"/>
          <p:nvPr/>
        </p:nvSpPr>
        <p:spPr>
          <a:xfrm>
            <a:off x="3083751" y="2278899"/>
            <a:ext cx="2236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every </a:t>
            </a:r>
            <a:r>
              <a:rPr lang="en-AU" sz="1600" dirty="0">
                <a:solidFill>
                  <a:srgbClr val="000000"/>
                </a:solidFill>
                <a:latin typeface="Menlo" panose="020B0609030804020204" pitchFamily="49" charset="0"/>
              </a:rPr>
              <a:t>reverse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dirty="0"/>
              <a:t>(++) is applied n times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BB99C2D0-0EAC-BA4B-A70F-73EACAFDBDC6}"/>
              </a:ext>
            </a:extLst>
          </p:cNvPr>
          <p:cNvSpPr/>
          <p:nvPr/>
        </p:nvSpPr>
        <p:spPr>
          <a:xfrm rot="16200000">
            <a:off x="4500301" y="1524434"/>
            <a:ext cx="350045" cy="8358229"/>
          </a:xfrm>
          <a:prstGeom prst="leftBrace">
            <a:avLst>
              <a:gd name="adj1" fmla="val 24261"/>
              <a:gd name="adj2" fmla="val 49536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1A1C454-1344-5740-9DD6-B9415CEA9560}"/>
                  </a:ext>
                </a:extLst>
              </p:cNvPr>
              <p:cNvSpPr/>
              <p:nvPr/>
            </p:nvSpPr>
            <p:spPr>
              <a:xfrm>
                <a:off x="4263223" y="5907554"/>
                <a:ext cx="8242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1A1C454-1344-5740-9DD6-B9415CEA95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223" y="5907554"/>
                <a:ext cx="8242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452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8C6EB-FFB8-404B-A24B-7EAD4498F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Reasoning to make the code faster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99A35-A313-0444-B429-20AB48F1D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Consider the following implementation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It is clear that  </a:t>
            </a:r>
            <a:r>
              <a:rPr lang="en-AU" sz="1600" dirty="0">
                <a:solidFill>
                  <a:srgbClr val="000000"/>
                </a:solidFill>
                <a:latin typeface="Menlo" panose="020B0609030804020204" pitchFamily="49" charset="0"/>
              </a:rPr>
              <a:t>reverse </a:t>
            </a:r>
            <a:r>
              <a:rPr lang="en-AU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6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revcat</a:t>
            </a:r>
            <a:r>
              <a:rPr lang="en-AU" sz="16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600" dirty="0">
                <a:solidFill>
                  <a:srgbClr val="000000"/>
                </a:solidFill>
                <a:latin typeface="Menlo" panose="020B0609030804020204" pitchFamily="49" charset="0"/>
              </a:rPr>
              <a:t> ++ </a:t>
            </a:r>
            <a:r>
              <a:rPr lang="en-AU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ys</a:t>
            </a:r>
            <a:r>
              <a:rPr lang="en-US" sz="2000" dirty="0"/>
              <a:t>, so if we can obtain an efficient version of </a:t>
            </a:r>
            <a:r>
              <a:rPr lang="en-AU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revcat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2000" dirty="0"/>
              <a:t>we can obtain an efficient version of </a:t>
            </a:r>
            <a:r>
              <a:rPr lang="en-AU" sz="1600" dirty="0">
                <a:solidFill>
                  <a:srgbClr val="000000"/>
                </a:solidFill>
                <a:latin typeface="Menlo" panose="020B0609030804020204" pitchFamily="49" charset="0"/>
              </a:rPr>
              <a:t>reverse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Hence, an equivalent definition of </a:t>
            </a:r>
            <a:r>
              <a:rPr lang="en-AU" sz="1600" dirty="0" err="1">
                <a:solidFill>
                  <a:srgbClr val="000000"/>
                </a:solidFill>
                <a:latin typeface="Menlo" panose="020B0609030804020204" pitchFamily="49" charset="0"/>
              </a:rPr>
              <a:t>revcat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sz="2000" dirty="0"/>
              <a:t>is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6D58B-F6B4-6340-9C34-509F8FBB5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99CEE9-5AA0-2549-ACD0-DB0D8BFCD43B}"/>
              </a:ext>
            </a:extLst>
          </p:cNvPr>
          <p:cNvSpPr/>
          <p:nvPr/>
        </p:nvSpPr>
        <p:spPr>
          <a:xfrm>
            <a:off x="2286000" y="1427505"/>
            <a:ext cx="4572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revcat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revcat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ys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reverse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++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ys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01C84A-3348-4E4E-98A1-18CECA61B443}"/>
              </a:ext>
            </a:extLst>
          </p:cNvPr>
          <p:cNvSpPr/>
          <p:nvPr/>
        </p:nvSpPr>
        <p:spPr>
          <a:xfrm>
            <a:off x="5017388" y="2725303"/>
            <a:ext cx="357079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revcat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ys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definition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of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revcat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reverse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++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ys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definition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of reverse}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(reverse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++ [x]) ++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ys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associativity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of (</a:t>
            </a: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++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reverse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++ ([x] ++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ys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definition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of  (</a:t>
            </a: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: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reverse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++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x:ys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definition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of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revcat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revcat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x:ys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98A738-A3CF-DB4E-B52B-50E0B5DD30D3}"/>
              </a:ext>
            </a:extLst>
          </p:cNvPr>
          <p:cNvSpPr/>
          <p:nvPr/>
        </p:nvSpPr>
        <p:spPr>
          <a:xfrm>
            <a:off x="2230783" y="5711755"/>
            <a:ext cx="4572000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revcat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revcat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ys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ys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revcat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ys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revcat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x:ys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F0EC7E-6188-EE4F-9A7C-0F338116BDBD}"/>
              </a:ext>
            </a:extLst>
          </p:cNvPr>
          <p:cNvSpPr/>
          <p:nvPr/>
        </p:nvSpPr>
        <p:spPr>
          <a:xfrm>
            <a:off x="534071" y="2719826"/>
            <a:ext cx="364854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revcat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[]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ys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definition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of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revcat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reverse [] ++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ys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definition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of reverse}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 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++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ys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definition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of (</a:t>
            </a: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++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ys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303937-875F-044D-8912-167DCB1C3859}"/>
              </a:ext>
            </a:extLst>
          </p:cNvPr>
          <p:cNvCxnSpPr/>
          <p:nvPr/>
        </p:nvCxnSpPr>
        <p:spPr>
          <a:xfrm flipH="1" flipV="1">
            <a:off x="4516783" y="2801073"/>
            <a:ext cx="10386" cy="24769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44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F8861-E09F-174E-9648-B54BC6337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Reasoning to make the code faster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EA029-BD7F-CB46-BF22-EC623325A1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9901" y="959003"/>
                <a:ext cx="8654537" cy="5330286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Note that the definition for </a:t>
                </a:r>
                <a:r>
                  <a:rPr lang="en-AU" sz="20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reverse</a:t>
                </a:r>
                <a:r>
                  <a:rPr lang="en-US" sz="2000" dirty="0"/>
                  <a:t> does not refer to the original reverse function or append.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b="1" dirty="0"/>
                  <a:t>Example</a:t>
                </a:r>
                <a:r>
                  <a:rPr lang="en-US" sz="2000" dirty="0"/>
                  <a:t>: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The number of reduction steps for a list of length </a:t>
                </a:r>
                <a:r>
                  <a:rPr lang="en-US" sz="20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n</a:t>
                </a:r>
                <a:r>
                  <a:rPr lang="en-US" sz="2000" dirty="0"/>
                  <a:t> is </a:t>
                </a:r>
                <a:r>
                  <a:rPr lang="en-US" sz="2000" dirty="0">
                    <a:latin typeface="Menlo" panose="020B0609030804020204" pitchFamily="49" charset="0"/>
                    <a:ea typeface="Menlo" panose="020B0609030804020204" pitchFamily="49" charset="0"/>
                    <a:cs typeface="Menlo" panose="020B0609030804020204" pitchFamily="49" charset="0"/>
                  </a:rPr>
                  <a:t>n + 2 </a:t>
                </a:r>
                <a:r>
                  <a:rPr lang="en-US" sz="2000" dirty="0"/>
                  <a:t>and hence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reverse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revcat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EA029-BD7F-CB46-BF22-EC623325A1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9901" y="959003"/>
                <a:ext cx="8654537" cy="5330286"/>
              </a:xfrm>
              <a:blipFill>
                <a:blip r:embed="rId2"/>
                <a:stretch>
                  <a:fillRect l="-587" t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8DC94-1766-654D-BC3E-4928D893B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8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558272-2987-4B49-A3B7-799EBBB3B105}"/>
              </a:ext>
            </a:extLst>
          </p:cNvPr>
          <p:cNvSpPr/>
          <p:nvPr/>
        </p:nvSpPr>
        <p:spPr>
          <a:xfrm>
            <a:off x="2609159" y="1862009"/>
            <a:ext cx="4572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reverse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reverse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revcat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68C89E-CC0A-9949-9AD7-276E515CBA28}"/>
              </a:ext>
            </a:extLst>
          </p:cNvPr>
          <p:cNvSpPr/>
          <p:nvPr/>
        </p:nvSpPr>
        <p:spPr>
          <a:xfrm>
            <a:off x="2609159" y="2835055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reverse [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a'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'b'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'c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reverse}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revcat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[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a'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'b'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'c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’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revcat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revcat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[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b'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 err="1">
                <a:solidFill>
                  <a:srgbClr val="A31515"/>
                </a:solidFill>
                <a:latin typeface="Menlo" panose="020B0609030804020204" pitchFamily="49" charset="0"/>
              </a:rPr>
              <a:t>'c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(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'a'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: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revcat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revcat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[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'c'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(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'b'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:(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'a'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: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revcat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revcat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'c'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:(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'b'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:(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'a'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: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)))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applying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revcat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(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'c'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:(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'b'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:(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'a'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: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)))</a:t>
            </a:r>
          </a:p>
        </p:txBody>
      </p:sp>
    </p:spTree>
    <p:extLst>
      <p:ext uri="{BB962C8B-B14F-4D97-AF65-F5344CB8AC3E}">
        <p14:creationId xmlns:p14="http://schemas.microsoft.com/office/powerpoint/2010/main" val="2341385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9DC30-E520-804F-B6B5-C9A2508C8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Reasoning to make the code memory efficient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1E5FCD-020D-1946-A9E8-3850693578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9901" y="959003"/>
                <a:ext cx="8747329" cy="5261112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The function length is defined by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The computational complexity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length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/>
                  <a:t>, there is no time advantage in calculating another definition. Nevertheless, define</a:t>
                </a:r>
                <a:r>
                  <a:rPr lang="en-AU" sz="2000" dirty="0">
                    <a:solidFill>
                      <a:srgbClr val="000000"/>
                    </a:solidFill>
                    <a:latin typeface="Menlo" panose="020B0609030804020204" pitchFamily="49" charset="0"/>
                  </a:rPr>
                  <a:t> </a:t>
                </a:r>
                <a:r>
                  <a:rPr lang="en-AU" sz="1600" dirty="0" err="1">
                    <a:solidFill>
                      <a:srgbClr val="000000"/>
                    </a:solidFill>
                    <a:latin typeface="Menlo" panose="020B0609030804020204" pitchFamily="49" charset="0"/>
                  </a:rPr>
                  <a:t>lengthplus</a:t>
                </a:r>
                <a:endParaRPr lang="en-US" sz="1600" dirty="0"/>
              </a:p>
              <a:p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b="1" dirty="0"/>
                  <a:t>QUIZ</a:t>
                </a:r>
                <a:r>
                  <a:rPr lang="en-US" sz="2000" dirty="0"/>
                  <a:t>: go over the same calculation  as for </a:t>
                </a:r>
                <a:r>
                  <a:rPr lang="en-AU" sz="1600" dirty="0" err="1">
                    <a:solidFill>
                      <a:srgbClr val="000000"/>
                    </a:solidFill>
                    <a:latin typeface="Menlo" panose="020B0609030804020204" pitchFamily="49" charset="0"/>
                  </a:rPr>
                  <a:t>revcat</a:t>
                </a:r>
                <a:r>
                  <a:rPr lang="en-US" sz="2000" dirty="0"/>
                  <a:t>, the definition that you should obtain is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The reason the calculation goes through is that (+), like (++), is an associative operation.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1E5FCD-020D-1946-A9E8-3850693578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9901" y="959003"/>
                <a:ext cx="8747329" cy="5261112"/>
              </a:xfrm>
              <a:blipFill>
                <a:blip r:embed="rId2"/>
                <a:stretch>
                  <a:fillRect l="-580" t="-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38218-6E80-1E40-BBD2-7133E9BFB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52C5DE-14EC-8B4D-940D-431A4885E9FD}"/>
              </a:ext>
            </a:extLst>
          </p:cNvPr>
          <p:cNvSpPr/>
          <p:nvPr/>
        </p:nvSpPr>
        <p:spPr>
          <a:xfrm>
            <a:off x="2563792" y="1451051"/>
            <a:ext cx="4985582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length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length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		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length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	= length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CBA690-3468-9E4C-B3C1-5F51E8E258E1}"/>
              </a:ext>
            </a:extLst>
          </p:cNvPr>
          <p:cNvSpPr/>
          <p:nvPr/>
        </p:nvSpPr>
        <p:spPr>
          <a:xfrm>
            <a:off x="2563791" y="3327949"/>
            <a:ext cx="498558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lengthplus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Integer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lengthplus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n = length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n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B5E27F-9A0E-AF41-8C9B-71C564AE2EBA}"/>
              </a:ext>
            </a:extLst>
          </p:cNvPr>
          <p:cNvSpPr/>
          <p:nvPr/>
        </p:nvSpPr>
        <p:spPr>
          <a:xfrm>
            <a:off x="2563792" y="4605129"/>
            <a:ext cx="4985584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lengthplus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n		= n</a:t>
            </a: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lengthplus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x:xs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n	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lengthplus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 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+ n)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016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54271</TotalTime>
  <Words>1934</Words>
  <Application>Microsoft Macintosh PowerPoint</Application>
  <PresentationFormat>On-screen Show (4:3)</PresentationFormat>
  <Paragraphs>297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 Math</vt:lpstr>
      <vt:lpstr>Menlo</vt:lpstr>
      <vt:lpstr>Wingdings</vt:lpstr>
      <vt:lpstr>Office Theme</vt:lpstr>
      <vt:lpstr>Lecture 11C Reasoning about programs </vt:lpstr>
      <vt:lpstr>Acknowledgement of Country</vt:lpstr>
      <vt:lpstr>Induction on lists</vt:lpstr>
      <vt:lpstr>Induction on lists</vt:lpstr>
      <vt:lpstr>Reasoning to make the code faster</vt:lpstr>
      <vt:lpstr>Reasoning to make the code faster</vt:lpstr>
      <vt:lpstr>Reasoning to make the code faster</vt:lpstr>
      <vt:lpstr>Reasoning to make the code faster</vt:lpstr>
      <vt:lpstr>Reasoning to make the code memory efficient</vt:lpstr>
      <vt:lpstr>Reasoning to make the code memory efficient</vt:lpstr>
      <vt:lpstr>Reasoning to make the code faster</vt:lpstr>
      <vt:lpstr>Reasoning to make the code faster</vt:lpstr>
      <vt:lpstr>Quiz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Artem Lenskiy</dc:creator>
  <cp:lastModifiedBy>Artem Lenskiy</cp:lastModifiedBy>
  <cp:revision>1962</cp:revision>
  <dcterms:created xsi:type="dcterms:W3CDTF">2013-04-08T01:44:14Z</dcterms:created>
  <dcterms:modified xsi:type="dcterms:W3CDTF">2020-11-08T14:24:55Z</dcterms:modified>
</cp:coreProperties>
</file>