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55"/>
  </p:notesMasterIdLst>
  <p:handoutMasterIdLst>
    <p:handoutMasterId r:id="rId156"/>
  </p:handoutMasterIdLst>
  <p:sldIdLst>
    <p:sldId id="256" r:id="rId5"/>
    <p:sldId id="524" r:id="rId6"/>
    <p:sldId id="1266" r:id="rId7"/>
    <p:sldId id="1267" r:id="rId8"/>
    <p:sldId id="1268" r:id="rId9"/>
    <p:sldId id="1270" r:id="rId10"/>
    <p:sldId id="1264" r:id="rId11"/>
    <p:sldId id="1271" r:id="rId12"/>
    <p:sldId id="1317" r:id="rId13"/>
    <p:sldId id="1318" r:id="rId14"/>
    <p:sldId id="1319" r:id="rId15"/>
    <p:sldId id="272" r:id="rId16"/>
    <p:sldId id="274" r:id="rId17"/>
    <p:sldId id="275" r:id="rId18"/>
    <p:sldId id="276" r:id="rId19"/>
    <p:sldId id="278" r:id="rId20"/>
    <p:sldId id="279" r:id="rId21"/>
    <p:sldId id="280" r:id="rId22"/>
    <p:sldId id="281" r:id="rId23"/>
    <p:sldId id="282" r:id="rId24"/>
    <p:sldId id="283" r:id="rId25"/>
    <p:sldId id="284" r:id="rId26"/>
    <p:sldId id="285"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1269" r:id="rId48"/>
    <p:sldId id="308" r:id="rId49"/>
    <p:sldId id="1195" r:id="rId50"/>
    <p:sldId id="983" r:id="rId51"/>
    <p:sldId id="1272" r:id="rId52"/>
    <p:sldId id="1273" r:id="rId53"/>
    <p:sldId id="1274" r:id="rId54"/>
    <p:sldId id="1275" r:id="rId55"/>
    <p:sldId id="1277" r:id="rId56"/>
    <p:sldId id="1278" r:id="rId57"/>
    <p:sldId id="1304" r:id="rId58"/>
    <p:sldId id="1158" r:id="rId59"/>
    <p:sldId id="1279" r:id="rId60"/>
    <p:sldId id="1280" r:id="rId61"/>
    <p:sldId id="1281" r:id="rId62"/>
    <p:sldId id="1282" r:id="rId63"/>
    <p:sldId id="1283" r:id="rId64"/>
    <p:sldId id="1131" r:id="rId65"/>
    <p:sldId id="1284" r:id="rId66"/>
    <p:sldId id="1285" r:id="rId67"/>
    <p:sldId id="1286" r:id="rId68"/>
    <p:sldId id="1287" r:id="rId69"/>
    <p:sldId id="1141" r:id="rId70"/>
    <p:sldId id="1288" r:id="rId71"/>
    <p:sldId id="1289" r:id="rId72"/>
    <p:sldId id="1290" r:id="rId73"/>
    <p:sldId id="1144" r:id="rId74"/>
    <p:sldId id="1291" r:id="rId75"/>
    <p:sldId id="1292" r:id="rId76"/>
    <p:sldId id="1293" r:id="rId77"/>
    <p:sldId id="1294" r:id="rId78"/>
    <p:sldId id="1295" r:id="rId79"/>
    <p:sldId id="1296" r:id="rId80"/>
    <p:sldId id="1297" r:id="rId81"/>
    <p:sldId id="1298" r:id="rId82"/>
    <p:sldId id="1299" r:id="rId83"/>
    <p:sldId id="1156" r:id="rId84"/>
    <p:sldId id="1300" r:id="rId85"/>
    <p:sldId id="1301" r:id="rId86"/>
    <p:sldId id="257" r:id="rId87"/>
    <p:sldId id="1205" r:id="rId88"/>
    <p:sldId id="1204" r:id="rId89"/>
    <p:sldId id="1207" r:id="rId90"/>
    <p:sldId id="1302" r:id="rId91"/>
    <p:sldId id="1208" r:id="rId92"/>
    <p:sldId id="1209" r:id="rId93"/>
    <p:sldId id="1210" r:id="rId94"/>
    <p:sldId id="1211" r:id="rId95"/>
    <p:sldId id="277" r:id="rId96"/>
    <p:sldId id="1212" r:id="rId97"/>
    <p:sldId id="1305" r:id="rId98"/>
    <p:sldId id="1214" r:id="rId99"/>
    <p:sldId id="1215" r:id="rId100"/>
    <p:sldId id="1216" r:id="rId101"/>
    <p:sldId id="1217" r:id="rId102"/>
    <p:sldId id="286" r:id="rId103"/>
    <p:sldId id="1303" r:id="rId104"/>
    <p:sldId id="1316" r:id="rId105"/>
    <p:sldId id="1218" r:id="rId106"/>
    <p:sldId id="1219" r:id="rId107"/>
    <p:sldId id="1220" r:id="rId108"/>
    <p:sldId id="1221" r:id="rId109"/>
    <p:sldId id="1222" r:id="rId110"/>
    <p:sldId id="1223" r:id="rId111"/>
    <p:sldId id="1224" r:id="rId112"/>
    <p:sldId id="1226" r:id="rId113"/>
    <p:sldId id="1227" r:id="rId114"/>
    <p:sldId id="1228" r:id="rId115"/>
    <p:sldId id="1230" r:id="rId116"/>
    <p:sldId id="1231" r:id="rId117"/>
    <p:sldId id="1232" r:id="rId118"/>
    <p:sldId id="1233" r:id="rId119"/>
    <p:sldId id="1234" r:id="rId120"/>
    <p:sldId id="1315" r:id="rId121"/>
    <p:sldId id="1238" r:id="rId122"/>
    <p:sldId id="1239" r:id="rId123"/>
    <p:sldId id="1240" r:id="rId124"/>
    <p:sldId id="1241" r:id="rId125"/>
    <p:sldId id="1242" r:id="rId126"/>
    <p:sldId id="1243" r:id="rId127"/>
    <p:sldId id="1244" r:id="rId128"/>
    <p:sldId id="258" r:id="rId129"/>
    <p:sldId id="1245" r:id="rId130"/>
    <p:sldId id="1246" r:id="rId131"/>
    <p:sldId id="1247" r:id="rId132"/>
    <p:sldId id="1248" r:id="rId133"/>
    <p:sldId id="1249" r:id="rId134"/>
    <p:sldId id="1250" r:id="rId135"/>
    <p:sldId id="1251" r:id="rId136"/>
    <p:sldId id="1252" r:id="rId137"/>
    <p:sldId id="1253" r:id="rId138"/>
    <p:sldId id="1254" r:id="rId139"/>
    <p:sldId id="1255" r:id="rId140"/>
    <p:sldId id="1256" r:id="rId141"/>
    <p:sldId id="263" r:id="rId142"/>
    <p:sldId id="1257" r:id="rId143"/>
    <p:sldId id="1258" r:id="rId144"/>
    <p:sldId id="1259" r:id="rId145"/>
    <p:sldId id="1306" r:id="rId146"/>
    <p:sldId id="1307" r:id="rId147"/>
    <p:sldId id="1308" r:id="rId148"/>
    <p:sldId id="1309" r:id="rId149"/>
    <p:sldId id="1310" r:id="rId150"/>
    <p:sldId id="1314" r:id="rId151"/>
    <p:sldId id="1311" r:id="rId152"/>
    <p:sldId id="1312" r:id="rId153"/>
    <p:sldId id="1313" r:id="rId1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22" autoAdjust="0"/>
    <p:restoredTop sz="70600"/>
  </p:normalViewPr>
  <p:slideViewPr>
    <p:cSldViewPr snapToGrid="0">
      <p:cViewPr varScale="1">
        <p:scale>
          <a:sx n="117" d="100"/>
          <a:sy n="117" d="100"/>
        </p:scale>
        <p:origin x="1656"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handoutMaster" Target="handoutMasters/handout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6/8/2022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6/8/2022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Non-functional requirements are sometimes difficult to state precisely; imprecise requirements may be difficult to verify. </a:t>
            </a:r>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75</a:t>
            </a:fld>
            <a:endParaRPr lang="en-AU"/>
          </a:p>
        </p:txBody>
      </p:sp>
    </p:spTree>
    <p:extLst>
      <p:ext uri="{BB962C8B-B14F-4D97-AF65-F5344CB8AC3E}">
        <p14:creationId xmlns:p14="http://schemas.microsoft.com/office/powerpoint/2010/main" val="282733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Stakeholders are the</a:t>
            </a:r>
            <a:r>
              <a:rPr lang="en-US" baseline="0" dirty="0"/>
              <a:t> people who say it’s 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Further Reading: </a:t>
            </a:r>
            <a:r>
              <a:rPr lang="en-US" dirty="0"/>
              <a:t>Van </a:t>
            </a:r>
            <a:r>
              <a:rPr lang="en-US" dirty="0" err="1"/>
              <a:t>Lamsweerde</a:t>
            </a:r>
            <a:r>
              <a:rPr lang="en-US" dirty="0"/>
              <a:t> A. Requirements engineering: From system goals to UML models to software. John Wiley &amp; Sons; 2009. Chapter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82</a:t>
            </a:fld>
            <a:endParaRPr lang="en-AU"/>
          </a:p>
        </p:txBody>
      </p:sp>
    </p:spTree>
    <p:extLst>
      <p:ext uri="{BB962C8B-B14F-4D97-AF65-F5344CB8AC3E}">
        <p14:creationId xmlns:p14="http://schemas.microsoft.com/office/powerpoint/2010/main" val="384269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rPr>
              <a:t>Proceed as follows:</a:t>
            </a:r>
          </a:p>
          <a:p>
            <a:r>
              <a:rPr lang="en-US" sz="1200" dirty="0">
                <a:solidFill>
                  <a:schemeClr val="tx2"/>
                </a:solidFill>
              </a:rPr>
              <a:t>Before the interviews, become familiar with the problem, for example through content analysis of public information and other systems. Think about possible stakeholders, actors, quality attributes, user stories, and assumptions for an actual implementation. Be deliberate about who you want to interview. If you go into the interview unprepared, you are likely to miss important questions.</a:t>
            </a:r>
          </a:p>
          <a:p>
            <a:r>
              <a:rPr lang="en-US" sz="1200" dirty="0">
                <a:solidFill>
                  <a:schemeClr val="tx2"/>
                </a:solidFill>
              </a:rPr>
              <a:t>Make appointments for the interviews, and plan them beforehand. You should use the interviews to check your understanding of the problem and elicit additional requirements. Since some people you are interviewing are usually not in the software field, you'll have to work with them to figure out what information is important to build the application.</a:t>
            </a:r>
          </a:p>
          <a:p>
            <a:r>
              <a:rPr lang="en-US" sz="1200" dirty="0">
                <a:solidFill>
                  <a:schemeClr val="tx2"/>
                </a:solidFill>
              </a:rPr>
              <a:t>Conduct the interviews. We suggest you conduct most interviews in groups, but you may further divide roles as you prefer. Treat the interviewees and their time respectfully.</a:t>
            </a:r>
          </a:p>
          <a:p>
            <a:r>
              <a:rPr lang="en-US" sz="1200" dirty="0">
                <a:solidFill>
                  <a:schemeClr val="tx2"/>
                </a:solidFill>
              </a:rPr>
              <a:t>Take notes or if (and only if) the interviewee agrees, record the interview. Microphones in most smartphones and laptops are good enough, but we suggest you test recording upfront. It can be useful to partially transcribe an interview or at least its key points immediately afterward, while the knowledge is fresh.</a:t>
            </a:r>
          </a:p>
          <a:p>
            <a:r>
              <a:rPr lang="en-US" sz="1200" dirty="0">
                <a:solidFill>
                  <a:schemeClr val="tx2"/>
                </a:solidFill>
              </a:rPr>
              <a:t>Revise your understanding of the problem, based on the interview.</a:t>
            </a:r>
          </a:p>
          <a:p>
            <a:r>
              <a:rPr lang="en-US" sz="1200" dirty="0">
                <a:solidFill>
                  <a:schemeClr val="tx2"/>
                </a:solidFill>
              </a:rPr>
              <a:t>Share your insights within your team and synthesize requirements, resolving potential conflicts as far as possible. If there are conflicts you cannot resolve, make reasonable assumptions and document how you would resolve them in practice.</a:t>
            </a:r>
          </a:p>
          <a:p>
            <a:r>
              <a:rPr lang="en-US" sz="1200" dirty="0">
                <a:solidFill>
                  <a:schemeClr val="tx2"/>
                </a:solidFill>
              </a:rPr>
              <a:t>Complete the requirements document, filling in the specific sections indicated both within the template and below, in deliverables.</a:t>
            </a:r>
          </a:p>
          <a:p>
            <a:r>
              <a:rPr lang="en-US" sz="1200" dirty="0">
                <a:solidFill>
                  <a:schemeClr val="tx2"/>
                </a:solidFill>
              </a:rPr>
              <a:t>Reflect on your experience conducting the interview and the documents in a personal statement.</a:t>
            </a:r>
          </a:p>
          <a:p>
            <a:endParaRPr lang="en-US" sz="1200" dirty="0">
              <a:solidFill>
                <a:schemeClr val="tx2"/>
              </a:solidFill>
            </a:endParaRPr>
          </a:p>
        </p:txBody>
      </p:sp>
      <p:sp>
        <p:nvSpPr>
          <p:cNvPr id="4" name="Slide Number Placeholder 3"/>
          <p:cNvSpPr>
            <a:spLocks noGrp="1"/>
          </p:cNvSpPr>
          <p:nvPr>
            <p:ph type="sldNum" sz="quarter" idx="5"/>
          </p:nvPr>
        </p:nvSpPr>
        <p:spPr/>
        <p:txBody>
          <a:bodyPr/>
          <a:lstStyle/>
          <a:p>
            <a:fld id="{10A29E61-899D-4DEC-B2DA-C928176A27CF}" type="slidenum">
              <a:rPr lang="en-AU" smtClean="0"/>
              <a:t>84</a:t>
            </a:fld>
            <a:endParaRPr lang="en-AU"/>
          </a:p>
        </p:txBody>
      </p:sp>
    </p:spTree>
    <p:extLst>
      <p:ext uri="{BB962C8B-B14F-4D97-AF65-F5344CB8AC3E}">
        <p14:creationId xmlns:p14="http://schemas.microsoft.com/office/powerpoint/2010/main" val="340697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xfrm>
            <a:off x="381000" y="685800"/>
            <a:ext cx="6096000" cy="3429000"/>
          </a:xfrm>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Tradeofs</a:t>
            </a:r>
          </a:p>
        </p:txBody>
      </p:sp>
    </p:spTree>
    <p:extLst>
      <p:ext uri="{BB962C8B-B14F-4D97-AF65-F5344CB8AC3E}">
        <p14:creationId xmlns:p14="http://schemas.microsoft.com/office/powerpoint/2010/main" val="334526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Passive vs active</a:t>
            </a:r>
          </a:p>
          <a:p>
            <a:r>
              <a:t>Making things explicit: who are the actors, what happens to them, how it happens, why, what if, what could go wrong</a:t>
            </a:r>
          </a:p>
          <a:p>
            <a:r>
              <a:t>Scenario illustrates a typical sequence of interactions among components that meets an implicit objetcive</a:t>
            </a:r>
          </a:p>
          <a:p>
            <a:r>
              <a:t>Structured form of storyboard covering who, what, and how</a:t>
            </a:r>
          </a:p>
          <a:p>
            <a:endParaRPr/>
          </a:p>
          <a:p>
            <a:r>
              <a:t>Two many uses: explaining how the system as is is running</a:t>
            </a:r>
          </a:p>
          <a:p>
            <a:r>
              <a:t>Exploring how the system-to-be should be running</a:t>
            </a:r>
          </a:p>
          <a:p>
            <a:r>
              <a:t>Ask specific questions, elicit objectives, generalize into models of desired behavior</a:t>
            </a:r>
          </a:p>
          <a:p>
            <a:endParaRPr/>
          </a:p>
          <a:p>
            <a:r>
              <a:t>Different types: positive vs. negative</a:t>
            </a:r>
          </a:p>
          <a:p>
            <a:r>
              <a:t>Normal vs abnormal</a:t>
            </a:r>
          </a:p>
        </p:txBody>
      </p:sp>
    </p:spTree>
    <p:extLst>
      <p:ext uri="{BB962C8B-B14F-4D97-AF65-F5344CB8AC3E}">
        <p14:creationId xmlns:p14="http://schemas.microsoft.com/office/powerpoint/2010/main" val="240157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Passive vs active</a:t>
            </a:r>
          </a:p>
          <a:p>
            <a:r>
              <a:t>Making things explicit: who are the actors, what happens to them, how it happens, why, what if, what could go wrong</a:t>
            </a:r>
          </a:p>
          <a:p>
            <a:r>
              <a:t>Scenario illustrates a typical sequnce of interactions among components that meets an implicit objetcive</a:t>
            </a:r>
          </a:p>
          <a:p>
            <a:r>
              <a:t>Structured form of storyboard covering who, what, and how</a:t>
            </a:r>
          </a:p>
          <a:p>
            <a:endParaRPr/>
          </a:p>
          <a:p>
            <a:r>
              <a:t>Two many uses: explaining how the system as is is running</a:t>
            </a:r>
          </a:p>
          <a:p>
            <a:r>
              <a:t>Exploring how the system-to-be should be running</a:t>
            </a:r>
          </a:p>
          <a:p>
            <a:r>
              <a:t>Ask specific questions, elicit objectives, generalize into models of desired behavior</a:t>
            </a:r>
          </a:p>
          <a:p>
            <a:endParaRPr/>
          </a:p>
          <a:p>
            <a:r>
              <a:t>Different types: positive vs. negative</a:t>
            </a:r>
          </a:p>
          <a:p>
            <a:r>
              <a:t>Normal vs abnormal</a:t>
            </a:r>
          </a:p>
        </p:txBody>
      </p:sp>
    </p:spTree>
    <p:extLst>
      <p:ext uri="{BB962C8B-B14F-4D97-AF65-F5344CB8AC3E}">
        <p14:creationId xmlns:p14="http://schemas.microsoft.com/office/powerpoint/2010/main" val="125224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Passive vs active</a:t>
            </a:r>
          </a:p>
          <a:p>
            <a:r>
              <a:t>Making things explicit: who are the actors, what happens to them, how it happens, why, what if, what could go wrong</a:t>
            </a:r>
          </a:p>
          <a:p>
            <a:r>
              <a:t>Scenario illustrates a typical sequence of interactions among components that meets an implicit objetcive</a:t>
            </a:r>
          </a:p>
          <a:p>
            <a:r>
              <a:t>Structured form of storyboard covering who, what, and how</a:t>
            </a:r>
          </a:p>
          <a:p>
            <a:endParaRPr/>
          </a:p>
          <a:p>
            <a:r>
              <a:t>Two many uses: explaining how the system as is is running</a:t>
            </a:r>
          </a:p>
          <a:p>
            <a:r>
              <a:t>Exploring how the system-to-be should be running</a:t>
            </a:r>
          </a:p>
          <a:p>
            <a:r>
              <a:t>Ask specific questions, elicit objectives, generalize into models of desired behavior</a:t>
            </a:r>
          </a:p>
          <a:p>
            <a:endParaRPr/>
          </a:p>
          <a:p>
            <a:r>
              <a:t>Different types: positive vs. negative</a:t>
            </a:r>
          </a:p>
          <a:p>
            <a:r>
              <a:t>Normal vs abnormal</a:t>
            </a:r>
          </a:p>
        </p:txBody>
      </p:sp>
    </p:spTree>
    <p:extLst>
      <p:ext uri="{BB962C8B-B14F-4D97-AF65-F5344CB8AC3E}">
        <p14:creationId xmlns:p14="http://schemas.microsoft.com/office/powerpoint/2010/main" val="847535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100</a:t>
            </a:fld>
            <a:endParaRPr lang="en-AU"/>
          </a:p>
        </p:txBody>
      </p:sp>
    </p:spTree>
    <p:extLst>
      <p:ext uri="{BB962C8B-B14F-4D97-AF65-F5344CB8AC3E}">
        <p14:creationId xmlns:p14="http://schemas.microsoft.com/office/powerpoint/2010/main" val="2397000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101</a:t>
            </a:fld>
            <a:endParaRPr lang="en-AU"/>
          </a:p>
        </p:txBody>
      </p:sp>
    </p:spTree>
    <p:extLst>
      <p:ext uri="{BB962C8B-B14F-4D97-AF65-F5344CB8AC3E}">
        <p14:creationId xmlns:p14="http://schemas.microsoft.com/office/powerpoint/2010/main" val="1489734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102</a:t>
            </a:fld>
            <a:endParaRPr lang="en-AU"/>
          </a:p>
        </p:txBody>
      </p:sp>
    </p:spTree>
    <p:extLst>
      <p:ext uri="{BB962C8B-B14F-4D97-AF65-F5344CB8AC3E}">
        <p14:creationId xmlns:p14="http://schemas.microsoft.com/office/powerpoint/2010/main" val="239748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digital.hbs.edu</a:t>
            </a:r>
            <a:r>
              <a:rPr lang="en-US" dirty="0"/>
              <a:t>/platform-</a:t>
            </a:r>
            <a:r>
              <a:rPr lang="en-US" dirty="0" err="1"/>
              <a:t>rctom</a:t>
            </a:r>
            <a:r>
              <a:rPr lang="en-US" dirty="0"/>
              <a:t>/submission/the-failed-launch-of-www-healthcare-gov/</a:t>
            </a:r>
          </a:p>
        </p:txBody>
      </p:sp>
      <p:sp>
        <p:nvSpPr>
          <p:cNvPr id="4" name="Slide Number Placeholder 3"/>
          <p:cNvSpPr>
            <a:spLocks noGrp="1"/>
          </p:cNvSpPr>
          <p:nvPr>
            <p:ph type="sldNum" sz="quarter" idx="5"/>
          </p:nvPr>
        </p:nvSpPr>
        <p:spPr/>
        <p:txBody>
          <a:bodyPr/>
          <a:lstStyle/>
          <a:p>
            <a:fld id="{10A29E61-899D-4DEC-B2DA-C928176A27CF}" type="slidenum">
              <a:rPr lang="en-AU" smtClean="0"/>
              <a:t>48</a:t>
            </a:fld>
            <a:endParaRPr lang="en-AU"/>
          </a:p>
        </p:txBody>
      </p:sp>
    </p:spTree>
    <p:extLst>
      <p:ext uri="{BB962C8B-B14F-4D97-AF65-F5344CB8AC3E}">
        <p14:creationId xmlns:p14="http://schemas.microsoft.com/office/powerpoint/2010/main" val="224062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Examples: password security vs usability; confidentiality vs accountability; performance vs safety; maintainability vs cost</a:t>
            </a:r>
          </a:p>
        </p:txBody>
      </p:sp>
    </p:spTree>
    <p:extLst>
      <p:ext uri="{BB962C8B-B14F-4D97-AF65-F5344CB8AC3E}">
        <p14:creationId xmlns:p14="http://schemas.microsoft.com/office/powerpoint/2010/main" val="1728486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r>
              <a:t>Identity theft (stealing a person’s credit card number) is a significant concern in the U.S. The NYTimes said it was the new cancer of the Internet.</a:t>
            </a:r>
          </a:p>
          <a:p>
            <a:r>
              <a:t>What proportion of U.S. citizens experience identity theft? What is the severity? ($100, $500, $1000, &gt;$5000)</a:t>
            </a:r>
          </a:p>
          <a:p>
            <a:r>
              <a:t>JS&amp;R: 11.6M people (about 3% or 1 in 30), $354 out-of-pocket, 12 hours; Ponemon: $204 per record, 3.7% consumer churn</a:t>
            </a:r>
          </a:p>
        </p:txBody>
      </p:sp>
    </p:spTree>
    <p:extLst>
      <p:ext uri="{BB962C8B-B14F-4D97-AF65-F5344CB8AC3E}">
        <p14:creationId xmlns:p14="http://schemas.microsoft.com/office/powerpoint/2010/main" val="386688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t>The model is used to think about cascading and complex, inter-dependent failures. Originally introduced by James Reason, 1990.</a:t>
            </a:r>
          </a:p>
        </p:txBody>
      </p:sp>
    </p:spTree>
    <p:extLst>
      <p:ext uri="{BB962C8B-B14F-4D97-AF65-F5344CB8AC3E}">
        <p14:creationId xmlns:p14="http://schemas.microsoft.com/office/powerpoint/2010/main" val="264783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www.techtarget.com</a:t>
            </a:r>
            <a:r>
              <a:rPr lang="en-US" dirty="0"/>
              <a:t>/</a:t>
            </a:r>
            <a:r>
              <a:rPr lang="en-US" dirty="0" err="1"/>
              <a:t>searchcio</a:t>
            </a:r>
            <a:r>
              <a:rPr lang="en-US" dirty="0"/>
              <a:t>/definition/OODA-loop#:~:text=The%20OODA%20loop%20(Observe%2C%20Orient,as%20more%20data%20becomes%20available.</a:t>
            </a:r>
          </a:p>
        </p:txBody>
      </p:sp>
      <p:sp>
        <p:nvSpPr>
          <p:cNvPr id="4" name="Slide Number Placeholder 3"/>
          <p:cNvSpPr>
            <a:spLocks noGrp="1"/>
          </p:cNvSpPr>
          <p:nvPr>
            <p:ph type="sldNum" sz="quarter" idx="5"/>
          </p:nvPr>
        </p:nvSpPr>
        <p:spPr/>
        <p:txBody>
          <a:bodyPr/>
          <a:lstStyle/>
          <a:p>
            <a:fld id="{10A29E61-899D-4DEC-B2DA-C928176A27CF}" type="slidenum">
              <a:rPr lang="en-AU" smtClean="0"/>
              <a:t>116</a:t>
            </a:fld>
            <a:endParaRPr lang="en-AU"/>
          </a:p>
        </p:txBody>
      </p:sp>
    </p:spTree>
    <p:extLst>
      <p:ext uri="{BB962C8B-B14F-4D97-AF65-F5344CB8AC3E}">
        <p14:creationId xmlns:p14="http://schemas.microsoft.com/office/powerpoint/2010/main" val="659528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ln/>
        </p:spPr>
        <p:txBody>
          <a:bodyPr/>
          <a:lstStyle/>
          <a:p>
            <a:endParaRPr lang="en-US"/>
          </a:p>
        </p:txBody>
      </p:sp>
      <p:sp>
        <p:nvSpPr>
          <p:cNvPr id="43011" name="Rectangle 3"/>
          <p:cNvSpPr>
            <a:spLocks noGrp="1" noRot="1" noChangeAspect="1" noChangeArrowheads="1" noTextEdit="1"/>
          </p:cNvSpPr>
          <p:nvPr>
            <p:ph type="sldImg"/>
          </p:nvPr>
        </p:nvSpPr>
        <p:spPr>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ln/>
        </p:spPr>
        <p:txBody>
          <a:bodyPr/>
          <a:lstStyle/>
          <a:p>
            <a:endParaRPr lang="en-US"/>
          </a:p>
        </p:txBody>
      </p:sp>
      <p:sp>
        <p:nvSpPr>
          <p:cNvPr id="63491" name="Rectangle 3"/>
          <p:cNvSpPr>
            <a:spLocks noGrp="1" noRot="1" noChangeAspect="1" noChangeArrowheads="1" noTextEdit="1"/>
          </p:cNvSpPr>
          <p:nvPr>
            <p:ph type="sldImg"/>
          </p:nvPr>
        </p:nvSpPr>
        <p:spPr>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146</a:t>
            </a:fld>
            <a:endParaRPr lang="en-AU"/>
          </a:p>
        </p:txBody>
      </p:sp>
    </p:spTree>
    <p:extLst>
      <p:ext uri="{BB962C8B-B14F-4D97-AF65-F5344CB8AC3E}">
        <p14:creationId xmlns:p14="http://schemas.microsoft.com/office/powerpoint/2010/main" val="38421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Instructor simulates client; superficial requirements</a:t>
            </a:r>
            <a:r>
              <a:rPr lang="en-US" baseline="0" dirty="0"/>
              <a:t> gathering leads to the wrong results; ideally have an example of each denial in there</a:t>
            </a:r>
          </a:p>
          <a:p>
            <a:pPr marL="0" indent="0">
              <a:buNone/>
            </a:pPr>
            <a:endParaRPr lang="en-US" baseline="0" dirty="0"/>
          </a:p>
          <a:p>
            <a:pPr marL="0" indent="0">
              <a:buNone/>
            </a:pPr>
            <a:r>
              <a:rPr lang="en-US" baseline="0" dirty="0"/>
              <a:t>Leads to all kinds of follow up questions about technical and quality expectations</a:t>
            </a:r>
          </a:p>
          <a:p>
            <a:pPr marL="0" indent="0">
              <a:buNone/>
            </a:pPr>
            <a:endParaRPr lang="en-US" baseline="0" dirty="0"/>
          </a:p>
          <a:p>
            <a:pPr marL="0" indent="0">
              <a:buNone/>
            </a:pPr>
            <a:r>
              <a:rPr lang="en-US" baseline="0" dirty="0"/>
              <a:t>let's say Tidbinbilla (https://</a:t>
            </a:r>
            <a:r>
              <a:rPr lang="en-US" baseline="0" dirty="0" err="1"/>
              <a:t>www.tidbinbilla.act.gov.au</a:t>
            </a:r>
            <a:r>
              <a:rPr lang="en-US" baseline="0" dirty="0"/>
              <a:t>/) needs a new ticket system. want to sell tickets online, have paperless tickets (smart phone) and have special requests as below -- assuming so far only paper tickets + will call (slow)</a:t>
            </a:r>
          </a:p>
          <a:p>
            <a:pPr marL="0" indent="0">
              <a:buNone/>
            </a:pPr>
            <a:endParaRPr lang="en-US" baseline="0" dirty="0"/>
          </a:p>
          <a:p>
            <a:pPr marL="0" indent="0">
              <a:buNone/>
            </a:pPr>
            <a:r>
              <a:rPr lang="en-US" baseline="0" dirty="0"/>
              <a:t>I'll suggest a system previously built for buses (Transport Canberra) with minor modifications (denial by prior knowledge)</a:t>
            </a:r>
          </a:p>
          <a:p>
            <a:pPr marL="0" indent="0">
              <a:buNone/>
            </a:pPr>
            <a:endParaRPr lang="en-US" baseline="0" dirty="0"/>
          </a:p>
          <a:p>
            <a:pPr marL="0" indent="0">
              <a:buNone/>
            </a:pPr>
            <a:r>
              <a:rPr lang="en-US" baseline="0" dirty="0"/>
              <a:t>You'll ask for special features, such as having discounts for specific weeks, for which I'll know exactly what tables in the database to modify without really listening to what exactly you want (denial by hacking)</a:t>
            </a:r>
          </a:p>
          <a:p>
            <a:pPr marL="0" indent="0">
              <a:buNone/>
            </a:pPr>
            <a:endParaRPr lang="en-US" baseline="0" dirty="0"/>
          </a:p>
          <a:p>
            <a:pPr marL="0" indent="0">
              <a:buNone/>
            </a:pPr>
            <a:r>
              <a:rPr lang="en-US" baseline="0" dirty="0"/>
              <a:t>Previously the city gave away free tickets to people in need, you ask for something similar. Or a lottery... Or special payment types. I'll</a:t>
            </a:r>
          </a:p>
          <a:p>
            <a:pPr marL="0" indent="0">
              <a:buNone/>
            </a:pPr>
            <a:r>
              <a:rPr lang="en-US" baseline="0" dirty="0"/>
              <a:t>downplay the need; they should just give visa </a:t>
            </a:r>
            <a:r>
              <a:rPr lang="en-US" baseline="0" dirty="0" err="1"/>
              <a:t>prepayed</a:t>
            </a:r>
            <a:r>
              <a:rPr lang="en-US" baseline="0" dirty="0"/>
              <a:t> card to my system works (denial by abstraction).</a:t>
            </a:r>
          </a:p>
          <a:p>
            <a:pPr marL="0" indent="0">
              <a:buNone/>
            </a:pPr>
            <a:endParaRPr lang="en-US" baseline="0" dirty="0"/>
          </a:p>
          <a:p>
            <a:pPr marL="0" indent="0">
              <a:buNone/>
            </a:pPr>
            <a:r>
              <a:rPr lang="en-US" baseline="0" dirty="0"/>
              <a:t>You complain that it's annoying to check that everybody is out at the end of the day. I recommend we can just count this at the gate (denial by vagueness -- though the term is weird... it's essentially ignoring that</a:t>
            </a:r>
          </a:p>
          <a:p>
            <a:pPr marL="0" indent="0">
              <a:buNone/>
            </a:pPr>
            <a:r>
              <a:rPr lang="en-US" baseline="0" dirty="0"/>
              <a:t>the real world does not behave like my counter necessarily)</a:t>
            </a:r>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53</a:t>
            </a:fld>
            <a:endParaRPr lang="en-AU"/>
          </a:p>
        </p:txBody>
      </p:sp>
    </p:spTree>
    <p:extLst>
      <p:ext uri="{BB962C8B-B14F-4D97-AF65-F5344CB8AC3E}">
        <p14:creationId xmlns:p14="http://schemas.microsoft.com/office/powerpoint/2010/main" val="387085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55</a:t>
            </a:fld>
            <a:endParaRPr lang="en-AU"/>
          </a:p>
        </p:txBody>
      </p:sp>
    </p:spTree>
    <p:extLst>
      <p:ext uri="{BB962C8B-B14F-4D97-AF65-F5344CB8AC3E}">
        <p14:creationId xmlns:p14="http://schemas.microsoft.com/office/powerpoint/2010/main" val="96936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 “payment has</a:t>
            </a:r>
            <a:r>
              <a:rPr lang="en-US" baseline="0" dirty="0"/>
              <a:t> been received” may not be part of *this* system, e.g., it may be an unshared action.</a:t>
            </a:r>
            <a:endParaRPr lang="en-US" dirty="0"/>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56</a:t>
            </a:fld>
            <a:endParaRPr lang="en-AU"/>
          </a:p>
        </p:txBody>
      </p:sp>
    </p:spTree>
    <p:extLst>
      <p:ext uri="{BB962C8B-B14F-4D97-AF65-F5344CB8AC3E}">
        <p14:creationId xmlns:p14="http://schemas.microsoft.com/office/powerpoint/2010/main" val="107003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Avoiding implementation bias.</a:t>
            </a:r>
          </a:p>
          <a:p>
            <a:endParaRPr lang="en-US" dirty="0"/>
          </a:p>
          <a:p>
            <a:r>
              <a:rPr lang="en-US" dirty="0"/>
              <a:t>The plane – is this a specification,</a:t>
            </a:r>
            <a:r>
              <a:rPr lang="en-US" baseline="0" dirty="0"/>
              <a:t> or wholly in the machine domain? What is the relevance of s</a:t>
            </a:r>
            <a:r>
              <a:rPr lang="en-US" dirty="0"/>
              <a:t>ystems v. software engineering?</a:t>
            </a:r>
            <a:r>
              <a:rPr lang="en-US" baseline="0" dirty="0"/>
              <a:t> (RE is systems engineering)</a:t>
            </a:r>
          </a:p>
          <a:p>
            <a:r>
              <a:rPr lang="en-US" baseline="0" dirty="0"/>
              <a:t>The system is the environment + the machine.</a:t>
            </a:r>
          </a:p>
          <a:p>
            <a:r>
              <a:rPr lang="en-US" baseline="0" dirty="0"/>
              <a:t>We can talk about shared and unshared actions.</a:t>
            </a:r>
            <a:endParaRPr lang="en-US" dirty="0"/>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62</a:t>
            </a:fld>
            <a:endParaRPr lang="en-AU"/>
          </a:p>
        </p:txBody>
      </p:sp>
    </p:spTree>
    <p:extLst>
      <p:ext uri="{BB962C8B-B14F-4D97-AF65-F5344CB8AC3E}">
        <p14:creationId xmlns:p14="http://schemas.microsoft.com/office/powerpoint/2010/main" val="52378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is balance a property of the environment?</a:t>
            </a:r>
          </a:p>
          <a:p>
            <a:r>
              <a:rPr lang="en-US" baseline="0" dirty="0"/>
              <a:t>Many systems interact with balance, so who (or what) has the global view of these concurrent actions?</a:t>
            </a:r>
            <a:endParaRPr lang="en-US" dirty="0"/>
          </a:p>
          <a:p>
            <a:endParaRPr lang="en-US" dirty="0"/>
          </a:p>
          <a:p>
            <a:r>
              <a:rPr lang="en-US" dirty="0"/>
              <a:t>"Some requirements are not directly implementable because they are stated in terms of unshared phenomena. In the banking environment (Section 3.2), for example, there is a requirement (a withdrawal request leads to a withdrawal payout, provided that the requested amount does not exceed the current balance) stated in terms of the account balance. The only shared phenomena in this example are the action types deposit, withdrawal- request, and withdrawal-payout. Since the balance state component (a legal debt) exists in the environment and is not shared with the machine, the machine cannot directly implement this requirement.</a:t>
            </a:r>
          </a:p>
        </p:txBody>
      </p:sp>
      <p:sp>
        <p:nvSpPr>
          <p:cNvPr id="4" name="Slide Number Placeholder 3"/>
          <p:cNvSpPr>
            <a:spLocks noGrp="1"/>
          </p:cNvSpPr>
          <p:nvPr>
            <p:ph type="sldNum" sz="quarter" idx="5"/>
          </p:nvPr>
        </p:nvSpPr>
        <p:spPr/>
        <p:txBody>
          <a:bodyPr/>
          <a:lstStyle/>
          <a:p>
            <a:fld id="{10A29E61-899D-4DEC-B2DA-C928176A27CF}" type="slidenum">
              <a:rPr lang="en-AU" smtClean="0"/>
              <a:t>63</a:t>
            </a:fld>
            <a:endParaRPr lang="en-AU"/>
          </a:p>
        </p:txBody>
      </p:sp>
    </p:spTree>
    <p:extLst>
      <p:ext uri="{BB962C8B-B14F-4D97-AF65-F5344CB8AC3E}">
        <p14:creationId xmlns:p14="http://schemas.microsoft.com/office/powerpoint/2010/main" val="215907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need to define specification? </a:t>
            </a:r>
          </a:p>
          <a:p>
            <a:endParaRPr lang="en-US" dirty="0"/>
          </a:p>
          <a:p>
            <a:r>
              <a:rPr lang="en-US" dirty="0"/>
              <a:t>Location-based models?</a:t>
            </a:r>
          </a:p>
          <a:p>
            <a:r>
              <a:rPr lang="en-US" dirty="0"/>
              <a:t>Behavioral</a:t>
            </a:r>
            <a:r>
              <a:rPr lang="en-US" baseline="0" dirty="0"/>
              <a:t> models.</a:t>
            </a:r>
          </a:p>
          <a:p>
            <a:r>
              <a:rPr lang="en-US" baseline="0" dirty="0"/>
              <a:t>Inventory models.</a:t>
            </a:r>
            <a:endParaRPr lang="en-US" dirty="0"/>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64</a:t>
            </a:fld>
            <a:endParaRPr lang="en-AU"/>
          </a:p>
        </p:txBody>
      </p:sp>
    </p:spTree>
    <p:extLst>
      <p:ext uri="{BB962C8B-B14F-4D97-AF65-F5344CB8AC3E}">
        <p14:creationId xmlns:p14="http://schemas.microsoft.com/office/powerpoint/2010/main" val="54951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PAUSE AND DISCUSS</a:t>
            </a:r>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67</a:t>
            </a:fld>
            <a:endParaRPr lang="en-AU"/>
          </a:p>
        </p:txBody>
      </p:sp>
    </p:spTree>
    <p:extLst>
      <p:ext uri="{BB962C8B-B14F-4D97-AF65-F5344CB8AC3E}">
        <p14:creationId xmlns:p14="http://schemas.microsoft.com/office/powerpoint/2010/main" val="2931441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COMPUTING   |  COMP 2120 / COMP 6120 | WEEK 2 OF 12: Requirements</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380611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6" name="Google Shape;56;p10"/>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164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dirty="0"/>
              <a:t>ANU SCHOOL OF COMPUTING   |  COMP 2120 / COMP 6120 | WEEK 2 OF 12: Requirements</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To Remov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GB"/>
              <a:t>Click to edit Master title style</a:t>
            </a:r>
            <a:endParaRPr lang="en-AU"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r>
              <a:rPr lang="en-AU" dirty="0"/>
              <a:t>ANU SCHOOL OF COMPUTING   |  COMP 2120 / COMP 6120 | WEEK 2 OF 12: Requirements</a:t>
            </a:r>
          </a:p>
        </p:txBody>
      </p:sp>
      <p:sp>
        <p:nvSpPr>
          <p:cNvPr id="6" name="Rectangle 6"/>
          <p:cNvSpPr>
            <a:spLocks noGrp="1" noChangeArrowheads="1"/>
          </p:cNvSpPr>
          <p:nvPr>
            <p:ph type="sldNum" sz="quarter" idx="12"/>
          </p:nvPr>
        </p:nvSpPr>
        <p:spPr>
          <a:ln/>
        </p:spPr>
        <p:txBody>
          <a:bodyPr/>
          <a:lstStyle>
            <a:lvl1pPr>
              <a:defRPr/>
            </a:lvl1pPr>
          </a:lstStyle>
          <a:p>
            <a:fld id="{8E41B671-95F8-AD49-965B-CC100353298F}" type="slidenum">
              <a:rPr lang="en-AU" altLang="x-none"/>
              <a:pPr/>
              <a:t>‹#›</a:t>
            </a:fld>
            <a:endParaRPr lang="en-AU" altLang="x-none"/>
          </a:p>
        </p:txBody>
      </p:sp>
    </p:spTree>
    <p:extLst>
      <p:ext uri="{BB962C8B-B14F-4D97-AF65-F5344CB8AC3E}">
        <p14:creationId xmlns:p14="http://schemas.microsoft.com/office/powerpoint/2010/main" val="119901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To Remove 2">
    <p:spTree>
      <p:nvGrpSpPr>
        <p:cNvPr id="1" name=""/>
        <p:cNvGrpSpPr/>
        <p:nvPr/>
      </p:nvGrpSpPr>
      <p:grpSpPr>
        <a:xfrm>
          <a:off x="0" y="0"/>
          <a:ext cx="0" cy="0"/>
          <a:chOff x="0" y="0"/>
          <a:chExt cx="0" cy="0"/>
        </a:xfrm>
      </p:grpSpPr>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Title Text"/>
          <p:cNvSpPr txBox="1">
            <a:spLocks noGrp="1"/>
          </p:cNvSpPr>
          <p:nvPr>
            <p:ph type="title"/>
          </p:nvPr>
        </p:nvSpPr>
        <p:spPr>
          <a:prstGeom prst="rect">
            <a:avLst/>
          </a:prstGeom>
        </p:spPr>
        <p:txBody>
          <a:body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Rectangle 5">
            <a:extLst>
              <a:ext uri="{FF2B5EF4-FFF2-40B4-BE49-F238E27FC236}">
                <a16:creationId xmlns:a16="http://schemas.microsoft.com/office/drawing/2014/main" id="{65979F06-C519-991B-51F0-465B5F1851AE}"/>
              </a:ext>
            </a:extLst>
          </p:cNvPr>
          <p:cNvSpPr>
            <a:spLocks noGrp="1" noChangeArrowheads="1"/>
          </p:cNvSpPr>
          <p:nvPr>
            <p:ph type="ftr" sz="quarter" idx="11"/>
          </p:nvPr>
        </p:nvSpPr>
        <p:spPr>
          <a:xfrm>
            <a:off x="1440000" y="4914000"/>
            <a:ext cx="5400000" cy="108000"/>
          </a:xfrm>
          <a:ln/>
        </p:spPr>
        <p:txBody>
          <a:bodyPr/>
          <a:lstStyle>
            <a:lvl1pPr>
              <a:defRPr/>
            </a:lvl1pPr>
          </a:lstStyle>
          <a:p>
            <a:pPr>
              <a:defRPr/>
            </a:pPr>
            <a:r>
              <a:rPr lang="en-AU" dirty="0"/>
              <a:t>ANU SCHOOL OF COMPUTING   |  COMP 2120 / COMP 6120 | WEEK 2 OF 12: Requirements</a:t>
            </a:r>
          </a:p>
        </p:txBody>
      </p:sp>
      <p:sp>
        <p:nvSpPr>
          <p:cNvPr id="8" name="Rectangle 4">
            <a:extLst>
              <a:ext uri="{FF2B5EF4-FFF2-40B4-BE49-F238E27FC236}">
                <a16:creationId xmlns:a16="http://schemas.microsoft.com/office/drawing/2014/main" id="{4085F02F-4206-B838-8DD6-B6ECD3469CAE}"/>
              </a:ext>
            </a:extLst>
          </p:cNvPr>
          <p:cNvSpPr>
            <a:spLocks noGrp="1" noChangeArrowheads="1"/>
          </p:cNvSpPr>
          <p:nvPr>
            <p:ph type="dt" sz="half" idx="10"/>
          </p:nvPr>
        </p:nvSpPr>
        <p:spPr>
          <a:xfrm>
            <a:off x="7380000" y="4914000"/>
            <a:ext cx="720000" cy="108000"/>
          </a:xfrm>
          <a:ln/>
        </p:spPr>
        <p:txBody>
          <a:bodyPr/>
          <a:lstStyle>
            <a:lvl1pPr>
              <a:defRPr/>
            </a:lvl1pPr>
          </a:lstStyle>
          <a:p>
            <a:endParaRPr lang="x-none" altLang="x-none"/>
          </a:p>
        </p:txBody>
      </p:sp>
    </p:spTree>
    <p:extLst>
      <p:ext uri="{BB962C8B-B14F-4D97-AF65-F5344CB8AC3E}">
        <p14:creationId xmlns:p14="http://schemas.microsoft.com/office/powerpoint/2010/main" val="20630627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an Sommerville">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69727" y="180827"/>
            <a:ext cx="7804547" cy="357833"/>
          </a:xfrm>
          <a:prstGeom prst="rect">
            <a:avLst/>
          </a:prstGeom>
        </p:spPr>
        <p:txBody>
          <a:bodyPr anchor="ctr"/>
          <a:lstStyle>
            <a:lvl1pPr algn="l">
              <a:defRPr sz="1055">
                <a:solidFill>
                  <a:srgbClr val="000000"/>
                </a:solidFill>
              </a:defRPr>
            </a:lvl1pPr>
          </a:lstStyle>
          <a:p>
            <a:r>
              <a:t>Title Text</a:t>
            </a:r>
          </a:p>
        </p:txBody>
      </p:sp>
      <p:sp>
        <p:nvSpPr>
          <p:cNvPr id="43" name="© Ian Sommerville 2018:"/>
          <p:cNvSpPr txBox="1"/>
          <p:nvPr/>
        </p:nvSpPr>
        <p:spPr>
          <a:xfrm>
            <a:off x="3929507" y="4849197"/>
            <a:ext cx="1307650" cy="200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r>
              <a:rPr sz="949"/>
              <a:t> © Ian Sommerville 2018</a:t>
            </a:r>
            <a:r>
              <a:rPr sz="949">
                <a:solidFill>
                  <a:srgbClr val="0096FF"/>
                </a:solidFill>
              </a:rPr>
              <a:t>:</a:t>
            </a:r>
          </a:p>
        </p:txBody>
      </p:sp>
      <p:sp>
        <p:nvSpPr>
          <p:cNvPr id="44" name="Features, Scenarios and Stories"/>
          <p:cNvSpPr txBox="1"/>
          <p:nvPr/>
        </p:nvSpPr>
        <p:spPr>
          <a:xfrm>
            <a:off x="260233" y="4849197"/>
            <a:ext cx="1591382" cy="200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a:lstStyle>
          <a:p>
            <a:r>
              <a:rPr sz="949"/>
              <a:t>Features, Scenarios and Stories</a:t>
            </a:r>
          </a:p>
        </p:txBody>
      </p:sp>
      <p:sp>
        <p:nvSpPr>
          <p:cNvPr id="45" name="Slide Number"/>
          <p:cNvSpPr txBox="1">
            <a:spLocks noGrp="1"/>
          </p:cNvSpPr>
          <p:nvPr>
            <p:ph type="sldNum" sz="quarter" idx="2"/>
          </p:nvPr>
        </p:nvSpPr>
        <p:spPr>
          <a:xfrm>
            <a:off x="8546008" y="4875610"/>
            <a:ext cx="307778" cy="28469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864455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1921401-7444-1C46-AF12-E63AF00517EE}" type="slidenum">
              <a:rPr lang="en-US" smtClean="0"/>
              <a:t>‹#›</a:t>
            </a:fld>
            <a:endParaRPr lang="en-US"/>
          </a:p>
        </p:txBody>
      </p:sp>
    </p:spTree>
    <p:extLst>
      <p:ext uri="{BB962C8B-B14F-4D97-AF65-F5344CB8AC3E}">
        <p14:creationId xmlns:p14="http://schemas.microsoft.com/office/powerpoint/2010/main" val="78194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800"/>
              </a:spcBef>
              <a:defRPr baseline="0">
                <a:solidFill>
                  <a:schemeClr val="tx2"/>
                </a:solidFill>
              </a:defRPr>
            </a:lvl1pPr>
            <a:lvl2pPr>
              <a:spcBef>
                <a:spcPts val="800"/>
              </a:spcBef>
              <a:defRPr baseline="0">
                <a:solidFill>
                  <a:schemeClr val="tx2"/>
                </a:solidFill>
              </a:defRPr>
            </a:lvl2pPr>
            <a:lvl3pPr>
              <a:spcBef>
                <a:spcPts val="800"/>
              </a:spcBef>
              <a:defRPr baseline="0">
                <a:solidFill>
                  <a:schemeClr val="tx2"/>
                </a:solidFill>
              </a:defRPr>
            </a:lvl3pPr>
            <a:lvl4pPr>
              <a:spcBef>
                <a:spcPts val="800"/>
              </a:spcBef>
              <a:defRPr baseline="0">
                <a:solidFill>
                  <a:schemeClr val="tx2"/>
                </a:solidFill>
              </a:defRPr>
            </a:lvl4pPr>
            <a:lvl5pPr>
              <a:spcBef>
                <a:spcPts val="800"/>
              </a:spcBef>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p>
            <a:fld id="{97BF2E21-1858-3E4E-BBFF-D40A8D2F2DFF}" type="slidenum">
              <a:rPr lang="en-US" smtClean="0"/>
              <a:t>‹#›</a:t>
            </a:fld>
            <a:endParaRPr lang="en-US"/>
          </a:p>
        </p:txBody>
      </p:sp>
      <p:sp>
        <p:nvSpPr>
          <p:cNvPr id="11" name="Google Shape;26;p5">
            <a:extLst>
              <a:ext uri="{FF2B5EF4-FFF2-40B4-BE49-F238E27FC236}">
                <a16:creationId xmlns:a16="http://schemas.microsoft.com/office/drawing/2014/main" id="{918D7069-EC4D-3C4E-8BDD-A7A066E73223}"/>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AE0000"/>
              </a:buClr>
              <a:buSzPts val="2800"/>
              <a:buNone/>
              <a:defRPr>
                <a:solidFill>
                  <a:schemeClr val="tx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387155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800"/>
              </a:spcBef>
              <a:defRPr baseline="0">
                <a:solidFill>
                  <a:schemeClr val="tx2"/>
                </a:solidFill>
              </a:defRPr>
            </a:lvl1pPr>
            <a:lvl2pPr>
              <a:spcBef>
                <a:spcPts val="800"/>
              </a:spcBef>
              <a:defRPr baseline="0">
                <a:solidFill>
                  <a:schemeClr val="tx2"/>
                </a:solidFill>
              </a:defRPr>
            </a:lvl2pPr>
            <a:lvl3pPr>
              <a:spcBef>
                <a:spcPts val="800"/>
              </a:spcBef>
              <a:defRPr baseline="0">
                <a:solidFill>
                  <a:schemeClr val="tx2"/>
                </a:solidFill>
              </a:defRPr>
            </a:lvl3pPr>
            <a:lvl4pPr>
              <a:spcBef>
                <a:spcPts val="800"/>
              </a:spcBef>
              <a:defRPr baseline="0">
                <a:solidFill>
                  <a:schemeClr val="tx2"/>
                </a:solidFill>
              </a:defRPr>
            </a:lvl4pPr>
            <a:lvl5pPr>
              <a:spcBef>
                <a:spcPts val="800"/>
              </a:spcBef>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p>
            <a:fld id="{97BF2E21-1858-3E4E-BBFF-D40A8D2F2DFF}" type="slidenum">
              <a:rPr lang="en-US" smtClean="0"/>
              <a:t>‹#›</a:t>
            </a:fld>
            <a:endParaRPr lang="en-US"/>
          </a:p>
        </p:txBody>
      </p:sp>
      <p:sp>
        <p:nvSpPr>
          <p:cNvPr id="11" name="Google Shape;26;p5">
            <a:extLst>
              <a:ext uri="{FF2B5EF4-FFF2-40B4-BE49-F238E27FC236}">
                <a16:creationId xmlns:a16="http://schemas.microsoft.com/office/drawing/2014/main" id="{918D7069-EC4D-3C4E-8BDD-A7A066E73223}"/>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AE0000"/>
              </a:buClr>
              <a:buSzPts val="2800"/>
              <a:buNone/>
              <a:defRPr>
                <a:solidFill>
                  <a:schemeClr val="tx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911466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800"/>
              </a:spcBef>
              <a:defRPr baseline="0">
                <a:solidFill>
                  <a:schemeClr val="tx2"/>
                </a:solidFill>
              </a:defRPr>
            </a:lvl1pPr>
            <a:lvl2pPr>
              <a:spcBef>
                <a:spcPts val="800"/>
              </a:spcBef>
              <a:defRPr baseline="0">
                <a:solidFill>
                  <a:schemeClr val="tx2"/>
                </a:solidFill>
              </a:defRPr>
            </a:lvl2pPr>
            <a:lvl3pPr>
              <a:spcBef>
                <a:spcPts val="800"/>
              </a:spcBef>
              <a:defRPr baseline="0">
                <a:solidFill>
                  <a:schemeClr val="tx2"/>
                </a:solidFill>
              </a:defRPr>
            </a:lvl3pPr>
            <a:lvl4pPr>
              <a:spcBef>
                <a:spcPts val="800"/>
              </a:spcBef>
              <a:defRPr baseline="0">
                <a:solidFill>
                  <a:schemeClr val="tx2"/>
                </a:solidFill>
              </a:defRPr>
            </a:lvl4pPr>
            <a:lvl5pPr>
              <a:spcBef>
                <a:spcPts val="800"/>
              </a:spcBef>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p>
            <a:fld id="{97BF2E21-1858-3E4E-BBFF-D40A8D2F2DFF}" type="slidenum">
              <a:rPr lang="en-US" smtClean="0"/>
              <a:t>‹#›</a:t>
            </a:fld>
            <a:endParaRPr lang="en-US"/>
          </a:p>
        </p:txBody>
      </p:sp>
      <p:sp>
        <p:nvSpPr>
          <p:cNvPr id="11" name="Google Shape;26;p5">
            <a:extLst>
              <a:ext uri="{FF2B5EF4-FFF2-40B4-BE49-F238E27FC236}">
                <a16:creationId xmlns:a16="http://schemas.microsoft.com/office/drawing/2014/main" id="{918D7069-EC4D-3C4E-8BDD-A7A066E73223}"/>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AE0000"/>
              </a:buClr>
              <a:buSzPts val="2800"/>
              <a:buNone/>
              <a:defRPr>
                <a:solidFill>
                  <a:schemeClr val="tx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140111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COMPUTING   |  COMP 2120 / COMP 6120 | WEEK 2 OF 12: Requirements</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71" r:id="rId3"/>
    <p:sldLayoutId id="2147483672" r:id="rId4"/>
    <p:sldLayoutId id="2147483673" r:id="rId5"/>
    <p:sldLayoutId id="2147483678" r:id="rId6"/>
    <p:sldLayoutId id="2147483684" r:id="rId7"/>
    <p:sldLayoutId id="2147483685" r:id="rId8"/>
    <p:sldLayoutId id="2147483694" r:id="rId9"/>
    <p:sldLayoutId id="2147483721" r:id="rId10"/>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tif"/><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video" Target="https://www.youtube.com/embed/0hYZaqYCZyQ?feature=oembed"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image" Target="../media/image14.jpg"/></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7.emf"/></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REQUIREMENTS</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2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D6315A-712F-1779-E69C-003BE5320525}"/>
              </a:ext>
            </a:extLst>
          </p:cNvPr>
          <p:cNvSpPr>
            <a:spLocks noGrp="1"/>
          </p:cNvSpPr>
          <p:nvPr>
            <p:ph idx="1"/>
          </p:nvPr>
        </p:nvSpPr>
        <p:spPr/>
        <p:txBody>
          <a:bodyPr>
            <a:normAutofit fontScale="92500" lnSpcReduction="20000"/>
          </a:bodyPr>
          <a:lstStyle/>
          <a:p>
            <a:endParaRPr lang="en-US" dirty="0"/>
          </a:p>
          <a:p>
            <a:r>
              <a:rPr lang="en-US" dirty="0"/>
              <a:t>The main benefit of personas is that they help you and other development team members empathize with potential users of the software. </a:t>
            </a:r>
          </a:p>
          <a:p>
            <a:r>
              <a:rPr lang="en-US" dirty="0"/>
              <a:t>Personas help because they are a tool that allows developers to ‘step into the user’s shoes’. </a:t>
            </a:r>
          </a:p>
          <a:p>
            <a:pPr lvl="1"/>
            <a:r>
              <a:rPr lang="en-US" dirty="0"/>
              <a:t>Instead of thinking about what you would do in a particular situation, you can imagine how a persona would behave and react. </a:t>
            </a:r>
          </a:p>
          <a:p>
            <a:r>
              <a:rPr lang="en-US" dirty="0"/>
              <a:t>Personas can help you check your ideas to make sure that you are not including product features that aren’t really needed. </a:t>
            </a:r>
          </a:p>
          <a:p>
            <a:r>
              <a:rPr lang="en-US" dirty="0"/>
              <a:t>They help you to avoid making unwarranted assumptions, based on your own knowledge, and designing an over-complicated or irrelevant product.</a:t>
            </a:r>
          </a:p>
        </p:txBody>
      </p:sp>
      <p:sp>
        <p:nvSpPr>
          <p:cNvPr id="3" name="Footer Placeholder 2">
            <a:extLst>
              <a:ext uri="{FF2B5EF4-FFF2-40B4-BE49-F238E27FC236}">
                <a16:creationId xmlns:a16="http://schemas.microsoft.com/office/drawing/2014/main" id="{B167F63D-D93B-B5AF-AE43-5B84CBAE78B8}"/>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1771E47C-75D3-F45B-EA97-9F9C0EC691C4}"/>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5" name="Text Placeholder 4">
            <a:extLst>
              <a:ext uri="{FF2B5EF4-FFF2-40B4-BE49-F238E27FC236}">
                <a16:creationId xmlns:a16="http://schemas.microsoft.com/office/drawing/2014/main" id="{5A36F2A8-2BA8-0744-979E-42B822980C1E}"/>
              </a:ext>
            </a:extLst>
          </p:cNvPr>
          <p:cNvSpPr>
            <a:spLocks noGrp="1"/>
          </p:cNvSpPr>
          <p:nvPr>
            <p:ph type="body" sz="quarter" idx="13"/>
          </p:nvPr>
        </p:nvSpPr>
        <p:spPr/>
        <p:txBody>
          <a:bodyPr/>
          <a:lstStyle/>
          <a:p>
            <a:r>
              <a:rPr lang="en-US" dirty="0"/>
              <a:t>Persona Benefits</a:t>
            </a:r>
          </a:p>
          <a:p>
            <a:endParaRPr lang="en-US" dirty="0"/>
          </a:p>
        </p:txBody>
      </p:sp>
      <p:pic>
        <p:nvPicPr>
          <p:cNvPr id="6" name="Picture 5" descr="A picture containing text, stationary, colorful&#10;&#10;Description automatically generated">
            <a:extLst>
              <a:ext uri="{FF2B5EF4-FFF2-40B4-BE49-F238E27FC236}">
                <a16:creationId xmlns:a16="http://schemas.microsoft.com/office/drawing/2014/main" id="{5458EFCA-6873-DE3D-6191-1B9FDE82B247}"/>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12242646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A0943C-6875-D47C-3651-C3247D89EF6D}"/>
              </a:ext>
            </a:extLst>
          </p:cNvPr>
          <p:cNvSpPr>
            <a:spLocks noGrp="1"/>
          </p:cNvSpPr>
          <p:nvPr>
            <p:ph type="sldNum" sz="quarter" idx="2"/>
          </p:nvPr>
        </p:nvSpPr>
        <p:spPr/>
        <p:txBody>
          <a:bodyPr/>
          <a:lstStyle/>
          <a:p>
            <a:fld id="{86CB4B4D-7CA3-9044-876B-883B54F8677D}" type="slidenum">
              <a:rPr lang="en-AU" smtClean="0"/>
              <a:t>100</a:t>
            </a:fld>
            <a:endParaRPr lang="en-AU" dirty="0"/>
          </a:p>
        </p:txBody>
      </p:sp>
      <p:sp>
        <p:nvSpPr>
          <p:cNvPr id="5" name="Footer Placeholder 4">
            <a:extLst>
              <a:ext uri="{FF2B5EF4-FFF2-40B4-BE49-F238E27FC236}">
                <a16:creationId xmlns:a16="http://schemas.microsoft.com/office/drawing/2014/main" id="{66BA6BBD-854A-CE9A-E291-0F1790C01723}"/>
              </a:ext>
            </a:extLst>
          </p:cNvPr>
          <p:cNvSpPr>
            <a:spLocks noGrp="1"/>
          </p:cNvSpPr>
          <p:nvPr>
            <p:ph type="ftr" sz="quarter" idx="11"/>
          </p:nvPr>
        </p:nvSpPr>
        <p:spPr/>
        <p:txBody>
          <a:bodyPr/>
          <a:lstStyle/>
          <a:p>
            <a:pPr>
              <a:defRPr/>
            </a:pPr>
            <a:r>
              <a:rPr lang="en-AU" dirty="0"/>
              <a:t>ANU SCHOOL OF COMPUTING   |  COMP 2120 / COMP 6120 | WEEK 2 OF 12: Requirements</a:t>
            </a:r>
          </a:p>
        </p:txBody>
      </p:sp>
      <p:sp>
        <p:nvSpPr>
          <p:cNvPr id="9" name="Text Placeholder 5">
            <a:extLst>
              <a:ext uri="{FF2B5EF4-FFF2-40B4-BE49-F238E27FC236}">
                <a16:creationId xmlns:a16="http://schemas.microsoft.com/office/drawing/2014/main" id="{BCFCBC17-D65C-EFB3-1FE7-6FFD27C5A0E2}"/>
              </a:ext>
            </a:extLst>
          </p:cNvPr>
          <p:cNvSpPr>
            <a:spLocks noGrp="1"/>
          </p:cNvSpPr>
          <p:nvPr>
            <p:ph type="body" idx="1"/>
          </p:nvPr>
        </p:nvSpPr>
        <p:spPr>
          <a:xfrm>
            <a:off x="311700" y="3806115"/>
            <a:ext cx="8435390" cy="605100"/>
          </a:xfrm>
        </p:spPr>
        <p:txBody>
          <a:bodyPr/>
          <a:lstStyle/>
          <a:p>
            <a:pPr marL="0" indent="0" algn="ctr">
              <a:buNone/>
            </a:pPr>
            <a:r>
              <a:rPr lang="en-US" dirty="0"/>
              <a:t>End of Monday Lecture/Start of Tuesday Lecture</a:t>
            </a:r>
          </a:p>
        </p:txBody>
      </p:sp>
    </p:spTree>
    <p:extLst>
      <p:ext uri="{BB962C8B-B14F-4D97-AF65-F5344CB8AC3E}">
        <p14:creationId xmlns:p14="http://schemas.microsoft.com/office/powerpoint/2010/main" val="3429592001"/>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10" name="Slide Number Placeholder 9">
            <a:extLst>
              <a:ext uri="{FF2B5EF4-FFF2-40B4-BE49-F238E27FC236}">
                <a16:creationId xmlns:a16="http://schemas.microsoft.com/office/drawing/2014/main" id="{9132DD25-10B8-0492-BC47-80D48A965E30}"/>
              </a:ext>
            </a:extLst>
          </p:cNvPr>
          <p:cNvSpPr>
            <a:spLocks noGrp="1"/>
          </p:cNvSpPr>
          <p:nvPr>
            <p:ph type="sldNum" sz="quarter" idx="12"/>
          </p:nvPr>
        </p:nvSpPr>
        <p:spPr/>
        <p:txBody>
          <a:bodyPr/>
          <a:lstStyle/>
          <a:p>
            <a:fld id="{10A01DC5-1685-4615-8240-15192985C6A2}" type="slidenum">
              <a:rPr lang="en-AU" smtClean="0"/>
              <a:pPr/>
              <a:t>101</a:t>
            </a:fld>
            <a:endParaRPr lang="en-AU"/>
          </a:p>
        </p:txBody>
      </p:sp>
      <p:sp>
        <p:nvSpPr>
          <p:cNvPr id="11" name="Footer Placeholder 10">
            <a:extLst>
              <a:ext uri="{FF2B5EF4-FFF2-40B4-BE49-F238E27FC236}">
                <a16:creationId xmlns:a16="http://schemas.microsoft.com/office/drawing/2014/main" id="{BB9281CF-6988-E8AE-BC1C-17B5065EB583}"/>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Tree>
    <p:extLst>
      <p:ext uri="{BB962C8B-B14F-4D97-AF65-F5344CB8AC3E}">
        <p14:creationId xmlns:p14="http://schemas.microsoft.com/office/powerpoint/2010/main" val="1467451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itle 1"/>
          <p:cNvSpPr txBox="1">
            <a:spLocks noGrp="1"/>
          </p:cNvSpPr>
          <p:nvPr>
            <p:ph type="title"/>
          </p:nvPr>
        </p:nvSpPr>
        <p:spPr>
          <a:prstGeom prst="rect">
            <a:avLst/>
          </a:prstGeom>
        </p:spPr>
        <p:txBody>
          <a:bodyPr/>
          <a:lstStyle/>
          <a:p>
            <a:r>
              <a:t>Resolving Conflicts</a:t>
            </a:r>
          </a:p>
        </p:txBody>
      </p:sp>
      <p:sp>
        <p:nvSpPr>
          <p:cNvPr id="342" name="Slide Number Placeholder 3"/>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102</a:t>
            </a:fld>
            <a:endParaRPr/>
          </a:p>
        </p:txBody>
      </p:sp>
    </p:spTree>
    <p:extLst>
      <p:ext uri="{BB962C8B-B14F-4D97-AF65-F5344CB8AC3E}">
        <p14:creationId xmlns:p14="http://schemas.microsoft.com/office/powerpoint/2010/main" val="22842539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Rectangle 2"/>
          <p:cNvSpPr txBox="1">
            <a:spLocks noGrp="1"/>
          </p:cNvSpPr>
          <p:nvPr>
            <p:ph type="title"/>
          </p:nvPr>
        </p:nvSpPr>
        <p:spPr>
          <a:prstGeom prst="rect">
            <a:avLst/>
          </a:prstGeom>
        </p:spPr>
        <p:txBody>
          <a:bodyPr>
            <a:normAutofit/>
          </a:bodyPr>
          <a:lstStyle>
            <a:lvl1pPr defTabSz="813816">
              <a:defRPr sz="3916"/>
            </a:lvl1pPr>
          </a:lstStyle>
          <a:p>
            <a:r>
              <a:t>Types of inconsistency</a:t>
            </a:r>
          </a:p>
        </p:txBody>
      </p:sp>
      <p:sp>
        <p:nvSpPr>
          <p:cNvPr id="345" name="Rectangle 3"/>
          <p:cNvSpPr txBox="1">
            <a:spLocks noGrp="1"/>
          </p:cNvSpPr>
          <p:nvPr>
            <p:ph type="body" idx="1"/>
          </p:nvPr>
        </p:nvSpPr>
        <p:spPr>
          <a:prstGeom prst="rect">
            <a:avLst/>
          </a:prstGeom>
        </p:spPr>
        <p:txBody>
          <a:bodyPr/>
          <a:lstStyle/>
          <a:p>
            <a:pPr marL="244316" indent="-185681" defTabSz="488633">
              <a:lnSpc>
                <a:spcPct val="90000"/>
              </a:lnSpc>
              <a:spcBef>
                <a:spcPts val="394"/>
              </a:spcBef>
              <a:defRPr sz="2660"/>
            </a:pPr>
            <a:r>
              <a:rPr sz="1800" dirty="0">
                <a:solidFill>
                  <a:schemeClr val="tx2">
                    <a:lumMod val="90000"/>
                  </a:schemeClr>
                </a:solidFill>
              </a:rPr>
              <a:t>Terminology clash: same concept named differently in different statements</a:t>
            </a:r>
          </a:p>
          <a:p>
            <a:pPr marL="488633" lvl="1" indent="-219885" defTabSz="488633">
              <a:lnSpc>
                <a:spcPct val="90000"/>
              </a:lnSpc>
              <a:spcBef>
                <a:spcPts val="113"/>
              </a:spcBef>
              <a:defRPr sz="2280"/>
            </a:pPr>
            <a:r>
              <a:rPr dirty="0">
                <a:solidFill>
                  <a:schemeClr val="tx2">
                    <a:lumMod val="90000"/>
                  </a:schemeClr>
                </a:solidFill>
              </a:rPr>
              <a:t>e.g. library management:  “borrower” vs. “patron”</a:t>
            </a:r>
          </a:p>
          <a:p>
            <a:pPr marL="244316" indent="-185681" defTabSz="488633">
              <a:lnSpc>
                <a:spcPct val="90000"/>
              </a:lnSpc>
              <a:spcBef>
                <a:spcPts val="394"/>
              </a:spcBef>
              <a:defRPr sz="2660"/>
            </a:pPr>
            <a:r>
              <a:rPr sz="1800" dirty="0">
                <a:solidFill>
                  <a:schemeClr val="tx2">
                    <a:lumMod val="90000"/>
                  </a:schemeClr>
                </a:solidFill>
              </a:rPr>
              <a:t>Designation clash: same name for different concepts in different statements</a:t>
            </a:r>
          </a:p>
          <a:p>
            <a:pPr marL="488633" lvl="1" indent="-219885" defTabSz="488633">
              <a:lnSpc>
                <a:spcPct val="90000"/>
              </a:lnSpc>
              <a:spcBef>
                <a:spcPts val="113"/>
              </a:spcBef>
              <a:defRPr sz="2280"/>
            </a:pPr>
            <a:r>
              <a:rPr dirty="0">
                <a:solidFill>
                  <a:schemeClr val="tx2">
                    <a:lumMod val="90000"/>
                  </a:schemeClr>
                </a:solidFill>
              </a:rPr>
              <a:t>e.g.  “user” for “library user” vs. “library software user”</a:t>
            </a:r>
          </a:p>
          <a:p>
            <a:pPr marL="244316" indent="-185681" defTabSz="488633">
              <a:lnSpc>
                <a:spcPct val="90000"/>
              </a:lnSpc>
              <a:spcBef>
                <a:spcPts val="394"/>
              </a:spcBef>
              <a:defRPr sz="2660"/>
            </a:pPr>
            <a:r>
              <a:rPr sz="1800" dirty="0">
                <a:solidFill>
                  <a:schemeClr val="tx2">
                    <a:lumMod val="90000"/>
                  </a:schemeClr>
                </a:solidFill>
              </a:rPr>
              <a:t>Structure clash: same concept structured differently in different statements</a:t>
            </a:r>
          </a:p>
          <a:p>
            <a:pPr marL="488633" lvl="1" indent="-219885" defTabSz="488633">
              <a:lnSpc>
                <a:spcPct val="90000"/>
              </a:lnSpc>
              <a:spcBef>
                <a:spcPts val="113"/>
              </a:spcBef>
              <a:defRPr sz="2280"/>
            </a:pPr>
            <a:r>
              <a:rPr dirty="0">
                <a:solidFill>
                  <a:schemeClr val="tx2">
                    <a:lumMod val="90000"/>
                  </a:schemeClr>
                </a:solidFill>
              </a:rPr>
              <a:t>e.g.  “latest return date” as time point (e.g. Fri 5pm) </a:t>
            </a:r>
          </a:p>
          <a:p>
            <a:pPr marL="488633" lvl="1" indent="-219885" defTabSz="488633">
              <a:lnSpc>
                <a:spcPct val="90000"/>
              </a:lnSpc>
              <a:spcBef>
                <a:spcPts val="113"/>
              </a:spcBef>
              <a:defRPr sz="2280"/>
            </a:pPr>
            <a:r>
              <a:rPr dirty="0">
                <a:solidFill>
                  <a:schemeClr val="tx2">
                    <a:lumMod val="90000"/>
                  </a:schemeClr>
                </a:solidFill>
              </a:rPr>
              <a:t>                                      vs. time interval (e.g. Friday)</a:t>
            </a:r>
          </a:p>
        </p:txBody>
      </p:sp>
      <p:pic>
        <p:nvPicPr>
          <p:cNvPr id="2" name="Picture 1" descr="Text&#10;&#10;Description automatically generated">
            <a:extLst>
              <a:ext uri="{FF2B5EF4-FFF2-40B4-BE49-F238E27FC236}">
                <a16:creationId xmlns:a16="http://schemas.microsoft.com/office/drawing/2014/main" id="{11BFAE69-3D02-E45F-D8F1-24B457860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794741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45">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45">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34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34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34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3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build="p"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tangle 2"/>
          <p:cNvSpPr txBox="1">
            <a:spLocks noGrp="1"/>
          </p:cNvSpPr>
          <p:nvPr>
            <p:ph type="title"/>
          </p:nvPr>
        </p:nvSpPr>
        <p:spPr>
          <a:prstGeom prst="rect">
            <a:avLst/>
          </a:prstGeom>
        </p:spPr>
        <p:txBody>
          <a:bodyPr>
            <a:normAutofit/>
          </a:bodyPr>
          <a:lstStyle>
            <a:lvl1pPr defTabSz="813816">
              <a:defRPr sz="3916"/>
            </a:lvl1pPr>
          </a:lstStyle>
          <a:p>
            <a:r>
              <a:rPr dirty="0"/>
              <a:t>Types of inconsistency</a:t>
            </a:r>
          </a:p>
        </p:txBody>
      </p:sp>
      <p:sp>
        <p:nvSpPr>
          <p:cNvPr id="348" name="Rectangle 3"/>
          <p:cNvSpPr txBox="1">
            <a:spLocks noGrp="1"/>
          </p:cNvSpPr>
          <p:nvPr>
            <p:ph type="body" idx="1"/>
          </p:nvPr>
        </p:nvSpPr>
        <p:spPr>
          <a:prstGeom prst="rect">
            <a:avLst/>
          </a:prstGeom>
        </p:spPr>
        <p:txBody>
          <a:bodyPr/>
          <a:lstStyle/>
          <a:p>
            <a:pPr marL="246887" indent="-187635" defTabSz="493775">
              <a:spcBef>
                <a:spcPts val="394"/>
              </a:spcBef>
              <a:defRPr sz="3072"/>
            </a:pPr>
            <a:r>
              <a:rPr sz="1800" dirty="0">
                <a:solidFill>
                  <a:schemeClr val="tx2">
                    <a:lumMod val="90000"/>
                  </a:schemeClr>
                </a:solidFill>
              </a:rPr>
              <a:t>Strong conflict:  statements not satisfiable together</a:t>
            </a:r>
          </a:p>
          <a:p>
            <a:pPr marL="493775" lvl="1" indent="-222199" defTabSz="493775">
              <a:spcBef>
                <a:spcPts val="113"/>
              </a:spcBef>
              <a:defRPr sz="2688"/>
            </a:pPr>
            <a:r>
              <a:rPr dirty="0">
                <a:solidFill>
                  <a:schemeClr val="tx2">
                    <a:lumMod val="90000"/>
                  </a:schemeClr>
                </a:solidFill>
              </a:rPr>
              <a:t>e.g. “participant constraints may not be disclosed to anyone else” vs. “the meeting initiator should know participant constraints”</a:t>
            </a:r>
          </a:p>
          <a:p>
            <a:pPr marL="246887" indent="-187635" defTabSz="493775">
              <a:spcBef>
                <a:spcPts val="394"/>
              </a:spcBef>
              <a:defRPr sz="3072"/>
            </a:pPr>
            <a:r>
              <a:rPr sz="1800" dirty="0">
                <a:solidFill>
                  <a:schemeClr val="tx2">
                    <a:lumMod val="90000"/>
                  </a:schemeClr>
                </a:solidFill>
              </a:rPr>
              <a:t>Weak conflict (divergence): statements not satisfiable together under some boundary condition</a:t>
            </a:r>
          </a:p>
          <a:p>
            <a:pPr marL="493775" lvl="1" indent="-222199" defTabSz="493775">
              <a:spcBef>
                <a:spcPts val="113"/>
              </a:spcBef>
              <a:defRPr sz="2688"/>
            </a:pPr>
            <a:r>
              <a:rPr dirty="0">
                <a:solidFill>
                  <a:schemeClr val="tx2">
                    <a:lumMod val="90000"/>
                  </a:schemeClr>
                </a:solidFill>
              </a:rPr>
              <a:t>“patrons shall return borrowed copies within X weeks” vs  “patrons shall keep borrowed copies as long as needed” contradict only if “needed&gt;x weeks”</a:t>
            </a:r>
          </a:p>
        </p:txBody>
      </p:sp>
      <p:pic>
        <p:nvPicPr>
          <p:cNvPr id="2" name="Picture 1" descr="Text&#10;&#10;Description automatically generated">
            <a:extLst>
              <a:ext uri="{FF2B5EF4-FFF2-40B4-BE49-F238E27FC236}">
                <a16:creationId xmlns:a16="http://schemas.microsoft.com/office/drawing/2014/main" id="{E140ACD1-11FB-673B-7208-E0C16DDEA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826101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48">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48">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3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build="p"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2"/>
          <p:cNvSpPr txBox="1">
            <a:spLocks noGrp="1"/>
          </p:cNvSpPr>
          <p:nvPr>
            <p:ph type="title"/>
          </p:nvPr>
        </p:nvSpPr>
        <p:spPr>
          <a:prstGeom prst="rect">
            <a:avLst/>
          </a:prstGeom>
        </p:spPr>
        <p:txBody>
          <a:bodyPr>
            <a:normAutofit/>
          </a:bodyPr>
          <a:lstStyle>
            <a:lvl1pPr defTabSz="813816">
              <a:defRPr sz="3916"/>
            </a:lvl1pPr>
          </a:lstStyle>
          <a:p>
            <a:r>
              <a:rPr dirty="0"/>
              <a:t>Handling inconsistencies</a:t>
            </a:r>
          </a:p>
        </p:txBody>
      </p:sp>
      <p:sp>
        <p:nvSpPr>
          <p:cNvPr id="351" name="Rectangle 3"/>
          <p:cNvSpPr txBox="1">
            <a:spLocks noGrp="1"/>
          </p:cNvSpPr>
          <p:nvPr>
            <p:ph type="body" idx="1"/>
          </p:nvPr>
        </p:nvSpPr>
        <p:spPr>
          <a:prstGeom prst="rect">
            <a:avLst/>
          </a:prstGeom>
        </p:spPr>
        <p:txBody>
          <a:bodyPr/>
          <a:lstStyle/>
          <a:p>
            <a:r>
              <a:rPr sz="2100" dirty="0">
                <a:solidFill>
                  <a:schemeClr val="tx2">
                    <a:lumMod val="90000"/>
                  </a:schemeClr>
                </a:solidFill>
              </a:rPr>
              <a:t>Terminology, designation, structure: Build glossary</a:t>
            </a:r>
          </a:p>
          <a:p>
            <a:r>
              <a:rPr sz="2100" dirty="0">
                <a:solidFill>
                  <a:schemeClr val="tx2">
                    <a:lumMod val="90000"/>
                  </a:schemeClr>
                </a:solidFill>
              </a:rPr>
              <a:t>Weak, strong conflicts: Negotiation required</a:t>
            </a:r>
          </a:p>
          <a:p>
            <a:pPr marL="514350" lvl="1" indent="-231458">
              <a:spcBef>
                <a:spcPts val="169"/>
              </a:spcBef>
              <a:defRPr sz="3200"/>
            </a:pPr>
            <a:r>
              <a:rPr sz="2100" dirty="0">
                <a:solidFill>
                  <a:schemeClr val="tx2">
                    <a:lumMod val="90000"/>
                  </a:schemeClr>
                </a:solidFill>
              </a:rPr>
              <a:t>Cause: different objectives of stakeholders =&gt; resolve outside of requirements</a:t>
            </a:r>
          </a:p>
          <a:p>
            <a:pPr marL="514350" lvl="1" indent="-231458">
              <a:spcBef>
                <a:spcPts val="169"/>
              </a:spcBef>
              <a:defRPr sz="3200"/>
            </a:pPr>
            <a:r>
              <a:rPr sz="2100" dirty="0">
                <a:solidFill>
                  <a:schemeClr val="tx2">
                    <a:lumMod val="90000"/>
                  </a:schemeClr>
                </a:solidFill>
              </a:rPr>
              <a:t>Cause: quality tradeoffs =&gt; explore preferences</a:t>
            </a:r>
          </a:p>
        </p:txBody>
      </p:sp>
      <p:pic>
        <p:nvPicPr>
          <p:cNvPr id="2" name="Picture 1" descr="Text&#10;&#10;Description automatically generated">
            <a:extLst>
              <a:ext uri="{FF2B5EF4-FFF2-40B4-BE49-F238E27FC236}">
                <a16:creationId xmlns:a16="http://schemas.microsoft.com/office/drawing/2014/main" id="{D924695B-A7CD-0640-7260-0DAF2A4D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4683368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le 4"/>
          <p:cNvSpPr txBox="1">
            <a:spLocks noGrp="1"/>
          </p:cNvSpPr>
          <p:nvPr>
            <p:ph type="title"/>
          </p:nvPr>
        </p:nvSpPr>
        <p:spPr>
          <a:prstGeom prst="rect">
            <a:avLst/>
          </a:prstGeom>
        </p:spPr>
        <p:txBody>
          <a:bodyPr>
            <a:normAutofit/>
          </a:bodyPr>
          <a:lstStyle>
            <a:lvl1pPr defTabSz="813816">
              <a:defRPr sz="3916"/>
            </a:lvl1pPr>
          </a:lstStyle>
          <a:p>
            <a:r>
              <a:t>Requirements Traceability</a:t>
            </a:r>
          </a:p>
        </p:txBody>
      </p:sp>
      <p:sp>
        <p:nvSpPr>
          <p:cNvPr id="356" name="Content Placeholder 5"/>
          <p:cNvSpPr txBox="1">
            <a:spLocks noGrp="1"/>
          </p:cNvSpPr>
          <p:nvPr>
            <p:ph type="body" idx="1"/>
          </p:nvPr>
        </p:nvSpPr>
        <p:spPr>
          <a:prstGeom prst="rect">
            <a:avLst/>
          </a:prstGeom>
        </p:spPr>
        <p:txBody>
          <a:bodyPr/>
          <a:lstStyle/>
          <a:p>
            <a:r>
              <a:rPr dirty="0">
                <a:solidFill>
                  <a:schemeClr val="tx2">
                    <a:lumMod val="90000"/>
                  </a:schemeClr>
                </a:solidFill>
              </a:rPr>
              <a:t>Keep connections between requirements</a:t>
            </a:r>
          </a:p>
          <a:p>
            <a:r>
              <a:rPr dirty="0">
                <a:solidFill>
                  <a:schemeClr val="tx2">
                    <a:lumMod val="90000"/>
                  </a:schemeClr>
                </a:solidFill>
              </a:rPr>
              <a:t>What follows from what</a:t>
            </a:r>
          </a:p>
        </p:txBody>
      </p:sp>
      <p:sp>
        <p:nvSpPr>
          <p:cNvPr id="357"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106</a:t>
            </a:fld>
            <a:endParaRPr/>
          </a:p>
        </p:txBody>
      </p:sp>
      <p:pic>
        <p:nvPicPr>
          <p:cNvPr id="2" name="Picture 1" descr="Text&#10;&#10;Description automatically generated">
            <a:extLst>
              <a:ext uri="{FF2B5EF4-FFF2-40B4-BE49-F238E27FC236}">
                <a16:creationId xmlns:a16="http://schemas.microsoft.com/office/drawing/2014/main" id="{17F51865-7EBB-660A-178B-39B5A22D0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31453696"/>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a:spLocks noGrp="1"/>
          </p:cNvSpPr>
          <p:nvPr>
            <p:ph type="title"/>
          </p:nvPr>
        </p:nvSpPr>
        <p:spPr>
          <a:prstGeom prst="rect">
            <a:avLst/>
          </a:prstGeom>
        </p:spPr>
        <p:txBody>
          <a:bodyPr>
            <a:normAutofit/>
          </a:bodyPr>
          <a:lstStyle>
            <a:lvl1pPr defTabSz="813816">
              <a:defRPr sz="3916"/>
            </a:lvl1pPr>
          </a:lstStyle>
          <a:p>
            <a:r>
              <a:t>Requirements prioritization</a:t>
            </a:r>
          </a:p>
        </p:txBody>
      </p:sp>
      <p:sp>
        <p:nvSpPr>
          <p:cNvPr id="360" name="Content Placeholder 2"/>
          <p:cNvSpPr txBox="1">
            <a:spLocks noGrp="1"/>
          </p:cNvSpPr>
          <p:nvPr>
            <p:ph type="body" idx="1"/>
          </p:nvPr>
        </p:nvSpPr>
        <p:spPr>
          <a:prstGeom prst="rect">
            <a:avLst/>
          </a:prstGeom>
        </p:spPr>
        <p:txBody>
          <a:bodyPr/>
          <a:lstStyle/>
          <a:p>
            <a:r>
              <a:rPr sz="2100" dirty="0">
                <a:solidFill>
                  <a:schemeClr val="tx2">
                    <a:lumMod val="90000"/>
                  </a:schemeClr>
                </a:solidFill>
              </a:rPr>
              <a:t>Cost, time, and other limits</a:t>
            </a:r>
          </a:p>
          <a:p>
            <a:r>
              <a:rPr sz="2100" dirty="0">
                <a:solidFill>
                  <a:schemeClr val="tx2">
                    <a:lumMod val="90000"/>
                  </a:schemeClr>
                </a:solidFill>
              </a:rPr>
              <a:t>Dependencies among requirements</a:t>
            </a:r>
          </a:p>
          <a:p>
            <a:r>
              <a:rPr sz="2100" dirty="0">
                <a:solidFill>
                  <a:schemeClr val="tx2">
                    <a:lumMod val="90000"/>
                  </a:schemeClr>
                </a:solidFill>
              </a:rPr>
              <a:t>Nice to have</a:t>
            </a:r>
          </a:p>
          <a:p>
            <a:endParaRPr sz="2100" dirty="0">
              <a:solidFill>
                <a:schemeClr val="tx2">
                  <a:lumMod val="90000"/>
                </a:schemeClr>
              </a:solidFill>
            </a:endParaRPr>
          </a:p>
          <a:p>
            <a:r>
              <a:rPr sz="2100" dirty="0">
                <a:solidFill>
                  <a:schemeClr val="tx2">
                    <a:lumMod val="90000"/>
                  </a:schemeClr>
                </a:solidFill>
              </a:rPr>
              <a:t>Strategies to base on value contribution</a:t>
            </a:r>
          </a:p>
        </p:txBody>
      </p:sp>
      <p:sp>
        <p:nvSpPr>
          <p:cNvPr id="361"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107</a:t>
            </a:fld>
            <a:endParaRPr/>
          </a:p>
        </p:txBody>
      </p:sp>
      <p:pic>
        <p:nvPicPr>
          <p:cNvPr id="2" name="Picture 1" descr="Text&#10;&#10;Description automatically generated">
            <a:extLst>
              <a:ext uri="{FF2B5EF4-FFF2-40B4-BE49-F238E27FC236}">
                <a16:creationId xmlns:a16="http://schemas.microsoft.com/office/drawing/2014/main" id="{03A4E3D3-03F7-885F-7C64-958BA37A7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731220131"/>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le 1"/>
          <p:cNvSpPr txBox="1">
            <a:spLocks noGrp="1"/>
          </p:cNvSpPr>
          <p:nvPr>
            <p:ph type="title"/>
          </p:nvPr>
        </p:nvSpPr>
        <p:spPr>
          <a:prstGeom prst="rect">
            <a:avLst/>
          </a:prstGeom>
        </p:spPr>
        <p:txBody>
          <a:bodyPr>
            <a:normAutofit/>
          </a:bodyPr>
          <a:lstStyle>
            <a:lvl1pPr defTabSz="813816">
              <a:defRPr sz="3916"/>
            </a:lvl1pPr>
          </a:lstStyle>
          <a:p>
            <a:r>
              <a:t>Summary</a:t>
            </a:r>
          </a:p>
        </p:txBody>
      </p:sp>
      <p:sp>
        <p:nvSpPr>
          <p:cNvPr id="364" name="Content Placeholder 2"/>
          <p:cNvSpPr txBox="1">
            <a:spLocks noGrp="1"/>
          </p:cNvSpPr>
          <p:nvPr>
            <p:ph type="body" idx="1"/>
          </p:nvPr>
        </p:nvSpPr>
        <p:spPr>
          <a:prstGeom prst="rect">
            <a:avLst/>
          </a:prstGeom>
        </p:spPr>
        <p:txBody>
          <a:bodyPr/>
          <a:lstStyle/>
          <a:p>
            <a:pPr marL="241745" indent="-183725" defTabSz="483489">
              <a:lnSpc>
                <a:spcPct val="90000"/>
              </a:lnSpc>
              <a:spcBef>
                <a:spcPts val="394"/>
              </a:spcBef>
              <a:defRPr sz="3102"/>
            </a:pPr>
            <a:r>
              <a:rPr sz="2100" dirty="0">
                <a:solidFill>
                  <a:schemeClr val="tx2">
                    <a:lumMod val="90000"/>
                  </a:schemeClr>
                </a:solidFill>
              </a:rPr>
              <a:t>Many solicitation strategies, including document analysis, interviews, and ethnography</a:t>
            </a:r>
          </a:p>
          <a:p>
            <a:pPr marL="241745" indent="-183725" defTabSz="483489">
              <a:lnSpc>
                <a:spcPct val="90000"/>
              </a:lnSpc>
              <a:spcBef>
                <a:spcPts val="394"/>
              </a:spcBef>
              <a:defRPr sz="3102"/>
            </a:pPr>
            <a:r>
              <a:rPr sz="2100" dirty="0">
                <a:solidFill>
                  <a:schemeClr val="tx2">
                    <a:lumMod val="90000"/>
                  </a:schemeClr>
                </a:solidFill>
              </a:rPr>
              <a:t>Do not underestimate the challenge of interviews</a:t>
            </a:r>
          </a:p>
          <a:p>
            <a:pPr marL="241745" indent="-183725" defTabSz="483489">
              <a:lnSpc>
                <a:spcPct val="90000"/>
              </a:lnSpc>
              <a:spcBef>
                <a:spcPts val="394"/>
              </a:spcBef>
              <a:defRPr sz="3102"/>
            </a:pPr>
            <a:r>
              <a:rPr sz="2100" dirty="0">
                <a:solidFill>
                  <a:schemeClr val="tx2">
                    <a:lumMod val="90000"/>
                  </a:schemeClr>
                </a:solidFill>
              </a:rPr>
              <a:t>Resolving conflicts</a:t>
            </a:r>
          </a:p>
          <a:p>
            <a:pPr marL="241745" indent="-183725" defTabSz="483489">
              <a:lnSpc>
                <a:spcPct val="90000"/>
              </a:lnSpc>
              <a:spcBef>
                <a:spcPts val="394"/>
              </a:spcBef>
              <a:defRPr sz="3102"/>
            </a:pPr>
            <a:r>
              <a:rPr sz="2100" dirty="0">
                <a:solidFill>
                  <a:schemeClr val="tx2">
                    <a:lumMod val="90000"/>
                  </a:schemeClr>
                </a:solidFill>
              </a:rPr>
              <a:t>Using prototypes to enhance discussions and decision making</a:t>
            </a:r>
          </a:p>
          <a:p>
            <a:pPr marL="241745" indent="-183725" defTabSz="483489">
              <a:lnSpc>
                <a:spcPct val="90000"/>
              </a:lnSpc>
              <a:spcBef>
                <a:spcPts val="394"/>
              </a:spcBef>
              <a:defRPr sz="3102"/>
            </a:pPr>
            <a:r>
              <a:rPr sz="2100" dirty="0">
                <a:solidFill>
                  <a:schemeClr val="tx2">
                    <a:lumMod val="90000"/>
                  </a:schemeClr>
                </a:solidFill>
              </a:rPr>
              <a:t>Many documentation strategies; our focus is on </a:t>
            </a:r>
            <a:r>
              <a:rPr sz="2100" i="1" dirty="0">
                <a:solidFill>
                  <a:schemeClr val="tx2">
                    <a:lumMod val="90000"/>
                  </a:schemeClr>
                </a:solidFill>
              </a:rPr>
              <a:t>user stories</a:t>
            </a:r>
          </a:p>
        </p:txBody>
      </p:sp>
      <p:pic>
        <p:nvPicPr>
          <p:cNvPr id="2" name="Picture 1" descr="Text&#10;&#10;Description automatically generated">
            <a:extLst>
              <a:ext uri="{FF2B5EF4-FFF2-40B4-BE49-F238E27FC236}">
                <a16:creationId xmlns:a16="http://schemas.microsoft.com/office/drawing/2014/main" id="{D8A58917-FEAB-28AF-B159-0C5E16EFD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88483670"/>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le 1"/>
          <p:cNvSpPr txBox="1">
            <a:spLocks noGrp="1"/>
          </p:cNvSpPr>
          <p:nvPr>
            <p:ph type="title"/>
          </p:nvPr>
        </p:nvSpPr>
        <p:spPr>
          <a:prstGeom prst="rect">
            <a:avLst/>
          </a:prstGeom>
        </p:spPr>
        <p:txBody>
          <a:bodyPr>
            <a:normAutofit/>
          </a:bodyPr>
          <a:lstStyle>
            <a:lvl1pPr defTabSz="813816">
              <a:defRPr sz="3916"/>
            </a:lvl1pPr>
          </a:lstStyle>
          <a:p>
            <a:r>
              <a:t>Risk</a:t>
            </a:r>
          </a:p>
        </p:txBody>
      </p:sp>
      <p:pic>
        <p:nvPicPr>
          <p:cNvPr id="369" name="Content Placeholder 4" descr="Content Placeholder 4"/>
          <p:cNvPicPr>
            <a:picLocks noChangeAspect="1"/>
          </p:cNvPicPr>
          <p:nvPr/>
        </p:nvPicPr>
        <p:blipFill>
          <a:blip r:embed="rId2"/>
          <a:stretch>
            <a:fillRect/>
          </a:stretch>
        </p:blipFill>
        <p:spPr>
          <a:xfrm>
            <a:off x="2683410" y="605118"/>
            <a:ext cx="3865308" cy="3800994"/>
          </a:xfrm>
          <a:prstGeom prst="rect">
            <a:avLst/>
          </a:prstGeom>
          <a:ln w="12700">
            <a:miter lim="400000"/>
          </a:ln>
        </p:spPr>
      </p:pic>
      <p:pic>
        <p:nvPicPr>
          <p:cNvPr id="2" name="Picture 1" descr="Text&#10;&#10;Description automatically generated">
            <a:extLst>
              <a:ext uri="{FF2B5EF4-FFF2-40B4-BE49-F238E27FC236}">
                <a16:creationId xmlns:a16="http://schemas.microsoft.com/office/drawing/2014/main" id="{D88A9EEA-849C-1756-BEA6-2F67727B4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875427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FC4D7-9AA1-BF79-4E21-3CA6C0D6D678}"/>
              </a:ext>
            </a:extLst>
          </p:cNvPr>
          <p:cNvSpPr>
            <a:spLocks noGrp="1"/>
          </p:cNvSpPr>
          <p:nvPr>
            <p:ph idx="1"/>
          </p:nvPr>
        </p:nvSpPr>
        <p:spPr/>
        <p:txBody>
          <a:bodyPr>
            <a:normAutofit fontScale="92500" lnSpcReduction="20000"/>
          </a:bodyPr>
          <a:lstStyle/>
          <a:p>
            <a:endParaRPr lang="en-US" dirty="0"/>
          </a:p>
          <a:p>
            <a:r>
              <a:rPr lang="en-US" dirty="0"/>
              <a:t>Personas should be based on an understanding of the potential product users, their jobs, their background and their aspirations. </a:t>
            </a:r>
          </a:p>
          <a:p>
            <a:r>
              <a:rPr lang="en-US" dirty="0"/>
              <a:t>You should study and survey potential users to understand what they want and how they might use the product. </a:t>
            </a:r>
          </a:p>
          <a:p>
            <a:r>
              <a:rPr lang="en-US" dirty="0"/>
              <a:t>From this data, you can then abstract the essential information about the different types of product user and use this as a basis for creating personas. </a:t>
            </a:r>
          </a:p>
          <a:p>
            <a:r>
              <a:rPr lang="en-US" dirty="0"/>
              <a:t>Personas that are developed on the basis of limited user information are called proto-personas. </a:t>
            </a:r>
          </a:p>
          <a:p>
            <a:pPr lvl="1"/>
            <a:r>
              <a:rPr lang="en-US" dirty="0"/>
              <a:t>Proto-personas may be created as a collective team exercise using whatever information is available about potential product users. They can never be as accurate as personas developed from detailed user studies, but they are better than nothing. </a:t>
            </a:r>
          </a:p>
        </p:txBody>
      </p:sp>
      <p:sp>
        <p:nvSpPr>
          <p:cNvPr id="3" name="Footer Placeholder 2">
            <a:extLst>
              <a:ext uri="{FF2B5EF4-FFF2-40B4-BE49-F238E27FC236}">
                <a16:creationId xmlns:a16="http://schemas.microsoft.com/office/drawing/2014/main" id="{A8B12C4F-435D-53D0-BEFA-BA98BCCD4C7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B75675ED-9E3F-6B89-0C99-BF1751B1A7DD}"/>
              </a:ext>
            </a:extLst>
          </p:cNvPr>
          <p:cNvSpPr>
            <a:spLocks noGrp="1"/>
          </p:cNvSpPr>
          <p:nvPr>
            <p:ph type="sldNum" sz="quarter" idx="12"/>
          </p:nvPr>
        </p:nvSpPr>
        <p:spPr/>
        <p:txBody>
          <a:bodyPr/>
          <a:lstStyle/>
          <a:p>
            <a:fld id="{10A01DC5-1685-4615-8240-15192985C6A2}" type="slidenum">
              <a:rPr lang="en-AU" smtClean="0"/>
              <a:pPr/>
              <a:t>11</a:t>
            </a:fld>
            <a:endParaRPr lang="en-AU"/>
          </a:p>
        </p:txBody>
      </p:sp>
      <p:sp>
        <p:nvSpPr>
          <p:cNvPr id="5" name="Text Placeholder 4">
            <a:extLst>
              <a:ext uri="{FF2B5EF4-FFF2-40B4-BE49-F238E27FC236}">
                <a16:creationId xmlns:a16="http://schemas.microsoft.com/office/drawing/2014/main" id="{0C1E4178-FB01-4996-F98E-02B8E1F44D8E}"/>
              </a:ext>
            </a:extLst>
          </p:cNvPr>
          <p:cNvSpPr>
            <a:spLocks noGrp="1"/>
          </p:cNvSpPr>
          <p:nvPr>
            <p:ph type="body" sz="quarter" idx="13"/>
          </p:nvPr>
        </p:nvSpPr>
        <p:spPr/>
        <p:txBody>
          <a:bodyPr/>
          <a:lstStyle/>
          <a:p>
            <a:r>
              <a:rPr lang="en-US" dirty="0"/>
              <a:t>Deriving Personas</a:t>
            </a:r>
          </a:p>
          <a:p>
            <a:endParaRPr lang="en-US" dirty="0"/>
          </a:p>
        </p:txBody>
      </p:sp>
      <p:pic>
        <p:nvPicPr>
          <p:cNvPr id="6" name="Picture 5" descr="A picture containing text, stationary, colorful&#10;&#10;Description automatically generated">
            <a:extLst>
              <a:ext uri="{FF2B5EF4-FFF2-40B4-BE49-F238E27FC236}">
                <a16:creationId xmlns:a16="http://schemas.microsoft.com/office/drawing/2014/main" id="{0002EFD6-C56E-59D9-9285-5D5675349124}"/>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853675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35EB-A1A8-0947-ADE7-CD9282EC0BB0}"/>
              </a:ext>
            </a:extLst>
          </p:cNvPr>
          <p:cNvSpPr>
            <a:spLocks noGrp="1"/>
          </p:cNvSpPr>
          <p:nvPr>
            <p:ph type="title"/>
          </p:nvPr>
        </p:nvSpPr>
        <p:spPr/>
        <p:txBody>
          <a:bodyPr>
            <a:normAutofit/>
          </a:bodyPr>
          <a:lstStyle/>
          <a:p>
            <a:r>
              <a:rPr lang="en-US" dirty="0"/>
              <a:t>What are risks?</a:t>
            </a:r>
          </a:p>
        </p:txBody>
      </p:sp>
      <p:sp>
        <p:nvSpPr>
          <p:cNvPr id="3" name="Text Placeholder 2">
            <a:extLst>
              <a:ext uri="{FF2B5EF4-FFF2-40B4-BE49-F238E27FC236}">
                <a16:creationId xmlns:a16="http://schemas.microsoft.com/office/drawing/2014/main" id="{8F5CD444-29B8-5243-9A4F-D02F1C0F35CA}"/>
              </a:ext>
            </a:extLst>
          </p:cNvPr>
          <p:cNvSpPr>
            <a:spLocks noGrp="1"/>
          </p:cNvSpPr>
          <p:nvPr>
            <p:ph type="body" idx="1"/>
          </p:nvPr>
        </p:nvSpPr>
        <p:spPr/>
        <p:txBody>
          <a:bodyPr/>
          <a:lstStyle/>
          <a:p>
            <a:pPr>
              <a:lnSpc>
                <a:spcPct val="90000"/>
              </a:lnSpc>
              <a:defRPr sz="3300">
                <a:latin typeface="+mj-lt"/>
                <a:ea typeface="+mj-ea"/>
                <a:cs typeface="+mj-cs"/>
                <a:sym typeface="Calibri"/>
              </a:defRPr>
            </a:pPr>
            <a:r>
              <a:rPr lang="en-US" sz="2100" dirty="0">
                <a:solidFill>
                  <a:schemeClr val="tx2">
                    <a:lumMod val="90000"/>
                  </a:schemeClr>
                </a:solidFill>
                <a:sym typeface="Calibri"/>
              </a:rPr>
              <a:t>A </a:t>
            </a:r>
            <a:r>
              <a:rPr lang="en-US" sz="2100" b="1" dirty="0">
                <a:solidFill>
                  <a:schemeClr val="tx2">
                    <a:lumMod val="90000"/>
                  </a:schemeClr>
                </a:solidFill>
                <a:sym typeface="Calibri"/>
              </a:rPr>
              <a:t>risk</a:t>
            </a:r>
            <a:r>
              <a:rPr lang="en-US" sz="2100" dirty="0">
                <a:solidFill>
                  <a:schemeClr val="tx2">
                    <a:lumMod val="90000"/>
                  </a:schemeClr>
                </a:solidFill>
                <a:sym typeface="Calibri"/>
              </a:rPr>
              <a:t> is an uncertain factor that may result in a loss of satisfaction of a corresponding objective</a:t>
            </a:r>
          </a:p>
          <a:p>
            <a:pPr marL="195453" indent="-133731">
              <a:lnSpc>
                <a:spcPct val="90000"/>
              </a:lnSpc>
              <a:spcBef>
                <a:spcPts val="1406"/>
              </a:spcBef>
              <a:buNone/>
              <a:defRPr sz="3300">
                <a:latin typeface="+mj-lt"/>
                <a:ea typeface="+mj-ea"/>
                <a:cs typeface="+mj-cs"/>
                <a:sym typeface="Calibri"/>
              </a:defRPr>
            </a:pPr>
            <a:r>
              <a:rPr lang="en-US" sz="2100" dirty="0">
                <a:solidFill>
                  <a:schemeClr val="tx2">
                    <a:lumMod val="90000"/>
                  </a:schemeClr>
                </a:solidFill>
                <a:sym typeface="Calibri"/>
              </a:rPr>
              <a:t>For example…</a:t>
            </a:r>
          </a:p>
          <a:p>
            <a:pPr marL="514350" lvl="1" indent="-231458">
              <a:lnSpc>
                <a:spcPct val="90000"/>
              </a:lnSpc>
              <a:spcBef>
                <a:spcPts val="1069"/>
              </a:spcBef>
              <a:defRPr sz="2900">
                <a:latin typeface="+mj-lt"/>
                <a:ea typeface="+mj-ea"/>
                <a:cs typeface="+mj-cs"/>
                <a:sym typeface="Calibri"/>
              </a:defRPr>
            </a:pPr>
            <a:r>
              <a:rPr lang="en-US" dirty="0">
                <a:solidFill>
                  <a:schemeClr val="tx2">
                    <a:lumMod val="90000"/>
                  </a:schemeClr>
                </a:solidFill>
                <a:sym typeface="Calibri"/>
              </a:rPr>
              <a:t>System delivers a radiation overdose to patients (Therac-25, Theratron-780)</a:t>
            </a:r>
          </a:p>
          <a:p>
            <a:pPr marL="514350" lvl="1" indent="-231458">
              <a:lnSpc>
                <a:spcPct val="90000"/>
              </a:lnSpc>
              <a:spcBef>
                <a:spcPts val="1069"/>
              </a:spcBef>
              <a:defRPr sz="2900">
                <a:latin typeface="+mj-lt"/>
                <a:ea typeface="+mj-ea"/>
                <a:cs typeface="+mj-cs"/>
                <a:sym typeface="Calibri"/>
              </a:defRPr>
            </a:pPr>
            <a:r>
              <a:rPr lang="en-US" dirty="0">
                <a:solidFill>
                  <a:schemeClr val="tx2">
                    <a:lumMod val="90000"/>
                  </a:schemeClr>
                </a:solidFill>
                <a:sym typeface="Calibri"/>
              </a:rPr>
              <a:t>Medication administration record (MAR) knockout</a:t>
            </a:r>
          </a:p>
          <a:p>
            <a:pPr marL="514350" lvl="1" indent="-231458">
              <a:lnSpc>
                <a:spcPct val="90000"/>
              </a:lnSpc>
              <a:spcBef>
                <a:spcPts val="1069"/>
              </a:spcBef>
              <a:defRPr sz="2900">
                <a:latin typeface="+mj-lt"/>
                <a:ea typeface="+mj-ea"/>
                <a:cs typeface="+mj-cs"/>
                <a:sym typeface="Calibri"/>
              </a:defRPr>
            </a:pPr>
            <a:r>
              <a:rPr lang="en-US" dirty="0">
                <a:solidFill>
                  <a:schemeClr val="tx2">
                    <a:lumMod val="90000"/>
                  </a:schemeClr>
                </a:solidFill>
                <a:sym typeface="Calibri"/>
              </a:rPr>
              <a:t>Premier Election Solutions vote-dropping “glitch”</a:t>
            </a:r>
          </a:p>
        </p:txBody>
      </p:sp>
      <p:sp>
        <p:nvSpPr>
          <p:cNvPr id="4" name="Slide Number Placeholder 3">
            <a:extLst>
              <a:ext uri="{FF2B5EF4-FFF2-40B4-BE49-F238E27FC236}">
                <a16:creationId xmlns:a16="http://schemas.microsoft.com/office/drawing/2014/main" id="{EBDF660A-570A-0041-B330-3E3C346A25EC}"/>
              </a:ext>
            </a:extLst>
          </p:cNvPr>
          <p:cNvSpPr>
            <a:spLocks noGrp="1"/>
          </p:cNvSpPr>
          <p:nvPr>
            <p:ph type="sldNum" sz="quarter" idx="2"/>
          </p:nvPr>
        </p:nvSpPr>
        <p:spPr/>
        <p:txBody>
          <a:bodyPr/>
          <a:lstStyle/>
          <a:p>
            <a:fld id="{86CB4B4D-7CA3-9044-876B-883B54F8677D}" type="slidenum">
              <a:rPr lang="en-US" smtClean="0"/>
              <a:t>110</a:t>
            </a:fld>
            <a:endParaRPr lang="en-US"/>
          </a:p>
        </p:txBody>
      </p:sp>
      <p:pic>
        <p:nvPicPr>
          <p:cNvPr id="5" name="Picture 4" descr="Text&#10;&#10;Description automatically generated">
            <a:extLst>
              <a:ext uri="{FF2B5EF4-FFF2-40B4-BE49-F238E27FC236}">
                <a16:creationId xmlns:a16="http://schemas.microsoft.com/office/drawing/2014/main" id="{B7E41B55-59F2-8DCC-CF0C-4B4CFED0B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72683607"/>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itle 1"/>
          <p:cNvSpPr txBox="1">
            <a:spLocks noGrp="1"/>
          </p:cNvSpPr>
          <p:nvPr>
            <p:ph type="title"/>
          </p:nvPr>
        </p:nvSpPr>
        <p:spPr>
          <a:prstGeom prst="rect">
            <a:avLst/>
          </a:prstGeom>
        </p:spPr>
        <p:txBody>
          <a:bodyPr>
            <a:normAutofit/>
          </a:bodyPr>
          <a:lstStyle>
            <a:lvl1pPr defTabSz="813816">
              <a:defRPr sz="3916"/>
            </a:lvl1pPr>
          </a:lstStyle>
          <a:p>
            <a:r>
              <a:rPr dirty="0"/>
              <a:t>How to assess the level of risk?</a:t>
            </a:r>
          </a:p>
        </p:txBody>
      </p:sp>
      <p:sp>
        <p:nvSpPr>
          <p:cNvPr id="378" name="Content Placeholder 2"/>
          <p:cNvSpPr txBox="1">
            <a:spLocks noGrp="1"/>
          </p:cNvSpPr>
          <p:nvPr>
            <p:ph type="body" idx="1"/>
          </p:nvPr>
        </p:nvSpPr>
        <p:spPr>
          <a:prstGeom prst="rect">
            <a:avLst/>
          </a:prstGeom>
        </p:spPr>
        <p:txBody>
          <a:bodyPr/>
          <a:lstStyle/>
          <a:p>
            <a:pPr>
              <a:spcBef>
                <a:spcPts val="1406"/>
              </a:spcBef>
            </a:pPr>
            <a:r>
              <a:rPr sz="2100" dirty="0">
                <a:solidFill>
                  <a:schemeClr val="tx2">
                    <a:lumMod val="90000"/>
                  </a:schemeClr>
                </a:solidFill>
              </a:rPr>
              <a:t>Risks consist of multiple parts:</a:t>
            </a:r>
          </a:p>
          <a:p>
            <a:pPr marL="514350" lvl="1" indent="-231458">
              <a:spcBef>
                <a:spcPts val="169"/>
              </a:spcBef>
              <a:defRPr sz="3200"/>
            </a:pPr>
            <a:r>
              <a:rPr sz="2100" dirty="0">
                <a:solidFill>
                  <a:schemeClr val="tx2">
                    <a:lumMod val="90000"/>
                  </a:schemeClr>
                </a:solidFill>
              </a:rPr>
              <a:t>Likelihood of failure</a:t>
            </a:r>
          </a:p>
          <a:p>
            <a:pPr marL="514350" lvl="1" indent="-231458">
              <a:spcBef>
                <a:spcPts val="169"/>
              </a:spcBef>
              <a:defRPr sz="3200"/>
            </a:pPr>
            <a:r>
              <a:rPr sz="2100" dirty="0">
                <a:solidFill>
                  <a:schemeClr val="tx2">
                    <a:lumMod val="90000"/>
                  </a:schemeClr>
                </a:solidFill>
              </a:rPr>
              <a:t>Negative consequences or impact of failure</a:t>
            </a:r>
          </a:p>
          <a:p>
            <a:pPr marL="514350" lvl="1" indent="-231458">
              <a:spcBef>
                <a:spcPts val="169"/>
              </a:spcBef>
              <a:defRPr sz="3200"/>
            </a:pPr>
            <a:r>
              <a:rPr sz="2100" dirty="0">
                <a:solidFill>
                  <a:schemeClr val="tx2">
                    <a:lumMod val="90000"/>
                  </a:schemeClr>
                </a:solidFill>
              </a:rPr>
              <a:t>Causal agent and weakness (in advanced models)</a:t>
            </a:r>
          </a:p>
          <a:p>
            <a:pPr>
              <a:spcBef>
                <a:spcPts val="1406"/>
              </a:spcBef>
            </a:pPr>
            <a:r>
              <a:rPr sz="2100" dirty="0">
                <a:solidFill>
                  <a:schemeClr val="tx2">
                    <a:lumMod val="90000"/>
                  </a:schemeClr>
                </a:solidFill>
              </a:rPr>
              <a:t>Risk = Likelihood x Impact</a:t>
            </a:r>
          </a:p>
        </p:txBody>
      </p:sp>
      <p:pic>
        <p:nvPicPr>
          <p:cNvPr id="2" name="Picture 1" descr="Text&#10;&#10;Description automatically generated">
            <a:extLst>
              <a:ext uri="{FF2B5EF4-FFF2-40B4-BE49-F238E27FC236}">
                <a16:creationId xmlns:a16="http://schemas.microsoft.com/office/drawing/2014/main" id="{A4DC0878-A9F0-93CE-4A32-83785EC59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75626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itle 1"/>
          <p:cNvSpPr txBox="1">
            <a:spLocks noGrp="1"/>
          </p:cNvSpPr>
          <p:nvPr>
            <p:ph type="title"/>
          </p:nvPr>
        </p:nvSpPr>
        <p:spPr>
          <a:prstGeom prst="rect">
            <a:avLst/>
          </a:prstGeom>
        </p:spPr>
        <p:txBody>
          <a:bodyPr>
            <a:normAutofit/>
          </a:bodyPr>
          <a:lstStyle>
            <a:lvl1pPr defTabSz="813816">
              <a:defRPr sz="3916"/>
            </a:lvl1pPr>
          </a:lstStyle>
          <a:p>
            <a:r>
              <a:rPr dirty="0">
                <a:solidFill>
                  <a:schemeClr val="tx2">
                    <a:lumMod val="90000"/>
                  </a:schemeClr>
                </a:solidFill>
              </a:rPr>
              <a:t>The Swiss cheese model</a:t>
            </a:r>
          </a:p>
        </p:txBody>
      </p:sp>
      <p:sp>
        <p:nvSpPr>
          <p:cNvPr id="393" name="Straight Connector 35"/>
          <p:cNvSpPr/>
          <p:nvPr/>
        </p:nvSpPr>
        <p:spPr>
          <a:xfrm>
            <a:off x="2622350" y="2676768"/>
            <a:ext cx="349645" cy="79077"/>
          </a:xfrm>
          <a:prstGeom prst="line">
            <a:avLst/>
          </a:prstGeom>
          <a:solidFill>
            <a:schemeClr val="accent1"/>
          </a:solidFill>
          <a:ln w="28575">
            <a:solidFill>
              <a:srgbClr val="595959"/>
            </a:solidFill>
          </a:ln>
        </p:spPr>
        <p:txBody>
          <a:bodyPr lIns="25717" rIns="25717"/>
          <a:lstStyle/>
          <a:p>
            <a:endParaRPr sz="788">
              <a:solidFill>
                <a:schemeClr val="tx2">
                  <a:lumMod val="90000"/>
                </a:schemeClr>
              </a:solidFill>
            </a:endParaRPr>
          </a:p>
        </p:txBody>
      </p:sp>
      <p:grpSp>
        <p:nvGrpSpPr>
          <p:cNvPr id="398" name="Group 13"/>
          <p:cNvGrpSpPr/>
          <p:nvPr/>
        </p:nvGrpSpPr>
        <p:grpSpPr>
          <a:xfrm>
            <a:off x="1509457" y="2038641"/>
            <a:ext cx="906772" cy="996525"/>
            <a:chOff x="-185755" y="20828"/>
            <a:chExt cx="1702887" cy="1630623"/>
          </a:xfrm>
        </p:grpSpPr>
        <p:sp>
          <p:nvSpPr>
            <p:cNvPr id="394" name="Rectangle 4"/>
            <p:cNvSpPr/>
            <p:nvPr/>
          </p:nvSpPr>
          <p:spPr>
            <a:xfrm>
              <a:off x="-185755" y="20828"/>
              <a:ext cx="1702887" cy="1630623"/>
            </a:xfrm>
            <a:prstGeom prst="rect">
              <a:avLst/>
            </a:prstGeom>
            <a:solidFill>
              <a:srgbClr val="44546A"/>
            </a:solidFill>
            <a:ln w="12700" cap="flat">
              <a:solidFill>
                <a:srgbClr val="595959"/>
              </a:solidFill>
              <a:prstDash val="solid"/>
              <a:miter lim="800000"/>
            </a:ln>
            <a:effectLst/>
          </p:spPr>
          <p:txBody>
            <a:bodyPr wrap="square" lIns="25717" tIns="25717" rIns="25717" bIns="25717" numCol="1" anchor="ctr">
              <a:noAutofit/>
            </a:bodyPr>
            <a:lstStyle/>
            <a:p>
              <a:pPr algn="ctr"/>
              <a:endParaRPr sz="788" dirty="0">
                <a:solidFill>
                  <a:schemeClr val="tx2">
                    <a:lumMod val="90000"/>
                  </a:schemeClr>
                </a:solidFill>
              </a:endParaRPr>
            </a:p>
          </p:txBody>
        </p:sp>
        <p:sp>
          <p:nvSpPr>
            <p:cNvPr id="395" name="Rectangle 7"/>
            <p:cNvSpPr/>
            <p:nvPr/>
          </p:nvSpPr>
          <p:spPr>
            <a:xfrm>
              <a:off x="417586" y="370626"/>
              <a:ext cx="158745" cy="245316"/>
            </a:xfrm>
            <a:prstGeom prst="rect">
              <a:avLst/>
            </a:prstGeom>
            <a:solidFill>
              <a:srgbClr val="FFFFFF"/>
            </a:solidFill>
            <a:ln w="12700" cap="flat">
              <a:solidFill>
                <a:srgbClr val="595959"/>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sp>
          <p:nvSpPr>
            <p:cNvPr id="396" name="Rectangle 11"/>
            <p:cNvSpPr/>
            <p:nvPr/>
          </p:nvSpPr>
          <p:spPr>
            <a:xfrm>
              <a:off x="944716" y="652013"/>
              <a:ext cx="173657" cy="376592"/>
            </a:xfrm>
            <a:prstGeom prst="rect">
              <a:avLst/>
            </a:prstGeom>
            <a:solidFill>
              <a:srgbClr val="FFFFFF"/>
            </a:solidFill>
            <a:ln w="12700" cap="flat">
              <a:solidFill>
                <a:srgbClr val="595959"/>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sp>
          <p:nvSpPr>
            <p:cNvPr id="397" name="Rectangle 12"/>
            <p:cNvSpPr/>
            <p:nvPr/>
          </p:nvSpPr>
          <p:spPr>
            <a:xfrm>
              <a:off x="598849" y="1149851"/>
              <a:ext cx="158745" cy="152400"/>
            </a:xfrm>
            <a:prstGeom prst="rect">
              <a:avLst/>
            </a:prstGeom>
            <a:solidFill>
              <a:srgbClr val="FFFFFF"/>
            </a:solidFill>
            <a:ln w="12700" cap="flat">
              <a:solidFill>
                <a:srgbClr val="595959"/>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grpSp>
      <p:sp>
        <p:nvSpPr>
          <p:cNvPr id="399" name="Straight Connector 36"/>
          <p:cNvSpPr/>
          <p:nvPr/>
        </p:nvSpPr>
        <p:spPr>
          <a:xfrm>
            <a:off x="2141992" y="2557252"/>
            <a:ext cx="970642" cy="260753"/>
          </a:xfrm>
          <a:prstGeom prst="line">
            <a:avLst/>
          </a:prstGeom>
          <a:solidFill>
            <a:schemeClr val="accent1"/>
          </a:solidFill>
          <a:ln w="28575">
            <a:solidFill>
              <a:schemeClr val="tx1"/>
            </a:solidFill>
          </a:ln>
        </p:spPr>
        <p:txBody>
          <a:bodyPr lIns="25717" rIns="25717"/>
          <a:lstStyle/>
          <a:p>
            <a:endParaRPr sz="788">
              <a:solidFill>
                <a:schemeClr val="tx2">
                  <a:lumMod val="90000"/>
                </a:schemeClr>
              </a:solidFill>
            </a:endParaRPr>
          </a:p>
        </p:txBody>
      </p:sp>
      <p:sp>
        <p:nvSpPr>
          <p:cNvPr id="404" name="Straight Connector 47"/>
          <p:cNvSpPr/>
          <p:nvPr/>
        </p:nvSpPr>
        <p:spPr>
          <a:xfrm>
            <a:off x="3792754" y="2860407"/>
            <a:ext cx="700703" cy="148485"/>
          </a:xfrm>
          <a:prstGeom prst="line">
            <a:avLst/>
          </a:prstGeom>
          <a:solidFill>
            <a:schemeClr val="accent1"/>
          </a:solidFill>
          <a:ln w="28575">
            <a:solidFill>
              <a:schemeClr val="tx1"/>
            </a:solidFill>
          </a:ln>
        </p:spPr>
        <p:txBody>
          <a:bodyPr lIns="25717" rIns="25717"/>
          <a:lstStyle/>
          <a:p>
            <a:endParaRPr sz="788">
              <a:solidFill>
                <a:schemeClr val="tx2">
                  <a:lumMod val="90000"/>
                </a:schemeClr>
              </a:solidFill>
            </a:endParaRPr>
          </a:p>
        </p:txBody>
      </p:sp>
      <p:sp>
        <p:nvSpPr>
          <p:cNvPr id="421" name="Straight Connector 54"/>
          <p:cNvSpPr/>
          <p:nvPr/>
        </p:nvSpPr>
        <p:spPr>
          <a:xfrm flipH="1" flipV="1">
            <a:off x="4337846" y="1899108"/>
            <a:ext cx="1785" cy="1189061"/>
          </a:xfrm>
          <a:prstGeom prst="line">
            <a:avLst/>
          </a:prstGeom>
          <a:solidFill>
            <a:schemeClr val="accent1"/>
          </a:solidFill>
          <a:ln>
            <a:solidFill>
              <a:srgbClr val="595959"/>
            </a:solidFill>
          </a:ln>
        </p:spPr>
        <p:txBody>
          <a:bodyPr lIns="25717" rIns="25717"/>
          <a:lstStyle/>
          <a:p>
            <a:endParaRPr sz="788">
              <a:solidFill>
                <a:schemeClr val="tx2">
                  <a:lumMod val="90000"/>
                </a:schemeClr>
              </a:solidFill>
            </a:endParaRPr>
          </a:p>
        </p:txBody>
      </p:sp>
      <p:sp>
        <p:nvSpPr>
          <p:cNvPr id="422" name="TextBox 55"/>
          <p:cNvSpPr txBox="1"/>
          <p:nvPr/>
        </p:nvSpPr>
        <p:spPr>
          <a:xfrm>
            <a:off x="1043989" y="1186518"/>
            <a:ext cx="11426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lgn="ctr">
              <a:defRPr sz="1600"/>
            </a:pPr>
            <a:r>
              <a:rPr sz="1200" dirty="0">
                <a:solidFill>
                  <a:schemeClr val="tx2">
                    <a:lumMod val="90000"/>
                  </a:schemeClr>
                </a:solidFill>
              </a:rPr>
              <a:t>Regulatory </a:t>
            </a:r>
            <a:br>
              <a:rPr sz="1200" dirty="0">
                <a:solidFill>
                  <a:schemeClr val="tx2">
                    <a:lumMod val="90000"/>
                  </a:schemeClr>
                </a:solidFill>
              </a:rPr>
            </a:br>
            <a:r>
              <a:rPr sz="1200" dirty="0">
                <a:solidFill>
                  <a:schemeClr val="tx2">
                    <a:lumMod val="90000"/>
                  </a:schemeClr>
                </a:solidFill>
              </a:rPr>
              <a:t>narrowness</a:t>
            </a:r>
          </a:p>
        </p:txBody>
      </p:sp>
      <p:sp>
        <p:nvSpPr>
          <p:cNvPr id="423" name="TextBox 57"/>
          <p:cNvSpPr txBox="1"/>
          <p:nvPr/>
        </p:nvSpPr>
        <p:spPr>
          <a:xfrm>
            <a:off x="1748748" y="1535487"/>
            <a:ext cx="83405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lgn="ctr">
              <a:defRPr sz="1600"/>
            </a:pPr>
            <a:r>
              <a:rPr sz="1200" dirty="0">
                <a:solidFill>
                  <a:schemeClr val="tx2">
                    <a:lumMod val="90000"/>
                  </a:schemeClr>
                </a:solidFill>
              </a:rPr>
              <a:t>Incomplete </a:t>
            </a:r>
            <a:br>
              <a:rPr sz="1200" dirty="0">
                <a:solidFill>
                  <a:schemeClr val="tx2">
                    <a:lumMod val="90000"/>
                  </a:schemeClr>
                </a:solidFill>
              </a:rPr>
            </a:br>
            <a:r>
              <a:rPr sz="1200" dirty="0">
                <a:solidFill>
                  <a:schemeClr val="tx2">
                    <a:lumMod val="90000"/>
                  </a:schemeClr>
                </a:solidFill>
              </a:rPr>
              <a:t>procedures</a:t>
            </a:r>
          </a:p>
        </p:txBody>
      </p:sp>
      <p:sp>
        <p:nvSpPr>
          <p:cNvPr id="425" name="TextBox 62"/>
          <p:cNvSpPr txBox="1"/>
          <p:nvPr/>
        </p:nvSpPr>
        <p:spPr>
          <a:xfrm>
            <a:off x="2311606" y="1071340"/>
            <a:ext cx="97113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lgn="ctr">
              <a:defRPr sz="1600"/>
            </a:pPr>
            <a:r>
              <a:rPr sz="1200" dirty="0">
                <a:solidFill>
                  <a:schemeClr val="tx2">
                    <a:lumMod val="90000"/>
                  </a:schemeClr>
                </a:solidFill>
              </a:rPr>
              <a:t>Mixed </a:t>
            </a:r>
            <a:br>
              <a:rPr sz="1200" dirty="0">
                <a:solidFill>
                  <a:schemeClr val="tx2">
                    <a:lumMod val="90000"/>
                  </a:schemeClr>
                </a:solidFill>
              </a:rPr>
            </a:br>
            <a:r>
              <a:rPr sz="1200" dirty="0">
                <a:solidFill>
                  <a:schemeClr val="tx2">
                    <a:lumMod val="90000"/>
                  </a:schemeClr>
                </a:solidFill>
              </a:rPr>
              <a:t>messages</a:t>
            </a:r>
          </a:p>
        </p:txBody>
      </p:sp>
      <p:sp>
        <p:nvSpPr>
          <p:cNvPr id="426" name="TextBox 63"/>
          <p:cNvSpPr txBox="1"/>
          <p:nvPr/>
        </p:nvSpPr>
        <p:spPr>
          <a:xfrm>
            <a:off x="2854310" y="1549637"/>
            <a:ext cx="8800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defRPr sz="1600"/>
            </a:pPr>
            <a:r>
              <a:rPr sz="1200" dirty="0">
                <a:solidFill>
                  <a:schemeClr val="tx2">
                    <a:lumMod val="90000"/>
                  </a:schemeClr>
                </a:solidFill>
              </a:rPr>
              <a:t>Production </a:t>
            </a:r>
            <a:br>
              <a:rPr sz="1200" dirty="0">
                <a:solidFill>
                  <a:schemeClr val="tx2">
                    <a:lumMod val="90000"/>
                  </a:schemeClr>
                </a:solidFill>
              </a:rPr>
            </a:br>
            <a:r>
              <a:rPr sz="1200" dirty="0">
                <a:solidFill>
                  <a:schemeClr val="tx2">
                    <a:lumMod val="90000"/>
                  </a:schemeClr>
                </a:solidFill>
              </a:rPr>
              <a:t>pressures</a:t>
            </a:r>
          </a:p>
        </p:txBody>
      </p:sp>
      <p:grpSp>
        <p:nvGrpSpPr>
          <p:cNvPr id="10" name="Group 9">
            <a:extLst>
              <a:ext uri="{FF2B5EF4-FFF2-40B4-BE49-F238E27FC236}">
                <a16:creationId xmlns:a16="http://schemas.microsoft.com/office/drawing/2014/main" id="{525CF987-564C-F246-865D-72676164B089}"/>
              </a:ext>
            </a:extLst>
          </p:cNvPr>
          <p:cNvGrpSpPr/>
          <p:nvPr/>
        </p:nvGrpSpPr>
        <p:grpSpPr>
          <a:xfrm>
            <a:off x="2599394" y="1493823"/>
            <a:ext cx="906771" cy="1864748"/>
            <a:chOff x="1783533" y="1625327"/>
            <a:chExt cx="1209028" cy="2486331"/>
          </a:xfrm>
        </p:grpSpPr>
        <p:sp>
          <p:nvSpPr>
            <p:cNvPr id="400" name="Rectangle 5"/>
            <p:cNvSpPr/>
            <p:nvPr/>
          </p:nvSpPr>
          <p:spPr>
            <a:xfrm>
              <a:off x="1783533" y="2782959"/>
              <a:ext cx="1209028" cy="1328699"/>
            </a:xfrm>
            <a:prstGeom prst="rect">
              <a:avLst/>
            </a:prstGeom>
            <a:solidFill>
              <a:srgbClr val="8497B0"/>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1" name="Oval 8"/>
            <p:cNvSpPr/>
            <p:nvPr/>
          </p:nvSpPr>
          <p:spPr>
            <a:xfrm>
              <a:off x="2273605" y="3189042"/>
              <a:ext cx="199429" cy="305720"/>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2" name="Oval 9"/>
            <p:cNvSpPr/>
            <p:nvPr/>
          </p:nvSpPr>
          <p:spPr>
            <a:xfrm>
              <a:off x="2512322" y="3099434"/>
              <a:ext cx="120978" cy="173406"/>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3" name="Oval 10"/>
            <p:cNvSpPr/>
            <p:nvPr/>
          </p:nvSpPr>
          <p:spPr>
            <a:xfrm>
              <a:off x="2085189" y="3453853"/>
              <a:ext cx="120978" cy="173406"/>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cxnSp>
          <p:nvCxnSpPr>
            <p:cNvPr id="427" name="Straight Connector 68"/>
            <p:cNvCxnSpPr>
              <a:cxnSpLocks/>
              <a:stCxn id="403" idx="0"/>
            </p:cNvCxnSpPr>
            <p:nvPr/>
          </p:nvCxnSpPr>
          <p:spPr>
            <a:xfrm flipH="1" flipV="1">
              <a:off x="1993554" y="1625327"/>
              <a:ext cx="152124" cy="1828526"/>
            </a:xfrm>
            <a:prstGeom prst="straightConnector1">
              <a:avLst/>
            </a:prstGeom>
            <a:ln>
              <a:solidFill>
                <a:schemeClr val="tx2"/>
              </a:solidFill>
            </a:ln>
          </p:spPr>
        </p:cxnSp>
        <p:cxnSp>
          <p:nvCxnSpPr>
            <p:cNvPr id="428" name="Straight Connector 72"/>
            <p:cNvCxnSpPr>
              <a:cxnSpLocks/>
              <a:stCxn id="402" idx="0"/>
            </p:cNvCxnSpPr>
            <p:nvPr/>
          </p:nvCxnSpPr>
          <p:spPr>
            <a:xfrm flipV="1">
              <a:off x="2572811" y="2252549"/>
              <a:ext cx="23549" cy="846885"/>
            </a:xfrm>
            <a:prstGeom prst="straightConnector1">
              <a:avLst/>
            </a:prstGeom>
            <a:ln>
              <a:solidFill>
                <a:schemeClr val="tx2"/>
              </a:solidFill>
            </a:ln>
          </p:spPr>
        </p:cxnSp>
      </p:grpSp>
      <p:sp>
        <p:nvSpPr>
          <p:cNvPr id="430" name="TextBox 82"/>
          <p:cNvSpPr txBox="1"/>
          <p:nvPr/>
        </p:nvSpPr>
        <p:spPr>
          <a:xfrm>
            <a:off x="3473282" y="1318005"/>
            <a:ext cx="11303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lgn="ctr">
              <a:defRPr sz="1600"/>
            </a:pPr>
            <a:r>
              <a:rPr sz="1200" dirty="0">
                <a:solidFill>
                  <a:schemeClr val="tx2">
                    <a:lumMod val="90000"/>
                  </a:schemeClr>
                </a:solidFill>
              </a:rPr>
              <a:t>Responsibility</a:t>
            </a:r>
            <a:br>
              <a:rPr sz="1200" dirty="0">
                <a:solidFill>
                  <a:schemeClr val="tx2">
                    <a:lumMod val="90000"/>
                  </a:schemeClr>
                </a:solidFill>
              </a:rPr>
            </a:br>
            <a:r>
              <a:rPr sz="1200" dirty="0">
                <a:solidFill>
                  <a:schemeClr val="tx2">
                    <a:lumMod val="90000"/>
                  </a:schemeClr>
                </a:solidFill>
              </a:rPr>
              <a:t>shifting</a:t>
            </a:r>
          </a:p>
        </p:txBody>
      </p:sp>
      <p:sp>
        <p:nvSpPr>
          <p:cNvPr id="431" name="TextBox 83"/>
          <p:cNvSpPr txBox="1"/>
          <p:nvPr/>
        </p:nvSpPr>
        <p:spPr>
          <a:xfrm>
            <a:off x="4015315" y="1756056"/>
            <a:ext cx="868802"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defRPr sz="1600"/>
            </a:lvl1pPr>
          </a:lstStyle>
          <a:p>
            <a:r>
              <a:rPr sz="1050" dirty="0">
                <a:solidFill>
                  <a:schemeClr val="tx2">
                    <a:lumMod val="90000"/>
                  </a:schemeClr>
                </a:solidFill>
              </a:rPr>
              <a:t>Inadequate training</a:t>
            </a:r>
          </a:p>
        </p:txBody>
      </p:sp>
      <p:sp>
        <p:nvSpPr>
          <p:cNvPr id="432" name="TextBox 84"/>
          <p:cNvSpPr txBox="1"/>
          <p:nvPr/>
        </p:nvSpPr>
        <p:spPr>
          <a:xfrm>
            <a:off x="4775680" y="1821871"/>
            <a:ext cx="786626"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defRPr sz="1600"/>
            </a:lvl1pPr>
          </a:lstStyle>
          <a:p>
            <a:r>
              <a:rPr sz="1050" dirty="0">
                <a:solidFill>
                  <a:schemeClr val="tx2">
                    <a:lumMod val="90000"/>
                  </a:schemeClr>
                </a:solidFill>
              </a:rPr>
              <a:t>Attention distractions</a:t>
            </a:r>
          </a:p>
        </p:txBody>
      </p:sp>
      <p:sp>
        <p:nvSpPr>
          <p:cNvPr id="433" name="TextBox 85"/>
          <p:cNvSpPr txBox="1"/>
          <p:nvPr/>
        </p:nvSpPr>
        <p:spPr>
          <a:xfrm>
            <a:off x="5609554" y="2199856"/>
            <a:ext cx="8712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defRPr sz="1600"/>
            </a:lvl1pPr>
          </a:lstStyle>
          <a:p>
            <a:r>
              <a:rPr sz="1050" dirty="0">
                <a:solidFill>
                  <a:schemeClr val="tx2">
                    <a:lumMod val="90000"/>
                  </a:schemeClr>
                </a:solidFill>
              </a:rPr>
              <a:t>Deferred maintenance</a:t>
            </a:r>
          </a:p>
        </p:txBody>
      </p:sp>
      <p:sp>
        <p:nvSpPr>
          <p:cNvPr id="434" name="TextBox 86"/>
          <p:cNvSpPr txBox="1"/>
          <p:nvPr/>
        </p:nvSpPr>
        <p:spPr>
          <a:xfrm>
            <a:off x="6147551" y="1581069"/>
            <a:ext cx="97671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defRPr sz="1600"/>
            </a:lvl1pPr>
          </a:lstStyle>
          <a:p>
            <a:r>
              <a:rPr sz="1050" dirty="0">
                <a:solidFill>
                  <a:schemeClr val="tx2">
                    <a:lumMod val="90000"/>
                  </a:schemeClr>
                </a:solidFill>
              </a:rPr>
              <a:t>Clumsy technology</a:t>
            </a:r>
          </a:p>
        </p:txBody>
      </p:sp>
      <p:sp>
        <p:nvSpPr>
          <p:cNvPr id="410" name="Rectangle 18"/>
          <p:cNvSpPr/>
          <p:nvPr/>
        </p:nvSpPr>
        <p:spPr>
          <a:xfrm>
            <a:off x="4710742" y="2746718"/>
            <a:ext cx="906771" cy="996524"/>
          </a:xfrm>
          <a:prstGeom prst="rect">
            <a:avLst/>
          </a:prstGeom>
          <a:solidFill>
            <a:srgbClr val="D6DCE5"/>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1" name="Diamond 20"/>
          <p:cNvSpPr/>
          <p:nvPr/>
        </p:nvSpPr>
        <p:spPr>
          <a:xfrm>
            <a:off x="5051599" y="3255968"/>
            <a:ext cx="215165" cy="266794"/>
          </a:xfrm>
          <a:prstGeom prst="diamond">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2" name="Diamond 21"/>
          <p:cNvSpPr/>
          <p:nvPr/>
        </p:nvSpPr>
        <p:spPr>
          <a:xfrm>
            <a:off x="5169767" y="2998163"/>
            <a:ext cx="134013" cy="109389"/>
          </a:xfrm>
          <a:prstGeom prst="diamond">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3" name="Diamond 22"/>
          <p:cNvSpPr/>
          <p:nvPr/>
        </p:nvSpPr>
        <p:spPr>
          <a:xfrm>
            <a:off x="4922676" y="3012724"/>
            <a:ext cx="134014" cy="252734"/>
          </a:xfrm>
          <a:prstGeom prst="diamond">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39" name="TextBox 112"/>
          <p:cNvSpPr txBox="1"/>
          <p:nvPr/>
        </p:nvSpPr>
        <p:spPr>
          <a:xfrm>
            <a:off x="1488283" y="3063729"/>
            <a:ext cx="888754"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lstStyle>
          <a:p>
            <a:r>
              <a:rPr sz="1350" dirty="0">
                <a:solidFill>
                  <a:schemeClr val="tx2">
                    <a:lumMod val="90000"/>
                  </a:schemeClr>
                </a:solidFill>
              </a:rPr>
              <a:t>Institutional</a:t>
            </a:r>
          </a:p>
        </p:txBody>
      </p:sp>
      <p:sp>
        <p:nvSpPr>
          <p:cNvPr id="440" name="TextBox 113"/>
          <p:cNvSpPr txBox="1"/>
          <p:nvPr/>
        </p:nvSpPr>
        <p:spPr>
          <a:xfrm>
            <a:off x="2598467" y="3385372"/>
            <a:ext cx="888754"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lstStyle>
          <a:p>
            <a:r>
              <a:rPr sz="1350" dirty="0">
                <a:solidFill>
                  <a:schemeClr val="tx2">
                    <a:lumMod val="90000"/>
                  </a:schemeClr>
                </a:solidFill>
              </a:rPr>
              <a:t>Organization</a:t>
            </a:r>
          </a:p>
        </p:txBody>
      </p:sp>
      <p:sp>
        <p:nvSpPr>
          <p:cNvPr id="441" name="TextBox 114"/>
          <p:cNvSpPr txBox="1"/>
          <p:nvPr/>
        </p:nvSpPr>
        <p:spPr>
          <a:xfrm>
            <a:off x="3669832" y="3393945"/>
            <a:ext cx="888754"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p>
            <a:pPr algn="ctr"/>
            <a:r>
              <a:rPr sz="1350" dirty="0">
                <a:solidFill>
                  <a:schemeClr val="tx2">
                    <a:lumMod val="90000"/>
                  </a:schemeClr>
                </a:solidFill>
              </a:rPr>
              <a:t>Profession</a:t>
            </a:r>
            <a:br>
              <a:rPr sz="1350" dirty="0">
                <a:solidFill>
                  <a:schemeClr val="tx2">
                    <a:lumMod val="90000"/>
                  </a:schemeClr>
                </a:solidFill>
              </a:rPr>
            </a:br>
            <a:r>
              <a:rPr sz="1350" dirty="0">
                <a:solidFill>
                  <a:schemeClr val="tx2">
                    <a:lumMod val="90000"/>
                  </a:schemeClr>
                </a:solidFill>
              </a:rPr>
              <a:t>&amp; Team</a:t>
            </a:r>
          </a:p>
        </p:txBody>
      </p:sp>
      <p:sp>
        <p:nvSpPr>
          <p:cNvPr id="442" name="TextBox 115"/>
          <p:cNvSpPr txBox="1"/>
          <p:nvPr/>
        </p:nvSpPr>
        <p:spPr>
          <a:xfrm>
            <a:off x="4716042" y="3766850"/>
            <a:ext cx="888754"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lstStyle>
          <a:p>
            <a:r>
              <a:rPr sz="1350" dirty="0">
                <a:solidFill>
                  <a:schemeClr val="tx2">
                    <a:lumMod val="90000"/>
                  </a:schemeClr>
                </a:solidFill>
              </a:rPr>
              <a:t>Individual</a:t>
            </a:r>
          </a:p>
        </p:txBody>
      </p:sp>
      <p:sp>
        <p:nvSpPr>
          <p:cNvPr id="443" name="TextBox 116"/>
          <p:cNvSpPr txBox="1"/>
          <p:nvPr/>
        </p:nvSpPr>
        <p:spPr>
          <a:xfrm>
            <a:off x="5706591" y="4077001"/>
            <a:ext cx="888754"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rIns="25717">
            <a:spAutoFit/>
          </a:bodyPr>
          <a:lstStyle>
            <a:lvl1pPr algn="ctr"/>
          </a:lstStyle>
          <a:p>
            <a:r>
              <a:rPr sz="1350" dirty="0">
                <a:solidFill>
                  <a:schemeClr val="tx2">
                    <a:lumMod val="90000"/>
                  </a:schemeClr>
                </a:solidFill>
              </a:rPr>
              <a:t>Technical</a:t>
            </a:r>
          </a:p>
        </p:txBody>
      </p:sp>
      <p:sp>
        <p:nvSpPr>
          <p:cNvPr id="444" name="TextBox 117"/>
          <p:cNvSpPr txBox="1"/>
          <p:nvPr/>
        </p:nvSpPr>
        <p:spPr>
          <a:xfrm>
            <a:off x="6000084" y="4647143"/>
            <a:ext cx="2610347" cy="19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717" rIns="25717">
            <a:spAutoFit/>
          </a:bodyPr>
          <a:lstStyle>
            <a:lvl1pPr>
              <a:defRPr sz="1200"/>
            </a:lvl1pPr>
          </a:lstStyle>
          <a:p>
            <a:r>
              <a:rPr sz="675" dirty="0">
                <a:solidFill>
                  <a:schemeClr val="tx2">
                    <a:lumMod val="90000"/>
                  </a:schemeClr>
                </a:solidFill>
              </a:rPr>
              <a:t>Modified from Reason, 1999, by R.I. Crook</a:t>
            </a:r>
          </a:p>
        </p:txBody>
      </p:sp>
      <p:cxnSp>
        <p:nvCxnSpPr>
          <p:cNvPr id="76" name="Straight Connector 68">
            <a:extLst>
              <a:ext uri="{FF2B5EF4-FFF2-40B4-BE49-F238E27FC236}">
                <a16:creationId xmlns:a16="http://schemas.microsoft.com/office/drawing/2014/main" id="{03FA790A-79F8-5542-BB7E-958C90D6408C}"/>
              </a:ext>
            </a:extLst>
          </p:cNvPr>
          <p:cNvCxnSpPr>
            <a:cxnSpLocks/>
            <a:stCxn id="395" idx="0"/>
            <a:endCxn id="422" idx="2"/>
          </p:cNvCxnSpPr>
          <p:nvPr/>
        </p:nvCxnSpPr>
        <p:spPr>
          <a:xfrm flipH="1" flipV="1">
            <a:off x="1615289" y="1648183"/>
            <a:ext cx="257707" cy="604231"/>
          </a:xfrm>
          <a:prstGeom prst="straightConnector1">
            <a:avLst/>
          </a:prstGeom>
          <a:ln>
            <a:solidFill>
              <a:schemeClr val="tx2"/>
            </a:solidFill>
          </a:ln>
        </p:spPr>
      </p:cxnSp>
      <p:sp>
        <p:nvSpPr>
          <p:cNvPr id="81" name="Straight Connector 36">
            <a:extLst>
              <a:ext uri="{FF2B5EF4-FFF2-40B4-BE49-F238E27FC236}">
                <a16:creationId xmlns:a16="http://schemas.microsoft.com/office/drawing/2014/main" id="{5E291EE9-DC37-4F4E-8024-8871C51FBA1C}"/>
              </a:ext>
            </a:extLst>
          </p:cNvPr>
          <p:cNvSpPr/>
          <p:nvPr/>
        </p:nvSpPr>
        <p:spPr>
          <a:xfrm>
            <a:off x="3048764" y="2809375"/>
            <a:ext cx="985626" cy="275495"/>
          </a:xfrm>
          <a:prstGeom prst="line">
            <a:avLst/>
          </a:prstGeom>
          <a:solidFill>
            <a:schemeClr val="accent1"/>
          </a:solidFill>
          <a:ln w="28575">
            <a:solidFill>
              <a:schemeClr val="tx1"/>
            </a:solidFill>
          </a:ln>
        </p:spPr>
        <p:txBody>
          <a:bodyPr lIns="25717" rIns="25717"/>
          <a:lstStyle/>
          <a:p>
            <a:endParaRPr sz="788">
              <a:solidFill>
                <a:schemeClr val="tx2">
                  <a:lumMod val="90000"/>
                </a:schemeClr>
              </a:solidFill>
            </a:endParaRPr>
          </a:p>
        </p:txBody>
      </p:sp>
      <p:grpSp>
        <p:nvGrpSpPr>
          <p:cNvPr id="391" name="Group 122"/>
          <p:cNvGrpSpPr/>
          <p:nvPr/>
        </p:nvGrpSpPr>
        <p:grpSpPr>
          <a:xfrm>
            <a:off x="7001973" y="3703037"/>
            <a:ext cx="518803" cy="588818"/>
            <a:chOff x="26431" y="4147"/>
            <a:chExt cx="922314" cy="1046786"/>
          </a:xfrm>
        </p:grpSpPr>
        <p:grpSp>
          <p:nvGrpSpPr>
            <p:cNvPr id="389" name="Group 120"/>
            <p:cNvGrpSpPr/>
            <p:nvPr/>
          </p:nvGrpSpPr>
          <p:grpSpPr>
            <a:xfrm>
              <a:off x="26431" y="4147"/>
              <a:ext cx="922315" cy="956893"/>
              <a:chOff x="26431" y="4147"/>
              <a:chExt cx="922314" cy="956892"/>
            </a:xfrm>
          </p:grpSpPr>
          <p:sp>
            <p:nvSpPr>
              <p:cNvPr id="387" name="7-Point Star 119"/>
              <p:cNvSpPr/>
              <p:nvPr/>
            </p:nvSpPr>
            <p:spPr>
              <a:xfrm rot="1820804">
                <a:off x="168383" y="115061"/>
                <a:ext cx="638411" cy="735065"/>
              </a:xfrm>
              <a:prstGeom prst="star7">
                <a:avLst>
                  <a:gd name="adj" fmla="val 16921"/>
                  <a:gd name="hf" fmla="val 102572"/>
                  <a:gd name="vf" fmla="val 105210"/>
                </a:avLst>
              </a:prstGeom>
              <a:solidFill>
                <a:srgbClr val="FF0000"/>
              </a:solidFill>
              <a:ln w="12700" cap="flat">
                <a:solidFill>
                  <a:srgbClr val="C55A11"/>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sp>
            <p:nvSpPr>
              <p:cNvPr id="388" name="7-Point Star 118"/>
              <p:cNvSpPr/>
              <p:nvPr/>
            </p:nvSpPr>
            <p:spPr>
              <a:xfrm>
                <a:off x="243844" y="195042"/>
                <a:ext cx="471632" cy="543042"/>
              </a:xfrm>
              <a:prstGeom prst="star7">
                <a:avLst>
                  <a:gd name="adj" fmla="val 16921"/>
                  <a:gd name="hf" fmla="val 102572"/>
                  <a:gd name="vf" fmla="val 105210"/>
                </a:avLst>
              </a:prstGeom>
              <a:solidFill>
                <a:srgbClr val="FFFF66"/>
              </a:solidFill>
              <a:ln w="12700" cap="flat">
                <a:solidFill>
                  <a:schemeClr val="accent6"/>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grpSp>
        <p:sp>
          <p:nvSpPr>
            <p:cNvPr id="390" name="Rectangle 121"/>
            <p:cNvSpPr/>
            <p:nvPr/>
          </p:nvSpPr>
          <p:spPr>
            <a:xfrm>
              <a:off x="101529" y="39311"/>
              <a:ext cx="813584" cy="1011623"/>
            </a:xfrm>
            <a:prstGeom prst="rect">
              <a:avLst/>
            </a:prstGeom>
            <a:solidFill>
              <a:srgbClr val="FFFFFF">
                <a:alpha val="34000"/>
              </a:srgbClr>
            </a:solidFill>
            <a:ln w="12700" cap="flat">
              <a:solidFill>
                <a:srgbClr val="FFFFFF"/>
              </a:solidFill>
              <a:prstDash val="solid"/>
              <a:miter lim="800000"/>
            </a:ln>
            <a:effectLst/>
          </p:spPr>
          <p:txBody>
            <a:bodyPr wrap="square" lIns="25717" tIns="25717" rIns="25717" bIns="25717" numCol="1" anchor="ctr">
              <a:noAutofit/>
            </a:bodyPr>
            <a:lstStyle/>
            <a:p>
              <a:pPr algn="ctr"/>
              <a:endParaRPr sz="788">
                <a:solidFill>
                  <a:schemeClr val="tx2">
                    <a:lumMod val="90000"/>
                  </a:schemeClr>
                </a:solidFill>
              </a:endParaRPr>
            </a:p>
          </p:txBody>
        </p:sp>
      </p:grpSp>
      <p:sp>
        <p:nvSpPr>
          <p:cNvPr id="409" name="Straight Connector 48"/>
          <p:cNvSpPr/>
          <p:nvPr/>
        </p:nvSpPr>
        <p:spPr>
          <a:xfrm>
            <a:off x="5159472" y="3407281"/>
            <a:ext cx="1168946" cy="322355"/>
          </a:xfrm>
          <a:prstGeom prst="line">
            <a:avLst/>
          </a:prstGeom>
          <a:solidFill>
            <a:schemeClr val="accent1"/>
          </a:solidFill>
          <a:ln w="28575">
            <a:solidFill>
              <a:schemeClr val="tx1"/>
            </a:solidFill>
          </a:ln>
        </p:spPr>
        <p:txBody>
          <a:bodyPr lIns="25717" rIns="25717"/>
          <a:lstStyle/>
          <a:p>
            <a:endParaRPr sz="788">
              <a:solidFill>
                <a:schemeClr val="tx2">
                  <a:lumMod val="90000"/>
                </a:schemeClr>
              </a:solidFill>
            </a:endParaRPr>
          </a:p>
        </p:txBody>
      </p:sp>
      <p:grpSp>
        <p:nvGrpSpPr>
          <p:cNvPr id="5" name="Group 4">
            <a:extLst>
              <a:ext uri="{FF2B5EF4-FFF2-40B4-BE49-F238E27FC236}">
                <a16:creationId xmlns:a16="http://schemas.microsoft.com/office/drawing/2014/main" id="{E89787A4-3DF2-B04A-838F-44BE345F37F3}"/>
              </a:ext>
            </a:extLst>
          </p:cNvPr>
          <p:cNvGrpSpPr/>
          <p:nvPr/>
        </p:nvGrpSpPr>
        <p:grpSpPr>
          <a:xfrm>
            <a:off x="5762618" y="1953175"/>
            <a:ext cx="906771" cy="2063522"/>
            <a:chOff x="5905140" y="1804710"/>
            <a:chExt cx="1209028" cy="2751362"/>
          </a:xfrm>
        </p:grpSpPr>
        <p:sp>
          <p:nvSpPr>
            <p:cNvPr id="415" name="Rectangle 25"/>
            <p:cNvSpPr/>
            <p:nvPr/>
          </p:nvSpPr>
          <p:spPr>
            <a:xfrm>
              <a:off x="5905140" y="3227373"/>
              <a:ext cx="1209028" cy="1328699"/>
            </a:xfrm>
            <a:prstGeom prst="rect">
              <a:avLst/>
            </a:prstGeom>
            <a:solidFill>
              <a:srgbClr val="8497B0"/>
            </a:solidFill>
            <a:ln w="12700">
              <a:solidFill>
                <a:srgbClr val="595959"/>
              </a:solidFill>
              <a:miter/>
            </a:ln>
          </p:spPr>
          <p:txBody>
            <a:bodyPr lIns="25717" rIns="25717" anchor="ctr"/>
            <a:lstStyle/>
            <a:p>
              <a:pPr algn="ctr"/>
              <a:endParaRPr sz="788" dirty="0">
                <a:solidFill>
                  <a:schemeClr val="tx2">
                    <a:lumMod val="90000"/>
                  </a:schemeClr>
                </a:solidFill>
              </a:endParaRPr>
            </a:p>
          </p:txBody>
        </p:sp>
        <p:cxnSp>
          <p:nvCxnSpPr>
            <p:cNvPr id="437" name="Straight Connector 99"/>
            <p:cNvCxnSpPr>
              <a:cxnSpLocks/>
              <a:stCxn id="418" idx="0"/>
              <a:endCxn id="433" idx="2"/>
            </p:cNvCxnSpPr>
            <p:nvPr/>
          </p:nvCxnSpPr>
          <p:spPr>
            <a:xfrm flipV="1">
              <a:off x="6194852" y="2687615"/>
              <a:ext cx="87055" cy="904312"/>
            </a:xfrm>
            <a:prstGeom prst="straightConnector1">
              <a:avLst/>
            </a:prstGeom>
            <a:ln>
              <a:solidFill>
                <a:schemeClr val="tx2"/>
              </a:solidFill>
            </a:ln>
          </p:spPr>
        </p:cxnSp>
        <p:sp>
          <p:nvSpPr>
            <p:cNvPr id="438" name="Straight Connector 103"/>
            <p:cNvSpPr/>
            <p:nvPr/>
          </p:nvSpPr>
          <p:spPr>
            <a:xfrm flipV="1">
              <a:off x="6659541" y="1804710"/>
              <a:ext cx="352712" cy="1658707"/>
            </a:xfrm>
            <a:prstGeom prst="line">
              <a:avLst/>
            </a:prstGeom>
            <a:solidFill>
              <a:schemeClr val="accent1"/>
            </a:solidFill>
            <a:ln>
              <a:solidFill>
                <a:schemeClr val="tx2"/>
              </a:solidFill>
            </a:ln>
          </p:spPr>
          <p:txBody>
            <a:bodyPr lIns="25717" rIns="25717"/>
            <a:lstStyle/>
            <a:p>
              <a:endParaRPr sz="788" dirty="0">
                <a:solidFill>
                  <a:schemeClr val="tx2">
                    <a:lumMod val="90000"/>
                  </a:schemeClr>
                </a:solidFill>
              </a:endParaRPr>
            </a:p>
          </p:txBody>
        </p:sp>
        <p:sp>
          <p:nvSpPr>
            <p:cNvPr id="416" name="Oval 29"/>
            <p:cNvSpPr/>
            <p:nvPr/>
          </p:nvSpPr>
          <p:spPr>
            <a:xfrm>
              <a:off x="6565447" y="3439088"/>
              <a:ext cx="199429" cy="305720"/>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7" name="Oval 30"/>
            <p:cNvSpPr/>
            <p:nvPr/>
          </p:nvSpPr>
          <p:spPr>
            <a:xfrm>
              <a:off x="6574413" y="4100421"/>
              <a:ext cx="199429" cy="133033"/>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8" name="Oval 31"/>
            <p:cNvSpPr/>
            <p:nvPr/>
          </p:nvSpPr>
          <p:spPr>
            <a:xfrm>
              <a:off x="6144995" y="3591927"/>
              <a:ext cx="99715" cy="182975"/>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19" name="Oval 32"/>
            <p:cNvSpPr/>
            <p:nvPr/>
          </p:nvSpPr>
          <p:spPr>
            <a:xfrm>
              <a:off x="6340663" y="4238063"/>
              <a:ext cx="114787" cy="192943"/>
            </a:xfrm>
            <a:prstGeom prst="ellipse">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grpSp>
      <p:sp>
        <p:nvSpPr>
          <p:cNvPr id="414" name="Straight Connector 49"/>
          <p:cNvSpPr/>
          <p:nvPr/>
        </p:nvSpPr>
        <p:spPr>
          <a:xfrm>
            <a:off x="6328418" y="3737691"/>
            <a:ext cx="795849" cy="213896"/>
          </a:xfrm>
          <a:prstGeom prst="line">
            <a:avLst/>
          </a:prstGeom>
          <a:solidFill>
            <a:schemeClr val="accent1"/>
          </a:solidFill>
          <a:ln w="28575">
            <a:solidFill>
              <a:schemeClr val="accent2"/>
            </a:solidFill>
          </a:ln>
        </p:spPr>
        <p:txBody>
          <a:bodyPr lIns="25717" rIns="25717"/>
          <a:lstStyle/>
          <a:p>
            <a:endParaRPr sz="788" dirty="0">
              <a:solidFill>
                <a:schemeClr val="tx2">
                  <a:lumMod val="90000"/>
                </a:schemeClr>
              </a:solidFill>
            </a:endParaRPr>
          </a:p>
        </p:txBody>
      </p:sp>
      <p:grpSp>
        <p:nvGrpSpPr>
          <p:cNvPr id="7" name="Group 6">
            <a:extLst>
              <a:ext uri="{FF2B5EF4-FFF2-40B4-BE49-F238E27FC236}">
                <a16:creationId xmlns:a16="http://schemas.microsoft.com/office/drawing/2014/main" id="{9A1408ED-8CAD-0D4E-9DCB-05D2F5BC6A64}"/>
              </a:ext>
            </a:extLst>
          </p:cNvPr>
          <p:cNvGrpSpPr/>
          <p:nvPr/>
        </p:nvGrpSpPr>
        <p:grpSpPr>
          <a:xfrm>
            <a:off x="3668005" y="2514899"/>
            <a:ext cx="906771" cy="996524"/>
            <a:chOff x="3061902" y="3078258"/>
            <a:chExt cx="1209028" cy="1328699"/>
          </a:xfrm>
        </p:grpSpPr>
        <p:sp>
          <p:nvSpPr>
            <p:cNvPr id="405" name="Rectangle 6"/>
            <p:cNvSpPr/>
            <p:nvPr/>
          </p:nvSpPr>
          <p:spPr>
            <a:xfrm>
              <a:off x="3061902" y="3078258"/>
              <a:ext cx="1209028" cy="1328699"/>
            </a:xfrm>
            <a:prstGeom prst="rect">
              <a:avLst/>
            </a:prstGeom>
            <a:solidFill>
              <a:srgbClr val="44546A"/>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6" name="Regular Pentagon 15"/>
            <p:cNvSpPr/>
            <p:nvPr/>
          </p:nvSpPr>
          <p:spPr>
            <a:xfrm>
              <a:off x="3541201" y="3714728"/>
              <a:ext cx="235659" cy="232264"/>
            </a:xfrm>
            <a:prstGeom prst="pentagon">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7" name="Regular Pentagon 16"/>
            <p:cNvSpPr/>
            <p:nvPr/>
          </p:nvSpPr>
          <p:spPr>
            <a:xfrm>
              <a:off x="3355249" y="4000739"/>
              <a:ext cx="133198" cy="181538"/>
            </a:xfrm>
            <a:prstGeom prst="pentagon">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sp>
          <p:nvSpPr>
            <p:cNvPr id="408" name="Regular Pentagon 17"/>
            <p:cNvSpPr/>
            <p:nvPr/>
          </p:nvSpPr>
          <p:spPr>
            <a:xfrm>
              <a:off x="3818339" y="3385140"/>
              <a:ext cx="92215" cy="113512"/>
            </a:xfrm>
            <a:prstGeom prst="pentagon">
              <a:avLst/>
            </a:prstGeom>
            <a:solidFill>
              <a:srgbClr val="FFFFFF"/>
            </a:solidFill>
            <a:ln w="12700">
              <a:solidFill>
                <a:srgbClr val="595959"/>
              </a:solidFill>
              <a:miter/>
            </a:ln>
          </p:spPr>
          <p:txBody>
            <a:bodyPr lIns="25717" rIns="25717" anchor="ctr"/>
            <a:lstStyle/>
            <a:p>
              <a:pPr algn="ctr"/>
              <a:endParaRPr sz="788">
                <a:solidFill>
                  <a:schemeClr val="tx2">
                    <a:lumMod val="90000"/>
                  </a:schemeClr>
                </a:solidFill>
              </a:endParaRPr>
            </a:p>
          </p:txBody>
        </p:sp>
      </p:grpSp>
      <p:sp>
        <p:nvSpPr>
          <p:cNvPr id="82" name="Straight Connector 36">
            <a:extLst>
              <a:ext uri="{FF2B5EF4-FFF2-40B4-BE49-F238E27FC236}">
                <a16:creationId xmlns:a16="http://schemas.microsoft.com/office/drawing/2014/main" id="{94B82BBA-B353-E64F-A390-A0FC0724D8D1}"/>
              </a:ext>
            </a:extLst>
          </p:cNvPr>
          <p:cNvSpPr/>
          <p:nvPr/>
        </p:nvSpPr>
        <p:spPr>
          <a:xfrm>
            <a:off x="4123879" y="3107552"/>
            <a:ext cx="588101" cy="160980"/>
          </a:xfrm>
          <a:prstGeom prst="line">
            <a:avLst/>
          </a:prstGeom>
          <a:solidFill>
            <a:schemeClr val="accent1"/>
          </a:solidFill>
          <a:ln w="28575">
            <a:solidFill>
              <a:schemeClr val="tx1"/>
            </a:solidFill>
          </a:ln>
        </p:spPr>
        <p:txBody>
          <a:bodyPr lIns="25717" rIns="25717"/>
          <a:lstStyle/>
          <a:p>
            <a:endParaRPr sz="788">
              <a:solidFill>
                <a:schemeClr val="tx2">
                  <a:lumMod val="90000"/>
                </a:schemeClr>
              </a:solidFill>
            </a:endParaRPr>
          </a:p>
        </p:txBody>
      </p:sp>
      <p:cxnSp>
        <p:nvCxnSpPr>
          <p:cNvPr id="86" name="Straight Connector 68">
            <a:extLst>
              <a:ext uri="{FF2B5EF4-FFF2-40B4-BE49-F238E27FC236}">
                <a16:creationId xmlns:a16="http://schemas.microsoft.com/office/drawing/2014/main" id="{3F9485BB-A79C-FF43-B0BB-D2BF97F46B04}"/>
              </a:ext>
            </a:extLst>
          </p:cNvPr>
          <p:cNvCxnSpPr>
            <a:cxnSpLocks/>
            <a:stCxn id="396" idx="0"/>
          </p:cNvCxnSpPr>
          <p:nvPr/>
        </p:nvCxnSpPr>
        <p:spPr>
          <a:xfrm flipH="1" flipV="1">
            <a:off x="2137538" y="1961592"/>
            <a:ext cx="20120" cy="462787"/>
          </a:xfrm>
          <a:prstGeom prst="straightConnector1">
            <a:avLst/>
          </a:prstGeom>
          <a:ln>
            <a:solidFill>
              <a:schemeClr val="tx2"/>
            </a:solidFill>
          </a:ln>
        </p:spPr>
      </p:cxnSp>
      <p:cxnSp>
        <p:nvCxnSpPr>
          <p:cNvPr id="92" name="Straight Connector 68">
            <a:extLst>
              <a:ext uri="{FF2B5EF4-FFF2-40B4-BE49-F238E27FC236}">
                <a16:creationId xmlns:a16="http://schemas.microsoft.com/office/drawing/2014/main" id="{614EA7D9-2AB5-4D48-B82C-842285806595}"/>
              </a:ext>
            </a:extLst>
          </p:cNvPr>
          <p:cNvCxnSpPr>
            <a:cxnSpLocks/>
            <a:stCxn id="406" idx="0"/>
          </p:cNvCxnSpPr>
          <p:nvPr/>
        </p:nvCxnSpPr>
        <p:spPr>
          <a:xfrm flipH="1" flipV="1">
            <a:off x="3885383" y="1753873"/>
            <a:ext cx="230469" cy="1238378"/>
          </a:xfrm>
          <a:prstGeom prst="straightConnector1">
            <a:avLst/>
          </a:prstGeom>
          <a:ln>
            <a:solidFill>
              <a:schemeClr val="tx2"/>
            </a:solidFill>
          </a:ln>
        </p:spPr>
      </p:cxnSp>
      <p:cxnSp>
        <p:nvCxnSpPr>
          <p:cNvPr id="435" name="Straight Connector 90"/>
          <p:cNvCxnSpPr>
            <a:cxnSpLocks/>
            <a:stCxn id="408" idx="0"/>
            <a:endCxn id="431" idx="2"/>
          </p:cNvCxnSpPr>
          <p:nvPr/>
        </p:nvCxnSpPr>
        <p:spPr>
          <a:xfrm flipV="1">
            <a:off x="4269914" y="2171554"/>
            <a:ext cx="179802" cy="573506"/>
          </a:xfrm>
          <a:prstGeom prst="straightConnector1">
            <a:avLst/>
          </a:prstGeom>
          <a:ln>
            <a:solidFill>
              <a:schemeClr val="tx2"/>
            </a:solidFill>
          </a:ln>
        </p:spPr>
      </p:cxnSp>
      <p:cxnSp>
        <p:nvCxnSpPr>
          <p:cNvPr id="96" name="Straight Connector 90">
            <a:extLst>
              <a:ext uri="{FF2B5EF4-FFF2-40B4-BE49-F238E27FC236}">
                <a16:creationId xmlns:a16="http://schemas.microsoft.com/office/drawing/2014/main" id="{3AB20DF4-E057-0E49-A95A-3B3084E747D9}"/>
              </a:ext>
            </a:extLst>
          </p:cNvPr>
          <p:cNvCxnSpPr>
            <a:cxnSpLocks/>
            <a:stCxn id="411" idx="0"/>
          </p:cNvCxnSpPr>
          <p:nvPr/>
        </p:nvCxnSpPr>
        <p:spPr>
          <a:xfrm flipH="1" flipV="1">
            <a:off x="5147983" y="2237894"/>
            <a:ext cx="11198" cy="1018074"/>
          </a:xfrm>
          <a:prstGeom prst="straightConnector1">
            <a:avLst/>
          </a:prstGeom>
          <a:ln>
            <a:solidFill>
              <a:schemeClr val="tx2"/>
            </a:solidFill>
          </a:ln>
        </p:spPr>
      </p:cxnSp>
      <p:pic>
        <p:nvPicPr>
          <p:cNvPr id="2" name="Picture 1" descr="Text&#10;&#10;Description automatically generated">
            <a:extLst>
              <a:ext uri="{FF2B5EF4-FFF2-40B4-BE49-F238E27FC236}">
                <a16:creationId xmlns:a16="http://schemas.microsoft.com/office/drawing/2014/main" id="{9AE70304-603C-F89E-E0AE-B18C4E008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77858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2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4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3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43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43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44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43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4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43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434"/>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44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391"/>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iterate>
                                    <p:tmAbs val="0"/>
                                  </p:iterate>
                                  <p:childTnLst>
                                    <p:set>
                                      <p:cBhvr>
                                        <p:cTn id="46" fill="hold"/>
                                        <p:tgtEl>
                                          <p:spTgt spid="414"/>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iterate>
                                    <p:tmAbs val="0"/>
                                  </p:iterate>
                                  <p:childTnLst>
                                    <p:set>
                                      <p:cBhvr>
                                        <p:cTn id="49" fill="hold"/>
                                        <p:tgtEl>
                                          <p:spTgt spid="40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iterate>
                                    <p:tmAbs val="0"/>
                                  </p:iterate>
                                  <p:childTnLst>
                                    <p:set>
                                      <p:cBhvr>
                                        <p:cTn id="52" fill="hold"/>
                                        <p:tgtEl>
                                          <p:spTgt spid="404"/>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iterate>
                                    <p:tmAbs val="0"/>
                                  </p:iterate>
                                  <p:childTnLst>
                                    <p:set>
                                      <p:cBhvr>
                                        <p:cTn id="55" fill="hold"/>
                                        <p:tgtEl>
                                          <p:spTgt spid="399"/>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iterate>
                                    <p:tmAbs val="0"/>
                                  </p:iterate>
                                  <p:childTnLst>
                                    <p:set>
                                      <p:cBhvr>
                                        <p:cTn id="58" fill="hold"/>
                                        <p:tgtEl>
                                          <p:spTgt spid="39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iterate>
                                    <p:tmAbs val="0"/>
                                  </p:iterate>
                                  <p:childTnLst>
                                    <p:set>
                                      <p:cBhvr>
                                        <p:cTn id="61" fill="hold"/>
                                        <p:tgtEl>
                                          <p:spTgt spid="81"/>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iterate>
                                    <p:tmAbs val="0"/>
                                  </p:iterate>
                                  <p:childTnLst>
                                    <p:set>
                                      <p:cBhvr>
                                        <p:cTn id="64" fill="hold"/>
                                        <p:tgtEl>
                                          <p:spTgt spid="82"/>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iterate>
                                    <p:tmAbs val="0"/>
                                  </p:iterate>
                                  <p:childTnLst>
                                    <p:set>
                                      <p:cBhvr>
                                        <p:cTn id="67" fill="hold"/>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advAuto="0"/>
      <p:bldP spid="399" grpId="0" animBg="1" advAuto="0"/>
      <p:bldP spid="404" grpId="0" animBg="1" advAuto="0"/>
      <p:bldP spid="425" grpId="0" animBg="1" advAuto="0"/>
      <p:bldP spid="426" grpId="0" animBg="1" advAuto="0"/>
      <p:bldP spid="430" grpId="0" animBg="1" advAuto="0"/>
      <p:bldP spid="431" grpId="0" animBg="1" advAuto="0"/>
      <p:bldP spid="432" grpId="0" animBg="1" advAuto="0"/>
      <p:bldP spid="433" grpId="0" animBg="1" advAuto="0"/>
      <p:bldP spid="434" grpId="0" animBg="1" advAuto="0"/>
      <p:bldP spid="440" grpId="0" animBg="1" advAuto="0"/>
      <p:bldP spid="441" grpId="0" animBg="1" advAuto="0"/>
      <p:bldP spid="442" grpId="0" animBg="1" advAuto="0"/>
      <p:bldP spid="443" grpId="0" animBg="1" advAuto="0"/>
      <p:bldP spid="81" grpId="0" animBg="1" advAuto="0"/>
      <p:bldP spid="391" grpId="0" advAuto="0"/>
      <p:bldP spid="409" grpId="0" animBg="1" advAuto="0"/>
      <p:bldP spid="414" grpId="0" animBg="1" advAuto="0"/>
      <p:bldP spid="82" grpId="0" animBg="1" advAuto="0"/>
      <p:bldP spid="435" grpId="0" animBg="1" advAuto="0"/>
      <p:bldP spid="96"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itle 1"/>
          <p:cNvSpPr txBox="1">
            <a:spLocks noGrp="1"/>
          </p:cNvSpPr>
          <p:nvPr>
            <p:ph type="title"/>
          </p:nvPr>
        </p:nvSpPr>
        <p:spPr>
          <a:prstGeom prst="rect">
            <a:avLst/>
          </a:prstGeom>
        </p:spPr>
        <p:txBody>
          <a:bodyPr>
            <a:normAutofit/>
          </a:bodyPr>
          <a:lstStyle>
            <a:lvl1pPr defTabSz="813816">
              <a:defRPr sz="3916"/>
            </a:lvl1pPr>
          </a:lstStyle>
          <a:p>
            <a:r>
              <a:t>Aviation failure impact categories</a:t>
            </a:r>
          </a:p>
        </p:txBody>
      </p:sp>
      <p:sp>
        <p:nvSpPr>
          <p:cNvPr id="450" name="Content Placeholder 2"/>
          <p:cNvSpPr txBox="1">
            <a:spLocks noGrp="1"/>
          </p:cNvSpPr>
          <p:nvPr>
            <p:ph type="body" idx="1"/>
          </p:nvPr>
        </p:nvSpPr>
        <p:spPr>
          <a:prstGeom prst="rect">
            <a:avLst/>
          </a:prstGeom>
        </p:spPr>
        <p:txBody>
          <a:bodyPr/>
          <a:lstStyle/>
          <a:p>
            <a:pPr>
              <a:defRPr sz="2200">
                <a:solidFill>
                  <a:srgbClr val="44546A"/>
                </a:solidFill>
                <a:latin typeface="Open Sans Bold"/>
                <a:ea typeface="Open Sans Bold"/>
                <a:cs typeface="Open Sans Bold"/>
                <a:sym typeface="Open Sans Bold"/>
              </a:defRPr>
            </a:pPr>
            <a:r>
              <a:rPr dirty="0">
                <a:solidFill>
                  <a:schemeClr val="tx2">
                    <a:lumMod val="90000"/>
                  </a:schemeClr>
                </a:solidFill>
              </a:rPr>
              <a:t>No effect </a:t>
            </a:r>
            <a:r>
              <a:rPr dirty="0">
                <a:solidFill>
                  <a:schemeClr val="tx2">
                    <a:lumMod val="90000"/>
                  </a:schemeClr>
                </a:solidFill>
                <a:latin typeface="Open Sans Regular"/>
                <a:ea typeface="Open Sans Regular"/>
                <a:cs typeface="Open Sans Regular"/>
                <a:sym typeface="Open Sans Regular"/>
              </a:rPr>
              <a:t>– failure has no impact on safety, aircraft operation, or crew workload</a:t>
            </a:r>
          </a:p>
          <a:p>
            <a:pPr>
              <a:spcBef>
                <a:spcPts val="1406"/>
              </a:spcBef>
              <a:defRPr sz="2200">
                <a:solidFill>
                  <a:srgbClr val="44546A"/>
                </a:solidFill>
                <a:latin typeface="Open Sans Bold"/>
                <a:ea typeface="Open Sans Bold"/>
                <a:cs typeface="Open Sans Bold"/>
                <a:sym typeface="Open Sans Bold"/>
              </a:defRPr>
            </a:pPr>
            <a:r>
              <a:rPr dirty="0">
                <a:solidFill>
                  <a:schemeClr val="tx2">
                    <a:lumMod val="90000"/>
                  </a:schemeClr>
                </a:solidFill>
              </a:rPr>
              <a:t>Minor</a:t>
            </a:r>
            <a:r>
              <a:rPr dirty="0">
                <a:solidFill>
                  <a:schemeClr val="tx2">
                    <a:lumMod val="90000"/>
                  </a:schemeClr>
                </a:solidFill>
                <a:latin typeface="Open Sans Regular"/>
                <a:ea typeface="Open Sans Regular"/>
                <a:cs typeface="Open Sans Regular"/>
                <a:sym typeface="Open Sans Regular"/>
              </a:rPr>
              <a:t> – failure is noticeable, causing passenger inconvenience or flight plan change</a:t>
            </a:r>
          </a:p>
          <a:p>
            <a:pPr>
              <a:spcBef>
                <a:spcPts val="1406"/>
              </a:spcBef>
              <a:defRPr sz="2200">
                <a:solidFill>
                  <a:srgbClr val="44546A"/>
                </a:solidFill>
                <a:latin typeface="Open Sans Bold"/>
                <a:ea typeface="Open Sans Bold"/>
                <a:cs typeface="Open Sans Bold"/>
                <a:sym typeface="Open Sans Bold"/>
              </a:defRPr>
            </a:pPr>
            <a:r>
              <a:rPr dirty="0">
                <a:solidFill>
                  <a:schemeClr val="tx2">
                    <a:lumMod val="90000"/>
                  </a:schemeClr>
                </a:solidFill>
              </a:rPr>
              <a:t>Major</a:t>
            </a:r>
            <a:r>
              <a:rPr dirty="0">
                <a:solidFill>
                  <a:schemeClr val="tx2">
                    <a:lumMod val="90000"/>
                  </a:schemeClr>
                </a:solidFill>
                <a:latin typeface="Open Sans Regular"/>
                <a:ea typeface="Open Sans Regular"/>
                <a:cs typeface="Open Sans Regular"/>
                <a:sym typeface="Open Sans Regular"/>
              </a:rPr>
              <a:t> – failure is significant, causing passenger discomfort and slight workload increase</a:t>
            </a:r>
          </a:p>
          <a:p>
            <a:pPr>
              <a:spcBef>
                <a:spcPts val="1406"/>
              </a:spcBef>
              <a:defRPr sz="2200">
                <a:solidFill>
                  <a:srgbClr val="44546A"/>
                </a:solidFill>
                <a:latin typeface="Open Sans Bold"/>
                <a:ea typeface="Open Sans Bold"/>
                <a:cs typeface="Open Sans Bold"/>
                <a:sym typeface="Open Sans Bold"/>
              </a:defRPr>
            </a:pPr>
            <a:r>
              <a:rPr dirty="0">
                <a:solidFill>
                  <a:schemeClr val="tx2">
                    <a:lumMod val="90000"/>
                  </a:schemeClr>
                </a:solidFill>
              </a:rPr>
              <a:t>Hazardous</a:t>
            </a:r>
            <a:r>
              <a:rPr dirty="0">
                <a:solidFill>
                  <a:schemeClr val="tx2">
                    <a:lumMod val="90000"/>
                  </a:schemeClr>
                </a:solidFill>
                <a:latin typeface="Open Sans Regular"/>
                <a:ea typeface="Open Sans Regular"/>
                <a:cs typeface="Open Sans Regular"/>
                <a:sym typeface="Open Sans Regular"/>
              </a:rPr>
              <a:t> – high workload, serious or fatal injuries</a:t>
            </a:r>
          </a:p>
          <a:p>
            <a:pPr>
              <a:spcBef>
                <a:spcPts val="1406"/>
              </a:spcBef>
              <a:defRPr sz="2200">
                <a:solidFill>
                  <a:srgbClr val="44546A"/>
                </a:solidFill>
                <a:latin typeface="Open Sans Bold"/>
                <a:ea typeface="Open Sans Bold"/>
                <a:cs typeface="Open Sans Bold"/>
                <a:sym typeface="Open Sans Bold"/>
              </a:defRPr>
            </a:pPr>
            <a:r>
              <a:rPr dirty="0">
                <a:solidFill>
                  <a:schemeClr val="tx2">
                    <a:lumMod val="90000"/>
                  </a:schemeClr>
                </a:solidFill>
              </a:rPr>
              <a:t>Catastrophic</a:t>
            </a:r>
            <a:r>
              <a:rPr dirty="0">
                <a:solidFill>
                  <a:schemeClr val="tx2">
                    <a:lumMod val="90000"/>
                  </a:schemeClr>
                </a:solidFill>
                <a:latin typeface="Open Sans Regular"/>
                <a:ea typeface="Open Sans Regular"/>
                <a:cs typeface="Open Sans Regular"/>
                <a:sym typeface="Open Sans Regular"/>
              </a:rPr>
              <a:t> – loss of critical function to safely fly and land</a:t>
            </a:r>
          </a:p>
        </p:txBody>
      </p:sp>
      <p:sp>
        <p:nvSpPr>
          <p:cNvPr id="451" name="TextBox 3"/>
          <p:cNvSpPr txBox="1"/>
          <p:nvPr/>
        </p:nvSpPr>
        <p:spPr>
          <a:xfrm>
            <a:off x="4114642" y="4555599"/>
            <a:ext cx="3886358" cy="334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717" rIns="25717">
            <a:spAutoFit/>
          </a:bodyPr>
          <a:lstStyle>
            <a:lvl1pPr>
              <a:defRPr sz="1400"/>
            </a:lvl1pPr>
          </a:lstStyle>
          <a:p>
            <a:r>
              <a:rPr sz="788" dirty="0"/>
              <a:t>DO-178b, Software Considerations in Airborne Systems and Equipment Certification, RTCA, 1992</a:t>
            </a:r>
          </a:p>
        </p:txBody>
      </p:sp>
      <p:pic>
        <p:nvPicPr>
          <p:cNvPr id="2" name="Picture 1" descr="Text&#10;&#10;Description automatically generated">
            <a:extLst>
              <a:ext uri="{FF2B5EF4-FFF2-40B4-BE49-F238E27FC236}">
                <a16:creationId xmlns:a16="http://schemas.microsoft.com/office/drawing/2014/main" id="{40678CBA-9C21-F388-8A54-722C27A3D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5562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defTabSz="813816">
              <a:defRPr sz="3916"/>
            </a:lvl1pPr>
          </a:lstStyle>
          <a:p>
            <a:r>
              <a:t>Risk assessment matrix</a:t>
            </a:r>
          </a:p>
        </p:txBody>
      </p:sp>
      <p:sp>
        <p:nvSpPr>
          <p:cNvPr id="454" name="Content Placeholder 2"/>
          <p:cNvSpPr txBox="1">
            <a:spLocks noGrp="1"/>
          </p:cNvSpPr>
          <p:nvPr>
            <p:ph type="body" idx="1"/>
          </p:nvPr>
        </p:nvSpPr>
        <p:spPr>
          <a:xfrm>
            <a:off x="4974414" y="4486549"/>
            <a:ext cx="6390450" cy="3274775"/>
          </a:xfrm>
          <a:prstGeom prst="rect">
            <a:avLst/>
          </a:prstGeom>
        </p:spPr>
        <p:txBody>
          <a:bodyPr/>
          <a:lstStyle/>
          <a:p>
            <a:r>
              <a:rPr dirty="0"/>
              <a:t>MIL-STD-882E</a:t>
            </a:r>
            <a:br>
              <a:rPr dirty="0"/>
            </a:br>
            <a:r>
              <a:rPr sz="675" dirty="0">
                <a:solidFill>
                  <a:srgbClr val="BDBDBD"/>
                </a:solidFill>
              </a:rPr>
              <a:t>https://</a:t>
            </a:r>
            <a:r>
              <a:rPr sz="675" dirty="0" err="1">
                <a:solidFill>
                  <a:srgbClr val="BDBDBD"/>
                </a:solidFill>
              </a:rPr>
              <a:t>www.system-safety.org</a:t>
            </a:r>
            <a:r>
              <a:rPr sz="675" dirty="0">
                <a:solidFill>
                  <a:srgbClr val="BDBDBD"/>
                </a:solidFill>
              </a:rPr>
              <a:t>/Documents/MIL-STD-882E.pdf</a:t>
            </a:r>
          </a:p>
        </p:txBody>
      </p:sp>
      <p:pic>
        <p:nvPicPr>
          <p:cNvPr id="455" name="Picture 4" descr="Picture 4"/>
          <p:cNvPicPr>
            <a:picLocks noChangeAspect="1"/>
          </p:cNvPicPr>
          <p:nvPr/>
        </p:nvPicPr>
        <p:blipFill>
          <a:blip r:embed="rId2"/>
          <a:stretch>
            <a:fillRect/>
          </a:stretch>
        </p:blipFill>
        <p:spPr>
          <a:xfrm>
            <a:off x="1794524" y="1265587"/>
            <a:ext cx="4399887" cy="2979503"/>
          </a:xfrm>
          <a:prstGeom prst="rect">
            <a:avLst/>
          </a:prstGeom>
          <a:ln w="12700">
            <a:miter lim="400000"/>
          </a:ln>
        </p:spPr>
      </p:pic>
      <p:pic>
        <p:nvPicPr>
          <p:cNvPr id="456" name="Picture 5" descr="Picture 5"/>
          <p:cNvPicPr>
            <a:picLocks noChangeAspect="1"/>
          </p:cNvPicPr>
          <p:nvPr/>
        </p:nvPicPr>
        <p:blipFill>
          <a:blip r:embed="rId3"/>
          <a:stretch>
            <a:fillRect/>
          </a:stretch>
        </p:blipFill>
        <p:spPr>
          <a:xfrm>
            <a:off x="7152220" y="448056"/>
            <a:ext cx="615608" cy="614582"/>
          </a:xfrm>
          <a:prstGeom prst="rect">
            <a:avLst/>
          </a:prstGeom>
          <a:ln w="12700">
            <a:miter lim="400000"/>
          </a:ln>
        </p:spPr>
      </p:pic>
      <p:pic>
        <p:nvPicPr>
          <p:cNvPr id="2" name="Picture 1" descr="Text&#10;&#10;Description automatically generated">
            <a:extLst>
              <a:ext uri="{FF2B5EF4-FFF2-40B4-BE49-F238E27FC236}">
                <a16:creationId xmlns:a16="http://schemas.microsoft.com/office/drawing/2014/main" id="{6F2144CF-B185-B136-312B-63EF61BBA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25319860"/>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Title 1"/>
          <p:cNvSpPr txBox="1">
            <a:spLocks noGrp="1"/>
          </p:cNvSpPr>
          <p:nvPr>
            <p:ph type="title"/>
          </p:nvPr>
        </p:nvSpPr>
        <p:spPr>
          <a:prstGeom prst="rect">
            <a:avLst/>
          </a:prstGeom>
        </p:spPr>
        <p:txBody>
          <a:bodyPr>
            <a:normAutofit/>
          </a:bodyPr>
          <a:lstStyle>
            <a:lvl1pPr defTabSz="813816">
              <a:defRPr sz="3916"/>
            </a:lvl1pPr>
          </a:lstStyle>
          <a:p>
            <a:r>
              <a:t>DECIDE Model</a:t>
            </a:r>
          </a:p>
        </p:txBody>
      </p:sp>
      <p:sp>
        <p:nvSpPr>
          <p:cNvPr id="459" name="Content Placeholder 2"/>
          <p:cNvSpPr txBox="1">
            <a:spLocks noGrp="1"/>
          </p:cNvSpPr>
          <p:nvPr>
            <p:ph type="body" idx="1"/>
          </p:nvPr>
        </p:nvSpPr>
        <p:spPr>
          <a:prstGeom prst="rect">
            <a:avLst/>
          </a:prstGeom>
        </p:spPr>
        <p:txBody>
          <a:bodyPr/>
          <a:lstStyle/>
          <a:p>
            <a:pPr marL="0" indent="0" defTabSz="462914">
              <a:lnSpc>
                <a:spcPct val="90000"/>
              </a:lnSpc>
              <a:spcBef>
                <a:spcPts val="394"/>
              </a:spcBef>
              <a:buNone/>
              <a:defRPr sz="3959">
                <a:latin typeface="Open Sans Bold"/>
                <a:ea typeface="Open Sans Bold"/>
                <a:cs typeface="Open Sans Bold"/>
                <a:sym typeface="Open Sans Bold"/>
              </a:defRPr>
            </a:pPr>
            <a:r>
              <a:rPr sz="4000" dirty="0">
                <a:solidFill>
                  <a:schemeClr val="tx2">
                    <a:lumMod val="90000"/>
                  </a:schemeClr>
                </a:solidFill>
              </a:rPr>
              <a:t>D</a:t>
            </a:r>
            <a:r>
              <a:rPr sz="1822" dirty="0">
                <a:solidFill>
                  <a:schemeClr val="tx2">
                    <a:lumMod val="90000"/>
                  </a:schemeClr>
                </a:solidFill>
              </a:rPr>
              <a:t>etect</a:t>
            </a:r>
            <a:r>
              <a:rPr sz="1822" dirty="0">
                <a:solidFill>
                  <a:schemeClr val="tx2">
                    <a:lumMod val="90000"/>
                  </a:schemeClr>
                </a:solidFill>
                <a:latin typeface="Open Sans Regular"/>
                <a:ea typeface="Open Sans Regular"/>
                <a:cs typeface="Open Sans Regular"/>
                <a:sym typeface="Open Sans Regular"/>
              </a:rPr>
              <a:t> that the action necessary</a:t>
            </a:r>
            <a:br>
              <a:rPr sz="1822" dirty="0">
                <a:solidFill>
                  <a:schemeClr val="tx2">
                    <a:lumMod val="90000"/>
                  </a:schemeClr>
                </a:solidFill>
                <a:latin typeface="Open Sans Regular"/>
                <a:ea typeface="Open Sans Regular"/>
                <a:cs typeface="Open Sans Regular"/>
                <a:sym typeface="Open Sans Regular"/>
              </a:rPr>
            </a:br>
            <a:r>
              <a:rPr sz="4000" dirty="0">
                <a:solidFill>
                  <a:schemeClr val="tx2">
                    <a:lumMod val="90000"/>
                  </a:schemeClr>
                </a:solidFill>
              </a:rPr>
              <a:t>E</a:t>
            </a:r>
            <a:r>
              <a:rPr sz="1822" dirty="0">
                <a:solidFill>
                  <a:schemeClr val="tx2">
                    <a:lumMod val="90000"/>
                  </a:schemeClr>
                </a:solidFill>
              </a:rPr>
              <a:t>stimate</a:t>
            </a:r>
            <a:r>
              <a:rPr sz="1822" dirty="0">
                <a:solidFill>
                  <a:schemeClr val="tx2">
                    <a:lumMod val="90000"/>
                  </a:schemeClr>
                </a:solidFill>
                <a:latin typeface="Open Sans Regular"/>
                <a:ea typeface="Open Sans Regular"/>
                <a:cs typeface="Open Sans Regular"/>
                <a:sym typeface="Open Sans Regular"/>
              </a:rPr>
              <a:t> the significance of the action</a:t>
            </a:r>
            <a:br>
              <a:rPr sz="1822" dirty="0">
                <a:solidFill>
                  <a:schemeClr val="tx2">
                    <a:lumMod val="90000"/>
                  </a:schemeClr>
                </a:solidFill>
                <a:latin typeface="Open Sans Regular"/>
                <a:ea typeface="Open Sans Regular"/>
                <a:cs typeface="Open Sans Regular"/>
                <a:sym typeface="Open Sans Regular"/>
              </a:rPr>
            </a:br>
            <a:r>
              <a:rPr sz="4000" dirty="0">
                <a:solidFill>
                  <a:schemeClr val="tx2">
                    <a:lumMod val="90000"/>
                  </a:schemeClr>
                </a:solidFill>
              </a:rPr>
              <a:t>C</a:t>
            </a:r>
            <a:r>
              <a:rPr sz="1822" dirty="0">
                <a:solidFill>
                  <a:schemeClr val="tx2">
                    <a:lumMod val="90000"/>
                  </a:schemeClr>
                </a:solidFill>
              </a:rPr>
              <a:t>hoose</a:t>
            </a:r>
            <a:r>
              <a:rPr sz="1822" dirty="0">
                <a:solidFill>
                  <a:schemeClr val="tx2">
                    <a:lumMod val="90000"/>
                  </a:schemeClr>
                </a:solidFill>
                <a:latin typeface="Open Sans Regular"/>
                <a:ea typeface="Open Sans Regular"/>
                <a:cs typeface="Open Sans Regular"/>
                <a:sym typeface="Open Sans Regular"/>
              </a:rPr>
              <a:t> a desirable outcome</a:t>
            </a:r>
            <a:br>
              <a:rPr sz="1822" dirty="0">
                <a:solidFill>
                  <a:schemeClr val="tx2">
                    <a:lumMod val="90000"/>
                  </a:schemeClr>
                </a:solidFill>
                <a:latin typeface="Open Sans Regular"/>
                <a:ea typeface="Open Sans Regular"/>
                <a:cs typeface="Open Sans Regular"/>
                <a:sym typeface="Open Sans Regular"/>
              </a:rPr>
            </a:br>
            <a:r>
              <a:rPr sz="4000" dirty="0">
                <a:solidFill>
                  <a:schemeClr val="tx2">
                    <a:lumMod val="90000"/>
                  </a:schemeClr>
                </a:solidFill>
              </a:rPr>
              <a:t>I</a:t>
            </a:r>
            <a:r>
              <a:rPr sz="1822" dirty="0">
                <a:solidFill>
                  <a:schemeClr val="tx2">
                    <a:lumMod val="90000"/>
                  </a:schemeClr>
                </a:solidFill>
              </a:rPr>
              <a:t>dentify</a:t>
            </a:r>
            <a:r>
              <a:rPr sz="1822" dirty="0">
                <a:solidFill>
                  <a:schemeClr val="tx2">
                    <a:lumMod val="90000"/>
                  </a:schemeClr>
                </a:solidFill>
                <a:latin typeface="Open Sans Regular"/>
                <a:ea typeface="Open Sans Regular"/>
                <a:cs typeface="Open Sans Regular"/>
                <a:sym typeface="Open Sans Regular"/>
              </a:rPr>
              <a:t> actions needed in order to achieve the chosen option</a:t>
            </a:r>
            <a:br>
              <a:rPr sz="1822" dirty="0">
                <a:solidFill>
                  <a:schemeClr val="tx2">
                    <a:lumMod val="90000"/>
                  </a:schemeClr>
                </a:solidFill>
                <a:latin typeface="Open Sans Regular"/>
                <a:ea typeface="Open Sans Regular"/>
                <a:cs typeface="Open Sans Regular"/>
                <a:sym typeface="Open Sans Regular"/>
              </a:rPr>
            </a:br>
            <a:r>
              <a:rPr sz="4000" dirty="0">
                <a:solidFill>
                  <a:schemeClr val="tx2">
                    <a:lumMod val="90000"/>
                  </a:schemeClr>
                </a:solidFill>
              </a:rPr>
              <a:t>D</a:t>
            </a:r>
            <a:r>
              <a:rPr sz="1822" dirty="0">
                <a:solidFill>
                  <a:schemeClr val="tx2">
                    <a:lumMod val="90000"/>
                  </a:schemeClr>
                </a:solidFill>
              </a:rPr>
              <a:t>o</a:t>
            </a:r>
            <a:r>
              <a:rPr sz="1822" dirty="0">
                <a:solidFill>
                  <a:schemeClr val="tx2">
                    <a:lumMod val="90000"/>
                  </a:schemeClr>
                </a:solidFill>
                <a:latin typeface="Open Sans Regular"/>
                <a:ea typeface="Open Sans Regular"/>
                <a:cs typeface="Open Sans Regular"/>
                <a:sym typeface="Open Sans Regular"/>
              </a:rPr>
              <a:t> the necessary action to achieve change</a:t>
            </a:r>
            <a:br>
              <a:rPr sz="1822" dirty="0">
                <a:solidFill>
                  <a:schemeClr val="tx2">
                    <a:lumMod val="90000"/>
                  </a:schemeClr>
                </a:solidFill>
                <a:latin typeface="Open Sans Regular"/>
                <a:ea typeface="Open Sans Regular"/>
                <a:cs typeface="Open Sans Regular"/>
                <a:sym typeface="Open Sans Regular"/>
              </a:rPr>
            </a:br>
            <a:r>
              <a:rPr sz="4000" dirty="0">
                <a:solidFill>
                  <a:schemeClr val="tx2">
                    <a:lumMod val="90000"/>
                  </a:schemeClr>
                </a:solidFill>
              </a:rPr>
              <a:t>E</a:t>
            </a:r>
            <a:r>
              <a:rPr sz="1822" dirty="0">
                <a:solidFill>
                  <a:schemeClr val="tx2">
                    <a:lumMod val="90000"/>
                  </a:schemeClr>
                </a:solidFill>
              </a:rPr>
              <a:t>valuate</a:t>
            </a:r>
            <a:r>
              <a:rPr sz="1822" dirty="0">
                <a:solidFill>
                  <a:schemeClr val="tx2">
                    <a:lumMod val="90000"/>
                  </a:schemeClr>
                </a:solidFill>
                <a:latin typeface="Open Sans Regular"/>
                <a:ea typeface="Open Sans Regular"/>
                <a:cs typeface="Open Sans Regular"/>
                <a:sym typeface="Open Sans Regular"/>
              </a:rPr>
              <a:t> the effects of the action</a:t>
            </a:r>
          </a:p>
        </p:txBody>
      </p:sp>
      <p:sp>
        <p:nvSpPr>
          <p:cNvPr id="460" name="TextBox 4"/>
          <p:cNvSpPr txBox="1"/>
          <p:nvPr/>
        </p:nvSpPr>
        <p:spPr>
          <a:xfrm>
            <a:off x="2449063" y="4201908"/>
            <a:ext cx="3316728"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717" rIns="25717">
            <a:spAutoFit/>
          </a:bodyPr>
          <a:lstStyle>
            <a:lvl1pPr>
              <a:defRPr sz="1200">
                <a:solidFill>
                  <a:srgbClr val="BDBDBD"/>
                </a:solidFill>
              </a:defRPr>
            </a:lvl1pPr>
          </a:lstStyle>
          <a:p>
            <a:r>
              <a:rPr sz="675"/>
              <a:t>https://www.faa.gov/regulations_policies/handbooks_manuals/aviation/media/FAA-H-8083-2.pdf</a:t>
            </a:r>
          </a:p>
        </p:txBody>
      </p:sp>
      <p:pic>
        <p:nvPicPr>
          <p:cNvPr id="461" name="Picture 5" descr="Picture 5"/>
          <p:cNvPicPr>
            <a:picLocks noChangeAspect="1"/>
          </p:cNvPicPr>
          <p:nvPr/>
        </p:nvPicPr>
        <p:blipFill>
          <a:blip r:embed="rId2"/>
          <a:stretch>
            <a:fillRect/>
          </a:stretch>
        </p:blipFill>
        <p:spPr>
          <a:xfrm>
            <a:off x="6620576" y="857814"/>
            <a:ext cx="1031994" cy="1034256"/>
          </a:xfrm>
          <a:prstGeom prst="rect">
            <a:avLst/>
          </a:prstGeom>
          <a:ln w="12700">
            <a:miter lim="400000"/>
          </a:ln>
        </p:spPr>
      </p:pic>
      <p:pic>
        <p:nvPicPr>
          <p:cNvPr id="2" name="Picture 1" descr="Text&#10;&#10;Description automatically generated">
            <a:extLst>
              <a:ext uri="{FF2B5EF4-FFF2-40B4-BE49-F238E27FC236}">
                <a16:creationId xmlns:a16="http://schemas.microsoft.com/office/drawing/2014/main" id="{C61B24E4-94FD-4BFE-F107-54ECC187A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55225292"/>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le 1"/>
          <p:cNvSpPr txBox="1">
            <a:spLocks noGrp="1"/>
          </p:cNvSpPr>
          <p:nvPr>
            <p:ph type="title"/>
          </p:nvPr>
        </p:nvSpPr>
        <p:spPr>
          <a:prstGeom prst="rect">
            <a:avLst/>
          </a:prstGeom>
        </p:spPr>
        <p:txBody>
          <a:bodyPr>
            <a:normAutofit/>
          </a:bodyPr>
          <a:lstStyle>
            <a:lvl1pPr defTabSz="813816">
              <a:defRPr sz="3916"/>
            </a:lvl1pPr>
          </a:lstStyle>
          <a:p>
            <a:r>
              <a:t>OODA Loop</a:t>
            </a:r>
          </a:p>
        </p:txBody>
      </p:sp>
      <p:sp>
        <p:nvSpPr>
          <p:cNvPr id="464" name="TextBox 3"/>
          <p:cNvSpPr txBox="1"/>
          <p:nvPr/>
        </p:nvSpPr>
        <p:spPr>
          <a:xfrm>
            <a:off x="5499212" y="4047257"/>
            <a:ext cx="2951706"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717" rIns="25717">
            <a:spAutoFit/>
          </a:bodyPr>
          <a:lstStyle>
            <a:lvl1pPr>
              <a:defRPr sz="1200">
                <a:solidFill>
                  <a:srgbClr val="BDBDBD"/>
                </a:solidFill>
              </a:defRPr>
            </a:lvl1pPr>
          </a:lstStyle>
          <a:p>
            <a:r>
              <a:rPr sz="675" dirty="0"/>
              <a:t>By Patrick Edwin Moran - Own work, CC BY 3.0, https://</a:t>
            </a:r>
            <a:r>
              <a:rPr sz="675" dirty="0" err="1"/>
              <a:t>commons.wikimedia.org</a:t>
            </a:r>
            <a:r>
              <a:rPr sz="675" dirty="0"/>
              <a:t>/w/</a:t>
            </a:r>
            <a:r>
              <a:rPr sz="675" dirty="0" err="1"/>
              <a:t>index.php?curid</a:t>
            </a:r>
            <a:r>
              <a:rPr sz="675" dirty="0"/>
              <a:t>=3904554</a:t>
            </a:r>
          </a:p>
        </p:txBody>
      </p:sp>
      <p:pic>
        <p:nvPicPr>
          <p:cNvPr id="465" name="Picture 5" descr="Picture 5"/>
          <p:cNvPicPr>
            <a:picLocks noChangeAspect="1"/>
          </p:cNvPicPr>
          <p:nvPr/>
        </p:nvPicPr>
        <p:blipFill>
          <a:blip r:embed="rId3"/>
          <a:stretch>
            <a:fillRect/>
          </a:stretch>
        </p:blipFill>
        <p:spPr>
          <a:xfrm>
            <a:off x="1609725" y="1475995"/>
            <a:ext cx="6037174" cy="2472119"/>
          </a:xfrm>
          <a:prstGeom prst="rect">
            <a:avLst/>
          </a:prstGeom>
          <a:solidFill>
            <a:schemeClr val="tx2"/>
          </a:solidFill>
          <a:ln w="12700">
            <a:miter lim="400000"/>
          </a:ln>
        </p:spPr>
      </p:pic>
      <p:pic>
        <p:nvPicPr>
          <p:cNvPr id="2" name="Picture 1" descr="Text&#10;&#10;Description automatically generated">
            <a:extLst>
              <a:ext uri="{FF2B5EF4-FFF2-40B4-BE49-F238E27FC236}">
                <a16:creationId xmlns:a16="http://schemas.microsoft.com/office/drawing/2014/main" id="{46234167-5A22-902C-8DDC-DDD7A4961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27231840"/>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141BFA-05B3-06F5-A0F1-79AA8C61B37A}"/>
              </a:ext>
            </a:extLst>
          </p:cNvPr>
          <p:cNvSpPr>
            <a:spLocks noGrp="1"/>
          </p:cNvSpPr>
          <p:nvPr>
            <p:ph type="title"/>
          </p:nvPr>
        </p:nvSpPr>
        <p:spPr/>
        <p:txBody>
          <a:bodyPr/>
          <a:lstStyle/>
          <a:p>
            <a:r>
              <a:rPr lang="en-US" dirty="0"/>
              <a:t>HISTORICAL DETOUR INTO UML (OR BACK INTO THE 1990’s)</a:t>
            </a:r>
          </a:p>
        </p:txBody>
      </p:sp>
      <p:sp>
        <p:nvSpPr>
          <p:cNvPr id="4" name="Slide Number Placeholder 3">
            <a:extLst>
              <a:ext uri="{FF2B5EF4-FFF2-40B4-BE49-F238E27FC236}">
                <a16:creationId xmlns:a16="http://schemas.microsoft.com/office/drawing/2014/main" id="{5CF1FB46-8C07-C78C-17C3-8617D903866C}"/>
              </a:ext>
            </a:extLst>
          </p:cNvPr>
          <p:cNvSpPr>
            <a:spLocks noGrp="1"/>
          </p:cNvSpPr>
          <p:nvPr>
            <p:ph type="sldNum" sz="quarter" idx="12"/>
          </p:nvPr>
        </p:nvSpPr>
        <p:spPr/>
        <p:txBody>
          <a:bodyPr/>
          <a:lstStyle/>
          <a:p>
            <a:fld id="{86CB4B4D-7CA3-9044-876B-883B54F8677D}" type="slidenum">
              <a:rPr lang="en-AU" smtClean="0"/>
              <a:t>117</a:t>
            </a:fld>
            <a:endParaRPr lang="en-AU"/>
          </a:p>
        </p:txBody>
      </p:sp>
      <p:sp>
        <p:nvSpPr>
          <p:cNvPr id="5" name="Footer Placeholder 4">
            <a:extLst>
              <a:ext uri="{FF2B5EF4-FFF2-40B4-BE49-F238E27FC236}">
                <a16:creationId xmlns:a16="http://schemas.microsoft.com/office/drawing/2014/main" id="{44976F65-BFF8-57CF-6C1A-842C2316163C}"/>
              </a:ext>
            </a:extLst>
          </p:cNvPr>
          <p:cNvSpPr>
            <a:spLocks noGrp="1"/>
          </p:cNvSpPr>
          <p:nvPr>
            <p:ph type="ftr" sz="quarter" idx="4294967295"/>
          </p:nvPr>
        </p:nvSpPr>
        <p:spPr>
          <a:xfrm>
            <a:off x="0" y="4913313"/>
            <a:ext cx="5400675" cy="107950"/>
          </a:xfrm>
        </p:spPr>
        <p:txBody>
          <a:bodyPr/>
          <a:lstStyle/>
          <a:p>
            <a:pPr>
              <a:defRPr/>
            </a:pPr>
            <a:r>
              <a:rPr lang="en-AU"/>
              <a:t>ANU SCHOOL OF COMPUTING   |  COMP 2120 / COMP 6120 | WEEK 2 OF 12: Requirements</a:t>
            </a:r>
            <a:endParaRPr lang="en-AU" dirty="0"/>
          </a:p>
        </p:txBody>
      </p:sp>
      <p:pic>
        <p:nvPicPr>
          <p:cNvPr id="1026" name="Picture 2">
            <a:extLst>
              <a:ext uri="{FF2B5EF4-FFF2-40B4-BE49-F238E27FC236}">
                <a16:creationId xmlns:a16="http://schemas.microsoft.com/office/drawing/2014/main" id="{0DE2F918-B977-4DD6-7FBE-44A444AEC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264" y="394497"/>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7222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and implementation</a:t>
            </a:r>
          </a:p>
        </p:txBody>
      </p:sp>
      <p:sp>
        <p:nvSpPr>
          <p:cNvPr id="3" name="Content Placeholder 2"/>
          <p:cNvSpPr>
            <a:spLocks noGrp="1"/>
          </p:cNvSpPr>
          <p:nvPr>
            <p:ph idx="1"/>
          </p:nvPr>
        </p:nvSpPr>
        <p:spPr/>
        <p:txBody>
          <a:bodyPr/>
          <a:lstStyle/>
          <a:p>
            <a:endParaRPr lang="en-US" dirty="0"/>
          </a:p>
          <a:p>
            <a:r>
              <a:rPr lang="en-US" dirty="0"/>
              <a:t>Software design and implementation is the stage in the software engineering process at which an executable software system is developed. </a:t>
            </a:r>
          </a:p>
          <a:p>
            <a:r>
              <a:rPr lang="en-US" dirty="0"/>
              <a:t>Software design and implementation activities are invariably inter-leaved. </a:t>
            </a:r>
          </a:p>
          <a:p>
            <a:pPr lvl="1"/>
            <a:r>
              <a:rPr lang="en-US" dirty="0"/>
              <a:t>Software design is a creative activity in which you identify software components and their relationships, based on a customer’s requirements. </a:t>
            </a:r>
          </a:p>
          <a:p>
            <a:pPr lvl="1"/>
            <a:r>
              <a:rPr lang="en-US" dirty="0"/>
              <a:t>Implementation is the process of realizing the design as a program. </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118</a:t>
            </a:fld>
            <a:endParaRPr lang="en-US">
              <a:solidFill>
                <a:prstClr val="black">
                  <a:tint val="75000"/>
                </a:prstClr>
              </a:solidFill>
              <a:latin typeface="Calibri"/>
            </a:endParaRPr>
          </a:p>
        </p:txBody>
      </p:sp>
      <p:sp>
        <p:nvSpPr>
          <p:cNvPr id="6" name="Date Placeholder 5"/>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B46D6B01-D17C-589A-6D0E-52CB762F6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or buy</a:t>
            </a:r>
          </a:p>
        </p:txBody>
      </p:sp>
      <p:sp>
        <p:nvSpPr>
          <p:cNvPr id="3" name="Content Placeholder 2"/>
          <p:cNvSpPr>
            <a:spLocks noGrp="1"/>
          </p:cNvSpPr>
          <p:nvPr>
            <p:ph idx="1"/>
          </p:nvPr>
        </p:nvSpPr>
        <p:spPr/>
        <p:txBody>
          <a:bodyPr/>
          <a:lstStyle/>
          <a:p>
            <a:endParaRPr lang="en-US" dirty="0"/>
          </a:p>
          <a:p>
            <a:r>
              <a:rPr lang="en-US" dirty="0"/>
              <a:t>In a wide range of domains, it is now possible to buy off-the-shelf systems (COTS) that can be adapted and tailored to the users’ requirements. </a:t>
            </a:r>
          </a:p>
          <a:p>
            <a:pPr lvl="1"/>
            <a:r>
              <a:rPr lang="en-US" dirty="0"/>
              <a:t>For example, if you want to implement a medical records system, you can buy a package that is already used in hospitals. It can be cheaper and faster to use this approach rather than developing a system in a conventional programming language.</a:t>
            </a:r>
            <a:endParaRPr lang="en-GB" dirty="0"/>
          </a:p>
          <a:p>
            <a:r>
              <a:rPr lang="en-US" dirty="0"/>
              <a:t>When you develop an application in this way, the design process becomes concerned with how to use the configuration features of that system to deliver the system requirements.</a:t>
            </a:r>
            <a:r>
              <a:rPr lang="en-GB" dirty="0"/>
              <a:t> </a:t>
            </a:r>
            <a:endParaRPr lang="en-US" dirty="0"/>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119</a:t>
            </a:fld>
            <a:endParaRPr lang="en-US">
              <a:solidFill>
                <a:prstClr val="black">
                  <a:tint val="75000"/>
                </a:prstClr>
              </a:solidFill>
              <a:latin typeface="Calibri"/>
            </a:endParaRPr>
          </a:p>
        </p:txBody>
      </p:sp>
      <p:sp>
        <p:nvSpPr>
          <p:cNvPr id="6" name="Date Placeholder 5"/>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94FCCD13-7D2F-BC33-F879-975DE1C98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A scenario is a narrative that describes how a user, or a group of users, might use your system.…"/>
          <p:cNvSpPr txBox="1">
            <a:spLocks noGrp="1"/>
          </p:cNvSpPr>
          <p:nvPr>
            <p:ph type="body" idx="1"/>
          </p:nvPr>
        </p:nvSpPr>
        <p:spPr>
          <a:prstGeom prst="rect">
            <a:avLst/>
          </a:prstGeom>
        </p:spPr>
        <p:txBody>
          <a:bodyPr/>
          <a:lstStyle/>
          <a:p>
            <a:endParaRPr lang="en-AU" dirty="0"/>
          </a:p>
          <a:p>
            <a:r>
              <a:rPr dirty="0"/>
              <a:t>A scenario is a narrative that describes how a user, or a group of users, might use your system. </a:t>
            </a:r>
          </a:p>
          <a:p>
            <a:r>
              <a:rPr dirty="0"/>
              <a:t>There is no need to include everything in a scenario – the scenario isn’t a system specification. </a:t>
            </a:r>
          </a:p>
          <a:p>
            <a:r>
              <a:rPr dirty="0"/>
              <a:t>It is simply a description of a situation where a user is using your product’s features to do something that they want to do.</a:t>
            </a:r>
          </a:p>
          <a:p>
            <a:r>
              <a:rPr dirty="0"/>
              <a:t>Scenario descriptions may vary in length from two to three paragraphs up to a page of text.</a:t>
            </a:r>
          </a:p>
        </p:txBody>
      </p:sp>
      <p:sp>
        <p:nvSpPr>
          <p:cNvPr id="130" name="Scenarios"/>
          <p:cNvSpPr txBox="1">
            <a:spLocks noGrp="1"/>
          </p:cNvSpPr>
          <p:nvPr>
            <p:ph type="title"/>
          </p:nvPr>
        </p:nvSpPr>
        <p:spPr>
          <a:prstGeom prst="rect">
            <a:avLst/>
          </a:prstGeom>
        </p:spPr>
        <p:txBody>
          <a:bodyPr/>
          <a:lstStyle/>
          <a:p>
            <a:r>
              <a:t>Scenarios</a:t>
            </a:r>
          </a:p>
        </p:txBody>
      </p:sp>
      <p:pic>
        <p:nvPicPr>
          <p:cNvPr id="5" name="Picture 4" descr="A picture containing text, stationary, colorful&#10;&#10;Description automatically generated">
            <a:extLst>
              <a:ext uri="{FF2B5EF4-FFF2-40B4-BE49-F238E27FC236}">
                <a16:creationId xmlns:a16="http://schemas.microsoft.com/office/drawing/2014/main" id="{A438ECFE-E092-9B8C-2A03-3D319B0F94BD}"/>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65689D15-AB0E-3240-BFA7-612915BC493C}"/>
              </a:ext>
            </a:extLst>
          </p:cNvPr>
          <p:cNvSpPr>
            <a:spLocks noGrp="1"/>
          </p:cNvSpPr>
          <p:nvPr>
            <p:ph type="sldNum" sz="quarter" idx="2"/>
          </p:nvPr>
        </p:nvSpPr>
        <p:spPr/>
        <p:txBody>
          <a:bodyPr/>
          <a:lstStyle/>
          <a:p>
            <a:fld id="{86CB4B4D-7CA3-9044-876B-883B54F8677D}" type="slidenum">
              <a:rPr lang="en-NZ" smtClean="0"/>
              <a:t>12</a:t>
            </a:fld>
            <a:endParaRPr lang="en-NZ"/>
          </a:p>
        </p:txBody>
      </p:sp>
      <p:sp>
        <p:nvSpPr>
          <p:cNvPr id="4" name="Footer Placeholder 3">
            <a:extLst>
              <a:ext uri="{FF2B5EF4-FFF2-40B4-BE49-F238E27FC236}">
                <a16:creationId xmlns:a16="http://schemas.microsoft.com/office/drawing/2014/main" id="{29B3B7F4-1F57-FD79-40D0-8C14E846D731}"/>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645445" y="229792"/>
            <a:ext cx="6069806" cy="688181"/>
          </a:xfrm>
        </p:spPr>
        <p:txBody>
          <a:bodyPr/>
          <a:lstStyle/>
          <a:p>
            <a:r>
              <a:rPr lang="en-US"/>
              <a:t>An object-oriented design process</a:t>
            </a:r>
          </a:p>
        </p:txBody>
      </p:sp>
      <p:sp>
        <p:nvSpPr>
          <p:cNvPr id="126979" name="Rectangle 3"/>
          <p:cNvSpPr>
            <a:spLocks noGrp="1" noChangeArrowheads="1"/>
          </p:cNvSpPr>
          <p:nvPr>
            <p:ph idx="1"/>
          </p:nvPr>
        </p:nvSpPr>
        <p:spPr/>
        <p:txBody>
          <a:bodyPr/>
          <a:lstStyle/>
          <a:p>
            <a:pPr>
              <a:lnSpc>
                <a:spcPct val="90000"/>
              </a:lnSpc>
            </a:pPr>
            <a:endParaRPr lang="en-US" dirty="0"/>
          </a:p>
          <a:p>
            <a:pPr>
              <a:lnSpc>
                <a:spcPct val="90000"/>
              </a:lnSpc>
            </a:pPr>
            <a:r>
              <a:rPr lang="en-US" dirty="0"/>
              <a:t>Structured object-oriented design processes involve developing a number of different system models.</a:t>
            </a:r>
          </a:p>
          <a:p>
            <a:pPr>
              <a:lnSpc>
                <a:spcPct val="90000"/>
              </a:lnSpc>
            </a:pPr>
            <a:r>
              <a:rPr lang="en-US" dirty="0"/>
              <a:t>They require a lot of effort for development and maintenance of these models and, for small systems, this may not be cost-effective.</a:t>
            </a:r>
          </a:p>
          <a:p>
            <a:pPr>
              <a:lnSpc>
                <a:spcPct val="90000"/>
              </a:lnSpc>
            </a:pPr>
            <a:r>
              <a:rPr lang="en-US" dirty="0"/>
              <a:t>However, for large systems developed by different groups design models are an important communication mechanism.</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120</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6B7E867A-5564-E1F8-7AF9-EDE9E8A7D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dirty="0"/>
              <a:t>Process stages</a:t>
            </a:r>
          </a:p>
        </p:txBody>
      </p:sp>
      <p:sp>
        <p:nvSpPr>
          <p:cNvPr id="107523" name="Rectangle 3"/>
          <p:cNvSpPr>
            <a:spLocks noGrp="1" noChangeArrowheads="1"/>
          </p:cNvSpPr>
          <p:nvPr>
            <p:ph idx="1"/>
          </p:nvPr>
        </p:nvSpPr>
        <p:spPr/>
        <p:txBody>
          <a:bodyPr/>
          <a:lstStyle/>
          <a:p>
            <a:endParaRPr lang="en-GB" dirty="0"/>
          </a:p>
          <a:p>
            <a:r>
              <a:rPr lang="en-GB" dirty="0"/>
              <a:t>There are a variety of different object-oriented design processes that depend on the organization using the process.</a:t>
            </a:r>
          </a:p>
          <a:p>
            <a:r>
              <a:rPr lang="en-GB" dirty="0"/>
              <a:t>Common activities in these processes include:</a:t>
            </a:r>
          </a:p>
          <a:p>
            <a:pPr lvl="1"/>
            <a:r>
              <a:rPr lang="en-GB" dirty="0"/>
              <a:t>Define the context and modes of use of the system;</a:t>
            </a:r>
          </a:p>
          <a:p>
            <a:pPr lvl="1"/>
            <a:r>
              <a:rPr lang="en-GB" dirty="0"/>
              <a:t>Design the system architecture;</a:t>
            </a:r>
          </a:p>
          <a:p>
            <a:pPr lvl="1"/>
            <a:r>
              <a:rPr lang="en-GB" dirty="0"/>
              <a:t>Identify the principal system objects;</a:t>
            </a:r>
          </a:p>
          <a:p>
            <a:pPr lvl="1"/>
            <a:r>
              <a:rPr lang="en-GB" dirty="0"/>
              <a:t>Develop design models;</a:t>
            </a:r>
          </a:p>
          <a:p>
            <a:pPr lvl="1"/>
            <a:r>
              <a:rPr lang="en-GB" dirty="0"/>
              <a:t>Specify object interfaces.</a:t>
            </a:r>
          </a:p>
          <a:p>
            <a:r>
              <a:rPr lang="en-GB" dirty="0"/>
              <a:t>Process illustrated here using a design for a wilderness weather station.</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121</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DE727417-14D2-8455-EAE4-8853A1C9F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context and interactions</a:t>
            </a:r>
            <a:endParaRPr lang="en-US" dirty="0"/>
          </a:p>
        </p:txBody>
      </p:sp>
      <p:sp>
        <p:nvSpPr>
          <p:cNvPr id="3" name="Content Placeholder 2"/>
          <p:cNvSpPr>
            <a:spLocks noGrp="1"/>
          </p:cNvSpPr>
          <p:nvPr>
            <p:ph idx="1"/>
          </p:nvPr>
        </p:nvSpPr>
        <p:spPr/>
        <p:txBody>
          <a:bodyPr/>
          <a:lstStyle/>
          <a:p>
            <a:endParaRPr lang="en-US" dirty="0"/>
          </a:p>
          <a:p>
            <a:r>
              <a:rPr lang="en-US" dirty="0"/>
              <a:t>Understanding  the relationships between the software that is being designed and its external environment is essential for deciding how to provide the required system functionality and how to structure the system to communicate with its environment. </a:t>
            </a:r>
          </a:p>
          <a:p>
            <a:r>
              <a:rPr lang="en-US" dirty="0"/>
              <a:t>Understanding of the context also lets you establish the boundaries of the system. Setting the system boundaries helps you decide what features are implemented in the system being designed and what features are in other associated systems. </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122</a:t>
            </a:fld>
            <a:endParaRPr lang="en-US">
              <a:solidFill>
                <a:prstClr val="black">
                  <a:tint val="75000"/>
                </a:prstClr>
              </a:solidFill>
              <a:latin typeface="Calibri"/>
            </a:endParaRPr>
          </a:p>
        </p:txBody>
      </p:sp>
      <p:sp>
        <p:nvSpPr>
          <p:cNvPr id="6" name="Date Placeholder 5"/>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E27E0CAB-C967-A5CB-FEFF-C67B16097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and interaction models</a:t>
            </a:r>
          </a:p>
        </p:txBody>
      </p:sp>
      <p:sp>
        <p:nvSpPr>
          <p:cNvPr id="3" name="Content Placeholder 2"/>
          <p:cNvSpPr>
            <a:spLocks noGrp="1"/>
          </p:cNvSpPr>
          <p:nvPr>
            <p:ph idx="1"/>
          </p:nvPr>
        </p:nvSpPr>
        <p:spPr/>
        <p:txBody>
          <a:bodyPr/>
          <a:lstStyle/>
          <a:p>
            <a:endParaRPr lang="en-US" dirty="0"/>
          </a:p>
          <a:p>
            <a:r>
              <a:rPr lang="en-US" dirty="0"/>
              <a:t>A system context model is a structural model that demonstrates the other systems in the environment of the system being developed.</a:t>
            </a:r>
            <a:endParaRPr lang="en-GB" dirty="0"/>
          </a:p>
          <a:p>
            <a:r>
              <a:rPr lang="en-US" dirty="0"/>
              <a:t>An interaction model is a dynamic model that shows how the system interacts with its environment as it is used.</a:t>
            </a:r>
            <a:endParaRPr lang="en-GB" dirty="0"/>
          </a:p>
          <a:p>
            <a:endParaRPr lang="en-US" dirty="0"/>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123</a:t>
            </a:fld>
            <a:endParaRPr lang="en-US">
              <a:solidFill>
                <a:prstClr val="black">
                  <a:tint val="75000"/>
                </a:prstClr>
              </a:solidFill>
              <a:latin typeface="Calibri"/>
            </a:endParaRPr>
          </a:p>
        </p:txBody>
      </p:sp>
      <p:sp>
        <p:nvSpPr>
          <p:cNvPr id="6" name="Date Placeholder 5"/>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5416E1F4-28C4-151D-F510-B3195D5F2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System context for the weather station</a:t>
            </a:r>
            <a:r>
              <a:rPr lang="en-GB" dirty="0"/>
              <a:t> </a:t>
            </a:r>
            <a:endParaRPr lang="en-US" dirty="0"/>
          </a:p>
        </p:txBody>
      </p:sp>
      <p:pic>
        <p:nvPicPr>
          <p:cNvPr id="4" name="Content Placeholder 3" descr="7.1 WeatherStatContext.eps"/>
          <p:cNvPicPr>
            <a:picLocks noGrp="1" noChangeAspect="1"/>
          </p:cNvPicPr>
          <p:nvPr>
            <p:ph idx="1"/>
          </p:nvPr>
        </p:nvPicPr>
        <p:blipFill>
          <a:blip r:embed="rId2"/>
          <a:srcRect l="-3566" r="-3566"/>
          <a:stretch>
            <a:fillRect/>
          </a:stretch>
        </p:blipFill>
        <p:spPr>
          <a:xfrm>
            <a:off x="2352535" y="1629223"/>
            <a:ext cx="4221950" cy="2321909"/>
          </a:xfrm>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124</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C305C184-49D5-5111-B9AB-25B02E8E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Weather station use cases</a:t>
            </a:r>
            <a:r>
              <a:rPr lang="en-GB" dirty="0"/>
              <a:t> </a:t>
            </a:r>
            <a:endParaRPr lang="en-US" dirty="0"/>
          </a:p>
        </p:txBody>
      </p:sp>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125</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11" name="Picture 10" descr="7.2 WS-UseCas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572" y="1205948"/>
            <a:ext cx="2458278" cy="3602060"/>
          </a:xfrm>
          <a:prstGeom prst="rect">
            <a:avLst/>
          </a:prstGeom>
        </p:spPr>
      </p:pic>
      <p:pic>
        <p:nvPicPr>
          <p:cNvPr id="7" name="Picture 6" descr="Sommerville Cover.jpg">
            <a:extLst>
              <a:ext uri="{FF2B5EF4-FFF2-40B4-BE49-F238E27FC236}">
                <a16:creationId xmlns:a16="http://schemas.microsoft.com/office/drawing/2014/main" id="{8DD95F66-7046-523E-852A-09D30096B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description—Report weather</a:t>
            </a:r>
            <a:r>
              <a:rPr lang="en-GB" dirty="0"/>
              <a:t> </a:t>
            </a:r>
            <a:endParaRPr lang="en-US" dirty="0"/>
          </a:p>
        </p:txBody>
      </p:sp>
      <p:graphicFrame>
        <p:nvGraphicFramePr>
          <p:cNvPr id="5" name="Content Placeholder 4"/>
          <p:cNvGraphicFramePr>
            <a:graphicFrameLocks noGrp="1"/>
          </p:cNvGraphicFramePr>
          <p:nvPr>
            <p:ph idx="1"/>
          </p:nvPr>
        </p:nvGraphicFramePr>
        <p:xfrm>
          <a:off x="1485900" y="1246295"/>
          <a:ext cx="6172201" cy="3147060"/>
        </p:xfrm>
        <a:graphic>
          <a:graphicData uri="http://schemas.openxmlformats.org/drawingml/2006/table">
            <a:tbl>
              <a:tblPr firstRow="1" bandRow="1">
                <a:tableStyleId>{5C22544A-7EE6-4342-B048-85BDC9FD1C3A}</a:tableStyleId>
              </a:tblPr>
              <a:tblGrid>
                <a:gridCol w="1167026">
                  <a:extLst>
                    <a:ext uri="{9D8B030D-6E8A-4147-A177-3AD203B41FA5}">
                      <a16:colId xmlns:a16="http://schemas.microsoft.com/office/drawing/2014/main" val="20000"/>
                    </a:ext>
                  </a:extLst>
                </a:gridCol>
                <a:gridCol w="5005175">
                  <a:extLst>
                    <a:ext uri="{9D8B030D-6E8A-4147-A177-3AD203B41FA5}">
                      <a16:colId xmlns:a16="http://schemas.microsoft.com/office/drawing/2014/main" val="20001"/>
                    </a:ext>
                  </a:extLst>
                </a:gridCol>
              </a:tblGrid>
              <a:tr h="278130">
                <a:tc>
                  <a:txBody>
                    <a:bodyPr/>
                    <a:lstStyle/>
                    <a:p>
                      <a:r>
                        <a:rPr lang="en-US" sz="1200" dirty="0"/>
                        <a:t>System</a:t>
                      </a:r>
                    </a:p>
                  </a:txBody>
                  <a:tcPr marL="68580" marR="68580" marT="34290" marB="34290"/>
                </a:tc>
                <a:tc>
                  <a:txBody>
                    <a:bodyPr/>
                    <a:lstStyle/>
                    <a:p>
                      <a:r>
                        <a:rPr lang="en-US" sz="1200" dirty="0"/>
                        <a:t>Weather station</a:t>
                      </a:r>
                    </a:p>
                  </a:txBody>
                  <a:tcPr marL="68580" marR="68580" marT="34290" marB="34290"/>
                </a:tc>
                <a:extLst>
                  <a:ext uri="{0D108BD9-81ED-4DB2-BD59-A6C34878D82A}">
                    <a16:rowId xmlns:a16="http://schemas.microsoft.com/office/drawing/2014/main" val="10000"/>
                  </a:ext>
                </a:extLst>
              </a:tr>
              <a:tr h="278130">
                <a:tc>
                  <a:txBody>
                    <a:bodyPr/>
                    <a:lstStyle/>
                    <a:p>
                      <a:r>
                        <a:rPr lang="en-US" sz="1200" dirty="0"/>
                        <a:t>Use case</a:t>
                      </a:r>
                    </a:p>
                  </a:txBody>
                  <a:tcPr marL="68580" marR="68580" marT="34290" marB="34290"/>
                </a:tc>
                <a:tc>
                  <a:txBody>
                    <a:bodyPr/>
                    <a:lstStyle/>
                    <a:p>
                      <a:r>
                        <a:rPr lang="en-US" sz="1200" dirty="0"/>
                        <a:t>Report weather</a:t>
                      </a:r>
                    </a:p>
                  </a:txBody>
                  <a:tcPr marL="68580" marR="68580" marT="34290" marB="34290"/>
                </a:tc>
                <a:extLst>
                  <a:ext uri="{0D108BD9-81ED-4DB2-BD59-A6C34878D82A}">
                    <a16:rowId xmlns:a16="http://schemas.microsoft.com/office/drawing/2014/main" val="10001"/>
                  </a:ext>
                </a:extLst>
              </a:tr>
              <a:tr h="278130">
                <a:tc>
                  <a:txBody>
                    <a:bodyPr/>
                    <a:lstStyle/>
                    <a:p>
                      <a:r>
                        <a:rPr lang="en-US" sz="1200" dirty="0"/>
                        <a:t>Actors</a:t>
                      </a:r>
                    </a:p>
                  </a:txBody>
                  <a:tcPr marL="68580" marR="68580" marT="34290" marB="34290"/>
                </a:tc>
                <a:tc>
                  <a:txBody>
                    <a:bodyPr/>
                    <a:lstStyle/>
                    <a:p>
                      <a:r>
                        <a:rPr lang="en-US" sz="1200" kern="1200" dirty="0">
                          <a:solidFill>
                            <a:schemeClr val="dk1"/>
                          </a:solidFill>
                          <a:latin typeface="+mn-lt"/>
                          <a:ea typeface="+mn-ea"/>
                          <a:cs typeface="+mn-cs"/>
                        </a:rPr>
                        <a:t>Weather information system, Weather station</a:t>
                      </a:r>
                      <a:r>
                        <a:rPr lang="en-GB" sz="1200" dirty="0"/>
                        <a:t> </a:t>
                      </a:r>
                      <a:endParaRPr lang="en-US" sz="1200" dirty="0"/>
                    </a:p>
                  </a:txBody>
                  <a:tcPr marL="68580" marR="68580" marT="34290" marB="34290"/>
                </a:tc>
                <a:extLst>
                  <a:ext uri="{0D108BD9-81ED-4DB2-BD59-A6C34878D82A}">
                    <a16:rowId xmlns:a16="http://schemas.microsoft.com/office/drawing/2014/main" val="10002"/>
                  </a:ext>
                </a:extLst>
              </a:tr>
              <a:tr h="1165860">
                <a:tc>
                  <a:txBody>
                    <a:bodyPr/>
                    <a:lstStyle/>
                    <a:p>
                      <a:r>
                        <a:rPr lang="en-US" sz="1200" dirty="0"/>
                        <a:t>Description</a:t>
                      </a:r>
                    </a:p>
                  </a:txBody>
                  <a:tcPr marL="68580" marR="68580" marT="34290" marB="34290"/>
                </a:tc>
                <a:tc>
                  <a:txBody>
                    <a:bodyPr/>
                    <a:lstStyle/>
                    <a:p>
                      <a:r>
                        <a:rPr lang="en-US" sz="1200" kern="1200" dirty="0">
                          <a:solidFill>
                            <a:schemeClr val="dk1"/>
                          </a:solidFill>
                          <a:latin typeface="+mn-lt"/>
                          <a:ea typeface="+mn-ea"/>
                          <a:cs typeface="+mn-cs"/>
                        </a:rPr>
                        <a:t>The weather station sends a summary of the weather data that has been collected from the instruments in the collection period to the weather information system. The data sent are the maximum, minimum, and average ground and air temperatures; the maximum, minimum, and average air pressures; the maximum, minimum, and average wind speeds; the total rainfall; and the wind direction as sampled at five-minute intervals.</a:t>
                      </a:r>
                      <a:r>
                        <a:rPr lang="en-GB" sz="1200" dirty="0"/>
                        <a:t> </a:t>
                      </a:r>
                      <a:endParaRPr lang="en-US" sz="1200" dirty="0"/>
                    </a:p>
                  </a:txBody>
                  <a:tcPr marL="68580" marR="68580" marT="34290" marB="34290"/>
                </a:tc>
                <a:extLst>
                  <a:ext uri="{0D108BD9-81ED-4DB2-BD59-A6C34878D82A}">
                    <a16:rowId xmlns:a16="http://schemas.microsoft.com/office/drawing/2014/main" val="10003"/>
                  </a:ext>
                </a:extLst>
              </a:tr>
              <a:tr h="434340">
                <a:tc>
                  <a:txBody>
                    <a:bodyPr/>
                    <a:lstStyle/>
                    <a:p>
                      <a:r>
                        <a:rPr lang="en-US" sz="1200" dirty="0"/>
                        <a:t>Stimulus</a:t>
                      </a:r>
                    </a:p>
                  </a:txBody>
                  <a:tcPr marL="68580" marR="68580" marT="34290" marB="34290"/>
                </a:tc>
                <a:tc>
                  <a:txBody>
                    <a:bodyPr/>
                    <a:lstStyle/>
                    <a:p>
                      <a:r>
                        <a:rPr lang="en-US" sz="1200" kern="1200" dirty="0">
                          <a:solidFill>
                            <a:schemeClr val="dk1"/>
                          </a:solidFill>
                          <a:latin typeface="+mn-lt"/>
                          <a:ea typeface="+mn-ea"/>
                          <a:cs typeface="+mn-cs"/>
                        </a:rPr>
                        <a:t>The weather information system establishes a satellite communication link with the weather station and requests transmission of the data.</a:t>
                      </a:r>
                      <a:r>
                        <a:rPr lang="en-GB" sz="1200" dirty="0"/>
                        <a:t> </a:t>
                      </a:r>
                      <a:endParaRPr lang="en-US" sz="1200" dirty="0"/>
                    </a:p>
                  </a:txBody>
                  <a:tcPr marL="68580" marR="68580" marT="34290" marB="34290"/>
                </a:tc>
                <a:extLst>
                  <a:ext uri="{0D108BD9-81ED-4DB2-BD59-A6C34878D82A}">
                    <a16:rowId xmlns:a16="http://schemas.microsoft.com/office/drawing/2014/main" val="10004"/>
                  </a:ext>
                </a:extLst>
              </a:tr>
              <a:tr h="278130">
                <a:tc>
                  <a:txBody>
                    <a:bodyPr/>
                    <a:lstStyle/>
                    <a:p>
                      <a:r>
                        <a:rPr lang="en-US" sz="1200" dirty="0"/>
                        <a:t>Response</a:t>
                      </a:r>
                    </a:p>
                  </a:txBody>
                  <a:tcPr marL="68580" marR="68580" marT="34290" marB="34290"/>
                </a:tc>
                <a:tc>
                  <a:txBody>
                    <a:bodyPr/>
                    <a:lstStyle/>
                    <a:p>
                      <a:r>
                        <a:rPr lang="en-US" sz="1200" kern="1200" dirty="0">
                          <a:solidFill>
                            <a:schemeClr val="dk1"/>
                          </a:solidFill>
                          <a:latin typeface="+mn-lt"/>
                          <a:ea typeface="+mn-ea"/>
                          <a:cs typeface="+mn-cs"/>
                        </a:rPr>
                        <a:t>The summarized data is sent to the weather information system.</a:t>
                      </a:r>
                      <a:r>
                        <a:rPr lang="en-GB" sz="1200" dirty="0"/>
                        <a:t> </a:t>
                      </a:r>
                      <a:endParaRPr lang="en-US" sz="1200" dirty="0"/>
                    </a:p>
                  </a:txBody>
                  <a:tcPr marL="68580" marR="68580" marT="34290" marB="34290"/>
                </a:tc>
                <a:extLst>
                  <a:ext uri="{0D108BD9-81ED-4DB2-BD59-A6C34878D82A}">
                    <a16:rowId xmlns:a16="http://schemas.microsoft.com/office/drawing/2014/main" val="10005"/>
                  </a:ext>
                </a:extLst>
              </a:tr>
              <a:tr h="434340">
                <a:tc>
                  <a:txBody>
                    <a:bodyPr/>
                    <a:lstStyle/>
                    <a:p>
                      <a:r>
                        <a:rPr lang="en-US" sz="1200" dirty="0"/>
                        <a:t>Comments</a:t>
                      </a:r>
                    </a:p>
                  </a:txBody>
                  <a:tcPr marL="68580" marR="68580" marT="34290" marB="34290"/>
                </a:tc>
                <a:tc>
                  <a:txBody>
                    <a:bodyPr/>
                    <a:lstStyle/>
                    <a:p>
                      <a:r>
                        <a:rPr lang="en-US" sz="1200" kern="1200" dirty="0">
                          <a:solidFill>
                            <a:schemeClr val="dk1"/>
                          </a:solidFill>
                          <a:latin typeface="+mn-lt"/>
                          <a:ea typeface="+mn-ea"/>
                          <a:cs typeface="+mn-cs"/>
                        </a:rPr>
                        <a:t>Weather stations are usually asked to report once per hour but this frequency may differ from one station to another and may be modified in the future.</a:t>
                      </a:r>
                      <a:r>
                        <a:rPr lang="en-GB" sz="1200" dirty="0"/>
                        <a:t> </a:t>
                      </a:r>
                      <a:endParaRPr lang="en-US" sz="1200" dirty="0"/>
                    </a:p>
                  </a:txBody>
                  <a:tcPr marL="68580" marR="68580" marT="34290" marB="34290"/>
                </a:tc>
                <a:extLst>
                  <a:ext uri="{0D108BD9-81ED-4DB2-BD59-A6C34878D82A}">
                    <a16:rowId xmlns:a16="http://schemas.microsoft.com/office/drawing/2014/main" val="10006"/>
                  </a:ext>
                </a:extLst>
              </a:tr>
            </a:tbl>
          </a:graphicData>
        </a:graphic>
      </p:graphicFrame>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126</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7B58497B-1E7C-1C88-B812-66C50BCFE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GB"/>
              <a:t>Architectural design</a:t>
            </a:r>
          </a:p>
        </p:txBody>
      </p:sp>
      <p:sp>
        <p:nvSpPr>
          <p:cNvPr id="120835" name="Rectangle 3"/>
          <p:cNvSpPr>
            <a:spLocks noGrp="1" noChangeArrowheads="1"/>
          </p:cNvSpPr>
          <p:nvPr>
            <p:ph idx="1"/>
          </p:nvPr>
        </p:nvSpPr>
        <p:spPr/>
        <p:txBody>
          <a:bodyPr/>
          <a:lstStyle/>
          <a:p>
            <a:endParaRPr lang="en-GB" dirty="0"/>
          </a:p>
          <a:p>
            <a:r>
              <a:rPr lang="en-GB" dirty="0"/>
              <a:t>Once interactions between the system and its environment have been understood, you use this information for designing the system architecture.</a:t>
            </a:r>
          </a:p>
          <a:p>
            <a:r>
              <a:rPr lang="en-US" dirty="0"/>
              <a:t>You identify the major components that make up the system and their interactions, and then may organize the components using an architectural pattern such as a layered or client-server model. </a:t>
            </a:r>
          </a:p>
          <a:p>
            <a:r>
              <a:rPr lang="en-US" dirty="0"/>
              <a:t>The weather station is composed of independent subsystems that communicate by broadcasting messages on a common infrastructure.</a:t>
            </a:r>
            <a:endParaRPr lang="en-GB" dirty="0"/>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127</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6469E5CE-9228-646F-522B-C658BEEC2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architecture of the weather station</a:t>
            </a:r>
            <a:r>
              <a:rPr lang="en-GB" dirty="0"/>
              <a:t> </a:t>
            </a:r>
            <a:endParaRPr lang="en-US" dirty="0"/>
          </a:p>
        </p:txBody>
      </p:sp>
      <p:pic>
        <p:nvPicPr>
          <p:cNvPr id="4" name="Content Placeholder 3" descr="7.4 WS-Architecture.eps"/>
          <p:cNvPicPr>
            <a:picLocks noGrp="1" noChangeAspect="1"/>
          </p:cNvPicPr>
          <p:nvPr>
            <p:ph idx="1"/>
          </p:nvPr>
        </p:nvPicPr>
        <p:blipFill>
          <a:blip r:embed="rId2"/>
          <a:srcRect t="-16491" b="-16491"/>
          <a:stretch>
            <a:fillRect/>
          </a:stretch>
        </p:blipFill>
        <p:spPr>
          <a:xfrm>
            <a:off x="2095120" y="1303128"/>
            <a:ext cx="4985618" cy="2741898"/>
          </a:xfrm>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128</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CBA70631-4D7B-D71B-08D4-98825AEF1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of data collection system</a:t>
            </a:r>
            <a:r>
              <a:rPr lang="en-GB" dirty="0"/>
              <a:t> </a:t>
            </a:r>
            <a:endParaRPr lang="en-US" dirty="0"/>
          </a:p>
        </p:txBody>
      </p:sp>
      <p:pic>
        <p:nvPicPr>
          <p:cNvPr id="4" name="Content Placeholder 3" descr="7.5 DataCollection.eps"/>
          <p:cNvPicPr>
            <a:picLocks noGrp="1" noChangeAspect="1"/>
          </p:cNvPicPr>
          <p:nvPr>
            <p:ph idx="1"/>
          </p:nvPr>
        </p:nvPicPr>
        <p:blipFill>
          <a:blip r:embed="rId2"/>
          <a:srcRect l="-9317" r="-9317"/>
          <a:stretch>
            <a:fillRect/>
          </a:stretch>
        </p:blipFill>
        <p:spPr>
          <a:xfrm>
            <a:off x="2446922" y="1517665"/>
            <a:ext cx="4376399" cy="2406851"/>
          </a:xfrm>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129</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A36C2745-521B-5BA9-73C1-D0D2EF1CA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ishing in Ullapool Jack is a primary school teacher in Ullapool, teaching P6 pupils. He has decided that a class project should be focused around the fishing industry in the area, looking at the history, development and economic impact of fishing.…"/>
          <p:cNvSpPr txBox="1"/>
          <p:nvPr/>
        </p:nvSpPr>
        <p:spPr>
          <a:xfrm>
            <a:off x="1597244" y="691854"/>
            <a:ext cx="5949514" cy="3625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63" hangingPunct="0">
              <a:defRPr sz="2000"/>
            </a:pPr>
            <a:r>
              <a:rPr sz="1055" b="1" i="1" kern="0" dirty="0">
                <a:solidFill>
                  <a:srgbClr val="005493"/>
                </a:solidFill>
                <a:latin typeface="Helvetica"/>
                <a:sym typeface="Helvetica"/>
              </a:rPr>
              <a:t>Fishing in Ullapool</a:t>
            </a:r>
            <a:br>
              <a:rPr sz="1055" b="1" i="1" kern="0" dirty="0">
                <a:solidFill>
                  <a:srgbClr val="005493"/>
                </a:solidFill>
                <a:latin typeface="Helvetica"/>
                <a:sym typeface="Helvetica"/>
              </a:rPr>
            </a:br>
            <a:r>
              <a:rPr sz="1055" kern="0" dirty="0">
                <a:solidFill>
                  <a:srgbClr val="005493"/>
                </a:solidFill>
                <a:latin typeface="Helvetica"/>
                <a:sym typeface="Helvetica"/>
              </a:rPr>
              <a:t>Jack is a primary school teacher in Ullapool, teaching P6 pupils. He has decided that a class project should be focused around the fishing industry in the area, looking at the history, development and economic impact of fishing.</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As part of this, students are asked to gather and share reminiscences from relatives, use newspaper archives and collect old photographs related to fishing and fishing communities in the area. Pupils use an </a:t>
            </a:r>
            <a:r>
              <a:rPr sz="1055" kern="0" dirty="0" err="1">
                <a:solidFill>
                  <a:srgbClr val="005493"/>
                </a:solidFill>
                <a:latin typeface="Helvetica"/>
                <a:sym typeface="Helvetica"/>
              </a:rPr>
              <a:t>iLearn</a:t>
            </a:r>
            <a:r>
              <a:rPr sz="1055" kern="0" dirty="0">
                <a:solidFill>
                  <a:srgbClr val="005493"/>
                </a:solidFill>
                <a:latin typeface="Helvetica"/>
                <a:sym typeface="Helvetica"/>
              </a:rPr>
              <a:t> wiki to gather together fishing stories and SCRAN (a history archive site) to access newspaper archives and photographs. However, Jack also needs a photo-sharing site as he wants students to take and comment on each others’ photos and to upload scans of old photographs that they may have in their families. He needs to be able to moderate posts with photos before they are shared, because pre-teen children can’t understand copyright and privacy issues.</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Jack sends an email to a primary school teachers’ group to see if anyone can recommend an appropriate system. Two teachers reply and both suggest that he uses </a:t>
            </a:r>
            <a:r>
              <a:rPr sz="1055" kern="0" dirty="0" err="1">
                <a:solidFill>
                  <a:srgbClr val="005493"/>
                </a:solidFill>
                <a:latin typeface="Helvetica"/>
                <a:sym typeface="Helvetica"/>
              </a:rPr>
              <a:t>KidsTakePics</a:t>
            </a:r>
            <a:r>
              <a:rPr sz="1055" kern="0" dirty="0">
                <a:solidFill>
                  <a:srgbClr val="005493"/>
                </a:solidFill>
                <a:latin typeface="Helvetica"/>
                <a:sym typeface="Helvetica"/>
              </a:rPr>
              <a:t>, a photo-sharing site that allows teachers to check and moderate content. As </a:t>
            </a:r>
            <a:r>
              <a:rPr sz="1055" kern="0" dirty="0" err="1">
                <a:solidFill>
                  <a:srgbClr val="005493"/>
                </a:solidFill>
                <a:latin typeface="Helvetica"/>
                <a:sym typeface="Helvetica"/>
              </a:rPr>
              <a:t>KidsTakePics</a:t>
            </a:r>
            <a:r>
              <a:rPr sz="1055" kern="0" dirty="0">
                <a:solidFill>
                  <a:srgbClr val="005493"/>
                </a:solidFill>
                <a:latin typeface="Helvetica"/>
                <a:sym typeface="Helvetica"/>
              </a:rPr>
              <a:t> is not integrated with the </a:t>
            </a:r>
            <a:r>
              <a:rPr sz="1055" kern="0" dirty="0" err="1">
                <a:solidFill>
                  <a:srgbClr val="005493"/>
                </a:solidFill>
                <a:latin typeface="Helvetica"/>
                <a:sym typeface="Helvetica"/>
              </a:rPr>
              <a:t>iLearn</a:t>
            </a:r>
            <a:r>
              <a:rPr sz="1055" kern="0" dirty="0">
                <a:solidFill>
                  <a:srgbClr val="005493"/>
                </a:solidFill>
                <a:latin typeface="Helvetica"/>
                <a:sym typeface="Helvetica"/>
              </a:rPr>
              <a:t> authentication service, he sets up a teacher and a class account with </a:t>
            </a:r>
            <a:r>
              <a:rPr sz="1055" kern="0" dirty="0" err="1">
                <a:solidFill>
                  <a:srgbClr val="005493"/>
                </a:solidFill>
                <a:latin typeface="Helvetica"/>
                <a:sym typeface="Helvetica"/>
              </a:rPr>
              <a:t>KidsTakePics</a:t>
            </a:r>
            <a:r>
              <a:rPr sz="1055" kern="0" dirty="0">
                <a:solidFill>
                  <a:srgbClr val="005493"/>
                </a:solidFill>
                <a:latin typeface="Helvetica"/>
                <a:sym typeface="Helvetica"/>
              </a:rPr>
              <a:t>.</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He uses the  the </a:t>
            </a:r>
            <a:r>
              <a:rPr sz="1055" kern="0" dirty="0" err="1">
                <a:solidFill>
                  <a:srgbClr val="005493"/>
                </a:solidFill>
                <a:latin typeface="Helvetica"/>
                <a:sym typeface="Helvetica"/>
              </a:rPr>
              <a:t>iLearn</a:t>
            </a:r>
            <a:r>
              <a:rPr sz="1055" kern="0" dirty="0">
                <a:solidFill>
                  <a:srgbClr val="005493"/>
                </a:solidFill>
                <a:latin typeface="Helvetica"/>
                <a:sym typeface="Helvetica"/>
              </a:rPr>
              <a:t> setup service to add </a:t>
            </a:r>
            <a:r>
              <a:rPr sz="1055" kern="0" dirty="0" err="1">
                <a:solidFill>
                  <a:srgbClr val="005493"/>
                </a:solidFill>
                <a:latin typeface="Helvetica"/>
                <a:sym typeface="Helvetica"/>
              </a:rPr>
              <a:t>KidsTakePics</a:t>
            </a:r>
            <a:r>
              <a:rPr sz="1055" kern="0" dirty="0">
                <a:solidFill>
                  <a:srgbClr val="005493"/>
                </a:solidFill>
                <a:latin typeface="Helvetica"/>
                <a:sym typeface="Helvetica"/>
              </a:rPr>
              <a:t> to the services seen by the students in his class so that, when they log in, they can immediately use the system to upload photos from their phones and class computers.</a:t>
            </a:r>
          </a:p>
        </p:txBody>
      </p:sp>
      <p:sp>
        <p:nvSpPr>
          <p:cNvPr id="137" name="Table 3.5 Jack’s scenario:using the iLearn system for class projects"/>
          <p:cNvSpPr txBox="1">
            <a:spLocks noGrp="1"/>
          </p:cNvSpPr>
          <p:nvPr>
            <p:ph type="title"/>
          </p:nvPr>
        </p:nvSpPr>
        <p:spPr>
          <a:prstGeom prst="rect">
            <a:avLst/>
          </a:prstGeom>
        </p:spPr>
        <p:txBody>
          <a:bodyPr>
            <a:normAutofit fontScale="90000"/>
          </a:bodyPr>
          <a:lstStyle/>
          <a:p>
            <a:r>
              <a:rPr dirty="0"/>
              <a:t>Jack’s scenario:</a:t>
            </a:r>
            <a:r>
              <a:rPr lang="en-AU" dirty="0"/>
              <a:t> </a:t>
            </a:r>
            <a:r>
              <a:rPr dirty="0"/>
              <a:t>using the </a:t>
            </a:r>
            <a:r>
              <a:rPr dirty="0" err="1"/>
              <a:t>iLearn</a:t>
            </a:r>
            <a:br>
              <a:rPr lang="en-AU" dirty="0"/>
            </a:br>
            <a:r>
              <a:rPr dirty="0"/>
              <a:t>system for class projects</a:t>
            </a:r>
          </a:p>
        </p:txBody>
      </p:sp>
      <p:pic>
        <p:nvPicPr>
          <p:cNvPr id="5" name="Picture 4" descr="A picture containing text, stationary, colorful&#10;&#10;Description automatically generated">
            <a:extLst>
              <a:ext uri="{FF2B5EF4-FFF2-40B4-BE49-F238E27FC236}">
                <a16:creationId xmlns:a16="http://schemas.microsoft.com/office/drawing/2014/main" id="{B8B34C7A-2951-C0D2-2C15-4FE93ADD9C9C}"/>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5DF89ABE-8033-930B-94EB-47B6A51A1BF0}"/>
              </a:ext>
            </a:extLst>
          </p:cNvPr>
          <p:cNvSpPr>
            <a:spLocks noGrp="1"/>
          </p:cNvSpPr>
          <p:nvPr>
            <p:ph type="sldNum" sz="quarter" idx="2"/>
          </p:nvPr>
        </p:nvSpPr>
        <p:spPr/>
        <p:txBody>
          <a:bodyPr/>
          <a:lstStyle/>
          <a:p>
            <a:fld id="{86CB4B4D-7CA3-9044-876B-883B54F8677D}" type="slidenum">
              <a:rPr lang="en-NZ" smtClean="0"/>
              <a:t>13</a:t>
            </a:fld>
            <a:endParaRPr lang="en-NZ"/>
          </a:p>
        </p:txBody>
      </p:sp>
      <p:sp>
        <p:nvSpPr>
          <p:cNvPr id="4" name="Footer Placeholder 3">
            <a:extLst>
              <a:ext uri="{FF2B5EF4-FFF2-40B4-BE49-F238E27FC236}">
                <a16:creationId xmlns:a16="http://schemas.microsoft.com/office/drawing/2014/main" id="{A6120CAD-DD0C-88F3-FE5C-5EEDA2038901}"/>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a:ln/>
        </p:spPr>
        <p:txBody>
          <a:bodyPr vert="horz" wrap="square" lIns="68130" tIns="33467" rIns="68130" bIns="33467" numCol="1" rtlCol="0" anchor="ctr" anchorCtr="0" compatLnSpc="1">
            <a:prstTxWarp prst="textNoShape">
              <a:avLst/>
            </a:prstTxWarp>
            <a:normAutofit/>
          </a:bodyPr>
          <a:lstStyle/>
          <a:p>
            <a:r>
              <a:rPr lang="en-GB" dirty="0"/>
              <a:t>Object class identification</a:t>
            </a:r>
          </a:p>
        </p:txBody>
      </p:sp>
      <p:sp>
        <p:nvSpPr>
          <p:cNvPr id="41987" name="Rectangle 3"/>
          <p:cNvSpPr>
            <a:spLocks noGrp="1" noChangeArrowheads="1"/>
          </p:cNvSpPr>
          <p:nvPr>
            <p:ph idx="1"/>
          </p:nvPr>
        </p:nvSpPr>
        <p:spPr>
          <a:noFill/>
          <a:ln/>
        </p:spPr>
        <p:txBody>
          <a:bodyPr vert="horz" lIns="68130" tIns="33467" rIns="68130" bIns="33467" rtlCol="0">
            <a:normAutofit/>
          </a:bodyPr>
          <a:lstStyle/>
          <a:p>
            <a:r>
              <a:rPr lang="en-GB" dirty="0"/>
              <a:t>Identifying object classes is often a difficult part of object oriented design.</a:t>
            </a:r>
          </a:p>
          <a:p>
            <a:r>
              <a:rPr lang="en-GB" dirty="0"/>
              <a:t>There is no 'magic formula' for object identification. It relies on the skill, experience </a:t>
            </a:r>
            <a:br>
              <a:rPr lang="en-GB" dirty="0"/>
            </a:br>
            <a:r>
              <a:rPr lang="en-GB" dirty="0"/>
              <a:t>and domain knowledge of system designers.</a:t>
            </a:r>
          </a:p>
          <a:p>
            <a:r>
              <a:rPr lang="en-GB" dirty="0"/>
              <a:t>Object identification is an iterative process. You are unlikely to get it right first time.</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130</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757FD5C9-906E-982E-019A-29AE28C5A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a:ln/>
        </p:spPr>
        <p:txBody>
          <a:bodyPr vert="horz" wrap="square" lIns="68130" tIns="33467" rIns="68130" bIns="33467" numCol="1" rtlCol="0" anchor="ctr" anchorCtr="0" compatLnSpc="1">
            <a:prstTxWarp prst="textNoShape">
              <a:avLst/>
            </a:prstTxWarp>
            <a:normAutofit/>
          </a:bodyPr>
          <a:lstStyle/>
          <a:p>
            <a:r>
              <a:rPr lang="en-GB"/>
              <a:t>Approaches to identification</a:t>
            </a:r>
          </a:p>
        </p:txBody>
      </p:sp>
      <p:sp>
        <p:nvSpPr>
          <p:cNvPr id="44035" name="Rectangle 3"/>
          <p:cNvSpPr>
            <a:spLocks noGrp="1" noChangeArrowheads="1"/>
          </p:cNvSpPr>
          <p:nvPr>
            <p:ph idx="1"/>
          </p:nvPr>
        </p:nvSpPr>
        <p:spPr>
          <a:noFill/>
          <a:ln/>
        </p:spPr>
        <p:txBody>
          <a:bodyPr vert="horz" lIns="68130" tIns="33467" rIns="68130" bIns="33467" rtlCol="0">
            <a:normAutofit/>
          </a:bodyPr>
          <a:lstStyle/>
          <a:p>
            <a:endParaRPr lang="en-GB" dirty="0"/>
          </a:p>
          <a:p>
            <a:r>
              <a:rPr lang="en-GB" dirty="0"/>
              <a:t>Use a grammatical approach based on a natural language description of the system.</a:t>
            </a:r>
          </a:p>
          <a:p>
            <a:r>
              <a:rPr lang="en-GB" dirty="0"/>
              <a:t>Base the identification on tangible things in the application domain.</a:t>
            </a:r>
          </a:p>
          <a:p>
            <a:r>
              <a:rPr lang="en-GB" dirty="0"/>
              <a:t>Use a behavioural approach and identify objects based on what participates in what behaviour.</a:t>
            </a:r>
          </a:p>
          <a:p>
            <a:r>
              <a:rPr lang="en-GB" dirty="0"/>
              <a:t>Use a scenario-based analysis.  The objects, attributes and methods in each scenario are identified.</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131</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E6E71948-A691-A800-6CD8-20086D032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GB"/>
              <a:t>Weather station object classes</a:t>
            </a:r>
          </a:p>
        </p:txBody>
      </p:sp>
      <p:sp>
        <p:nvSpPr>
          <p:cNvPr id="121859" name="Rectangle 3"/>
          <p:cNvSpPr>
            <a:spLocks noGrp="1" noChangeArrowheads="1"/>
          </p:cNvSpPr>
          <p:nvPr>
            <p:ph idx="1"/>
          </p:nvPr>
        </p:nvSpPr>
        <p:spPr/>
        <p:txBody>
          <a:bodyPr/>
          <a:lstStyle/>
          <a:p>
            <a:endParaRPr lang="en-GB" dirty="0"/>
          </a:p>
          <a:p>
            <a:r>
              <a:rPr lang="en-GB" dirty="0"/>
              <a:t>Object class identification in the weather station system may be based on the tangible hardware and data in the system:</a:t>
            </a:r>
          </a:p>
          <a:p>
            <a:pPr lvl="1"/>
            <a:r>
              <a:rPr lang="en-GB" dirty="0"/>
              <a:t>Ground thermometer, Anemometer, Barometer</a:t>
            </a:r>
          </a:p>
          <a:p>
            <a:pPr lvl="2"/>
            <a:r>
              <a:rPr lang="en-GB" dirty="0"/>
              <a:t>Application domain objects that are ‘hardware’ objects related to the instruments in the system.</a:t>
            </a:r>
          </a:p>
          <a:p>
            <a:pPr lvl="1"/>
            <a:r>
              <a:rPr lang="en-GB" dirty="0"/>
              <a:t>Weather station</a:t>
            </a:r>
          </a:p>
          <a:p>
            <a:pPr lvl="2"/>
            <a:r>
              <a:rPr lang="en-GB" dirty="0"/>
              <a:t>The basic interface of the weather station to its environment. It therefore reflects the interactions identified in the use-case model.</a:t>
            </a:r>
          </a:p>
          <a:p>
            <a:pPr lvl="1"/>
            <a:r>
              <a:rPr lang="en-GB" dirty="0"/>
              <a:t>Weather data</a:t>
            </a:r>
          </a:p>
          <a:p>
            <a:pPr lvl="2"/>
            <a:r>
              <a:rPr lang="en-GB" dirty="0"/>
              <a:t>Encapsulates the summarized data from the instruments.</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132</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4F1AE576-6AAA-70FD-E1D8-95F25AE36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station object classes</a:t>
            </a:r>
            <a:r>
              <a:rPr lang="en-GB" dirty="0"/>
              <a:t> </a:t>
            </a:r>
            <a:endParaRPr lang="en-US" dirty="0"/>
          </a:p>
        </p:txBody>
      </p:sp>
      <p:pic>
        <p:nvPicPr>
          <p:cNvPr id="4" name="Content Placeholder 3" descr="7.6 WeatherStatObjs.eps"/>
          <p:cNvPicPr>
            <a:picLocks noGrp="1" noChangeAspect="1"/>
          </p:cNvPicPr>
          <p:nvPr>
            <p:ph idx="1"/>
          </p:nvPr>
        </p:nvPicPr>
        <p:blipFill>
          <a:blip r:embed="rId2"/>
          <a:srcRect t="17133" b="17133"/>
          <a:stretch>
            <a:fillRect/>
          </a:stretch>
        </p:blipFill>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133</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8E499306-EC6D-290C-4E67-9199A20BF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a:lstStyle/>
          <a:p>
            <a:r>
              <a:rPr lang="en-GB"/>
              <a:t>Design models</a:t>
            </a:r>
          </a:p>
        </p:txBody>
      </p:sp>
      <p:sp>
        <p:nvSpPr>
          <p:cNvPr id="61445" name="Rectangle 5"/>
          <p:cNvSpPr>
            <a:spLocks noGrp="1" noChangeArrowheads="1"/>
          </p:cNvSpPr>
          <p:nvPr>
            <p:ph idx="1"/>
          </p:nvPr>
        </p:nvSpPr>
        <p:spPr/>
        <p:txBody>
          <a:bodyPr/>
          <a:lstStyle/>
          <a:p>
            <a:endParaRPr lang="en-GB" dirty="0"/>
          </a:p>
          <a:p>
            <a:r>
              <a:rPr lang="en-GB" dirty="0"/>
              <a:t>Design models show the objects and object classes and relationships between these entities.</a:t>
            </a:r>
          </a:p>
          <a:p>
            <a:r>
              <a:rPr lang="en-GB" dirty="0"/>
              <a:t>There are two kinds of design model:</a:t>
            </a:r>
          </a:p>
          <a:p>
            <a:pPr lvl="1"/>
            <a:r>
              <a:rPr lang="en-GB" dirty="0"/>
              <a:t>Structural models describe the static structure of the system in terms of object classes and relationships.</a:t>
            </a:r>
          </a:p>
          <a:p>
            <a:pPr lvl="1"/>
            <a:r>
              <a:rPr lang="en-GB" dirty="0"/>
              <a:t>Dynamic models describe the dynamic interactions between objects.</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134</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19F55763-D647-68D9-375F-81E4F93E9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a:ln/>
        </p:spPr>
        <p:txBody>
          <a:bodyPr vert="horz" wrap="square" lIns="68130" tIns="33467" rIns="68130" bIns="33467" numCol="1" rtlCol="0" anchor="ctr" anchorCtr="0" compatLnSpc="1">
            <a:prstTxWarp prst="textNoShape">
              <a:avLst/>
            </a:prstTxWarp>
            <a:normAutofit/>
          </a:bodyPr>
          <a:lstStyle/>
          <a:p>
            <a:r>
              <a:rPr lang="en-GB"/>
              <a:t>Examples of design models</a:t>
            </a:r>
          </a:p>
        </p:txBody>
      </p:sp>
      <p:sp>
        <p:nvSpPr>
          <p:cNvPr id="62467" name="Rectangle 3"/>
          <p:cNvSpPr>
            <a:spLocks noGrp="1" noChangeArrowheads="1"/>
          </p:cNvSpPr>
          <p:nvPr>
            <p:ph idx="1"/>
          </p:nvPr>
        </p:nvSpPr>
        <p:spPr>
          <a:noFill/>
          <a:ln/>
        </p:spPr>
        <p:txBody>
          <a:bodyPr vert="horz" lIns="68130" tIns="33467" rIns="68130" bIns="33467" rtlCol="0">
            <a:normAutofit/>
          </a:bodyPr>
          <a:lstStyle/>
          <a:p>
            <a:endParaRPr lang="en-GB" dirty="0"/>
          </a:p>
          <a:p>
            <a:r>
              <a:rPr lang="en-GB" dirty="0"/>
              <a:t>Subsystem models that show logical groupings of objects into coherent subsystems.</a:t>
            </a:r>
          </a:p>
          <a:p>
            <a:r>
              <a:rPr lang="en-GB" dirty="0"/>
              <a:t>Sequence models that show the sequence of object interactions.</a:t>
            </a:r>
          </a:p>
          <a:p>
            <a:r>
              <a:rPr lang="en-GB" dirty="0"/>
              <a:t>State machine models that show how individual objects change their state in response to events.</a:t>
            </a:r>
          </a:p>
          <a:p>
            <a:r>
              <a:rPr lang="en-GB" dirty="0"/>
              <a:t>Other models include use-case models, aggregation models, generalisation models, etc.</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135</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C5A858D2-678B-C045-DCEC-BC052BFD5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GB"/>
              <a:t>Subsystem models</a:t>
            </a:r>
          </a:p>
        </p:txBody>
      </p:sp>
      <p:sp>
        <p:nvSpPr>
          <p:cNvPr id="122883" name="Rectangle 3"/>
          <p:cNvSpPr>
            <a:spLocks noGrp="1" noChangeArrowheads="1"/>
          </p:cNvSpPr>
          <p:nvPr>
            <p:ph idx="1"/>
          </p:nvPr>
        </p:nvSpPr>
        <p:spPr/>
        <p:txBody>
          <a:bodyPr/>
          <a:lstStyle/>
          <a:p>
            <a:r>
              <a:rPr lang="en-GB"/>
              <a:t>Shows how the design is organised into logically related groups of objects.</a:t>
            </a:r>
          </a:p>
          <a:p>
            <a:r>
              <a:rPr lang="en-GB"/>
              <a:t>In the UML, these are shown using packages - an encapsulation construct. This is a logical model. The actual organisation of objects in the system may be different.</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136</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EEB26BE5-051C-AA61-6496-C955F0230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GB"/>
              <a:t>Sequence models</a:t>
            </a:r>
          </a:p>
        </p:txBody>
      </p:sp>
      <p:sp>
        <p:nvSpPr>
          <p:cNvPr id="123907" name="Rectangle 3"/>
          <p:cNvSpPr>
            <a:spLocks noGrp="1" noChangeArrowheads="1"/>
          </p:cNvSpPr>
          <p:nvPr>
            <p:ph idx="1"/>
          </p:nvPr>
        </p:nvSpPr>
        <p:spPr/>
        <p:txBody>
          <a:bodyPr/>
          <a:lstStyle/>
          <a:p>
            <a:pPr>
              <a:lnSpc>
                <a:spcPct val="90000"/>
              </a:lnSpc>
            </a:pPr>
            <a:r>
              <a:rPr lang="en-GB"/>
              <a:t>Sequence models show the sequence of object interactions that take place</a:t>
            </a:r>
          </a:p>
          <a:p>
            <a:pPr lvl="1">
              <a:lnSpc>
                <a:spcPct val="90000"/>
              </a:lnSpc>
            </a:pPr>
            <a:r>
              <a:rPr lang="en-GB"/>
              <a:t>Objects are arranged horizontally across the top;</a:t>
            </a:r>
          </a:p>
          <a:p>
            <a:pPr lvl="1">
              <a:lnSpc>
                <a:spcPct val="90000"/>
              </a:lnSpc>
            </a:pPr>
            <a:r>
              <a:rPr lang="en-GB"/>
              <a:t>Time is represented vertically so models are read top to bottom;</a:t>
            </a:r>
          </a:p>
          <a:p>
            <a:pPr lvl="1">
              <a:lnSpc>
                <a:spcPct val="90000"/>
              </a:lnSpc>
            </a:pPr>
            <a:r>
              <a:rPr lang="en-GB"/>
              <a:t>Interactions are represented by labelled arrows, Different styles of arrow represent different types of interaction;</a:t>
            </a:r>
          </a:p>
          <a:p>
            <a:pPr lvl="1">
              <a:lnSpc>
                <a:spcPct val="90000"/>
              </a:lnSpc>
            </a:pPr>
            <a:r>
              <a:rPr lang="en-GB"/>
              <a:t>A thin rectangle in an object lifeline represents the time when the object is the controlling object in the system.</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137</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71941799-86F1-C68C-5DFA-FFE89A4E0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diagram describing data collection</a:t>
            </a:r>
            <a:r>
              <a:rPr lang="en-GB" dirty="0"/>
              <a:t> </a:t>
            </a:r>
            <a:endParaRPr lang="en-US" dirty="0"/>
          </a:p>
        </p:txBody>
      </p:sp>
      <p:pic>
        <p:nvPicPr>
          <p:cNvPr id="4" name="Content Placeholder 3" descr="7.7 WS-SeqDiagram.eps"/>
          <p:cNvPicPr>
            <a:picLocks noGrp="1" noChangeAspect="1"/>
          </p:cNvPicPr>
          <p:nvPr>
            <p:ph idx="1"/>
          </p:nvPr>
        </p:nvPicPr>
        <p:blipFill>
          <a:blip r:embed="rId2"/>
          <a:srcRect t="4378" b="4378"/>
          <a:stretch>
            <a:fillRect/>
          </a:stretch>
        </p:blipFill>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138</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779A3C5E-0B35-BBB6-1A15-B1232055A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GB" dirty="0"/>
              <a:t>State diagrams</a:t>
            </a:r>
          </a:p>
        </p:txBody>
      </p:sp>
      <p:sp>
        <p:nvSpPr>
          <p:cNvPr id="124931" name="Rectangle 3"/>
          <p:cNvSpPr>
            <a:spLocks noGrp="1" noChangeArrowheads="1"/>
          </p:cNvSpPr>
          <p:nvPr>
            <p:ph idx="1"/>
          </p:nvPr>
        </p:nvSpPr>
        <p:spPr/>
        <p:txBody>
          <a:bodyPr/>
          <a:lstStyle/>
          <a:p>
            <a:pPr>
              <a:lnSpc>
                <a:spcPct val="90000"/>
              </a:lnSpc>
            </a:pPr>
            <a:endParaRPr lang="en-GB" dirty="0"/>
          </a:p>
          <a:p>
            <a:pPr>
              <a:lnSpc>
                <a:spcPct val="90000"/>
              </a:lnSpc>
            </a:pPr>
            <a:r>
              <a:rPr lang="en-GB" dirty="0"/>
              <a:t>State diagrams are used to show how objects respond to different service requests and the state transitions triggered by these requests.</a:t>
            </a:r>
          </a:p>
          <a:p>
            <a:pPr>
              <a:lnSpc>
                <a:spcPct val="90000"/>
              </a:lnSpc>
            </a:pPr>
            <a:r>
              <a:rPr lang="en-US" dirty="0"/>
              <a:t>State diagrams are useful high-level models of a system or an object’s run-time behavior. </a:t>
            </a:r>
          </a:p>
          <a:p>
            <a:pPr>
              <a:lnSpc>
                <a:spcPct val="90000"/>
              </a:lnSpc>
            </a:pPr>
            <a:r>
              <a:rPr lang="en-US" dirty="0"/>
              <a:t>You don’t usually need a state diagram for all of the objects in the system. Many of the objects in a system are relatively simple and a state model adds unnecessary detail to the design.</a:t>
            </a:r>
            <a:endParaRPr lang="en-GB" dirty="0"/>
          </a:p>
          <a:p>
            <a:pPr>
              <a:lnSpc>
                <a:spcPct val="90000"/>
              </a:lnSpc>
            </a:pPr>
            <a:endParaRPr lang="en-GB" dirty="0"/>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139</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D9F3EE19-9F14-E680-5F5D-961EFB5E8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AC105-DDDF-8941-8C1F-51AAB9DC38CD}"/>
              </a:ext>
            </a:extLst>
          </p:cNvPr>
          <p:cNvPicPr>
            <a:picLocks noChangeAspect="1"/>
          </p:cNvPicPr>
          <p:nvPr/>
        </p:nvPicPr>
        <p:blipFill rotWithShape="1">
          <a:blip r:embed="rId2">
            <a:extLst>
              <a:ext uri="{28A0092B-C50C-407E-A947-70E740481C1C}">
                <a14:useLocalDpi xmlns:a14="http://schemas.microsoft.com/office/drawing/2010/main" val="0"/>
              </a:ext>
            </a:extLst>
          </a:blip>
          <a:srcRect l="6980" t="25574" b="46531"/>
          <a:stretch/>
        </p:blipFill>
        <p:spPr>
          <a:xfrm>
            <a:off x="1301100" y="695638"/>
            <a:ext cx="6699901" cy="2869504"/>
          </a:xfrm>
          <a:prstGeom prst="rect">
            <a:avLst/>
          </a:prstGeom>
        </p:spPr>
      </p:pic>
      <p:sp>
        <p:nvSpPr>
          <p:cNvPr id="141" name="Figure 3.5 Elements of a scenario description"/>
          <p:cNvSpPr txBox="1">
            <a:spLocks noGrp="1"/>
          </p:cNvSpPr>
          <p:nvPr>
            <p:ph type="title"/>
          </p:nvPr>
        </p:nvSpPr>
        <p:spPr>
          <a:prstGeom prst="rect">
            <a:avLst/>
          </a:prstGeom>
        </p:spPr>
        <p:txBody>
          <a:bodyPr/>
          <a:lstStyle/>
          <a:p>
            <a:r>
              <a:t>Figure 3.5 Elements of a scenario description</a:t>
            </a:r>
          </a:p>
        </p:txBody>
      </p:sp>
      <p:pic>
        <p:nvPicPr>
          <p:cNvPr id="5" name="Picture 4" descr="A picture containing text, stationary, colorful&#10;&#10;Description automatically generated">
            <a:extLst>
              <a:ext uri="{FF2B5EF4-FFF2-40B4-BE49-F238E27FC236}">
                <a16:creationId xmlns:a16="http://schemas.microsoft.com/office/drawing/2014/main" id="{E7588659-F77C-9194-A604-EA70984323FE}"/>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38F2512C-85FA-04BF-DD1F-1F49236E0374}"/>
              </a:ext>
            </a:extLst>
          </p:cNvPr>
          <p:cNvSpPr>
            <a:spLocks noGrp="1"/>
          </p:cNvSpPr>
          <p:nvPr>
            <p:ph type="sldNum" sz="quarter" idx="2"/>
          </p:nvPr>
        </p:nvSpPr>
        <p:spPr/>
        <p:txBody>
          <a:bodyPr/>
          <a:lstStyle/>
          <a:p>
            <a:fld id="{86CB4B4D-7CA3-9044-876B-883B54F8677D}" type="slidenum">
              <a:rPr lang="en-NZ" smtClean="0"/>
              <a:t>14</a:t>
            </a:fld>
            <a:endParaRPr lang="en-NZ"/>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Weather station state diagram</a:t>
            </a:r>
            <a:r>
              <a:rPr lang="en-GB" dirty="0"/>
              <a:t> </a:t>
            </a:r>
            <a:endParaRPr lang="en-US" dirty="0"/>
          </a:p>
        </p:txBody>
      </p:sp>
      <p:pic>
        <p:nvPicPr>
          <p:cNvPr id="4" name="Content Placeholder 3" descr="7.8 WS-StateModel.eps"/>
          <p:cNvPicPr>
            <a:picLocks noGrp="1" noChangeAspect="1"/>
          </p:cNvPicPr>
          <p:nvPr>
            <p:ph idx="1"/>
          </p:nvPr>
        </p:nvPicPr>
        <p:blipFill>
          <a:blip r:embed="rId2"/>
          <a:srcRect t="4170" b="4170"/>
          <a:stretch>
            <a:fillRect/>
          </a:stretch>
        </p:blipFill>
        <p:spPr/>
      </p:pic>
      <p:sp>
        <p:nvSpPr>
          <p:cNvPr id="6" name="Footer Placeholder 5"/>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5" name="Slide Number Placeholder 4"/>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140</a:t>
            </a:fld>
            <a:endParaRPr lang="en-US">
              <a:solidFill>
                <a:prstClr val="black">
                  <a:tint val="75000"/>
                </a:prstClr>
              </a:solidFill>
              <a:latin typeface="Calibri"/>
            </a:endParaRPr>
          </a:p>
        </p:txBody>
      </p:sp>
      <p:sp>
        <p:nvSpPr>
          <p:cNvPr id="3" name="Date Placeholder 2"/>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DE3A165E-4BA1-E89F-3032-4051F0714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GB" dirty="0"/>
              <a:t>Interface specification</a:t>
            </a:r>
          </a:p>
        </p:txBody>
      </p:sp>
      <p:sp>
        <p:nvSpPr>
          <p:cNvPr id="116739" name="Rectangle 3"/>
          <p:cNvSpPr>
            <a:spLocks noGrp="1" noChangeArrowheads="1"/>
          </p:cNvSpPr>
          <p:nvPr>
            <p:ph idx="1"/>
          </p:nvPr>
        </p:nvSpPr>
        <p:spPr/>
        <p:txBody>
          <a:bodyPr/>
          <a:lstStyle/>
          <a:p>
            <a:endParaRPr lang="en-GB" dirty="0"/>
          </a:p>
          <a:p>
            <a:r>
              <a:rPr lang="en-GB" dirty="0"/>
              <a:t>Object interfaces have to be specified so that the objects and other components can be designed in parallel.</a:t>
            </a:r>
          </a:p>
          <a:p>
            <a:r>
              <a:rPr lang="en-GB" dirty="0"/>
              <a:t>Designers should avoid designing the interface representation but should hide this in the object itself.</a:t>
            </a:r>
          </a:p>
          <a:p>
            <a:r>
              <a:rPr lang="en-GB" dirty="0"/>
              <a:t>Objects may have several interfaces which are viewpoints on the methods provided.</a:t>
            </a:r>
          </a:p>
          <a:p>
            <a:r>
              <a:rPr lang="en-GB" dirty="0"/>
              <a:t>The UML uses class diagrams  for interface specification but Java may also be used.</a:t>
            </a:r>
          </a:p>
        </p:txBody>
      </p:sp>
      <p:sp>
        <p:nvSpPr>
          <p:cNvPr id="5" name="Footer Placeholder 4"/>
          <p:cNvSpPr>
            <a:spLocks noGrp="1"/>
          </p:cNvSpPr>
          <p:nvPr>
            <p:ph type="ftr" sz="quarter" idx="11"/>
          </p:nvPr>
        </p:nvSpPr>
        <p:spPr/>
        <p:txBody>
          <a:bodyPr/>
          <a:lstStyle/>
          <a:p>
            <a:pPr defTabSz="342900"/>
            <a:r>
              <a:rPr lang="en-US">
                <a:solidFill>
                  <a:prstClr val="black">
                    <a:tint val="75000"/>
                  </a:prstClr>
                </a:solidFill>
                <a:latin typeface="Calibri"/>
              </a:rPr>
              <a:t>Chapter 7 Design and Implementation</a:t>
            </a:r>
          </a:p>
        </p:txBody>
      </p:sp>
      <p:sp>
        <p:nvSpPr>
          <p:cNvPr id="4" name="Slide Number Placeholder 3"/>
          <p:cNvSpPr>
            <a:spLocks noGrp="1"/>
          </p:cNvSpPr>
          <p:nvPr>
            <p:ph type="sldNum" sz="quarter" idx="12"/>
          </p:nvPr>
        </p:nvSpPr>
        <p:spPr/>
        <p:txBody>
          <a:bodyPr/>
          <a:lstStyle/>
          <a:p>
            <a:pPr defTabSz="342900"/>
            <a:fld id="{EC83099C-5FA5-B04A-B819-64718E2A253A}" type="slidenum">
              <a:rPr lang="en-US">
                <a:solidFill>
                  <a:prstClr val="black">
                    <a:tint val="75000"/>
                  </a:prstClr>
                </a:solidFill>
                <a:latin typeface="Calibri"/>
              </a:rPr>
              <a:pPr defTabSz="342900"/>
              <a:t>141</a:t>
            </a:fld>
            <a:endParaRPr lang="en-US">
              <a:solidFill>
                <a:prstClr val="black">
                  <a:tint val="75000"/>
                </a:prstClr>
              </a:solidFill>
              <a:latin typeface="Calibri"/>
            </a:endParaRPr>
          </a:p>
        </p:txBody>
      </p:sp>
      <p:sp>
        <p:nvSpPr>
          <p:cNvPr id="2" name="Date Placeholder 1"/>
          <p:cNvSpPr>
            <a:spLocks noGrp="1"/>
          </p:cNvSpPr>
          <p:nvPr>
            <p:ph type="dt" sz="half" idx="10"/>
          </p:nvPr>
        </p:nvSpPr>
        <p:spPr/>
        <p:txBody>
          <a:bodyPr/>
          <a:lstStyle/>
          <a:p>
            <a:pPr defTabSz="342900"/>
            <a:r>
              <a:rPr lang="en-GB">
                <a:solidFill>
                  <a:prstClr val="black">
                    <a:tint val="75000"/>
                  </a:prstClr>
                </a:solidFill>
                <a:latin typeface="Calibri"/>
              </a:rPr>
              <a:t>30/10/2014</a:t>
            </a:r>
            <a:endParaRPr lang="en-US">
              <a:solidFill>
                <a:prstClr val="black">
                  <a:tint val="75000"/>
                </a:prstClr>
              </a:solidFill>
              <a:latin typeface="Calibri"/>
            </a:endParaRPr>
          </a:p>
        </p:txBody>
      </p:sp>
      <p:pic>
        <p:nvPicPr>
          <p:cNvPr id="7" name="Picture 6" descr="Sommerville Cover.jpg">
            <a:extLst>
              <a:ext uri="{FF2B5EF4-FFF2-40B4-BE49-F238E27FC236}">
                <a16:creationId xmlns:a16="http://schemas.microsoft.com/office/drawing/2014/main" id="{D35F37DD-F2FD-E2C2-87A0-969D48EC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6908-DEBE-F356-9E75-5E7951A73D0B}"/>
              </a:ext>
            </a:extLst>
          </p:cNvPr>
          <p:cNvSpPr>
            <a:spLocks noGrp="1"/>
          </p:cNvSpPr>
          <p:nvPr>
            <p:ph type="title"/>
          </p:nvPr>
        </p:nvSpPr>
        <p:spPr/>
        <p:txBody>
          <a:bodyPr/>
          <a:lstStyle/>
          <a:p>
            <a:r>
              <a:rPr lang="en-US" dirty="0"/>
              <a:t>Weather Station Interfaces</a:t>
            </a:r>
          </a:p>
        </p:txBody>
      </p:sp>
      <p:sp>
        <p:nvSpPr>
          <p:cNvPr id="4" name="Footer Placeholder 3">
            <a:extLst>
              <a:ext uri="{FF2B5EF4-FFF2-40B4-BE49-F238E27FC236}">
                <a16:creationId xmlns:a16="http://schemas.microsoft.com/office/drawing/2014/main" id="{8110DD06-722B-1D7C-9BC9-F6E86100CE12}"/>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05AA16D6-6D47-3AD6-A3B5-752240C7BBFD}"/>
              </a:ext>
            </a:extLst>
          </p:cNvPr>
          <p:cNvSpPr>
            <a:spLocks noGrp="1"/>
          </p:cNvSpPr>
          <p:nvPr>
            <p:ph type="sldNum" sz="quarter" idx="12"/>
          </p:nvPr>
        </p:nvSpPr>
        <p:spPr/>
        <p:txBody>
          <a:bodyPr/>
          <a:lstStyle/>
          <a:p>
            <a:fld id="{8E41B671-95F8-AD49-965B-CC100353298F}" type="slidenum">
              <a:rPr lang="en-AU" altLang="x-none" smtClean="0"/>
              <a:pPr/>
              <a:t>142</a:t>
            </a:fld>
            <a:endParaRPr lang="en-AU" altLang="x-none"/>
          </a:p>
        </p:txBody>
      </p:sp>
      <p:pic>
        <p:nvPicPr>
          <p:cNvPr id="6" name="Content Placeholder 3" descr="7.9 Interfaces.eps">
            <a:extLst>
              <a:ext uri="{FF2B5EF4-FFF2-40B4-BE49-F238E27FC236}">
                <a16:creationId xmlns:a16="http://schemas.microsoft.com/office/drawing/2014/main" id="{0F5306A5-2435-DF7F-CB9A-4EB9B493FA3F}"/>
              </a:ext>
            </a:extLst>
          </p:cNvPr>
          <p:cNvPicPr>
            <a:picLocks noGrp="1" noChangeAspect="1"/>
          </p:cNvPicPr>
          <p:nvPr>
            <p:ph idx="1"/>
          </p:nvPr>
        </p:nvPicPr>
        <p:blipFill>
          <a:blip r:embed="rId2"/>
          <a:srcRect t="-45645" b="-45645"/>
          <a:stretch>
            <a:fillRect/>
          </a:stretch>
        </p:blipFill>
        <p:spPr>
          <a:xfrm>
            <a:off x="2000732" y="1200151"/>
            <a:ext cx="5054262" cy="2779649"/>
          </a:xfrm>
        </p:spPr>
      </p:pic>
      <p:pic>
        <p:nvPicPr>
          <p:cNvPr id="7" name="Picture 6" descr="Sommerville Cover.jpg">
            <a:extLst>
              <a:ext uri="{FF2B5EF4-FFF2-40B4-BE49-F238E27FC236}">
                <a16:creationId xmlns:a16="http://schemas.microsoft.com/office/drawing/2014/main" id="{E75EEA23-256E-C758-4EA8-16B6C1216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1640001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78AA-C007-167E-4636-183876981F43}"/>
              </a:ext>
            </a:extLst>
          </p:cNvPr>
          <p:cNvSpPr>
            <a:spLocks noGrp="1"/>
          </p:cNvSpPr>
          <p:nvPr>
            <p:ph type="title"/>
          </p:nvPr>
        </p:nvSpPr>
        <p:spPr/>
        <p:txBody>
          <a:bodyPr/>
          <a:lstStyle/>
          <a:p>
            <a:r>
              <a:rPr lang="en-US" dirty="0"/>
              <a:t>Communication Diagram</a:t>
            </a:r>
          </a:p>
        </p:txBody>
      </p:sp>
      <p:sp>
        <p:nvSpPr>
          <p:cNvPr id="4" name="Footer Placeholder 3">
            <a:extLst>
              <a:ext uri="{FF2B5EF4-FFF2-40B4-BE49-F238E27FC236}">
                <a16:creationId xmlns:a16="http://schemas.microsoft.com/office/drawing/2014/main" id="{11CBA419-48B9-BF6F-A307-BDE25F8093A1}"/>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BBF18765-11A5-B3F7-91F0-1AFFF0E51E78}"/>
              </a:ext>
            </a:extLst>
          </p:cNvPr>
          <p:cNvSpPr>
            <a:spLocks noGrp="1"/>
          </p:cNvSpPr>
          <p:nvPr>
            <p:ph type="sldNum" sz="quarter" idx="12"/>
          </p:nvPr>
        </p:nvSpPr>
        <p:spPr/>
        <p:txBody>
          <a:bodyPr/>
          <a:lstStyle/>
          <a:p>
            <a:fld id="{8E41B671-95F8-AD49-965B-CC100353298F}" type="slidenum">
              <a:rPr lang="en-AU" altLang="x-none" smtClean="0"/>
              <a:pPr/>
              <a:t>143</a:t>
            </a:fld>
            <a:endParaRPr lang="en-AU" altLang="x-none"/>
          </a:p>
        </p:txBody>
      </p:sp>
      <p:sp>
        <p:nvSpPr>
          <p:cNvPr id="6" name="Rectangle 39">
            <a:extLst>
              <a:ext uri="{FF2B5EF4-FFF2-40B4-BE49-F238E27FC236}">
                <a16:creationId xmlns:a16="http://schemas.microsoft.com/office/drawing/2014/main" id="{8D5FFC14-B56D-1822-C026-9A805E70EB9E}"/>
              </a:ext>
            </a:extLst>
          </p:cNvPr>
          <p:cNvSpPr>
            <a:spLocks noChangeArrowheads="1"/>
          </p:cNvSpPr>
          <p:nvPr/>
        </p:nvSpPr>
        <p:spPr bwMode="auto">
          <a:xfrm>
            <a:off x="1452562" y="2630091"/>
            <a:ext cx="1481138" cy="1232832"/>
          </a:xfrm>
          <a:prstGeom prst="rect">
            <a:avLst/>
          </a:prstGeom>
          <a:solidFill>
            <a:srgbClr val="FFFF66"/>
          </a:solidFill>
          <a:ln w="12700">
            <a:solidFill>
              <a:schemeClr val="tx1"/>
            </a:solidFill>
            <a:miter lim="800000"/>
            <a:headEnd/>
            <a:tailEnd/>
          </a:ln>
          <a:effectLst>
            <a:outerShdw dist="107763" dir="2700000" algn="ctr" rotWithShape="0">
              <a:schemeClr val="bg2"/>
            </a:outerShdw>
          </a:effectLst>
        </p:spPr>
        <p:txBody>
          <a:bodyPr lIns="69056" tIns="34529" rIns="69056" bIns="89100">
            <a:spAutoFit/>
          </a:bodyPr>
          <a:lstStyle/>
          <a:p>
            <a:pPr algn="ctr" defTabSz="571500" eaLnBrk="0" fontAlgn="base" hangingPunct="0">
              <a:spcBef>
                <a:spcPct val="20000"/>
              </a:spcBef>
              <a:spcAft>
                <a:spcPct val="0"/>
              </a:spcAft>
            </a:pPr>
            <a:r>
              <a:rPr lang="de-DE">
                <a:solidFill>
                  <a:srgbClr val="000000"/>
                </a:solidFill>
                <a:latin typeface="Arial" charset="0"/>
              </a:rPr>
              <a:t>emphasises the </a:t>
            </a:r>
            <a:r>
              <a:rPr lang="de-DE">
                <a:solidFill>
                  <a:srgbClr val="DC4000"/>
                </a:solidFill>
                <a:latin typeface="Arial" charset="0"/>
              </a:rPr>
              <a:t>structural</a:t>
            </a:r>
            <a:r>
              <a:rPr lang="de-DE">
                <a:solidFill>
                  <a:srgbClr val="000000"/>
                </a:solidFill>
                <a:latin typeface="Arial" charset="0"/>
              </a:rPr>
              <a:t> aspect of interactions</a:t>
            </a:r>
          </a:p>
        </p:txBody>
      </p:sp>
      <p:sp>
        <p:nvSpPr>
          <p:cNvPr id="7" name="Rectangle 46">
            <a:extLst>
              <a:ext uri="{FF2B5EF4-FFF2-40B4-BE49-F238E27FC236}">
                <a16:creationId xmlns:a16="http://schemas.microsoft.com/office/drawing/2014/main" id="{BB959D97-33CC-3732-9D48-391B7D33D5A5}"/>
              </a:ext>
            </a:extLst>
          </p:cNvPr>
          <p:cNvSpPr>
            <a:spLocks noChangeArrowheads="1"/>
          </p:cNvSpPr>
          <p:nvPr/>
        </p:nvSpPr>
        <p:spPr bwMode="auto">
          <a:xfrm>
            <a:off x="6290656" y="3571875"/>
            <a:ext cx="1248989" cy="67746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Moby Dick</a:t>
            </a:r>
            <a:br>
              <a:rPr lang="en-US" sz="1350" b="1" u="sng">
                <a:solidFill>
                  <a:srgbClr val="000000"/>
                </a:solidFill>
                <a:latin typeface="Arial" charset="0"/>
              </a:rPr>
            </a:br>
            <a:r>
              <a:rPr lang="en-US" sz="1350" b="1" u="sng">
                <a:solidFill>
                  <a:srgbClr val="000000"/>
                </a:solidFill>
                <a:latin typeface="Arial" charset="0"/>
              </a:rPr>
              <a:t>:Book</a:t>
            </a:r>
          </a:p>
        </p:txBody>
      </p:sp>
      <p:sp>
        <p:nvSpPr>
          <p:cNvPr id="8" name="Rectangle 47">
            <a:extLst>
              <a:ext uri="{FF2B5EF4-FFF2-40B4-BE49-F238E27FC236}">
                <a16:creationId xmlns:a16="http://schemas.microsoft.com/office/drawing/2014/main" id="{A3EE0B97-5FFB-D4CD-18B2-AED68A5DA83C}"/>
              </a:ext>
            </a:extLst>
          </p:cNvPr>
          <p:cNvSpPr>
            <a:spLocks noChangeArrowheads="1"/>
          </p:cNvSpPr>
          <p:nvPr/>
        </p:nvSpPr>
        <p:spPr bwMode="auto">
          <a:xfrm>
            <a:off x="6289466" y="1487092"/>
            <a:ext cx="1250178" cy="673894"/>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John Smith</a:t>
            </a:r>
            <a:br>
              <a:rPr lang="en-US" sz="1350" b="1" u="sng">
                <a:solidFill>
                  <a:srgbClr val="000000"/>
                </a:solidFill>
                <a:latin typeface="Arial" charset="0"/>
              </a:rPr>
            </a:br>
            <a:r>
              <a:rPr lang="en-US" sz="1350" b="1" u="sng">
                <a:solidFill>
                  <a:srgbClr val="000000"/>
                </a:solidFill>
                <a:latin typeface="Arial" charset="0"/>
              </a:rPr>
              <a:t>:User</a:t>
            </a:r>
          </a:p>
        </p:txBody>
      </p:sp>
      <p:sp>
        <p:nvSpPr>
          <p:cNvPr id="9" name="Rectangle 48">
            <a:extLst>
              <a:ext uri="{FF2B5EF4-FFF2-40B4-BE49-F238E27FC236}">
                <a16:creationId xmlns:a16="http://schemas.microsoft.com/office/drawing/2014/main" id="{62A81680-02E7-046E-340F-BE57DC3058D4}"/>
              </a:ext>
            </a:extLst>
          </p:cNvPr>
          <p:cNvSpPr>
            <a:spLocks noChangeArrowheads="1"/>
          </p:cNvSpPr>
          <p:nvPr/>
        </p:nvSpPr>
        <p:spPr bwMode="auto">
          <a:xfrm>
            <a:off x="3086100" y="1600201"/>
            <a:ext cx="1428750" cy="44648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GB" sz="1350" b="1" u="sng">
                <a:solidFill>
                  <a:srgbClr val="000000"/>
                </a:solidFill>
                <a:latin typeface="Arial" charset="0"/>
              </a:rPr>
              <a:t>:</a:t>
            </a:r>
            <a:r>
              <a:rPr lang="en-US" sz="1350" b="1" u="sng">
                <a:solidFill>
                  <a:srgbClr val="000000"/>
                </a:solidFill>
                <a:latin typeface="Arial" charset="0"/>
              </a:rPr>
              <a:t>Library</a:t>
            </a:r>
          </a:p>
        </p:txBody>
      </p:sp>
      <p:sp>
        <p:nvSpPr>
          <p:cNvPr id="10" name="Rectangle 49">
            <a:extLst>
              <a:ext uri="{FF2B5EF4-FFF2-40B4-BE49-F238E27FC236}">
                <a16:creationId xmlns:a16="http://schemas.microsoft.com/office/drawing/2014/main" id="{3C1351F7-9B24-9C69-4F71-E46EAE66A882}"/>
              </a:ext>
            </a:extLst>
          </p:cNvPr>
          <p:cNvSpPr>
            <a:spLocks noChangeArrowheads="1"/>
          </p:cNvSpPr>
          <p:nvPr/>
        </p:nvSpPr>
        <p:spPr bwMode="auto">
          <a:xfrm>
            <a:off x="3257550" y="3706416"/>
            <a:ext cx="1085850" cy="408384"/>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:Catalogue</a:t>
            </a:r>
          </a:p>
        </p:txBody>
      </p:sp>
      <p:sp>
        <p:nvSpPr>
          <p:cNvPr id="11" name="Rectangle 50">
            <a:extLst>
              <a:ext uri="{FF2B5EF4-FFF2-40B4-BE49-F238E27FC236}">
                <a16:creationId xmlns:a16="http://schemas.microsoft.com/office/drawing/2014/main" id="{D1AFA1D1-8BAC-CD5E-08E4-31FDDBBD2D02}"/>
              </a:ext>
            </a:extLst>
          </p:cNvPr>
          <p:cNvSpPr>
            <a:spLocks noChangeArrowheads="1"/>
          </p:cNvSpPr>
          <p:nvPr/>
        </p:nvSpPr>
        <p:spPr bwMode="auto">
          <a:xfrm>
            <a:off x="6572250" y="2505075"/>
            <a:ext cx="685800" cy="5524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:Loan</a:t>
            </a:r>
            <a:br>
              <a:rPr lang="en-US" sz="1350" b="1" u="sng">
                <a:solidFill>
                  <a:srgbClr val="000000"/>
                </a:solidFill>
                <a:latin typeface="Arial" charset="0"/>
              </a:rPr>
            </a:br>
            <a:r>
              <a:rPr lang="en-US" sz="1350">
                <a:solidFill>
                  <a:srgbClr val="000000"/>
                </a:solidFill>
                <a:latin typeface="Arial" charset="0"/>
              </a:rPr>
              <a:t>{new}</a:t>
            </a:r>
            <a:endParaRPr lang="en-US" sz="1350" b="1">
              <a:solidFill>
                <a:srgbClr val="000000"/>
              </a:solidFill>
              <a:latin typeface="Arial" charset="0"/>
            </a:endParaRPr>
          </a:p>
        </p:txBody>
      </p:sp>
      <p:cxnSp>
        <p:nvCxnSpPr>
          <p:cNvPr id="12" name="AutoShape 51">
            <a:extLst>
              <a:ext uri="{FF2B5EF4-FFF2-40B4-BE49-F238E27FC236}">
                <a16:creationId xmlns:a16="http://schemas.microsoft.com/office/drawing/2014/main" id="{25AD41E2-C240-8A88-D2B9-6AE49C4127D7}"/>
              </a:ext>
            </a:extLst>
          </p:cNvPr>
          <p:cNvCxnSpPr>
            <a:cxnSpLocks noChangeShapeType="1"/>
            <a:stCxn id="7" idx="1"/>
            <a:endCxn id="10" idx="3"/>
          </p:cNvCxnSpPr>
          <p:nvPr/>
        </p:nvCxnSpPr>
        <p:spPr bwMode="auto">
          <a:xfrm flipH="1">
            <a:off x="4343401" y="3910608"/>
            <a:ext cx="1947256" cy="0"/>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AutoShape 52">
            <a:extLst>
              <a:ext uri="{FF2B5EF4-FFF2-40B4-BE49-F238E27FC236}">
                <a16:creationId xmlns:a16="http://schemas.microsoft.com/office/drawing/2014/main" id="{EF984895-8A1B-A1D1-9B7F-DDF08AFCA07E}"/>
              </a:ext>
            </a:extLst>
          </p:cNvPr>
          <p:cNvCxnSpPr>
            <a:cxnSpLocks noChangeShapeType="1"/>
            <a:stCxn id="11" idx="0"/>
            <a:endCxn id="8" idx="2"/>
          </p:cNvCxnSpPr>
          <p:nvPr/>
        </p:nvCxnSpPr>
        <p:spPr bwMode="auto">
          <a:xfrm flipH="1" flipV="1">
            <a:off x="6914556" y="2160986"/>
            <a:ext cx="595" cy="344090"/>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AutoShape 53">
            <a:extLst>
              <a:ext uri="{FF2B5EF4-FFF2-40B4-BE49-F238E27FC236}">
                <a16:creationId xmlns:a16="http://schemas.microsoft.com/office/drawing/2014/main" id="{7FB30ED1-6AE1-54A3-A58E-E3C43F9C81E6}"/>
              </a:ext>
            </a:extLst>
          </p:cNvPr>
          <p:cNvCxnSpPr>
            <a:cxnSpLocks noChangeShapeType="1"/>
            <a:stCxn id="9" idx="3"/>
            <a:endCxn id="8" idx="1"/>
          </p:cNvCxnSpPr>
          <p:nvPr/>
        </p:nvCxnSpPr>
        <p:spPr bwMode="auto">
          <a:xfrm>
            <a:off x="4514851" y="1823443"/>
            <a:ext cx="1774616" cy="596"/>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AutoShape 54">
            <a:extLst>
              <a:ext uri="{FF2B5EF4-FFF2-40B4-BE49-F238E27FC236}">
                <a16:creationId xmlns:a16="http://schemas.microsoft.com/office/drawing/2014/main" id="{CFD12C7B-2C4B-CFB5-8AC9-27CB690D788A}"/>
              </a:ext>
            </a:extLst>
          </p:cNvPr>
          <p:cNvCxnSpPr>
            <a:cxnSpLocks noChangeShapeType="1"/>
            <a:stCxn id="7" idx="0"/>
            <a:endCxn id="11" idx="2"/>
          </p:cNvCxnSpPr>
          <p:nvPr/>
        </p:nvCxnSpPr>
        <p:spPr bwMode="auto">
          <a:xfrm flipV="1">
            <a:off x="6915150" y="3057525"/>
            <a:ext cx="0" cy="514350"/>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AutoShape 55">
            <a:extLst>
              <a:ext uri="{FF2B5EF4-FFF2-40B4-BE49-F238E27FC236}">
                <a16:creationId xmlns:a16="http://schemas.microsoft.com/office/drawing/2014/main" id="{0B8258A5-0252-3290-E19D-83CBB1F74EDD}"/>
              </a:ext>
            </a:extLst>
          </p:cNvPr>
          <p:cNvCxnSpPr>
            <a:cxnSpLocks noChangeShapeType="1"/>
            <a:stCxn id="10" idx="0"/>
            <a:endCxn id="9" idx="2"/>
          </p:cNvCxnSpPr>
          <p:nvPr/>
        </p:nvCxnSpPr>
        <p:spPr bwMode="auto">
          <a:xfrm rot="16200000">
            <a:off x="2970610" y="2876551"/>
            <a:ext cx="1659731" cy="0"/>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7" name="Group 56">
            <a:extLst>
              <a:ext uri="{FF2B5EF4-FFF2-40B4-BE49-F238E27FC236}">
                <a16:creationId xmlns:a16="http://schemas.microsoft.com/office/drawing/2014/main" id="{C048C8BD-4E41-8929-DB90-40B60B5370DE}"/>
              </a:ext>
            </a:extLst>
          </p:cNvPr>
          <p:cNvGrpSpPr>
            <a:grpSpLocks/>
          </p:cNvGrpSpPr>
          <p:nvPr/>
        </p:nvGrpSpPr>
        <p:grpSpPr bwMode="auto">
          <a:xfrm>
            <a:off x="1260872" y="1400175"/>
            <a:ext cx="877491" cy="871538"/>
            <a:chOff x="54" y="1152"/>
            <a:chExt cx="737" cy="732"/>
          </a:xfrm>
        </p:grpSpPr>
        <p:grpSp>
          <p:nvGrpSpPr>
            <p:cNvPr id="18" name="Group 57">
              <a:extLst>
                <a:ext uri="{FF2B5EF4-FFF2-40B4-BE49-F238E27FC236}">
                  <a16:creationId xmlns:a16="http://schemas.microsoft.com/office/drawing/2014/main" id="{E9E4E79F-0F74-A54C-4B8F-E1E6949FC667}"/>
                </a:ext>
              </a:extLst>
            </p:cNvPr>
            <p:cNvGrpSpPr>
              <a:grpSpLocks/>
            </p:cNvGrpSpPr>
            <p:nvPr/>
          </p:nvGrpSpPr>
          <p:grpSpPr bwMode="auto">
            <a:xfrm>
              <a:off x="325" y="1152"/>
              <a:ext cx="193" cy="480"/>
              <a:chOff x="386" y="2640"/>
              <a:chExt cx="289" cy="720"/>
            </a:xfrm>
          </p:grpSpPr>
          <p:sp>
            <p:nvSpPr>
              <p:cNvPr id="20" name="Oval 58">
                <a:extLst>
                  <a:ext uri="{FF2B5EF4-FFF2-40B4-BE49-F238E27FC236}">
                    <a16:creationId xmlns:a16="http://schemas.microsoft.com/office/drawing/2014/main" id="{72992BC0-B5B4-3007-D3E2-D604328BB072}"/>
                  </a:ext>
                </a:extLst>
              </p:cNvPr>
              <p:cNvSpPr>
                <a:spLocks noChangeArrowheads="1"/>
              </p:cNvSpPr>
              <p:nvPr/>
            </p:nvSpPr>
            <p:spPr bwMode="auto">
              <a:xfrm>
                <a:off x="434" y="2640"/>
                <a:ext cx="193" cy="1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1" name="Line 59">
                <a:extLst>
                  <a:ext uri="{FF2B5EF4-FFF2-40B4-BE49-F238E27FC236}">
                    <a16:creationId xmlns:a16="http://schemas.microsoft.com/office/drawing/2014/main" id="{A1DF8585-E087-B957-F863-9503874BD403}"/>
                  </a:ext>
                </a:extLst>
              </p:cNvPr>
              <p:cNvSpPr>
                <a:spLocks noChangeShapeType="1"/>
              </p:cNvSpPr>
              <p:nvPr/>
            </p:nvSpPr>
            <p:spPr bwMode="auto">
              <a:xfrm>
                <a:off x="530" y="2833"/>
                <a:ext cx="0" cy="33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2" name="Line 60">
                <a:extLst>
                  <a:ext uri="{FF2B5EF4-FFF2-40B4-BE49-F238E27FC236}">
                    <a16:creationId xmlns:a16="http://schemas.microsoft.com/office/drawing/2014/main" id="{4503848E-0646-E9CA-C0D6-197DCAC6E0E2}"/>
                  </a:ext>
                </a:extLst>
              </p:cNvPr>
              <p:cNvSpPr>
                <a:spLocks noChangeShapeType="1"/>
              </p:cNvSpPr>
              <p:nvPr/>
            </p:nvSpPr>
            <p:spPr bwMode="auto">
              <a:xfrm>
                <a:off x="386" y="2928"/>
                <a:ext cx="289"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3" name="Line 61">
                <a:extLst>
                  <a:ext uri="{FF2B5EF4-FFF2-40B4-BE49-F238E27FC236}">
                    <a16:creationId xmlns:a16="http://schemas.microsoft.com/office/drawing/2014/main" id="{127053B2-A99A-B716-27F2-AF453E527B01}"/>
                  </a:ext>
                </a:extLst>
              </p:cNvPr>
              <p:cNvSpPr>
                <a:spLocks noChangeShapeType="1"/>
              </p:cNvSpPr>
              <p:nvPr/>
            </p:nvSpPr>
            <p:spPr bwMode="auto">
              <a:xfrm>
                <a:off x="530" y="3168"/>
                <a:ext cx="111"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4" name="Line 62">
                <a:extLst>
                  <a:ext uri="{FF2B5EF4-FFF2-40B4-BE49-F238E27FC236}">
                    <a16:creationId xmlns:a16="http://schemas.microsoft.com/office/drawing/2014/main" id="{2E893D9E-5549-2FA8-24B9-0462D48B4B1B}"/>
                  </a:ext>
                </a:extLst>
              </p:cNvPr>
              <p:cNvSpPr>
                <a:spLocks noChangeShapeType="1"/>
              </p:cNvSpPr>
              <p:nvPr/>
            </p:nvSpPr>
            <p:spPr bwMode="auto">
              <a:xfrm flipH="1">
                <a:off x="419" y="3168"/>
                <a:ext cx="111"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grpSp>
        <p:sp>
          <p:nvSpPr>
            <p:cNvPr id="19" name="Text Box 63">
              <a:extLst>
                <a:ext uri="{FF2B5EF4-FFF2-40B4-BE49-F238E27FC236}">
                  <a16:creationId xmlns:a16="http://schemas.microsoft.com/office/drawing/2014/main" id="{CA60D36C-76B1-2B20-643D-3B309D22ED01}"/>
                </a:ext>
              </a:extLst>
            </p:cNvPr>
            <p:cNvSpPr txBox="1">
              <a:spLocks noChangeArrowheads="1"/>
            </p:cNvSpPr>
            <p:nvPr/>
          </p:nvSpPr>
          <p:spPr bwMode="auto">
            <a:xfrm>
              <a:off x="54" y="1632"/>
              <a:ext cx="737"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u="sng">
                  <a:solidFill>
                    <a:srgbClr val="000000"/>
                  </a:solidFill>
                </a:rPr>
                <a:t>:Librarian</a:t>
              </a:r>
              <a:endParaRPr lang="en-US" sz="1350">
                <a:solidFill>
                  <a:srgbClr val="000000"/>
                </a:solidFill>
              </a:endParaRPr>
            </a:p>
          </p:txBody>
        </p:sp>
      </p:grpSp>
      <p:cxnSp>
        <p:nvCxnSpPr>
          <p:cNvPr id="25" name="AutoShape 64">
            <a:extLst>
              <a:ext uri="{FF2B5EF4-FFF2-40B4-BE49-F238E27FC236}">
                <a16:creationId xmlns:a16="http://schemas.microsoft.com/office/drawing/2014/main" id="{1E5D87BF-FB28-2971-3B3D-6EAA2E960DC9}"/>
              </a:ext>
            </a:extLst>
          </p:cNvPr>
          <p:cNvCxnSpPr>
            <a:cxnSpLocks noChangeShapeType="1"/>
            <a:endCxn id="9" idx="1"/>
          </p:cNvCxnSpPr>
          <p:nvPr/>
        </p:nvCxnSpPr>
        <p:spPr bwMode="auto">
          <a:xfrm>
            <a:off x="1885950" y="1824038"/>
            <a:ext cx="1200150" cy="0"/>
          </a:xfrm>
          <a:prstGeom prst="straightConnector1">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Line 65">
            <a:extLst>
              <a:ext uri="{FF2B5EF4-FFF2-40B4-BE49-F238E27FC236}">
                <a16:creationId xmlns:a16="http://schemas.microsoft.com/office/drawing/2014/main" id="{FC0F9D60-EE24-D558-3A8A-9777B21AF400}"/>
              </a:ext>
            </a:extLst>
          </p:cNvPr>
          <p:cNvSpPr>
            <a:spLocks noChangeShapeType="1"/>
          </p:cNvSpPr>
          <p:nvPr/>
        </p:nvSpPr>
        <p:spPr bwMode="auto">
          <a:xfrm>
            <a:off x="2087166" y="1685925"/>
            <a:ext cx="742950" cy="0"/>
          </a:xfrm>
          <a:prstGeom prst="line">
            <a:avLst/>
          </a:prstGeom>
          <a:noFill/>
          <a:ln w="12700">
            <a:solidFill>
              <a:srgbClr val="0000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7" name="Text Box 66">
            <a:extLst>
              <a:ext uri="{FF2B5EF4-FFF2-40B4-BE49-F238E27FC236}">
                <a16:creationId xmlns:a16="http://schemas.microsoft.com/office/drawing/2014/main" id="{9422976B-8419-B52D-7D56-C7BCFE22219D}"/>
              </a:ext>
            </a:extLst>
          </p:cNvPr>
          <p:cNvSpPr txBox="1">
            <a:spLocks noChangeArrowheads="1"/>
          </p:cNvSpPr>
          <p:nvPr/>
        </p:nvSpPr>
        <p:spPr bwMode="auto">
          <a:xfrm>
            <a:off x="1915717" y="1457326"/>
            <a:ext cx="1120820"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dirty="0">
                <a:solidFill>
                  <a:srgbClr val="000000"/>
                </a:solidFill>
                <a:latin typeface="Arial" charset="0"/>
              </a:rPr>
              <a:t>1: lend(</a:t>
            </a:r>
            <a:r>
              <a:rPr lang="en-US" sz="1050" dirty="0" err="1">
                <a:solidFill>
                  <a:srgbClr val="000000"/>
                </a:solidFill>
                <a:latin typeface="Arial" charset="0"/>
              </a:rPr>
              <a:t>usr</a:t>
            </a:r>
            <a:r>
              <a:rPr lang="en-US" sz="1050" dirty="0">
                <a:solidFill>
                  <a:srgbClr val="000000"/>
                </a:solidFill>
                <a:latin typeface="Arial" charset="0"/>
              </a:rPr>
              <a:t>, </a:t>
            </a:r>
            <a:r>
              <a:rPr lang="en-US" sz="1050" dirty="0" err="1">
                <a:solidFill>
                  <a:srgbClr val="000000"/>
                </a:solidFill>
                <a:latin typeface="Arial" charset="0"/>
              </a:rPr>
              <a:t>itm</a:t>
            </a:r>
            <a:r>
              <a:rPr lang="en-US" sz="1050" dirty="0">
                <a:solidFill>
                  <a:srgbClr val="000000"/>
                </a:solidFill>
                <a:latin typeface="Arial" charset="0"/>
              </a:rPr>
              <a:t>)</a:t>
            </a:r>
            <a:endParaRPr lang="en-US" sz="1350" dirty="0">
              <a:solidFill>
                <a:srgbClr val="000000"/>
              </a:solidFill>
            </a:endParaRPr>
          </a:p>
        </p:txBody>
      </p:sp>
      <p:sp>
        <p:nvSpPr>
          <p:cNvPr id="28" name="Line 67">
            <a:extLst>
              <a:ext uri="{FF2B5EF4-FFF2-40B4-BE49-F238E27FC236}">
                <a16:creationId xmlns:a16="http://schemas.microsoft.com/office/drawing/2014/main" id="{85C80908-3167-2B92-C61B-38409BA26D76}"/>
              </a:ext>
            </a:extLst>
          </p:cNvPr>
          <p:cNvSpPr>
            <a:spLocks noChangeShapeType="1"/>
          </p:cNvSpPr>
          <p:nvPr/>
        </p:nvSpPr>
        <p:spPr bwMode="auto">
          <a:xfrm>
            <a:off x="4972050" y="1685925"/>
            <a:ext cx="742950" cy="0"/>
          </a:xfrm>
          <a:prstGeom prst="line">
            <a:avLst/>
          </a:prstGeom>
          <a:noFill/>
          <a:ln w="12700">
            <a:solidFill>
              <a:srgbClr val="0000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9" name="Text Box 68">
            <a:extLst>
              <a:ext uri="{FF2B5EF4-FFF2-40B4-BE49-F238E27FC236}">
                <a16:creationId xmlns:a16="http://schemas.microsoft.com/office/drawing/2014/main" id="{C8E06805-F955-1815-C82B-445716FDF0BA}"/>
              </a:ext>
            </a:extLst>
          </p:cNvPr>
          <p:cNvSpPr txBox="1">
            <a:spLocks noChangeArrowheads="1"/>
          </p:cNvSpPr>
          <p:nvPr/>
        </p:nvSpPr>
        <p:spPr bwMode="auto">
          <a:xfrm>
            <a:off x="4824413" y="1457326"/>
            <a:ext cx="1090363"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dirty="0">
                <a:solidFill>
                  <a:srgbClr val="000000"/>
                </a:solidFill>
                <a:latin typeface="Arial" charset="0"/>
              </a:rPr>
              <a:t>1.1: match(</a:t>
            </a:r>
            <a:r>
              <a:rPr lang="en-US" sz="1050" dirty="0" err="1">
                <a:solidFill>
                  <a:srgbClr val="000000"/>
                </a:solidFill>
                <a:latin typeface="Arial" charset="0"/>
              </a:rPr>
              <a:t>usr</a:t>
            </a:r>
            <a:r>
              <a:rPr lang="en-US" sz="1050" dirty="0">
                <a:solidFill>
                  <a:srgbClr val="000000"/>
                </a:solidFill>
                <a:latin typeface="Arial" charset="0"/>
              </a:rPr>
              <a:t>)</a:t>
            </a:r>
            <a:endParaRPr lang="en-US" sz="1350" dirty="0">
              <a:solidFill>
                <a:srgbClr val="000000"/>
              </a:solidFill>
            </a:endParaRPr>
          </a:p>
        </p:txBody>
      </p:sp>
      <p:sp>
        <p:nvSpPr>
          <p:cNvPr id="30" name="Text Box 69">
            <a:extLst>
              <a:ext uri="{FF2B5EF4-FFF2-40B4-BE49-F238E27FC236}">
                <a16:creationId xmlns:a16="http://schemas.microsoft.com/office/drawing/2014/main" id="{5093EFD5-CCA5-47C7-2921-A62AB8981EC5}"/>
              </a:ext>
            </a:extLst>
          </p:cNvPr>
          <p:cNvSpPr txBox="1">
            <a:spLocks noChangeArrowheads="1"/>
          </p:cNvSpPr>
          <p:nvPr/>
        </p:nvSpPr>
        <p:spPr bwMode="auto">
          <a:xfrm rot="5400000">
            <a:off x="3580917" y="2750189"/>
            <a:ext cx="970137"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dirty="0">
                <a:solidFill>
                  <a:srgbClr val="000000"/>
                </a:solidFill>
                <a:latin typeface="Arial" charset="0"/>
              </a:rPr>
              <a:t>1.2 : find(</a:t>
            </a:r>
            <a:r>
              <a:rPr lang="en-US" sz="1050" dirty="0" err="1">
                <a:solidFill>
                  <a:srgbClr val="000000"/>
                </a:solidFill>
                <a:latin typeface="Arial" charset="0"/>
              </a:rPr>
              <a:t>itm</a:t>
            </a:r>
            <a:r>
              <a:rPr lang="en-US" sz="1050" dirty="0">
                <a:solidFill>
                  <a:srgbClr val="000000"/>
                </a:solidFill>
                <a:latin typeface="Arial" charset="0"/>
              </a:rPr>
              <a:t>)</a:t>
            </a:r>
            <a:endParaRPr lang="en-US" sz="1350" dirty="0">
              <a:solidFill>
                <a:srgbClr val="000000"/>
              </a:solidFill>
            </a:endParaRPr>
          </a:p>
        </p:txBody>
      </p:sp>
      <p:sp>
        <p:nvSpPr>
          <p:cNvPr id="31" name="Text Box 70">
            <a:extLst>
              <a:ext uri="{FF2B5EF4-FFF2-40B4-BE49-F238E27FC236}">
                <a16:creationId xmlns:a16="http://schemas.microsoft.com/office/drawing/2014/main" id="{12BCE01C-EE61-4DA1-019D-6EA771429557}"/>
              </a:ext>
            </a:extLst>
          </p:cNvPr>
          <p:cNvSpPr txBox="1">
            <a:spLocks noChangeArrowheads="1"/>
          </p:cNvSpPr>
          <p:nvPr/>
        </p:nvSpPr>
        <p:spPr bwMode="auto">
          <a:xfrm>
            <a:off x="4752975" y="3571876"/>
            <a:ext cx="1143120"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dirty="0">
                <a:solidFill>
                  <a:srgbClr val="000000"/>
                </a:solidFill>
                <a:latin typeface="Arial" charset="0"/>
              </a:rPr>
              <a:t>1.2.1: match(</a:t>
            </a:r>
            <a:r>
              <a:rPr lang="en-US" sz="1050" dirty="0" err="1">
                <a:solidFill>
                  <a:srgbClr val="000000"/>
                </a:solidFill>
                <a:latin typeface="Arial" charset="0"/>
              </a:rPr>
              <a:t>itm</a:t>
            </a:r>
            <a:r>
              <a:rPr lang="en-US" sz="1050" dirty="0">
                <a:solidFill>
                  <a:srgbClr val="000000"/>
                </a:solidFill>
                <a:latin typeface="Arial" charset="0"/>
              </a:rPr>
              <a:t>)</a:t>
            </a:r>
            <a:endParaRPr lang="en-US" sz="1350" dirty="0">
              <a:solidFill>
                <a:srgbClr val="000000"/>
              </a:solidFill>
            </a:endParaRPr>
          </a:p>
        </p:txBody>
      </p:sp>
      <p:sp>
        <p:nvSpPr>
          <p:cNvPr id="32" name="Line 71">
            <a:extLst>
              <a:ext uri="{FF2B5EF4-FFF2-40B4-BE49-F238E27FC236}">
                <a16:creationId xmlns:a16="http://schemas.microsoft.com/office/drawing/2014/main" id="{B0CFD14C-B485-1F5C-1B8F-A07EA52404AE}"/>
              </a:ext>
            </a:extLst>
          </p:cNvPr>
          <p:cNvSpPr>
            <a:spLocks noChangeShapeType="1"/>
          </p:cNvSpPr>
          <p:nvPr/>
        </p:nvSpPr>
        <p:spPr bwMode="auto">
          <a:xfrm>
            <a:off x="4914900" y="3800475"/>
            <a:ext cx="742950" cy="0"/>
          </a:xfrm>
          <a:prstGeom prst="line">
            <a:avLst/>
          </a:prstGeom>
          <a:noFill/>
          <a:ln w="12700">
            <a:solidFill>
              <a:srgbClr val="0000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3" name="Line 72">
            <a:extLst>
              <a:ext uri="{FF2B5EF4-FFF2-40B4-BE49-F238E27FC236}">
                <a16:creationId xmlns:a16="http://schemas.microsoft.com/office/drawing/2014/main" id="{D94800EA-8040-1E73-FA96-5660D46A2121}"/>
              </a:ext>
            </a:extLst>
          </p:cNvPr>
          <p:cNvSpPr>
            <a:spLocks noChangeShapeType="1"/>
          </p:cNvSpPr>
          <p:nvPr/>
        </p:nvSpPr>
        <p:spPr bwMode="auto">
          <a:xfrm flipV="1">
            <a:off x="4286250" y="2046685"/>
            <a:ext cx="228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cxnSp>
        <p:nvCxnSpPr>
          <p:cNvPr id="34" name="AutoShape 73">
            <a:extLst>
              <a:ext uri="{FF2B5EF4-FFF2-40B4-BE49-F238E27FC236}">
                <a16:creationId xmlns:a16="http://schemas.microsoft.com/office/drawing/2014/main" id="{6A9C5A6E-6C3C-0C90-A279-CECFA1B6755E}"/>
              </a:ext>
            </a:extLst>
          </p:cNvPr>
          <p:cNvCxnSpPr>
            <a:cxnSpLocks noChangeShapeType="1"/>
            <a:stCxn id="33" idx="0"/>
            <a:endCxn id="11" idx="1"/>
          </p:cNvCxnSpPr>
          <p:nvPr/>
        </p:nvCxnSpPr>
        <p:spPr bwMode="auto">
          <a:xfrm rot="16200000" flipH="1">
            <a:off x="5061943" y="1270993"/>
            <a:ext cx="734615" cy="2286000"/>
          </a:xfrm>
          <a:prstGeom prst="bentConnector2">
            <a:avLst/>
          </a:prstGeom>
          <a:noFill/>
          <a:ln w="12700">
            <a:solidFill>
              <a:srgbClr val="0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5" name="Text Box 74">
            <a:extLst>
              <a:ext uri="{FF2B5EF4-FFF2-40B4-BE49-F238E27FC236}">
                <a16:creationId xmlns:a16="http://schemas.microsoft.com/office/drawing/2014/main" id="{B66DC28F-5884-6C3E-9E56-386B19FC4419}"/>
              </a:ext>
            </a:extLst>
          </p:cNvPr>
          <p:cNvSpPr txBox="1">
            <a:spLocks noChangeArrowheads="1"/>
          </p:cNvSpPr>
          <p:nvPr/>
        </p:nvSpPr>
        <p:spPr bwMode="auto">
          <a:xfrm>
            <a:off x="4705350" y="2428876"/>
            <a:ext cx="1300215"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dirty="0">
                <a:solidFill>
                  <a:srgbClr val="000000"/>
                </a:solidFill>
                <a:latin typeface="Arial" charset="0"/>
              </a:rPr>
              <a:t>1.3: create(</a:t>
            </a:r>
            <a:r>
              <a:rPr lang="en-US" sz="1050" dirty="0" err="1">
                <a:solidFill>
                  <a:srgbClr val="000000"/>
                </a:solidFill>
                <a:latin typeface="Arial" charset="0"/>
              </a:rPr>
              <a:t>usr</a:t>
            </a:r>
            <a:r>
              <a:rPr lang="en-US" sz="1050" dirty="0">
                <a:solidFill>
                  <a:srgbClr val="000000"/>
                </a:solidFill>
                <a:latin typeface="Arial" charset="0"/>
              </a:rPr>
              <a:t>, </a:t>
            </a:r>
            <a:r>
              <a:rPr lang="en-US" sz="1050" dirty="0" err="1">
                <a:solidFill>
                  <a:srgbClr val="000000"/>
                </a:solidFill>
                <a:latin typeface="Arial" charset="0"/>
              </a:rPr>
              <a:t>itm</a:t>
            </a:r>
            <a:r>
              <a:rPr lang="en-US" sz="1050" dirty="0">
                <a:solidFill>
                  <a:srgbClr val="000000"/>
                </a:solidFill>
                <a:latin typeface="Arial" charset="0"/>
              </a:rPr>
              <a:t>)</a:t>
            </a:r>
            <a:endParaRPr lang="en-US" sz="1350" dirty="0">
              <a:solidFill>
                <a:srgbClr val="000000"/>
              </a:solidFill>
            </a:endParaRPr>
          </a:p>
        </p:txBody>
      </p:sp>
      <p:sp>
        <p:nvSpPr>
          <p:cNvPr id="36" name="Line 75">
            <a:extLst>
              <a:ext uri="{FF2B5EF4-FFF2-40B4-BE49-F238E27FC236}">
                <a16:creationId xmlns:a16="http://schemas.microsoft.com/office/drawing/2014/main" id="{C095A0F1-D694-E8AA-C0F8-3F28DEAFC98C}"/>
              </a:ext>
            </a:extLst>
          </p:cNvPr>
          <p:cNvSpPr>
            <a:spLocks noChangeShapeType="1"/>
          </p:cNvSpPr>
          <p:nvPr/>
        </p:nvSpPr>
        <p:spPr bwMode="auto">
          <a:xfrm>
            <a:off x="4914900" y="2657475"/>
            <a:ext cx="742950" cy="0"/>
          </a:xfrm>
          <a:prstGeom prst="line">
            <a:avLst/>
          </a:prstGeom>
          <a:noFill/>
          <a:ln w="12700">
            <a:solidFill>
              <a:srgbClr val="0000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7" name="Line 76">
            <a:extLst>
              <a:ext uri="{FF2B5EF4-FFF2-40B4-BE49-F238E27FC236}">
                <a16:creationId xmlns:a16="http://schemas.microsoft.com/office/drawing/2014/main" id="{2EF2B4B3-B007-ABE0-9854-04F09336230A}"/>
              </a:ext>
            </a:extLst>
          </p:cNvPr>
          <p:cNvSpPr>
            <a:spLocks noChangeShapeType="1"/>
          </p:cNvSpPr>
          <p:nvPr/>
        </p:nvSpPr>
        <p:spPr bwMode="auto">
          <a:xfrm rot="5400000">
            <a:off x="3538538" y="2876550"/>
            <a:ext cx="742950" cy="0"/>
          </a:xfrm>
          <a:prstGeom prst="line">
            <a:avLst/>
          </a:prstGeom>
          <a:noFill/>
          <a:ln w="12700">
            <a:solidFill>
              <a:srgbClr val="000000"/>
            </a:solidFill>
            <a:round/>
            <a:headEnd/>
            <a:tailEnd type="triangle" w="lg"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8" name="Text Box 77">
            <a:extLst>
              <a:ext uri="{FF2B5EF4-FFF2-40B4-BE49-F238E27FC236}">
                <a16:creationId xmlns:a16="http://schemas.microsoft.com/office/drawing/2014/main" id="{63DF7AD4-08E5-271D-206C-05345A125F27}"/>
              </a:ext>
            </a:extLst>
          </p:cNvPr>
          <p:cNvSpPr txBox="1">
            <a:spLocks noChangeArrowheads="1"/>
          </p:cNvSpPr>
          <p:nvPr/>
        </p:nvSpPr>
        <p:spPr bwMode="auto">
          <a:xfrm rot="5400000">
            <a:off x="6769192" y="3251442"/>
            <a:ext cx="522900"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{field}</a:t>
            </a:r>
            <a:endParaRPr lang="en-US" sz="1350">
              <a:solidFill>
                <a:srgbClr val="000000"/>
              </a:solidFill>
            </a:endParaRPr>
          </a:p>
        </p:txBody>
      </p:sp>
      <p:sp>
        <p:nvSpPr>
          <p:cNvPr id="39" name="Freeform 78">
            <a:extLst>
              <a:ext uri="{FF2B5EF4-FFF2-40B4-BE49-F238E27FC236}">
                <a16:creationId xmlns:a16="http://schemas.microsoft.com/office/drawing/2014/main" id="{B8566084-D177-6CA9-AE0D-59D35D3BFD6C}"/>
              </a:ext>
            </a:extLst>
          </p:cNvPr>
          <p:cNvSpPr>
            <a:spLocks/>
          </p:cNvSpPr>
          <p:nvPr/>
        </p:nvSpPr>
        <p:spPr bwMode="auto">
          <a:xfrm>
            <a:off x="1776413" y="1698737"/>
            <a:ext cx="4731543" cy="432220"/>
          </a:xfrm>
          <a:custGeom>
            <a:avLst/>
            <a:gdLst>
              <a:gd name="T0" fmla="*/ 0 w 4058"/>
              <a:gd name="T1" fmla="*/ 61 h 2053"/>
              <a:gd name="T2" fmla="*/ 3391 w 4058"/>
              <a:gd name="T3" fmla="*/ 31 h 2053"/>
              <a:gd name="T4" fmla="*/ 3456 w 4058"/>
              <a:gd name="T5" fmla="*/ 250 h 2053"/>
              <a:gd name="T6" fmla="*/ 1648 w 4058"/>
              <a:gd name="T7" fmla="*/ 338 h 2053"/>
              <a:gd name="T8" fmla="*/ 1575 w 4058"/>
              <a:gd name="T9" fmla="*/ 1635 h 2053"/>
              <a:gd name="T10" fmla="*/ 2355 w 4058"/>
              <a:gd name="T11" fmla="*/ 1993 h 2053"/>
              <a:gd name="T12" fmla="*/ 3821 w 4058"/>
              <a:gd name="T13" fmla="*/ 1993 h 2053"/>
              <a:gd name="T14" fmla="*/ 3777 w 4058"/>
              <a:gd name="T15" fmla="*/ 1803 h 2053"/>
              <a:gd name="T16" fmla="*/ 2166 w 4058"/>
              <a:gd name="T17" fmla="*/ 1803 h 2053"/>
              <a:gd name="T18" fmla="*/ 1750 w 4058"/>
              <a:gd name="T19" fmla="*/ 1468 h 2053"/>
              <a:gd name="T20" fmla="*/ 1779 w 4058"/>
              <a:gd name="T21" fmla="*/ 476 h 2053"/>
              <a:gd name="T22" fmla="*/ 2049 w 4058"/>
              <a:gd name="T23" fmla="*/ 425 h 2053"/>
              <a:gd name="T24" fmla="*/ 2180 w 4058"/>
              <a:gd name="T25" fmla="*/ 1008 h 2053"/>
              <a:gd name="T26" fmla="*/ 3974 w 4058"/>
              <a:gd name="T27" fmla="*/ 1001 h 2053"/>
              <a:gd name="connsiteX0" fmla="*/ 0 w 9793"/>
              <a:gd name="connsiteY0" fmla="*/ 192 h 9860"/>
              <a:gd name="connsiteX1" fmla="*/ 8356 w 9793"/>
              <a:gd name="connsiteY1" fmla="*/ 46 h 9860"/>
              <a:gd name="connsiteX2" fmla="*/ 8517 w 9793"/>
              <a:gd name="connsiteY2" fmla="*/ 1113 h 9860"/>
              <a:gd name="connsiteX3" fmla="*/ 4061 w 9793"/>
              <a:gd name="connsiteY3" fmla="*/ 1541 h 9860"/>
              <a:gd name="connsiteX4" fmla="*/ 3881 w 9793"/>
              <a:gd name="connsiteY4" fmla="*/ 7859 h 9860"/>
              <a:gd name="connsiteX5" fmla="*/ 5803 w 9793"/>
              <a:gd name="connsiteY5" fmla="*/ 9603 h 9860"/>
              <a:gd name="connsiteX6" fmla="*/ 8874 w 9793"/>
              <a:gd name="connsiteY6" fmla="*/ 9756 h 9860"/>
              <a:gd name="connsiteX7" fmla="*/ 9308 w 9793"/>
              <a:gd name="connsiteY7" fmla="*/ 8677 h 9860"/>
              <a:gd name="connsiteX8" fmla="*/ 5338 w 9793"/>
              <a:gd name="connsiteY8" fmla="*/ 8677 h 9860"/>
              <a:gd name="connsiteX9" fmla="*/ 4312 w 9793"/>
              <a:gd name="connsiteY9" fmla="*/ 7046 h 9860"/>
              <a:gd name="connsiteX10" fmla="*/ 4384 w 9793"/>
              <a:gd name="connsiteY10" fmla="*/ 2214 h 9860"/>
              <a:gd name="connsiteX11" fmla="*/ 5049 w 9793"/>
              <a:gd name="connsiteY11" fmla="*/ 1965 h 9860"/>
              <a:gd name="connsiteX12" fmla="*/ 5372 w 9793"/>
              <a:gd name="connsiteY12" fmla="*/ 4805 h 9860"/>
              <a:gd name="connsiteX13" fmla="*/ 9793 w 9793"/>
              <a:gd name="connsiteY13" fmla="*/ 4771 h 9860"/>
              <a:gd name="connsiteX0" fmla="*/ 0 w 10000"/>
              <a:gd name="connsiteY0" fmla="*/ 194 h 10003"/>
              <a:gd name="connsiteX1" fmla="*/ 8533 w 10000"/>
              <a:gd name="connsiteY1" fmla="*/ 46 h 10003"/>
              <a:gd name="connsiteX2" fmla="*/ 8697 w 10000"/>
              <a:gd name="connsiteY2" fmla="*/ 1128 h 10003"/>
              <a:gd name="connsiteX3" fmla="*/ 4147 w 10000"/>
              <a:gd name="connsiteY3" fmla="*/ 1562 h 10003"/>
              <a:gd name="connsiteX4" fmla="*/ 3963 w 10000"/>
              <a:gd name="connsiteY4" fmla="*/ 7970 h 10003"/>
              <a:gd name="connsiteX5" fmla="*/ 5926 w 10000"/>
              <a:gd name="connsiteY5" fmla="*/ 9738 h 10003"/>
              <a:gd name="connsiteX6" fmla="*/ 9062 w 10000"/>
              <a:gd name="connsiteY6" fmla="*/ 9894 h 10003"/>
              <a:gd name="connsiteX7" fmla="*/ 9189 w 10000"/>
              <a:gd name="connsiteY7" fmla="*/ 8747 h 10003"/>
              <a:gd name="connsiteX8" fmla="*/ 5451 w 10000"/>
              <a:gd name="connsiteY8" fmla="*/ 8799 h 10003"/>
              <a:gd name="connsiteX9" fmla="*/ 4403 w 10000"/>
              <a:gd name="connsiteY9" fmla="*/ 7145 h 10003"/>
              <a:gd name="connsiteX10" fmla="*/ 4477 w 10000"/>
              <a:gd name="connsiteY10" fmla="*/ 2244 h 10003"/>
              <a:gd name="connsiteX11" fmla="*/ 5156 w 10000"/>
              <a:gd name="connsiteY11" fmla="*/ 1992 h 10003"/>
              <a:gd name="connsiteX12" fmla="*/ 5486 w 10000"/>
              <a:gd name="connsiteY12" fmla="*/ 4872 h 10003"/>
              <a:gd name="connsiteX13" fmla="*/ 10000 w 10000"/>
              <a:gd name="connsiteY13" fmla="*/ 4838 h 10003"/>
              <a:gd name="connsiteX0" fmla="*/ 0 w 10000"/>
              <a:gd name="connsiteY0" fmla="*/ 194 h 9992"/>
              <a:gd name="connsiteX1" fmla="*/ 8533 w 10000"/>
              <a:gd name="connsiteY1" fmla="*/ 46 h 9992"/>
              <a:gd name="connsiteX2" fmla="*/ 8697 w 10000"/>
              <a:gd name="connsiteY2" fmla="*/ 1128 h 9992"/>
              <a:gd name="connsiteX3" fmla="*/ 4147 w 10000"/>
              <a:gd name="connsiteY3" fmla="*/ 1562 h 9992"/>
              <a:gd name="connsiteX4" fmla="*/ 3963 w 10000"/>
              <a:gd name="connsiteY4" fmla="*/ 7970 h 9992"/>
              <a:gd name="connsiteX5" fmla="*/ 5926 w 10000"/>
              <a:gd name="connsiteY5" fmla="*/ 9738 h 9992"/>
              <a:gd name="connsiteX6" fmla="*/ 9062 w 10000"/>
              <a:gd name="connsiteY6" fmla="*/ 9894 h 9992"/>
              <a:gd name="connsiteX7" fmla="*/ 9189 w 10000"/>
              <a:gd name="connsiteY7" fmla="*/ 8902 h 9992"/>
              <a:gd name="connsiteX8" fmla="*/ 5451 w 10000"/>
              <a:gd name="connsiteY8" fmla="*/ 8799 h 9992"/>
              <a:gd name="connsiteX9" fmla="*/ 4403 w 10000"/>
              <a:gd name="connsiteY9" fmla="*/ 7145 h 9992"/>
              <a:gd name="connsiteX10" fmla="*/ 4477 w 10000"/>
              <a:gd name="connsiteY10" fmla="*/ 2244 h 9992"/>
              <a:gd name="connsiteX11" fmla="*/ 5156 w 10000"/>
              <a:gd name="connsiteY11" fmla="*/ 1992 h 9992"/>
              <a:gd name="connsiteX12" fmla="*/ 5486 w 10000"/>
              <a:gd name="connsiteY12" fmla="*/ 4872 h 9992"/>
              <a:gd name="connsiteX13" fmla="*/ 10000 w 10000"/>
              <a:gd name="connsiteY13" fmla="*/ 4838 h 9992"/>
              <a:gd name="connsiteX0" fmla="*/ 0 w 10000"/>
              <a:gd name="connsiteY0" fmla="*/ 194 h 9892"/>
              <a:gd name="connsiteX1" fmla="*/ 8533 w 10000"/>
              <a:gd name="connsiteY1" fmla="*/ 46 h 9892"/>
              <a:gd name="connsiteX2" fmla="*/ 8697 w 10000"/>
              <a:gd name="connsiteY2" fmla="*/ 1129 h 9892"/>
              <a:gd name="connsiteX3" fmla="*/ 4147 w 10000"/>
              <a:gd name="connsiteY3" fmla="*/ 1563 h 9892"/>
              <a:gd name="connsiteX4" fmla="*/ 3963 w 10000"/>
              <a:gd name="connsiteY4" fmla="*/ 7976 h 9892"/>
              <a:gd name="connsiteX5" fmla="*/ 5926 w 10000"/>
              <a:gd name="connsiteY5" fmla="*/ 9746 h 9892"/>
              <a:gd name="connsiteX6" fmla="*/ 9036 w 10000"/>
              <a:gd name="connsiteY6" fmla="*/ 9695 h 9892"/>
              <a:gd name="connsiteX7" fmla="*/ 9189 w 10000"/>
              <a:gd name="connsiteY7" fmla="*/ 8909 h 9892"/>
              <a:gd name="connsiteX8" fmla="*/ 5451 w 10000"/>
              <a:gd name="connsiteY8" fmla="*/ 8806 h 9892"/>
              <a:gd name="connsiteX9" fmla="*/ 4403 w 10000"/>
              <a:gd name="connsiteY9" fmla="*/ 7151 h 9892"/>
              <a:gd name="connsiteX10" fmla="*/ 4477 w 10000"/>
              <a:gd name="connsiteY10" fmla="*/ 2246 h 9892"/>
              <a:gd name="connsiteX11" fmla="*/ 5156 w 10000"/>
              <a:gd name="connsiteY11" fmla="*/ 1994 h 9892"/>
              <a:gd name="connsiteX12" fmla="*/ 5486 w 10000"/>
              <a:gd name="connsiteY12" fmla="*/ 4876 h 9892"/>
              <a:gd name="connsiteX13" fmla="*/ 10000 w 10000"/>
              <a:gd name="connsiteY13" fmla="*/ 4842 h 9892"/>
              <a:gd name="connsiteX0" fmla="*/ 0 w 10000"/>
              <a:gd name="connsiteY0" fmla="*/ 196 h 10000"/>
              <a:gd name="connsiteX1" fmla="*/ 8533 w 10000"/>
              <a:gd name="connsiteY1" fmla="*/ 47 h 10000"/>
              <a:gd name="connsiteX2" fmla="*/ 8829 w 10000"/>
              <a:gd name="connsiteY2" fmla="*/ 1141 h 10000"/>
              <a:gd name="connsiteX3" fmla="*/ 4147 w 10000"/>
              <a:gd name="connsiteY3" fmla="*/ 1580 h 10000"/>
              <a:gd name="connsiteX4" fmla="*/ 3963 w 10000"/>
              <a:gd name="connsiteY4" fmla="*/ 8063 h 10000"/>
              <a:gd name="connsiteX5" fmla="*/ 5926 w 10000"/>
              <a:gd name="connsiteY5" fmla="*/ 9852 h 10000"/>
              <a:gd name="connsiteX6" fmla="*/ 9036 w 10000"/>
              <a:gd name="connsiteY6" fmla="*/ 9801 h 10000"/>
              <a:gd name="connsiteX7" fmla="*/ 9189 w 10000"/>
              <a:gd name="connsiteY7" fmla="*/ 9006 h 10000"/>
              <a:gd name="connsiteX8" fmla="*/ 5451 w 10000"/>
              <a:gd name="connsiteY8" fmla="*/ 8902 h 10000"/>
              <a:gd name="connsiteX9" fmla="*/ 4403 w 10000"/>
              <a:gd name="connsiteY9" fmla="*/ 7229 h 10000"/>
              <a:gd name="connsiteX10" fmla="*/ 4477 w 10000"/>
              <a:gd name="connsiteY10" fmla="*/ 2271 h 10000"/>
              <a:gd name="connsiteX11" fmla="*/ 5156 w 10000"/>
              <a:gd name="connsiteY11" fmla="*/ 2016 h 10000"/>
              <a:gd name="connsiteX12" fmla="*/ 5486 w 10000"/>
              <a:gd name="connsiteY12" fmla="*/ 4929 h 10000"/>
              <a:gd name="connsiteX13" fmla="*/ 10000 w 10000"/>
              <a:gd name="connsiteY13" fmla="*/ 489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0" y="196"/>
                </a:moveTo>
                <a:cubicBezTo>
                  <a:pt x="1421" y="171"/>
                  <a:pt x="7062" y="-110"/>
                  <a:pt x="8533" y="47"/>
                </a:cubicBezTo>
                <a:cubicBezTo>
                  <a:pt x="10004" y="204"/>
                  <a:pt x="9558" y="886"/>
                  <a:pt x="8829" y="1141"/>
                </a:cubicBezTo>
                <a:cubicBezTo>
                  <a:pt x="8099" y="1395"/>
                  <a:pt x="4958" y="426"/>
                  <a:pt x="4147" y="1580"/>
                </a:cubicBezTo>
                <a:cubicBezTo>
                  <a:pt x="3336" y="2734"/>
                  <a:pt x="3666" y="6684"/>
                  <a:pt x="3963" y="8063"/>
                </a:cubicBezTo>
                <a:cubicBezTo>
                  <a:pt x="4260" y="9442"/>
                  <a:pt x="5081" y="9563"/>
                  <a:pt x="5926" y="9852"/>
                </a:cubicBezTo>
                <a:cubicBezTo>
                  <a:pt x="6771" y="10142"/>
                  <a:pt x="8492" y="9941"/>
                  <a:pt x="9036" y="9801"/>
                </a:cubicBezTo>
                <a:cubicBezTo>
                  <a:pt x="9580" y="9660"/>
                  <a:pt x="9786" y="9156"/>
                  <a:pt x="9189" y="9006"/>
                </a:cubicBezTo>
                <a:cubicBezTo>
                  <a:pt x="8592" y="8857"/>
                  <a:pt x="6249" y="9198"/>
                  <a:pt x="5451" y="8902"/>
                </a:cubicBezTo>
                <a:cubicBezTo>
                  <a:pt x="4653" y="8606"/>
                  <a:pt x="4564" y="8333"/>
                  <a:pt x="4403" y="7229"/>
                </a:cubicBezTo>
                <a:cubicBezTo>
                  <a:pt x="4243" y="6124"/>
                  <a:pt x="4351" y="3139"/>
                  <a:pt x="4477" y="2271"/>
                </a:cubicBezTo>
                <a:cubicBezTo>
                  <a:pt x="4602" y="1400"/>
                  <a:pt x="4987" y="1571"/>
                  <a:pt x="5156" y="2016"/>
                </a:cubicBezTo>
                <a:cubicBezTo>
                  <a:pt x="5324" y="2461"/>
                  <a:pt x="4678" y="4450"/>
                  <a:pt x="5486" y="4929"/>
                </a:cubicBezTo>
                <a:cubicBezTo>
                  <a:pt x="6293" y="5408"/>
                  <a:pt x="9059" y="4905"/>
                  <a:pt x="10000" y="4895"/>
                </a:cubicBezTo>
              </a:path>
            </a:pathLst>
          </a:custGeom>
          <a:noFill/>
          <a:ln w="38100" cap="flat" cmpd="sng">
            <a:solidFill>
              <a:schemeClr val="tx2"/>
            </a:solidFill>
            <a:prstDash val="solid"/>
            <a:round/>
            <a:headEnd type="none" w="lg" len="lg"/>
            <a:tailEnd type="arrow" w="med" len="med"/>
          </a:ln>
          <a:effectLst/>
          <a:extLst>
            <a:ext uri="{909E8E84-426E-40dd-AFC4-6F175D3DCCD1}">
              <a14:hiddenFill xmlns:a14="http://schemas.microsoft.com/office/drawing/2010/main" xmlns="">
                <a:solidFill>
                  <a:srgbClr val="FFFF99"/>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tIns="54000" rIns="54000" bIns="54000">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pic>
        <p:nvPicPr>
          <p:cNvPr id="40" name="Picture 39" descr="Sommerville Cover.jpg">
            <a:extLst>
              <a:ext uri="{FF2B5EF4-FFF2-40B4-BE49-F238E27FC236}">
                <a16:creationId xmlns:a16="http://schemas.microsoft.com/office/drawing/2014/main" id="{C225FCDE-DEB8-BC1B-0A4B-B6D88C06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34202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10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1000"/>
                                        <p:tgtEl>
                                          <p:spTgt spid="3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up)">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1000"/>
                                        <p:tgtEl>
                                          <p:spTgt spid="3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1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1000"/>
                                        <p:tgtEl>
                                          <p:spTgt spid="35"/>
                                        </p:tgtEl>
                                      </p:cBhvr>
                                    </p:animEffect>
                                  </p:childTnLst>
                                </p:cTn>
                              </p:par>
                              <p:par>
                                <p:cTn id="40" presetID="22" presetClass="entr" presetSubtype="8"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1000"/>
                                        <p:tgtEl>
                                          <p:spTgt spid="3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1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1000"/>
                                        <p:tgtEl>
                                          <p:spTgt spid="15"/>
                                        </p:tgtEl>
                                      </p:cBhvr>
                                    </p:animEffect>
                                  </p:childTnLst>
                                </p:cTn>
                              </p:par>
                              <p:par>
                                <p:cTn id="55" presetID="2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6" grpId="0" animBg="1"/>
      <p:bldP spid="27" grpId="0"/>
      <p:bldP spid="28" grpId="0" animBg="1"/>
      <p:bldP spid="29" grpId="0"/>
      <p:bldP spid="30" grpId="0"/>
      <p:bldP spid="31" grpId="0"/>
      <p:bldP spid="32" grpId="0" animBg="1"/>
      <p:bldP spid="35" grpId="0"/>
      <p:bldP spid="36" grpId="0" animBg="1"/>
      <p:bldP spid="37" grpId="0" animBg="1"/>
      <p:bldP spid="38" grpId="0"/>
      <p:bldP spid="3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8956-C971-76E3-C43B-78BCC7CEDC4D}"/>
              </a:ext>
            </a:extLst>
          </p:cNvPr>
          <p:cNvSpPr>
            <a:spLocks noGrp="1"/>
          </p:cNvSpPr>
          <p:nvPr>
            <p:ph type="title"/>
          </p:nvPr>
        </p:nvSpPr>
        <p:spPr/>
        <p:txBody>
          <a:bodyPr/>
          <a:lstStyle/>
          <a:p>
            <a:r>
              <a:rPr lang="en-US" dirty="0"/>
              <a:t>Sequence Diagram</a:t>
            </a:r>
          </a:p>
        </p:txBody>
      </p:sp>
      <p:sp>
        <p:nvSpPr>
          <p:cNvPr id="4" name="Footer Placeholder 3">
            <a:extLst>
              <a:ext uri="{FF2B5EF4-FFF2-40B4-BE49-F238E27FC236}">
                <a16:creationId xmlns:a16="http://schemas.microsoft.com/office/drawing/2014/main" id="{24CFA2CA-5B12-2337-410D-6920BFB55473}"/>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275CF61B-02FE-9E09-9BC5-D60607A111A6}"/>
              </a:ext>
            </a:extLst>
          </p:cNvPr>
          <p:cNvSpPr>
            <a:spLocks noGrp="1"/>
          </p:cNvSpPr>
          <p:nvPr>
            <p:ph type="sldNum" sz="quarter" idx="12"/>
          </p:nvPr>
        </p:nvSpPr>
        <p:spPr/>
        <p:txBody>
          <a:bodyPr/>
          <a:lstStyle/>
          <a:p>
            <a:fld id="{8E41B671-95F8-AD49-965B-CC100353298F}" type="slidenum">
              <a:rPr lang="en-AU" altLang="x-none" smtClean="0"/>
              <a:pPr/>
              <a:t>144</a:t>
            </a:fld>
            <a:endParaRPr lang="en-AU" altLang="x-none"/>
          </a:p>
        </p:txBody>
      </p:sp>
      <p:sp>
        <p:nvSpPr>
          <p:cNvPr id="6" name="Date Placeholder 3">
            <a:extLst>
              <a:ext uri="{FF2B5EF4-FFF2-40B4-BE49-F238E27FC236}">
                <a16:creationId xmlns:a16="http://schemas.microsoft.com/office/drawing/2014/main" id="{F07340FC-963A-D098-A9CC-AB3E30530026}"/>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fontAlgn="base" hangingPunct="0">
              <a:spcAft>
                <a:spcPct val="0"/>
              </a:spcAft>
            </a:pPr>
            <a:fld id="{5D66FD6A-F112-1F47-A0B8-1E6DD45B20E9}" type="datetimeFigureOut">
              <a:rPr lang="en-AU" smtClean="0"/>
              <a:pPr algn="r" eaLnBrk="0" fontAlgn="base" hangingPunct="0">
                <a:spcAft>
                  <a:spcPct val="0"/>
                </a:spcAft>
              </a:pPr>
              <a:t>6/8/2022</a:t>
            </a:fld>
            <a:endParaRPr lang="en-GB">
              <a:solidFill>
                <a:srgbClr val="000000"/>
              </a:solidFill>
              <a:latin typeface="Arial" charset="0"/>
            </a:endParaRPr>
          </a:p>
        </p:txBody>
      </p:sp>
      <p:sp>
        <p:nvSpPr>
          <p:cNvPr id="7" name="Rectangle 37">
            <a:extLst>
              <a:ext uri="{FF2B5EF4-FFF2-40B4-BE49-F238E27FC236}">
                <a16:creationId xmlns:a16="http://schemas.microsoft.com/office/drawing/2014/main" id="{778FCB10-A730-EBA2-54B9-D1CABE522177}"/>
              </a:ext>
            </a:extLst>
          </p:cNvPr>
          <p:cNvSpPr>
            <a:spLocks noChangeArrowheads="1"/>
          </p:cNvSpPr>
          <p:nvPr/>
        </p:nvSpPr>
        <p:spPr bwMode="auto">
          <a:xfrm>
            <a:off x="6435329" y="2209800"/>
            <a:ext cx="1446609" cy="1232832"/>
          </a:xfrm>
          <a:prstGeom prst="rect">
            <a:avLst/>
          </a:prstGeom>
          <a:solidFill>
            <a:srgbClr val="FFFF66"/>
          </a:solidFill>
          <a:ln w="12700">
            <a:solidFill>
              <a:schemeClr val="tx1"/>
            </a:solidFill>
            <a:miter lim="800000"/>
            <a:headEnd/>
            <a:tailEnd/>
          </a:ln>
          <a:effectLst>
            <a:outerShdw dist="107763" dir="2700000" algn="ctr" rotWithShape="0">
              <a:schemeClr val="bg2"/>
            </a:outerShdw>
          </a:effectLst>
        </p:spPr>
        <p:txBody>
          <a:bodyPr lIns="69056" tIns="34529" rIns="69056" bIns="89100">
            <a:spAutoFit/>
          </a:bodyPr>
          <a:lstStyle/>
          <a:p>
            <a:pPr algn="ctr" defTabSz="571500" eaLnBrk="0" fontAlgn="base" hangingPunct="0">
              <a:spcBef>
                <a:spcPct val="20000"/>
              </a:spcBef>
              <a:spcAft>
                <a:spcPct val="0"/>
              </a:spcAft>
            </a:pPr>
            <a:r>
              <a:rPr lang="en-NZ">
                <a:solidFill>
                  <a:srgbClr val="000000"/>
                </a:solidFill>
                <a:latin typeface="Arial" charset="0"/>
              </a:rPr>
              <a:t>emphasises the </a:t>
            </a:r>
            <a:r>
              <a:rPr lang="en-NZ">
                <a:solidFill>
                  <a:srgbClr val="DC4000"/>
                </a:solidFill>
                <a:latin typeface="Arial" charset="0"/>
              </a:rPr>
              <a:t>time</a:t>
            </a:r>
            <a:r>
              <a:rPr lang="en-NZ">
                <a:solidFill>
                  <a:srgbClr val="000000"/>
                </a:solidFill>
                <a:latin typeface="Arial" charset="0"/>
              </a:rPr>
              <a:t> aspect of interactions</a:t>
            </a:r>
          </a:p>
        </p:txBody>
      </p:sp>
      <p:sp>
        <p:nvSpPr>
          <p:cNvPr id="8" name="Line 40">
            <a:extLst>
              <a:ext uri="{FF2B5EF4-FFF2-40B4-BE49-F238E27FC236}">
                <a16:creationId xmlns:a16="http://schemas.microsoft.com/office/drawing/2014/main" id="{AD3CAF69-3A8D-E756-D8AD-D3090BBE75D8}"/>
              </a:ext>
            </a:extLst>
          </p:cNvPr>
          <p:cNvSpPr>
            <a:spLocks noChangeShapeType="1"/>
          </p:cNvSpPr>
          <p:nvPr/>
        </p:nvSpPr>
        <p:spPr bwMode="auto">
          <a:xfrm>
            <a:off x="7086600" y="4208860"/>
            <a:ext cx="0" cy="40005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9" name="Rectangle 41">
            <a:extLst>
              <a:ext uri="{FF2B5EF4-FFF2-40B4-BE49-F238E27FC236}">
                <a16:creationId xmlns:a16="http://schemas.microsoft.com/office/drawing/2014/main" id="{D3DBD583-C7F1-F224-912A-5BA2E0D58F02}"/>
              </a:ext>
            </a:extLst>
          </p:cNvPr>
          <p:cNvSpPr>
            <a:spLocks noChangeArrowheads="1"/>
          </p:cNvSpPr>
          <p:nvPr/>
        </p:nvSpPr>
        <p:spPr bwMode="auto">
          <a:xfrm>
            <a:off x="6999685" y="4039791"/>
            <a:ext cx="17145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10" name="Rectangle 42">
            <a:extLst>
              <a:ext uri="{FF2B5EF4-FFF2-40B4-BE49-F238E27FC236}">
                <a16:creationId xmlns:a16="http://schemas.microsoft.com/office/drawing/2014/main" id="{FD610F16-3BEC-6817-7749-A49488C114B5}"/>
              </a:ext>
            </a:extLst>
          </p:cNvPr>
          <p:cNvSpPr>
            <a:spLocks noChangeArrowheads="1"/>
          </p:cNvSpPr>
          <p:nvPr/>
        </p:nvSpPr>
        <p:spPr bwMode="auto">
          <a:xfrm>
            <a:off x="2514600" y="1104900"/>
            <a:ext cx="91440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:Library</a:t>
            </a:r>
          </a:p>
        </p:txBody>
      </p:sp>
      <p:sp>
        <p:nvSpPr>
          <p:cNvPr id="11" name="Rectangle 43">
            <a:extLst>
              <a:ext uri="{FF2B5EF4-FFF2-40B4-BE49-F238E27FC236}">
                <a16:creationId xmlns:a16="http://schemas.microsoft.com/office/drawing/2014/main" id="{DF0EFF1E-59B6-72D3-B49B-706F6B9D9A76}"/>
              </a:ext>
            </a:extLst>
          </p:cNvPr>
          <p:cNvSpPr>
            <a:spLocks noChangeArrowheads="1"/>
          </p:cNvSpPr>
          <p:nvPr/>
        </p:nvSpPr>
        <p:spPr bwMode="auto">
          <a:xfrm>
            <a:off x="3543300" y="1104900"/>
            <a:ext cx="91440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:Catalogue</a:t>
            </a:r>
          </a:p>
        </p:txBody>
      </p:sp>
      <p:sp>
        <p:nvSpPr>
          <p:cNvPr id="12" name="Rectangle 44">
            <a:extLst>
              <a:ext uri="{FF2B5EF4-FFF2-40B4-BE49-F238E27FC236}">
                <a16:creationId xmlns:a16="http://schemas.microsoft.com/office/drawing/2014/main" id="{8E925ABB-7CDB-67A0-D213-E3731BD68775}"/>
              </a:ext>
            </a:extLst>
          </p:cNvPr>
          <p:cNvSpPr>
            <a:spLocks noChangeArrowheads="1"/>
          </p:cNvSpPr>
          <p:nvPr/>
        </p:nvSpPr>
        <p:spPr bwMode="auto">
          <a:xfrm>
            <a:off x="4572000" y="1104900"/>
            <a:ext cx="91440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dirty="0">
                <a:solidFill>
                  <a:srgbClr val="000000"/>
                </a:solidFill>
                <a:latin typeface="Arial" charset="0"/>
              </a:rPr>
              <a:t>:Book</a:t>
            </a:r>
          </a:p>
        </p:txBody>
      </p:sp>
      <p:sp>
        <p:nvSpPr>
          <p:cNvPr id="13" name="Rectangle 45">
            <a:extLst>
              <a:ext uri="{FF2B5EF4-FFF2-40B4-BE49-F238E27FC236}">
                <a16:creationId xmlns:a16="http://schemas.microsoft.com/office/drawing/2014/main" id="{15E825E8-C094-7637-375B-136F0C9127F2}"/>
              </a:ext>
            </a:extLst>
          </p:cNvPr>
          <p:cNvSpPr>
            <a:spLocks noChangeArrowheads="1"/>
          </p:cNvSpPr>
          <p:nvPr/>
        </p:nvSpPr>
        <p:spPr bwMode="auto">
          <a:xfrm>
            <a:off x="5600700" y="1104900"/>
            <a:ext cx="91440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:User</a:t>
            </a:r>
          </a:p>
        </p:txBody>
      </p:sp>
      <p:sp>
        <p:nvSpPr>
          <p:cNvPr id="14" name="Rectangle 46">
            <a:extLst>
              <a:ext uri="{FF2B5EF4-FFF2-40B4-BE49-F238E27FC236}">
                <a16:creationId xmlns:a16="http://schemas.microsoft.com/office/drawing/2014/main" id="{031EAF4C-95FC-413D-0865-3C777A83B734}"/>
              </a:ext>
            </a:extLst>
          </p:cNvPr>
          <p:cNvSpPr>
            <a:spLocks noChangeArrowheads="1"/>
          </p:cNvSpPr>
          <p:nvPr/>
        </p:nvSpPr>
        <p:spPr bwMode="auto">
          <a:xfrm>
            <a:off x="6629400" y="3808810"/>
            <a:ext cx="914400" cy="4572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6" tIns="33338" rIns="67866" bIns="33338" anchor="ctr"/>
          <a:lstStyle/>
          <a:p>
            <a:pPr algn="ctr" eaLnBrk="0" fontAlgn="base" hangingPunct="0">
              <a:spcBef>
                <a:spcPct val="0"/>
              </a:spcBef>
              <a:spcAft>
                <a:spcPct val="0"/>
              </a:spcAft>
            </a:pPr>
            <a:r>
              <a:rPr lang="en-US" sz="1350" b="1" u="sng">
                <a:solidFill>
                  <a:srgbClr val="000000"/>
                </a:solidFill>
                <a:latin typeface="Arial" charset="0"/>
              </a:rPr>
              <a:t>:Loan</a:t>
            </a:r>
          </a:p>
          <a:p>
            <a:pPr algn="ctr" eaLnBrk="0" fontAlgn="base" hangingPunct="0">
              <a:spcBef>
                <a:spcPct val="0"/>
              </a:spcBef>
              <a:spcAft>
                <a:spcPct val="0"/>
              </a:spcAft>
            </a:pPr>
            <a:r>
              <a:rPr lang="en-US" sz="1350">
                <a:solidFill>
                  <a:srgbClr val="000000"/>
                </a:solidFill>
                <a:latin typeface="Arial" charset="0"/>
              </a:rPr>
              <a:t>{new}</a:t>
            </a:r>
          </a:p>
        </p:txBody>
      </p:sp>
      <p:grpSp>
        <p:nvGrpSpPr>
          <p:cNvPr id="15" name="Group 47">
            <a:extLst>
              <a:ext uri="{FF2B5EF4-FFF2-40B4-BE49-F238E27FC236}">
                <a16:creationId xmlns:a16="http://schemas.microsoft.com/office/drawing/2014/main" id="{C6F048C5-0BC6-5716-A77C-C10012060911}"/>
              </a:ext>
            </a:extLst>
          </p:cNvPr>
          <p:cNvGrpSpPr>
            <a:grpSpLocks/>
          </p:cNvGrpSpPr>
          <p:nvPr/>
        </p:nvGrpSpPr>
        <p:grpSpPr bwMode="auto">
          <a:xfrm>
            <a:off x="1207293" y="1047750"/>
            <a:ext cx="877491" cy="871538"/>
            <a:chOff x="54" y="1152"/>
            <a:chExt cx="737" cy="732"/>
          </a:xfrm>
        </p:grpSpPr>
        <p:grpSp>
          <p:nvGrpSpPr>
            <p:cNvPr id="16" name="Group 48">
              <a:extLst>
                <a:ext uri="{FF2B5EF4-FFF2-40B4-BE49-F238E27FC236}">
                  <a16:creationId xmlns:a16="http://schemas.microsoft.com/office/drawing/2014/main" id="{9EE7C753-BE10-8F1F-B9AA-91EBF0E4DB8C}"/>
                </a:ext>
              </a:extLst>
            </p:cNvPr>
            <p:cNvGrpSpPr>
              <a:grpSpLocks/>
            </p:cNvGrpSpPr>
            <p:nvPr/>
          </p:nvGrpSpPr>
          <p:grpSpPr bwMode="auto">
            <a:xfrm>
              <a:off x="325" y="1152"/>
              <a:ext cx="193" cy="480"/>
              <a:chOff x="386" y="2640"/>
              <a:chExt cx="289" cy="720"/>
            </a:xfrm>
          </p:grpSpPr>
          <p:sp>
            <p:nvSpPr>
              <p:cNvPr id="18" name="Oval 49">
                <a:extLst>
                  <a:ext uri="{FF2B5EF4-FFF2-40B4-BE49-F238E27FC236}">
                    <a16:creationId xmlns:a16="http://schemas.microsoft.com/office/drawing/2014/main" id="{80B3E214-737E-300C-A779-D9D4CEAD81C7}"/>
                  </a:ext>
                </a:extLst>
              </p:cNvPr>
              <p:cNvSpPr>
                <a:spLocks noChangeArrowheads="1"/>
              </p:cNvSpPr>
              <p:nvPr/>
            </p:nvSpPr>
            <p:spPr bwMode="auto">
              <a:xfrm>
                <a:off x="434" y="2640"/>
                <a:ext cx="193" cy="1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19" name="Line 50">
                <a:extLst>
                  <a:ext uri="{FF2B5EF4-FFF2-40B4-BE49-F238E27FC236}">
                    <a16:creationId xmlns:a16="http://schemas.microsoft.com/office/drawing/2014/main" id="{AE3F210E-2277-64A7-9843-8E45D3B49B23}"/>
                  </a:ext>
                </a:extLst>
              </p:cNvPr>
              <p:cNvSpPr>
                <a:spLocks noChangeShapeType="1"/>
              </p:cNvSpPr>
              <p:nvPr/>
            </p:nvSpPr>
            <p:spPr bwMode="auto">
              <a:xfrm>
                <a:off x="530" y="2833"/>
                <a:ext cx="0" cy="33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0" name="Line 51">
                <a:extLst>
                  <a:ext uri="{FF2B5EF4-FFF2-40B4-BE49-F238E27FC236}">
                    <a16:creationId xmlns:a16="http://schemas.microsoft.com/office/drawing/2014/main" id="{3AEEBA7D-1EBF-8FE3-4BB6-5345037D8E89}"/>
                  </a:ext>
                </a:extLst>
              </p:cNvPr>
              <p:cNvSpPr>
                <a:spLocks noChangeShapeType="1"/>
              </p:cNvSpPr>
              <p:nvPr/>
            </p:nvSpPr>
            <p:spPr bwMode="auto">
              <a:xfrm>
                <a:off x="386" y="2928"/>
                <a:ext cx="289"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1" name="Line 52">
                <a:extLst>
                  <a:ext uri="{FF2B5EF4-FFF2-40B4-BE49-F238E27FC236}">
                    <a16:creationId xmlns:a16="http://schemas.microsoft.com/office/drawing/2014/main" id="{A8DDB14E-0DD4-CCA3-007F-52F6D79715A9}"/>
                  </a:ext>
                </a:extLst>
              </p:cNvPr>
              <p:cNvSpPr>
                <a:spLocks noChangeShapeType="1"/>
              </p:cNvSpPr>
              <p:nvPr/>
            </p:nvSpPr>
            <p:spPr bwMode="auto">
              <a:xfrm>
                <a:off x="530" y="3168"/>
                <a:ext cx="111"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2" name="Line 53">
                <a:extLst>
                  <a:ext uri="{FF2B5EF4-FFF2-40B4-BE49-F238E27FC236}">
                    <a16:creationId xmlns:a16="http://schemas.microsoft.com/office/drawing/2014/main" id="{64E4F2FD-5557-BD64-C5BF-CFB5A5CD1BB0}"/>
                  </a:ext>
                </a:extLst>
              </p:cNvPr>
              <p:cNvSpPr>
                <a:spLocks noChangeShapeType="1"/>
              </p:cNvSpPr>
              <p:nvPr/>
            </p:nvSpPr>
            <p:spPr bwMode="auto">
              <a:xfrm flipH="1">
                <a:off x="419" y="3168"/>
                <a:ext cx="111" cy="19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grpSp>
        <p:sp>
          <p:nvSpPr>
            <p:cNvPr id="17" name="Text Box 54">
              <a:extLst>
                <a:ext uri="{FF2B5EF4-FFF2-40B4-BE49-F238E27FC236}">
                  <a16:creationId xmlns:a16="http://schemas.microsoft.com/office/drawing/2014/main" id="{D589E0A1-5939-05E9-936A-542BE8048509}"/>
                </a:ext>
              </a:extLst>
            </p:cNvPr>
            <p:cNvSpPr txBox="1">
              <a:spLocks noChangeArrowheads="1"/>
            </p:cNvSpPr>
            <p:nvPr/>
          </p:nvSpPr>
          <p:spPr bwMode="auto">
            <a:xfrm>
              <a:off x="54" y="1632"/>
              <a:ext cx="737"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u="sng">
                  <a:solidFill>
                    <a:srgbClr val="000000"/>
                  </a:solidFill>
                </a:rPr>
                <a:t>:Librarian</a:t>
              </a:r>
              <a:endParaRPr lang="en-US" sz="1350">
                <a:solidFill>
                  <a:srgbClr val="000000"/>
                </a:solidFill>
              </a:endParaRPr>
            </a:p>
          </p:txBody>
        </p:sp>
      </p:grpSp>
      <p:sp>
        <p:nvSpPr>
          <p:cNvPr id="23" name="Line 55">
            <a:extLst>
              <a:ext uri="{FF2B5EF4-FFF2-40B4-BE49-F238E27FC236}">
                <a16:creationId xmlns:a16="http://schemas.microsoft.com/office/drawing/2014/main" id="{EE6C3CD9-ABBE-33E1-3911-BD56554EC3AA}"/>
              </a:ext>
            </a:extLst>
          </p:cNvPr>
          <p:cNvSpPr>
            <a:spLocks noChangeShapeType="1"/>
          </p:cNvSpPr>
          <p:nvPr/>
        </p:nvSpPr>
        <p:spPr bwMode="auto">
          <a:xfrm>
            <a:off x="1657350" y="1905000"/>
            <a:ext cx="0" cy="262890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4" name="Line 56">
            <a:extLst>
              <a:ext uri="{FF2B5EF4-FFF2-40B4-BE49-F238E27FC236}">
                <a16:creationId xmlns:a16="http://schemas.microsoft.com/office/drawing/2014/main" id="{285969CD-8034-F361-3404-646C553928A1}"/>
              </a:ext>
            </a:extLst>
          </p:cNvPr>
          <p:cNvSpPr>
            <a:spLocks noChangeShapeType="1"/>
          </p:cNvSpPr>
          <p:nvPr/>
        </p:nvSpPr>
        <p:spPr bwMode="auto">
          <a:xfrm>
            <a:off x="2971800" y="1562100"/>
            <a:ext cx="0" cy="297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5" name="Line 57">
            <a:extLst>
              <a:ext uri="{FF2B5EF4-FFF2-40B4-BE49-F238E27FC236}">
                <a16:creationId xmlns:a16="http://schemas.microsoft.com/office/drawing/2014/main" id="{E2D33579-B14E-EFC7-6873-BA3C0FE7AD99}"/>
              </a:ext>
            </a:extLst>
          </p:cNvPr>
          <p:cNvSpPr>
            <a:spLocks noChangeShapeType="1"/>
          </p:cNvSpPr>
          <p:nvPr/>
        </p:nvSpPr>
        <p:spPr bwMode="auto">
          <a:xfrm>
            <a:off x="4000500" y="1562100"/>
            <a:ext cx="0" cy="297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6" name="Line 58">
            <a:extLst>
              <a:ext uri="{FF2B5EF4-FFF2-40B4-BE49-F238E27FC236}">
                <a16:creationId xmlns:a16="http://schemas.microsoft.com/office/drawing/2014/main" id="{8DACC3E3-54DA-E7E8-FB13-FF3318D01A11}"/>
              </a:ext>
            </a:extLst>
          </p:cNvPr>
          <p:cNvSpPr>
            <a:spLocks noChangeShapeType="1"/>
          </p:cNvSpPr>
          <p:nvPr/>
        </p:nvSpPr>
        <p:spPr bwMode="auto">
          <a:xfrm>
            <a:off x="5029200" y="1562100"/>
            <a:ext cx="0" cy="297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7" name="Line 59">
            <a:extLst>
              <a:ext uri="{FF2B5EF4-FFF2-40B4-BE49-F238E27FC236}">
                <a16:creationId xmlns:a16="http://schemas.microsoft.com/office/drawing/2014/main" id="{B3BAD573-79AD-D8ED-7CDE-8CF90E0EFDAB}"/>
              </a:ext>
            </a:extLst>
          </p:cNvPr>
          <p:cNvSpPr>
            <a:spLocks noChangeShapeType="1"/>
          </p:cNvSpPr>
          <p:nvPr/>
        </p:nvSpPr>
        <p:spPr bwMode="auto">
          <a:xfrm>
            <a:off x="6057900" y="1562100"/>
            <a:ext cx="0" cy="297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8" name="Rectangle 60">
            <a:extLst>
              <a:ext uri="{FF2B5EF4-FFF2-40B4-BE49-F238E27FC236}">
                <a16:creationId xmlns:a16="http://schemas.microsoft.com/office/drawing/2014/main" id="{8A5F3C6E-3A02-9D7C-DA24-2DDBE344BB34}"/>
              </a:ext>
            </a:extLst>
          </p:cNvPr>
          <p:cNvSpPr>
            <a:spLocks noChangeArrowheads="1"/>
          </p:cNvSpPr>
          <p:nvPr/>
        </p:nvSpPr>
        <p:spPr bwMode="auto">
          <a:xfrm>
            <a:off x="2894410" y="2177655"/>
            <a:ext cx="171450" cy="208835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9" name="Line 61">
            <a:extLst>
              <a:ext uri="{FF2B5EF4-FFF2-40B4-BE49-F238E27FC236}">
                <a16:creationId xmlns:a16="http://schemas.microsoft.com/office/drawing/2014/main" id="{611CD17D-9365-1827-A242-0BB42D6B2E1F}"/>
              </a:ext>
            </a:extLst>
          </p:cNvPr>
          <p:cNvSpPr>
            <a:spLocks noChangeShapeType="1"/>
          </p:cNvSpPr>
          <p:nvPr/>
        </p:nvSpPr>
        <p:spPr bwMode="auto">
          <a:xfrm>
            <a:off x="1657351" y="2177654"/>
            <a:ext cx="1237060"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0" name="Text Box 62">
            <a:extLst>
              <a:ext uri="{FF2B5EF4-FFF2-40B4-BE49-F238E27FC236}">
                <a16:creationId xmlns:a16="http://schemas.microsoft.com/office/drawing/2014/main" id="{48E3029A-4CE1-6628-F3F1-429A5EDF9CED}"/>
              </a:ext>
            </a:extLst>
          </p:cNvPr>
          <p:cNvSpPr txBox="1">
            <a:spLocks noChangeArrowheads="1"/>
          </p:cNvSpPr>
          <p:nvPr/>
        </p:nvSpPr>
        <p:spPr bwMode="auto">
          <a:xfrm>
            <a:off x="1739504" y="1962150"/>
            <a:ext cx="971741"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lend(usr, itm)</a:t>
            </a:r>
            <a:endParaRPr lang="en-US" sz="1350">
              <a:solidFill>
                <a:srgbClr val="000000"/>
              </a:solidFill>
            </a:endParaRPr>
          </a:p>
        </p:txBody>
      </p:sp>
      <p:sp>
        <p:nvSpPr>
          <p:cNvPr id="31" name="Line 63">
            <a:extLst>
              <a:ext uri="{FF2B5EF4-FFF2-40B4-BE49-F238E27FC236}">
                <a16:creationId xmlns:a16="http://schemas.microsoft.com/office/drawing/2014/main" id="{5F3D9E3F-32D8-9CC4-5402-300BE894920E}"/>
              </a:ext>
            </a:extLst>
          </p:cNvPr>
          <p:cNvSpPr>
            <a:spLocks noChangeShapeType="1"/>
          </p:cNvSpPr>
          <p:nvPr/>
        </p:nvSpPr>
        <p:spPr bwMode="auto">
          <a:xfrm>
            <a:off x="3065861" y="2291954"/>
            <a:ext cx="2920603"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2" name="Text Box 64">
            <a:extLst>
              <a:ext uri="{FF2B5EF4-FFF2-40B4-BE49-F238E27FC236}">
                <a16:creationId xmlns:a16="http://schemas.microsoft.com/office/drawing/2014/main" id="{F337E7C5-20BE-B89E-59A2-4AB8C79DE414}"/>
              </a:ext>
            </a:extLst>
          </p:cNvPr>
          <p:cNvSpPr txBox="1">
            <a:spLocks noChangeArrowheads="1"/>
          </p:cNvSpPr>
          <p:nvPr/>
        </p:nvSpPr>
        <p:spPr bwMode="auto">
          <a:xfrm>
            <a:off x="3065861" y="2076450"/>
            <a:ext cx="777636"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match(usr)</a:t>
            </a:r>
          </a:p>
        </p:txBody>
      </p:sp>
      <p:sp>
        <p:nvSpPr>
          <p:cNvPr id="33" name="Rectangle 65">
            <a:extLst>
              <a:ext uri="{FF2B5EF4-FFF2-40B4-BE49-F238E27FC236}">
                <a16:creationId xmlns:a16="http://schemas.microsoft.com/office/drawing/2014/main" id="{71B8DBD4-E3C0-4FC1-AC9B-8494F3DDAE79}"/>
              </a:ext>
            </a:extLst>
          </p:cNvPr>
          <p:cNvSpPr>
            <a:spLocks noChangeArrowheads="1"/>
          </p:cNvSpPr>
          <p:nvPr/>
        </p:nvSpPr>
        <p:spPr bwMode="auto">
          <a:xfrm>
            <a:off x="5972175" y="2291954"/>
            <a:ext cx="171450" cy="332184"/>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4" name="Line 66">
            <a:extLst>
              <a:ext uri="{FF2B5EF4-FFF2-40B4-BE49-F238E27FC236}">
                <a16:creationId xmlns:a16="http://schemas.microsoft.com/office/drawing/2014/main" id="{615B6C4D-D032-E2E5-CF30-FEC415886535}"/>
              </a:ext>
            </a:extLst>
          </p:cNvPr>
          <p:cNvSpPr>
            <a:spLocks noChangeShapeType="1"/>
          </p:cNvSpPr>
          <p:nvPr/>
        </p:nvSpPr>
        <p:spPr bwMode="auto">
          <a:xfrm>
            <a:off x="3065860" y="2927747"/>
            <a:ext cx="841772"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5" name="Text Box 67">
            <a:extLst>
              <a:ext uri="{FF2B5EF4-FFF2-40B4-BE49-F238E27FC236}">
                <a16:creationId xmlns:a16="http://schemas.microsoft.com/office/drawing/2014/main" id="{0F1AA36F-0AC5-3673-63C5-2369F893D44A}"/>
              </a:ext>
            </a:extLst>
          </p:cNvPr>
          <p:cNvSpPr txBox="1">
            <a:spLocks noChangeArrowheads="1"/>
          </p:cNvSpPr>
          <p:nvPr/>
        </p:nvSpPr>
        <p:spPr bwMode="auto">
          <a:xfrm>
            <a:off x="3065860" y="2712244"/>
            <a:ext cx="620541"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find(itm)</a:t>
            </a:r>
            <a:endParaRPr lang="en-US" sz="1350">
              <a:solidFill>
                <a:srgbClr val="000000"/>
              </a:solidFill>
            </a:endParaRPr>
          </a:p>
        </p:txBody>
      </p:sp>
      <p:sp>
        <p:nvSpPr>
          <p:cNvPr id="36" name="Rectangle 68">
            <a:extLst>
              <a:ext uri="{FF2B5EF4-FFF2-40B4-BE49-F238E27FC236}">
                <a16:creationId xmlns:a16="http://schemas.microsoft.com/office/drawing/2014/main" id="{0BFE19EF-22F1-0153-F4F8-F83847EE2866}"/>
              </a:ext>
            </a:extLst>
          </p:cNvPr>
          <p:cNvSpPr>
            <a:spLocks noChangeArrowheads="1"/>
          </p:cNvSpPr>
          <p:nvPr/>
        </p:nvSpPr>
        <p:spPr bwMode="auto">
          <a:xfrm>
            <a:off x="3907631" y="2927747"/>
            <a:ext cx="171450" cy="69889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7" name="Line 69">
            <a:extLst>
              <a:ext uri="{FF2B5EF4-FFF2-40B4-BE49-F238E27FC236}">
                <a16:creationId xmlns:a16="http://schemas.microsoft.com/office/drawing/2014/main" id="{AC928B37-D0BB-E6ED-EDB1-9B305B67643B}"/>
              </a:ext>
            </a:extLst>
          </p:cNvPr>
          <p:cNvSpPr>
            <a:spLocks noChangeShapeType="1"/>
          </p:cNvSpPr>
          <p:nvPr/>
        </p:nvSpPr>
        <p:spPr bwMode="auto">
          <a:xfrm>
            <a:off x="3065861" y="4039791"/>
            <a:ext cx="3563540"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38" name="Text Box 70">
            <a:extLst>
              <a:ext uri="{FF2B5EF4-FFF2-40B4-BE49-F238E27FC236}">
                <a16:creationId xmlns:a16="http://schemas.microsoft.com/office/drawing/2014/main" id="{7F6DD162-7CE9-43ED-3BC9-74C189C5ADC6}"/>
              </a:ext>
            </a:extLst>
          </p:cNvPr>
          <p:cNvSpPr txBox="1">
            <a:spLocks noChangeArrowheads="1"/>
          </p:cNvSpPr>
          <p:nvPr/>
        </p:nvSpPr>
        <p:spPr bwMode="auto">
          <a:xfrm>
            <a:off x="3065860" y="3824288"/>
            <a:ext cx="1218462"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create(Item, User)</a:t>
            </a:r>
            <a:endParaRPr lang="en-US" sz="1350">
              <a:solidFill>
                <a:srgbClr val="000000"/>
              </a:solidFill>
            </a:endParaRPr>
          </a:p>
        </p:txBody>
      </p:sp>
      <p:sp>
        <p:nvSpPr>
          <p:cNvPr id="39" name="Line 71">
            <a:extLst>
              <a:ext uri="{FF2B5EF4-FFF2-40B4-BE49-F238E27FC236}">
                <a16:creationId xmlns:a16="http://schemas.microsoft.com/office/drawing/2014/main" id="{403B4292-251E-266F-1999-F407AB452525}"/>
              </a:ext>
            </a:extLst>
          </p:cNvPr>
          <p:cNvSpPr>
            <a:spLocks noChangeShapeType="1"/>
          </p:cNvSpPr>
          <p:nvPr/>
        </p:nvSpPr>
        <p:spPr bwMode="auto">
          <a:xfrm>
            <a:off x="4079082" y="3113485"/>
            <a:ext cx="865585"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0" name="Text Box 72">
            <a:extLst>
              <a:ext uri="{FF2B5EF4-FFF2-40B4-BE49-F238E27FC236}">
                <a16:creationId xmlns:a16="http://schemas.microsoft.com/office/drawing/2014/main" id="{4A6683B1-1CC8-A255-D3AD-C5935C36578C}"/>
              </a:ext>
            </a:extLst>
          </p:cNvPr>
          <p:cNvSpPr txBox="1">
            <a:spLocks noChangeArrowheads="1"/>
          </p:cNvSpPr>
          <p:nvPr/>
        </p:nvSpPr>
        <p:spPr bwMode="auto">
          <a:xfrm>
            <a:off x="4102895" y="2897981"/>
            <a:ext cx="769621"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match(itm)</a:t>
            </a:r>
            <a:endParaRPr lang="en-US" sz="1350">
              <a:solidFill>
                <a:srgbClr val="000000"/>
              </a:solidFill>
            </a:endParaRPr>
          </a:p>
        </p:txBody>
      </p:sp>
      <p:sp>
        <p:nvSpPr>
          <p:cNvPr id="41" name="Rectangle 73">
            <a:extLst>
              <a:ext uri="{FF2B5EF4-FFF2-40B4-BE49-F238E27FC236}">
                <a16:creationId xmlns:a16="http://schemas.microsoft.com/office/drawing/2014/main" id="{4F074280-826A-37A7-0ACC-EAA36CEB959E}"/>
              </a:ext>
            </a:extLst>
          </p:cNvPr>
          <p:cNvSpPr>
            <a:spLocks noChangeArrowheads="1"/>
          </p:cNvSpPr>
          <p:nvPr/>
        </p:nvSpPr>
        <p:spPr bwMode="auto">
          <a:xfrm>
            <a:off x="4944666" y="3113485"/>
            <a:ext cx="171450" cy="351234"/>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2" name="Rectangle 74">
            <a:extLst>
              <a:ext uri="{FF2B5EF4-FFF2-40B4-BE49-F238E27FC236}">
                <a16:creationId xmlns:a16="http://schemas.microsoft.com/office/drawing/2014/main" id="{0C1E0BFC-A2EC-7DBA-7B39-89506675E56E}"/>
              </a:ext>
            </a:extLst>
          </p:cNvPr>
          <p:cNvSpPr>
            <a:spLocks noChangeArrowheads="1"/>
          </p:cNvSpPr>
          <p:nvPr/>
        </p:nvSpPr>
        <p:spPr bwMode="auto">
          <a:xfrm>
            <a:off x="1568054" y="2076451"/>
            <a:ext cx="171450" cy="234553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3" name="Line 75">
            <a:extLst>
              <a:ext uri="{FF2B5EF4-FFF2-40B4-BE49-F238E27FC236}">
                <a16:creationId xmlns:a16="http://schemas.microsoft.com/office/drawing/2014/main" id="{71ACC2BE-45A7-B487-99AA-DBF38F9748DB}"/>
              </a:ext>
            </a:extLst>
          </p:cNvPr>
          <p:cNvSpPr>
            <a:spLocks noChangeShapeType="1"/>
          </p:cNvSpPr>
          <p:nvPr/>
        </p:nvSpPr>
        <p:spPr bwMode="auto">
          <a:xfrm flipH="1">
            <a:off x="4079082" y="3464719"/>
            <a:ext cx="865585" cy="0"/>
          </a:xfrm>
          <a:prstGeom prst="line">
            <a:avLst/>
          </a:prstGeom>
          <a:noFill/>
          <a:ln w="12700">
            <a:solidFill>
              <a:srgbClr val="000000"/>
            </a:solidFill>
            <a:prstDash val="lgDash"/>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4" name="Line 76">
            <a:extLst>
              <a:ext uri="{FF2B5EF4-FFF2-40B4-BE49-F238E27FC236}">
                <a16:creationId xmlns:a16="http://schemas.microsoft.com/office/drawing/2014/main" id="{36DF186D-F5D7-DAE6-738D-E3DB7AE65321}"/>
              </a:ext>
            </a:extLst>
          </p:cNvPr>
          <p:cNvSpPr>
            <a:spLocks noChangeShapeType="1"/>
          </p:cNvSpPr>
          <p:nvPr/>
        </p:nvSpPr>
        <p:spPr bwMode="auto">
          <a:xfrm flipH="1">
            <a:off x="3065861" y="2624138"/>
            <a:ext cx="2902744" cy="0"/>
          </a:xfrm>
          <a:prstGeom prst="line">
            <a:avLst/>
          </a:prstGeom>
          <a:noFill/>
          <a:ln w="12700">
            <a:solidFill>
              <a:srgbClr val="000000"/>
            </a:solidFill>
            <a:prstDash val="lgDash"/>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5" name="Line 77">
            <a:extLst>
              <a:ext uri="{FF2B5EF4-FFF2-40B4-BE49-F238E27FC236}">
                <a16:creationId xmlns:a16="http://schemas.microsoft.com/office/drawing/2014/main" id="{2EF1E1C8-C27A-8ED4-2BDC-BBFF09E8BBBA}"/>
              </a:ext>
            </a:extLst>
          </p:cNvPr>
          <p:cNvSpPr>
            <a:spLocks noChangeShapeType="1"/>
          </p:cNvSpPr>
          <p:nvPr/>
        </p:nvSpPr>
        <p:spPr bwMode="auto">
          <a:xfrm flipH="1">
            <a:off x="3065860" y="3626644"/>
            <a:ext cx="841772" cy="0"/>
          </a:xfrm>
          <a:prstGeom prst="line">
            <a:avLst/>
          </a:prstGeom>
          <a:noFill/>
          <a:ln w="12700">
            <a:solidFill>
              <a:srgbClr val="000000"/>
            </a:solidFill>
            <a:prstDash val="lgDash"/>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6" name="Line 78">
            <a:extLst>
              <a:ext uri="{FF2B5EF4-FFF2-40B4-BE49-F238E27FC236}">
                <a16:creationId xmlns:a16="http://schemas.microsoft.com/office/drawing/2014/main" id="{813D6E9E-C59E-13DA-D4C9-613E1637831F}"/>
              </a:ext>
            </a:extLst>
          </p:cNvPr>
          <p:cNvSpPr>
            <a:spLocks noChangeShapeType="1"/>
          </p:cNvSpPr>
          <p:nvPr/>
        </p:nvSpPr>
        <p:spPr bwMode="auto">
          <a:xfrm flipH="1">
            <a:off x="1739505" y="4266010"/>
            <a:ext cx="1154906" cy="0"/>
          </a:xfrm>
          <a:prstGeom prst="line">
            <a:avLst/>
          </a:prstGeom>
          <a:noFill/>
          <a:ln w="12700">
            <a:solidFill>
              <a:srgbClr val="000000"/>
            </a:solidFill>
            <a:prstDash val="lgDash"/>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500" tIns="35100" rIns="67500" bIns="35100" anchor="ctr">
            <a:spAutoFit/>
          </a:bodyP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47" name="Text Box 79">
            <a:extLst>
              <a:ext uri="{FF2B5EF4-FFF2-40B4-BE49-F238E27FC236}">
                <a16:creationId xmlns:a16="http://schemas.microsoft.com/office/drawing/2014/main" id="{18BC9B8B-6DC5-F889-5A83-0181A6395CD3}"/>
              </a:ext>
            </a:extLst>
          </p:cNvPr>
          <p:cNvSpPr txBox="1">
            <a:spLocks noChangeArrowheads="1"/>
          </p:cNvSpPr>
          <p:nvPr/>
        </p:nvSpPr>
        <p:spPr bwMode="auto">
          <a:xfrm>
            <a:off x="3140869" y="2397919"/>
            <a:ext cx="418563"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User</a:t>
            </a:r>
            <a:endParaRPr lang="en-US" sz="1350">
              <a:solidFill>
                <a:srgbClr val="000000"/>
              </a:solidFill>
            </a:endParaRPr>
          </a:p>
        </p:txBody>
      </p:sp>
      <p:sp>
        <p:nvSpPr>
          <p:cNvPr id="48" name="Text Box 80">
            <a:extLst>
              <a:ext uri="{FF2B5EF4-FFF2-40B4-BE49-F238E27FC236}">
                <a16:creationId xmlns:a16="http://schemas.microsoft.com/office/drawing/2014/main" id="{A2E3D7D0-EFAE-21DF-800B-3F2B186D6CCD}"/>
              </a:ext>
            </a:extLst>
          </p:cNvPr>
          <p:cNvSpPr txBox="1">
            <a:spLocks noChangeArrowheads="1"/>
          </p:cNvSpPr>
          <p:nvPr/>
        </p:nvSpPr>
        <p:spPr bwMode="auto">
          <a:xfrm>
            <a:off x="3140869" y="3399235"/>
            <a:ext cx="394518"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Item</a:t>
            </a:r>
            <a:endParaRPr lang="en-US" sz="1350">
              <a:solidFill>
                <a:srgbClr val="000000"/>
              </a:solidFill>
            </a:endParaRPr>
          </a:p>
        </p:txBody>
      </p:sp>
      <p:sp>
        <p:nvSpPr>
          <p:cNvPr id="49" name="Text Box 81">
            <a:extLst>
              <a:ext uri="{FF2B5EF4-FFF2-40B4-BE49-F238E27FC236}">
                <a16:creationId xmlns:a16="http://schemas.microsoft.com/office/drawing/2014/main" id="{B7C9C345-5061-2143-F555-70386BB0B502}"/>
              </a:ext>
            </a:extLst>
          </p:cNvPr>
          <p:cNvSpPr txBox="1">
            <a:spLocks noChangeArrowheads="1"/>
          </p:cNvSpPr>
          <p:nvPr/>
        </p:nvSpPr>
        <p:spPr bwMode="auto">
          <a:xfrm>
            <a:off x="4163617" y="3236119"/>
            <a:ext cx="394518"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Item</a:t>
            </a:r>
            <a:endParaRPr lang="en-US" sz="1350">
              <a:solidFill>
                <a:srgbClr val="000000"/>
              </a:solidFill>
            </a:endParaRPr>
          </a:p>
        </p:txBody>
      </p:sp>
      <p:sp>
        <p:nvSpPr>
          <p:cNvPr id="50" name="Text Box 82">
            <a:extLst>
              <a:ext uri="{FF2B5EF4-FFF2-40B4-BE49-F238E27FC236}">
                <a16:creationId xmlns:a16="http://schemas.microsoft.com/office/drawing/2014/main" id="{6ADC9196-1798-3C06-70F5-1DBCA6D502A8}"/>
              </a:ext>
            </a:extLst>
          </p:cNvPr>
          <p:cNvSpPr txBox="1">
            <a:spLocks noChangeArrowheads="1"/>
          </p:cNvSpPr>
          <p:nvPr/>
        </p:nvSpPr>
        <p:spPr bwMode="auto">
          <a:xfrm>
            <a:off x="1834754" y="4030266"/>
            <a:ext cx="434593" cy="2539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Aft>
                <a:spcPct val="0"/>
              </a:spcAft>
            </a:pPr>
            <a:r>
              <a:rPr lang="en-US" sz="1050">
                <a:solidFill>
                  <a:srgbClr val="000000"/>
                </a:solidFill>
                <a:latin typeface="Arial" charset="0"/>
              </a:rPr>
              <a:t>Loan</a:t>
            </a:r>
            <a:endParaRPr lang="en-US" sz="1350">
              <a:solidFill>
                <a:srgbClr val="000000"/>
              </a:solidFill>
            </a:endParaRPr>
          </a:p>
        </p:txBody>
      </p:sp>
      <p:pic>
        <p:nvPicPr>
          <p:cNvPr id="51" name="Picture 50" descr="Sommerville Cover.jpg">
            <a:extLst>
              <a:ext uri="{FF2B5EF4-FFF2-40B4-BE49-F238E27FC236}">
                <a16:creationId xmlns:a16="http://schemas.microsoft.com/office/drawing/2014/main" id="{1482DCC4-2E64-BDF8-944E-88BC10FAF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6582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10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1000"/>
                                        <p:tgtEl>
                                          <p:spTgt spid="3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1000"/>
                                        <p:tgtEl>
                                          <p:spTgt spid="44"/>
                                        </p:tgtEl>
                                      </p:cBhvr>
                                    </p:animEffect>
                                  </p:childTnLst>
                                </p:cTn>
                              </p:par>
                            </p:childTnLst>
                          </p:cTn>
                        </p:par>
                        <p:par>
                          <p:cTn id="44" fill="hold">
                            <p:stCondLst>
                              <p:cond delay="1000"/>
                            </p:stCondLst>
                            <p:childTnLst>
                              <p:par>
                                <p:cTn id="45" presetID="22" presetClass="entr" presetSubtype="2"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right)">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10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left)">
                                      <p:cBhvr>
                                        <p:cTn id="68" dur="1000"/>
                                        <p:tgtEl>
                                          <p:spTgt spid="39"/>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10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right)">
                                      <p:cBhvr>
                                        <p:cTn id="84" dur="1000"/>
                                        <p:tgtEl>
                                          <p:spTgt spid="43"/>
                                        </p:tgtEl>
                                      </p:cBhvr>
                                    </p:animEffect>
                                  </p:childTnLst>
                                </p:cTn>
                              </p:par>
                            </p:childTnLst>
                          </p:cTn>
                        </p:par>
                        <p:par>
                          <p:cTn id="85" fill="hold">
                            <p:stCondLst>
                              <p:cond delay="1000"/>
                            </p:stCondLst>
                            <p:childTnLst>
                              <p:par>
                                <p:cTn id="86" presetID="22" presetClass="entr" presetSubtype="2"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right)">
                                      <p:cBhvr>
                                        <p:cTn id="88" dur="1000"/>
                                        <p:tgtEl>
                                          <p:spTgt spid="4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right)">
                                      <p:cBhvr>
                                        <p:cTn id="93" dur="1000"/>
                                        <p:tgtEl>
                                          <p:spTgt spid="45"/>
                                        </p:tgtEl>
                                      </p:cBhvr>
                                    </p:animEffect>
                                  </p:childTnLst>
                                </p:cTn>
                              </p:par>
                            </p:childTnLst>
                          </p:cTn>
                        </p:par>
                        <p:par>
                          <p:cTn id="94" fill="hold">
                            <p:stCondLst>
                              <p:cond delay="1000"/>
                            </p:stCondLst>
                            <p:childTnLst>
                              <p:par>
                                <p:cTn id="95" presetID="22" presetClass="entr" presetSubtype="2"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right)">
                                      <p:cBhvr>
                                        <p:cTn id="97" dur="10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wipe(left)">
                                      <p:cBhvr>
                                        <p:cTn id="102" dur="1000"/>
                                        <p:tgtEl>
                                          <p:spTgt spid="3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left)">
                                      <p:cBhvr>
                                        <p:cTn id="105" dur="1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grpId="0" nodeType="click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right)">
                                      <p:cBhvr>
                                        <p:cTn id="118" dur="1000"/>
                                        <p:tgtEl>
                                          <p:spTgt spid="46"/>
                                        </p:tgtEl>
                                      </p:cBhvr>
                                    </p:animEffect>
                                  </p:childTnLst>
                                </p:cTn>
                              </p:par>
                            </p:childTnLst>
                          </p:cTn>
                        </p:par>
                        <p:par>
                          <p:cTn id="119" fill="hold">
                            <p:stCondLst>
                              <p:cond delay="1000"/>
                            </p:stCondLst>
                            <p:childTnLst>
                              <p:par>
                                <p:cTn id="120" presetID="22" presetClass="entr" presetSubtype="2"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wipe(right)">
                                      <p:cBhvr>
                                        <p:cTn id="122" dur="1000"/>
                                        <p:tgtEl>
                                          <p:spTgt spid="50"/>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p:bldP spid="10" grpId="0" animBg="1"/>
      <p:bldP spid="11" grpId="0" animBg="1"/>
      <p:bldP spid="12" grpId="0" animBg="1"/>
      <p:bldP spid="13" grpId="0" animBg="1"/>
      <p:bldP spid="14" grpId="0" animBg="1"/>
      <p:bldP spid="24" grpId="0" animBg="1"/>
      <p:bldP spid="25" grpId="0" animBg="1"/>
      <p:bldP spid="26" grpId="0" animBg="1"/>
      <p:bldP spid="27" grpId="0" animBg="1"/>
      <p:bldP spid="28" grpId="0" animBg="1"/>
      <p:bldP spid="29" grpId="0" animBg="1"/>
      <p:bldP spid="30" grpId="0"/>
      <p:bldP spid="31" grpId="0" animBg="1"/>
      <p:bldP spid="32" grpId="0"/>
      <p:bldP spid="33" grpId="0" animBg="1"/>
      <p:bldP spid="34" grpId="0" animBg="1"/>
      <p:bldP spid="35" grpId="0"/>
      <p:bldP spid="36" grpId="0" animBg="1"/>
      <p:bldP spid="37" grpId="0" animBg="1"/>
      <p:bldP spid="38" grpId="0"/>
      <p:bldP spid="39" grpId="0" animBg="1"/>
      <p:bldP spid="40" grpId="0"/>
      <p:bldP spid="41" grpId="0" animBg="1"/>
      <p:bldP spid="42" grpId="0" animBg="1"/>
      <p:bldP spid="43" grpId="0" animBg="1"/>
      <p:bldP spid="44" grpId="0" animBg="1"/>
      <p:bldP spid="45" grpId="0" animBg="1"/>
      <p:bldP spid="46" grpId="0" animBg="1"/>
      <p:bldP spid="47" grpId="0"/>
      <p:bldP spid="48" grpId="0"/>
      <p:bldP spid="49" grpId="0"/>
      <p:bldP spid="5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AD53-8EF2-64BC-2B62-4381849C12E8}"/>
              </a:ext>
            </a:extLst>
          </p:cNvPr>
          <p:cNvSpPr>
            <a:spLocks noGrp="1"/>
          </p:cNvSpPr>
          <p:nvPr>
            <p:ph type="title"/>
          </p:nvPr>
        </p:nvSpPr>
        <p:spPr/>
        <p:txBody>
          <a:bodyPr/>
          <a:lstStyle/>
          <a:p>
            <a:r>
              <a:rPr lang="en-US" dirty="0"/>
              <a:t>State Diagram</a:t>
            </a:r>
          </a:p>
        </p:txBody>
      </p:sp>
      <p:sp>
        <p:nvSpPr>
          <p:cNvPr id="4" name="Footer Placeholder 3">
            <a:extLst>
              <a:ext uri="{FF2B5EF4-FFF2-40B4-BE49-F238E27FC236}">
                <a16:creationId xmlns:a16="http://schemas.microsoft.com/office/drawing/2014/main" id="{24274F12-B745-E194-E6F4-17D3CC4B7E69}"/>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93E87E00-CFDE-A246-B0B3-913A43C70163}"/>
              </a:ext>
            </a:extLst>
          </p:cNvPr>
          <p:cNvSpPr>
            <a:spLocks noGrp="1"/>
          </p:cNvSpPr>
          <p:nvPr>
            <p:ph type="sldNum" sz="quarter" idx="12"/>
          </p:nvPr>
        </p:nvSpPr>
        <p:spPr/>
        <p:txBody>
          <a:bodyPr/>
          <a:lstStyle/>
          <a:p>
            <a:fld id="{8E41B671-95F8-AD49-965B-CC100353298F}" type="slidenum">
              <a:rPr lang="en-AU" altLang="x-none" smtClean="0"/>
              <a:pPr/>
              <a:t>145</a:t>
            </a:fld>
            <a:endParaRPr lang="en-AU" altLang="x-none"/>
          </a:p>
        </p:txBody>
      </p:sp>
      <p:sp>
        <p:nvSpPr>
          <p:cNvPr id="6" name="Date Placeholder 3">
            <a:extLst>
              <a:ext uri="{FF2B5EF4-FFF2-40B4-BE49-F238E27FC236}">
                <a16:creationId xmlns:a16="http://schemas.microsoft.com/office/drawing/2014/main" id="{B1BBC0D7-36D4-CCF6-6CDD-594E329B2C5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fontAlgn="base" hangingPunct="0">
              <a:spcAft>
                <a:spcPct val="0"/>
              </a:spcAft>
            </a:pPr>
            <a:fld id="{5D66FD6A-F112-1F47-A0B8-1E6DD45B20E9}" type="datetimeFigureOut">
              <a:rPr lang="en-AU" smtClean="0"/>
              <a:pPr algn="r" eaLnBrk="0" fontAlgn="base" hangingPunct="0">
                <a:spcAft>
                  <a:spcPct val="0"/>
                </a:spcAft>
              </a:pPr>
              <a:t>6/8/2022</a:t>
            </a:fld>
            <a:endParaRPr lang="en-GB">
              <a:solidFill>
                <a:srgbClr val="000000"/>
              </a:solidFill>
              <a:latin typeface="Arial" charset="0"/>
            </a:endParaRPr>
          </a:p>
        </p:txBody>
      </p:sp>
      <p:sp>
        <p:nvSpPr>
          <p:cNvPr id="7" name="Freeform 37">
            <a:extLst>
              <a:ext uri="{FF2B5EF4-FFF2-40B4-BE49-F238E27FC236}">
                <a16:creationId xmlns:a16="http://schemas.microsoft.com/office/drawing/2014/main" id="{E5CC0DC4-9245-6E90-9EC2-7B664C922A05}"/>
              </a:ext>
            </a:extLst>
          </p:cNvPr>
          <p:cNvSpPr>
            <a:spLocks/>
          </p:cNvSpPr>
          <p:nvPr/>
        </p:nvSpPr>
        <p:spPr bwMode="auto">
          <a:xfrm>
            <a:off x="5588794" y="3331370"/>
            <a:ext cx="314325" cy="626269"/>
          </a:xfrm>
          <a:custGeom>
            <a:avLst/>
            <a:gdLst>
              <a:gd name="T0" fmla="*/ 0 w 264"/>
              <a:gd name="T1" fmla="*/ 526 h 526"/>
              <a:gd name="T2" fmla="*/ 263 w 264"/>
              <a:gd name="T3" fmla="*/ 158 h 526"/>
              <a:gd name="T4" fmla="*/ 4 w 264"/>
              <a:gd name="T5" fmla="*/ 0 h 526"/>
            </a:gdLst>
            <a:ahLst/>
            <a:cxnLst>
              <a:cxn ang="0">
                <a:pos x="T0" y="T1"/>
              </a:cxn>
              <a:cxn ang="0">
                <a:pos x="T2" y="T3"/>
              </a:cxn>
              <a:cxn ang="0">
                <a:pos x="T4" y="T5"/>
              </a:cxn>
            </a:cxnLst>
            <a:rect l="0" t="0" r="r" b="b"/>
            <a:pathLst>
              <a:path w="264" h="526">
                <a:moveTo>
                  <a:pt x="0" y="526"/>
                </a:moveTo>
                <a:cubicBezTo>
                  <a:pt x="44" y="465"/>
                  <a:pt x="262" y="246"/>
                  <a:pt x="263" y="158"/>
                </a:cubicBezTo>
                <a:cubicBezTo>
                  <a:pt x="264" y="70"/>
                  <a:pt x="58" y="33"/>
                  <a:pt x="4" y="0"/>
                </a:cubicBezTo>
              </a:path>
            </a:pathLst>
          </a:custGeom>
          <a:noFill/>
          <a:ln w="12700" cap="flat" cmpd="sng">
            <a:solidFill>
              <a:schemeClr val="tx1"/>
            </a:solidFill>
            <a:prstDash val="solid"/>
            <a:round/>
            <a:headEnd type="none" w="med" len="med"/>
            <a:tailEnd type="arrow" w="lg" len="lg"/>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8" name="Text Box 41">
            <a:extLst>
              <a:ext uri="{FF2B5EF4-FFF2-40B4-BE49-F238E27FC236}">
                <a16:creationId xmlns:a16="http://schemas.microsoft.com/office/drawing/2014/main" id="{6F3B135C-969A-9080-66E0-950AEB8ABC8C}"/>
              </a:ext>
            </a:extLst>
          </p:cNvPr>
          <p:cNvSpPr txBox="1">
            <a:spLocks noChangeArrowheads="1"/>
          </p:cNvSpPr>
          <p:nvPr/>
        </p:nvSpPr>
        <p:spPr bwMode="auto">
          <a:xfrm>
            <a:off x="1161051" y="3810001"/>
            <a:ext cx="2076068"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 </a:t>
            </a:r>
            <a:r>
              <a:rPr lang="en-US" sz="1350">
                <a:solidFill>
                  <a:srgbClr val="00B459"/>
                </a:solidFill>
                <a:latin typeface="Arial" charset="0"/>
              </a:rPr>
              <a:t>increment reserveCount</a:t>
            </a:r>
            <a:endParaRPr lang="en-US" sz="1350">
              <a:solidFill>
                <a:srgbClr val="00B459"/>
              </a:solidFill>
            </a:endParaRPr>
          </a:p>
        </p:txBody>
      </p:sp>
      <p:sp>
        <p:nvSpPr>
          <p:cNvPr id="9" name="Text Box 42">
            <a:extLst>
              <a:ext uri="{FF2B5EF4-FFF2-40B4-BE49-F238E27FC236}">
                <a16:creationId xmlns:a16="http://schemas.microsoft.com/office/drawing/2014/main" id="{FA0EDF5F-DD80-04A5-0A23-F6A4F9DAF11E}"/>
              </a:ext>
            </a:extLst>
          </p:cNvPr>
          <p:cNvSpPr txBox="1">
            <a:spLocks noChangeArrowheads="1"/>
          </p:cNvSpPr>
          <p:nvPr/>
        </p:nvSpPr>
        <p:spPr bwMode="auto">
          <a:xfrm>
            <a:off x="1545772" y="3613547"/>
            <a:ext cx="1306627"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title reservation</a:t>
            </a:r>
            <a:endParaRPr lang="en-US" sz="1350">
              <a:solidFill>
                <a:srgbClr val="00B459"/>
              </a:solidFill>
            </a:endParaRPr>
          </a:p>
        </p:txBody>
      </p:sp>
      <p:sp>
        <p:nvSpPr>
          <p:cNvPr id="10" name="Text Box 40">
            <a:extLst>
              <a:ext uri="{FF2B5EF4-FFF2-40B4-BE49-F238E27FC236}">
                <a16:creationId xmlns:a16="http://schemas.microsoft.com/office/drawing/2014/main" id="{9373A0D6-7A84-9E4A-3527-D6F0B6DC0F7C}"/>
              </a:ext>
            </a:extLst>
          </p:cNvPr>
          <p:cNvSpPr txBox="1">
            <a:spLocks noChangeArrowheads="1"/>
          </p:cNvSpPr>
          <p:nvPr/>
        </p:nvSpPr>
        <p:spPr bwMode="auto">
          <a:xfrm>
            <a:off x="1696833" y="2669382"/>
            <a:ext cx="2076068"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 </a:t>
            </a:r>
            <a:r>
              <a:rPr lang="en-US" sz="1350">
                <a:solidFill>
                  <a:srgbClr val="00B459"/>
                </a:solidFill>
                <a:latin typeface="Arial" charset="0"/>
              </a:rPr>
              <a:t>increment reserveCount</a:t>
            </a:r>
            <a:endParaRPr lang="en-US" sz="1350">
              <a:solidFill>
                <a:srgbClr val="00B459"/>
              </a:solidFill>
            </a:endParaRPr>
          </a:p>
        </p:txBody>
      </p:sp>
      <p:sp>
        <p:nvSpPr>
          <p:cNvPr id="11" name="Rectangle 20">
            <a:extLst>
              <a:ext uri="{FF2B5EF4-FFF2-40B4-BE49-F238E27FC236}">
                <a16:creationId xmlns:a16="http://schemas.microsoft.com/office/drawing/2014/main" id="{0ADAE4AA-FB78-0802-DFB6-F17EF2C71B85}"/>
              </a:ext>
            </a:extLst>
          </p:cNvPr>
          <p:cNvSpPr>
            <a:spLocks noChangeArrowheads="1"/>
          </p:cNvSpPr>
          <p:nvPr/>
        </p:nvSpPr>
        <p:spPr bwMode="auto">
          <a:xfrm>
            <a:off x="1412081" y="1053704"/>
            <a:ext cx="1429941" cy="1232832"/>
          </a:xfrm>
          <a:prstGeom prst="rect">
            <a:avLst/>
          </a:prstGeom>
          <a:solidFill>
            <a:srgbClr val="FFFF66"/>
          </a:solidFill>
          <a:ln w="12700">
            <a:solidFill>
              <a:schemeClr val="tx1"/>
            </a:solidFill>
            <a:miter lim="800000"/>
            <a:headEnd/>
            <a:tailEnd/>
          </a:ln>
          <a:effectLst>
            <a:outerShdw dist="107763" dir="2700000" algn="ctr" rotWithShape="0">
              <a:schemeClr val="bg2"/>
            </a:outerShdw>
          </a:effectLst>
        </p:spPr>
        <p:txBody>
          <a:bodyPr lIns="69056" tIns="34529" rIns="69056" bIns="89100">
            <a:spAutoFit/>
          </a:bodyPr>
          <a:lstStyle/>
          <a:p>
            <a:pPr algn="ctr" defTabSz="571500" eaLnBrk="0" fontAlgn="base" hangingPunct="0">
              <a:spcBef>
                <a:spcPct val="20000"/>
              </a:spcBef>
              <a:spcAft>
                <a:spcPct val="0"/>
              </a:spcAft>
            </a:pPr>
            <a:r>
              <a:rPr lang="de-DE">
                <a:solidFill>
                  <a:srgbClr val="000000"/>
                </a:solidFill>
                <a:latin typeface="Arial" charset="0"/>
              </a:rPr>
              <a:t>useful for specifying </a:t>
            </a:r>
            <a:r>
              <a:rPr lang="de-DE">
                <a:solidFill>
                  <a:srgbClr val="DC4000"/>
                </a:solidFill>
                <a:latin typeface="Arial" charset="0"/>
              </a:rPr>
              <a:t>reactive</a:t>
            </a:r>
            <a:r>
              <a:rPr lang="de-DE">
                <a:solidFill>
                  <a:srgbClr val="000000"/>
                </a:solidFill>
                <a:latin typeface="Arial" charset="0"/>
              </a:rPr>
              <a:t> behaviour</a:t>
            </a:r>
          </a:p>
        </p:txBody>
      </p:sp>
      <p:sp>
        <p:nvSpPr>
          <p:cNvPr id="12" name="AutoShape 21">
            <a:extLst>
              <a:ext uri="{FF2B5EF4-FFF2-40B4-BE49-F238E27FC236}">
                <a16:creationId xmlns:a16="http://schemas.microsoft.com/office/drawing/2014/main" id="{9292252B-543A-BF65-A600-AC4AC760B224}"/>
              </a:ext>
            </a:extLst>
          </p:cNvPr>
          <p:cNvSpPr>
            <a:spLocks/>
          </p:cNvSpPr>
          <p:nvPr/>
        </p:nvSpPr>
        <p:spPr bwMode="auto">
          <a:xfrm>
            <a:off x="5854304" y="4049317"/>
            <a:ext cx="1714500" cy="300565"/>
          </a:xfrm>
          <a:prstGeom prst="borderCallout2">
            <a:avLst>
              <a:gd name="adj1" fmla="val 27907"/>
              <a:gd name="adj2" fmla="val -3333"/>
              <a:gd name="adj3" fmla="val 27907"/>
              <a:gd name="adj4" fmla="val -5694"/>
              <a:gd name="adj5" fmla="val -49611"/>
              <a:gd name="adj6" fmla="val -8194"/>
            </a:avLst>
          </a:prstGeom>
          <a:solidFill>
            <a:srgbClr val="FFFF66"/>
          </a:solidFill>
          <a:ln w="12700">
            <a:solidFill>
              <a:schemeClr val="tx1"/>
            </a:solidFill>
            <a:miter lim="800000"/>
            <a:headEnd/>
            <a:tailEnd/>
          </a:ln>
          <a:effectLst>
            <a:outerShdw dist="107763" dir="2700000" algn="ctr" rotWithShape="0">
              <a:schemeClr val="bg2"/>
            </a:outerShdw>
          </a:effectLst>
        </p:spPr>
        <p:txBody>
          <a:bodyPr lIns="69056" tIns="34529" rIns="69056" bIns="34529">
            <a:spAutoFit/>
          </a:bodyPr>
          <a:lstStyle/>
          <a:p>
            <a:pPr algn="ctr" defTabSz="571500" eaLnBrk="0" fontAlgn="base" hangingPunct="0">
              <a:spcBef>
                <a:spcPct val="20000"/>
              </a:spcBef>
              <a:spcAft>
                <a:spcPct val="0"/>
              </a:spcAft>
            </a:pPr>
            <a:r>
              <a:rPr lang="de-DE" sz="1500">
                <a:solidFill>
                  <a:srgbClr val="000000"/>
                </a:solidFill>
                <a:latin typeface="Arial" charset="0"/>
              </a:rPr>
              <a:t>should be </a:t>
            </a:r>
            <a:r>
              <a:rPr lang="de-DE" sz="1500">
                <a:solidFill>
                  <a:srgbClr val="DC4000"/>
                </a:solidFill>
                <a:latin typeface="Arial" charset="0"/>
              </a:rPr>
              <a:t>internal</a:t>
            </a:r>
            <a:r>
              <a:rPr lang="de-DE" sz="1500">
                <a:solidFill>
                  <a:srgbClr val="000000"/>
                </a:solidFill>
                <a:latin typeface="Arial" charset="0"/>
              </a:rPr>
              <a:t>!</a:t>
            </a:r>
          </a:p>
        </p:txBody>
      </p:sp>
      <p:cxnSp>
        <p:nvCxnSpPr>
          <p:cNvPr id="13" name="AutoShape 22">
            <a:extLst>
              <a:ext uri="{FF2B5EF4-FFF2-40B4-BE49-F238E27FC236}">
                <a16:creationId xmlns:a16="http://schemas.microsoft.com/office/drawing/2014/main" id="{0265FB5A-4D3F-7436-64D8-FC060FB078FD}"/>
              </a:ext>
            </a:extLst>
          </p:cNvPr>
          <p:cNvCxnSpPr>
            <a:cxnSpLocks noChangeShapeType="1"/>
            <a:stCxn id="14" idx="2"/>
            <a:endCxn id="16" idx="3"/>
          </p:cNvCxnSpPr>
          <p:nvPr/>
        </p:nvCxnSpPr>
        <p:spPr bwMode="auto">
          <a:xfrm rot="10800000">
            <a:off x="5606655" y="1657350"/>
            <a:ext cx="725090" cy="0"/>
          </a:xfrm>
          <a:prstGeom prst="straightConnector1">
            <a:avLst/>
          </a:prstGeom>
          <a:noFill/>
          <a:ln w="12700">
            <a:solidFill>
              <a:srgbClr val="000000"/>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Oval 23">
            <a:extLst>
              <a:ext uri="{FF2B5EF4-FFF2-40B4-BE49-F238E27FC236}">
                <a16:creationId xmlns:a16="http://schemas.microsoft.com/office/drawing/2014/main" id="{ACC1DAE9-746B-0ACF-1269-18771F130F3A}"/>
              </a:ext>
            </a:extLst>
          </p:cNvPr>
          <p:cNvSpPr>
            <a:spLocks noChangeArrowheads="1"/>
          </p:cNvSpPr>
          <p:nvPr/>
        </p:nvSpPr>
        <p:spPr bwMode="auto">
          <a:xfrm>
            <a:off x="6331744" y="1569244"/>
            <a:ext cx="176213" cy="176213"/>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grpSp>
        <p:nvGrpSpPr>
          <p:cNvPr id="15" name="Group 24">
            <a:extLst>
              <a:ext uri="{FF2B5EF4-FFF2-40B4-BE49-F238E27FC236}">
                <a16:creationId xmlns:a16="http://schemas.microsoft.com/office/drawing/2014/main" id="{3EB9624E-4741-6C5D-B11D-22DA60929343}"/>
              </a:ext>
            </a:extLst>
          </p:cNvPr>
          <p:cNvGrpSpPr>
            <a:grpSpLocks/>
          </p:cNvGrpSpPr>
          <p:nvPr/>
        </p:nvGrpSpPr>
        <p:grpSpPr bwMode="auto">
          <a:xfrm>
            <a:off x="3337324" y="1128714"/>
            <a:ext cx="2269331" cy="1056085"/>
            <a:chOff x="494" y="1841"/>
            <a:chExt cx="1906" cy="887"/>
          </a:xfrm>
        </p:grpSpPr>
        <p:sp>
          <p:nvSpPr>
            <p:cNvPr id="16" name="AutoShape 25">
              <a:extLst>
                <a:ext uri="{FF2B5EF4-FFF2-40B4-BE49-F238E27FC236}">
                  <a16:creationId xmlns:a16="http://schemas.microsoft.com/office/drawing/2014/main" id="{E0BD4B7F-AE66-728E-349C-407EF627DF46}"/>
                </a:ext>
              </a:extLst>
            </p:cNvPr>
            <p:cNvSpPr>
              <a:spLocks noChangeArrowheads="1"/>
            </p:cNvSpPr>
            <p:nvPr/>
          </p:nvSpPr>
          <p:spPr bwMode="auto">
            <a:xfrm>
              <a:off x="494" y="1841"/>
              <a:ext cx="1906" cy="887"/>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ctr" eaLnBrk="0" fontAlgn="base" hangingPunct="0">
                <a:spcBef>
                  <a:spcPct val="0"/>
                </a:spcBef>
                <a:spcAft>
                  <a:spcPct val="0"/>
                </a:spcAft>
              </a:pPr>
              <a:r>
                <a:rPr lang="en-US" sz="1500">
                  <a:solidFill>
                    <a:srgbClr val="000000"/>
                  </a:solidFill>
                  <a:latin typeface="Arial" charset="0"/>
                </a:rPr>
                <a:t>entry / </a:t>
              </a:r>
              <a:r>
                <a:rPr lang="en-US" sz="1500">
                  <a:solidFill>
                    <a:srgbClr val="00B459"/>
                  </a:solidFill>
                  <a:latin typeface="Arial" charset="0"/>
                </a:rPr>
                <a:t>reserveCount := 0</a:t>
              </a:r>
            </a:p>
          </p:txBody>
        </p:sp>
        <p:sp>
          <p:nvSpPr>
            <p:cNvPr id="17" name="Line 26">
              <a:extLst>
                <a:ext uri="{FF2B5EF4-FFF2-40B4-BE49-F238E27FC236}">
                  <a16:creationId xmlns:a16="http://schemas.microsoft.com/office/drawing/2014/main" id="{752368A9-1BF0-DBE0-D75E-D44192F7DE86}"/>
                </a:ext>
              </a:extLst>
            </p:cNvPr>
            <p:cNvSpPr>
              <a:spLocks noChangeShapeType="1"/>
            </p:cNvSpPr>
            <p:nvPr/>
          </p:nvSpPr>
          <p:spPr bwMode="auto">
            <a:xfrm>
              <a:off x="494" y="2091"/>
              <a:ext cx="1906"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18" name="Text Box 27">
              <a:extLst>
                <a:ext uri="{FF2B5EF4-FFF2-40B4-BE49-F238E27FC236}">
                  <a16:creationId xmlns:a16="http://schemas.microsoft.com/office/drawing/2014/main" id="{B6FAF47C-187D-55D0-31D0-4E38111A8BBB}"/>
                </a:ext>
              </a:extLst>
            </p:cNvPr>
            <p:cNvSpPr txBox="1">
              <a:spLocks noChangeArrowheads="1"/>
            </p:cNvSpPr>
            <p:nvPr/>
          </p:nvSpPr>
          <p:spPr bwMode="auto">
            <a:xfrm>
              <a:off x="896" y="1841"/>
              <a:ext cx="1100" cy="27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500">
                  <a:solidFill>
                    <a:srgbClr val="000000"/>
                  </a:solidFill>
                  <a:latin typeface="Arial" charset="0"/>
                </a:rPr>
                <a:t>NotReserved</a:t>
              </a:r>
            </a:p>
          </p:txBody>
        </p:sp>
      </p:grpSp>
      <p:grpSp>
        <p:nvGrpSpPr>
          <p:cNvPr id="19" name="Group 28">
            <a:extLst>
              <a:ext uri="{FF2B5EF4-FFF2-40B4-BE49-F238E27FC236}">
                <a16:creationId xmlns:a16="http://schemas.microsoft.com/office/drawing/2014/main" id="{0E3B3EC8-F9F8-D489-7A0E-BBB0801FE3A5}"/>
              </a:ext>
            </a:extLst>
          </p:cNvPr>
          <p:cNvGrpSpPr>
            <a:grpSpLocks/>
          </p:cNvGrpSpPr>
          <p:nvPr/>
        </p:nvGrpSpPr>
        <p:grpSpPr bwMode="auto">
          <a:xfrm>
            <a:off x="3337324" y="3218260"/>
            <a:ext cx="2269331" cy="1056084"/>
            <a:chOff x="1859" y="3032"/>
            <a:chExt cx="1906" cy="887"/>
          </a:xfrm>
        </p:grpSpPr>
        <p:sp>
          <p:nvSpPr>
            <p:cNvPr id="20" name="AutoShape 29">
              <a:extLst>
                <a:ext uri="{FF2B5EF4-FFF2-40B4-BE49-F238E27FC236}">
                  <a16:creationId xmlns:a16="http://schemas.microsoft.com/office/drawing/2014/main" id="{B264E729-73AA-8252-BF22-76CAC86AB7EA}"/>
                </a:ext>
              </a:extLst>
            </p:cNvPr>
            <p:cNvSpPr>
              <a:spLocks noChangeArrowheads="1"/>
            </p:cNvSpPr>
            <p:nvPr/>
          </p:nvSpPr>
          <p:spPr bwMode="auto">
            <a:xfrm>
              <a:off x="1859" y="3032"/>
              <a:ext cx="1906" cy="887"/>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ctr" eaLnBrk="0" fontAlgn="base" hangingPunct="0">
                <a:spcBef>
                  <a:spcPct val="0"/>
                </a:spcBef>
                <a:spcAft>
                  <a:spcPct val="0"/>
                </a:spcAft>
              </a:pPr>
              <a:r>
                <a:rPr lang="en-US" sz="1500">
                  <a:solidFill>
                    <a:srgbClr val="000000"/>
                  </a:solidFill>
                  <a:latin typeface="Arial" charset="0"/>
                </a:rPr>
                <a:t>entry / “keep at counter” </a:t>
              </a:r>
              <a:br>
                <a:rPr lang="en-US" sz="1500">
                  <a:solidFill>
                    <a:srgbClr val="000000"/>
                  </a:solidFill>
                  <a:latin typeface="Arial" charset="0"/>
                </a:rPr>
              </a:br>
              <a:r>
                <a:rPr lang="en-US" sz="1500">
                  <a:solidFill>
                    <a:srgbClr val="000000"/>
                  </a:solidFill>
                  <a:latin typeface="Arial" charset="0"/>
                </a:rPr>
                <a:t>exit / “item back on shelf”</a:t>
              </a:r>
            </a:p>
          </p:txBody>
        </p:sp>
        <p:sp>
          <p:nvSpPr>
            <p:cNvPr id="21" name="Line 30">
              <a:extLst>
                <a:ext uri="{FF2B5EF4-FFF2-40B4-BE49-F238E27FC236}">
                  <a16:creationId xmlns:a16="http://schemas.microsoft.com/office/drawing/2014/main" id="{DC99FA09-6A51-128F-7E70-9137751C9EB1}"/>
                </a:ext>
              </a:extLst>
            </p:cNvPr>
            <p:cNvSpPr>
              <a:spLocks noChangeShapeType="1"/>
            </p:cNvSpPr>
            <p:nvPr/>
          </p:nvSpPr>
          <p:spPr bwMode="auto">
            <a:xfrm>
              <a:off x="1859" y="3282"/>
              <a:ext cx="1906"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2" name="Text Box 31">
              <a:extLst>
                <a:ext uri="{FF2B5EF4-FFF2-40B4-BE49-F238E27FC236}">
                  <a16:creationId xmlns:a16="http://schemas.microsoft.com/office/drawing/2014/main" id="{C70B37CA-84A1-C0FE-50D7-DDA14C857112}"/>
                </a:ext>
              </a:extLst>
            </p:cNvPr>
            <p:cNvSpPr txBox="1">
              <a:spLocks noChangeArrowheads="1"/>
            </p:cNvSpPr>
            <p:nvPr/>
          </p:nvSpPr>
          <p:spPr bwMode="auto">
            <a:xfrm>
              <a:off x="2387" y="3032"/>
              <a:ext cx="848" cy="27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500">
                  <a:solidFill>
                    <a:srgbClr val="000000"/>
                  </a:solidFill>
                  <a:latin typeface="Arial" charset="0"/>
                </a:rPr>
                <a:t>Reserved</a:t>
              </a:r>
            </a:p>
          </p:txBody>
        </p:sp>
      </p:grpSp>
      <p:sp>
        <p:nvSpPr>
          <p:cNvPr id="23" name="Line 32">
            <a:extLst>
              <a:ext uri="{FF2B5EF4-FFF2-40B4-BE49-F238E27FC236}">
                <a16:creationId xmlns:a16="http://schemas.microsoft.com/office/drawing/2014/main" id="{1AE334A4-AF4B-97A8-1A5C-BB6A6BF1A41A}"/>
              </a:ext>
            </a:extLst>
          </p:cNvPr>
          <p:cNvSpPr>
            <a:spLocks noChangeShapeType="1"/>
          </p:cNvSpPr>
          <p:nvPr/>
        </p:nvSpPr>
        <p:spPr bwMode="auto">
          <a:xfrm>
            <a:off x="3820716" y="2184797"/>
            <a:ext cx="0" cy="1033463"/>
          </a:xfrm>
          <a:prstGeom prst="line">
            <a:avLst/>
          </a:prstGeom>
          <a:noFill/>
          <a:ln w="12700">
            <a:solidFill>
              <a:schemeClr val="tx1"/>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4" name="Line 33">
            <a:extLst>
              <a:ext uri="{FF2B5EF4-FFF2-40B4-BE49-F238E27FC236}">
                <a16:creationId xmlns:a16="http://schemas.microsoft.com/office/drawing/2014/main" id="{A33B7DDA-82B5-CAAA-12C2-2C92D19043D2}"/>
              </a:ext>
            </a:extLst>
          </p:cNvPr>
          <p:cNvSpPr>
            <a:spLocks noChangeShapeType="1"/>
          </p:cNvSpPr>
          <p:nvPr/>
        </p:nvSpPr>
        <p:spPr bwMode="auto">
          <a:xfrm flipH="1" flipV="1">
            <a:off x="5123260" y="2184797"/>
            <a:ext cx="0" cy="1042988"/>
          </a:xfrm>
          <a:prstGeom prst="line">
            <a:avLst/>
          </a:prstGeom>
          <a:noFill/>
          <a:ln w="12700">
            <a:solidFill>
              <a:schemeClr val="tx1"/>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5" name="Text Box 34">
            <a:extLst>
              <a:ext uri="{FF2B5EF4-FFF2-40B4-BE49-F238E27FC236}">
                <a16:creationId xmlns:a16="http://schemas.microsoft.com/office/drawing/2014/main" id="{829D5024-A747-8890-3DDA-238F44FEA21A}"/>
              </a:ext>
            </a:extLst>
          </p:cNvPr>
          <p:cNvSpPr txBox="1">
            <a:spLocks noChangeArrowheads="1"/>
          </p:cNvSpPr>
          <p:nvPr/>
        </p:nvSpPr>
        <p:spPr bwMode="auto">
          <a:xfrm>
            <a:off x="2081553" y="2472928"/>
            <a:ext cx="1306627"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title reservation</a:t>
            </a:r>
            <a:endParaRPr lang="en-US" sz="1350">
              <a:solidFill>
                <a:srgbClr val="00B459"/>
              </a:solidFill>
            </a:endParaRPr>
          </a:p>
        </p:txBody>
      </p:sp>
      <p:sp>
        <p:nvSpPr>
          <p:cNvPr id="26" name="Text Box 35">
            <a:extLst>
              <a:ext uri="{FF2B5EF4-FFF2-40B4-BE49-F238E27FC236}">
                <a16:creationId xmlns:a16="http://schemas.microsoft.com/office/drawing/2014/main" id="{17CA089E-8F7F-8490-9473-C855B231EE2C}"/>
              </a:ext>
            </a:extLst>
          </p:cNvPr>
          <p:cNvSpPr txBox="1">
            <a:spLocks noChangeArrowheads="1"/>
          </p:cNvSpPr>
          <p:nvPr/>
        </p:nvSpPr>
        <p:spPr bwMode="auto">
          <a:xfrm>
            <a:off x="6042000" y="3277791"/>
            <a:ext cx="1710583"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reservation removed</a:t>
            </a:r>
          </a:p>
        </p:txBody>
      </p:sp>
      <p:sp>
        <p:nvSpPr>
          <p:cNvPr id="27" name="Text Box 38">
            <a:extLst>
              <a:ext uri="{FF2B5EF4-FFF2-40B4-BE49-F238E27FC236}">
                <a16:creationId xmlns:a16="http://schemas.microsoft.com/office/drawing/2014/main" id="{E9692DAB-727C-95AC-12FE-BEFC3508FC4E}"/>
              </a:ext>
            </a:extLst>
          </p:cNvPr>
          <p:cNvSpPr txBox="1">
            <a:spLocks noChangeArrowheads="1"/>
          </p:cNvSpPr>
          <p:nvPr/>
        </p:nvSpPr>
        <p:spPr bwMode="auto">
          <a:xfrm>
            <a:off x="5208897" y="2358630"/>
            <a:ext cx="2133776" cy="71558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reservation removed</a:t>
            </a:r>
          </a:p>
          <a:p>
            <a:pPr algn="ctr" eaLnBrk="0" fontAlgn="base" hangingPunct="0">
              <a:spcAft>
                <a:spcPct val="0"/>
              </a:spcAft>
            </a:pPr>
            <a:r>
              <a:rPr lang="en-US" sz="1350">
                <a:solidFill>
                  <a:srgbClr val="000000"/>
                </a:solidFill>
                <a:latin typeface="Arial" charset="0"/>
              </a:rPr>
              <a:t>[</a:t>
            </a:r>
            <a:r>
              <a:rPr lang="en-US" sz="1350">
                <a:solidFill>
                  <a:srgbClr val="0039C8"/>
                </a:solidFill>
                <a:latin typeface="Arial" charset="0"/>
              </a:rPr>
              <a:t>reserveCount = 1</a:t>
            </a:r>
            <a:r>
              <a:rPr lang="en-US" sz="1350">
                <a:solidFill>
                  <a:srgbClr val="000000"/>
                </a:solidFill>
                <a:latin typeface="Arial" charset="0"/>
              </a:rPr>
              <a:t>]</a:t>
            </a:r>
          </a:p>
          <a:p>
            <a:pPr algn="ctr" eaLnBrk="0" fontAlgn="base" hangingPunct="0">
              <a:spcAft>
                <a:spcPct val="0"/>
              </a:spcAft>
            </a:pPr>
            <a:r>
              <a:rPr lang="en-US" sz="1350">
                <a:solidFill>
                  <a:srgbClr val="000000"/>
                </a:solidFill>
                <a:latin typeface="Arial" charset="0"/>
              </a:rPr>
              <a:t>/ </a:t>
            </a:r>
            <a:r>
              <a:rPr lang="en-US" sz="1350">
                <a:solidFill>
                  <a:srgbClr val="00B459"/>
                </a:solidFill>
                <a:latin typeface="Arial" charset="0"/>
              </a:rPr>
              <a:t>decrement reserveCount</a:t>
            </a:r>
            <a:endParaRPr lang="en-US" sz="1350">
              <a:solidFill>
                <a:srgbClr val="000000"/>
              </a:solidFill>
            </a:endParaRPr>
          </a:p>
        </p:txBody>
      </p:sp>
      <p:sp>
        <p:nvSpPr>
          <p:cNvPr id="28" name="Freeform 39">
            <a:extLst>
              <a:ext uri="{FF2B5EF4-FFF2-40B4-BE49-F238E27FC236}">
                <a16:creationId xmlns:a16="http://schemas.microsoft.com/office/drawing/2014/main" id="{D1C060BA-49F7-40A0-C9A9-7CD86448F7BE}"/>
              </a:ext>
            </a:extLst>
          </p:cNvPr>
          <p:cNvSpPr>
            <a:spLocks/>
          </p:cNvSpPr>
          <p:nvPr/>
        </p:nvSpPr>
        <p:spPr bwMode="auto">
          <a:xfrm>
            <a:off x="2990851" y="3307558"/>
            <a:ext cx="369094" cy="621506"/>
          </a:xfrm>
          <a:custGeom>
            <a:avLst/>
            <a:gdLst>
              <a:gd name="T0" fmla="*/ 310 w 310"/>
              <a:gd name="T1" fmla="*/ 0 h 522"/>
              <a:gd name="T2" fmla="*/ 3 w 310"/>
              <a:gd name="T3" fmla="*/ 154 h 522"/>
              <a:gd name="T4" fmla="*/ 292 w 310"/>
              <a:gd name="T5" fmla="*/ 522 h 522"/>
            </a:gdLst>
            <a:ahLst/>
            <a:cxnLst>
              <a:cxn ang="0">
                <a:pos x="T0" y="T1"/>
              </a:cxn>
              <a:cxn ang="0">
                <a:pos x="T2" y="T3"/>
              </a:cxn>
              <a:cxn ang="0">
                <a:pos x="T4" y="T5"/>
              </a:cxn>
            </a:cxnLst>
            <a:rect l="0" t="0" r="r" b="b"/>
            <a:pathLst>
              <a:path w="310" h="522">
                <a:moveTo>
                  <a:pt x="310" y="0"/>
                </a:moveTo>
                <a:cubicBezTo>
                  <a:pt x="259" y="26"/>
                  <a:pt x="6" y="67"/>
                  <a:pt x="3" y="154"/>
                </a:cubicBezTo>
                <a:cubicBezTo>
                  <a:pt x="0" y="241"/>
                  <a:pt x="232" y="445"/>
                  <a:pt x="292" y="522"/>
                </a:cubicBezTo>
              </a:path>
            </a:pathLst>
          </a:custGeom>
          <a:noFill/>
          <a:ln w="12700" cap="flat" cmpd="sng">
            <a:solidFill>
              <a:schemeClr val="tx1"/>
            </a:solidFill>
            <a:prstDash val="solid"/>
            <a:round/>
            <a:headEnd type="none" w="med" len="med"/>
            <a:tailEnd type="arrow" w="lg" len="lg"/>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29" name="Text Box 43">
            <a:extLst>
              <a:ext uri="{FF2B5EF4-FFF2-40B4-BE49-F238E27FC236}">
                <a16:creationId xmlns:a16="http://schemas.microsoft.com/office/drawing/2014/main" id="{FCBF72F3-46F4-EA34-0CF4-D6231F3B8AD2}"/>
              </a:ext>
            </a:extLst>
          </p:cNvPr>
          <p:cNvSpPr txBox="1">
            <a:spLocks noChangeArrowheads="1"/>
          </p:cNvSpPr>
          <p:nvPr/>
        </p:nvSpPr>
        <p:spPr bwMode="auto">
          <a:xfrm>
            <a:off x="6116539" y="3479007"/>
            <a:ext cx="1561505"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a:t>
            </a:r>
            <a:r>
              <a:rPr lang="en-US" sz="1350">
                <a:solidFill>
                  <a:srgbClr val="0039C8"/>
                </a:solidFill>
                <a:latin typeface="Arial" charset="0"/>
              </a:rPr>
              <a:t>reserveCount &gt; 1</a:t>
            </a:r>
            <a:r>
              <a:rPr lang="en-US" sz="1350">
                <a:solidFill>
                  <a:srgbClr val="000000"/>
                </a:solidFill>
                <a:latin typeface="Arial" charset="0"/>
              </a:rPr>
              <a:t>]</a:t>
            </a:r>
            <a:endParaRPr lang="en-US" sz="1350">
              <a:solidFill>
                <a:srgbClr val="00B459"/>
              </a:solidFill>
              <a:latin typeface="Arial" charset="0"/>
            </a:endParaRPr>
          </a:p>
        </p:txBody>
      </p:sp>
      <p:sp>
        <p:nvSpPr>
          <p:cNvPr id="30" name="Text Box 44">
            <a:extLst>
              <a:ext uri="{FF2B5EF4-FFF2-40B4-BE49-F238E27FC236}">
                <a16:creationId xmlns:a16="http://schemas.microsoft.com/office/drawing/2014/main" id="{3BC92BBC-20DA-0014-5995-81C34B4F00BE}"/>
              </a:ext>
            </a:extLst>
          </p:cNvPr>
          <p:cNvSpPr txBox="1">
            <a:spLocks noChangeArrowheads="1"/>
          </p:cNvSpPr>
          <p:nvPr/>
        </p:nvSpPr>
        <p:spPr bwMode="auto">
          <a:xfrm>
            <a:off x="5830403" y="3689747"/>
            <a:ext cx="2133776" cy="3000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 </a:t>
            </a:r>
            <a:r>
              <a:rPr lang="en-US" sz="1350">
                <a:solidFill>
                  <a:srgbClr val="00B459"/>
                </a:solidFill>
                <a:latin typeface="Arial" charset="0"/>
              </a:rPr>
              <a:t>decrement reserveCount</a:t>
            </a:r>
          </a:p>
        </p:txBody>
      </p:sp>
      <p:pic>
        <p:nvPicPr>
          <p:cNvPr id="31" name="Picture 30" descr="Sommerville Cover.jpg">
            <a:extLst>
              <a:ext uri="{FF2B5EF4-FFF2-40B4-BE49-F238E27FC236}">
                <a16:creationId xmlns:a16="http://schemas.microsoft.com/office/drawing/2014/main" id="{AF0BEE8A-FD96-CC10-2BBA-2E41E311B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176808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1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10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autoUpdateAnimBg="0"/>
      <p:bldP spid="12" grpId="0" animBg="1" autoUpdateAnimBg="0"/>
      <p:bldP spid="14" grpId="0" animBg="1"/>
      <p:bldP spid="23" grpId="0" animBg="1"/>
      <p:bldP spid="24" grpId="0" animBg="1"/>
      <p:bldP spid="26" grpId="0"/>
      <p:bldP spid="27" grpId="0"/>
      <p:bldP spid="28" grpId="0" animBg="1"/>
      <p:bldP spid="29" grpId="0"/>
      <p:bldP spid="3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53CA-CB9C-916C-391A-3933A88B4EED}"/>
              </a:ext>
            </a:extLst>
          </p:cNvPr>
          <p:cNvSpPr>
            <a:spLocks noGrp="1"/>
          </p:cNvSpPr>
          <p:nvPr>
            <p:ph type="title"/>
          </p:nvPr>
        </p:nvSpPr>
        <p:spPr/>
        <p:txBody>
          <a:bodyPr/>
          <a:lstStyle/>
          <a:p>
            <a:r>
              <a:rPr lang="en-US" dirty="0"/>
              <a:t>State Diagram</a:t>
            </a:r>
          </a:p>
        </p:txBody>
      </p:sp>
      <p:sp>
        <p:nvSpPr>
          <p:cNvPr id="4" name="Footer Placeholder 3">
            <a:extLst>
              <a:ext uri="{FF2B5EF4-FFF2-40B4-BE49-F238E27FC236}">
                <a16:creationId xmlns:a16="http://schemas.microsoft.com/office/drawing/2014/main" id="{2AA93DA8-C8F5-CBCA-6AC6-71A1B8278C78}"/>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F17D94A6-4320-9B46-0B51-6B36AB5DA91D}"/>
              </a:ext>
            </a:extLst>
          </p:cNvPr>
          <p:cNvSpPr>
            <a:spLocks noGrp="1"/>
          </p:cNvSpPr>
          <p:nvPr>
            <p:ph type="sldNum" sz="quarter" idx="12"/>
          </p:nvPr>
        </p:nvSpPr>
        <p:spPr/>
        <p:txBody>
          <a:bodyPr/>
          <a:lstStyle/>
          <a:p>
            <a:fld id="{8E41B671-95F8-AD49-965B-CC100353298F}" type="slidenum">
              <a:rPr lang="en-AU" altLang="x-none" smtClean="0"/>
              <a:pPr/>
              <a:t>146</a:t>
            </a:fld>
            <a:endParaRPr lang="en-AU" altLang="x-none"/>
          </a:p>
        </p:txBody>
      </p:sp>
      <p:sp>
        <p:nvSpPr>
          <p:cNvPr id="6" name="Date Placeholder 3">
            <a:extLst>
              <a:ext uri="{FF2B5EF4-FFF2-40B4-BE49-F238E27FC236}">
                <a16:creationId xmlns:a16="http://schemas.microsoft.com/office/drawing/2014/main" id="{6DA4A3C0-96B9-3677-AC45-41E520C3A4DE}"/>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fontAlgn="base" hangingPunct="0">
              <a:spcAft>
                <a:spcPct val="0"/>
              </a:spcAft>
            </a:pPr>
            <a:fld id="{5D66FD6A-F112-1F47-A0B8-1E6DD45B20E9}" type="datetimeFigureOut">
              <a:rPr lang="en-AU" smtClean="0"/>
              <a:pPr algn="r" eaLnBrk="0" fontAlgn="base" hangingPunct="0">
                <a:spcAft>
                  <a:spcPct val="0"/>
                </a:spcAft>
              </a:pPr>
              <a:t>6/8/2022</a:t>
            </a:fld>
            <a:endParaRPr lang="en-GB">
              <a:solidFill>
                <a:srgbClr val="000000"/>
              </a:solidFill>
              <a:latin typeface="Arial" charset="0"/>
            </a:endParaRPr>
          </a:p>
        </p:txBody>
      </p:sp>
      <p:sp>
        <p:nvSpPr>
          <p:cNvPr id="7" name="Line 13">
            <a:extLst>
              <a:ext uri="{FF2B5EF4-FFF2-40B4-BE49-F238E27FC236}">
                <a16:creationId xmlns:a16="http://schemas.microsoft.com/office/drawing/2014/main" id="{0BAFF653-0C11-1258-FF5C-EBB279425D3B}"/>
              </a:ext>
            </a:extLst>
          </p:cNvPr>
          <p:cNvSpPr>
            <a:spLocks noChangeShapeType="1"/>
          </p:cNvSpPr>
          <p:nvPr/>
        </p:nvSpPr>
        <p:spPr bwMode="auto">
          <a:xfrm>
            <a:off x="3820716" y="2184797"/>
            <a:ext cx="0" cy="976313"/>
          </a:xfrm>
          <a:prstGeom prst="line">
            <a:avLst/>
          </a:prstGeom>
          <a:noFill/>
          <a:ln w="12700">
            <a:solidFill>
              <a:schemeClr val="tx1"/>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8" name="Line 14">
            <a:extLst>
              <a:ext uri="{FF2B5EF4-FFF2-40B4-BE49-F238E27FC236}">
                <a16:creationId xmlns:a16="http://schemas.microsoft.com/office/drawing/2014/main" id="{97B17ED6-A39E-2B7F-399A-5F21AC060465}"/>
              </a:ext>
            </a:extLst>
          </p:cNvPr>
          <p:cNvSpPr>
            <a:spLocks noChangeShapeType="1"/>
          </p:cNvSpPr>
          <p:nvPr/>
        </p:nvSpPr>
        <p:spPr bwMode="auto">
          <a:xfrm flipH="1" flipV="1">
            <a:off x="5123260" y="2184797"/>
            <a:ext cx="0" cy="976313"/>
          </a:xfrm>
          <a:prstGeom prst="line">
            <a:avLst/>
          </a:prstGeom>
          <a:noFill/>
          <a:ln w="12700">
            <a:solidFill>
              <a:schemeClr val="tx1"/>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cxnSp>
        <p:nvCxnSpPr>
          <p:cNvPr id="9" name="AutoShape 3">
            <a:extLst>
              <a:ext uri="{FF2B5EF4-FFF2-40B4-BE49-F238E27FC236}">
                <a16:creationId xmlns:a16="http://schemas.microsoft.com/office/drawing/2014/main" id="{78733231-C963-6C75-5FFA-B575D3718540}"/>
              </a:ext>
            </a:extLst>
          </p:cNvPr>
          <p:cNvCxnSpPr>
            <a:cxnSpLocks noChangeShapeType="1"/>
            <a:stCxn id="10" idx="2"/>
            <a:endCxn id="12" idx="3"/>
          </p:cNvCxnSpPr>
          <p:nvPr/>
        </p:nvCxnSpPr>
        <p:spPr bwMode="auto">
          <a:xfrm rot="10800000">
            <a:off x="5606655" y="1657350"/>
            <a:ext cx="725090" cy="0"/>
          </a:xfrm>
          <a:prstGeom prst="straightConnector1">
            <a:avLst/>
          </a:prstGeom>
          <a:noFill/>
          <a:ln w="12700">
            <a:solidFill>
              <a:srgbClr val="000000"/>
            </a:solidFill>
            <a:round/>
            <a:headEnd/>
            <a:tailEnd type="arrow"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Oval 4">
            <a:extLst>
              <a:ext uri="{FF2B5EF4-FFF2-40B4-BE49-F238E27FC236}">
                <a16:creationId xmlns:a16="http://schemas.microsoft.com/office/drawing/2014/main" id="{64791161-29F7-E057-7361-41A1AD041A4F}"/>
              </a:ext>
            </a:extLst>
          </p:cNvPr>
          <p:cNvSpPr>
            <a:spLocks noChangeArrowheads="1"/>
          </p:cNvSpPr>
          <p:nvPr/>
        </p:nvSpPr>
        <p:spPr bwMode="auto">
          <a:xfrm>
            <a:off x="6331744" y="1569244"/>
            <a:ext cx="176213" cy="176213"/>
          </a:xfrm>
          <a:prstGeom prst="ellipse">
            <a:avLst/>
          </a:prstGeom>
          <a:solidFill>
            <a:srgbClr val="00000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grpSp>
        <p:nvGrpSpPr>
          <p:cNvPr id="11" name="Group 5">
            <a:extLst>
              <a:ext uri="{FF2B5EF4-FFF2-40B4-BE49-F238E27FC236}">
                <a16:creationId xmlns:a16="http://schemas.microsoft.com/office/drawing/2014/main" id="{D6706675-59EC-8BE9-78E7-7FF4E00345F9}"/>
              </a:ext>
            </a:extLst>
          </p:cNvPr>
          <p:cNvGrpSpPr>
            <a:grpSpLocks/>
          </p:cNvGrpSpPr>
          <p:nvPr/>
        </p:nvGrpSpPr>
        <p:grpSpPr bwMode="auto">
          <a:xfrm>
            <a:off x="3337324" y="1128714"/>
            <a:ext cx="2269331" cy="1056085"/>
            <a:chOff x="494" y="1841"/>
            <a:chExt cx="1906" cy="887"/>
          </a:xfrm>
        </p:grpSpPr>
        <p:sp>
          <p:nvSpPr>
            <p:cNvPr id="12" name="AutoShape 6">
              <a:extLst>
                <a:ext uri="{FF2B5EF4-FFF2-40B4-BE49-F238E27FC236}">
                  <a16:creationId xmlns:a16="http://schemas.microsoft.com/office/drawing/2014/main" id="{DEBB5D6A-0688-E49F-629E-3F13D58CD7EB}"/>
                </a:ext>
              </a:extLst>
            </p:cNvPr>
            <p:cNvSpPr>
              <a:spLocks noChangeArrowheads="1"/>
            </p:cNvSpPr>
            <p:nvPr/>
          </p:nvSpPr>
          <p:spPr bwMode="auto">
            <a:xfrm>
              <a:off x="494" y="1841"/>
              <a:ext cx="1906" cy="887"/>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ctr" eaLnBrk="0" fontAlgn="base" hangingPunct="0">
                <a:spcBef>
                  <a:spcPct val="0"/>
                </a:spcBef>
                <a:spcAft>
                  <a:spcPct val="0"/>
                </a:spcAft>
              </a:pPr>
              <a:r>
                <a:rPr lang="en-US" sz="1500">
                  <a:solidFill>
                    <a:srgbClr val="000000"/>
                  </a:solidFill>
                  <a:latin typeface="Arial" charset="0"/>
                </a:rPr>
                <a:t>entry / </a:t>
              </a:r>
              <a:r>
                <a:rPr lang="en-US" sz="1500">
                  <a:solidFill>
                    <a:srgbClr val="00B459"/>
                  </a:solidFill>
                  <a:latin typeface="Arial" charset="0"/>
                </a:rPr>
                <a:t>reserveCount := 0</a:t>
              </a:r>
            </a:p>
          </p:txBody>
        </p:sp>
        <p:sp>
          <p:nvSpPr>
            <p:cNvPr id="13" name="Line 7">
              <a:extLst>
                <a:ext uri="{FF2B5EF4-FFF2-40B4-BE49-F238E27FC236}">
                  <a16:creationId xmlns:a16="http://schemas.microsoft.com/office/drawing/2014/main" id="{95B9D7EF-EC86-9A78-C22C-C69C255EE423}"/>
                </a:ext>
              </a:extLst>
            </p:cNvPr>
            <p:cNvSpPr>
              <a:spLocks noChangeShapeType="1"/>
            </p:cNvSpPr>
            <p:nvPr/>
          </p:nvSpPr>
          <p:spPr bwMode="auto">
            <a:xfrm>
              <a:off x="494" y="2091"/>
              <a:ext cx="1906"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14" name="Text Box 8">
              <a:extLst>
                <a:ext uri="{FF2B5EF4-FFF2-40B4-BE49-F238E27FC236}">
                  <a16:creationId xmlns:a16="http://schemas.microsoft.com/office/drawing/2014/main" id="{C1FD50F9-3049-E270-C38D-3314A953D651}"/>
                </a:ext>
              </a:extLst>
            </p:cNvPr>
            <p:cNvSpPr txBox="1">
              <a:spLocks noChangeArrowheads="1"/>
            </p:cNvSpPr>
            <p:nvPr/>
          </p:nvSpPr>
          <p:spPr bwMode="auto">
            <a:xfrm>
              <a:off x="896" y="1841"/>
              <a:ext cx="1100" cy="27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500">
                  <a:solidFill>
                    <a:srgbClr val="000000"/>
                  </a:solidFill>
                  <a:latin typeface="Arial" charset="0"/>
                </a:rPr>
                <a:t>NotReserved</a:t>
              </a:r>
            </a:p>
          </p:txBody>
        </p:sp>
      </p:grpSp>
      <p:sp>
        <p:nvSpPr>
          <p:cNvPr id="15" name="AutoShape 10">
            <a:extLst>
              <a:ext uri="{FF2B5EF4-FFF2-40B4-BE49-F238E27FC236}">
                <a16:creationId xmlns:a16="http://schemas.microsoft.com/office/drawing/2014/main" id="{14122A67-30E5-6051-DCB5-1B15A7D44953}"/>
              </a:ext>
            </a:extLst>
          </p:cNvPr>
          <p:cNvSpPr>
            <a:spLocks noChangeArrowheads="1"/>
          </p:cNvSpPr>
          <p:nvPr/>
        </p:nvSpPr>
        <p:spPr bwMode="auto">
          <a:xfrm>
            <a:off x="1553767" y="3161110"/>
            <a:ext cx="6036469" cy="1375172"/>
          </a:xfrm>
          <a:prstGeom prst="roundRect">
            <a:avLst>
              <a:gd name="adj" fmla="val 16667"/>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ctr" eaLnBrk="0" fontAlgn="base" hangingPunct="0">
              <a:spcBef>
                <a:spcPct val="0"/>
              </a:spcBef>
              <a:spcAft>
                <a:spcPct val="0"/>
              </a:spcAft>
            </a:pPr>
            <a:r>
              <a:rPr lang="en-US" sz="1500">
                <a:solidFill>
                  <a:srgbClr val="000000"/>
                </a:solidFill>
                <a:latin typeface="Arial" charset="0"/>
              </a:rPr>
              <a:t>entry / “keep at counter”</a:t>
            </a:r>
          </a:p>
          <a:p>
            <a:pPr algn="ctr" eaLnBrk="0" fontAlgn="base" hangingPunct="0">
              <a:spcBef>
                <a:spcPct val="0"/>
              </a:spcBef>
              <a:spcAft>
                <a:spcPct val="0"/>
              </a:spcAft>
            </a:pPr>
            <a:r>
              <a:rPr lang="en-US" sz="1500">
                <a:solidFill>
                  <a:srgbClr val="000000"/>
                </a:solidFill>
                <a:latin typeface="Arial" charset="0"/>
              </a:rPr>
              <a:t>title reservation / </a:t>
            </a:r>
            <a:r>
              <a:rPr lang="en-US" sz="1500">
                <a:solidFill>
                  <a:srgbClr val="00B459"/>
                </a:solidFill>
                <a:latin typeface="Arial" charset="0"/>
              </a:rPr>
              <a:t>increment reserveCount</a:t>
            </a:r>
            <a:r>
              <a:rPr lang="en-US" sz="1500">
                <a:solidFill>
                  <a:srgbClr val="000000"/>
                </a:solidFill>
                <a:latin typeface="Arial" charset="0"/>
              </a:rPr>
              <a:t> </a:t>
            </a:r>
          </a:p>
          <a:p>
            <a:pPr algn="ctr" eaLnBrk="0" fontAlgn="base" hangingPunct="0">
              <a:spcBef>
                <a:spcPct val="0"/>
              </a:spcBef>
              <a:spcAft>
                <a:spcPct val="0"/>
              </a:spcAft>
            </a:pPr>
            <a:r>
              <a:rPr lang="en-NZ" sz="1500">
                <a:solidFill>
                  <a:srgbClr val="000000"/>
                </a:solidFill>
                <a:latin typeface="Arial" charset="0"/>
              </a:rPr>
              <a:t>reservation removed [reserveCount &gt; 1] / </a:t>
            </a:r>
            <a:r>
              <a:rPr lang="en-NZ" sz="1500">
                <a:solidFill>
                  <a:srgbClr val="00B459"/>
                </a:solidFill>
                <a:latin typeface="Arial" charset="0"/>
              </a:rPr>
              <a:t>decrement reserveCount</a:t>
            </a:r>
          </a:p>
          <a:p>
            <a:pPr algn="ctr" eaLnBrk="0" fontAlgn="base" hangingPunct="0">
              <a:spcBef>
                <a:spcPct val="0"/>
              </a:spcBef>
              <a:spcAft>
                <a:spcPct val="0"/>
              </a:spcAft>
            </a:pPr>
            <a:r>
              <a:rPr lang="en-US" sz="1500">
                <a:solidFill>
                  <a:srgbClr val="000000"/>
                </a:solidFill>
                <a:latin typeface="Arial" charset="0"/>
              </a:rPr>
              <a:t>exit / “item back on shelf”</a:t>
            </a:r>
          </a:p>
        </p:txBody>
      </p:sp>
      <p:sp>
        <p:nvSpPr>
          <p:cNvPr id="16" name="Line 11">
            <a:extLst>
              <a:ext uri="{FF2B5EF4-FFF2-40B4-BE49-F238E27FC236}">
                <a16:creationId xmlns:a16="http://schemas.microsoft.com/office/drawing/2014/main" id="{5DDD3D52-CE2B-2457-BE7C-AADC03F952BD}"/>
              </a:ext>
            </a:extLst>
          </p:cNvPr>
          <p:cNvSpPr>
            <a:spLocks noChangeShapeType="1"/>
          </p:cNvSpPr>
          <p:nvPr/>
        </p:nvSpPr>
        <p:spPr bwMode="auto">
          <a:xfrm>
            <a:off x="1553767" y="3454004"/>
            <a:ext cx="6036469"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224100" anchor="ctr"/>
          <a:lstStyle/>
          <a:p>
            <a:pPr algn="r" eaLnBrk="0" fontAlgn="base" hangingPunct="0">
              <a:spcBef>
                <a:spcPct val="50000"/>
              </a:spcBef>
              <a:spcAft>
                <a:spcPct val="0"/>
              </a:spcAft>
              <a:buSzPct val="120000"/>
              <a:buFontTx/>
              <a:buChar char="•"/>
            </a:pPr>
            <a:endParaRPr lang="en-NZ" sz="2100">
              <a:solidFill>
                <a:srgbClr val="000000"/>
              </a:solidFill>
              <a:latin typeface="Arial" charset="0"/>
            </a:endParaRPr>
          </a:p>
        </p:txBody>
      </p:sp>
      <p:sp>
        <p:nvSpPr>
          <p:cNvPr id="17" name="Text Box 12">
            <a:extLst>
              <a:ext uri="{FF2B5EF4-FFF2-40B4-BE49-F238E27FC236}">
                <a16:creationId xmlns:a16="http://schemas.microsoft.com/office/drawing/2014/main" id="{7722299A-021C-1401-2AB7-F03175E0237C}"/>
              </a:ext>
            </a:extLst>
          </p:cNvPr>
          <p:cNvSpPr txBox="1">
            <a:spLocks noChangeArrowheads="1"/>
          </p:cNvSpPr>
          <p:nvPr/>
        </p:nvSpPr>
        <p:spPr bwMode="auto">
          <a:xfrm>
            <a:off x="4065108" y="3161111"/>
            <a:ext cx="1010213" cy="3231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500">
                <a:solidFill>
                  <a:srgbClr val="000000"/>
                </a:solidFill>
                <a:latin typeface="Arial" charset="0"/>
              </a:rPr>
              <a:t>Reserved</a:t>
            </a:r>
          </a:p>
        </p:txBody>
      </p:sp>
      <p:sp>
        <p:nvSpPr>
          <p:cNvPr id="18" name="Text Box 15">
            <a:extLst>
              <a:ext uri="{FF2B5EF4-FFF2-40B4-BE49-F238E27FC236}">
                <a16:creationId xmlns:a16="http://schemas.microsoft.com/office/drawing/2014/main" id="{0726F079-0F32-183B-47B9-C45FECB837A0}"/>
              </a:ext>
            </a:extLst>
          </p:cNvPr>
          <p:cNvSpPr txBox="1">
            <a:spLocks noChangeArrowheads="1"/>
          </p:cNvSpPr>
          <p:nvPr/>
        </p:nvSpPr>
        <p:spPr bwMode="auto">
          <a:xfrm>
            <a:off x="1696833" y="2403873"/>
            <a:ext cx="2076068" cy="5078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title reservation</a:t>
            </a:r>
            <a:br>
              <a:rPr lang="en-US" sz="1350">
                <a:solidFill>
                  <a:srgbClr val="000000"/>
                </a:solidFill>
                <a:latin typeface="Arial" charset="0"/>
              </a:rPr>
            </a:br>
            <a:r>
              <a:rPr lang="en-US" sz="1350">
                <a:solidFill>
                  <a:srgbClr val="000000"/>
                </a:solidFill>
                <a:latin typeface="Arial" charset="0"/>
              </a:rPr>
              <a:t>/ </a:t>
            </a:r>
            <a:r>
              <a:rPr lang="en-US" sz="1350">
                <a:solidFill>
                  <a:srgbClr val="00B459"/>
                </a:solidFill>
                <a:latin typeface="Arial" charset="0"/>
              </a:rPr>
              <a:t>increment reserveCount</a:t>
            </a:r>
            <a:endParaRPr lang="en-US" sz="1350">
              <a:solidFill>
                <a:srgbClr val="00B459"/>
              </a:solidFill>
            </a:endParaRPr>
          </a:p>
        </p:txBody>
      </p:sp>
      <p:sp>
        <p:nvSpPr>
          <p:cNvPr id="19" name="Text Box 19">
            <a:extLst>
              <a:ext uri="{FF2B5EF4-FFF2-40B4-BE49-F238E27FC236}">
                <a16:creationId xmlns:a16="http://schemas.microsoft.com/office/drawing/2014/main" id="{9E6386A4-0515-0B7B-D5C7-8FF722E806C3}"/>
              </a:ext>
            </a:extLst>
          </p:cNvPr>
          <p:cNvSpPr txBox="1">
            <a:spLocks noChangeArrowheads="1"/>
          </p:cNvSpPr>
          <p:nvPr/>
        </p:nvSpPr>
        <p:spPr bwMode="auto">
          <a:xfrm>
            <a:off x="5218422" y="2301480"/>
            <a:ext cx="2133776" cy="71558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40500">
            <a:spAutoFit/>
          </a:bodyPr>
          <a:lstStyle>
            <a:lvl1pPr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marL="1143000" algn="l">
              <a:spcBef>
                <a:spcPct val="0"/>
              </a:spcBef>
              <a:defRPr sz="2400">
                <a:solidFill>
                  <a:schemeClr val="tx1"/>
                </a:solidFill>
                <a:latin typeface="Times New Roman" pitchFamily="18" charset="0"/>
              </a:defRPr>
            </a:lvl3pPr>
            <a:lvl4pPr marL="1714500" algn="l">
              <a:spcBef>
                <a:spcPct val="0"/>
              </a:spcBef>
              <a:defRPr sz="2400">
                <a:solidFill>
                  <a:schemeClr val="tx1"/>
                </a:solidFill>
                <a:latin typeface="Times New Roman" pitchFamily="18" charset="0"/>
              </a:defRPr>
            </a:lvl4pPr>
            <a:lvl5pPr marL="2286000" algn="l">
              <a:spcBef>
                <a:spcPct val="0"/>
              </a:spcBef>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Aft>
                <a:spcPct val="0"/>
              </a:spcAft>
            </a:pPr>
            <a:r>
              <a:rPr lang="en-US" sz="1350">
                <a:solidFill>
                  <a:srgbClr val="000000"/>
                </a:solidFill>
                <a:latin typeface="Arial" charset="0"/>
              </a:rPr>
              <a:t>reservation removed</a:t>
            </a:r>
          </a:p>
          <a:p>
            <a:pPr algn="ctr" eaLnBrk="0" fontAlgn="base" hangingPunct="0">
              <a:spcAft>
                <a:spcPct val="0"/>
              </a:spcAft>
            </a:pPr>
            <a:r>
              <a:rPr lang="en-US" sz="1350">
                <a:solidFill>
                  <a:srgbClr val="000000"/>
                </a:solidFill>
                <a:latin typeface="Arial" charset="0"/>
              </a:rPr>
              <a:t>[</a:t>
            </a:r>
            <a:r>
              <a:rPr lang="en-US" sz="1350">
                <a:solidFill>
                  <a:srgbClr val="0039C8"/>
                </a:solidFill>
                <a:latin typeface="Arial" charset="0"/>
              </a:rPr>
              <a:t>reserveCount = 1</a:t>
            </a:r>
            <a:r>
              <a:rPr lang="en-US" sz="1350">
                <a:solidFill>
                  <a:srgbClr val="000000"/>
                </a:solidFill>
                <a:latin typeface="Arial" charset="0"/>
              </a:rPr>
              <a:t>]</a:t>
            </a:r>
          </a:p>
          <a:p>
            <a:pPr algn="ctr" eaLnBrk="0" fontAlgn="base" hangingPunct="0">
              <a:spcAft>
                <a:spcPct val="0"/>
              </a:spcAft>
            </a:pPr>
            <a:r>
              <a:rPr lang="en-US" sz="1350">
                <a:solidFill>
                  <a:srgbClr val="000000"/>
                </a:solidFill>
                <a:latin typeface="Arial" charset="0"/>
              </a:rPr>
              <a:t>/ </a:t>
            </a:r>
            <a:r>
              <a:rPr lang="en-US" sz="1350">
                <a:solidFill>
                  <a:srgbClr val="00B459"/>
                </a:solidFill>
                <a:latin typeface="Arial" charset="0"/>
              </a:rPr>
              <a:t>decrement reserveCount</a:t>
            </a:r>
          </a:p>
        </p:txBody>
      </p:sp>
      <p:sp>
        <p:nvSpPr>
          <p:cNvPr id="20" name="AutoShape 21">
            <a:extLst>
              <a:ext uri="{FF2B5EF4-FFF2-40B4-BE49-F238E27FC236}">
                <a16:creationId xmlns:a16="http://schemas.microsoft.com/office/drawing/2014/main" id="{9DE78B1D-3CC3-BDF9-D574-F19C41BF40E2}"/>
              </a:ext>
            </a:extLst>
          </p:cNvPr>
          <p:cNvSpPr>
            <a:spLocks/>
          </p:cNvSpPr>
          <p:nvPr/>
        </p:nvSpPr>
        <p:spPr bwMode="auto">
          <a:xfrm>
            <a:off x="1429942" y="1448992"/>
            <a:ext cx="1102519" cy="531397"/>
          </a:xfrm>
          <a:prstGeom prst="borderCallout2">
            <a:avLst>
              <a:gd name="adj1" fmla="val 16000"/>
              <a:gd name="adj2" fmla="val 105185"/>
              <a:gd name="adj3" fmla="val 16000"/>
              <a:gd name="adj4" fmla="val 136069"/>
              <a:gd name="adj5" fmla="val 411556"/>
              <a:gd name="adj6" fmla="val 170194"/>
            </a:avLst>
          </a:prstGeom>
          <a:solidFill>
            <a:srgbClr val="FFFF66"/>
          </a:solidFill>
          <a:ln w="12700">
            <a:solidFill>
              <a:schemeClr val="tx1"/>
            </a:solidFill>
            <a:miter lim="800000"/>
            <a:headEnd/>
            <a:tailEnd/>
          </a:ln>
          <a:effectLst>
            <a:outerShdw dist="107763" dir="2700000" algn="ctr" rotWithShape="0">
              <a:schemeClr val="bg2"/>
            </a:outerShdw>
          </a:effectLst>
        </p:spPr>
        <p:txBody>
          <a:bodyPr lIns="69056" tIns="34529" rIns="69056" bIns="34529">
            <a:spAutoFit/>
          </a:bodyPr>
          <a:lstStyle/>
          <a:p>
            <a:pPr algn="ctr" defTabSz="571500" eaLnBrk="0" fontAlgn="base" hangingPunct="0">
              <a:spcBef>
                <a:spcPct val="20000"/>
              </a:spcBef>
              <a:spcAft>
                <a:spcPct val="0"/>
              </a:spcAft>
            </a:pPr>
            <a:r>
              <a:rPr lang="de-DE" sz="1500">
                <a:solidFill>
                  <a:srgbClr val="000000"/>
                </a:solidFill>
                <a:latin typeface="Arial" charset="0"/>
              </a:rPr>
              <a:t>internal transitions</a:t>
            </a:r>
          </a:p>
        </p:txBody>
      </p:sp>
      <p:pic>
        <p:nvPicPr>
          <p:cNvPr id="21" name="Picture 20" descr="Sommerville Cover.jpg">
            <a:extLst>
              <a:ext uri="{FF2B5EF4-FFF2-40B4-BE49-F238E27FC236}">
                <a16:creationId xmlns:a16="http://schemas.microsoft.com/office/drawing/2014/main" id="{26171C55-B26B-84A1-83D9-22769FC79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75" y="0"/>
            <a:ext cx="1231725" cy="1219356"/>
          </a:xfrm>
          <a:prstGeom prst="rect">
            <a:avLst/>
          </a:prstGeom>
        </p:spPr>
      </p:pic>
    </p:spTree>
    <p:extLst>
      <p:ext uri="{BB962C8B-B14F-4D97-AF65-F5344CB8AC3E}">
        <p14:creationId xmlns:p14="http://schemas.microsoft.com/office/powerpoint/2010/main" val="240449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EBD50D3-C666-46E6-1AC8-E53A2FF7E5A6}"/>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3E029CEF-E598-9FBB-C8CB-005B863DC5CF}"/>
              </a:ext>
            </a:extLst>
          </p:cNvPr>
          <p:cNvSpPr>
            <a:spLocks noGrp="1"/>
          </p:cNvSpPr>
          <p:nvPr>
            <p:ph type="sldNum" sz="quarter" idx="12"/>
          </p:nvPr>
        </p:nvSpPr>
        <p:spPr/>
        <p:txBody>
          <a:bodyPr/>
          <a:lstStyle/>
          <a:p>
            <a:fld id="{8E41B671-95F8-AD49-965B-CC100353298F}" type="slidenum">
              <a:rPr lang="en-AU" altLang="x-none" smtClean="0"/>
              <a:pPr/>
              <a:t>147</a:t>
            </a:fld>
            <a:endParaRPr lang="en-AU" altLang="x-none"/>
          </a:p>
        </p:txBody>
      </p:sp>
      <p:pic>
        <p:nvPicPr>
          <p:cNvPr id="6" name="Online Media 1" descr="John Cleese - And now for something completely different">
            <a:hlinkClick r:id="" action="ppaction://media"/>
            <a:extLst>
              <a:ext uri="{FF2B5EF4-FFF2-40B4-BE49-F238E27FC236}">
                <a16:creationId xmlns:a16="http://schemas.microsoft.com/office/drawing/2014/main" id="{139320BE-E139-E6FA-9470-338CDCE86EDC}"/>
              </a:ext>
            </a:extLst>
          </p:cNvPr>
          <p:cNvPicPr>
            <a:picLocks noRot="1" noChangeAspect="1"/>
          </p:cNvPicPr>
          <p:nvPr>
            <a:videoFile r:link="rId1"/>
          </p:nvPr>
        </p:nvPicPr>
        <p:blipFill>
          <a:blip r:embed="rId3"/>
          <a:stretch>
            <a:fillRect/>
          </a:stretch>
        </p:blipFill>
        <p:spPr>
          <a:xfrm>
            <a:off x="1518507" y="159177"/>
            <a:ext cx="6106986" cy="4580240"/>
          </a:xfrm>
          <a:prstGeom prst="rect">
            <a:avLst/>
          </a:prstGeom>
        </p:spPr>
      </p:pic>
    </p:spTree>
    <p:extLst>
      <p:ext uri="{BB962C8B-B14F-4D97-AF65-F5344CB8AC3E}">
        <p14:creationId xmlns:p14="http://schemas.microsoft.com/office/powerpoint/2010/main" val="24540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4D99-9972-B0D5-5315-AAC05FA0BC76}"/>
              </a:ext>
            </a:extLst>
          </p:cNvPr>
          <p:cNvSpPr>
            <a:spLocks noGrp="1"/>
          </p:cNvSpPr>
          <p:nvPr>
            <p:ph type="title"/>
          </p:nvPr>
        </p:nvSpPr>
        <p:spPr/>
        <p:txBody>
          <a:bodyPr/>
          <a:lstStyle/>
          <a:p>
            <a:r>
              <a:rPr lang="en-US" dirty="0"/>
              <a:t>Reflection for the Group Assignments Wattle Quiz</a:t>
            </a:r>
          </a:p>
        </p:txBody>
      </p:sp>
      <p:sp>
        <p:nvSpPr>
          <p:cNvPr id="3" name="Content Placeholder 2">
            <a:extLst>
              <a:ext uri="{FF2B5EF4-FFF2-40B4-BE49-F238E27FC236}">
                <a16:creationId xmlns:a16="http://schemas.microsoft.com/office/drawing/2014/main" id="{277FE6B4-14AF-4699-D01A-1238BAF4DE91}"/>
              </a:ext>
            </a:extLst>
          </p:cNvPr>
          <p:cNvSpPr>
            <a:spLocks noGrp="1"/>
          </p:cNvSpPr>
          <p:nvPr>
            <p:ph idx="1"/>
          </p:nvPr>
        </p:nvSpPr>
        <p:spPr/>
        <p:txBody>
          <a:bodyPr>
            <a:normAutofit fontScale="92500" lnSpcReduction="20000"/>
          </a:bodyPr>
          <a:lstStyle/>
          <a:p>
            <a:pPr marL="61722" indent="0">
              <a:buNone/>
            </a:pPr>
            <a:r>
              <a:rPr lang="en-US" b="1" dirty="0"/>
              <a:t>[PROCESS] </a:t>
            </a:r>
          </a:p>
          <a:p>
            <a:pPr marL="61722" indent="0">
              <a:buNone/>
            </a:pPr>
            <a:r>
              <a:rPr lang="en-US" dirty="0"/>
              <a:t>At our first meeting, we developed an initial outline of our approach. This was followed by preparing a list of tasks which were required for implementing the X system. Next, we divided the tasks among ourselves and came up with a rough timeline of the process to be followed.” </a:t>
            </a:r>
          </a:p>
          <a:p>
            <a:pPr marL="61722" indent="0">
              <a:buNone/>
            </a:pPr>
            <a:r>
              <a:rPr lang="en-US" b="1" dirty="0"/>
              <a:t>[SCHEDULE] </a:t>
            </a:r>
          </a:p>
          <a:p>
            <a:pPr marL="61722" indent="0">
              <a:buNone/>
            </a:pPr>
            <a:r>
              <a:rPr lang="en-US" dirty="0"/>
              <a:t>“Although we managed to meet all the milestones and implement all the desired features, the exact dates for the same could not be followed towards the end.” </a:t>
            </a:r>
          </a:p>
          <a:p>
            <a:pPr marL="61722" indent="0">
              <a:buNone/>
            </a:pPr>
            <a:r>
              <a:rPr lang="en-US" b="1" dirty="0"/>
              <a:t>[PLANNING] </a:t>
            </a:r>
          </a:p>
          <a:p>
            <a:pPr marL="61722" indent="0">
              <a:buNone/>
            </a:pPr>
            <a:r>
              <a:rPr lang="en-US" dirty="0"/>
              <a:t>“Learning how to use API X took a little longer than expected, which caused a setback of a day; but overall we managed to complete the entire project before the deadline and adhered to the timeline.” </a:t>
            </a:r>
          </a:p>
          <a:p>
            <a:pPr marL="61722" indent="0">
              <a:buNone/>
            </a:pPr>
            <a:r>
              <a:rPr lang="en-US" b="1" dirty="0"/>
              <a:t>[TEAM WORK AND COMMUNICATION] </a:t>
            </a:r>
          </a:p>
          <a:p>
            <a:pPr marL="61722" indent="0">
              <a:buNone/>
            </a:pPr>
            <a:r>
              <a:rPr lang="en-US" dirty="0"/>
              <a:t>“We all agreed to use tool Y to keep in touch. We used it to announce when we started or completed individual tasks, current milestone statuses.. We also used Y to schedule a group meeting for the integration portion of our coding assignment” </a:t>
            </a:r>
          </a:p>
        </p:txBody>
      </p:sp>
      <p:sp>
        <p:nvSpPr>
          <p:cNvPr id="4" name="Footer Placeholder 3">
            <a:extLst>
              <a:ext uri="{FF2B5EF4-FFF2-40B4-BE49-F238E27FC236}">
                <a16:creationId xmlns:a16="http://schemas.microsoft.com/office/drawing/2014/main" id="{76D2681A-3C43-227B-4787-EACC4A3041E3}"/>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D3282B2F-A530-B15F-C2EA-C81A99835323}"/>
              </a:ext>
            </a:extLst>
          </p:cNvPr>
          <p:cNvSpPr>
            <a:spLocks noGrp="1"/>
          </p:cNvSpPr>
          <p:nvPr>
            <p:ph type="sldNum" sz="quarter" idx="12"/>
          </p:nvPr>
        </p:nvSpPr>
        <p:spPr/>
        <p:txBody>
          <a:bodyPr/>
          <a:lstStyle/>
          <a:p>
            <a:fld id="{8E41B671-95F8-AD49-965B-CC100353298F}" type="slidenum">
              <a:rPr lang="en-AU" altLang="x-none" smtClean="0"/>
              <a:pPr/>
              <a:t>148</a:t>
            </a:fld>
            <a:endParaRPr lang="en-AU" altLang="x-none"/>
          </a:p>
        </p:txBody>
      </p:sp>
    </p:spTree>
    <p:extLst>
      <p:ext uri="{BB962C8B-B14F-4D97-AF65-F5344CB8AC3E}">
        <p14:creationId xmlns:p14="http://schemas.microsoft.com/office/powerpoint/2010/main" val="660196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07C2-BE99-3277-07D1-4ADBCD6E7CB7}"/>
              </a:ext>
            </a:extLst>
          </p:cNvPr>
          <p:cNvSpPr>
            <a:spLocks noGrp="1"/>
          </p:cNvSpPr>
          <p:nvPr>
            <p:ph type="title"/>
          </p:nvPr>
        </p:nvSpPr>
        <p:spPr/>
        <p:txBody>
          <a:bodyPr/>
          <a:lstStyle/>
          <a:p>
            <a:r>
              <a:rPr lang="en-US" dirty="0"/>
              <a:t>Reflection for the Group Assignments Wattle Quiz</a:t>
            </a:r>
          </a:p>
        </p:txBody>
      </p:sp>
      <p:sp>
        <p:nvSpPr>
          <p:cNvPr id="3" name="Content Placeholder 2">
            <a:extLst>
              <a:ext uri="{FF2B5EF4-FFF2-40B4-BE49-F238E27FC236}">
                <a16:creationId xmlns:a16="http://schemas.microsoft.com/office/drawing/2014/main" id="{36C120A2-FF66-1759-1400-BE47C4BB426C}"/>
              </a:ext>
            </a:extLst>
          </p:cNvPr>
          <p:cNvSpPr>
            <a:spLocks noGrp="1"/>
          </p:cNvSpPr>
          <p:nvPr>
            <p:ph idx="1"/>
          </p:nvPr>
        </p:nvSpPr>
        <p:spPr/>
        <p:txBody>
          <a:bodyPr>
            <a:normAutofit fontScale="92500" lnSpcReduction="10000"/>
          </a:bodyPr>
          <a:lstStyle/>
          <a:p>
            <a:pPr marL="0" indent="0">
              <a:buNone/>
            </a:pPr>
            <a:r>
              <a:rPr lang="en-US" b="1" dirty="0">
                <a:solidFill>
                  <a:schemeClr val="accent4"/>
                </a:solidFill>
              </a:rPr>
              <a:t>[PLANNING / PROCESS] </a:t>
            </a:r>
            <a:endParaRPr lang="en-US" dirty="0">
              <a:solidFill>
                <a:schemeClr val="accent4"/>
              </a:solidFill>
            </a:endParaRPr>
          </a:p>
          <a:p>
            <a:pPr marL="0" indent="0">
              <a:spcBef>
                <a:spcPts val="281"/>
              </a:spcBef>
              <a:buNone/>
            </a:pPr>
            <a:r>
              <a:rPr lang="en-US" dirty="0"/>
              <a:t>“Since I was interested in the planning, we decided as a team I would be in charge of documenting our progress.. It worked really well to have one person managing what needed to get done or who needed to do it, and ensuring a shared single vision and set of goals as a group. However, there exist negatives approaching things this way</a:t>
            </a:r>
            <a:r>
              <a:rPr lang="is-IS" dirty="0"/>
              <a:t>…</a:t>
            </a:r>
            <a:r>
              <a:rPr lang="en-US" dirty="0"/>
              <a:t>I found that my teammates sometimes would rely on me too heavily.” </a:t>
            </a:r>
          </a:p>
          <a:p>
            <a:pPr marL="0" indent="0">
              <a:buNone/>
            </a:pPr>
            <a:r>
              <a:rPr lang="en-US" b="1" dirty="0">
                <a:solidFill>
                  <a:schemeClr val="accent4"/>
                </a:solidFill>
              </a:rPr>
              <a:t>[TEAM WORK AND COMMUNICATION] </a:t>
            </a:r>
            <a:endParaRPr lang="en-US" dirty="0">
              <a:solidFill>
                <a:schemeClr val="accent4"/>
              </a:solidFill>
            </a:endParaRPr>
          </a:p>
          <a:p>
            <a:pPr marL="0" indent="0">
              <a:spcBef>
                <a:spcPts val="281"/>
              </a:spcBef>
              <a:buNone/>
            </a:pPr>
            <a:r>
              <a:rPr lang="en-US" dirty="0"/>
              <a:t>“An example of something that [would] work well is...issue tracking – something I asked them to do since first meeting. It’s easy to forget this information over time... If we had simply reminded ourselves on a regular basis, we would have had fewer problems forgetting these things.” </a:t>
            </a:r>
          </a:p>
          <a:p>
            <a:pPr marL="0" indent="0">
              <a:buNone/>
            </a:pPr>
            <a:r>
              <a:rPr lang="en-US" b="1" dirty="0">
                <a:solidFill>
                  <a:schemeClr val="accent4"/>
                </a:solidFill>
              </a:rPr>
              <a:t>[PLANNING] </a:t>
            </a:r>
            <a:endParaRPr lang="en-US" dirty="0">
              <a:solidFill>
                <a:schemeClr val="accent4"/>
              </a:solidFill>
            </a:endParaRPr>
          </a:p>
          <a:p>
            <a:pPr marL="0" indent="0">
              <a:spcBef>
                <a:spcPts val="281"/>
              </a:spcBef>
              <a:buNone/>
            </a:pPr>
            <a:r>
              <a:rPr lang="en-US" dirty="0"/>
              <a:t>“People seemed to be annoyed because X “was not doing any work”. I believe X did the least amount of work, but we also assigned X the least amount of work. I wonder if this can all be traced back to the fact that X could not attend our first group meeting” </a:t>
            </a:r>
          </a:p>
        </p:txBody>
      </p:sp>
      <p:sp>
        <p:nvSpPr>
          <p:cNvPr id="4" name="Footer Placeholder 3">
            <a:extLst>
              <a:ext uri="{FF2B5EF4-FFF2-40B4-BE49-F238E27FC236}">
                <a16:creationId xmlns:a16="http://schemas.microsoft.com/office/drawing/2014/main" id="{B5F2DA37-F569-DEF8-6A42-0B36DCA1911D}"/>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BE7D8D85-647D-B1C2-EC85-BB4BEDC1AC41}"/>
              </a:ext>
            </a:extLst>
          </p:cNvPr>
          <p:cNvSpPr>
            <a:spLocks noGrp="1"/>
          </p:cNvSpPr>
          <p:nvPr>
            <p:ph type="sldNum" sz="quarter" idx="12"/>
          </p:nvPr>
        </p:nvSpPr>
        <p:spPr/>
        <p:txBody>
          <a:bodyPr/>
          <a:lstStyle/>
          <a:p>
            <a:fld id="{8E41B671-95F8-AD49-965B-CC100353298F}" type="slidenum">
              <a:rPr lang="en-AU" altLang="x-none" smtClean="0"/>
              <a:pPr/>
              <a:t>149</a:t>
            </a:fld>
            <a:endParaRPr lang="en-AU" altLang="x-none"/>
          </a:p>
        </p:txBody>
      </p:sp>
    </p:spTree>
    <p:extLst>
      <p:ext uri="{BB962C8B-B14F-4D97-AF65-F5344CB8AC3E}">
        <p14:creationId xmlns:p14="http://schemas.microsoft.com/office/powerpoint/2010/main" val="19252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A brief statement of the overall objective.…"/>
          <p:cNvSpPr txBox="1">
            <a:spLocks noGrp="1"/>
          </p:cNvSpPr>
          <p:nvPr>
            <p:ph type="body" idx="1"/>
          </p:nvPr>
        </p:nvSpPr>
        <p:spPr>
          <a:prstGeom prst="rect">
            <a:avLst/>
          </a:prstGeom>
        </p:spPr>
        <p:txBody>
          <a:bodyPr>
            <a:normAutofit fontScale="62500" lnSpcReduction="20000"/>
          </a:bodyPr>
          <a:lstStyle/>
          <a:p>
            <a:pPr marL="110105" indent="-110105" defTabSz="261854">
              <a:spcBef>
                <a:spcPts val="1319"/>
              </a:spcBef>
              <a:defRPr sz="2380"/>
            </a:pPr>
            <a:r>
              <a:t>A brief statement of the overall objective. </a:t>
            </a:r>
          </a:p>
          <a:p>
            <a:pPr marL="409858" lvl="1" indent="-204929" defTabSz="261854">
              <a:spcBef>
                <a:spcPts val="1319"/>
              </a:spcBef>
              <a:defRPr sz="2040"/>
            </a:pPr>
            <a:r>
              <a:t>In Jack’s scenario, this is to support a class project on the fishing industry. </a:t>
            </a:r>
          </a:p>
          <a:p>
            <a:pPr marL="110105" indent="-110105" defTabSz="261854">
              <a:spcBef>
                <a:spcPts val="1319"/>
              </a:spcBef>
              <a:defRPr sz="2380"/>
            </a:pPr>
            <a:r>
              <a:t>References to the personas involved (Jack) so that you can get information about the capabilities and motivation of that user.</a:t>
            </a:r>
          </a:p>
          <a:p>
            <a:pPr marL="110105" indent="-110105" defTabSz="261854">
              <a:spcBef>
                <a:spcPts val="1319"/>
              </a:spcBef>
              <a:defRPr sz="2380"/>
            </a:pPr>
            <a:r>
              <a:t>Information about what is involved in doing the activity. For example, in Jack’s scenario this involves gathering reminiscences from relatives, accessing newspaper archives, etc.</a:t>
            </a:r>
          </a:p>
          <a:p>
            <a:pPr marL="110105" indent="-110105" defTabSz="261854">
              <a:spcBef>
                <a:spcPts val="1319"/>
              </a:spcBef>
              <a:defRPr sz="2380"/>
            </a:pPr>
            <a:r>
              <a:t>An explanation of problems that can’t be readily addressed using the existing system. </a:t>
            </a:r>
          </a:p>
          <a:p>
            <a:pPr marL="409858" lvl="1" indent="-204929" defTabSz="261854">
              <a:spcBef>
                <a:spcPts val="1319"/>
              </a:spcBef>
              <a:defRPr sz="2040"/>
            </a:pPr>
            <a:r>
              <a:t>Young children don’t understand issues such as copyright and privacy, so photo sharing requires a site that a teacher can moderate to make sure that published images are legal and acceptable.</a:t>
            </a:r>
          </a:p>
          <a:p>
            <a:pPr marL="110105" indent="-110105" defTabSz="261854">
              <a:spcBef>
                <a:spcPts val="1319"/>
              </a:spcBef>
              <a:defRPr sz="2380"/>
            </a:pPr>
            <a:r>
              <a:t>A description of one way that the identified problem might be addressed. </a:t>
            </a:r>
          </a:p>
          <a:p>
            <a:pPr marL="409858" lvl="1" indent="-204929" defTabSz="261854">
              <a:spcBef>
                <a:spcPts val="1319"/>
              </a:spcBef>
              <a:defRPr sz="2040"/>
            </a:pPr>
            <a:r>
              <a:t> In Jack’s scenario, the preferred approach is to use an external tool designed for school students. </a:t>
            </a:r>
          </a:p>
        </p:txBody>
      </p:sp>
      <p:sp>
        <p:nvSpPr>
          <p:cNvPr id="146" name="Scenario elements"/>
          <p:cNvSpPr txBox="1">
            <a:spLocks noGrp="1"/>
          </p:cNvSpPr>
          <p:nvPr>
            <p:ph type="title"/>
          </p:nvPr>
        </p:nvSpPr>
        <p:spPr>
          <a:prstGeom prst="rect">
            <a:avLst/>
          </a:prstGeom>
        </p:spPr>
        <p:txBody>
          <a:bodyPr/>
          <a:lstStyle/>
          <a:p>
            <a:r>
              <a:t>Scenario elements</a:t>
            </a:r>
          </a:p>
        </p:txBody>
      </p:sp>
      <p:pic>
        <p:nvPicPr>
          <p:cNvPr id="5" name="Picture 4" descr="A picture containing text, stationary, colorful&#10;&#10;Description automatically generated">
            <a:extLst>
              <a:ext uri="{FF2B5EF4-FFF2-40B4-BE49-F238E27FC236}">
                <a16:creationId xmlns:a16="http://schemas.microsoft.com/office/drawing/2014/main" id="{A92ADED1-5681-FBB6-E176-3F58E6D1414D}"/>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F91C9266-A5D8-5745-7E49-6DD4853FDBD4}"/>
              </a:ext>
            </a:extLst>
          </p:cNvPr>
          <p:cNvSpPr>
            <a:spLocks noGrp="1"/>
          </p:cNvSpPr>
          <p:nvPr>
            <p:ph type="sldNum" sz="quarter" idx="2"/>
          </p:nvPr>
        </p:nvSpPr>
        <p:spPr/>
        <p:txBody>
          <a:bodyPr/>
          <a:lstStyle/>
          <a:p>
            <a:fld id="{86CB4B4D-7CA3-9044-876B-883B54F8677D}" type="slidenum">
              <a:rPr lang="en-NZ" smtClean="0"/>
              <a:t>15</a:t>
            </a:fld>
            <a:endParaRPr lang="en-NZ"/>
          </a:p>
        </p:txBody>
      </p:sp>
      <p:sp>
        <p:nvSpPr>
          <p:cNvPr id="4" name="Footer Placeholder 3">
            <a:extLst>
              <a:ext uri="{FF2B5EF4-FFF2-40B4-BE49-F238E27FC236}">
                <a16:creationId xmlns:a16="http://schemas.microsoft.com/office/drawing/2014/main" id="{E09863AE-AE32-F62B-5A29-37774E143055}"/>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C2AD-FC93-8002-A245-A806A90A8759}"/>
              </a:ext>
            </a:extLst>
          </p:cNvPr>
          <p:cNvSpPr>
            <a:spLocks noGrp="1"/>
          </p:cNvSpPr>
          <p:nvPr>
            <p:ph type="title"/>
          </p:nvPr>
        </p:nvSpPr>
        <p:spPr/>
        <p:txBody>
          <a:bodyPr/>
          <a:lstStyle/>
          <a:p>
            <a:r>
              <a:rPr lang="en-US" dirty="0"/>
              <a:t>Reflection for the Group Assignments Wattle Quiz</a:t>
            </a:r>
          </a:p>
        </p:txBody>
      </p:sp>
      <p:sp>
        <p:nvSpPr>
          <p:cNvPr id="3" name="Content Placeholder 2">
            <a:extLst>
              <a:ext uri="{FF2B5EF4-FFF2-40B4-BE49-F238E27FC236}">
                <a16:creationId xmlns:a16="http://schemas.microsoft.com/office/drawing/2014/main" id="{4753F87F-980D-9644-F9F4-B6A8F9569AD5}"/>
              </a:ext>
            </a:extLst>
          </p:cNvPr>
          <p:cNvSpPr>
            <a:spLocks noGrp="1"/>
          </p:cNvSpPr>
          <p:nvPr>
            <p:ph idx="1"/>
          </p:nvPr>
        </p:nvSpPr>
        <p:spPr/>
        <p:txBody>
          <a:bodyPr>
            <a:normAutofit fontScale="92500"/>
          </a:bodyPr>
          <a:lstStyle/>
          <a:p>
            <a:pPr marL="0" indent="0">
              <a:buNone/>
            </a:pPr>
            <a:r>
              <a:rPr lang="en-US" b="1" dirty="0">
                <a:solidFill>
                  <a:schemeClr val="accent4"/>
                </a:solidFill>
              </a:rPr>
              <a:t>[TEAMWORK] </a:t>
            </a:r>
            <a:endParaRPr lang="en-US" dirty="0">
              <a:solidFill>
                <a:schemeClr val="accent4"/>
              </a:solidFill>
            </a:endParaRPr>
          </a:p>
          <a:p>
            <a:pPr marL="0" indent="0">
              <a:buNone/>
            </a:pPr>
            <a:r>
              <a:rPr lang="en-US" dirty="0"/>
              <a:t>“It helps to say ‘thank you’ before complaining about a teammate’s work.  Only take conflict-inducing action if you think it is extremely important and are willing to follow up. Otherwise, you are wasting everyone’s time. Would we have treated each other differently if we had known we would be partnered up on more than just this assignment for the class?” </a:t>
            </a:r>
          </a:p>
          <a:p>
            <a:pPr marL="0" indent="0">
              <a:buNone/>
            </a:pPr>
            <a:r>
              <a:rPr lang="en-US" b="1" dirty="0">
                <a:solidFill>
                  <a:schemeClr val="accent4"/>
                </a:solidFill>
              </a:rPr>
              <a:t>[TEAMWORK] </a:t>
            </a:r>
            <a:endParaRPr lang="en-US" dirty="0">
              <a:solidFill>
                <a:schemeClr val="accent4"/>
              </a:solidFill>
            </a:endParaRPr>
          </a:p>
          <a:p>
            <a:pPr marL="0" indent="0">
              <a:buNone/>
            </a:pPr>
            <a:r>
              <a:rPr lang="en-US" dirty="0"/>
              <a:t>“two takeaways I had from this project are : </a:t>
            </a:r>
          </a:p>
          <a:p>
            <a:pPr marL="0" indent="0">
              <a:buNone/>
            </a:pPr>
            <a:r>
              <a:rPr lang="en-US" dirty="0"/>
              <a:t>– It is best to present yourself as someone who is willing to help out, and do more than what was originally asked of you. This way, if people decline your offer to help out, they will be okay with the fact that you may not be working as hard as them at that point in time. </a:t>
            </a:r>
          </a:p>
          <a:p>
            <a:pPr marL="0" indent="0">
              <a:buNone/>
            </a:pPr>
            <a:r>
              <a:rPr lang="en-US" dirty="0"/>
              <a:t>– Respect other people’s time and work, and take that into consideration when you decide to criticize their work or bring up issues. “ </a:t>
            </a:r>
          </a:p>
        </p:txBody>
      </p:sp>
      <p:sp>
        <p:nvSpPr>
          <p:cNvPr id="4" name="Footer Placeholder 3">
            <a:extLst>
              <a:ext uri="{FF2B5EF4-FFF2-40B4-BE49-F238E27FC236}">
                <a16:creationId xmlns:a16="http://schemas.microsoft.com/office/drawing/2014/main" id="{2A21CFBF-09EB-7203-6FF4-4077F1ADAC82}"/>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
        <p:nvSpPr>
          <p:cNvPr id="5" name="Slide Number Placeholder 4">
            <a:extLst>
              <a:ext uri="{FF2B5EF4-FFF2-40B4-BE49-F238E27FC236}">
                <a16:creationId xmlns:a16="http://schemas.microsoft.com/office/drawing/2014/main" id="{06317207-A8FE-56CF-FE71-C7161233F835}"/>
              </a:ext>
            </a:extLst>
          </p:cNvPr>
          <p:cNvSpPr>
            <a:spLocks noGrp="1"/>
          </p:cNvSpPr>
          <p:nvPr>
            <p:ph type="sldNum" sz="quarter" idx="12"/>
          </p:nvPr>
        </p:nvSpPr>
        <p:spPr/>
        <p:txBody>
          <a:bodyPr/>
          <a:lstStyle/>
          <a:p>
            <a:fld id="{8E41B671-95F8-AD49-965B-CC100353298F}" type="slidenum">
              <a:rPr lang="en-AU" altLang="x-none" smtClean="0"/>
              <a:pPr/>
              <a:t>150</a:t>
            </a:fld>
            <a:endParaRPr lang="en-AU" altLang="x-none"/>
          </a:p>
        </p:txBody>
      </p:sp>
    </p:spTree>
    <p:extLst>
      <p:ext uri="{BB962C8B-B14F-4D97-AF65-F5344CB8AC3E}">
        <p14:creationId xmlns:p14="http://schemas.microsoft.com/office/powerpoint/2010/main" val="140220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Emma’s scenario is different from Jack’s scenario in that it describes a common and well-understood process rather than something new.…"/>
          <p:cNvSpPr txBox="1">
            <a:spLocks noGrp="1"/>
          </p:cNvSpPr>
          <p:nvPr>
            <p:ph type="body" idx="1"/>
          </p:nvPr>
        </p:nvSpPr>
        <p:spPr>
          <a:prstGeom prst="rect">
            <a:avLst/>
          </a:prstGeom>
        </p:spPr>
        <p:txBody>
          <a:bodyPr/>
          <a:lstStyle/>
          <a:p>
            <a:r>
              <a:t>Emma’s scenario is different from Jack’s scenario in that it describes a common and well-understood process rather than something new. </a:t>
            </a:r>
          </a:p>
          <a:p>
            <a:r>
              <a:t>Emma is an e-learning sceptic and she is not interested in innovative applications. She wants a system that will make her life easier and reduce the amount of routine administration that she has to do.</a:t>
            </a:r>
          </a:p>
          <a:p>
            <a:r>
              <a:t>The scenario discusses how parts of the process (setting up an email group and web page) are automated by the iLearn system. </a:t>
            </a:r>
          </a:p>
        </p:txBody>
      </p:sp>
      <p:sp>
        <p:nvSpPr>
          <p:cNvPr id="154" name="Emma’s scenario"/>
          <p:cNvSpPr txBox="1">
            <a:spLocks noGrp="1"/>
          </p:cNvSpPr>
          <p:nvPr>
            <p:ph type="title"/>
          </p:nvPr>
        </p:nvSpPr>
        <p:spPr>
          <a:prstGeom prst="rect">
            <a:avLst/>
          </a:prstGeom>
        </p:spPr>
        <p:txBody>
          <a:bodyPr/>
          <a:lstStyle/>
          <a:p>
            <a:r>
              <a:t>Emma’s scenario</a:t>
            </a:r>
          </a:p>
        </p:txBody>
      </p:sp>
      <p:pic>
        <p:nvPicPr>
          <p:cNvPr id="5" name="Picture 4" descr="A picture containing text, stationary, colorful&#10;&#10;Description automatically generated">
            <a:extLst>
              <a:ext uri="{FF2B5EF4-FFF2-40B4-BE49-F238E27FC236}">
                <a16:creationId xmlns:a16="http://schemas.microsoft.com/office/drawing/2014/main" id="{E52B5919-911D-52C0-4031-A44A09635C4C}"/>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6128A3CB-07DB-1166-3266-E87EFFD047E4}"/>
              </a:ext>
            </a:extLst>
          </p:cNvPr>
          <p:cNvSpPr>
            <a:spLocks noGrp="1"/>
          </p:cNvSpPr>
          <p:nvPr>
            <p:ph type="sldNum" sz="quarter" idx="2"/>
          </p:nvPr>
        </p:nvSpPr>
        <p:spPr/>
        <p:txBody>
          <a:bodyPr/>
          <a:lstStyle/>
          <a:p>
            <a:fld id="{86CB4B4D-7CA3-9044-876B-883B54F8677D}" type="slidenum">
              <a:rPr lang="en-NZ" smtClean="0"/>
              <a:t>16</a:t>
            </a:fld>
            <a:endParaRPr lang="en-NZ"/>
          </a:p>
        </p:txBody>
      </p:sp>
      <p:sp>
        <p:nvSpPr>
          <p:cNvPr id="4" name="Footer Placeholder 3">
            <a:extLst>
              <a:ext uri="{FF2B5EF4-FFF2-40B4-BE49-F238E27FC236}">
                <a16:creationId xmlns:a16="http://schemas.microsoft.com/office/drawing/2014/main" id="{16EDBCD5-0D61-5B81-1C01-1F5C12A77EE8}"/>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mma is teaching the history of the First World War to a class of 14 year olds (S3). A group of S3 students are visiting the historic World War One battlefields in northern France. She want to set up a ‘battlefields group’ where the students who are attending the trip can share their research about the places they are visiting as well as their pictures and thoughts about the visit.…"/>
          <p:cNvSpPr txBox="1"/>
          <p:nvPr/>
        </p:nvSpPr>
        <p:spPr>
          <a:xfrm>
            <a:off x="1496444" y="755622"/>
            <a:ext cx="6305790" cy="3752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63" hangingPunct="0">
              <a:defRPr sz="2400"/>
            </a:pPr>
            <a:r>
              <a:rPr sz="1265" kern="0" dirty="0">
                <a:solidFill>
                  <a:srgbClr val="005493"/>
                </a:solidFill>
                <a:latin typeface="Helvetica"/>
                <a:sym typeface="Helvetica"/>
              </a:rPr>
              <a:t>Emma is teaching the history of the First World War to a class of 14 year </a:t>
            </a:r>
            <a:r>
              <a:rPr sz="1265" kern="0" dirty="0" err="1">
                <a:solidFill>
                  <a:srgbClr val="005493"/>
                </a:solidFill>
                <a:latin typeface="Helvetica"/>
                <a:sym typeface="Helvetica"/>
              </a:rPr>
              <a:t>olds</a:t>
            </a:r>
            <a:r>
              <a:rPr sz="1265" kern="0" dirty="0">
                <a:solidFill>
                  <a:srgbClr val="005493"/>
                </a:solidFill>
                <a:latin typeface="Helvetica"/>
                <a:sym typeface="Helvetica"/>
              </a:rPr>
              <a:t> (S3). A group of S3 students are visiting the historic World War One battlefields in northern France. She want to set up a ‘battlefields group’ where the students who are attending the trip can share their research about the places they are visiting as well as their pictures and thoughts about the visit.</a:t>
            </a:r>
          </a:p>
          <a:p>
            <a:pPr defTabSz="308063" hangingPunct="0">
              <a:defRPr sz="2400"/>
            </a:pPr>
            <a:endParaRPr sz="1265" kern="0" dirty="0">
              <a:solidFill>
                <a:srgbClr val="005493"/>
              </a:solidFill>
              <a:latin typeface="Helvetica"/>
              <a:sym typeface="Helvetica"/>
            </a:endParaRPr>
          </a:p>
          <a:p>
            <a:pPr defTabSz="308063" hangingPunct="0">
              <a:defRPr sz="2400"/>
            </a:pPr>
            <a:r>
              <a:rPr sz="1265" kern="0" dirty="0">
                <a:solidFill>
                  <a:srgbClr val="005493"/>
                </a:solidFill>
                <a:latin typeface="Helvetica"/>
                <a:sym typeface="Helvetica"/>
              </a:rPr>
              <a:t>From home, she logs onto the </a:t>
            </a:r>
            <a:r>
              <a:rPr sz="1265" kern="0" dirty="0" err="1">
                <a:solidFill>
                  <a:srgbClr val="005493"/>
                </a:solidFill>
                <a:latin typeface="Helvetica"/>
                <a:sym typeface="Helvetica"/>
              </a:rPr>
              <a:t>iLearn</a:t>
            </a:r>
            <a:r>
              <a:rPr sz="1265" kern="0" dirty="0">
                <a:solidFill>
                  <a:srgbClr val="005493"/>
                </a:solidFill>
                <a:latin typeface="Helvetica"/>
                <a:sym typeface="Helvetica"/>
              </a:rPr>
              <a:t> system system using her Google account credentials. Emma has two </a:t>
            </a:r>
            <a:r>
              <a:rPr sz="1265" kern="0" dirty="0" err="1">
                <a:solidFill>
                  <a:srgbClr val="005493"/>
                </a:solidFill>
                <a:latin typeface="Helvetica"/>
                <a:sym typeface="Helvetica"/>
              </a:rPr>
              <a:t>iLearn</a:t>
            </a:r>
            <a:r>
              <a:rPr sz="1265" kern="0" dirty="0">
                <a:solidFill>
                  <a:srgbClr val="005493"/>
                </a:solidFill>
                <a:latin typeface="Helvetica"/>
                <a:sym typeface="Helvetica"/>
              </a:rPr>
              <a:t> accounts – her teacher account and a parent account associated with the local primary school. The system </a:t>
            </a:r>
            <a:r>
              <a:rPr sz="1265" kern="0" dirty="0" err="1">
                <a:solidFill>
                  <a:srgbClr val="005493"/>
                </a:solidFill>
                <a:latin typeface="Helvetica"/>
                <a:sym typeface="Helvetica"/>
              </a:rPr>
              <a:t>recognises</a:t>
            </a:r>
            <a:r>
              <a:rPr sz="1265" kern="0" dirty="0">
                <a:solidFill>
                  <a:srgbClr val="005493"/>
                </a:solidFill>
                <a:latin typeface="Helvetica"/>
                <a:sym typeface="Helvetica"/>
              </a:rPr>
              <a:t> that she is a multiple account owner and asks her to select the account to be used. She chooses the teacher account and the system generates her personal welcome screen. As well as her selected applications, this also shows management apps that help teachers create and manage student groups. </a:t>
            </a:r>
          </a:p>
          <a:p>
            <a:pPr defTabSz="308063" hangingPunct="0">
              <a:defRPr sz="2400"/>
            </a:pPr>
            <a:endParaRPr sz="1265" kern="0" dirty="0">
              <a:solidFill>
                <a:srgbClr val="005493"/>
              </a:solidFill>
              <a:latin typeface="Helvetica"/>
              <a:sym typeface="Helvetica"/>
            </a:endParaRPr>
          </a:p>
          <a:p>
            <a:pPr defTabSz="308063" hangingPunct="0">
              <a:defRPr sz="2400"/>
            </a:pPr>
            <a:r>
              <a:rPr sz="1265" kern="0" dirty="0">
                <a:solidFill>
                  <a:srgbClr val="005493"/>
                </a:solidFill>
                <a:latin typeface="Helvetica"/>
                <a:sym typeface="Helvetica"/>
              </a:rPr>
              <a:t>Emma selects the ‘group management’ app, which recognizes her role and school from her identity information and creates a new group. The system prompts for the class year (S3) and subject (history) and automatically populates the new group with all S3 students who are studying history. She selects those students going on the trip and adds her teacher colleagues, Jamie and Claire, to the group.</a:t>
            </a:r>
          </a:p>
        </p:txBody>
      </p:sp>
      <p:sp>
        <p:nvSpPr>
          <p:cNvPr id="157" name="Table 3.6 Emma’s scenario: using iLearn for administration"/>
          <p:cNvSpPr txBox="1">
            <a:spLocks noGrp="1"/>
          </p:cNvSpPr>
          <p:nvPr>
            <p:ph type="title"/>
          </p:nvPr>
        </p:nvSpPr>
        <p:spPr>
          <a:prstGeom prst="rect">
            <a:avLst/>
          </a:prstGeom>
        </p:spPr>
        <p:txBody>
          <a:bodyPr/>
          <a:lstStyle/>
          <a:p>
            <a:r>
              <a:t>Table 3.6 Emma’s scenario: using iLearn for administration</a:t>
            </a:r>
          </a:p>
        </p:txBody>
      </p:sp>
      <p:pic>
        <p:nvPicPr>
          <p:cNvPr id="5" name="Picture 4" descr="A picture containing text, stationary, colorful&#10;&#10;Description automatically generated">
            <a:extLst>
              <a:ext uri="{FF2B5EF4-FFF2-40B4-BE49-F238E27FC236}">
                <a16:creationId xmlns:a16="http://schemas.microsoft.com/office/drawing/2014/main" id="{9F9439F7-9A59-80E6-C09C-D68F660DD533}"/>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1E186CB5-48ED-478B-6569-0B1A7439C512}"/>
              </a:ext>
            </a:extLst>
          </p:cNvPr>
          <p:cNvSpPr>
            <a:spLocks noGrp="1"/>
          </p:cNvSpPr>
          <p:nvPr>
            <p:ph type="sldNum" sz="quarter" idx="2"/>
          </p:nvPr>
        </p:nvSpPr>
        <p:spPr/>
        <p:txBody>
          <a:bodyPr/>
          <a:lstStyle/>
          <a:p>
            <a:fld id="{86CB4B4D-7CA3-9044-876B-883B54F8677D}" type="slidenum">
              <a:rPr lang="en-NZ" smtClean="0"/>
              <a:t>17</a:t>
            </a:fld>
            <a:endParaRPr lang="en-NZ"/>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e names the group and confirms that it should be created. The app sets up an icon on her iLearn screen to represent the group, creates an email alias for the group and asks Emma if she wishes to share the group. She shares access with everyone in the group, which means that they also see the icon on their screen. To avoid getting too many emails from students, restricts sharing of the email alias to Jamie and Claire.…"/>
          <p:cNvSpPr txBox="1"/>
          <p:nvPr/>
        </p:nvSpPr>
        <p:spPr>
          <a:xfrm>
            <a:off x="1581809" y="652039"/>
            <a:ext cx="5980384" cy="3558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63" hangingPunct="0">
              <a:defRPr sz="2400"/>
            </a:pPr>
            <a:r>
              <a:rPr sz="1265" kern="0" dirty="0">
                <a:solidFill>
                  <a:srgbClr val="005493"/>
                </a:solidFill>
                <a:latin typeface="Helvetica"/>
                <a:sym typeface="Helvetica"/>
              </a:rPr>
              <a:t>She names the group and confirms that it should be created. The app sets up an icon on her </a:t>
            </a:r>
            <a:r>
              <a:rPr sz="1265" kern="0" dirty="0" err="1">
                <a:solidFill>
                  <a:srgbClr val="005493"/>
                </a:solidFill>
                <a:latin typeface="Helvetica"/>
                <a:sym typeface="Helvetica"/>
              </a:rPr>
              <a:t>iLearn</a:t>
            </a:r>
            <a:r>
              <a:rPr sz="1265" kern="0" dirty="0">
                <a:solidFill>
                  <a:srgbClr val="005493"/>
                </a:solidFill>
                <a:latin typeface="Helvetica"/>
                <a:sym typeface="Helvetica"/>
              </a:rPr>
              <a:t> screen to represent the group, creates an email alias for the group and asks Emma if she wishes to share the group. She shares access with everyone in the group, which means that they also see the icon on their screen. To avoid getting too many emails from students, restricts sharing of the email alias to Jamie and Claire.</a:t>
            </a:r>
          </a:p>
          <a:p>
            <a:pPr defTabSz="308063" hangingPunct="0">
              <a:defRPr sz="2400"/>
            </a:pPr>
            <a:endParaRPr sz="1265" kern="0" dirty="0">
              <a:solidFill>
                <a:srgbClr val="005493"/>
              </a:solidFill>
              <a:latin typeface="Helvetica"/>
              <a:sym typeface="Helvetica"/>
            </a:endParaRPr>
          </a:p>
          <a:p>
            <a:pPr defTabSz="308063" hangingPunct="0">
              <a:defRPr sz="2400"/>
            </a:pPr>
            <a:r>
              <a:rPr sz="1265" kern="0" dirty="0">
                <a:solidFill>
                  <a:srgbClr val="005493"/>
                </a:solidFill>
                <a:latin typeface="Helvetica"/>
                <a:sym typeface="Helvetica"/>
              </a:rPr>
              <a:t>The group management app then </a:t>
            </a:r>
            <a:r>
              <a:rPr sz="1265" kern="0" dirty="0" err="1">
                <a:solidFill>
                  <a:srgbClr val="005493"/>
                </a:solidFill>
                <a:latin typeface="Helvetica"/>
                <a:sym typeface="Helvetica"/>
              </a:rPr>
              <a:t>asksEmma</a:t>
            </a:r>
            <a:r>
              <a:rPr sz="1265" kern="0" dirty="0">
                <a:solidFill>
                  <a:srgbClr val="005493"/>
                </a:solidFill>
                <a:latin typeface="Helvetica"/>
                <a:sym typeface="Helvetica"/>
              </a:rPr>
              <a:t> if she wishes to set up a group web page, wiki and blog. Emma confirms that a web page should be created and she types some text to be included on that page.</a:t>
            </a:r>
          </a:p>
          <a:p>
            <a:pPr defTabSz="308063" hangingPunct="0">
              <a:defRPr sz="2400"/>
            </a:pPr>
            <a:endParaRPr sz="1265" kern="0" dirty="0">
              <a:solidFill>
                <a:srgbClr val="005493"/>
              </a:solidFill>
              <a:latin typeface="Helvetica"/>
              <a:sym typeface="Helvetica"/>
            </a:endParaRPr>
          </a:p>
          <a:p>
            <a:pPr defTabSz="308063" hangingPunct="0">
              <a:defRPr sz="2400"/>
            </a:pPr>
            <a:r>
              <a:rPr sz="1265" kern="0" dirty="0">
                <a:solidFill>
                  <a:srgbClr val="005493"/>
                </a:solidFill>
                <a:latin typeface="Helvetica"/>
                <a:sym typeface="Helvetica"/>
              </a:rPr>
              <a:t>She then accesses </a:t>
            </a:r>
            <a:r>
              <a:rPr sz="1265" kern="0" dirty="0" err="1">
                <a:solidFill>
                  <a:srgbClr val="005493"/>
                </a:solidFill>
                <a:latin typeface="Helvetica"/>
                <a:sym typeface="Helvetica"/>
              </a:rPr>
              <a:t>flickr</a:t>
            </a:r>
            <a:r>
              <a:rPr sz="1265" kern="0" dirty="0">
                <a:solidFill>
                  <a:srgbClr val="005493"/>
                </a:solidFill>
                <a:latin typeface="Helvetica"/>
                <a:sym typeface="Helvetica"/>
              </a:rPr>
              <a:t> using the icon on her screen, logs in and creates a private group to share trip photos that students and teachers have taken. She uploads some of her own photos from previous trips and emails an invitation to join the photo-sharing group to the Battlefield email list. Emma uploads material from her own laptop that she has written about the trip to </a:t>
            </a:r>
            <a:r>
              <a:rPr sz="1265" kern="0" dirty="0" err="1">
                <a:solidFill>
                  <a:srgbClr val="005493"/>
                </a:solidFill>
                <a:latin typeface="Helvetica"/>
                <a:sym typeface="Helvetica"/>
              </a:rPr>
              <a:t>iLearn</a:t>
            </a:r>
            <a:r>
              <a:rPr sz="1265" kern="0" dirty="0">
                <a:solidFill>
                  <a:srgbClr val="005493"/>
                </a:solidFill>
                <a:latin typeface="Helvetica"/>
                <a:sym typeface="Helvetica"/>
              </a:rPr>
              <a:t> and shares this with the ‘Battlefields Group’. This action adds her documents to the web page and generates an alert to group members that new material is available. </a:t>
            </a:r>
          </a:p>
        </p:txBody>
      </p:sp>
      <p:sp>
        <p:nvSpPr>
          <p:cNvPr id="161" name="Table 3.6 Emma’s scenario: using iLearn for administration"/>
          <p:cNvSpPr txBox="1">
            <a:spLocks noGrp="1"/>
          </p:cNvSpPr>
          <p:nvPr>
            <p:ph type="title"/>
          </p:nvPr>
        </p:nvSpPr>
        <p:spPr>
          <a:xfrm>
            <a:off x="1645296" y="160735"/>
            <a:ext cx="5853410" cy="357833"/>
          </a:xfrm>
          <a:prstGeom prst="rect">
            <a:avLst/>
          </a:prstGeom>
        </p:spPr>
        <p:txBody>
          <a:bodyPr/>
          <a:lstStyle/>
          <a:p>
            <a:r>
              <a:t>Table 3.6 Emma’s scenario: using iLearn for administration</a:t>
            </a:r>
          </a:p>
        </p:txBody>
      </p:sp>
      <p:pic>
        <p:nvPicPr>
          <p:cNvPr id="5" name="Picture 4" descr="A picture containing text, stationary, colorful&#10;&#10;Description automatically generated">
            <a:extLst>
              <a:ext uri="{FF2B5EF4-FFF2-40B4-BE49-F238E27FC236}">
                <a16:creationId xmlns:a16="http://schemas.microsoft.com/office/drawing/2014/main" id="{5BCCB8E6-D954-12A5-34EF-1B6DCBC6D8D6}"/>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DDF78B53-E5F6-E11F-D8CA-D52F528FA4A6}"/>
              </a:ext>
            </a:extLst>
          </p:cNvPr>
          <p:cNvSpPr>
            <a:spLocks noGrp="1"/>
          </p:cNvSpPr>
          <p:nvPr>
            <p:ph type="sldNum" sz="quarter" idx="2"/>
          </p:nvPr>
        </p:nvSpPr>
        <p:spPr/>
        <p:txBody>
          <a:bodyPr/>
          <a:lstStyle/>
          <a:p>
            <a:fld id="{86CB4B4D-7CA3-9044-876B-883B54F8677D}" type="slidenum">
              <a:rPr lang="en-NZ" smtClean="0"/>
              <a:t>18</a:t>
            </a:fld>
            <a:endParaRPr lang="en-NZ"/>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cenarios should always be written from the user’s perspective and based on identified personas or real users.…"/>
          <p:cNvSpPr txBox="1">
            <a:spLocks noGrp="1"/>
          </p:cNvSpPr>
          <p:nvPr>
            <p:ph type="body" idx="1"/>
          </p:nvPr>
        </p:nvSpPr>
        <p:spPr>
          <a:prstGeom prst="rect">
            <a:avLst/>
          </a:prstGeom>
        </p:spPr>
        <p:txBody>
          <a:bodyPr>
            <a:normAutofit fontScale="92500" lnSpcReduction="20000"/>
          </a:bodyPr>
          <a:lstStyle/>
          <a:p>
            <a:endParaRPr lang="en-AU" dirty="0"/>
          </a:p>
          <a:p>
            <a:r>
              <a:rPr dirty="0"/>
              <a:t>Scenarios should always be written from the user’s perspective and based on identified personas or real users.</a:t>
            </a:r>
          </a:p>
          <a:p>
            <a:r>
              <a:rPr dirty="0"/>
              <a:t>Your starting point for scenario writing should be the personas that you have created. You should normally try to imagine several scenarios from each persona.</a:t>
            </a:r>
          </a:p>
          <a:p>
            <a:r>
              <a:rPr dirty="0"/>
              <a:t>Ideally, scenarios should be general and should not include implementation information. </a:t>
            </a:r>
          </a:p>
          <a:p>
            <a:pPr lvl="1"/>
            <a:r>
              <a:rPr dirty="0"/>
              <a:t>However, describing an implementation is often the easiest way to explain how a task is done.</a:t>
            </a:r>
          </a:p>
          <a:p>
            <a:r>
              <a:rPr dirty="0"/>
              <a:t>It is important to ensure that you have coverage of all of the potential user roles when describing a system.</a:t>
            </a:r>
          </a:p>
        </p:txBody>
      </p:sp>
      <p:sp>
        <p:nvSpPr>
          <p:cNvPr id="166" name="Writing scenarios"/>
          <p:cNvSpPr txBox="1">
            <a:spLocks noGrp="1"/>
          </p:cNvSpPr>
          <p:nvPr>
            <p:ph type="title"/>
          </p:nvPr>
        </p:nvSpPr>
        <p:spPr>
          <a:prstGeom prst="rect">
            <a:avLst/>
          </a:prstGeom>
        </p:spPr>
        <p:txBody>
          <a:bodyPr/>
          <a:lstStyle/>
          <a:p>
            <a:r>
              <a:t>Writing scenarios</a:t>
            </a:r>
          </a:p>
        </p:txBody>
      </p:sp>
      <p:pic>
        <p:nvPicPr>
          <p:cNvPr id="5" name="Picture 4" descr="A picture containing text, stationary, colorful&#10;&#10;Description automatically generated">
            <a:extLst>
              <a:ext uri="{FF2B5EF4-FFF2-40B4-BE49-F238E27FC236}">
                <a16:creationId xmlns:a16="http://schemas.microsoft.com/office/drawing/2014/main" id="{C3199C3F-037D-3C44-4C4E-887D1E12DDD7}"/>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7E0D2646-F1E7-314D-2AA1-7C6B3EEDB29F}"/>
              </a:ext>
            </a:extLst>
          </p:cNvPr>
          <p:cNvSpPr>
            <a:spLocks noGrp="1"/>
          </p:cNvSpPr>
          <p:nvPr>
            <p:ph type="sldNum" sz="quarter" idx="2"/>
          </p:nvPr>
        </p:nvSpPr>
        <p:spPr/>
        <p:txBody>
          <a:bodyPr/>
          <a:lstStyle/>
          <a:p>
            <a:fld id="{86CB4B4D-7CA3-9044-876B-883B54F8677D}" type="slidenum">
              <a:rPr lang="en-NZ" smtClean="0"/>
              <a:t>19</a:t>
            </a:fld>
            <a:endParaRPr lang="en-NZ"/>
          </a:p>
        </p:txBody>
      </p:sp>
      <p:sp>
        <p:nvSpPr>
          <p:cNvPr id="4" name="Footer Placeholder 3">
            <a:extLst>
              <a:ext uri="{FF2B5EF4-FFF2-40B4-BE49-F238E27FC236}">
                <a16:creationId xmlns:a16="http://schemas.microsoft.com/office/drawing/2014/main" id="{E98E726A-8134-CC24-60CB-DD7DFFA1A656}"/>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10" name="Slide Number Placeholder 9">
            <a:extLst>
              <a:ext uri="{FF2B5EF4-FFF2-40B4-BE49-F238E27FC236}">
                <a16:creationId xmlns:a16="http://schemas.microsoft.com/office/drawing/2014/main" id="{9132DD25-10B8-0492-BC47-80D48A965E30}"/>
              </a:ext>
            </a:extLst>
          </p:cNvPr>
          <p:cNvSpPr>
            <a:spLocks noGrp="1"/>
          </p:cNvSpPr>
          <p:nvPr>
            <p:ph type="sldNum" sz="quarter" idx="12"/>
          </p:nvPr>
        </p:nvSpPr>
        <p:spPr/>
        <p:txBody>
          <a:bodyPr/>
          <a:lstStyle/>
          <a:p>
            <a:fld id="{10A01DC5-1685-4615-8240-15192985C6A2}" type="slidenum">
              <a:rPr lang="en-AU" smtClean="0"/>
              <a:pPr/>
              <a:t>2</a:t>
            </a:fld>
            <a:endParaRPr lang="en-AU"/>
          </a:p>
        </p:txBody>
      </p:sp>
      <p:sp>
        <p:nvSpPr>
          <p:cNvPr id="11" name="Footer Placeholder 10">
            <a:extLst>
              <a:ext uri="{FF2B5EF4-FFF2-40B4-BE49-F238E27FC236}">
                <a16:creationId xmlns:a16="http://schemas.microsoft.com/office/drawing/2014/main" id="{BB9281CF-6988-E8AE-BC1C-17B5065EB583}"/>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Elena has been asked by David, the head of the art department in her school, to help set up an iLearn environment for his department. David wants an environment that includes tools for making and sharing art, access to external websites to study artworks, and ‘exhibition’ facilities so that the students’ work can be displayed.…"/>
          <p:cNvSpPr txBox="1"/>
          <p:nvPr/>
        </p:nvSpPr>
        <p:spPr>
          <a:xfrm>
            <a:off x="1630979" y="596474"/>
            <a:ext cx="5853411" cy="395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63" hangingPunct="0">
              <a:defRPr sz="2000"/>
            </a:pPr>
            <a:r>
              <a:rPr sz="1055" kern="0" dirty="0">
                <a:solidFill>
                  <a:srgbClr val="005493"/>
                </a:solidFill>
                <a:latin typeface="Helvetica"/>
                <a:sym typeface="Helvetica"/>
              </a:rPr>
              <a:t>Elena has been asked by David, the head of the art department in her school, to help set up an </a:t>
            </a:r>
            <a:r>
              <a:rPr sz="1055" kern="0" dirty="0" err="1">
                <a:solidFill>
                  <a:srgbClr val="005493"/>
                </a:solidFill>
                <a:latin typeface="Helvetica"/>
                <a:sym typeface="Helvetica"/>
              </a:rPr>
              <a:t>iLearn</a:t>
            </a:r>
            <a:r>
              <a:rPr sz="1055" kern="0" dirty="0">
                <a:solidFill>
                  <a:srgbClr val="005493"/>
                </a:solidFill>
                <a:latin typeface="Helvetica"/>
                <a:sym typeface="Helvetica"/>
              </a:rPr>
              <a:t> environment for his department. David wants an environment that includes tools for making and sharing art, access to external websites to study artworks, and ‘exhibition’ facilities so that the students’ work can be displayed.</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Elena’s starts by talking to art teachers to discover the tools that they recommend and the art sites that they use for studies. She also discovers that the tools they use and the sites they access vary according to the age of their students. Consequently, different student groups should be presented with a toolset that is appropriate for their age and experience. </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Once she has established what is required, Elena logs into the </a:t>
            </a:r>
            <a:r>
              <a:rPr sz="1055" kern="0" dirty="0" err="1">
                <a:solidFill>
                  <a:srgbClr val="005493"/>
                </a:solidFill>
                <a:latin typeface="Helvetica"/>
                <a:sym typeface="Helvetica"/>
              </a:rPr>
              <a:t>iLearn</a:t>
            </a:r>
            <a:r>
              <a:rPr sz="1055" kern="0" dirty="0">
                <a:solidFill>
                  <a:srgbClr val="005493"/>
                </a:solidFill>
                <a:latin typeface="Helvetica"/>
                <a:sym typeface="Helvetica"/>
              </a:rPr>
              <a:t> system as an administrator and starts configuring the art environment using the </a:t>
            </a:r>
            <a:r>
              <a:rPr sz="1055" kern="0" dirty="0" err="1">
                <a:solidFill>
                  <a:srgbClr val="005493"/>
                </a:solidFill>
                <a:latin typeface="Helvetica"/>
                <a:sym typeface="Helvetica"/>
              </a:rPr>
              <a:t>iLearn</a:t>
            </a:r>
            <a:r>
              <a:rPr sz="1055" kern="0" dirty="0">
                <a:solidFill>
                  <a:srgbClr val="005493"/>
                </a:solidFill>
                <a:latin typeface="Helvetica"/>
                <a:sym typeface="Helvetica"/>
              </a:rPr>
              <a:t> setup service. She creates sub-environments for three age groups plus a shared environment that includes tools and sites that may be used by all students.</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She drags and drops tools that are available locally and the URLs of external websites into each of these environments. For each of the sub-environments, she assigns an art teacher as its administrator so that they can refine the tool and web site selection that has been set up. She publishes the environments in ‘review mode’ and makes them available to the teachers in the art department.</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After discussing the environments with the teachers, Elena shows them how to refine and extend the environments. Once they have agreed that the art environment is useful, it is released to all students in the school.  </a:t>
            </a:r>
          </a:p>
        </p:txBody>
      </p:sp>
      <p:sp>
        <p:nvSpPr>
          <p:cNvPr id="169" name="Table 3.7 Elena’s scenario: configuring the iLearn system"/>
          <p:cNvSpPr txBox="1">
            <a:spLocks noGrp="1"/>
          </p:cNvSpPr>
          <p:nvPr>
            <p:ph type="title"/>
          </p:nvPr>
        </p:nvSpPr>
        <p:spPr>
          <a:prstGeom prst="rect">
            <a:avLst/>
          </a:prstGeom>
        </p:spPr>
        <p:txBody>
          <a:bodyPr/>
          <a:lstStyle/>
          <a:p>
            <a:r>
              <a:t>Table 3.7 Elena’s scenario: configuring the iLearn system</a:t>
            </a:r>
          </a:p>
        </p:txBody>
      </p:sp>
      <p:pic>
        <p:nvPicPr>
          <p:cNvPr id="5" name="Picture 4" descr="A picture containing text, stationary, colorful&#10;&#10;Description automatically generated">
            <a:extLst>
              <a:ext uri="{FF2B5EF4-FFF2-40B4-BE49-F238E27FC236}">
                <a16:creationId xmlns:a16="http://schemas.microsoft.com/office/drawing/2014/main" id="{B098A8C5-A59C-F8DC-1B44-5C61A566EE3F}"/>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C63663FE-AA61-E439-8177-C40F8F8670DD}"/>
              </a:ext>
            </a:extLst>
          </p:cNvPr>
          <p:cNvSpPr>
            <a:spLocks noGrp="1"/>
          </p:cNvSpPr>
          <p:nvPr>
            <p:ph type="sldNum" sz="quarter" idx="2"/>
          </p:nvPr>
        </p:nvSpPr>
        <p:spPr/>
        <p:txBody>
          <a:bodyPr/>
          <a:lstStyle/>
          <a:p>
            <a:fld id="{86CB4B4D-7CA3-9044-876B-883B54F8677D}" type="slidenum">
              <a:rPr lang="en-NZ" smtClean="0"/>
              <a:t>20</a:t>
            </a:fld>
            <a:endParaRPr lang="en-NZ"/>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tis easy for anyone to read and understand scenarios, so it is possible to get users involved in their development.…"/>
          <p:cNvSpPr txBox="1">
            <a:spLocks noGrp="1"/>
          </p:cNvSpPr>
          <p:nvPr>
            <p:ph type="body" idx="1"/>
          </p:nvPr>
        </p:nvSpPr>
        <p:spPr>
          <a:prstGeom prst="rect">
            <a:avLst/>
          </a:prstGeom>
        </p:spPr>
        <p:txBody>
          <a:bodyPr>
            <a:normAutofit fontScale="92500" lnSpcReduction="10000"/>
          </a:bodyPr>
          <a:lstStyle/>
          <a:p>
            <a:endParaRPr lang="en-AU" dirty="0"/>
          </a:p>
          <a:p>
            <a:r>
              <a:rPr dirty="0"/>
              <a:t>It</a:t>
            </a:r>
            <a:r>
              <a:rPr lang="en-GB" dirty="0"/>
              <a:t> </a:t>
            </a:r>
            <a:r>
              <a:rPr dirty="0"/>
              <a:t>is easy for anyone to read and understand scenarios, so it is possible to get users involved in their development. </a:t>
            </a:r>
          </a:p>
          <a:p>
            <a:r>
              <a:rPr dirty="0"/>
              <a:t>The best approach is to develop an imaginary scenario based on our understanding of how the system might be used then ask users to explain what you have got wrong. </a:t>
            </a:r>
          </a:p>
          <a:p>
            <a:r>
              <a:rPr dirty="0"/>
              <a:t>They might ask about things they did not understand and suggest how the scenario could be extended and made more realistic.</a:t>
            </a:r>
          </a:p>
          <a:p>
            <a:r>
              <a:rPr dirty="0"/>
              <a:t>Our experience was that users are not good at writing scenarios.</a:t>
            </a:r>
          </a:p>
          <a:p>
            <a:pPr lvl="1"/>
            <a:r>
              <a:rPr dirty="0"/>
              <a:t>The scenarios that they created were based on how they worked at the moment. They were far too detailed and the users couldn’t easily generalize their experience.</a:t>
            </a:r>
          </a:p>
        </p:txBody>
      </p:sp>
      <p:sp>
        <p:nvSpPr>
          <p:cNvPr id="174" name="User involvement"/>
          <p:cNvSpPr txBox="1">
            <a:spLocks noGrp="1"/>
          </p:cNvSpPr>
          <p:nvPr>
            <p:ph type="title"/>
          </p:nvPr>
        </p:nvSpPr>
        <p:spPr>
          <a:prstGeom prst="rect">
            <a:avLst/>
          </a:prstGeom>
        </p:spPr>
        <p:txBody>
          <a:bodyPr/>
          <a:lstStyle/>
          <a:p>
            <a:r>
              <a:t>User involvement</a:t>
            </a:r>
          </a:p>
        </p:txBody>
      </p:sp>
      <p:pic>
        <p:nvPicPr>
          <p:cNvPr id="5" name="Picture 4" descr="A picture containing text, stationary, colorful&#10;&#10;Description automatically generated">
            <a:extLst>
              <a:ext uri="{FF2B5EF4-FFF2-40B4-BE49-F238E27FC236}">
                <a16:creationId xmlns:a16="http://schemas.microsoft.com/office/drawing/2014/main" id="{20E81374-B512-B925-86EE-727021280E66}"/>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CC52EB04-DD3C-9757-D51F-82B7B6643B90}"/>
              </a:ext>
            </a:extLst>
          </p:cNvPr>
          <p:cNvSpPr>
            <a:spLocks noGrp="1"/>
          </p:cNvSpPr>
          <p:nvPr>
            <p:ph type="sldNum" sz="quarter" idx="2"/>
          </p:nvPr>
        </p:nvSpPr>
        <p:spPr/>
        <p:txBody>
          <a:bodyPr/>
          <a:lstStyle/>
          <a:p>
            <a:fld id="{86CB4B4D-7CA3-9044-876B-883B54F8677D}" type="slidenum">
              <a:rPr lang="en-NZ" smtClean="0"/>
              <a:t>21</a:t>
            </a:fld>
            <a:endParaRPr lang="en-NZ"/>
          </a:p>
        </p:txBody>
      </p:sp>
      <p:sp>
        <p:nvSpPr>
          <p:cNvPr id="4" name="Footer Placeholder 3">
            <a:extLst>
              <a:ext uri="{FF2B5EF4-FFF2-40B4-BE49-F238E27FC236}">
                <a16:creationId xmlns:a16="http://schemas.microsoft.com/office/drawing/2014/main" id="{29CD1BDF-952C-FAD5-692C-764549E78D18}"/>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cenarios are high-level stories of system use. They should describe a sequence of interactions with the system but should not include details of these interactions.…"/>
          <p:cNvSpPr txBox="1">
            <a:spLocks noGrp="1"/>
          </p:cNvSpPr>
          <p:nvPr>
            <p:ph type="body" idx="1"/>
          </p:nvPr>
        </p:nvSpPr>
        <p:spPr>
          <a:xfrm>
            <a:off x="324000" y="881149"/>
            <a:ext cx="7805069" cy="3777361"/>
          </a:xfrm>
          <a:prstGeom prst="rect">
            <a:avLst/>
          </a:prstGeom>
        </p:spPr>
        <p:txBody>
          <a:bodyPr>
            <a:normAutofit fontScale="55000" lnSpcReduction="20000"/>
          </a:bodyPr>
          <a:lstStyle/>
          <a:p>
            <a:pPr marL="108809" indent="-108809" defTabSz="258773">
              <a:spcBef>
                <a:spcPts val="1319"/>
              </a:spcBef>
              <a:defRPr sz="2351"/>
            </a:pPr>
            <a:r>
              <a:rPr dirty="0"/>
              <a:t>Scenarios are high-level stories of system use. They should describe a sequence of interactions with the system but should not include details of these interactions.</a:t>
            </a:r>
            <a:endParaRPr lang="en-AU" dirty="0"/>
          </a:p>
          <a:p>
            <a:pPr marL="108809" indent="-108809" defTabSz="258773">
              <a:spcBef>
                <a:spcPts val="1319"/>
              </a:spcBef>
              <a:defRPr sz="2351"/>
            </a:pPr>
            <a:r>
              <a:rPr dirty="0"/>
              <a:t>User stories are finer-grain narratives that set out in a more detailed and structured way a single thing that a user wants from a software system. </a:t>
            </a:r>
          </a:p>
          <a:p>
            <a:pPr marL="405036" lvl="1" indent="-202517" defTabSz="258773">
              <a:spcBef>
                <a:spcPts val="1319"/>
              </a:spcBef>
              <a:defRPr sz="2016"/>
            </a:pPr>
            <a:r>
              <a:rPr dirty="0"/>
              <a:t>As an author, I need a way to organize the book that I’m writing into chapters and sections. </a:t>
            </a:r>
          </a:p>
          <a:p>
            <a:pPr marL="108809" indent="-108809" defTabSz="258773">
              <a:spcBef>
                <a:spcPts val="1319"/>
              </a:spcBef>
              <a:defRPr sz="2351"/>
            </a:pPr>
            <a:r>
              <a:rPr dirty="0"/>
              <a:t>This story reflects what has become the standard format of a user story:</a:t>
            </a:r>
          </a:p>
          <a:p>
            <a:pPr marL="405036" lvl="1" indent="-202517" defTabSz="258773">
              <a:spcBef>
                <a:spcPts val="1319"/>
              </a:spcBef>
              <a:defRPr sz="2016"/>
            </a:pPr>
            <a:r>
              <a:rPr b="1" dirty="0"/>
              <a:t>As a</a:t>
            </a:r>
            <a:r>
              <a:rPr dirty="0"/>
              <a:t> &lt;role&gt;, I &lt;want | need&gt; </a:t>
            </a:r>
            <a:r>
              <a:rPr b="1" dirty="0"/>
              <a:t>to</a:t>
            </a:r>
            <a:r>
              <a:rPr dirty="0"/>
              <a:t> &lt;do something&gt;</a:t>
            </a:r>
          </a:p>
          <a:p>
            <a:pPr marL="641307" lvl="2" indent="-236270" defTabSz="258773">
              <a:spcBef>
                <a:spcPts val="1319"/>
              </a:spcBef>
              <a:defRPr sz="2351"/>
            </a:pPr>
            <a:r>
              <a:rPr dirty="0"/>
              <a:t>As a teacher, I want to tell all members of my group when new information is available</a:t>
            </a:r>
          </a:p>
          <a:p>
            <a:pPr marL="108809" indent="-108809" defTabSz="258773">
              <a:spcBef>
                <a:spcPts val="1319"/>
              </a:spcBef>
              <a:defRPr sz="2351"/>
            </a:pPr>
            <a:r>
              <a:rPr dirty="0"/>
              <a:t>A variant of this standard format adds a justification for the action:</a:t>
            </a:r>
          </a:p>
          <a:p>
            <a:pPr marL="405036" lvl="1" indent="-202517" defTabSz="258773">
              <a:spcBef>
                <a:spcPts val="1319"/>
              </a:spcBef>
              <a:defRPr sz="2016"/>
            </a:pPr>
            <a:r>
              <a:rPr b="1" dirty="0"/>
              <a:t>As a</a:t>
            </a:r>
            <a:r>
              <a:rPr dirty="0"/>
              <a:t> &lt;role&gt; I &lt;want | need&gt; </a:t>
            </a:r>
            <a:r>
              <a:rPr b="1" dirty="0"/>
              <a:t>to</a:t>
            </a:r>
            <a:r>
              <a:rPr dirty="0"/>
              <a:t> &lt;do something&gt; </a:t>
            </a:r>
            <a:r>
              <a:rPr b="1" dirty="0"/>
              <a:t>so that</a:t>
            </a:r>
            <a:r>
              <a:rPr dirty="0"/>
              <a:t> &lt;reason&gt;</a:t>
            </a:r>
          </a:p>
          <a:p>
            <a:pPr marL="641307" lvl="2" indent="-236270" defTabSz="258773">
              <a:spcBef>
                <a:spcPts val="1319"/>
              </a:spcBef>
              <a:defRPr sz="2351"/>
            </a:pPr>
            <a:r>
              <a:rPr dirty="0"/>
              <a:t>As a teacher, I need to be able to report who is attending a class trip so that the school maintains the required health and safety records.</a:t>
            </a:r>
          </a:p>
        </p:txBody>
      </p:sp>
      <p:sp>
        <p:nvSpPr>
          <p:cNvPr id="178" name="User stories"/>
          <p:cNvSpPr txBox="1">
            <a:spLocks noGrp="1"/>
          </p:cNvSpPr>
          <p:nvPr>
            <p:ph type="title"/>
          </p:nvPr>
        </p:nvSpPr>
        <p:spPr>
          <a:prstGeom prst="rect">
            <a:avLst/>
          </a:prstGeom>
        </p:spPr>
        <p:txBody>
          <a:bodyPr/>
          <a:lstStyle/>
          <a:p>
            <a:r>
              <a:t>User stories</a:t>
            </a:r>
          </a:p>
        </p:txBody>
      </p:sp>
      <p:pic>
        <p:nvPicPr>
          <p:cNvPr id="5" name="Picture 4" descr="A picture containing text, stationary, colorful&#10;&#10;Description automatically generated">
            <a:extLst>
              <a:ext uri="{FF2B5EF4-FFF2-40B4-BE49-F238E27FC236}">
                <a16:creationId xmlns:a16="http://schemas.microsoft.com/office/drawing/2014/main" id="{F9B6481A-5865-07CC-55E4-B95350ECD1CD}"/>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94B3FEA0-113C-0391-9D01-D5C5DD8E9B07}"/>
              </a:ext>
            </a:extLst>
          </p:cNvPr>
          <p:cNvSpPr>
            <a:spLocks noGrp="1"/>
          </p:cNvSpPr>
          <p:nvPr>
            <p:ph type="sldNum" sz="quarter" idx="2"/>
          </p:nvPr>
        </p:nvSpPr>
        <p:spPr/>
        <p:txBody>
          <a:bodyPr/>
          <a:lstStyle/>
          <a:p>
            <a:fld id="{86CB4B4D-7CA3-9044-876B-883B54F8677D}" type="slidenum">
              <a:rPr lang="en-NZ" smtClean="0"/>
              <a:t>22</a:t>
            </a:fld>
            <a:endParaRPr lang="en-NZ"/>
          </a:p>
        </p:txBody>
      </p:sp>
      <p:sp>
        <p:nvSpPr>
          <p:cNvPr id="4" name="Footer Placeholder 3">
            <a:extLst>
              <a:ext uri="{FF2B5EF4-FFF2-40B4-BE49-F238E27FC236}">
                <a16:creationId xmlns:a16="http://schemas.microsoft.com/office/drawing/2014/main" id="{0AD9CC0F-444D-9BE0-F151-5DCF8F4DD711}"/>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An important use of user stories is in planning.…"/>
          <p:cNvSpPr txBox="1">
            <a:spLocks noGrp="1"/>
          </p:cNvSpPr>
          <p:nvPr>
            <p:ph type="body" idx="1"/>
          </p:nvPr>
        </p:nvSpPr>
        <p:spPr>
          <a:prstGeom prst="rect">
            <a:avLst/>
          </a:prstGeom>
        </p:spPr>
        <p:txBody>
          <a:bodyPr>
            <a:normAutofit lnSpcReduction="10000"/>
          </a:bodyPr>
          <a:lstStyle/>
          <a:p>
            <a:r>
              <a:t>An important use of user stories is in planning.</a:t>
            </a:r>
          </a:p>
          <a:p>
            <a:pPr lvl="1"/>
            <a:r>
              <a:t>Many users of the Scrum method represent the product backlog as a set of user stories. </a:t>
            </a:r>
          </a:p>
          <a:p>
            <a:r>
              <a:t>User stories should focus on a clearly defined system feature or aspect of a feature that can be implemented within a single sprint. </a:t>
            </a:r>
          </a:p>
          <a:p>
            <a:r>
              <a:t>If the story is about a more complex feature that might take several sprints to implement, then it is called an epic.</a:t>
            </a:r>
          </a:p>
          <a:p>
            <a:pPr lvl="1"/>
            <a:r>
              <a:t>As a system manager, I need a way to backup the system and restore either individual applications, files, directories or the whole system.</a:t>
            </a:r>
          </a:p>
          <a:p>
            <a:pPr lvl="1"/>
            <a:r>
              <a:t>There is a lot of functionality associated with this user story. For implementation, it should be broken down into simpler stories with each story focusing on a single aspect of the backup system.</a:t>
            </a:r>
          </a:p>
        </p:txBody>
      </p:sp>
      <p:sp>
        <p:nvSpPr>
          <p:cNvPr id="182" name="User stories in planning"/>
          <p:cNvSpPr txBox="1">
            <a:spLocks noGrp="1"/>
          </p:cNvSpPr>
          <p:nvPr>
            <p:ph type="title"/>
          </p:nvPr>
        </p:nvSpPr>
        <p:spPr>
          <a:prstGeom prst="rect">
            <a:avLst/>
          </a:prstGeom>
        </p:spPr>
        <p:txBody>
          <a:bodyPr/>
          <a:lstStyle/>
          <a:p>
            <a:r>
              <a:t>User stories in planning</a:t>
            </a:r>
          </a:p>
        </p:txBody>
      </p:sp>
      <p:pic>
        <p:nvPicPr>
          <p:cNvPr id="5" name="Picture 4" descr="A picture containing text, stationary, colorful&#10;&#10;Description automatically generated">
            <a:extLst>
              <a:ext uri="{FF2B5EF4-FFF2-40B4-BE49-F238E27FC236}">
                <a16:creationId xmlns:a16="http://schemas.microsoft.com/office/drawing/2014/main" id="{CE1CF230-FF6F-BAF1-8A52-32AF032EE3AB}"/>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16B6EA59-A8C0-B149-1C1A-2B5918708BB2}"/>
              </a:ext>
            </a:extLst>
          </p:cNvPr>
          <p:cNvSpPr>
            <a:spLocks noGrp="1"/>
          </p:cNvSpPr>
          <p:nvPr>
            <p:ph type="sldNum" sz="quarter" idx="2"/>
          </p:nvPr>
        </p:nvSpPr>
        <p:spPr/>
        <p:txBody>
          <a:bodyPr/>
          <a:lstStyle/>
          <a:p>
            <a:fld id="{86CB4B4D-7CA3-9044-876B-883B54F8677D}" type="slidenum">
              <a:rPr lang="en-NZ" smtClean="0"/>
              <a:t>23</a:t>
            </a:fld>
            <a:endParaRPr lang="en-NZ"/>
          </a:p>
        </p:txBody>
      </p:sp>
      <p:sp>
        <p:nvSpPr>
          <p:cNvPr id="4" name="Footer Placeholder 3">
            <a:extLst>
              <a:ext uri="{FF2B5EF4-FFF2-40B4-BE49-F238E27FC236}">
                <a16:creationId xmlns:a16="http://schemas.microsoft.com/office/drawing/2014/main" id="{F4A28D42-4AC9-75FE-39B1-F0CB96F98CD0}"/>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D93B4-6272-7E4D-B6C1-88136B20FF44}"/>
              </a:ext>
            </a:extLst>
          </p:cNvPr>
          <p:cNvPicPr>
            <a:picLocks noChangeAspect="1"/>
          </p:cNvPicPr>
          <p:nvPr/>
        </p:nvPicPr>
        <p:blipFill rotWithShape="1">
          <a:blip r:embed="rId2">
            <a:extLst>
              <a:ext uri="{28A0092B-C50C-407E-A947-70E740481C1C}">
                <a14:useLocalDpi xmlns:a14="http://schemas.microsoft.com/office/drawing/2010/main" val="0"/>
              </a:ext>
            </a:extLst>
          </a:blip>
          <a:srcRect t="9129" b="52359"/>
          <a:stretch/>
        </p:blipFill>
        <p:spPr>
          <a:xfrm>
            <a:off x="1440260" y="774686"/>
            <a:ext cx="6539246" cy="3596762"/>
          </a:xfrm>
          <a:prstGeom prst="rect">
            <a:avLst/>
          </a:prstGeom>
        </p:spPr>
      </p:pic>
      <p:sp>
        <p:nvSpPr>
          <p:cNvPr id="189" name="Figure 3.6 User stories from Emma’s scenario"/>
          <p:cNvSpPr txBox="1">
            <a:spLocks noGrp="1"/>
          </p:cNvSpPr>
          <p:nvPr>
            <p:ph type="title"/>
          </p:nvPr>
        </p:nvSpPr>
        <p:spPr>
          <a:prstGeom prst="rect">
            <a:avLst/>
          </a:prstGeom>
        </p:spPr>
        <p:txBody>
          <a:bodyPr/>
          <a:lstStyle/>
          <a:p>
            <a:r>
              <a:t>Figure 3.6 User stories from Emma’s scenario</a:t>
            </a:r>
          </a:p>
        </p:txBody>
      </p:sp>
      <p:pic>
        <p:nvPicPr>
          <p:cNvPr id="5" name="Picture 4" descr="A picture containing text, stationary, colorful&#10;&#10;Description automatically generated">
            <a:extLst>
              <a:ext uri="{FF2B5EF4-FFF2-40B4-BE49-F238E27FC236}">
                <a16:creationId xmlns:a16="http://schemas.microsoft.com/office/drawing/2014/main" id="{E2ECFA17-0F18-4514-3DC1-0D89FE3853B3}"/>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D4910287-690C-8B1B-E197-5963912FB096}"/>
              </a:ext>
            </a:extLst>
          </p:cNvPr>
          <p:cNvSpPr>
            <a:spLocks noGrp="1"/>
          </p:cNvSpPr>
          <p:nvPr>
            <p:ph type="sldNum" sz="quarter" idx="2"/>
          </p:nvPr>
        </p:nvSpPr>
        <p:spPr/>
        <p:txBody>
          <a:bodyPr/>
          <a:lstStyle/>
          <a:p>
            <a:fld id="{86CB4B4D-7CA3-9044-876B-883B54F8677D}" type="slidenum">
              <a:rPr lang="en-NZ" smtClean="0"/>
              <a:t>24</a:t>
            </a:fld>
            <a:endParaRPr lang="en-NZ"/>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tories can be used to describe features in your product that should be implemented.…"/>
          <p:cNvSpPr txBox="1">
            <a:spLocks noGrp="1"/>
          </p:cNvSpPr>
          <p:nvPr>
            <p:ph type="body" idx="1"/>
          </p:nvPr>
        </p:nvSpPr>
        <p:spPr>
          <a:prstGeom prst="rect">
            <a:avLst/>
          </a:prstGeom>
        </p:spPr>
        <p:txBody>
          <a:bodyPr/>
          <a:lstStyle/>
          <a:p>
            <a:r>
              <a:rPr dirty="0"/>
              <a:t>Stories can be used to describe features in your product that should be implemented.</a:t>
            </a:r>
          </a:p>
          <a:p>
            <a:r>
              <a:rPr dirty="0"/>
              <a:t>Each feature can have a set of associated stories that describe how that feature is used.</a:t>
            </a:r>
          </a:p>
        </p:txBody>
      </p:sp>
      <p:sp>
        <p:nvSpPr>
          <p:cNvPr id="194" name="Feature description using user stories"/>
          <p:cNvSpPr txBox="1">
            <a:spLocks noGrp="1"/>
          </p:cNvSpPr>
          <p:nvPr>
            <p:ph type="title"/>
          </p:nvPr>
        </p:nvSpPr>
        <p:spPr>
          <a:prstGeom prst="rect">
            <a:avLst/>
          </a:prstGeom>
        </p:spPr>
        <p:txBody>
          <a:bodyPr/>
          <a:lstStyle/>
          <a:p>
            <a:r>
              <a:t>Feature description using user stories</a:t>
            </a:r>
          </a:p>
        </p:txBody>
      </p:sp>
      <p:pic>
        <p:nvPicPr>
          <p:cNvPr id="5" name="Picture 4" descr="A picture containing text, stationary, colorful&#10;&#10;Description automatically generated">
            <a:extLst>
              <a:ext uri="{FF2B5EF4-FFF2-40B4-BE49-F238E27FC236}">
                <a16:creationId xmlns:a16="http://schemas.microsoft.com/office/drawing/2014/main" id="{B05DDC21-7F69-0357-3EF3-F0D7117E9AD5}"/>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6E3AC133-6313-6379-53DB-77906A5EAEC5}"/>
              </a:ext>
            </a:extLst>
          </p:cNvPr>
          <p:cNvSpPr>
            <a:spLocks noGrp="1"/>
          </p:cNvSpPr>
          <p:nvPr>
            <p:ph type="sldNum" sz="quarter" idx="2"/>
          </p:nvPr>
        </p:nvSpPr>
        <p:spPr/>
        <p:txBody>
          <a:bodyPr/>
          <a:lstStyle/>
          <a:p>
            <a:fld id="{86CB4B4D-7CA3-9044-876B-883B54F8677D}" type="slidenum">
              <a:rPr lang="en-NZ" smtClean="0"/>
              <a:t>25</a:t>
            </a:fld>
            <a:endParaRPr lang="en-NZ"/>
          </a:p>
        </p:txBody>
      </p:sp>
      <p:sp>
        <p:nvSpPr>
          <p:cNvPr id="4" name="Footer Placeholder 3">
            <a:extLst>
              <a:ext uri="{FF2B5EF4-FFF2-40B4-BE49-F238E27FC236}">
                <a16:creationId xmlns:a16="http://schemas.microsoft.com/office/drawing/2014/main" id="{03D1BF86-BAAF-0908-C1F2-21D618CFBFAB}"/>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667E9-E4D0-844C-9DD4-2D4BC87B61A5}"/>
              </a:ext>
            </a:extLst>
          </p:cNvPr>
          <p:cNvPicPr>
            <a:picLocks noChangeAspect="1"/>
          </p:cNvPicPr>
          <p:nvPr/>
        </p:nvPicPr>
        <p:blipFill rotWithShape="1">
          <a:blip r:embed="rId2">
            <a:extLst>
              <a:ext uri="{28A0092B-C50C-407E-A947-70E740481C1C}">
                <a14:useLocalDpi xmlns:a14="http://schemas.microsoft.com/office/drawing/2010/main" val="0"/>
              </a:ext>
            </a:extLst>
          </a:blip>
          <a:srcRect t="9754" b="49653"/>
          <a:stretch/>
        </p:blipFill>
        <p:spPr>
          <a:xfrm>
            <a:off x="1211015" y="695637"/>
            <a:ext cx="6422655" cy="3723586"/>
          </a:xfrm>
          <a:prstGeom prst="rect">
            <a:avLst/>
          </a:prstGeom>
        </p:spPr>
      </p:pic>
      <p:sp>
        <p:nvSpPr>
          <p:cNvPr id="197" name="Figure 3.7 User stories describing the Groups feature"/>
          <p:cNvSpPr txBox="1">
            <a:spLocks noGrp="1"/>
          </p:cNvSpPr>
          <p:nvPr>
            <p:ph type="title"/>
          </p:nvPr>
        </p:nvSpPr>
        <p:spPr>
          <a:prstGeom prst="rect">
            <a:avLst/>
          </a:prstGeom>
        </p:spPr>
        <p:txBody>
          <a:bodyPr/>
          <a:lstStyle/>
          <a:p>
            <a:r>
              <a:t>Figure 3.7 User stories describing the Groups feature</a:t>
            </a:r>
          </a:p>
        </p:txBody>
      </p:sp>
      <p:pic>
        <p:nvPicPr>
          <p:cNvPr id="5" name="Picture 4" descr="A picture containing text, stationary, colorful&#10;&#10;Description automatically generated">
            <a:extLst>
              <a:ext uri="{FF2B5EF4-FFF2-40B4-BE49-F238E27FC236}">
                <a16:creationId xmlns:a16="http://schemas.microsoft.com/office/drawing/2014/main" id="{CF729A79-1883-C1DF-C3BB-B8FE8BA05E6B}"/>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1568FA26-1896-EC28-CAAE-0FE77A7D0FD5}"/>
              </a:ext>
            </a:extLst>
          </p:cNvPr>
          <p:cNvSpPr>
            <a:spLocks noGrp="1"/>
          </p:cNvSpPr>
          <p:nvPr>
            <p:ph type="sldNum" sz="quarter" idx="2"/>
          </p:nvPr>
        </p:nvSpPr>
        <p:spPr/>
        <p:txBody>
          <a:bodyPr/>
          <a:lstStyle/>
          <a:p>
            <a:fld id="{86CB4B4D-7CA3-9044-876B-883B54F8677D}" type="slidenum">
              <a:rPr lang="en-NZ" smtClean="0"/>
              <a:t>26</a:t>
            </a:fld>
            <a:endParaRPr lang="en-NZ"/>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As you can express all of the functionality described in a scenario as user stories, do you really need scenarios?’…"/>
          <p:cNvSpPr txBox="1">
            <a:spLocks noGrp="1"/>
          </p:cNvSpPr>
          <p:nvPr>
            <p:ph type="body" idx="1"/>
          </p:nvPr>
        </p:nvSpPr>
        <p:spPr>
          <a:prstGeom prst="rect">
            <a:avLst/>
          </a:prstGeom>
        </p:spPr>
        <p:txBody>
          <a:bodyPr>
            <a:normAutofit fontScale="62500" lnSpcReduction="20000"/>
          </a:bodyPr>
          <a:lstStyle/>
          <a:p>
            <a:pPr marL="126944" indent="-126944" defTabSz="301902">
              <a:spcBef>
                <a:spcPts val="1529"/>
              </a:spcBef>
              <a:defRPr sz="2744"/>
            </a:pPr>
            <a:endParaRPr lang="en-AU" dirty="0"/>
          </a:p>
          <a:p>
            <a:pPr marL="126944" indent="-126944" defTabSz="301902">
              <a:spcBef>
                <a:spcPts val="1529"/>
              </a:spcBef>
              <a:defRPr sz="2744"/>
            </a:pPr>
            <a:r>
              <a:rPr dirty="0"/>
              <a:t>As you can express all of the functionality described in a scenario as user stories, do you really need scenarios?’</a:t>
            </a:r>
          </a:p>
          <a:p>
            <a:pPr marL="126944" indent="-126944" defTabSz="301902">
              <a:spcBef>
                <a:spcPts val="1529"/>
              </a:spcBef>
              <a:defRPr sz="2744"/>
            </a:pPr>
            <a:r>
              <a:rPr dirty="0"/>
              <a:t>Scenarios are more natural and are helpful for the following reasons:</a:t>
            </a:r>
          </a:p>
          <a:p>
            <a:pPr marL="472542" lvl="1" indent="-236270" defTabSz="301902">
              <a:spcBef>
                <a:spcPts val="1529"/>
              </a:spcBef>
              <a:defRPr sz="2352"/>
            </a:pPr>
            <a:r>
              <a:rPr dirty="0"/>
              <a:t>Scenarios read more naturally because they describe what a user of a system is actually doing with that system. People often find it easier to relate to this specific information rather than the statement of wants or needs set out in a set of user stories.</a:t>
            </a:r>
          </a:p>
          <a:p>
            <a:pPr marL="472542" lvl="1" indent="-236270" defTabSz="301902">
              <a:spcBef>
                <a:spcPts val="1529"/>
              </a:spcBef>
              <a:defRPr sz="2352"/>
            </a:pPr>
            <a:r>
              <a:rPr dirty="0"/>
              <a:t>If you are interviewing real users or are checking a scenario with real users, they don’t talk in the stylized way that is used in user stories. People relate better to the more natural narrative in scenarios.</a:t>
            </a:r>
          </a:p>
          <a:p>
            <a:pPr marL="472542" lvl="1" indent="-236270" defTabSz="301902">
              <a:spcBef>
                <a:spcPts val="1529"/>
              </a:spcBef>
              <a:defRPr sz="2352"/>
            </a:pPr>
            <a:r>
              <a:rPr dirty="0"/>
              <a:t>Scenarios often provide more context - information about what the user is trying to do and their normal ways of working. You can do this in user stories, but it means that they are no longer simple statements about the use of a system feature.</a:t>
            </a:r>
          </a:p>
        </p:txBody>
      </p:sp>
      <p:sp>
        <p:nvSpPr>
          <p:cNvPr id="202" name="Stories and scenarios"/>
          <p:cNvSpPr txBox="1">
            <a:spLocks noGrp="1"/>
          </p:cNvSpPr>
          <p:nvPr>
            <p:ph type="title"/>
          </p:nvPr>
        </p:nvSpPr>
        <p:spPr>
          <a:prstGeom prst="rect">
            <a:avLst/>
          </a:prstGeom>
        </p:spPr>
        <p:txBody>
          <a:bodyPr/>
          <a:lstStyle/>
          <a:p>
            <a:r>
              <a:t>Stories and scenarios</a:t>
            </a:r>
          </a:p>
        </p:txBody>
      </p:sp>
      <p:pic>
        <p:nvPicPr>
          <p:cNvPr id="5" name="Picture 4" descr="A picture containing text, stationary, colorful&#10;&#10;Description automatically generated">
            <a:extLst>
              <a:ext uri="{FF2B5EF4-FFF2-40B4-BE49-F238E27FC236}">
                <a16:creationId xmlns:a16="http://schemas.microsoft.com/office/drawing/2014/main" id="{D7AA7C9E-DA37-6911-AA23-86BA853D08F1}"/>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4255B307-76A7-AB78-2BA0-85E7080389F9}"/>
              </a:ext>
            </a:extLst>
          </p:cNvPr>
          <p:cNvSpPr>
            <a:spLocks noGrp="1"/>
          </p:cNvSpPr>
          <p:nvPr>
            <p:ph type="sldNum" sz="quarter" idx="2"/>
          </p:nvPr>
        </p:nvSpPr>
        <p:spPr/>
        <p:txBody>
          <a:bodyPr/>
          <a:lstStyle/>
          <a:p>
            <a:fld id="{86CB4B4D-7CA3-9044-876B-883B54F8677D}" type="slidenum">
              <a:rPr lang="en-NZ" smtClean="0"/>
              <a:t>27</a:t>
            </a:fld>
            <a:endParaRPr lang="en-NZ"/>
          </a:p>
        </p:txBody>
      </p:sp>
      <p:sp>
        <p:nvSpPr>
          <p:cNvPr id="4" name="Footer Placeholder 3">
            <a:extLst>
              <a:ext uri="{FF2B5EF4-FFF2-40B4-BE49-F238E27FC236}">
                <a16:creationId xmlns:a16="http://schemas.microsoft.com/office/drawing/2014/main" id="{5DBD9CD9-F991-F265-5D12-CF249BE9F431}"/>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Your aim in the initial stage of product design should be to create a list of features that define your product.…"/>
          <p:cNvSpPr txBox="1">
            <a:spLocks noGrp="1"/>
          </p:cNvSpPr>
          <p:nvPr>
            <p:ph type="body" idx="1"/>
          </p:nvPr>
        </p:nvSpPr>
        <p:spPr>
          <a:xfrm>
            <a:off x="324000" y="881149"/>
            <a:ext cx="7980245" cy="3777361"/>
          </a:xfrm>
          <a:prstGeom prst="rect">
            <a:avLst/>
          </a:prstGeom>
        </p:spPr>
        <p:txBody>
          <a:bodyPr>
            <a:normAutofit fontScale="55000" lnSpcReduction="20000"/>
          </a:bodyPr>
          <a:lstStyle/>
          <a:p>
            <a:pPr marL="124353" indent="-124353" defTabSz="295740">
              <a:spcBef>
                <a:spcPts val="1477"/>
              </a:spcBef>
              <a:defRPr sz="2688"/>
            </a:pPr>
            <a:r>
              <a:rPr dirty="0"/>
              <a:t>Your aim in the initial stage of product design should be to create a list of features that define your product. </a:t>
            </a:r>
          </a:p>
          <a:p>
            <a:pPr marL="124353" indent="-124353" defTabSz="295740">
              <a:spcBef>
                <a:spcPts val="1477"/>
              </a:spcBef>
              <a:defRPr sz="2688"/>
            </a:pPr>
            <a:r>
              <a:rPr dirty="0"/>
              <a:t>A feature is a way of allowing users to access and use your product’s functionality so the feature list defines the overall functionality of the system.</a:t>
            </a:r>
          </a:p>
          <a:p>
            <a:pPr marL="124353" indent="-124353" defTabSz="295740">
              <a:spcBef>
                <a:spcPts val="1477"/>
              </a:spcBef>
              <a:defRPr sz="2688"/>
            </a:pPr>
            <a:r>
              <a:rPr dirty="0"/>
              <a:t>Features should be independent, coherent and relevant:</a:t>
            </a:r>
          </a:p>
          <a:p>
            <a:pPr marL="462898" lvl="1" indent="-231449" defTabSz="295740">
              <a:spcBef>
                <a:spcPts val="1477"/>
              </a:spcBef>
              <a:defRPr sz="2304"/>
            </a:pPr>
            <a:r>
              <a:rPr i="1" dirty="0"/>
              <a:t>Independence</a:t>
            </a:r>
            <a:r>
              <a:rPr dirty="0"/>
              <a:t> </a:t>
            </a:r>
            <a:br>
              <a:rPr dirty="0"/>
            </a:br>
            <a:r>
              <a:rPr dirty="0"/>
              <a:t>Features should not depend on how other system features are implemented and should not be affected by the order of activation of other features.</a:t>
            </a:r>
          </a:p>
          <a:p>
            <a:pPr marL="462898" lvl="1" indent="-231449" defTabSz="295740">
              <a:spcBef>
                <a:spcPts val="1477"/>
              </a:spcBef>
              <a:defRPr sz="2304"/>
            </a:pPr>
            <a:r>
              <a:rPr i="1" dirty="0"/>
              <a:t>Coherence</a:t>
            </a:r>
            <a:r>
              <a:rPr dirty="0"/>
              <a:t> </a:t>
            </a:r>
            <a:br>
              <a:rPr dirty="0"/>
            </a:br>
            <a:r>
              <a:rPr dirty="0"/>
              <a:t>Features should be linked to a single item of functionality. They should not do more than one thing and they should never have side-effects.</a:t>
            </a:r>
          </a:p>
          <a:p>
            <a:pPr marL="462898" lvl="1" indent="-231449" defTabSz="295740">
              <a:spcBef>
                <a:spcPts val="1477"/>
              </a:spcBef>
              <a:defRPr sz="2304"/>
            </a:pPr>
            <a:r>
              <a:rPr i="1" dirty="0"/>
              <a:t>Relevance</a:t>
            </a:r>
            <a:r>
              <a:rPr dirty="0"/>
              <a:t> </a:t>
            </a:r>
            <a:br>
              <a:rPr dirty="0"/>
            </a:br>
            <a:r>
              <a:rPr dirty="0"/>
              <a:t>Features should reflect the way that users normally carry out some task. They should not provide obscure functionality that is hardly ever required.</a:t>
            </a:r>
          </a:p>
        </p:txBody>
      </p:sp>
      <p:sp>
        <p:nvSpPr>
          <p:cNvPr id="206" name="Feature identification"/>
          <p:cNvSpPr txBox="1">
            <a:spLocks noGrp="1"/>
          </p:cNvSpPr>
          <p:nvPr>
            <p:ph type="title"/>
          </p:nvPr>
        </p:nvSpPr>
        <p:spPr>
          <a:prstGeom prst="rect">
            <a:avLst/>
          </a:prstGeom>
        </p:spPr>
        <p:txBody>
          <a:bodyPr/>
          <a:lstStyle/>
          <a:p>
            <a:r>
              <a:t>Feature identification</a:t>
            </a:r>
          </a:p>
        </p:txBody>
      </p:sp>
      <p:pic>
        <p:nvPicPr>
          <p:cNvPr id="5" name="Picture 4" descr="A picture containing text, stationary, colorful&#10;&#10;Description automatically generated">
            <a:extLst>
              <a:ext uri="{FF2B5EF4-FFF2-40B4-BE49-F238E27FC236}">
                <a16:creationId xmlns:a16="http://schemas.microsoft.com/office/drawing/2014/main" id="{2FCB2493-2635-6895-7650-7A44D6726275}"/>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39E66417-2981-C8F5-E50C-ADACD6E6874B}"/>
              </a:ext>
            </a:extLst>
          </p:cNvPr>
          <p:cNvSpPr>
            <a:spLocks noGrp="1"/>
          </p:cNvSpPr>
          <p:nvPr>
            <p:ph type="sldNum" sz="quarter" idx="2"/>
          </p:nvPr>
        </p:nvSpPr>
        <p:spPr/>
        <p:txBody>
          <a:bodyPr/>
          <a:lstStyle/>
          <a:p>
            <a:fld id="{86CB4B4D-7CA3-9044-876B-883B54F8677D}" type="slidenum">
              <a:rPr lang="en-NZ" smtClean="0"/>
              <a:t>28</a:t>
            </a:fld>
            <a:endParaRPr lang="en-NZ"/>
          </a:p>
        </p:txBody>
      </p:sp>
      <p:sp>
        <p:nvSpPr>
          <p:cNvPr id="4" name="Footer Placeholder 3">
            <a:extLst>
              <a:ext uri="{FF2B5EF4-FFF2-40B4-BE49-F238E27FC236}">
                <a16:creationId xmlns:a16="http://schemas.microsoft.com/office/drawing/2014/main" id="{FD4DA0C3-5DD1-4B09-FB38-55D0E2A6C894}"/>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Figure 3.8 Feature design"/>
          <p:cNvSpPr txBox="1">
            <a:spLocks noGrp="1"/>
          </p:cNvSpPr>
          <p:nvPr>
            <p:ph type="title"/>
          </p:nvPr>
        </p:nvSpPr>
        <p:spPr>
          <a:prstGeom prst="rect">
            <a:avLst/>
          </a:prstGeom>
        </p:spPr>
        <p:txBody>
          <a:bodyPr/>
          <a:lstStyle/>
          <a:p>
            <a:r>
              <a:t>Figure 3.8 Feature design</a:t>
            </a:r>
          </a:p>
        </p:txBody>
      </p:sp>
      <p:pic>
        <p:nvPicPr>
          <p:cNvPr id="3" name="Picture 2">
            <a:extLst>
              <a:ext uri="{FF2B5EF4-FFF2-40B4-BE49-F238E27FC236}">
                <a16:creationId xmlns:a16="http://schemas.microsoft.com/office/drawing/2014/main" id="{F308856F-CE71-CC41-AED1-63013FE2B92A}"/>
              </a:ext>
            </a:extLst>
          </p:cNvPr>
          <p:cNvPicPr>
            <a:picLocks noChangeAspect="1"/>
          </p:cNvPicPr>
          <p:nvPr/>
        </p:nvPicPr>
        <p:blipFill rotWithShape="1">
          <a:blip r:embed="rId2">
            <a:extLst>
              <a:ext uri="{28A0092B-C50C-407E-A947-70E740481C1C}">
                <a14:useLocalDpi xmlns:a14="http://schemas.microsoft.com/office/drawing/2010/main" val="0"/>
              </a:ext>
            </a:extLst>
          </a:blip>
          <a:srcRect l="15280" t="6840" r="16041" b="54648"/>
          <a:stretch/>
        </p:blipFill>
        <p:spPr>
          <a:xfrm>
            <a:off x="1893972" y="766783"/>
            <a:ext cx="5035466" cy="4032734"/>
          </a:xfrm>
          <a:prstGeom prst="rect">
            <a:avLst/>
          </a:prstGeom>
        </p:spPr>
      </p:pic>
      <p:pic>
        <p:nvPicPr>
          <p:cNvPr id="5" name="Picture 4" descr="A picture containing text, stationary, colorful&#10;&#10;Description automatically generated">
            <a:extLst>
              <a:ext uri="{FF2B5EF4-FFF2-40B4-BE49-F238E27FC236}">
                <a16:creationId xmlns:a16="http://schemas.microsoft.com/office/drawing/2014/main" id="{124B0945-7673-6D4A-247C-ABAD4EFE4666}"/>
              </a:ext>
            </a:extLst>
          </p:cNvPr>
          <p:cNvPicPr>
            <a:picLocks noChangeAspect="1"/>
          </p:cNvPicPr>
          <p:nvPr/>
        </p:nvPicPr>
        <p:blipFill>
          <a:blip r:embed="rId3"/>
          <a:stretch>
            <a:fillRect/>
          </a:stretch>
        </p:blipFill>
        <p:spPr>
          <a:xfrm>
            <a:off x="8129069" y="0"/>
            <a:ext cx="1014931" cy="1126446"/>
          </a:xfrm>
          <a:prstGeom prst="rect">
            <a:avLst/>
          </a:prstGeom>
        </p:spPr>
      </p:pic>
      <p:sp>
        <p:nvSpPr>
          <p:cNvPr id="8" name="Slide Number Placeholder 7">
            <a:extLst>
              <a:ext uri="{FF2B5EF4-FFF2-40B4-BE49-F238E27FC236}">
                <a16:creationId xmlns:a16="http://schemas.microsoft.com/office/drawing/2014/main" id="{4D23D71D-EAF1-4A9B-827E-7F045EF801B4}"/>
              </a:ext>
            </a:extLst>
          </p:cNvPr>
          <p:cNvSpPr>
            <a:spLocks noGrp="1"/>
          </p:cNvSpPr>
          <p:nvPr>
            <p:ph type="sldNum" sz="quarter" idx="2"/>
          </p:nvPr>
        </p:nvSpPr>
        <p:spPr/>
        <p:txBody>
          <a:bodyPr/>
          <a:lstStyle/>
          <a:p>
            <a:fld id="{86CB4B4D-7CA3-9044-876B-883B54F8677D}" type="slidenum">
              <a:rPr lang="en-NZ" smtClean="0"/>
              <a:t>29</a:t>
            </a:fld>
            <a:endParaRPr lang="en-NZ"/>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8812A9-0931-D7B5-BCE0-735CB646F7A1}"/>
              </a:ext>
            </a:extLst>
          </p:cNvPr>
          <p:cNvSpPr>
            <a:spLocks noGrp="1"/>
          </p:cNvSpPr>
          <p:nvPr>
            <p:ph idx="1"/>
          </p:nvPr>
        </p:nvSpPr>
        <p:spPr/>
        <p:txBody>
          <a:bodyPr>
            <a:normAutofit fontScale="85000" lnSpcReduction="10000"/>
          </a:bodyPr>
          <a:lstStyle/>
          <a:p>
            <a:endParaRPr lang="en-US" dirty="0"/>
          </a:p>
          <a:p>
            <a:endParaRPr lang="en-US" dirty="0"/>
          </a:p>
          <a:p>
            <a:r>
              <a:rPr lang="en-US" dirty="0"/>
              <a:t>You need to have an understanding of your potential users to design features that they are likely to find useful and to design a user interface that is suited to them.</a:t>
            </a:r>
          </a:p>
          <a:p>
            <a:r>
              <a:rPr lang="en-US" dirty="0"/>
              <a:t>Personas are ‘imagined users’ where you create a character portrait of a type of user that you think might use your product. </a:t>
            </a:r>
          </a:p>
          <a:p>
            <a:pPr lvl="1"/>
            <a:r>
              <a:rPr lang="en-US" dirty="0"/>
              <a:t>For example, if your product is aimed at managing appointments for dentists, you might create a dentist persona, a receptionist persona and a patient persona. </a:t>
            </a:r>
          </a:p>
          <a:p>
            <a:r>
              <a:rPr lang="en-US" dirty="0"/>
              <a:t>Personas of different types of user help you imagine what these users may want to do with your software and how it might be used. They help you envisage difficulties that they might have in understanding and using product features.</a:t>
            </a:r>
          </a:p>
          <a:p>
            <a:endParaRPr lang="en-US" dirty="0"/>
          </a:p>
          <a:p>
            <a:endParaRPr lang="en-US" dirty="0"/>
          </a:p>
        </p:txBody>
      </p:sp>
      <p:sp>
        <p:nvSpPr>
          <p:cNvPr id="3" name="Footer Placeholder 2">
            <a:extLst>
              <a:ext uri="{FF2B5EF4-FFF2-40B4-BE49-F238E27FC236}">
                <a16:creationId xmlns:a16="http://schemas.microsoft.com/office/drawing/2014/main" id="{E585927D-F8DE-6338-09EA-E679155FA02D}"/>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5640826C-A0E6-C6A1-6EFA-3FC8264F2A5A}"/>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5" name="Text Placeholder 4">
            <a:extLst>
              <a:ext uri="{FF2B5EF4-FFF2-40B4-BE49-F238E27FC236}">
                <a16:creationId xmlns:a16="http://schemas.microsoft.com/office/drawing/2014/main" id="{29896076-12C8-CA51-E644-33C8A44912E9}"/>
              </a:ext>
            </a:extLst>
          </p:cNvPr>
          <p:cNvSpPr>
            <a:spLocks noGrp="1"/>
          </p:cNvSpPr>
          <p:nvPr>
            <p:ph type="body" sz="quarter" idx="13"/>
          </p:nvPr>
        </p:nvSpPr>
        <p:spPr>
          <a:xfrm>
            <a:off x="324000" y="44415"/>
            <a:ext cx="8459788" cy="881149"/>
          </a:xfrm>
        </p:spPr>
        <p:txBody>
          <a:bodyPr/>
          <a:lstStyle/>
          <a:p>
            <a:r>
              <a:rPr lang="en-US" dirty="0"/>
              <a:t>Personas</a:t>
            </a:r>
          </a:p>
        </p:txBody>
      </p:sp>
      <p:pic>
        <p:nvPicPr>
          <p:cNvPr id="6" name="Picture 5" descr="A picture containing text, stationary, colorful&#10;&#10;Description automatically generated">
            <a:extLst>
              <a:ext uri="{FF2B5EF4-FFF2-40B4-BE49-F238E27FC236}">
                <a16:creationId xmlns:a16="http://schemas.microsoft.com/office/drawing/2014/main" id="{1A5F2BEC-DA2D-A073-C4C0-16246225919C}"/>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115053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User knowledge You can use user scenarios and user stories to inform the team of what users want and how they might use it the software features.…"/>
          <p:cNvSpPr txBox="1">
            <a:spLocks noGrp="1"/>
          </p:cNvSpPr>
          <p:nvPr>
            <p:ph type="body" idx="1"/>
          </p:nvPr>
        </p:nvSpPr>
        <p:spPr>
          <a:prstGeom prst="rect">
            <a:avLst/>
          </a:prstGeom>
        </p:spPr>
        <p:txBody>
          <a:bodyPr>
            <a:normAutofit fontScale="70000" lnSpcReduction="20000"/>
          </a:bodyPr>
          <a:lstStyle/>
          <a:p>
            <a:r>
              <a:rPr b="1" i="1"/>
              <a:t>User knowledge</a:t>
            </a:r>
            <a:br/>
            <a:r>
              <a:t>You can use user scenarios and user stories to inform the team of what users want and how they might use it the software features.</a:t>
            </a:r>
          </a:p>
          <a:p>
            <a:r>
              <a:rPr b="1" i="1"/>
              <a:t>Product knowledge</a:t>
            </a:r>
            <a:br/>
            <a:r>
              <a:t>You may have experience of existing products or decide to research what these products do as part of your development process. Sometimes, your features have to replicate existing features in these products because they provide fundamental functionality that is always required.</a:t>
            </a:r>
          </a:p>
          <a:p>
            <a:r>
              <a:rPr b="1" i="1"/>
              <a:t>Domain knowledge</a:t>
            </a:r>
            <a:br/>
            <a:r>
              <a:t>This is knowledge of the domain or work area(e.g. finance, event booking) that your product aims to support. By understanding the domain, you can think of new innovative ways of helping users do what they want to do.</a:t>
            </a:r>
          </a:p>
          <a:p>
            <a:r>
              <a:rPr b="1" i="1"/>
              <a:t>Technology knowledge</a:t>
            </a:r>
            <a:br/>
            <a:r>
              <a:t>New products often emerge to take advantage of technological developments since their competitors were launched.  If you understand the latest technology, you can design features to make use of it.</a:t>
            </a:r>
          </a:p>
        </p:txBody>
      </p:sp>
      <p:sp>
        <p:nvSpPr>
          <p:cNvPr id="214" name="Table 3.8 Knowledge required for feature design"/>
          <p:cNvSpPr txBox="1">
            <a:spLocks noGrp="1"/>
          </p:cNvSpPr>
          <p:nvPr>
            <p:ph type="title"/>
          </p:nvPr>
        </p:nvSpPr>
        <p:spPr>
          <a:prstGeom prst="rect">
            <a:avLst/>
          </a:prstGeom>
        </p:spPr>
        <p:txBody>
          <a:bodyPr>
            <a:normAutofit fontScale="90000"/>
          </a:bodyPr>
          <a:lstStyle/>
          <a:p>
            <a:r>
              <a:rPr dirty="0"/>
              <a:t>Table 3.8 Knowledge required</a:t>
            </a:r>
            <a:br>
              <a:rPr lang="en-AU" dirty="0"/>
            </a:br>
            <a:r>
              <a:rPr dirty="0"/>
              <a:t>for feature design</a:t>
            </a:r>
          </a:p>
        </p:txBody>
      </p:sp>
      <p:pic>
        <p:nvPicPr>
          <p:cNvPr id="5" name="Picture 4" descr="A picture containing text, stationary, colorful&#10;&#10;Description automatically generated">
            <a:extLst>
              <a:ext uri="{FF2B5EF4-FFF2-40B4-BE49-F238E27FC236}">
                <a16:creationId xmlns:a16="http://schemas.microsoft.com/office/drawing/2014/main" id="{3D881FDD-A9A5-E1B9-D3C8-0596A2E61667}"/>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921E0985-974A-1974-0269-178F6A9FEFDB}"/>
              </a:ext>
            </a:extLst>
          </p:cNvPr>
          <p:cNvSpPr>
            <a:spLocks noGrp="1"/>
          </p:cNvSpPr>
          <p:nvPr>
            <p:ph type="sldNum" sz="quarter" idx="2"/>
          </p:nvPr>
        </p:nvSpPr>
        <p:spPr/>
        <p:txBody>
          <a:bodyPr/>
          <a:lstStyle/>
          <a:p>
            <a:fld id="{86CB4B4D-7CA3-9044-876B-883B54F8677D}" type="slidenum">
              <a:rPr lang="en-NZ" smtClean="0"/>
              <a:t>30</a:t>
            </a:fld>
            <a:endParaRPr lang="en-NZ"/>
          </a:p>
        </p:txBody>
      </p:sp>
      <p:sp>
        <p:nvSpPr>
          <p:cNvPr id="4" name="Footer Placeholder 3">
            <a:extLst>
              <a:ext uri="{FF2B5EF4-FFF2-40B4-BE49-F238E27FC236}">
                <a16:creationId xmlns:a16="http://schemas.microsoft.com/office/drawing/2014/main" id="{49A99D66-A85A-2C4A-F675-7F7C2D407F8C}"/>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F513F-DDCC-B045-8395-AEE6517A1D81}"/>
              </a:ext>
            </a:extLst>
          </p:cNvPr>
          <p:cNvPicPr>
            <a:picLocks noChangeAspect="1"/>
          </p:cNvPicPr>
          <p:nvPr/>
        </p:nvPicPr>
        <p:blipFill rotWithShape="1">
          <a:blip r:embed="rId2">
            <a:extLst>
              <a:ext uri="{28A0092B-C50C-407E-A947-70E740481C1C}">
                <a14:useLocalDpi xmlns:a14="http://schemas.microsoft.com/office/drawing/2010/main" val="0"/>
              </a:ext>
            </a:extLst>
          </a:blip>
          <a:srcRect l="16172" t="13576" r="21095" b="51168"/>
          <a:stretch/>
        </p:blipFill>
        <p:spPr>
          <a:xfrm>
            <a:off x="1645296" y="538660"/>
            <a:ext cx="6197497" cy="4728894"/>
          </a:xfrm>
          <a:prstGeom prst="rect">
            <a:avLst/>
          </a:prstGeom>
        </p:spPr>
      </p:pic>
      <p:sp>
        <p:nvSpPr>
          <p:cNvPr id="217" name="Figure 3.9 Factors in feature set design"/>
          <p:cNvSpPr txBox="1">
            <a:spLocks noGrp="1"/>
          </p:cNvSpPr>
          <p:nvPr>
            <p:ph type="title"/>
          </p:nvPr>
        </p:nvSpPr>
        <p:spPr>
          <a:prstGeom prst="rect">
            <a:avLst/>
          </a:prstGeom>
        </p:spPr>
        <p:txBody>
          <a:bodyPr/>
          <a:lstStyle/>
          <a:p>
            <a:r>
              <a:t>Figure 3.9 Factors in feature set design</a:t>
            </a:r>
          </a:p>
        </p:txBody>
      </p:sp>
      <p:pic>
        <p:nvPicPr>
          <p:cNvPr id="5" name="Picture 4" descr="A picture containing text, stationary, colorful&#10;&#10;Description automatically generated">
            <a:extLst>
              <a:ext uri="{FF2B5EF4-FFF2-40B4-BE49-F238E27FC236}">
                <a16:creationId xmlns:a16="http://schemas.microsoft.com/office/drawing/2014/main" id="{592FA13F-B79C-F9CE-8D49-1AD14273AF2E}"/>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23599941-F05D-A8D3-D6D9-09D104B0E37C}"/>
              </a:ext>
            </a:extLst>
          </p:cNvPr>
          <p:cNvSpPr>
            <a:spLocks noGrp="1"/>
          </p:cNvSpPr>
          <p:nvPr>
            <p:ph type="sldNum" sz="quarter" idx="2"/>
          </p:nvPr>
        </p:nvSpPr>
        <p:spPr/>
        <p:txBody>
          <a:bodyPr/>
          <a:lstStyle/>
          <a:p>
            <a:fld id="{86CB4B4D-7CA3-9044-876B-883B54F8677D}" type="slidenum">
              <a:rPr lang="en-NZ" smtClean="0"/>
              <a:t>31</a:t>
            </a:fld>
            <a:endParaRPr lang="en-NZ"/>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implicity and functionality…"/>
          <p:cNvSpPr txBox="1">
            <a:spLocks noGrp="1"/>
          </p:cNvSpPr>
          <p:nvPr>
            <p:ph type="body" idx="1"/>
          </p:nvPr>
        </p:nvSpPr>
        <p:spPr>
          <a:prstGeom prst="rect">
            <a:avLst/>
          </a:prstGeom>
        </p:spPr>
        <p:txBody>
          <a:bodyPr>
            <a:normAutofit fontScale="92500" lnSpcReduction="10000"/>
          </a:bodyPr>
          <a:lstStyle/>
          <a:p>
            <a:r>
              <a:t>Simplicity and functionality </a:t>
            </a:r>
          </a:p>
          <a:p>
            <a:pPr lvl="1"/>
            <a:r>
              <a:t>You need to find a balance between providing a simple, easy-to-use system and including enough functionality to attract users with a variety of needs.</a:t>
            </a:r>
          </a:p>
          <a:p>
            <a:r>
              <a:t>Familiarity and novelty</a:t>
            </a:r>
          </a:p>
          <a:p>
            <a:pPr lvl="1"/>
            <a:r>
              <a:t>Users prefer that new software should support the familiar everyday tasks that are part of their work or life. To encourage them to adopt your system, you need to find a balance between familiar features and new features that convince users that your product can do more than its competitors. </a:t>
            </a:r>
          </a:p>
          <a:p>
            <a:r>
              <a:t>Automation and control</a:t>
            </a:r>
          </a:p>
          <a:p>
            <a:pPr lvl="1"/>
            <a:r>
              <a:t>Some users like automation, where the software does things for them. Others prefer to have control. You have to think carefully about what can be automated, how it is automated and how users can configure the automation so that the system can be tailored to their preferences. </a:t>
            </a:r>
          </a:p>
        </p:txBody>
      </p:sp>
      <p:sp>
        <p:nvSpPr>
          <p:cNvPr id="222" name="Feature trade-offs"/>
          <p:cNvSpPr txBox="1">
            <a:spLocks noGrp="1"/>
          </p:cNvSpPr>
          <p:nvPr>
            <p:ph type="title"/>
          </p:nvPr>
        </p:nvSpPr>
        <p:spPr>
          <a:prstGeom prst="rect">
            <a:avLst/>
          </a:prstGeom>
        </p:spPr>
        <p:txBody>
          <a:bodyPr/>
          <a:lstStyle/>
          <a:p>
            <a:r>
              <a:t>Feature trade-offs</a:t>
            </a:r>
          </a:p>
        </p:txBody>
      </p:sp>
      <p:pic>
        <p:nvPicPr>
          <p:cNvPr id="5" name="Picture 4" descr="A picture containing text, stationary, colorful&#10;&#10;Description automatically generated">
            <a:extLst>
              <a:ext uri="{FF2B5EF4-FFF2-40B4-BE49-F238E27FC236}">
                <a16:creationId xmlns:a16="http://schemas.microsoft.com/office/drawing/2014/main" id="{9D984502-AE80-A1C1-4425-0E97EE86AEE4}"/>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2B4FE5CB-76DC-BC9A-09EF-8CFE80E1F091}"/>
              </a:ext>
            </a:extLst>
          </p:cNvPr>
          <p:cNvSpPr>
            <a:spLocks noGrp="1"/>
          </p:cNvSpPr>
          <p:nvPr>
            <p:ph type="sldNum" sz="quarter" idx="2"/>
          </p:nvPr>
        </p:nvSpPr>
        <p:spPr/>
        <p:txBody>
          <a:bodyPr/>
          <a:lstStyle/>
          <a:p>
            <a:fld id="{86CB4B4D-7CA3-9044-876B-883B54F8677D}" type="slidenum">
              <a:rPr lang="en-NZ" smtClean="0"/>
              <a:t>32</a:t>
            </a:fld>
            <a:endParaRPr lang="en-NZ"/>
          </a:p>
        </p:txBody>
      </p:sp>
      <p:sp>
        <p:nvSpPr>
          <p:cNvPr id="4" name="Footer Placeholder 3">
            <a:extLst>
              <a:ext uri="{FF2B5EF4-FFF2-40B4-BE49-F238E27FC236}">
                <a16:creationId xmlns:a16="http://schemas.microsoft.com/office/drawing/2014/main" id="{068CDE55-9F71-0727-A50E-AD66D41939CE}"/>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Feature creep occurs when new features are added in response to user requests without considering whether or not these features are generally useful or whether they can be implemented in some other way.…"/>
          <p:cNvSpPr txBox="1">
            <a:spLocks noGrp="1"/>
          </p:cNvSpPr>
          <p:nvPr>
            <p:ph type="body" idx="1"/>
          </p:nvPr>
        </p:nvSpPr>
        <p:spPr>
          <a:prstGeom prst="rect">
            <a:avLst/>
          </a:prstGeom>
        </p:spPr>
        <p:txBody>
          <a:bodyPr>
            <a:normAutofit lnSpcReduction="10000"/>
          </a:bodyPr>
          <a:lstStyle/>
          <a:p>
            <a:endParaRPr lang="en-AU" dirty="0"/>
          </a:p>
          <a:p>
            <a:r>
              <a:rPr dirty="0"/>
              <a:t>Feature creep occurs when new features are added in response to user requests without considering whether or not these features are generally useful or whether they can be implemented in some other way.</a:t>
            </a:r>
          </a:p>
          <a:p>
            <a:r>
              <a:rPr dirty="0"/>
              <a:t>Too many features make products hard to use and understand</a:t>
            </a:r>
          </a:p>
          <a:p>
            <a:r>
              <a:rPr dirty="0"/>
              <a:t>There are three reasons why feature creep occurs:</a:t>
            </a:r>
          </a:p>
          <a:p>
            <a:pPr lvl="1"/>
            <a:r>
              <a:rPr dirty="0"/>
              <a:t>Product managers are reluctant to say ‘no’ when users ask for specific features.</a:t>
            </a:r>
          </a:p>
          <a:p>
            <a:pPr lvl="1"/>
            <a:r>
              <a:rPr dirty="0"/>
              <a:t>Developers try to match features in competing products.</a:t>
            </a:r>
          </a:p>
          <a:p>
            <a:pPr lvl="1"/>
            <a:r>
              <a:rPr dirty="0"/>
              <a:t>The product includes features to support both inexperienced and experienced users.</a:t>
            </a:r>
          </a:p>
        </p:txBody>
      </p:sp>
      <p:sp>
        <p:nvSpPr>
          <p:cNvPr id="226" name="Feature creep"/>
          <p:cNvSpPr txBox="1">
            <a:spLocks noGrp="1"/>
          </p:cNvSpPr>
          <p:nvPr>
            <p:ph type="title"/>
          </p:nvPr>
        </p:nvSpPr>
        <p:spPr>
          <a:prstGeom prst="rect">
            <a:avLst/>
          </a:prstGeom>
        </p:spPr>
        <p:txBody>
          <a:bodyPr/>
          <a:lstStyle/>
          <a:p>
            <a:r>
              <a:t>Feature creep</a:t>
            </a:r>
          </a:p>
        </p:txBody>
      </p:sp>
      <p:pic>
        <p:nvPicPr>
          <p:cNvPr id="5" name="Picture 4" descr="A picture containing text, stationary, colorful&#10;&#10;Description automatically generated">
            <a:extLst>
              <a:ext uri="{FF2B5EF4-FFF2-40B4-BE49-F238E27FC236}">
                <a16:creationId xmlns:a16="http://schemas.microsoft.com/office/drawing/2014/main" id="{976CBE3B-666B-28F1-6A82-49EB44B8ADDD}"/>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B7FAD333-48BF-3232-A669-32E33A3DA726}"/>
              </a:ext>
            </a:extLst>
          </p:cNvPr>
          <p:cNvSpPr>
            <a:spLocks noGrp="1"/>
          </p:cNvSpPr>
          <p:nvPr>
            <p:ph type="sldNum" sz="quarter" idx="2"/>
          </p:nvPr>
        </p:nvSpPr>
        <p:spPr/>
        <p:txBody>
          <a:bodyPr/>
          <a:lstStyle/>
          <a:p>
            <a:fld id="{86CB4B4D-7CA3-9044-876B-883B54F8677D}" type="slidenum">
              <a:rPr lang="en-NZ" smtClean="0"/>
              <a:t>33</a:t>
            </a:fld>
            <a:endParaRPr lang="en-NZ"/>
          </a:p>
        </p:txBody>
      </p:sp>
      <p:sp>
        <p:nvSpPr>
          <p:cNvPr id="4" name="Footer Placeholder 3">
            <a:extLst>
              <a:ext uri="{FF2B5EF4-FFF2-40B4-BE49-F238E27FC236}">
                <a16:creationId xmlns:a16="http://schemas.microsoft.com/office/drawing/2014/main" id="{69D8B3FF-0ED9-BC61-415A-B8DBC1D7624D}"/>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D2FB67-6CA8-9244-9F06-A26A6049C86F}"/>
              </a:ext>
            </a:extLst>
          </p:cNvPr>
          <p:cNvPicPr>
            <a:picLocks noChangeAspect="1"/>
          </p:cNvPicPr>
          <p:nvPr/>
        </p:nvPicPr>
        <p:blipFill rotWithShape="1">
          <a:blip r:embed="rId2">
            <a:extLst>
              <a:ext uri="{28A0092B-C50C-407E-A947-70E740481C1C}">
                <a14:useLocalDpi xmlns:a14="http://schemas.microsoft.com/office/drawing/2010/main" val="0"/>
              </a:ext>
            </a:extLst>
          </a:blip>
          <a:srcRect t="10378" b="49237"/>
          <a:stretch/>
        </p:blipFill>
        <p:spPr>
          <a:xfrm>
            <a:off x="950152" y="664018"/>
            <a:ext cx="6838909" cy="3944580"/>
          </a:xfrm>
          <a:prstGeom prst="rect">
            <a:avLst/>
          </a:prstGeom>
        </p:spPr>
      </p:pic>
      <p:sp>
        <p:nvSpPr>
          <p:cNvPr id="229" name="Figure 3.10 Avoiding feature creep"/>
          <p:cNvSpPr txBox="1">
            <a:spLocks noGrp="1"/>
          </p:cNvSpPr>
          <p:nvPr>
            <p:ph type="title"/>
          </p:nvPr>
        </p:nvSpPr>
        <p:spPr>
          <a:prstGeom prst="rect">
            <a:avLst/>
          </a:prstGeom>
        </p:spPr>
        <p:txBody>
          <a:bodyPr/>
          <a:lstStyle/>
          <a:p>
            <a:r>
              <a:t>Figure 3.10 Avoiding feature creep</a:t>
            </a:r>
          </a:p>
        </p:txBody>
      </p:sp>
      <p:pic>
        <p:nvPicPr>
          <p:cNvPr id="5" name="Picture 4" descr="A picture containing text, stationary, colorful&#10;&#10;Description automatically generated">
            <a:extLst>
              <a:ext uri="{FF2B5EF4-FFF2-40B4-BE49-F238E27FC236}">
                <a16:creationId xmlns:a16="http://schemas.microsoft.com/office/drawing/2014/main" id="{817EBFF3-AAF3-AA60-A448-FF7E07408897}"/>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A91D538F-1FA7-3A00-C960-ADE83CBBAF3D}"/>
              </a:ext>
            </a:extLst>
          </p:cNvPr>
          <p:cNvSpPr>
            <a:spLocks noGrp="1"/>
          </p:cNvSpPr>
          <p:nvPr>
            <p:ph type="sldNum" sz="quarter" idx="2"/>
          </p:nvPr>
        </p:nvSpPr>
        <p:spPr/>
        <p:txBody>
          <a:bodyPr/>
          <a:lstStyle/>
          <a:p>
            <a:fld id="{86CB4B4D-7CA3-9044-876B-883B54F8677D}" type="slidenum">
              <a:rPr lang="en-NZ" smtClean="0"/>
              <a:t>34</a:t>
            </a:fld>
            <a:endParaRPr lang="en-NZ"/>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Features can be identified directly from the product vision or from scenarios.…"/>
          <p:cNvSpPr txBox="1">
            <a:spLocks noGrp="1"/>
          </p:cNvSpPr>
          <p:nvPr>
            <p:ph type="body" idx="1"/>
          </p:nvPr>
        </p:nvSpPr>
        <p:spPr>
          <a:prstGeom prst="rect">
            <a:avLst/>
          </a:prstGeom>
        </p:spPr>
        <p:txBody>
          <a:bodyPr/>
          <a:lstStyle/>
          <a:p>
            <a:endParaRPr lang="en-AU" dirty="0"/>
          </a:p>
          <a:p>
            <a:r>
              <a:rPr dirty="0"/>
              <a:t>Features can be identified directly from the product vision or from scenarios.</a:t>
            </a:r>
          </a:p>
          <a:p>
            <a:r>
              <a:rPr dirty="0"/>
              <a:t>You can highlight phrases in narrative description to identify features to be included in the software.</a:t>
            </a:r>
          </a:p>
          <a:p>
            <a:pPr lvl="1"/>
            <a:r>
              <a:rPr dirty="0"/>
              <a:t>You should think about the features needed to support user actions, identified by active verbs, such as use and choose.</a:t>
            </a:r>
          </a:p>
        </p:txBody>
      </p:sp>
      <p:sp>
        <p:nvSpPr>
          <p:cNvPr id="234" name="Feature derivation"/>
          <p:cNvSpPr txBox="1">
            <a:spLocks noGrp="1"/>
          </p:cNvSpPr>
          <p:nvPr>
            <p:ph type="title"/>
          </p:nvPr>
        </p:nvSpPr>
        <p:spPr>
          <a:prstGeom prst="rect">
            <a:avLst/>
          </a:prstGeom>
        </p:spPr>
        <p:txBody>
          <a:bodyPr/>
          <a:lstStyle/>
          <a:p>
            <a:r>
              <a:t>Feature derivation</a:t>
            </a:r>
          </a:p>
        </p:txBody>
      </p:sp>
      <p:pic>
        <p:nvPicPr>
          <p:cNvPr id="5" name="Picture 4" descr="A picture containing text, stationary, colorful&#10;&#10;Description automatically generated">
            <a:extLst>
              <a:ext uri="{FF2B5EF4-FFF2-40B4-BE49-F238E27FC236}">
                <a16:creationId xmlns:a16="http://schemas.microsoft.com/office/drawing/2014/main" id="{B3F94E2E-3B21-8A40-412D-9ABD7CF79F4B}"/>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A30C0EB8-6FCD-D3CF-E6E9-75DB0B0DB34D}"/>
              </a:ext>
            </a:extLst>
          </p:cNvPr>
          <p:cNvSpPr>
            <a:spLocks noGrp="1"/>
          </p:cNvSpPr>
          <p:nvPr>
            <p:ph type="sldNum" sz="quarter" idx="2"/>
          </p:nvPr>
        </p:nvSpPr>
        <p:spPr/>
        <p:txBody>
          <a:bodyPr/>
          <a:lstStyle/>
          <a:p>
            <a:fld id="{86CB4B4D-7CA3-9044-876B-883B54F8677D}" type="slidenum">
              <a:rPr lang="en-NZ" smtClean="0"/>
              <a:t>35</a:t>
            </a:fld>
            <a:endParaRPr lang="en-NZ"/>
          </a:p>
        </p:txBody>
      </p:sp>
      <p:sp>
        <p:nvSpPr>
          <p:cNvPr id="4" name="Footer Placeholder 3">
            <a:extLst>
              <a:ext uri="{FF2B5EF4-FFF2-40B4-BE49-F238E27FC236}">
                <a16:creationId xmlns:a16="http://schemas.microsoft.com/office/drawing/2014/main" id="{7BAA3571-D74D-BE3A-FF60-C0AE021D624D}"/>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FOR teachers and educators WHO need a way to help students use web-based learning resources and applications, THE iLearn system is an open learning environment THAT allows the set of resources used by classes and students to be easily configured for these students and classes by teachers themselves.…"/>
          <p:cNvSpPr txBox="1">
            <a:spLocks noGrp="1"/>
          </p:cNvSpPr>
          <p:nvPr>
            <p:ph type="body" idx="1"/>
          </p:nvPr>
        </p:nvSpPr>
        <p:spPr>
          <a:prstGeom prst="rect">
            <a:avLst/>
          </a:prstGeom>
        </p:spPr>
        <p:txBody>
          <a:bodyPr>
            <a:normAutofit fontScale="92500" lnSpcReduction="10000"/>
          </a:bodyPr>
          <a:lstStyle/>
          <a:p>
            <a:endParaRPr lang="en-AU" dirty="0"/>
          </a:p>
          <a:p>
            <a:r>
              <a:rPr dirty="0"/>
              <a:t>FOR teachers and educators WHO need a way </a:t>
            </a:r>
            <a:r>
              <a:rPr i="1" dirty="0"/>
              <a:t>to help students use web-based learning resources and applications</a:t>
            </a:r>
            <a:r>
              <a:rPr dirty="0"/>
              <a:t>, THE </a:t>
            </a:r>
            <a:r>
              <a:rPr dirty="0" err="1"/>
              <a:t>iLearn</a:t>
            </a:r>
            <a:r>
              <a:rPr dirty="0"/>
              <a:t> system is an open learning environment THAT </a:t>
            </a:r>
            <a:r>
              <a:rPr i="1" dirty="0"/>
              <a:t>allows the set of resources used by classes and students to be easily configured for these students and classes by teachers themselves</a:t>
            </a:r>
            <a:r>
              <a:rPr dirty="0"/>
              <a:t>.</a:t>
            </a:r>
          </a:p>
          <a:p>
            <a:r>
              <a:rPr dirty="0"/>
              <a:t>UNLIKE Virtual Learning Environments, such as Moodle, the focus of </a:t>
            </a:r>
            <a:r>
              <a:rPr dirty="0" err="1"/>
              <a:t>iLearn</a:t>
            </a:r>
            <a:r>
              <a:rPr dirty="0"/>
              <a:t> is the learning process itself, rather than the administration and management of materials, assessments and coursework. OUR product </a:t>
            </a:r>
            <a:r>
              <a:rPr i="1" dirty="0"/>
              <a:t>enables teachers to create subject and age-specific environments for their students</a:t>
            </a:r>
            <a:r>
              <a:rPr dirty="0"/>
              <a:t> using any web-based resources, such as videos, simulations and written materials that are appropriate</a:t>
            </a:r>
          </a:p>
        </p:txBody>
      </p:sp>
      <p:sp>
        <p:nvSpPr>
          <p:cNvPr id="238" name="Table 3.9 The iLearn system vision"/>
          <p:cNvSpPr txBox="1">
            <a:spLocks noGrp="1"/>
          </p:cNvSpPr>
          <p:nvPr>
            <p:ph type="title"/>
          </p:nvPr>
        </p:nvSpPr>
        <p:spPr>
          <a:prstGeom prst="rect">
            <a:avLst/>
          </a:prstGeom>
        </p:spPr>
        <p:txBody>
          <a:bodyPr/>
          <a:lstStyle/>
          <a:p>
            <a:r>
              <a:rPr dirty="0"/>
              <a:t>The </a:t>
            </a:r>
            <a:r>
              <a:rPr dirty="0" err="1"/>
              <a:t>iLearn</a:t>
            </a:r>
            <a:r>
              <a:rPr dirty="0"/>
              <a:t> system vision</a:t>
            </a:r>
          </a:p>
        </p:txBody>
      </p:sp>
      <p:pic>
        <p:nvPicPr>
          <p:cNvPr id="5" name="Picture 4" descr="A picture containing text, stationary, colorful&#10;&#10;Description automatically generated">
            <a:extLst>
              <a:ext uri="{FF2B5EF4-FFF2-40B4-BE49-F238E27FC236}">
                <a16:creationId xmlns:a16="http://schemas.microsoft.com/office/drawing/2014/main" id="{DA3115C7-7B50-FEC6-CA7D-01B88FCC7903}"/>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DA86569E-BC30-B98C-B23A-AFCEB63AB123}"/>
              </a:ext>
            </a:extLst>
          </p:cNvPr>
          <p:cNvSpPr>
            <a:spLocks noGrp="1"/>
          </p:cNvSpPr>
          <p:nvPr>
            <p:ph type="sldNum" sz="quarter" idx="2"/>
          </p:nvPr>
        </p:nvSpPr>
        <p:spPr/>
        <p:txBody>
          <a:bodyPr/>
          <a:lstStyle/>
          <a:p>
            <a:fld id="{86CB4B4D-7CA3-9044-876B-883B54F8677D}" type="slidenum">
              <a:rPr lang="en-NZ" smtClean="0"/>
              <a:t>36</a:t>
            </a:fld>
            <a:endParaRPr lang="en-NZ"/>
          </a:p>
        </p:txBody>
      </p:sp>
      <p:sp>
        <p:nvSpPr>
          <p:cNvPr id="4" name="Footer Placeholder 3">
            <a:extLst>
              <a:ext uri="{FF2B5EF4-FFF2-40B4-BE49-F238E27FC236}">
                <a16:creationId xmlns:a16="http://schemas.microsoft.com/office/drawing/2014/main" id="{3DA224C0-C212-31A7-5EB3-A38BD9F3BF2F}"/>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 feature that allows users to access and use existing web-based resources;…"/>
          <p:cNvSpPr txBox="1">
            <a:spLocks noGrp="1"/>
          </p:cNvSpPr>
          <p:nvPr>
            <p:ph type="body" idx="1"/>
          </p:nvPr>
        </p:nvSpPr>
        <p:spPr>
          <a:prstGeom prst="rect">
            <a:avLst/>
          </a:prstGeom>
        </p:spPr>
        <p:txBody>
          <a:bodyPr/>
          <a:lstStyle/>
          <a:p>
            <a:endParaRPr lang="en-AU" dirty="0"/>
          </a:p>
          <a:p>
            <a:r>
              <a:rPr dirty="0"/>
              <a:t>A feature that allows users to access and use existing web-based resources;</a:t>
            </a:r>
          </a:p>
          <a:p>
            <a:r>
              <a:rPr dirty="0"/>
              <a:t>A feature that allows the system to exist in multiple different instantiations;</a:t>
            </a:r>
          </a:p>
          <a:p>
            <a:r>
              <a:rPr dirty="0"/>
              <a:t>A feature that allows user configuration of the system to create a specific instantiation.</a:t>
            </a:r>
          </a:p>
        </p:txBody>
      </p:sp>
      <p:sp>
        <p:nvSpPr>
          <p:cNvPr id="242" name="Features from the product vision"/>
          <p:cNvSpPr txBox="1">
            <a:spLocks noGrp="1"/>
          </p:cNvSpPr>
          <p:nvPr>
            <p:ph type="title"/>
          </p:nvPr>
        </p:nvSpPr>
        <p:spPr>
          <a:prstGeom prst="rect">
            <a:avLst/>
          </a:prstGeom>
        </p:spPr>
        <p:txBody>
          <a:bodyPr/>
          <a:lstStyle/>
          <a:p>
            <a:r>
              <a:t>Features from the product vision</a:t>
            </a:r>
          </a:p>
        </p:txBody>
      </p:sp>
      <p:pic>
        <p:nvPicPr>
          <p:cNvPr id="5" name="Picture 4" descr="A picture containing text, stationary, colorful&#10;&#10;Description automatically generated">
            <a:extLst>
              <a:ext uri="{FF2B5EF4-FFF2-40B4-BE49-F238E27FC236}">
                <a16:creationId xmlns:a16="http://schemas.microsoft.com/office/drawing/2014/main" id="{80B71FC3-AA7C-B197-DD85-222E286A56B6}"/>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68F24368-889A-C214-FDD8-39A2959FB0DA}"/>
              </a:ext>
            </a:extLst>
          </p:cNvPr>
          <p:cNvSpPr>
            <a:spLocks noGrp="1"/>
          </p:cNvSpPr>
          <p:nvPr>
            <p:ph type="sldNum" sz="quarter" idx="2"/>
          </p:nvPr>
        </p:nvSpPr>
        <p:spPr/>
        <p:txBody>
          <a:bodyPr/>
          <a:lstStyle/>
          <a:p>
            <a:fld id="{86CB4B4D-7CA3-9044-876B-883B54F8677D}" type="slidenum">
              <a:rPr lang="en-NZ" smtClean="0"/>
              <a:t>37</a:t>
            </a:fld>
            <a:endParaRPr lang="en-NZ"/>
          </a:p>
        </p:txBody>
      </p:sp>
      <p:sp>
        <p:nvSpPr>
          <p:cNvPr id="4" name="Footer Placeholder 3">
            <a:extLst>
              <a:ext uri="{FF2B5EF4-FFF2-40B4-BE49-F238E27FC236}">
                <a16:creationId xmlns:a16="http://schemas.microsoft.com/office/drawing/2014/main" id="{158E17CD-F64E-6017-E732-27EA85CEAEE6}"/>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Jack is a primary school teacher in Ullapool, teaching P6 pupils. He has decided that a class project should be focused around the fishing industry in the area, looking at the history, development and economic impact of fishing.…"/>
          <p:cNvSpPr txBox="1"/>
          <p:nvPr/>
        </p:nvSpPr>
        <p:spPr>
          <a:xfrm>
            <a:off x="1658428" y="678459"/>
            <a:ext cx="5882501" cy="3625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defTabSz="308063" hangingPunct="0">
              <a:defRPr sz="2000"/>
            </a:pPr>
            <a:r>
              <a:rPr sz="1055" kern="0" dirty="0">
                <a:solidFill>
                  <a:srgbClr val="005493"/>
                </a:solidFill>
                <a:latin typeface="Helvetica"/>
                <a:sym typeface="Helvetica"/>
              </a:rPr>
              <a:t>Jack is a primary school teacher in Ullapool, teaching P6 pupils. He has decided that a class project should be focused around the fishing industry in the area, looking at the history, development and economic impact of fishing. </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As part of this, students are asked to gather and share reminiscences from relatives, use newspaper archives and collect old photographs related to fishing and fishing communities in the area. </a:t>
            </a:r>
            <a:r>
              <a:rPr sz="1055" i="1" kern="0" dirty="0">
                <a:solidFill>
                  <a:srgbClr val="005493"/>
                </a:solidFill>
                <a:latin typeface="Helvetica"/>
                <a:sym typeface="Helvetica"/>
              </a:rPr>
              <a:t>Students use an </a:t>
            </a:r>
            <a:r>
              <a:rPr sz="1055" i="1" kern="0" dirty="0" err="1">
                <a:solidFill>
                  <a:srgbClr val="005493"/>
                </a:solidFill>
                <a:latin typeface="Helvetica"/>
                <a:sym typeface="Helvetica"/>
              </a:rPr>
              <a:t>iLearn</a:t>
            </a:r>
            <a:r>
              <a:rPr sz="1055" i="1" kern="0" dirty="0">
                <a:solidFill>
                  <a:srgbClr val="005493"/>
                </a:solidFill>
                <a:latin typeface="Helvetica"/>
                <a:sym typeface="Helvetica"/>
              </a:rPr>
              <a:t> wiki </a:t>
            </a:r>
            <a:r>
              <a:rPr sz="1055" kern="0" dirty="0">
                <a:solidFill>
                  <a:srgbClr val="005493"/>
                </a:solidFill>
                <a:latin typeface="Helvetica"/>
                <a:sym typeface="Helvetica"/>
              </a:rPr>
              <a:t>to gather together fishing stories and </a:t>
            </a:r>
            <a:r>
              <a:rPr sz="1055" i="1" kern="0" dirty="0">
                <a:solidFill>
                  <a:srgbClr val="005493"/>
                </a:solidFill>
                <a:latin typeface="Helvetica"/>
                <a:sym typeface="Helvetica"/>
              </a:rPr>
              <a:t>SCRAN (a history archive) to access newspaper archives and photographs.</a:t>
            </a:r>
            <a:r>
              <a:rPr sz="1055" kern="0" dirty="0">
                <a:solidFill>
                  <a:srgbClr val="005493"/>
                </a:solidFill>
                <a:latin typeface="Helvetica"/>
                <a:sym typeface="Helvetica"/>
              </a:rPr>
              <a:t> However, Jack also needs a photo-sharing site as he wants </a:t>
            </a:r>
            <a:r>
              <a:rPr sz="1055" i="1" kern="0" dirty="0">
                <a:solidFill>
                  <a:srgbClr val="005493"/>
                </a:solidFill>
                <a:latin typeface="Helvetica"/>
                <a:sym typeface="Helvetica"/>
              </a:rPr>
              <a:t>pupils to take and comment on each others’ photos </a:t>
            </a:r>
            <a:r>
              <a:rPr sz="1055" kern="0" dirty="0">
                <a:solidFill>
                  <a:srgbClr val="005493"/>
                </a:solidFill>
                <a:latin typeface="Helvetica"/>
                <a:sym typeface="Helvetica"/>
              </a:rPr>
              <a:t>and to </a:t>
            </a:r>
            <a:r>
              <a:rPr sz="1055" i="1" kern="0" dirty="0">
                <a:solidFill>
                  <a:srgbClr val="005493"/>
                </a:solidFill>
                <a:latin typeface="Helvetica"/>
                <a:sym typeface="Helvetica"/>
              </a:rPr>
              <a:t>upload scans of old photographs </a:t>
            </a:r>
            <a:r>
              <a:rPr sz="1055" kern="0" dirty="0">
                <a:solidFill>
                  <a:srgbClr val="005493"/>
                </a:solidFill>
                <a:latin typeface="Helvetica"/>
                <a:sym typeface="Helvetica"/>
              </a:rPr>
              <a:t>that they may have in their families. He needs to be able to moderate posts with photos before they are shared, because pre-teen children can’t understand copyright and privacy issues.</a:t>
            </a:r>
          </a:p>
          <a:p>
            <a:pPr defTabSz="308063" hangingPunct="0">
              <a:defRPr sz="2000"/>
            </a:pPr>
            <a:endParaRPr sz="1055" kern="0" dirty="0">
              <a:solidFill>
                <a:srgbClr val="005493"/>
              </a:solidFill>
              <a:latin typeface="Helvetica"/>
              <a:sym typeface="Helvetica"/>
            </a:endParaRPr>
          </a:p>
          <a:p>
            <a:pPr defTabSz="308063" hangingPunct="0">
              <a:defRPr sz="2000"/>
            </a:pPr>
            <a:r>
              <a:rPr sz="1055" kern="0" dirty="0">
                <a:solidFill>
                  <a:srgbClr val="005493"/>
                </a:solidFill>
                <a:latin typeface="Helvetica"/>
                <a:sym typeface="Helvetica"/>
              </a:rPr>
              <a:t>Jack </a:t>
            </a:r>
            <a:r>
              <a:rPr sz="1055" i="1" kern="0" dirty="0">
                <a:solidFill>
                  <a:srgbClr val="005493"/>
                </a:solidFill>
                <a:latin typeface="Helvetica"/>
                <a:sym typeface="Helvetica"/>
              </a:rPr>
              <a:t>sends an email to a primary school teachers’ group</a:t>
            </a:r>
            <a:r>
              <a:rPr sz="1055" kern="0" dirty="0">
                <a:solidFill>
                  <a:srgbClr val="005493"/>
                </a:solidFill>
                <a:latin typeface="Helvetica"/>
                <a:sym typeface="Helvetica"/>
              </a:rPr>
              <a:t>, which he is a member of to see if anyone can recommend an appropriate system. Two teachers reply and both suggest that he uses </a:t>
            </a:r>
            <a:r>
              <a:rPr sz="1055" kern="0" dirty="0" err="1">
                <a:solidFill>
                  <a:srgbClr val="005493"/>
                </a:solidFill>
                <a:latin typeface="Helvetica"/>
                <a:sym typeface="Helvetica"/>
              </a:rPr>
              <a:t>KidsTakePics</a:t>
            </a:r>
            <a:r>
              <a:rPr sz="1055" kern="0" dirty="0">
                <a:solidFill>
                  <a:srgbClr val="005493"/>
                </a:solidFill>
                <a:latin typeface="Helvetica"/>
                <a:sym typeface="Helvetica"/>
              </a:rPr>
              <a:t>, a photo-sharing site that allows teachers to check and moderate content. As </a:t>
            </a:r>
            <a:r>
              <a:rPr sz="1055" kern="0" dirty="0" err="1">
                <a:solidFill>
                  <a:srgbClr val="005493"/>
                </a:solidFill>
                <a:latin typeface="Helvetica"/>
                <a:sym typeface="Helvetica"/>
              </a:rPr>
              <a:t>KidsTakePics</a:t>
            </a:r>
            <a:r>
              <a:rPr sz="1055" kern="0" dirty="0">
                <a:solidFill>
                  <a:srgbClr val="005493"/>
                </a:solidFill>
                <a:latin typeface="Helvetica"/>
                <a:sym typeface="Helvetica"/>
              </a:rPr>
              <a:t> </a:t>
            </a:r>
            <a:r>
              <a:rPr sz="1055" i="1" kern="0" dirty="0">
                <a:solidFill>
                  <a:srgbClr val="005493"/>
                </a:solidFill>
                <a:latin typeface="Helvetica"/>
                <a:sym typeface="Helvetica"/>
              </a:rPr>
              <a:t>is not integrated with the </a:t>
            </a:r>
            <a:r>
              <a:rPr sz="1055" i="1" kern="0" dirty="0" err="1">
                <a:solidFill>
                  <a:srgbClr val="005493"/>
                </a:solidFill>
                <a:latin typeface="Helvetica"/>
                <a:sym typeface="Helvetica"/>
              </a:rPr>
              <a:t>iLearn</a:t>
            </a:r>
            <a:r>
              <a:rPr sz="1055" i="1" kern="0" dirty="0">
                <a:solidFill>
                  <a:srgbClr val="005493"/>
                </a:solidFill>
                <a:latin typeface="Helvetica"/>
                <a:sym typeface="Helvetica"/>
              </a:rPr>
              <a:t> authentication service</a:t>
            </a:r>
            <a:r>
              <a:rPr sz="1055" kern="0" dirty="0">
                <a:solidFill>
                  <a:srgbClr val="005493"/>
                </a:solidFill>
                <a:latin typeface="Helvetica"/>
                <a:sym typeface="Helvetica"/>
              </a:rPr>
              <a:t>, he sets up a teacher and a class account with </a:t>
            </a:r>
            <a:r>
              <a:rPr sz="1055" kern="0" dirty="0" err="1">
                <a:solidFill>
                  <a:srgbClr val="005493"/>
                </a:solidFill>
                <a:latin typeface="Helvetica"/>
                <a:sym typeface="Helvetica"/>
              </a:rPr>
              <a:t>KidsTakePics</a:t>
            </a:r>
            <a:r>
              <a:rPr sz="1055" kern="0" dirty="0">
                <a:solidFill>
                  <a:srgbClr val="005493"/>
                </a:solidFill>
                <a:latin typeface="Helvetica"/>
                <a:sym typeface="Helvetica"/>
              </a:rPr>
              <a:t>. </a:t>
            </a:r>
          </a:p>
          <a:p>
            <a:pPr defTabSz="308063" hangingPunct="0">
              <a:defRPr sz="2000"/>
            </a:pPr>
            <a:endParaRPr sz="1055" kern="0" dirty="0">
              <a:solidFill>
                <a:srgbClr val="005493"/>
              </a:solidFill>
              <a:latin typeface="Helvetica"/>
              <a:sym typeface="Helvetica"/>
            </a:endParaRPr>
          </a:p>
          <a:p>
            <a:pPr defTabSz="308063" hangingPunct="0">
              <a:defRPr sz="2000"/>
            </a:pPr>
            <a:r>
              <a:rPr sz="1055" i="1" kern="0" dirty="0">
                <a:solidFill>
                  <a:srgbClr val="005493"/>
                </a:solidFill>
                <a:latin typeface="Helvetica"/>
                <a:sym typeface="Helvetica"/>
              </a:rPr>
              <a:t>He uses the  the </a:t>
            </a:r>
            <a:r>
              <a:rPr sz="1055" i="1" kern="0" dirty="0" err="1">
                <a:solidFill>
                  <a:srgbClr val="005493"/>
                </a:solidFill>
                <a:latin typeface="Helvetica"/>
                <a:sym typeface="Helvetica"/>
              </a:rPr>
              <a:t>iLearn</a:t>
            </a:r>
            <a:r>
              <a:rPr sz="1055" i="1" kern="0" dirty="0">
                <a:solidFill>
                  <a:srgbClr val="005493"/>
                </a:solidFill>
                <a:latin typeface="Helvetica"/>
                <a:sym typeface="Helvetica"/>
              </a:rPr>
              <a:t> setup service</a:t>
            </a:r>
            <a:r>
              <a:rPr sz="1055" kern="0" dirty="0">
                <a:solidFill>
                  <a:srgbClr val="005493"/>
                </a:solidFill>
                <a:latin typeface="Helvetica"/>
                <a:sym typeface="Helvetica"/>
              </a:rPr>
              <a:t> </a:t>
            </a:r>
            <a:r>
              <a:rPr sz="1055" i="1" kern="0" dirty="0">
                <a:solidFill>
                  <a:srgbClr val="005493"/>
                </a:solidFill>
                <a:latin typeface="Helvetica"/>
                <a:sym typeface="Helvetica"/>
              </a:rPr>
              <a:t>to add </a:t>
            </a:r>
            <a:r>
              <a:rPr sz="1055" i="1" kern="0" dirty="0" err="1">
                <a:solidFill>
                  <a:srgbClr val="005493"/>
                </a:solidFill>
                <a:latin typeface="Helvetica"/>
                <a:sym typeface="Helvetica"/>
              </a:rPr>
              <a:t>KidsTakePics</a:t>
            </a:r>
            <a:r>
              <a:rPr sz="1055" i="1" kern="0" dirty="0">
                <a:solidFill>
                  <a:srgbClr val="005493"/>
                </a:solidFill>
                <a:latin typeface="Helvetica"/>
                <a:sym typeface="Helvetica"/>
              </a:rPr>
              <a:t> to the services seen by the students </a:t>
            </a:r>
            <a:r>
              <a:rPr sz="1055" kern="0" dirty="0">
                <a:solidFill>
                  <a:srgbClr val="005493"/>
                </a:solidFill>
                <a:latin typeface="Helvetica"/>
                <a:sym typeface="Helvetica"/>
              </a:rPr>
              <a:t>in his class so that when they log in, they can immediately use the system to upload photos from their phones and class computers.</a:t>
            </a:r>
          </a:p>
        </p:txBody>
      </p:sp>
      <p:sp>
        <p:nvSpPr>
          <p:cNvPr id="245" name="Table 3.10 Jack’s scenario with highlighted phrases"/>
          <p:cNvSpPr txBox="1">
            <a:spLocks noGrp="1"/>
          </p:cNvSpPr>
          <p:nvPr>
            <p:ph type="title"/>
          </p:nvPr>
        </p:nvSpPr>
        <p:spPr>
          <a:prstGeom prst="rect">
            <a:avLst/>
          </a:prstGeom>
        </p:spPr>
        <p:txBody>
          <a:bodyPr/>
          <a:lstStyle/>
          <a:p>
            <a:r>
              <a:t>Table 3.10 Jack’s scenario with highlighted phrases</a:t>
            </a:r>
          </a:p>
        </p:txBody>
      </p:sp>
      <p:pic>
        <p:nvPicPr>
          <p:cNvPr id="5" name="Picture 4" descr="A picture containing text, stationary, colorful&#10;&#10;Description automatically generated">
            <a:extLst>
              <a:ext uri="{FF2B5EF4-FFF2-40B4-BE49-F238E27FC236}">
                <a16:creationId xmlns:a16="http://schemas.microsoft.com/office/drawing/2014/main" id="{304248FC-91E5-385B-CDAD-7298E3FD197D}"/>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4FE30251-59F2-6051-331B-3B820FD83D30}"/>
              </a:ext>
            </a:extLst>
          </p:cNvPr>
          <p:cNvSpPr>
            <a:spLocks noGrp="1"/>
          </p:cNvSpPr>
          <p:nvPr>
            <p:ph type="sldNum" sz="quarter" idx="2"/>
          </p:nvPr>
        </p:nvSpPr>
        <p:spPr/>
        <p:txBody>
          <a:bodyPr/>
          <a:lstStyle/>
          <a:p>
            <a:fld id="{86CB4B4D-7CA3-9044-876B-883B54F8677D}" type="slidenum">
              <a:rPr lang="en-NZ" smtClean="0"/>
              <a:t>38</a:t>
            </a:fld>
            <a:endParaRPr lang="en-NZ"/>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A wiki for group writing.…"/>
          <p:cNvSpPr txBox="1">
            <a:spLocks noGrp="1"/>
          </p:cNvSpPr>
          <p:nvPr>
            <p:ph type="body" idx="1"/>
          </p:nvPr>
        </p:nvSpPr>
        <p:spPr>
          <a:prstGeom prst="rect">
            <a:avLst/>
          </a:prstGeom>
        </p:spPr>
        <p:txBody>
          <a:bodyPr/>
          <a:lstStyle/>
          <a:p>
            <a:r>
              <a:rPr dirty="0"/>
              <a:t>A wiki for group writing.</a:t>
            </a:r>
          </a:p>
          <a:p>
            <a:r>
              <a:rPr dirty="0"/>
              <a:t>Access to the SCRAN history archive. This is a shared national resource that provides access to historical newspaper and magazine articles for schools and universities. </a:t>
            </a:r>
          </a:p>
          <a:p>
            <a:r>
              <a:rPr dirty="0"/>
              <a:t>Features to set up and access an email group.</a:t>
            </a:r>
          </a:p>
          <a:p>
            <a:r>
              <a:rPr dirty="0"/>
              <a:t>A feature to integrate applications with the </a:t>
            </a:r>
            <a:r>
              <a:rPr dirty="0" err="1"/>
              <a:t>iLearn</a:t>
            </a:r>
            <a:r>
              <a:rPr dirty="0"/>
              <a:t> authentication service.</a:t>
            </a:r>
          </a:p>
        </p:txBody>
      </p:sp>
      <p:sp>
        <p:nvSpPr>
          <p:cNvPr id="250" name="Features from Jack’s scenario"/>
          <p:cNvSpPr txBox="1">
            <a:spLocks noGrp="1"/>
          </p:cNvSpPr>
          <p:nvPr>
            <p:ph type="title"/>
          </p:nvPr>
        </p:nvSpPr>
        <p:spPr>
          <a:prstGeom prst="rect">
            <a:avLst/>
          </a:prstGeom>
        </p:spPr>
        <p:txBody>
          <a:bodyPr/>
          <a:lstStyle/>
          <a:p>
            <a:r>
              <a:t>Features from Jack’s scenario</a:t>
            </a:r>
          </a:p>
        </p:txBody>
      </p:sp>
      <p:pic>
        <p:nvPicPr>
          <p:cNvPr id="5" name="Picture 4" descr="A picture containing text, stationary, colorful&#10;&#10;Description automatically generated">
            <a:extLst>
              <a:ext uri="{FF2B5EF4-FFF2-40B4-BE49-F238E27FC236}">
                <a16:creationId xmlns:a16="http://schemas.microsoft.com/office/drawing/2014/main" id="{E4583382-6736-0DCE-9F40-5D749A1DF98D}"/>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FF5E7B95-07DE-02B3-DF92-937F43883F66}"/>
              </a:ext>
            </a:extLst>
          </p:cNvPr>
          <p:cNvSpPr>
            <a:spLocks noGrp="1"/>
          </p:cNvSpPr>
          <p:nvPr>
            <p:ph type="sldNum" sz="quarter" idx="2"/>
          </p:nvPr>
        </p:nvSpPr>
        <p:spPr/>
        <p:txBody>
          <a:bodyPr/>
          <a:lstStyle/>
          <a:p>
            <a:fld id="{86CB4B4D-7CA3-9044-876B-883B54F8677D}" type="slidenum">
              <a:rPr lang="en-NZ" smtClean="0"/>
              <a:t>39</a:t>
            </a:fld>
            <a:endParaRPr lang="en-NZ"/>
          </a:p>
        </p:txBody>
      </p:sp>
      <p:sp>
        <p:nvSpPr>
          <p:cNvPr id="4" name="Footer Placeholder 3">
            <a:extLst>
              <a:ext uri="{FF2B5EF4-FFF2-40B4-BE49-F238E27FC236}">
                <a16:creationId xmlns:a16="http://schemas.microsoft.com/office/drawing/2014/main" id="{5699847A-B405-FC01-C205-20D7C3ACEA18}"/>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41E946-8037-CC28-F7D6-DDCAA2391FDE}"/>
              </a:ext>
            </a:extLst>
          </p:cNvPr>
          <p:cNvSpPr>
            <a:spLocks noGrp="1"/>
          </p:cNvSpPr>
          <p:nvPr>
            <p:ph idx="1"/>
          </p:nvPr>
        </p:nvSpPr>
        <p:spPr/>
        <p:txBody>
          <a:bodyPr>
            <a:normAutofit fontScale="77500" lnSpcReduction="20000"/>
          </a:bodyPr>
          <a:lstStyle/>
          <a:p>
            <a:pPr marL="0" indent="0">
              <a:buNone/>
            </a:pPr>
            <a:r>
              <a:rPr lang="en-US" b="1" dirty="0"/>
              <a:t>Jack, a primary school teacher</a:t>
            </a:r>
          </a:p>
          <a:p>
            <a:pPr marL="0" indent="0">
              <a:buNone/>
            </a:pPr>
            <a:endParaRPr lang="en-US" dirty="0"/>
          </a:p>
          <a:p>
            <a:pPr marL="0" indent="0">
              <a:buNone/>
            </a:pPr>
            <a:r>
              <a:rPr lang="en-US" dirty="0"/>
              <a:t>Jack, age 32, is a primary school (elementary school) teacher in Ullapool, a large coastal village in the Scottish Highlands. He teaches children from ages 9-12. He was born in a fishing community north of Ullapool, where his father runs a marine fuels supply business and his mother is a community nurse. He has a degree in English from Glasgow University and retrained as a teacher after several years working as a web content author for a large leisure group.  </a:t>
            </a:r>
          </a:p>
          <a:p>
            <a:pPr marL="0" indent="0">
              <a:buNone/>
            </a:pPr>
            <a:endParaRPr lang="en-US" dirty="0"/>
          </a:p>
          <a:p>
            <a:pPr marL="0" indent="0">
              <a:buNone/>
            </a:pPr>
            <a:r>
              <a:rPr lang="en-US" dirty="0"/>
              <a:t>Jack’s experience as a web developer means that he is confident in all aspects of digital technology. He passionately believes that the effective use of digital technologies, blended with face to face teaching, can enhance the learning experience for children. He is particularly interested in using the </a:t>
            </a:r>
            <a:r>
              <a:rPr lang="en-US" dirty="0" err="1"/>
              <a:t>iLearn</a:t>
            </a:r>
            <a:r>
              <a:rPr lang="en-US" dirty="0"/>
              <a:t> system for project-based teaching, where students work together across subject areas on a challenging topic.</a:t>
            </a:r>
          </a:p>
          <a:p>
            <a:pPr marL="0" indent="0">
              <a:buNone/>
            </a:pPr>
            <a:endParaRPr lang="en-US" dirty="0"/>
          </a:p>
          <a:p>
            <a:pPr marL="0" indent="0">
              <a:buNone/>
            </a:pPr>
            <a:endParaRPr lang="en-US" dirty="0"/>
          </a:p>
        </p:txBody>
      </p:sp>
      <p:sp>
        <p:nvSpPr>
          <p:cNvPr id="3" name="Footer Placeholder 2">
            <a:extLst>
              <a:ext uri="{FF2B5EF4-FFF2-40B4-BE49-F238E27FC236}">
                <a16:creationId xmlns:a16="http://schemas.microsoft.com/office/drawing/2014/main" id="{AE8EB863-F18A-74F3-1FA9-36D5A0DC7F59}"/>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AC35ACC0-BC37-8C58-ADE4-187E221A8D33}"/>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5" name="Text Placeholder 4">
            <a:extLst>
              <a:ext uri="{FF2B5EF4-FFF2-40B4-BE49-F238E27FC236}">
                <a16:creationId xmlns:a16="http://schemas.microsoft.com/office/drawing/2014/main" id="{913526F3-6EF5-008E-298D-DB3EBF7E0635}"/>
              </a:ext>
            </a:extLst>
          </p:cNvPr>
          <p:cNvSpPr>
            <a:spLocks noGrp="1"/>
          </p:cNvSpPr>
          <p:nvPr>
            <p:ph type="body" sz="quarter" idx="13"/>
          </p:nvPr>
        </p:nvSpPr>
        <p:spPr/>
        <p:txBody>
          <a:bodyPr/>
          <a:lstStyle/>
          <a:p>
            <a:r>
              <a:rPr lang="en-US" dirty="0"/>
              <a:t>A Persona for a Primary School Teacher</a:t>
            </a:r>
          </a:p>
        </p:txBody>
      </p:sp>
      <p:pic>
        <p:nvPicPr>
          <p:cNvPr id="6" name="Picture 5" descr="A picture containing text, stationary, colorful&#10;&#10;Description automatically generated">
            <a:extLst>
              <a:ext uri="{FF2B5EF4-FFF2-40B4-BE49-F238E27FC236}">
                <a16:creationId xmlns:a16="http://schemas.microsoft.com/office/drawing/2014/main" id="{1F5416E7-1E43-E359-29F5-29A416FC956D}"/>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2087190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output of the feature identification process should be a list of features that you use for designing and implementing your product.…"/>
          <p:cNvSpPr txBox="1">
            <a:spLocks noGrp="1"/>
          </p:cNvSpPr>
          <p:nvPr>
            <p:ph type="body" idx="1"/>
          </p:nvPr>
        </p:nvSpPr>
        <p:spPr>
          <a:prstGeom prst="rect">
            <a:avLst/>
          </a:prstGeom>
        </p:spPr>
        <p:txBody>
          <a:bodyPr/>
          <a:lstStyle/>
          <a:p>
            <a:endParaRPr lang="en-AU" dirty="0"/>
          </a:p>
          <a:p>
            <a:r>
              <a:rPr dirty="0"/>
              <a:t>The output of the feature identification process should be a list of features that you use for designing and implementing your product. </a:t>
            </a:r>
          </a:p>
          <a:p>
            <a:r>
              <a:rPr dirty="0"/>
              <a:t>There is no need to go into a lot of detail about the features at this stage. You add detail when you are implementing the feature. </a:t>
            </a:r>
          </a:p>
          <a:p>
            <a:r>
              <a:rPr dirty="0"/>
              <a:t>You can describe features using a standard input-action-output template by using structured narrative descriptions or by a set of user stories.</a:t>
            </a:r>
          </a:p>
        </p:txBody>
      </p:sp>
      <p:sp>
        <p:nvSpPr>
          <p:cNvPr id="254" name="The feature list"/>
          <p:cNvSpPr txBox="1">
            <a:spLocks noGrp="1"/>
          </p:cNvSpPr>
          <p:nvPr>
            <p:ph type="title"/>
          </p:nvPr>
        </p:nvSpPr>
        <p:spPr>
          <a:prstGeom prst="rect">
            <a:avLst/>
          </a:prstGeom>
        </p:spPr>
        <p:txBody>
          <a:bodyPr/>
          <a:lstStyle/>
          <a:p>
            <a:r>
              <a:t>The feature list</a:t>
            </a:r>
          </a:p>
        </p:txBody>
      </p:sp>
      <p:pic>
        <p:nvPicPr>
          <p:cNvPr id="5" name="Picture 4" descr="A picture containing text, stationary, colorful&#10;&#10;Description automatically generated">
            <a:extLst>
              <a:ext uri="{FF2B5EF4-FFF2-40B4-BE49-F238E27FC236}">
                <a16:creationId xmlns:a16="http://schemas.microsoft.com/office/drawing/2014/main" id="{1779DBF7-C42C-B8D4-F35A-A655D8D7791A}"/>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8C08D232-A2AD-072E-0BA7-79178CC22E24}"/>
              </a:ext>
            </a:extLst>
          </p:cNvPr>
          <p:cNvSpPr>
            <a:spLocks noGrp="1"/>
          </p:cNvSpPr>
          <p:nvPr>
            <p:ph type="sldNum" sz="quarter" idx="2"/>
          </p:nvPr>
        </p:nvSpPr>
        <p:spPr/>
        <p:txBody>
          <a:bodyPr/>
          <a:lstStyle/>
          <a:p>
            <a:fld id="{86CB4B4D-7CA3-9044-876B-883B54F8677D}" type="slidenum">
              <a:rPr lang="en-NZ" smtClean="0"/>
              <a:t>40</a:t>
            </a:fld>
            <a:endParaRPr lang="en-NZ"/>
          </a:p>
        </p:txBody>
      </p:sp>
      <p:sp>
        <p:nvSpPr>
          <p:cNvPr id="4" name="Footer Placeholder 3">
            <a:extLst>
              <a:ext uri="{FF2B5EF4-FFF2-40B4-BE49-F238E27FC236}">
                <a16:creationId xmlns:a16="http://schemas.microsoft.com/office/drawing/2014/main" id="{51AFDBB5-781A-FCC5-E7D0-59C3C701EE67}"/>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D34AD-65BA-3F46-8B37-51921896B672}"/>
              </a:ext>
            </a:extLst>
          </p:cNvPr>
          <p:cNvPicPr>
            <a:picLocks noChangeAspect="1"/>
          </p:cNvPicPr>
          <p:nvPr/>
        </p:nvPicPr>
        <p:blipFill rotWithShape="1">
          <a:blip r:embed="rId2">
            <a:extLst>
              <a:ext uri="{28A0092B-C50C-407E-A947-70E740481C1C}">
                <a14:useLocalDpi xmlns:a14="http://schemas.microsoft.com/office/drawing/2010/main" val="0"/>
              </a:ext>
            </a:extLst>
          </a:blip>
          <a:srcRect l="7848" t="9962" r="5634" b="44865"/>
          <a:stretch/>
        </p:blipFill>
        <p:spPr>
          <a:xfrm>
            <a:off x="1645296" y="538660"/>
            <a:ext cx="6058829" cy="4518095"/>
          </a:xfrm>
          <a:prstGeom prst="rect">
            <a:avLst/>
          </a:prstGeom>
        </p:spPr>
      </p:pic>
      <p:sp>
        <p:nvSpPr>
          <p:cNvPr id="257" name="Figure 3.11 The iLearn authentication feature"/>
          <p:cNvSpPr txBox="1">
            <a:spLocks noGrp="1"/>
          </p:cNvSpPr>
          <p:nvPr>
            <p:ph type="title"/>
          </p:nvPr>
        </p:nvSpPr>
        <p:spPr>
          <a:prstGeom prst="rect">
            <a:avLst/>
          </a:prstGeom>
        </p:spPr>
        <p:txBody>
          <a:bodyPr/>
          <a:lstStyle/>
          <a:p>
            <a:r>
              <a:t>Figure 3.11 The iLearn authentication feature</a:t>
            </a:r>
          </a:p>
        </p:txBody>
      </p:sp>
      <p:pic>
        <p:nvPicPr>
          <p:cNvPr id="5" name="Picture 4" descr="A picture containing text, stationary, colorful&#10;&#10;Description automatically generated">
            <a:extLst>
              <a:ext uri="{FF2B5EF4-FFF2-40B4-BE49-F238E27FC236}">
                <a16:creationId xmlns:a16="http://schemas.microsoft.com/office/drawing/2014/main" id="{8B8028A4-5273-C941-80AF-A1E8BAD610A1}"/>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4C932729-AD9C-F34A-5857-A619EC0DDBB3}"/>
              </a:ext>
            </a:extLst>
          </p:cNvPr>
          <p:cNvSpPr>
            <a:spLocks noGrp="1"/>
          </p:cNvSpPr>
          <p:nvPr>
            <p:ph type="sldNum" sz="quarter" idx="2"/>
          </p:nvPr>
        </p:nvSpPr>
        <p:spPr/>
        <p:txBody>
          <a:bodyPr/>
          <a:lstStyle/>
          <a:p>
            <a:fld id="{86CB4B4D-7CA3-9044-876B-883B54F8677D}" type="slidenum">
              <a:rPr lang="en-NZ" smtClean="0"/>
              <a:t>41</a:t>
            </a:fld>
            <a:endParaRPr lang="en-NZ"/>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Description As a system manager, I want to create and configure an iLearn environment by adding and removing services to/from that environment so that I can create environments for specific purposes.…"/>
          <p:cNvSpPr txBox="1">
            <a:spLocks noGrp="1"/>
          </p:cNvSpPr>
          <p:nvPr>
            <p:ph type="body" idx="1"/>
          </p:nvPr>
        </p:nvSpPr>
        <p:spPr>
          <a:xfrm>
            <a:off x="324000" y="881149"/>
            <a:ext cx="7896269" cy="3777361"/>
          </a:xfrm>
          <a:prstGeom prst="rect">
            <a:avLst/>
          </a:prstGeom>
        </p:spPr>
        <p:txBody>
          <a:bodyPr>
            <a:normAutofit fontScale="62500" lnSpcReduction="20000"/>
          </a:bodyPr>
          <a:lstStyle/>
          <a:p>
            <a:pPr defTabSz="271095">
              <a:spcBef>
                <a:spcPts val="1371"/>
              </a:spcBef>
              <a:defRPr sz="2112"/>
            </a:pPr>
            <a:r>
              <a:rPr b="1" i="1" dirty="0"/>
              <a:t>Description</a:t>
            </a:r>
            <a:br>
              <a:rPr dirty="0"/>
            </a:br>
            <a:r>
              <a:rPr dirty="0"/>
              <a:t>As a system manager, I want to create and configure an </a:t>
            </a:r>
            <a:r>
              <a:rPr dirty="0" err="1"/>
              <a:t>iLearn</a:t>
            </a:r>
            <a:r>
              <a:rPr dirty="0"/>
              <a:t> environment by adding and removing services to/from that environment so that I can create environments for specific purposes. </a:t>
            </a:r>
          </a:p>
          <a:p>
            <a:pPr defTabSz="271095">
              <a:spcBef>
                <a:spcPts val="1371"/>
              </a:spcBef>
              <a:defRPr sz="2112"/>
            </a:pPr>
            <a:r>
              <a:rPr dirty="0"/>
              <a:t>As a system manager, I want to set up sub-environments that include a subset of services that are included in another environment. </a:t>
            </a:r>
          </a:p>
          <a:p>
            <a:pPr defTabSz="271095">
              <a:spcBef>
                <a:spcPts val="1371"/>
              </a:spcBef>
              <a:defRPr sz="2112"/>
            </a:pPr>
            <a:r>
              <a:rPr dirty="0"/>
              <a:t>As a system manager, I want to assign administrators to created environments. </a:t>
            </a:r>
          </a:p>
          <a:p>
            <a:pPr defTabSz="271095">
              <a:spcBef>
                <a:spcPts val="1371"/>
              </a:spcBef>
              <a:defRPr sz="2112"/>
            </a:pPr>
            <a:r>
              <a:rPr dirty="0"/>
              <a:t>As a system manager, I want to limit the rights of environment administrators so that they cannot accidentally or deliberately disrupt the operation of key services. </a:t>
            </a:r>
          </a:p>
          <a:p>
            <a:pPr defTabSz="271095">
              <a:spcBef>
                <a:spcPts val="1371"/>
              </a:spcBef>
              <a:defRPr sz="2112"/>
            </a:pPr>
            <a:r>
              <a:rPr dirty="0"/>
              <a:t>As a teacher, I want to be able to add services that are not integrated with the </a:t>
            </a:r>
            <a:r>
              <a:rPr dirty="0" err="1"/>
              <a:t>iLearn</a:t>
            </a:r>
            <a:r>
              <a:rPr dirty="0"/>
              <a:t> authentication system. </a:t>
            </a:r>
          </a:p>
          <a:p>
            <a:pPr defTabSz="271095">
              <a:spcBef>
                <a:spcPts val="1371"/>
              </a:spcBef>
              <a:defRPr sz="2112"/>
            </a:pPr>
            <a:r>
              <a:rPr b="1" i="1" dirty="0"/>
              <a:t>Constraints</a:t>
            </a:r>
            <a:br>
              <a:rPr dirty="0"/>
            </a:br>
            <a:r>
              <a:rPr dirty="0"/>
              <a:t>The use of some tools may be limited for license reasons so there may be a need to access license management tools during configuration.</a:t>
            </a:r>
          </a:p>
          <a:p>
            <a:pPr defTabSz="271095">
              <a:spcBef>
                <a:spcPts val="1371"/>
              </a:spcBef>
              <a:defRPr sz="2112"/>
            </a:pPr>
            <a:r>
              <a:rPr b="1" i="1" dirty="0"/>
              <a:t>Comments</a:t>
            </a:r>
            <a:br>
              <a:rPr dirty="0"/>
            </a:br>
            <a:r>
              <a:rPr dirty="0"/>
              <a:t>Based on Elena’s and Jack’s scenarios </a:t>
            </a:r>
          </a:p>
        </p:txBody>
      </p:sp>
      <p:sp>
        <p:nvSpPr>
          <p:cNvPr id="262" name="Table 3.11 Feature description using user stories"/>
          <p:cNvSpPr txBox="1">
            <a:spLocks noGrp="1"/>
          </p:cNvSpPr>
          <p:nvPr>
            <p:ph type="title"/>
          </p:nvPr>
        </p:nvSpPr>
        <p:spPr>
          <a:prstGeom prst="rect">
            <a:avLst/>
          </a:prstGeom>
        </p:spPr>
        <p:txBody>
          <a:bodyPr>
            <a:normAutofit/>
          </a:bodyPr>
          <a:lstStyle/>
          <a:p>
            <a:r>
              <a:rPr dirty="0"/>
              <a:t>Feature description using</a:t>
            </a:r>
            <a:r>
              <a:rPr lang="ru-RU" dirty="0"/>
              <a:t> </a:t>
            </a:r>
            <a:r>
              <a:rPr dirty="0"/>
              <a:t>user stories</a:t>
            </a:r>
          </a:p>
        </p:txBody>
      </p:sp>
      <p:pic>
        <p:nvPicPr>
          <p:cNvPr id="5" name="Picture 4" descr="A picture containing text, stationary, colorful&#10;&#10;Description automatically generated">
            <a:extLst>
              <a:ext uri="{FF2B5EF4-FFF2-40B4-BE49-F238E27FC236}">
                <a16:creationId xmlns:a16="http://schemas.microsoft.com/office/drawing/2014/main" id="{765A70B8-F8A2-0921-D684-F0A9E648C43E}"/>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8CA1EBB3-9C0C-8093-8598-12A1683BEAB6}"/>
              </a:ext>
            </a:extLst>
          </p:cNvPr>
          <p:cNvSpPr>
            <a:spLocks noGrp="1"/>
          </p:cNvSpPr>
          <p:nvPr>
            <p:ph type="sldNum" sz="quarter" idx="2"/>
          </p:nvPr>
        </p:nvSpPr>
        <p:spPr/>
        <p:txBody>
          <a:bodyPr/>
          <a:lstStyle/>
          <a:p>
            <a:fld id="{86CB4B4D-7CA3-9044-876B-883B54F8677D}" type="slidenum">
              <a:rPr lang="en-NZ" smtClean="0"/>
              <a:t>42</a:t>
            </a:fld>
            <a:endParaRPr lang="en-NZ"/>
          </a:p>
        </p:txBody>
      </p:sp>
      <p:sp>
        <p:nvSpPr>
          <p:cNvPr id="4" name="Footer Placeholder 3">
            <a:extLst>
              <a:ext uri="{FF2B5EF4-FFF2-40B4-BE49-F238E27FC236}">
                <a16:creationId xmlns:a16="http://schemas.microsoft.com/office/drawing/2014/main" id="{55CF94D0-5D09-13D6-6F1B-27D6EC04499B}"/>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cenarios and user stories should always be your starting point for identifying product features.…"/>
          <p:cNvSpPr txBox="1">
            <a:spLocks noGrp="1"/>
          </p:cNvSpPr>
          <p:nvPr>
            <p:ph type="body" idx="1"/>
          </p:nvPr>
        </p:nvSpPr>
        <p:spPr>
          <a:prstGeom prst="rect">
            <a:avLst/>
          </a:prstGeom>
        </p:spPr>
        <p:txBody>
          <a:bodyPr>
            <a:normAutofit fontScale="92500"/>
          </a:bodyPr>
          <a:lstStyle/>
          <a:p>
            <a:r>
              <a:t>Scenarios and user stories should always be your starting point for identifying product features. </a:t>
            </a:r>
          </a:p>
          <a:p>
            <a:pPr lvl="1"/>
            <a:r>
              <a:t>Scenarios tell you how users work at the moment. They don’t show how they might change their way of working if they had the right software to support them. </a:t>
            </a:r>
          </a:p>
          <a:p>
            <a:pPr lvl="1"/>
            <a:r>
              <a:t>Stories and scenarios are ‘tools for thinking’ and they help you gain an understanding of how your software might be used. You can identify a feature set from stories and scenarios.</a:t>
            </a:r>
          </a:p>
          <a:p>
            <a:r>
              <a:t>User research, on its own, rarely helps you innovate and invent new ways of working. </a:t>
            </a:r>
          </a:p>
          <a:p>
            <a:r>
              <a:t>You should also think creatively about alternative or additional features that help users to work more efficiently or to do things differently. </a:t>
            </a:r>
          </a:p>
        </p:txBody>
      </p:sp>
      <p:sp>
        <p:nvSpPr>
          <p:cNvPr id="266" name="Innovation and feature identification"/>
          <p:cNvSpPr txBox="1">
            <a:spLocks noGrp="1"/>
          </p:cNvSpPr>
          <p:nvPr>
            <p:ph type="title"/>
          </p:nvPr>
        </p:nvSpPr>
        <p:spPr>
          <a:prstGeom prst="rect">
            <a:avLst/>
          </a:prstGeom>
        </p:spPr>
        <p:txBody>
          <a:bodyPr/>
          <a:lstStyle/>
          <a:p>
            <a:r>
              <a:t>Innovation and feature identification</a:t>
            </a:r>
          </a:p>
        </p:txBody>
      </p:sp>
      <p:pic>
        <p:nvPicPr>
          <p:cNvPr id="5" name="Picture 4" descr="A picture containing text, stationary, colorful&#10;&#10;Description automatically generated">
            <a:extLst>
              <a:ext uri="{FF2B5EF4-FFF2-40B4-BE49-F238E27FC236}">
                <a16:creationId xmlns:a16="http://schemas.microsoft.com/office/drawing/2014/main" id="{B33028AE-EE3D-00FA-DE64-1D33B8B3F866}"/>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Slide Number Placeholder 2">
            <a:extLst>
              <a:ext uri="{FF2B5EF4-FFF2-40B4-BE49-F238E27FC236}">
                <a16:creationId xmlns:a16="http://schemas.microsoft.com/office/drawing/2014/main" id="{544EE885-F24E-3557-4EEB-F4473366D25B}"/>
              </a:ext>
            </a:extLst>
          </p:cNvPr>
          <p:cNvSpPr>
            <a:spLocks noGrp="1"/>
          </p:cNvSpPr>
          <p:nvPr>
            <p:ph type="sldNum" sz="quarter" idx="2"/>
          </p:nvPr>
        </p:nvSpPr>
        <p:spPr/>
        <p:txBody>
          <a:bodyPr/>
          <a:lstStyle/>
          <a:p>
            <a:fld id="{86CB4B4D-7CA3-9044-876B-883B54F8677D}" type="slidenum">
              <a:rPr lang="en-NZ" smtClean="0"/>
              <a:t>43</a:t>
            </a:fld>
            <a:endParaRPr lang="en-NZ"/>
          </a:p>
        </p:txBody>
      </p:sp>
      <p:sp>
        <p:nvSpPr>
          <p:cNvPr id="4" name="Footer Placeholder 3">
            <a:extLst>
              <a:ext uri="{FF2B5EF4-FFF2-40B4-BE49-F238E27FC236}">
                <a16:creationId xmlns:a16="http://schemas.microsoft.com/office/drawing/2014/main" id="{D18FC2BF-0DF6-DDEA-8431-2837E52E3117}"/>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F2B6CB-575A-CD6B-6E05-BDB1B55B7400}"/>
              </a:ext>
            </a:extLst>
          </p:cNvPr>
          <p:cNvSpPr>
            <a:spLocks noGrp="1"/>
          </p:cNvSpPr>
          <p:nvPr>
            <p:ph type="body" idx="1"/>
          </p:nvPr>
        </p:nvSpPr>
        <p:spPr/>
        <p:txBody>
          <a:bodyPr>
            <a:normAutofit fontScale="62500" lnSpcReduction="20000"/>
          </a:bodyPr>
          <a:lstStyle/>
          <a:p>
            <a:pPr marL="0" indent="0">
              <a:buNone/>
            </a:pPr>
            <a:endParaRPr lang="en-US" dirty="0"/>
          </a:p>
          <a:p>
            <a:r>
              <a:rPr lang="en-US" dirty="0"/>
              <a:t>A software product feature is a fragment of functionality that implements something that a user may need or want when using the product.</a:t>
            </a:r>
          </a:p>
          <a:p>
            <a:endParaRPr lang="en-US" dirty="0"/>
          </a:p>
          <a:p>
            <a:r>
              <a:rPr lang="en-US" dirty="0"/>
              <a:t>The first stage of product development is to identify the list of product features in which you identify each feature and give a brief description of its functionality.</a:t>
            </a:r>
          </a:p>
          <a:p>
            <a:endParaRPr lang="en-US" dirty="0"/>
          </a:p>
          <a:p>
            <a:r>
              <a:rPr lang="en-US" dirty="0"/>
              <a:t>Personas are ‘imagined users’ where you create a character portrait of a type of user that you think might use your product. </a:t>
            </a:r>
          </a:p>
          <a:p>
            <a:endParaRPr lang="en-US" dirty="0"/>
          </a:p>
          <a:p>
            <a:r>
              <a:rPr lang="en-US" dirty="0"/>
              <a:t>A persona description should ‘paint a picture’ of a typical product user. It should describe their educational background, technology experience and why they might want to use your product. </a:t>
            </a:r>
          </a:p>
          <a:p>
            <a:endParaRPr lang="en-US" dirty="0"/>
          </a:p>
          <a:p>
            <a:r>
              <a:rPr lang="en-US" dirty="0"/>
              <a:t>A scenario is a narrative that describes a situation where a user is accessing product features to do something that they want to do. </a:t>
            </a:r>
          </a:p>
          <a:p>
            <a:endParaRPr lang="en-US" dirty="0"/>
          </a:p>
          <a:p>
            <a:endParaRPr lang="en-US" dirty="0"/>
          </a:p>
        </p:txBody>
      </p:sp>
      <p:sp>
        <p:nvSpPr>
          <p:cNvPr id="3" name="Title 2">
            <a:extLst>
              <a:ext uri="{FF2B5EF4-FFF2-40B4-BE49-F238E27FC236}">
                <a16:creationId xmlns:a16="http://schemas.microsoft.com/office/drawing/2014/main" id="{9860D5DC-FAF7-F86E-6FE3-4164C927B838}"/>
              </a:ext>
            </a:extLst>
          </p:cNvPr>
          <p:cNvSpPr>
            <a:spLocks noGrp="1"/>
          </p:cNvSpPr>
          <p:nvPr>
            <p:ph type="title"/>
          </p:nvPr>
        </p:nvSpPr>
        <p:spPr/>
        <p:txBody>
          <a:bodyPr/>
          <a:lstStyle/>
          <a:p>
            <a:r>
              <a:rPr lang="en-US" dirty="0"/>
              <a:t>Key Points</a:t>
            </a:r>
          </a:p>
        </p:txBody>
      </p:sp>
      <p:sp>
        <p:nvSpPr>
          <p:cNvPr id="4" name="Slide Number Placeholder 3">
            <a:extLst>
              <a:ext uri="{FF2B5EF4-FFF2-40B4-BE49-F238E27FC236}">
                <a16:creationId xmlns:a16="http://schemas.microsoft.com/office/drawing/2014/main" id="{5D7B0C4D-B25C-9D2C-5EF1-7C32916B1B6A}"/>
              </a:ext>
            </a:extLst>
          </p:cNvPr>
          <p:cNvSpPr>
            <a:spLocks noGrp="1"/>
          </p:cNvSpPr>
          <p:nvPr>
            <p:ph type="sldNum" sz="quarter" idx="2"/>
          </p:nvPr>
        </p:nvSpPr>
        <p:spPr/>
        <p:txBody>
          <a:bodyPr/>
          <a:lstStyle/>
          <a:p>
            <a:fld id="{86CB4B4D-7CA3-9044-876B-883B54F8677D}" type="slidenum">
              <a:rPr lang="en-AU" smtClean="0"/>
              <a:t>44</a:t>
            </a:fld>
            <a:endParaRPr lang="en-AU"/>
          </a:p>
        </p:txBody>
      </p:sp>
      <p:sp>
        <p:nvSpPr>
          <p:cNvPr id="5" name="Footer Placeholder 4">
            <a:extLst>
              <a:ext uri="{FF2B5EF4-FFF2-40B4-BE49-F238E27FC236}">
                <a16:creationId xmlns:a16="http://schemas.microsoft.com/office/drawing/2014/main" id="{627D494A-6815-272B-48A7-77EF9D5A829C}"/>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pic>
        <p:nvPicPr>
          <p:cNvPr id="8" name="Picture 7" descr="A picture containing text, stationary, colorful&#10;&#10;Description automatically generated">
            <a:extLst>
              <a:ext uri="{FF2B5EF4-FFF2-40B4-BE49-F238E27FC236}">
                <a16:creationId xmlns:a16="http://schemas.microsoft.com/office/drawing/2014/main" id="{6F761C05-82A2-3B18-B0D4-55B83D64DD66}"/>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1125464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cenarios should always be written from the user’s perspective and should be based on identified personas or real users.…"/>
          <p:cNvSpPr txBox="1">
            <a:spLocks noGrp="1"/>
          </p:cNvSpPr>
          <p:nvPr>
            <p:ph idx="1"/>
          </p:nvPr>
        </p:nvSpPr>
        <p:spPr>
          <a:prstGeom prst="rect">
            <a:avLst/>
          </a:prstGeom>
        </p:spPr>
        <p:txBody>
          <a:bodyPr>
            <a:normAutofit fontScale="77500" lnSpcReduction="20000"/>
          </a:bodyPr>
          <a:lstStyle/>
          <a:p>
            <a:endParaRPr lang="en-AU" dirty="0"/>
          </a:p>
          <a:p>
            <a:r>
              <a:rPr lang="en-AU" dirty="0"/>
              <a:t>A scenario is a narrative that describes a situation where a user is accessing product features to do something that they want to do. </a:t>
            </a:r>
          </a:p>
          <a:p>
            <a:r>
              <a:rPr dirty="0"/>
              <a:t>Scenarios should always be written from the user’s perspective and should be based on identified personas or real users. </a:t>
            </a:r>
          </a:p>
          <a:p>
            <a:r>
              <a:rPr dirty="0"/>
              <a:t>User stories are finer-grain narratives that set out, in a structured way, something that a user wants from a software system. </a:t>
            </a:r>
          </a:p>
          <a:p>
            <a:r>
              <a:rPr dirty="0"/>
              <a:t>User stories may be used as a way of extending and adding detail to a scenario or as part of the description of system features.</a:t>
            </a:r>
          </a:p>
          <a:p>
            <a:r>
              <a:rPr dirty="0"/>
              <a:t>The key influences in feature identification and design are user research, domain knowledge, product knowledge, and technology knowledge.</a:t>
            </a:r>
          </a:p>
          <a:p>
            <a:r>
              <a:rPr dirty="0"/>
              <a:t>You can identify features from scenarios and stories by highlighting user actions in these narratives and thinking about the features that you need to support these actions.</a:t>
            </a:r>
          </a:p>
        </p:txBody>
      </p:sp>
      <p:sp>
        <p:nvSpPr>
          <p:cNvPr id="3" name="Text Placeholder 2">
            <a:extLst>
              <a:ext uri="{FF2B5EF4-FFF2-40B4-BE49-F238E27FC236}">
                <a16:creationId xmlns:a16="http://schemas.microsoft.com/office/drawing/2014/main" id="{507FC6C5-43A1-6342-FBAF-0917DCF2503D}"/>
              </a:ext>
            </a:extLst>
          </p:cNvPr>
          <p:cNvSpPr>
            <a:spLocks noGrp="1"/>
          </p:cNvSpPr>
          <p:nvPr>
            <p:ph type="body" sz="quarter" idx="13"/>
          </p:nvPr>
        </p:nvSpPr>
        <p:spPr/>
        <p:txBody>
          <a:bodyPr/>
          <a:lstStyle/>
          <a:p>
            <a:r>
              <a:rPr lang="en-NZ" dirty="0"/>
              <a:t>Key Points</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5E77900E-B06F-1FCB-35BD-4A9A7A04C738}"/>
              </a:ext>
            </a:extLst>
          </p:cNvPr>
          <p:cNvPicPr>
            <a:picLocks noChangeAspect="1"/>
          </p:cNvPicPr>
          <p:nvPr/>
        </p:nvPicPr>
        <p:blipFill>
          <a:blip r:embed="rId2"/>
          <a:stretch>
            <a:fillRect/>
          </a:stretch>
        </p:blipFill>
        <p:spPr>
          <a:xfrm>
            <a:off x="8129069" y="0"/>
            <a:ext cx="1014931" cy="1126446"/>
          </a:xfrm>
          <a:prstGeom prst="rect">
            <a:avLst/>
          </a:prstGeom>
        </p:spPr>
      </p:pic>
      <p:sp>
        <p:nvSpPr>
          <p:cNvPr id="6" name="Slide Number Placeholder 5">
            <a:extLst>
              <a:ext uri="{FF2B5EF4-FFF2-40B4-BE49-F238E27FC236}">
                <a16:creationId xmlns:a16="http://schemas.microsoft.com/office/drawing/2014/main" id="{C424B697-B862-529B-CA3A-1603A3CC2F8D}"/>
              </a:ext>
            </a:extLst>
          </p:cNvPr>
          <p:cNvSpPr>
            <a:spLocks noGrp="1"/>
          </p:cNvSpPr>
          <p:nvPr>
            <p:ph type="sldNum" sz="quarter" idx="12"/>
          </p:nvPr>
        </p:nvSpPr>
        <p:spPr/>
        <p:txBody>
          <a:bodyPr/>
          <a:lstStyle/>
          <a:p>
            <a:fld id="{10A01DC5-1685-4615-8240-15192985C6A2}" type="slidenum">
              <a:rPr lang="en-AU" smtClean="0"/>
              <a:pPr/>
              <a:t>45</a:t>
            </a:fld>
            <a:endParaRPr lang="en-AU" dirty="0"/>
          </a:p>
        </p:txBody>
      </p:sp>
      <p:sp>
        <p:nvSpPr>
          <p:cNvPr id="7" name="Footer Placeholder 6">
            <a:extLst>
              <a:ext uri="{FF2B5EF4-FFF2-40B4-BE49-F238E27FC236}">
                <a16:creationId xmlns:a16="http://schemas.microsoft.com/office/drawing/2014/main" id="{D3EB357F-37D6-89C0-8DDC-1F7EBCD7E1B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Explain the importance and challenges of requirements in software engineering.  </a:t>
            </a:r>
          </a:p>
          <a:p>
            <a:r>
              <a:rPr lang="en-US" dirty="0"/>
              <a:t>Explain how and why requirements articulate the relationship between a desired system and its environment. Identify assumptions.</a:t>
            </a:r>
          </a:p>
          <a:p>
            <a:r>
              <a:rPr lang="en-US" dirty="0"/>
              <a:t>Distinguish between and give examples of: functional and quality requirements; informal statements and verifiable requirements. </a:t>
            </a:r>
          </a:p>
          <a:p>
            <a:r>
              <a:rPr lang="en-US" dirty="0"/>
              <a:t>State quality requirements in measurable ways</a:t>
            </a:r>
          </a:p>
        </p:txBody>
      </p:sp>
      <p:sp>
        <p:nvSpPr>
          <p:cNvPr id="5" name="Text Placeholder 4">
            <a:extLst>
              <a:ext uri="{FF2B5EF4-FFF2-40B4-BE49-F238E27FC236}">
                <a16:creationId xmlns:a16="http://schemas.microsoft.com/office/drawing/2014/main" id="{9E35E9B2-40EA-9AE4-3BBE-B0BDDF49A873}"/>
              </a:ext>
            </a:extLst>
          </p:cNvPr>
          <p:cNvSpPr>
            <a:spLocks noGrp="1"/>
          </p:cNvSpPr>
          <p:nvPr>
            <p:ph type="body" sz="quarter" idx="13"/>
          </p:nvPr>
        </p:nvSpPr>
        <p:spPr/>
        <p:txBody>
          <a:bodyPr/>
          <a:lstStyle/>
          <a:p>
            <a:r>
              <a:rPr lang="en-AU" dirty="0"/>
              <a:t>Today’s Goals</a:t>
            </a:r>
          </a:p>
        </p:txBody>
      </p:sp>
      <p:sp>
        <p:nvSpPr>
          <p:cNvPr id="7" name="Footer Placeholder 6">
            <a:extLst>
              <a:ext uri="{FF2B5EF4-FFF2-40B4-BE49-F238E27FC236}">
                <a16:creationId xmlns:a16="http://schemas.microsoft.com/office/drawing/2014/main" id="{40E25914-5FE0-01EB-0130-1E37522C02A0}"/>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8" name="Slide Number Placeholder 7">
            <a:extLst>
              <a:ext uri="{FF2B5EF4-FFF2-40B4-BE49-F238E27FC236}">
                <a16:creationId xmlns:a16="http://schemas.microsoft.com/office/drawing/2014/main" id="{8B0704DF-E5ED-9BE7-9916-92791BE94ECF}"/>
              </a:ext>
            </a:extLst>
          </p:cNvPr>
          <p:cNvSpPr>
            <a:spLocks noGrp="1"/>
          </p:cNvSpPr>
          <p:nvPr>
            <p:ph type="sldNum" sz="quarter" idx="12"/>
          </p:nvPr>
        </p:nvSpPr>
        <p:spPr/>
        <p:txBody>
          <a:bodyPr/>
          <a:lstStyle/>
          <a:p>
            <a:fld id="{10A01DC5-1685-4615-8240-15192985C6A2}" type="slidenum">
              <a:rPr lang="en-AU" smtClean="0"/>
              <a:pPr/>
              <a:t>46</a:t>
            </a:fld>
            <a:endParaRPr lang="en-AU"/>
          </a:p>
        </p:txBody>
      </p:sp>
      <p:pic>
        <p:nvPicPr>
          <p:cNvPr id="6" name="Picture 5" descr="Text&#10;&#10;Description automatically generated">
            <a:extLst>
              <a:ext uri="{FF2B5EF4-FFF2-40B4-BE49-F238E27FC236}">
                <a16:creationId xmlns:a16="http://schemas.microsoft.com/office/drawing/2014/main" id="{3FFB8645-8D80-51E4-D6F7-AF31705AE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29048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0" indent="0" algn="ctr">
              <a:buNone/>
            </a:pPr>
            <a:r>
              <a:rPr lang="en-US" sz="2475" dirty="0"/>
              <a:t>Requirements say what the system will do</a:t>
            </a:r>
          </a:p>
          <a:p>
            <a:pPr marL="0" indent="0" algn="ctr">
              <a:buNone/>
            </a:pPr>
            <a:r>
              <a:rPr lang="en-US" sz="2475" dirty="0"/>
              <a:t>(and not how it will do it)</a:t>
            </a:r>
          </a:p>
          <a:p>
            <a:pPr marL="0" indent="0" algn="ctr">
              <a:buNone/>
            </a:pPr>
            <a:endParaRPr lang="en-US" sz="2475" dirty="0"/>
          </a:p>
        </p:txBody>
      </p:sp>
      <p:sp>
        <p:nvSpPr>
          <p:cNvPr id="5" name="Text Placeholder 4">
            <a:extLst>
              <a:ext uri="{FF2B5EF4-FFF2-40B4-BE49-F238E27FC236}">
                <a16:creationId xmlns:a16="http://schemas.microsoft.com/office/drawing/2014/main" id="{750E665C-ED5D-66FE-35EC-3BCBEE69D6DC}"/>
              </a:ext>
            </a:extLst>
          </p:cNvPr>
          <p:cNvSpPr>
            <a:spLocks noGrp="1"/>
          </p:cNvSpPr>
          <p:nvPr>
            <p:ph type="body" sz="quarter" idx="13"/>
          </p:nvPr>
        </p:nvSpPr>
        <p:spPr/>
        <p:txBody>
          <a:bodyPr/>
          <a:lstStyle/>
          <a:p>
            <a:r>
              <a:rPr lang="en-US" dirty="0"/>
              <a:t>Overly simplified definition.</a:t>
            </a:r>
            <a:endParaRPr lang="en-AU" dirty="0"/>
          </a:p>
        </p:txBody>
      </p:sp>
      <p:sp>
        <p:nvSpPr>
          <p:cNvPr id="6" name="Footer Placeholder 6">
            <a:extLst>
              <a:ext uri="{FF2B5EF4-FFF2-40B4-BE49-F238E27FC236}">
                <a16:creationId xmlns:a16="http://schemas.microsoft.com/office/drawing/2014/main" id="{6FC81B73-DD04-42DC-5BCA-FE0D54F8DC94}"/>
              </a:ext>
            </a:extLst>
          </p:cNvPr>
          <p:cNvSpPr>
            <a:spLocks noGrp="1"/>
          </p:cNvSpPr>
          <p:nvPr>
            <p:ph type="ftr" sz="quarter" idx="11"/>
          </p:nvPr>
        </p:nvSpPr>
        <p:spPr>
          <a:xfrm>
            <a:off x="1440000" y="4914000"/>
            <a:ext cx="5400000" cy="108000"/>
          </a:xfrm>
        </p:spPr>
        <p:txBody>
          <a:bodyPr/>
          <a:lstStyle/>
          <a:p>
            <a:r>
              <a:rPr lang="en-US"/>
              <a:t>ANU SCHOOL OF COMPUTING   |  COMP 2120 / COMP 6120 | WEEK 2 OF 12: Requirements</a:t>
            </a:r>
            <a:endParaRPr lang="en-AU" dirty="0"/>
          </a:p>
        </p:txBody>
      </p:sp>
      <p:sp>
        <p:nvSpPr>
          <p:cNvPr id="7" name="Slide Number Placeholder 7">
            <a:extLst>
              <a:ext uri="{FF2B5EF4-FFF2-40B4-BE49-F238E27FC236}">
                <a16:creationId xmlns:a16="http://schemas.microsoft.com/office/drawing/2014/main" id="{43B789A1-8A3A-169C-B79A-CEC63AF10BAE}"/>
              </a:ext>
            </a:extLst>
          </p:cNvPr>
          <p:cNvSpPr>
            <a:spLocks noGrp="1"/>
          </p:cNvSpPr>
          <p:nvPr>
            <p:ph type="sldNum" sz="quarter" idx="12"/>
          </p:nvPr>
        </p:nvSpPr>
        <p:spPr>
          <a:xfrm>
            <a:off x="324000" y="4914000"/>
            <a:ext cx="360000" cy="108000"/>
          </a:xfrm>
        </p:spPr>
        <p:txBody>
          <a:bodyPr/>
          <a:lstStyle/>
          <a:p>
            <a:fld id="{10A01DC5-1685-4615-8240-15192985C6A2}" type="slidenum">
              <a:rPr lang="en-AU" smtClean="0"/>
              <a:pPr/>
              <a:t>47</a:t>
            </a:fld>
            <a:endParaRPr lang="en-AU"/>
          </a:p>
        </p:txBody>
      </p:sp>
      <p:pic>
        <p:nvPicPr>
          <p:cNvPr id="8" name="Picture 7" descr="Text&#10;&#10;Description automatically generated">
            <a:extLst>
              <a:ext uri="{FF2B5EF4-FFF2-40B4-BE49-F238E27FC236}">
                <a16:creationId xmlns:a16="http://schemas.microsoft.com/office/drawing/2014/main" id="{1039D5B9-252C-72CE-F279-8DF0503BF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13370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575B7E-FDBA-B81A-6CB9-8099C37C8EE9}"/>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EC17AE98-B789-1E3A-7AEE-1B76EBC0B5E4}"/>
              </a:ext>
            </a:extLst>
          </p:cNvPr>
          <p:cNvSpPr>
            <a:spLocks noGrp="1"/>
          </p:cNvSpPr>
          <p:nvPr>
            <p:ph type="sldNum" sz="quarter" idx="12"/>
          </p:nvPr>
        </p:nvSpPr>
        <p:spPr/>
        <p:txBody>
          <a:bodyPr/>
          <a:lstStyle/>
          <a:p>
            <a:fld id="{10A01DC5-1685-4615-8240-15192985C6A2}" type="slidenum">
              <a:rPr lang="en-AU" smtClean="0"/>
              <a:pPr/>
              <a:t>48</a:t>
            </a:fld>
            <a:endParaRPr lang="en-AU"/>
          </a:p>
        </p:txBody>
      </p:sp>
      <p:sp>
        <p:nvSpPr>
          <p:cNvPr id="5" name="Text Placeholder 4">
            <a:extLst>
              <a:ext uri="{FF2B5EF4-FFF2-40B4-BE49-F238E27FC236}">
                <a16:creationId xmlns:a16="http://schemas.microsoft.com/office/drawing/2014/main" id="{70A63314-86EC-694E-1F8E-8B855FB90BFF}"/>
              </a:ext>
            </a:extLst>
          </p:cNvPr>
          <p:cNvSpPr>
            <a:spLocks noGrp="1"/>
          </p:cNvSpPr>
          <p:nvPr>
            <p:ph type="body" sz="quarter" idx="13"/>
          </p:nvPr>
        </p:nvSpPr>
        <p:spPr/>
        <p:txBody>
          <a:bodyPr/>
          <a:lstStyle/>
          <a:p>
            <a:r>
              <a:rPr lang="en-US" dirty="0" err="1"/>
              <a:t>Healthcare.gov</a:t>
            </a:r>
            <a:endParaRPr lang="en-US" dirty="0"/>
          </a:p>
        </p:txBody>
      </p:sp>
      <p:pic>
        <p:nvPicPr>
          <p:cNvPr id="6" name="Picture 5" descr="1101140310_600.jpg">
            <a:extLst>
              <a:ext uri="{FF2B5EF4-FFF2-40B4-BE49-F238E27FC236}">
                <a16:creationId xmlns:a16="http://schemas.microsoft.com/office/drawing/2014/main" id="{C920D033-1014-2CBE-9630-DD2957986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003" y="1458337"/>
            <a:ext cx="2091485" cy="2778189"/>
          </a:xfrm>
          <a:prstGeom prst="rect">
            <a:avLst/>
          </a:prstGeom>
        </p:spPr>
      </p:pic>
      <p:pic>
        <p:nvPicPr>
          <p:cNvPr id="7" name="Picture 6" descr="healthcare-gov-down-620x348.jpg">
            <a:extLst>
              <a:ext uri="{FF2B5EF4-FFF2-40B4-BE49-F238E27FC236}">
                <a16:creationId xmlns:a16="http://schemas.microsoft.com/office/drawing/2014/main" id="{349693D9-6E25-50E9-B807-DED54082A5FB}"/>
              </a:ext>
            </a:extLst>
          </p:cNvPr>
          <p:cNvPicPr>
            <a:picLocks noChangeAspect="1"/>
          </p:cNvPicPr>
          <p:nvPr/>
        </p:nvPicPr>
        <p:blipFill rotWithShape="1">
          <a:blip r:embed="rId4">
            <a:extLst>
              <a:ext uri="{28A0092B-C50C-407E-A947-70E740481C1C}">
                <a14:useLocalDpi xmlns:a14="http://schemas.microsoft.com/office/drawing/2010/main" val="0"/>
              </a:ext>
            </a:extLst>
          </a:blip>
          <a:srcRect t="8552" b="6482"/>
          <a:stretch/>
        </p:blipFill>
        <p:spPr>
          <a:xfrm>
            <a:off x="4135365" y="2852062"/>
            <a:ext cx="3008385" cy="1434719"/>
          </a:xfrm>
          <a:prstGeom prst="rect">
            <a:avLst/>
          </a:prstGeom>
        </p:spPr>
      </p:pic>
      <p:pic>
        <p:nvPicPr>
          <p:cNvPr id="8" name="Picture 7" descr="473-1.jpg">
            <a:extLst>
              <a:ext uri="{FF2B5EF4-FFF2-40B4-BE49-F238E27FC236}">
                <a16:creationId xmlns:a16="http://schemas.microsoft.com/office/drawing/2014/main" id="{DF7051F1-B6CF-3124-3119-9A851F552DDA}"/>
              </a:ext>
            </a:extLst>
          </p:cNvPr>
          <p:cNvPicPr>
            <a:picLocks noChangeAspect="1"/>
          </p:cNvPicPr>
          <p:nvPr/>
        </p:nvPicPr>
        <p:blipFill rotWithShape="1">
          <a:blip r:embed="rId5">
            <a:extLst>
              <a:ext uri="{28A0092B-C50C-407E-A947-70E740481C1C}">
                <a14:useLocalDpi xmlns:a14="http://schemas.microsoft.com/office/drawing/2010/main" val="0"/>
              </a:ext>
            </a:extLst>
          </a:blip>
          <a:srcRect t="10508"/>
          <a:stretch/>
        </p:blipFill>
        <p:spPr>
          <a:xfrm>
            <a:off x="4205489" y="1458336"/>
            <a:ext cx="2907111" cy="1393727"/>
          </a:xfrm>
          <a:prstGeom prst="rect">
            <a:avLst/>
          </a:prstGeom>
        </p:spPr>
      </p:pic>
      <p:pic>
        <p:nvPicPr>
          <p:cNvPr id="9" name="Picture 8" descr="Text&#10;&#10;Description automatically generated">
            <a:extLst>
              <a:ext uri="{FF2B5EF4-FFF2-40B4-BE49-F238E27FC236}">
                <a16:creationId xmlns:a16="http://schemas.microsoft.com/office/drawing/2014/main" id="{9260711E-41B7-F752-8B0A-08D50A62D0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51572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16281-6615-C00F-7D84-A2134E2C0DF3}"/>
              </a:ext>
            </a:extLst>
          </p:cNvPr>
          <p:cNvSpPr>
            <a:spLocks noGrp="1"/>
          </p:cNvSpPr>
          <p:nvPr>
            <p:ph idx="1"/>
          </p:nvPr>
        </p:nvSpPr>
        <p:spPr/>
        <p:txBody>
          <a:bodyPr/>
          <a:lstStyle/>
          <a:p>
            <a:endParaRPr lang="en-US" i="1" dirty="0">
              <a:cs typeface="Calibri"/>
            </a:endParaRPr>
          </a:p>
          <a:p>
            <a:r>
              <a:rPr lang="en-US" i="1" dirty="0">
                <a:cs typeface="Calibri"/>
              </a:rPr>
              <a:t>The hardest single part of building a software system is deciding precisely </a:t>
            </a:r>
            <a:r>
              <a:rPr lang="en-US" b="1" i="1" dirty="0">
                <a:cs typeface="Calibri"/>
              </a:rPr>
              <a:t>what to build</a:t>
            </a:r>
            <a:r>
              <a:rPr lang="en-US" i="1" dirty="0">
                <a:cs typeface="Calibri"/>
              </a:rPr>
              <a:t>.  </a:t>
            </a:r>
          </a:p>
          <a:p>
            <a:r>
              <a:rPr lang="en-US" i="1" dirty="0">
                <a:cs typeface="Calibri"/>
              </a:rPr>
              <a:t>No other part of the conceptual work is as difficult as establishing the detailed technical requirements ... </a:t>
            </a:r>
          </a:p>
          <a:p>
            <a:r>
              <a:rPr lang="en-US" i="1" dirty="0">
                <a:cs typeface="Calibri"/>
              </a:rPr>
              <a:t>No other part of the work so cripples the resulting system if done wrong.  </a:t>
            </a:r>
          </a:p>
          <a:p>
            <a:r>
              <a:rPr lang="en-US" i="1" dirty="0">
                <a:cs typeface="Calibri"/>
              </a:rPr>
              <a:t>No other part is as difficult to rectify later.</a:t>
            </a:r>
            <a:br>
              <a:rPr lang="en-US" i="1" dirty="0">
                <a:cs typeface="Calibri"/>
              </a:rPr>
            </a:br>
            <a:r>
              <a:rPr lang="en-US" dirty="0">
                <a:cs typeface="Calibri"/>
              </a:rPr>
              <a:t>		— Fred Brooks</a:t>
            </a:r>
          </a:p>
          <a:p>
            <a:endParaRPr lang="en-US" dirty="0"/>
          </a:p>
        </p:txBody>
      </p:sp>
      <p:sp>
        <p:nvSpPr>
          <p:cNvPr id="3" name="Footer Placeholder 2">
            <a:extLst>
              <a:ext uri="{FF2B5EF4-FFF2-40B4-BE49-F238E27FC236}">
                <a16:creationId xmlns:a16="http://schemas.microsoft.com/office/drawing/2014/main" id="{615BF97C-BC0A-222C-5DF3-99BC97F4A45D}"/>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9F767951-F8A0-E64A-5E23-5F27D8680522}"/>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5" name="Text Placeholder 4">
            <a:extLst>
              <a:ext uri="{FF2B5EF4-FFF2-40B4-BE49-F238E27FC236}">
                <a16:creationId xmlns:a16="http://schemas.microsoft.com/office/drawing/2014/main" id="{50FEA5E8-0B87-1DC9-0A6F-9CDB0F971DD3}"/>
              </a:ext>
            </a:extLst>
          </p:cNvPr>
          <p:cNvSpPr>
            <a:spLocks noGrp="1"/>
          </p:cNvSpPr>
          <p:nvPr>
            <p:ph type="body" sz="quarter" idx="13"/>
          </p:nvPr>
        </p:nvSpPr>
        <p:spPr/>
        <p:txBody>
          <a:bodyPr/>
          <a:lstStyle/>
          <a:p>
            <a:r>
              <a:rPr lang="en-US" dirty="0"/>
              <a:t>Fred Brooks on Requirements</a:t>
            </a:r>
          </a:p>
        </p:txBody>
      </p:sp>
      <p:pic>
        <p:nvPicPr>
          <p:cNvPr id="6" name="Picture 5" descr="Text&#10;&#10;Description automatically generated">
            <a:extLst>
              <a:ext uri="{FF2B5EF4-FFF2-40B4-BE49-F238E27FC236}">
                <a16:creationId xmlns:a16="http://schemas.microsoft.com/office/drawing/2014/main" id="{D0DCC5C9-A9C0-7229-7EA7-A94EC423E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7801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E4B049-762A-8078-E9A8-2550412CB73E}"/>
              </a:ext>
            </a:extLst>
          </p:cNvPr>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r>
              <a:rPr lang="en-US" dirty="0"/>
              <a:t>A persona should ‘paint a picture’ of a type of product user. They should be relatively short and easy-to-read.</a:t>
            </a:r>
          </a:p>
          <a:p>
            <a:r>
              <a:rPr lang="en-US" dirty="0"/>
              <a:t>You should describe their background and why they might want to use your product. </a:t>
            </a:r>
          </a:p>
          <a:p>
            <a:r>
              <a:rPr lang="en-US" dirty="0"/>
              <a:t>You should also say something about their educational background and technical skills. </a:t>
            </a:r>
          </a:p>
          <a:p>
            <a:r>
              <a:rPr lang="en-US" dirty="0"/>
              <a:t>These help you assess whether or not a software feature is likely to be useful, understandable and usable by typical product users. </a:t>
            </a:r>
          </a:p>
        </p:txBody>
      </p:sp>
      <p:sp>
        <p:nvSpPr>
          <p:cNvPr id="3" name="Footer Placeholder 2">
            <a:extLst>
              <a:ext uri="{FF2B5EF4-FFF2-40B4-BE49-F238E27FC236}">
                <a16:creationId xmlns:a16="http://schemas.microsoft.com/office/drawing/2014/main" id="{6DFD10E3-16C5-2AE6-8A2F-426CCD09CF61}"/>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95C03A93-706C-A7AC-7CFF-560D07352799}"/>
              </a:ext>
            </a:extLst>
          </p:cNvPr>
          <p:cNvSpPr>
            <a:spLocks noGrp="1"/>
          </p:cNvSpPr>
          <p:nvPr>
            <p:ph type="sldNum" sz="quarter" idx="12"/>
          </p:nvPr>
        </p:nvSpPr>
        <p:spPr/>
        <p:txBody>
          <a:bodyPr/>
          <a:lstStyle/>
          <a:p>
            <a:fld id="{10A01DC5-1685-4615-8240-15192985C6A2}" type="slidenum">
              <a:rPr lang="en-AU" smtClean="0"/>
              <a:pPr/>
              <a:t>5</a:t>
            </a:fld>
            <a:endParaRPr lang="en-AU"/>
          </a:p>
        </p:txBody>
      </p:sp>
      <p:sp>
        <p:nvSpPr>
          <p:cNvPr id="5" name="Text Placeholder 4">
            <a:extLst>
              <a:ext uri="{FF2B5EF4-FFF2-40B4-BE49-F238E27FC236}">
                <a16:creationId xmlns:a16="http://schemas.microsoft.com/office/drawing/2014/main" id="{203A2F46-35FA-F958-C7F9-665F34F8D13F}"/>
              </a:ext>
            </a:extLst>
          </p:cNvPr>
          <p:cNvSpPr>
            <a:spLocks noGrp="1"/>
          </p:cNvSpPr>
          <p:nvPr>
            <p:ph type="body" sz="quarter" idx="13"/>
          </p:nvPr>
        </p:nvSpPr>
        <p:spPr/>
        <p:txBody>
          <a:bodyPr/>
          <a:lstStyle/>
          <a:p>
            <a:r>
              <a:rPr lang="en-US" dirty="0"/>
              <a:t>Persona Descriptions</a:t>
            </a:r>
          </a:p>
        </p:txBody>
      </p:sp>
      <p:pic>
        <p:nvPicPr>
          <p:cNvPr id="6" name="Picture 5" descr="A picture containing text, stationary, colorful&#10;&#10;Description automatically generated">
            <a:extLst>
              <a:ext uri="{FF2B5EF4-FFF2-40B4-BE49-F238E27FC236}">
                <a16:creationId xmlns:a16="http://schemas.microsoft.com/office/drawing/2014/main" id="{C1719BB9-D22C-9F4A-36F4-91D772B01C5F}"/>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2569668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854EF3-1FB3-13AB-CC01-5340C65B5AD8}"/>
              </a:ext>
            </a:extLst>
          </p:cNvPr>
          <p:cNvSpPr>
            <a:spLocks noGrp="1"/>
          </p:cNvSpPr>
          <p:nvPr>
            <p:ph idx="1"/>
          </p:nvPr>
        </p:nvSpPr>
        <p:spPr>
          <a:xfrm>
            <a:off x="324000" y="881149"/>
            <a:ext cx="7788006" cy="3777361"/>
          </a:xfrm>
        </p:spPr>
        <p:txBody>
          <a:bodyPr>
            <a:normAutofit fontScale="85000" lnSpcReduction="20000"/>
          </a:bodyPr>
          <a:lstStyle/>
          <a:p>
            <a:pPr marL="0" indent="0">
              <a:buNone/>
            </a:pPr>
            <a:r>
              <a:rPr lang="en-US" dirty="0"/>
              <a:t>A 1994 survey of 8000 projects at 350 companies found: 31% of projects canceled before completed; 9% of projects delivered on time, within budget in large companies, 16% in small companies. </a:t>
            </a:r>
          </a:p>
          <a:p>
            <a:pPr lvl="1"/>
            <a:r>
              <a:rPr lang="en-US" dirty="0"/>
              <a:t>Similar results reported since.</a:t>
            </a:r>
          </a:p>
          <a:p>
            <a:pPr marL="0" indent="0">
              <a:buNone/>
            </a:pPr>
            <a:r>
              <a:rPr lang="en-US" dirty="0"/>
              <a:t>Causes: </a:t>
            </a:r>
          </a:p>
          <a:p>
            <a:pPr marL="308610" lvl="1" indent="-133731">
              <a:lnSpc>
                <a:spcPct val="120000"/>
              </a:lnSpc>
              <a:buFont typeface="+mj-lt"/>
              <a:buAutoNum type="arabicPeriod"/>
            </a:pPr>
            <a:r>
              <a:rPr lang="en-US" dirty="0"/>
              <a:t>Incomplete requirements (13.1%) </a:t>
            </a:r>
          </a:p>
          <a:p>
            <a:pPr marL="308610" lvl="1" indent="-133731">
              <a:lnSpc>
                <a:spcPct val="120000"/>
              </a:lnSpc>
              <a:buFont typeface="+mj-lt"/>
              <a:buAutoNum type="arabicPeriod"/>
            </a:pPr>
            <a:r>
              <a:rPr lang="en-US" dirty="0"/>
              <a:t>Lack of user involvement (12.4%)</a:t>
            </a:r>
          </a:p>
          <a:p>
            <a:pPr marL="308610" lvl="1" indent="-133731">
              <a:lnSpc>
                <a:spcPct val="120000"/>
              </a:lnSpc>
              <a:buFont typeface="+mj-lt"/>
              <a:buAutoNum type="arabicPeriod"/>
            </a:pPr>
            <a:r>
              <a:rPr lang="en-US" dirty="0"/>
              <a:t>Lack of resources (10.6%)</a:t>
            </a:r>
          </a:p>
          <a:p>
            <a:pPr marL="308610" lvl="1" indent="-133731">
              <a:lnSpc>
                <a:spcPct val="120000"/>
              </a:lnSpc>
              <a:buFont typeface="+mj-lt"/>
              <a:buAutoNum type="arabicPeriod"/>
            </a:pPr>
            <a:r>
              <a:rPr lang="en-US" dirty="0"/>
              <a:t>Unrealistic expectations (9.9%) </a:t>
            </a:r>
          </a:p>
          <a:p>
            <a:pPr marL="308610" lvl="1" indent="-133731">
              <a:lnSpc>
                <a:spcPct val="120000"/>
              </a:lnSpc>
              <a:buFont typeface="+mj-lt"/>
              <a:buAutoNum type="arabicPeriod"/>
            </a:pPr>
            <a:r>
              <a:rPr lang="en-US" dirty="0"/>
              <a:t>Lack of executive support (9.3%)</a:t>
            </a:r>
          </a:p>
          <a:p>
            <a:pPr marL="308610" lvl="1" indent="-133731">
              <a:lnSpc>
                <a:spcPct val="120000"/>
              </a:lnSpc>
              <a:buFont typeface="+mj-lt"/>
              <a:buAutoNum type="arabicPeriod"/>
            </a:pPr>
            <a:r>
              <a:rPr lang="en-US" dirty="0"/>
              <a:t>Changing requirements and specifications (8.7%)</a:t>
            </a:r>
          </a:p>
          <a:p>
            <a:pPr marL="308610" lvl="1" indent="-133731">
              <a:lnSpc>
                <a:spcPct val="120000"/>
              </a:lnSpc>
              <a:buFont typeface="+mj-lt"/>
              <a:buAutoNum type="arabicPeriod"/>
            </a:pPr>
            <a:r>
              <a:rPr lang="en-US" dirty="0"/>
              <a:t>Lack of planning (8.1%)</a:t>
            </a:r>
          </a:p>
          <a:p>
            <a:pPr marL="308610" lvl="1" indent="-133731">
              <a:lnSpc>
                <a:spcPct val="120000"/>
              </a:lnSpc>
              <a:buFont typeface="+mj-lt"/>
              <a:buAutoNum type="arabicPeriod"/>
            </a:pPr>
            <a:r>
              <a:rPr lang="en-US" dirty="0"/>
              <a:t>System no longer needed (7.5%)</a:t>
            </a:r>
          </a:p>
        </p:txBody>
      </p:sp>
      <p:sp>
        <p:nvSpPr>
          <p:cNvPr id="3" name="Footer Placeholder 2">
            <a:extLst>
              <a:ext uri="{FF2B5EF4-FFF2-40B4-BE49-F238E27FC236}">
                <a16:creationId xmlns:a16="http://schemas.microsoft.com/office/drawing/2014/main" id="{18BFB231-17E2-04AD-6E37-C8E25B05A96E}"/>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6120692F-BAB6-9E07-7615-953365CEFB85}"/>
              </a:ext>
            </a:extLst>
          </p:cNvPr>
          <p:cNvSpPr>
            <a:spLocks noGrp="1"/>
          </p:cNvSpPr>
          <p:nvPr>
            <p:ph type="sldNum" sz="quarter" idx="12"/>
          </p:nvPr>
        </p:nvSpPr>
        <p:spPr/>
        <p:txBody>
          <a:bodyPr/>
          <a:lstStyle/>
          <a:p>
            <a:fld id="{10A01DC5-1685-4615-8240-15192985C6A2}" type="slidenum">
              <a:rPr lang="en-AU" smtClean="0"/>
              <a:pPr/>
              <a:t>50</a:t>
            </a:fld>
            <a:endParaRPr lang="en-AU"/>
          </a:p>
        </p:txBody>
      </p:sp>
      <p:sp>
        <p:nvSpPr>
          <p:cNvPr id="5" name="Text Placeholder 4">
            <a:extLst>
              <a:ext uri="{FF2B5EF4-FFF2-40B4-BE49-F238E27FC236}">
                <a16:creationId xmlns:a16="http://schemas.microsoft.com/office/drawing/2014/main" id="{7FE427DF-9389-DA6C-5A14-FB714645F64A}"/>
              </a:ext>
            </a:extLst>
          </p:cNvPr>
          <p:cNvSpPr>
            <a:spLocks noGrp="1"/>
          </p:cNvSpPr>
          <p:nvPr>
            <p:ph type="body" sz="quarter" idx="13"/>
          </p:nvPr>
        </p:nvSpPr>
        <p:spPr/>
        <p:txBody>
          <a:bodyPr/>
          <a:lstStyle/>
          <a:p>
            <a:r>
              <a:rPr lang="en-US" dirty="0"/>
              <a:t>A Problem That Stands the Test of Time…</a:t>
            </a:r>
          </a:p>
        </p:txBody>
      </p:sp>
      <p:pic>
        <p:nvPicPr>
          <p:cNvPr id="6" name="Picture 5" descr="Text&#10;&#10;Description automatically generated">
            <a:extLst>
              <a:ext uri="{FF2B5EF4-FFF2-40B4-BE49-F238E27FC236}">
                <a16:creationId xmlns:a16="http://schemas.microsoft.com/office/drawing/2014/main" id="{01DAE6FC-55D3-C6C8-F9B9-3BBC2C0C4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3565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F8DB72-14A5-9AE7-4984-B06C119EAD22}"/>
              </a:ext>
            </a:extLst>
          </p:cNvPr>
          <p:cNvSpPr>
            <a:spLocks noGrp="1"/>
          </p:cNvSpPr>
          <p:nvPr>
            <p:ph type="title"/>
          </p:nvPr>
        </p:nvSpPr>
        <p:spPr/>
        <p:txBody>
          <a:bodyPr/>
          <a:lstStyle/>
          <a:p>
            <a:r>
              <a:rPr lang="en-US" dirty="0"/>
              <a:t>WHY IS THIS HARD???</a:t>
            </a:r>
          </a:p>
        </p:txBody>
      </p:sp>
      <p:sp>
        <p:nvSpPr>
          <p:cNvPr id="5" name="Text Placeholder 4">
            <a:extLst>
              <a:ext uri="{FF2B5EF4-FFF2-40B4-BE49-F238E27FC236}">
                <a16:creationId xmlns:a16="http://schemas.microsoft.com/office/drawing/2014/main" id="{381D960B-803B-0032-2FAA-7AE648B76D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E1EE90-4DDF-F89A-EA1D-32326876495D}"/>
              </a:ext>
            </a:extLst>
          </p:cNvPr>
          <p:cNvSpPr>
            <a:spLocks noGrp="1"/>
          </p:cNvSpPr>
          <p:nvPr>
            <p:ph type="sldNum" sz="quarter" idx="12"/>
          </p:nvPr>
        </p:nvSpPr>
        <p:spPr/>
        <p:txBody>
          <a:bodyPr/>
          <a:lstStyle/>
          <a:p>
            <a:fld id="{10A01DC5-1685-4615-8240-15192985C6A2}" type="slidenum">
              <a:rPr lang="en-AU" smtClean="0"/>
              <a:pPr/>
              <a:t>51</a:t>
            </a:fld>
            <a:endParaRPr lang="en-AU"/>
          </a:p>
        </p:txBody>
      </p:sp>
      <p:sp>
        <p:nvSpPr>
          <p:cNvPr id="3" name="Footer Placeholder 2">
            <a:extLst>
              <a:ext uri="{FF2B5EF4-FFF2-40B4-BE49-F238E27FC236}">
                <a16:creationId xmlns:a16="http://schemas.microsoft.com/office/drawing/2014/main" id="{29F26DA7-03FD-51FD-A124-5D552DB4945A}"/>
              </a:ext>
            </a:extLst>
          </p:cNvPr>
          <p:cNvSpPr>
            <a:spLocks noGrp="1"/>
          </p:cNvSpPr>
          <p:nvPr>
            <p:ph type="ftr" sz="quarter" idx="4294967295"/>
          </p:nvPr>
        </p:nvSpPr>
        <p:spPr>
          <a:xfrm>
            <a:off x="0" y="4913313"/>
            <a:ext cx="5400675" cy="107950"/>
          </a:xfrm>
        </p:spPr>
        <p:txBody>
          <a:bodyPr/>
          <a:lstStyle/>
          <a:p>
            <a:r>
              <a:rPr lang="en-US"/>
              <a:t>ANU SCHOOL OF COMPUTING   |  COMP 2120 / COMP 6120 | WEEK 2 OF 12: Requirements</a:t>
            </a:r>
            <a:endParaRPr lang="en-AU" dirty="0"/>
          </a:p>
        </p:txBody>
      </p:sp>
    </p:spTree>
    <p:extLst>
      <p:ext uri="{BB962C8B-B14F-4D97-AF65-F5344CB8AC3E}">
        <p14:creationId xmlns:p14="http://schemas.microsoft.com/office/powerpoint/2010/main" val="1902666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37A434-0B0F-1A97-30DE-F9C19BDAFA5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5FAA0D1-7EC1-84D5-1043-5B5EB0E5FF1E}"/>
              </a:ext>
            </a:extLst>
          </p:cNvPr>
          <p:cNvSpPr>
            <a:spLocks noGrp="1"/>
          </p:cNvSpPr>
          <p:nvPr>
            <p:ph type="sldNum" sz="quarter" idx="12"/>
          </p:nvPr>
        </p:nvSpPr>
        <p:spPr/>
        <p:txBody>
          <a:bodyPr/>
          <a:lstStyle/>
          <a:p>
            <a:fld id="{10A01DC5-1685-4615-8240-15192985C6A2}" type="slidenum">
              <a:rPr lang="en-AU" smtClean="0"/>
              <a:pPr/>
              <a:t>52</a:t>
            </a:fld>
            <a:endParaRPr lang="en-AU"/>
          </a:p>
        </p:txBody>
      </p:sp>
      <p:sp>
        <p:nvSpPr>
          <p:cNvPr id="10" name="Text Placeholder 5">
            <a:extLst>
              <a:ext uri="{FF2B5EF4-FFF2-40B4-BE49-F238E27FC236}">
                <a16:creationId xmlns:a16="http://schemas.microsoft.com/office/drawing/2014/main" id="{8A179439-E5C0-431E-79BD-CFE9504279E2}"/>
              </a:ext>
            </a:extLst>
          </p:cNvPr>
          <p:cNvSpPr>
            <a:spLocks noGrp="1"/>
          </p:cNvSpPr>
          <p:nvPr>
            <p:ph type="body" sz="quarter" idx="13"/>
          </p:nvPr>
        </p:nvSpPr>
        <p:spPr>
          <a:xfrm>
            <a:off x="324000" y="0"/>
            <a:ext cx="8459788" cy="881149"/>
          </a:xfrm>
        </p:spPr>
        <p:txBody>
          <a:bodyPr/>
          <a:lstStyle/>
          <a:p>
            <a:r>
              <a:rPr lang="en-US" dirty="0"/>
              <a:t>Communication Problem</a:t>
            </a:r>
          </a:p>
        </p:txBody>
      </p:sp>
      <p:sp>
        <p:nvSpPr>
          <p:cNvPr id="11" name="Content Placeholder 2">
            <a:extLst>
              <a:ext uri="{FF2B5EF4-FFF2-40B4-BE49-F238E27FC236}">
                <a16:creationId xmlns:a16="http://schemas.microsoft.com/office/drawing/2014/main" id="{5DC26D9A-36EF-0582-77ED-5FC75AB7FF0E}"/>
              </a:ext>
            </a:extLst>
          </p:cNvPr>
          <p:cNvSpPr>
            <a:spLocks noGrp="1"/>
          </p:cNvSpPr>
          <p:nvPr>
            <p:ph sz="half" idx="1"/>
          </p:nvPr>
        </p:nvSpPr>
        <p:spPr>
          <a:xfrm>
            <a:off x="308610" y="1152144"/>
            <a:ext cx="4183380" cy="3182112"/>
          </a:xfrm>
        </p:spPr>
        <p:txBody>
          <a:bodyPr anchor="t">
            <a:normAutofit/>
          </a:bodyPr>
          <a:lstStyle/>
          <a:p>
            <a:pPr marL="0" indent="0">
              <a:buNone/>
            </a:pPr>
            <a:r>
              <a:rPr lang="en-US" sz="2475" dirty="0"/>
              <a:t>Goal: figure out what should be built.</a:t>
            </a:r>
          </a:p>
          <a:p>
            <a:pPr marL="0" indent="0">
              <a:buNone/>
            </a:pPr>
            <a:r>
              <a:rPr lang="en-US" sz="2475" dirty="0"/>
              <a:t>Express those ideas so that the correct thing is built.</a:t>
            </a:r>
          </a:p>
        </p:txBody>
      </p:sp>
      <p:pic>
        <p:nvPicPr>
          <p:cNvPr id="12" name="Content Placeholder 5" descr="good-communication-clip-art-245394.jpg">
            <a:extLst>
              <a:ext uri="{FF2B5EF4-FFF2-40B4-BE49-F238E27FC236}">
                <a16:creationId xmlns:a16="http://schemas.microsoft.com/office/drawing/2014/main" id="{D5284EAC-83F9-9B4E-18E3-A4555E06B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923" y="1507331"/>
            <a:ext cx="2343595" cy="2386013"/>
          </a:xfrm>
          <a:prstGeom prst="rect">
            <a:avLst/>
          </a:prstGeom>
        </p:spPr>
      </p:pic>
      <p:pic>
        <p:nvPicPr>
          <p:cNvPr id="13" name="Picture 12" descr="Text&#10;&#10;Description automatically generated">
            <a:extLst>
              <a:ext uri="{FF2B5EF4-FFF2-40B4-BE49-F238E27FC236}">
                <a16:creationId xmlns:a16="http://schemas.microsoft.com/office/drawing/2014/main" id="{B0A6D138-D16E-6903-DB6A-17FB3B2C7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52626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4D03BC-0DE1-3C36-3F61-9707E4F59AAB}"/>
              </a:ext>
            </a:extLst>
          </p:cNvPr>
          <p:cNvSpPr>
            <a:spLocks noGrp="1"/>
          </p:cNvSpPr>
          <p:nvPr>
            <p:ph idx="1"/>
          </p:nvPr>
        </p:nvSpPr>
        <p:spPr/>
        <p:txBody>
          <a:bodyPr/>
          <a:lstStyle/>
          <a:p>
            <a:r>
              <a:rPr lang="en-US" dirty="0"/>
              <a:t>Involved subproblems?</a:t>
            </a:r>
          </a:p>
          <a:p>
            <a:r>
              <a:rPr lang="en-US" dirty="0"/>
              <a:t>Required functionality?</a:t>
            </a:r>
          </a:p>
          <a:p>
            <a:r>
              <a:rPr lang="en-US" dirty="0"/>
              <a:t>Nice to have functionality?</a:t>
            </a:r>
          </a:p>
          <a:p>
            <a:r>
              <a:rPr lang="en-US" dirty="0"/>
              <a:t>Expected qualities?</a:t>
            </a:r>
          </a:p>
          <a:p>
            <a:r>
              <a:rPr lang="en-US" dirty="0"/>
              <a:t>How fast to deliver at what quality for what price?</a:t>
            </a:r>
          </a:p>
          <a:p>
            <a:endParaRPr lang="en-US" dirty="0"/>
          </a:p>
        </p:txBody>
      </p:sp>
      <p:sp>
        <p:nvSpPr>
          <p:cNvPr id="3" name="Footer Placeholder 2">
            <a:extLst>
              <a:ext uri="{FF2B5EF4-FFF2-40B4-BE49-F238E27FC236}">
                <a16:creationId xmlns:a16="http://schemas.microsoft.com/office/drawing/2014/main" id="{8A17CC41-3F3C-AEFF-E038-988F23E08E65}"/>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5824B6CF-C3BC-27CD-E32A-38CD1237DDA8}"/>
              </a:ext>
            </a:extLst>
          </p:cNvPr>
          <p:cNvSpPr>
            <a:spLocks noGrp="1"/>
          </p:cNvSpPr>
          <p:nvPr>
            <p:ph type="sldNum" sz="quarter" idx="12"/>
          </p:nvPr>
        </p:nvSpPr>
        <p:spPr/>
        <p:txBody>
          <a:bodyPr/>
          <a:lstStyle/>
          <a:p>
            <a:fld id="{10A01DC5-1685-4615-8240-15192985C6A2}" type="slidenum">
              <a:rPr lang="en-AU" smtClean="0"/>
              <a:pPr/>
              <a:t>53</a:t>
            </a:fld>
            <a:endParaRPr lang="en-AU"/>
          </a:p>
        </p:txBody>
      </p:sp>
      <p:sp>
        <p:nvSpPr>
          <p:cNvPr id="5" name="Text Placeholder 4">
            <a:extLst>
              <a:ext uri="{FF2B5EF4-FFF2-40B4-BE49-F238E27FC236}">
                <a16:creationId xmlns:a16="http://schemas.microsoft.com/office/drawing/2014/main" id="{8B326F43-15DF-1450-BA29-3A12C335BB07}"/>
              </a:ext>
            </a:extLst>
          </p:cNvPr>
          <p:cNvSpPr>
            <a:spLocks noGrp="1"/>
          </p:cNvSpPr>
          <p:nvPr>
            <p:ph type="body" sz="quarter" idx="13"/>
          </p:nvPr>
        </p:nvSpPr>
        <p:spPr/>
        <p:txBody>
          <a:bodyPr/>
          <a:lstStyle/>
          <a:p>
            <a:r>
              <a:rPr lang="en-US" dirty="0"/>
              <a:t>Overall Problems</a:t>
            </a:r>
          </a:p>
        </p:txBody>
      </p:sp>
      <p:pic>
        <p:nvPicPr>
          <p:cNvPr id="6" name="Picture 5" descr="Text&#10;&#10;Description automatically generated">
            <a:extLst>
              <a:ext uri="{FF2B5EF4-FFF2-40B4-BE49-F238E27FC236}">
                <a16:creationId xmlns:a16="http://schemas.microsoft.com/office/drawing/2014/main" id="{EF5BFC1F-DA58-D019-CEF3-8868429A9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41237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CFB87F-0584-00C9-6FBB-CB0E6224ECA0}"/>
              </a:ext>
            </a:extLst>
          </p:cNvPr>
          <p:cNvSpPr>
            <a:spLocks noGrp="1"/>
          </p:cNvSpPr>
          <p:nvPr>
            <p:ph type="sldNum" idx="12"/>
          </p:nvPr>
        </p:nvSpPr>
        <p:spPr/>
        <p:txBody>
          <a:bodyPr/>
          <a:lstStyle/>
          <a:p>
            <a:fld id="{10A01DC5-1685-4615-8240-15192985C6A2}" type="slidenum">
              <a:rPr lang="en-AU" smtClean="0"/>
              <a:pPr/>
              <a:t>54</a:t>
            </a:fld>
            <a:endParaRPr lang="en-AU"/>
          </a:p>
        </p:txBody>
      </p:sp>
      <p:sp>
        <p:nvSpPr>
          <p:cNvPr id="3" name="Footer Placeholder 2">
            <a:extLst>
              <a:ext uri="{FF2B5EF4-FFF2-40B4-BE49-F238E27FC236}">
                <a16:creationId xmlns:a16="http://schemas.microsoft.com/office/drawing/2014/main" id="{82E175B3-3AC3-F7FE-A45D-AAABE41850FB}"/>
              </a:ext>
            </a:extLst>
          </p:cNvPr>
          <p:cNvSpPr>
            <a:spLocks noGrp="1"/>
          </p:cNvSpPr>
          <p:nvPr>
            <p:ph type="ftr" sz="quarter" idx="4294967295"/>
          </p:nvPr>
        </p:nvSpPr>
        <p:spPr>
          <a:xfrm>
            <a:off x="0" y="4913313"/>
            <a:ext cx="5400675" cy="107950"/>
          </a:xfrm>
        </p:spPr>
        <p:txBody>
          <a:bodyPr/>
          <a:lstStyle/>
          <a:p>
            <a:r>
              <a:rPr lang="en-US"/>
              <a:t>ANU SCHOOL OF COMPUTING   |  COMP 2120 / COMP 6120 | WEEK 2 OF 12: Requirements</a:t>
            </a:r>
            <a:endParaRPr lang="en-AU" dirty="0"/>
          </a:p>
        </p:txBody>
      </p:sp>
      <p:sp>
        <p:nvSpPr>
          <p:cNvPr id="7" name="Text Placeholder 5">
            <a:extLst>
              <a:ext uri="{FF2B5EF4-FFF2-40B4-BE49-F238E27FC236}">
                <a16:creationId xmlns:a16="http://schemas.microsoft.com/office/drawing/2014/main" id="{2D4B3ABB-4462-068E-30C8-8EC095E810D6}"/>
              </a:ext>
            </a:extLst>
          </p:cNvPr>
          <p:cNvSpPr>
            <a:spLocks noGrp="1"/>
          </p:cNvSpPr>
          <p:nvPr>
            <p:ph type="body" idx="1"/>
          </p:nvPr>
        </p:nvSpPr>
        <p:spPr>
          <a:xfrm>
            <a:off x="311700" y="3806115"/>
            <a:ext cx="8435390" cy="605100"/>
          </a:xfrm>
        </p:spPr>
        <p:txBody>
          <a:bodyPr/>
          <a:lstStyle/>
          <a:p>
            <a:pPr algn="ctr"/>
            <a:r>
              <a:rPr lang="en-US" dirty="0"/>
              <a:t>Mini Break in Monday Lecture</a:t>
            </a:r>
          </a:p>
        </p:txBody>
      </p:sp>
    </p:spTree>
    <p:extLst>
      <p:ext uri="{BB962C8B-B14F-4D97-AF65-F5344CB8AC3E}">
        <p14:creationId xmlns:p14="http://schemas.microsoft.com/office/powerpoint/2010/main" val="1069038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fontScale="90000"/>
          </a:bodyPr>
          <a:lstStyle/>
          <a:p>
            <a:r>
              <a:rPr lang="en-US" altLang="en-US" dirty="0">
                <a:solidFill>
                  <a:schemeClr val="bg1"/>
                </a:solidFill>
              </a:rPr>
              <a:t>Requirements in software projects</a:t>
            </a:r>
          </a:p>
        </p:txBody>
      </p:sp>
      <p:graphicFrame>
        <p:nvGraphicFramePr>
          <p:cNvPr id="7170" name="Object 184"/>
          <p:cNvGraphicFramePr>
            <a:graphicFrameLocks noChangeAspect="1"/>
          </p:cNvGraphicFramePr>
          <p:nvPr/>
        </p:nvGraphicFramePr>
        <p:xfrm>
          <a:off x="1740694" y="1676400"/>
          <a:ext cx="5810250" cy="2487216"/>
        </p:xfrm>
        <a:graphic>
          <a:graphicData uri="http://schemas.openxmlformats.org/presentationml/2006/ole">
            <mc:AlternateContent xmlns:mc="http://schemas.openxmlformats.org/markup-compatibility/2006">
              <mc:Choice xmlns:v="urn:schemas-microsoft-com:vml" Requires="v">
                <p:oleObj name="Picture" r:id="rId3" imgW="6756400" imgH="2628900" progId="Word.Picture.8">
                  <p:embed/>
                </p:oleObj>
              </mc:Choice>
              <mc:Fallback>
                <p:oleObj name="Picture" r:id="rId3" imgW="6756400" imgH="2628900" progId="Word.Picture.8">
                  <p:embed/>
                  <p:pic>
                    <p:nvPicPr>
                      <p:cNvPr id="7170" name="Object 184"/>
                      <p:cNvPicPr>
                        <a:picLocks noChangeAspect="1" noChangeArrowheads="1"/>
                      </p:cNvPicPr>
                      <p:nvPr/>
                    </p:nvPicPr>
                    <p:blipFill>
                      <a:blip r:embed="rId4"/>
                      <a:srcRect/>
                      <a:stretch>
                        <a:fillRect/>
                      </a:stretch>
                    </p:blipFill>
                    <p:spPr bwMode="auto">
                      <a:xfrm>
                        <a:off x="1740694" y="1676400"/>
                        <a:ext cx="5810250" cy="248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a:extLst>
              <a:ext uri="{FF2B5EF4-FFF2-40B4-BE49-F238E27FC236}">
                <a16:creationId xmlns:a16="http://schemas.microsoft.com/office/drawing/2014/main" id="{5B0DF660-E979-366B-B8DF-7B69C50A85E5}"/>
              </a:ext>
            </a:extLst>
          </p:cNvPr>
          <p:cNvSpPr>
            <a:spLocks noGrp="1"/>
          </p:cNvSpPr>
          <p:nvPr>
            <p:ph type="sldNum" sz="quarter" idx="11"/>
          </p:nvPr>
        </p:nvSpPr>
        <p:spPr/>
        <p:txBody>
          <a:bodyPr/>
          <a:lstStyle/>
          <a:p>
            <a:fld id="{97BF2E21-1858-3E4E-BBFF-D40A8D2F2DFF}" type="slidenum">
              <a:rPr lang="en-US" smtClean="0"/>
              <a:t>55</a:t>
            </a:fld>
            <a:endParaRPr lang="en-US"/>
          </a:p>
        </p:txBody>
      </p:sp>
      <p:pic>
        <p:nvPicPr>
          <p:cNvPr id="5" name="Picture 4" descr="Text&#10;&#10;Description automatically generated">
            <a:extLst>
              <a:ext uri="{FF2B5EF4-FFF2-40B4-BE49-F238E27FC236}">
                <a16:creationId xmlns:a16="http://schemas.microsoft.com/office/drawing/2014/main" id="{BC4BB194-6664-FCB7-CE29-E208D05DF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13788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609FE8-C0F5-5734-26B5-F26E7158F2D7}"/>
              </a:ext>
            </a:extLst>
          </p:cNvPr>
          <p:cNvSpPr>
            <a:spLocks noGrp="1"/>
          </p:cNvSpPr>
          <p:nvPr>
            <p:ph idx="1"/>
          </p:nvPr>
        </p:nvSpPr>
        <p:spPr/>
        <p:txBody>
          <a:bodyPr/>
          <a:lstStyle/>
          <a:p>
            <a:r>
              <a:rPr lang="en-US" dirty="0"/>
              <a:t>Stories: Scenarios, Use Cases, and user stories</a:t>
            </a:r>
          </a:p>
          <a:p>
            <a:pPr marL="257175" lvl="1" indent="0">
              <a:buNone/>
            </a:pPr>
            <a:r>
              <a:rPr lang="en-US" i="1" dirty="0"/>
              <a:t>“After the customer submits the purchase information and the payment has been received, the order is fulfilled and shipped to the customer’s shipping address.”</a:t>
            </a:r>
          </a:p>
          <a:p>
            <a:pPr>
              <a:spcBef>
                <a:spcPts val="338"/>
              </a:spcBef>
            </a:pPr>
            <a:r>
              <a:rPr lang="en-US" dirty="0"/>
              <a:t>Optative statements</a:t>
            </a:r>
          </a:p>
          <a:p>
            <a:pPr marL="225029" lvl="1" indent="0">
              <a:buNone/>
            </a:pPr>
            <a:r>
              <a:rPr lang="en-US" i="1" dirty="0"/>
              <a:t>The system </a:t>
            </a:r>
            <a:r>
              <a:rPr lang="en-US" b="1" i="1" dirty="0"/>
              <a:t>shall</a:t>
            </a:r>
            <a:r>
              <a:rPr lang="en-US" i="1" dirty="0"/>
              <a:t> notify clients about their shipping status</a:t>
            </a:r>
          </a:p>
          <a:p>
            <a:pPr>
              <a:spcBef>
                <a:spcPts val="338"/>
              </a:spcBef>
            </a:pPr>
            <a:r>
              <a:rPr lang="en-US" dirty="0"/>
              <a:t>Domain Properties and Assumptions</a:t>
            </a:r>
          </a:p>
          <a:p>
            <a:pPr marL="257175" lvl="1" indent="0">
              <a:buNone/>
            </a:pPr>
            <a:r>
              <a:rPr lang="en-US" i="1" dirty="0"/>
              <a:t>Every product has a unique product code</a:t>
            </a:r>
          </a:p>
          <a:p>
            <a:pPr marL="257175" lvl="1" indent="0">
              <a:buNone/>
            </a:pPr>
            <a:r>
              <a:rPr lang="en-US" i="1" dirty="0"/>
              <a:t>Payments will be received after authorization</a:t>
            </a:r>
          </a:p>
        </p:txBody>
      </p:sp>
      <p:sp>
        <p:nvSpPr>
          <p:cNvPr id="3" name="Footer Placeholder 2">
            <a:extLst>
              <a:ext uri="{FF2B5EF4-FFF2-40B4-BE49-F238E27FC236}">
                <a16:creationId xmlns:a16="http://schemas.microsoft.com/office/drawing/2014/main" id="{93D83CCC-9C60-05D8-DC5A-DD78E0D241C2}"/>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A764865D-7631-4924-5140-CC8B2C3E0D90}"/>
              </a:ext>
            </a:extLst>
          </p:cNvPr>
          <p:cNvSpPr>
            <a:spLocks noGrp="1"/>
          </p:cNvSpPr>
          <p:nvPr>
            <p:ph type="sldNum" sz="quarter" idx="12"/>
          </p:nvPr>
        </p:nvSpPr>
        <p:spPr/>
        <p:txBody>
          <a:bodyPr/>
          <a:lstStyle/>
          <a:p>
            <a:fld id="{10A01DC5-1685-4615-8240-15192985C6A2}" type="slidenum">
              <a:rPr lang="en-AU" smtClean="0"/>
              <a:pPr/>
              <a:t>56</a:t>
            </a:fld>
            <a:endParaRPr lang="en-AU"/>
          </a:p>
        </p:txBody>
      </p:sp>
      <p:sp>
        <p:nvSpPr>
          <p:cNvPr id="5" name="Text Placeholder 4">
            <a:extLst>
              <a:ext uri="{FF2B5EF4-FFF2-40B4-BE49-F238E27FC236}">
                <a16:creationId xmlns:a16="http://schemas.microsoft.com/office/drawing/2014/main" id="{CE63BD95-1EF6-17BD-B180-E0D1DFC384DA}"/>
              </a:ext>
            </a:extLst>
          </p:cNvPr>
          <p:cNvSpPr>
            <a:spLocks noGrp="1"/>
          </p:cNvSpPr>
          <p:nvPr>
            <p:ph type="body" sz="quarter" idx="13"/>
          </p:nvPr>
        </p:nvSpPr>
        <p:spPr/>
        <p:txBody>
          <a:bodyPr>
            <a:normAutofit lnSpcReduction="10000"/>
          </a:bodyPr>
          <a:lstStyle/>
          <a:p>
            <a:r>
              <a:rPr lang="en-US" dirty="0"/>
              <a:t>Less Simplified Definition:</a:t>
            </a:r>
          </a:p>
          <a:p>
            <a:r>
              <a:rPr lang="en-US" dirty="0"/>
              <a:t>Online Shopping</a:t>
            </a:r>
          </a:p>
        </p:txBody>
      </p:sp>
      <p:pic>
        <p:nvPicPr>
          <p:cNvPr id="6" name="Picture 5" descr="Text&#10;&#10;Description automatically generated">
            <a:extLst>
              <a:ext uri="{FF2B5EF4-FFF2-40B4-BE49-F238E27FC236}">
                <a16:creationId xmlns:a16="http://schemas.microsoft.com/office/drawing/2014/main" id="{FCC33C8F-D401-492E-D026-FF59887E7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60440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DEE2C-1945-D6F7-6D89-D617C000487D}"/>
              </a:ext>
            </a:extLst>
          </p:cNvPr>
          <p:cNvSpPr>
            <a:spLocks noGrp="1"/>
          </p:cNvSpPr>
          <p:nvPr>
            <p:ph idx="1"/>
          </p:nvPr>
        </p:nvSpPr>
        <p:spPr/>
        <p:txBody>
          <a:bodyPr/>
          <a:lstStyle/>
          <a:p>
            <a:r>
              <a:rPr lang="en-US" dirty="0"/>
              <a:t>Knowledge </a:t>
            </a:r>
            <a:r>
              <a:rPr lang="en-US" b="1" dirty="0"/>
              <a:t>acquisition</a:t>
            </a:r>
            <a:r>
              <a:rPr lang="en-US" dirty="0"/>
              <a:t> – how to capture relevant detail about a system?</a:t>
            </a:r>
          </a:p>
          <a:p>
            <a:pPr lvl="1"/>
            <a:r>
              <a:rPr lang="en-US" dirty="0"/>
              <a:t>Is the knowledge complete and consistent?</a:t>
            </a:r>
          </a:p>
          <a:p>
            <a:r>
              <a:rPr lang="en-US" dirty="0"/>
              <a:t>Knowledge </a:t>
            </a:r>
            <a:r>
              <a:rPr lang="en-US" b="1" dirty="0"/>
              <a:t>representation</a:t>
            </a:r>
            <a:r>
              <a:rPr lang="en-US" dirty="0"/>
              <a:t> – once captured, how do we express it most effectively?</a:t>
            </a:r>
          </a:p>
          <a:p>
            <a:pPr lvl="1"/>
            <a:r>
              <a:rPr lang="en-US" dirty="0"/>
              <a:t>Express it for whom?</a:t>
            </a:r>
          </a:p>
          <a:p>
            <a:pPr lvl="1"/>
            <a:r>
              <a:rPr lang="en-US" dirty="0"/>
              <a:t>Is it received consistently by different people?</a:t>
            </a:r>
          </a:p>
          <a:p>
            <a:r>
              <a:rPr lang="en-US" dirty="0"/>
              <a:t>You may sometimes see a distinction between the requirements </a:t>
            </a:r>
            <a:r>
              <a:rPr lang="en-US" i="1" dirty="0"/>
              <a:t>definition</a:t>
            </a:r>
            <a:r>
              <a:rPr lang="en-US" dirty="0"/>
              <a:t> and the requirements </a:t>
            </a:r>
            <a:r>
              <a:rPr lang="en-US" i="1" dirty="0"/>
              <a:t>specification</a:t>
            </a:r>
            <a:r>
              <a:rPr lang="en-US" dirty="0"/>
              <a:t>.</a:t>
            </a:r>
          </a:p>
          <a:p>
            <a:endParaRPr lang="en-US" dirty="0"/>
          </a:p>
        </p:txBody>
      </p:sp>
      <p:sp>
        <p:nvSpPr>
          <p:cNvPr id="3" name="Footer Placeholder 2">
            <a:extLst>
              <a:ext uri="{FF2B5EF4-FFF2-40B4-BE49-F238E27FC236}">
                <a16:creationId xmlns:a16="http://schemas.microsoft.com/office/drawing/2014/main" id="{22AF48AE-3121-C23E-71A0-CB8BFB2BC670}"/>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1FDDAA4-262A-05FB-41BD-9CC1F0540A47}"/>
              </a:ext>
            </a:extLst>
          </p:cNvPr>
          <p:cNvSpPr>
            <a:spLocks noGrp="1"/>
          </p:cNvSpPr>
          <p:nvPr>
            <p:ph type="sldNum" sz="quarter" idx="12"/>
          </p:nvPr>
        </p:nvSpPr>
        <p:spPr/>
        <p:txBody>
          <a:bodyPr/>
          <a:lstStyle/>
          <a:p>
            <a:fld id="{10A01DC5-1685-4615-8240-15192985C6A2}" type="slidenum">
              <a:rPr lang="en-AU" smtClean="0"/>
              <a:pPr/>
              <a:t>57</a:t>
            </a:fld>
            <a:endParaRPr lang="en-AU"/>
          </a:p>
        </p:txBody>
      </p:sp>
      <p:sp>
        <p:nvSpPr>
          <p:cNvPr id="5" name="Text Placeholder 4">
            <a:extLst>
              <a:ext uri="{FF2B5EF4-FFF2-40B4-BE49-F238E27FC236}">
                <a16:creationId xmlns:a16="http://schemas.microsoft.com/office/drawing/2014/main" id="{369F862C-8203-378A-3DC5-2BD163E85474}"/>
              </a:ext>
            </a:extLst>
          </p:cNvPr>
          <p:cNvSpPr>
            <a:spLocks noGrp="1"/>
          </p:cNvSpPr>
          <p:nvPr>
            <p:ph type="body" sz="quarter" idx="13"/>
          </p:nvPr>
        </p:nvSpPr>
        <p:spPr/>
        <p:txBody>
          <a:bodyPr/>
          <a:lstStyle/>
          <a:p>
            <a:r>
              <a:rPr lang="en-US" dirty="0"/>
              <a:t>What is requirements engineering?</a:t>
            </a:r>
          </a:p>
        </p:txBody>
      </p:sp>
      <p:pic>
        <p:nvPicPr>
          <p:cNvPr id="6" name="Picture 5" descr="Text&#10;&#10;Description automatically generated">
            <a:extLst>
              <a:ext uri="{FF2B5EF4-FFF2-40B4-BE49-F238E27FC236}">
                <a16:creationId xmlns:a16="http://schemas.microsoft.com/office/drawing/2014/main" id="{F2D61FE2-F456-2F62-F0E6-B6EA74BA6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19215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229F2-3A6E-7C0C-E5A3-78F450E54520}"/>
              </a:ext>
            </a:extLst>
          </p:cNvPr>
          <p:cNvSpPr>
            <a:spLocks noGrp="1"/>
          </p:cNvSpPr>
          <p:nvPr>
            <p:ph idx="1"/>
          </p:nvPr>
        </p:nvSpPr>
        <p:spPr/>
        <p:txBody>
          <a:bodyPr/>
          <a:lstStyle/>
          <a:p>
            <a:r>
              <a:rPr lang="en-US" dirty="0"/>
              <a:t>What the machine should do </a:t>
            </a:r>
          </a:p>
          <a:p>
            <a:pPr lvl="1"/>
            <a:r>
              <a:rPr lang="en-US" dirty="0"/>
              <a:t>Input </a:t>
            </a:r>
          </a:p>
          <a:p>
            <a:pPr lvl="1"/>
            <a:r>
              <a:rPr lang="en-US" dirty="0"/>
              <a:t>Output</a:t>
            </a:r>
          </a:p>
          <a:p>
            <a:pPr lvl="1"/>
            <a:r>
              <a:rPr lang="en-US" dirty="0"/>
              <a:t>Interface</a:t>
            </a:r>
          </a:p>
          <a:p>
            <a:pPr lvl="1"/>
            <a:r>
              <a:rPr lang="en-US" dirty="0"/>
              <a:t>Response to events </a:t>
            </a:r>
          </a:p>
          <a:p>
            <a:r>
              <a:rPr lang="en-US" dirty="0"/>
              <a:t>Criteria:</a:t>
            </a:r>
          </a:p>
          <a:p>
            <a:pPr lvl="1"/>
            <a:r>
              <a:rPr lang="en-US" dirty="0"/>
              <a:t>Completeness: All requirements are documented </a:t>
            </a:r>
          </a:p>
          <a:p>
            <a:pPr lvl="1"/>
            <a:r>
              <a:rPr lang="en-US" dirty="0"/>
              <a:t>Consistency: No conflicts between requirements </a:t>
            </a:r>
          </a:p>
          <a:p>
            <a:pPr lvl="1"/>
            <a:r>
              <a:rPr lang="en-US" dirty="0"/>
              <a:t>Precision: No ambiguity in requirements</a:t>
            </a:r>
          </a:p>
        </p:txBody>
      </p:sp>
      <p:sp>
        <p:nvSpPr>
          <p:cNvPr id="3" name="Footer Placeholder 2">
            <a:extLst>
              <a:ext uri="{FF2B5EF4-FFF2-40B4-BE49-F238E27FC236}">
                <a16:creationId xmlns:a16="http://schemas.microsoft.com/office/drawing/2014/main" id="{C70849DA-CDFD-9F93-777D-6BFDDFC36D9F}"/>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7855699-1870-B31D-9763-AA388E30710F}"/>
              </a:ext>
            </a:extLst>
          </p:cNvPr>
          <p:cNvSpPr>
            <a:spLocks noGrp="1"/>
          </p:cNvSpPr>
          <p:nvPr>
            <p:ph type="sldNum" sz="quarter" idx="12"/>
          </p:nvPr>
        </p:nvSpPr>
        <p:spPr/>
        <p:txBody>
          <a:bodyPr/>
          <a:lstStyle/>
          <a:p>
            <a:fld id="{10A01DC5-1685-4615-8240-15192985C6A2}" type="slidenum">
              <a:rPr lang="en-AU" smtClean="0"/>
              <a:pPr/>
              <a:t>58</a:t>
            </a:fld>
            <a:endParaRPr lang="en-AU"/>
          </a:p>
        </p:txBody>
      </p:sp>
      <p:sp>
        <p:nvSpPr>
          <p:cNvPr id="5" name="Text Placeholder 4">
            <a:extLst>
              <a:ext uri="{FF2B5EF4-FFF2-40B4-BE49-F238E27FC236}">
                <a16:creationId xmlns:a16="http://schemas.microsoft.com/office/drawing/2014/main" id="{F63EF63C-13DD-7921-3924-74D8F8CA895C}"/>
              </a:ext>
            </a:extLst>
          </p:cNvPr>
          <p:cNvSpPr>
            <a:spLocks noGrp="1"/>
          </p:cNvSpPr>
          <p:nvPr>
            <p:ph type="body" sz="quarter" idx="13"/>
          </p:nvPr>
        </p:nvSpPr>
        <p:spPr/>
        <p:txBody>
          <a:bodyPr/>
          <a:lstStyle/>
          <a:p>
            <a:r>
              <a:rPr lang="en-US" dirty="0"/>
              <a:t>Functional Requirements</a:t>
            </a:r>
          </a:p>
        </p:txBody>
      </p:sp>
      <p:pic>
        <p:nvPicPr>
          <p:cNvPr id="6" name="Picture 5" descr="Text&#10;&#10;Description automatically generated">
            <a:extLst>
              <a:ext uri="{FF2B5EF4-FFF2-40B4-BE49-F238E27FC236}">
                <a16:creationId xmlns:a16="http://schemas.microsoft.com/office/drawing/2014/main" id="{AA4BE64F-048D-F568-BE79-AD3FBA2EF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55110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D160D-4DA5-DC37-A3B0-44C5C4CA80F5}"/>
              </a:ext>
            </a:extLst>
          </p:cNvPr>
          <p:cNvSpPr>
            <a:spLocks noGrp="1"/>
          </p:cNvSpPr>
          <p:nvPr>
            <p:ph idx="1"/>
          </p:nvPr>
        </p:nvSpPr>
        <p:spPr/>
        <p:txBody>
          <a:bodyPr/>
          <a:lstStyle/>
          <a:p>
            <a:endParaRPr lang="en-US" dirty="0"/>
          </a:p>
          <a:p>
            <a:r>
              <a:rPr lang="en-US" dirty="0"/>
              <a:t>Specify not the functionality of the system, but the quality with which it delivers that functionality. </a:t>
            </a:r>
          </a:p>
          <a:p>
            <a:r>
              <a:rPr lang="en-US" dirty="0"/>
              <a:t>Can be more critical than functional requirements</a:t>
            </a:r>
          </a:p>
          <a:p>
            <a:pPr lvl="1"/>
            <a:r>
              <a:rPr lang="en-US" dirty="0"/>
              <a:t>Can work around missing functionality</a:t>
            </a:r>
          </a:p>
          <a:p>
            <a:pPr lvl="1"/>
            <a:r>
              <a:rPr lang="en-US" dirty="0"/>
              <a:t> Low-quality system may be unusable </a:t>
            </a:r>
          </a:p>
          <a:p>
            <a:r>
              <a:rPr lang="en-US" dirty="0"/>
              <a:t>(We’ll come back to these in a bit.)</a:t>
            </a:r>
          </a:p>
          <a:p>
            <a:endParaRPr lang="en-US" dirty="0"/>
          </a:p>
        </p:txBody>
      </p:sp>
      <p:sp>
        <p:nvSpPr>
          <p:cNvPr id="3" name="Footer Placeholder 2">
            <a:extLst>
              <a:ext uri="{FF2B5EF4-FFF2-40B4-BE49-F238E27FC236}">
                <a16:creationId xmlns:a16="http://schemas.microsoft.com/office/drawing/2014/main" id="{AACE04A1-8B1E-8BCF-4C02-4FCC256E102F}"/>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C25A3F1D-9401-6857-97DB-49F2354545ED}"/>
              </a:ext>
            </a:extLst>
          </p:cNvPr>
          <p:cNvSpPr>
            <a:spLocks noGrp="1"/>
          </p:cNvSpPr>
          <p:nvPr>
            <p:ph type="sldNum" sz="quarter" idx="12"/>
          </p:nvPr>
        </p:nvSpPr>
        <p:spPr/>
        <p:txBody>
          <a:bodyPr/>
          <a:lstStyle/>
          <a:p>
            <a:fld id="{10A01DC5-1685-4615-8240-15192985C6A2}" type="slidenum">
              <a:rPr lang="en-AU" smtClean="0"/>
              <a:pPr/>
              <a:t>59</a:t>
            </a:fld>
            <a:endParaRPr lang="en-AU"/>
          </a:p>
        </p:txBody>
      </p:sp>
      <p:sp>
        <p:nvSpPr>
          <p:cNvPr id="5" name="Text Placeholder 4">
            <a:extLst>
              <a:ext uri="{FF2B5EF4-FFF2-40B4-BE49-F238E27FC236}">
                <a16:creationId xmlns:a16="http://schemas.microsoft.com/office/drawing/2014/main" id="{EE4660DD-0B75-19D0-7B2A-AF1C6A0B6D08}"/>
              </a:ext>
            </a:extLst>
          </p:cNvPr>
          <p:cNvSpPr>
            <a:spLocks noGrp="1"/>
          </p:cNvSpPr>
          <p:nvPr>
            <p:ph type="body" sz="quarter" idx="13"/>
          </p:nvPr>
        </p:nvSpPr>
        <p:spPr/>
        <p:txBody>
          <a:bodyPr/>
          <a:lstStyle/>
          <a:p>
            <a:r>
              <a:rPr lang="en-US" dirty="0"/>
              <a:t>Quality/Non Functional Requirements</a:t>
            </a:r>
          </a:p>
        </p:txBody>
      </p:sp>
      <p:pic>
        <p:nvPicPr>
          <p:cNvPr id="6" name="Picture 5" descr="Text&#10;&#10;Description automatically generated">
            <a:extLst>
              <a:ext uri="{FF2B5EF4-FFF2-40B4-BE49-F238E27FC236}">
                <a16:creationId xmlns:a16="http://schemas.microsoft.com/office/drawing/2014/main" id="{5D5B0F5E-A2DD-1DE3-7992-19872E8A9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28363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FD10E3-16C5-2AE6-8A2F-426CCD09CF61}"/>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95C03A93-706C-A7AC-7CFF-560D07352799}"/>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5" name="Text Placeholder 4">
            <a:extLst>
              <a:ext uri="{FF2B5EF4-FFF2-40B4-BE49-F238E27FC236}">
                <a16:creationId xmlns:a16="http://schemas.microsoft.com/office/drawing/2014/main" id="{203A2F46-35FA-F958-C7F9-665F34F8D13F}"/>
              </a:ext>
            </a:extLst>
          </p:cNvPr>
          <p:cNvSpPr>
            <a:spLocks noGrp="1"/>
          </p:cNvSpPr>
          <p:nvPr>
            <p:ph type="body" sz="quarter" idx="13"/>
          </p:nvPr>
        </p:nvSpPr>
        <p:spPr/>
        <p:txBody>
          <a:bodyPr/>
          <a:lstStyle/>
          <a:p>
            <a:r>
              <a:rPr lang="en-US" dirty="0"/>
              <a:t>Persona Descriptions</a:t>
            </a:r>
          </a:p>
        </p:txBody>
      </p:sp>
      <p:pic>
        <p:nvPicPr>
          <p:cNvPr id="6" name="Picture 5" descr="A picture containing text, stationary, colorful&#10;&#10;Description automatically generated">
            <a:extLst>
              <a:ext uri="{FF2B5EF4-FFF2-40B4-BE49-F238E27FC236}">
                <a16:creationId xmlns:a16="http://schemas.microsoft.com/office/drawing/2014/main" id="{C1719BB9-D22C-9F4A-36F4-91D772B01C5F}"/>
              </a:ext>
            </a:extLst>
          </p:cNvPr>
          <p:cNvPicPr>
            <a:picLocks noChangeAspect="1"/>
          </p:cNvPicPr>
          <p:nvPr/>
        </p:nvPicPr>
        <p:blipFill>
          <a:blip r:embed="rId2"/>
          <a:stretch>
            <a:fillRect/>
          </a:stretch>
        </p:blipFill>
        <p:spPr>
          <a:xfrm>
            <a:off x="8129069" y="0"/>
            <a:ext cx="1014931" cy="1126446"/>
          </a:xfrm>
          <a:prstGeom prst="rect">
            <a:avLst/>
          </a:prstGeom>
        </p:spPr>
      </p:pic>
      <p:pic>
        <p:nvPicPr>
          <p:cNvPr id="9" name="Picture 8">
            <a:extLst>
              <a:ext uri="{FF2B5EF4-FFF2-40B4-BE49-F238E27FC236}">
                <a16:creationId xmlns:a16="http://schemas.microsoft.com/office/drawing/2014/main" id="{522B4780-8266-DCEF-98F6-BA61820D0BF3}"/>
              </a:ext>
            </a:extLst>
          </p:cNvPr>
          <p:cNvPicPr>
            <a:picLocks noChangeAspect="1"/>
          </p:cNvPicPr>
          <p:nvPr/>
        </p:nvPicPr>
        <p:blipFill rotWithShape="1">
          <a:blip r:embed="rId3">
            <a:extLst>
              <a:ext uri="{28A0092B-C50C-407E-A947-70E740481C1C}">
                <a14:useLocalDpi xmlns:a14="http://schemas.microsoft.com/office/drawing/2010/main" val="0"/>
              </a:ext>
            </a:extLst>
          </a:blip>
          <a:srcRect l="12288" t="8515" r="18058" b="54045"/>
          <a:stretch/>
        </p:blipFill>
        <p:spPr>
          <a:xfrm>
            <a:off x="1788388" y="652839"/>
            <a:ext cx="5849678" cy="4490661"/>
          </a:xfrm>
          <a:prstGeom prst="rect">
            <a:avLst/>
          </a:prstGeom>
        </p:spPr>
      </p:pic>
    </p:spTree>
    <p:extLst>
      <p:ext uri="{BB962C8B-B14F-4D97-AF65-F5344CB8AC3E}">
        <p14:creationId xmlns:p14="http://schemas.microsoft.com/office/powerpoint/2010/main" val="1585914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49186-E3FD-0E8D-D1D8-045326BB29C6}"/>
              </a:ext>
            </a:extLst>
          </p:cNvPr>
          <p:cNvSpPr>
            <a:spLocks noGrp="1"/>
          </p:cNvSpPr>
          <p:nvPr>
            <p:ph idx="1"/>
          </p:nvPr>
        </p:nvSpPr>
        <p:spPr/>
        <p:txBody>
          <a:bodyPr/>
          <a:lstStyle/>
          <a:p>
            <a:pPr marL="0" indent="0" algn="ctr">
              <a:buNone/>
            </a:pPr>
            <a:endParaRPr lang="en-US" dirty="0"/>
          </a:p>
          <a:p>
            <a:pPr marL="0" indent="0" algn="ctr">
              <a:buNone/>
            </a:pPr>
            <a:r>
              <a:rPr lang="en-US" dirty="0"/>
              <a:t>Requirements say what the system will do (</a:t>
            </a:r>
            <a:r>
              <a:rPr lang="en-US" b="1" dirty="0"/>
              <a:t>and not </a:t>
            </a:r>
            <a:r>
              <a:rPr lang="en-US" sz="3200" b="1" dirty="0">
                <a:solidFill>
                  <a:schemeClr val="accent4"/>
                </a:solidFill>
              </a:rPr>
              <a:t>how </a:t>
            </a:r>
            <a:r>
              <a:rPr lang="en-US" b="1" dirty="0"/>
              <a:t>it will do it</a:t>
            </a:r>
            <a:r>
              <a:rPr lang="en-US" dirty="0"/>
              <a:t>).</a:t>
            </a:r>
          </a:p>
          <a:p>
            <a:pPr marL="0" indent="0" algn="ctr">
              <a:buNone/>
            </a:pPr>
            <a:endParaRPr lang="en-US" dirty="0"/>
          </a:p>
          <a:p>
            <a:pPr marL="0" indent="0" algn="ctr">
              <a:buNone/>
            </a:pPr>
            <a:endParaRPr lang="en-US" dirty="0"/>
          </a:p>
          <a:p>
            <a:pPr marL="0" indent="0" algn="ctr">
              <a:buNone/>
            </a:pPr>
            <a:r>
              <a:rPr lang="en-US" dirty="0"/>
              <a:t>Why not “how”?</a:t>
            </a:r>
          </a:p>
          <a:p>
            <a:endParaRPr lang="en-US" dirty="0"/>
          </a:p>
        </p:txBody>
      </p:sp>
      <p:sp>
        <p:nvSpPr>
          <p:cNvPr id="3" name="Footer Placeholder 2">
            <a:extLst>
              <a:ext uri="{FF2B5EF4-FFF2-40B4-BE49-F238E27FC236}">
                <a16:creationId xmlns:a16="http://schemas.microsoft.com/office/drawing/2014/main" id="{375F9C7C-2664-93D6-7DF9-F40CC1661A61}"/>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55EC96DC-246C-EEF2-7759-54376B8B0CE4}"/>
              </a:ext>
            </a:extLst>
          </p:cNvPr>
          <p:cNvSpPr>
            <a:spLocks noGrp="1"/>
          </p:cNvSpPr>
          <p:nvPr>
            <p:ph type="sldNum" sz="quarter" idx="12"/>
          </p:nvPr>
        </p:nvSpPr>
        <p:spPr/>
        <p:txBody>
          <a:bodyPr/>
          <a:lstStyle/>
          <a:p>
            <a:fld id="{10A01DC5-1685-4615-8240-15192985C6A2}" type="slidenum">
              <a:rPr lang="en-AU" smtClean="0"/>
              <a:pPr/>
              <a:t>60</a:t>
            </a:fld>
            <a:endParaRPr lang="en-AU"/>
          </a:p>
        </p:txBody>
      </p:sp>
      <p:sp>
        <p:nvSpPr>
          <p:cNvPr id="5" name="Text Placeholder 4">
            <a:extLst>
              <a:ext uri="{FF2B5EF4-FFF2-40B4-BE49-F238E27FC236}">
                <a16:creationId xmlns:a16="http://schemas.microsoft.com/office/drawing/2014/main" id="{4B9ACF4E-221B-8985-0C09-49FF8394EEDD}"/>
              </a:ext>
            </a:extLst>
          </p:cNvPr>
          <p:cNvSpPr>
            <a:spLocks noGrp="1"/>
          </p:cNvSpPr>
          <p:nvPr>
            <p:ph type="body" sz="quarter" idx="13"/>
          </p:nvPr>
        </p:nvSpPr>
        <p:spPr/>
        <p:txBody>
          <a:bodyPr>
            <a:normAutofit lnSpcReduction="10000"/>
          </a:bodyPr>
          <a:lstStyle/>
          <a:p>
            <a:r>
              <a:rPr lang="en-US" dirty="0"/>
              <a:t>Functional Requirements and</a:t>
            </a:r>
          </a:p>
          <a:p>
            <a:r>
              <a:rPr lang="en-US" dirty="0"/>
              <a:t>Implementation Bias</a:t>
            </a:r>
          </a:p>
        </p:txBody>
      </p:sp>
      <p:pic>
        <p:nvPicPr>
          <p:cNvPr id="6" name="Picture 5" descr="Text&#10;&#10;Description automatically generated">
            <a:extLst>
              <a:ext uri="{FF2B5EF4-FFF2-40B4-BE49-F238E27FC236}">
                <a16:creationId xmlns:a16="http://schemas.microsoft.com/office/drawing/2014/main" id="{7194D814-2DD7-7C1C-4167-9143C031F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65685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 and the Machine</a:t>
            </a:r>
          </a:p>
        </p:txBody>
      </p:sp>
      <p:sp>
        <p:nvSpPr>
          <p:cNvPr id="4" name="Slide Number Placeholder 3"/>
          <p:cNvSpPr>
            <a:spLocks noGrp="1"/>
          </p:cNvSpPr>
          <p:nvPr>
            <p:ph type="sldNum" sz="quarter" idx="12"/>
          </p:nvPr>
        </p:nvSpPr>
        <p:spPr/>
        <p:txBody>
          <a:bodyPr/>
          <a:lstStyle/>
          <a:p>
            <a:fld id="{76AE6866-47D1-8545-86FB-D1538888B964}" type="slidenum">
              <a:rPr lang="en-US" smtClean="0"/>
              <a:t>61</a:t>
            </a:fld>
            <a:endParaRPr lang="en-US"/>
          </a:p>
        </p:txBody>
      </p:sp>
    </p:spTree>
    <p:extLst>
      <p:ext uri="{BB962C8B-B14F-4D97-AF65-F5344CB8AC3E}">
        <p14:creationId xmlns:p14="http://schemas.microsoft.com/office/powerpoint/2010/main" val="1831447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18654F-6EB4-ABC4-F614-1B7DC5A4F7D9}"/>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0D1C1FA1-BF4D-C19F-525D-38302EDA4E4F}"/>
              </a:ext>
            </a:extLst>
          </p:cNvPr>
          <p:cNvSpPr>
            <a:spLocks noGrp="1"/>
          </p:cNvSpPr>
          <p:nvPr>
            <p:ph type="sldNum" sz="quarter" idx="12"/>
          </p:nvPr>
        </p:nvSpPr>
        <p:spPr/>
        <p:txBody>
          <a:bodyPr/>
          <a:lstStyle/>
          <a:p>
            <a:fld id="{10A01DC5-1685-4615-8240-15192985C6A2}" type="slidenum">
              <a:rPr lang="en-AU" smtClean="0"/>
              <a:pPr/>
              <a:t>62</a:t>
            </a:fld>
            <a:endParaRPr lang="en-AU"/>
          </a:p>
        </p:txBody>
      </p:sp>
      <p:sp>
        <p:nvSpPr>
          <p:cNvPr id="5" name="Text Placeholder 4">
            <a:extLst>
              <a:ext uri="{FF2B5EF4-FFF2-40B4-BE49-F238E27FC236}">
                <a16:creationId xmlns:a16="http://schemas.microsoft.com/office/drawing/2014/main" id="{A724AF34-2583-05B2-BCCA-3830B6034D5E}"/>
              </a:ext>
            </a:extLst>
          </p:cNvPr>
          <p:cNvSpPr>
            <a:spLocks noGrp="1"/>
          </p:cNvSpPr>
          <p:nvPr>
            <p:ph type="body" sz="quarter" idx="13"/>
          </p:nvPr>
        </p:nvSpPr>
        <p:spPr/>
        <p:txBody>
          <a:bodyPr/>
          <a:lstStyle/>
          <a:p>
            <a:r>
              <a:rPr lang="en-US" dirty="0"/>
              <a:t>Environment and the Machine</a:t>
            </a:r>
          </a:p>
        </p:txBody>
      </p:sp>
      <p:grpSp>
        <p:nvGrpSpPr>
          <p:cNvPr id="6" name="Group 5">
            <a:extLst>
              <a:ext uri="{FF2B5EF4-FFF2-40B4-BE49-F238E27FC236}">
                <a16:creationId xmlns:a16="http://schemas.microsoft.com/office/drawing/2014/main" id="{D89E768F-0011-C133-CF61-203E0DAF144D}"/>
              </a:ext>
            </a:extLst>
          </p:cNvPr>
          <p:cNvGrpSpPr/>
          <p:nvPr/>
        </p:nvGrpSpPr>
        <p:grpSpPr>
          <a:xfrm>
            <a:off x="2384869" y="1437301"/>
            <a:ext cx="4371976" cy="958548"/>
            <a:chOff x="685799" y="1900144"/>
            <a:chExt cx="7772401" cy="1704086"/>
          </a:xfrm>
        </p:grpSpPr>
        <p:sp>
          <p:nvSpPr>
            <p:cNvPr id="7" name="Oval 6">
              <a:extLst>
                <a:ext uri="{FF2B5EF4-FFF2-40B4-BE49-F238E27FC236}">
                  <a16:creationId xmlns:a16="http://schemas.microsoft.com/office/drawing/2014/main" id="{C8279690-A4B1-CB07-ECB6-EE7A491F554F}"/>
                </a:ext>
              </a:extLst>
            </p:cNvPr>
            <p:cNvSpPr/>
            <p:nvPr/>
          </p:nvSpPr>
          <p:spPr>
            <a:xfrm>
              <a:off x="685799" y="1900144"/>
              <a:ext cx="5034797" cy="1324379"/>
            </a:xfrm>
            <a:prstGeom prst="ellipse">
              <a:avLst/>
            </a:prstGeom>
            <a:solidFill>
              <a:schemeClr val="accent3">
                <a:alpha val="49000"/>
              </a:schemeClr>
            </a:solidFill>
          </p:spPr>
          <p:style>
            <a:lnRef idx="2">
              <a:schemeClr val="dk1"/>
            </a:lnRef>
            <a:fillRef idx="0">
              <a:schemeClr val="dk1"/>
            </a:fillRef>
            <a:effectRef idx="1">
              <a:schemeClr val="dk1"/>
            </a:effectRef>
            <a:fontRef idx="minor">
              <a:schemeClr val="tx1"/>
            </a:fontRef>
          </p:style>
          <p:txBody>
            <a:bodyPr rtlCol="0" anchor="ctr"/>
            <a:lstStyle/>
            <a:p>
              <a:pPr algn="ctr"/>
              <a:endParaRPr lang="en-US" sz="788"/>
            </a:p>
          </p:txBody>
        </p:sp>
        <p:sp>
          <p:nvSpPr>
            <p:cNvPr id="8" name="Oval 7">
              <a:extLst>
                <a:ext uri="{FF2B5EF4-FFF2-40B4-BE49-F238E27FC236}">
                  <a16:creationId xmlns:a16="http://schemas.microsoft.com/office/drawing/2014/main" id="{180EB74C-48B2-FC09-CE4B-AEABF4D1FD0F}"/>
                </a:ext>
              </a:extLst>
            </p:cNvPr>
            <p:cNvSpPr/>
            <p:nvPr/>
          </p:nvSpPr>
          <p:spPr>
            <a:xfrm>
              <a:off x="3397622" y="1900144"/>
              <a:ext cx="5060578" cy="1324379"/>
            </a:xfrm>
            <a:prstGeom prst="ellipse">
              <a:avLst/>
            </a:prstGeom>
            <a:solidFill>
              <a:schemeClr val="accent1">
                <a:alpha val="49000"/>
              </a:schemeClr>
            </a:solidFill>
          </p:spPr>
          <p:style>
            <a:lnRef idx="2">
              <a:schemeClr val="dk1"/>
            </a:lnRef>
            <a:fillRef idx="0">
              <a:schemeClr val="dk1"/>
            </a:fillRef>
            <a:effectRef idx="1">
              <a:schemeClr val="dk1"/>
            </a:effectRef>
            <a:fontRef idx="minor">
              <a:schemeClr val="tx1"/>
            </a:fontRef>
          </p:style>
          <p:txBody>
            <a:bodyPr rtlCol="0" anchor="ctr"/>
            <a:lstStyle/>
            <a:p>
              <a:pPr algn="ctr"/>
              <a:endParaRPr lang="en-US" sz="788"/>
            </a:p>
          </p:txBody>
        </p:sp>
        <p:sp>
          <p:nvSpPr>
            <p:cNvPr id="9" name="TextBox 8">
              <a:extLst>
                <a:ext uri="{FF2B5EF4-FFF2-40B4-BE49-F238E27FC236}">
                  <a16:creationId xmlns:a16="http://schemas.microsoft.com/office/drawing/2014/main" id="{F2ADF4FC-AE7D-0407-4C55-8920FD0A9BFD}"/>
                </a:ext>
              </a:extLst>
            </p:cNvPr>
            <p:cNvSpPr txBox="1"/>
            <p:nvPr/>
          </p:nvSpPr>
          <p:spPr>
            <a:xfrm>
              <a:off x="4569966" y="3224523"/>
              <a:ext cx="3799258" cy="379707"/>
            </a:xfrm>
            <a:prstGeom prst="rect">
              <a:avLst/>
            </a:prstGeom>
            <a:noFill/>
          </p:spPr>
          <p:txBody>
            <a:bodyPr wrap="square" rtlCol="0">
              <a:spAutoFit/>
            </a:bodyPr>
            <a:lstStyle/>
            <a:p>
              <a:pPr algn="ctr"/>
              <a:r>
                <a:rPr lang="en-US" sz="788" i="1" dirty="0">
                  <a:solidFill>
                    <a:schemeClr val="tx2"/>
                  </a:solidFill>
                </a:rPr>
                <a:t>Machine Domain</a:t>
              </a:r>
            </a:p>
          </p:txBody>
        </p:sp>
        <p:sp>
          <p:nvSpPr>
            <p:cNvPr id="10" name="TextBox 9">
              <a:extLst>
                <a:ext uri="{FF2B5EF4-FFF2-40B4-BE49-F238E27FC236}">
                  <a16:creationId xmlns:a16="http://schemas.microsoft.com/office/drawing/2014/main" id="{40A0428F-8DF8-9F88-4354-945CA1648AF1}"/>
                </a:ext>
              </a:extLst>
            </p:cNvPr>
            <p:cNvSpPr txBox="1"/>
            <p:nvPr/>
          </p:nvSpPr>
          <p:spPr>
            <a:xfrm>
              <a:off x="685801" y="3224523"/>
              <a:ext cx="3992714" cy="379707"/>
            </a:xfrm>
            <a:prstGeom prst="rect">
              <a:avLst/>
            </a:prstGeom>
            <a:noFill/>
          </p:spPr>
          <p:txBody>
            <a:bodyPr wrap="square" rtlCol="0">
              <a:spAutoFit/>
            </a:bodyPr>
            <a:lstStyle/>
            <a:p>
              <a:pPr algn="ctr"/>
              <a:r>
                <a:rPr lang="en-US" sz="788" i="1" dirty="0">
                  <a:solidFill>
                    <a:schemeClr val="tx2"/>
                  </a:solidFill>
                </a:rPr>
                <a:t>Environmental Domain</a:t>
              </a:r>
            </a:p>
          </p:txBody>
        </p:sp>
        <p:sp>
          <p:nvSpPr>
            <p:cNvPr id="11" name="TextBox 10">
              <a:extLst>
                <a:ext uri="{FF2B5EF4-FFF2-40B4-BE49-F238E27FC236}">
                  <a16:creationId xmlns:a16="http://schemas.microsoft.com/office/drawing/2014/main" id="{3BAA3F4D-7DBA-0CC5-2E41-FB5A1001DC6C}"/>
                </a:ext>
              </a:extLst>
            </p:cNvPr>
            <p:cNvSpPr txBox="1"/>
            <p:nvPr/>
          </p:nvSpPr>
          <p:spPr>
            <a:xfrm>
              <a:off x="1378588" y="2214533"/>
              <a:ext cx="2019033" cy="724985"/>
            </a:xfrm>
            <a:prstGeom prst="rect">
              <a:avLst/>
            </a:prstGeom>
            <a:noFill/>
          </p:spPr>
          <p:txBody>
            <a:bodyPr wrap="square" rtlCol="0">
              <a:spAutoFit/>
            </a:bodyPr>
            <a:lstStyle/>
            <a:p>
              <a:pPr>
                <a:spcBef>
                  <a:spcPts val="338"/>
                </a:spcBef>
              </a:pPr>
              <a:r>
                <a:rPr lang="en-US" sz="900" dirty="0">
                  <a:solidFill>
                    <a:schemeClr val="tx2"/>
                  </a:solidFill>
                </a:rPr>
                <a:t>Requirements</a:t>
              </a:r>
            </a:p>
            <a:p>
              <a:pPr>
                <a:spcBef>
                  <a:spcPts val="338"/>
                </a:spcBef>
              </a:pPr>
              <a:r>
                <a:rPr lang="en-US" sz="900" dirty="0">
                  <a:solidFill>
                    <a:schemeClr val="tx2"/>
                  </a:solidFill>
                </a:rPr>
                <a:t>Domain Knowledge</a:t>
              </a:r>
            </a:p>
          </p:txBody>
        </p:sp>
        <p:sp>
          <p:nvSpPr>
            <p:cNvPr id="12" name="TextBox 11">
              <a:extLst>
                <a:ext uri="{FF2B5EF4-FFF2-40B4-BE49-F238E27FC236}">
                  <a16:creationId xmlns:a16="http://schemas.microsoft.com/office/drawing/2014/main" id="{23C40094-9654-F573-E34F-86BB24042971}"/>
                </a:ext>
              </a:extLst>
            </p:cNvPr>
            <p:cNvSpPr txBox="1"/>
            <p:nvPr/>
          </p:nvSpPr>
          <p:spPr>
            <a:xfrm>
              <a:off x="5720597" y="2214533"/>
              <a:ext cx="2019033" cy="724985"/>
            </a:xfrm>
            <a:prstGeom prst="rect">
              <a:avLst/>
            </a:prstGeom>
            <a:noFill/>
          </p:spPr>
          <p:txBody>
            <a:bodyPr wrap="square" rtlCol="0">
              <a:spAutoFit/>
            </a:bodyPr>
            <a:lstStyle/>
            <a:p>
              <a:pPr algn="r">
                <a:spcBef>
                  <a:spcPts val="338"/>
                </a:spcBef>
              </a:pPr>
              <a:r>
                <a:rPr lang="en-US" sz="900" dirty="0">
                  <a:solidFill>
                    <a:schemeClr val="tx2"/>
                  </a:solidFill>
                </a:rPr>
                <a:t>Computers</a:t>
              </a:r>
            </a:p>
            <a:p>
              <a:pPr algn="r">
                <a:spcBef>
                  <a:spcPts val="338"/>
                </a:spcBef>
              </a:pPr>
              <a:r>
                <a:rPr lang="en-US" sz="900" dirty="0">
                  <a:solidFill>
                    <a:schemeClr val="tx2"/>
                  </a:solidFill>
                </a:rPr>
                <a:t>Software Programs</a:t>
              </a:r>
            </a:p>
          </p:txBody>
        </p:sp>
        <p:sp>
          <p:nvSpPr>
            <p:cNvPr id="13" name="TextBox 12">
              <a:extLst>
                <a:ext uri="{FF2B5EF4-FFF2-40B4-BE49-F238E27FC236}">
                  <a16:creationId xmlns:a16="http://schemas.microsoft.com/office/drawing/2014/main" id="{4900A1DC-D954-AE0D-3722-25BE1F43A5BE}"/>
                </a:ext>
              </a:extLst>
            </p:cNvPr>
            <p:cNvSpPr txBox="1"/>
            <p:nvPr/>
          </p:nvSpPr>
          <p:spPr>
            <a:xfrm>
              <a:off x="3560448" y="2383812"/>
              <a:ext cx="2019033" cy="410368"/>
            </a:xfrm>
            <a:prstGeom prst="rect">
              <a:avLst/>
            </a:prstGeom>
            <a:noFill/>
          </p:spPr>
          <p:txBody>
            <a:bodyPr wrap="square" rtlCol="0">
              <a:spAutoFit/>
            </a:bodyPr>
            <a:lstStyle/>
            <a:p>
              <a:pPr algn="ctr">
                <a:spcBef>
                  <a:spcPts val="338"/>
                </a:spcBef>
              </a:pPr>
              <a:r>
                <a:rPr lang="en-US" sz="900" dirty="0">
                  <a:solidFill>
                    <a:schemeClr val="bg1"/>
                  </a:solidFill>
                </a:rPr>
                <a:t>Specifications</a:t>
              </a:r>
            </a:p>
          </p:txBody>
        </p:sp>
      </p:grpSp>
      <p:sp>
        <p:nvSpPr>
          <p:cNvPr id="14" name="TextBox 13">
            <a:extLst>
              <a:ext uri="{FF2B5EF4-FFF2-40B4-BE49-F238E27FC236}">
                <a16:creationId xmlns:a16="http://schemas.microsoft.com/office/drawing/2014/main" id="{98473591-19D6-3F98-C25E-6179C4D757EC}"/>
              </a:ext>
            </a:extLst>
          </p:cNvPr>
          <p:cNvSpPr txBox="1"/>
          <p:nvPr/>
        </p:nvSpPr>
        <p:spPr>
          <a:xfrm>
            <a:off x="2386013" y="4164356"/>
            <a:ext cx="3680799" cy="265586"/>
          </a:xfrm>
          <a:prstGeom prst="rect">
            <a:avLst/>
          </a:prstGeom>
          <a:noFill/>
        </p:spPr>
        <p:txBody>
          <a:bodyPr wrap="square" rtlCol="0">
            <a:spAutoFit/>
          </a:bodyPr>
          <a:lstStyle/>
          <a:p>
            <a:r>
              <a:rPr lang="en-US" sz="563" dirty="0">
                <a:solidFill>
                  <a:schemeClr val="tx2"/>
                </a:solidFill>
              </a:rPr>
              <a:t>Pamela </a:t>
            </a:r>
            <a:r>
              <a:rPr lang="en-US" sz="563" dirty="0" err="1">
                <a:solidFill>
                  <a:schemeClr val="tx2"/>
                </a:solidFill>
              </a:rPr>
              <a:t>Zave</a:t>
            </a:r>
            <a:r>
              <a:rPr lang="en-US" sz="563" dirty="0">
                <a:solidFill>
                  <a:schemeClr val="tx2"/>
                </a:solidFill>
              </a:rPr>
              <a:t> &amp; Michael Jackson, “Four Dark Corners of Requirements Engineering,”</a:t>
            </a:r>
            <a:br>
              <a:rPr lang="en-US" sz="563" dirty="0">
                <a:solidFill>
                  <a:schemeClr val="tx2"/>
                </a:solidFill>
              </a:rPr>
            </a:br>
            <a:r>
              <a:rPr lang="en-US" sz="563" i="1" dirty="0">
                <a:solidFill>
                  <a:schemeClr val="tx2"/>
                </a:solidFill>
              </a:rPr>
              <a:t>ACM Transactions on Software Engineering and Methodology,</a:t>
            </a:r>
            <a:r>
              <a:rPr lang="en-US" sz="563" dirty="0">
                <a:solidFill>
                  <a:schemeClr val="tx2"/>
                </a:solidFill>
              </a:rPr>
              <a:t> 6(1): 1-30, 1997.</a:t>
            </a:r>
          </a:p>
        </p:txBody>
      </p:sp>
      <p:sp>
        <p:nvSpPr>
          <p:cNvPr id="15" name="Rectangle 14">
            <a:extLst>
              <a:ext uri="{FF2B5EF4-FFF2-40B4-BE49-F238E27FC236}">
                <a16:creationId xmlns:a16="http://schemas.microsoft.com/office/drawing/2014/main" id="{07A01902-A629-5420-DEBF-E1CCC8373A87}"/>
              </a:ext>
            </a:extLst>
          </p:cNvPr>
          <p:cNvSpPr/>
          <p:nvPr/>
        </p:nvSpPr>
        <p:spPr>
          <a:xfrm>
            <a:off x="2659262" y="3086100"/>
            <a:ext cx="1261723" cy="514350"/>
          </a:xfrm>
          <a:prstGeom prst="rect">
            <a:avLst/>
          </a:prstGeom>
          <a:solidFill>
            <a:schemeClr val="accent3">
              <a:alpha val="49000"/>
            </a:schemeClr>
          </a:solidFill>
        </p:spPr>
        <p:style>
          <a:lnRef idx="2">
            <a:schemeClr val="dk1"/>
          </a:lnRef>
          <a:fillRef idx="0">
            <a:schemeClr val="dk1"/>
          </a:fillRef>
          <a:effectRef idx="1">
            <a:schemeClr val="dk1"/>
          </a:effectRef>
          <a:fontRef idx="minor">
            <a:schemeClr val="tx1"/>
          </a:fontRef>
        </p:style>
        <p:txBody>
          <a:bodyPr rtlCol="0" anchor="ctr"/>
          <a:lstStyle/>
          <a:p>
            <a:pPr algn="ctr"/>
            <a:r>
              <a:rPr lang="en-US" sz="788" dirty="0">
                <a:solidFill>
                  <a:schemeClr val="tx2"/>
                </a:solidFill>
              </a:rPr>
              <a:t>Environment</a:t>
            </a:r>
          </a:p>
        </p:txBody>
      </p:sp>
      <p:sp>
        <p:nvSpPr>
          <p:cNvPr id="16" name="Rectangle 15">
            <a:extLst>
              <a:ext uri="{FF2B5EF4-FFF2-40B4-BE49-F238E27FC236}">
                <a16:creationId xmlns:a16="http://schemas.microsoft.com/office/drawing/2014/main" id="{D39E1AF5-3CA1-7A6A-6422-9C3D3BF475F4}"/>
              </a:ext>
            </a:extLst>
          </p:cNvPr>
          <p:cNvSpPr/>
          <p:nvPr/>
        </p:nvSpPr>
        <p:spPr>
          <a:xfrm>
            <a:off x="5101641" y="3043238"/>
            <a:ext cx="1261723" cy="514350"/>
          </a:xfrm>
          <a:prstGeom prst="rect">
            <a:avLst/>
          </a:prstGeom>
          <a:solidFill>
            <a:schemeClr val="accent1">
              <a:alpha val="49000"/>
            </a:schemeClr>
          </a:solidFill>
        </p:spPr>
        <p:style>
          <a:lnRef idx="2">
            <a:schemeClr val="dk1"/>
          </a:lnRef>
          <a:fillRef idx="0">
            <a:schemeClr val="dk1"/>
          </a:fillRef>
          <a:effectRef idx="1">
            <a:schemeClr val="dk1"/>
          </a:effectRef>
          <a:fontRef idx="minor">
            <a:schemeClr val="tx1"/>
          </a:fontRef>
        </p:style>
        <p:txBody>
          <a:bodyPr rtlCol="0" anchor="ctr"/>
          <a:lstStyle/>
          <a:p>
            <a:pPr algn="ctr"/>
            <a:r>
              <a:rPr lang="en-US" sz="788" dirty="0">
                <a:solidFill>
                  <a:schemeClr val="tx2"/>
                </a:solidFill>
              </a:rPr>
              <a:t>Software</a:t>
            </a:r>
          </a:p>
        </p:txBody>
      </p:sp>
      <p:sp>
        <p:nvSpPr>
          <p:cNvPr id="17" name="Rectangle 16">
            <a:extLst>
              <a:ext uri="{FF2B5EF4-FFF2-40B4-BE49-F238E27FC236}">
                <a16:creationId xmlns:a16="http://schemas.microsoft.com/office/drawing/2014/main" id="{B8820AE9-906D-F9F2-3E80-DB734B11DB6A}"/>
              </a:ext>
            </a:extLst>
          </p:cNvPr>
          <p:cNvSpPr/>
          <p:nvPr/>
        </p:nvSpPr>
        <p:spPr>
          <a:xfrm>
            <a:off x="3879915" y="2609255"/>
            <a:ext cx="1261723" cy="2786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788" dirty="0">
                <a:solidFill>
                  <a:schemeClr val="tx1"/>
                </a:solidFill>
              </a:rPr>
              <a:t>Input devices </a:t>
            </a:r>
            <a:br>
              <a:rPr lang="en-US" sz="788" dirty="0">
                <a:solidFill>
                  <a:schemeClr val="tx1"/>
                </a:solidFill>
              </a:rPr>
            </a:br>
            <a:r>
              <a:rPr lang="en-US" sz="788" dirty="0">
                <a:solidFill>
                  <a:schemeClr val="tx1"/>
                </a:solidFill>
              </a:rPr>
              <a:t>(e.g. sensors)</a:t>
            </a:r>
          </a:p>
        </p:txBody>
      </p:sp>
      <p:sp>
        <p:nvSpPr>
          <p:cNvPr id="18" name="Rectangle 17">
            <a:extLst>
              <a:ext uri="{FF2B5EF4-FFF2-40B4-BE49-F238E27FC236}">
                <a16:creationId xmlns:a16="http://schemas.microsoft.com/office/drawing/2014/main" id="{F4BD6268-C241-A75E-E4CE-B52997265CBC}"/>
              </a:ext>
            </a:extLst>
          </p:cNvPr>
          <p:cNvSpPr/>
          <p:nvPr/>
        </p:nvSpPr>
        <p:spPr>
          <a:xfrm>
            <a:off x="3839919" y="3805834"/>
            <a:ext cx="1261723" cy="2786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788" dirty="0">
                <a:solidFill>
                  <a:schemeClr val="tx1"/>
                </a:solidFill>
              </a:rPr>
              <a:t>Output devices </a:t>
            </a:r>
            <a:br>
              <a:rPr lang="en-US" sz="788" dirty="0">
                <a:solidFill>
                  <a:schemeClr val="tx1"/>
                </a:solidFill>
              </a:rPr>
            </a:br>
            <a:r>
              <a:rPr lang="en-US" sz="788" dirty="0">
                <a:solidFill>
                  <a:schemeClr val="tx1"/>
                </a:solidFill>
              </a:rPr>
              <a:t>(e.g. actuators)</a:t>
            </a:r>
          </a:p>
        </p:txBody>
      </p:sp>
      <p:cxnSp>
        <p:nvCxnSpPr>
          <p:cNvPr id="19" name="Straight Arrow Connector 18">
            <a:extLst>
              <a:ext uri="{FF2B5EF4-FFF2-40B4-BE49-F238E27FC236}">
                <a16:creationId xmlns:a16="http://schemas.microsoft.com/office/drawing/2014/main" id="{5BD43DE7-747F-2E6A-1CB4-15EB2C3BF290}"/>
              </a:ext>
            </a:extLst>
          </p:cNvPr>
          <p:cNvCxnSpPr>
            <a:stCxn id="15" idx="0"/>
            <a:endCxn id="17" idx="1"/>
          </p:cNvCxnSpPr>
          <p:nvPr/>
        </p:nvCxnSpPr>
        <p:spPr>
          <a:xfrm flipV="1">
            <a:off x="3290123" y="2748559"/>
            <a:ext cx="589791" cy="3375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630E4D81-0619-FB83-45D3-BCFBD31134D0}"/>
              </a:ext>
            </a:extLst>
          </p:cNvPr>
          <p:cNvCxnSpPr>
            <a:stCxn id="17" idx="3"/>
            <a:endCxn id="16" idx="0"/>
          </p:cNvCxnSpPr>
          <p:nvPr/>
        </p:nvCxnSpPr>
        <p:spPr>
          <a:xfrm>
            <a:off x="5141637" y="2748559"/>
            <a:ext cx="590866" cy="294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59E8C01E-1816-5317-E159-A2F6F533E5D6}"/>
              </a:ext>
            </a:extLst>
          </p:cNvPr>
          <p:cNvCxnSpPr>
            <a:stCxn id="16" idx="2"/>
            <a:endCxn id="18" idx="3"/>
          </p:cNvCxnSpPr>
          <p:nvPr/>
        </p:nvCxnSpPr>
        <p:spPr>
          <a:xfrm flipH="1">
            <a:off x="5101641" y="3557589"/>
            <a:ext cx="630862" cy="3875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6743981C-662C-7F77-E93B-5F935DCA5F66}"/>
              </a:ext>
            </a:extLst>
          </p:cNvPr>
          <p:cNvCxnSpPr>
            <a:stCxn id="18" idx="1"/>
            <a:endCxn id="15" idx="2"/>
          </p:cNvCxnSpPr>
          <p:nvPr/>
        </p:nvCxnSpPr>
        <p:spPr>
          <a:xfrm flipH="1" flipV="1">
            <a:off x="3290123" y="3600451"/>
            <a:ext cx="549795" cy="3446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52E0FAB9-F857-AF2A-983B-9ACDCE18279C}"/>
              </a:ext>
            </a:extLst>
          </p:cNvPr>
          <p:cNvSpPr txBox="1"/>
          <p:nvPr/>
        </p:nvSpPr>
        <p:spPr>
          <a:xfrm>
            <a:off x="2948584" y="2668191"/>
            <a:ext cx="639919" cy="334835"/>
          </a:xfrm>
          <a:prstGeom prst="rect">
            <a:avLst/>
          </a:prstGeom>
          <a:noFill/>
        </p:spPr>
        <p:txBody>
          <a:bodyPr wrap="none" rtlCol="0">
            <a:spAutoFit/>
          </a:bodyPr>
          <a:lstStyle/>
          <a:p>
            <a:r>
              <a:rPr lang="en-US" sz="788" dirty="0">
                <a:solidFill>
                  <a:schemeClr val="tx2"/>
                </a:solidFill>
              </a:rPr>
              <a:t>monitored </a:t>
            </a:r>
          </a:p>
          <a:p>
            <a:r>
              <a:rPr lang="en-US" sz="788" dirty="0">
                <a:solidFill>
                  <a:schemeClr val="tx2"/>
                </a:solidFill>
              </a:rPr>
              <a:t>variables</a:t>
            </a:r>
          </a:p>
        </p:txBody>
      </p:sp>
      <p:sp>
        <p:nvSpPr>
          <p:cNvPr id="24" name="TextBox 23">
            <a:extLst>
              <a:ext uri="{FF2B5EF4-FFF2-40B4-BE49-F238E27FC236}">
                <a16:creationId xmlns:a16="http://schemas.microsoft.com/office/drawing/2014/main" id="{467036A9-FC01-922B-DBE8-A0B5172F31FF}"/>
              </a:ext>
            </a:extLst>
          </p:cNvPr>
          <p:cNvSpPr txBox="1"/>
          <p:nvPr/>
        </p:nvSpPr>
        <p:spPr>
          <a:xfrm>
            <a:off x="5333557" y="2668191"/>
            <a:ext cx="604653" cy="213585"/>
          </a:xfrm>
          <a:prstGeom prst="rect">
            <a:avLst/>
          </a:prstGeom>
          <a:noFill/>
        </p:spPr>
        <p:txBody>
          <a:bodyPr wrap="none" rtlCol="0">
            <a:spAutoFit/>
          </a:bodyPr>
          <a:lstStyle/>
          <a:p>
            <a:r>
              <a:rPr lang="en-US" sz="788" dirty="0">
                <a:solidFill>
                  <a:schemeClr val="tx2"/>
                </a:solidFill>
              </a:rPr>
              <a:t>input data</a:t>
            </a:r>
          </a:p>
        </p:txBody>
      </p:sp>
      <p:sp>
        <p:nvSpPr>
          <p:cNvPr id="25" name="TextBox 24">
            <a:extLst>
              <a:ext uri="{FF2B5EF4-FFF2-40B4-BE49-F238E27FC236}">
                <a16:creationId xmlns:a16="http://schemas.microsoft.com/office/drawing/2014/main" id="{80CC5D8D-2CC2-329D-D299-A4A05E1D69F2}"/>
              </a:ext>
            </a:extLst>
          </p:cNvPr>
          <p:cNvSpPr txBox="1"/>
          <p:nvPr/>
        </p:nvSpPr>
        <p:spPr>
          <a:xfrm>
            <a:off x="5395640" y="3750470"/>
            <a:ext cx="760144" cy="213585"/>
          </a:xfrm>
          <a:prstGeom prst="rect">
            <a:avLst/>
          </a:prstGeom>
          <a:noFill/>
        </p:spPr>
        <p:txBody>
          <a:bodyPr wrap="none" rtlCol="0">
            <a:spAutoFit/>
          </a:bodyPr>
          <a:lstStyle/>
          <a:p>
            <a:r>
              <a:rPr lang="en-US" sz="788" dirty="0">
                <a:solidFill>
                  <a:schemeClr val="tx2"/>
                </a:solidFill>
              </a:rPr>
              <a:t>output results</a:t>
            </a:r>
          </a:p>
        </p:txBody>
      </p:sp>
      <p:sp>
        <p:nvSpPr>
          <p:cNvPr id="26" name="TextBox 25">
            <a:extLst>
              <a:ext uri="{FF2B5EF4-FFF2-40B4-BE49-F238E27FC236}">
                <a16:creationId xmlns:a16="http://schemas.microsoft.com/office/drawing/2014/main" id="{441DCFCD-3D7C-F3FD-3646-981594881744}"/>
              </a:ext>
            </a:extLst>
          </p:cNvPr>
          <p:cNvSpPr txBox="1"/>
          <p:nvPr/>
        </p:nvSpPr>
        <p:spPr>
          <a:xfrm>
            <a:off x="2948584" y="3731114"/>
            <a:ext cx="625492" cy="334835"/>
          </a:xfrm>
          <a:prstGeom prst="rect">
            <a:avLst/>
          </a:prstGeom>
          <a:noFill/>
        </p:spPr>
        <p:txBody>
          <a:bodyPr wrap="none" rtlCol="0">
            <a:spAutoFit/>
          </a:bodyPr>
          <a:lstStyle/>
          <a:p>
            <a:r>
              <a:rPr lang="en-US" sz="788" dirty="0">
                <a:solidFill>
                  <a:schemeClr val="tx2"/>
                </a:solidFill>
              </a:rPr>
              <a:t>controlled </a:t>
            </a:r>
          </a:p>
          <a:p>
            <a:r>
              <a:rPr lang="en-US" sz="788" dirty="0">
                <a:solidFill>
                  <a:schemeClr val="tx2"/>
                </a:solidFill>
              </a:rPr>
              <a:t>variables</a:t>
            </a:r>
          </a:p>
        </p:txBody>
      </p:sp>
      <p:pic>
        <p:nvPicPr>
          <p:cNvPr id="27" name="Picture 26" descr="Text&#10;&#10;Description automatically generated">
            <a:extLst>
              <a:ext uri="{FF2B5EF4-FFF2-40B4-BE49-F238E27FC236}">
                <a16:creationId xmlns:a16="http://schemas.microsoft.com/office/drawing/2014/main" id="{8226D7F5-E2EF-ADD5-DEC9-70F9151C2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05081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C73907-43B8-0D5D-F279-8E392DE64349}"/>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09901A17-ECEE-3EE4-78F0-C4C72C4B0507}"/>
              </a:ext>
            </a:extLst>
          </p:cNvPr>
          <p:cNvSpPr>
            <a:spLocks noGrp="1"/>
          </p:cNvSpPr>
          <p:nvPr>
            <p:ph type="sldNum" sz="quarter" idx="12"/>
          </p:nvPr>
        </p:nvSpPr>
        <p:spPr/>
        <p:txBody>
          <a:bodyPr/>
          <a:lstStyle/>
          <a:p>
            <a:fld id="{10A01DC5-1685-4615-8240-15192985C6A2}" type="slidenum">
              <a:rPr lang="en-AU" smtClean="0"/>
              <a:pPr/>
              <a:t>63</a:t>
            </a:fld>
            <a:endParaRPr lang="en-AU"/>
          </a:p>
        </p:txBody>
      </p:sp>
      <p:pic>
        <p:nvPicPr>
          <p:cNvPr id="6" name="Content Placeholder 5" descr="ATM-Machine.jpg">
            <a:extLst>
              <a:ext uri="{FF2B5EF4-FFF2-40B4-BE49-F238E27FC236}">
                <a16:creationId xmlns:a16="http://schemas.microsoft.com/office/drawing/2014/main" id="{DBA99897-DB90-B51E-6700-0C4101E3286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924" r="-27924"/>
          <a:stretch>
            <a:fillRect/>
          </a:stretch>
        </p:blipFill>
        <p:spPr>
          <a:xfrm>
            <a:off x="3544159" y="307804"/>
            <a:ext cx="1943891" cy="1385888"/>
          </a:xfrm>
        </p:spPr>
      </p:pic>
      <p:sp>
        <p:nvSpPr>
          <p:cNvPr id="7" name="TextBox 6">
            <a:extLst>
              <a:ext uri="{FF2B5EF4-FFF2-40B4-BE49-F238E27FC236}">
                <a16:creationId xmlns:a16="http://schemas.microsoft.com/office/drawing/2014/main" id="{C0A43D05-A08A-A7A6-CD1C-33CC1F1914BE}"/>
              </a:ext>
            </a:extLst>
          </p:cNvPr>
          <p:cNvSpPr txBox="1"/>
          <p:nvPr/>
        </p:nvSpPr>
        <p:spPr>
          <a:xfrm>
            <a:off x="2139553" y="2211757"/>
            <a:ext cx="2582466" cy="1454244"/>
          </a:xfrm>
          <a:prstGeom prst="rect">
            <a:avLst/>
          </a:prstGeom>
          <a:noFill/>
        </p:spPr>
        <p:txBody>
          <a:bodyPr wrap="square" rtlCol="0">
            <a:spAutoFit/>
          </a:bodyPr>
          <a:lstStyle/>
          <a:p>
            <a:r>
              <a:rPr lang="en-US" sz="1350" b="1" dirty="0">
                <a:solidFill>
                  <a:schemeClr val="tx2"/>
                </a:solidFill>
                <a:latin typeface="Open Sans" panose="020B0606030504020204" pitchFamily="34" charset="0"/>
                <a:ea typeface="Open Sans" panose="020B0606030504020204" pitchFamily="34" charset="0"/>
                <a:cs typeface="Open Sans" panose="020B0606030504020204" pitchFamily="34" charset="0"/>
              </a:rPr>
              <a:t>Actions of an ATM customer:</a:t>
            </a:r>
          </a:p>
          <a:p>
            <a:pPr>
              <a:spcBef>
                <a:spcPts val="338"/>
              </a:spcBef>
            </a:pPr>
            <a:r>
              <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rPr>
              <a:t>withdrawal-request(a, m)</a:t>
            </a:r>
          </a:p>
          <a:p>
            <a:pPr>
              <a:spcBef>
                <a:spcPts val="338"/>
              </a:spcBef>
            </a:pPr>
            <a:r>
              <a:rPr lang="en-US" sz="135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Properties of the environment:</a:t>
            </a:r>
            <a:endPar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a:spcBef>
                <a:spcPts val="338"/>
              </a:spcBef>
            </a:pPr>
            <a:r>
              <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rPr>
              <a:t>balance(b, p)</a:t>
            </a:r>
          </a:p>
        </p:txBody>
      </p:sp>
      <p:sp>
        <p:nvSpPr>
          <p:cNvPr id="8" name="TextBox 7">
            <a:extLst>
              <a:ext uri="{FF2B5EF4-FFF2-40B4-BE49-F238E27FC236}">
                <a16:creationId xmlns:a16="http://schemas.microsoft.com/office/drawing/2014/main" id="{1B6EFB90-F3AA-F07E-3110-8FF61F258BE1}"/>
              </a:ext>
            </a:extLst>
          </p:cNvPr>
          <p:cNvSpPr txBox="1"/>
          <p:nvPr/>
        </p:nvSpPr>
        <p:spPr>
          <a:xfrm>
            <a:off x="4722019" y="2155722"/>
            <a:ext cx="2278509" cy="1208023"/>
          </a:xfrm>
          <a:prstGeom prst="rect">
            <a:avLst/>
          </a:prstGeom>
          <a:noFill/>
        </p:spPr>
        <p:txBody>
          <a:bodyPr wrap="square" rtlCol="0">
            <a:spAutoFit/>
          </a:bodyPr>
          <a:lstStyle/>
          <a:p>
            <a:r>
              <a:rPr lang="en-US" sz="1350" b="1" dirty="0">
                <a:solidFill>
                  <a:schemeClr val="tx2"/>
                </a:solidFill>
                <a:latin typeface="Open Sans" panose="020B0606030504020204" pitchFamily="34" charset="0"/>
                <a:ea typeface="Open Sans" panose="020B0606030504020204" pitchFamily="34" charset="0"/>
                <a:cs typeface="Open Sans" panose="020B0606030504020204" pitchFamily="34" charset="0"/>
              </a:rPr>
              <a:t>Actions of an ATM machine:</a:t>
            </a:r>
          </a:p>
          <a:p>
            <a:pPr>
              <a:spcBef>
                <a:spcPts val="338"/>
              </a:spcBef>
            </a:pPr>
            <a:r>
              <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rPr>
              <a:t>withdrawal-payout(a, m)</a:t>
            </a:r>
          </a:p>
          <a:p>
            <a:pPr>
              <a:spcBef>
                <a:spcPts val="338"/>
              </a:spcBef>
            </a:pPr>
            <a:r>
              <a:rPr lang="en-US" sz="1350" b="1" dirty="0">
                <a:solidFill>
                  <a:schemeClr val="tx2"/>
                </a:solidFill>
                <a:latin typeface="Open Sans" panose="020B0606030504020204" pitchFamily="34" charset="0"/>
                <a:ea typeface="Open Sans" panose="020B0606030504020204" pitchFamily="34" charset="0"/>
                <a:cs typeface="Open Sans" panose="020B0606030504020204" pitchFamily="34" charset="0"/>
              </a:rPr>
              <a:t>Properties of the machine:</a:t>
            </a:r>
          </a:p>
        </p:txBody>
      </p:sp>
      <p:sp>
        <p:nvSpPr>
          <p:cNvPr id="9" name="Rectangle 8">
            <a:extLst>
              <a:ext uri="{FF2B5EF4-FFF2-40B4-BE49-F238E27FC236}">
                <a16:creationId xmlns:a16="http://schemas.microsoft.com/office/drawing/2014/main" id="{6433B02E-760F-1654-9842-4AEEBAAE33F3}"/>
              </a:ext>
            </a:extLst>
          </p:cNvPr>
          <p:cNvSpPr/>
          <p:nvPr/>
        </p:nvSpPr>
        <p:spPr>
          <a:xfrm>
            <a:off x="4729422" y="3291148"/>
            <a:ext cx="1802416" cy="300082"/>
          </a:xfrm>
          <a:prstGeom prst="rect">
            <a:avLst/>
          </a:prstGeom>
        </p:spPr>
        <p:txBody>
          <a:bodyPr wrap="none">
            <a:spAutoFit/>
          </a:bodyPr>
          <a:lstStyle/>
          <a:p>
            <a:pPr>
              <a:spcBef>
                <a:spcPts val="338"/>
              </a:spcBef>
            </a:pPr>
            <a:r>
              <a:rPr lang="en-US" sz="1350" dirty="0">
                <a:solidFill>
                  <a:schemeClr val="accent1"/>
                </a:solidFill>
              </a:rPr>
              <a:t>expected-balance(b, p)</a:t>
            </a:r>
          </a:p>
        </p:txBody>
      </p:sp>
      <p:sp>
        <p:nvSpPr>
          <p:cNvPr id="10" name="Rectangle 9">
            <a:extLst>
              <a:ext uri="{FF2B5EF4-FFF2-40B4-BE49-F238E27FC236}">
                <a16:creationId xmlns:a16="http://schemas.microsoft.com/office/drawing/2014/main" id="{E6E131AF-087D-F0C9-EA99-EE49EE170659}"/>
              </a:ext>
            </a:extLst>
          </p:cNvPr>
          <p:cNvSpPr/>
          <p:nvPr/>
        </p:nvSpPr>
        <p:spPr>
          <a:xfrm>
            <a:off x="3298280" y="3938379"/>
            <a:ext cx="2571750" cy="507831"/>
          </a:xfrm>
          <a:prstGeom prst="rect">
            <a:avLst/>
          </a:prstGeom>
        </p:spPr>
        <p:txBody>
          <a:bodyPr>
            <a:spAutoFit/>
          </a:bodyPr>
          <a:lstStyle/>
          <a:p>
            <a:r>
              <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rPr>
              <a:t>What other </a:t>
            </a:r>
            <a:r>
              <a:rPr lang="en-US" sz="1350" b="1" dirty="0">
                <a:solidFill>
                  <a:schemeClr val="tx2"/>
                </a:solidFill>
                <a:latin typeface="Open Sans" panose="020B0606030504020204" pitchFamily="34" charset="0"/>
                <a:ea typeface="Open Sans" panose="020B0606030504020204" pitchFamily="34" charset="0"/>
                <a:cs typeface="Open Sans" panose="020B0606030504020204" pitchFamily="34" charset="0"/>
              </a:rPr>
              <a:t>models of the world </a:t>
            </a:r>
            <a:r>
              <a:rPr lang="en-US" sz="1350" dirty="0">
                <a:solidFill>
                  <a:schemeClr val="tx2"/>
                </a:solidFill>
                <a:latin typeface="Open Sans" panose="020B0606030504020204" pitchFamily="34" charset="0"/>
                <a:ea typeface="Open Sans" panose="020B0606030504020204" pitchFamily="34" charset="0"/>
                <a:cs typeface="Open Sans" panose="020B0606030504020204" pitchFamily="34" charset="0"/>
              </a:rPr>
              <a:t>do machines maintain?</a:t>
            </a:r>
          </a:p>
        </p:txBody>
      </p:sp>
      <p:pic>
        <p:nvPicPr>
          <p:cNvPr id="11" name="Picture 10" descr="Text&#10;&#10;Description automatically generated">
            <a:extLst>
              <a:ext uri="{FF2B5EF4-FFF2-40B4-BE49-F238E27FC236}">
                <a16:creationId xmlns:a16="http://schemas.microsoft.com/office/drawing/2014/main" id="{5541C66E-70E6-C020-32AD-AB540CF7A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3779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E9CD8-04CE-43D3-9467-4EDDAD3342B6}"/>
              </a:ext>
            </a:extLst>
          </p:cNvPr>
          <p:cNvSpPr>
            <a:spLocks noGrp="1"/>
          </p:cNvSpPr>
          <p:nvPr>
            <p:ph idx="1"/>
          </p:nvPr>
        </p:nvSpPr>
        <p:spPr/>
        <p:txBody>
          <a:bodyPr/>
          <a:lstStyle/>
          <a:p>
            <a:r>
              <a:rPr lang="en-US" dirty="0"/>
              <a:t>Refinement is the act of translating requirements into specifications (bridging the gap!) </a:t>
            </a:r>
          </a:p>
          <a:p>
            <a:r>
              <a:rPr lang="en-US" dirty="0"/>
              <a:t>Requirements: desired behavior (effect on the environment) to be realized by the proposed system.</a:t>
            </a:r>
          </a:p>
          <a:p>
            <a:r>
              <a:rPr lang="en-US" dirty="0"/>
              <a:t>Assumptions or domain knowledge: existing behavior that is unchanged by the proposed system. </a:t>
            </a:r>
          </a:p>
          <a:p>
            <a:pPr lvl="1"/>
            <a:r>
              <a:rPr lang="en-US" dirty="0"/>
              <a:t>Conditions under which the system is guaranteed to operate correctly. </a:t>
            </a:r>
          </a:p>
          <a:p>
            <a:pPr lvl="1"/>
            <a:r>
              <a:rPr lang="en-US" dirty="0"/>
              <a:t>How the environment will behave in response to the system’s outputs. </a:t>
            </a:r>
          </a:p>
          <a:p>
            <a:endParaRPr lang="en-US" dirty="0"/>
          </a:p>
        </p:txBody>
      </p:sp>
      <p:sp>
        <p:nvSpPr>
          <p:cNvPr id="3" name="Footer Placeholder 2">
            <a:extLst>
              <a:ext uri="{FF2B5EF4-FFF2-40B4-BE49-F238E27FC236}">
                <a16:creationId xmlns:a16="http://schemas.microsoft.com/office/drawing/2014/main" id="{2793DEB0-919F-B7F8-2B36-AF5AA7667FF3}"/>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DA681E4F-C32A-7287-ECB3-E9D7596A2946}"/>
              </a:ext>
            </a:extLst>
          </p:cNvPr>
          <p:cNvSpPr>
            <a:spLocks noGrp="1"/>
          </p:cNvSpPr>
          <p:nvPr>
            <p:ph type="sldNum" sz="quarter" idx="12"/>
          </p:nvPr>
        </p:nvSpPr>
        <p:spPr/>
        <p:txBody>
          <a:bodyPr/>
          <a:lstStyle/>
          <a:p>
            <a:fld id="{10A01DC5-1685-4615-8240-15192985C6A2}" type="slidenum">
              <a:rPr lang="en-AU" smtClean="0"/>
              <a:pPr/>
              <a:t>64</a:t>
            </a:fld>
            <a:endParaRPr lang="en-AU"/>
          </a:p>
        </p:txBody>
      </p:sp>
      <p:sp>
        <p:nvSpPr>
          <p:cNvPr id="5" name="Text Placeholder 4">
            <a:extLst>
              <a:ext uri="{FF2B5EF4-FFF2-40B4-BE49-F238E27FC236}">
                <a16:creationId xmlns:a16="http://schemas.microsoft.com/office/drawing/2014/main" id="{51C7F36B-7152-54FE-D57F-0952B489D423}"/>
              </a:ext>
            </a:extLst>
          </p:cNvPr>
          <p:cNvSpPr>
            <a:spLocks noGrp="1"/>
          </p:cNvSpPr>
          <p:nvPr>
            <p:ph type="body" sz="quarter" idx="13"/>
          </p:nvPr>
        </p:nvSpPr>
        <p:spPr/>
        <p:txBody>
          <a:bodyPr/>
          <a:lstStyle/>
          <a:p>
            <a:r>
              <a:rPr lang="en-US" dirty="0"/>
              <a:t>Domain Knowledge</a:t>
            </a:r>
          </a:p>
        </p:txBody>
      </p:sp>
      <p:pic>
        <p:nvPicPr>
          <p:cNvPr id="6" name="Picture 5" descr="Text&#10;&#10;Description automatically generated">
            <a:extLst>
              <a:ext uri="{FF2B5EF4-FFF2-40B4-BE49-F238E27FC236}">
                <a16:creationId xmlns:a16="http://schemas.microsoft.com/office/drawing/2014/main" id="{8FD18CE6-5512-AD9C-8FE5-7A65FBA1D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0990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C6DE-5F44-05C0-F0C8-0FA4469D7AA7}"/>
              </a:ext>
            </a:extLst>
          </p:cNvPr>
          <p:cNvSpPr>
            <a:spLocks noGrp="1"/>
          </p:cNvSpPr>
          <p:nvPr>
            <p:ph idx="1"/>
          </p:nvPr>
        </p:nvSpPr>
        <p:spPr/>
        <p:txBody>
          <a:bodyPr/>
          <a:lstStyle/>
          <a:p>
            <a:endParaRPr lang="en-US" dirty="0"/>
          </a:p>
          <a:p>
            <a:r>
              <a:rPr lang="en-US" dirty="0"/>
              <a:t>Unshared actions cannot be accurately expressed in the machine</a:t>
            </a:r>
          </a:p>
          <a:p>
            <a:pPr lvl="1"/>
            <a:r>
              <a:rPr lang="en-US" dirty="0"/>
              <a:t>People can jump over gates (enter without unlocking)</a:t>
            </a:r>
          </a:p>
          <a:p>
            <a:pPr lvl="1"/>
            <a:r>
              <a:rPr lang="en-US" dirty="0"/>
              <a:t>People can steal or misplace inventory</a:t>
            </a:r>
          </a:p>
          <a:p>
            <a:pPr>
              <a:spcBef>
                <a:spcPts val="338"/>
              </a:spcBef>
            </a:pPr>
            <a:r>
              <a:rPr lang="en-US" dirty="0"/>
              <a:t>Future requirements are also not directly implementable</a:t>
            </a:r>
          </a:p>
          <a:p>
            <a:pPr lvl="1"/>
            <a:r>
              <a:rPr lang="en-US" dirty="0"/>
              <a:t>Phone system: “After all digits have been dialed, do </a:t>
            </a:r>
            <a:r>
              <a:rPr lang="en-US" i="1" dirty="0"/>
              <a:t>ring-back,</a:t>
            </a:r>
            <a:r>
              <a:rPr lang="en-US" dirty="0"/>
              <a:t> </a:t>
            </a:r>
            <a:r>
              <a:rPr lang="en-US" i="1" dirty="0"/>
              <a:t>busy-tone </a:t>
            </a:r>
            <a:r>
              <a:rPr lang="en-US" dirty="0"/>
              <a:t>or </a:t>
            </a:r>
            <a:r>
              <a:rPr lang="en-US" i="1" dirty="0"/>
              <a:t>error-tone.</a:t>
            </a:r>
            <a:r>
              <a:rPr lang="en-US" dirty="0"/>
              <a:t>”</a:t>
            </a:r>
          </a:p>
          <a:p>
            <a:pPr lvl="1"/>
            <a:r>
              <a:rPr lang="en-US" dirty="0"/>
              <a:t>…how do you know the user is done dialing?</a:t>
            </a:r>
          </a:p>
          <a:p>
            <a:endParaRPr lang="en-US" dirty="0"/>
          </a:p>
        </p:txBody>
      </p:sp>
      <p:sp>
        <p:nvSpPr>
          <p:cNvPr id="3" name="Footer Placeholder 2">
            <a:extLst>
              <a:ext uri="{FF2B5EF4-FFF2-40B4-BE49-F238E27FC236}">
                <a16:creationId xmlns:a16="http://schemas.microsoft.com/office/drawing/2014/main" id="{748348D9-73C3-9B04-95C6-5D24A9570F76}"/>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FA81D2D5-D3D8-1131-D70C-1288833E29A5}"/>
              </a:ext>
            </a:extLst>
          </p:cNvPr>
          <p:cNvSpPr>
            <a:spLocks noGrp="1"/>
          </p:cNvSpPr>
          <p:nvPr>
            <p:ph type="sldNum" sz="quarter" idx="12"/>
          </p:nvPr>
        </p:nvSpPr>
        <p:spPr/>
        <p:txBody>
          <a:bodyPr/>
          <a:lstStyle/>
          <a:p>
            <a:fld id="{10A01DC5-1685-4615-8240-15192985C6A2}" type="slidenum">
              <a:rPr lang="en-AU" smtClean="0"/>
              <a:pPr/>
              <a:t>65</a:t>
            </a:fld>
            <a:endParaRPr lang="en-AU"/>
          </a:p>
        </p:txBody>
      </p:sp>
      <p:sp>
        <p:nvSpPr>
          <p:cNvPr id="5" name="Text Placeholder 4">
            <a:extLst>
              <a:ext uri="{FF2B5EF4-FFF2-40B4-BE49-F238E27FC236}">
                <a16:creationId xmlns:a16="http://schemas.microsoft.com/office/drawing/2014/main" id="{0B9356A0-5F4B-B506-7741-2C722A2D8043}"/>
              </a:ext>
            </a:extLst>
          </p:cNvPr>
          <p:cNvSpPr>
            <a:spLocks noGrp="1"/>
          </p:cNvSpPr>
          <p:nvPr>
            <p:ph type="body" sz="quarter" idx="13"/>
          </p:nvPr>
        </p:nvSpPr>
        <p:spPr/>
        <p:txBody>
          <a:bodyPr/>
          <a:lstStyle/>
          <a:p>
            <a:r>
              <a:rPr lang="en-US" dirty="0"/>
              <a:t>Some gaps must remain…</a:t>
            </a:r>
          </a:p>
        </p:txBody>
      </p:sp>
      <p:pic>
        <p:nvPicPr>
          <p:cNvPr id="6" name="Picture 5" descr="Text&#10;&#10;Description automatically generated">
            <a:extLst>
              <a:ext uri="{FF2B5EF4-FFF2-40B4-BE49-F238E27FC236}">
                <a16:creationId xmlns:a16="http://schemas.microsoft.com/office/drawing/2014/main" id="{8C0D8677-C7FD-7232-E0B6-548082334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307945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Bias</a:t>
            </a:r>
          </a:p>
        </p:txBody>
      </p:sp>
      <p:sp>
        <p:nvSpPr>
          <p:cNvPr id="4" name="Slide Number Placeholder 3"/>
          <p:cNvSpPr>
            <a:spLocks noGrp="1"/>
          </p:cNvSpPr>
          <p:nvPr>
            <p:ph type="sldNum" sz="quarter" idx="12"/>
          </p:nvPr>
        </p:nvSpPr>
        <p:spPr/>
        <p:txBody>
          <a:bodyPr/>
          <a:lstStyle/>
          <a:p>
            <a:fld id="{76AE6866-47D1-8545-86FB-D1538888B964}" type="slidenum">
              <a:rPr lang="en-US" smtClean="0"/>
              <a:t>66</a:t>
            </a:fld>
            <a:endParaRPr lang="en-US"/>
          </a:p>
        </p:txBody>
      </p:sp>
    </p:spTree>
    <p:extLst>
      <p:ext uri="{BB962C8B-B14F-4D97-AF65-F5344CB8AC3E}">
        <p14:creationId xmlns:p14="http://schemas.microsoft.com/office/powerpoint/2010/main" val="3717037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49186-E3FD-0E8D-D1D8-045326BB29C6}"/>
              </a:ext>
            </a:extLst>
          </p:cNvPr>
          <p:cNvSpPr>
            <a:spLocks noGrp="1"/>
          </p:cNvSpPr>
          <p:nvPr>
            <p:ph idx="1"/>
          </p:nvPr>
        </p:nvSpPr>
        <p:spPr/>
        <p:txBody>
          <a:bodyPr/>
          <a:lstStyle/>
          <a:p>
            <a:pPr marL="0" indent="0" algn="ctr">
              <a:buNone/>
            </a:pPr>
            <a:endParaRPr lang="en-US" dirty="0"/>
          </a:p>
          <a:p>
            <a:pPr marL="0" indent="0" algn="ctr">
              <a:buNone/>
            </a:pPr>
            <a:r>
              <a:rPr lang="en-US" dirty="0"/>
              <a:t>Requirements say what the system will do (</a:t>
            </a:r>
            <a:r>
              <a:rPr lang="en-US" b="1" dirty="0"/>
              <a:t>and not how it will do it</a:t>
            </a:r>
            <a:r>
              <a:rPr lang="en-US" dirty="0"/>
              <a:t>).</a:t>
            </a:r>
          </a:p>
          <a:p>
            <a:pPr marL="0" indent="0" algn="ctr">
              <a:buNone/>
            </a:pPr>
            <a:endParaRPr lang="en-US" dirty="0"/>
          </a:p>
          <a:p>
            <a:pPr marL="0" indent="0" algn="ctr">
              <a:buNone/>
            </a:pPr>
            <a:endParaRPr lang="en-US" dirty="0"/>
          </a:p>
          <a:p>
            <a:pPr marL="0" indent="0" algn="ctr">
              <a:buNone/>
            </a:pPr>
            <a:r>
              <a:rPr lang="en-US" dirty="0"/>
              <a:t>Why not “how”?</a:t>
            </a:r>
          </a:p>
          <a:p>
            <a:endParaRPr lang="en-US" dirty="0"/>
          </a:p>
        </p:txBody>
      </p:sp>
      <p:sp>
        <p:nvSpPr>
          <p:cNvPr id="3" name="Footer Placeholder 2">
            <a:extLst>
              <a:ext uri="{FF2B5EF4-FFF2-40B4-BE49-F238E27FC236}">
                <a16:creationId xmlns:a16="http://schemas.microsoft.com/office/drawing/2014/main" id="{375F9C7C-2664-93D6-7DF9-F40CC1661A61}"/>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55EC96DC-246C-EEF2-7759-54376B8B0CE4}"/>
              </a:ext>
            </a:extLst>
          </p:cNvPr>
          <p:cNvSpPr>
            <a:spLocks noGrp="1"/>
          </p:cNvSpPr>
          <p:nvPr>
            <p:ph type="sldNum" sz="quarter" idx="12"/>
          </p:nvPr>
        </p:nvSpPr>
        <p:spPr/>
        <p:txBody>
          <a:bodyPr/>
          <a:lstStyle/>
          <a:p>
            <a:fld id="{10A01DC5-1685-4615-8240-15192985C6A2}" type="slidenum">
              <a:rPr lang="en-AU" smtClean="0"/>
              <a:pPr/>
              <a:t>67</a:t>
            </a:fld>
            <a:endParaRPr lang="en-AU"/>
          </a:p>
        </p:txBody>
      </p:sp>
      <p:pic>
        <p:nvPicPr>
          <p:cNvPr id="6" name="Picture 5" descr="Text&#10;&#10;Description automatically generated">
            <a:extLst>
              <a:ext uri="{FF2B5EF4-FFF2-40B4-BE49-F238E27FC236}">
                <a16:creationId xmlns:a16="http://schemas.microsoft.com/office/drawing/2014/main" id="{7194D814-2DD7-7C1C-4167-9143C031F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8" name="Text Placeholder 7">
            <a:extLst>
              <a:ext uri="{FF2B5EF4-FFF2-40B4-BE49-F238E27FC236}">
                <a16:creationId xmlns:a16="http://schemas.microsoft.com/office/drawing/2014/main" id="{9DDA7A05-F029-36AB-0FEE-DDB43C3C258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09561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1799D0-9454-76B9-9519-BA571996438D}"/>
              </a:ext>
            </a:extLst>
          </p:cNvPr>
          <p:cNvSpPr>
            <a:spLocks noGrp="1"/>
          </p:cNvSpPr>
          <p:nvPr>
            <p:ph idx="1"/>
          </p:nvPr>
        </p:nvSpPr>
        <p:spPr/>
        <p:txBody>
          <a:bodyPr/>
          <a:lstStyle/>
          <a:p>
            <a:r>
              <a:rPr lang="en-US" dirty="0"/>
              <a:t>Requirements describe what is observable at the environment-machine interface.</a:t>
            </a:r>
          </a:p>
          <a:p>
            <a:r>
              <a:rPr lang="en-US" dirty="0"/>
              <a:t>Indicative mood describes the environment (as-is)</a:t>
            </a:r>
          </a:p>
          <a:p>
            <a:r>
              <a:rPr lang="en-US" dirty="0"/>
              <a:t>Optative mood to describe the environment with the machine (to-be).</a:t>
            </a:r>
          </a:p>
        </p:txBody>
      </p:sp>
      <p:sp>
        <p:nvSpPr>
          <p:cNvPr id="3" name="Footer Placeholder 2">
            <a:extLst>
              <a:ext uri="{FF2B5EF4-FFF2-40B4-BE49-F238E27FC236}">
                <a16:creationId xmlns:a16="http://schemas.microsoft.com/office/drawing/2014/main" id="{4449920C-6066-AD85-0569-B8E982B569F1}"/>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D55F2304-1407-98A9-2163-AF83471EF4EE}"/>
              </a:ext>
            </a:extLst>
          </p:cNvPr>
          <p:cNvSpPr>
            <a:spLocks noGrp="1"/>
          </p:cNvSpPr>
          <p:nvPr>
            <p:ph type="sldNum" sz="quarter" idx="12"/>
          </p:nvPr>
        </p:nvSpPr>
        <p:spPr/>
        <p:txBody>
          <a:bodyPr/>
          <a:lstStyle/>
          <a:p>
            <a:fld id="{10A01DC5-1685-4615-8240-15192985C6A2}" type="slidenum">
              <a:rPr lang="en-AU" smtClean="0"/>
              <a:pPr/>
              <a:t>68</a:t>
            </a:fld>
            <a:endParaRPr lang="en-AU"/>
          </a:p>
        </p:txBody>
      </p:sp>
      <p:sp>
        <p:nvSpPr>
          <p:cNvPr id="5" name="Text Placeholder 4">
            <a:extLst>
              <a:ext uri="{FF2B5EF4-FFF2-40B4-BE49-F238E27FC236}">
                <a16:creationId xmlns:a16="http://schemas.microsoft.com/office/drawing/2014/main" id="{7C862A30-2378-E416-B8FC-1BF4FFC9DECD}"/>
              </a:ext>
            </a:extLst>
          </p:cNvPr>
          <p:cNvSpPr>
            <a:spLocks noGrp="1"/>
          </p:cNvSpPr>
          <p:nvPr>
            <p:ph type="body" sz="quarter" idx="13"/>
          </p:nvPr>
        </p:nvSpPr>
        <p:spPr/>
        <p:txBody>
          <a:bodyPr/>
          <a:lstStyle/>
          <a:p>
            <a:r>
              <a:rPr lang="en-US" dirty="0"/>
              <a:t>Avoiding Implementation Bias</a:t>
            </a:r>
          </a:p>
        </p:txBody>
      </p:sp>
      <p:pic>
        <p:nvPicPr>
          <p:cNvPr id="6" name="Picture 5" descr="Text&#10;&#10;Description automatically generated">
            <a:extLst>
              <a:ext uri="{FF2B5EF4-FFF2-40B4-BE49-F238E27FC236}">
                <a16:creationId xmlns:a16="http://schemas.microsoft.com/office/drawing/2014/main" id="{BC8337A0-A8FA-667B-8FB4-1BB83B9E5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11844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B8F08B-D067-24B6-9047-46C15A986B16}"/>
              </a:ext>
            </a:extLst>
          </p:cNvPr>
          <p:cNvSpPr>
            <a:spLocks noGrp="1"/>
          </p:cNvSpPr>
          <p:nvPr>
            <p:ph idx="1"/>
          </p:nvPr>
        </p:nvSpPr>
        <p:spPr/>
        <p:txBody>
          <a:bodyPr/>
          <a:lstStyle/>
          <a:p>
            <a:r>
              <a:rPr lang="en-US" dirty="0"/>
              <a:t>“The dictionary shall be stored in a hash table” vs. “the software shall respond to requests within 5 seconds.”</a:t>
            </a:r>
          </a:p>
          <a:p>
            <a:r>
              <a:rPr lang="en-US" dirty="0"/>
              <a:t>Instead of “what” vs. “how”, ask “is this requirement only a property of the machine domain?”</a:t>
            </a:r>
          </a:p>
          <a:p>
            <a:r>
              <a:rPr lang="en-US" dirty="0"/>
              <a:t>Or is there some application domain phenomenon that justifies it?</a:t>
            </a:r>
          </a:p>
          <a:p>
            <a:endParaRPr lang="en-US" dirty="0"/>
          </a:p>
        </p:txBody>
      </p:sp>
      <p:sp>
        <p:nvSpPr>
          <p:cNvPr id="3" name="Footer Placeholder 2">
            <a:extLst>
              <a:ext uri="{FF2B5EF4-FFF2-40B4-BE49-F238E27FC236}">
                <a16:creationId xmlns:a16="http://schemas.microsoft.com/office/drawing/2014/main" id="{BEA2705F-1E8E-683F-D721-346784E88C38}"/>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DF9195D0-1D09-FA1E-FE1F-3E580C36E75A}"/>
              </a:ext>
            </a:extLst>
          </p:cNvPr>
          <p:cNvSpPr>
            <a:spLocks noGrp="1"/>
          </p:cNvSpPr>
          <p:nvPr>
            <p:ph type="sldNum" sz="quarter" idx="12"/>
          </p:nvPr>
        </p:nvSpPr>
        <p:spPr/>
        <p:txBody>
          <a:bodyPr/>
          <a:lstStyle/>
          <a:p>
            <a:fld id="{10A01DC5-1685-4615-8240-15192985C6A2}" type="slidenum">
              <a:rPr lang="en-AU" smtClean="0"/>
              <a:pPr/>
              <a:t>69</a:t>
            </a:fld>
            <a:endParaRPr lang="en-AU"/>
          </a:p>
        </p:txBody>
      </p:sp>
      <p:sp>
        <p:nvSpPr>
          <p:cNvPr id="5" name="Text Placeholder 4">
            <a:extLst>
              <a:ext uri="{FF2B5EF4-FFF2-40B4-BE49-F238E27FC236}">
                <a16:creationId xmlns:a16="http://schemas.microsoft.com/office/drawing/2014/main" id="{2E915BF0-12A7-2514-2F32-688BC559EDAE}"/>
              </a:ext>
            </a:extLst>
          </p:cNvPr>
          <p:cNvSpPr>
            <a:spLocks noGrp="1"/>
          </p:cNvSpPr>
          <p:nvPr>
            <p:ph type="body" sz="quarter" idx="13"/>
          </p:nvPr>
        </p:nvSpPr>
        <p:spPr/>
        <p:txBody>
          <a:bodyPr/>
          <a:lstStyle/>
          <a:p>
            <a:r>
              <a:rPr lang="en-US" dirty="0"/>
              <a:t>This can be subtle…</a:t>
            </a:r>
          </a:p>
        </p:txBody>
      </p:sp>
      <p:pic>
        <p:nvPicPr>
          <p:cNvPr id="6" name="Picture 5" descr="Text&#10;&#10;Description automatically generated">
            <a:extLst>
              <a:ext uri="{FF2B5EF4-FFF2-40B4-BE49-F238E27FC236}">
                <a16:creationId xmlns:a16="http://schemas.microsoft.com/office/drawing/2014/main" id="{759AF27C-8B12-9708-2990-8866E8EB2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2907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ersonalization…"/>
          <p:cNvSpPr txBox="1"/>
          <p:nvPr/>
        </p:nvSpPr>
        <p:spPr>
          <a:xfrm>
            <a:off x="1593836" y="695348"/>
            <a:ext cx="5956329" cy="3752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defTabSz="308063" hangingPunct="0">
              <a:defRPr sz="2400" b="1" i="1"/>
            </a:pPr>
            <a:r>
              <a:rPr sz="1265" b="1" i="1" kern="0" dirty="0">
                <a:solidFill>
                  <a:srgbClr val="005493"/>
                </a:solidFill>
                <a:latin typeface="Helvetica"/>
                <a:sym typeface="Helvetica"/>
              </a:rPr>
              <a:t>Personalization</a:t>
            </a:r>
          </a:p>
          <a:p>
            <a:pPr defTabSz="308063" hangingPunct="0">
              <a:defRPr sz="2400"/>
            </a:pPr>
            <a:r>
              <a:rPr sz="1265" kern="0" dirty="0">
                <a:solidFill>
                  <a:srgbClr val="005493"/>
                </a:solidFill>
                <a:latin typeface="Helvetica"/>
                <a:sym typeface="Helvetica"/>
              </a:rPr>
              <a:t>You should give them a name and say something about their personal circumstances. This is important because you shouldn’t think of a persona as a role but as an individual. It is sometimes helpful to use an appropriate stock photograph to represent the person in the persona. Some studies suggest that this helps project teams use personas more effectively.</a:t>
            </a:r>
          </a:p>
          <a:p>
            <a:pPr defTabSz="308063" hangingPunct="0">
              <a:defRPr sz="2400"/>
            </a:pPr>
            <a:endParaRPr sz="1265" kern="0" dirty="0">
              <a:solidFill>
                <a:srgbClr val="005493"/>
              </a:solidFill>
              <a:latin typeface="Helvetica"/>
              <a:sym typeface="Helvetica"/>
            </a:endParaRPr>
          </a:p>
          <a:p>
            <a:pPr defTabSz="308063" hangingPunct="0">
              <a:defRPr sz="2400"/>
            </a:pPr>
            <a:r>
              <a:rPr sz="1265" b="1" i="1" kern="0" dirty="0">
                <a:solidFill>
                  <a:srgbClr val="005493"/>
                </a:solidFill>
                <a:latin typeface="Helvetica"/>
                <a:sym typeface="Helvetica"/>
              </a:rPr>
              <a:t>Job-related</a:t>
            </a:r>
            <a:br>
              <a:rPr sz="1265" kern="0" dirty="0">
                <a:solidFill>
                  <a:srgbClr val="005493"/>
                </a:solidFill>
                <a:latin typeface="Helvetica"/>
                <a:sym typeface="Helvetica"/>
              </a:rPr>
            </a:br>
            <a:r>
              <a:rPr sz="1265" kern="0" dirty="0">
                <a:solidFill>
                  <a:srgbClr val="005493"/>
                </a:solidFill>
                <a:latin typeface="Helvetica"/>
                <a:sym typeface="Helvetica"/>
              </a:rPr>
              <a:t>If your product is targeted at business, you should say something about their job and (if necessary) what that job involves. For some jobs, such as a teacher where readers are likely to be familiar with the job, this may not be necessary.</a:t>
            </a:r>
          </a:p>
          <a:p>
            <a:pPr defTabSz="308063" hangingPunct="0">
              <a:defRPr sz="2400"/>
            </a:pPr>
            <a:endParaRPr sz="1265" kern="0" dirty="0">
              <a:solidFill>
                <a:srgbClr val="005493"/>
              </a:solidFill>
              <a:latin typeface="Helvetica"/>
              <a:sym typeface="Helvetica"/>
            </a:endParaRPr>
          </a:p>
          <a:p>
            <a:pPr defTabSz="308063" hangingPunct="0">
              <a:defRPr sz="2400"/>
            </a:pPr>
            <a:r>
              <a:rPr sz="1265" b="1" i="1" kern="0" dirty="0">
                <a:solidFill>
                  <a:srgbClr val="005493"/>
                </a:solidFill>
                <a:latin typeface="Helvetica"/>
                <a:sym typeface="Helvetica"/>
              </a:rPr>
              <a:t>Education</a:t>
            </a:r>
            <a:br>
              <a:rPr sz="1265" kern="0" dirty="0">
                <a:solidFill>
                  <a:srgbClr val="005493"/>
                </a:solidFill>
                <a:latin typeface="Helvetica"/>
                <a:sym typeface="Helvetica"/>
              </a:rPr>
            </a:br>
            <a:r>
              <a:rPr sz="1265" kern="0" dirty="0">
                <a:solidFill>
                  <a:srgbClr val="005493"/>
                </a:solidFill>
                <a:latin typeface="Helvetica"/>
                <a:sym typeface="Helvetica"/>
              </a:rPr>
              <a:t>You should describe their educational background and their level of technical skills and experience. This is important, especially for interface design.</a:t>
            </a:r>
          </a:p>
          <a:p>
            <a:pPr defTabSz="308063" hangingPunct="0">
              <a:defRPr sz="2400"/>
            </a:pPr>
            <a:endParaRPr sz="1265" kern="0" dirty="0">
              <a:solidFill>
                <a:srgbClr val="005493"/>
              </a:solidFill>
              <a:latin typeface="Helvetica"/>
              <a:sym typeface="Helvetica"/>
            </a:endParaRPr>
          </a:p>
          <a:p>
            <a:pPr defTabSz="308063" hangingPunct="0">
              <a:defRPr sz="2400"/>
            </a:pPr>
            <a:r>
              <a:rPr sz="1265" b="1" i="1" kern="0" dirty="0">
                <a:solidFill>
                  <a:srgbClr val="005493"/>
                </a:solidFill>
                <a:latin typeface="Helvetica"/>
                <a:sym typeface="Helvetica"/>
              </a:rPr>
              <a:t>Relevance</a:t>
            </a:r>
            <a:br>
              <a:rPr sz="1265" kern="0" dirty="0">
                <a:solidFill>
                  <a:srgbClr val="005493"/>
                </a:solidFill>
                <a:latin typeface="Helvetica"/>
                <a:sym typeface="Helvetica"/>
              </a:rPr>
            </a:br>
            <a:r>
              <a:rPr sz="1265" kern="0" dirty="0">
                <a:solidFill>
                  <a:srgbClr val="005493"/>
                </a:solidFill>
                <a:latin typeface="Helvetica"/>
                <a:sym typeface="Helvetica"/>
              </a:rPr>
              <a:t>If you can, you should say why they might be interested in using the product and what they might want to do with it.</a:t>
            </a:r>
          </a:p>
        </p:txBody>
      </p:sp>
      <p:sp>
        <p:nvSpPr>
          <p:cNvPr id="109" name="Table 3.2 Aspects of a persona description"/>
          <p:cNvSpPr txBox="1">
            <a:spLocks noGrp="1"/>
          </p:cNvSpPr>
          <p:nvPr>
            <p:ph type="title"/>
          </p:nvPr>
        </p:nvSpPr>
        <p:spPr>
          <a:prstGeom prst="rect">
            <a:avLst/>
          </a:prstGeom>
        </p:spPr>
        <p:txBody>
          <a:bodyPr/>
          <a:lstStyle/>
          <a:p>
            <a:r>
              <a:t>Table 3.2 Aspects of a persona description</a:t>
            </a:r>
          </a:p>
        </p:txBody>
      </p:sp>
      <p:pic>
        <p:nvPicPr>
          <p:cNvPr id="5" name="Picture 4" descr="A picture containing text, stationary, colorful&#10;&#10;Description automatically generated">
            <a:extLst>
              <a:ext uri="{FF2B5EF4-FFF2-40B4-BE49-F238E27FC236}">
                <a16:creationId xmlns:a16="http://schemas.microsoft.com/office/drawing/2014/main" id="{1BE7CE86-A69B-6A7C-B9BB-F1DD7ABB8538}"/>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Slide Number Placeholder 1">
            <a:extLst>
              <a:ext uri="{FF2B5EF4-FFF2-40B4-BE49-F238E27FC236}">
                <a16:creationId xmlns:a16="http://schemas.microsoft.com/office/drawing/2014/main" id="{34ACC385-D63B-6D6F-A6BB-725AFD54FFC4}"/>
              </a:ext>
            </a:extLst>
          </p:cNvPr>
          <p:cNvSpPr>
            <a:spLocks noGrp="1"/>
          </p:cNvSpPr>
          <p:nvPr>
            <p:ph type="sldNum" sz="quarter" idx="2"/>
          </p:nvPr>
        </p:nvSpPr>
        <p:spPr/>
        <p:txBody>
          <a:bodyPr/>
          <a:lstStyle/>
          <a:p>
            <a:fld id="{86CB4B4D-7CA3-9044-876B-883B54F8677D}" type="slidenum">
              <a:rPr lang="en-NZ" smtClean="0"/>
              <a:t>7</a:t>
            </a:fld>
            <a:endParaRPr lang="en-NZ"/>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Requirements</a:t>
            </a:r>
          </a:p>
        </p:txBody>
      </p:sp>
      <p:sp>
        <p:nvSpPr>
          <p:cNvPr id="4" name="Slide Number Placeholder 3"/>
          <p:cNvSpPr>
            <a:spLocks noGrp="1"/>
          </p:cNvSpPr>
          <p:nvPr>
            <p:ph type="sldNum" sz="quarter" idx="12"/>
          </p:nvPr>
        </p:nvSpPr>
        <p:spPr/>
        <p:txBody>
          <a:bodyPr/>
          <a:lstStyle/>
          <a:p>
            <a:fld id="{76AE6866-47D1-8545-86FB-D1538888B964}" type="slidenum">
              <a:rPr lang="en-US" smtClean="0"/>
              <a:t>70</a:t>
            </a:fld>
            <a:endParaRPr lang="en-US"/>
          </a:p>
        </p:txBody>
      </p:sp>
    </p:spTree>
    <p:extLst>
      <p:ext uri="{BB962C8B-B14F-4D97-AF65-F5344CB8AC3E}">
        <p14:creationId xmlns:p14="http://schemas.microsoft.com/office/powerpoint/2010/main" val="3125365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B1432B-136E-118E-65E6-56684C6D95BE}"/>
              </a:ext>
            </a:extLst>
          </p:cNvPr>
          <p:cNvSpPr>
            <a:spLocks noGrp="1"/>
          </p:cNvSpPr>
          <p:nvPr>
            <p:ph idx="1"/>
          </p:nvPr>
        </p:nvSpPr>
        <p:spPr/>
        <p:txBody>
          <a:bodyPr/>
          <a:lstStyle/>
          <a:p>
            <a:r>
              <a:rPr lang="en-US" dirty="0"/>
              <a:t>What the machine should do </a:t>
            </a:r>
          </a:p>
          <a:p>
            <a:pPr lvl="1"/>
            <a:r>
              <a:rPr lang="en-US" dirty="0"/>
              <a:t>Input </a:t>
            </a:r>
          </a:p>
          <a:p>
            <a:pPr lvl="1"/>
            <a:r>
              <a:rPr lang="en-US" dirty="0"/>
              <a:t>Output</a:t>
            </a:r>
          </a:p>
          <a:p>
            <a:pPr lvl="1"/>
            <a:r>
              <a:rPr lang="en-US" dirty="0"/>
              <a:t>Interface</a:t>
            </a:r>
          </a:p>
          <a:p>
            <a:pPr lvl="1"/>
            <a:r>
              <a:rPr lang="en-US" dirty="0"/>
              <a:t>Response to events </a:t>
            </a:r>
          </a:p>
          <a:p>
            <a:r>
              <a:rPr lang="en-US" dirty="0"/>
              <a:t>Criteria </a:t>
            </a:r>
          </a:p>
          <a:p>
            <a:pPr lvl="1"/>
            <a:r>
              <a:rPr lang="en-US" dirty="0"/>
              <a:t>Completeness: All requirements are documented </a:t>
            </a:r>
          </a:p>
          <a:p>
            <a:pPr lvl="1"/>
            <a:r>
              <a:rPr lang="en-US" dirty="0"/>
              <a:t>Consistency: No conflicts between requirements </a:t>
            </a:r>
          </a:p>
          <a:p>
            <a:pPr lvl="1"/>
            <a:r>
              <a:rPr lang="en-US" dirty="0"/>
              <a:t>Precision: No ambiguity in requirements </a:t>
            </a:r>
          </a:p>
        </p:txBody>
      </p:sp>
      <p:sp>
        <p:nvSpPr>
          <p:cNvPr id="3" name="Footer Placeholder 2">
            <a:extLst>
              <a:ext uri="{FF2B5EF4-FFF2-40B4-BE49-F238E27FC236}">
                <a16:creationId xmlns:a16="http://schemas.microsoft.com/office/drawing/2014/main" id="{ECD2A396-2D9E-74E6-4891-0CF260749C20}"/>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C04C88F6-24B4-BFA7-7420-4A574C4A189A}"/>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5" name="Text Placeholder 4">
            <a:extLst>
              <a:ext uri="{FF2B5EF4-FFF2-40B4-BE49-F238E27FC236}">
                <a16:creationId xmlns:a16="http://schemas.microsoft.com/office/drawing/2014/main" id="{93CA03A4-487F-3BC9-52E4-B4BE81FF144E}"/>
              </a:ext>
            </a:extLst>
          </p:cNvPr>
          <p:cNvSpPr>
            <a:spLocks noGrp="1"/>
          </p:cNvSpPr>
          <p:nvPr>
            <p:ph type="body" sz="quarter" idx="13"/>
          </p:nvPr>
        </p:nvSpPr>
        <p:spPr/>
        <p:txBody>
          <a:bodyPr/>
          <a:lstStyle/>
          <a:p>
            <a:r>
              <a:rPr lang="en-US" dirty="0"/>
              <a:t>Functional Requirements</a:t>
            </a:r>
          </a:p>
        </p:txBody>
      </p:sp>
      <p:pic>
        <p:nvPicPr>
          <p:cNvPr id="6" name="Picture 5" descr="Text&#10;&#10;Description automatically generated">
            <a:extLst>
              <a:ext uri="{FF2B5EF4-FFF2-40B4-BE49-F238E27FC236}">
                <a16:creationId xmlns:a16="http://schemas.microsoft.com/office/drawing/2014/main" id="{20B373FF-9CFE-8613-7464-58280206C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50244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7A496-0B66-B96C-E90E-571E0B616354}"/>
              </a:ext>
            </a:extLst>
          </p:cNvPr>
          <p:cNvSpPr>
            <a:spLocks noGrp="1"/>
          </p:cNvSpPr>
          <p:nvPr>
            <p:ph idx="1"/>
          </p:nvPr>
        </p:nvSpPr>
        <p:spPr/>
        <p:txBody>
          <a:bodyPr/>
          <a:lstStyle/>
          <a:p>
            <a:endParaRPr lang="en-US" dirty="0"/>
          </a:p>
          <a:p>
            <a:r>
              <a:rPr lang="en-US" dirty="0"/>
              <a:t>Specify not the functionality of the system, but the quality with which it delivers that functionality. </a:t>
            </a:r>
          </a:p>
          <a:p>
            <a:r>
              <a:rPr lang="en-US" dirty="0"/>
              <a:t>Can be more critical than functional requirements</a:t>
            </a:r>
          </a:p>
          <a:p>
            <a:pPr lvl="1"/>
            <a:r>
              <a:rPr lang="en-US" dirty="0"/>
              <a:t>Can work around missing functionality</a:t>
            </a:r>
          </a:p>
          <a:p>
            <a:pPr lvl="1"/>
            <a:r>
              <a:rPr lang="en-US" dirty="0"/>
              <a:t>Low-quality system may be unusable </a:t>
            </a:r>
          </a:p>
          <a:p>
            <a:r>
              <a:rPr lang="en-US" dirty="0"/>
              <a:t>Examples?</a:t>
            </a:r>
          </a:p>
          <a:p>
            <a:pPr marL="0" indent="0">
              <a:buNone/>
            </a:pPr>
            <a:endParaRPr lang="en-US" dirty="0"/>
          </a:p>
        </p:txBody>
      </p:sp>
      <p:sp>
        <p:nvSpPr>
          <p:cNvPr id="3" name="Footer Placeholder 2">
            <a:extLst>
              <a:ext uri="{FF2B5EF4-FFF2-40B4-BE49-F238E27FC236}">
                <a16:creationId xmlns:a16="http://schemas.microsoft.com/office/drawing/2014/main" id="{DC5DCB3F-7130-155E-DD91-06CF4EB530AD}"/>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CE80B6F2-0496-D983-D60D-6DA533E8BA99}"/>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5" name="Text Placeholder 4">
            <a:extLst>
              <a:ext uri="{FF2B5EF4-FFF2-40B4-BE49-F238E27FC236}">
                <a16:creationId xmlns:a16="http://schemas.microsoft.com/office/drawing/2014/main" id="{2D68E40F-8B23-91EF-2CA4-547452B50D3C}"/>
              </a:ext>
            </a:extLst>
          </p:cNvPr>
          <p:cNvSpPr>
            <a:spLocks noGrp="1"/>
          </p:cNvSpPr>
          <p:nvPr>
            <p:ph type="body" sz="quarter" idx="13"/>
          </p:nvPr>
        </p:nvSpPr>
        <p:spPr/>
        <p:txBody>
          <a:bodyPr/>
          <a:lstStyle/>
          <a:p>
            <a:r>
              <a:rPr lang="en-US" dirty="0"/>
              <a:t>Quality/Non Functional Requirements</a:t>
            </a:r>
          </a:p>
        </p:txBody>
      </p:sp>
      <p:pic>
        <p:nvPicPr>
          <p:cNvPr id="6" name="Picture 5" descr="Text&#10;&#10;Description automatically generated">
            <a:extLst>
              <a:ext uri="{FF2B5EF4-FFF2-40B4-BE49-F238E27FC236}">
                <a16:creationId xmlns:a16="http://schemas.microsoft.com/office/drawing/2014/main" id="{B629D41B-30C2-8797-6162-420200848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90262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97824C-0A00-EF1D-335A-193FC96791A1}"/>
              </a:ext>
            </a:extLst>
          </p:cNvPr>
          <p:cNvSpPr>
            <a:spLocks noGrp="1"/>
          </p:cNvSpPr>
          <p:nvPr>
            <p:ph idx="1"/>
          </p:nvPr>
        </p:nvSpPr>
        <p:spPr/>
        <p:txBody>
          <a:bodyPr/>
          <a:lstStyle/>
          <a:p>
            <a:endParaRPr lang="en-US" dirty="0"/>
          </a:p>
          <a:p>
            <a:r>
              <a:rPr lang="en-US" dirty="0"/>
              <a:t>Who is going to ask for a slow, inefficient, unmaintainable system?</a:t>
            </a:r>
          </a:p>
          <a:p>
            <a:r>
              <a:rPr lang="en-US" dirty="0"/>
              <a:t>A better way to think about quality requirements is as </a:t>
            </a:r>
            <a:r>
              <a:rPr lang="en-US" i="1" dirty="0"/>
              <a:t>design criteria to help choose between alternative implementations. </a:t>
            </a:r>
          </a:p>
          <a:p>
            <a:r>
              <a:rPr lang="en-US" dirty="0"/>
              <a:t>Question becomes: to what extent must a product satisfy these requirements to be acceptable? </a:t>
            </a:r>
          </a:p>
          <a:p>
            <a:endParaRPr lang="en-US" dirty="0"/>
          </a:p>
        </p:txBody>
      </p:sp>
      <p:sp>
        <p:nvSpPr>
          <p:cNvPr id="3" name="Footer Placeholder 2">
            <a:extLst>
              <a:ext uri="{FF2B5EF4-FFF2-40B4-BE49-F238E27FC236}">
                <a16:creationId xmlns:a16="http://schemas.microsoft.com/office/drawing/2014/main" id="{B04C2EE6-AA22-9543-ABAD-8FE9015A0F0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E8F4CF40-E397-4B5B-85AE-DBFA5182D2E0}"/>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5" name="Text Placeholder 4">
            <a:extLst>
              <a:ext uri="{FF2B5EF4-FFF2-40B4-BE49-F238E27FC236}">
                <a16:creationId xmlns:a16="http://schemas.microsoft.com/office/drawing/2014/main" id="{480D1C3F-01F4-4E4F-91AA-2B1BB8F461F1}"/>
              </a:ext>
            </a:extLst>
          </p:cNvPr>
          <p:cNvSpPr>
            <a:spLocks noGrp="1"/>
          </p:cNvSpPr>
          <p:nvPr>
            <p:ph type="body" sz="quarter" idx="13"/>
          </p:nvPr>
        </p:nvSpPr>
        <p:spPr/>
        <p:txBody>
          <a:bodyPr/>
          <a:lstStyle/>
          <a:p>
            <a:r>
              <a:rPr lang="en-US" dirty="0"/>
              <a:t>Here’s the thing …</a:t>
            </a:r>
          </a:p>
        </p:txBody>
      </p:sp>
      <p:pic>
        <p:nvPicPr>
          <p:cNvPr id="6" name="Picture 5" descr="Text&#10;&#10;Description automatically generated">
            <a:extLst>
              <a:ext uri="{FF2B5EF4-FFF2-40B4-BE49-F238E27FC236}">
                <a16:creationId xmlns:a16="http://schemas.microsoft.com/office/drawing/2014/main" id="{CD5096C6-2475-44B3-07C6-DB887CA5B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88805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D04725A-CEAE-459B-AA3D-D8169305670B}"/>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BB75922D-BBA4-A152-31F9-E36CDF4B8342}"/>
              </a:ext>
            </a:extLst>
          </p:cNvPr>
          <p:cNvSpPr>
            <a:spLocks noGrp="1"/>
          </p:cNvSpPr>
          <p:nvPr>
            <p:ph type="sldNum" sz="quarter" idx="12"/>
          </p:nvPr>
        </p:nvSpPr>
        <p:spPr/>
        <p:txBody>
          <a:bodyPr/>
          <a:lstStyle/>
          <a:p>
            <a:fld id="{10A01DC5-1685-4615-8240-15192985C6A2}" type="slidenum">
              <a:rPr lang="en-AU" smtClean="0"/>
              <a:pPr/>
              <a:t>74</a:t>
            </a:fld>
            <a:endParaRPr lang="en-AU"/>
          </a:p>
        </p:txBody>
      </p:sp>
      <p:sp>
        <p:nvSpPr>
          <p:cNvPr id="6" name="Slide Number Placeholder 3">
            <a:extLst>
              <a:ext uri="{FF2B5EF4-FFF2-40B4-BE49-F238E27FC236}">
                <a16:creationId xmlns:a16="http://schemas.microsoft.com/office/drawing/2014/main" id="{DC361778-3FE6-3362-7BEF-02488034E661}"/>
              </a:ext>
            </a:extLst>
          </p:cNvPr>
          <p:cNvSpPr txBox="1">
            <a:spLocks/>
          </p:cNvSpPr>
          <p:nvPr/>
        </p:nvSpPr>
        <p:spPr>
          <a:xfrm>
            <a:off x="5686425" y="4389836"/>
            <a:ext cx="1200150" cy="205383"/>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AE6866-47D1-8545-86FB-D1538888B964}" type="slidenum">
              <a:rPr lang="en-US" smtClean="0"/>
              <a:pPr/>
              <a:t>74</a:t>
            </a:fld>
            <a:endParaRPr lang="en-US"/>
          </a:p>
        </p:txBody>
      </p:sp>
      <p:grpSp>
        <p:nvGrpSpPr>
          <p:cNvPr id="7" name="Group 6">
            <a:extLst>
              <a:ext uri="{FF2B5EF4-FFF2-40B4-BE49-F238E27FC236}">
                <a16:creationId xmlns:a16="http://schemas.microsoft.com/office/drawing/2014/main" id="{0ED69F6D-C44F-3743-542F-7D845E629CBA}"/>
              </a:ext>
            </a:extLst>
          </p:cNvPr>
          <p:cNvGrpSpPr/>
          <p:nvPr/>
        </p:nvGrpSpPr>
        <p:grpSpPr>
          <a:xfrm>
            <a:off x="2034184" y="1311772"/>
            <a:ext cx="5152167" cy="2077046"/>
            <a:chOff x="60325" y="884238"/>
            <a:chExt cx="9159408" cy="3692525"/>
          </a:xfrm>
        </p:grpSpPr>
        <p:sp>
          <p:nvSpPr>
            <p:cNvPr id="8" name="Rectangle 71">
              <a:extLst>
                <a:ext uri="{FF2B5EF4-FFF2-40B4-BE49-F238E27FC236}">
                  <a16:creationId xmlns:a16="http://schemas.microsoft.com/office/drawing/2014/main" id="{11BD7A84-42CF-D867-AD69-EB82354145D2}"/>
                </a:ext>
              </a:extLst>
            </p:cNvPr>
            <p:cNvSpPr>
              <a:spLocks noChangeArrowheads="1"/>
            </p:cNvSpPr>
            <p:nvPr/>
          </p:nvSpPr>
          <p:spPr bwMode="auto">
            <a:xfrm>
              <a:off x="3892550" y="884238"/>
              <a:ext cx="2416175"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9" name="Rectangle 72">
              <a:extLst>
                <a:ext uri="{FF2B5EF4-FFF2-40B4-BE49-F238E27FC236}">
                  <a16:creationId xmlns:a16="http://schemas.microsoft.com/office/drawing/2014/main" id="{7DE641FD-CAD7-16DB-A1D1-975FD70A3008}"/>
                </a:ext>
              </a:extLst>
            </p:cNvPr>
            <p:cNvSpPr>
              <a:spLocks noChangeArrowheads="1"/>
            </p:cNvSpPr>
            <p:nvPr/>
          </p:nvSpPr>
          <p:spPr bwMode="auto">
            <a:xfrm>
              <a:off x="4257676" y="965202"/>
              <a:ext cx="1766866" cy="230946"/>
            </a:xfrm>
            <a:prstGeom prst="rect">
              <a:avLst/>
            </a:prstGeom>
            <a:noFill/>
            <a:ln w="9525">
              <a:noFill/>
              <a:miter lim="800000"/>
              <a:headEnd/>
              <a:tailEnd/>
            </a:ln>
          </p:spPr>
          <p:txBody>
            <a:bodyPr wrap="none" lIns="0" tIns="0" rIns="0" bIns="0">
              <a:spAutoFit/>
            </a:bodyPr>
            <a:lstStyle/>
            <a:p>
              <a:pPr>
                <a:defRPr/>
              </a:pPr>
              <a:r>
                <a:rPr lang="en-US" sz="844" dirty="0">
                  <a:latin typeface="Helvetica" charset="0"/>
                </a:rPr>
                <a:t>Quality Requirement</a:t>
              </a:r>
              <a:endParaRPr lang="en-US" sz="788" dirty="0">
                <a:effectLst>
                  <a:outerShdw blurRad="38100" dist="38100" dir="2700000" algn="tl">
                    <a:srgbClr val="000000"/>
                  </a:outerShdw>
                </a:effectLst>
              </a:endParaRPr>
            </a:p>
          </p:txBody>
        </p:sp>
        <p:sp>
          <p:nvSpPr>
            <p:cNvPr id="10" name="Rectangle 73">
              <a:extLst>
                <a:ext uri="{FF2B5EF4-FFF2-40B4-BE49-F238E27FC236}">
                  <a16:creationId xmlns:a16="http://schemas.microsoft.com/office/drawing/2014/main" id="{F68624DE-F434-32EF-1574-158768A2347B}"/>
                </a:ext>
              </a:extLst>
            </p:cNvPr>
            <p:cNvSpPr>
              <a:spLocks noChangeArrowheads="1"/>
            </p:cNvSpPr>
            <p:nvPr/>
          </p:nvSpPr>
          <p:spPr bwMode="auto">
            <a:xfrm>
              <a:off x="1441450" y="1587500"/>
              <a:ext cx="1706563" cy="4222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11" name="Rectangle 74">
              <a:extLst>
                <a:ext uri="{FF2B5EF4-FFF2-40B4-BE49-F238E27FC236}">
                  <a16:creationId xmlns:a16="http://schemas.microsoft.com/office/drawing/2014/main" id="{60F82DF0-DFB5-254E-E1E8-1B35C94D1E74}"/>
                </a:ext>
              </a:extLst>
            </p:cNvPr>
            <p:cNvSpPr>
              <a:spLocks noChangeArrowheads="1"/>
            </p:cNvSpPr>
            <p:nvPr/>
          </p:nvSpPr>
          <p:spPr bwMode="auto">
            <a:xfrm>
              <a:off x="1622425" y="1666874"/>
              <a:ext cx="1518935"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Quality of Service</a:t>
              </a:r>
              <a:endParaRPr lang="en-US" sz="788">
                <a:effectLst>
                  <a:outerShdw blurRad="38100" dist="38100" dir="2700000" algn="tl">
                    <a:srgbClr val="000000"/>
                  </a:outerShdw>
                </a:effectLst>
              </a:endParaRPr>
            </a:p>
          </p:txBody>
        </p:sp>
        <p:sp>
          <p:nvSpPr>
            <p:cNvPr id="12" name="Rectangle 75">
              <a:extLst>
                <a:ext uri="{FF2B5EF4-FFF2-40B4-BE49-F238E27FC236}">
                  <a16:creationId xmlns:a16="http://schemas.microsoft.com/office/drawing/2014/main" id="{2037C6A2-041B-BD13-EE82-2E56F44347B7}"/>
                </a:ext>
              </a:extLst>
            </p:cNvPr>
            <p:cNvSpPr>
              <a:spLocks noChangeArrowheads="1"/>
            </p:cNvSpPr>
            <p:nvPr/>
          </p:nvSpPr>
          <p:spPr bwMode="auto">
            <a:xfrm>
              <a:off x="3411538" y="1587500"/>
              <a:ext cx="1398587" cy="4222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13" name="Rectangle 76">
              <a:extLst>
                <a:ext uri="{FF2B5EF4-FFF2-40B4-BE49-F238E27FC236}">
                  <a16:creationId xmlns:a16="http://schemas.microsoft.com/office/drawing/2014/main" id="{DD33AA1D-8B36-798E-5F9B-C2919BB86976}"/>
                </a:ext>
              </a:extLst>
            </p:cNvPr>
            <p:cNvSpPr>
              <a:spLocks noChangeArrowheads="1"/>
            </p:cNvSpPr>
            <p:nvPr/>
          </p:nvSpPr>
          <p:spPr bwMode="auto">
            <a:xfrm>
              <a:off x="3665537" y="1666874"/>
              <a:ext cx="1023074"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Compliance</a:t>
              </a:r>
              <a:endParaRPr lang="en-US" sz="788">
                <a:effectLst>
                  <a:outerShdw blurRad="38100" dist="38100" dir="2700000" algn="tl">
                    <a:srgbClr val="000000"/>
                  </a:outerShdw>
                </a:effectLst>
              </a:endParaRPr>
            </a:p>
          </p:txBody>
        </p:sp>
        <p:sp>
          <p:nvSpPr>
            <p:cNvPr id="14" name="Rectangle 77">
              <a:extLst>
                <a:ext uri="{FF2B5EF4-FFF2-40B4-BE49-F238E27FC236}">
                  <a16:creationId xmlns:a16="http://schemas.microsoft.com/office/drawing/2014/main" id="{8A88E3B9-2082-3EEA-85CB-D465967CC280}"/>
                </a:ext>
              </a:extLst>
            </p:cNvPr>
            <p:cNvSpPr>
              <a:spLocks noChangeArrowheads="1"/>
            </p:cNvSpPr>
            <p:nvPr/>
          </p:nvSpPr>
          <p:spPr bwMode="auto">
            <a:xfrm>
              <a:off x="4805363" y="1587500"/>
              <a:ext cx="2162175" cy="4222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15" name="Rectangle 78">
              <a:extLst>
                <a:ext uri="{FF2B5EF4-FFF2-40B4-BE49-F238E27FC236}">
                  <a16:creationId xmlns:a16="http://schemas.microsoft.com/office/drawing/2014/main" id="{DC2877AB-2412-9256-80C5-9BDBE3D87084}"/>
                </a:ext>
              </a:extLst>
            </p:cNvPr>
            <p:cNvSpPr>
              <a:spLocks noChangeArrowheads="1"/>
            </p:cNvSpPr>
            <p:nvPr/>
          </p:nvSpPr>
          <p:spPr bwMode="auto">
            <a:xfrm>
              <a:off x="4978400" y="1666874"/>
              <a:ext cx="2011947"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Architectural Constraint</a:t>
              </a:r>
              <a:endParaRPr lang="en-US" sz="788">
                <a:effectLst>
                  <a:outerShdw blurRad="38100" dist="38100" dir="2700000" algn="tl">
                    <a:srgbClr val="000000"/>
                  </a:outerShdw>
                </a:effectLst>
              </a:endParaRPr>
            </a:p>
          </p:txBody>
        </p:sp>
        <p:sp>
          <p:nvSpPr>
            <p:cNvPr id="16" name="Rectangle 79">
              <a:extLst>
                <a:ext uri="{FF2B5EF4-FFF2-40B4-BE49-F238E27FC236}">
                  <a16:creationId xmlns:a16="http://schemas.microsoft.com/office/drawing/2014/main" id="{DA6A7D32-BD7E-B4F8-E149-C23A679476C0}"/>
                </a:ext>
              </a:extLst>
            </p:cNvPr>
            <p:cNvSpPr>
              <a:spLocks noChangeArrowheads="1"/>
            </p:cNvSpPr>
            <p:nvPr/>
          </p:nvSpPr>
          <p:spPr bwMode="auto">
            <a:xfrm>
              <a:off x="6908800" y="1587500"/>
              <a:ext cx="2095500" cy="392113"/>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17" name="Rectangle 80">
              <a:extLst>
                <a:ext uri="{FF2B5EF4-FFF2-40B4-BE49-F238E27FC236}">
                  <a16:creationId xmlns:a16="http://schemas.microsoft.com/office/drawing/2014/main" id="{2161352C-D37A-1CB8-1899-8169409DC6CB}"/>
                </a:ext>
              </a:extLst>
            </p:cNvPr>
            <p:cNvSpPr>
              <a:spLocks noChangeArrowheads="1"/>
            </p:cNvSpPr>
            <p:nvPr/>
          </p:nvSpPr>
          <p:spPr bwMode="auto">
            <a:xfrm>
              <a:off x="7015162" y="1666874"/>
              <a:ext cx="2080341"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Development Constraint</a:t>
              </a:r>
              <a:endParaRPr lang="en-US" sz="788">
                <a:effectLst>
                  <a:outerShdw blurRad="38100" dist="38100" dir="2700000" algn="tl">
                    <a:srgbClr val="000000"/>
                  </a:outerShdw>
                </a:effectLst>
              </a:endParaRPr>
            </a:p>
          </p:txBody>
        </p:sp>
        <p:sp>
          <p:nvSpPr>
            <p:cNvPr id="18" name="Rectangle 81">
              <a:extLst>
                <a:ext uri="{FF2B5EF4-FFF2-40B4-BE49-F238E27FC236}">
                  <a16:creationId xmlns:a16="http://schemas.microsoft.com/office/drawing/2014/main" id="{3FE80185-797F-BA4D-4BAD-CAFEBDB5F2A6}"/>
                </a:ext>
              </a:extLst>
            </p:cNvPr>
            <p:cNvSpPr>
              <a:spLocks noChangeArrowheads="1"/>
            </p:cNvSpPr>
            <p:nvPr/>
          </p:nvSpPr>
          <p:spPr bwMode="auto">
            <a:xfrm>
              <a:off x="153988" y="3363913"/>
              <a:ext cx="1104900" cy="3587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19" name="Rectangle 82">
              <a:extLst>
                <a:ext uri="{FF2B5EF4-FFF2-40B4-BE49-F238E27FC236}">
                  <a16:creationId xmlns:a16="http://schemas.microsoft.com/office/drawing/2014/main" id="{108075F3-C2AE-E208-A2B8-9EF7BB197A63}"/>
                </a:ext>
              </a:extLst>
            </p:cNvPr>
            <p:cNvSpPr>
              <a:spLocks noChangeArrowheads="1"/>
            </p:cNvSpPr>
            <p:nvPr/>
          </p:nvSpPr>
          <p:spPr bwMode="auto">
            <a:xfrm>
              <a:off x="60325" y="3384550"/>
              <a:ext cx="1219707" cy="230946"/>
            </a:xfrm>
            <a:prstGeom prst="rect">
              <a:avLst/>
            </a:prstGeom>
            <a:noFill/>
            <a:ln w="9525">
              <a:noFill/>
              <a:miter lim="800000"/>
              <a:headEnd/>
              <a:tailEnd/>
            </a:ln>
          </p:spPr>
          <p:txBody>
            <a:bodyPr wrap="none" lIns="0" tIns="0" rIns="0" bIns="0">
              <a:spAutoFit/>
            </a:bodyPr>
            <a:lstStyle/>
            <a:p>
              <a:pPr>
                <a:defRPr/>
              </a:pPr>
              <a:r>
                <a:rPr lang="en-US" sz="844" dirty="0">
                  <a:latin typeface="Helvetica" charset="0"/>
                </a:rPr>
                <a:t>Confidentiality</a:t>
              </a:r>
              <a:endParaRPr lang="en-US" sz="788" dirty="0">
                <a:effectLst>
                  <a:outerShdw blurRad="38100" dist="38100" dir="2700000" algn="tl">
                    <a:srgbClr val="000000"/>
                  </a:outerShdw>
                </a:effectLst>
              </a:endParaRPr>
            </a:p>
          </p:txBody>
        </p:sp>
        <p:sp>
          <p:nvSpPr>
            <p:cNvPr id="20" name="Rectangle 83">
              <a:extLst>
                <a:ext uri="{FF2B5EF4-FFF2-40B4-BE49-F238E27FC236}">
                  <a16:creationId xmlns:a16="http://schemas.microsoft.com/office/drawing/2014/main" id="{3161734A-29F4-E52F-3F72-38DD1C9DC836}"/>
                </a:ext>
              </a:extLst>
            </p:cNvPr>
            <p:cNvSpPr>
              <a:spLocks noChangeArrowheads="1"/>
            </p:cNvSpPr>
            <p:nvPr/>
          </p:nvSpPr>
          <p:spPr bwMode="auto">
            <a:xfrm>
              <a:off x="1227138" y="3363913"/>
              <a:ext cx="754062" cy="3587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21" name="Rectangle 84">
              <a:extLst>
                <a:ext uri="{FF2B5EF4-FFF2-40B4-BE49-F238E27FC236}">
                  <a16:creationId xmlns:a16="http://schemas.microsoft.com/office/drawing/2014/main" id="{F2472ED2-7242-93E2-1D9F-D8AF0FE05C03}"/>
                </a:ext>
              </a:extLst>
            </p:cNvPr>
            <p:cNvSpPr>
              <a:spLocks noChangeArrowheads="1"/>
            </p:cNvSpPr>
            <p:nvPr/>
          </p:nvSpPr>
          <p:spPr bwMode="auto">
            <a:xfrm>
              <a:off x="1317625" y="3384550"/>
              <a:ext cx="689648"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Integrity</a:t>
              </a:r>
              <a:endParaRPr lang="en-US" sz="788">
                <a:effectLst>
                  <a:outerShdw blurRad="38100" dist="38100" dir="2700000" algn="tl">
                    <a:srgbClr val="000000"/>
                  </a:outerShdw>
                </a:effectLst>
              </a:endParaRPr>
            </a:p>
          </p:txBody>
        </p:sp>
        <p:sp>
          <p:nvSpPr>
            <p:cNvPr id="22" name="Rectangle 85">
              <a:extLst>
                <a:ext uri="{FF2B5EF4-FFF2-40B4-BE49-F238E27FC236}">
                  <a16:creationId xmlns:a16="http://schemas.microsoft.com/office/drawing/2014/main" id="{4591FD92-96F9-15D3-C003-D0E206E2A499}"/>
                </a:ext>
              </a:extLst>
            </p:cNvPr>
            <p:cNvSpPr>
              <a:spLocks noChangeArrowheads="1"/>
            </p:cNvSpPr>
            <p:nvPr/>
          </p:nvSpPr>
          <p:spPr bwMode="auto">
            <a:xfrm>
              <a:off x="1951038" y="3379788"/>
              <a:ext cx="954087" cy="3095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23" name="Rectangle 86">
              <a:extLst>
                <a:ext uri="{FF2B5EF4-FFF2-40B4-BE49-F238E27FC236}">
                  <a16:creationId xmlns:a16="http://schemas.microsoft.com/office/drawing/2014/main" id="{86A01B70-4C09-8435-11F7-3D28152740EE}"/>
                </a:ext>
              </a:extLst>
            </p:cNvPr>
            <p:cNvSpPr>
              <a:spLocks noChangeArrowheads="1"/>
            </p:cNvSpPr>
            <p:nvPr/>
          </p:nvSpPr>
          <p:spPr bwMode="auto">
            <a:xfrm>
              <a:off x="2038350" y="3400424"/>
              <a:ext cx="914780"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Availability</a:t>
              </a:r>
              <a:endParaRPr lang="en-US" sz="788">
                <a:effectLst>
                  <a:outerShdw blurRad="38100" dist="38100" dir="2700000" algn="tl">
                    <a:srgbClr val="000000"/>
                  </a:outerShdw>
                </a:effectLst>
              </a:endParaRPr>
            </a:p>
          </p:txBody>
        </p:sp>
        <p:sp>
          <p:nvSpPr>
            <p:cNvPr id="24" name="Rectangle 87">
              <a:extLst>
                <a:ext uri="{FF2B5EF4-FFF2-40B4-BE49-F238E27FC236}">
                  <a16:creationId xmlns:a16="http://schemas.microsoft.com/office/drawing/2014/main" id="{40926A38-4977-C7AC-29AA-2D5AC3A6C217}"/>
                </a:ext>
              </a:extLst>
            </p:cNvPr>
            <p:cNvSpPr>
              <a:spLocks noChangeArrowheads="1"/>
            </p:cNvSpPr>
            <p:nvPr/>
          </p:nvSpPr>
          <p:spPr bwMode="auto">
            <a:xfrm>
              <a:off x="5799138" y="2474913"/>
              <a:ext cx="1181100"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25" name="Rectangle 88">
              <a:extLst>
                <a:ext uri="{FF2B5EF4-FFF2-40B4-BE49-F238E27FC236}">
                  <a16:creationId xmlns:a16="http://schemas.microsoft.com/office/drawing/2014/main" id="{7F890C2C-787E-5CDD-C841-7E9786590AFF}"/>
                </a:ext>
              </a:extLst>
            </p:cNvPr>
            <p:cNvSpPr>
              <a:spLocks noChangeArrowheads="1"/>
            </p:cNvSpPr>
            <p:nvPr/>
          </p:nvSpPr>
          <p:spPr bwMode="auto">
            <a:xfrm>
              <a:off x="5970586" y="2555875"/>
              <a:ext cx="968926"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Distribution</a:t>
              </a:r>
              <a:endParaRPr lang="en-US" sz="788">
                <a:effectLst>
                  <a:outerShdw blurRad="38100" dist="38100" dir="2700000" algn="tl">
                    <a:srgbClr val="000000"/>
                  </a:outerShdw>
                </a:effectLst>
              </a:endParaRPr>
            </a:p>
          </p:txBody>
        </p:sp>
        <p:sp>
          <p:nvSpPr>
            <p:cNvPr id="26" name="Rectangle 89">
              <a:extLst>
                <a:ext uri="{FF2B5EF4-FFF2-40B4-BE49-F238E27FC236}">
                  <a16:creationId xmlns:a16="http://schemas.microsoft.com/office/drawing/2014/main" id="{17492195-E3F0-FEB6-E863-1E4BCFC1E6F9}"/>
                </a:ext>
              </a:extLst>
            </p:cNvPr>
            <p:cNvSpPr>
              <a:spLocks noChangeArrowheads="1"/>
            </p:cNvSpPr>
            <p:nvPr/>
          </p:nvSpPr>
          <p:spPr bwMode="auto">
            <a:xfrm>
              <a:off x="4632325" y="2474913"/>
              <a:ext cx="1316038"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27" name="Rectangle 90">
              <a:extLst>
                <a:ext uri="{FF2B5EF4-FFF2-40B4-BE49-F238E27FC236}">
                  <a16:creationId xmlns:a16="http://schemas.microsoft.com/office/drawing/2014/main" id="{BC726597-643E-23EB-B1A4-D8A5D4F887A0}"/>
                </a:ext>
              </a:extLst>
            </p:cNvPr>
            <p:cNvSpPr>
              <a:spLocks noChangeArrowheads="1"/>
            </p:cNvSpPr>
            <p:nvPr/>
          </p:nvSpPr>
          <p:spPr bwMode="auto">
            <a:xfrm>
              <a:off x="4891088" y="2555875"/>
              <a:ext cx="929029"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Installation</a:t>
              </a:r>
              <a:endParaRPr lang="en-US" sz="788">
                <a:effectLst>
                  <a:outerShdw blurRad="38100" dist="38100" dir="2700000" algn="tl">
                    <a:srgbClr val="000000"/>
                  </a:outerShdw>
                </a:effectLst>
              </a:endParaRPr>
            </a:p>
          </p:txBody>
        </p:sp>
        <p:sp>
          <p:nvSpPr>
            <p:cNvPr id="28" name="Rectangle 91">
              <a:extLst>
                <a:ext uri="{FF2B5EF4-FFF2-40B4-BE49-F238E27FC236}">
                  <a16:creationId xmlns:a16="http://schemas.microsoft.com/office/drawing/2014/main" id="{38A6E697-DDF0-8D62-5B7A-8058EF527AC4}"/>
                </a:ext>
              </a:extLst>
            </p:cNvPr>
            <p:cNvSpPr>
              <a:spLocks noChangeArrowheads="1"/>
            </p:cNvSpPr>
            <p:nvPr/>
          </p:nvSpPr>
          <p:spPr bwMode="auto">
            <a:xfrm>
              <a:off x="87313" y="2474913"/>
              <a:ext cx="849312" cy="407987"/>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29" name="Rectangle 92">
              <a:extLst>
                <a:ext uri="{FF2B5EF4-FFF2-40B4-BE49-F238E27FC236}">
                  <a16:creationId xmlns:a16="http://schemas.microsoft.com/office/drawing/2014/main" id="{5BFCBC7B-AC9C-8AFD-5232-1F873D5780F8}"/>
                </a:ext>
              </a:extLst>
            </p:cNvPr>
            <p:cNvSpPr>
              <a:spLocks noChangeArrowheads="1"/>
            </p:cNvSpPr>
            <p:nvPr/>
          </p:nvSpPr>
          <p:spPr bwMode="auto">
            <a:xfrm>
              <a:off x="293689" y="2555875"/>
              <a:ext cx="550009"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Safety</a:t>
              </a:r>
              <a:endParaRPr lang="en-US" sz="788">
                <a:effectLst>
                  <a:outerShdw blurRad="38100" dist="38100" dir="2700000" algn="tl">
                    <a:srgbClr val="000000"/>
                  </a:outerShdw>
                </a:effectLst>
              </a:endParaRPr>
            </a:p>
          </p:txBody>
        </p:sp>
        <p:sp>
          <p:nvSpPr>
            <p:cNvPr id="30" name="Rectangle 93">
              <a:extLst>
                <a:ext uri="{FF2B5EF4-FFF2-40B4-BE49-F238E27FC236}">
                  <a16:creationId xmlns:a16="http://schemas.microsoft.com/office/drawing/2014/main" id="{2A7136B5-A05A-27B6-2B66-D8D1882D4DE2}"/>
                </a:ext>
              </a:extLst>
            </p:cNvPr>
            <p:cNvSpPr>
              <a:spLocks noChangeArrowheads="1"/>
            </p:cNvSpPr>
            <p:nvPr/>
          </p:nvSpPr>
          <p:spPr bwMode="auto">
            <a:xfrm>
              <a:off x="731838" y="2474913"/>
              <a:ext cx="968375"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31" name="Rectangle 94">
              <a:extLst>
                <a:ext uri="{FF2B5EF4-FFF2-40B4-BE49-F238E27FC236}">
                  <a16:creationId xmlns:a16="http://schemas.microsoft.com/office/drawing/2014/main" id="{23010A94-B824-C1E9-B6C2-BA30A757D40C}"/>
                </a:ext>
              </a:extLst>
            </p:cNvPr>
            <p:cNvSpPr>
              <a:spLocks noChangeArrowheads="1"/>
            </p:cNvSpPr>
            <p:nvPr/>
          </p:nvSpPr>
          <p:spPr bwMode="auto">
            <a:xfrm>
              <a:off x="925513" y="2555875"/>
              <a:ext cx="698197" cy="230946"/>
            </a:xfrm>
            <a:prstGeom prst="rect">
              <a:avLst/>
            </a:prstGeom>
            <a:noFill/>
            <a:ln w="9525">
              <a:noFill/>
              <a:miter lim="800000"/>
              <a:headEnd/>
              <a:tailEnd/>
            </a:ln>
          </p:spPr>
          <p:txBody>
            <a:bodyPr wrap="none" lIns="0" tIns="0" rIns="0" bIns="0">
              <a:spAutoFit/>
            </a:bodyPr>
            <a:lstStyle/>
            <a:p>
              <a:pPr>
                <a:defRPr/>
              </a:pPr>
              <a:r>
                <a:rPr lang="en-US" sz="844" dirty="0">
                  <a:latin typeface="Helvetica" charset="0"/>
                </a:rPr>
                <a:t>Security</a:t>
              </a:r>
              <a:endParaRPr lang="en-US" sz="788" dirty="0">
                <a:effectLst>
                  <a:outerShdw blurRad="38100" dist="38100" dir="2700000" algn="tl">
                    <a:srgbClr val="000000"/>
                  </a:outerShdw>
                </a:effectLst>
              </a:endParaRPr>
            </a:p>
          </p:txBody>
        </p:sp>
        <p:sp>
          <p:nvSpPr>
            <p:cNvPr id="32" name="Rectangle 95">
              <a:extLst>
                <a:ext uri="{FF2B5EF4-FFF2-40B4-BE49-F238E27FC236}">
                  <a16:creationId xmlns:a16="http://schemas.microsoft.com/office/drawing/2014/main" id="{B1A44483-84CF-963A-A309-3951558DBB32}"/>
                </a:ext>
              </a:extLst>
            </p:cNvPr>
            <p:cNvSpPr>
              <a:spLocks noChangeArrowheads="1"/>
            </p:cNvSpPr>
            <p:nvPr/>
          </p:nvSpPr>
          <p:spPr bwMode="auto">
            <a:xfrm>
              <a:off x="3814763" y="4187825"/>
              <a:ext cx="1103312" cy="374650"/>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33" name="Rectangle 96">
              <a:extLst>
                <a:ext uri="{FF2B5EF4-FFF2-40B4-BE49-F238E27FC236}">
                  <a16:creationId xmlns:a16="http://schemas.microsoft.com/office/drawing/2014/main" id="{8DFD4296-B07F-B6B5-1926-9F9B3B91C979}"/>
                </a:ext>
              </a:extLst>
            </p:cNvPr>
            <p:cNvSpPr>
              <a:spLocks noChangeArrowheads="1"/>
            </p:cNvSpPr>
            <p:nvPr/>
          </p:nvSpPr>
          <p:spPr bwMode="auto">
            <a:xfrm>
              <a:off x="4059239" y="4271963"/>
              <a:ext cx="732395"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Usability</a:t>
              </a:r>
              <a:endParaRPr lang="en-US" sz="788">
                <a:effectLst>
                  <a:outerShdw blurRad="38100" dist="38100" dir="2700000" algn="tl">
                    <a:srgbClr val="000000"/>
                  </a:outerShdw>
                </a:effectLst>
              </a:endParaRPr>
            </a:p>
          </p:txBody>
        </p:sp>
        <p:sp>
          <p:nvSpPr>
            <p:cNvPr id="34" name="Rectangle 97">
              <a:extLst>
                <a:ext uri="{FF2B5EF4-FFF2-40B4-BE49-F238E27FC236}">
                  <a16:creationId xmlns:a16="http://schemas.microsoft.com/office/drawing/2014/main" id="{BE4E7BD3-9008-429C-F02C-8354513CE36C}"/>
                </a:ext>
              </a:extLst>
            </p:cNvPr>
            <p:cNvSpPr>
              <a:spLocks noChangeArrowheads="1"/>
            </p:cNvSpPr>
            <p:nvPr/>
          </p:nvSpPr>
          <p:spPr bwMode="auto">
            <a:xfrm>
              <a:off x="2366963" y="2474913"/>
              <a:ext cx="1317625"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35" name="Rectangle 98">
              <a:extLst>
                <a:ext uri="{FF2B5EF4-FFF2-40B4-BE49-F238E27FC236}">
                  <a16:creationId xmlns:a16="http://schemas.microsoft.com/office/drawing/2014/main" id="{4FF7831A-1DC2-F1F8-83F4-C5525A654BED}"/>
                </a:ext>
              </a:extLst>
            </p:cNvPr>
            <p:cNvSpPr>
              <a:spLocks noChangeArrowheads="1"/>
            </p:cNvSpPr>
            <p:nvPr/>
          </p:nvSpPr>
          <p:spPr bwMode="auto">
            <a:xfrm>
              <a:off x="2540000" y="2555875"/>
              <a:ext cx="1105716"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Performance</a:t>
              </a:r>
              <a:endParaRPr lang="en-US" sz="788">
                <a:effectLst>
                  <a:outerShdw blurRad="38100" dist="38100" dir="2700000" algn="tl">
                    <a:srgbClr val="000000"/>
                  </a:outerShdw>
                </a:effectLst>
              </a:endParaRPr>
            </a:p>
          </p:txBody>
        </p:sp>
        <p:sp>
          <p:nvSpPr>
            <p:cNvPr id="36" name="Rectangle 99">
              <a:extLst>
                <a:ext uri="{FF2B5EF4-FFF2-40B4-BE49-F238E27FC236}">
                  <a16:creationId xmlns:a16="http://schemas.microsoft.com/office/drawing/2014/main" id="{78501E17-19C5-5524-2DA6-16172728B21E}"/>
                </a:ext>
              </a:extLst>
            </p:cNvPr>
            <p:cNvSpPr>
              <a:spLocks noChangeArrowheads="1"/>
            </p:cNvSpPr>
            <p:nvPr/>
          </p:nvSpPr>
          <p:spPr bwMode="auto">
            <a:xfrm>
              <a:off x="1509713" y="2474913"/>
              <a:ext cx="1062037"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37" name="Rectangle 100">
              <a:extLst>
                <a:ext uri="{FF2B5EF4-FFF2-40B4-BE49-F238E27FC236}">
                  <a16:creationId xmlns:a16="http://schemas.microsoft.com/office/drawing/2014/main" id="{C256B76A-B7C6-CDE8-3BB1-C459176F0402}"/>
                </a:ext>
              </a:extLst>
            </p:cNvPr>
            <p:cNvSpPr>
              <a:spLocks noChangeArrowheads="1"/>
            </p:cNvSpPr>
            <p:nvPr/>
          </p:nvSpPr>
          <p:spPr bwMode="auto">
            <a:xfrm>
              <a:off x="1692275" y="2555875"/>
              <a:ext cx="829287"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Reliability</a:t>
              </a:r>
              <a:endParaRPr lang="en-US" sz="788">
                <a:effectLst>
                  <a:outerShdw blurRad="38100" dist="38100" dir="2700000" algn="tl">
                    <a:srgbClr val="000000"/>
                  </a:outerShdw>
                </a:effectLst>
              </a:endParaRPr>
            </a:p>
          </p:txBody>
        </p:sp>
        <p:sp>
          <p:nvSpPr>
            <p:cNvPr id="38" name="Rectangle 101">
              <a:extLst>
                <a:ext uri="{FF2B5EF4-FFF2-40B4-BE49-F238E27FC236}">
                  <a16:creationId xmlns:a16="http://schemas.microsoft.com/office/drawing/2014/main" id="{534080FC-4510-C901-4E7E-1F84DB994E7A}"/>
                </a:ext>
              </a:extLst>
            </p:cNvPr>
            <p:cNvSpPr>
              <a:spLocks noChangeArrowheads="1"/>
            </p:cNvSpPr>
            <p:nvPr/>
          </p:nvSpPr>
          <p:spPr bwMode="auto">
            <a:xfrm>
              <a:off x="7858125" y="2452688"/>
              <a:ext cx="1343025" cy="4222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39" name="Rectangle 102">
              <a:extLst>
                <a:ext uri="{FF2B5EF4-FFF2-40B4-BE49-F238E27FC236}">
                  <a16:creationId xmlns:a16="http://schemas.microsoft.com/office/drawing/2014/main" id="{D268011D-0EB0-483D-A205-981DA390803F}"/>
                </a:ext>
              </a:extLst>
            </p:cNvPr>
            <p:cNvSpPr>
              <a:spLocks noChangeArrowheads="1"/>
            </p:cNvSpPr>
            <p:nvPr/>
          </p:nvSpPr>
          <p:spPr bwMode="auto">
            <a:xfrm>
              <a:off x="7991475" y="2532063"/>
              <a:ext cx="1228258"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Maintainability</a:t>
              </a:r>
              <a:endParaRPr lang="en-US" sz="788">
                <a:effectLst>
                  <a:outerShdw blurRad="38100" dist="38100" dir="2700000" algn="tl">
                    <a:srgbClr val="000000"/>
                  </a:outerShdw>
                </a:effectLst>
              </a:endParaRPr>
            </a:p>
          </p:txBody>
        </p:sp>
        <p:sp>
          <p:nvSpPr>
            <p:cNvPr id="40" name="Rectangle 103">
              <a:extLst>
                <a:ext uri="{FF2B5EF4-FFF2-40B4-BE49-F238E27FC236}">
                  <a16:creationId xmlns:a16="http://schemas.microsoft.com/office/drawing/2014/main" id="{585114B8-8617-9BBD-6A6C-E986542587BA}"/>
                </a:ext>
              </a:extLst>
            </p:cNvPr>
            <p:cNvSpPr>
              <a:spLocks noChangeArrowheads="1"/>
            </p:cNvSpPr>
            <p:nvPr/>
          </p:nvSpPr>
          <p:spPr bwMode="auto">
            <a:xfrm>
              <a:off x="6826250" y="2466975"/>
              <a:ext cx="766763" cy="423863"/>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41" name="Rectangle 104">
              <a:extLst>
                <a:ext uri="{FF2B5EF4-FFF2-40B4-BE49-F238E27FC236}">
                  <a16:creationId xmlns:a16="http://schemas.microsoft.com/office/drawing/2014/main" id="{D98D18A0-8DA7-F891-B674-BD0F2CB4DC6F}"/>
                </a:ext>
              </a:extLst>
            </p:cNvPr>
            <p:cNvSpPr>
              <a:spLocks noChangeArrowheads="1"/>
            </p:cNvSpPr>
            <p:nvPr/>
          </p:nvSpPr>
          <p:spPr bwMode="auto">
            <a:xfrm>
              <a:off x="7058025" y="2547939"/>
              <a:ext cx="398969"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Cost</a:t>
              </a:r>
              <a:endParaRPr lang="en-US" sz="788">
                <a:effectLst>
                  <a:outerShdw blurRad="38100" dist="38100" dir="2700000" algn="tl">
                    <a:srgbClr val="000000"/>
                  </a:outerShdw>
                </a:effectLst>
              </a:endParaRPr>
            </a:p>
          </p:txBody>
        </p:sp>
        <p:sp>
          <p:nvSpPr>
            <p:cNvPr id="42" name="Rectangle 105">
              <a:extLst>
                <a:ext uri="{FF2B5EF4-FFF2-40B4-BE49-F238E27FC236}">
                  <a16:creationId xmlns:a16="http://schemas.microsoft.com/office/drawing/2014/main" id="{24A55C8B-552F-0159-A770-30CFE16A02E1}"/>
                </a:ext>
              </a:extLst>
            </p:cNvPr>
            <p:cNvSpPr>
              <a:spLocks noChangeArrowheads="1"/>
            </p:cNvSpPr>
            <p:nvPr/>
          </p:nvSpPr>
          <p:spPr bwMode="auto">
            <a:xfrm>
              <a:off x="2898775" y="3389313"/>
              <a:ext cx="608013" cy="34131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43" name="Rectangle 106">
              <a:extLst>
                <a:ext uri="{FF2B5EF4-FFF2-40B4-BE49-F238E27FC236}">
                  <a16:creationId xmlns:a16="http://schemas.microsoft.com/office/drawing/2014/main" id="{A1B9AF27-66B7-EDB9-B5C6-4CDA23F2747C}"/>
                </a:ext>
              </a:extLst>
            </p:cNvPr>
            <p:cNvSpPr>
              <a:spLocks noChangeArrowheads="1"/>
            </p:cNvSpPr>
            <p:nvPr/>
          </p:nvSpPr>
          <p:spPr bwMode="auto">
            <a:xfrm>
              <a:off x="3036889" y="3406776"/>
              <a:ext cx="427467"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Time</a:t>
              </a:r>
              <a:endParaRPr lang="en-US" sz="788">
                <a:effectLst>
                  <a:outerShdw blurRad="38100" dist="38100" dir="2700000" algn="tl">
                    <a:srgbClr val="000000"/>
                  </a:outerShdw>
                </a:effectLst>
              </a:endParaRPr>
            </a:p>
          </p:txBody>
        </p:sp>
        <p:sp>
          <p:nvSpPr>
            <p:cNvPr id="44" name="Rectangle 107">
              <a:extLst>
                <a:ext uri="{FF2B5EF4-FFF2-40B4-BE49-F238E27FC236}">
                  <a16:creationId xmlns:a16="http://schemas.microsoft.com/office/drawing/2014/main" id="{18C83DA9-9CF9-4212-3E39-04B4A64DEE71}"/>
                </a:ext>
              </a:extLst>
            </p:cNvPr>
            <p:cNvSpPr>
              <a:spLocks noChangeArrowheads="1"/>
            </p:cNvSpPr>
            <p:nvPr/>
          </p:nvSpPr>
          <p:spPr bwMode="auto">
            <a:xfrm>
              <a:off x="3435350" y="3389313"/>
              <a:ext cx="647700" cy="325437"/>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45" name="Rectangle 108">
              <a:extLst>
                <a:ext uri="{FF2B5EF4-FFF2-40B4-BE49-F238E27FC236}">
                  <a16:creationId xmlns:a16="http://schemas.microsoft.com/office/drawing/2014/main" id="{1D7FA61D-24BD-CCF0-BEFF-3656CDD1358F}"/>
                </a:ext>
              </a:extLst>
            </p:cNvPr>
            <p:cNvSpPr>
              <a:spLocks noChangeArrowheads="1"/>
            </p:cNvSpPr>
            <p:nvPr/>
          </p:nvSpPr>
          <p:spPr bwMode="auto">
            <a:xfrm>
              <a:off x="3538538" y="3406776"/>
              <a:ext cx="550009"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Space</a:t>
              </a:r>
              <a:endParaRPr lang="en-US" sz="788">
                <a:effectLst>
                  <a:outerShdw blurRad="38100" dist="38100" dir="2700000" algn="tl">
                    <a:srgbClr val="000000"/>
                  </a:outerShdw>
                </a:effectLst>
              </a:endParaRPr>
            </a:p>
          </p:txBody>
        </p:sp>
        <p:sp>
          <p:nvSpPr>
            <p:cNvPr id="46" name="Rectangle 109">
              <a:extLst>
                <a:ext uri="{FF2B5EF4-FFF2-40B4-BE49-F238E27FC236}">
                  <a16:creationId xmlns:a16="http://schemas.microsoft.com/office/drawing/2014/main" id="{673633C1-D035-796F-441F-3BD679294167}"/>
                </a:ext>
              </a:extLst>
            </p:cNvPr>
            <p:cNvSpPr>
              <a:spLocks noChangeArrowheads="1"/>
            </p:cNvSpPr>
            <p:nvPr/>
          </p:nvSpPr>
          <p:spPr bwMode="auto">
            <a:xfrm>
              <a:off x="6919913" y="2919413"/>
              <a:ext cx="982662"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47" name="Rectangle 110">
              <a:extLst>
                <a:ext uri="{FF2B5EF4-FFF2-40B4-BE49-F238E27FC236}">
                  <a16:creationId xmlns:a16="http://schemas.microsoft.com/office/drawing/2014/main" id="{A2219BEF-240C-B208-8745-AD1BFDC2CC62}"/>
                </a:ext>
              </a:extLst>
            </p:cNvPr>
            <p:cNvSpPr>
              <a:spLocks noChangeArrowheads="1"/>
            </p:cNvSpPr>
            <p:nvPr/>
          </p:nvSpPr>
          <p:spPr bwMode="auto">
            <a:xfrm>
              <a:off x="7086599" y="2998788"/>
              <a:ext cx="766592"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Deadline</a:t>
              </a:r>
              <a:endParaRPr lang="en-US" sz="788">
                <a:effectLst>
                  <a:outerShdw blurRad="38100" dist="38100" dir="2700000" algn="tl">
                    <a:srgbClr val="000000"/>
                  </a:outerShdw>
                </a:effectLst>
              </a:endParaRPr>
            </a:p>
          </p:txBody>
        </p:sp>
        <p:sp>
          <p:nvSpPr>
            <p:cNvPr id="48" name="Line 111">
              <a:extLst>
                <a:ext uri="{FF2B5EF4-FFF2-40B4-BE49-F238E27FC236}">
                  <a16:creationId xmlns:a16="http://schemas.microsoft.com/office/drawing/2014/main" id="{D275B764-16F5-21B0-012A-6D8A42E2FAE8}"/>
                </a:ext>
              </a:extLst>
            </p:cNvPr>
            <p:cNvSpPr>
              <a:spLocks noChangeShapeType="1"/>
            </p:cNvSpPr>
            <p:nvPr/>
          </p:nvSpPr>
          <p:spPr bwMode="auto">
            <a:xfrm flipV="1">
              <a:off x="2809875" y="1257300"/>
              <a:ext cx="1601788" cy="385763"/>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49" name="Line 112">
              <a:extLst>
                <a:ext uri="{FF2B5EF4-FFF2-40B4-BE49-F238E27FC236}">
                  <a16:creationId xmlns:a16="http://schemas.microsoft.com/office/drawing/2014/main" id="{CD180B92-16FB-6E2A-AA52-7B756DB12EBD}"/>
                </a:ext>
              </a:extLst>
            </p:cNvPr>
            <p:cNvSpPr>
              <a:spLocks noChangeShapeType="1"/>
            </p:cNvSpPr>
            <p:nvPr/>
          </p:nvSpPr>
          <p:spPr bwMode="auto">
            <a:xfrm flipV="1">
              <a:off x="4349750" y="1271588"/>
              <a:ext cx="517525" cy="390525"/>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0" name="Line 113">
              <a:extLst>
                <a:ext uri="{FF2B5EF4-FFF2-40B4-BE49-F238E27FC236}">
                  <a16:creationId xmlns:a16="http://schemas.microsoft.com/office/drawing/2014/main" id="{44C5185B-2B61-2D90-26D2-E8A38B04C363}"/>
                </a:ext>
              </a:extLst>
            </p:cNvPr>
            <p:cNvSpPr>
              <a:spLocks noChangeShapeType="1"/>
            </p:cNvSpPr>
            <p:nvPr/>
          </p:nvSpPr>
          <p:spPr bwMode="auto">
            <a:xfrm flipH="1" flipV="1">
              <a:off x="5335588" y="1271588"/>
              <a:ext cx="287337" cy="371475"/>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1" name="Line 114">
              <a:extLst>
                <a:ext uri="{FF2B5EF4-FFF2-40B4-BE49-F238E27FC236}">
                  <a16:creationId xmlns:a16="http://schemas.microsoft.com/office/drawing/2014/main" id="{451B6C28-3312-0201-C35C-E5D7A6A63886}"/>
                </a:ext>
              </a:extLst>
            </p:cNvPr>
            <p:cNvSpPr>
              <a:spLocks noChangeShapeType="1"/>
            </p:cNvSpPr>
            <p:nvPr/>
          </p:nvSpPr>
          <p:spPr bwMode="auto">
            <a:xfrm flipH="1" flipV="1">
              <a:off x="5940425" y="1287463"/>
              <a:ext cx="1558925" cy="34131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2" name="Line 115">
              <a:extLst>
                <a:ext uri="{FF2B5EF4-FFF2-40B4-BE49-F238E27FC236}">
                  <a16:creationId xmlns:a16="http://schemas.microsoft.com/office/drawing/2014/main" id="{2263367A-C25C-B9C1-C158-92039C9446F5}"/>
                </a:ext>
              </a:extLst>
            </p:cNvPr>
            <p:cNvSpPr>
              <a:spLocks noChangeShapeType="1"/>
            </p:cNvSpPr>
            <p:nvPr/>
          </p:nvSpPr>
          <p:spPr bwMode="auto">
            <a:xfrm flipV="1">
              <a:off x="7486650" y="2062163"/>
              <a:ext cx="47625" cy="90646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3" name="Line 116">
              <a:extLst>
                <a:ext uri="{FF2B5EF4-FFF2-40B4-BE49-F238E27FC236}">
                  <a16:creationId xmlns:a16="http://schemas.microsoft.com/office/drawing/2014/main" id="{1E40B67B-E86E-F81E-2040-903A9DEEFC01}"/>
                </a:ext>
              </a:extLst>
            </p:cNvPr>
            <p:cNvSpPr>
              <a:spLocks noChangeShapeType="1"/>
            </p:cNvSpPr>
            <p:nvPr/>
          </p:nvSpPr>
          <p:spPr bwMode="auto">
            <a:xfrm flipH="1" flipV="1">
              <a:off x="7708900" y="2030413"/>
              <a:ext cx="903288" cy="485775"/>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4" name="Line 117">
              <a:extLst>
                <a:ext uri="{FF2B5EF4-FFF2-40B4-BE49-F238E27FC236}">
                  <a16:creationId xmlns:a16="http://schemas.microsoft.com/office/drawing/2014/main" id="{D248D281-436D-3392-CD28-4EBDC499D61B}"/>
                </a:ext>
              </a:extLst>
            </p:cNvPr>
            <p:cNvSpPr>
              <a:spLocks noChangeShapeType="1"/>
            </p:cNvSpPr>
            <p:nvPr/>
          </p:nvSpPr>
          <p:spPr bwMode="auto">
            <a:xfrm flipV="1">
              <a:off x="7189788" y="2012950"/>
              <a:ext cx="223837" cy="503238"/>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5" name="Line 118">
              <a:extLst>
                <a:ext uri="{FF2B5EF4-FFF2-40B4-BE49-F238E27FC236}">
                  <a16:creationId xmlns:a16="http://schemas.microsoft.com/office/drawing/2014/main" id="{EA9F20F0-12EF-BE14-ACCC-D0D7EEC51DF8}"/>
                </a:ext>
              </a:extLst>
            </p:cNvPr>
            <p:cNvSpPr>
              <a:spLocks noChangeShapeType="1"/>
            </p:cNvSpPr>
            <p:nvPr/>
          </p:nvSpPr>
          <p:spPr bwMode="auto">
            <a:xfrm flipH="1" flipV="1">
              <a:off x="5764213" y="2012950"/>
              <a:ext cx="447675" cy="519113"/>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6" name="Line 119">
              <a:extLst>
                <a:ext uri="{FF2B5EF4-FFF2-40B4-BE49-F238E27FC236}">
                  <a16:creationId xmlns:a16="http://schemas.microsoft.com/office/drawing/2014/main" id="{70AA3870-C823-5E7D-00E7-E4AB34673070}"/>
                </a:ext>
              </a:extLst>
            </p:cNvPr>
            <p:cNvSpPr>
              <a:spLocks noChangeShapeType="1"/>
            </p:cNvSpPr>
            <p:nvPr/>
          </p:nvSpPr>
          <p:spPr bwMode="auto">
            <a:xfrm flipV="1">
              <a:off x="5194300" y="2012950"/>
              <a:ext cx="423863" cy="519113"/>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7" name="Line 120">
              <a:extLst>
                <a:ext uri="{FF2B5EF4-FFF2-40B4-BE49-F238E27FC236}">
                  <a16:creationId xmlns:a16="http://schemas.microsoft.com/office/drawing/2014/main" id="{4C77138B-4E96-AE3B-98D3-52F516099BDD}"/>
                </a:ext>
              </a:extLst>
            </p:cNvPr>
            <p:cNvSpPr>
              <a:spLocks noChangeShapeType="1"/>
            </p:cNvSpPr>
            <p:nvPr/>
          </p:nvSpPr>
          <p:spPr bwMode="auto">
            <a:xfrm flipH="1" flipV="1">
              <a:off x="2092325" y="2062163"/>
              <a:ext cx="87313" cy="40481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8" name="Line 121">
              <a:extLst>
                <a:ext uri="{FF2B5EF4-FFF2-40B4-BE49-F238E27FC236}">
                  <a16:creationId xmlns:a16="http://schemas.microsoft.com/office/drawing/2014/main" id="{53EC0BE1-5D90-8E09-EFBC-C67F0FCE1340}"/>
                </a:ext>
              </a:extLst>
            </p:cNvPr>
            <p:cNvSpPr>
              <a:spLocks noChangeShapeType="1"/>
            </p:cNvSpPr>
            <p:nvPr/>
          </p:nvSpPr>
          <p:spPr bwMode="auto">
            <a:xfrm flipH="1" flipV="1">
              <a:off x="2293938" y="2030413"/>
              <a:ext cx="688975" cy="50165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59" name="Line 122">
              <a:extLst>
                <a:ext uri="{FF2B5EF4-FFF2-40B4-BE49-F238E27FC236}">
                  <a16:creationId xmlns:a16="http://schemas.microsoft.com/office/drawing/2014/main" id="{E272899C-FCE8-5942-D8F2-B5D5E41DC35B}"/>
                </a:ext>
              </a:extLst>
            </p:cNvPr>
            <p:cNvSpPr>
              <a:spLocks noChangeShapeType="1"/>
            </p:cNvSpPr>
            <p:nvPr/>
          </p:nvSpPr>
          <p:spPr bwMode="auto">
            <a:xfrm flipH="1" flipV="1">
              <a:off x="2401888" y="2012950"/>
              <a:ext cx="1385887" cy="534988"/>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0" name="Line 123">
              <a:extLst>
                <a:ext uri="{FF2B5EF4-FFF2-40B4-BE49-F238E27FC236}">
                  <a16:creationId xmlns:a16="http://schemas.microsoft.com/office/drawing/2014/main" id="{AC914AF8-DDDC-9272-01A3-B264E5C7D2AA}"/>
                </a:ext>
              </a:extLst>
            </p:cNvPr>
            <p:cNvSpPr>
              <a:spLocks noChangeShapeType="1"/>
            </p:cNvSpPr>
            <p:nvPr/>
          </p:nvSpPr>
          <p:spPr bwMode="auto">
            <a:xfrm flipH="1" flipV="1">
              <a:off x="3098800" y="2852738"/>
              <a:ext cx="676275" cy="503237"/>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1" name="Line 124">
              <a:extLst>
                <a:ext uri="{FF2B5EF4-FFF2-40B4-BE49-F238E27FC236}">
                  <a16:creationId xmlns:a16="http://schemas.microsoft.com/office/drawing/2014/main" id="{AFCB55F8-7D0E-67C9-8CB5-37A6A387AFA9}"/>
                </a:ext>
              </a:extLst>
            </p:cNvPr>
            <p:cNvSpPr>
              <a:spLocks noChangeShapeType="1"/>
            </p:cNvSpPr>
            <p:nvPr/>
          </p:nvSpPr>
          <p:spPr bwMode="auto">
            <a:xfrm flipH="1" flipV="1">
              <a:off x="3017838" y="2820988"/>
              <a:ext cx="192087" cy="55086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2" name="Line 125">
              <a:extLst>
                <a:ext uri="{FF2B5EF4-FFF2-40B4-BE49-F238E27FC236}">
                  <a16:creationId xmlns:a16="http://schemas.microsoft.com/office/drawing/2014/main" id="{80EA3C65-0099-4A1C-3A86-AF05455BC444}"/>
                </a:ext>
              </a:extLst>
            </p:cNvPr>
            <p:cNvSpPr>
              <a:spLocks noChangeShapeType="1"/>
            </p:cNvSpPr>
            <p:nvPr/>
          </p:nvSpPr>
          <p:spPr bwMode="auto">
            <a:xfrm flipV="1">
              <a:off x="1416050" y="2012950"/>
              <a:ext cx="582613" cy="48895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3" name="Line 126">
              <a:extLst>
                <a:ext uri="{FF2B5EF4-FFF2-40B4-BE49-F238E27FC236}">
                  <a16:creationId xmlns:a16="http://schemas.microsoft.com/office/drawing/2014/main" id="{00E46C72-625D-F4DD-0BFD-8D5DEF96BCC4}"/>
                </a:ext>
              </a:extLst>
            </p:cNvPr>
            <p:cNvSpPr>
              <a:spLocks noChangeShapeType="1"/>
            </p:cNvSpPr>
            <p:nvPr/>
          </p:nvSpPr>
          <p:spPr bwMode="auto">
            <a:xfrm flipV="1">
              <a:off x="825500" y="1966913"/>
              <a:ext cx="1066800" cy="549275"/>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4" name="Line 127">
              <a:extLst>
                <a:ext uri="{FF2B5EF4-FFF2-40B4-BE49-F238E27FC236}">
                  <a16:creationId xmlns:a16="http://schemas.microsoft.com/office/drawing/2014/main" id="{F35E34EF-E4AC-C5DC-A3B7-0BA8DAD221BC}"/>
                </a:ext>
              </a:extLst>
            </p:cNvPr>
            <p:cNvSpPr>
              <a:spLocks noChangeShapeType="1"/>
            </p:cNvSpPr>
            <p:nvPr/>
          </p:nvSpPr>
          <p:spPr bwMode="auto">
            <a:xfrm flipV="1">
              <a:off x="798513" y="2836863"/>
              <a:ext cx="423862" cy="534987"/>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5" name="Line 128">
              <a:extLst>
                <a:ext uri="{FF2B5EF4-FFF2-40B4-BE49-F238E27FC236}">
                  <a16:creationId xmlns:a16="http://schemas.microsoft.com/office/drawing/2014/main" id="{8C8DEC8A-A643-6A03-8CFB-317302B7DE42}"/>
                </a:ext>
              </a:extLst>
            </p:cNvPr>
            <p:cNvSpPr>
              <a:spLocks noChangeShapeType="1"/>
            </p:cNvSpPr>
            <p:nvPr/>
          </p:nvSpPr>
          <p:spPr bwMode="auto">
            <a:xfrm flipH="1" flipV="1">
              <a:off x="1301750" y="2901950"/>
              <a:ext cx="300038" cy="43815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6" name="Line 129">
              <a:extLst>
                <a:ext uri="{FF2B5EF4-FFF2-40B4-BE49-F238E27FC236}">
                  <a16:creationId xmlns:a16="http://schemas.microsoft.com/office/drawing/2014/main" id="{1EC019A9-B26F-AF41-6833-256111C3C633}"/>
                </a:ext>
              </a:extLst>
            </p:cNvPr>
            <p:cNvSpPr>
              <a:spLocks noChangeShapeType="1"/>
            </p:cNvSpPr>
            <p:nvPr/>
          </p:nvSpPr>
          <p:spPr bwMode="auto">
            <a:xfrm flipH="1" flipV="1">
              <a:off x="1382713" y="2886075"/>
              <a:ext cx="998537" cy="500063"/>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7" name="Rectangle 130">
              <a:extLst>
                <a:ext uri="{FF2B5EF4-FFF2-40B4-BE49-F238E27FC236}">
                  <a16:creationId xmlns:a16="http://schemas.microsoft.com/office/drawing/2014/main" id="{02D5BBE0-3CE4-098E-85A7-129800A65517}"/>
                </a:ext>
              </a:extLst>
            </p:cNvPr>
            <p:cNvSpPr>
              <a:spLocks noChangeArrowheads="1"/>
            </p:cNvSpPr>
            <p:nvPr/>
          </p:nvSpPr>
          <p:spPr bwMode="auto">
            <a:xfrm>
              <a:off x="7683500" y="2903538"/>
              <a:ext cx="1063625"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68" name="Rectangle 131">
              <a:extLst>
                <a:ext uri="{FF2B5EF4-FFF2-40B4-BE49-F238E27FC236}">
                  <a16:creationId xmlns:a16="http://schemas.microsoft.com/office/drawing/2014/main" id="{E568EF99-2E2B-3909-266E-D75885C8EF2F}"/>
                </a:ext>
              </a:extLst>
            </p:cNvPr>
            <p:cNvSpPr>
              <a:spLocks noChangeArrowheads="1"/>
            </p:cNvSpPr>
            <p:nvPr/>
          </p:nvSpPr>
          <p:spPr bwMode="auto">
            <a:xfrm>
              <a:off x="7859713" y="2984500"/>
              <a:ext cx="837836"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Variability</a:t>
              </a:r>
              <a:endParaRPr lang="en-US" sz="788">
                <a:effectLst>
                  <a:outerShdw blurRad="38100" dist="38100" dir="2700000" algn="tl">
                    <a:srgbClr val="000000"/>
                  </a:outerShdw>
                </a:effectLst>
              </a:endParaRPr>
            </a:p>
          </p:txBody>
        </p:sp>
        <p:sp>
          <p:nvSpPr>
            <p:cNvPr id="69" name="Line 132">
              <a:extLst>
                <a:ext uri="{FF2B5EF4-FFF2-40B4-BE49-F238E27FC236}">
                  <a16:creationId xmlns:a16="http://schemas.microsoft.com/office/drawing/2014/main" id="{692787AB-9FCB-AB9F-772D-870B25E259B2}"/>
                </a:ext>
              </a:extLst>
            </p:cNvPr>
            <p:cNvSpPr>
              <a:spLocks noChangeShapeType="1"/>
            </p:cNvSpPr>
            <p:nvPr/>
          </p:nvSpPr>
          <p:spPr bwMode="auto">
            <a:xfrm flipH="1" flipV="1">
              <a:off x="7640638" y="2078038"/>
              <a:ext cx="382587" cy="890587"/>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70" name="Rectangle 133">
              <a:extLst>
                <a:ext uri="{FF2B5EF4-FFF2-40B4-BE49-F238E27FC236}">
                  <a16:creationId xmlns:a16="http://schemas.microsoft.com/office/drawing/2014/main" id="{B6A2EB4D-C5DD-EDA8-19ED-3D9F02B0D5F7}"/>
                </a:ext>
              </a:extLst>
            </p:cNvPr>
            <p:cNvSpPr>
              <a:spLocks noChangeArrowheads="1"/>
            </p:cNvSpPr>
            <p:nvPr/>
          </p:nvSpPr>
          <p:spPr bwMode="auto">
            <a:xfrm>
              <a:off x="6199188" y="3330575"/>
              <a:ext cx="1465262" cy="615950"/>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71" name="Rectangle 134">
              <a:extLst>
                <a:ext uri="{FF2B5EF4-FFF2-40B4-BE49-F238E27FC236}">
                  <a16:creationId xmlns:a16="http://schemas.microsoft.com/office/drawing/2014/main" id="{F1A76E33-FFD2-07EA-E12E-87268C5A507B}"/>
                </a:ext>
              </a:extLst>
            </p:cNvPr>
            <p:cNvSpPr>
              <a:spLocks noChangeArrowheads="1"/>
            </p:cNvSpPr>
            <p:nvPr/>
          </p:nvSpPr>
          <p:spPr bwMode="auto">
            <a:xfrm>
              <a:off x="6611937" y="3414712"/>
              <a:ext cx="763742"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Software</a:t>
              </a:r>
              <a:endParaRPr lang="en-US" sz="788">
                <a:effectLst>
                  <a:outerShdw blurRad="38100" dist="38100" dir="2700000" algn="tl">
                    <a:srgbClr val="000000"/>
                  </a:outerShdw>
                </a:effectLst>
              </a:endParaRPr>
            </a:p>
          </p:txBody>
        </p:sp>
        <p:sp>
          <p:nvSpPr>
            <p:cNvPr id="72" name="Rectangle 135">
              <a:extLst>
                <a:ext uri="{FF2B5EF4-FFF2-40B4-BE49-F238E27FC236}">
                  <a16:creationId xmlns:a16="http://schemas.microsoft.com/office/drawing/2014/main" id="{41AF4010-C4F6-17C6-0C57-783B0B13E0DD}"/>
                </a:ext>
              </a:extLst>
            </p:cNvPr>
            <p:cNvSpPr>
              <a:spLocks noChangeArrowheads="1"/>
            </p:cNvSpPr>
            <p:nvPr/>
          </p:nvSpPr>
          <p:spPr bwMode="auto">
            <a:xfrm>
              <a:off x="6378576" y="3632200"/>
              <a:ext cx="1259604"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interoperability</a:t>
              </a:r>
              <a:endParaRPr lang="en-US" sz="788">
                <a:effectLst>
                  <a:outerShdw blurRad="38100" dist="38100" dir="2700000" algn="tl">
                    <a:srgbClr val="000000"/>
                  </a:outerShdw>
                </a:effectLst>
              </a:endParaRPr>
            </a:p>
          </p:txBody>
        </p:sp>
        <p:sp>
          <p:nvSpPr>
            <p:cNvPr id="73" name="Rectangle 136">
              <a:extLst>
                <a:ext uri="{FF2B5EF4-FFF2-40B4-BE49-F238E27FC236}">
                  <a16:creationId xmlns:a16="http://schemas.microsoft.com/office/drawing/2014/main" id="{3C6C5D0C-6074-8BF6-2FD9-DF441FC6C971}"/>
                </a:ext>
              </a:extLst>
            </p:cNvPr>
            <p:cNvSpPr>
              <a:spLocks noChangeArrowheads="1"/>
            </p:cNvSpPr>
            <p:nvPr/>
          </p:nvSpPr>
          <p:spPr bwMode="auto">
            <a:xfrm>
              <a:off x="4792663" y="4154488"/>
              <a:ext cx="1330325" cy="422275"/>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74" name="Rectangle 137">
              <a:extLst>
                <a:ext uri="{FF2B5EF4-FFF2-40B4-BE49-F238E27FC236}">
                  <a16:creationId xmlns:a16="http://schemas.microsoft.com/office/drawing/2014/main" id="{AED783CC-633A-61D4-18E5-947C4FD7DF26}"/>
                </a:ext>
              </a:extLst>
            </p:cNvPr>
            <p:cNvSpPr>
              <a:spLocks noChangeArrowheads="1"/>
            </p:cNvSpPr>
            <p:nvPr/>
          </p:nvSpPr>
          <p:spPr bwMode="auto">
            <a:xfrm>
              <a:off x="4962526" y="4233864"/>
              <a:ext cx="1134213" cy="230946"/>
            </a:xfrm>
            <a:prstGeom prst="rect">
              <a:avLst/>
            </a:prstGeom>
            <a:noFill/>
            <a:ln w="9525">
              <a:noFill/>
              <a:miter lim="800000"/>
              <a:headEnd/>
              <a:tailEnd/>
            </a:ln>
          </p:spPr>
          <p:txBody>
            <a:bodyPr wrap="none" lIns="0" tIns="0" rIns="0" bIns="0">
              <a:spAutoFit/>
            </a:bodyPr>
            <a:lstStyle/>
            <a:p>
              <a:pPr>
                <a:defRPr/>
              </a:pPr>
              <a:r>
                <a:rPr lang="en-US" sz="844" dirty="0">
                  <a:latin typeface="Helvetica" charset="0"/>
                </a:rPr>
                <a:t>Convenience</a:t>
              </a:r>
              <a:endParaRPr lang="en-US" sz="788" dirty="0">
                <a:effectLst>
                  <a:outerShdw blurRad="38100" dist="38100" dir="2700000" algn="tl">
                    <a:srgbClr val="000000"/>
                  </a:outerShdw>
                </a:effectLst>
              </a:endParaRPr>
            </a:p>
          </p:txBody>
        </p:sp>
        <p:sp>
          <p:nvSpPr>
            <p:cNvPr id="75" name="Rectangle 138">
              <a:extLst>
                <a:ext uri="{FF2B5EF4-FFF2-40B4-BE49-F238E27FC236}">
                  <a16:creationId xmlns:a16="http://schemas.microsoft.com/office/drawing/2014/main" id="{39746124-6ADA-4182-1617-2BBE7B308A6D}"/>
                </a:ext>
              </a:extLst>
            </p:cNvPr>
            <p:cNvSpPr>
              <a:spLocks noChangeArrowheads="1"/>
            </p:cNvSpPr>
            <p:nvPr/>
          </p:nvSpPr>
          <p:spPr bwMode="auto">
            <a:xfrm>
              <a:off x="3506788" y="2474913"/>
              <a:ext cx="1008062" cy="4238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76" name="Rectangle 139">
              <a:extLst>
                <a:ext uri="{FF2B5EF4-FFF2-40B4-BE49-F238E27FC236}">
                  <a16:creationId xmlns:a16="http://schemas.microsoft.com/office/drawing/2014/main" id="{A9436997-4736-959D-4591-D5A275D0C689}"/>
                </a:ext>
              </a:extLst>
            </p:cNvPr>
            <p:cNvSpPr>
              <a:spLocks noChangeArrowheads="1"/>
            </p:cNvSpPr>
            <p:nvPr/>
          </p:nvSpPr>
          <p:spPr bwMode="auto">
            <a:xfrm>
              <a:off x="3694113" y="2555875"/>
              <a:ext cx="755193" cy="230946"/>
            </a:xfrm>
            <a:prstGeom prst="rect">
              <a:avLst/>
            </a:prstGeom>
            <a:noFill/>
            <a:ln w="9525">
              <a:noFill/>
              <a:miter lim="800000"/>
              <a:headEnd/>
              <a:tailEnd/>
            </a:ln>
          </p:spPr>
          <p:txBody>
            <a:bodyPr wrap="none" lIns="0" tIns="0" rIns="0" bIns="0">
              <a:spAutoFit/>
            </a:bodyPr>
            <a:lstStyle/>
            <a:p>
              <a:pPr>
                <a:defRPr/>
              </a:pPr>
              <a:r>
                <a:rPr lang="en-US" sz="844" dirty="0">
                  <a:latin typeface="Helvetica" charset="0"/>
                </a:rPr>
                <a:t>Interface</a:t>
              </a:r>
              <a:endParaRPr lang="en-US" sz="788" dirty="0">
                <a:effectLst>
                  <a:outerShdw blurRad="38100" dist="38100" dir="2700000" algn="tl">
                    <a:srgbClr val="000000"/>
                  </a:outerShdw>
                </a:effectLst>
              </a:endParaRPr>
            </a:p>
          </p:txBody>
        </p:sp>
        <p:sp>
          <p:nvSpPr>
            <p:cNvPr id="77" name="Rectangle 140">
              <a:extLst>
                <a:ext uri="{FF2B5EF4-FFF2-40B4-BE49-F238E27FC236}">
                  <a16:creationId xmlns:a16="http://schemas.microsoft.com/office/drawing/2014/main" id="{E8A117E0-2640-9AEC-2445-AF722213259F}"/>
                </a:ext>
              </a:extLst>
            </p:cNvPr>
            <p:cNvSpPr>
              <a:spLocks noChangeArrowheads="1"/>
            </p:cNvSpPr>
            <p:nvPr/>
          </p:nvSpPr>
          <p:spPr bwMode="auto">
            <a:xfrm>
              <a:off x="4216400" y="3330575"/>
              <a:ext cx="1169988" cy="615950"/>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78" name="Rectangle 141">
              <a:extLst>
                <a:ext uri="{FF2B5EF4-FFF2-40B4-BE49-F238E27FC236}">
                  <a16:creationId xmlns:a16="http://schemas.microsoft.com/office/drawing/2014/main" id="{78E7A62A-9A4B-7F80-5D3B-6727BD4C9F16}"/>
                </a:ext>
              </a:extLst>
            </p:cNvPr>
            <p:cNvSpPr>
              <a:spLocks noChangeArrowheads="1"/>
            </p:cNvSpPr>
            <p:nvPr/>
          </p:nvSpPr>
          <p:spPr bwMode="auto">
            <a:xfrm>
              <a:off x="4645025" y="3414712"/>
              <a:ext cx="407520"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User</a:t>
              </a:r>
              <a:endParaRPr lang="en-US" sz="788">
                <a:effectLst>
                  <a:outerShdw blurRad="38100" dist="38100" dir="2700000" algn="tl">
                    <a:srgbClr val="000000"/>
                  </a:outerShdw>
                </a:effectLst>
              </a:endParaRPr>
            </a:p>
          </p:txBody>
        </p:sp>
        <p:sp>
          <p:nvSpPr>
            <p:cNvPr id="79" name="Rectangle 142">
              <a:extLst>
                <a:ext uri="{FF2B5EF4-FFF2-40B4-BE49-F238E27FC236}">
                  <a16:creationId xmlns:a16="http://schemas.microsoft.com/office/drawing/2014/main" id="{F6DFA861-3D28-9F38-868D-B6DCD5F9B9BF}"/>
                </a:ext>
              </a:extLst>
            </p:cNvPr>
            <p:cNvSpPr>
              <a:spLocks noChangeArrowheads="1"/>
            </p:cNvSpPr>
            <p:nvPr/>
          </p:nvSpPr>
          <p:spPr bwMode="auto">
            <a:xfrm>
              <a:off x="4419600" y="3632200"/>
              <a:ext cx="894832"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interaction</a:t>
              </a:r>
              <a:endParaRPr lang="en-US" sz="788">
                <a:effectLst>
                  <a:outerShdw blurRad="38100" dist="38100" dir="2700000" algn="tl">
                    <a:srgbClr val="000000"/>
                  </a:outerShdw>
                </a:effectLst>
              </a:endParaRPr>
            </a:p>
          </p:txBody>
        </p:sp>
        <p:sp>
          <p:nvSpPr>
            <p:cNvPr id="80" name="Rectangle 143">
              <a:extLst>
                <a:ext uri="{FF2B5EF4-FFF2-40B4-BE49-F238E27FC236}">
                  <a16:creationId xmlns:a16="http://schemas.microsoft.com/office/drawing/2014/main" id="{1D76476A-BE2F-12D1-D3E3-B1A6F0CFE6BB}"/>
                </a:ext>
              </a:extLst>
            </p:cNvPr>
            <p:cNvSpPr>
              <a:spLocks noChangeArrowheads="1"/>
            </p:cNvSpPr>
            <p:nvPr/>
          </p:nvSpPr>
          <p:spPr bwMode="auto">
            <a:xfrm>
              <a:off x="5208588" y="3330575"/>
              <a:ext cx="1168400" cy="585788"/>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1" name="Rectangle 144">
              <a:extLst>
                <a:ext uri="{FF2B5EF4-FFF2-40B4-BE49-F238E27FC236}">
                  <a16:creationId xmlns:a16="http://schemas.microsoft.com/office/drawing/2014/main" id="{F92BCD7E-E24F-323D-A713-DE4B5AA6C807}"/>
                </a:ext>
              </a:extLst>
            </p:cNvPr>
            <p:cNvSpPr>
              <a:spLocks noChangeArrowheads="1"/>
            </p:cNvSpPr>
            <p:nvPr/>
          </p:nvSpPr>
          <p:spPr bwMode="auto">
            <a:xfrm>
              <a:off x="5549898" y="3414712"/>
              <a:ext cx="592756"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Device</a:t>
              </a:r>
              <a:endParaRPr lang="en-US" sz="788">
                <a:effectLst>
                  <a:outerShdw blurRad="38100" dist="38100" dir="2700000" algn="tl">
                    <a:srgbClr val="000000"/>
                  </a:outerShdw>
                </a:effectLst>
              </a:endParaRPr>
            </a:p>
          </p:txBody>
        </p:sp>
        <p:sp>
          <p:nvSpPr>
            <p:cNvPr id="82" name="Rectangle 145">
              <a:extLst>
                <a:ext uri="{FF2B5EF4-FFF2-40B4-BE49-F238E27FC236}">
                  <a16:creationId xmlns:a16="http://schemas.microsoft.com/office/drawing/2014/main" id="{7C6263BA-543F-C55F-7659-A47A85EAD325}"/>
                </a:ext>
              </a:extLst>
            </p:cNvPr>
            <p:cNvSpPr>
              <a:spLocks noChangeArrowheads="1"/>
            </p:cNvSpPr>
            <p:nvPr/>
          </p:nvSpPr>
          <p:spPr bwMode="auto">
            <a:xfrm>
              <a:off x="5411786" y="3640138"/>
              <a:ext cx="894832"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interaction</a:t>
              </a:r>
              <a:endParaRPr lang="en-US" sz="788">
                <a:effectLst>
                  <a:outerShdw blurRad="38100" dist="38100" dir="2700000" algn="tl">
                    <a:srgbClr val="000000"/>
                  </a:outerShdw>
                </a:effectLst>
              </a:endParaRPr>
            </a:p>
          </p:txBody>
        </p:sp>
        <p:sp>
          <p:nvSpPr>
            <p:cNvPr id="83" name="Line 146">
              <a:extLst>
                <a:ext uri="{FF2B5EF4-FFF2-40B4-BE49-F238E27FC236}">
                  <a16:creationId xmlns:a16="http://schemas.microsoft.com/office/drawing/2014/main" id="{101BB9E4-DA1E-7895-9EED-DFB4DC28EEA1}"/>
                </a:ext>
              </a:extLst>
            </p:cNvPr>
            <p:cNvSpPr>
              <a:spLocks noChangeShapeType="1"/>
            </p:cNvSpPr>
            <p:nvPr/>
          </p:nvSpPr>
          <p:spPr bwMode="auto">
            <a:xfrm flipH="1" flipV="1">
              <a:off x="4867275" y="3870325"/>
              <a:ext cx="528638" cy="35560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4" name="Line 147">
              <a:extLst>
                <a:ext uri="{FF2B5EF4-FFF2-40B4-BE49-F238E27FC236}">
                  <a16:creationId xmlns:a16="http://schemas.microsoft.com/office/drawing/2014/main" id="{C783C52B-440D-D6E9-9290-82EE8A9B50E8}"/>
                </a:ext>
              </a:extLst>
            </p:cNvPr>
            <p:cNvSpPr>
              <a:spLocks noChangeShapeType="1"/>
            </p:cNvSpPr>
            <p:nvPr/>
          </p:nvSpPr>
          <p:spPr bwMode="auto">
            <a:xfrm flipH="1">
              <a:off x="4332288" y="3887788"/>
              <a:ext cx="460375" cy="35401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5" name="Line 148">
              <a:extLst>
                <a:ext uri="{FF2B5EF4-FFF2-40B4-BE49-F238E27FC236}">
                  <a16:creationId xmlns:a16="http://schemas.microsoft.com/office/drawing/2014/main" id="{78824597-AB4F-78BA-F119-192D52447829}"/>
                </a:ext>
              </a:extLst>
            </p:cNvPr>
            <p:cNvSpPr>
              <a:spLocks noChangeShapeType="1"/>
            </p:cNvSpPr>
            <p:nvPr/>
          </p:nvSpPr>
          <p:spPr bwMode="auto">
            <a:xfrm flipH="1" flipV="1">
              <a:off x="4264025" y="2820988"/>
              <a:ext cx="2324100" cy="55086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6" name="Line 149">
              <a:extLst>
                <a:ext uri="{FF2B5EF4-FFF2-40B4-BE49-F238E27FC236}">
                  <a16:creationId xmlns:a16="http://schemas.microsoft.com/office/drawing/2014/main" id="{4A942CDF-C262-9B50-B234-3A1866DE44F3}"/>
                </a:ext>
              </a:extLst>
            </p:cNvPr>
            <p:cNvSpPr>
              <a:spLocks noChangeShapeType="1"/>
            </p:cNvSpPr>
            <p:nvPr/>
          </p:nvSpPr>
          <p:spPr bwMode="auto">
            <a:xfrm flipH="1" flipV="1">
              <a:off x="4224338" y="2820988"/>
              <a:ext cx="1411287" cy="550862"/>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7" name="Line 150">
              <a:extLst>
                <a:ext uri="{FF2B5EF4-FFF2-40B4-BE49-F238E27FC236}">
                  <a16:creationId xmlns:a16="http://schemas.microsoft.com/office/drawing/2014/main" id="{58B87628-D7CD-28A6-BA02-81BEA4A8D223}"/>
                </a:ext>
              </a:extLst>
            </p:cNvPr>
            <p:cNvSpPr>
              <a:spLocks noChangeShapeType="1"/>
            </p:cNvSpPr>
            <p:nvPr/>
          </p:nvSpPr>
          <p:spPr bwMode="auto">
            <a:xfrm flipH="1" flipV="1">
              <a:off x="4170363" y="2820988"/>
              <a:ext cx="608012" cy="56515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8" name="Line 154">
              <a:extLst>
                <a:ext uri="{FF2B5EF4-FFF2-40B4-BE49-F238E27FC236}">
                  <a16:creationId xmlns:a16="http://schemas.microsoft.com/office/drawing/2014/main" id="{1E541240-D09D-ACB0-2BF4-02EB01B678B5}"/>
                </a:ext>
              </a:extLst>
            </p:cNvPr>
            <p:cNvSpPr>
              <a:spLocks noChangeShapeType="1"/>
            </p:cNvSpPr>
            <p:nvPr/>
          </p:nvSpPr>
          <p:spPr bwMode="auto">
            <a:xfrm>
              <a:off x="2647950" y="2000250"/>
              <a:ext cx="1214438" cy="320675"/>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89" name="Rectangle 155">
              <a:extLst>
                <a:ext uri="{FF2B5EF4-FFF2-40B4-BE49-F238E27FC236}">
                  <a16:creationId xmlns:a16="http://schemas.microsoft.com/office/drawing/2014/main" id="{75B29F1F-AE0F-3E44-4DE8-81FAA804056D}"/>
                </a:ext>
              </a:extLst>
            </p:cNvPr>
            <p:cNvSpPr>
              <a:spLocks noChangeArrowheads="1"/>
            </p:cNvSpPr>
            <p:nvPr/>
          </p:nvSpPr>
          <p:spPr bwMode="auto">
            <a:xfrm>
              <a:off x="3733800" y="2120900"/>
              <a:ext cx="1063625" cy="423863"/>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90" name="Rectangle 156">
              <a:extLst>
                <a:ext uri="{FF2B5EF4-FFF2-40B4-BE49-F238E27FC236}">
                  <a16:creationId xmlns:a16="http://schemas.microsoft.com/office/drawing/2014/main" id="{B3CC0336-0F00-73DE-FD56-6E99815D5EDE}"/>
                </a:ext>
              </a:extLst>
            </p:cNvPr>
            <p:cNvSpPr>
              <a:spLocks noChangeArrowheads="1"/>
            </p:cNvSpPr>
            <p:nvPr/>
          </p:nvSpPr>
          <p:spPr bwMode="auto">
            <a:xfrm>
              <a:off x="3932238" y="2198689"/>
              <a:ext cx="795090"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Accuracy</a:t>
              </a:r>
              <a:endParaRPr lang="en-US" sz="788">
                <a:effectLst>
                  <a:outerShdw blurRad="38100" dist="38100" dir="2700000" algn="tl">
                    <a:srgbClr val="000000"/>
                  </a:outerShdw>
                </a:effectLst>
              </a:endParaRPr>
            </a:p>
          </p:txBody>
        </p:sp>
        <p:sp>
          <p:nvSpPr>
            <p:cNvPr id="91" name="Line 157">
              <a:extLst>
                <a:ext uri="{FF2B5EF4-FFF2-40B4-BE49-F238E27FC236}">
                  <a16:creationId xmlns:a16="http://schemas.microsoft.com/office/drawing/2014/main" id="{475B124E-41F2-626A-1E7B-977BD2266FB7}"/>
                </a:ext>
              </a:extLst>
            </p:cNvPr>
            <p:cNvSpPr>
              <a:spLocks noChangeShapeType="1"/>
            </p:cNvSpPr>
            <p:nvPr/>
          </p:nvSpPr>
          <p:spPr bwMode="auto">
            <a:xfrm flipH="1" flipV="1">
              <a:off x="3219450" y="2820988"/>
              <a:ext cx="635000" cy="292100"/>
            </a:xfrm>
            <a:prstGeom prst="line">
              <a:avLst/>
            </a:prstGeom>
            <a:noFill/>
            <a:ln w="17463">
              <a:solidFill>
                <a:srgbClr val="000000"/>
              </a:solidFill>
              <a:round/>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92" name="Rectangle 158">
              <a:extLst>
                <a:ext uri="{FF2B5EF4-FFF2-40B4-BE49-F238E27FC236}">
                  <a16:creationId xmlns:a16="http://schemas.microsoft.com/office/drawing/2014/main" id="{3CF82284-DB72-AFD4-196A-3DE14A154A4F}"/>
                </a:ext>
              </a:extLst>
            </p:cNvPr>
            <p:cNvSpPr>
              <a:spLocks noChangeArrowheads="1"/>
            </p:cNvSpPr>
            <p:nvPr/>
          </p:nvSpPr>
          <p:spPr bwMode="auto">
            <a:xfrm>
              <a:off x="3811588" y="3033713"/>
              <a:ext cx="511175" cy="309562"/>
            </a:xfrm>
            <a:prstGeom prst="rect">
              <a:avLst/>
            </a:prstGeom>
            <a:noFill/>
            <a:ln w="9525">
              <a:noFill/>
              <a:miter lim="800000"/>
              <a:headEnd/>
              <a:tailEnd/>
            </a:ln>
          </p:spPr>
          <p:txBody>
            <a:bodyPr/>
            <a:lstStyle/>
            <a:p>
              <a:pPr>
                <a:defRPr/>
              </a:pPr>
              <a:endParaRPr lang="en-GB" sz="788">
                <a:effectLst>
                  <a:outerShdw blurRad="38100" dist="38100" dir="2700000" algn="tl">
                    <a:srgbClr val="000000">
                      <a:alpha val="43137"/>
                    </a:srgbClr>
                  </a:outerShdw>
                </a:effectLst>
              </a:endParaRPr>
            </a:p>
          </p:txBody>
        </p:sp>
        <p:sp>
          <p:nvSpPr>
            <p:cNvPr id="93" name="Rectangle 159">
              <a:extLst>
                <a:ext uri="{FF2B5EF4-FFF2-40B4-BE49-F238E27FC236}">
                  <a16:creationId xmlns:a16="http://schemas.microsoft.com/office/drawing/2014/main" id="{1A53EDDE-69BF-CEFA-7B35-625C33FB22C5}"/>
                </a:ext>
              </a:extLst>
            </p:cNvPr>
            <p:cNvSpPr>
              <a:spLocks noChangeArrowheads="1"/>
            </p:cNvSpPr>
            <p:nvPr/>
          </p:nvSpPr>
          <p:spPr bwMode="auto">
            <a:xfrm>
              <a:off x="3916364" y="3054349"/>
              <a:ext cx="398969" cy="230946"/>
            </a:xfrm>
            <a:prstGeom prst="rect">
              <a:avLst/>
            </a:prstGeom>
            <a:noFill/>
            <a:ln w="9525">
              <a:noFill/>
              <a:miter lim="800000"/>
              <a:headEnd/>
              <a:tailEnd/>
            </a:ln>
          </p:spPr>
          <p:txBody>
            <a:bodyPr wrap="none" lIns="0" tIns="0" rIns="0" bIns="0">
              <a:spAutoFit/>
            </a:bodyPr>
            <a:lstStyle/>
            <a:p>
              <a:pPr>
                <a:defRPr/>
              </a:pPr>
              <a:r>
                <a:rPr lang="en-US" sz="844">
                  <a:latin typeface="Helvetica" charset="0"/>
                </a:rPr>
                <a:t>Cost</a:t>
              </a:r>
              <a:endParaRPr lang="en-US" sz="788">
                <a:effectLst>
                  <a:outerShdw blurRad="38100" dist="38100" dir="2700000" algn="tl">
                    <a:srgbClr val="000000"/>
                  </a:outerShdw>
                </a:effectLst>
              </a:endParaRPr>
            </a:p>
          </p:txBody>
        </p:sp>
        <p:sp>
          <p:nvSpPr>
            <p:cNvPr id="94" name="Line 70">
              <a:extLst>
                <a:ext uri="{FF2B5EF4-FFF2-40B4-BE49-F238E27FC236}">
                  <a16:creationId xmlns:a16="http://schemas.microsoft.com/office/drawing/2014/main" id="{55B21F97-D7FC-8852-2BE0-DBF0DF8DA4C8}"/>
                </a:ext>
              </a:extLst>
            </p:cNvPr>
            <p:cNvSpPr>
              <a:spLocks noChangeShapeType="1"/>
            </p:cNvSpPr>
            <p:nvPr/>
          </p:nvSpPr>
          <p:spPr bwMode="auto">
            <a:xfrm>
              <a:off x="4648200" y="4572000"/>
              <a:ext cx="0" cy="0"/>
            </a:xfrm>
            <a:prstGeom prst="line">
              <a:avLst/>
            </a:prstGeom>
            <a:noFill/>
            <a:ln w="12700" cap="sq">
              <a:noFill/>
              <a:round/>
              <a:headEnd/>
              <a:tailEnd/>
            </a:ln>
            <a:effectLst/>
          </p:spPr>
          <p:txBody>
            <a:bodyPr wrap="none" anchor="ctr">
              <a:spAutoFit/>
            </a:bodyPr>
            <a:lstStyle/>
            <a:p>
              <a:pPr>
                <a:defRPr/>
              </a:pPr>
              <a:endParaRPr lang="en-GB" sz="788">
                <a:effectLst>
                  <a:outerShdw blurRad="38100" dist="38100" dir="2700000" algn="tl">
                    <a:srgbClr val="000000">
                      <a:alpha val="43137"/>
                    </a:srgbClr>
                  </a:outerShdw>
                </a:effectLst>
              </a:endParaRPr>
            </a:p>
          </p:txBody>
        </p:sp>
      </p:grpSp>
      <p:sp>
        <p:nvSpPr>
          <p:cNvPr id="95" name="Rectangle 94">
            <a:extLst>
              <a:ext uri="{FF2B5EF4-FFF2-40B4-BE49-F238E27FC236}">
                <a16:creationId xmlns:a16="http://schemas.microsoft.com/office/drawing/2014/main" id="{781D293C-197B-FCB0-6C29-593643C3D5DC}"/>
              </a:ext>
            </a:extLst>
          </p:cNvPr>
          <p:cNvSpPr/>
          <p:nvPr/>
        </p:nvSpPr>
        <p:spPr>
          <a:xfrm>
            <a:off x="4459933" y="3643313"/>
            <a:ext cx="2595860" cy="3696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575" dirty="0"/>
              <a:t>Selling videos on the web?</a:t>
            </a:r>
          </a:p>
        </p:txBody>
      </p:sp>
      <p:pic>
        <p:nvPicPr>
          <p:cNvPr id="96" name="Picture 95" descr="Text&#10;&#10;Description automatically generated">
            <a:extLst>
              <a:ext uri="{FF2B5EF4-FFF2-40B4-BE49-F238E27FC236}">
                <a16:creationId xmlns:a16="http://schemas.microsoft.com/office/drawing/2014/main" id="{33955AF7-716F-D524-B71B-93642CED5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84494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01B501-41B0-55B5-58BE-29B80556CFF2}"/>
              </a:ext>
            </a:extLst>
          </p:cNvPr>
          <p:cNvSpPr>
            <a:spLocks noGrp="1"/>
          </p:cNvSpPr>
          <p:nvPr>
            <p:ph idx="1"/>
          </p:nvPr>
        </p:nvSpPr>
        <p:spPr/>
        <p:txBody>
          <a:bodyPr/>
          <a:lstStyle/>
          <a:p>
            <a:r>
              <a:rPr lang="en-US" dirty="0"/>
              <a:t>Requirements serve as contracts: they should be testable/falsifiable.</a:t>
            </a:r>
          </a:p>
          <a:p>
            <a:r>
              <a:rPr lang="en-US" dirty="0"/>
              <a:t>Informal goal: a general intention, such as ease of use. </a:t>
            </a:r>
          </a:p>
          <a:p>
            <a:pPr lvl="1"/>
            <a:r>
              <a:rPr lang="en-US" dirty="0"/>
              <a:t>May still be helpful to developers as they convey the intentions of the system users. </a:t>
            </a:r>
          </a:p>
          <a:p>
            <a:r>
              <a:rPr lang="en-US" dirty="0"/>
              <a:t>Verifiable non-functional requirement: A statement using some measure that can be objectively tested. </a:t>
            </a:r>
          </a:p>
        </p:txBody>
      </p:sp>
      <p:sp>
        <p:nvSpPr>
          <p:cNvPr id="3" name="Footer Placeholder 2">
            <a:extLst>
              <a:ext uri="{FF2B5EF4-FFF2-40B4-BE49-F238E27FC236}">
                <a16:creationId xmlns:a16="http://schemas.microsoft.com/office/drawing/2014/main" id="{661C1FC9-FD74-FE0C-7D51-E0D0B402D078}"/>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63EB0B3F-9549-D386-E445-F6DBDE0BA001}"/>
              </a:ext>
            </a:extLst>
          </p:cNvPr>
          <p:cNvSpPr>
            <a:spLocks noGrp="1"/>
          </p:cNvSpPr>
          <p:nvPr>
            <p:ph type="sldNum" sz="quarter" idx="12"/>
          </p:nvPr>
        </p:nvSpPr>
        <p:spPr/>
        <p:txBody>
          <a:bodyPr/>
          <a:lstStyle/>
          <a:p>
            <a:fld id="{10A01DC5-1685-4615-8240-15192985C6A2}" type="slidenum">
              <a:rPr lang="en-AU" smtClean="0"/>
              <a:pPr/>
              <a:t>75</a:t>
            </a:fld>
            <a:endParaRPr lang="en-AU"/>
          </a:p>
        </p:txBody>
      </p:sp>
      <p:sp>
        <p:nvSpPr>
          <p:cNvPr id="5" name="Text Placeholder 4">
            <a:extLst>
              <a:ext uri="{FF2B5EF4-FFF2-40B4-BE49-F238E27FC236}">
                <a16:creationId xmlns:a16="http://schemas.microsoft.com/office/drawing/2014/main" id="{3152B6BC-527A-3E9C-2673-2554D3461FF1}"/>
              </a:ext>
            </a:extLst>
          </p:cNvPr>
          <p:cNvSpPr>
            <a:spLocks noGrp="1"/>
          </p:cNvSpPr>
          <p:nvPr>
            <p:ph type="body" sz="quarter" idx="13"/>
          </p:nvPr>
        </p:nvSpPr>
        <p:spPr/>
        <p:txBody>
          <a:bodyPr/>
          <a:lstStyle/>
          <a:p>
            <a:r>
              <a:rPr lang="en-US" dirty="0"/>
              <a:t>Expressing Quality Requirements</a:t>
            </a:r>
          </a:p>
        </p:txBody>
      </p:sp>
      <p:pic>
        <p:nvPicPr>
          <p:cNvPr id="6" name="Picture 5" descr="Text&#10;&#10;Description automatically generated">
            <a:extLst>
              <a:ext uri="{FF2B5EF4-FFF2-40B4-BE49-F238E27FC236}">
                <a16:creationId xmlns:a16="http://schemas.microsoft.com/office/drawing/2014/main" id="{BA4CB981-9DA0-3EE7-7EFA-5CD19F91B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141676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5706F2-1AEE-EA8C-A7A0-093F738535A3}"/>
              </a:ext>
            </a:extLst>
          </p:cNvPr>
          <p:cNvSpPr>
            <a:spLocks noGrp="1"/>
          </p:cNvSpPr>
          <p:nvPr>
            <p:ph idx="1"/>
          </p:nvPr>
        </p:nvSpPr>
        <p:spPr/>
        <p:txBody>
          <a:bodyPr>
            <a:normAutofit fontScale="92500"/>
          </a:bodyPr>
          <a:lstStyle/>
          <a:p>
            <a:endParaRPr lang="en-US" b="1" dirty="0"/>
          </a:p>
          <a:p>
            <a:r>
              <a:rPr lang="en-US" b="1" dirty="0"/>
              <a:t>Confidentiality requirement</a:t>
            </a:r>
            <a:r>
              <a:rPr lang="en-US" dirty="0"/>
              <a:t>: A non-staff patron may never know which books have been borrowed by others. </a:t>
            </a:r>
          </a:p>
          <a:p>
            <a:r>
              <a:rPr lang="en-US" b="1" dirty="0"/>
              <a:t>Privacy requirement</a:t>
            </a:r>
            <a:r>
              <a:rPr lang="en-US" dirty="0"/>
              <a:t>: The diary constraints of a participant may never be disclosed to other invited participants without his or her consent. </a:t>
            </a:r>
          </a:p>
          <a:p>
            <a:r>
              <a:rPr lang="en-US" b="1" dirty="0"/>
              <a:t>Integrity req</a:t>
            </a:r>
            <a:r>
              <a:rPr lang="en-US" dirty="0"/>
              <a:t>: The return of book copies shall be encoded correctly and by library staff only. </a:t>
            </a:r>
          </a:p>
          <a:p>
            <a:r>
              <a:rPr lang="en-US" b="1" dirty="0"/>
              <a:t>Availability req: </a:t>
            </a:r>
            <a:r>
              <a:rPr lang="en-US" dirty="0"/>
              <a:t>A blacklist of bad patrons shall be made available at any time to library staff. Information about train positions shall be available at any time to the vital station computer.</a:t>
            </a:r>
          </a:p>
        </p:txBody>
      </p:sp>
      <p:sp>
        <p:nvSpPr>
          <p:cNvPr id="3" name="Footer Placeholder 2">
            <a:extLst>
              <a:ext uri="{FF2B5EF4-FFF2-40B4-BE49-F238E27FC236}">
                <a16:creationId xmlns:a16="http://schemas.microsoft.com/office/drawing/2014/main" id="{818C4C88-9032-12F2-170D-4D8BEE796883}"/>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B938451-24AA-55BC-E55D-D7B7AC97FCA2}"/>
              </a:ext>
            </a:extLst>
          </p:cNvPr>
          <p:cNvSpPr>
            <a:spLocks noGrp="1"/>
          </p:cNvSpPr>
          <p:nvPr>
            <p:ph type="sldNum" sz="quarter" idx="12"/>
          </p:nvPr>
        </p:nvSpPr>
        <p:spPr/>
        <p:txBody>
          <a:bodyPr/>
          <a:lstStyle/>
          <a:p>
            <a:fld id="{10A01DC5-1685-4615-8240-15192985C6A2}" type="slidenum">
              <a:rPr lang="en-AU" smtClean="0"/>
              <a:pPr/>
              <a:t>76</a:t>
            </a:fld>
            <a:endParaRPr lang="en-AU"/>
          </a:p>
        </p:txBody>
      </p:sp>
      <p:sp>
        <p:nvSpPr>
          <p:cNvPr id="5" name="Text Placeholder 4">
            <a:extLst>
              <a:ext uri="{FF2B5EF4-FFF2-40B4-BE49-F238E27FC236}">
                <a16:creationId xmlns:a16="http://schemas.microsoft.com/office/drawing/2014/main" id="{E0020990-B0D5-B89B-D2FF-CF900951FEEE}"/>
              </a:ext>
            </a:extLst>
          </p:cNvPr>
          <p:cNvSpPr>
            <a:spLocks noGrp="1"/>
          </p:cNvSpPr>
          <p:nvPr>
            <p:ph type="body" sz="quarter" idx="13"/>
          </p:nvPr>
        </p:nvSpPr>
        <p:spPr/>
        <p:txBody>
          <a:bodyPr/>
          <a:lstStyle/>
          <a:p>
            <a:r>
              <a:rPr lang="en-US" dirty="0"/>
              <a:t>Examples</a:t>
            </a:r>
          </a:p>
        </p:txBody>
      </p:sp>
      <p:pic>
        <p:nvPicPr>
          <p:cNvPr id="6" name="Picture 5" descr="Text&#10;&#10;Description automatically generated">
            <a:extLst>
              <a:ext uri="{FF2B5EF4-FFF2-40B4-BE49-F238E27FC236}">
                <a16:creationId xmlns:a16="http://schemas.microsoft.com/office/drawing/2014/main" id="{734FA4B4-98C7-4E9F-DDDB-FF68CDE52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84525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3B7BE-E1D6-D8A5-8BF4-E981A3D386A5}"/>
              </a:ext>
            </a:extLst>
          </p:cNvPr>
          <p:cNvSpPr>
            <a:spLocks noGrp="1"/>
          </p:cNvSpPr>
          <p:nvPr>
            <p:ph idx="1"/>
          </p:nvPr>
        </p:nvSpPr>
        <p:spPr/>
        <p:txBody>
          <a:bodyPr/>
          <a:lstStyle/>
          <a:p>
            <a:endParaRPr lang="en-US" dirty="0"/>
          </a:p>
          <a:p>
            <a:r>
              <a:rPr lang="en-US" dirty="0"/>
              <a:t>Informal goal</a:t>
            </a:r>
            <a:r>
              <a:rPr lang="en-US" b="1" dirty="0"/>
              <a:t>: “</a:t>
            </a:r>
            <a:r>
              <a:rPr lang="en-US" dirty="0"/>
              <a:t>the system should be easy to use by experienced controllers, and should be organized such that user errors are minimized.”</a:t>
            </a:r>
          </a:p>
          <a:p>
            <a:r>
              <a:rPr lang="en-US" b="1" dirty="0"/>
              <a:t>Verifiable non-functional requirement: “</a:t>
            </a:r>
            <a:r>
              <a:rPr lang="en-US" dirty="0"/>
              <a:t>Experienced controllers shall be able to use all the system functions after a total of two hours training. After this training, the average number of errors made by experienced users shall not exceed two per day, on average.”</a:t>
            </a:r>
          </a:p>
        </p:txBody>
      </p:sp>
      <p:sp>
        <p:nvSpPr>
          <p:cNvPr id="3" name="Footer Placeholder 2">
            <a:extLst>
              <a:ext uri="{FF2B5EF4-FFF2-40B4-BE49-F238E27FC236}">
                <a16:creationId xmlns:a16="http://schemas.microsoft.com/office/drawing/2014/main" id="{93164508-C738-9EBF-BF7E-CE11461B460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15D72DC6-6B94-42D2-4C8E-55DF713540EA}"/>
              </a:ext>
            </a:extLst>
          </p:cNvPr>
          <p:cNvSpPr>
            <a:spLocks noGrp="1"/>
          </p:cNvSpPr>
          <p:nvPr>
            <p:ph type="sldNum" sz="quarter" idx="12"/>
          </p:nvPr>
        </p:nvSpPr>
        <p:spPr/>
        <p:txBody>
          <a:bodyPr/>
          <a:lstStyle/>
          <a:p>
            <a:fld id="{10A01DC5-1685-4615-8240-15192985C6A2}" type="slidenum">
              <a:rPr lang="en-AU" smtClean="0"/>
              <a:pPr/>
              <a:t>77</a:t>
            </a:fld>
            <a:endParaRPr lang="en-AU"/>
          </a:p>
        </p:txBody>
      </p:sp>
      <p:sp>
        <p:nvSpPr>
          <p:cNvPr id="5" name="Text Placeholder 4">
            <a:extLst>
              <a:ext uri="{FF2B5EF4-FFF2-40B4-BE49-F238E27FC236}">
                <a16:creationId xmlns:a16="http://schemas.microsoft.com/office/drawing/2014/main" id="{D606546A-FF31-7D8C-559A-1621FFE7AE18}"/>
              </a:ext>
            </a:extLst>
          </p:cNvPr>
          <p:cNvSpPr>
            <a:spLocks noGrp="1"/>
          </p:cNvSpPr>
          <p:nvPr>
            <p:ph type="body" sz="quarter" idx="13"/>
          </p:nvPr>
        </p:nvSpPr>
        <p:spPr/>
        <p:txBody>
          <a:bodyPr/>
          <a:lstStyle/>
          <a:p>
            <a:r>
              <a:rPr lang="en-US" dirty="0"/>
              <a:t>Examples</a:t>
            </a:r>
          </a:p>
        </p:txBody>
      </p:sp>
      <p:pic>
        <p:nvPicPr>
          <p:cNvPr id="6" name="Picture 5" descr="Text&#10;&#10;Description automatically generated">
            <a:extLst>
              <a:ext uri="{FF2B5EF4-FFF2-40B4-BE49-F238E27FC236}">
                <a16:creationId xmlns:a16="http://schemas.microsoft.com/office/drawing/2014/main" id="{BACDAA32-C7CD-D5A0-3257-226431AEB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45216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F881CF-7AAE-986A-C5F9-C5838E283618}"/>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45779A0-819B-D663-018D-31F1A2EBFB1C}"/>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5" name="Text Placeholder 4">
            <a:extLst>
              <a:ext uri="{FF2B5EF4-FFF2-40B4-BE49-F238E27FC236}">
                <a16:creationId xmlns:a16="http://schemas.microsoft.com/office/drawing/2014/main" id="{CB63EC75-1D35-E719-BB3E-D68CB9CA4818}"/>
              </a:ext>
            </a:extLst>
          </p:cNvPr>
          <p:cNvSpPr>
            <a:spLocks noGrp="1"/>
          </p:cNvSpPr>
          <p:nvPr>
            <p:ph type="body" sz="quarter" idx="13"/>
          </p:nvPr>
        </p:nvSpPr>
        <p:spPr/>
        <p:txBody>
          <a:bodyPr/>
          <a:lstStyle/>
          <a:p>
            <a:r>
              <a:rPr lang="en-US" dirty="0"/>
              <a:t>Exercise: back to simple</a:t>
            </a:r>
          </a:p>
        </p:txBody>
      </p:sp>
      <p:sp>
        <p:nvSpPr>
          <p:cNvPr id="6" name="Content Placeholder 3">
            <a:extLst>
              <a:ext uri="{FF2B5EF4-FFF2-40B4-BE49-F238E27FC236}">
                <a16:creationId xmlns:a16="http://schemas.microsoft.com/office/drawing/2014/main" id="{C7D6A07E-60BE-7EA4-2499-6A98DB5B51F0}"/>
              </a:ext>
            </a:extLst>
          </p:cNvPr>
          <p:cNvSpPr>
            <a:spLocks noGrp="1"/>
          </p:cNvSpPr>
          <p:nvPr>
            <p:ph idx="1"/>
          </p:nvPr>
        </p:nvSpPr>
        <p:spPr>
          <a:xfrm>
            <a:off x="1232825" y="1101183"/>
            <a:ext cx="3128410" cy="2458593"/>
          </a:xfrm>
        </p:spPr>
        <p:txBody>
          <a:bodyPr>
            <a:normAutofit lnSpcReduction="10000"/>
          </a:bodyPr>
          <a:lstStyle/>
          <a:p>
            <a:r>
              <a:rPr lang="en-US" dirty="0"/>
              <a:t>Let’s write some quality requirements!</a:t>
            </a:r>
          </a:p>
          <a:p>
            <a:r>
              <a:rPr lang="en-US" dirty="0"/>
              <a:t>Try to write an informal goal, and then turn it into a verifiable non-functional requirement. </a:t>
            </a:r>
          </a:p>
        </p:txBody>
      </p:sp>
      <p:pic>
        <p:nvPicPr>
          <p:cNvPr id="7" name="Picture 2">
            <a:extLst>
              <a:ext uri="{FF2B5EF4-FFF2-40B4-BE49-F238E27FC236}">
                <a16:creationId xmlns:a16="http://schemas.microsoft.com/office/drawing/2014/main" id="{55B8569A-1C43-611E-1A69-406C6791B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038" y="1101135"/>
            <a:ext cx="3278188" cy="24586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07434E6D-37FA-AF61-78F8-3D807D2F8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55475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8D427C-F407-1B07-5B1A-1F12ED366408}"/>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775A4076-244E-EC9A-3831-FEB063507F9C}"/>
              </a:ext>
            </a:extLst>
          </p:cNvPr>
          <p:cNvSpPr>
            <a:spLocks noGrp="1"/>
          </p:cNvSpPr>
          <p:nvPr>
            <p:ph type="sldNum" sz="quarter" idx="12"/>
          </p:nvPr>
        </p:nvSpPr>
        <p:spPr/>
        <p:txBody>
          <a:bodyPr/>
          <a:lstStyle/>
          <a:p>
            <a:fld id="{10A01DC5-1685-4615-8240-15192985C6A2}" type="slidenum">
              <a:rPr lang="en-AU" smtClean="0"/>
              <a:pPr/>
              <a:t>79</a:t>
            </a:fld>
            <a:endParaRPr lang="en-AU"/>
          </a:p>
        </p:txBody>
      </p:sp>
      <p:sp>
        <p:nvSpPr>
          <p:cNvPr id="5" name="Text Placeholder 4">
            <a:extLst>
              <a:ext uri="{FF2B5EF4-FFF2-40B4-BE49-F238E27FC236}">
                <a16:creationId xmlns:a16="http://schemas.microsoft.com/office/drawing/2014/main" id="{81EF815A-2C2D-6F3D-5C3A-C58BB386EBC5}"/>
              </a:ext>
            </a:extLst>
          </p:cNvPr>
          <p:cNvSpPr>
            <a:spLocks noGrp="1"/>
          </p:cNvSpPr>
          <p:nvPr>
            <p:ph type="body" sz="quarter" idx="13"/>
          </p:nvPr>
        </p:nvSpPr>
        <p:spPr/>
        <p:txBody>
          <a:bodyPr/>
          <a:lstStyle/>
          <a:p>
            <a:r>
              <a:rPr lang="en-US" dirty="0"/>
              <a:t>Requirements Metrics</a:t>
            </a:r>
          </a:p>
        </p:txBody>
      </p:sp>
      <p:graphicFrame>
        <p:nvGraphicFramePr>
          <p:cNvPr id="6" name="Content Placeholder 4">
            <a:extLst>
              <a:ext uri="{FF2B5EF4-FFF2-40B4-BE49-F238E27FC236}">
                <a16:creationId xmlns:a16="http://schemas.microsoft.com/office/drawing/2014/main" id="{DE37CC36-037B-6D0F-C259-60751A1B4AF9}"/>
              </a:ext>
            </a:extLst>
          </p:cNvPr>
          <p:cNvGraphicFramePr>
            <a:graphicFrameLocks/>
          </p:cNvGraphicFramePr>
          <p:nvPr>
            <p:extLst>
              <p:ext uri="{D42A27DB-BD31-4B8C-83A1-F6EECF244321}">
                <p14:modId xmlns:p14="http://schemas.microsoft.com/office/powerpoint/2010/main" val="1488115478"/>
              </p:ext>
            </p:extLst>
          </p:nvPr>
        </p:nvGraphicFramePr>
        <p:xfrm>
          <a:off x="684000" y="664029"/>
          <a:ext cx="6202576" cy="3805111"/>
        </p:xfrm>
        <a:graphic>
          <a:graphicData uri="http://schemas.openxmlformats.org/drawingml/2006/table">
            <a:tbl>
              <a:tblPr firstRow="1" bandRow="1">
                <a:tableStyleId>{5C22544A-7EE6-4342-B048-85BDC9FD1C3A}</a:tableStyleId>
              </a:tblPr>
              <a:tblGrid>
                <a:gridCol w="3101288">
                  <a:extLst>
                    <a:ext uri="{9D8B030D-6E8A-4147-A177-3AD203B41FA5}">
                      <a16:colId xmlns:a16="http://schemas.microsoft.com/office/drawing/2014/main" val="20000"/>
                    </a:ext>
                  </a:extLst>
                </a:gridCol>
                <a:gridCol w="3101288">
                  <a:extLst>
                    <a:ext uri="{9D8B030D-6E8A-4147-A177-3AD203B41FA5}">
                      <a16:colId xmlns:a16="http://schemas.microsoft.com/office/drawing/2014/main" val="20001"/>
                    </a:ext>
                  </a:extLst>
                </a:gridCol>
              </a:tblGrid>
              <a:tr h="284888">
                <a:tc>
                  <a:txBody>
                    <a:bodyPr/>
                    <a:lstStyle/>
                    <a:p>
                      <a:r>
                        <a:rPr lang="en-US" sz="1100" dirty="0"/>
                        <a:t>Property</a:t>
                      </a:r>
                    </a:p>
                  </a:txBody>
                  <a:tcPr marL="51435" marR="51435" marT="25718" marB="25718"/>
                </a:tc>
                <a:tc>
                  <a:txBody>
                    <a:bodyPr/>
                    <a:lstStyle/>
                    <a:p>
                      <a:r>
                        <a:rPr lang="en-US" sz="1100" dirty="0"/>
                        <a:t>Measure</a:t>
                      </a:r>
                    </a:p>
                  </a:txBody>
                  <a:tcPr marL="51435" marR="51435" marT="25718" marB="25718"/>
                </a:tc>
                <a:extLst>
                  <a:ext uri="{0D108BD9-81ED-4DB2-BD59-A6C34878D82A}">
                    <a16:rowId xmlns:a16="http://schemas.microsoft.com/office/drawing/2014/main" val="10000"/>
                  </a:ext>
                </a:extLst>
              </a:tr>
              <a:tr h="502889">
                <a:tc>
                  <a:txBody>
                    <a:bodyPr/>
                    <a:lstStyle/>
                    <a:p>
                      <a:endParaRPr lang="en-US" sz="1100" dirty="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1"/>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2"/>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3"/>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4"/>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5"/>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6"/>
                  </a:ext>
                </a:extLst>
              </a:tr>
              <a:tr h="502889">
                <a:tc>
                  <a:txBody>
                    <a:bodyPr/>
                    <a:lstStyle/>
                    <a:p>
                      <a:endParaRPr lang="en-US" sz="1100"/>
                    </a:p>
                  </a:txBody>
                  <a:tcPr marL="51435" marR="51435" marT="25718" marB="25718"/>
                </a:tc>
                <a:tc>
                  <a:txBody>
                    <a:bodyPr/>
                    <a:lstStyle/>
                    <a:p>
                      <a:endParaRPr lang="en-US" sz="1100" dirty="0"/>
                    </a:p>
                    <a:p>
                      <a:endParaRPr lang="en-US" sz="1100" dirty="0"/>
                    </a:p>
                  </a:txBody>
                  <a:tcPr marL="51435" marR="51435" marT="25718" marB="25718"/>
                </a:tc>
                <a:extLst>
                  <a:ext uri="{0D108BD9-81ED-4DB2-BD59-A6C34878D82A}">
                    <a16:rowId xmlns:a16="http://schemas.microsoft.com/office/drawing/2014/main" val="10007"/>
                  </a:ext>
                </a:extLst>
              </a:tr>
            </a:tbl>
          </a:graphicData>
        </a:graphic>
      </p:graphicFrame>
      <p:pic>
        <p:nvPicPr>
          <p:cNvPr id="7" name="Picture 6" descr="Text&#10;&#10;Description automatically generated">
            <a:extLst>
              <a:ext uri="{FF2B5EF4-FFF2-40B4-BE49-F238E27FC236}">
                <a16:creationId xmlns:a16="http://schemas.microsoft.com/office/drawing/2014/main" id="{5D35911A-B5AF-13A0-B3E0-2A47FF565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099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6647BF-5292-2098-8C68-82284ACCBBAB}"/>
              </a:ext>
            </a:extLst>
          </p:cNvPr>
          <p:cNvSpPr>
            <a:spLocks noGrp="1"/>
          </p:cNvSpPr>
          <p:nvPr>
            <p:ph idx="1"/>
          </p:nvPr>
        </p:nvSpPr>
        <p:spPr/>
        <p:txBody>
          <a:bodyPr>
            <a:normAutofit fontScale="77500" lnSpcReduction="20000"/>
          </a:bodyPr>
          <a:lstStyle/>
          <a:p>
            <a:pPr marL="0" indent="0">
              <a:buNone/>
            </a:pPr>
            <a:endParaRPr lang="en-US" dirty="0"/>
          </a:p>
          <a:p>
            <a:pPr marL="0" indent="0">
              <a:buNone/>
            </a:pPr>
            <a:r>
              <a:rPr lang="en-US" dirty="0"/>
              <a:t>Emma, age 41, is a history teacher in a secondary school (high school) in Edinburgh. She teaches students from ages 12 to 18. She was born in Cardiff in Wales where both her father and her mother were teachers. After completing a degree in history from Newcastle University, she moved to Edinburgh to be with her partner and trained as a teacher. She has two children, aged 6 and 8, who both attend the local primary school. She likes to get home as early as she can to see her children, so often does lesson preparation, administration and marking from home. </a:t>
            </a:r>
          </a:p>
          <a:p>
            <a:pPr marL="0" indent="0">
              <a:buNone/>
            </a:pPr>
            <a:endParaRPr lang="en-US" dirty="0"/>
          </a:p>
          <a:p>
            <a:pPr marL="0" indent="0">
              <a:buNone/>
            </a:pPr>
            <a:r>
              <a:rPr lang="en-US" dirty="0"/>
              <a:t>Emma uses social media and the usual productivity applications to prepare her lessons, but is not particularly interested in digital technologies. She hates the virtual learning environment that is currently used in her school and avoids using it if she can. She believes that face-to-face teaching is most effective. She might use the </a:t>
            </a:r>
            <a:r>
              <a:rPr lang="en-US" dirty="0" err="1"/>
              <a:t>iLearn</a:t>
            </a:r>
            <a:r>
              <a:rPr lang="en-US" dirty="0"/>
              <a:t> system for administration and access to historic films and documents. However, she is not interested in a blended digital/face-to-face approach to teaching.</a:t>
            </a:r>
          </a:p>
        </p:txBody>
      </p:sp>
      <p:sp>
        <p:nvSpPr>
          <p:cNvPr id="3" name="Footer Placeholder 2">
            <a:extLst>
              <a:ext uri="{FF2B5EF4-FFF2-40B4-BE49-F238E27FC236}">
                <a16:creationId xmlns:a16="http://schemas.microsoft.com/office/drawing/2014/main" id="{B03CD370-715E-02B1-0A34-7EEE3D08BC70}"/>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974F744A-132F-528A-273B-44719B0BC1C3}"/>
              </a:ext>
            </a:extLst>
          </p:cNvPr>
          <p:cNvSpPr>
            <a:spLocks noGrp="1"/>
          </p:cNvSpPr>
          <p:nvPr>
            <p:ph type="sldNum" sz="quarter" idx="12"/>
          </p:nvPr>
        </p:nvSpPr>
        <p:spPr/>
        <p:txBody>
          <a:bodyPr/>
          <a:lstStyle/>
          <a:p>
            <a:fld id="{10A01DC5-1685-4615-8240-15192985C6A2}" type="slidenum">
              <a:rPr lang="en-AU" smtClean="0"/>
              <a:pPr/>
              <a:t>8</a:t>
            </a:fld>
            <a:endParaRPr lang="en-AU"/>
          </a:p>
        </p:txBody>
      </p:sp>
      <p:sp>
        <p:nvSpPr>
          <p:cNvPr id="5" name="Text Placeholder 4">
            <a:extLst>
              <a:ext uri="{FF2B5EF4-FFF2-40B4-BE49-F238E27FC236}">
                <a16:creationId xmlns:a16="http://schemas.microsoft.com/office/drawing/2014/main" id="{179A9E1A-7454-8C6C-BD13-61004F628BDB}"/>
              </a:ext>
            </a:extLst>
          </p:cNvPr>
          <p:cNvSpPr>
            <a:spLocks noGrp="1"/>
          </p:cNvSpPr>
          <p:nvPr>
            <p:ph type="body" sz="quarter" idx="13"/>
          </p:nvPr>
        </p:nvSpPr>
        <p:spPr/>
        <p:txBody>
          <a:bodyPr/>
          <a:lstStyle/>
          <a:p>
            <a:r>
              <a:rPr lang="en-US" dirty="0"/>
              <a:t>Emma, a history teacher</a:t>
            </a:r>
          </a:p>
        </p:txBody>
      </p:sp>
      <p:pic>
        <p:nvPicPr>
          <p:cNvPr id="6" name="Picture 5" descr="A picture containing text, stationary, colorful&#10;&#10;Description automatically generated">
            <a:extLst>
              <a:ext uri="{FF2B5EF4-FFF2-40B4-BE49-F238E27FC236}">
                <a16:creationId xmlns:a16="http://schemas.microsoft.com/office/drawing/2014/main" id="{8615A902-6BA6-EF2B-1819-F5295C457B5A}"/>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772016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of Requirements Engineering</a:t>
            </a:r>
          </a:p>
        </p:txBody>
      </p:sp>
      <p:sp>
        <p:nvSpPr>
          <p:cNvPr id="4" name="Slide Number Placeholder 3"/>
          <p:cNvSpPr>
            <a:spLocks noGrp="1"/>
          </p:cNvSpPr>
          <p:nvPr>
            <p:ph type="sldNum" sz="quarter" idx="12"/>
          </p:nvPr>
        </p:nvSpPr>
        <p:spPr/>
        <p:txBody>
          <a:bodyPr/>
          <a:lstStyle/>
          <a:p>
            <a:fld id="{76AE6866-47D1-8545-86FB-D1538888B964}" type="slidenum">
              <a:rPr lang="en-US" smtClean="0"/>
              <a:t>80</a:t>
            </a:fld>
            <a:endParaRPr lang="en-US"/>
          </a:p>
        </p:txBody>
      </p:sp>
    </p:spTree>
    <p:extLst>
      <p:ext uri="{BB962C8B-B14F-4D97-AF65-F5344CB8AC3E}">
        <p14:creationId xmlns:p14="http://schemas.microsoft.com/office/powerpoint/2010/main" val="40982236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DF0663-ACD4-6897-7075-F229A1072C44}"/>
              </a:ext>
            </a:extLst>
          </p:cNvPr>
          <p:cNvSpPr>
            <a:spLocks noGrp="1"/>
          </p:cNvSpPr>
          <p:nvPr>
            <p:ph idx="1"/>
          </p:nvPr>
        </p:nvSpPr>
        <p:spPr/>
        <p:txBody>
          <a:bodyPr/>
          <a:lstStyle/>
          <a:p>
            <a:r>
              <a:rPr lang="en-US" dirty="0"/>
              <a:t>Identify stakeholders</a:t>
            </a:r>
          </a:p>
          <a:p>
            <a:r>
              <a:rPr lang="en-US" dirty="0"/>
              <a:t>Understand the domain</a:t>
            </a:r>
          </a:p>
          <a:p>
            <a:pPr lvl="1"/>
            <a:r>
              <a:rPr lang="en-US" dirty="0"/>
              <a:t>Analyze artifacts, interact with stakeholders</a:t>
            </a:r>
          </a:p>
          <a:p>
            <a:r>
              <a:rPr lang="en-US" dirty="0"/>
              <a:t>Discover the real needs</a:t>
            </a:r>
          </a:p>
          <a:p>
            <a:pPr lvl="1"/>
            <a:r>
              <a:rPr lang="en-US" dirty="0"/>
              <a:t>Interview stakeholders</a:t>
            </a:r>
          </a:p>
          <a:p>
            <a:r>
              <a:rPr lang="en-US" dirty="0"/>
              <a:t>Explore alternatives to address needs</a:t>
            </a:r>
          </a:p>
        </p:txBody>
      </p:sp>
      <p:sp>
        <p:nvSpPr>
          <p:cNvPr id="3" name="Footer Placeholder 2">
            <a:extLst>
              <a:ext uri="{FF2B5EF4-FFF2-40B4-BE49-F238E27FC236}">
                <a16:creationId xmlns:a16="http://schemas.microsoft.com/office/drawing/2014/main" id="{3471B9D8-7BFE-30AF-0B3B-D30C38D7FFAA}"/>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A79457FC-683E-BD2D-9EB3-6300F9230B4A}"/>
              </a:ext>
            </a:extLst>
          </p:cNvPr>
          <p:cNvSpPr>
            <a:spLocks noGrp="1"/>
          </p:cNvSpPr>
          <p:nvPr>
            <p:ph type="sldNum" sz="quarter" idx="12"/>
          </p:nvPr>
        </p:nvSpPr>
        <p:spPr/>
        <p:txBody>
          <a:bodyPr/>
          <a:lstStyle/>
          <a:p>
            <a:fld id="{10A01DC5-1685-4615-8240-15192985C6A2}" type="slidenum">
              <a:rPr lang="en-AU" smtClean="0"/>
              <a:pPr/>
              <a:t>81</a:t>
            </a:fld>
            <a:endParaRPr lang="en-AU"/>
          </a:p>
        </p:txBody>
      </p:sp>
      <p:sp>
        <p:nvSpPr>
          <p:cNvPr id="5" name="Text Placeholder 4">
            <a:extLst>
              <a:ext uri="{FF2B5EF4-FFF2-40B4-BE49-F238E27FC236}">
                <a16:creationId xmlns:a16="http://schemas.microsoft.com/office/drawing/2014/main" id="{34EDA238-5D00-4CD0-5E83-A357B10B6AA4}"/>
              </a:ext>
            </a:extLst>
          </p:cNvPr>
          <p:cNvSpPr>
            <a:spLocks noGrp="1"/>
          </p:cNvSpPr>
          <p:nvPr>
            <p:ph type="body" sz="quarter" idx="13"/>
          </p:nvPr>
        </p:nvSpPr>
        <p:spPr/>
        <p:txBody>
          <a:bodyPr/>
          <a:lstStyle/>
          <a:p>
            <a:r>
              <a:rPr lang="en-US" dirty="0"/>
              <a:t>Typical Steps</a:t>
            </a:r>
          </a:p>
        </p:txBody>
      </p:sp>
      <p:pic>
        <p:nvPicPr>
          <p:cNvPr id="6" name="Picture 5" descr="Text&#10;&#10;Description automatically generated">
            <a:extLst>
              <a:ext uri="{FF2B5EF4-FFF2-40B4-BE49-F238E27FC236}">
                <a16:creationId xmlns:a16="http://schemas.microsoft.com/office/drawing/2014/main" id="{5DFAAF27-1C58-38A9-314D-09D914307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7387642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283BD-A51D-8088-3702-FFBAF44B6BA2}"/>
              </a:ext>
            </a:extLst>
          </p:cNvPr>
          <p:cNvSpPr>
            <a:spLocks noGrp="1"/>
          </p:cNvSpPr>
          <p:nvPr>
            <p:ph idx="1"/>
          </p:nvPr>
        </p:nvSpPr>
        <p:spPr/>
        <p:txBody>
          <a:bodyPr/>
          <a:lstStyle/>
          <a:p>
            <a:r>
              <a:rPr lang="en-US" dirty="0"/>
              <a:t>Who is the system for?</a:t>
            </a:r>
          </a:p>
          <a:p>
            <a:r>
              <a:rPr lang="en-US" dirty="0"/>
              <a:t>Stakeholders:</a:t>
            </a:r>
          </a:p>
          <a:p>
            <a:pPr lvl="1"/>
            <a:r>
              <a:rPr lang="en-US" dirty="0"/>
              <a:t>End users </a:t>
            </a:r>
          </a:p>
          <a:p>
            <a:pPr lvl="1"/>
            <a:r>
              <a:rPr lang="en-US" dirty="0"/>
              <a:t>System administrators </a:t>
            </a:r>
          </a:p>
          <a:p>
            <a:pPr lvl="1"/>
            <a:r>
              <a:rPr lang="en-US" dirty="0"/>
              <a:t>Engineers maintaining the system </a:t>
            </a:r>
          </a:p>
          <a:p>
            <a:pPr lvl="1"/>
            <a:r>
              <a:rPr lang="en-US" dirty="0"/>
              <a:t>Business managers </a:t>
            </a:r>
          </a:p>
          <a:p>
            <a:pPr lvl="1"/>
            <a:r>
              <a:rPr lang="en-US" dirty="0"/>
              <a:t>…who else?</a:t>
            </a:r>
          </a:p>
          <a:p>
            <a:endParaRPr lang="en-US" dirty="0"/>
          </a:p>
        </p:txBody>
      </p:sp>
      <p:sp>
        <p:nvSpPr>
          <p:cNvPr id="3" name="Footer Placeholder 2">
            <a:extLst>
              <a:ext uri="{FF2B5EF4-FFF2-40B4-BE49-F238E27FC236}">
                <a16:creationId xmlns:a16="http://schemas.microsoft.com/office/drawing/2014/main" id="{5C8619B8-2D1D-7988-5E9B-E131B4429769}"/>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282E934F-EEAA-E67F-6D8C-C19A588D01BA}"/>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5" name="Text Placeholder 4">
            <a:extLst>
              <a:ext uri="{FF2B5EF4-FFF2-40B4-BE49-F238E27FC236}">
                <a16:creationId xmlns:a16="http://schemas.microsoft.com/office/drawing/2014/main" id="{69FC8788-E927-22E0-9EF9-DD58EE7B8644}"/>
              </a:ext>
            </a:extLst>
          </p:cNvPr>
          <p:cNvSpPr>
            <a:spLocks noGrp="1"/>
          </p:cNvSpPr>
          <p:nvPr>
            <p:ph type="body" sz="quarter" idx="13"/>
          </p:nvPr>
        </p:nvSpPr>
        <p:spPr/>
        <p:txBody>
          <a:bodyPr/>
          <a:lstStyle/>
          <a:p>
            <a:r>
              <a:rPr lang="en-US" dirty="0"/>
              <a:t>Question</a:t>
            </a:r>
          </a:p>
        </p:txBody>
      </p:sp>
      <p:pic>
        <p:nvPicPr>
          <p:cNvPr id="6" name="Picture 5" descr="Text&#10;&#10;Description automatically generated">
            <a:extLst>
              <a:ext uri="{FF2B5EF4-FFF2-40B4-BE49-F238E27FC236}">
                <a16:creationId xmlns:a16="http://schemas.microsoft.com/office/drawing/2014/main" id="{DD5D4D15-CF10-4CF0-0216-EA9A73143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71403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1"/>
          <p:cNvSpPr txBox="1">
            <a:spLocks noGrp="1"/>
          </p:cNvSpPr>
          <p:nvPr>
            <p:ph type="title"/>
          </p:nvPr>
        </p:nvSpPr>
        <p:spPr>
          <a:prstGeom prst="rect">
            <a:avLst/>
          </a:prstGeom>
        </p:spPr>
        <p:txBody>
          <a:bodyPr>
            <a:normAutofit/>
          </a:bodyPr>
          <a:lstStyle>
            <a:lvl1pPr defTabSz="813816">
              <a:defRPr sz="3916"/>
            </a:lvl1pPr>
          </a:lstStyle>
          <a:p>
            <a:r>
              <a:rPr dirty="0"/>
              <a:t>Learning goals</a:t>
            </a:r>
          </a:p>
        </p:txBody>
      </p:sp>
      <p:sp>
        <p:nvSpPr>
          <p:cNvPr id="174" name="Content Placeholder 2"/>
          <p:cNvSpPr txBox="1">
            <a:spLocks noGrp="1"/>
          </p:cNvSpPr>
          <p:nvPr>
            <p:ph type="body" idx="1"/>
          </p:nvPr>
        </p:nvSpPr>
        <p:spPr>
          <a:prstGeom prst="rect">
            <a:avLst/>
          </a:prstGeom>
        </p:spPr>
        <p:txBody>
          <a:bodyPr/>
          <a:lstStyle/>
          <a:p>
            <a:r>
              <a:rPr sz="2100" dirty="0">
                <a:solidFill>
                  <a:schemeClr val="tx2">
                    <a:lumMod val="90000"/>
                  </a:schemeClr>
                </a:solidFill>
              </a:rPr>
              <a:t>Define and identify stakeholders.</a:t>
            </a:r>
          </a:p>
          <a:p>
            <a:r>
              <a:rPr sz="2100" dirty="0">
                <a:solidFill>
                  <a:schemeClr val="tx2">
                    <a:lumMod val="90000"/>
                  </a:schemeClr>
                </a:solidFill>
              </a:rPr>
              <a:t>Demonstrate basic proficiency in executing effective requirements interviews.</a:t>
            </a:r>
          </a:p>
          <a:p>
            <a:r>
              <a:rPr sz="2100" dirty="0">
                <a:solidFill>
                  <a:schemeClr val="tx2">
                    <a:lumMod val="90000"/>
                  </a:schemeClr>
                </a:solidFill>
              </a:rPr>
              <a:t>Evaluate risk for a product</a:t>
            </a:r>
          </a:p>
        </p:txBody>
      </p:sp>
      <p:sp>
        <p:nvSpPr>
          <p:cNvPr id="175"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83</a:t>
            </a:fld>
            <a:endParaRPr/>
          </a:p>
        </p:txBody>
      </p:sp>
      <p:pic>
        <p:nvPicPr>
          <p:cNvPr id="5" name="Picture 4" descr="Text&#10;&#10;Description automatically generated">
            <a:extLst>
              <a:ext uri="{FF2B5EF4-FFF2-40B4-BE49-F238E27FC236}">
                <a16:creationId xmlns:a16="http://schemas.microsoft.com/office/drawing/2014/main" id="{D88B0826-7F35-B511-0E88-11734232E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4668447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1"/>
          <p:cNvSpPr txBox="1">
            <a:spLocks noGrp="1"/>
          </p:cNvSpPr>
          <p:nvPr>
            <p:ph type="title"/>
          </p:nvPr>
        </p:nvSpPr>
        <p:spPr>
          <a:prstGeom prst="rect">
            <a:avLst/>
          </a:prstGeom>
        </p:spPr>
        <p:txBody>
          <a:bodyPr>
            <a:normAutofit/>
          </a:bodyPr>
          <a:lstStyle>
            <a:lvl1pPr defTabSz="813816">
              <a:defRPr sz="3916"/>
            </a:lvl1pPr>
          </a:lstStyle>
          <a:p>
            <a:r>
              <a:t>Interviews</a:t>
            </a:r>
          </a:p>
        </p:txBody>
      </p:sp>
      <p:sp>
        <p:nvSpPr>
          <p:cNvPr id="261"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rPr/>
              <a:t>84</a:t>
            </a:fld>
            <a:endParaRPr/>
          </a:p>
        </p:txBody>
      </p:sp>
      <p:pic>
        <p:nvPicPr>
          <p:cNvPr id="262" name="Content Placeholder 5" descr="Content Placeholder 5"/>
          <p:cNvPicPr>
            <a:picLocks noChangeAspect="1"/>
          </p:cNvPicPr>
          <p:nvPr/>
        </p:nvPicPr>
        <p:blipFill>
          <a:blip r:embed="rId3"/>
          <a:stretch>
            <a:fillRect/>
          </a:stretch>
        </p:blipFill>
        <p:spPr>
          <a:xfrm>
            <a:off x="3887632" y="1545572"/>
            <a:ext cx="3289064" cy="2488582"/>
          </a:xfrm>
          <a:prstGeom prst="rect">
            <a:avLst/>
          </a:prstGeom>
          <a:ln w="12700">
            <a:miter lim="400000"/>
          </a:ln>
        </p:spPr>
      </p:pic>
      <p:pic>
        <p:nvPicPr>
          <p:cNvPr id="5" name="Picture 4" descr="Text&#10;&#10;Description automatically generated">
            <a:extLst>
              <a:ext uri="{FF2B5EF4-FFF2-40B4-BE49-F238E27FC236}">
                <a16:creationId xmlns:a16="http://schemas.microsoft.com/office/drawing/2014/main" id="{26F65215-545A-CEB7-1770-95F33CE26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0526985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le 2"/>
          <p:cNvSpPr txBox="1">
            <a:spLocks noGrp="1"/>
          </p:cNvSpPr>
          <p:nvPr>
            <p:ph type="title"/>
          </p:nvPr>
        </p:nvSpPr>
        <p:spPr>
          <a:prstGeom prst="rect">
            <a:avLst/>
          </a:prstGeom>
        </p:spPr>
        <p:txBody>
          <a:bodyPr>
            <a:normAutofit/>
          </a:bodyPr>
          <a:lstStyle>
            <a:lvl1pPr defTabSz="813816">
              <a:defRPr sz="3916"/>
            </a:lvl1pPr>
          </a:lstStyle>
          <a:p>
            <a:r>
              <a:t>Interview Follow-up</a:t>
            </a:r>
          </a:p>
        </p:txBody>
      </p:sp>
      <p:sp>
        <p:nvSpPr>
          <p:cNvPr id="183" name="Content Placeholder 3"/>
          <p:cNvSpPr txBox="1">
            <a:spLocks noGrp="1"/>
          </p:cNvSpPr>
          <p:nvPr>
            <p:ph type="body" idx="1"/>
          </p:nvPr>
        </p:nvSpPr>
        <p:spPr>
          <a:prstGeom prst="rect">
            <a:avLst/>
          </a:prstGeom>
        </p:spPr>
        <p:txBody>
          <a:bodyPr/>
          <a:lstStyle/>
          <a:p>
            <a:r>
              <a:rPr sz="2700" dirty="0">
                <a:solidFill>
                  <a:schemeClr val="tx2">
                    <a:lumMod val="90000"/>
                  </a:schemeClr>
                </a:solidFill>
              </a:rPr>
              <a:t>Observations?</a:t>
            </a:r>
          </a:p>
          <a:p>
            <a:pPr marL="514350" lvl="1" indent="-231458">
              <a:spcBef>
                <a:spcPts val="169"/>
              </a:spcBef>
              <a:defRPr sz="3200"/>
            </a:pPr>
            <a:r>
              <a:rPr sz="2700" dirty="0">
                <a:solidFill>
                  <a:schemeClr val="tx2">
                    <a:lumMod val="90000"/>
                  </a:schemeClr>
                </a:solidFill>
              </a:rPr>
              <a:t>Anything surprising? Unexpected?</a:t>
            </a:r>
          </a:p>
          <a:p>
            <a:pPr marL="514350" lvl="1" indent="-231458">
              <a:spcBef>
                <a:spcPts val="169"/>
              </a:spcBef>
              <a:defRPr sz="3200"/>
            </a:pPr>
            <a:r>
              <a:rPr sz="2700" dirty="0">
                <a:solidFill>
                  <a:schemeClr val="tx2">
                    <a:lumMod val="90000"/>
                  </a:schemeClr>
                </a:solidFill>
              </a:rPr>
              <a:t>Confirmations of existing ideas?</a:t>
            </a:r>
          </a:p>
          <a:p>
            <a:pPr marL="514350" lvl="1" indent="-231458">
              <a:spcBef>
                <a:spcPts val="169"/>
              </a:spcBef>
              <a:defRPr sz="3200"/>
            </a:pPr>
            <a:r>
              <a:rPr sz="2700" dirty="0">
                <a:solidFill>
                  <a:schemeClr val="tx2">
                    <a:lumMod val="90000"/>
                  </a:schemeClr>
                </a:solidFill>
              </a:rPr>
              <a:t>Generalizable knowledge?</a:t>
            </a:r>
          </a:p>
        </p:txBody>
      </p:sp>
      <p:pic>
        <p:nvPicPr>
          <p:cNvPr id="4" name="Picture 3" descr="Text&#10;&#10;Description automatically generated">
            <a:extLst>
              <a:ext uri="{FF2B5EF4-FFF2-40B4-BE49-F238E27FC236}">
                <a16:creationId xmlns:a16="http://schemas.microsoft.com/office/drawing/2014/main" id="{878E2A0F-4A0F-7D6D-C800-94E529BB5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8595053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itle 1"/>
          <p:cNvSpPr txBox="1">
            <a:spLocks noGrp="1"/>
          </p:cNvSpPr>
          <p:nvPr>
            <p:ph type="title"/>
          </p:nvPr>
        </p:nvSpPr>
        <p:spPr>
          <a:prstGeom prst="rect">
            <a:avLst/>
          </a:prstGeom>
        </p:spPr>
        <p:txBody>
          <a:bodyPr>
            <a:normAutofit/>
          </a:bodyPr>
          <a:lstStyle>
            <a:lvl1pPr defTabSz="813816">
              <a:defRPr sz="3916"/>
            </a:lvl1pPr>
          </a:lstStyle>
          <a:p>
            <a:r>
              <a:rPr dirty="0"/>
              <a:t>Interview Tradeoffs</a:t>
            </a:r>
          </a:p>
        </p:txBody>
      </p:sp>
      <p:sp>
        <p:nvSpPr>
          <p:cNvPr id="265" name="Content Placeholder 2"/>
          <p:cNvSpPr txBox="1">
            <a:spLocks noGrp="1"/>
          </p:cNvSpPr>
          <p:nvPr>
            <p:ph type="body" idx="1"/>
          </p:nvPr>
        </p:nvSpPr>
        <p:spPr>
          <a:prstGeom prst="rect">
            <a:avLst/>
          </a:prstGeom>
        </p:spPr>
        <p:txBody>
          <a:bodyPr>
            <a:normAutofit lnSpcReduction="10000"/>
          </a:bodyPr>
          <a:lstStyle/>
          <a:p>
            <a:pPr marL="254603" indent="-193499" defTabSz="509206">
              <a:spcBef>
                <a:spcPts val="394"/>
              </a:spcBef>
              <a:defRPr sz="2673"/>
            </a:pPr>
            <a:r>
              <a:rPr dirty="0">
                <a:solidFill>
                  <a:schemeClr val="tx2">
                    <a:lumMod val="90000"/>
                  </a:schemeClr>
                </a:solidFill>
              </a:rPr>
              <a:t>Strengths</a:t>
            </a:r>
          </a:p>
          <a:p>
            <a:pPr marL="509206" lvl="1" indent="-229143" defTabSz="509206">
              <a:spcBef>
                <a:spcPts val="113"/>
              </a:spcBef>
              <a:defRPr sz="2376"/>
            </a:pPr>
            <a:r>
              <a:rPr sz="1500" dirty="0">
                <a:solidFill>
                  <a:schemeClr val="tx2">
                    <a:lumMod val="90000"/>
                  </a:schemeClr>
                </a:solidFill>
              </a:rPr>
              <a:t>What stakeholders do, feel, prefer</a:t>
            </a:r>
          </a:p>
          <a:p>
            <a:pPr marL="509206" lvl="1" indent="-229143" defTabSz="509206">
              <a:spcBef>
                <a:spcPts val="113"/>
              </a:spcBef>
              <a:defRPr sz="2376"/>
            </a:pPr>
            <a:r>
              <a:rPr sz="1500" dirty="0">
                <a:solidFill>
                  <a:schemeClr val="tx2">
                    <a:lumMod val="90000"/>
                  </a:schemeClr>
                </a:solidFill>
              </a:rPr>
              <a:t>How they interact with the system </a:t>
            </a:r>
          </a:p>
          <a:p>
            <a:pPr marL="509206" lvl="1" indent="-229143" defTabSz="509206">
              <a:spcBef>
                <a:spcPts val="113"/>
              </a:spcBef>
              <a:defRPr sz="2376"/>
            </a:pPr>
            <a:r>
              <a:rPr sz="1500" dirty="0">
                <a:solidFill>
                  <a:schemeClr val="tx2">
                    <a:lumMod val="90000"/>
                  </a:schemeClr>
                </a:solidFill>
              </a:rPr>
              <a:t>Challenges with current systems </a:t>
            </a:r>
            <a:endParaRPr sz="2100" dirty="0">
              <a:solidFill>
                <a:schemeClr val="tx2">
                  <a:lumMod val="90000"/>
                </a:schemeClr>
              </a:solidFill>
            </a:endParaRPr>
          </a:p>
          <a:p>
            <a:pPr marL="254603" indent="-193499" defTabSz="509206">
              <a:spcBef>
                <a:spcPts val="394"/>
              </a:spcBef>
              <a:defRPr sz="2673"/>
            </a:pPr>
            <a:r>
              <a:rPr b="1" dirty="0">
                <a:solidFill>
                  <a:schemeClr val="tx2">
                    <a:lumMod val="90000"/>
                  </a:schemeClr>
                </a:solidFill>
              </a:rPr>
              <a:t>Weaknesses</a:t>
            </a:r>
          </a:p>
          <a:p>
            <a:pPr marL="509206" lvl="1" indent="-229143" defTabSz="509206">
              <a:spcBef>
                <a:spcPts val="113"/>
              </a:spcBef>
              <a:defRPr sz="2376"/>
            </a:pPr>
            <a:r>
              <a:rPr sz="1500" dirty="0">
                <a:solidFill>
                  <a:schemeClr val="tx2">
                    <a:lumMod val="90000"/>
                  </a:schemeClr>
                </a:solidFill>
              </a:rPr>
              <a:t>Subjective, inconsistencies</a:t>
            </a:r>
          </a:p>
          <a:p>
            <a:pPr marL="509206" lvl="1" indent="-229143" defTabSz="509206">
              <a:spcBef>
                <a:spcPts val="113"/>
              </a:spcBef>
              <a:defRPr sz="2376"/>
            </a:pPr>
            <a:r>
              <a:rPr sz="1500" dirty="0">
                <a:solidFill>
                  <a:schemeClr val="tx2">
                    <a:lumMod val="90000"/>
                  </a:schemeClr>
                </a:solidFill>
              </a:rPr>
              <a:t>Capturing domain knowledge </a:t>
            </a:r>
          </a:p>
          <a:p>
            <a:pPr marL="509206" lvl="1" indent="-229143" defTabSz="509206">
              <a:spcBef>
                <a:spcPts val="113"/>
              </a:spcBef>
              <a:defRPr sz="2376"/>
            </a:pPr>
            <a:r>
              <a:rPr sz="1500" dirty="0">
                <a:solidFill>
                  <a:schemeClr val="tx2">
                    <a:lumMod val="90000"/>
                  </a:schemeClr>
                </a:solidFill>
              </a:rPr>
              <a:t>Familiarity </a:t>
            </a:r>
          </a:p>
          <a:p>
            <a:pPr marL="509206" lvl="1" indent="-229143" defTabSz="509206">
              <a:spcBef>
                <a:spcPts val="113"/>
              </a:spcBef>
              <a:defRPr sz="2376"/>
            </a:pPr>
            <a:r>
              <a:rPr sz="1500" dirty="0">
                <a:solidFill>
                  <a:schemeClr val="tx2">
                    <a:lumMod val="90000"/>
                  </a:schemeClr>
                </a:solidFill>
              </a:rPr>
              <a:t>Technical subtlety </a:t>
            </a:r>
          </a:p>
          <a:p>
            <a:pPr marL="509206" lvl="1" indent="-229143" defTabSz="509206">
              <a:spcBef>
                <a:spcPts val="113"/>
              </a:spcBef>
              <a:defRPr sz="2376"/>
            </a:pPr>
            <a:r>
              <a:rPr sz="1500" dirty="0">
                <a:solidFill>
                  <a:schemeClr val="tx2">
                    <a:lumMod val="90000"/>
                  </a:schemeClr>
                </a:solidFill>
              </a:rPr>
              <a:t>Organizational issues, such as politics</a:t>
            </a:r>
          </a:p>
          <a:p>
            <a:pPr marL="509206" lvl="1" indent="-229143" defTabSz="509206">
              <a:spcBef>
                <a:spcPts val="113"/>
              </a:spcBef>
              <a:defRPr sz="2376"/>
            </a:pPr>
            <a:r>
              <a:rPr sz="1500" dirty="0">
                <a:solidFill>
                  <a:schemeClr val="tx2">
                    <a:lumMod val="90000"/>
                  </a:schemeClr>
                </a:solidFill>
              </a:rPr>
              <a:t>Hinges on interviewer skill</a:t>
            </a:r>
          </a:p>
        </p:txBody>
      </p:sp>
      <p:sp>
        <p:nvSpPr>
          <p:cNvPr id="266"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86</a:t>
            </a:fld>
            <a:endParaRPr/>
          </a:p>
        </p:txBody>
      </p:sp>
      <p:pic>
        <p:nvPicPr>
          <p:cNvPr id="2" name="Picture 1" descr="Text&#10;&#10;Description automatically generated">
            <a:extLst>
              <a:ext uri="{FF2B5EF4-FFF2-40B4-BE49-F238E27FC236}">
                <a16:creationId xmlns:a16="http://schemas.microsoft.com/office/drawing/2014/main" id="{B7B54954-D309-FA7F-BEB6-54421D348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921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6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65">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65">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265">
                                            <p:txEl>
                                              <p:pRg st="5" end="5"/>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265">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265">
                                            <p:txEl>
                                              <p:pRg st="7" end="7"/>
                                            </p:txEl>
                                          </p:spTgt>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265">
                                            <p:txEl>
                                              <p:pRg st="8" end="8"/>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265">
                                            <p:txEl>
                                              <p:pRg st="9" end="9"/>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26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4F94F1-3982-6403-AA4B-55C70545B1DD}"/>
              </a:ext>
            </a:extLst>
          </p:cNvPr>
          <p:cNvSpPr>
            <a:spLocks noGrp="1"/>
          </p:cNvSpPr>
          <p:nvPr>
            <p:ph type="body" idx="1"/>
          </p:nvPr>
        </p:nvSpPr>
        <p:spPr/>
        <p:txBody>
          <a:bodyPr>
            <a:normAutofit/>
          </a:bodyPr>
          <a:lstStyle/>
          <a:p>
            <a:r>
              <a:rPr lang="en-US" dirty="0"/>
              <a:t>Identify stakeholder of interest and target information to be gathered.</a:t>
            </a:r>
          </a:p>
          <a:p>
            <a:r>
              <a:rPr lang="en-US" dirty="0"/>
              <a:t>Conduct interview.</a:t>
            </a:r>
          </a:p>
          <a:p>
            <a:pPr lvl="1"/>
            <a:r>
              <a:rPr lang="en-US" dirty="0"/>
              <a:t>(structured/unstructured, individual/group)</a:t>
            </a:r>
          </a:p>
          <a:p>
            <a:r>
              <a:rPr lang="en-US" dirty="0"/>
              <a:t>Record + transcribe interview</a:t>
            </a:r>
          </a:p>
          <a:p>
            <a:r>
              <a:rPr lang="en-US" dirty="0"/>
              <a:t>Report important findings.</a:t>
            </a:r>
          </a:p>
          <a:p>
            <a:r>
              <a:rPr lang="en-US" dirty="0"/>
              <a:t>Check validity of report with interviewee.</a:t>
            </a:r>
          </a:p>
        </p:txBody>
      </p:sp>
      <p:sp>
        <p:nvSpPr>
          <p:cNvPr id="3" name="Title 2">
            <a:extLst>
              <a:ext uri="{FF2B5EF4-FFF2-40B4-BE49-F238E27FC236}">
                <a16:creationId xmlns:a16="http://schemas.microsoft.com/office/drawing/2014/main" id="{1EDBF9ED-377D-537E-3782-B144B1169A1A}"/>
              </a:ext>
            </a:extLst>
          </p:cNvPr>
          <p:cNvSpPr>
            <a:spLocks noGrp="1"/>
          </p:cNvSpPr>
          <p:nvPr>
            <p:ph type="title"/>
          </p:nvPr>
        </p:nvSpPr>
        <p:spPr/>
        <p:txBody>
          <a:bodyPr/>
          <a:lstStyle/>
          <a:p>
            <a:r>
              <a:rPr lang="en-US" dirty="0"/>
              <a:t>Interview Process</a:t>
            </a:r>
          </a:p>
        </p:txBody>
      </p:sp>
      <p:sp>
        <p:nvSpPr>
          <p:cNvPr id="4" name="Slide Number Placeholder 3">
            <a:extLst>
              <a:ext uri="{FF2B5EF4-FFF2-40B4-BE49-F238E27FC236}">
                <a16:creationId xmlns:a16="http://schemas.microsoft.com/office/drawing/2014/main" id="{18E15297-B171-351C-4788-9A24ABA6308F}"/>
              </a:ext>
            </a:extLst>
          </p:cNvPr>
          <p:cNvSpPr>
            <a:spLocks noGrp="1"/>
          </p:cNvSpPr>
          <p:nvPr>
            <p:ph type="sldNum" sz="quarter" idx="2"/>
          </p:nvPr>
        </p:nvSpPr>
        <p:spPr/>
        <p:txBody>
          <a:bodyPr/>
          <a:lstStyle/>
          <a:p>
            <a:fld id="{86CB4B4D-7CA3-9044-876B-883B54F8677D}" type="slidenum">
              <a:rPr lang="en-AU" smtClean="0"/>
              <a:t>87</a:t>
            </a:fld>
            <a:endParaRPr lang="en-AU"/>
          </a:p>
        </p:txBody>
      </p:sp>
      <p:sp>
        <p:nvSpPr>
          <p:cNvPr id="5" name="Footer Placeholder 4">
            <a:extLst>
              <a:ext uri="{FF2B5EF4-FFF2-40B4-BE49-F238E27FC236}">
                <a16:creationId xmlns:a16="http://schemas.microsoft.com/office/drawing/2014/main" id="{CC490423-0DB2-DD59-53FD-BAF131ECE13C}"/>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pic>
        <p:nvPicPr>
          <p:cNvPr id="6" name="Picture 5" descr="Text&#10;&#10;Description automatically generated">
            <a:extLst>
              <a:ext uri="{FF2B5EF4-FFF2-40B4-BE49-F238E27FC236}">
                <a16:creationId xmlns:a16="http://schemas.microsoft.com/office/drawing/2014/main" id="{BDBAB5E6-30CA-1C95-632C-42D5E8971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02030762"/>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p:nvPr>
        </p:nvSpPr>
        <p:spPr>
          <a:prstGeom prst="rect">
            <a:avLst/>
          </a:prstGeom>
        </p:spPr>
        <p:txBody>
          <a:bodyPr>
            <a:normAutofit/>
          </a:bodyPr>
          <a:lstStyle>
            <a:lvl1pPr defTabSz="813816">
              <a:defRPr sz="3916"/>
            </a:lvl1pPr>
          </a:lstStyle>
          <a:p>
            <a:r>
              <a:t>Example: Identifying Problems</a:t>
            </a:r>
          </a:p>
        </p:txBody>
      </p:sp>
      <p:sp>
        <p:nvSpPr>
          <p:cNvPr id="273" name="Content Placeholder 2"/>
          <p:cNvSpPr txBox="1">
            <a:spLocks noGrp="1"/>
          </p:cNvSpPr>
          <p:nvPr>
            <p:ph type="body" idx="1"/>
          </p:nvPr>
        </p:nvSpPr>
        <p:spPr>
          <a:prstGeom prst="rect">
            <a:avLst/>
          </a:prstGeom>
        </p:spPr>
        <p:txBody>
          <a:bodyPr/>
          <a:lstStyle/>
          <a:p>
            <a:pPr marL="85725" indent="0">
              <a:buNone/>
              <a:defRPr sz="1800"/>
            </a:pPr>
            <a:r>
              <a:rPr sz="1800" dirty="0">
                <a:solidFill>
                  <a:schemeClr val="tx2">
                    <a:lumMod val="90000"/>
                  </a:schemeClr>
                </a:solidFill>
              </a:rPr>
              <a:t>What problems do you run into in your day-to-day work? Is there a standard way of solving it, or do you have a workaround?</a:t>
            </a:r>
          </a:p>
          <a:p>
            <a:pPr marL="282893" lvl="1" indent="0">
              <a:spcBef>
                <a:spcPts val="169"/>
              </a:spcBef>
              <a:buNone/>
              <a:defRPr sz="1800"/>
            </a:pPr>
            <a:r>
              <a:rPr dirty="0">
                <a:solidFill>
                  <a:schemeClr val="tx2">
                    <a:lumMod val="90000"/>
                  </a:schemeClr>
                </a:solidFill>
              </a:rPr>
              <a:t>Why is this a problem? How do you solve the problem today? How would you ideally like to solve the problem?</a:t>
            </a:r>
            <a:endParaRPr sz="2400" dirty="0">
              <a:solidFill>
                <a:schemeClr val="tx2">
                  <a:lumMod val="90000"/>
                </a:schemeClr>
              </a:solidFill>
            </a:endParaRPr>
          </a:p>
          <a:p>
            <a:pPr marL="85725" indent="0">
              <a:buNone/>
              <a:defRPr sz="1800"/>
            </a:pPr>
            <a:r>
              <a:rPr sz="1800" dirty="0">
                <a:solidFill>
                  <a:schemeClr val="tx2">
                    <a:lumMod val="90000"/>
                  </a:schemeClr>
                </a:solidFill>
              </a:rPr>
              <a:t>Keep asking follow-up questions (“What else is a problem for you?”, “Are there other things that give you trouble?”) for as long as the interviewee has more problems to describe.</a:t>
            </a:r>
          </a:p>
        </p:txBody>
      </p:sp>
      <p:sp>
        <p:nvSpPr>
          <p:cNvPr id="274"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88</a:t>
            </a:fld>
            <a:endParaRPr/>
          </a:p>
        </p:txBody>
      </p:sp>
      <p:pic>
        <p:nvPicPr>
          <p:cNvPr id="2" name="Picture 1" descr="Text&#10;&#10;Description automatically generated">
            <a:extLst>
              <a:ext uri="{FF2B5EF4-FFF2-40B4-BE49-F238E27FC236}">
                <a16:creationId xmlns:a16="http://schemas.microsoft.com/office/drawing/2014/main" id="{F81F2A4B-0D20-98B6-1E85-D20A27964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027702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p:nvPr>
        </p:nvSpPr>
        <p:spPr>
          <a:prstGeom prst="rect">
            <a:avLst/>
          </a:prstGeom>
        </p:spPr>
        <p:txBody>
          <a:bodyPr>
            <a:normAutofit/>
          </a:bodyPr>
          <a:lstStyle>
            <a:lvl1pPr defTabSz="813816">
              <a:defRPr sz="3916"/>
            </a:lvl1pPr>
          </a:lstStyle>
          <a:p>
            <a:r>
              <a:t>Example: Identifying Problems</a:t>
            </a:r>
          </a:p>
        </p:txBody>
      </p:sp>
      <p:sp>
        <p:nvSpPr>
          <p:cNvPr id="273" name="Content Placeholder 2"/>
          <p:cNvSpPr txBox="1">
            <a:spLocks noGrp="1"/>
          </p:cNvSpPr>
          <p:nvPr>
            <p:ph type="body" idx="1"/>
          </p:nvPr>
        </p:nvSpPr>
        <p:spPr>
          <a:prstGeom prst="rect">
            <a:avLst/>
          </a:prstGeom>
        </p:spPr>
        <p:txBody>
          <a:bodyPr/>
          <a:lstStyle/>
          <a:p>
            <a:pPr marL="85725" indent="0">
              <a:buNone/>
              <a:defRPr sz="1800"/>
            </a:pPr>
            <a:endParaRPr lang="en-AU" sz="1800" dirty="0">
              <a:solidFill>
                <a:schemeClr val="tx2">
                  <a:lumMod val="90000"/>
                </a:schemeClr>
              </a:solidFill>
            </a:endParaRPr>
          </a:p>
          <a:p>
            <a:pPr marL="85725" indent="0">
              <a:buNone/>
              <a:defRPr sz="1800"/>
            </a:pPr>
            <a:r>
              <a:rPr sz="1800" dirty="0">
                <a:solidFill>
                  <a:schemeClr val="tx2">
                    <a:lumMod val="90000"/>
                  </a:schemeClr>
                </a:solidFill>
              </a:rPr>
              <a:t>So, as I understand it, you are experiencing the following problems/needs (describe the interviewee’s problems and needs in your own words – often you will discover that you do not share the same image. It is very very common to not understand each other even if at first you think you do).</a:t>
            </a:r>
          </a:p>
          <a:p>
            <a:pPr marL="85725" indent="0">
              <a:buNone/>
              <a:defRPr sz="1800"/>
            </a:pPr>
            <a:r>
              <a:rPr sz="1800" dirty="0">
                <a:solidFill>
                  <a:schemeClr val="tx2">
                    <a:lumMod val="90000"/>
                  </a:schemeClr>
                </a:solidFill>
              </a:rPr>
              <a:t>Just to confirm, have I correctly understood the problems you have with the current solution?</a:t>
            </a:r>
          </a:p>
          <a:p>
            <a:pPr marL="85725" indent="0">
              <a:buNone/>
              <a:defRPr sz="1800"/>
            </a:pPr>
            <a:r>
              <a:rPr sz="1800" dirty="0">
                <a:solidFill>
                  <a:schemeClr val="tx2">
                    <a:lumMod val="90000"/>
                  </a:schemeClr>
                </a:solidFill>
              </a:rPr>
              <a:t>Are there any other problems you’re experiencing? If so, what are they?</a:t>
            </a:r>
          </a:p>
        </p:txBody>
      </p:sp>
      <p:sp>
        <p:nvSpPr>
          <p:cNvPr id="274"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89</a:t>
            </a:fld>
            <a:endParaRPr/>
          </a:p>
        </p:txBody>
      </p:sp>
      <p:pic>
        <p:nvPicPr>
          <p:cNvPr id="2" name="Picture 1" descr="Text&#10;&#10;Description automatically generated">
            <a:extLst>
              <a:ext uri="{FF2B5EF4-FFF2-40B4-BE49-F238E27FC236}">
                <a16:creationId xmlns:a16="http://schemas.microsoft.com/office/drawing/2014/main" id="{B0BA97F5-4FBC-BDCC-7FAA-25509CF48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777789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793FD-3B47-E519-89CD-6184DDDB124D}"/>
              </a:ext>
            </a:extLst>
          </p:cNvPr>
          <p:cNvSpPr>
            <a:spLocks noGrp="1"/>
          </p:cNvSpPr>
          <p:nvPr>
            <p:ph idx="1"/>
          </p:nvPr>
        </p:nvSpPr>
        <p:spPr/>
        <p:txBody>
          <a:bodyPr>
            <a:normAutofit fontScale="77500" lnSpcReduction="20000"/>
          </a:bodyPr>
          <a:lstStyle/>
          <a:p>
            <a:pPr marL="0" indent="0">
              <a:buNone/>
            </a:pPr>
            <a:endParaRPr lang="en-US" dirty="0"/>
          </a:p>
          <a:p>
            <a:pPr marL="0" indent="0">
              <a:buNone/>
            </a:pPr>
            <a:r>
              <a:rPr lang="en-US" dirty="0"/>
              <a:t>Elena, age 28, is a senior IT technician in a large secondary school (high school) in Glasgow with over 2000 students. Originally from Poland, she has a diploma in electronics from Potsdam University. She moved to Scotland in 2011 after being unemployed for a year after graduation. She has a Scottish partner, no children, and hopes to develop her career in Scotland. She was originally appointed as a junior technician but was promoted, in 2014,  to a senior post responsible for all the school computers. </a:t>
            </a:r>
          </a:p>
          <a:p>
            <a:pPr marL="0" indent="0">
              <a:buNone/>
            </a:pPr>
            <a:endParaRPr lang="en-US" dirty="0"/>
          </a:p>
          <a:p>
            <a:pPr marL="0" indent="0">
              <a:buNone/>
            </a:pPr>
            <a:r>
              <a:rPr lang="en-US" dirty="0"/>
              <a:t>Although not involved directly in teaching, Elena is often called on to help in computer science classes. She is a competent Python programmer and is a ‘power user’ of digital technologies. She has a long-term career goal of becoming a technical expert in digital learning technologies and being involved in their development. She wants to become an expert in the </a:t>
            </a:r>
            <a:r>
              <a:rPr lang="en-US" dirty="0" err="1"/>
              <a:t>iLearn</a:t>
            </a:r>
            <a:r>
              <a:rPr lang="en-US" dirty="0"/>
              <a:t> system and sees it as an experimental platform for supporting new uses for digital learning.</a:t>
            </a:r>
          </a:p>
        </p:txBody>
      </p:sp>
      <p:sp>
        <p:nvSpPr>
          <p:cNvPr id="3" name="Footer Placeholder 2">
            <a:extLst>
              <a:ext uri="{FF2B5EF4-FFF2-40B4-BE49-F238E27FC236}">
                <a16:creationId xmlns:a16="http://schemas.microsoft.com/office/drawing/2014/main" id="{E1CFB98E-A234-9E0D-1FA3-27122B42DBBC}"/>
              </a:ext>
            </a:extLst>
          </p:cNvPr>
          <p:cNvSpPr>
            <a:spLocks noGrp="1"/>
          </p:cNvSpPr>
          <p:nvPr>
            <p:ph type="ftr" sz="quarter" idx="11"/>
          </p:nvPr>
        </p:nvSpPr>
        <p:spPr/>
        <p:txBody>
          <a:bodyPr/>
          <a:lstStyle/>
          <a:p>
            <a:r>
              <a:rPr lang="en-US"/>
              <a:t>ANU SCHOOL OF COMPUTING   |  COMP 2120 / COMP 6120 | WEEK 2 OF 12: Requirements</a:t>
            </a:r>
            <a:endParaRPr lang="en-AU" dirty="0"/>
          </a:p>
        </p:txBody>
      </p:sp>
      <p:sp>
        <p:nvSpPr>
          <p:cNvPr id="4" name="Slide Number Placeholder 3">
            <a:extLst>
              <a:ext uri="{FF2B5EF4-FFF2-40B4-BE49-F238E27FC236}">
                <a16:creationId xmlns:a16="http://schemas.microsoft.com/office/drawing/2014/main" id="{A94082EE-6D7B-A803-50EE-33871D86A243}"/>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5" name="Text Placeholder 4">
            <a:extLst>
              <a:ext uri="{FF2B5EF4-FFF2-40B4-BE49-F238E27FC236}">
                <a16:creationId xmlns:a16="http://schemas.microsoft.com/office/drawing/2014/main" id="{4E633DB1-5AC9-9A07-D967-9D18B8616EA3}"/>
              </a:ext>
            </a:extLst>
          </p:cNvPr>
          <p:cNvSpPr>
            <a:spLocks noGrp="1"/>
          </p:cNvSpPr>
          <p:nvPr>
            <p:ph type="body" sz="quarter" idx="13"/>
          </p:nvPr>
        </p:nvSpPr>
        <p:spPr/>
        <p:txBody>
          <a:bodyPr/>
          <a:lstStyle/>
          <a:p>
            <a:r>
              <a:rPr lang="en-US" dirty="0"/>
              <a:t>Elena, a school IT technician</a:t>
            </a:r>
          </a:p>
          <a:p>
            <a:endParaRPr lang="en-US" dirty="0"/>
          </a:p>
        </p:txBody>
      </p:sp>
      <p:pic>
        <p:nvPicPr>
          <p:cNvPr id="6" name="Picture 5" descr="A picture containing text, stationary, colorful&#10;&#10;Description automatically generated">
            <a:extLst>
              <a:ext uri="{FF2B5EF4-FFF2-40B4-BE49-F238E27FC236}">
                <a16:creationId xmlns:a16="http://schemas.microsoft.com/office/drawing/2014/main" id="{BDEF339D-7CDB-F215-C028-D6E799612807}"/>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2221834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prstGeom prst="rect">
            <a:avLst/>
          </a:prstGeom>
        </p:spPr>
        <p:txBody>
          <a:bodyPr>
            <a:normAutofit/>
          </a:bodyPr>
          <a:lstStyle>
            <a:lvl1pPr defTabSz="813816">
              <a:defRPr sz="3916"/>
            </a:lvl1pPr>
          </a:lstStyle>
          <a:p>
            <a:r>
              <a:t>Capturing v. Synthesizing</a:t>
            </a:r>
          </a:p>
        </p:txBody>
      </p:sp>
      <p:sp>
        <p:nvSpPr>
          <p:cNvPr id="277" name="Content Placeholder 2"/>
          <p:cNvSpPr txBox="1">
            <a:spLocks noGrp="1"/>
          </p:cNvSpPr>
          <p:nvPr>
            <p:ph type="body" idx="1"/>
          </p:nvPr>
        </p:nvSpPr>
        <p:spPr>
          <a:prstGeom prst="rect">
            <a:avLst/>
          </a:prstGeom>
        </p:spPr>
        <p:txBody>
          <a:bodyPr/>
          <a:lstStyle/>
          <a:p>
            <a:pPr marL="56168" indent="0" defTabSz="468059">
              <a:lnSpc>
                <a:spcPct val="90000"/>
              </a:lnSpc>
              <a:spcBef>
                <a:spcPts val="394"/>
              </a:spcBef>
              <a:buNone/>
              <a:defRPr sz="3003"/>
            </a:pPr>
            <a:r>
              <a:rPr sz="2100" dirty="0">
                <a:solidFill>
                  <a:schemeClr val="tx2">
                    <a:lumMod val="90000"/>
                  </a:schemeClr>
                </a:solidFill>
              </a:rPr>
              <a:t>Engineers acquire requirements from many sources</a:t>
            </a:r>
          </a:p>
          <a:p>
            <a:pPr marL="257432" lvl="1" indent="0" defTabSz="468059">
              <a:lnSpc>
                <a:spcPct val="90000"/>
              </a:lnSpc>
              <a:spcBef>
                <a:spcPts val="113"/>
              </a:spcBef>
              <a:buNone/>
              <a:defRPr sz="2639"/>
            </a:pPr>
            <a:r>
              <a:rPr dirty="0">
                <a:solidFill>
                  <a:schemeClr val="tx2">
                    <a:lumMod val="90000"/>
                  </a:schemeClr>
                </a:solidFill>
              </a:rPr>
              <a:t>Elicit from stakeholders</a:t>
            </a:r>
          </a:p>
          <a:p>
            <a:pPr marL="257432" lvl="1" indent="0" defTabSz="468059">
              <a:lnSpc>
                <a:spcPct val="90000"/>
              </a:lnSpc>
              <a:spcBef>
                <a:spcPts val="113"/>
              </a:spcBef>
              <a:buNone/>
              <a:defRPr sz="2639"/>
            </a:pPr>
            <a:r>
              <a:rPr dirty="0">
                <a:solidFill>
                  <a:schemeClr val="tx2">
                    <a:lumMod val="90000"/>
                  </a:schemeClr>
                </a:solidFill>
              </a:rPr>
              <a:t>Extract from policies or other documentation</a:t>
            </a:r>
          </a:p>
          <a:p>
            <a:pPr marL="257432" lvl="1" indent="0" defTabSz="468059">
              <a:lnSpc>
                <a:spcPct val="90000"/>
              </a:lnSpc>
              <a:spcBef>
                <a:spcPts val="113"/>
              </a:spcBef>
              <a:buNone/>
              <a:defRPr sz="2639"/>
            </a:pPr>
            <a:r>
              <a:rPr dirty="0">
                <a:solidFill>
                  <a:schemeClr val="tx2">
                    <a:lumMod val="90000"/>
                  </a:schemeClr>
                </a:solidFill>
              </a:rPr>
              <a:t>Synthesize from above + estimation and invention</a:t>
            </a:r>
          </a:p>
          <a:p>
            <a:pPr marL="56168" indent="0" defTabSz="468059">
              <a:lnSpc>
                <a:spcPct val="90000"/>
              </a:lnSpc>
              <a:spcBef>
                <a:spcPts val="394"/>
              </a:spcBef>
              <a:buNone/>
              <a:defRPr sz="3003"/>
            </a:pPr>
            <a:r>
              <a:rPr sz="2100" dirty="0">
                <a:solidFill>
                  <a:schemeClr val="tx2">
                    <a:lumMod val="90000"/>
                  </a:schemeClr>
                </a:solidFill>
              </a:rPr>
              <a:t>Because stakeholders do not always know what they want, engineers must…</a:t>
            </a:r>
          </a:p>
          <a:p>
            <a:pPr marL="257432" lvl="1" indent="0" defTabSz="468059">
              <a:lnSpc>
                <a:spcPct val="90000"/>
              </a:lnSpc>
              <a:spcBef>
                <a:spcPts val="113"/>
              </a:spcBef>
              <a:buNone/>
              <a:defRPr sz="2639"/>
            </a:pPr>
            <a:r>
              <a:rPr dirty="0">
                <a:solidFill>
                  <a:schemeClr val="tx2">
                    <a:lumMod val="90000"/>
                  </a:schemeClr>
                </a:solidFill>
              </a:rPr>
              <a:t>Be faithful to stakeholder needs and expectations</a:t>
            </a:r>
          </a:p>
          <a:p>
            <a:pPr marL="257432" lvl="1" indent="0" defTabSz="468059">
              <a:lnSpc>
                <a:spcPct val="90000"/>
              </a:lnSpc>
              <a:spcBef>
                <a:spcPts val="113"/>
              </a:spcBef>
              <a:buNone/>
              <a:defRPr sz="2639"/>
            </a:pPr>
            <a:r>
              <a:rPr dirty="0">
                <a:solidFill>
                  <a:schemeClr val="tx2">
                    <a:lumMod val="90000"/>
                  </a:schemeClr>
                </a:solidFill>
              </a:rPr>
              <a:t>Anticipate additional needs and risks</a:t>
            </a:r>
          </a:p>
          <a:p>
            <a:pPr marL="257432" lvl="1" indent="0" defTabSz="468059">
              <a:lnSpc>
                <a:spcPct val="90000"/>
              </a:lnSpc>
              <a:spcBef>
                <a:spcPts val="113"/>
              </a:spcBef>
              <a:buNone/>
              <a:defRPr sz="2639"/>
            </a:pPr>
            <a:r>
              <a:rPr dirty="0">
                <a:solidFill>
                  <a:schemeClr val="tx2">
                    <a:lumMod val="90000"/>
                  </a:schemeClr>
                </a:solidFill>
              </a:rPr>
              <a:t>Validate that “additional needs” are necessary or desired</a:t>
            </a:r>
          </a:p>
        </p:txBody>
      </p:sp>
      <p:pic>
        <p:nvPicPr>
          <p:cNvPr id="2" name="Picture 1" descr="Text&#10;&#10;Description automatically generated">
            <a:extLst>
              <a:ext uri="{FF2B5EF4-FFF2-40B4-BE49-F238E27FC236}">
                <a16:creationId xmlns:a16="http://schemas.microsoft.com/office/drawing/2014/main" id="{1D30EE82-B77E-0959-F015-D3B992162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25249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7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77">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77">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277">
                                            <p:txEl>
                                              <p:pRg st="5" end="5"/>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277">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2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build="p"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a:spLocks noGrp="1"/>
          </p:cNvSpPr>
          <p:nvPr>
            <p:ph type="title"/>
          </p:nvPr>
        </p:nvSpPr>
        <p:spPr>
          <a:prstGeom prst="rect">
            <a:avLst/>
          </a:prstGeom>
        </p:spPr>
        <p:txBody>
          <a:bodyPr>
            <a:normAutofit/>
          </a:bodyPr>
          <a:lstStyle>
            <a:lvl1pPr defTabSz="813816">
              <a:defRPr sz="3916"/>
            </a:lvl1pPr>
          </a:lstStyle>
          <a:p>
            <a:r>
              <a:t>Interview Advice</a:t>
            </a:r>
          </a:p>
        </p:txBody>
      </p:sp>
      <p:sp>
        <p:nvSpPr>
          <p:cNvPr id="280" name="Content Placeholder 2"/>
          <p:cNvSpPr txBox="1">
            <a:spLocks noGrp="1"/>
          </p:cNvSpPr>
          <p:nvPr>
            <p:ph type="body" idx="1"/>
          </p:nvPr>
        </p:nvSpPr>
        <p:spPr>
          <a:prstGeom prst="rect">
            <a:avLst/>
          </a:prstGeom>
        </p:spPr>
        <p:txBody>
          <a:bodyPr/>
          <a:lstStyle/>
          <a:p>
            <a:pPr marL="85725" indent="0">
              <a:buNone/>
              <a:defRPr sz="2500"/>
            </a:pPr>
            <a:r>
              <a:rPr sz="1800" dirty="0">
                <a:solidFill>
                  <a:schemeClr val="tx2">
                    <a:lumMod val="90000"/>
                  </a:schemeClr>
                </a:solidFill>
              </a:rPr>
              <a:t>Get basic facts about the interviewee before (role, responsibilities, …)</a:t>
            </a:r>
          </a:p>
          <a:p>
            <a:pPr marL="85725" indent="0">
              <a:buNone/>
              <a:defRPr sz="2500"/>
            </a:pPr>
            <a:r>
              <a:rPr sz="1800" dirty="0">
                <a:solidFill>
                  <a:schemeClr val="tx2">
                    <a:lumMod val="90000"/>
                  </a:schemeClr>
                </a:solidFill>
              </a:rPr>
              <a:t>Review interview questions before interview</a:t>
            </a:r>
          </a:p>
          <a:p>
            <a:pPr marL="85725" indent="0">
              <a:buNone/>
              <a:defRPr sz="2500"/>
            </a:pPr>
            <a:r>
              <a:rPr sz="1800" dirty="0">
                <a:solidFill>
                  <a:schemeClr val="tx2">
                    <a:lumMod val="90000"/>
                  </a:schemeClr>
                </a:solidFill>
              </a:rPr>
              <a:t>Begin concretely with specific questions, proposals; work through prototype or scenario</a:t>
            </a:r>
          </a:p>
          <a:p>
            <a:pPr marL="282893" lvl="1" indent="0">
              <a:spcBef>
                <a:spcPts val="169"/>
              </a:spcBef>
              <a:buNone/>
              <a:defRPr sz="2200"/>
            </a:pPr>
            <a:r>
              <a:rPr sz="1500" dirty="0">
                <a:solidFill>
                  <a:schemeClr val="tx2">
                    <a:lumMod val="90000"/>
                  </a:schemeClr>
                </a:solidFill>
              </a:rPr>
              <a:t>Relate to current system, if applicable.</a:t>
            </a:r>
          </a:p>
          <a:p>
            <a:pPr marL="85725" indent="0">
              <a:buNone/>
              <a:defRPr sz="2500"/>
            </a:pPr>
            <a:r>
              <a:rPr sz="1800" dirty="0">
                <a:solidFill>
                  <a:schemeClr val="tx2">
                    <a:lumMod val="90000"/>
                  </a:schemeClr>
                </a:solidFill>
              </a:rPr>
              <a:t>Be open-minded; explore additional issues that arise naturally, but stay focused on the system.</a:t>
            </a:r>
          </a:p>
          <a:p>
            <a:pPr marL="85725" indent="0">
              <a:buNone/>
              <a:defRPr sz="2500"/>
            </a:pPr>
            <a:r>
              <a:rPr sz="1800" dirty="0">
                <a:solidFill>
                  <a:schemeClr val="tx2">
                    <a:lumMod val="90000"/>
                  </a:schemeClr>
                </a:solidFill>
              </a:rPr>
              <a:t>Contrast with current system/alternatives. Explore conflicts and priorities</a:t>
            </a:r>
          </a:p>
          <a:p>
            <a:pPr marL="85725" indent="0">
              <a:buNone/>
              <a:defRPr sz="2500"/>
            </a:pPr>
            <a:r>
              <a:rPr sz="1800" dirty="0">
                <a:solidFill>
                  <a:schemeClr val="tx2">
                    <a:lumMod val="90000"/>
                  </a:schemeClr>
                </a:solidFill>
              </a:rPr>
              <a:t>Plan for follow-up questions</a:t>
            </a:r>
          </a:p>
        </p:txBody>
      </p:sp>
      <p:sp>
        <p:nvSpPr>
          <p:cNvPr id="281"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91</a:t>
            </a:fld>
            <a:endParaRPr/>
          </a:p>
        </p:txBody>
      </p:sp>
      <p:pic>
        <p:nvPicPr>
          <p:cNvPr id="2" name="Picture 1" descr="Text&#10;&#10;Description automatically generated">
            <a:extLst>
              <a:ext uri="{FF2B5EF4-FFF2-40B4-BE49-F238E27FC236}">
                <a16:creationId xmlns:a16="http://schemas.microsoft.com/office/drawing/2014/main" id="{1AE1C746-7169-73B8-C98B-C3A57C4A0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8454197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80">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8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280">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2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build="p"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
          <p:cNvSpPr txBox="1">
            <a:spLocks noGrp="1"/>
          </p:cNvSpPr>
          <p:nvPr>
            <p:ph type="title"/>
          </p:nvPr>
        </p:nvSpPr>
        <p:spPr>
          <a:prstGeom prst="rect">
            <a:avLst/>
          </a:prstGeom>
        </p:spPr>
        <p:txBody>
          <a:bodyPr>
            <a:normAutofit/>
          </a:bodyPr>
          <a:lstStyle>
            <a:lvl1pPr defTabSz="813816">
              <a:defRPr sz="3916"/>
            </a:lvl1pPr>
          </a:lstStyle>
          <a:p>
            <a:r>
              <a:rPr dirty="0"/>
              <a:t>Bonus: Guidelines for effective interviews</a:t>
            </a:r>
          </a:p>
        </p:txBody>
      </p:sp>
      <p:sp>
        <p:nvSpPr>
          <p:cNvPr id="284" name="Rectangle 3"/>
          <p:cNvSpPr txBox="1">
            <a:spLocks noGrp="1"/>
          </p:cNvSpPr>
          <p:nvPr>
            <p:ph type="body" idx="1"/>
          </p:nvPr>
        </p:nvSpPr>
        <p:spPr>
          <a:prstGeom prst="rect">
            <a:avLst/>
          </a:prstGeom>
        </p:spPr>
        <p:txBody>
          <a:bodyPr/>
          <a:lstStyle/>
          <a:p>
            <a:pPr marL="85725" indent="0">
              <a:buNone/>
              <a:defRPr sz="2500"/>
            </a:pPr>
            <a:r>
              <a:rPr sz="1800" dirty="0">
                <a:solidFill>
                  <a:schemeClr val="tx2">
                    <a:lumMod val="90000"/>
                  </a:schemeClr>
                </a:solidFill>
              </a:rPr>
              <a:t>Identify the right interviewee sample for full coverage of issues</a:t>
            </a:r>
          </a:p>
          <a:p>
            <a:pPr marL="282893" lvl="1" indent="0">
              <a:spcBef>
                <a:spcPts val="169"/>
              </a:spcBef>
              <a:buNone/>
              <a:defRPr sz="2200"/>
            </a:pPr>
            <a:r>
              <a:rPr sz="1500" dirty="0">
                <a:solidFill>
                  <a:schemeClr val="tx2">
                    <a:lumMod val="90000"/>
                  </a:schemeClr>
                </a:solidFill>
              </a:rPr>
              <a:t>different responsibilities, expertise, tasks, exposure to problems</a:t>
            </a:r>
          </a:p>
          <a:p>
            <a:pPr marL="85725" indent="0">
              <a:buNone/>
              <a:defRPr sz="2500"/>
            </a:pPr>
            <a:r>
              <a:rPr sz="1800" dirty="0">
                <a:solidFill>
                  <a:schemeClr val="tx2">
                    <a:lumMod val="90000"/>
                  </a:schemeClr>
                </a:solidFill>
              </a:rPr>
              <a:t>Come prepared, to focus on right issue at right time</a:t>
            </a:r>
          </a:p>
          <a:p>
            <a:pPr marL="282893" lvl="1" indent="0">
              <a:spcBef>
                <a:spcPts val="169"/>
              </a:spcBef>
              <a:buNone/>
              <a:defRPr sz="2200"/>
            </a:pPr>
            <a:r>
              <a:rPr sz="1500" dirty="0">
                <a:solidFill>
                  <a:schemeClr val="tx2">
                    <a:lumMod val="90000"/>
                  </a:schemeClr>
                </a:solidFill>
              </a:rPr>
              <a:t>background study first</a:t>
            </a:r>
          </a:p>
          <a:p>
            <a:pPr marL="282893" lvl="1" indent="0">
              <a:spcBef>
                <a:spcPts val="169"/>
              </a:spcBef>
              <a:buNone/>
              <a:defRPr sz="2200"/>
            </a:pPr>
            <a:r>
              <a:rPr sz="1500" dirty="0">
                <a:solidFill>
                  <a:schemeClr val="tx2">
                    <a:lumMod val="90000"/>
                  </a:schemeClr>
                </a:solidFill>
              </a:rPr>
              <a:t>predesign a sequence of questions for this interviewee </a:t>
            </a:r>
          </a:p>
          <a:p>
            <a:pPr marL="85725" indent="0">
              <a:buNone/>
              <a:defRPr sz="2500"/>
            </a:pPr>
            <a:r>
              <a:rPr sz="1800" dirty="0">
                <a:solidFill>
                  <a:schemeClr val="tx2">
                    <a:lumMod val="90000"/>
                  </a:schemeClr>
                </a:solidFill>
              </a:rPr>
              <a:t>Centre the interview on the interviewee’s work &amp; concerns</a:t>
            </a:r>
          </a:p>
          <a:p>
            <a:pPr marL="85725" indent="0">
              <a:buNone/>
              <a:defRPr sz="2500"/>
            </a:pPr>
            <a:r>
              <a:rPr sz="1800" dirty="0">
                <a:solidFill>
                  <a:schemeClr val="tx2">
                    <a:lumMod val="90000"/>
                  </a:schemeClr>
                </a:solidFill>
              </a:rPr>
              <a:t>Keep control over the interview</a:t>
            </a:r>
          </a:p>
          <a:p>
            <a:pPr marL="85725" indent="0">
              <a:buNone/>
              <a:defRPr sz="2500"/>
            </a:pPr>
            <a:r>
              <a:rPr sz="1800" dirty="0">
                <a:solidFill>
                  <a:schemeClr val="tx2">
                    <a:lumMod val="90000"/>
                  </a:schemeClr>
                </a:solidFill>
              </a:rPr>
              <a:t>Make the interviewee feel comfortable</a:t>
            </a:r>
          </a:p>
          <a:p>
            <a:pPr marL="282893" lvl="1" indent="0">
              <a:spcBef>
                <a:spcPts val="169"/>
              </a:spcBef>
              <a:buNone/>
              <a:defRPr sz="2200"/>
            </a:pPr>
            <a:r>
              <a:rPr sz="1500" dirty="0">
                <a:solidFill>
                  <a:schemeClr val="tx2">
                    <a:lumMod val="90000"/>
                  </a:schemeClr>
                </a:solidFill>
              </a:rPr>
              <a:t>Start: break ice, provide motivation, ask easy questions</a:t>
            </a:r>
          </a:p>
          <a:p>
            <a:pPr marL="282893" lvl="1" indent="0">
              <a:spcBef>
                <a:spcPts val="169"/>
              </a:spcBef>
              <a:buNone/>
              <a:defRPr sz="2200"/>
            </a:pPr>
            <a:r>
              <a:rPr sz="1500" dirty="0">
                <a:solidFill>
                  <a:schemeClr val="tx2">
                    <a:lumMod val="90000"/>
                  </a:schemeClr>
                </a:solidFill>
              </a:rPr>
              <a:t>Consider the person too, not only the role</a:t>
            </a:r>
          </a:p>
          <a:p>
            <a:pPr marL="282893" lvl="1" indent="0">
              <a:spcBef>
                <a:spcPts val="169"/>
              </a:spcBef>
              <a:buNone/>
              <a:defRPr sz="2200"/>
            </a:pPr>
            <a:r>
              <a:rPr sz="1500" dirty="0">
                <a:solidFill>
                  <a:schemeClr val="tx2">
                    <a:lumMod val="90000"/>
                  </a:schemeClr>
                </a:solidFill>
              </a:rPr>
              <a:t>Do always appear as a trustworthy partner</a:t>
            </a:r>
          </a:p>
        </p:txBody>
      </p:sp>
      <p:pic>
        <p:nvPicPr>
          <p:cNvPr id="2" name="Picture 1" descr="Text&#10;&#10;Description automatically generated">
            <a:extLst>
              <a:ext uri="{FF2B5EF4-FFF2-40B4-BE49-F238E27FC236}">
                <a16:creationId xmlns:a16="http://schemas.microsoft.com/office/drawing/2014/main" id="{80C89F25-B913-0DAD-2196-50654635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769664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4">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4">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284">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iterate>
                                    <p:tmAbs val="0"/>
                                  </p:iterate>
                                  <p:childTnLst>
                                    <p:set>
                                      <p:cBhvr>
                                        <p:cTn id="15" fill="hold"/>
                                        <p:tgtEl>
                                          <p:spTgt spid="284">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8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8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8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28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28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2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build="p"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tangle 2"/>
          <p:cNvSpPr txBox="1">
            <a:spLocks noGrp="1"/>
          </p:cNvSpPr>
          <p:nvPr>
            <p:ph type="title"/>
          </p:nvPr>
        </p:nvSpPr>
        <p:spPr>
          <a:prstGeom prst="rect">
            <a:avLst/>
          </a:prstGeom>
        </p:spPr>
        <p:txBody>
          <a:bodyPr>
            <a:normAutofit/>
          </a:bodyPr>
          <a:lstStyle>
            <a:lvl1pPr defTabSz="813816">
              <a:defRPr sz="3916"/>
            </a:lvl1pPr>
          </a:lstStyle>
          <a:p>
            <a:r>
              <a:t>Bonus: Guidelines for effective interviews</a:t>
            </a:r>
          </a:p>
        </p:txBody>
      </p:sp>
      <p:sp>
        <p:nvSpPr>
          <p:cNvPr id="287" name="Rectangle 3"/>
          <p:cNvSpPr txBox="1">
            <a:spLocks noGrp="1"/>
          </p:cNvSpPr>
          <p:nvPr>
            <p:ph type="body" idx="1"/>
          </p:nvPr>
        </p:nvSpPr>
        <p:spPr>
          <a:prstGeom prst="rect">
            <a:avLst/>
          </a:prstGeom>
        </p:spPr>
        <p:txBody>
          <a:bodyPr>
            <a:normAutofit lnSpcReduction="10000"/>
          </a:bodyPr>
          <a:lstStyle/>
          <a:p>
            <a:pPr marL="61104" indent="0" defTabSz="509206">
              <a:spcBef>
                <a:spcPts val="394"/>
              </a:spcBef>
              <a:buNone/>
              <a:defRPr sz="2475"/>
            </a:pPr>
            <a:r>
              <a:rPr sz="1800" dirty="0">
                <a:solidFill>
                  <a:schemeClr val="tx2">
                    <a:lumMod val="90000"/>
                  </a:schemeClr>
                </a:solidFill>
              </a:rPr>
              <a:t>Be focused, keep open-ended questions for the end</a:t>
            </a:r>
          </a:p>
          <a:p>
            <a:pPr marL="61104" indent="0" defTabSz="509206">
              <a:spcBef>
                <a:spcPts val="394"/>
              </a:spcBef>
              <a:buNone/>
              <a:defRPr sz="2475"/>
            </a:pPr>
            <a:r>
              <a:rPr sz="1800" dirty="0">
                <a:solidFill>
                  <a:schemeClr val="tx2">
                    <a:lumMod val="90000"/>
                  </a:schemeClr>
                </a:solidFill>
              </a:rPr>
              <a:t>Be open-minded, flexible in case of unexpected answers</a:t>
            </a:r>
          </a:p>
          <a:p>
            <a:pPr marL="61104" indent="0" defTabSz="509206">
              <a:spcBef>
                <a:spcPts val="394"/>
              </a:spcBef>
              <a:buNone/>
              <a:defRPr sz="2475"/>
            </a:pPr>
            <a:r>
              <a:rPr sz="1800" dirty="0">
                <a:solidFill>
                  <a:schemeClr val="tx2">
                    <a:lumMod val="90000"/>
                  </a:schemeClr>
                </a:solidFill>
              </a:rPr>
              <a:t>Ask why-questions without being offending</a:t>
            </a:r>
          </a:p>
          <a:p>
            <a:pPr marL="61104" indent="0" defTabSz="509206">
              <a:spcBef>
                <a:spcPts val="394"/>
              </a:spcBef>
              <a:buNone/>
              <a:defRPr sz="2475"/>
            </a:pPr>
            <a:r>
              <a:rPr sz="1800" dirty="0">
                <a:solidFill>
                  <a:schemeClr val="tx2">
                    <a:lumMod val="90000"/>
                  </a:schemeClr>
                </a:solidFill>
              </a:rPr>
              <a:t>Avoid certain types of questions ...</a:t>
            </a:r>
          </a:p>
          <a:p>
            <a:pPr marL="280063" lvl="1" indent="0" defTabSz="509206">
              <a:spcBef>
                <a:spcPts val="113"/>
              </a:spcBef>
              <a:buNone/>
              <a:defRPr sz="2178"/>
            </a:pPr>
            <a:r>
              <a:rPr sz="1500" dirty="0">
                <a:solidFill>
                  <a:schemeClr val="tx2">
                    <a:lumMod val="90000"/>
                  </a:schemeClr>
                </a:solidFill>
              </a:rPr>
              <a:t>opinion or biased</a:t>
            </a:r>
          </a:p>
          <a:p>
            <a:pPr marL="280063" lvl="1" indent="0" defTabSz="509206">
              <a:spcBef>
                <a:spcPts val="113"/>
              </a:spcBef>
              <a:buNone/>
              <a:defRPr sz="2178"/>
            </a:pPr>
            <a:r>
              <a:rPr sz="1500" dirty="0">
                <a:solidFill>
                  <a:schemeClr val="tx2">
                    <a:lumMod val="90000"/>
                  </a:schemeClr>
                </a:solidFill>
              </a:rPr>
              <a:t>affirmative</a:t>
            </a:r>
          </a:p>
          <a:p>
            <a:pPr marL="280063" lvl="1" indent="0" defTabSz="509206">
              <a:spcBef>
                <a:spcPts val="113"/>
              </a:spcBef>
              <a:buNone/>
              <a:defRPr sz="2178"/>
            </a:pPr>
            <a:r>
              <a:rPr sz="1500" dirty="0">
                <a:solidFill>
                  <a:schemeClr val="tx2">
                    <a:lumMod val="90000"/>
                  </a:schemeClr>
                </a:solidFill>
              </a:rPr>
              <a:t>obvious or impossible answer for this interviewee</a:t>
            </a:r>
          </a:p>
          <a:p>
            <a:pPr marL="61104" indent="0" defTabSz="509206">
              <a:spcBef>
                <a:spcPts val="394"/>
              </a:spcBef>
              <a:buNone/>
              <a:defRPr sz="2475"/>
            </a:pPr>
            <a:r>
              <a:rPr sz="1800" dirty="0">
                <a:solidFill>
                  <a:schemeClr val="tx2">
                    <a:lumMod val="90000"/>
                  </a:schemeClr>
                </a:solidFill>
              </a:rPr>
              <a:t>Edit &amp; structure interview transcripts while still fresh in mind</a:t>
            </a:r>
          </a:p>
          <a:p>
            <a:pPr marL="280063" lvl="1" indent="0" defTabSz="509206">
              <a:spcBef>
                <a:spcPts val="113"/>
              </a:spcBef>
              <a:buNone/>
              <a:defRPr sz="2178"/>
            </a:pPr>
            <a:r>
              <a:rPr sz="1500" dirty="0">
                <a:solidFill>
                  <a:schemeClr val="tx2">
                    <a:lumMod val="90000"/>
                  </a:schemeClr>
                </a:solidFill>
              </a:rPr>
              <a:t>including personal reactions, attitudes, </a:t>
            </a:r>
            <a:r>
              <a:rPr sz="1500" dirty="0" err="1">
                <a:solidFill>
                  <a:schemeClr val="tx2">
                    <a:lumMod val="90000"/>
                  </a:schemeClr>
                </a:solidFill>
              </a:rPr>
              <a:t>etc</a:t>
            </a:r>
            <a:endParaRPr sz="1500" dirty="0">
              <a:solidFill>
                <a:schemeClr val="tx2">
                  <a:lumMod val="90000"/>
                </a:schemeClr>
              </a:solidFill>
            </a:endParaRPr>
          </a:p>
          <a:p>
            <a:pPr marL="61104" indent="0" defTabSz="509206">
              <a:spcBef>
                <a:spcPts val="394"/>
              </a:spcBef>
              <a:buNone/>
              <a:defRPr sz="2475"/>
            </a:pPr>
            <a:r>
              <a:rPr sz="1800" dirty="0">
                <a:solidFill>
                  <a:schemeClr val="tx2">
                    <a:lumMod val="90000"/>
                  </a:schemeClr>
                </a:solidFill>
              </a:rPr>
              <a:t>Keep interviewee in the loop</a:t>
            </a:r>
          </a:p>
          <a:p>
            <a:pPr marL="280063" lvl="1" indent="0" defTabSz="509206">
              <a:spcBef>
                <a:spcPts val="113"/>
              </a:spcBef>
              <a:buNone/>
              <a:defRPr sz="2178"/>
            </a:pPr>
            <a:r>
              <a:rPr sz="1500" dirty="0">
                <a:solidFill>
                  <a:schemeClr val="tx2">
                    <a:lumMod val="90000"/>
                  </a:schemeClr>
                </a:solidFill>
              </a:rPr>
              <a:t>co-review interview transcript for validation &amp; refinement</a:t>
            </a:r>
          </a:p>
        </p:txBody>
      </p:sp>
      <p:pic>
        <p:nvPicPr>
          <p:cNvPr id="2" name="Picture 1" descr="Text&#10;&#10;Description automatically generated">
            <a:extLst>
              <a:ext uri="{FF2B5EF4-FFF2-40B4-BE49-F238E27FC236}">
                <a16:creationId xmlns:a16="http://schemas.microsoft.com/office/drawing/2014/main" id="{34A9689D-166F-A9BE-8227-BAE9BAED8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969535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8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2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287">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87">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287">
                                            <p:txEl>
                                              <p:pRg st="8" end="8"/>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287">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2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build="p"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ADCF82-B82B-8ABF-3598-803A2A046E05}"/>
              </a:ext>
            </a:extLst>
          </p:cNvPr>
          <p:cNvSpPr>
            <a:spLocks noGrp="1"/>
          </p:cNvSpPr>
          <p:nvPr>
            <p:ph type="body" idx="1"/>
          </p:nvPr>
        </p:nvSpPr>
        <p:spPr/>
        <p:txBody>
          <a:bodyPr>
            <a:normAutofit fontScale="92500"/>
          </a:bodyPr>
          <a:lstStyle/>
          <a:p>
            <a:r>
              <a:rPr lang="en-AU" dirty="0"/>
              <a:t>Why? How to use?</a:t>
            </a:r>
          </a:p>
          <a:p>
            <a:r>
              <a:rPr lang="en-AU" dirty="0"/>
              <a:t>Stakeholders:</a:t>
            </a:r>
          </a:p>
          <a:p>
            <a:pPr lvl="1" indent="457200"/>
            <a:r>
              <a:rPr lang="en-AU" dirty="0"/>
              <a:t>don’t always know what they want or how to articulate it, or how much things cost. </a:t>
            </a:r>
          </a:p>
          <a:p>
            <a:pPr lvl="1" indent="457200"/>
            <a:r>
              <a:rPr lang="en-AU" dirty="0"/>
              <a:t>have domain knowledge, may use jargon, or may leave out “obvious” requirements that aren’t obvious to a non-expert.</a:t>
            </a:r>
          </a:p>
          <a:p>
            <a:pPr lvl="1" indent="457200"/>
            <a:r>
              <a:rPr lang="en-AU" dirty="0"/>
              <a:t>can be hard to pin down</a:t>
            </a:r>
          </a:p>
          <a:p>
            <a:pPr lvl="2" indent="914400"/>
            <a:r>
              <a:rPr lang="en-AU" dirty="0"/>
              <a:t>Distributed, difficult to access, have hidden needs</a:t>
            </a:r>
          </a:p>
          <a:p>
            <a:pPr lvl="2" indent="914400"/>
            <a:r>
              <a:rPr lang="en-AU" dirty="0"/>
              <a:t>External to the system</a:t>
            </a:r>
          </a:p>
          <a:p>
            <a:r>
              <a:rPr lang="en-AU" dirty="0"/>
              <a:t>Risk: Missing or hidden stakeholders, “requirements—delay—surprise!”</a:t>
            </a:r>
          </a:p>
          <a:p>
            <a:r>
              <a:rPr lang="en-AU" dirty="0"/>
              <a:t>Risk: unidentified/unhandled </a:t>
            </a:r>
            <a:r>
              <a:rPr lang="en-AU" b="1" dirty="0"/>
              <a:t>conflicts.</a:t>
            </a:r>
          </a:p>
        </p:txBody>
      </p:sp>
      <p:sp>
        <p:nvSpPr>
          <p:cNvPr id="3" name="Title 2">
            <a:extLst>
              <a:ext uri="{FF2B5EF4-FFF2-40B4-BE49-F238E27FC236}">
                <a16:creationId xmlns:a16="http://schemas.microsoft.com/office/drawing/2014/main" id="{797C66E0-A719-6A89-E637-4EB696D4458B}"/>
              </a:ext>
            </a:extLst>
          </p:cNvPr>
          <p:cNvSpPr>
            <a:spLocks noGrp="1"/>
          </p:cNvSpPr>
          <p:nvPr>
            <p:ph type="title"/>
          </p:nvPr>
        </p:nvSpPr>
        <p:spPr/>
        <p:txBody>
          <a:bodyPr/>
          <a:lstStyle/>
          <a:p>
            <a:r>
              <a:rPr lang="en-US" dirty="0"/>
              <a:t>Prototypes, Mockups, Stories</a:t>
            </a:r>
          </a:p>
        </p:txBody>
      </p:sp>
      <p:sp>
        <p:nvSpPr>
          <p:cNvPr id="4" name="Slide Number Placeholder 3">
            <a:extLst>
              <a:ext uri="{FF2B5EF4-FFF2-40B4-BE49-F238E27FC236}">
                <a16:creationId xmlns:a16="http://schemas.microsoft.com/office/drawing/2014/main" id="{85C0D028-DC0C-BF31-EBB6-07BCC457F495}"/>
              </a:ext>
            </a:extLst>
          </p:cNvPr>
          <p:cNvSpPr>
            <a:spLocks noGrp="1"/>
          </p:cNvSpPr>
          <p:nvPr>
            <p:ph type="sldNum" sz="quarter" idx="2"/>
          </p:nvPr>
        </p:nvSpPr>
        <p:spPr/>
        <p:txBody>
          <a:bodyPr/>
          <a:lstStyle/>
          <a:p>
            <a:fld id="{86CB4B4D-7CA3-9044-876B-883B54F8677D}" type="slidenum">
              <a:rPr lang="en-AU" smtClean="0"/>
              <a:t>94</a:t>
            </a:fld>
            <a:endParaRPr lang="en-AU"/>
          </a:p>
        </p:txBody>
      </p:sp>
      <p:sp>
        <p:nvSpPr>
          <p:cNvPr id="5" name="Footer Placeholder 4">
            <a:extLst>
              <a:ext uri="{FF2B5EF4-FFF2-40B4-BE49-F238E27FC236}">
                <a16:creationId xmlns:a16="http://schemas.microsoft.com/office/drawing/2014/main" id="{D99B8EB2-CB96-02B8-5AD7-894776C83B8D}"/>
              </a:ext>
            </a:extLst>
          </p:cNvPr>
          <p:cNvSpPr>
            <a:spLocks noGrp="1"/>
          </p:cNvSpPr>
          <p:nvPr>
            <p:ph type="ftr" sz="quarter" idx="11"/>
          </p:nvPr>
        </p:nvSpPr>
        <p:spPr/>
        <p:txBody>
          <a:bodyPr/>
          <a:lstStyle/>
          <a:p>
            <a:pPr>
              <a:defRPr/>
            </a:pPr>
            <a:r>
              <a:rPr lang="en-AU"/>
              <a:t>ANU SCHOOL OF COMPUTING   |  COMP 2120 / COMP 6120 | WEEK 2 OF 12: Requirements</a:t>
            </a:r>
            <a:endParaRPr lang="en-AU" dirty="0"/>
          </a:p>
        </p:txBody>
      </p:sp>
      <p:pic>
        <p:nvPicPr>
          <p:cNvPr id="6" name="Picture 5" descr="Text&#10;&#10;Description automatically generated">
            <a:extLst>
              <a:ext uri="{FF2B5EF4-FFF2-40B4-BE49-F238E27FC236}">
                <a16:creationId xmlns:a16="http://schemas.microsoft.com/office/drawing/2014/main" id="{3746C4B3-7582-05BC-C41E-5AEE2FEB2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0949656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prstGeom prst="rect">
            <a:avLst/>
          </a:prstGeom>
        </p:spPr>
        <p:txBody>
          <a:bodyPr>
            <a:normAutofit/>
          </a:bodyPr>
          <a:lstStyle>
            <a:lvl1pPr defTabSz="813816">
              <a:defRPr sz="3916"/>
            </a:lvl1pPr>
          </a:lstStyle>
          <a:p>
            <a:r>
              <a:t>High- vs low- fidelity mockups</a:t>
            </a:r>
          </a:p>
        </p:txBody>
      </p:sp>
      <p:sp>
        <p:nvSpPr>
          <p:cNvPr id="297" name="Slide Number Placeholder 2"/>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95</a:t>
            </a:fld>
            <a:endParaRPr/>
          </a:p>
        </p:txBody>
      </p:sp>
      <p:pic>
        <p:nvPicPr>
          <p:cNvPr id="298" name="Picture 4" descr="Picture 4"/>
          <p:cNvPicPr>
            <a:picLocks noChangeAspect="1"/>
          </p:cNvPicPr>
          <p:nvPr/>
        </p:nvPicPr>
        <p:blipFill>
          <a:blip r:embed="rId3"/>
          <a:stretch>
            <a:fillRect/>
          </a:stretch>
        </p:blipFill>
        <p:spPr>
          <a:xfrm>
            <a:off x="2448521" y="1855589"/>
            <a:ext cx="4236244" cy="1914525"/>
          </a:xfrm>
          <a:prstGeom prst="rect">
            <a:avLst/>
          </a:prstGeom>
          <a:ln w="38100" cap="sq">
            <a:solidFill>
              <a:srgbClr val="000000"/>
            </a:solidFill>
            <a:miter/>
          </a:ln>
          <a:effectLst>
            <a:outerShdw blurRad="50800" dist="38100" dir="2700000" rotWithShape="0">
              <a:srgbClr val="000000">
                <a:alpha val="43000"/>
              </a:srgbClr>
            </a:outerShdw>
          </a:effectLst>
        </p:spPr>
      </p:pic>
      <p:pic>
        <p:nvPicPr>
          <p:cNvPr id="299" name="Picture 3" descr="Picture 3"/>
          <p:cNvPicPr>
            <a:picLocks noChangeAspect="1"/>
          </p:cNvPicPr>
          <p:nvPr/>
        </p:nvPicPr>
        <p:blipFill>
          <a:blip r:embed="rId4"/>
          <a:stretch>
            <a:fillRect/>
          </a:stretch>
        </p:blipFill>
        <p:spPr>
          <a:xfrm>
            <a:off x="3977283" y="2411017"/>
            <a:ext cx="2100263" cy="1678781"/>
          </a:xfrm>
          <a:prstGeom prst="rect">
            <a:avLst/>
          </a:prstGeom>
          <a:ln w="38100" cap="sq">
            <a:solidFill>
              <a:srgbClr val="000000"/>
            </a:solidFill>
            <a:miter/>
          </a:ln>
          <a:effectLst>
            <a:outerShdw blurRad="50800" dist="38100" dir="2700000" rotWithShape="0">
              <a:srgbClr val="000000">
                <a:alpha val="43000"/>
              </a:srgbClr>
            </a:outerShdw>
          </a:effectLst>
        </p:spPr>
      </p:pic>
      <p:grpSp>
        <p:nvGrpSpPr>
          <p:cNvPr id="302" name="Group 12"/>
          <p:cNvGrpSpPr/>
          <p:nvPr/>
        </p:nvGrpSpPr>
        <p:grpSpPr>
          <a:xfrm>
            <a:off x="3670103" y="3357563"/>
            <a:ext cx="116086" cy="205383"/>
            <a:chOff x="15963" y="0"/>
            <a:chExt cx="206374" cy="365124"/>
          </a:xfrm>
        </p:grpSpPr>
        <p:sp>
          <p:nvSpPr>
            <p:cNvPr id="300" name="Isosceles Triangle 6"/>
            <p:cNvSpPr/>
            <p:nvPr/>
          </p:nvSpPr>
          <p:spPr>
            <a:xfrm>
              <a:off x="15963" y="0"/>
              <a:ext cx="206375" cy="246997"/>
            </a:xfrm>
            <a:prstGeom prst="triangle">
              <a:avLst/>
            </a:prstGeom>
            <a:solidFill>
              <a:srgbClr val="595959"/>
            </a:solidFill>
            <a:ln w="12700" cap="flat">
              <a:solidFill>
                <a:srgbClr val="595959"/>
              </a:solidFill>
              <a:prstDash val="solid"/>
              <a:miter lim="800000"/>
            </a:ln>
            <a:effectLst/>
          </p:spPr>
          <p:txBody>
            <a:bodyPr wrap="square" lIns="25717" tIns="25717" rIns="25717" bIns="25717" numCol="1" anchor="ctr">
              <a:noAutofit/>
            </a:bodyPr>
            <a:lstStyle/>
            <a:p>
              <a:pPr algn="ctr"/>
              <a:endParaRPr sz="788"/>
            </a:p>
          </p:txBody>
        </p:sp>
        <p:sp>
          <p:nvSpPr>
            <p:cNvPr id="301" name="Straight Connector 8"/>
            <p:cNvSpPr/>
            <p:nvPr/>
          </p:nvSpPr>
          <p:spPr>
            <a:xfrm flipH="1">
              <a:off x="119150" y="246996"/>
              <a:ext cx="1" cy="118129"/>
            </a:xfrm>
            <a:prstGeom prst="line">
              <a:avLst/>
            </a:prstGeom>
            <a:solidFill>
              <a:schemeClr val="accent1"/>
            </a:solidFill>
            <a:ln w="38100" cap="flat">
              <a:solidFill>
                <a:srgbClr val="595959"/>
              </a:solidFill>
              <a:prstDash val="solid"/>
              <a:round/>
            </a:ln>
            <a:effectLst/>
          </p:spPr>
          <p:txBody>
            <a:bodyPr wrap="square" lIns="25717" tIns="25717" rIns="25717" bIns="25717" numCol="1" anchor="t">
              <a:noAutofit/>
            </a:bodyPr>
            <a:lstStyle/>
            <a:p>
              <a:endParaRPr sz="788"/>
            </a:p>
          </p:txBody>
        </p:sp>
      </p:grpSp>
      <p:sp>
        <p:nvSpPr>
          <p:cNvPr id="303" name="Oval 13"/>
          <p:cNvSpPr/>
          <p:nvPr/>
        </p:nvSpPr>
        <p:spPr>
          <a:xfrm>
            <a:off x="3652244" y="2634258"/>
            <a:ext cx="62509" cy="71438"/>
          </a:xfrm>
          <a:prstGeom prst="ellipse">
            <a:avLst/>
          </a:prstGeom>
          <a:solidFill>
            <a:schemeClr val="accent2"/>
          </a:solidFill>
          <a:ln w="12700">
            <a:solidFill>
              <a:srgbClr val="AD5B24"/>
            </a:solidFill>
            <a:miter/>
          </a:ln>
        </p:spPr>
        <p:txBody>
          <a:bodyPr lIns="25717" rIns="25717" anchor="ctr"/>
          <a:lstStyle/>
          <a:p>
            <a:pPr algn="ctr">
              <a:defRPr>
                <a:solidFill>
                  <a:srgbClr val="FFFFFF"/>
                </a:solidFill>
              </a:defRPr>
            </a:pPr>
            <a:endParaRPr sz="788"/>
          </a:p>
        </p:txBody>
      </p:sp>
      <p:pic>
        <p:nvPicPr>
          <p:cNvPr id="2" name="Picture 1" descr="Text&#10;&#10;Description automatically generated">
            <a:extLst>
              <a:ext uri="{FF2B5EF4-FFF2-40B4-BE49-F238E27FC236}">
                <a16:creationId xmlns:a16="http://schemas.microsoft.com/office/drawing/2014/main" id="{E39887F8-8BA1-BC52-3FB9-AA1CF7FE6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8482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27080 0.006250 -0.054160 0.012730 -0.071180 0.000000 C -0.088190 -0.012730 -0.097560 -0.062960 -0.102430 -0.076390" pathEditMode="relative">
                                      <p:cBhvr>
                                        <p:cTn id="6" dur="3000" fill="hold"/>
                                        <p:tgtEl>
                                          <p:spTgt spid="302"/>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withEffect">
                                  <p:stCondLst>
                                    <p:cond delay="0"/>
                                  </p:stCondLst>
                                  <p:childTnLst>
                                    <p:animMotion origin="layout" path="M 0.000000 0.000000 L -0.012154 0.037043 L -0.026044 -0.023147 L -0.036464 -0.004627 L -0.046874 0.041673 L -0.059024 0.032413 L -0.071184 0.013893 L -0.083334 0.076393 L -0.104164 0.090283 L -0.118054 0.069453" pathEditMode="relative">
                                      <p:cBhvr>
                                        <p:cTn id="9" dur="2000" fill="hold"/>
                                        <p:tgtEl>
                                          <p:spTgt spid="30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1"/>
          <p:cNvSpPr txBox="1">
            <a:spLocks noGrp="1"/>
          </p:cNvSpPr>
          <p:nvPr>
            <p:ph type="title"/>
          </p:nvPr>
        </p:nvSpPr>
        <p:spPr>
          <a:prstGeom prst="rect">
            <a:avLst/>
          </a:prstGeom>
        </p:spPr>
        <p:txBody>
          <a:bodyPr>
            <a:normAutofit/>
          </a:bodyPr>
          <a:lstStyle>
            <a:lvl1pPr defTabSz="813816">
              <a:defRPr sz="3916"/>
            </a:lvl1pPr>
          </a:lstStyle>
          <a:p>
            <a:r>
              <a:t>Storyboarding and scenarios</a:t>
            </a:r>
          </a:p>
        </p:txBody>
      </p:sp>
      <p:sp>
        <p:nvSpPr>
          <p:cNvPr id="318" name="Slide Number Placeholder 2"/>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96</a:t>
            </a:fld>
            <a:endParaRPr/>
          </a:p>
        </p:txBody>
      </p:sp>
      <p:pic>
        <p:nvPicPr>
          <p:cNvPr id="319" name="Picture 3" descr="Picture 3"/>
          <p:cNvPicPr>
            <a:picLocks noChangeAspect="1"/>
          </p:cNvPicPr>
          <p:nvPr/>
        </p:nvPicPr>
        <p:blipFill>
          <a:blip r:embed="rId3"/>
          <a:stretch>
            <a:fillRect/>
          </a:stretch>
        </p:blipFill>
        <p:spPr>
          <a:xfrm>
            <a:off x="3889157" y="2750715"/>
            <a:ext cx="1391738" cy="985163"/>
          </a:xfrm>
          <a:prstGeom prst="rect">
            <a:avLst/>
          </a:prstGeom>
          <a:ln w="12700">
            <a:miter lim="400000"/>
          </a:ln>
        </p:spPr>
      </p:pic>
      <p:pic>
        <p:nvPicPr>
          <p:cNvPr id="320" name="Picture 4" descr="Picture 4"/>
          <p:cNvPicPr>
            <a:picLocks noChangeAspect="1"/>
          </p:cNvPicPr>
          <p:nvPr/>
        </p:nvPicPr>
        <p:blipFill>
          <a:blip r:embed="rId4"/>
          <a:stretch>
            <a:fillRect/>
          </a:stretch>
        </p:blipFill>
        <p:spPr>
          <a:xfrm>
            <a:off x="2386012" y="1719858"/>
            <a:ext cx="1415723" cy="942099"/>
          </a:xfrm>
          <a:prstGeom prst="rect">
            <a:avLst/>
          </a:prstGeom>
          <a:ln w="12700">
            <a:miter lim="400000"/>
          </a:ln>
        </p:spPr>
      </p:pic>
      <p:pic>
        <p:nvPicPr>
          <p:cNvPr id="321" name="Picture 5" descr="Picture 5"/>
          <p:cNvPicPr>
            <a:picLocks noChangeAspect="1"/>
          </p:cNvPicPr>
          <p:nvPr/>
        </p:nvPicPr>
        <p:blipFill>
          <a:blip r:embed="rId5"/>
          <a:stretch>
            <a:fillRect/>
          </a:stretch>
        </p:blipFill>
        <p:spPr>
          <a:xfrm>
            <a:off x="5366251" y="2750715"/>
            <a:ext cx="1391738" cy="985163"/>
          </a:xfrm>
          <a:prstGeom prst="rect">
            <a:avLst/>
          </a:prstGeom>
          <a:ln w="12700">
            <a:miter lim="400000"/>
          </a:ln>
        </p:spPr>
      </p:pic>
      <p:pic>
        <p:nvPicPr>
          <p:cNvPr id="322" name="Picture 7" descr="Picture 7"/>
          <p:cNvPicPr>
            <a:picLocks noChangeAspect="1"/>
          </p:cNvPicPr>
          <p:nvPr/>
        </p:nvPicPr>
        <p:blipFill>
          <a:blip r:embed="rId6"/>
          <a:stretch>
            <a:fillRect/>
          </a:stretch>
        </p:blipFill>
        <p:spPr>
          <a:xfrm>
            <a:off x="3889157" y="1719858"/>
            <a:ext cx="1391738" cy="942099"/>
          </a:xfrm>
          <a:prstGeom prst="rect">
            <a:avLst/>
          </a:prstGeom>
          <a:ln w="12700">
            <a:miter lim="400000"/>
          </a:ln>
        </p:spPr>
      </p:pic>
      <p:pic>
        <p:nvPicPr>
          <p:cNvPr id="2" name="Picture 1" descr="Text&#10;&#10;Description automatically generated">
            <a:extLst>
              <a:ext uri="{FF2B5EF4-FFF2-40B4-BE49-F238E27FC236}">
                <a16:creationId xmlns:a16="http://schemas.microsoft.com/office/drawing/2014/main" id="{ADE5CC63-05F2-F6C7-1328-4ED280CB7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50111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prstGeom prst="rect">
            <a:avLst/>
          </a:prstGeom>
        </p:spPr>
        <p:txBody>
          <a:bodyPr>
            <a:normAutofit/>
          </a:bodyPr>
          <a:lstStyle>
            <a:lvl1pPr defTabSz="813816">
              <a:defRPr sz="3916"/>
            </a:lvl1pPr>
          </a:lstStyle>
          <a:p>
            <a:r>
              <a:t>Story</a:t>
            </a:r>
          </a:p>
        </p:txBody>
      </p:sp>
      <p:sp>
        <p:nvSpPr>
          <p:cNvPr id="327" name="Content Placeholder 2"/>
          <p:cNvSpPr txBox="1">
            <a:spLocks noGrp="1"/>
          </p:cNvSpPr>
          <p:nvPr>
            <p:ph type="body" idx="1"/>
          </p:nvPr>
        </p:nvSpPr>
        <p:spPr>
          <a:prstGeom prst="rect">
            <a:avLst/>
          </a:prstGeom>
        </p:spPr>
        <p:txBody>
          <a:bodyPr/>
          <a:lstStyle/>
          <a:p>
            <a:pPr>
              <a:defRPr>
                <a:latin typeface="Open Sans Bold"/>
                <a:ea typeface="Open Sans Bold"/>
                <a:cs typeface="Open Sans Bold"/>
                <a:sym typeface="Open Sans Bold"/>
              </a:defRPr>
            </a:pPr>
            <a:r>
              <a:rPr dirty="0">
                <a:solidFill>
                  <a:schemeClr val="tx2">
                    <a:lumMod val="90000"/>
                  </a:schemeClr>
                </a:solidFill>
              </a:rPr>
              <a:t>Who</a:t>
            </a:r>
            <a:r>
              <a:rPr dirty="0">
                <a:solidFill>
                  <a:schemeClr val="tx2">
                    <a:lumMod val="90000"/>
                  </a:schemeClr>
                </a:solidFill>
                <a:latin typeface="Open Sans Regular"/>
                <a:ea typeface="Open Sans Regular"/>
                <a:cs typeface="Open Sans Regular"/>
                <a:sym typeface="Open Sans Regular"/>
              </a:rPr>
              <a:t> the players are</a:t>
            </a:r>
          </a:p>
          <a:p>
            <a:pPr>
              <a:defRPr>
                <a:latin typeface="Open Sans Bold"/>
                <a:ea typeface="Open Sans Bold"/>
                <a:cs typeface="Open Sans Bold"/>
                <a:sym typeface="Open Sans Bold"/>
              </a:defRPr>
            </a:pPr>
            <a:r>
              <a:rPr dirty="0">
                <a:solidFill>
                  <a:schemeClr val="tx2">
                    <a:lumMod val="90000"/>
                  </a:schemeClr>
                </a:solidFill>
              </a:rPr>
              <a:t>What</a:t>
            </a:r>
            <a:r>
              <a:rPr dirty="0">
                <a:solidFill>
                  <a:schemeClr val="tx2">
                    <a:lumMod val="90000"/>
                  </a:schemeClr>
                </a:solidFill>
                <a:latin typeface="Open Sans Regular"/>
                <a:ea typeface="Open Sans Regular"/>
                <a:cs typeface="Open Sans Regular"/>
                <a:sym typeface="Open Sans Regular"/>
              </a:rPr>
              <a:t> happens to them</a:t>
            </a:r>
          </a:p>
          <a:p>
            <a:pPr>
              <a:defRPr>
                <a:latin typeface="Open Sans Bold"/>
                <a:ea typeface="Open Sans Bold"/>
                <a:cs typeface="Open Sans Bold"/>
                <a:sym typeface="Open Sans Bold"/>
              </a:defRPr>
            </a:pPr>
            <a:r>
              <a:rPr dirty="0">
                <a:solidFill>
                  <a:schemeClr val="tx2">
                    <a:lumMod val="90000"/>
                  </a:schemeClr>
                </a:solidFill>
              </a:rPr>
              <a:t>How</a:t>
            </a:r>
            <a:r>
              <a:rPr dirty="0">
                <a:solidFill>
                  <a:schemeClr val="tx2">
                    <a:lumMod val="90000"/>
                  </a:schemeClr>
                </a:solidFill>
                <a:latin typeface="Open Sans Regular"/>
                <a:ea typeface="Open Sans Regular"/>
                <a:cs typeface="Open Sans Regular"/>
                <a:sym typeface="Open Sans Regular"/>
              </a:rPr>
              <a:t> it happens through specific episode</a:t>
            </a:r>
          </a:p>
          <a:p>
            <a:pPr>
              <a:defRPr>
                <a:latin typeface="Open Sans Bold"/>
                <a:ea typeface="Open Sans Bold"/>
                <a:cs typeface="Open Sans Bold"/>
                <a:sym typeface="Open Sans Bold"/>
              </a:defRPr>
            </a:pPr>
            <a:r>
              <a:rPr dirty="0">
                <a:solidFill>
                  <a:schemeClr val="tx2">
                    <a:lumMod val="90000"/>
                  </a:schemeClr>
                </a:solidFill>
              </a:rPr>
              <a:t>Why</a:t>
            </a:r>
            <a:r>
              <a:rPr dirty="0">
                <a:solidFill>
                  <a:schemeClr val="tx2">
                    <a:lumMod val="90000"/>
                  </a:schemeClr>
                </a:solidFill>
                <a:latin typeface="Open Sans Regular"/>
                <a:ea typeface="Open Sans Regular"/>
                <a:cs typeface="Open Sans Regular"/>
                <a:sym typeface="Open Sans Regular"/>
              </a:rPr>
              <a:t> this happens</a:t>
            </a:r>
          </a:p>
          <a:p>
            <a:pPr>
              <a:defRPr>
                <a:latin typeface="Open Sans Bold"/>
                <a:ea typeface="Open Sans Bold"/>
                <a:cs typeface="Open Sans Bold"/>
                <a:sym typeface="Open Sans Bold"/>
              </a:defRPr>
            </a:pPr>
            <a:r>
              <a:rPr dirty="0">
                <a:solidFill>
                  <a:schemeClr val="tx2">
                    <a:lumMod val="90000"/>
                  </a:schemeClr>
                </a:solidFill>
              </a:rPr>
              <a:t>What</a:t>
            </a:r>
            <a:r>
              <a:rPr dirty="0">
                <a:solidFill>
                  <a:schemeClr val="tx2">
                    <a:lumMod val="90000"/>
                  </a:schemeClr>
                </a:solidFill>
                <a:latin typeface="Open Sans Regular"/>
                <a:ea typeface="Open Sans Regular"/>
                <a:cs typeface="Open Sans Regular"/>
                <a:sym typeface="Open Sans Regular"/>
              </a:rPr>
              <a:t> if such and such an event occurs</a:t>
            </a:r>
          </a:p>
          <a:p>
            <a:pPr>
              <a:defRPr>
                <a:latin typeface="Open Sans Bold"/>
                <a:ea typeface="Open Sans Bold"/>
                <a:cs typeface="Open Sans Bold"/>
                <a:sym typeface="Open Sans Bold"/>
              </a:defRPr>
            </a:pPr>
            <a:r>
              <a:rPr dirty="0">
                <a:solidFill>
                  <a:schemeClr val="tx2">
                    <a:lumMod val="90000"/>
                  </a:schemeClr>
                </a:solidFill>
              </a:rPr>
              <a:t>What</a:t>
            </a:r>
            <a:r>
              <a:rPr dirty="0">
                <a:solidFill>
                  <a:schemeClr val="tx2">
                    <a:lumMod val="90000"/>
                  </a:schemeClr>
                </a:solidFill>
                <a:latin typeface="Open Sans Regular"/>
                <a:ea typeface="Open Sans Regular"/>
                <a:cs typeface="Open Sans Regular"/>
                <a:sym typeface="Open Sans Regular"/>
              </a:rPr>
              <a:t> could go wrong as a consequence</a:t>
            </a:r>
          </a:p>
        </p:txBody>
      </p:sp>
      <p:sp>
        <p:nvSpPr>
          <p:cNvPr id="328"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97</a:t>
            </a:fld>
            <a:endParaRPr/>
          </a:p>
        </p:txBody>
      </p:sp>
      <p:pic>
        <p:nvPicPr>
          <p:cNvPr id="2" name="Picture 1" descr="Text&#10;&#10;Description automatically generated">
            <a:extLst>
              <a:ext uri="{FF2B5EF4-FFF2-40B4-BE49-F238E27FC236}">
                <a16:creationId xmlns:a16="http://schemas.microsoft.com/office/drawing/2014/main" id="{3C3B187B-FA1F-2F03-368E-EDE6540B1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25318720"/>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ontent Placeholder 2"/>
          <p:cNvSpPr txBox="1">
            <a:spLocks noGrp="1"/>
          </p:cNvSpPr>
          <p:nvPr>
            <p:ph type="body" idx="1"/>
          </p:nvPr>
        </p:nvSpPr>
        <p:spPr>
          <a:prstGeom prst="rect">
            <a:avLst/>
          </a:prstGeom>
        </p:spPr>
        <p:txBody>
          <a:bodyPr/>
          <a:lstStyle/>
          <a:p>
            <a:pPr marL="244316" indent="-185681" defTabSz="488633">
              <a:spcBef>
                <a:spcPts val="394"/>
              </a:spcBef>
              <a:defRPr sz="2280">
                <a:latin typeface="Open Sans Bold"/>
                <a:ea typeface="Open Sans Bold"/>
                <a:cs typeface="Open Sans Bold"/>
                <a:sym typeface="Open Sans Bold"/>
              </a:defRPr>
            </a:pPr>
            <a:r>
              <a:rPr sz="1500" dirty="0">
                <a:solidFill>
                  <a:schemeClr val="tx2">
                    <a:lumMod val="90000"/>
                  </a:schemeClr>
                </a:solidFill>
              </a:rPr>
              <a:t>Storyboards illustrate scenarios</a:t>
            </a:r>
            <a:r>
              <a:rPr sz="1500" dirty="0">
                <a:solidFill>
                  <a:schemeClr val="tx2">
                    <a:lumMod val="90000"/>
                  </a:schemeClr>
                </a:solidFill>
                <a:latin typeface="Open Sans Regular"/>
                <a:ea typeface="Open Sans Regular"/>
                <a:cs typeface="Open Sans Regular"/>
                <a:sym typeface="Open Sans Regular"/>
              </a:rPr>
              <a:t>: a typical sequence of interaction among system components that meets an implicit objective.</a:t>
            </a:r>
          </a:p>
          <a:p>
            <a:pPr marL="488633" lvl="1" indent="-219885" defTabSz="488633">
              <a:spcBef>
                <a:spcPts val="113"/>
              </a:spcBef>
              <a:defRPr sz="1900">
                <a:latin typeface="Open Sans Bold"/>
                <a:ea typeface="Open Sans Bold"/>
                <a:cs typeface="Open Sans Bold"/>
                <a:sym typeface="Open Sans Bold"/>
              </a:defRPr>
            </a:pPr>
            <a:r>
              <a:rPr sz="825" dirty="0">
                <a:solidFill>
                  <a:schemeClr val="tx2">
                    <a:lumMod val="90000"/>
                  </a:schemeClr>
                </a:solidFill>
              </a:rPr>
              <a:t>Storyboards </a:t>
            </a:r>
            <a:r>
              <a:rPr sz="825" dirty="0">
                <a:solidFill>
                  <a:schemeClr val="tx2">
                    <a:lumMod val="90000"/>
                  </a:schemeClr>
                </a:solidFill>
                <a:latin typeface="Open Sans Regular"/>
                <a:ea typeface="Open Sans Regular"/>
                <a:cs typeface="Open Sans Regular"/>
                <a:sym typeface="Open Sans Regular"/>
              </a:rPr>
              <a:t>explicitly cover at least </a:t>
            </a:r>
            <a:r>
              <a:rPr sz="825" dirty="0">
                <a:solidFill>
                  <a:schemeClr val="tx2">
                    <a:lumMod val="90000"/>
                  </a:schemeClr>
                </a:solidFill>
              </a:rPr>
              <a:t>who</a:t>
            </a:r>
            <a:r>
              <a:rPr sz="825" dirty="0">
                <a:solidFill>
                  <a:schemeClr val="tx2">
                    <a:lumMod val="90000"/>
                  </a:schemeClr>
                </a:solidFill>
                <a:latin typeface="Open Sans Regular"/>
                <a:ea typeface="Open Sans Regular"/>
                <a:cs typeface="Open Sans Regular"/>
                <a:sym typeface="Open Sans Regular"/>
              </a:rPr>
              <a:t>, </a:t>
            </a:r>
            <a:r>
              <a:rPr sz="825" dirty="0">
                <a:solidFill>
                  <a:schemeClr val="tx2">
                    <a:lumMod val="90000"/>
                  </a:schemeClr>
                </a:solidFill>
              </a:rPr>
              <a:t>what</a:t>
            </a:r>
            <a:r>
              <a:rPr sz="825" dirty="0">
                <a:solidFill>
                  <a:schemeClr val="tx2">
                    <a:lumMod val="90000"/>
                  </a:schemeClr>
                </a:solidFill>
                <a:latin typeface="Open Sans Regular"/>
                <a:ea typeface="Open Sans Regular"/>
                <a:cs typeface="Open Sans Regular"/>
                <a:sym typeface="Open Sans Regular"/>
              </a:rPr>
              <a:t>, and </a:t>
            </a:r>
            <a:r>
              <a:rPr sz="825" dirty="0">
                <a:solidFill>
                  <a:schemeClr val="tx2">
                    <a:lumMod val="90000"/>
                  </a:schemeClr>
                </a:solidFill>
              </a:rPr>
              <a:t>how</a:t>
            </a:r>
            <a:r>
              <a:rPr sz="825" dirty="0">
                <a:solidFill>
                  <a:schemeClr val="tx2">
                    <a:lumMod val="90000"/>
                  </a:schemeClr>
                </a:solidFill>
                <a:latin typeface="Open Sans Regular"/>
                <a:ea typeface="Open Sans Regular"/>
                <a:cs typeface="Open Sans Regular"/>
                <a:sym typeface="Open Sans Regular"/>
              </a:rPr>
              <a:t>.</a:t>
            </a:r>
            <a:endParaRPr sz="900" dirty="0">
              <a:solidFill>
                <a:schemeClr val="tx2">
                  <a:lumMod val="90000"/>
                </a:schemeClr>
              </a:solidFill>
            </a:endParaRPr>
          </a:p>
          <a:p>
            <a:pPr marL="244316" indent="-185681" defTabSz="488633">
              <a:spcBef>
                <a:spcPts val="394"/>
              </a:spcBef>
              <a:defRPr sz="2280"/>
            </a:pPr>
            <a:r>
              <a:rPr sz="1500" dirty="0">
                <a:solidFill>
                  <a:schemeClr val="tx2">
                    <a:lumMod val="90000"/>
                  </a:schemeClr>
                </a:solidFill>
              </a:rPr>
              <a:t>Different types:</a:t>
            </a:r>
          </a:p>
          <a:p>
            <a:pPr marL="488633" lvl="1" indent="-219885" defTabSz="488633">
              <a:spcBef>
                <a:spcPts val="113"/>
              </a:spcBef>
              <a:defRPr sz="1900"/>
            </a:pPr>
            <a:r>
              <a:rPr sz="825" dirty="0">
                <a:solidFill>
                  <a:schemeClr val="tx2">
                    <a:lumMod val="90000"/>
                  </a:schemeClr>
                </a:solidFill>
              </a:rPr>
              <a:t>Positive vs negative (should and should not happen)</a:t>
            </a:r>
            <a:endParaRPr sz="900" dirty="0">
              <a:solidFill>
                <a:schemeClr val="tx2">
                  <a:lumMod val="90000"/>
                </a:schemeClr>
              </a:solidFill>
            </a:endParaRPr>
          </a:p>
          <a:p>
            <a:pPr marL="488633" lvl="1" indent="-219885" defTabSz="488633">
              <a:spcBef>
                <a:spcPts val="113"/>
              </a:spcBef>
              <a:defRPr sz="1900"/>
            </a:pPr>
            <a:r>
              <a:rPr sz="825" dirty="0">
                <a:solidFill>
                  <a:schemeClr val="tx2">
                    <a:lumMod val="90000"/>
                  </a:schemeClr>
                </a:solidFill>
              </a:rPr>
              <a:t>Normal vs abnormal</a:t>
            </a:r>
            <a:endParaRPr sz="825" dirty="0">
              <a:solidFill>
                <a:schemeClr val="tx2">
                  <a:lumMod val="90000"/>
                </a:schemeClr>
              </a:solidFill>
              <a:latin typeface="Open Sans Bold"/>
              <a:ea typeface="Open Sans Bold"/>
              <a:cs typeface="Open Sans Bold"/>
              <a:sym typeface="Open Sans Bold"/>
            </a:endParaRPr>
          </a:p>
          <a:p>
            <a:pPr marL="244316" indent="-185681" defTabSz="488633">
              <a:spcBef>
                <a:spcPts val="394"/>
              </a:spcBef>
              <a:defRPr sz="2280"/>
            </a:pPr>
            <a:r>
              <a:rPr sz="1500" dirty="0">
                <a:solidFill>
                  <a:schemeClr val="tx2">
                    <a:lumMod val="90000"/>
                  </a:schemeClr>
                </a:solidFill>
              </a:rPr>
              <a:t>As part of elicitation:</a:t>
            </a:r>
          </a:p>
          <a:p>
            <a:pPr marL="488633" lvl="1" indent="-219885" defTabSz="488633">
              <a:spcBef>
                <a:spcPts val="113"/>
              </a:spcBef>
              <a:defRPr sz="1900"/>
            </a:pPr>
            <a:r>
              <a:rPr sz="825" dirty="0">
                <a:solidFill>
                  <a:schemeClr val="tx2">
                    <a:lumMod val="90000"/>
                  </a:schemeClr>
                </a:solidFill>
              </a:rPr>
              <a:t>Learn about current or proposed system by walking through real-life or hypothetical sequences</a:t>
            </a:r>
            <a:endParaRPr sz="900" dirty="0">
              <a:solidFill>
                <a:schemeClr val="tx2">
                  <a:lumMod val="90000"/>
                </a:schemeClr>
              </a:solidFill>
            </a:endParaRPr>
          </a:p>
          <a:p>
            <a:pPr marL="488633" lvl="1" indent="-219885" defTabSz="488633">
              <a:spcBef>
                <a:spcPts val="113"/>
              </a:spcBef>
              <a:defRPr sz="1900"/>
            </a:pPr>
            <a:r>
              <a:rPr sz="825" dirty="0">
                <a:solidFill>
                  <a:schemeClr val="tx2">
                    <a:lumMod val="90000"/>
                  </a:schemeClr>
                </a:solidFill>
              </a:rPr>
              <a:t>Can ask specific questions</a:t>
            </a:r>
            <a:endParaRPr sz="900" dirty="0">
              <a:solidFill>
                <a:schemeClr val="tx2">
                  <a:lumMod val="90000"/>
                </a:schemeClr>
              </a:solidFill>
            </a:endParaRPr>
          </a:p>
          <a:p>
            <a:pPr marL="488633" lvl="1" indent="-219885" defTabSz="488633">
              <a:spcBef>
                <a:spcPts val="113"/>
              </a:spcBef>
              <a:defRPr sz="1900"/>
            </a:pPr>
            <a:r>
              <a:rPr sz="825" dirty="0">
                <a:solidFill>
                  <a:schemeClr val="tx2">
                    <a:lumMod val="90000"/>
                  </a:schemeClr>
                </a:solidFill>
              </a:rPr>
              <a:t>Elicit the underlying objectives, generalize into models of desired behaviors.</a:t>
            </a:r>
            <a:endParaRPr sz="900" dirty="0">
              <a:solidFill>
                <a:schemeClr val="tx2">
                  <a:lumMod val="90000"/>
                </a:schemeClr>
              </a:solidFill>
            </a:endParaRPr>
          </a:p>
          <a:p>
            <a:pPr marL="488633" lvl="1" indent="-219885" defTabSz="488633">
              <a:spcBef>
                <a:spcPts val="113"/>
              </a:spcBef>
              <a:defRPr sz="1900"/>
            </a:pPr>
            <a:r>
              <a:rPr sz="825" dirty="0">
                <a:solidFill>
                  <a:schemeClr val="tx2">
                    <a:lumMod val="90000"/>
                  </a:schemeClr>
                </a:solidFill>
              </a:rPr>
              <a:t>Identify and resolve conflicts</a:t>
            </a:r>
            <a:endParaRPr sz="900" dirty="0">
              <a:solidFill>
                <a:schemeClr val="tx2">
                  <a:lumMod val="90000"/>
                </a:schemeClr>
              </a:solidFill>
            </a:endParaRPr>
          </a:p>
          <a:p>
            <a:pPr marL="244316" indent="-185681" defTabSz="488633">
              <a:spcBef>
                <a:spcPts val="394"/>
              </a:spcBef>
              <a:defRPr sz="2280"/>
            </a:pPr>
            <a:r>
              <a:rPr sz="1500" dirty="0">
                <a:solidFill>
                  <a:schemeClr val="tx2">
                    <a:lumMod val="90000"/>
                  </a:schemeClr>
                </a:solidFill>
              </a:rPr>
              <a:t>Pluses: Concrete, support narrative description</a:t>
            </a:r>
          </a:p>
          <a:p>
            <a:pPr marL="244316" indent="-185681" defTabSz="488633">
              <a:spcBef>
                <a:spcPts val="394"/>
              </a:spcBef>
              <a:defRPr sz="2280"/>
            </a:pPr>
            <a:r>
              <a:rPr sz="1500" dirty="0">
                <a:solidFill>
                  <a:schemeClr val="tx2">
                    <a:lumMod val="90000"/>
                  </a:schemeClr>
                </a:solidFill>
              </a:rPr>
              <a:t>Minuses: inherently partial.  </a:t>
            </a:r>
          </a:p>
        </p:txBody>
      </p:sp>
      <p:sp>
        <p:nvSpPr>
          <p:cNvPr id="333"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98</a:t>
            </a:fld>
            <a:endParaRPr/>
          </a:p>
        </p:txBody>
      </p:sp>
      <p:pic>
        <p:nvPicPr>
          <p:cNvPr id="2" name="Picture 1" descr="Text&#10;&#10;Description automatically generated">
            <a:extLst>
              <a:ext uri="{FF2B5EF4-FFF2-40B4-BE49-F238E27FC236}">
                <a16:creationId xmlns:a16="http://schemas.microsoft.com/office/drawing/2014/main" id="{D930EC38-8D04-6D76-3AC7-41B2CBC01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36568724"/>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Number Placeholder 2"/>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lgn="l" defTabSz="257175">
              <a:defRPr>
                <a:solidFill>
                  <a:srgbClr val="999999"/>
                </a:solidFill>
              </a:defRPr>
            </a:lvl1pPr>
          </a:lstStyle>
          <a:p>
            <a:fld id="{86CB4B4D-7CA3-9044-876B-883B54F8677D}" type="slidenum">
              <a:t>99</a:t>
            </a:fld>
            <a:endParaRPr/>
          </a:p>
        </p:txBody>
      </p:sp>
      <p:pic>
        <p:nvPicPr>
          <p:cNvPr id="338" name="Picture 3" descr="Picture 3"/>
          <p:cNvPicPr>
            <a:picLocks noChangeAspect="1"/>
          </p:cNvPicPr>
          <p:nvPr/>
        </p:nvPicPr>
        <p:blipFill>
          <a:blip r:embed="rId2"/>
          <a:stretch>
            <a:fillRect/>
          </a:stretch>
        </p:blipFill>
        <p:spPr>
          <a:xfrm>
            <a:off x="1992283" y="689023"/>
            <a:ext cx="5151469" cy="3581987"/>
          </a:xfrm>
          <a:prstGeom prst="rect">
            <a:avLst/>
          </a:prstGeom>
          <a:ln w="12700">
            <a:miter lim="400000"/>
          </a:ln>
        </p:spPr>
      </p:pic>
      <p:pic>
        <p:nvPicPr>
          <p:cNvPr id="2" name="Picture 1" descr="Text&#10;&#10;Description automatically generated">
            <a:extLst>
              <a:ext uri="{FF2B5EF4-FFF2-40B4-BE49-F238E27FC236}">
                <a16:creationId xmlns:a16="http://schemas.microsoft.com/office/drawing/2014/main" id="{AEFBA48C-DEC0-19AB-E558-296E32A9E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3760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Props1.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2CD11-9905-45C0-AA8E-EE5B79DEFBE2}">
  <ds:schemaRefs>
    <ds:schemaRef ds:uri="http://schemas.microsoft.com/sharepoint/v3/contenttype/forms"/>
  </ds:schemaRefs>
</ds:datastoreItem>
</file>

<file path=customXml/itemProps3.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ANU Light</Template>
  <TotalTime>3696</TotalTime>
  <Words>13347</Words>
  <Application>Microsoft Macintosh PowerPoint</Application>
  <PresentationFormat>On-screen Show (16:9)</PresentationFormat>
  <Paragraphs>1250</Paragraphs>
  <Slides>150</Slides>
  <Notes>26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2" baseType="lpstr">
      <vt:lpstr>Arial</vt:lpstr>
      <vt:lpstr>Calibri</vt:lpstr>
      <vt:lpstr>Helvetica</vt:lpstr>
      <vt:lpstr>Open Sans</vt:lpstr>
      <vt:lpstr>Open Sans Bold</vt:lpstr>
      <vt:lpstr>Open Sans Regular</vt:lpstr>
      <vt:lpstr>Public Sans</vt:lpstr>
      <vt:lpstr>Public Sans Light</vt:lpstr>
      <vt:lpstr>Sofia Pro Light</vt:lpstr>
      <vt:lpstr>Times New Roman</vt:lpstr>
      <vt:lpstr>ANU Light</vt:lpstr>
      <vt:lpstr>Picture</vt:lpstr>
      <vt:lpstr>COMP 2120 / COMP 6120  REQUIREMENTS</vt:lpstr>
      <vt:lpstr>PowerPoint Presentation</vt:lpstr>
      <vt:lpstr>PowerPoint Presentation</vt:lpstr>
      <vt:lpstr>PowerPoint Presentation</vt:lpstr>
      <vt:lpstr>PowerPoint Presentation</vt:lpstr>
      <vt:lpstr>PowerPoint Presentation</vt:lpstr>
      <vt:lpstr>Table 3.2 Aspects of a persona description</vt:lpstr>
      <vt:lpstr>PowerPoint Presentation</vt:lpstr>
      <vt:lpstr>PowerPoint Presentation</vt:lpstr>
      <vt:lpstr>PowerPoint Presentation</vt:lpstr>
      <vt:lpstr>PowerPoint Presentation</vt:lpstr>
      <vt:lpstr>Scenarios</vt:lpstr>
      <vt:lpstr>Jack’s scenario: using the iLearn system for class projects</vt:lpstr>
      <vt:lpstr>Figure 3.5 Elements of a scenario description</vt:lpstr>
      <vt:lpstr>Scenario elements</vt:lpstr>
      <vt:lpstr>Emma’s scenario</vt:lpstr>
      <vt:lpstr>Table 3.6 Emma’s scenario: using iLearn for administration</vt:lpstr>
      <vt:lpstr>Table 3.6 Emma’s scenario: using iLearn for administration</vt:lpstr>
      <vt:lpstr>Writing scenarios</vt:lpstr>
      <vt:lpstr>Table 3.7 Elena’s scenario: configuring the iLearn system</vt:lpstr>
      <vt:lpstr>User involvement</vt:lpstr>
      <vt:lpstr>User stories</vt:lpstr>
      <vt:lpstr>User stories in planning</vt:lpstr>
      <vt:lpstr>Figure 3.6 User stories from Emma’s scenario</vt:lpstr>
      <vt:lpstr>Feature description using user stories</vt:lpstr>
      <vt:lpstr>Figure 3.7 User stories describing the Groups feature</vt:lpstr>
      <vt:lpstr>Stories and scenarios</vt:lpstr>
      <vt:lpstr>Feature identification</vt:lpstr>
      <vt:lpstr>Figure 3.8 Feature design</vt:lpstr>
      <vt:lpstr>Table 3.8 Knowledge required for feature design</vt:lpstr>
      <vt:lpstr>Figure 3.9 Factors in feature set design</vt:lpstr>
      <vt:lpstr>Feature trade-offs</vt:lpstr>
      <vt:lpstr>Feature creep</vt:lpstr>
      <vt:lpstr>Figure 3.10 Avoiding feature creep</vt:lpstr>
      <vt:lpstr>Feature derivation</vt:lpstr>
      <vt:lpstr>The iLearn system vision</vt:lpstr>
      <vt:lpstr>Features from the product vision</vt:lpstr>
      <vt:lpstr>Table 3.10 Jack’s scenario with highlighted phrases</vt:lpstr>
      <vt:lpstr>Features from Jack’s scenario</vt:lpstr>
      <vt:lpstr>The feature list</vt:lpstr>
      <vt:lpstr>Figure 3.11 The iLearn authentication feature</vt:lpstr>
      <vt:lpstr>Feature description using user stories</vt:lpstr>
      <vt:lpstr>Innovation and feature identification</vt:lpstr>
      <vt:lpstr>Key Points</vt:lpstr>
      <vt:lpstr>PowerPoint Presentation</vt:lpstr>
      <vt:lpstr>PowerPoint Presentation</vt:lpstr>
      <vt:lpstr>PowerPoint Presentation</vt:lpstr>
      <vt:lpstr>PowerPoint Presentation</vt:lpstr>
      <vt:lpstr>PowerPoint Presentation</vt:lpstr>
      <vt:lpstr>PowerPoint Presentation</vt:lpstr>
      <vt:lpstr>WHY IS THIS HARD???</vt:lpstr>
      <vt:lpstr>PowerPoint Presentation</vt:lpstr>
      <vt:lpstr>PowerPoint Presentation</vt:lpstr>
      <vt:lpstr>PowerPoint Presentation</vt:lpstr>
      <vt:lpstr>Requirements in software projects</vt:lpstr>
      <vt:lpstr>PowerPoint Presentation</vt:lpstr>
      <vt:lpstr>PowerPoint Presentation</vt:lpstr>
      <vt:lpstr>PowerPoint Presentation</vt:lpstr>
      <vt:lpstr>PowerPoint Presentation</vt:lpstr>
      <vt:lpstr>PowerPoint Presentation</vt:lpstr>
      <vt:lpstr>The World and the Machine</vt:lpstr>
      <vt:lpstr>PowerPoint Presentation</vt:lpstr>
      <vt:lpstr>PowerPoint Presentation</vt:lpstr>
      <vt:lpstr>PowerPoint Presentation</vt:lpstr>
      <vt:lpstr>PowerPoint Presentation</vt:lpstr>
      <vt:lpstr>Implementation Bias</vt:lpstr>
      <vt:lpstr>PowerPoint Presentation</vt:lpstr>
      <vt:lpstr>PowerPoint Presentation</vt:lpstr>
      <vt:lpstr>PowerPoint Presentation</vt:lpstr>
      <vt:lpstr>Quality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of Requirements Engineering</vt:lpstr>
      <vt:lpstr>PowerPoint Presentation</vt:lpstr>
      <vt:lpstr>PowerPoint Presentation</vt:lpstr>
      <vt:lpstr>Learning goals</vt:lpstr>
      <vt:lpstr>Interviews</vt:lpstr>
      <vt:lpstr>Interview Follow-up</vt:lpstr>
      <vt:lpstr>Interview Tradeoffs</vt:lpstr>
      <vt:lpstr>Interview Process</vt:lpstr>
      <vt:lpstr>Example: Identifying Problems</vt:lpstr>
      <vt:lpstr>Example: Identifying Problems</vt:lpstr>
      <vt:lpstr>Capturing v. Synthesizing</vt:lpstr>
      <vt:lpstr>Interview Advice</vt:lpstr>
      <vt:lpstr>Bonus: Guidelines for effective interviews</vt:lpstr>
      <vt:lpstr>Bonus: Guidelines for effective interviews</vt:lpstr>
      <vt:lpstr>Prototypes, Mockups, Stories</vt:lpstr>
      <vt:lpstr>High- vs low- fidelity mockups</vt:lpstr>
      <vt:lpstr>Storyboarding and scenarios</vt:lpstr>
      <vt:lpstr>Story</vt:lpstr>
      <vt:lpstr>PowerPoint Presentation</vt:lpstr>
      <vt:lpstr>PowerPoint Presentation</vt:lpstr>
      <vt:lpstr>PowerPoint Presentation</vt:lpstr>
      <vt:lpstr>PowerPoint Presentation</vt:lpstr>
      <vt:lpstr>Resolving Conflicts</vt:lpstr>
      <vt:lpstr>Types of inconsistency</vt:lpstr>
      <vt:lpstr>Types of inconsistency</vt:lpstr>
      <vt:lpstr>Handling inconsistencies</vt:lpstr>
      <vt:lpstr>Requirements Traceability</vt:lpstr>
      <vt:lpstr>Requirements prioritization</vt:lpstr>
      <vt:lpstr>Summary</vt:lpstr>
      <vt:lpstr>Risk</vt:lpstr>
      <vt:lpstr>What are risks?</vt:lpstr>
      <vt:lpstr>How to assess the level of risk?</vt:lpstr>
      <vt:lpstr>The Swiss cheese model</vt:lpstr>
      <vt:lpstr>Aviation failure impact categories</vt:lpstr>
      <vt:lpstr>Risk assessment matrix</vt:lpstr>
      <vt:lpstr>DECIDE Model</vt:lpstr>
      <vt:lpstr>OODA Loop</vt:lpstr>
      <vt:lpstr>HISTORICAL DETOUR INTO UML (OR BACK INTO THE 1990’s)</vt:lpstr>
      <vt:lpstr>Design and implementation</vt:lpstr>
      <vt:lpstr>Build or buy</vt:lpstr>
      <vt:lpstr>An object-oriented design process</vt:lpstr>
      <vt:lpstr>Process stages</vt:lpstr>
      <vt:lpstr>System context and interactions</vt:lpstr>
      <vt:lpstr>Context and interaction models</vt:lpstr>
      <vt:lpstr>System context for the weather station </vt:lpstr>
      <vt:lpstr>Weather station use cases </vt:lpstr>
      <vt:lpstr>Use case description—Report weather </vt:lpstr>
      <vt:lpstr>Architectural design</vt:lpstr>
      <vt:lpstr>High-level architecture of the weather station </vt:lpstr>
      <vt:lpstr>Architecture of data collection system </vt:lpstr>
      <vt:lpstr>Object class identification</vt:lpstr>
      <vt:lpstr>Approaches to identification</vt:lpstr>
      <vt:lpstr>Weather station object classes</vt:lpstr>
      <vt:lpstr>Weather station object classes </vt:lpstr>
      <vt:lpstr>Design models</vt:lpstr>
      <vt:lpstr>Examples of design models</vt:lpstr>
      <vt:lpstr>Subsystem models</vt:lpstr>
      <vt:lpstr>Sequence models</vt:lpstr>
      <vt:lpstr>Sequence diagram describing data collection </vt:lpstr>
      <vt:lpstr>State diagrams</vt:lpstr>
      <vt:lpstr>Weather station state diagram </vt:lpstr>
      <vt:lpstr>Interface specification</vt:lpstr>
      <vt:lpstr>Weather Station Interfaces</vt:lpstr>
      <vt:lpstr>Communication Diagram</vt:lpstr>
      <vt:lpstr>Sequence Diagram</vt:lpstr>
      <vt:lpstr>State Diagram</vt:lpstr>
      <vt:lpstr>State Diagram</vt:lpstr>
      <vt:lpstr>PowerPoint Presentation</vt:lpstr>
      <vt:lpstr>Reflection for the Group Assignments Wattle Quiz</vt:lpstr>
      <vt:lpstr>Reflection for the Group Assignments Wattle Quiz</vt:lpstr>
      <vt:lpstr>Reflection for the Group Assignments Wattle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47</cp:revision>
  <dcterms:created xsi:type="dcterms:W3CDTF">2022-06-04T02:36:47Z</dcterms:created>
  <dcterms:modified xsi:type="dcterms:W3CDTF">2022-08-05T23:53:48Z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