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144"/>
  </p:notesMasterIdLst>
  <p:handoutMasterIdLst>
    <p:handoutMasterId r:id="rId145"/>
  </p:handoutMasterIdLst>
  <p:sldIdLst>
    <p:sldId id="256" r:id="rId5"/>
    <p:sldId id="524" r:id="rId6"/>
    <p:sldId id="1610" r:id="rId7"/>
    <p:sldId id="364" r:id="rId8"/>
    <p:sldId id="529" r:id="rId9"/>
    <p:sldId id="530" r:id="rId10"/>
    <p:sldId id="376" r:id="rId11"/>
    <p:sldId id="328" r:id="rId12"/>
    <p:sldId id="377" r:id="rId13"/>
    <p:sldId id="335" r:id="rId14"/>
    <p:sldId id="343" r:id="rId15"/>
    <p:sldId id="329" r:id="rId16"/>
    <p:sldId id="347" r:id="rId17"/>
    <p:sldId id="366" r:id="rId18"/>
    <p:sldId id="379" r:id="rId19"/>
    <p:sldId id="380" r:id="rId20"/>
    <p:sldId id="375" r:id="rId21"/>
    <p:sldId id="381" r:id="rId22"/>
    <p:sldId id="264" r:id="rId23"/>
    <p:sldId id="265" r:id="rId24"/>
    <p:sldId id="266" r:id="rId25"/>
    <p:sldId id="468" r:id="rId26"/>
    <p:sldId id="268" r:id="rId27"/>
    <p:sldId id="476" r:id="rId28"/>
    <p:sldId id="484" r:id="rId29"/>
    <p:sldId id="269" r:id="rId30"/>
    <p:sldId id="270" r:id="rId31"/>
    <p:sldId id="271" r:id="rId32"/>
    <p:sldId id="272" r:id="rId33"/>
    <p:sldId id="273" r:id="rId34"/>
    <p:sldId id="274" r:id="rId35"/>
    <p:sldId id="275" r:id="rId36"/>
    <p:sldId id="276" r:id="rId37"/>
    <p:sldId id="382" r:id="rId38"/>
    <p:sldId id="383" r:id="rId39"/>
    <p:sldId id="277" r:id="rId40"/>
    <p:sldId id="1825" r:id="rId41"/>
    <p:sldId id="1826" r:id="rId42"/>
    <p:sldId id="1827" r:id="rId43"/>
    <p:sldId id="1828" r:id="rId44"/>
    <p:sldId id="1266" r:id="rId45"/>
    <p:sldId id="1626" r:id="rId46"/>
    <p:sldId id="1268" r:id="rId47"/>
    <p:sldId id="1269" r:id="rId48"/>
    <p:sldId id="1270" r:id="rId49"/>
    <p:sldId id="1271" r:id="rId50"/>
    <p:sldId id="1272" r:id="rId51"/>
    <p:sldId id="1273" r:id="rId52"/>
    <p:sldId id="1274" r:id="rId53"/>
    <p:sldId id="1275" r:id="rId54"/>
    <p:sldId id="1276" r:id="rId55"/>
    <p:sldId id="1277" r:id="rId56"/>
    <p:sldId id="1278" r:id="rId57"/>
    <p:sldId id="532" r:id="rId58"/>
    <p:sldId id="267" r:id="rId59"/>
    <p:sldId id="1809" r:id="rId60"/>
    <p:sldId id="1245" r:id="rId61"/>
    <p:sldId id="1279" r:id="rId62"/>
    <p:sldId id="1280" r:id="rId63"/>
    <p:sldId id="1281" r:id="rId64"/>
    <p:sldId id="1286" r:id="rId65"/>
    <p:sldId id="1287" r:id="rId66"/>
    <p:sldId id="1288" r:id="rId67"/>
    <p:sldId id="1289" r:id="rId68"/>
    <p:sldId id="1290" r:id="rId69"/>
    <p:sldId id="1291" r:id="rId70"/>
    <p:sldId id="1282" r:id="rId71"/>
    <p:sldId id="1283" r:id="rId72"/>
    <p:sldId id="1292" r:id="rId73"/>
    <p:sldId id="1246" r:id="rId74"/>
    <p:sldId id="1294" r:id="rId75"/>
    <p:sldId id="1295" r:id="rId76"/>
    <p:sldId id="1296" r:id="rId77"/>
    <p:sldId id="1297" r:id="rId78"/>
    <p:sldId id="1298" r:id="rId79"/>
    <p:sldId id="1299" r:id="rId80"/>
    <p:sldId id="1218" r:id="rId81"/>
    <p:sldId id="1219" r:id="rId82"/>
    <p:sldId id="1220" r:id="rId83"/>
    <p:sldId id="1221" r:id="rId84"/>
    <p:sldId id="1222" r:id="rId85"/>
    <p:sldId id="1223" r:id="rId86"/>
    <p:sldId id="1224" r:id="rId87"/>
    <p:sldId id="1225" r:id="rId88"/>
    <p:sldId id="1226" r:id="rId89"/>
    <p:sldId id="1227" r:id="rId90"/>
    <p:sldId id="1228" r:id="rId91"/>
    <p:sldId id="1229" r:id="rId92"/>
    <p:sldId id="1230" r:id="rId93"/>
    <p:sldId id="1231" r:id="rId94"/>
    <p:sldId id="1232" r:id="rId95"/>
    <p:sldId id="1233" r:id="rId96"/>
    <p:sldId id="1234" r:id="rId97"/>
    <p:sldId id="1235" r:id="rId98"/>
    <p:sldId id="1236" r:id="rId99"/>
    <p:sldId id="1811" r:id="rId100"/>
    <p:sldId id="1237" r:id="rId101"/>
    <p:sldId id="1238" r:id="rId102"/>
    <p:sldId id="1239" r:id="rId103"/>
    <p:sldId id="1612" r:id="rId104"/>
    <p:sldId id="1608" r:id="rId105"/>
    <p:sldId id="1244" r:id="rId106"/>
    <p:sldId id="1613" r:id="rId107"/>
    <p:sldId id="1614" r:id="rId108"/>
    <p:sldId id="1247" r:id="rId109"/>
    <p:sldId id="1248" r:id="rId110"/>
    <p:sldId id="1249" r:id="rId111"/>
    <p:sldId id="1251" r:id="rId112"/>
    <p:sldId id="1252" r:id="rId113"/>
    <p:sldId id="1254" r:id="rId114"/>
    <p:sldId id="1255" r:id="rId115"/>
    <p:sldId id="1256" r:id="rId116"/>
    <p:sldId id="1257" r:id="rId117"/>
    <p:sldId id="1258" r:id="rId118"/>
    <p:sldId id="1259" r:id="rId119"/>
    <p:sldId id="1262" r:id="rId120"/>
    <p:sldId id="1263" r:id="rId121"/>
    <p:sldId id="1264" r:id="rId122"/>
    <p:sldId id="1265" r:id="rId123"/>
    <p:sldId id="1615" r:id="rId124"/>
    <p:sldId id="1616" r:id="rId125"/>
    <p:sldId id="1808" r:id="rId126"/>
    <p:sldId id="1812" r:id="rId127"/>
    <p:sldId id="1813" r:id="rId128"/>
    <p:sldId id="1814" r:id="rId129"/>
    <p:sldId id="1815" r:id="rId130"/>
    <p:sldId id="1816" r:id="rId131"/>
    <p:sldId id="1817" r:id="rId132"/>
    <p:sldId id="1818" r:id="rId133"/>
    <p:sldId id="1819" r:id="rId134"/>
    <p:sldId id="1820" r:id="rId135"/>
    <p:sldId id="1821" r:id="rId136"/>
    <p:sldId id="1822" r:id="rId137"/>
    <p:sldId id="259" r:id="rId138"/>
    <p:sldId id="258" r:id="rId139"/>
    <p:sldId id="260" r:id="rId140"/>
    <p:sldId id="1824" r:id="rId141"/>
    <p:sldId id="261" r:id="rId142"/>
    <p:sldId id="262" r:id="rId14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91" autoAdjust="0"/>
    <p:restoredTop sz="83044"/>
  </p:normalViewPr>
  <p:slideViewPr>
    <p:cSldViewPr snapToGrid="0">
      <p:cViewPr varScale="1">
        <p:scale>
          <a:sx n="261" d="100"/>
          <a:sy n="261" d="100"/>
        </p:scale>
        <p:origin x="216" y="200"/>
      </p:cViewPr>
      <p:guideLst/>
    </p:cSldViewPr>
  </p:slideViewPr>
  <p:notesTextViewPr>
    <p:cViewPr>
      <p:scale>
        <a:sx n="1" d="1"/>
        <a:sy n="1" d="1"/>
      </p:scale>
      <p:origin x="0" y="0"/>
    </p:cViewPr>
  </p:notesTextViewPr>
  <p:sorterViewPr>
    <p:cViewPr>
      <p:scale>
        <a:sx n="1" d="1"/>
        <a:sy n="1" d="1"/>
      </p:scale>
      <p:origin x="0" y="0"/>
    </p:cViewPr>
  </p:sorterViewPr>
  <p:notesViewPr>
    <p:cSldViewPr snapToGrid="0" showGuides="1">
      <p:cViewPr varScale="1">
        <p:scale>
          <a:sx n="172" d="100"/>
          <a:sy n="172" d="100"/>
        </p:scale>
        <p:origin x="6552" y="20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tableStyles" Target="tableStyles.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notesMaster" Target="notesMasters/notesMaster1.xml"/><Relationship Id="rId90" Type="http://schemas.openxmlformats.org/officeDocument/2006/relationships/slide" Target="slides/slide8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C0A257-B081-4972-B0CF-1F39F8714D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5D948091-2DCD-4509-A944-5FC3CAA095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B27F89-6F89-4D72-A243-A68B4122D611}" type="datetimeFigureOut">
              <a:rPr lang="en-AU" smtClean="0"/>
              <a:t>15/8/2022</a:t>
            </a:fld>
            <a:endParaRPr lang="en-AU"/>
          </a:p>
        </p:txBody>
      </p:sp>
      <p:sp>
        <p:nvSpPr>
          <p:cNvPr id="4" name="Footer Placeholder 3">
            <a:extLst>
              <a:ext uri="{FF2B5EF4-FFF2-40B4-BE49-F238E27FC236}">
                <a16:creationId xmlns:a16="http://schemas.microsoft.com/office/drawing/2014/main" id="{9BC56B26-2CBE-4E97-9F33-B336733FED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337CD2B-E28A-4D49-A0FA-D516F93D72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8E5BEA-06EA-4996-A757-E0A11090F5C6}" type="slidenum">
              <a:rPr lang="en-AU" smtClean="0"/>
              <a:t>‹#›</a:t>
            </a:fld>
            <a:endParaRPr lang="en-AU"/>
          </a:p>
        </p:txBody>
      </p:sp>
    </p:spTree>
    <p:extLst>
      <p:ext uri="{BB962C8B-B14F-4D97-AF65-F5344CB8AC3E}">
        <p14:creationId xmlns:p14="http://schemas.microsoft.com/office/powerpoint/2010/main" val="24086134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751D79-A941-472A-B86F-4C1D5FA7235B}" type="datetimeFigureOut">
              <a:rPr lang="en-AU" smtClean="0"/>
              <a:t>15/8/2022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29E61-899D-4DEC-B2DA-C928176A27CF}" type="slidenum">
              <a:rPr lang="en-AU" smtClean="0"/>
              <a:t>‹#›</a:t>
            </a:fld>
            <a:endParaRPr lang="en-AU"/>
          </a:p>
        </p:txBody>
      </p:sp>
    </p:spTree>
    <p:extLst>
      <p:ext uri="{BB962C8B-B14F-4D97-AF65-F5344CB8AC3E}">
        <p14:creationId xmlns:p14="http://schemas.microsoft.com/office/powerpoint/2010/main" val="856005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a:t>
            </a:r>
            <a:r>
              <a:rPr lang="en-AU" dirty="0" err="1"/>
              <a:t>www.anu.edu.au</a:t>
            </a:r>
            <a:r>
              <a:rPr lang="en-AU" dirty="0"/>
              <a:t>/students/contacts/</a:t>
            </a:r>
            <a:r>
              <a:rPr lang="en-AU" dirty="0" err="1"/>
              <a:t>tjabal</a:t>
            </a:r>
            <a:r>
              <a:rPr lang="en-AU" dirty="0"/>
              <a:t>-indigenous-higher-education-centre</a:t>
            </a:r>
          </a:p>
          <a:p>
            <a:endParaRPr lang="en-AU" dirty="0"/>
          </a:p>
          <a:p>
            <a:r>
              <a:rPr lang="en-AU" dirty="0"/>
              <a:t>https://</a:t>
            </a:r>
            <a:r>
              <a:rPr lang="en-AU" dirty="0" err="1"/>
              <a:t>services.anu.edu.au</a:t>
            </a:r>
            <a:r>
              <a:rPr lang="en-AU" dirty="0"/>
              <a:t>/human-resources/respect-inclusion/anu-acknowledgment-of-country</a:t>
            </a:r>
          </a:p>
          <a:p>
            <a:endParaRPr lang="en-AU" dirty="0"/>
          </a:p>
          <a:p>
            <a:r>
              <a:rPr lang="en-AU" dirty="0"/>
              <a:t>https://</a:t>
            </a:r>
            <a:r>
              <a:rPr lang="en-AU" dirty="0" err="1"/>
              <a:t>www.indigenous.gov.au</a:t>
            </a:r>
            <a:r>
              <a:rPr lang="en-AU" dirty="0"/>
              <a:t>/contact-us/</a:t>
            </a:r>
            <a:r>
              <a:rPr lang="en-AU" dirty="0" err="1"/>
              <a:t>welcome_acknowledgement</a:t>
            </a:r>
            <a:r>
              <a:rPr lang="en-AU" dirty="0"/>
              <a:t>-country</a:t>
            </a:r>
          </a:p>
          <a:p>
            <a:endParaRPr lang="en-AU" dirty="0"/>
          </a:p>
          <a:p>
            <a:r>
              <a:rPr lang="en-AU" dirty="0"/>
              <a:t>https://</a:t>
            </a:r>
            <a:r>
              <a:rPr lang="en-AU" dirty="0" err="1"/>
              <a:t>aiatsis.gov.au</a:t>
            </a:r>
            <a:r>
              <a:rPr lang="en-AU" dirty="0"/>
              <a:t>/explore/map-indigenous-</a:t>
            </a:r>
            <a:r>
              <a:rPr lang="en-AU" dirty="0" err="1"/>
              <a:t>australia</a:t>
            </a:r>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2</a:t>
            </a:fld>
            <a:endParaRPr lang="en-AU"/>
          </a:p>
        </p:txBody>
      </p:sp>
    </p:spTree>
    <p:extLst>
      <p:ext uri="{BB962C8B-B14F-4D97-AF65-F5344CB8AC3E}">
        <p14:creationId xmlns:p14="http://schemas.microsoft.com/office/powerpoint/2010/main" val="3632181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 M. Weinberg, "Egoless Programming," in IEEE Software . vol. January/February, 1999, pp. 118-120.</a:t>
            </a:r>
          </a:p>
        </p:txBody>
      </p:sp>
      <p:sp>
        <p:nvSpPr>
          <p:cNvPr id="4" name="Slide Number Placeholder 3"/>
          <p:cNvSpPr>
            <a:spLocks noGrp="1"/>
          </p:cNvSpPr>
          <p:nvPr>
            <p:ph type="sldNum" sz="quarter" idx="5"/>
          </p:nvPr>
        </p:nvSpPr>
        <p:spPr/>
        <p:txBody>
          <a:bodyPr/>
          <a:lstStyle/>
          <a:p>
            <a:fld id="{51165915-65BC-9D4C-AEEF-4B8B5412371C}" type="slidenum">
              <a:rPr lang="en-AU" altLang="x-none" smtClean="0"/>
              <a:pPr/>
              <a:t>29</a:t>
            </a:fld>
            <a:endParaRPr lang="en-AU" altLang="x-none"/>
          </a:p>
        </p:txBody>
      </p:sp>
    </p:spTree>
    <p:extLst>
      <p:ext uri="{BB962C8B-B14F-4D97-AF65-F5344CB8AC3E}">
        <p14:creationId xmlns:p14="http://schemas.microsoft.com/office/powerpoint/2010/main" val="609821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name of the technique, pair programming can lead people to incorrectly assume that you should only pair during code development. However, pairing can occur during all phases of the development process, in pair design, pair debugging, pair testing, and so on. Programmers could pair up at any time during development, in particular when they are working on something that is complex. The more complex the task, the greater the need for two brains.</a:t>
            </a:r>
          </a:p>
        </p:txBody>
      </p:sp>
      <p:sp>
        <p:nvSpPr>
          <p:cNvPr id="4" name="Slide Number Placeholder 3"/>
          <p:cNvSpPr>
            <a:spLocks noGrp="1"/>
          </p:cNvSpPr>
          <p:nvPr>
            <p:ph type="sldNum" sz="quarter" idx="5"/>
          </p:nvPr>
        </p:nvSpPr>
        <p:spPr/>
        <p:txBody>
          <a:bodyPr/>
          <a:lstStyle/>
          <a:p>
            <a:fld id="{51165915-65BC-9D4C-AEEF-4B8B5412371C}" type="slidenum">
              <a:rPr lang="en-AU" altLang="x-none" smtClean="0"/>
              <a:pPr/>
              <a:t>30</a:t>
            </a:fld>
            <a:endParaRPr lang="en-AU" altLang="x-none"/>
          </a:p>
        </p:txBody>
      </p:sp>
    </p:spTree>
    <p:extLst>
      <p:ext uri="{BB962C8B-B14F-4D97-AF65-F5344CB8AC3E}">
        <p14:creationId xmlns:p14="http://schemas.microsoft.com/office/powerpoint/2010/main" val="2220935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33</a:t>
            </a:fld>
            <a:endParaRPr lang="en-AU"/>
          </a:p>
        </p:txBody>
      </p:sp>
    </p:spTree>
    <p:extLst>
      <p:ext uri="{BB962C8B-B14F-4D97-AF65-F5344CB8AC3E}">
        <p14:creationId xmlns:p14="http://schemas.microsoft.com/office/powerpoint/2010/main" val="1925978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a:t>
            </a:r>
            <a:r>
              <a:rPr lang="en-AU"/>
              <a:t>chapter 8 </a:t>
            </a:r>
            <a:r>
              <a:rPr lang="en-AU" dirty="0"/>
              <a:t>and </a:t>
            </a:r>
            <a:r>
              <a:rPr lang="en-AU"/>
              <a:t>chapter 9 and chapter  19.</a:t>
            </a:r>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36</a:t>
            </a:fld>
            <a:endParaRPr lang="en-AU"/>
          </a:p>
        </p:txBody>
      </p:sp>
    </p:spTree>
    <p:extLst>
      <p:ext uri="{BB962C8B-B14F-4D97-AF65-F5344CB8AC3E}">
        <p14:creationId xmlns:p14="http://schemas.microsoft.com/office/powerpoint/2010/main" val="952838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t>
            </a:r>
            <a:r>
              <a:rPr lang="en-AU" sz="1200" kern="1200" dirty="0">
                <a:solidFill>
                  <a:schemeClr val="tx1"/>
                </a:solidFill>
                <a:effectLst/>
                <a:latin typeface="+mn-lt"/>
                <a:ea typeface="+mn-ea"/>
                <a:cs typeface="+mn-cs"/>
              </a:rPr>
              <a:t>In this context, the goal of our rules is to manage the complexity of our development environment, keeping the codebase manageable while still allowing engineers to work productively. We are making a trade-off here: the large body of rules that helps us toward this goal does mean we are restricting choice. We lose some flexibility and we might even offend some people, but the gains of consistency and reduced conflict furnished by an authoritative standard win out.”</a:t>
            </a:r>
          </a:p>
        </p:txBody>
      </p:sp>
      <p:sp>
        <p:nvSpPr>
          <p:cNvPr id="4" name="Slide Number Placeholder 3"/>
          <p:cNvSpPr>
            <a:spLocks noGrp="1"/>
          </p:cNvSpPr>
          <p:nvPr>
            <p:ph type="sldNum" sz="quarter" idx="5"/>
          </p:nvPr>
        </p:nvSpPr>
        <p:spPr/>
        <p:txBody>
          <a:bodyPr/>
          <a:lstStyle/>
          <a:p>
            <a:fld id="{10A29E61-899D-4DEC-B2DA-C928176A27CF}" type="slidenum">
              <a:rPr lang="en-AU" smtClean="0"/>
              <a:t>37</a:t>
            </a:fld>
            <a:endParaRPr lang="en-AU"/>
          </a:p>
        </p:txBody>
      </p:sp>
    </p:spTree>
    <p:extLst>
      <p:ext uri="{BB962C8B-B14F-4D97-AF65-F5344CB8AC3E}">
        <p14:creationId xmlns:p14="http://schemas.microsoft.com/office/powerpoint/2010/main" val="223591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Stated that the introduction of code review at Google signaled the transition from a research codebase, which is optimized towards quick prototyping, to a production codebase, where it is critical to think about future engineers reading source code. Code review was also perceived as capable of ensuring that more than one person would be familiar with each piece of code, thus increasing the chances of knowledge staying within the company. </a:t>
            </a:r>
          </a:p>
        </p:txBody>
      </p:sp>
      <p:sp>
        <p:nvSpPr>
          <p:cNvPr id="4" name="Slide Number Placeholder 3"/>
          <p:cNvSpPr>
            <a:spLocks noGrp="1"/>
          </p:cNvSpPr>
          <p:nvPr>
            <p:ph type="sldNum" sz="quarter" idx="5"/>
          </p:nvPr>
        </p:nvSpPr>
        <p:spPr/>
        <p:txBody>
          <a:bodyPr/>
          <a:lstStyle/>
          <a:p>
            <a:fld id="{4AAF2B32-B658-4BF7-8F9F-7BC64B42D566}" type="slidenum">
              <a:rPr lang="en-US" smtClean="0"/>
              <a:pPr/>
              <a:t>48</a:t>
            </a:fld>
            <a:endParaRPr lang="en-US"/>
          </a:p>
        </p:txBody>
      </p:sp>
    </p:spTree>
    <p:extLst>
      <p:ext uri="{BB962C8B-B14F-4D97-AF65-F5344CB8AC3E}">
        <p14:creationId xmlns:p14="http://schemas.microsoft.com/office/powerpoint/2010/main" val="816112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AF2B32-B658-4BF7-8F9F-7BC64B42D566}" type="slidenum">
              <a:rPr lang="en-US" smtClean="0"/>
              <a:pPr/>
              <a:t>54</a:t>
            </a:fld>
            <a:endParaRPr lang="en-US"/>
          </a:p>
        </p:txBody>
      </p:sp>
    </p:spTree>
    <p:extLst>
      <p:ext uri="{BB962C8B-B14F-4D97-AF65-F5344CB8AC3E}">
        <p14:creationId xmlns:p14="http://schemas.microsoft.com/office/powerpoint/2010/main" val="3631071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 privately review your own work first. It is best if you print out the work you will be reviewing, such as requirements document, a design document, code, or a test plan. Then, methodically, step through your work and through the checklist, trying to identify any possible errors.</a:t>
            </a:r>
          </a:p>
        </p:txBody>
      </p:sp>
      <p:sp>
        <p:nvSpPr>
          <p:cNvPr id="4" name="Slide Number Placeholder 3"/>
          <p:cNvSpPr>
            <a:spLocks noGrp="1"/>
          </p:cNvSpPr>
          <p:nvPr>
            <p:ph type="sldNum" sz="quarter" idx="5"/>
          </p:nvPr>
        </p:nvSpPr>
        <p:spPr/>
        <p:txBody>
          <a:bodyPr/>
          <a:lstStyle/>
          <a:p>
            <a:fld id="{51165915-65BC-9D4C-AEEF-4B8B5412371C}" type="slidenum">
              <a:rPr lang="en-AU" altLang="x-none" smtClean="0"/>
              <a:pPr/>
              <a:t>55</a:t>
            </a:fld>
            <a:endParaRPr lang="en-AU" altLang="x-none"/>
          </a:p>
        </p:txBody>
      </p:sp>
    </p:spTree>
    <p:extLst>
      <p:ext uri="{BB962C8B-B14F-4D97-AF65-F5344CB8AC3E}">
        <p14:creationId xmlns:p14="http://schemas.microsoft.com/office/powerpoint/2010/main" val="2820405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en.wikipedia.org</a:t>
            </a:r>
            <a:r>
              <a:rPr lang="en-US" dirty="0"/>
              <a:t>/wiki/</a:t>
            </a:r>
            <a:r>
              <a:rPr lang="en-US" dirty="0" err="1"/>
              <a:t>Mob_programming</a:t>
            </a:r>
            <a:endParaRPr lang="en-US" dirty="0"/>
          </a:p>
        </p:txBody>
      </p:sp>
    </p:spTree>
    <p:extLst>
      <p:ext uri="{BB962C8B-B14F-4D97-AF65-F5344CB8AC3E}">
        <p14:creationId xmlns:p14="http://schemas.microsoft.com/office/powerpoint/2010/main" val="2339403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0A29E61-899D-4DEC-B2DA-C928176A27CF}" type="slidenum">
              <a:rPr lang="en-AU" smtClean="0"/>
              <a:t>76</a:t>
            </a:fld>
            <a:endParaRPr lang="en-AU"/>
          </a:p>
        </p:txBody>
      </p:sp>
    </p:spTree>
    <p:extLst>
      <p:ext uri="{BB962C8B-B14F-4D97-AF65-F5344CB8AC3E}">
        <p14:creationId xmlns:p14="http://schemas.microsoft.com/office/powerpoint/2010/main" val="318826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body" idx="1"/>
          </p:nvPr>
        </p:nvSpPr>
        <p:spPr>
          <a:ln/>
        </p:spPr>
        <p:txBody>
          <a:bodyPr/>
          <a:lstStyle/>
          <a:p>
            <a:endParaRPr lang="en-US"/>
          </a:p>
        </p:txBody>
      </p:sp>
      <p:sp>
        <p:nvSpPr>
          <p:cNvPr id="32771" name="Rectangle 3"/>
          <p:cNvSpPr>
            <a:spLocks noGrp="1" noRot="1" noChangeAspect="1" noChangeArrowheads="1" noTextEdit="1"/>
          </p:cNvSpPr>
          <p:nvPr>
            <p:ph type="sldImg"/>
          </p:nvPr>
        </p:nvSpPr>
        <p:spPr>
          <a:ln cap="flat"/>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95</a:t>
            </a:fld>
            <a:endParaRPr lang="en-AU"/>
          </a:p>
        </p:txBody>
      </p:sp>
    </p:spTree>
    <p:extLst>
      <p:ext uri="{BB962C8B-B14F-4D97-AF65-F5344CB8AC3E}">
        <p14:creationId xmlns:p14="http://schemas.microsoft.com/office/powerpoint/2010/main" val="1714049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96</a:t>
            </a:fld>
            <a:endParaRPr lang="en-AU"/>
          </a:p>
        </p:txBody>
      </p:sp>
    </p:spTree>
    <p:extLst>
      <p:ext uri="{BB962C8B-B14F-4D97-AF65-F5344CB8AC3E}">
        <p14:creationId xmlns:p14="http://schemas.microsoft.com/office/powerpoint/2010/main" val="1085043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102</a:t>
            </a:fld>
            <a:endParaRPr lang="en-AU"/>
          </a:p>
        </p:txBody>
      </p:sp>
    </p:spTree>
    <p:extLst>
      <p:ext uri="{BB962C8B-B14F-4D97-AF65-F5344CB8AC3E}">
        <p14:creationId xmlns:p14="http://schemas.microsoft.com/office/powerpoint/2010/main" val="999776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111</a:t>
            </a:fld>
            <a:endParaRPr lang="en-AU"/>
          </a:p>
        </p:txBody>
      </p:sp>
    </p:spTree>
    <p:extLst>
      <p:ext uri="{BB962C8B-B14F-4D97-AF65-F5344CB8AC3E}">
        <p14:creationId xmlns:p14="http://schemas.microsoft.com/office/powerpoint/2010/main" val="2293000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119</a:t>
            </a:fld>
            <a:endParaRPr lang="en-AU"/>
          </a:p>
        </p:txBody>
      </p:sp>
    </p:spTree>
    <p:extLst>
      <p:ext uri="{BB962C8B-B14F-4D97-AF65-F5344CB8AC3E}">
        <p14:creationId xmlns:p14="http://schemas.microsoft.com/office/powerpoint/2010/main" val="783737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body" idx="1"/>
          </p:nvPr>
        </p:nvSpPr>
        <p:spPr>
          <a:ln/>
        </p:spPr>
        <p:txBody>
          <a:bodyPr/>
          <a:lstStyle/>
          <a:p>
            <a:endParaRPr lang="en-US"/>
          </a:p>
        </p:txBody>
      </p:sp>
      <p:sp>
        <p:nvSpPr>
          <p:cNvPr id="69635" name="Rectangle 3"/>
          <p:cNvSpPr>
            <a:spLocks noGrp="1" noRot="1" noChangeAspect="1" noChangeArrowheads="1" noTextEdit="1"/>
          </p:cNvSpPr>
          <p:nvPr>
            <p:ph type="sldImg"/>
          </p:nvPr>
        </p:nvSpPr>
        <p:spPr>
          <a:ln cap="flat"/>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6A42AB0-060C-EF48-BC16-94BAA2E2F32C}" type="slidenum">
              <a:rPr lang="en-AU" altLang="x-none"/>
              <a:pPr eaLnBrk="1" hangingPunct="1"/>
              <a:t>19</a:t>
            </a:fld>
            <a:endParaRPr lang="en-AU" altLang="x-none"/>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r>
              <a:rPr lang="en-US" altLang="x-none" dirty="0"/>
              <a:t>These slides are based on the Laurie Williams’ “An Introduction to Software Engineering” book.</a:t>
            </a:r>
          </a:p>
        </p:txBody>
      </p:sp>
    </p:spTree>
    <p:extLst>
      <p:ext uri="{BB962C8B-B14F-4D97-AF65-F5344CB8AC3E}">
        <p14:creationId xmlns:p14="http://schemas.microsoft.com/office/powerpoint/2010/main" val="2124705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1165915-65BC-9D4C-AEEF-4B8B5412371C}" type="slidenum">
              <a:rPr lang="en-AU" altLang="x-none" smtClean="0"/>
              <a:pPr/>
              <a:t>21</a:t>
            </a:fld>
            <a:endParaRPr lang="en-AU" altLang="x-none"/>
          </a:p>
        </p:txBody>
      </p:sp>
    </p:spTree>
    <p:extLst>
      <p:ext uri="{BB962C8B-B14F-4D97-AF65-F5344CB8AC3E}">
        <p14:creationId xmlns:p14="http://schemas.microsoft.com/office/powerpoint/2010/main" val="1620741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a:t>
            </a:r>
          </a:p>
        </p:txBody>
      </p:sp>
      <p:sp>
        <p:nvSpPr>
          <p:cNvPr id="4" name="Slide Number Placeholder 3"/>
          <p:cNvSpPr>
            <a:spLocks noGrp="1"/>
          </p:cNvSpPr>
          <p:nvPr>
            <p:ph type="sldNum" sz="quarter" idx="5"/>
          </p:nvPr>
        </p:nvSpPr>
        <p:spPr/>
        <p:txBody>
          <a:bodyPr/>
          <a:lstStyle/>
          <a:p>
            <a:fld id="{4AAF2B32-B658-4BF7-8F9F-7BC64B42D566}" type="slidenum">
              <a:rPr lang="en-US" smtClean="0"/>
              <a:pPr/>
              <a:t>22</a:t>
            </a:fld>
            <a:endParaRPr lang="en-US"/>
          </a:p>
        </p:txBody>
      </p:sp>
    </p:spTree>
    <p:extLst>
      <p:ext uri="{BB962C8B-B14F-4D97-AF65-F5344CB8AC3E}">
        <p14:creationId xmlns:p14="http://schemas.microsoft.com/office/powerpoint/2010/main" val="1229261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At least one other person attends a walkthrough with the creator of an artifact. Generally, no preparation is done before a walkthrough, and no formal follow-up is done after a walkthrough. The moderator prepares a statement of objectives for the meeting.</a:t>
            </a:r>
          </a:p>
        </p:txBody>
      </p:sp>
      <p:sp>
        <p:nvSpPr>
          <p:cNvPr id="4" name="Slide Number Placeholder 3"/>
          <p:cNvSpPr>
            <a:spLocks noGrp="1"/>
          </p:cNvSpPr>
          <p:nvPr>
            <p:ph type="sldNum" sz="quarter" idx="5"/>
          </p:nvPr>
        </p:nvSpPr>
        <p:spPr/>
        <p:txBody>
          <a:bodyPr/>
          <a:lstStyle/>
          <a:p>
            <a:fld id="{51165915-65BC-9D4C-AEEF-4B8B5412371C}" type="slidenum">
              <a:rPr lang="en-AU" altLang="x-none" smtClean="0"/>
              <a:pPr/>
              <a:t>23</a:t>
            </a:fld>
            <a:endParaRPr lang="en-AU" altLang="x-none"/>
          </a:p>
        </p:txBody>
      </p:sp>
    </p:spTree>
    <p:extLst>
      <p:ext uri="{BB962C8B-B14F-4D97-AF65-F5344CB8AC3E}">
        <p14:creationId xmlns:p14="http://schemas.microsoft.com/office/powerpoint/2010/main" val="292011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 seems a common pretty accepted number</a:t>
            </a:r>
          </a:p>
          <a:p>
            <a:endParaRPr lang="en-US" dirty="0"/>
          </a:p>
          <a:p>
            <a:r>
              <a:rPr lang="en-US" dirty="0"/>
              <a:t>Aka “Fagan” inspections</a:t>
            </a:r>
          </a:p>
        </p:txBody>
      </p:sp>
      <p:sp>
        <p:nvSpPr>
          <p:cNvPr id="4" name="Slide Number Placeholder 3"/>
          <p:cNvSpPr>
            <a:spLocks noGrp="1"/>
          </p:cNvSpPr>
          <p:nvPr>
            <p:ph type="sldNum" sz="quarter" idx="10"/>
          </p:nvPr>
        </p:nvSpPr>
        <p:spPr/>
        <p:txBody>
          <a:bodyPr/>
          <a:lstStyle/>
          <a:p>
            <a:fld id="{4AAF2B32-B658-4BF7-8F9F-7BC64B42D566}" type="slidenum">
              <a:rPr lang="en-US" smtClean="0"/>
              <a:pPr/>
              <a:t>24</a:t>
            </a:fld>
            <a:endParaRPr lang="en-US"/>
          </a:p>
        </p:txBody>
      </p:sp>
    </p:spTree>
    <p:extLst>
      <p:ext uri="{BB962C8B-B14F-4D97-AF65-F5344CB8AC3E}">
        <p14:creationId xmlns:p14="http://schemas.microsoft.com/office/powerpoint/2010/main" val="1405987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Everyone comes to the inspection prepared. The meeting is called to order by the moderator. The meeting proceeds by the reader paraphrasing the artifact section by section – the reader does not read the artifact line by line. When the reader is done paraphrasing a section, the inspectors identify possible faults in that section and/or pose questions about that section. The author can answer the question. If a question is not posed to the author, the author remains quiet and observes the meeting. The scribe records all issues discussed by the group. Upon completion of the inspection, the team of participants decides if the artifact (1) can proceed to the next stage with minor changes; (2) needs to be fixed and re-inspected; or (3) needs to be scrapped and done over. It is very important that none of the participants is the supervisor of any of the other participants (especially the author) and that inspection data is in no way used in employee performance evaluations.</a:t>
            </a:r>
          </a:p>
        </p:txBody>
      </p:sp>
      <p:sp>
        <p:nvSpPr>
          <p:cNvPr id="4" name="Slide Number Placeholder 3"/>
          <p:cNvSpPr>
            <a:spLocks noGrp="1"/>
          </p:cNvSpPr>
          <p:nvPr>
            <p:ph type="sldNum" sz="quarter" idx="5"/>
          </p:nvPr>
        </p:nvSpPr>
        <p:spPr/>
        <p:txBody>
          <a:bodyPr/>
          <a:lstStyle/>
          <a:p>
            <a:fld id="{51165915-65BC-9D4C-AEEF-4B8B5412371C}" type="slidenum">
              <a:rPr lang="en-AU" altLang="x-none" smtClean="0"/>
              <a:pPr/>
              <a:t>28</a:t>
            </a:fld>
            <a:endParaRPr lang="en-AU" altLang="x-none"/>
          </a:p>
        </p:txBody>
      </p:sp>
    </p:spTree>
    <p:extLst>
      <p:ext uri="{BB962C8B-B14F-4D97-AF65-F5344CB8AC3E}">
        <p14:creationId xmlns:p14="http://schemas.microsoft.com/office/powerpoint/2010/main" val="1892593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alpha val="9349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48000" y="324000"/>
            <a:ext cx="6372000" cy="2139553"/>
          </a:xfrm>
        </p:spPr>
        <p:txBody>
          <a:bodyPr anchor="t">
            <a:normAutofit/>
          </a:bodyPr>
          <a:lstStyle>
            <a:lvl1pPr>
              <a:lnSpc>
                <a:spcPct val="80000"/>
              </a:lnSpc>
              <a:defRPr sz="4000" cap="all" baseline="0">
                <a:solidFill>
                  <a:schemeClr val="tx1"/>
                </a:solidFill>
              </a:defRPr>
            </a:lvl1pPr>
          </a:lstStyle>
          <a:p>
            <a:r>
              <a:rPr lang="en-GB" dirty="0"/>
              <a:t>Click here to edit title</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ANU SCHOOL OF COMPUTING   |  COMP 2120 / COMP 6120 | WEEK 4 OF 12: Inspection</a:t>
            </a:r>
            <a:endParaRPr lang="en-AU" dirty="0"/>
          </a:p>
        </p:txBody>
      </p:sp>
      <p:sp>
        <p:nvSpPr>
          <p:cNvPr id="6" name="Slide Number Placeholder 5"/>
          <p:cNvSpPr>
            <a:spLocks noGrp="1"/>
          </p:cNvSpPr>
          <p:nvPr>
            <p:ph type="sldNum" sz="quarter" idx="12"/>
          </p:nvPr>
        </p:nvSpPr>
        <p:spPr/>
        <p:txBody>
          <a:bodyPr/>
          <a:lstStyle>
            <a:lvl1pPr algn="l">
              <a:defRPr>
                <a:solidFill>
                  <a:schemeClr val="tx1"/>
                </a:solidFill>
              </a:defRPr>
            </a:lvl1pPr>
          </a:lstStyle>
          <a:p>
            <a:fld id="{10A01DC5-1685-4615-8240-15192985C6A2}" type="slidenum">
              <a:rPr lang="en-AU" smtClean="0"/>
              <a:pPr/>
              <a:t>‹#›</a:t>
            </a:fld>
            <a:endParaRPr lang="en-AU" dirty="0"/>
          </a:p>
        </p:txBody>
      </p:sp>
      <p:sp>
        <p:nvSpPr>
          <p:cNvPr id="7" name="Date Placeholder 10">
            <a:extLst>
              <a:ext uri="{FF2B5EF4-FFF2-40B4-BE49-F238E27FC236}">
                <a16:creationId xmlns:a16="http://schemas.microsoft.com/office/drawing/2014/main" id="{5014A4F5-33BC-4C41-B1AC-8B957B76357F}"/>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endParaRPr lang="en-AU" dirty="0"/>
          </a:p>
        </p:txBody>
      </p:sp>
      <p:sp>
        <p:nvSpPr>
          <p:cNvPr id="8" name="Text Placeholder 7">
            <a:extLst>
              <a:ext uri="{FF2B5EF4-FFF2-40B4-BE49-F238E27FC236}">
                <a16:creationId xmlns:a16="http://schemas.microsoft.com/office/drawing/2014/main" id="{182DF42F-AFE2-4EF3-B14F-54A469AB5E39}"/>
              </a:ext>
            </a:extLst>
          </p:cNvPr>
          <p:cNvSpPr>
            <a:spLocks noGrp="1"/>
          </p:cNvSpPr>
          <p:nvPr>
            <p:ph type="body" sz="quarter" idx="13" hasCustomPrompt="1"/>
          </p:nvPr>
        </p:nvSpPr>
        <p:spPr>
          <a:xfrm>
            <a:off x="324000" y="324000"/>
            <a:ext cx="1830621" cy="1808163"/>
          </a:xfrm>
        </p:spPr>
        <p:txBody>
          <a:bodyPr>
            <a:normAutofit/>
          </a:bodyPr>
          <a:lstStyle>
            <a:lvl1pPr marL="0" indent="0">
              <a:lnSpc>
                <a:spcPct val="80000"/>
              </a:lnSpc>
              <a:spcAft>
                <a:spcPts val="0"/>
              </a:spcAft>
              <a:buNone/>
              <a:defRPr sz="4000">
                <a:solidFill>
                  <a:schemeClr val="tx1"/>
                </a:solidFill>
              </a:defRPr>
            </a:lvl1pPr>
            <a:lvl2pPr>
              <a:defRPr sz="6400">
                <a:solidFill>
                  <a:schemeClr val="accent1"/>
                </a:solidFill>
              </a:defRPr>
            </a:lvl2pPr>
            <a:lvl3pPr>
              <a:defRPr sz="6400">
                <a:solidFill>
                  <a:schemeClr val="accent1"/>
                </a:solidFill>
              </a:defRPr>
            </a:lvl3pPr>
            <a:lvl4pPr>
              <a:defRPr sz="6400">
                <a:solidFill>
                  <a:schemeClr val="accent1"/>
                </a:solidFill>
              </a:defRPr>
            </a:lvl4pPr>
            <a:lvl5pPr>
              <a:defRPr sz="6400">
                <a:solidFill>
                  <a:schemeClr val="accent1"/>
                </a:solidFill>
              </a:defRPr>
            </a:lvl5pPr>
          </a:lstStyle>
          <a:p>
            <a:pPr lvl="0"/>
            <a:r>
              <a:rPr lang="en-US" dirty="0"/>
              <a:t>#</a:t>
            </a:r>
            <a:endParaRPr lang="en-AU" dirty="0"/>
          </a:p>
        </p:txBody>
      </p:sp>
      <p:sp>
        <p:nvSpPr>
          <p:cNvPr id="10" name="Footer Placeholder 4">
            <a:extLst>
              <a:ext uri="{FF2B5EF4-FFF2-40B4-BE49-F238E27FC236}">
                <a16:creationId xmlns:a16="http://schemas.microsoft.com/office/drawing/2014/main" id="{4964EA38-476C-CD49-A352-6F89EDE05656}"/>
              </a:ext>
            </a:extLst>
          </p:cNvPr>
          <p:cNvSpPr txBox="1">
            <a:spLocks/>
          </p:cNvSpPr>
          <p:nvPr userDrawn="1"/>
        </p:nvSpPr>
        <p:spPr>
          <a:xfrm>
            <a:off x="7380000" y="5054290"/>
            <a:ext cx="1035570" cy="89210"/>
          </a:xfrm>
          <a:prstGeom prst="rect">
            <a:avLst/>
          </a:prstGeom>
        </p:spPr>
        <p:txBody>
          <a:bodyPr vert="horz" lIns="0" tIns="0" rIns="0" bIns="0" rtlCol="0" anchor="t"/>
          <a:lstStyle>
            <a:defPPr>
              <a:defRPr lang="en-US"/>
            </a:defPPr>
            <a:lvl1pPr marL="0" algn="l" defTabSz="457200" rtl="0" eaLnBrk="1" latinLnBrk="0" hangingPunct="1">
              <a:defRPr sz="600" kern="1200" cap="all"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500" dirty="0">
                <a:solidFill>
                  <a:schemeClr val="tx2">
                    <a:lumMod val="75000"/>
                  </a:schemeClr>
                </a:solidFill>
              </a:rPr>
              <a:t>CRICOS Provider #00120C</a:t>
            </a:r>
            <a:endParaRPr lang="en-AU" sz="500" dirty="0">
              <a:solidFill>
                <a:schemeClr val="tx2">
                  <a:lumMod val="75000"/>
                </a:schemeClr>
              </a:solidFill>
            </a:endParaRPr>
          </a:p>
        </p:txBody>
      </p:sp>
      <p:sp>
        <p:nvSpPr>
          <p:cNvPr id="15" name="Text Placeholder 14">
            <a:extLst>
              <a:ext uri="{FF2B5EF4-FFF2-40B4-BE49-F238E27FC236}">
                <a16:creationId xmlns:a16="http://schemas.microsoft.com/office/drawing/2014/main" id="{BECF6E0B-FC0B-C1C4-3052-E11CEAD655D2}"/>
              </a:ext>
            </a:extLst>
          </p:cNvPr>
          <p:cNvSpPr>
            <a:spLocks noGrp="1"/>
          </p:cNvSpPr>
          <p:nvPr>
            <p:ph type="body" sz="quarter" idx="14" hasCustomPrompt="1"/>
          </p:nvPr>
        </p:nvSpPr>
        <p:spPr>
          <a:xfrm>
            <a:off x="2448000" y="4270495"/>
            <a:ext cx="6372000" cy="400358"/>
          </a:xfrm>
        </p:spPr>
        <p:txBody>
          <a:bodyPr/>
          <a:lstStyle>
            <a:lvl1pPr marL="0" indent="0">
              <a:buNone/>
              <a:defRPr sz="2400"/>
            </a:lvl1pPr>
            <a:lvl3pPr marL="0" indent="0">
              <a:buNone/>
              <a:defRPr/>
            </a:lvl3pPr>
            <a:lvl4pPr marL="180000" indent="0">
              <a:buNone/>
              <a:defRPr/>
            </a:lvl4pPr>
          </a:lstStyle>
          <a:p>
            <a:pPr lvl="0"/>
            <a:r>
              <a:rPr lang="en-GB" dirty="0"/>
              <a:t>Click here to edit authors</a:t>
            </a:r>
          </a:p>
        </p:txBody>
      </p:sp>
    </p:spTree>
    <p:extLst>
      <p:ext uri="{BB962C8B-B14F-4D97-AF65-F5344CB8AC3E}">
        <p14:creationId xmlns:p14="http://schemas.microsoft.com/office/powerpoint/2010/main" val="45892279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GB" dirty="0"/>
              <a:t>Click here to edit text</a:t>
            </a:r>
          </a:p>
          <a:p>
            <a:pPr lvl="1"/>
            <a:r>
              <a:rPr lang="en-GB" dirty="0"/>
              <a:t>Second</a:t>
            </a:r>
          </a:p>
          <a:p>
            <a:pPr lvl="2"/>
            <a:r>
              <a:rPr lang="en-GB" dirty="0"/>
              <a:t>Third</a:t>
            </a:r>
          </a:p>
          <a:p>
            <a:pPr lvl="3"/>
            <a:r>
              <a:rPr lang="en-GB" dirty="0"/>
              <a:t>Fourth</a:t>
            </a:r>
          </a:p>
          <a:p>
            <a:pPr lvl="4"/>
            <a:r>
              <a:rPr lang="en-GB" dirty="0"/>
              <a:t>Fifth</a:t>
            </a:r>
          </a:p>
        </p:txBody>
      </p:sp>
      <p:sp>
        <p:nvSpPr>
          <p:cNvPr id="5" name="Footer Placeholder 4"/>
          <p:cNvSpPr>
            <a:spLocks noGrp="1"/>
          </p:cNvSpPr>
          <p:nvPr>
            <p:ph type="ftr" sz="quarter" idx="11"/>
          </p:nvPr>
        </p:nvSpPr>
        <p:spPr/>
        <p:txBody>
          <a:bodyPr/>
          <a:lstStyle/>
          <a:p>
            <a:r>
              <a:rPr lang="en-US" dirty="0"/>
              <a:t>ANU SCHOOL OF COMPUTING   |  COMP 2120 / COMP 6120 | WEEK 4 OF 12: Inspection</a:t>
            </a:r>
            <a:endParaRPr lang="en-AU" dirty="0"/>
          </a:p>
        </p:txBody>
      </p:sp>
      <p:sp>
        <p:nvSpPr>
          <p:cNvPr id="6" name="Slide Number Placeholder 5"/>
          <p:cNvSpPr>
            <a:spLocks noGrp="1"/>
          </p:cNvSpPr>
          <p:nvPr>
            <p:ph type="sldNum" sz="quarter" idx="12"/>
          </p:nvPr>
        </p:nvSpPr>
        <p:spPr/>
        <p:txBody>
          <a:bodyPr/>
          <a:lstStyle>
            <a:lvl1pPr algn="l">
              <a:defRPr/>
            </a:lvl1pPr>
          </a:lstStyle>
          <a:p>
            <a:fld id="{10A01DC5-1685-4615-8240-15192985C6A2}" type="slidenum">
              <a:rPr lang="en-AU" smtClean="0"/>
              <a:pPr/>
              <a:t>‹#›</a:t>
            </a:fld>
            <a:endParaRPr lang="en-AU"/>
          </a:p>
        </p:txBody>
      </p:sp>
      <p:sp>
        <p:nvSpPr>
          <p:cNvPr id="7" name="Date Placeholder 10">
            <a:extLst>
              <a:ext uri="{FF2B5EF4-FFF2-40B4-BE49-F238E27FC236}">
                <a16:creationId xmlns:a16="http://schemas.microsoft.com/office/drawing/2014/main" id="{72E4F78E-88AE-49DC-94D5-AD2C60619063}"/>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endParaRPr lang="en-AU" dirty="0"/>
          </a:p>
        </p:txBody>
      </p:sp>
      <p:sp>
        <p:nvSpPr>
          <p:cNvPr id="11" name="Text Placeholder 7">
            <a:extLst>
              <a:ext uri="{FF2B5EF4-FFF2-40B4-BE49-F238E27FC236}">
                <a16:creationId xmlns:a16="http://schemas.microsoft.com/office/drawing/2014/main" id="{94117324-6B4D-4511-9A09-354F37701177}"/>
              </a:ext>
            </a:extLst>
          </p:cNvPr>
          <p:cNvSpPr>
            <a:spLocks noGrp="1"/>
          </p:cNvSpPr>
          <p:nvPr>
            <p:ph type="body" sz="quarter" idx="13" hasCustomPrompt="1"/>
          </p:nvPr>
        </p:nvSpPr>
        <p:spPr>
          <a:xfrm>
            <a:off x="324000" y="0"/>
            <a:ext cx="8459788" cy="881149"/>
          </a:xfrm>
        </p:spPr>
        <p:txBody>
          <a:bodyPr/>
          <a:lstStyle>
            <a:lvl1pPr marL="0" indent="0">
              <a:lnSpc>
                <a:spcPct val="80000"/>
              </a:lnSpc>
              <a:buNone/>
              <a:defRPr sz="3600">
                <a:solidFill>
                  <a:schemeClr val="accent1"/>
                </a:solidFill>
              </a:defRPr>
            </a:lvl1pPr>
            <a:lvl2pPr marL="0" indent="0">
              <a:buNone/>
              <a:defRPr sz="1800"/>
            </a:lvl2pPr>
            <a:lvl3pPr>
              <a:buNone/>
              <a:defRPr/>
            </a:lvl3pPr>
          </a:lstStyle>
          <a:p>
            <a:pPr lvl="0"/>
            <a:r>
              <a:rPr lang="en-GB" dirty="0"/>
              <a:t>Click here to edit title</a:t>
            </a:r>
          </a:p>
          <a:p>
            <a:pPr lvl="1"/>
            <a:r>
              <a:rPr lang="en-GB" dirty="0"/>
              <a:t>Second level</a:t>
            </a:r>
          </a:p>
        </p:txBody>
      </p:sp>
    </p:spTree>
    <p:extLst>
      <p:ext uri="{BB962C8B-B14F-4D97-AF65-F5344CB8AC3E}">
        <p14:creationId xmlns:p14="http://schemas.microsoft.com/office/powerpoint/2010/main" val="37040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ection Header 2">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6"/>
          </a:xfrm>
          <a:prstGeom prst="rect">
            <a:avLst/>
          </a:prstGeom>
        </p:spPr>
        <p:txBody>
          <a:bodyPr anchor="t"/>
          <a:lstStyle>
            <a:lvl1pPr algn="l">
              <a:defRPr sz="2250" b="1" cap="all"/>
            </a:lvl1pPr>
          </a:lstStyle>
          <a:p>
            <a:r>
              <a:rPr lang="en-US"/>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125">
                <a:solidFill>
                  <a:schemeClr val="tx1">
                    <a:tint val="75000"/>
                  </a:schemeClr>
                </a:solidFill>
              </a:defRPr>
            </a:lvl1pPr>
            <a:lvl2pPr marL="257169" indent="0">
              <a:buNone/>
              <a:defRPr sz="1013">
                <a:solidFill>
                  <a:schemeClr val="tx1">
                    <a:tint val="75000"/>
                  </a:schemeClr>
                </a:solidFill>
              </a:defRPr>
            </a:lvl2pPr>
            <a:lvl3pPr marL="514337" indent="0">
              <a:buNone/>
              <a:defRPr sz="900">
                <a:solidFill>
                  <a:schemeClr val="tx1">
                    <a:tint val="75000"/>
                  </a:schemeClr>
                </a:solidFill>
              </a:defRPr>
            </a:lvl3pPr>
            <a:lvl4pPr marL="771506" indent="0">
              <a:buNone/>
              <a:defRPr sz="788">
                <a:solidFill>
                  <a:schemeClr val="tx1">
                    <a:tint val="75000"/>
                  </a:schemeClr>
                </a:solidFill>
              </a:defRPr>
            </a:lvl4pPr>
            <a:lvl5pPr marL="1028675" indent="0">
              <a:buNone/>
              <a:defRPr sz="788">
                <a:solidFill>
                  <a:schemeClr val="tx1">
                    <a:tint val="75000"/>
                  </a:schemeClr>
                </a:solidFill>
              </a:defRPr>
            </a:lvl5pPr>
            <a:lvl6pPr marL="1285843" indent="0">
              <a:buNone/>
              <a:defRPr sz="788">
                <a:solidFill>
                  <a:schemeClr val="tx1">
                    <a:tint val="75000"/>
                  </a:schemeClr>
                </a:solidFill>
              </a:defRPr>
            </a:lvl6pPr>
            <a:lvl7pPr marL="1543011" indent="0">
              <a:buNone/>
              <a:defRPr sz="788">
                <a:solidFill>
                  <a:schemeClr val="tx1">
                    <a:tint val="75000"/>
                  </a:schemeClr>
                </a:solidFill>
              </a:defRPr>
            </a:lvl7pPr>
            <a:lvl8pPr marL="1800180" indent="0">
              <a:buNone/>
              <a:defRPr sz="788">
                <a:solidFill>
                  <a:schemeClr val="tx1">
                    <a:tint val="75000"/>
                  </a:schemeClr>
                </a:solidFill>
              </a:defRPr>
            </a:lvl8pPr>
            <a:lvl9pPr marL="2057349" indent="0">
              <a:buNone/>
              <a:defRPr sz="788">
                <a:solidFill>
                  <a:schemeClr val="tx1">
                    <a:tint val="75000"/>
                  </a:schemeClr>
                </a:solidFill>
              </a:defRPr>
            </a:lvl9pPr>
          </a:lstStyle>
          <a:p>
            <a:pPr lvl="0"/>
            <a:r>
              <a:rPr lang="en-US"/>
              <a:t>Click to edit Master text styles</a:t>
            </a:r>
          </a:p>
        </p:txBody>
      </p:sp>
      <p:sp>
        <p:nvSpPr>
          <p:cNvPr id="4" name="Rectangle 5">
            <a:extLst>
              <a:ext uri="{FF2B5EF4-FFF2-40B4-BE49-F238E27FC236}">
                <a16:creationId xmlns:a16="http://schemas.microsoft.com/office/drawing/2014/main" id="{FAD5E411-E4E5-A33D-4789-7FCBA2335345}"/>
              </a:ext>
            </a:extLst>
          </p:cNvPr>
          <p:cNvSpPr>
            <a:spLocks noGrp="1" noChangeArrowheads="1"/>
          </p:cNvSpPr>
          <p:nvPr>
            <p:ph type="ftr" sz="quarter" idx="11"/>
          </p:nvPr>
        </p:nvSpPr>
        <p:spPr>
          <a:xfrm>
            <a:off x="1440000" y="4914000"/>
            <a:ext cx="5400000" cy="108000"/>
          </a:xfrm>
          <a:ln/>
        </p:spPr>
        <p:txBody>
          <a:bodyPr/>
          <a:lstStyle>
            <a:lvl1pPr>
              <a:defRPr/>
            </a:lvl1pPr>
          </a:lstStyle>
          <a:p>
            <a:pPr>
              <a:defRPr/>
            </a:pPr>
            <a:r>
              <a:rPr lang="en-AU"/>
              <a:t>ANU SCHOOL OF COMPUTING   |  COMP 2120 / COMP 6120 | WEEK 4 OF 12: Inspection</a:t>
            </a:r>
          </a:p>
        </p:txBody>
      </p:sp>
      <p:sp>
        <p:nvSpPr>
          <p:cNvPr id="5" name="Rectangle 6">
            <a:extLst>
              <a:ext uri="{FF2B5EF4-FFF2-40B4-BE49-F238E27FC236}">
                <a16:creationId xmlns:a16="http://schemas.microsoft.com/office/drawing/2014/main" id="{B79A5F1A-F913-5648-0B61-AF2E4D01AC4F}"/>
              </a:ext>
            </a:extLst>
          </p:cNvPr>
          <p:cNvSpPr>
            <a:spLocks noGrp="1" noChangeArrowheads="1"/>
          </p:cNvSpPr>
          <p:nvPr>
            <p:ph type="sldNum" sz="quarter" idx="12"/>
          </p:nvPr>
        </p:nvSpPr>
        <p:spPr>
          <a:xfrm>
            <a:off x="324000" y="4914000"/>
            <a:ext cx="360000" cy="108000"/>
          </a:xfrm>
          <a:ln/>
        </p:spPr>
        <p:txBody>
          <a:bodyPr/>
          <a:lstStyle>
            <a:lvl1pPr>
              <a:defRPr/>
            </a:lvl1pPr>
          </a:lstStyle>
          <a:p>
            <a:fld id="{8E41B671-95F8-AD49-965B-CC100353298F}" type="slidenum">
              <a:rPr lang="en-AU" altLang="x-none"/>
              <a:pPr/>
              <a:t>‹#›</a:t>
            </a:fld>
            <a:endParaRPr lang="en-AU" altLang="x-none"/>
          </a:p>
        </p:txBody>
      </p:sp>
    </p:spTree>
    <p:extLst>
      <p:ext uri="{BB962C8B-B14F-4D97-AF65-F5344CB8AC3E}">
        <p14:creationId xmlns:p14="http://schemas.microsoft.com/office/powerpoint/2010/main" val="3609455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a:xfrm>
            <a:off x="457200" y="1200151"/>
            <a:ext cx="8229600" cy="3394472"/>
          </a:xfrm>
          <a:prstGeom prst="rect">
            <a:avLst/>
          </a:prstGeom>
        </p:spPr>
        <p:txBody>
          <a:bodyPr/>
          <a:lstStyle>
            <a:lvl1pPr>
              <a:spcBef>
                <a:spcPts val="450"/>
              </a:spcBef>
              <a:spcAft>
                <a:spcPts val="450"/>
              </a:spcAft>
              <a:buFont typeface="Wingdings" charset="2"/>
              <a:buChar char="²"/>
              <a:defRPr sz="1800">
                <a:solidFill>
                  <a:srgbClr val="46424D"/>
                </a:solidFill>
                <a:latin typeface="Arial"/>
                <a:cs typeface="Arial"/>
              </a:defRPr>
            </a:lvl1pPr>
            <a:lvl2pPr>
              <a:spcBef>
                <a:spcPts val="225"/>
              </a:spcBef>
              <a:spcAft>
                <a:spcPts val="225"/>
              </a:spcAft>
              <a:buFont typeface="Wingdings" charset="2"/>
              <a:buChar char="§"/>
              <a:defRPr sz="1500">
                <a:solidFill>
                  <a:srgbClr val="46424D"/>
                </a:solidFill>
                <a:latin typeface="Arial"/>
                <a:cs typeface="Arial"/>
              </a:defRPr>
            </a:lvl2pPr>
            <a:lvl3pPr>
              <a:defRPr sz="1350">
                <a:solidFill>
                  <a:srgbClr val="46424D"/>
                </a:solidFill>
                <a:latin typeface="Arial"/>
                <a:cs typeface="Arial"/>
              </a:defRPr>
            </a:lvl3pPr>
            <a:lvl4pPr>
              <a:defRPr sz="1350">
                <a:solidFill>
                  <a:srgbClr val="46424D"/>
                </a:solidFill>
                <a:latin typeface="Arial"/>
                <a:cs typeface="Arial"/>
              </a:defRPr>
            </a:lvl4pPr>
            <a:lvl5pPr>
              <a:defRPr sz="1350">
                <a:solidFill>
                  <a:srgbClr val="46424D"/>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ANU SCHOOL OF COMPUTING   |  COMP 2120 / COMP 6120 | WEEK 4 OF 12: Inspection</a:t>
            </a:r>
          </a:p>
        </p:txBody>
      </p:sp>
      <p:sp>
        <p:nvSpPr>
          <p:cNvPr id="6" name="Slide Number Placeholder 5"/>
          <p:cNvSpPr>
            <a:spLocks noGrp="1"/>
          </p:cNvSpPr>
          <p:nvPr>
            <p:ph type="sldNum" sz="quarter" idx="12"/>
          </p:nvPr>
        </p:nvSpPr>
        <p:spPr/>
        <p:txBody>
          <a:bodyPr/>
          <a:lstStyle>
            <a:lvl1pPr>
              <a:defRPr/>
            </a:lvl1pPr>
          </a:lstStyle>
          <a:p>
            <a:fld id="{EC33B370-F672-B743-B3AF-248A63C17270}" type="slidenum">
              <a:rPr lang="en-US" smtClean="0"/>
              <a:pPr/>
              <a:t>‹#›</a:t>
            </a:fld>
            <a:endParaRPr lang="en-US"/>
          </a:p>
        </p:txBody>
      </p:sp>
    </p:spTree>
    <p:extLst>
      <p:ext uri="{BB962C8B-B14F-4D97-AF65-F5344CB8AC3E}">
        <p14:creationId xmlns:p14="http://schemas.microsoft.com/office/powerpoint/2010/main" val="4264993149"/>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4000" y="0"/>
            <a:ext cx="8460000" cy="881149"/>
          </a:xfrm>
          <a:prstGeom prst="rect">
            <a:avLst/>
          </a:prstGeom>
        </p:spPr>
        <p:txBody>
          <a:bodyPr vert="horz" lIns="0" tIns="0" rIns="0" bIns="0" rtlCol="0" anchor="t">
            <a:normAutofit/>
          </a:bodyPr>
          <a:lstStyle/>
          <a:p>
            <a:r>
              <a:rPr lang="en-GB" dirty="0"/>
              <a:t>Click here to edit title</a:t>
            </a:r>
            <a:endParaRPr lang="en-US" dirty="0"/>
          </a:p>
        </p:txBody>
      </p:sp>
      <p:sp>
        <p:nvSpPr>
          <p:cNvPr id="3" name="Text Placeholder 2"/>
          <p:cNvSpPr>
            <a:spLocks noGrp="1"/>
          </p:cNvSpPr>
          <p:nvPr>
            <p:ph type="body" idx="1"/>
          </p:nvPr>
        </p:nvSpPr>
        <p:spPr>
          <a:xfrm>
            <a:off x="324000" y="881149"/>
            <a:ext cx="8460000" cy="3777361"/>
          </a:xfrm>
          <a:prstGeom prst="rect">
            <a:avLst/>
          </a:prstGeom>
        </p:spPr>
        <p:txBody>
          <a:bodyPr vert="horz" lIns="0" tIns="0" rIns="0" bIns="0" rtlCol="0">
            <a:normAutofit/>
          </a:bodyPr>
          <a:lstStyle/>
          <a:p>
            <a:pPr lvl="0"/>
            <a:r>
              <a:rPr lang="en-GB" dirty="0"/>
              <a:t>Click here to edit text</a:t>
            </a:r>
          </a:p>
          <a:p>
            <a:pPr lvl="1"/>
            <a:r>
              <a:rPr lang="en-GB" dirty="0"/>
              <a:t>Second</a:t>
            </a:r>
          </a:p>
          <a:p>
            <a:pPr lvl="2"/>
            <a:r>
              <a:rPr lang="en-GB" dirty="0"/>
              <a:t>Third</a:t>
            </a:r>
          </a:p>
          <a:p>
            <a:pPr lvl="3"/>
            <a:r>
              <a:rPr lang="en-GB" dirty="0"/>
              <a:t>Fourth</a:t>
            </a:r>
          </a:p>
          <a:p>
            <a:pPr lvl="4"/>
            <a:r>
              <a:rPr lang="en-GB" dirty="0"/>
              <a:t>Fifth</a:t>
            </a:r>
          </a:p>
        </p:txBody>
      </p:sp>
      <p:sp>
        <p:nvSpPr>
          <p:cNvPr id="5" name="Footer Placeholder 4"/>
          <p:cNvSpPr>
            <a:spLocks noGrp="1"/>
          </p:cNvSpPr>
          <p:nvPr>
            <p:ph type="ftr" sz="quarter" idx="3"/>
          </p:nvPr>
        </p:nvSpPr>
        <p:spPr>
          <a:xfrm>
            <a:off x="1440000" y="4914000"/>
            <a:ext cx="5400000" cy="108000"/>
          </a:xfrm>
          <a:prstGeom prst="rect">
            <a:avLst/>
          </a:prstGeom>
        </p:spPr>
        <p:txBody>
          <a:bodyPr vert="horz" lIns="0" tIns="0" rIns="0" bIns="0" rtlCol="0" anchor="t"/>
          <a:lstStyle>
            <a:lvl1pPr algn="l">
              <a:defRPr sz="600" cap="all" baseline="0">
                <a:solidFill>
                  <a:schemeClr val="tx1"/>
                </a:solidFill>
                <a:latin typeface="+mn-lt"/>
              </a:defRPr>
            </a:lvl1pPr>
          </a:lstStyle>
          <a:p>
            <a:r>
              <a:rPr lang="en-US" dirty="0"/>
              <a:t>ANU SCHOOL OF COMPUTING   |  COMP 2120 / COMP 6120 | WEEK 4 OF 12: Inspection</a:t>
            </a:r>
            <a:endParaRPr lang="en-AU" dirty="0"/>
          </a:p>
        </p:txBody>
      </p:sp>
      <p:sp>
        <p:nvSpPr>
          <p:cNvPr id="6" name="Slide Number Placeholder 5"/>
          <p:cNvSpPr>
            <a:spLocks noGrp="1"/>
          </p:cNvSpPr>
          <p:nvPr>
            <p:ph type="sldNum" sz="quarter" idx="4"/>
          </p:nvPr>
        </p:nvSpPr>
        <p:spPr>
          <a:xfrm>
            <a:off x="324000" y="4914000"/>
            <a:ext cx="360000" cy="108000"/>
          </a:xfrm>
          <a:prstGeom prst="rect">
            <a:avLst/>
          </a:prstGeom>
        </p:spPr>
        <p:txBody>
          <a:bodyPr vert="horz" lIns="0" tIns="0" rIns="0" bIns="0" rtlCol="0" anchor="t"/>
          <a:lstStyle>
            <a:lvl1pPr algn="l">
              <a:defRPr sz="600" cap="all" baseline="0">
                <a:solidFill>
                  <a:schemeClr val="tx1"/>
                </a:solidFill>
                <a:latin typeface="+mn-lt"/>
              </a:defRPr>
            </a:lvl1pPr>
          </a:lstStyle>
          <a:p>
            <a:fld id="{10A01DC5-1685-4615-8240-15192985C6A2}" type="slidenum">
              <a:rPr lang="en-AU" smtClean="0"/>
              <a:pPr/>
              <a:t>‹#›</a:t>
            </a:fld>
            <a:endParaRPr lang="en-AU" dirty="0"/>
          </a:p>
        </p:txBody>
      </p:sp>
      <p:sp>
        <p:nvSpPr>
          <p:cNvPr id="11" name="Date Placeholder 10">
            <a:extLst>
              <a:ext uri="{FF2B5EF4-FFF2-40B4-BE49-F238E27FC236}">
                <a16:creationId xmlns:a16="http://schemas.microsoft.com/office/drawing/2014/main" id="{32F70BC5-DBE8-42FB-9A35-2E8AC821B1A4}"/>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latin typeface="+mn-lt"/>
              </a:defRPr>
            </a:lvl1pPr>
          </a:lstStyle>
          <a:p>
            <a:endParaRPr lang="en-AU" dirty="0"/>
          </a:p>
        </p:txBody>
      </p:sp>
      <p:pic>
        <p:nvPicPr>
          <p:cNvPr id="12" name="Picture 11">
            <a:extLst>
              <a:ext uri="{FF2B5EF4-FFF2-40B4-BE49-F238E27FC236}">
                <a16:creationId xmlns:a16="http://schemas.microsoft.com/office/drawing/2014/main" id="{997071D7-58A8-4D10-B668-7A37D63450F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4690800"/>
            <a:ext cx="9144000" cy="256032"/>
          </a:xfrm>
          <a:prstGeom prst="rect">
            <a:avLst/>
          </a:prstGeom>
        </p:spPr>
      </p:pic>
      <p:sp>
        <p:nvSpPr>
          <p:cNvPr id="13" name="Footer Placeholder 4">
            <a:extLst>
              <a:ext uri="{FF2B5EF4-FFF2-40B4-BE49-F238E27FC236}">
                <a16:creationId xmlns:a16="http://schemas.microsoft.com/office/drawing/2014/main" id="{6F38DE2A-A10B-154D-A8BE-8E54C3DBFD94}"/>
              </a:ext>
            </a:extLst>
          </p:cNvPr>
          <p:cNvSpPr txBox="1">
            <a:spLocks/>
          </p:cNvSpPr>
          <p:nvPr userDrawn="1"/>
        </p:nvSpPr>
        <p:spPr>
          <a:xfrm>
            <a:off x="7380000" y="5054290"/>
            <a:ext cx="1035570" cy="89210"/>
          </a:xfrm>
          <a:prstGeom prst="rect">
            <a:avLst/>
          </a:prstGeom>
        </p:spPr>
        <p:txBody>
          <a:bodyPr vert="horz" lIns="0" tIns="0" rIns="0" bIns="0" rtlCol="0" anchor="t"/>
          <a:lstStyle>
            <a:defPPr>
              <a:defRPr lang="en-US"/>
            </a:defPPr>
            <a:lvl1pPr marL="0" algn="l" defTabSz="457200" rtl="0" eaLnBrk="1" latinLnBrk="0" hangingPunct="1">
              <a:defRPr sz="600" kern="1200" cap="all"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500" dirty="0">
                <a:solidFill>
                  <a:schemeClr val="bg2">
                    <a:lumMod val="75000"/>
                  </a:schemeClr>
                </a:solidFill>
              </a:rPr>
              <a:t>CRICOS Provider #00120C</a:t>
            </a:r>
            <a:endParaRPr lang="en-AU" sz="500" dirty="0">
              <a:solidFill>
                <a:schemeClr val="bg2">
                  <a:lumMod val="75000"/>
                </a:schemeClr>
              </a:solidFill>
            </a:endParaRPr>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70" r:id="rId1"/>
    <p:sldLayoutId id="2147483662" r:id="rId2"/>
    <p:sldLayoutId id="2147483673" r:id="rId3"/>
    <p:sldLayoutId id="2147483674" r:id="rId4"/>
  </p:sldLayoutIdLst>
  <p:hf hdr="0" dt="0"/>
  <p:txStyles>
    <p:titleStyle>
      <a:lvl1pPr algn="l" defTabSz="685800" rtl="0" eaLnBrk="1" latinLnBrk="0" hangingPunct="1">
        <a:lnSpc>
          <a:spcPct val="80000"/>
        </a:lnSpc>
        <a:spcBef>
          <a:spcPct val="0"/>
        </a:spcBef>
        <a:buNone/>
        <a:defRPr sz="3600" kern="1200">
          <a:solidFill>
            <a:schemeClr val="accent1"/>
          </a:solidFill>
          <a:latin typeface="+mj-lt"/>
          <a:ea typeface="+mj-ea"/>
          <a:cs typeface="+mj-cs"/>
        </a:defRPr>
      </a:lvl1pPr>
    </p:titleStyle>
    <p:bodyStyle>
      <a:lvl1pPr marL="180000" indent="-180000" algn="l" defTabSz="685800" rtl="0" eaLnBrk="1" latinLnBrk="0" hangingPunct="1">
        <a:lnSpc>
          <a:spcPct val="100000"/>
        </a:lnSpc>
        <a:spcBef>
          <a:spcPts val="0"/>
        </a:spcBef>
        <a:spcAft>
          <a:spcPts val="600"/>
        </a:spcAft>
        <a:buFont typeface="Arial" panose="020B0604020202020204" pitchFamily="34" charset="0"/>
        <a:buChar char="•"/>
        <a:defRPr sz="2400" b="0" kern="1200">
          <a:solidFill>
            <a:schemeClr val="accent1"/>
          </a:solidFill>
          <a:latin typeface="+mj-lt"/>
          <a:ea typeface="+mn-ea"/>
          <a:cs typeface="+mn-cs"/>
        </a:defRPr>
      </a:lvl1pPr>
      <a:lvl2pPr marL="360000" indent="-180000" algn="l" defTabSz="6858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540000" indent="-180000" algn="l" defTabSz="6858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720000" indent="-180000" algn="l" defTabSz="685800" rtl="0" eaLnBrk="1" latinLnBrk="0" hangingPunct="1">
        <a:lnSpc>
          <a:spcPct val="100000"/>
        </a:lnSpc>
        <a:spcBef>
          <a:spcPts val="0"/>
        </a:spcBef>
        <a:spcAft>
          <a:spcPts val="600"/>
        </a:spcAft>
        <a:buClr>
          <a:schemeClr val="accent1"/>
        </a:buClr>
        <a:buSzPct val="100000"/>
        <a:buFont typeface="Arial" panose="020B0604020202020204" pitchFamily="34" charset="0"/>
        <a:buChar char="•"/>
        <a:defRPr sz="1200" kern="1200">
          <a:solidFill>
            <a:schemeClr val="tx1"/>
          </a:solidFill>
          <a:latin typeface="+mn-lt"/>
          <a:ea typeface="+mn-ea"/>
          <a:cs typeface="+mn-cs"/>
        </a:defRPr>
      </a:lvl4pPr>
      <a:lvl5pPr marL="900000" indent="-180000" algn="l" defTabSz="685800" rtl="0" eaLnBrk="1" latinLnBrk="0" hangingPunct="1">
        <a:lnSpc>
          <a:spcPct val="100000"/>
        </a:lnSpc>
        <a:spcBef>
          <a:spcPts val="0"/>
        </a:spcBef>
        <a:spcAft>
          <a:spcPts val="600"/>
        </a:spcAft>
        <a:buClr>
          <a:schemeClr val="accent1"/>
        </a:buClr>
        <a:buFont typeface="Sofia Pro Light" panose="020B0000000000000000" pitchFamily="34" charset="0"/>
        <a:buChar char="»"/>
        <a:defRPr sz="100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video" Target="https://www.youtube.com/embed/0hYZaqYCZyQ?feature=oembed" TargetMode="External"/></Relationships>
</file>

<file path=ppt/slides/_rels/slide12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9.emf"/><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50.emf"/><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51.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aiatsis.gov.au/explore/map-indigenous-australia"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google.github.io/styleguide/pyguide.html#211-conditional-expressions"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google.github.io/styleguid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9.tiff"/></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3.tiff"/><Relationship Id="rId4" Type="http://schemas.openxmlformats.org/officeDocument/2006/relationships/image" Target="../media/image22.tiff"/></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i.imgur.com/fGlgTyg.gif"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i.imgur.com/fGlgTyg.gif"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hyperlink" Target="http://i.imgur.com/fGlgTyg.gif"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hyperlink" Target="http://i.imgur.com/fGlgTyg.gif" TargetMode="External"/><Relationship Id="rId4" Type="http://schemas.openxmlformats.org/officeDocument/2006/relationships/image" Target="../media/image28.png"/></Relationships>
</file>

<file path=ppt/slides/_rels/slide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hyperlink" Target="http://i.imgur.com/fGlgTyg.gif" TargetMode="External"/><Relationship Id="rId5" Type="http://schemas.openxmlformats.org/officeDocument/2006/relationships/image" Target="../media/image30.png"/><Relationship Id="rId4" Type="http://schemas.openxmlformats.org/officeDocument/2006/relationships/image" Target="../media/image28.png"/></Relationships>
</file>

<file path=ppt/slides/_rels/slide6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i.imgur.com/fGlgTyg.gif" TargetMode="Externa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8.png"/></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CF72-68A1-626F-99DC-88BD1B895FC6}"/>
              </a:ext>
            </a:extLst>
          </p:cNvPr>
          <p:cNvSpPr>
            <a:spLocks noGrp="1"/>
          </p:cNvSpPr>
          <p:nvPr>
            <p:ph type="title"/>
          </p:nvPr>
        </p:nvSpPr>
        <p:spPr/>
        <p:txBody>
          <a:bodyPr/>
          <a:lstStyle/>
          <a:p>
            <a:r>
              <a:rPr lang="en-AU" dirty="0"/>
              <a:t>COMP 2120 / COMP 6120</a:t>
            </a:r>
            <a:br>
              <a:rPr lang="en-AU" dirty="0"/>
            </a:br>
            <a:br>
              <a:rPr lang="en-AU" dirty="0"/>
            </a:br>
            <a:r>
              <a:rPr lang="en-AU" dirty="0"/>
              <a:t>inspection</a:t>
            </a:r>
          </a:p>
        </p:txBody>
      </p:sp>
      <p:sp>
        <p:nvSpPr>
          <p:cNvPr id="3" name="Text Placeholder 2">
            <a:extLst>
              <a:ext uri="{FF2B5EF4-FFF2-40B4-BE49-F238E27FC236}">
                <a16:creationId xmlns:a16="http://schemas.microsoft.com/office/drawing/2014/main" id="{0EDDA104-F162-0D9C-63C7-B34FC7D1A79E}"/>
              </a:ext>
            </a:extLst>
          </p:cNvPr>
          <p:cNvSpPr>
            <a:spLocks noGrp="1"/>
          </p:cNvSpPr>
          <p:nvPr>
            <p:ph type="body" sz="quarter" idx="13"/>
          </p:nvPr>
        </p:nvSpPr>
        <p:spPr/>
        <p:txBody>
          <a:bodyPr/>
          <a:lstStyle/>
          <a:p>
            <a:r>
              <a:rPr lang="en-AU" dirty="0"/>
              <a:t>Week:</a:t>
            </a:r>
          </a:p>
          <a:p>
            <a:r>
              <a:rPr lang="en-AU" dirty="0"/>
              <a:t>4 of 12</a:t>
            </a:r>
          </a:p>
        </p:txBody>
      </p:sp>
      <p:sp>
        <p:nvSpPr>
          <p:cNvPr id="4" name="Text Placeholder 3">
            <a:extLst>
              <a:ext uri="{FF2B5EF4-FFF2-40B4-BE49-F238E27FC236}">
                <a16:creationId xmlns:a16="http://schemas.microsoft.com/office/drawing/2014/main" id="{708EC52B-D2FF-2B46-6ECB-8C47034DD996}"/>
              </a:ext>
            </a:extLst>
          </p:cNvPr>
          <p:cNvSpPr>
            <a:spLocks noGrp="1"/>
          </p:cNvSpPr>
          <p:nvPr>
            <p:ph type="body" sz="quarter" idx="14"/>
          </p:nvPr>
        </p:nvSpPr>
        <p:spPr/>
        <p:txBody>
          <a:bodyPr/>
          <a:lstStyle/>
          <a:p>
            <a:r>
              <a:rPr lang="en-AU" dirty="0"/>
              <a:t>A/Prof Alex Potanin and Dr Melina </a:t>
            </a:r>
            <a:r>
              <a:rPr lang="en-AU" dirty="0" err="1"/>
              <a:t>Vidoni</a:t>
            </a:r>
            <a:endParaRPr lang="en-AU" dirty="0"/>
          </a:p>
        </p:txBody>
      </p:sp>
    </p:spTree>
    <p:extLst>
      <p:ext uri="{BB962C8B-B14F-4D97-AF65-F5344CB8AC3E}">
        <p14:creationId xmlns:p14="http://schemas.microsoft.com/office/powerpoint/2010/main" val="3728067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idx="1"/>
          </p:nvPr>
        </p:nvSpPr>
        <p:spPr/>
        <p:txBody>
          <a:bodyPr/>
          <a:lstStyle/>
          <a:p>
            <a:endParaRPr lang="en-GB" dirty="0"/>
          </a:p>
          <a:p>
            <a:r>
              <a:rPr lang="en-GB" dirty="0"/>
              <a:t>These are peer reviews where engineers examine the source of a system with the aim of discovering anomalies and defects.</a:t>
            </a:r>
          </a:p>
          <a:p>
            <a:r>
              <a:rPr lang="en-GB" dirty="0"/>
              <a:t>Inspections do not require execution of a system so may be used before implementation.</a:t>
            </a:r>
          </a:p>
          <a:p>
            <a:r>
              <a:rPr lang="en-GB" dirty="0"/>
              <a:t>They may be applied to any representation of the system (requirements, design, configuration data, test data, etc.).</a:t>
            </a:r>
          </a:p>
          <a:p>
            <a:r>
              <a:rPr lang="en-GB" dirty="0"/>
              <a:t>They have been shown to be an effective technique for discovering program errors.</a:t>
            </a:r>
          </a:p>
        </p:txBody>
      </p:sp>
      <p:sp>
        <p:nvSpPr>
          <p:cNvPr id="2" name="Footer Placeholder 1">
            <a:extLst>
              <a:ext uri="{FF2B5EF4-FFF2-40B4-BE49-F238E27FC236}">
                <a16:creationId xmlns:a16="http://schemas.microsoft.com/office/drawing/2014/main" id="{5CC6807C-2D63-BF58-8366-31572E93A17F}"/>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3" name="Slide Number Placeholder 2">
            <a:extLst>
              <a:ext uri="{FF2B5EF4-FFF2-40B4-BE49-F238E27FC236}">
                <a16:creationId xmlns:a16="http://schemas.microsoft.com/office/drawing/2014/main" id="{F3B0CDC9-1954-F9B6-A46B-3DA516D32BA4}"/>
              </a:ext>
            </a:extLst>
          </p:cNvPr>
          <p:cNvSpPr>
            <a:spLocks noGrp="1"/>
          </p:cNvSpPr>
          <p:nvPr>
            <p:ph type="sldNum" sz="quarter" idx="12"/>
          </p:nvPr>
        </p:nvSpPr>
        <p:spPr/>
        <p:txBody>
          <a:bodyPr/>
          <a:lstStyle/>
          <a:p>
            <a:fld id="{8E41B671-95F8-AD49-965B-CC100353298F}" type="slidenum">
              <a:rPr lang="en-AU" altLang="x-none" smtClean="0"/>
              <a:pPr/>
              <a:t>10</a:t>
            </a:fld>
            <a:endParaRPr lang="en-AU" altLang="x-none"/>
          </a:p>
        </p:txBody>
      </p:sp>
      <p:sp>
        <p:nvSpPr>
          <p:cNvPr id="4" name="Text Placeholder 3">
            <a:extLst>
              <a:ext uri="{FF2B5EF4-FFF2-40B4-BE49-F238E27FC236}">
                <a16:creationId xmlns:a16="http://schemas.microsoft.com/office/drawing/2014/main" id="{65E67B6F-B3D3-A95E-E72E-8ECB81E843DA}"/>
              </a:ext>
            </a:extLst>
          </p:cNvPr>
          <p:cNvSpPr>
            <a:spLocks noGrp="1"/>
          </p:cNvSpPr>
          <p:nvPr>
            <p:ph type="body" sz="quarter" idx="13"/>
          </p:nvPr>
        </p:nvSpPr>
        <p:spPr/>
        <p:txBody>
          <a:bodyPr/>
          <a:lstStyle/>
          <a:p>
            <a:r>
              <a:rPr lang="en-GB" dirty="0"/>
              <a:t>Program inspections</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9DE018E4-E617-B804-87B6-F9A50E585138}"/>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A86BF6-7AAA-AD88-6853-AEA31F922A78}"/>
              </a:ext>
            </a:extLst>
          </p:cNvPr>
          <p:cNvSpPr>
            <a:spLocks noGrp="1"/>
          </p:cNvSpPr>
          <p:nvPr>
            <p:ph idx="1"/>
          </p:nvPr>
        </p:nvSpPr>
        <p:spPr/>
        <p:txBody>
          <a:bodyPr/>
          <a:lstStyle/>
          <a:p>
            <a:endParaRPr lang="en-AU" dirty="0"/>
          </a:p>
          <a:p>
            <a:r>
              <a:rPr lang="en-AU" dirty="0"/>
              <a:t>Design patterns are usually documented in the stylized way. This includes:</a:t>
            </a:r>
          </a:p>
          <a:p>
            <a:pPr lvl="1"/>
            <a:r>
              <a:rPr lang="en-AU" dirty="0"/>
              <a:t>a meaningful name for the pattern and a brief description of what it does; </a:t>
            </a:r>
          </a:p>
          <a:p>
            <a:pPr lvl="1"/>
            <a:r>
              <a:rPr lang="en-AU" dirty="0"/>
              <a:t>a description of the problem it solves; </a:t>
            </a:r>
          </a:p>
          <a:p>
            <a:pPr lvl="1"/>
            <a:r>
              <a:rPr lang="en-AU" dirty="0"/>
              <a:t>a description of the solution and its implementation;</a:t>
            </a:r>
          </a:p>
          <a:p>
            <a:pPr lvl="1"/>
            <a:r>
              <a:rPr lang="en-AU" dirty="0"/>
              <a:t>the consequences and trade-offs of using the pattern and other issues that you should consider. </a:t>
            </a:r>
          </a:p>
          <a:p>
            <a:pPr marL="0" indent="0">
              <a:buNone/>
            </a:pPr>
            <a:endParaRPr lang="en-AU" dirty="0"/>
          </a:p>
        </p:txBody>
      </p:sp>
      <p:sp>
        <p:nvSpPr>
          <p:cNvPr id="2" name="Slide Number Placeholder 1">
            <a:extLst>
              <a:ext uri="{FF2B5EF4-FFF2-40B4-BE49-F238E27FC236}">
                <a16:creationId xmlns:a16="http://schemas.microsoft.com/office/drawing/2014/main" id="{F0B22F93-7A87-6D0E-B13D-6953FC666E95}"/>
              </a:ext>
            </a:extLst>
          </p:cNvPr>
          <p:cNvSpPr>
            <a:spLocks noGrp="1"/>
          </p:cNvSpPr>
          <p:nvPr>
            <p:ph type="sldNum" sz="quarter" idx="12"/>
          </p:nvPr>
        </p:nvSpPr>
        <p:spPr/>
        <p:txBody>
          <a:bodyPr/>
          <a:lstStyle/>
          <a:p>
            <a:fld id="{86CB4B4D-7CA3-9044-876B-883B54F8677D}" type="slidenum">
              <a:rPr lang="en-AU" smtClean="0"/>
              <a:t>100</a:t>
            </a:fld>
            <a:endParaRPr lang="en-AU"/>
          </a:p>
        </p:txBody>
      </p:sp>
      <p:sp>
        <p:nvSpPr>
          <p:cNvPr id="167" name="Design patterns are usually documented in the stylized way. This includes:…"/>
          <p:cNvSpPr txBox="1">
            <a:spLocks noGrp="1"/>
          </p:cNvSpPr>
          <p:nvPr>
            <p:ph type="body" sz="quarter" idx="13"/>
          </p:nvPr>
        </p:nvSpPr>
        <p:spPr>
          <a:prstGeom prst="rect">
            <a:avLst/>
          </a:prstGeom>
        </p:spPr>
        <p:txBody>
          <a:bodyPr>
            <a:normAutofit/>
          </a:bodyPr>
          <a:lstStyle/>
          <a:p>
            <a:r>
              <a:rPr lang="en-AU" dirty="0"/>
              <a:t>Pattern Description / “Pattern Language”</a:t>
            </a:r>
            <a:endParaRPr dirty="0"/>
          </a:p>
        </p:txBody>
      </p:sp>
      <p:sp>
        <p:nvSpPr>
          <p:cNvPr id="4" name="Footer Placeholder 3">
            <a:extLst>
              <a:ext uri="{FF2B5EF4-FFF2-40B4-BE49-F238E27FC236}">
                <a16:creationId xmlns:a16="http://schemas.microsoft.com/office/drawing/2014/main" id="{D95DC191-7E38-E0DC-EA7C-DA13941F8929}"/>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B648AA53-7DA9-D5A4-C512-0998C454ECFC}"/>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endParaRPr lang="en-US" dirty="0"/>
          </a:p>
          <a:p>
            <a:r>
              <a:rPr lang="en-US" dirty="0"/>
              <a:t>To use patterns in your design, you need to recognize that any design problem you are facing may have an associated pattern that can be applied. </a:t>
            </a:r>
          </a:p>
          <a:p>
            <a:pPr lvl="1"/>
            <a:r>
              <a:rPr lang="en-US" dirty="0"/>
              <a:t>Tell several objects that the state of some other object has changed (Observer pattern).</a:t>
            </a:r>
            <a:endParaRPr lang="en-GB" dirty="0"/>
          </a:p>
          <a:p>
            <a:pPr lvl="1"/>
            <a:r>
              <a:rPr lang="en-US" dirty="0"/>
              <a:t>Tidy up the interfaces to a number of related objects that have often been developed incrementally (Façade pattern).</a:t>
            </a:r>
            <a:endParaRPr lang="en-GB" dirty="0"/>
          </a:p>
          <a:p>
            <a:pPr lvl="1"/>
            <a:r>
              <a:rPr lang="en-US" dirty="0"/>
              <a:t>Provide a standard way of accessing the elements in a collection, irrespective of how that collection is implemented (</a:t>
            </a:r>
            <a:r>
              <a:rPr lang="en-US" dirty="0" err="1"/>
              <a:t>Iterator</a:t>
            </a:r>
            <a:r>
              <a:rPr lang="en-US" dirty="0"/>
              <a:t> pattern).</a:t>
            </a:r>
            <a:endParaRPr lang="en-GB" dirty="0"/>
          </a:p>
          <a:p>
            <a:pPr lvl="1"/>
            <a:r>
              <a:rPr lang="en-US" dirty="0"/>
              <a:t>Allow for the possibility of extending the functionality of an existing class at run-time (Decorator pattern).</a:t>
            </a:r>
            <a:endParaRPr lang="en-GB" dirty="0"/>
          </a:p>
          <a:p>
            <a:endParaRPr lang="en-US" dirty="0"/>
          </a:p>
        </p:txBody>
      </p:sp>
      <p:sp>
        <p:nvSpPr>
          <p:cNvPr id="5" name="Footer Placeholder 4"/>
          <p:cNvSpPr>
            <a:spLocks noGrp="1"/>
          </p:cNvSpPr>
          <p:nvPr>
            <p:ph type="ftr" sz="quarter" idx="11"/>
          </p:nvPr>
        </p:nvSpPr>
        <p:spPr>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r>
              <a:rPr lang="en-US"/>
              <a:t>ANU SCHOOL OF COMPUTING   |  COMP 2120 / COMP 6120 | WEEK 4 OF 12: Inspection</a:t>
            </a:r>
            <a:endParaRPr lang="en-US">
              <a:solidFill>
                <a:prstClr val="black">
                  <a:tint val="75000"/>
                </a:prstClr>
              </a:solidFill>
              <a:latin typeface="Calibri"/>
            </a:endParaRPr>
          </a:p>
        </p:txBody>
      </p:sp>
      <p:sp>
        <p:nvSpPr>
          <p:cNvPr id="8" name="Slide Number Placeholder 7">
            <a:extLst>
              <a:ext uri="{FF2B5EF4-FFF2-40B4-BE49-F238E27FC236}">
                <a16:creationId xmlns:a16="http://schemas.microsoft.com/office/drawing/2014/main" id="{6C352F64-F788-CBB2-8F2F-94EC3EB59AEF}"/>
              </a:ext>
            </a:extLst>
          </p:cNvPr>
          <p:cNvSpPr>
            <a:spLocks noGrp="1"/>
          </p:cNvSpPr>
          <p:nvPr>
            <p:ph type="sldNum" sz="quarter" idx="12"/>
          </p:nvPr>
        </p:nvSpPr>
        <p:spPr/>
        <p:txBody>
          <a:bodyPr/>
          <a:lstStyle/>
          <a:p>
            <a:fld id="{97BF2E21-1858-3E4E-BBFF-D40A8D2F2DFF}" type="slidenum">
              <a:rPr lang="en-US" smtClean="0"/>
              <a:t>101</a:t>
            </a:fld>
            <a:endParaRPr lang="en-US"/>
          </a:p>
        </p:txBody>
      </p:sp>
      <p:sp>
        <p:nvSpPr>
          <p:cNvPr id="9" name="Text Placeholder 8">
            <a:extLst>
              <a:ext uri="{FF2B5EF4-FFF2-40B4-BE49-F238E27FC236}">
                <a16:creationId xmlns:a16="http://schemas.microsoft.com/office/drawing/2014/main" id="{2173886B-3C22-918A-855F-DB60FE8986E5}"/>
              </a:ext>
            </a:extLst>
          </p:cNvPr>
          <p:cNvSpPr>
            <a:spLocks noGrp="1"/>
          </p:cNvSpPr>
          <p:nvPr>
            <p:ph type="body" sz="quarter" idx="13"/>
          </p:nvPr>
        </p:nvSpPr>
        <p:spPr/>
        <p:txBody>
          <a:bodyPr/>
          <a:lstStyle/>
          <a:p>
            <a:r>
              <a:rPr lang="en-US" dirty="0"/>
              <a:t>Design problems</a:t>
            </a:r>
            <a:endParaRPr lang="en-AU" dirty="0"/>
          </a:p>
        </p:txBody>
      </p:sp>
      <p:pic>
        <p:nvPicPr>
          <p:cNvPr id="7" name="Picture 6" descr="Sommerville Cover.jpg">
            <a:extLst>
              <a:ext uri="{FF2B5EF4-FFF2-40B4-BE49-F238E27FC236}">
                <a16:creationId xmlns:a16="http://schemas.microsoft.com/office/drawing/2014/main" id="{F51342FC-5CAB-EB6B-A5F7-3EE35A479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7E096A-6FEB-3F9B-E06C-81513E063E29}"/>
              </a:ext>
            </a:extLst>
          </p:cNvPr>
          <p:cNvSpPr>
            <a:spLocks noGrp="1"/>
          </p:cNvSpPr>
          <p:nvPr>
            <p:ph idx="1"/>
          </p:nvPr>
        </p:nvSpPr>
        <p:spPr/>
        <p:txBody>
          <a:bodyPr>
            <a:normAutofit fontScale="92500" lnSpcReduction="20000"/>
          </a:bodyPr>
          <a:lstStyle/>
          <a:p>
            <a:endParaRPr lang="en-AU" dirty="0"/>
          </a:p>
          <a:p>
            <a:r>
              <a:rPr lang="en-AU" dirty="0"/>
              <a:t>Refactoring means changing a program to reduce its complexity without changing the external behaviour of that program. </a:t>
            </a:r>
          </a:p>
          <a:p>
            <a:r>
              <a:rPr lang="en-AU" dirty="0"/>
              <a:t>Refactoring makes a program more readable (so reducing the ‘reading complexity’) and more understandable. </a:t>
            </a:r>
          </a:p>
          <a:p>
            <a:r>
              <a:rPr lang="en-AU" dirty="0"/>
              <a:t>It also makes it easier to change, which means that you reduce the chances of making mistakes when you introduce new features. </a:t>
            </a:r>
          </a:p>
          <a:p>
            <a:r>
              <a:rPr lang="en-AU" dirty="0"/>
              <a:t>The reality of programming is that as you make changes and additions to existing code, you inevitably increase its complexity. </a:t>
            </a:r>
          </a:p>
          <a:p>
            <a:pPr lvl="1"/>
            <a:r>
              <a:rPr lang="en-AU" dirty="0"/>
              <a:t>The code becomes harder to understand and change. The abstractions and operations that you started with become more and more complex because you modify them in ways that you did not originally anticipate.</a:t>
            </a:r>
          </a:p>
        </p:txBody>
      </p:sp>
      <p:sp>
        <p:nvSpPr>
          <p:cNvPr id="2" name="Slide Number Placeholder 1">
            <a:extLst>
              <a:ext uri="{FF2B5EF4-FFF2-40B4-BE49-F238E27FC236}">
                <a16:creationId xmlns:a16="http://schemas.microsoft.com/office/drawing/2014/main" id="{60CCA5E6-BD6C-619B-66AB-1FF2F618E488}"/>
              </a:ext>
            </a:extLst>
          </p:cNvPr>
          <p:cNvSpPr>
            <a:spLocks noGrp="1"/>
          </p:cNvSpPr>
          <p:nvPr>
            <p:ph type="sldNum" sz="quarter" idx="12"/>
          </p:nvPr>
        </p:nvSpPr>
        <p:spPr/>
        <p:txBody>
          <a:bodyPr/>
          <a:lstStyle/>
          <a:p>
            <a:fld id="{86CB4B4D-7CA3-9044-876B-883B54F8677D}" type="slidenum">
              <a:rPr lang="en-AU" smtClean="0"/>
              <a:t>102</a:t>
            </a:fld>
            <a:endParaRPr lang="en-AU"/>
          </a:p>
        </p:txBody>
      </p:sp>
      <p:sp>
        <p:nvSpPr>
          <p:cNvPr id="171" name="Refactoring means changing a program to reduce its complexity without changing the external behaviour of that program.…"/>
          <p:cNvSpPr txBox="1">
            <a:spLocks noGrp="1"/>
          </p:cNvSpPr>
          <p:nvPr>
            <p:ph type="body" sz="quarter" idx="13"/>
          </p:nvPr>
        </p:nvSpPr>
        <p:spPr>
          <a:prstGeom prst="rect">
            <a:avLst/>
          </a:prstGeom>
        </p:spPr>
        <p:txBody>
          <a:bodyPr>
            <a:normAutofit/>
          </a:bodyPr>
          <a:lstStyle/>
          <a:p>
            <a:r>
              <a:rPr lang="en-AU" dirty="0"/>
              <a:t>Refactoring</a:t>
            </a:r>
            <a:endParaRPr dirty="0"/>
          </a:p>
        </p:txBody>
      </p:sp>
      <p:sp>
        <p:nvSpPr>
          <p:cNvPr id="4" name="Footer Placeholder 3">
            <a:extLst>
              <a:ext uri="{FF2B5EF4-FFF2-40B4-BE49-F238E27FC236}">
                <a16:creationId xmlns:a16="http://schemas.microsoft.com/office/drawing/2014/main" id="{1646A6DF-C1D3-C203-41DD-D90F84A41580}"/>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7BB2D0BC-4A18-52EF-A0D0-80F1CDEE8379}"/>
              </a:ext>
            </a:extLst>
          </p:cNvPr>
          <p:cNvPicPr>
            <a:picLocks noChangeAspect="1"/>
          </p:cNvPicPr>
          <p:nvPr/>
        </p:nvPicPr>
        <p:blipFill>
          <a:blip r:embed="rId3"/>
          <a:stretch>
            <a:fillRect/>
          </a:stretch>
        </p:blipFill>
        <p:spPr>
          <a:xfrm>
            <a:off x="8129069" y="0"/>
            <a:ext cx="1014931" cy="1126446"/>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A7743019-88E9-C108-C969-CE8FB5417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7717" y="440574"/>
            <a:ext cx="5368565" cy="43799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82B540-2332-4B4E-9EE8-67925F9FF61A}"/>
              </a:ext>
            </a:extLst>
          </p:cNvPr>
          <p:cNvSpPr/>
          <p:nvPr/>
        </p:nvSpPr>
        <p:spPr>
          <a:xfrm>
            <a:off x="1933497" y="2374147"/>
            <a:ext cx="5304235" cy="248770"/>
          </a:xfrm>
          <a:prstGeom prst="rect">
            <a:avLst/>
          </a:prstGeom>
          <a:solidFill>
            <a:srgbClr val="FEFCFA"/>
          </a:solidFill>
          <a:ln w="12700" cap="flat">
            <a:noFill/>
            <a:miter lim="400000"/>
          </a:ln>
          <a:effectLst>
            <a:outerShdw blurRad="76200" dir="18900000" rotWithShape="0">
              <a:srgbClr val="000000">
                <a:alpha val="8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ctr" defTabSz="308063" hangingPunct="0"/>
            <a:endParaRPr lang="en-US" sz="1265" kern="0">
              <a:solidFill>
                <a:srgbClr val="FFFFFF"/>
              </a:solidFill>
              <a:effectLst>
                <a:outerShdw blurRad="25400" dist="23998" dir="2700000" rotWithShape="0">
                  <a:srgbClr val="000000">
                    <a:alpha val="31034"/>
                  </a:srgbClr>
                </a:outerShdw>
              </a:effectLst>
              <a:latin typeface="Helvetica Light"/>
              <a:sym typeface="Helvetica Light"/>
            </a:endParaRPr>
          </a:p>
        </p:txBody>
      </p:sp>
      <p:sp>
        <p:nvSpPr>
          <p:cNvPr id="3" name="Slide Number Placeholder 2">
            <a:extLst>
              <a:ext uri="{FF2B5EF4-FFF2-40B4-BE49-F238E27FC236}">
                <a16:creationId xmlns:a16="http://schemas.microsoft.com/office/drawing/2014/main" id="{6B5D3BEE-FF83-9CE2-EE96-F7A55B6655E7}"/>
              </a:ext>
            </a:extLst>
          </p:cNvPr>
          <p:cNvSpPr>
            <a:spLocks noGrp="1"/>
          </p:cNvSpPr>
          <p:nvPr>
            <p:ph type="sldNum" sz="quarter" idx="12"/>
          </p:nvPr>
        </p:nvSpPr>
        <p:spPr/>
        <p:txBody>
          <a:bodyPr/>
          <a:lstStyle/>
          <a:p>
            <a:fld id="{86CB4B4D-7CA3-9044-876B-883B54F8677D}" type="slidenum">
              <a:rPr lang="en-AU" smtClean="0"/>
              <a:t>103</a:t>
            </a:fld>
            <a:endParaRPr lang="en-AU"/>
          </a:p>
        </p:txBody>
      </p:sp>
      <p:sp>
        <p:nvSpPr>
          <p:cNvPr id="5" name="Text Placeholder 4">
            <a:extLst>
              <a:ext uri="{FF2B5EF4-FFF2-40B4-BE49-F238E27FC236}">
                <a16:creationId xmlns:a16="http://schemas.microsoft.com/office/drawing/2014/main" id="{D545EA4B-D383-75DC-33CD-81BC788F60F8}"/>
              </a:ext>
            </a:extLst>
          </p:cNvPr>
          <p:cNvSpPr>
            <a:spLocks noGrp="1"/>
          </p:cNvSpPr>
          <p:nvPr>
            <p:ph type="body" sz="quarter" idx="13"/>
          </p:nvPr>
        </p:nvSpPr>
        <p:spPr/>
        <p:txBody>
          <a:bodyPr/>
          <a:lstStyle/>
          <a:p>
            <a:r>
              <a:rPr lang="en-AU" dirty="0"/>
              <a:t>A refactoring process</a:t>
            </a:r>
          </a:p>
        </p:txBody>
      </p:sp>
      <p:pic>
        <p:nvPicPr>
          <p:cNvPr id="7" name="Picture 6">
            <a:extLst>
              <a:ext uri="{FF2B5EF4-FFF2-40B4-BE49-F238E27FC236}">
                <a16:creationId xmlns:a16="http://schemas.microsoft.com/office/drawing/2014/main" id="{538A78DB-C9D2-3B45-B3B3-189FCD8AD2BE}"/>
              </a:ext>
            </a:extLst>
          </p:cNvPr>
          <p:cNvPicPr>
            <a:picLocks noChangeAspect="1"/>
          </p:cNvPicPr>
          <p:nvPr/>
        </p:nvPicPr>
        <p:blipFill rotWithShape="1">
          <a:blip r:embed="rId2">
            <a:extLst>
              <a:ext uri="{28A0092B-C50C-407E-A947-70E740481C1C}">
                <a14:useLocalDpi xmlns:a14="http://schemas.microsoft.com/office/drawing/2010/main" val="0"/>
              </a:ext>
            </a:extLst>
          </a:blip>
          <a:srcRect l="12307" t="9545" r="19608" b="53192"/>
          <a:stretch/>
        </p:blipFill>
        <p:spPr>
          <a:xfrm>
            <a:off x="1898310" y="538660"/>
            <a:ext cx="5347382" cy="4179833"/>
          </a:xfrm>
          <a:prstGeom prst="rect">
            <a:avLst/>
          </a:prstGeom>
        </p:spPr>
      </p:pic>
      <p:sp>
        <p:nvSpPr>
          <p:cNvPr id="6" name="Footer Placeholder 5">
            <a:extLst>
              <a:ext uri="{FF2B5EF4-FFF2-40B4-BE49-F238E27FC236}">
                <a16:creationId xmlns:a16="http://schemas.microsoft.com/office/drawing/2014/main" id="{A1F01A3A-3A4D-CA28-365D-B2F2FFFEF369}"/>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8" name="Picture 7" descr="A picture containing text, stationary, colorful&#10;&#10;Description automatically generated">
            <a:extLst>
              <a:ext uri="{FF2B5EF4-FFF2-40B4-BE49-F238E27FC236}">
                <a16:creationId xmlns:a16="http://schemas.microsoft.com/office/drawing/2014/main" id="{1FCCC691-998A-5AC9-BCC8-97BCA85C8B81}"/>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1CC40E-BB1E-E1FD-160B-E91AB24531D1}"/>
              </a:ext>
            </a:extLst>
          </p:cNvPr>
          <p:cNvSpPr>
            <a:spLocks noGrp="1"/>
          </p:cNvSpPr>
          <p:nvPr>
            <p:ph idx="1"/>
          </p:nvPr>
        </p:nvSpPr>
        <p:spPr/>
        <p:txBody>
          <a:bodyPr/>
          <a:lstStyle/>
          <a:p>
            <a:endParaRPr lang="en-AU" dirty="0"/>
          </a:p>
          <a:p>
            <a:r>
              <a:rPr lang="en-AU" dirty="0"/>
              <a:t>Martin Fowler, a refactoring pioneer, suggests that the starting point for refactoring should be to identify code ‘smells’.</a:t>
            </a:r>
          </a:p>
          <a:p>
            <a:r>
              <a:rPr lang="en-AU" dirty="0"/>
              <a:t>Code smells are indicators in the code that there might be a deeper problem. </a:t>
            </a:r>
          </a:p>
          <a:p>
            <a:pPr lvl="1"/>
            <a:r>
              <a:rPr lang="en-AU" dirty="0"/>
              <a:t>For example, very large classes may indicate that the class is trying to do too much. This probably means that its structural complexity is high. </a:t>
            </a:r>
          </a:p>
        </p:txBody>
      </p:sp>
      <p:sp>
        <p:nvSpPr>
          <p:cNvPr id="2" name="Slide Number Placeholder 1">
            <a:extLst>
              <a:ext uri="{FF2B5EF4-FFF2-40B4-BE49-F238E27FC236}">
                <a16:creationId xmlns:a16="http://schemas.microsoft.com/office/drawing/2014/main" id="{D02382B7-0728-75E5-5918-631CFA524553}"/>
              </a:ext>
            </a:extLst>
          </p:cNvPr>
          <p:cNvSpPr>
            <a:spLocks noGrp="1"/>
          </p:cNvSpPr>
          <p:nvPr>
            <p:ph type="sldNum" sz="quarter" idx="12"/>
          </p:nvPr>
        </p:nvSpPr>
        <p:spPr/>
        <p:txBody>
          <a:bodyPr/>
          <a:lstStyle/>
          <a:p>
            <a:fld id="{86CB4B4D-7CA3-9044-876B-883B54F8677D}" type="slidenum">
              <a:rPr lang="en-AU" smtClean="0"/>
              <a:t>104</a:t>
            </a:fld>
            <a:endParaRPr lang="en-AU"/>
          </a:p>
        </p:txBody>
      </p:sp>
      <p:sp>
        <p:nvSpPr>
          <p:cNvPr id="179" name="Martin Fowler, a refactoring pioneer, suggests that the starting point for refactoring should be to identify code ‘smells’.…"/>
          <p:cNvSpPr txBox="1">
            <a:spLocks noGrp="1"/>
          </p:cNvSpPr>
          <p:nvPr>
            <p:ph type="body" sz="quarter" idx="13"/>
          </p:nvPr>
        </p:nvSpPr>
        <p:spPr>
          <a:prstGeom prst="rect">
            <a:avLst/>
          </a:prstGeom>
        </p:spPr>
        <p:txBody>
          <a:bodyPr>
            <a:normAutofit/>
          </a:bodyPr>
          <a:lstStyle/>
          <a:p>
            <a:r>
              <a:rPr lang="en-AU" dirty="0"/>
              <a:t>Code smells</a:t>
            </a:r>
            <a:endParaRPr dirty="0"/>
          </a:p>
        </p:txBody>
      </p:sp>
      <p:sp>
        <p:nvSpPr>
          <p:cNvPr id="4" name="Footer Placeholder 3">
            <a:extLst>
              <a:ext uri="{FF2B5EF4-FFF2-40B4-BE49-F238E27FC236}">
                <a16:creationId xmlns:a16="http://schemas.microsoft.com/office/drawing/2014/main" id="{5C51D258-9F98-4259-B1CE-A3A6A563BA90}"/>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F133121A-0EAF-66AF-B713-63B93A0CACA4}"/>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282108-2ADE-5476-7363-431134B01136}"/>
              </a:ext>
            </a:extLst>
          </p:cNvPr>
          <p:cNvSpPr>
            <a:spLocks noGrp="1"/>
          </p:cNvSpPr>
          <p:nvPr>
            <p:ph idx="1"/>
          </p:nvPr>
        </p:nvSpPr>
        <p:spPr/>
        <p:txBody>
          <a:bodyPr>
            <a:normAutofit fontScale="62500" lnSpcReduction="20000"/>
          </a:bodyPr>
          <a:lstStyle/>
          <a:p>
            <a:pPr defTabSz="289580">
              <a:spcBef>
                <a:spcPts val="949"/>
              </a:spcBef>
              <a:defRPr sz="2256" i="1"/>
            </a:pPr>
            <a:endParaRPr lang="en-AU" dirty="0"/>
          </a:p>
          <a:p>
            <a:pPr defTabSz="289580">
              <a:spcBef>
                <a:spcPts val="949"/>
              </a:spcBef>
              <a:defRPr sz="2256" i="1"/>
            </a:pPr>
            <a:r>
              <a:rPr lang="en-AU" dirty="0"/>
              <a:t>Large classes</a:t>
            </a:r>
            <a:br>
              <a:rPr lang="en-AU" dirty="0"/>
            </a:br>
            <a:r>
              <a:rPr lang="en-AU" dirty="0"/>
              <a:t>Large classes may mean that the single responsibility principle is being violated. Break down large classes into easier-to-understand, smaller classes.</a:t>
            </a:r>
          </a:p>
          <a:p>
            <a:pPr defTabSz="289580">
              <a:spcBef>
                <a:spcPts val="949"/>
              </a:spcBef>
              <a:defRPr sz="2256" i="1"/>
            </a:pPr>
            <a:r>
              <a:rPr lang="en-AU" dirty="0"/>
              <a:t>Long methods/functions</a:t>
            </a:r>
            <a:br>
              <a:rPr lang="en-AU" dirty="0"/>
            </a:br>
            <a:r>
              <a:rPr lang="en-AU" dirty="0"/>
              <a:t>Long methods or functions may indicate that the function is doing more than one thing. Split into smaller, more specific functions or methods.</a:t>
            </a:r>
          </a:p>
          <a:p>
            <a:pPr defTabSz="289580">
              <a:spcBef>
                <a:spcPts val="949"/>
              </a:spcBef>
              <a:defRPr sz="2256" i="1"/>
            </a:pPr>
            <a:r>
              <a:rPr lang="en-AU" dirty="0"/>
              <a:t>Duplicated code</a:t>
            </a:r>
            <a:br>
              <a:rPr lang="en-AU" dirty="0"/>
            </a:br>
            <a:r>
              <a:rPr lang="en-AU" dirty="0"/>
              <a:t>Duplicated code may mean that when changes are needed, these have to be made everywhere the code is duplicated. Rewrite to create a single instance of the duplicated code that is used as required</a:t>
            </a:r>
          </a:p>
          <a:p>
            <a:pPr defTabSz="289580">
              <a:spcBef>
                <a:spcPts val="949"/>
              </a:spcBef>
              <a:defRPr sz="2256" i="1"/>
            </a:pPr>
            <a:r>
              <a:rPr lang="en-AU" dirty="0"/>
              <a:t>Meaningless names</a:t>
            </a:r>
            <a:br>
              <a:rPr lang="en-AU" dirty="0"/>
            </a:br>
            <a:r>
              <a:rPr lang="en-AU" dirty="0"/>
              <a:t>Meaningless names are a sign of programmer haste. They make the code harder to understand. Replace with meaningful names and check for other shortcuts that the programmer may have taken.</a:t>
            </a:r>
          </a:p>
          <a:p>
            <a:pPr defTabSz="289580">
              <a:spcBef>
                <a:spcPts val="949"/>
              </a:spcBef>
              <a:defRPr sz="2256" i="1"/>
            </a:pPr>
            <a:r>
              <a:rPr lang="en-AU" dirty="0"/>
              <a:t>Unused code</a:t>
            </a:r>
            <a:br>
              <a:rPr lang="en-AU" dirty="0"/>
            </a:br>
            <a:r>
              <a:rPr lang="en-AU" dirty="0"/>
              <a:t>This simply increases the reading complexity of the code. Delete it even if it has been commented out. If you find you need it later, you should be able to retrieve it from the code management system.</a:t>
            </a:r>
          </a:p>
        </p:txBody>
      </p:sp>
      <p:sp>
        <p:nvSpPr>
          <p:cNvPr id="2" name="Slide Number Placeholder 1">
            <a:extLst>
              <a:ext uri="{FF2B5EF4-FFF2-40B4-BE49-F238E27FC236}">
                <a16:creationId xmlns:a16="http://schemas.microsoft.com/office/drawing/2014/main" id="{8A15CD2D-257C-0DDC-CBC9-C8083B84223B}"/>
              </a:ext>
            </a:extLst>
          </p:cNvPr>
          <p:cNvSpPr>
            <a:spLocks noGrp="1"/>
          </p:cNvSpPr>
          <p:nvPr>
            <p:ph type="sldNum" sz="quarter" idx="12"/>
          </p:nvPr>
        </p:nvSpPr>
        <p:spPr/>
        <p:txBody>
          <a:bodyPr/>
          <a:lstStyle/>
          <a:p>
            <a:fld id="{86CB4B4D-7CA3-9044-876B-883B54F8677D}" type="slidenum">
              <a:rPr lang="en-AU" smtClean="0"/>
              <a:t>105</a:t>
            </a:fld>
            <a:endParaRPr lang="en-AU"/>
          </a:p>
        </p:txBody>
      </p:sp>
      <p:sp>
        <p:nvSpPr>
          <p:cNvPr id="4" name="Footer Placeholder 3">
            <a:extLst>
              <a:ext uri="{FF2B5EF4-FFF2-40B4-BE49-F238E27FC236}">
                <a16:creationId xmlns:a16="http://schemas.microsoft.com/office/drawing/2014/main" id="{8697D34F-7B00-CD96-62EC-AB44DD28033D}"/>
              </a:ext>
            </a:extLst>
          </p:cNvPr>
          <p:cNvSpPr>
            <a:spLocks noGrp="1"/>
          </p:cNvSpPr>
          <p:nvPr>
            <p:ph type="ftr" sz="quarter" idx="11"/>
          </p:nvPr>
        </p:nvSpPr>
        <p:spPr/>
        <p:txBody>
          <a:bodyPr/>
          <a:lstStyle/>
          <a:p>
            <a:r>
              <a:rPr lang="en-US"/>
              <a:t>ANU SCHOOL OF COMPUTING   |  COMP 2120 / COMP 6120 | WEEK 4 OF 12: Inspection</a:t>
            </a:r>
            <a:endParaRPr lang="en-AU" dirty="0"/>
          </a:p>
        </p:txBody>
      </p:sp>
      <p:sp>
        <p:nvSpPr>
          <p:cNvPr id="5" name="Martin Fowler, a refactoring pioneer, suggests that the starting point for refactoring should be to identify code ‘smells’.…">
            <a:extLst>
              <a:ext uri="{FF2B5EF4-FFF2-40B4-BE49-F238E27FC236}">
                <a16:creationId xmlns:a16="http://schemas.microsoft.com/office/drawing/2014/main" id="{5C70EBA7-A1CC-748D-C88C-074157E2C34B}"/>
              </a:ext>
            </a:extLst>
          </p:cNvPr>
          <p:cNvSpPr txBox="1">
            <a:spLocks noGrp="1"/>
          </p:cNvSpPr>
          <p:nvPr>
            <p:ph type="body" sz="quarter" idx="13"/>
          </p:nvPr>
        </p:nvSpPr>
        <p:spPr>
          <a:xfrm>
            <a:off x="324000" y="0"/>
            <a:ext cx="8459788" cy="881149"/>
          </a:xfrm>
          <a:prstGeom prst="rect">
            <a:avLst/>
          </a:prstGeom>
        </p:spPr>
        <p:txBody>
          <a:bodyPr>
            <a:normAutofit/>
          </a:bodyPr>
          <a:lstStyle/>
          <a:p>
            <a:r>
              <a:rPr lang="en-AU" dirty="0"/>
              <a:t>Examples of code smells</a:t>
            </a:r>
            <a:endParaRPr dirty="0"/>
          </a:p>
        </p:txBody>
      </p:sp>
      <p:pic>
        <p:nvPicPr>
          <p:cNvPr id="6" name="Picture 5" descr="A picture containing text, stationary, colorful&#10;&#10;Description automatically generated">
            <a:extLst>
              <a:ext uri="{FF2B5EF4-FFF2-40B4-BE49-F238E27FC236}">
                <a16:creationId xmlns:a16="http://schemas.microsoft.com/office/drawing/2014/main" id="{0126A14E-671E-ABFA-DE4C-27B520A4BE52}"/>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A02055-99B1-5821-F9DC-4FE4AB9E3A1A}"/>
              </a:ext>
            </a:extLst>
          </p:cNvPr>
          <p:cNvSpPr>
            <a:spLocks noGrp="1"/>
          </p:cNvSpPr>
          <p:nvPr>
            <p:ph idx="1"/>
          </p:nvPr>
        </p:nvSpPr>
        <p:spPr/>
        <p:txBody>
          <a:bodyPr>
            <a:normAutofit fontScale="85000" lnSpcReduction="20000"/>
          </a:bodyPr>
          <a:lstStyle/>
          <a:p>
            <a:r>
              <a:rPr lang="en-AU" i="1" dirty="0"/>
              <a:t>Reading complexity</a:t>
            </a:r>
            <a:br>
              <a:rPr lang="en-AU" i="1" dirty="0"/>
            </a:br>
            <a:r>
              <a:rPr lang="en-AU" dirty="0"/>
              <a:t>You can rename variable, function and class names throughout your program to make their purpose more obvious.</a:t>
            </a:r>
          </a:p>
          <a:p>
            <a:r>
              <a:rPr lang="en-AU" i="1" dirty="0"/>
              <a:t>Structural complexity</a:t>
            </a:r>
            <a:br>
              <a:rPr lang="en-AU" i="1" dirty="0"/>
            </a:br>
            <a:r>
              <a:rPr lang="en-AU" dirty="0"/>
              <a:t>You can break long classes or functions into shorter units that are likely to be more cohesive than the original large class.</a:t>
            </a:r>
          </a:p>
          <a:p>
            <a:r>
              <a:rPr lang="en-AU" i="1" dirty="0"/>
              <a:t>Data complexity</a:t>
            </a:r>
            <a:br>
              <a:rPr lang="en-AU" i="1" dirty="0"/>
            </a:br>
            <a:r>
              <a:rPr lang="en-AU" dirty="0"/>
              <a:t>You can simplify data by changing your database schema or reducing its complexity. For example, you can merge related tables in your database to remove duplicated data held in these tables.</a:t>
            </a:r>
          </a:p>
          <a:p>
            <a:r>
              <a:rPr lang="en-AU" i="1" dirty="0"/>
              <a:t>Decision complexity</a:t>
            </a:r>
            <a:br>
              <a:rPr lang="en-AU" dirty="0"/>
            </a:br>
            <a:r>
              <a:rPr lang="en-AU" dirty="0"/>
              <a:t>You can replace a series of deeply nested if-then-else statements with guard clauses, as I explained earlier in this chapter.</a:t>
            </a:r>
          </a:p>
        </p:txBody>
      </p:sp>
      <p:sp>
        <p:nvSpPr>
          <p:cNvPr id="2" name="Slide Number Placeholder 1">
            <a:extLst>
              <a:ext uri="{FF2B5EF4-FFF2-40B4-BE49-F238E27FC236}">
                <a16:creationId xmlns:a16="http://schemas.microsoft.com/office/drawing/2014/main" id="{13695321-D04A-3F95-523A-6EF2F0A00E03}"/>
              </a:ext>
            </a:extLst>
          </p:cNvPr>
          <p:cNvSpPr>
            <a:spLocks noGrp="1"/>
          </p:cNvSpPr>
          <p:nvPr>
            <p:ph type="sldNum" sz="quarter" idx="12"/>
          </p:nvPr>
        </p:nvSpPr>
        <p:spPr/>
        <p:txBody>
          <a:bodyPr/>
          <a:lstStyle/>
          <a:p>
            <a:fld id="{86CB4B4D-7CA3-9044-876B-883B54F8677D}" type="slidenum">
              <a:rPr lang="en-AU" smtClean="0"/>
              <a:t>106</a:t>
            </a:fld>
            <a:endParaRPr lang="en-AU"/>
          </a:p>
        </p:txBody>
      </p:sp>
      <p:sp>
        <p:nvSpPr>
          <p:cNvPr id="185" name="Reading complexity You can rename variable, function and class names throughout your program to make their purpose more obvious.…"/>
          <p:cNvSpPr txBox="1">
            <a:spLocks noGrp="1"/>
          </p:cNvSpPr>
          <p:nvPr>
            <p:ph type="body" sz="quarter" idx="13"/>
          </p:nvPr>
        </p:nvSpPr>
        <p:spPr>
          <a:prstGeom prst="rect">
            <a:avLst/>
          </a:prstGeom>
        </p:spPr>
        <p:txBody>
          <a:bodyPr>
            <a:normAutofit lnSpcReduction="10000"/>
          </a:bodyPr>
          <a:lstStyle/>
          <a:p>
            <a:r>
              <a:rPr lang="en-AU" dirty="0"/>
              <a:t>Examples of refactoring for complexity reduction</a:t>
            </a:r>
            <a:endParaRPr dirty="0"/>
          </a:p>
        </p:txBody>
      </p:sp>
      <p:sp>
        <p:nvSpPr>
          <p:cNvPr id="4" name="Footer Placeholder 3">
            <a:extLst>
              <a:ext uri="{FF2B5EF4-FFF2-40B4-BE49-F238E27FC236}">
                <a16:creationId xmlns:a16="http://schemas.microsoft.com/office/drawing/2014/main" id="{7DCEA242-2881-6AE4-4EF8-B15D1BBE42DA}"/>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84A332FC-DBA0-83BA-D72E-EB03ED0B0DBA}"/>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CB16D7-3960-79DB-34AA-3732E086319E}"/>
              </a:ext>
            </a:extLst>
          </p:cNvPr>
          <p:cNvSpPr>
            <a:spLocks noGrp="1"/>
          </p:cNvSpPr>
          <p:nvPr>
            <p:ph idx="1"/>
          </p:nvPr>
        </p:nvSpPr>
        <p:spPr/>
        <p:txBody>
          <a:bodyPr>
            <a:normAutofit fontScale="92500" lnSpcReduction="10000"/>
          </a:bodyPr>
          <a:lstStyle/>
          <a:p>
            <a:endParaRPr lang="en-AU" dirty="0"/>
          </a:p>
          <a:p>
            <a:r>
              <a:rPr lang="en-AU" dirty="0"/>
              <a:t>Input validation involves checking that a user’s input is in the correct format and that its value is within the range defined by input rules. </a:t>
            </a:r>
          </a:p>
          <a:p>
            <a:r>
              <a:rPr lang="en-AU" dirty="0"/>
              <a:t>Input validation is critical for security and reliability. As well as inputs from attackers that are deliberately invalid, input validation catches accidentally invalid inputs that could crash your program or pollute your database. </a:t>
            </a:r>
          </a:p>
          <a:p>
            <a:r>
              <a:rPr lang="en-AU" dirty="0"/>
              <a:t>User input errors are the most common cause of database pollution.</a:t>
            </a:r>
          </a:p>
          <a:p>
            <a:r>
              <a:rPr lang="en-AU" dirty="0"/>
              <a:t>You should define rules for every type of input field and you should include code that applies these rules to check the field’s validity. </a:t>
            </a:r>
          </a:p>
          <a:p>
            <a:pPr lvl="1"/>
            <a:r>
              <a:rPr lang="en-AU" dirty="0"/>
              <a:t>If it does not conform to the rules, the input should be rejected.</a:t>
            </a:r>
          </a:p>
        </p:txBody>
      </p:sp>
      <p:sp>
        <p:nvSpPr>
          <p:cNvPr id="2" name="Slide Number Placeholder 1">
            <a:extLst>
              <a:ext uri="{FF2B5EF4-FFF2-40B4-BE49-F238E27FC236}">
                <a16:creationId xmlns:a16="http://schemas.microsoft.com/office/drawing/2014/main" id="{1D160154-88DF-0EBE-45A7-1D396E7D8832}"/>
              </a:ext>
            </a:extLst>
          </p:cNvPr>
          <p:cNvSpPr>
            <a:spLocks noGrp="1"/>
          </p:cNvSpPr>
          <p:nvPr>
            <p:ph type="sldNum" sz="quarter" idx="12"/>
          </p:nvPr>
        </p:nvSpPr>
        <p:spPr/>
        <p:txBody>
          <a:bodyPr/>
          <a:lstStyle/>
          <a:p>
            <a:fld id="{86CB4B4D-7CA3-9044-876B-883B54F8677D}" type="slidenum">
              <a:rPr lang="en-AU" smtClean="0"/>
              <a:t>107</a:t>
            </a:fld>
            <a:endParaRPr lang="en-AU"/>
          </a:p>
        </p:txBody>
      </p:sp>
      <p:sp>
        <p:nvSpPr>
          <p:cNvPr id="191" name="Input validation involves checking that a user’s input is in the correct format and that its value is within the range defined by input rules.…"/>
          <p:cNvSpPr txBox="1">
            <a:spLocks noGrp="1"/>
          </p:cNvSpPr>
          <p:nvPr>
            <p:ph type="body" sz="quarter" idx="13"/>
          </p:nvPr>
        </p:nvSpPr>
        <p:spPr>
          <a:prstGeom prst="rect">
            <a:avLst/>
          </a:prstGeom>
        </p:spPr>
        <p:txBody>
          <a:bodyPr>
            <a:normAutofit/>
          </a:bodyPr>
          <a:lstStyle/>
          <a:p>
            <a:r>
              <a:rPr lang="en-AU" dirty="0"/>
              <a:t>Input validation</a:t>
            </a:r>
            <a:endParaRPr dirty="0"/>
          </a:p>
        </p:txBody>
      </p:sp>
      <p:sp>
        <p:nvSpPr>
          <p:cNvPr id="4" name="Footer Placeholder 3">
            <a:extLst>
              <a:ext uri="{FF2B5EF4-FFF2-40B4-BE49-F238E27FC236}">
                <a16:creationId xmlns:a16="http://schemas.microsoft.com/office/drawing/2014/main" id="{A15FE8C6-2390-DD3B-E3D2-FC83EF2BD2D0}"/>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39A2398F-3788-9938-B0CB-3201B24E9783}"/>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C5542D-92D6-8D74-0555-B48D627B4876}"/>
              </a:ext>
            </a:extLst>
          </p:cNvPr>
          <p:cNvSpPr>
            <a:spLocks noGrp="1"/>
          </p:cNvSpPr>
          <p:nvPr>
            <p:ph idx="1"/>
          </p:nvPr>
        </p:nvSpPr>
        <p:spPr/>
        <p:txBody>
          <a:bodyPr>
            <a:normAutofit fontScale="77500" lnSpcReduction="20000"/>
          </a:bodyPr>
          <a:lstStyle/>
          <a:p>
            <a:r>
              <a:rPr lang="en-AU" i="1" dirty="0"/>
              <a:t>Built-in validation functions</a:t>
            </a:r>
            <a:br>
              <a:rPr lang="en-AU" dirty="0"/>
            </a:br>
            <a:r>
              <a:rPr lang="en-AU" dirty="0"/>
              <a:t>You can use input validator functions provided by your web development framework. For example, most frameworks include a validator function that will check that an email address is of the correct format. </a:t>
            </a:r>
          </a:p>
          <a:p>
            <a:r>
              <a:rPr lang="en-AU" i="1" dirty="0"/>
              <a:t>Type coercion functions</a:t>
            </a:r>
            <a:br>
              <a:rPr lang="en-AU" i="1" dirty="0"/>
            </a:br>
            <a:r>
              <a:rPr lang="en-AU" dirty="0"/>
              <a:t>You can use type coercion functions, such as int() in Python, that convert the input string into the desired type.  If the input is not a sequence of digits, the conversion will fail.</a:t>
            </a:r>
          </a:p>
          <a:p>
            <a:r>
              <a:rPr lang="en-AU" i="1" dirty="0"/>
              <a:t>Explicit comparison</a:t>
            </a:r>
            <a:r>
              <a:rPr lang="en-AU" dirty="0"/>
              <a:t>s</a:t>
            </a:r>
            <a:br>
              <a:rPr lang="en-AU" dirty="0"/>
            </a:br>
            <a:r>
              <a:rPr lang="en-AU" dirty="0"/>
              <a:t>You can define a list of allowed values and possible abbreviations and check inputs against this list. For example, if a month is expected, you can check this against a list of all months and recognised abbreviations.</a:t>
            </a:r>
          </a:p>
          <a:p>
            <a:r>
              <a:rPr lang="en-AU" i="1" dirty="0"/>
              <a:t>Regular expressions</a:t>
            </a:r>
            <a:br>
              <a:rPr lang="en-AU" dirty="0"/>
            </a:br>
            <a:r>
              <a:rPr lang="en-AU" dirty="0"/>
              <a:t>You can use regular expressions to define a pattern that the input should match and reject inputs that do not match that pattern.</a:t>
            </a:r>
          </a:p>
        </p:txBody>
      </p:sp>
      <p:sp>
        <p:nvSpPr>
          <p:cNvPr id="2" name="Slide Number Placeholder 1">
            <a:extLst>
              <a:ext uri="{FF2B5EF4-FFF2-40B4-BE49-F238E27FC236}">
                <a16:creationId xmlns:a16="http://schemas.microsoft.com/office/drawing/2014/main" id="{58E738A6-5A0A-F92F-4C45-F3AA264D97A5}"/>
              </a:ext>
            </a:extLst>
          </p:cNvPr>
          <p:cNvSpPr>
            <a:spLocks noGrp="1"/>
          </p:cNvSpPr>
          <p:nvPr>
            <p:ph type="sldNum" sz="quarter" idx="12"/>
          </p:nvPr>
        </p:nvSpPr>
        <p:spPr/>
        <p:txBody>
          <a:bodyPr/>
          <a:lstStyle/>
          <a:p>
            <a:fld id="{86CB4B4D-7CA3-9044-876B-883B54F8677D}" type="slidenum">
              <a:rPr lang="en-AU" smtClean="0"/>
              <a:t>108</a:t>
            </a:fld>
            <a:endParaRPr lang="en-AU"/>
          </a:p>
        </p:txBody>
      </p:sp>
      <p:sp>
        <p:nvSpPr>
          <p:cNvPr id="197" name="Built-in validation functions You can use input validator functions provided by your web development framework. For example, most frameworks include a validator function that will check that an email address is of the correct format.…"/>
          <p:cNvSpPr txBox="1">
            <a:spLocks noGrp="1"/>
          </p:cNvSpPr>
          <p:nvPr>
            <p:ph type="body" sz="quarter" idx="13"/>
          </p:nvPr>
        </p:nvSpPr>
        <p:spPr>
          <a:prstGeom prst="rect">
            <a:avLst/>
          </a:prstGeom>
        </p:spPr>
        <p:txBody>
          <a:bodyPr>
            <a:normAutofit/>
          </a:bodyPr>
          <a:lstStyle/>
          <a:p>
            <a:r>
              <a:rPr lang="en-AU" dirty="0"/>
              <a:t>Methods of implementing input validation</a:t>
            </a:r>
            <a:endParaRPr dirty="0"/>
          </a:p>
        </p:txBody>
      </p:sp>
      <p:sp>
        <p:nvSpPr>
          <p:cNvPr id="4" name="Footer Placeholder 3">
            <a:extLst>
              <a:ext uri="{FF2B5EF4-FFF2-40B4-BE49-F238E27FC236}">
                <a16:creationId xmlns:a16="http://schemas.microsoft.com/office/drawing/2014/main" id="{572525AC-16DF-89E0-8A8C-72CF15CDC70D}"/>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A0545B09-C02D-5DD6-B611-6BB5A953BA50}"/>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6186D6-E466-8B07-0D60-CF25773D7635}"/>
              </a:ext>
            </a:extLst>
          </p:cNvPr>
          <p:cNvSpPr>
            <a:spLocks noGrp="1"/>
          </p:cNvSpPr>
          <p:nvPr>
            <p:ph idx="1"/>
          </p:nvPr>
        </p:nvSpPr>
        <p:spPr/>
        <p:txBody>
          <a:bodyPr>
            <a:normAutofit fontScale="92500" lnSpcReduction="10000"/>
          </a:bodyPr>
          <a:lstStyle/>
          <a:p>
            <a:r>
              <a:rPr lang="en-AU" dirty="0"/>
              <a:t>Regular expressions (REs) are a way of defining patterns. </a:t>
            </a:r>
          </a:p>
          <a:p>
            <a:r>
              <a:rPr lang="en-AU" dirty="0"/>
              <a:t>A search can be defined as a pattern and all items matching that pattern are returned. For example, the following Unix command will list all the JPEG files in a directory:</a:t>
            </a:r>
          </a:p>
          <a:p>
            <a:r>
              <a:rPr lang="en-AU" dirty="0"/>
              <a:t>	ls | grep ..*\.jpg$</a:t>
            </a:r>
          </a:p>
          <a:p>
            <a:r>
              <a:rPr lang="en-AU" dirty="0"/>
              <a:t>A single dot means ‘match any character’ and \* means zero or more repetitions of the previous character. Therefore ..\* means ‘one or more characters’. The file prefix is .jpg and the $ character means that it must occur at the end of a line.</a:t>
            </a:r>
          </a:p>
          <a:p>
            <a:r>
              <a:rPr lang="en-AU" dirty="0"/>
              <a:t>In a program on the next slide, REs are used to check the validity of names.</a:t>
            </a:r>
          </a:p>
        </p:txBody>
      </p:sp>
      <p:sp>
        <p:nvSpPr>
          <p:cNvPr id="2" name="Slide Number Placeholder 1">
            <a:extLst>
              <a:ext uri="{FF2B5EF4-FFF2-40B4-BE49-F238E27FC236}">
                <a16:creationId xmlns:a16="http://schemas.microsoft.com/office/drawing/2014/main" id="{CE511865-0FEE-AA0F-0CE2-698BD5A12260}"/>
              </a:ext>
            </a:extLst>
          </p:cNvPr>
          <p:cNvSpPr>
            <a:spLocks noGrp="1"/>
          </p:cNvSpPr>
          <p:nvPr>
            <p:ph type="sldNum" sz="quarter" idx="12"/>
          </p:nvPr>
        </p:nvSpPr>
        <p:spPr/>
        <p:txBody>
          <a:bodyPr/>
          <a:lstStyle/>
          <a:p>
            <a:fld id="{86CB4B4D-7CA3-9044-876B-883B54F8677D}" type="slidenum">
              <a:rPr lang="en-AU" smtClean="0"/>
              <a:t>109</a:t>
            </a:fld>
            <a:endParaRPr lang="en-AU"/>
          </a:p>
        </p:txBody>
      </p:sp>
      <p:sp>
        <p:nvSpPr>
          <p:cNvPr id="203" name="Regular expressions (REs) are a way of defining patterns.…"/>
          <p:cNvSpPr txBox="1">
            <a:spLocks noGrp="1"/>
          </p:cNvSpPr>
          <p:nvPr>
            <p:ph type="body" sz="quarter" idx="13"/>
          </p:nvPr>
        </p:nvSpPr>
        <p:spPr>
          <a:prstGeom prst="rect">
            <a:avLst/>
          </a:prstGeom>
        </p:spPr>
        <p:txBody>
          <a:bodyPr>
            <a:normAutofit/>
          </a:bodyPr>
          <a:lstStyle/>
          <a:p>
            <a:r>
              <a:rPr lang="en-AU" dirty="0"/>
              <a:t>Regular expressions</a:t>
            </a:r>
            <a:endParaRPr dirty="0"/>
          </a:p>
        </p:txBody>
      </p:sp>
      <p:sp>
        <p:nvSpPr>
          <p:cNvPr id="4" name="Footer Placeholder 3">
            <a:extLst>
              <a:ext uri="{FF2B5EF4-FFF2-40B4-BE49-F238E27FC236}">
                <a16:creationId xmlns:a16="http://schemas.microsoft.com/office/drawing/2014/main" id="{987D9A41-CC13-087A-DDA2-B909CABEF9CA}"/>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B40426FD-33E5-0E2E-CE8C-357C84393905}"/>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idx="1"/>
          </p:nvPr>
        </p:nvSpPr>
        <p:spPr>
          <a:noFill/>
          <a:ln/>
        </p:spPr>
        <p:txBody>
          <a:bodyPr vert="horz" lIns="68130" tIns="33467" rIns="68130" bIns="33467" rtlCol="0">
            <a:normAutofit/>
          </a:bodyPr>
          <a:lstStyle/>
          <a:p>
            <a:r>
              <a:rPr lang="en-GB"/>
              <a:t>Checklist of common errors should be used to </a:t>
            </a:r>
            <a:br>
              <a:rPr lang="en-GB"/>
            </a:br>
            <a:r>
              <a:rPr lang="en-GB"/>
              <a:t>drive the inspection.</a:t>
            </a:r>
          </a:p>
          <a:p>
            <a:r>
              <a:rPr lang="en-GB"/>
              <a:t>Error checklists are programming language </a:t>
            </a:r>
            <a:br>
              <a:rPr lang="en-GB"/>
            </a:br>
            <a:r>
              <a:rPr lang="en-GB"/>
              <a:t>dependent and reflect the characteristic errors that are likely to arise in the language.</a:t>
            </a:r>
          </a:p>
          <a:p>
            <a:r>
              <a:rPr lang="en-GB"/>
              <a:t>In general, the 'weaker' the type checking, the larger the checklist.</a:t>
            </a:r>
          </a:p>
          <a:p>
            <a:r>
              <a:rPr lang="en-GB"/>
              <a:t>Examples: Initialisation, Constant naming, loop </a:t>
            </a:r>
            <a:br>
              <a:rPr lang="en-GB"/>
            </a:br>
            <a:r>
              <a:rPr lang="en-GB"/>
              <a:t>termination, array bounds, etc.</a:t>
            </a:r>
          </a:p>
        </p:txBody>
      </p:sp>
      <p:sp>
        <p:nvSpPr>
          <p:cNvPr id="2" name="Footer Placeholder 1">
            <a:extLst>
              <a:ext uri="{FF2B5EF4-FFF2-40B4-BE49-F238E27FC236}">
                <a16:creationId xmlns:a16="http://schemas.microsoft.com/office/drawing/2014/main" id="{1C231165-49BA-A2E3-D4A6-24B560BC6AE1}"/>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3" name="Slide Number Placeholder 2">
            <a:extLst>
              <a:ext uri="{FF2B5EF4-FFF2-40B4-BE49-F238E27FC236}">
                <a16:creationId xmlns:a16="http://schemas.microsoft.com/office/drawing/2014/main" id="{E3200F27-1F37-CED0-A63E-C65006CC168E}"/>
              </a:ext>
            </a:extLst>
          </p:cNvPr>
          <p:cNvSpPr>
            <a:spLocks noGrp="1"/>
          </p:cNvSpPr>
          <p:nvPr>
            <p:ph type="sldNum" sz="quarter" idx="12"/>
          </p:nvPr>
        </p:nvSpPr>
        <p:spPr/>
        <p:txBody>
          <a:bodyPr/>
          <a:lstStyle/>
          <a:p>
            <a:fld id="{8E41B671-95F8-AD49-965B-CC100353298F}" type="slidenum">
              <a:rPr lang="en-AU" altLang="x-none" smtClean="0"/>
              <a:pPr/>
              <a:t>11</a:t>
            </a:fld>
            <a:endParaRPr lang="en-AU" altLang="x-none"/>
          </a:p>
        </p:txBody>
      </p:sp>
      <p:sp>
        <p:nvSpPr>
          <p:cNvPr id="4" name="Text Placeholder 3">
            <a:extLst>
              <a:ext uri="{FF2B5EF4-FFF2-40B4-BE49-F238E27FC236}">
                <a16:creationId xmlns:a16="http://schemas.microsoft.com/office/drawing/2014/main" id="{03A108B1-FE36-5FA3-9A2C-FFB71516DE98}"/>
              </a:ext>
            </a:extLst>
          </p:cNvPr>
          <p:cNvSpPr>
            <a:spLocks noGrp="1"/>
          </p:cNvSpPr>
          <p:nvPr>
            <p:ph type="body" sz="quarter" idx="13"/>
          </p:nvPr>
        </p:nvSpPr>
        <p:spPr/>
        <p:txBody>
          <a:bodyPr/>
          <a:lstStyle/>
          <a:p>
            <a:r>
              <a:rPr lang="en-GB" dirty="0"/>
              <a:t>Inspection checklists</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926FC91A-2A3C-D477-03B9-0A48E5705EA6}"/>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4B3B73-8D82-F524-EA49-A5B8A3CC0E9C}"/>
              </a:ext>
            </a:extLst>
          </p:cNvPr>
          <p:cNvSpPr>
            <a:spLocks noGrp="1"/>
          </p:cNvSpPr>
          <p:nvPr>
            <p:ph idx="1"/>
          </p:nvPr>
        </p:nvSpPr>
        <p:spPr/>
        <p:txBody>
          <a:bodyPr>
            <a:normAutofit fontScale="92500" lnSpcReduction="10000"/>
          </a:bodyPr>
          <a:lstStyle/>
          <a:p>
            <a:endParaRPr lang="en-AU" dirty="0"/>
          </a:p>
          <a:p>
            <a:r>
              <a:rPr lang="en-AU" dirty="0"/>
              <a:t>Number checking is used with numeric inputs to check that these are not too large or small and that they are sensible values for the type of input. </a:t>
            </a:r>
          </a:p>
          <a:p>
            <a:pPr lvl="1"/>
            <a:r>
              <a:rPr lang="en-AU" dirty="0"/>
              <a:t>For example, if the user is expected to input their height in meters then you should expect a value between 0.6m (a very small adult) and 2.6m (a very tall adult). </a:t>
            </a:r>
          </a:p>
          <a:p>
            <a:r>
              <a:rPr lang="en-AU" dirty="0"/>
              <a:t>Number checking is important for two reasons:</a:t>
            </a:r>
          </a:p>
          <a:p>
            <a:pPr lvl="1"/>
            <a:r>
              <a:rPr lang="en-AU" dirty="0"/>
              <a:t>If numbers are too large or too small to be represented, this may lead to unpredictable results and numeric overflow or underflow exceptions. If these exceptions are not properly handled, very large or very small inputs can cause a program to crash. </a:t>
            </a:r>
          </a:p>
          <a:p>
            <a:pPr lvl="1"/>
            <a:r>
              <a:rPr lang="en-AU" dirty="0"/>
              <a:t>The information in a database may be used by several other programs and these may make assumptions about the numeric values stored. If the numbers are not as expected, this may lead to unpredictable results.</a:t>
            </a:r>
          </a:p>
        </p:txBody>
      </p:sp>
      <p:sp>
        <p:nvSpPr>
          <p:cNvPr id="2" name="Slide Number Placeholder 1">
            <a:extLst>
              <a:ext uri="{FF2B5EF4-FFF2-40B4-BE49-F238E27FC236}">
                <a16:creationId xmlns:a16="http://schemas.microsoft.com/office/drawing/2014/main" id="{22B176B4-E847-A44F-2ACC-A0B028ABC922}"/>
              </a:ext>
            </a:extLst>
          </p:cNvPr>
          <p:cNvSpPr>
            <a:spLocks noGrp="1"/>
          </p:cNvSpPr>
          <p:nvPr>
            <p:ph type="sldNum" sz="quarter" idx="12"/>
          </p:nvPr>
        </p:nvSpPr>
        <p:spPr/>
        <p:txBody>
          <a:bodyPr/>
          <a:lstStyle/>
          <a:p>
            <a:fld id="{86CB4B4D-7CA3-9044-876B-883B54F8677D}" type="slidenum">
              <a:rPr lang="en-AU" smtClean="0"/>
              <a:t>110</a:t>
            </a:fld>
            <a:endParaRPr lang="en-AU"/>
          </a:p>
        </p:txBody>
      </p:sp>
      <p:sp>
        <p:nvSpPr>
          <p:cNvPr id="211" name="Number checking is used with numeric inputs to check that these are not too large or small and that they are sensible values for the type of input.…"/>
          <p:cNvSpPr txBox="1">
            <a:spLocks noGrp="1"/>
          </p:cNvSpPr>
          <p:nvPr>
            <p:ph type="body" sz="quarter" idx="13"/>
          </p:nvPr>
        </p:nvSpPr>
        <p:spPr>
          <a:prstGeom prst="rect">
            <a:avLst/>
          </a:prstGeom>
        </p:spPr>
        <p:txBody>
          <a:bodyPr>
            <a:normAutofit/>
          </a:bodyPr>
          <a:lstStyle/>
          <a:p>
            <a:r>
              <a:rPr lang="en-AU" dirty="0"/>
              <a:t>Number checking</a:t>
            </a:r>
            <a:endParaRPr dirty="0"/>
          </a:p>
        </p:txBody>
      </p:sp>
      <p:sp>
        <p:nvSpPr>
          <p:cNvPr id="4" name="Footer Placeholder 3">
            <a:extLst>
              <a:ext uri="{FF2B5EF4-FFF2-40B4-BE49-F238E27FC236}">
                <a16:creationId xmlns:a16="http://schemas.microsoft.com/office/drawing/2014/main" id="{24614707-115F-D458-F1BD-2F1DC40A4310}"/>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31C8F373-E25B-FF61-C839-89434F381D96}"/>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55B7B4-C7D7-B794-84B7-5E203089592F}"/>
              </a:ext>
            </a:extLst>
          </p:cNvPr>
          <p:cNvSpPr>
            <a:spLocks noGrp="1"/>
          </p:cNvSpPr>
          <p:nvPr>
            <p:ph idx="1"/>
          </p:nvPr>
        </p:nvSpPr>
        <p:spPr/>
        <p:txBody>
          <a:bodyPr>
            <a:normAutofit fontScale="92500"/>
          </a:bodyPr>
          <a:lstStyle/>
          <a:p>
            <a:endParaRPr lang="en-AU" dirty="0"/>
          </a:p>
          <a:p>
            <a:r>
              <a:rPr lang="en-AU" dirty="0"/>
              <a:t>As well as checking the ranges of inputs, you may also perform checks on these inputs to ensure that these represent sensible values. </a:t>
            </a:r>
          </a:p>
          <a:p>
            <a:r>
              <a:rPr lang="en-AU" dirty="0"/>
              <a:t>These protect your system from accidental input errors and may also stop intruders who have gained access using a legitimate user’s credentials from seriously damaging their account. </a:t>
            </a:r>
          </a:p>
          <a:p>
            <a:r>
              <a:rPr lang="en-AU" dirty="0"/>
              <a:t>For example, if a user is expected to enter the reading from an electricity meter, then you should </a:t>
            </a:r>
          </a:p>
          <a:p>
            <a:pPr lvl="1"/>
            <a:r>
              <a:rPr lang="en-AU" dirty="0"/>
              <a:t>(a) check this is equal to or larger than the previous meter reading and </a:t>
            </a:r>
          </a:p>
          <a:p>
            <a:pPr lvl="1"/>
            <a:r>
              <a:rPr lang="en-AU" dirty="0"/>
              <a:t>(b) consistent with the user’s normal consumption. </a:t>
            </a:r>
          </a:p>
        </p:txBody>
      </p:sp>
      <p:sp>
        <p:nvSpPr>
          <p:cNvPr id="2" name="Slide Number Placeholder 1">
            <a:extLst>
              <a:ext uri="{FF2B5EF4-FFF2-40B4-BE49-F238E27FC236}">
                <a16:creationId xmlns:a16="http://schemas.microsoft.com/office/drawing/2014/main" id="{7B652766-4CE2-D0E3-831D-0F03A83A895D}"/>
              </a:ext>
            </a:extLst>
          </p:cNvPr>
          <p:cNvSpPr>
            <a:spLocks noGrp="1"/>
          </p:cNvSpPr>
          <p:nvPr>
            <p:ph type="sldNum" sz="quarter" idx="12"/>
          </p:nvPr>
        </p:nvSpPr>
        <p:spPr/>
        <p:txBody>
          <a:bodyPr/>
          <a:lstStyle/>
          <a:p>
            <a:fld id="{86CB4B4D-7CA3-9044-876B-883B54F8677D}" type="slidenum">
              <a:rPr lang="en-AU" smtClean="0"/>
              <a:t>111</a:t>
            </a:fld>
            <a:endParaRPr lang="en-AU"/>
          </a:p>
        </p:txBody>
      </p:sp>
      <p:sp>
        <p:nvSpPr>
          <p:cNvPr id="215" name="As well as checking the ranges of inputs, you may also perform checks on these inputs to ensure that these represent sensible values.…"/>
          <p:cNvSpPr txBox="1">
            <a:spLocks noGrp="1"/>
          </p:cNvSpPr>
          <p:nvPr>
            <p:ph type="body" sz="quarter" idx="13"/>
          </p:nvPr>
        </p:nvSpPr>
        <p:spPr>
          <a:prstGeom prst="rect">
            <a:avLst/>
          </a:prstGeom>
        </p:spPr>
        <p:txBody>
          <a:bodyPr>
            <a:normAutofit/>
          </a:bodyPr>
          <a:lstStyle/>
          <a:p>
            <a:r>
              <a:rPr lang="en-AU" dirty="0"/>
              <a:t>Input range checks</a:t>
            </a:r>
            <a:endParaRPr dirty="0"/>
          </a:p>
        </p:txBody>
      </p:sp>
      <p:sp>
        <p:nvSpPr>
          <p:cNvPr id="4" name="Footer Placeholder 3">
            <a:extLst>
              <a:ext uri="{FF2B5EF4-FFF2-40B4-BE49-F238E27FC236}">
                <a16:creationId xmlns:a16="http://schemas.microsoft.com/office/drawing/2014/main" id="{980D86F3-A22E-1057-1845-86594D2E27A4}"/>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9148F383-05E8-DAEA-1005-94DCC94BFDED}"/>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214B0C-392A-4188-352D-272D75DCDC33}"/>
              </a:ext>
            </a:extLst>
          </p:cNvPr>
          <p:cNvSpPr>
            <a:spLocks noGrp="1"/>
          </p:cNvSpPr>
          <p:nvPr>
            <p:ph idx="1"/>
          </p:nvPr>
        </p:nvSpPr>
        <p:spPr/>
        <p:txBody>
          <a:bodyPr/>
          <a:lstStyle/>
          <a:p>
            <a:endParaRPr lang="en-AU" dirty="0"/>
          </a:p>
          <a:p>
            <a:r>
              <a:rPr lang="en-AU" dirty="0"/>
              <a:t>Software is so complex that, irrespective of how much effort you put into fault avoidance, you will make mistakes. You will introduce faults into your program that will sometimes cause it to fail. </a:t>
            </a:r>
          </a:p>
          <a:p>
            <a:r>
              <a:rPr lang="en-AU" dirty="0"/>
              <a:t>Program failures may also be a consequence of the failure of an external service or component that your software depends on. </a:t>
            </a:r>
          </a:p>
          <a:p>
            <a:r>
              <a:rPr lang="en-AU" dirty="0"/>
              <a:t>Whatever the cause, you have to plan for failure and make provisions in your software for that failure to be as graceful as possible.</a:t>
            </a:r>
          </a:p>
        </p:txBody>
      </p:sp>
      <p:sp>
        <p:nvSpPr>
          <p:cNvPr id="2" name="Slide Number Placeholder 1">
            <a:extLst>
              <a:ext uri="{FF2B5EF4-FFF2-40B4-BE49-F238E27FC236}">
                <a16:creationId xmlns:a16="http://schemas.microsoft.com/office/drawing/2014/main" id="{F58494D9-1EED-1E1C-811C-A39BA1ABB5EA}"/>
              </a:ext>
            </a:extLst>
          </p:cNvPr>
          <p:cNvSpPr>
            <a:spLocks noGrp="1"/>
          </p:cNvSpPr>
          <p:nvPr>
            <p:ph type="sldNum" sz="quarter" idx="12"/>
          </p:nvPr>
        </p:nvSpPr>
        <p:spPr/>
        <p:txBody>
          <a:bodyPr/>
          <a:lstStyle/>
          <a:p>
            <a:fld id="{86CB4B4D-7CA3-9044-876B-883B54F8677D}" type="slidenum">
              <a:rPr lang="en-AU" smtClean="0"/>
              <a:t>112</a:t>
            </a:fld>
            <a:endParaRPr lang="en-AU"/>
          </a:p>
        </p:txBody>
      </p:sp>
      <p:sp>
        <p:nvSpPr>
          <p:cNvPr id="219" name="Software is so complex that, irrespective of how much effort you put into fault avoidance, you will make mistakes. You will introduce faults into your program that will sometimes cause it to fail.…"/>
          <p:cNvSpPr txBox="1">
            <a:spLocks noGrp="1"/>
          </p:cNvSpPr>
          <p:nvPr>
            <p:ph type="body" sz="quarter" idx="13"/>
          </p:nvPr>
        </p:nvSpPr>
        <p:spPr>
          <a:prstGeom prst="rect">
            <a:avLst/>
          </a:prstGeom>
        </p:spPr>
        <p:txBody>
          <a:bodyPr>
            <a:normAutofit/>
          </a:bodyPr>
          <a:lstStyle/>
          <a:p>
            <a:r>
              <a:rPr lang="en-AU" dirty="0"/>
              <a:t>Failure management</a:t>
            </a:r>
            <a:endParaRPr dirty="0"/>
          </a:p>
        </p:txBody>
      </p:sp>
      <p:sp>
        <p:nvSpPr>
          <p:cNvPr id="4" name="Footer Placeholder 3">
            <a:extLst>
              <a:ext uri="{FF2B5EF4-FFF2-40B4-BE49-F238E27FC236}">
                <a16:creationId xmlns:a16="http://schemas.microsoft.com/office/drawing/2014/main" id="{1DE3E1F0-B868-52D7-A590-37AA877B2521}"/>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18E3E3D9-ACAE-070E-43F9-BBE345FC8EB8}"/>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6B00E3-5B80-54F7-2E94-9AAA0808D174}"/>
              </a:ext>
            </a:extLst>
          </p:cNvPr>
          <p:cNvSpPr>
            <a:spLocks noGrp="1"/>
          </p:cNvSpPr>
          <p:nvPr>
            <p:ph idx="1"/>
          </p:nvPr>
        </p:nvSpPr>
        <p:spPr/>
        <p:txBody>
          <a:bodyPr>
            <a:normAutofit fontScale="70000" lnSpcReduction="20000"/>
          </a:bodyPr>
          <a:lstStyle/>
          <a:p>
            <a:pPr marL="166988" indent="-166988" defTabSz="289580">
              <a:spcBef>
                <a:spcPts val="1477"/>
              </a:spcBef>
              <a:defRPr sz="2632"/>
            </a:pPr>
            <a:r>
              <a:rPr lang="en-AU" dirty="0"/>
              <a:t>Data failures</a:t>
            </a:r>
          </a:p>
          <a:p>
            <a:pPr marL="491026" lvl="1" indent="-264398" defTabSz="289580">
              <a:spcBef>
                <a:spcPts val="1477"/>
              </a:spcBef>
              <a:defRPr sz="2256"/>
            </a:pPr>
            <a:r>
              <a:rPr lang="en-AU" dirty="0"/>
              <a:t>The outputs of a computation are incorrect. For example, if someone’s year of birth is 1981 and you calculate their age by subtracting 1981 from the current year, you may get an incorrect result. Finding this kind of error relies on users reporting data anomalies that they have noticed. </a:t>
            </a:r>
          </a:p>
          <a:p>
            <a:pPr marL="166988" indent="-166988" defTabSz="289580">
              <a:spcBef>
                <a:spcPts val="1477"/>
              </a:spcBef>
              <a:defRPr sz="2632"/>
            </a:pPr>
            <a:r>
              <a:rPr lang="en-AU" dirty="0"/>
              <a:t>Program exceptions</a:t>
            </a:r>
          </a:p>
          <a:p>
            <a:pPr marL="491026" lvl="1" indent="-264398" defTabSz="289580">
              <a:spcBef>
                <a:spcPts val="1477"/>
              </a:spcBef>
              <a:defRPr sz="2256"/>
            </a:pPr>
            <a:r>
              <a:rPr lang="en-AU" dirty="0"/>
              <a:t>The program enters a state where normal continuation is impossible. If these exceptions are not handled, then control is transferred to the run-time system which halts execution. For example, if a request is made to open a file that does not exist then an </a:t>
            </a:r>
            <a:r>
              <a:rPr lang="en-AU" dirty="0" err="1"/>
              <a:t>IOexception</a:t>
            </a:r>
            <a:r>
              <a:rPr lang="en-AU" dirty="0"/>
              <a:t> has occurred.</a:t>
            </a:r>
          </a:p>
          <a:p>
            <a:pPr marL="166988" indent="-166988" defTabSz="289580">
              <a:spcBef>
                <a:spcPts val="1477"/>
              </a:spcBef>
              <a:defRPr sz="2632"/>
            </a:pPr>
            <a:r>
              <a:rPr lang="en-AU" dirty="0"/>
              <a:t>Timing failures</a:t>
            </a:r>
          </a:p>
          <a:p>
            <a:pPr marL="491026" lvl="1" indent="-264398" defTabSz="289580">
              <a:spcBef>
                <a:spcPts val="1477"/>
              </a:spcBef>
              <a:defRPr sz="2256"/>
            </a:pPr>
            <a:r>
              <a:rPr lang="en-AU" dirty="0"/>
              <a:t>Interacting components fail to respond on time or where the responses of concurrently-executing components are not properly synchronized. For example, if service S1 depends on service S2 and S2 does not respond to a request, then S1 will fail.</a:t>
            </a:r>
          </a:p>
        </p:txBody>
      </p:sp>
      <p:sp>
        <p:nvSpPr>
          <p:cNvPr id="2" name="Slide Number Placeholder 1">
            <a:extLst>
              <a:ext uri="{FF2B5EF4-FFF2-40B4-BE49-F238E27FC236}">
                <a16:creationId xmlns:a16="http://schemas.microsoft.com/office/drawing/2014/main" id="{2B04BE67-5D38-ABAD-F720-7F93844AF0E3}"/>
              </a:ext>
            </a:extLst>
          </p:cNvPr>
          <p:cNvSpPr>
            <a:spLocks noGrp="1"/>
          </p:cNvSpPr>
          <p:nvPr>
            <p:ph type="sldNum" sz="quarter" idx="12"/>
          </p:nvPr>
        </p:nvSpPr>
        <p:spPr/>
        <p:txBody>
          <a:bodyPr/>
          <a:lstStyle/>
          <a:p>
            <a:fld id="{86CB4B4D-7CA3-9044-876B-883B54F8677D}" type="slidenum">
              <a:rPr lang="en-AU" smtClean="0"/>
              <a:t>113</a:t>
            </a:fld>
            <a:endParaRPr lang="en-AU"/>
          </a:p>
        </p:txBody>
      </p:sp>
      <p:sp>
        <p:nvSpPr>
          <p:cNvPr id="4" name="Footer Placeholder 3">
            <a:extLst>
              <a:ext uri="{FF2B5EF4-FFF2-40B4-BE49-F238E27FC236}">
                <a16:creationId xmlns:a16="http://schemas.microsoft.com/office/drawing/2014/main" id="{A7B4F804-C11F-5D4E-71E2-83AF1155D3E1}"/>
              </a:ext>
            </a:extLst>
          </p:cNvPr>
          <p:cNvSpPr>
            <a:spLocks noGrp="1"/>
          </p:cNvSpPr>
          <p:nvPr>
            <p:ph type="ftr" sz="quarter" idx="11"/>
          </p:nvPr>
        </p:nvSpPr>
        <p:spPr/>
        <p:txBody>
          <a:bodyPr/>
          <a:lstStyle/>
          <a:p>
            <a:r>
              <a:rPr lang="en-US"/>
              <a:t>ANU SCHOOL OF COMPUTING   |  COMP 2120 / COMP 6120 | WEEK 4 OF 12: Inspection</a:t>
            </a:r>
            <a:endParaRPr lang="en-AU" dirty="0"/>
          </a:p>
        </p:txBody>
      </p:sp>
      <p:sp>
        <p:nvSpPr>
          <p:cNvPr id="5" name="Software is so complex that, irrespective of how much effort you put into fault avoidance, you will make mistakes. You will introduce faults into your program that will sometimes cause it to fail.…">
            <a:extLst>
              <a:ext uri="{FF2B5EF4-FFF2-40B4-BE49-F238E27FC236}">
                <a16:creationId xmlns:a16="http://schemas.microsoft.com/office/drawing/2014/main" id="{1869B5CF-F385-3E3A-20A9-79087E2B38A5}"/>
              </a:ext>
            </a:extLst>
          </p:cNvPr>
          <p:cNvSpPr txBox="1">
            <a:spLocks noGrp="1"/>
          </p:cNvSpPr>
          <p:nvPr>
            <p:ph type="body" sz="quarter" idx="13"/>
          </p:nvPr>
        </p:nvSpPr>
        <p:spPr>
          <a:xfrm>
            <a:off x="324000" y="0"/>
            <a:ext cx="8459788" cy="881149"/>
          </a:xfrm>
          <a:prstGeom prst="rect">
            <a:avLst/>
          </a:prstGeom>
        </p:spPr>
        <p:txBody>
          <a:bodyPr>
            <a:normAutofit/>
          </a:bodyPr>
          <a:lstStyle/>
          <a:p>
            <a:r>
              <a:rPr lang="en-AU" dirty="0"/>
              <a:t>Failure categories</a:t>
            </a:r>
            <a:endParaRPr dirty="0"/>
          </a:p>
        </p:txBody>
      </p:sp>
      <p:pic>
        <p:nvPicPr>
          <p:cNvPr id="6" name="Picture 5" descr="A picture containing text, stationary, colorful&#10;&#10;Description automatically generated">
            <a:extLst>
              <a:ext uri="{FF2B5EF4-FFF2-40B4-BE49-F238E27FC236}">
                <a16:creationId xmlns:a16="http://schemas.microsoft.com/office/drawing/2014/main" id="{2DAB8714-8DB9-716C-422C-364B83D0D9B2}"/>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B9E36E-53B1-D66D-2DE8-A920CF4CC2CF}"/>
              </a:ext>
            </a:extLst>
          </p:cNvPr>
          <p:cNvSpPr>
            <a:spLocks noGrp="1"/>
          </p:cNvSpPr>
          <p:nvPr>
            <p:ph idx="1"/>
          </p:nvPr>
        </p:nvSpPr>
        <p:spPr/>
        <p:txBody>
          <a:bodyPr/>
          <a:lstStyle/>
          <a:p>
            <a:endParaRPr lang="en-AU" dirty="0"/>
          </a:p>
          <a:p>
            <a:r>
              <a:rPr lang="en-AU" dirty="0"/>
              <a:t>Persistent data (i.e. data in a database or files) should not be lost or corrupted;</a:t>
            </a:r>
          </a:p>
          <a:p>
            <a:r>
              <a:rPr lang="en-AU" dirty="0"/>
              <a:t>The user should be able to recover the work that they’ve done before the failure occurred;</a:t>
            </a:r>
          </a:p>
          <a:p>
            <a:r>
              <a:rPr lang="en-AU" dirty="0"/>
              <a:t>Your software should not hang or crash;</a:t>
            </a:r>
          </a:p>
          <a:p>
            <a:r>
              <a:rPr lang="en-AU" dirty="0"/>
              <a:t>You should always ‘fail secure’ so that confidential data is not left in a state where an attacker can gain access to it. </a:t>
            </a:r>
          </a:p>
        </p:txBody>
      </p:sp>
      <p:sp>
        <p:nvSpPr>
          <p:cNvPr id="2" name="Slide Number Placeholder 1">
            <a:extLst>
              <a:ext uri="{FF2B5EF4-FFF2-40B4-BE49-F238E27FC236}">
                <a16:creationId xmlns:a16="http://schemas.microsoft.com/office/drawing/2014/main" id="{077E501C-367D-7643-F59B-5E91C742ACA1}"/>
              </a:ext>
            </a:extLst>
          </p:cNvPr>
          <p:cNvSpPr>
            <a:spLocks noGrp="1"/>
          </p:cNvSpPr>
          <p:nvPr>
            <p:ph type="sldNum" sz="quarter" idx="12"/>
          </p:nvPr>
        </p:nvSpPr>
        <p:spPr/>
        <p:txBody>
          <a:bodyPr/>
          <a:lstStyle/>
          <a:p>
            <a:fld id="{86CB4B4D-7CA3-9044-876B-883B54F8677D}" type="slidenum">
              <a:rPr lang="en-AU" smtClean="0"/>
              <a:t>114</a:t>
            </a:fld>
            <a:endParaRPr lang="en-AU"/>
          </a:p>
        </p:txBody>
      </p:sp>
      <p:sp>
        <p:nvSpPr>
          <p:cNvPr id="227" name="Persistent data (i.e. data in a database or files) should not be lost or corrupted;…"/>
          <p:cNvSpPr txBox="1">
            <a:spLocks noGrp="1"/>
          </p:cNvSpPr>
          <p:nvPr>
            <p:ph type="body" sz="quarter" idx="13"/>
          </p:nvPr>
        </p:nvSpPr>
        <p:spPr>
          <a:prstGeom prst="rect">
            <a:avLst/>
          </a:prstGeom>
        </p:spPr>
        <p:txBody>
          <a:bodyPr>
            <a:normAutofit/>
          </a:bodyPr>
          <a:lstStyle/>
          <a:p>
            <a:r>
              <a:rPr lang="en-AU" dirty="0"/>
              <a:t>Failure effect minimisation</a:t>
            </a:r>
            <a:endParaRPr dirty="0"/>
          </a:p>
        </p:txBody>
      </p:sp>
      <p:sp>
        <p:nvSpPr>
          <p:cNvPr id="4" name="Footer Placeholder 3">
            <a:extLst>
              <a:ext uri="{FF2B5EF4-FFF2-40B4-BE49-F238E27FC236}">
                <a16:creationId xmlns:a16="http://schemas.microsoft.com/office/drawing/2014/main" id="{A8E6A8DF-3061-A9B4-CB23-2543E1983BCD}"/>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49BE9A85-B6EE-A094-3215-2D326530C1D1}"/>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7DEDB3-8A71-E200-7450-2172688F668D}"/>
              </a:ext>
            </a:extLst>
          </p:cNvPr>
          <p:cNvSpPr>
            <a:spLocks noGrp="1"/>
          </p:cNvSpPr>
          <p:nvPr>
            <p:ph idx="1"/>
          </p:nvPr>
        </p:nvSpPr>
        <p:spPr/>
        <p:txBody>
          <a:bodyPr/>
          <a:lstStyle/>
          <a:p>
            <a:endParaRPr lang="en-AU" dirty="0"/>
          </a:p>
          <a:p>
            <a:r>
              <a:rPr lang="en-AU" dirty="0"/>
              <a:t>Exceptions are events that disrupt the normal flow of processing in a program. </a:t>
            </a:r>
          </a:p>
          <a:p>
            <a:r>
              <a:rPr lang="en-AU" dirty="0"/>
              <a:t>When an exception occurs, control is automatically transferred to exception management code. </a:t>
            </a:r>
          </a:p>
          <a:p>
            <a:r>
              <a:rPr lang="en-AU" dirty="0"/>
              <a:t>Most modern programming languages include a mechanism for exception handling. </a:t>
            </a:r>
          </a:p>
          <a:p>
            <a:r>
              <a:rPr lang="en-AU" dirty="0"/>
              <a:t>In Python, you use **try-except** keywords to indicate exception handling code; in Java, the equivalent keywords are **try-catch.**</a:t>
            </a:r>
          </a:p>
        </p:txBody>
      </p:sp>
      <p:sp>
        <p:nvSpPr>
          <p:cNvPr id="2" name="Slide Number Placeholder 1">
            <a:extLst>
              <a:ext uri="{FF2B5EF4-FFF2-40B4-BE49-F238E27FC236}">
                <a16:creationId xmlns:a16="http://schemas.microsoft.com/office/drawing/2014/main" id="{058384B8-7051-A16B-A03D-328D4E22EE31}"/>
              </a:ext>
            </a:extLst>
          </p:cNvPr>
          <p:cNvSpPr>
            <a:spLocks noGrp="1"/>
          </p:cNvSpPr>
          <p:nvPr>
            <p:ph type="sldNum" sz="quarter" idx="12"/>
          </p:nvPr>
        </p:nvSpPr>
        <p:spPr/>
        <p:txBody>
          <a:bodyPr/>
          <a:lstStyle/>
          <a:p>
            <a:fld id="{86CB4B4D-7CA3-9044-876B-883B54F8677D}" type="slidenum">
              <a:rPr lang="en-AU" smtClean="0"/>
              <a:t>115</a:t>
            </a:fld>
            <a:endParaRPr lang="en-AU"/>
          </a:p>
        </p:txBody>
      </p:sp>
      <p:sp>
        <p:nvSpPr>
          <p:cNvPr id="231" name="Exceptions are events that disrupt the normal flow of processing in a program.…"/>
          <p:cNvSpPr txBox="1">
            <a:spLocks noGrp="1"/>
          </p:cNvSpPr>
          <p:nvPr>
            <p:ph type="body" sz="quarter" idx="13"/>
          </p:nvPr>
        </p:nvSpPr>
        <p:spPr>
          <a:prstGeom prst="rect">
            <a:avLst/>
          </a:prstGeom>
        </p:spPr>
        <p:txBody>
          <a:bodyPr>
            <a:normAutofit/>
          </a:bodyPr>
          <a:lstStyle/>
          <a:p>
            <a:r>
              <a:rPr lang="en-AU" dirty="0"/>
              <a:t>Exception handling</a:t>
            </a:r>
            <a:endParaRPr dirty="0"/>
          </a:p>
        </p:txBody>
      </p:sp>
      <p:sp>
        <p:nvSpPr>
          <p:cNvPr id="4" name="Footer Placeholder 3">
            <a:extLst>
              <a:ext uri="{FF2B5EF4-FFF2-40B4-BE49-F238E27FC236}">
                <a16:creationId xmlns:a16="http://schemas.microsoft.com/office/drawing/2014/main" id="{0B3A10E7-23B2-50EA-7A0D-86E8B29B043A}"/>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31FDE00E-6664-D154-DDA4-6E651699720E}"/>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46AAD9-30F1-BAC5-8D68-48AD87829154}"/>
              </a:ext>
            </a:extLst>
          </p:cNvPr>
          <p:cNvSpPr>
            <a:spLocks noGrp="1"/>
          </p:cNvSpPr>
          <p:nvPr>
            <p:ph idx="1"/>
          </p:nvPr>
        </p:nvSpPr>
        <p:spPr/>
        <p:txBody>
          <a:bodyPr/>
          <a:lstStyle/>
          <a:p>
            <a:r>
              <a:rPr lang="en-AU" dirty="0"/>
              <a:t>Activity logging</a:t>
            </a:r>
          </a:p>
          <a:p>
            <a:pPr lvl="1"/>
            <a:r>
              <a:rPr lang="en-AU" dirty="0"/>
              <a:t>You keep a log of what the user has done and provide a way to replay that against their data. You don’t need to keep a complete session record, simply a list of actions since the last time the data was saved to persistent store. </a:t>
            </a:r>
          </a:p>
          <a:p>
            <a:r>
              <a:rPr lang="en-AU" dirty="0"/>
              <a:t>Auto-save</a:t>
            </a:r>
          </a:p>
          <a:p>
            <a:pPr lvl="1"/>
            <a:r>
              <a:rPr lang="en-AU" dirty="0"/>
              <a:t>You automatically save the user’s data at set intervals - say every 5 minutes. This means that, in the event of a failure, you can restore the saved data with the loss of only a small amount of work. </a:t>
            </a:r>
          </a:p>
          <a:p>
            <a:pPr lvl="1"/>
            <a:r>
              <a:rPr lang="en-AU" dirty="0"/>
              <a:t>Usually, you don’t have to save all of the data but simply save the changes that have been made since the last explicit save.</a:t>
            </a:r>
          </a:p>
        </p:txBody>
      </p:sp>
      <p:sp>
        <p:nvSpPr>
          <p:cNvPr id="2" name="Slide Number Placeholder 1">
            <a:extLst>
              <a:ext uri="{FF2B5EF4-FFF2-40B4-BE49-F238E27FC236}">
                <a16:creationId xmlns:a16="http://schemas.microsoft.com/office/drawing/2014/main" id="{A60C78D5-61BF-5066-5D0C-FB0AB504DAF8}"/>
              </a:ext>
            </a:extLst>
          </p:cNvPr>
          <p:cNvSpPr>
            <a:spLocks noGrp="1"/>
          </p:cNvSpPr>
          <p:nvPr>
            <p:ph type="sldNum" sz="quarter" idx="12"/>
          </p:nvPr>
        </p:nvSpPr>
        <p:spPr/>
        <p:txBody>
          <a:bodyPr/>
          <a:lstStyle/>
          <a:p>
            <a:fld id="{86CB4B4D-7CA3-9044-876B-883B54F8677D}" type="slidenum">
              <a:rPr lang="en-AU" smtClean="0"/>
              <a:t>116</a:t>
            </a:fld>
            <a:endParaRPr lang="en-AU"/>
          </a:p>
        </p:txBody>
      </p:sp>
      <p:sp>
        <p:nvSpPr>
          <p:cNvPr id="243" name="Activity logging…"/>
          <p:cNvSpPr txBox="1">
            <a:spLocks noGrp="1"/>
          </p:cNvSpPr>
          <p:nvPr>
            <p:ph type="body" sz="quarter" idx="13"/>
          </p:nvPr>
        </p:nvSpPr>
        <p:spPr>
          <a:prstGeom prst="rect">
            <a:avLst/>
          </a:prstGeom>
        </p:spPr>
        <p:txBody>
          <a:bodyPr>
            <a:normAutofit/>
          </a:bodyPr>
          <a:lstStyle/>
          <a:p>
            <a:r>
              <a:rPr lang="en-AU" dirty="0"/>
              <a:t>Auto-save and activity logging</a:t>
            </a:r>
            <a:endParaRPr dirty="0"/>
          </a:p>
        </p:txBody>
      </p:sp>
      <p:sp>
        <p:nvSpPr>
          <p:cNvPr id="4" name="Footer Placeholder 3">
            <a:extLst>
              <a:ext uri="{FF2B5EF4-FFF2-40B4-BE49-F238E27FC236}">
                <a16:creationId xmlns:a16="http://schemas.microsoft.com/office/drawing/2014/main" id="{34327224-831C-AE67-0A8E-32ECFC65FFAF}"/>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AC752122-B5A1-895A-5357-442674865BFC}"/>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44524D-5C4D-4220-0611-45BB86E14F8C}"/>
              </a:ext>
            </a:extLst>
          </p:cNvPr>
          <p:cNvSpPr>
            <a:spLocks noGrp="1"/>
          </p:cNvSpPr>
          <p:nvPr>
            <p:ph type="sldNum" sz="quarter" idx="12"/>
          </p:nvPr>
        </p:nvSpPr>
        <p:spPr/>
        <p:txBody>
          <a:bodyPr/>
          <a:lstStyle/>
          <a:p>
            <a:fld id="{86CB4B4D-7CA3-9044-876B-883B54F8677D}" type="slidenum">
              <a:rPr lang="en-AU" smtClean="0"/>
              <a:t>117</a:t>
            </a:fld>
            <a:endParaRPr lang="en-AU"/>
          </a:p>
        </p:txBody>
      </p:sp>
      <p:sp>
        <p:nvSpPr>
          <p:cNvPr id="4" name="Text Placeholder 3">
            <a:extLst>
              <a:ext uri="{FF2B5EF4-FFF2-40B4-BE49-F238E27FC236}">
                <a16:creationId xmlns:a16="http://schemas.microsoft.com/office/drawing/2014/main" id="{4C2EF6A4-20B1-449F-9478-995A5B8F5EFC}"/>
              </a:ext>
            </a:extLst>
          </p:cNvPr>
          <p:cNvSpPr>
            <a:spLocks noGrp="1"/>
          </p:cNvSpPr>
          <p:nvPr>
            <p:ph type="body" sz="quarter" idx="13"/>
          </p:nvPr>
        </p:nvSpPr>
        <p:spPr/>
        <p:txBody>
          <a:bodyPr/>
          <a:lstStyle/>
          <a:p>
            <a:r>
              <a:rPr lang="en-AU" dirty="0"/>
              <a:t>Auto-save and activity logging</a:t>
            </a:r>
          </a:p>
        </p:txBody>
      </p:sp>
      <p:pic>
        <p:nvPicPr>
          <p:cNvPr id="5" name="Picture 4">
            <a:extLst>
              <a:ext uri="{FF2B5EF4-FFF2-40B4-BE49-F238E27FC236}">
                <a16:creationId xmlns:a16="http://schemas.microsoft.com/office/drawing/2014/main" id="{0063397C-594A-2540-ACB3-7E296D27848E}"/>
              </a:ext>
            </a:extLst>
          </p:cNvPr>
          <p:cNvPicPr>
            <a:picLocks noChangeAspect="1"/>
          </p:cNvPicPr>
          <p:nvPr/>
        </p:nvPicPr>
        <p:blipFill rotWithShape="1">
          <a:blip r:embed="rId2">
            <a:extLst>
              <a:ext uri="{28A0092B-C50C-407E-A947-70E740481C1C}">
                <a14:useLocalDpi xmlns:a14="http://schemas.microsoft.com/office/drawing/2010/main" val="0"/>
              </a:ext>
            </a:extLst>
          </a:blip>
          <a:srcRect l="11415" t="12043" r="24068" b="51606"/>
          <a:stretch/>
        </p:blipFill>
        <p:spPr>
          <a:xfrm>
            <a:off x="2146931" y="729652"/>
            <a:ext cx="5264710" cy="4027383"/>
          </a:xfrm>
          <a:prstGeom prst="rect">
            <a:avLst/>
          </a:prstGeom>
        </p:spPr>
      </p:pic>
      <p:sp>
        <p:nvSpPr>
          <p:cNvPr id="6" name="Footer Placeholder 5">
            <a:extLst>
              <a:ext uri="{FF2B5EF4-FFF2-40B4-BE49-F238E27FC236}">
                <a16:creationId xmlns:a16="http://schemas.microsoft.com/office/drawing/2014/main" id="{9662850C-2826-A052-05E8-B47D91C8BF78}"/>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7" name="Picture 6" descr="A picture containing text, stationary, colorful&#10;&#10;Description automatically generated">
            <a:extLst>
              <a:ext uri="{FF2B5EF4-FFF2-40B4-BE49-F238E27FC236}">
                <a16:creationId xmlns:a16="http://schemas.microsoft.com/office/drawing/2014/main" id="{7EAC489A-8471-C219-504D-E3E8E7F3B929}"/>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449272-218E-938A-52EF-A348F2FF7B27}"/>
              </a:ext>
            </a:extLst>
          </p:cNvPr>
          <p:cNvSpPr>
            <a:spLocks noGrp="1"/>
          </p:cNvSpPr>
          <p:nvPr>
            <p:ph idx="1"/>
          </p:nvPr>
        </p:nvSpPr>
        <p:spPr/>
        <p:txBody>
          <a:bodyPr>
            <a:normAutofit fontScale="85000" lnSpcReduction="10000"/>
          </a:bodyPr>
          <a:lstStyle/>
          <a:p>
            <a:endParaRPr lang="en-AU" dirty="0"/>
          </a:p>
          <a:p>
            <a:r>
              <a:rPr lang="en-AU" dirty="0"/>
              <a:t>If your software uses external services, you have no control over these services and the only information that you have on service failure is whatever is provided in the service’s API. </a:t>
            </a:r>
          </a:p>
          <a:p>
            <a:r>
              <a:rPr lang="en-AU" dirty="0"/>
              <a:t>As services may be written in different programming languages, these errors can’t be returned as exception types but are usually returned as a numeric code. </a:t>
            </a:r>
          </a:p>
          <a:p>
            <a:r>
              <a:rPr lang="en-AU" dirty="0"/>
              <a:t>When you are calling an external service, you should always check that the return code of the called service indicates that it has operated successfully. </a:t>
            </a:r>
          </a:p>
          <a:p>
            <a:r>
              <a:rPr lang="en-AU" dirty="0"/>
              <a:t>You should, also, if possible, check the validity of the result of the service call as you cannot be certain that the external service has carried out its computation correctly.</a:t>
            </a:r>
          </a:p>
        </p:txBody>
      </p:sp>
      <p:sp>
        <p:nvSpPr>
          <p:cNvPr id="2" name="Slide Number Placeholder 1">
            <a:extLst>
              <a:ext uri="{FF2B5EF4-FFF2-40B4-BE49-F238E27FC236}">
                <a16:creationId xmlns:a16="http://schemas.microsoft.com/office/drawing/2014/main" id="{158632B0-6168-7264-DDCC-8F6F421990A5}"/>
              </a:ext>
            </a:extLst>
          </p:cNvPr>
          <p:cNvSpPr>
            <a:spLocks noGrp="1"/>
          </p:cNvSpPr>
          <p:nvPr>
            <p:ph type="sldNum" sz="quarter" idx="12"/>
          </p:nvPr>
        </p:nvSpPr>
        <p:spPr/>
        <p:txBody>
          <a:bodyPr/>
          <a:lstStyle/>
          <a:p>
            <a:fld id="{86CB4B4D-7CA3-9044-876B-883B54F8677D}" type="slidenum">
              <a:rPr lang="en-AU" smtClean="0"/>
              <a:t>118</a:t>
            </a:fld>
            <a:endParaRPr lang="en-AU"/>
          </a:p>
        </p:txBody>
      </p:sp>
      <p:sp>
        <p:nvSpPr>
          <p:cNvPr id="251" name="If your software uses external services, you have no control over these services and the only information that you have on service failure is whatever is provided in the service’s API.…"/>
          <p:cNvSpPr txBox="1">
            <a:spLocks noGrp="1"/>
          </p:cNvSpPr>
          <p:nvPr>
            <p:ph type="body" sz="quarter" idx="13"/>
          </p:nvPr>
        </p:nvSpPr>
        <p:spPr>
          <a:prstGeom prst="rect">
            <a:avLst/>
          </a:prstGeom>
        </p:spPr>
        <p:txBody>
          <a:bodyPr>
            <a:normAutofit/>
          </a:bodyPr>
          <a:lstStyle/>
          <a:p>
            <a:r>
              <a:rPr lang="en-AU" dirty="0"/>
              <a:t>External service failure</a:t>
            </a:r>
            <a:endParaRPr dirty="0"/>
          </a:p>
        </p:txBody>
      </p:sp>
      <p:sp>
        <p:nvSpPr>
          <p:cNvPr id="4" name="Footer Placeholder 3">
            <a:extLst>
              <a:ext uri="{FF2B5EF4-FFF2-40B4-BE49-F238E27FC236}">
                <a16:creationId xmlns:a16="http://schemas.microsoft.com/office/drawing/2014/main" id="{3F4D4E8A-C6EE-A125-DA59-009B94A9F142}"/>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DA5FE60B-2C04-7000-94BA-D8FEA33D13D0}"/>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9D96F9-8719-995F-CAA9-571D57D16A91}"/>
              </a:ext>
            </a:extLst>
          </p:cNvPr>
          <p:cNvSpPr>
            <a:spLocks noGrp="1"/>
          </p:cNvSpPr>
          <p:nvPr>
            <p:ph idx="1"/>
          </p:nvPr>
        </p:nvSpPr>
        <p:spPr>
          <a:xfrm>
            <a:off x="324000" y="881149"/>
            <a:ext cx="4248000" cy="3777361"/>
          </a:xfrm>
        </p:spPr>
        <p:txBody>
          <a:bodyPr>
            <a:noAutofit/>
          </a:bodyPr>
          <a:lstStyle/>
          <a:p>
            <a:pPr marL="0" indent="0" defTabSz="218725">
              <a:spcBef>
                <a:spcPts val="158"/>
              </a:spcBef>
              <a:spcAft>
                <a:spcPts val="0"/>
              </a:spcAft>
              <a:buNone/>
              <a:defRPr sz="1703"/>
            </a:pPr>
            <a:r>
              <a:rPr lang="en-AU" sz="800" dirty="0">
                <a:latin typeface="Andale Mono" panose="020B0509000000000004" pitchFamily="49" charset="0"/>
              </a:rPr>
              <a:t>def </a:t>
            </a:r>
            <a:r>
              <a:rPr lang="en-AU" sz="800" dirty="0" err="1">
                <a:latin typeface="Andale Mono" panose="020B0509000000000004" pitchFamily="49" charset="0"/>
              </a:rPr>
              <a:t>credit_checker</a:t>
            </a:r>
            <a:r>
              <a:rPr lang="en-AU" sz="800" dirty="0">
                <a:latin typeface="Andale Mono" panose="020B0509000000000004" pitchFamily="49" charset="0"/>
              </a:rPr>
              <a:t> (name, postcode, dob):</a:t>
            </a:r>
          </a:p>
          <a:p>
            <a:pPr marL="0" indent="0" defTabSz="218725">
              <a:spcBef>
                <a:spcPts val="158"/>
              </a:spcBef>
              <a:spcAft>
                <a:spcPts val="0"/>
              </a:spcAft>
              <a:buNone/>
              <a:defRPr sz="1703"/>
            </a:pPr>
            <a:endParaRPr lang="en-AU" sz="800" dirty="0">
              <a:latin typeface="Andale Mono" panose="020B0509000000000004" pitchFamily="49" charset="0"/>
            </a:endParaRPr>
          </a:p>
          <a:p>
            <a:pPr marL="0" indent="0" defTabSz="218725">
              <a:spcBef>
                <a:spcPts val="158"/>
              </a:spcBef>
              <a:spcAft>
                <a:spcPts val="0"/>
              </a:spcAft>
              <a:buNone/>
              <a:defRPr sz="1703"/>
            </a:pPr>
            <a:r>
              <a:rPr lang="en-AU" sz="800" dirty="0">
                <a:latin typeface="Andale Mono" panose="020B0509000000000004" pitchFamily="49" charset="0"/>
              </a:rPr>
              <a:t>	# Assume that the function </a:t>
            </a:r>
            <a:r>
              <a:rPr lang="en-AU" sz="800" dirty="0" err="1">
                <a:latin typeface="Andale Mono" panose="020B0509000000000004" pitchFamily="49" charset="0"/>
              </a:rPr>
              <a:t>check_credit_rating</a:t>
            </a:r>
            <a:r>
              <a:rPr lang="en-AU" sz="800" dirty="0">
                <a:latin typeface="Andale Mono" panose="020B0509000000000004" pitchFamily="49" charset="0"/>
              </a:rPr>
              <a:t> calls an external service </a:t>
            </a:r>
          </a:p>
          <a:p>
            <a:pPr marL="0" indent="0" defTabSz="218725">
              <a:spcBef>
                <a:spcPts val="158"/>
              </a:spcBef>
              <a:spcAft>
                <a:spcPts val="0"/>
              </a:spcAft>
              <a:buNone/>
              <a:defRPr sz="1703"/>
            </a:pPr>
            <a:r>
              <a:rPr lang="en-AU" sz="800" dirty="0">
                <a:latin typeface="Andale Mono" panose="020B0509000000000004" pitchFamily="49" charset="0"/>
              </a:rPr>
              <a:t>	# to get a person's credit rating. It takes a name, postcode (zip code) </a:t>
            </a:r>
          </a:p>
          <a:p>
            <a:pPr marL="0" indent="0" defTabSz="218725">
              <a:spcBef>
                <a:spcPts val="158"/>
              </a:spcBef>
              <a:spcAft>
                <a:spcPts val="0"/>
              </a:spcAft>
              <a:buNone/>
              <a:defRPr sz="1703"/>
            </a:pPr>
            <a:r>
              <a:rPr lang="en-AU" sz="800" dirty="0">
                <a:latin typeface="Andale Mono" panose="020B0509000000000004" pitchFamily="49" charset="0"/>
              </a:rPr>
              <a:t>	# and date of birth as parameters and returns a sequence with the database </a:t>
            </a:r>
          </a:p>
          <a:p>
            <a:pPr marL="0" indent="0" defTabSz="218725">
              <a:spcBef>
                <a:spcPts val="158"/>
              </a:spcBef>
              <a:spcAft>
                <a:spcPts val="0"/>
              </a:spcAft>
              <a:buNone/>
              <a:defRPr sz="1703"/>
            </a:pPr>
            <a:r>
              <a:rPr lang="en-AU" sz="800" dirty="0">
                <a:latin typeface="Andale Mono" panose="020B0509000000000004" pitchFamily="49" charset="0"/>
              </a:rPr>
              <a:t>	# information (name, postcode, date of birth) plus a credit score between 0 and </a:t>
            </a:r>
          </a:p>
          <a:p>
            <a:pPr marL="0" indent="0" defTabSz="218725">
              <a:spcBef>
                <a:spcPts val="158"/>
              </a:spcBef>
              <a:spcAft>
                <a:spcPts val="0"/>
              </a:spcAft>
              <a:buNone/>
              <a:defRPr sz="1703"/>
            </a:pPr>
            <a:r>
              <a:rPr lang="en-AU" sz="800" dirty="0">
                <a:latin typeface="Andale Mono" panose="020B0509000000000004" pitchFamily="49" charset="0"/>
              </a:rPr>
              <a:t>	# 600. The final element in the sequence is an </a:t>
            </a:r>
            <a:r>
              <a:rPr lang="en-AU" sz="800" dirty="0" err="1">
                <a:latin typeface="Andale Mono" panose="020B0509000000000004" pitchFamily="49" charset="0"/>
              </a:rPr>
              <a:t>error_code</a:t>
            </a:r>
            <a:r>
              <a:rPr lang="en-AU" sz="800" dirty="0">
                <a:latin typeface="Andale Mono" panose="020B0509000000000004" pitchFamily="49" charset="0"/>
              </a:rPr>
              <a:t> which may </a:t>
            </a:r>
          </a:p>
          <a:p>
            <a:pPr marL="0" indent="0" defTabSz="218725">
              <a:spcBef>
                <a:spcPts val="158"/>
              </a:spcBef>
              <a:spcAft>
                <a:spcPts val="0"/>
              </a:spcAft>
              <a:buNone/>
              <a:defRPr sz="1703"/>
            </a:pPr>
            <a:r>
              <a:rPr lang="en-AU" sz="800" dirty="0">
                <a:latin typeface="Andale Mono" panose="020B0509000000000004" pitchFamily="49" charset="0"/>
              </a:rPr>
              <a:t>	# be 0 (successful completion), 1 or 2.</a:t>
            </a:r>
          </a:p>
          <a:p>
            <a:pPr marL="0" indent="0" defTabSz="218725">
              <a:spcBef>
                <a:spcPts val="158"/>
              </a:spcBef>
              <a:spcAft>
                <a:spcPts val="0"/>
              </a:spcAft>
              <a:buNone/>
              <a:defRPr sz="1703"/>
            </a:pPr>
            <a:r>
              <a:rPr lang="en-AU" sz="800" dirty="0">
                <a:latin typeface="Andale Mono" panose="020B0509000000000004" pitchFamily="49" charset="0"/>
              </a:rPr>
              <a:t>	NAME = 0</a:t>
            </a:r>
          </a:p>
          <a:p>
            <a:pPr marL="0" indent="0" defTabSz="218725">
              <a:spcBef>
                <a:spcPts val="158"/>
              </a:spcBef>
              <a:spcAft>
                <a:spcPts val="0"/>
              </a:spcAft>
              <a:buNone/>
              <a:defRPr sz="1703"/>
            </a:pPr>
            <a:r>
              <a:rPr lang="en-AU" sz="800" dirty="0">
                <a:latin typeface="Andale Mono" panose="020B0509000000000004" pitchFamily="49" charset="0"/>
              </a:rPr>
              <a:t>	POSTCODE = 1</a:t>
            </a:r>
          </a:p>
          <a:p>
            <a:pPr marL="0" indent="0" defTabSz="218725">
              <a:spcBef>
                <a:spcPts val="158"/>
              </a:spcBef>
              <a:spcAft>
                <a:spcPts val="0"/>
              </a:spcAft>
              <a:buNone/>
              <a:defRPr sz="1703"/>
            </a:pPr>
            <a:r>
              <a:rPr lang="en-AU" sz="800" dirty="0">
                <a:latin typeface="Andale Mono" panose="020B0509000000000004" pitchFamily="49" charset="0"/>
              </a:rPr>
              <a:t>	DOB = 2</a:t>
            </a:r>
          </a:p>
          <a:p>
            <a:pPr marL="0" indent="0" defTabSz="218725">
              <a:spcBef>
                <a:spcPts val="158"/>
              </a:spcBef>
              <a:spcAft>
                <a:spcPts val="0"/>
              </a:spcAft>
              <a:buNone/>
              <a:defRPr sz="1703"/>
            </a:pPr>
            <a:r>
              <a:rPr lang="en-AU" sz="800" dirty="0">
                <a:latin typeface="Andale Mono" panose="020B0509000000000004" pitchFamily="49" charset="0"/>
              </a:rPr>
              <a:t>	RATING = 3</a:t>
            </a:r>
          </a:p>
          <a:p>
            <a:pPr marL="0" indent="0" defTabSz="218725">
              <a:spcBef>
                <a:spcPts val="158"/>
              </a:spcBef>
              <a:spcAft>
                <a:spcPts val="0"/>
              </a:spcAft>
              <a:buNone/>
              <a:defRPr sz="1703"/>
            </a:pPr>
            <a:r>
              <a:rPr lang="en-AU" sz="800" dirty="0">
                <a:latin typeface="Andale Mono" panose="020B0509000000000004" pitchFamily="49" charset="0"/>
              </a:rPr>
              <a:t>	RETURNCODE = 4</a:t>
            </a:r>
          </a:p>
          <a:p>
            <a:pPr marL="0" indent="0" defTabSz="218725">
              <a:spcBef>
                <a:spcPts val="158"/>
              </a:spcBef>
              <a:spcAft>
                <a:spcPts val="0"/>
              </a:spcAft>
              <a:buNone/>
              <a:defRPr sz="1703"/>
            </a:pPr>
            <a:r>
              <a:rPr lang="en-AU" sz="800" dirty="0">
                <a:latin typeface="Andale Mono" panose="020B0509000000000004" pitchFamily="49" charset="0"/>
              </a:rPr>
              <a:t>	REQUEST_FAILURE = True</a:t>
            </a:r>
          </a:p>
          <a:p>
            <a:pPr marL="0" indent="0" defTabSz="218725">
              <a:spcBef>
                <a:spcPts val="158"/>
              </a:spcBef>
              <a:spcAft>
                <a:spcPts val="0"/>
              </a:spcAft>
              <a:buNone/>
              <a:defRPr sz="1703"/>
            </a:pPr>
            <a:r>
              <a:rPr lang="en-AU" sz="800" dirty="0">
                <a:latin typeface="Andale Mono" panose="020B0509000000000004" pitchFamily="49" charset="0"/>
              </a:rPr>
              <a:t>	ASSERTION_ERROR = False</a:t>
            </a:r>
          </a:p>
        </p:txBody>
      </p:sp>
      <p:sp>
        <p:nvSpPr>
          <p:cNvPr id="2" name="Slide Number Placeholder 1">
            <a:extLst>
              <a:ext uri="{FF2B5EF4-FFF2-40B4-BE49-F238E27FC236}">
                <a16:creationId xmlns:a16="http://schemas.microsoft.com/office/drawing/2014/main" id="{A557BB35-72E3-0A2D-2288-F9CA0448B9CF}"/>
              </a:ext>
            </a:extLst>
          </p:cNvPr>
          <p:cNvSpPr>
            <a:spLocks noGrp="1"/>
          </p:cNvSpPr>
          <p:nvPr>
            <p:ph type="sldNum" sz="quarter" idx="12"/>
          </p:nvPr>
        </p:nvSpPr>
        <p:spPr/>
        <p:txBody>
          <a:bodyPr/>
          <a:lstStyle/>
          <a:p>
            <a:fld id="{86CB4B4D-7CA3-9044-876B-883B54F8677D}" type="slidenum">
              <a:rPr lang="en-AU" smtClean="0"/>
              <a:t>119</a:t>
            </a:fld>
            <a:endParaRPr lang="en-AU"/>
          </a:p>
        </p:txBody>
      </p:sp>
      <p:sp>
        <p:nvSpPr>
          <p:cNvPr id="4" name="Footer Placeholder 3">
            <a:extLst>
              <a:ext uri="{FF2B5EF4-FFF2-40B4-BE49-F238E27FC236}">
                <a16:creationId xmlns:a16="http://schemas.microsoft.com/office/drawing/2014/main" id="{F5F39A1F-8954-3504-9271-3C160554B960}"/>
              </a:ext>
            </a:extLst>
          </p:cNvPr>
          <p:cNvSpPr>
            <a:spLocks noGrp="1"/>
          </p:cNvSpPr>
          <p:nvPr>
            <p:ph type="ftr" sz="quarter" idx="11"/>
          </p:nvPr>
        </p:nvSpPr>
        <p:spPr/>
        <p:txBody>
          <a:bodyPr/>
          <a:lstStyle/>
          <a:p>
            <a:r>
              <a:rPr lang="en-US"/>
              <a:t>ANU SCHOOL OF COMPUTING   |  COMP 2120 / COMP 6120 | WEEK 4 OF 12: Inspection</a:t>
            </a:r>
            <a:endParaRPr lang="en-AU" dirty="0"/>
          </a:p>
        </p:txBody>
      </p:sp>
      <p:sp>
        <p:nvSpPr>
          <p:cNvPr id="7" name="If your software uses external services, you have no control over these services and the only information that you have on service failure is whatever is provided in the service’s API.…">
            <a:extLst>
              <a:ext uri="{FF2B5EF4-FFF2-40B4-BE49-F238E27FC236}">
                <a16:creationId xmlns:a16="http://schemas.microsoft.com/office/drawing/2014/main" id="{973BFC2F-7A87-5C9F-2705-E704DC6AB7CA}"/>
              </a:ext>
            </a:extLst>
          </p:cNvPr>
          <p:cNvSpPr txBox="1">
            <a:spLocks noGrp="1"/>
          </p:cNvSpPr>
          <p:nvPr>
            <p:ph type="body" sz="quarter" idx="13"/>
          </p:nvPr>
        </p:nvSpPr>
        <p:spPr>
          <a:xfrm>
            <a:off x="324000" y="0"/>
            <a:ext cx="8459788" cy="881149"/>
          </a:xfrm>
          <a:prstGeom prst="rect">
            <a:avLst/>
          </a:prstGeom>
        </p:spPr>
        <p:txBody>
          <a:bodyPr>
            <a:normAutofit lnSpcReduction="10000"/>
          </a:bodyPr>
          <a:lstStyle/>
          <a:p>
            <a:r>
              <a:rPr lang="en-AU" dirty="0"/>
              <a:t>Using assertions to check results from an external service</a:t>
            </a:r>
          </a:p>
        </p:txBody>
      </p:sp>
      <p:sp>
        <p:nvSpPr>
          <p:cNvPr id="8" name="Content Placeholder 2">
            <a:extLst>
              <a:ext uri="{FF2B5EF4-FFF2-40B4-BE49-F238E27FC236}">
                <a16:creationId xmlns:a16="http://schemas.microsoft.com/office/drawing/2014/main" id="{B9E991CB-15C0-1BCC-4570-930380961C2B}"/>
              </a:ext>
            </a:extLst>
          </p:cNvPr>
          <p:cNvSpPr txBox="1">
            <a:spLocks/>
          </p:cNvSpPr>
          <p:nvPr/>
        </p:nvSpPr>
        <p:spPr>
          <a:xfrm>
            <a:off x="4572000" y="881149"/>
            <a:ext cx="4248000" cy="3777361"/>
          </a:xfrm>
          <a:prstGeom prst="rect">
            <a:avLst/>
          </a:prstGeom>
        </p:spPr>
        <p:txBody>
          <a:bodyPr vert="horz" lIns="0" tIns="0" rIns="0" bIns="0" rtlCol="0">
            <a:normAutofit/>
          </a:bodyPr>
          <a:lstStyle>
            <a:lvl1pPr marL="180000" indent="-180000" algn="l" defTabSz="685800" rtl="0" eaLnBrk="1" latinLnBrk="0" hangingPunct="1">
              <a:lnSpc>
                <a:spcPct val="100000"/>
              </a:lnSpc>
              <a:spcBef>
                <a:spcPts val="0"/>
              </a:spcBef>
              <a:spcAft>
                <a:spcPts val="600"/>
              </a:spcAft>
              <a:buFont typeface="Arial" panose="020B0604020202020204" pitchFamily="34" charset="0"/>
              <a:buChar char="•"/>
              <a:defRPr sz="2400" b="0" kern="1200">
                <a:solidFill>
                  <a:schemeClr val="accent1"/>
                </a:solidFill>
                <a:latin typeface="+mj-lt"/>
                <a:ea typeface="+mn-ea"/>
                <a:cs typeface="+mn-cs"/>
              </a:defRPr>
            </a:lvl1pPr>
            <a:lvl2pPr marL="360000" indent="-180000" algn="l" defTabSz="6858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540000" indent="-180000" algn="l" defTabSz="6858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720000" indent="-180000" algn="l" defTabSz="685800" rtl="0" eaLnBrk="1" latinLnBrk="0" hangingPunct="1">
              <a:lnSpc>
                <a:spcPct val="100000"/>
              </a:lnSpc>
              <a:spcBef>
                <a:spcPts val="0"/>
              </a:spcBef>
              <a:spcAft>
                <a:spcPts val="600"/>
              </a:spcAft>
              <a:buClr>
                <a:schemeClr val="accent1"/>
              </a:buClr>
              <a:buSzPct val="100000"/>
              <a:buFont typeface="Arial" panose="020B0604020202020204" pitchFamily="34" charset="0"/>
              <a:buChar char="•"/>
              <a:defRPr sz="1200" kern="1200">
                <a:solidFill>
                  <a:schemeClr val="tx1"/>
                </a:solidFill>
                <a:latin typeface="+mn-lt"/>
                <a:ea typeface="+mn-ea"/>
                <a:cs typeface="+mn-cs"/>
              </a:defRPr>
            </a:lvl4pPr>
            <a:lvl5pPr marL="900000" indent="-180000" algn="l" defTabSz="685800" rtl="0" eaLnBrk="1" latinLnBrk="0" hangingPunct="1">
              <a:lnSpc>
                <a:spcPct val="100000"/>
              </a:lnSpc>
              <a:spcBef>
                <a:spcPts val="0"/>
              </a:spcBef>
              <a:spcAft>
                <a:spcPts val="600"/>
              </a:spcAft>
              <a:buClr>
                <a:schemeClr val="accent1"/>
              </a:buClr>
              <a:buFont typeface="Sofia Pro Light" panose="020B0000000000000000" pitchFamily="34" charset="0"/>
              <a:buChar char="»"/>
              <a:defRPr sz="100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218725">
              <a:spcBef>
                <a:spcPts val="158"/>
              </a:spcBef>
              <a:spcAft>
                <a:spcPts val="0"/>
              </a:spcAft>
              <a:buNone/>
              <a:defRPr sz="1703"/>
            </a:pPr>
            <a:endParaRPr lang="en-AU" sz="800" dirty="0">
              <a:latin typeface="Andale Mono" panose="020B0509000000000004" pitchFamily="49" charset="0"/>
            </a:endParaRPr>
          </a:p>
          <a:p>
            <a:pPr marL="0" indent="0" defTabSz="218725">
              <a:spcBef>
                <a:spcPts val="158"/>
              </a:spcBef>
              <a:spcAft>
                <a:spcPts val="0"/>
              </a:spcAft>
              <a:buNone/>
              <a:defRPr sz="1703"/>
            </a:pPr>
            <a:endParaRPr lang="en-AU" sz="800" dirty="0">
              <a:latin typeface="Andale Mono" panose="020B0509000000000004" pitchFamily="49" charset="0"/>
            </a:endParaRPr>
          </a:p>
          <a:p>
            <a:pPr marL="0" indent="0" defTabSz="218725">
              <a:spcBef>
                <a:spcPts val="158"/>
              </a:spcBef>
              <a:spcAft>
                <a:spcPts val="0"/>
              </a:spcAft>
              <a:buNone/>
              <a:defRPr sz="1703"/>
            </a:pPr>
            <a:endParaRPr lang="en-AU" sz="800" dirty="0">
              <a:latin typeface="Andale Mono" panose="020B0509000000000004" pitchFamily="49" charset="0"/>
            </a:endParaRPr>
          </a:p>
          <a:p>
            <a:pPr marL="0" indent="0" defTabSz="218725">
              <a:spcBef>
                <a:spcPts val="158"/>
              </a:spcBef>
              <a:spcAft>
                <a:spcPts val="0"/>
              </a:spcAft>
              <a:buNone/>
              <a:defRPr sz="1703"/>
            </a:pPr>
            <a:endParaRPr lang="en-AU" sz="800" dirty="0">
              <a:latin typeface="Andale Mono" panose="020B0509000000000004" pitchFamily="49" charset="0"/>
            </a:endParaRPr>
          </a:p>
          <a:p>
            <a:pPr marL="0" indent="0" defTabSz="218725">
              <a:spcBef>
                <a:spcPts val="158"/>
              </a:spcBef>
              <a:spcAft>
                <a:spcPts val="0"/>
              </a:spcAft>
              <a:buNone/>
              <a:defRPr sz="1703"/>
            </a:pPr>
            <a:endParaRPr lang="en-AU" sz="800" dirty="0">
              <a:latin typeface="Andale Mono" panose="020B0509000000000004" pitchFamily="49" charset="0"/>
            </a:endParaRPr>
          </a:p>
          <a:p>
            <a:pPr marL="0" indent="0" defTabSz="218725">
              <a:spcBef>
                <a:spcPts val="158"/>
              </a:spcBef>
              <a:spcAft>
                <a:spcPts val="0"/>
              </a:spcAft>
              <a:buNone/>
              <a:defRPr sz="1703"/>
            </a:pPr>
            <a:endParaRPr lang="en-AU" sz="800" dirty="0">
              <a:latin typeface="Andale Mono" panose="020B0509000000000004" pitchFamily="49" charset="0"/>
            </a:endParaRPr>
          </a:p>
          <a:p>
            <a:pPr marL="0" indent="0" defTabSz="218725">
              <a:spcBef>
                <a:spcPts val="158"/>
              </a:spcBef>
              <a:spcAft>
                <a:spcPts val="0"/>
              </a:spcAft>
              <a:buNone/>
              <a:defRPr sz="1703"/>
            </a:pPr>
            <a:endParaRPr lang="en-AU" sz="800" dirty="0">
              <a:latin typeface="Andale Mono" panose="020B0509000000000004" pitchFamily="49" charset="0"/>
            </a:endParaRPr>
          </a:p>
          <a:p>
            <a:pPr marL="0" indent="0" defTabSz="218725">
              <a:spcBef>
                <a:spcPts val="158"/>
              </a:spcBef>
              <a:spcAft>
                <a:spcPts val="0"/>
              </a:spcAft>
              <a:buNone/>
              <a:defRPr sz="1703"/>
            </a:pPr>
            <a:endParaRPr lang="en-AU" sz="800" dirty="0">
              <a:latin typeface="Andale Mono" panose="020B0509000000000004" pitchFamily="49" charset="0"/>
            </a:endParaRPr>
          </a:p>
          <a:p>
            <a:pPr marL="0" indent="0" defTabSz="218725">
              <a:spcBef>
                <a:spcPts val="158"/>
              </a:spcBef>
              <a:spcAft>
                <a:spcPts val="0"/>
              </a:spcAft>
              <a:buNone/>
              <a:defRPr sz="1703"/>
            </a:pPr>
            <a:endParaRPr lang="en-AU" sz="800" dirty="0">
              <a:latin typeface="Andale Mono" panose="020B0509000000000004" pitchFamily="49" charset="0"/>
            </a:endParaRPr>
          </a:p>
          <a:p>
            <a:pPr marL="0" indent="0" defTabSz="218725">
              <a:spcBef>
                <a:spcPts val="158"/>
              </a:spcBef>
              <a:spcAft>
                <a:spcPts val="0"/>
              </a:spcAft>
              <a:buNone/>
              <a:defRPr sz="1703"/>
            </a:pPr>
            <a:r>
              <a:rPr lang="en-AU" sz="800" dirty="0">
                <a:latin typeface="Andale Mono" panose="020B0509000000000004" pitchFamily="49" charset="0"/>
              </a:rPr>
              <a:t>	</a:t>
            </a:r>
            <a:r>
              <a:rPr lang="en-AU" sz="800" dirty="0" err="1">
                <a:latin typeface="Andale Mono" panose="020B0509000000000004" pitchFamily="49" charset="0"/>
              </a:rPr>
              <a:t>cr</a:t>
            </a:r>
            <a:r>
              <a:rPr lang="en-AU" sz="800" dirty="0">
                <a:latin typeface="Andale Mono" panose="020B0509000000000004" pitchFamily="49" charset="0"/>
              </a:rPr>
              <a:t> = ['', '', '', -1, 2]</a:t>
            </a:r>
          </a:p>
          <a:p>
            <a:pPr marL="0" indent="0" defTabSz="218725">
              <a:spcBef>
                <a:spcPts val="158"/>
              </a:spcBef>
              <a:spcAft>
                <a:spcPts val="0"/>
              </a:spcAft>
              <a:buNone/>
              <a:defRPr sz="1703"/>
            </a:pPr>
            <a:endParaRPr lang="en-AU" sz="800" dirty="0">
              <a:latin typeface="Andale Mono" panose="020B0509000000000004" pitchFamily="49" charset="0"/>
            </a:endParaRPr>
          </a:p>
          <a:p>
            <a:pPr marL="0" indent="0" defTabSz="218725">
              <a:spcBef>
                <a:spcPts val="158"/>
              </a:spcBef>
              <a:spcAft>
                <a:spcPts val="0"/>
              </a:spcAft>
              <a:buNone/>
              <a:defRPr sz="1703"/>
            </a:pPr>
            <a:r>
              <a:rPr lang="en-AU" sz="800" dirty="0">
                <a:latin typeface="Andale Mono" panose="020B0509000000000004" pitchFamily="49" charset="0"/>
              </a:rPr>
              <a:t>	# Check credit rating simulates call to external service</a:t>
            </a:r>
          </a:p>
          <a:p>
            <a:pPr marL="0" indent="0" defTabSz="218725">
              <a:spcBef>
                <a:spcPts val="158"/>
              </a:spcBef>
              <a:spcAft>
                <a:spcPts val="0"/>
              </a:spcAft>
              <a:buNone/>
              <a:defRPr sz="1703"/>
            </a:pPr>
            <a:r>
              <a:rPr lang="en-AU" sz="800" dirty="0">
                <a:latin typeface="Andale Mono" panose="020B0509000000000004" pitchFamily="49" charset="0"/>
              </a:rPr>
              <a:t>	</a:t>
            </a:r>
            <a:r>
              <a:rPr lang="en-AU" sz="800" dirty="0" err="1">
                <a:latin typeface="Andale Mono" panose="020B0509000000000004" pitchFamily="49" charset="0"/>
              </a:rPr>
              <a:t>cr</a:t>
            </a:r>
            <a:r>
              <a:rPr lang="en-AU" sz="800" dirty="0">
                <a:latin typeface="Andale Mono" panose="020B0509000000000004" pitchFamily="49" charset="0"/>
              </a:rPr>
              <a:t> = </a:t>
            </a:r>
            <a:r>
              <a:rPr lang="en-AU" sz="800" dirty="0" err="1">
                <a:latin typeface="Andale Mono" panose="020B0509000000000004" pitchFamily="49" charset="0"/>
              </a:rPr>
              <a:t>check_credit_rating</a:t>
            </a:r>
            <a:r>
              <a:rPr lang="en-AU" sz="800" dirty="0">
                <a:latin typeface="Andale Mono" panose="020B0509000000000004" pitchFamily="49" charset="0"/>
              </a:rPr>
              <a:t> (name, postcode, dob)</a:t>
            </a:r>
          </a:p>
          <a:p>
            <a:pPr marL="0" indent="0" defTabSz="218725">
              <a:spcBef>
                <a:spcPts val="158"/>
              </a:spcBef>
              <a:spcAft>
                <a:spcPts val="0"/>
              </a:spcAft>
              <a:buNone/>
              <a:defRPr sz="1703"/>
            </a:pPr>
            <a:r>
              <a:rPr lang="en-AU" sz="800" dirty="0">
                <a:latin typeface="Andale Mono" panose="020B0509000000000004" pitchFamily="49" charset="0"/>
              </a:rPr>
              <a:t>	try:</a:t>
            </a:r>
          </a:p>
          <a:p>
            <a:pPr marL="0" indent="0" defTabSz="218725">
              <a:spcBef>
                <a:spcPts val="158"/>
              </a:spcBef>
              <a:spcAft>
                <a:spcPts val="0"/>
              </a:spcAft>
              <a:buNone/>
              <a:defRPr sz="1703"/>
            </a:pPr>
            <a:r>
              <a:rPr lang="en-AU" sz="800" dirty="0">
                <a:latin typeface="Andale Mono" panose="020B0509000000000004" pitchFamily="49" charset="0"/>
              </a:rPr>
              <a:t>		assert </a:t>
            </a:r>
            <a:r>
              <a:rPr lang="en-AU" sz="800" dirty="0" err="1">
                <a:latin typeface="Andale Mono" panose="020B0509000000000004" pitchFamily="49" charset="0"/>
              </a:rPr>
              <a:t>cr</a:t>
            </a:r>
            <a:r>
              <a:rPr lang="en-AU" sz="800" dirty="0">
                <a:latin typeface="Andale Mono" panose="020B0509000000000004" pitchFamily="49" charset="0"/>
              </a:rPr>
              <a:t> [NAME] == name and </a:t>
            </a:r>
            <a:r>
              <a:rPr lang="en-AU" sz="800" dirty="0" err="1">
                <a:latin typeface="Andale Mono" panose="020B0509000000000004" pitchFamily="49" charset="0"/>
              </a:rPr>
              <a:t>cr</a:t>
            </a:r>
            <a:r>
              <a:rPr lang="en-AU" sz="800" dirty="0">
                <a:latin typeface="Andale Mono" panose="020B0509000000000004" pitchFamily="49" charset="0"/>
              </a:rPr>
              <a:t> [POSTCODE] == postcode and </a:t>
            </a:r>
            <a:r>
              <a:rPr lang="en-AU" sz="800" dirty="0" err="1">
                <a:latin typeface="Andale Mono" panose="020B0509000000000004" pitchFamily="49" charset="0"/>
              </a:rPr>
              <a:t>cr</a:t>
            </a:r>
            <a:r>
              <a:rPr lang="en-AU" sz="800" dirty="0">
                <a:latin typeface="Andale Mono" panose="020B0509000000000004" pitchFamily="49" charset="0"/>
              </a:rPr>
              <a:t> [DOB] == dob \</a:t>
            </a:r>
          </a:p>
          <a:p>
            <a:pPr marL="0" indent="0" defTabSz="218725">
              <a:spcBef>
                <a:spcPts val="158"/>
              </a:spcBef>
              <a:spcAft>
                <a:spcPts val="0"/>
              </a:spcAft>
              <a:buNone/>
              <a:defRPr sz="1703"/>
            </a:pPr>
            <a:r>
              <a:rPr lang="en-AU" sz="800" dirty="0">
                <a:latin typeface="Andale Mono" panose="020B0509000000000004" pitchFamily="49" charset="0"/>
              </a:rPr>
              <a:t>			and (</a:t>
            </a:r>
            <a:r>
              <a:rPr lang="en-AU" sz="800" dirty="0" err="1">
                <a:latin typeface="Andale Mono" panose="020B0509000000000004" pitchFamily="49" charset="0"/>
              </a:rPr>
              <a:t>cr</a:t>
            </a:r>
            <a:r>
              <a:rPr lang="en-AU" sz="800" dirty="0">
                <a:latin typeface="Andale Mono" panose="020B0509000000000004" pitchFamily="49" charset="0"/>
              </a:rPr>
              <a:t> [RATING] &gt;= 0 and </a:t>
            </a:r>
            <a:r>
              <a:rPr lang="en-AU" sz="800" dirty="0" err="1">
                <a:latin typeface="Andale Mono" panose="020B0509000000000004" pitchFamily="49" charset="0"/>
              </a:rPr>
              <a:t>cr</a:t>
            </a:r>
            <a:r>
              <a:rPr lang="en-AU" sz="800" dirty="0">
                <a:latin typeface="Andale Mono" panose="020B0509000000000004" pitchFamily="49" charset="0"/>
              </a:rPr>
              <a:t> [RATING] &lt;= 600) and \</a:t>
            </a:r>
          </a:p>
          <a:p>
            <a:pPr marL="0" indent="0" defTabSz="218725">
              <a:spcBef>
                <a:spcPts val="158"/>
              </a:spcBef>
              <a:spcAft>
                <a:spcPts val="0"/>
              </a:spcAft>
              <a:buNone/>
              <a:defRPr sz="1703"/>
            </a:pPr>
            <a:r>
              <a:rPr lang="en-AU" sz="800" dirty="0">
                <a:latin typeface="Andale Mono" panose="020B0509000000000004" pitchFamily="49" charset="0"/>
              </a:rPr>
              <a:t>			(</a:t>
            </a:r>
            <a:r>
              <a:rPr lang="en-AU" sz="800" dirty="0" err="1">
                <a:latin typeface="Andale Mono" panose="020B0509000000000004" pitchFamily="49" charset="0"/>
              </a:rPr>
              <a:t>cr</a:t>
            </a:r>
            <a:r>
              <a:rPr lang="en-AU" sz="800" dirty="0">
                <a:latin typeface="Andale Mono" panose="020B0509000000000004" pitchFamily="49" charset="0"/>
              </a:rPr>
              <a:t>[RETURNCODE] &gt;= 0 and </a:t>
            </a:r>
            <a:r>
              <a:rPr lang="en-AU" sz="800" dirty="0" err="1">
                <a:latin typeface="Andale Mono" panose="020B0509000000000004" pitchFamily="49" charset="0"/>
              </a:rPr>
              <a:t>cr</a:t>
            </a:r>
            <a:r>
              <a:rPr lang="en-AU" sz="800" dirty="0">
                <a:latin typeface="Andale Mono" panose="020B0509000000000004" pitchFamily="49" charset="0"/>
              </a:rPr>
              <a:t>[RETURNCODE] &lt;= 2)</a:t>
            </a:r>
          </a:p>
          <a:p>
            <a:pPr marL="0" indent="0" defTabSz="218725">
              <a:spcBef>
                <a:spcPts val="158"/>
              </a:spcBef>
              <a:spcAft>
                <a:spcPts val="0"/>
              </a:spcAft>
              <a:buNone/>
              <a:defRPr sz="1703"/>
            </a:pPr>
            <a:r>
              <a:rPr lang="en-AU" sz="800" dirty="0">
                <a:latin typeface="Andale Mono" panose="020B0509000000000004" pitchFamily="49" charset="0"/>
              </a:rPr>
              <a:t>		if </a:t>
            </a:r>
            <a:r>
              <a:rPr lang="en-AU" sz="800" dirty="0" err="1">
                <a:latin typeface="Andale Mono" panose="020B0509000000000004" pitchFamily="49" charset="0"/>
              </a:rPr>
              <a:t>cr</a:t>
            </a:r>
            <a:r>
              <a:rPr lang="en-AU" sz="800" dirty="0">
                <a:latin typeface="Andale Mono" panose="020B0509000000000004" pitchFamily="49" charset="0"/>
              </a:rPr>
              <a:t>[RETURNCODE] == 0:</a:t>
            </a:r>
          </a:p>
          <a:p>
            <a:pPr marL="0" indent="0" defTabSz="218725">
              <a:spcBef>
                <a:spcPts val="158"/>
              </a:spcBef>
              <a:spcAft>
                <a:spcPts val="0"/>
              </a:spcAft>
              <a:buNone/>
              <a:defRPr sz="1703"/>
            </a:pPr>
            <a:r>
              <a:rPr lang="en-AU" sz="800" dirty="0">
                <a:latin typeface="Andale Mono" panose="020B0509000000000004" pitchFamily="49" charset="0"/>
              </a:rPr>
              <a:t>			</a:t>
            </a:r>
            <a:r>
              <a:rPr lang="en-AU" sz="800" dirty="0" err="1">
                <a:latin typeface="Andale Mono" panose="020B0509000000000004" pitchFamily="49" charset="0"/>
              </a:rPr>
              <a:t>do_normal_processing</a:t>
            </a:r>
            <a:r>
              <a:rPr lang="en-AU" sz="800" dirty="0">
                <a:latin typeface="Andale Mono" panose="020B0509000000000004" pitchFamily="49" charset="0"/>
              </a:rPr>
              <a:t> (</a:t>
            </a:r>
            <a:r>
              <a:rPr lang="en-AU" sz="800" dirty="0" err="1">
                <a:latin typeface="Andale Mono" panose="020B0509000000000004" pitchFamily="49" charset="0"/>
              </a:rPr>
              <a:t>cr</a:t>
            </a:r>
            <a:r>
              <a:rPr lang="en-AU" sz="800" dirty="0">
                <a:latin typeface="Andale Mono" panose="020B0509000000000004" pitchFamily="49" charset="0"/>
              </a:rPr>
              <a:t>)</a:t>
            </a:r>
          </a:p>
          <a:p>
            <a:pPr marL="0" indent="0" defTabSz="218725">
              <a:spcBef>
                <a:spcPts val="158"/>
              </a:spcBef>
              <a:spcAft>
                <a:spcPts val="0"/>
              </a:spcAft>
              <a:buNone/>
              <a:defRPr sz="1703"/>
            </a:pPr>
            <a:r>
              <a:rPr lang="en-AU" sz="800" dirty="0">
                <a:latin typeface="Andale Mono" panose="020B0509000000000004" pitchFamily="49" charset="0"/>
              </a:rPr>
              <a:t>		else:</a:t>
            </a:r>
          </a:p>
          <a:p>
            <a:pPr marL="0" indent="0" defTabSz="218725">
              <a:spcBef>
                <a:spcPts val="158"/>
              </a:spcBef>
              <a:spcAft>
                <a:spcPts val="0"/>
              </a:spcAft>
              <a:buNone/>
              <a:defRPr sz="1703"/>
            </a:pPr>
            <a:r>
              <a:rPr lang="en-AU" sz="800" dirty="0">
                <a:latin typeface="Andale Mono" panose="020B0509000000000004" pitchFamily="49" charset="0"/>
              </a:rPr>
              <a:t>			</a:t>
            </a:r>
            <a:r>
              <a:rPr lang="en-AU" sz="800" dirty="0" err="1">
                <a:latin typeface="Andale Mono" panose="020B0509000000000004" pitchFamily="49" charset="0"/>
              </a:rPr>
              <a:t>do_exception_processing</a:t>
            </a:r>
            <a:r>
              <a:rPr lang="en-AU" sz="800" dirty="0">
                <a:latin typeface="Andale Mono" panose="020B0509000000000004" pitchFamily="49" charset="0"/>
              </a:rPr>
              <a:t> (</a:t>
            </a:r>
            <a:r>
              <a:rPr lang="en-AU" sz="800" dirty="0" err="1">
                <a:latin typeface="Andale Mono" panose="020B0509000000000004" pitchFamily="49" charset="0"/>
              </a:rPr>
              <a:t>cr</a:t>
            </a:r>
            <a:r>
              <a:rPr lang="en-AU" sz="800" dirty="0">
                <a:latin typeface="Andale Mono" panose="020B0509000000000004" pitchFamily="49" charset="0"/>
              </a:rPr>
              <a:t>, name, postcode, dob, REQUEST_FAILURE)</a:t>
            </a:r>
          </a:p>
          <a:p>
            <a:pPr marL="0" indent="0" defTabSz="218725">
              <a:spcBef>
                <a:spcPts val="158"/>
              </a:spcBef>
              <a:spcAft>
                <a:spcPts val="0"/>
              </a:spcAft>
              <a:buNone/>
              <a:defRPr sz="1703"/>
            </a:pPr>
            <a:r>
              <a:rPr lang="en-AU" sz="800" dirty="0">
                <a:latin typeface="Andale Mono" panose="020B0509000000000004" pitchFamily="49" charset="0"/>
              </a:rPr>
              <a:t>	except </a:t>
            </a:r>
            <a:r>
              <a:rPr lang="en-AU" sz="800" dirty="0" err="1">
                <a:latin typeface="Andale Mono" panose="020B0509000000000004" pitchFamily="49" charset="0"/>
              </a:rPr>
              <a:t>AssertionError</a:t>
            </a:r>
            <a:r>
              <a:rPr lang="en-AU" sz="800" dirty="0">
                <a:latin typeface="Andale Mono" panose="020B0509000000000004" pitchFamily="49" charset="0"/>
              </a:rPr>
              <a:t>:</a:t>
            </a:r>
          </a:p>
          <a:p>
            <a:pPr marL="0" indent="0" defTabSz="218725">
              <a:spcBef>
                <a:spcPts val="158"/>
              </a:spcBef>
              <a:spcAft>
                <a:spcPts val="0"/>
              </a:spcAft>
              <a:buNone/>
              <a:defRPr sz="1703"/>
            </a:pPr>
            <a:r>
              <a:rPr lang="en-AU" sz="800" dirty="0">
                <a:latin typeface="Andale Mono" panose="020B0509000000000004" pitchFamily="49" charset="0"/>
              </a:rPr>
              <a:t>			</a:t>
            </a:r>
            <a:r>
              <a:rPr lang="en-AU" sz="800" dirty="0" err="1">
                <a:latin typeface="Andale Mono" panose="020B0509000000000004" pitchFamily="49" charset="0"/>
              </a:rPr>
              <a:t>do_exception_processing</a:t>
            </a:r>
            <a:r>
              <a:rPr lang="en-AU" sz="800" dirty="0">
                <a:latin typeface="Andale Mono" panose="020B0509000000000004" pitchFamily="49" charset="0"/>
              </a:rPr>
              <a:t> (</a:t>
            </a:r>
            <a:r>
              <a:rPr lang="en-AU" sz="800" dirty="0" err="1">
                <a:latin typeface="Andale Mono" panose="020B0509000000000004" pitchFamily="49" charset="0"/>
              </a:rPr>
              <a:t>cr</a:t>
            </a:r>
            <a:r>
              <a:rPr lang="en-AU" sz="800" dirty="0">
                <a:latin typeface="Andale Mono" panose="020B0509000000000004" pitchFamily="49" charset="0"/>
              </a:rPr>
              <a:t>, name, postcode, dob, ASSERTION_ERROR)</a:t>
            </a:r>
          </a:p>
          <a:p>
            <a:pPr marL="0" indent="0">
              <a:spcAft>
                <a:spcPts val="0"/>
              </a:spcAft>
              <a:buNone/>
            </a:pPr>
            <a:endParaRPr lang="en-AU" sz="800" dirty="0">
              <a:latin typeface="Andale Mono" panose="020B0509000000000004" pitchFamily="49" charset="0"/>
            </a:endParaRPr>
          </a:p>
        </p:txBody>
      </p:sp>
      <p:cxnSp>
        <p:nvCxnSpPr>
          <p:cNvPr id="9" name="Curved Connector 8">
            <a:extLst>
              <a:ext uri="{FF2B5EF4-FFF2-40B4-BE49-F238E27FC236}">
                <a16:creationId xmlns:a16="http://schemas.microsoft.com/office/drawing/2014/main" id="{4A87F3FF-0031-2BF5-CA60-35F9FA64DD5A}"/>
              </a:ext>
            </a:extLst>
          </p:cNvPr>
          <p:cNvCxnSpPr>
            <a:cxnSpLocks/>
          </p:cNvCxnSpPr>
          <p:nvPr/>
        </p:nvCxnSpPr>
        <p:spPr>
          <a:xfrm flipV="1">
            <a:off x="2721429" y="2425337"/>
            <a:ext cx="1946365" cy="1180012"/>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 stationary, colorful&#10;&#10;Description automatically generated">
            <a:extLst>
              <a:ext uri="{FF2B5EF4-FFF2-40B4-BE49-F238E27FC236}">
                <a16:creationId xmlns:a16="http://schemas.microsoft.com/office/drawing/2014/main" id="{064BBBCC-F7B1-A112-4047-57934B2B4A79}"/>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096360133"/>
              </p:ext>
            </p:extLst>
          </p:nvPr>
        </p:nvGraphicFramePr>
        <p:xfrm>
          <a:off x="323850" y="881063"/>
          <a:ext cx="8459787" cy="3268980"/>
        </p:xfrm>
        <a:graphic>
          <a:graphicData uri="http://schemas.openxmlformats.org/drawingml/2006/table">
            <a:tbl>
              <a:tblPr firstRow="1" bandRow="1">
                <a:tableStyleId>{5C22544A-7EE6-4342-B048-85BDC9FD1C3A}</a:tableStyleId>
              </a:tblPr>
              <a:tblGrid>
                <a:gridCol w="1958284">
                  <a:extLst>
                    <a:ext uri="{9D8B030D-6E8A-4147-A177-3AD203B41FA5}">
                      <a16:colId xmlns:a16="http://schemas.microsoft.com/office/drawing/2014/main" val="20000"/>
                    </a:ext>
                  </a:extLst>
                </a:gridCol>
                <a:gridCol w="6501503">
                  <a:extLst>
                    <a:ext uri="{9D8B030D-6E8A-4147-A177-3AD203B41FA5}">
                      <a16:colId xmlns:a16="http://schemas.microsoft.com/office/drawing/2014/main" val="20001"/>
                    </a:ext>
                  </a:extLst>
                </a:gridCol>
              </a:tblGrid>
              <a:tr h="320040">
                <a:tc>
                  <a:txBody>
                    <a:bodyPr/>
                    <a:lstStyle/>
                    <a:p>
                      <a:pPr algn="just">
                        <a:spcAft>
                          <a:spcPts val="0"/>
                        </a:spcAft>
                      </a:pPr>
                      <a:r>
                        <a:rPr lang="en-US" sz="1200" b="1" dirty="0">
                          <a:solidFill>
                            <a:srgbClr val="000000"/>
                          </a:solidFill>
                          <a:latin typeface="Arial"/>
                          <a:ea typeface="Times New Roman"/>
                          <a:cs typeface="Arial"/>
                        </a:rPr>
                        <a:t>Fault class</a:t>
                      </a:r>
                      <a:endParaRPr lang="en-GB" sz="1200" b="1" dirty="0">
                        <a:solidFill>
                          <a:srgbClr val="000000"/>
                        </a:solidFill>
                        <a:latin typeface="Arial"/>
                        <a:ea typeface="Times New Roman"/>
                        <a:cs typeface="Arial"/>
                      </a:endParaRPr>
                    </a:p>
                  </a:txBody>
                  <a:tcPr marL="40958" marR="40958" marT="68580" marB="68580"/>
                </a:tc>
                <a:tc>
                  <a:txBody>
                    <a:bodyPr/>
                    <a:lstStyle/>
                    <a:p>
                      <a:pPr algn="just">
                        <a:spcAft>
                          <a:spcPts val="0"/>
                        </a:spcAft>
                      </a:pPr>
                      <a:r>
                        <a:rPr lang="en-US" sz="1200" b="1" dirty="0">
                          <a:solidFill>
                            <a:srgbClr val="000000"/>
                          </a:solidFill>
                          <a:latin typeface="Arial"/>
                          <a:ea typeface="Times New Roman"/>
                          <a:cs typeface="Arial"/>
                        </a:rPr>
                        <a:t>Inspection check</a:t>
                      </a:r>
                      <a:endParaRPr lang="en-GB" sz="1200" b="1" dirty="0">
                        <a:solidFill>
                          <a:srgbClr val="000000"/>
                        </a:solidFill>
                        <a:latin typeface="Arial"/>
                        <a:ea typeface="Times New Roman"/>
                        <a:cs typeface="Arial"/>
                      </a:endParaRPr>
                    </a:p>
                  </a:txBody>
                  <a:tcPr marL="40958" marR="40958" marT="68580" marB="68580"/>
                </a:tc>
                <a:extLst>
                  <a:ext uri="{0D108BD9-81ED-4DB2-BD59-A6C34878D82A}">
                    <a16:rowId xmlns:a16="http://schemas.microsoft.com/office/drawing/2014/main" val="10000"/>
                  </a:ext>
                </a:extLst>
              </a:tr>
              <a:tr h="1165860">
                <a:tc>
                  <a:txBody>
                    <a:bodyPr/>
                    <a:lstStyle/>
                    <a:p>
                      <a:pPr algn="just">
                        <a:spcAft>
                          <a:spcPts val="0"/>
                        </a:spcAft>
                      </a:pPr>
                      <a:r>
                        <a:rPr lang="en-US" sz="1200" dirty="0">
                          <a:solidFill>
                            <a:srgbClr val="000000"/>
                          </a:solidFill>
                          <a:latin typeface="Arial"/>
                          <a:ea typeface="Times New Roman"/>
                          <a:cs typeface="Arial"/>
                        </a:rPr>
                        <a:t>Data faults</a:t>
                      </a:r>
                      <a:endParaRPr lang="en-GB" sz="1200" dirty="0">
                        <a:solidFill>
                          <a:srgbClr val="000000"/>
                        </a:solidFill>
                        <a:latin typeface="Arial"/>
                        <a:ea typeface="Times New Roman"/>
                        <a:cs typeface="Arial"/>
                      </a:endParaRPr>
                    </a:p>
                  </a:txBody>
                  <a:tcPr marL="40958" marR="40958" marT="0" marB="68580"/>
                </a:tc>
                <a:tc>
                  <a:txBody>
                    <a:bodyPr/>
                    <a:lstStyle/>
                    <a:p>
                      <a:pPr marL="342900" lvl="0" indent="-342900" algn="just">
                        <a:spcAft>
                          <a:spcPts val="0"/>
                        </a:spcAft>
                        <a:buFont typeface="Symbol"/>
                        <a:buChar char=""/>
                        <a:tabLst>
                          <a:tab pos="228600" algn="l"/>
                        </a:tabLst>
                      </a:pPr>
                      <a:r>
                        <a:rPr lang="en-US" sz="1200">
                          <a:solidFill>
                            <a:srgbClr val="000000"/>
                          </a:solidFill>
                          <a:latin typeface="Arial"/>
                          <a:ea typeface="Times New Roman"/>
                          <a:cs typeface="Arial"/>
                        </a:rPr>
                        <a:t>Are all program variables initialized before their values are used?</a:t>
                      </a:r>
                      <a:endParaRPr lang="en-GB" sz="1200">
                        <a:solidFill>
                          <a:srgbClr val="000000"/>
                        </a:solidFill>
                        <a:latin typeface="Arial"/>
                        <a:ea typeface="Times New Roman"/>
                        <a:cs typeface="Arial"/>
                      </a:endParaRPr>
                    </a:p>
                    <a:p>
                      <a:pPr marL="342900" lvl="0" indent="-342900" algn="just">
                        <a:spcAft>
                          <a:spcPts val="0"/>
                        </a:spcAft>
                        <a:buFont typeface="Symbol"/>
                        <a:buChar char=""/>
                        <a:tabLst>
                          <a:tab pos="228600" algn="l"/>
                        </a:tabLst>
                      </a:pPr>
                      <a:r>
                        <a:rPr lang="en-US" sz="1200">
                          <a:solidFill>
                            <a:srgbClr val="000000"/>
                          </a:solidFill>
                          <a:latin typeface="Arial"/>
                          <a:ea typeface="Times New Roman"/>
                          <a:cs typeface="Arial"/>
                        </a:rPr>
                        <a:t>Have all constants been named?</a:t>
                      </a:r>
                      <a:endParaRPr lang="en-GB" sz="1200">
                        <a:solidFill>
                          <a:srgbClr val="000000"/>
                        </a:solidFill>
                        <a:latin typeface="Arial"/>
                        <a:ea typeface="Times New Roman"/>
                        <a:cs typeface="Arial"/>
                      </a:endParaRPr>
                    </a:p>
                    <a:p>
                      <a:pPr marL="342900" lvl="0" indent="-342900" algn="just">
                        <a:spcAft>
                          <a:spcPts val="0"/>
                        </a:spcAft>
                        <a:buFont typeface="Symbol"/>
                        <a:buChar char=""/>
                        <a:tabLst>
                          <a:tab pos="228600" algn="l"/>
                        </a:tabLst>
                      </a:pPr>
                      <a:r>
                        <a:rPr lang="en-US" sz="1200">
                          <a:solidFill>
                            <a:srgbClr val="000000"/>
                          </a:solidFill>
                          <a:latin typeface="Arial"/>
                          <a:ea typeface="Times New Roman"/>
                          <a:cs typeface="Arial"/>
                        </a:rPr>
                        <a:t>Should the upper bound of arrays be equal to the size of the array or Size -1?</a:t>
                      </a:r>
                      <a:endParaRPr lang="en-GB" sz="1200">
                        <a:solidFill>
                          <a:srgbClr val="000000"/>
                        </a:solidFill>
                        <a:latin typeface="Arial"/>
                        <a:ea typeface="Times New Roman"/>
                        <a:cs typeface="Arial"/>
                      </a:endParaRPr>
                    </a:p>
                    <a:p>
                      <a:pPr marL="342900" lvl="0" indent="-342900" algn="just">
                        <a:spcAft>
                          <a:spcPts val="0"/>
                        </a:spcAft>
                        <a:buFont typeface="Symbol"/>
                        <a:buChar char=""/>
                        <a:tabLst>
                          <a:tab pos="228600" algn="l"/>
                        </a:tabLst>
                      </a:pPr>
                      <a:r>
                        <a:rPr lang="en-US" sz="1200">
                          <a:solidFill>
                            <a:srgbClr val="000000"/>
                          </a:solidFill>
                          <a:latin typeface="Arial"/>
                          <a:ea typeface="Times New Roman"/>
                          <a:cs typeface="Arial"/>
                        </a:rPr>
                        <a:t>If character strings are used, is a delimiter explicitly assigned?</a:t>
                      </a:r>
                      <a:endParaRPr lang="en-GB" sz="1200">
                        <a:solidFill>
                          <a:srgbClr val="000000"/>
                        </a:solidFill>
                        <a:latin typeface="Arial"/>
                        <a:ea typeface="Times New Roman"/>
                        <a:cs typeface="Arial"/>
                      </a:endParaRPr>
                    </a:p>
                    <a:p>
                      <a:pPr marL="342900" lvl="0" indent="-342900" algn="just">
                        <a:spcAft>
                          <a:spcPts val="0"/>
                        </a:spcAft>
                        <a:buFont typeface="Symbol"/>
                        <a:buChar char=""/>
                        <a:tabLst>
                          <a:tab pos="228600" algn="l"/>
                        </a:tabLst>
                      </a:pPr>
                      <a:r>
                        <a:rPr lang="en-US" sz="1200">
                          <a:solidFill>
                            <a:srgbClr val="000000"/>
                          </a:solidFill>
                          <a:latin typeface="Arial"/>
                          <a:ea typeface="Times New Roman"/>
                          <a:cs typeface="Arial"/>
                        </a:rPr>
                        <a:t>Is there any possibility of buffer overflow? </a:t>
                      </a:r>
                      <a:endParaRPr lang="en-GB" sz="1200">
                        <a:solidFill>
                          <a:srgbClr val="000000"/>
                        </a:solidFill>
                        <a:latin typeface="Arial"/>
                        <a:ea typeface="Times New Roman"/>
                        <a:cs typeface="Arial"/>
                      </a:endParaRPr>
                    </a:p>
                  </a:txBody>
                  <a:tcPr marL="40958" marR="40958" marT="0" marB="68580"/>
                </a:tc>
                <a:extLst>
                  <a:ext uri="{0D108BD9-81ED-4DB2-BD59-A6C34878D82A}">
                    <a16:rowId xmlns:a16="http://schemas.microsoft.com/office/drawing/2014/main" val="10001"/>
                  </a:ext>
                </a:extLst>
              </a:tr>
              <a:tr h="1165860">
                <a:tc>
                  <a:txBody>
                    <a:bodyPr/>
                    <a:lstStyle/>
                    <a:p>
                      <a:pPr algn="just">
                        <a:spcAft>
                          <a:spcPts val="0"/>
                        </a:spcAft>
                      </a:pPr>
                      <a:r>
                        <a:rPr lang="en-US" sz="1200">
                          <a:solidFill>
                            <a:srgbClr val="000000"/>
                          </a:solidFill>
                          <a:latin typeface="Arial"/>
                          <a:ea typeface="Times New Roman"/>
                          <a:cs typeface="Arial"/>
                        </a:rPr>
                        <a:t>Control faults</a:t>
                      </a:r>
                      <a:endParaRPr lang="en-GB" sz="1200">
                        <a:solidFill>
                          <a:srgbClr val="000000"/>
                        </a:solidFill>
                        <a:latin typeface="Arial"/>
                        <a:ea typeface="Times New Roman"/>
                        <a:cs typeface="Arial"/>
                      </a:endParaRPr>
                    </a:p>
                  </a:txBody>
                  <a:tcPr marL="40958" marR="40958" marT="0" marB="68580"/>
                </a:tc>
                <a:tc>
                  <a:txBody>
                    <a:bodyPr/>
                    <a:lstStyle/>
                    <a:p>
                      <a:pPr marL="342900" lvl="0" indent="-342900" algn="just">
                        <a:spcAft>
                          <a:spcPts val="0"/>
                        </a:spcAft>
                        <a:buFont typeface="Symbol"/>
                        <a:buChar char=""/>
                        <a:tabLst>
                          <a:tab pos="228600" algn="l"/>
                        </a:tabLst>
                      </a:pPr>
                      <a:r>
                        <a:rPr lang="en-US" sz="1200">
                          <a:solidFill>
                            <a:srgbClr val="000000"/>
                          </a:solidFill>
                          <a:latin typeface="Arial"/>
                          <a:ea typeface="Times New Roman"/>
                          <a:cs typeface="Arial"/>
                        </a:rPr>
                        <a:t>For each conditional statement, is the condition correct?</a:t>
                      </a:r>
                      <a:endParaRPr lang="en-GB" sz="1200">
                        <a:solidFill>
                          <a:srgbClr val="000000"/>
                        </a:solidFill>
                        <a:latin typeface="Arial"/>
                        <a:ea typeface="Times New Roman"/>
                        <a:cs typeface="Arial"/>
                      </a:endParaRPr>
                    </a:p>
                    <a:p>
                      <a:pPr marL="342900" lvl="0" indent="-342900" algn="just">
                        <a:spcAft>
                          <a:spcPts val="0"/>
                        </a:spcAft>
                        <a:buFont typeface="Symbol"/>
                        <a:buChar char=""/>
                        <a:tabLst>
                          <a:tab pos="228600" algn="l"/>
                        </a:tabLst>
                      </a:pPr>
                      <a:r>
                        <a:rPr lang="en-US" sz="1200">
                          <a:solidFill>
                            <a:srgbClr val="000000"/>
                          </a:solidFill>
                          <a:latin typeface="Arial"/>
                          <a:ea typeface="Times New Roman"/>
                          <a:cs typeface="Arial"/>
                        </a:rPr>
                        <a:t>Is each loop certain to terminate?</a:t>
                      </a:r>
                      <a:endParaRPr lang="en-GB" sz="1200">
                        <a:solidFill>
                          <a:srgbClr val="000000"/>
                        </a:solidFill>
                        <a:latin typeface="Arial"/>
                        <a:ea typeface="Times New Roman"/>
                        <a:cs typeface="Arial"/>
                      </a:endParaRPr>
                    </a:p>
                    <a:p>
                      <a:pPr marL="342900" lvl="0" indent="-342900" algn="just">
                        <a:spcAft>
                          <a:spcPts val="0"/>
                        </a:spcAft>
                        <a:buFont typeface="Symbol"/>
                        <a:buChar char=""/>
                        <a:tabLst>
                          <a:tab pos="228600" algn="l"/>
                        </a:tabLst>
                      </a:pPr>
                      <a:r>
                        <a:rPr lang="en-US" sz="1200">
                          <a:solidFill>
                            <a:srgbClr val="000000"/>
                          </a:solidFill>
                          <a:latin typeface="Arial"/>
                          <a:ea typeface="Times New Roman"/>
                          <a:cs typeface="Arial"/>
                        </a:rPr>
                        <a:t>Are compound statements correctly bracketed?</a:t>
                      </a:r>
                      <a:endParaRPr lang="en-GB" sz="1200">
                        <a:solidFill>
                          <a:srgbClr val="000000"/>
                        </a:solidFill>
                        <a:latin typeface="Arial"/>
                        <a:ea typeface="Times New Roman"/>
                        <a:cs typeface="Arial"/>
                      </a:endParaRPr>
                    </a:p>
                    <a:p>
                      <a:pPr marL="342900" lvl="0" indent="-342900" algn="just">
                        <a:spcAft>
                          <a:spcPts val="0"/>
                        </a:spcAft>
                        <a:buFont typeface="Symbol"/>
                        <a:buChar char=""/>
                        <a:tabLst>
                          <a:tab pos="228600" algn="l"/>
                        </a:tabLst>
                      </a:pPr>
                      <a:r>
                        <a:rPr lang="en-US" sz="1200">
                          <a:solidFill>
                            <a:srgbClr val="000000"/>
                          </a:solidFill>
                          <a:latin typeface="Arial"/>
                          <a:ea typeface="Times New Roman"/>
                          <a:cs typeface="Arial"/>
                        </a:rPr>
                        <a:t>In case statements, are all possible cases accounted for?</a:t>
                      </a:r>
                      <a:endParaRPr lang="en-GB" sz="1200">
                        <a:solidFill>
                          <a:srgbClr val="000000"/>
                        </a:solidFill>
                        <a:latin typeface="Arial"/>
                        <a:ea typeface="Times New Roman"/>
                        <a:cs typeface="Arial"/>
                      </a:endParaRPr>
                    </a:p>
                    <a:p>
                      <a:pPr marL="342900" lvl="0" indent="-342900" algn="just">
                        <a:spcAft>
                          <a:spcPts val="0"/>
                        </a:spcAft>
                        <a:buFont typeface="Symbol"/>
                        <a:buChar char=""/>
                        <a:tabLst>
                          <a:tab pos="228600" algn="l"/>
                        </a:tabLst>
                      </a:pPr>
                      <a:r>
                        <a:rPr lang="en-US" sz="1200">
                          <a:solidFill>
                            <a:srgbClr val="000000"/>
                          </a:solidFill>
                          <a:latin typeface="Arial"/>
                          <a:ea typeface="Times New Roman"/>
                          <a:cs typeface="Arial"/>
                        </a:rPr>
                        <a:t>If a break is required after each case in case statements, has it been included?</a:t>
                      </a:r>
                      <a:endParaRPr lang="en-GB" sz="1200">
                        <a:solidFill>
                          <a:srgbClr val="000000"/>
                        </a:solidFill>
                        <a:latin typeface="Arial"/>
                        <a:ea typeface="Times New Roman"/>
                        <a:cs typeface="Arial"/>
                      </a:endParaRPr>
                    </a:p>
                  </a:txBody>
                  <a:tcPr marL="40958" marR="40958" marT="0" marB="68580"/>
                </a:tc>
                <a:extLst>
                  <a:ext uri="{0D108BD9-81ED-4DB2-BD59-A6C34878D82A}">
                    <a16:rowId xmlns:a16="http://schemas.microsoft.com/office/drawing/2014/main" val="10002"/>
                  </a:ext>
                </a:extLst>
              </a:tr>
              <a:tr h="617220">
                <a:tc>
                  <a:txBody>
                    <a:bodyPr/>
                    <a:lstStyle/>
                    <a:p>
                      <a:pPr algn="just">
                        <a:spcAft>
                          <a:spcPts val="0"/>
                        </a:spcAft>
                      </a:pPr>
                      <a:r>
                        <a:rPr lang="en-US" sz="1200">
                          <a:solidFill>
                            <a:srgbClr val="000000"/>
                          </a:solidFill>
                          <a:latin typeface="Arial"/>
                          <a:ea typeface="Times New Roman"/>
                          <a:cs typeface="Arial"/>
                        </a:rPr>
                        <a:t>Input/output faults</a:t>
                      </a:r>
                      <a:endParaRPr lang="en-GB" sz="1200">
                        <a:solidFill>
                          <a:srgbClr val="000000"/>
                        </a:solidFill>
                        <a:latin typeface="Arial"/>
                        <a:ea typeface="Times New Roman"/>
                        <a:cs typeface="Arial"/>
                      </a:endParaRPr>
                    </a:p>
                  </a:txBody>
                  <a:tcPr marL="40958" marR="40958" marT="0" marB="68580"/>
                </a:tc>
                <a:tc>
                  <a:txBody>
                    <a:bodyPr/>
                    <a:lstStyle/>
                    <a:p>
                      <a:pPr marL="342900" lvl="0" indent="-342900" algn="just">
                        <a:spcAft>
                          <a:spcPts val="0"/>
                        </a:spcAft>
                        <a:buFont typeface="Symbol"/>
                        <a:buChar char=""/>
                        <a:tabLst>
                          <a:tab pos="228600" algn="l"/>
                        </a:tabLst>
                      </a:pPr>
                      <a:r>
                        <a:rPr lang="en-US" sz="1200" dirty="0">
                          <a:solidFill>
                            <a:srgbClr val="000000"/>
                          </a:solidFill>
                          <a:latin typeface="Arial"/>
                          <a:ea typeface="Times New Roman"/>
                          <a:cs typeface="Arial"/>
                        </a:rPr>
                        <a:t>Are all input variables used?</a:t>
                      </a:r>
                      <a:endParaRPr lang="en-GB" sz="1200" dirty="0">
                        <a:solidFill>
                          <a:srgbClr val="000000"/>
                        </a:solidFill>
                        <a:latin typeface="Arial"/>
                        <a:ea typeface="Times New Roman"/>
                        <a:cs typeface="Arial"/>
                      </a:endParaRPr>
                    </a:p>
                    <a:p>
                      <a:pPr marL="342900" lvl="0" indent="-342900" algn="just">
                        <a:spcAft>
                          <a:spcPts val="0"/>
                        </a:spcAft>
                        <a:buFont typeface="Symbol"/>
                        <a:buChar char=""/>
                        <a:tabLst>
                          <a:tab pos="228600" algn="l"/>
                        </a:tabLst>
                      </a:pPr>
                      <a:r>
                        <a:rPr lang="en-US" sz="1200" dirty="0">
                          <a:solidFill>
                            <a:srgbClr val="000000"/>
                          </a:solidFill>
                          <a:latin typeface="Arial"/>
                          <a:ea typeface="Times New Roman"/>
                          <a:cs typeface="Arial"/>
                        </a:rPr>
                        <a:t>Are all output variables assigned a value before they are output?</a:t>
                      </a:r>
                      <a:endParaRPr lang="en-GB" sz="1200" dirty="0">
                        <a:solidFill>
                          <a:srgbClr val="000000"/>
                        </a:solidFill>
                        <a:latin typeface="Arial"/>
                        <a:ea typeface="Times New Roman"/>
                        <a:cs typeface="Arial"/>
                      </a:endParaRPr>
                    </a:p>
                    <a:p>
                      <a:pPr marL="342900" lvl="0" indent="-342900" algn="just">
                        <a:spcAft>
                          <a:spcPts val="0"/>
                        </a:spcAft>
                        <a:buFont typeface="Symbol"/>
                        <a:buChar char=""/>
                        <a:tabLst>
                          <a:tab pos="228600" algn="l"/>
                        </a:tabLst>
                      </a:pPr>
                      <a:r>
                        <a:rPr lang="en-US" sz="1200" dirty="0">
                          <a:solidFill>
                            <a:srgbClr val="000000"/>
                          </a:solidFill>
                          <a:latin typeface="Arial"/>
                          <a:ea typeface="Times New Roman"/>
                          <a:cs typeface="Arial"/>
                        </a:rPr>
                        <a:t>Can unexpected inputs cause corruption?</a:t>
                      </a:r>
                      <a:endParaRPr lang="en-GB" sz="1200" dirty="0">
                        <a:solidFill>
                          <a:srgbClr val="000000"/>
                        </a:solidFill>
                        <a:latin typeface="Arial"/>
                        <a:ea typeface="Times New Roman"/>
                        <a:cs typeface="Arial"/>
                      </a:endParaRPr>
                    </a:p>
                  </a:txBody>
                  <a:tcPr marL="40958" marR="40958" marT="0" marB="68580"/>
                </a:tc>
                <a:extLst>
                  <a:ext uri="{0D108BD9-81ED-4DB2-BD59-A6C34878D82A}">
                    <a16:rowId xmlns:a16="http://schemas.microsoft.com/office/drawing/2014/main" val="10003"/>
                  </a:ext>
                </a:extLst>
              </a:tr>
            </a:tbl>
          </a:graphicData>
        </a:graphic>
      </p:graphicFrame>
      <p:sp>
        <p:nvSpPr>
          <p:cNvPr id="3" name="Footer Placeholder 2">
            <a:extLst>
              <a:ext uri="{FF2B5EF4-FFF2-40B4-BE49-F238E27FC236}">
                <a16:creationId xmlns:a16="http://schemas.microsoft.com/office/drawing/2014/main" id="{BC6258E8-E802-B873-967C-E84C09BC6580}"/>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5" name="Slide Number Placeholder 4">
            <a:extLst>
              <a:ext uri="{FF2B5EF4-FFF2-40B4-BE49-F238E27FC236}">
                <a16:creationId xmlns:a16="http://schemas.microsoft.com/office/drawing/2014/main" id="{8B35E4E3-BCD0-4691-048E-540F015643E5}"/>
              </a:ext>
            </a:extLst>
          </p:cNvPr>
          <p:cNvSpPr>
            <a:spLocks noGrp="1"/>
          </p:cNvSpPr>
          <p:nvPr>
            <p:ph type="sldNum" sz="quarter" idx="12"/>
          </p:nvPr>
        </p:nvSpPr>
        <p:spPr/>
        <p:txBody>
          <a:bodyPr/>
          <a:lstStyle/>
          <a:p>
            <a:fld id="{8E41B671-95F8-AD49-965B-CC100353298F}" type="slidenum">
              <a:rPr lang="en-AU" altLang="x-none" smtClean="0"/>
              <a:pPr/>
              <a:t>12</a:t>
            </a:fld>
            <a:endParaRPr lang="en-AU" altLang="x-none"/>
          </a:p>
        </p:txBody>
      </p:sp>
      <p:sp>
        <p:nvSpPr>
          <p:cNvPr id="6" name="Text Placeholder 5">
            <a:extLst>
              <a:ext uri="{FF2B5EF4-FFF2-40B4-BE49-F238E27FC236}">
                <a16:creationId xmlns:a16="http://schemas.microsoft.com/office/drawing/2014/main" id="{E8435134-B129-6BFF-6ED5-EF1CCF2EEC03}"/>
              </a:ext>
            </a:extLst>
          </p:cNvPr>
          <p:cNvSpPr>
            <a:spLocks noGrp="1"/>
          </p:cNvSpPr>
          <p:nvPr>
            <p:ph type="body" sz="quarter" idx="13"/>
          </p:nvPr>
        </p:nvSpPr>
        <p:spPr/>
        <p:txBody>
          <a:bodyPr/>
          <a:lstStyle/>
          <a:p>
            <a:r>
              <a:rPr lang="en-US" dirty="0"/>
              <a:t>An inspection checklist</a:t>
            </a:r>
            <a:r>
              <a:rPr lang="en-GB" dirty="0"/>
              <a:t> (a)</a:t>
            </a:r>
            <a:endParaRPr lang="en-AU" dirty="0"/>
          </a:p>
        </p:txBody>
      </p:sp>
      <p:pic>
        <p:nvPicPr>
          <p:cNvPr id="7" name="Picture 6" descr="A picture containing text, stationary, colorful&#10;&#10;Description automatically generated">
            <a:extLst>
              <a:ext uri="{FF2B5EF4-FFF2-40B4-BE49-F238E27FC236}">
                <a16:creationId xmlns:a16="http://schemas.microsoft.com/office/drawing/2014/main" id="{46A31DC4-8176-BA4A-50D0-FC9C6E26E430}"/>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59D57A-07D0-BF99-AC2D-34132C31C3B0}"/>
              </a:ext>
            </a:extLst>
          </p:cNvPr>
          <p:cNvSpPr>
            <a:spLocks noGrp="1"/>
          </p:cNvSpPr>
          <p:nvPr>
            <p:ph idx="1"/>
          </p:nvPr>
        </p:nvSpPr>
        <p:spPr/>
        <p:txBody>
          <a:bodyPr>
            <a:normAutofit fontScale="55000" lnSpcReduction="20000"/>
          </a:bodyPr>
          <a:lstStyle/>
          <a:p>
            <a:pPr marL="151000" indent="-151000" defTabSz="261854">
              <a:spcBef>
                <a:spcPts val="1319"/>
              </a:spcBef>
              <a:defRPr sz="2380"/>
            </a:pPr>
            <a:r>
              <a:rPr lang="en-AU" dirty="0"/>
              <a:t> The most important quality attributes for most software products are reliability, security, availability, usability, responsiveness and maintainability.</a:t>
            </a:r>
          </a:p>
          <a:p>
            <a:pPr marL="151000" indent="-151000" defTabSz="261854">
              <a:spcBef>
                <a:spcPts val="1319"/>
              </a:spcBef>
              <a:defRPr sz="2380"/>
            </a:pPr>
            <a:r>
              <a:rPr lang="en-AU" dirty="0"/>
              <a:t>To avoid introducing faults into your program, you should use programming practices that reduce the probability that you will make mistakes.</a:t>
            </a:r>
          </a:p>
          <a:p>
            <a:pPr marL="151000" indent="-151000" defTabSz="261854">
              <a:spcBef>
                <a:spcPts val="1319"/>
              </a:spcBef>
              <a:defRPr sz="2380"/>
            </a:pPr>
            <a:r>
              <a:rPr lang="en-AU" dirty="0"/>
              <a:t>You should always aim to minimize complexity in your programs. Complexity makes programs harder to understand. It increases the chances of programmer errors and makes the program more difficult to change.</a:t>
            </a:r>
          </a:p>
          <a:p>
            <a:pPr marL="151000" indent="-151000" defTabSz="261854">
              <a:spcBef>
                <a:spcPts val="1319"/>
              </a:spcBef>
              <a:defRPr sz="2380"/>
            </a:pPr>
            <a:r>
              <a:rPr lang="en-AU" dirty="0"/>
              <a:t>Design patterns are tried and tested solutions to commonly occurring problems. Using patterns is an effective way of reducing program complexity.</a:t>
            </a:r>
          </a:p>
          <a:p>
            <a:pPr marL="151000" indent="-151000" defTabSz="261854">
              <a:spcBef>
                <a:spcPts val="1319"/>
              </a:spcBef>
              <a:defRPr sz="2380"/>
            </a:pPr>
            <a:r>
              <a:rPr lang="en-AU" dirty="0"/>
              <a:t>Refactoring is the process of reducing the complexity of an existing program without changing its functionality. It is good practice to refactor your program regularly to make it easier to read and understand.</a:t>
            </a:r>
          </a:p>
          <a:p>
            <a:pPr marL="151000" indent="-151000" defTabSz="261854">
              <a:spcBef>
                <a:spcPts val="1319"/>
              </a:spcBef>
              <a:defRPr sz="2380"/>
            </a:pPr>
            <a:r>
              <a:rPr lang="en-AU" dirty="0"/>
              <a:t>Input validation involves checking all user inputs to ensure that they are in the format that is expected by your program. Input validation helps avoid the introduction of malicious code into your system and traps user errors that can pollute your database.</a:t>
            </a:r>
          </a:p>
          <a:p>
            <a:endParaRPr lang="en-AU" dirty="0"/>
          </a:p>
        </p:txBody>
      </p:sp>
      <p:sp>
        <p:nvSpPr>
          <p:cNvPr id="2" name="Slide Number Placeholder 1">
            <a:extLst>
              <a:ext uri="{FF2B5EF4-FFF2-40B4-BE49-F238E27FC236}">
                <a16:creationId xmlns:a16="http://schemas.microsoft.com/office/drawing/2014/main" id="{020542AC-9D99-888D-B762-69189D9D7A7D}"/>
              </a:ext>
            </a:extLst>
          </p:cNvPr>
          <p:cNvSpPr>
            <a:spLocks noGrp="1"/>
          </p:cNvSpPr>
          <p:nvPr>
            <p:ph type="sldNum" sz="quarter" idx="12"/>
          </p:nvPr>
        </p:nvSpPr>
        <p:spPr/>
        <p:txBody>
          <a:bodyPr/>
          <a:lstStyle/>
          <a:p>
            <a:fld id="{86CB4B4D-7CA3-9044-876B-883B54F8677D}" type="slidenum">
              <a:rPr lang="en-AU" smtClean="0"/>
              <a:t>120</a:t>
            </a:fld>
            <a:endParaRPr lang="en-AU"/>
          </a:p>
        </p:txBody>
      </p:sp>
      <p:sp>
        <p:nvSpPr>
          <p:cNvPr id="4" name="Footer Placeholder 3">
            <a:extLst>
              <a:ext uri="{FF2B5EF4-FFF2-40B4-BE49-F238E27FC236}">
                <a16:creationId xmlns:a16="http://schemas.microsoft.com/office/drawing/2014/main" id="{14D51339-3978-4D88-8927-DFE44384A3A4}"/>
              </a:ext>
            </a:extLst>
          </p:cNvPr>
          <p:cNvSpPr>
            <a:spLocks noGrp="1"/>
          </p:cNvSpPr>
          <p:nvPr>
            <p:ph type="ftr" sz="quarter" idx="11"/>
          </p:nvPr>
        </p:nvSpPr>
        <p:spPr/>
        <p:txBody>
          <a:bodyPr/>
          <a:lstStyle/>
          <a:p>
            <a:r>
              <a:rPr lang="en-US"/>
              <a:t>ANU SCHOOL OF COMPUTING   |  COMP 2120 / COMP 6120 | WEEK 4 OF 12: Inspection</a:t>
            </a:r>
            <a:endParaRPr lang="en-AU" dirty="0"/>
          </a:p>
        </p:txBody>
      </p:sp>
      <p:sp>
        <p:nvSpPr>
          <p:cNvPr id="6" name="Text Placeholder 5">
            <a:extLst>
              <a:ext uri="{FF2B5EF4-FFF2-40B4-BE49-F238E27FC236}">
                <a16:creationId xmlns:a16="http://schemas.microsoft.com/office/drawing/2014/main" id="{BB79B4F9-9E08-D8A6-FC2F-19B34CFE6816}"/>
              </a:ext>
            </a:extLst>
          </p:cNvPr>
          <p:cNvSpPr>
            <a:spLocks noGrp="1"/>
          </p:cNvSpPr>
          <p:nvPr>
            <p:ph type="body" sz="quarter" idx="13"/>
          </p:nvPr>
        </p:nvSpPr>
        <p:spPr/>
        <p:txBody>
          <a:bodyPr/>
          <a:lstStyle/>
          <a:p>
            <a:r>
              <a:rPr lang="en-AU" dirty="0"/>
              <a:t>Key Points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8D98D0-1E5E-5A5B-98E8-BBD935F20B47}"/>
              </a:ext>
            </a:extLst>
          </p:cNvPr>
          <p:cNvSpPr>
            <a:spLocks noGrp="1"/>
          </p:cNvSpPr>
          <p:nvPr>
            <p:ph idx="1"/>
          </p:nvPr>
        </p:nvSpPr>
        <p:spPr/>
        <p:txBody>
          <a:bodyPr>
            <a:normAutofit fontScale="62500" lnSpcReduction="20000"/>
          </a:bodyPr>
          <a:lstStyle/>
          <a:p>
            <a:r>
              <a:rPr lang="en-AU" dirty="0"/>
              <a:t>Regular expressions are a way of defining patterns that can match a range of possible input strings. Regular expression matching is a compact and fast way of checking that an input string conforms to the rules you have defined.</a:t>
            </a:r>
          </a:p>
          <a:p>
            <a:endParaRPr lang="en-AU" dirty="0"/>
          </a:p>
          <a:p>
            <a:r>
              <a:rPr lang="en-AU" dirty="0"/>
              <a:t>You should check that numbers have sensible values depending on the type of input expected. You should also check number sequences for feasibility.</a:t>
            </a:r>
          </a:p>
          <a:p>
            <a:endParaRPr lang="en-AU" dirty="0"/>
          </a:p>
          <a:p>
            <a:r>
              <a:rPr lang="en-AU" dirty="0"/>
              <a:t>You should assume that your program may fail and to manage these failures so that they have minimal impact on the user. </a:t>
            </a:r>
          </a:p>
          <a:p>
            <a:endParaRPr lang="en-AU" dirty="0"/>
          </a:p>
          <a:p>
            <a:r>
              <a:rPr lang="en-AU" dirty="0"/>
              <a:t>Exception management is supported in most modern programming languages. Control is transferred to your own exception handler to deal with the failure when a program exception is detected.</a:t>
            </a:r>
          </a:p>
          <a:p>
            <a:endParaRPr lang="en-AU" dirty="0"/>
          </a:p>
          <a:p>
            <a:r>
              <a:rPr lang="en-AU" dirty="0"/>
              <a:t>You should log user updates and maintain user data snapshots as your program executes. In the event of a failure, you can use these to recover the work that the user has done. You should also include ways of recognizing and recovering from external service failures.</a:t>
            </a:r>
          </a:p>
        </p:txBody>
      </p:sp>
      <p:sp>
        <p:nvSpPr>
          <p:cNvPr id="2" name="Slide Number Placeholder 1">
            <a:extLst>
              <a:ext uri="{FF2B5EF4-FFF2-40B4-BE49-F238E27FC236}">
                <a16:creationId xmlns:a16="http://schemas.microsoft.com/office/drawing/2014/main" id="{82B9C1B0-590F-E467-2EE1-FEB9FE6EB10B}"/>
              </a:ext>
            </a:extLst>
          </p:cNvPr>
          <p:cNvSpPr>
            <a:spLocks noGrp="1"/>
          </p:cNvSpPr>
          <p:nvPr>
            <p:ph type="sldNum" sz="quarter" idx="12"/>
          </p:nvPr>
        </p:nvSpPr>
        <p:spPr/>
        <p:txBody>
          <a:bodyPr/>
          <a:lstStyle/>
          <a:p>
            <a:fld id="{86CB4B4D-7CA3-9044-876B-883B54F8677D}" type="slidenum">
              <a:rPr lang="en-AU" smtClean="0"/>
              <a:t>121</a:t>
            </a:fld>
            <a:endParaRPr lang="en-AU"/>
          </a:p>
        </p:txBody>
      </p:sp>
      <p:sp>
        <p:nvSpPr>
          <p:cNvPr id="4" name="Footer Placeholder 3">
            <a:extLst>
              <a:ext uri="{FF2B5EF4-FFF2-40B4-BE49-F238E27FC236}">
                <a16:creationId xmlns:a16="http://schemas.microsoft.com/office/drawing/2014/main" id="{4CF775BE-79B3-CF93-3A6D-371C70BC7201}"/>
              </a:ext>
            </a:extLst>
          </p:cNvPr>
          <p:cNvSpPr>
            <a:spLocks noGrp="1"/>
          </p:cNvSpPr>
          <p:nvPr>
            <p:ph type="ftr" sz="quarter" idx="11"/>
          </p:nvPr>
        </p:nvSpPr>
        <p:spPr/>
        <p:txBody>
          <a:bodyPr/>
          <a:lstStyle/>
          <a:p>
            <a:r>
              <a:rPr lang="en-US"/>
              <a:t>ANU SCHOOL OF COMPUTING   |  COMP 2120 / COMP 6120 | WEEK 4 OF 12: Inspection</a:t>
            </a:r>
            <a:endParaRPr lang="en-AU" dirty="0"/>
          </a:p>
        </p:txBody>
      </p:sp>
      <p:sp>
        <p:nvSpPr>
          <p:cNvPr id="6" name="Text Placeholder 5">
            <a:extLst>
              <a:ext uri="{FF2B5EF4-FFF2-40B4-BE49-F238E27FC236}">
                <a16:creationId xmlns:a16="http://schemas.microsoft.com/office/drawing/2014/main" id="{FD88EEC2-C2A0-FD36-4D23-6E75B7A1ECAD}"/>
              </a:ext>
            </a:extLst>
          </p:cNvPr>
          <p:cNvSpPr>
            <a:spLocks noGrp="1"/>
          </p:cNvSpPr>
          <p:nvPr>
            <p:ph type="body" sz="quarter" idx="13"/>
          </p:nvPr>
        </p:nvSpPr>
        <p:spPr/>
        <p:txBody>
          <a:bodyPr/>
          <a:lstStyle/>
          <a:p>
            <a:r>
              <a:rPr lang="en-AU" dirty="0"/>
              <a:t>Key Points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0BBDF5A-A06C-66CD-C0B1-FE55DB6BAD83}"/>
              </a:ext>
            </a:extLst>
          </p:cNvPr>
          <p:cNvSpPr>
            <a:spLocks noGrp="1"/>
          </p:cNvSpPr>
          <p:nvPr>
            <p:ph type="ftr" sz="quarter" idx="11"/>
          </p:nvPr>
        </p:nvSpPr>
        <p:spPr/>
        <p:txBody>
          <a:bodyPr/>
          <a:lstStyle/>
          <a:p>
            <a:r>
              <a:rPr lang="en-US"/>
              <a:t>ANU SCHOOL OF COMPUTING   |  COMP 2120 / COMP 6120 | WEEK 4 OF 12: Inspection</a:t>
            </a:r>
            <a:endParaRPr lang="en-AU" dirty="0"/>
          </a:p>
        </p:txBody>
      </p:sp>
      <p:sp>
        <p:nvSpPr>
          <p:cNvPr id="4" name="Slide Number Placeholder 3">
            <a:extLst>
              <a:ext uri="{FF2B5EF4-FFF2-40B4-BE49-F238E27FC236}">
                <a16:creationId xmlns:a16="http://schemas.microsoft.com/office/drawing/2014/main" id="{9DB01770-7640-19A6-60DE-4A0F2698699F}"/>
              </a:ext>
            </a:extLst>
          </p:cNvPr>
          <p:cNvSpPr>
            <a:spLocks noGrp="1"/>
          </p:cNvSpPr>
          <p:nvPr>
            <p:ph type="sldNum" sz="quarter" idx="12"/>
          </p:nvPr>
        </p:nvSpPr>
        <p:spPr/>
        <p:txBody>
          <a:bodyPr/>
          <a:lstStyle/>
          <a:p>
            <a:fld id="{10A01DC5-1685-4615-8240-15192985C6A2}" type="slidenum">
              <a:rPr lang="en-AU" smtClean="0"/>
              <a:pPr/>
              <a:t>122</a:t>
            </a:fld>
            <a:endParaRPr lang="en-AU"/>
          </a:p>
        </p:txBody>
      </p:sp>
      <p:pic>
        <p:nvPicPr>
          <p:cNvPr id="6" name="Online Media 1" descr="John Cleese - And now for something completely different">
            <a:hlinkClick r:id="" action="ppaction://media"/>
            <a:extLst>
              <a:ext uri="{FF2B5EF4-FFF2-40B4-BE49-F238E27FC236}">
                <a16:creationId xmlns:a16="http://schemas.microsoft.com/office/drawing/2014/main" id="{981DB72D-68F7-F6F9-DAFE-ED937FFFE59A}"/>
              </a:ext>
            </a:extLst>
          </p:cNvPr>
          <p:cNvPicPr>
            <a:picLocks noRot="1" noChangeAspect="1"/>
          </p:cNvPicPr>
          <p:nvPr>
            <a:videoFile r:link="rId1"/>
          </p:nvPr>
        </p:nvPicPr>
        <p:blipFill>
          <a:blip r:embed="rId3"/>
          <a:stretch>
            <a:fillRect/>
          </a:stretch>
        </p:blipFill>
        <p:spPr>
          <a:xfrm>
            <a:off x="1518507" y="159177"/>
            <a:ext cx="6106986" cy="4580240"/>
          </a:xfrm>
          <a:prstGeom prst="rect">
            <a:avLst/>
          </a:prstGeom>
        </p:spPr>
      </p:pic>
    </p:spTree>
    <p:extLst>
      <p:ext uri="{BB962C8B-B14F-4D97-AF65-F5344CB8AC3E}">
        <p14:creationId xmlns:p14="http://schemas.microsoft.com/office/powerpoint/2010/main" val="254931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82E1B5-841A-EABE-8254-D059F86E95A5}"/>
              </a:ext>
            </a:extLst>
          </p:cNvPr>
          <p:cNvSpPr>
            <a:spLocks noGrp="1"/>
          </p:cNvSpPr>
          <p:nvPr>
            <p:ph idx="1"/>
          </p:nvPr>
        </p:nvSpPr>
        <p:spPr/>
        <p:txBody>
          <a:bodyPr>
            <a:normAutofit fontScale="92500" lnSpcReduction="10000"/>
          </a:bodyPr>
          <a:lstStyle/>
          <a:p>
            <a:endParaRPr lang="en-US" dirty="0"/>
          </a:p>
          <a:p>
            <a:r>
              <a:rPr lang="en-US" dirty="0"/>
              <a:t>Focus here is not on programming, although this is obviously important, but on other implementation issues that are often not covered in programming texts:</a:t>
            </a:r>
          </a:p>
          <a:p>
            <a:pPr lvl="1"/>
            <a:r>
              <a:rPr lang="en-US" dirty="0">
                <a:solidFill>
                  <a:srgbClr val="FF0000"/>
                </a:solidFill>
              </a:rPr>
              <a:t>Reuse </a:t>
            </a:r>
            <a:r>
              <a:rPr lang="en-US" dirty="0"/>
              <a:t>Most modern software is constructed by reusing existing components or systems. When you are developing software, you should make as much use as possible of existing code.</a:t>
            </a:r>
            <a:endParaRPr lang="en-GB" dirty="0"/>
          </a:p>
          <a:p>
            <a:pPr lvl="1"/>
            <a:r>
              <a:rPr lang="en-US" dirty="0">
                <a:solidFill>
                  <a:srgbClr val="FF0000"/>
                </a:solidFill>
              </a:rPr>
              <a:t>Configuration management </a:t>
            </a:r>
            <a:r>
              <a:rPr lang="en-US" dirty="0"/>
              <a:t>During the development process, you have to keep track of the many different versions of each software component in a configuration management system.</a:t>
            </a:r>
            <a:endParaRPr lang="en-GB" dirty="0"/>
          </a:p>
          <a:p>
            <a:pPr lvl="1"/>
            <a:r>
              <a:rPr lang="en-US" dirty="0">
                <a:solidFill>
                  <a:srgbClr val="FF0000"/>
                </a:solidFill>
              </a:rPr>
              <a:t>Host-target development </a:t>
            </a:r>
            <a:r>
              <a:rPr lang="en-US" dirty="0"/>
              <a:t>Production software does not usually execute on the same computer as the software development environment. Rather, you develop it on one computer (the host system) and execute it on a separate computer (the target system).</a:t>
            </a:r>
            <a:r>
              <a:rPr lang="en-GB" dirty="0"/>
              <a:t> </a:t>
            </a:r>
            <a:endParaRPr lang="en-US" dirty="0"/>
          </a:p>
        </p:txBody>
      </p:sp>
      <p:sp>
        <p:nvSpPr>
          <p:cNvPr id="3" name="Footer Placeholder 2">
            <a:extLst>
              <a:ext uri="{FF2B5EF4-FFF2-40B4-BE49-F238E27FC236}">
                <a16:creationId xmlns:a16="http://schemas.microsoft.com/office/drawing/2014/main" id="{DB69678F-4605-3C92-84CE-823B0809BDEA}"/>
              </a:ext>
            </a:extLst>
          </p:cNvPr>
          <p:cNvSpPr>
            <a:spLocks noGrp="1"/>
          </p:cNvSpPr>
          <p:nvPr>
            <p:ph type="ftr" sz="quarter" idx="11"/>
          </p:nvPr>
        </p:nvSpPr>
        <p:spPr/>
        <p:txBody>
          <a:bodyPr/>
          <a:lstStyle/>
          <a:p>
            <a:r>
              <a:rPr lang="en-US"/>
              <a:t>ANU SCHOOL OF COMPUTING   |  COMP 2120 / COMP 6120 | WEEK 4 OF 12: Inspection</a:t>
            </a:r>
            <a:endParaRPr lang="en-AU" dirty="0"/>
          </a:p>
        </p:txBody>
      </p:sp>
      <p:sp>
        <p:nvSpPr>
          <p:cNvPr id="4" name="Slide Number Placeholder 3">
            <a:extLst>
              <a:ext uri="{FF2B5EF4-FFF2-40B4-BE49-F238E27FC236}">
                <a16:creationId xmlns:a16="http://schemas.microsoft.com/office/drawing/2014/main" id="{6D8517C8-FE32-27CB-B9F6-0ADA11FFA5FA}"/>
              </a:ext>
            </a:extLst>
          </p:cNvPr>
          <p:cNvSpPr>
            <a:spLocks noGrp="1"/>
          </p:cNvSpPr>
          <p:nvPr>
            <p:ph type="sldNum" sz="quarter" idx="12"/>
          </p:nvPr>
        </p:nvSpPr>
        <p:spPr/>
        <p:txBody>
          <a:bodyPr/>
          <a:lstStyle/>
          <a:p>
            <a:fld id="{10A01DC5-1685-4615-8240-15192985C6A2}" type="slidenum">
              <a:rPr lang="en-AU" smtClean="0"/>
              <a:pPr/>
              <a:t>123</a:t>
            </a:fld>
            <a:endParaRPr lang="en-AU"/>
          </a:p>
        </p:txBody>
      </p:sp>
      <p:sp>
        <p:nvSpPr>
          <p:cNvPr id="5" name="Text Placeholder 4">
            <a:extLst>
              <a:ext uri="{FF2B5EF4-FFF2-40B4-BE49-F238E27FC236}">
                <a16:creationId xmlns:a16="http://schemas.microsoft.com/office/drawing/2014/main" id="{C6E567A5-E53D-4E2E-AC2B-86ECD687C1B7}"/>
              </a:ext>
            </a:extLst>
          </p:cNvPr>
          <p:cNvSpPr>
            <a:spLocks noGrp="1"/>
          </p:cNvSpPr>
          <p:nvPr>
            <p:ph type="body" sz="quarter" idx="13"/>
          </p:nvPr>
        </p:nvSpPr>
        <p:spPr/>
        <p:txBody>
          <a:bodyPr/>
          <a:lstStyle/>
          <a:p>
            <a:r>
              <a:rPr lang="en-US" dirty="0"/>
              <a:t>Implementation issues</a:t>
            </a:r>
            <a:endParaRPr lang="en-AU" dirty="0"/>
          </a:p>
          <a:p>
            <a:endParaRPr lang="en-AU" dirty="0"/>
          </a:p>
        </p:txBody>
      </p:sp>
      <p:pic>
        <p:nvPicPr>
          <p:cNvPr id="6" name="Picture 5" descr="Sommerville Cover.jpg">
            <a:extLst>
              <a:ext uri="{FF2B5EF4-FFF2-40B4-BE49-F238E27FC236}">
                <a16:creationId xmlns:a16="http://schemas.microsoft.com/office/drawing/2014/main" id="{29209E6B-8161-D19F-4F33-86A40EBDE3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extLst>
      <p:ext uri="{BB962C8B-B14F-4D97-AF65-F5344CB8AC3E}">
        <p14:creationId xmlns:p14="http://schemas.microsoft.com/office/powerpoint/2010/main" val="2828821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FDFBDD-F5F5-AF57-67B2-359C7B254890}"/>
              </a:ext>
            </a:extLst>
          </p:cNvPr>
          <p:cNvSpPr>
            <a:spLocks noGrp="1"/>
          </p:cNvSpPr>
          <p:nvPr>
            <p:ph idx="1"/>
          </p:nvPr>
        </p:nvSpPr>
        <p:spPr/>
        <p:txBody>
          <a:bodyPr>
            <a:normAutofit fontScale="92500" lnSpcReduction="10000"/>
          </a:bodyPr>
          <a:lstStyle/>
          <a:p>
            <a:endParaRPr lang="en-US" dirty="0"/>
          </a:p>
          <a:p>
            <a:r>
              <a:rPr lang="en-US" dirty="0"/>
              <a:t>From the 1960s to the 1990s, most new software was developed from scratch, by writing all code in a high-level programming language. </a:t>
            </a:r>
          </a:p>
          <a:p>
            <a:pPr lvl="1"/>
            <a:r>
              <a:rPr lang="en-US" dirty="0"/>
              <a:t>The only significant reuse or software was the reuse of functions and objects in programming language libraries. </a:t>
            </a:r>
          </a:p>
          <a:p>
            <a:r>
              <a:rPr lang="en-US" dirty="0"/>
              <a:t>Costs and schedule pressure mean that this approach became increasingly unviable, especially for commercial and Internet-based systems. </a:t>
            </a:r>
          </a:p>
          <a:p>
            <a:r>
              <a:rPr lang="en-US" dirty="0"/>
              <a:t>An approach to development based around the reuse of existing software emerged and is now generally used for business and scientific software.</a:t>
            </a:r>
            <a:endParaRPr lang="en-GB" dirty="0"/>
          </a:p>
        </p:txBody>
      </p:sp>
      <p:sp>
        <p:nvSpPr>
          <p:cNvPr id="3" name="Footer Placeholder 2">
            <a:extLst>
              <a:ext uri="{FF2B5EF4-FFF2-40B4-BE49-F238E27FC236}">
                <a16:creationId xmlns:a16="http://schemas.microsoft.com/office/drawing/2014/main" id="{1C646BE6-5523-3983-B1AA-B65C5FAE56A0}"/>
              </a:ext>
            </a:extLst>
          </p:cNvPr>
          <p:cNvSpPr>
            <a:spLocks noGrp="1"/>
          </p:cNvSpPr>
          <p:nvPr>
            <p:ph type="ftr" sz="quarter" idx="11"/>
          </p:nvPr>
        </p:nvSpPr>
        <p:spPr/>
        <p:txBody>
          <a:bodyPr/>
          <a:lstStyle/>
          <a:p>
            <a:r>
              <a:rPr lang="en-US"/>
              <a:t>ANU SCHOOL OF COMPUTING   |  COMP 2120 / COMP 6120 | WEEK 4 OF 12: Inspection</a:t>
            </a:r>
            <a:endParaRPr lang="en-AU" dirty="0"/>
          </a:p>
        </p:txBody>
      </p:sp>
      <p:sp>
        <p:nvSpPr>
          <p:cNvPr id="4" name="Slide Number Placeholder 3">
            <a:extLst>
              <a:ext uri="{FF2B5EF4-FFF2-40B4-BE49-F238E27FC236}">
                <a16:creationId xmlns:a16="http://schemas.microsoft.com/office/drawing/2014/main" id="{638DCCDC-51F0-C283-19BD-99594285859D}"/>
              </a:ext>
            </a:extLst>
          </p:cNvPr>
          <p:cNvSpPr>
            <a:spLocks noGrp="1"/>
          </p:cNvSpPr>
          <p:nvPr>
            <p:ph type="sldNum" sz="quarter" idx="12"/>
          </p:nvPr>
        </p:nvSpPr>
        <p:spPr/>
        <p:txBody>
          <a:bodyPr/>
          <a:lstStyle/>
          <a:p>
            <a:fld id="{10A01DC5-1685-4615-8240-15192985C6A2}" type="slidenum">
              <a:rPr lang="en-AU" smtClean="0"/>
              <a:pPr/>
              <a:t>124</a:t>
            </a:fld>
            <a:endParaRPr lang="en-AU"/>
          </a:p>
        </p:txBody>
      </p:sp>
      <p:sp>
        <p:nvSpPr>
          <p:cNvPr id="5" name="Text Placeholder 4">
            <a:extLst>
              <a:ext uri="{FF2B5EF4-FFF2-40B4-BE49-F238E27FC236}">
                <a16:creationId xmlns:a16="http://schemas.microsoft.com/office/drawing/2014/main" id="{01413C3D-05F4-0B8A-4EEC-9D6F9816D1B1}"/>
              </a:ext>
            </a:extLst>
          </p:cNvPr>
          <p:cNvSpPr>
            <a:spLocks noGrp="1"/>
          </p:cNvSpPr>
          <p:nvPr>
            <p:ph type="body" sz="quarter" idx="13"/>
          </p:nvPr>
        </p:nvSpPr>
        <p:spPr/>
        <p:txBody>
          <a:bodyPr/>
          <a:lstStyle/>
          <a:p>
            <a:r>
              <a:rPr lang="en-US" dirty="0"/>
              <a:t>Reuse</a:t>
            </a:r>
            <a:endParaRPr lang="en-AU" dirty="0"/>
          </a:p>
        </p:txBody>
      </p:sp>
      <p:pic>
        <p:nvPicPr>
          <p:cNvPr id="6" name="Picture 5" descr="Sommerville Cover.jpg">
            <a:extLst>
              <a:ext uri="{FF2B5EF4-FFF2-40B4-BE49-F238E27FC236}">
                <a16:creationId xmlns:a16="http://schemas.microsoft.com/office/drawing/2014/main" id="{39D39F2D-41D0-2B19-2DA4-246FFD28FB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extLst>
      <p:ext uri="{BB962C8B-B14F-4D97-AF65-F5344CB8AC3E}">
        <p14:creationId xmlns:p14="http://schemas.microsoft.com/office/powerpoint/2010/main" val="357353998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AAF097-668C-7F9E-EA74-6C9E907F37E7}"/>
              </a:ext>
            </a:extLst>
          </p:cNvPr>
          <p:cNvSpPr>
            <a:spLocks noGrp="1"/>
          </p:cNvSpPr>
          <p:nvPr>
            <p:ph idx="1"/>
          </p:nvPr>
        </p:nvSpPr>
        <p:spPr/>
        <p:txBody>
          <a:bodyPr>
            <a:normAutofit lnSpcReduction="10000"/>
          </a:bodyPr>
          <a:lstStyle/>
          <a:p>
            <a:r>
              <a:rPr lang="en-US" dirty="0"/>
              <a:t>The abstraction level </a:t>
            </a:r>
          </a:p>
          <a:p>
            <a:pPr lvl="1"/>
            <a:r>
              <a:rPr lang="en-US" dirty="0"/>
              <a:t>At this level, you don’t reuse software directly but use knowledge of successful abstractions in the design of your software. </a:t>
            </a:r>
            <a:endParaRPr lang="en-GB" dirty="0"/>
          </a:p>
          <a:p>
            <a:r>
              <a:rPr lang="en-US" dirty="0"/>
              <a:t>The object level </a:t>
            </a:r>
          </a:p>
          <a:p>
            <a:pPr lvl="1"/>
            <a:r>
              <a:rPr lang="en-US" dirty="0"/>
              <a:t>At this level, you directly reuse objects from a library rather than writing the code yourself. </a:t>
            </a:r>
            <a:endParaRPr lang="en-GB" dirty="0"/>
          </a:p>
          <a:p>
            <a:r>
              <a:rPr lang="en-US" dirty="0"/>
              <a:t>The component level </a:t>
            </a:r>
          </a:p>
          <a:p>
            <a:pPr lvl="1"/>
            <a:r>
              <a:rPr lang="en-US" dirty="0"/>
              <a:t>Components are collections of objects and object classes that you reuse in application systems. </a:t>
            </a:r>
            <a:endParaRPr lang="en-GB" dirty="0"/>
          </a:p>
          <a:p>
            <a:r>
              <a:rPr lang="en-US" dirty="0"/>
              <a:t>The system level </a:t>
            </a:r>
          </a:p>
          <a:p>
            <a:pPr lvl="1"/>
            <a:r>
              <a:rPr lang="en-US" dirty="0"/>
              <a:t>At this level, you reuse entire application systems.</a:t>
            </a:r>
          </a:p>
        </p:txBody>
      </p:sp>
      <p:sp>
        <p:nvSpPr>
          <p:cNvPr id="3" name="Footer Placeholder 2">
            <a:extLst>
              <a:ext uri="{FF2B5EF4-FFF2-40B4-BE49-F238E27FC236}">
                <a16:creationId xmlns:a16="http://schemas.microsoft.com/office/drawing/2014/main" id="{98FD5C50-547A-23A1-163C-1444BA30C12A}"/>
              </a:ext>
            </a:extLst>
          </p:cNvPr>
          <p:cNvSpPr>
            <a:spLocks noGrp="1"/>
          </p:cNvSpPr>
          <p:nvPr>
            <p:ph type="ftr" sz="quarter" idx="11"/>
          </p:nvPr>
        </p:nvSpPr>
        <p:spPr/>
        <p:txBody>
          <a:bodyPr/>
          <a:lstStyle/>
          <a:p>
            <a:r>
              <a:rPr lang="en-US"/>
              <a:t>ANU SCHOOL OF COMPUTING   |  COMP 2120 / COMP 6120 | WEEK 4 OF 12: Inspection</a:t>
            </a:r>
            <a:endParaRPr lang="en-AU" dirty="0"/>
          </a:p>
        </p:txBody>
      </p:sp>
      <p:sp>
        <p:nvSpPr>
          <p:cNvPr id="4" name="Slide Number Placeholder 3">
            <a:extLst>
              <a:ext uri="{FF2B5EF4-FFF2-40B4-BE49-F238E27FC236}">
                <a16:creationId xmlns:a16="http://schemas.microsoft.com/office/drawing/2014/main" id="{4FBA382C-486F-C6C8-83B5-82440AE65C82}"/>
              </a:ext>
            </a:extLst>
          </p:cNvPr>
          <p:cNvSpPr>
            <a:spLocks noGrp="1"/>
          </p:cNvSpPr>
          <p:nvPr>
            <p:ph type="sldNum" sz="quarter" idx="12"/>
          </p:nvPr>
        </p:nvSpPr>
        <p:spPr/>
        <p:txBody>
          <a:bodyPr/>
          <a:lstStyle/>
          <a:p>
            <a:fld id="{10A01DC5-1685-4615-8240-15192985C6A2}" type="slidenum">
              <a:rPr lang="en-AU" smtClean="0"/>
              <a:pPr/>
              <a:t>125</a:t>
            </a:fld>
            <a:endParaRPr lang="en-AU"/>
          </a:p>
        </p:txBody>
      </p:sp>
      <p:sp>
        <p:nvSpPr>
          <p:cNvPr id="5" name="Text Placeholder 4">
            <a:extLst>
              <a:ext uri="{FF2B5EF4-FFF2-40B4-BE49-F238E27FC236}">
                <a16:creationId xmlns:a16="http://schemas.microsoft.com/office/drawing/2014/main" id="{0EC7EDA0-8268-BEB9-FC02-1545F7FC4444}"/>
              </a:ext>
            </a:extLst>
          </p:cNvPr>
          <p:cNvSpPr>
            <a:spLocks noGrp="1"/>
          </p:cNvSpPr>
          <p:nvPr>
            <p:ph type="body" sz="quarter" idx="13"/>
          </p:nvPr>
        </p:nvSpPr>
        <p:spPr/>
        <p:txBody>
          <a:bodyPr/>
          <a:lstStyle/>
          <a:p>
            <a:r>
              <a:rPr lang="en-US" dirty="0"/>
              <a:t>Reuse levels</a:t>
            </a:r>
            <a:endParaRPr lang="en-AU" dirty="0"/>
          </a:p>
        </p:txBody>
      </p:sp>
      <p:pic>
        <p:nvPicPr>
          <p:cNvPr id="6" name="Picture 5" descr="Sommerville Cover.jpg">
            <a:extLst>
              <a:ext uri="{FF2B5EF4-FFF2-40B4-BE49-F238E27FC236}">
                <a16:creationId xmlns:a16="http://schemas.microsoft.com/office/drawing/2014/main" id="{2AC95334-894D-0725-8427-7F9A28D14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extLst>
      <p:ext uri="{BB962C8B-B14F-4D97-AF65-F5344CB8AC3E}">
        <p14:creationId xmlns:p14="http://schemas.microsoft.com/office/powerpoint/2010/main" val="70940074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18338C-FA08-4E93-D60C-531CD3D0D085}"/>
              </a:ext>
            </a:extLst>
          </p:cNvPr>
          <p:cNvSpPr>
            <a:spLocks noGrp="1"/>
          </p:cNvSpPr>
          <p:nvPr>
            <p:ph type="ftr" sz="quarter" idx="11"/>
          </p:nvPr>
        </p:nvSpPr>
        <p:spPr/>
        <p:txBody>
          <a:bodyPr/>
          <a:lstStyle/>
          <a:p>
            <a:r>
              <a:rPr lang="en-US"/>
              <a:t>ANU SCHOOL OF COMPUTING   |  COMP 2120 / COMP 6120 | WEEK 4 OF 12: Inspection</a:t>
            </a:r>
            <a:endParaRPr lang="en-AU" dirty="0"/>
          </a:p>
        </p:txBody>
      </p:sp>
      <p:sp>
        <p:nvSpPr>
          <p:cNvPr id="4" name="Slide Number Placeholder 3">
            <a:extLst>
              <a:ext uri="{FF2B5EF4-FFF2-40B4-BE49-F238E27FC236}">
                <a16:creationId xmlns:a16="http://schemas.microsoft.com/office/drawing/2014/main" id="{6F4087DD-9979-6005-B375-7176575BF31A}"/>
              </a:ext>
            </a:extLst>
          </p:cNvPr>
          <p:cNvSpPr>
            <a:spLocks noGrp="1"/>
          </p:cNvSpPr>
          <p:nvPr>
            <p:ph type="sldNum" sz="quarter" idx="12"/>
          </p:nvPr>
        </p:nvSpPr>
        <p:spPr/>
        <p:txBody>
          <a:bodyPr/>
          <a:lstStyle/>
          <a:p>
            <a:fld id="{10A01DC5-1685-4615-8240-15192985C6A2}" type="slidenum">
              <a:rPr lang="en-AU" smtClean="0"/>
              <a:pPr/>
              <a:t>126</a:t>
            </a:fld>
            <a:endParaRPr lang="en-AU"/>
          </a:p>
        </p:txBody>
      </p:sp>
      <p:sp>
        <p:nvSpPr>
          <p:cNvPr id="5" name="Text Placeholder 4">
            <a:extLst>
              <a:ext uri="{FF2B5EF4-FFF2-40B4-BE49-F238E27FC236}">
                <a16:creationId xmlns:a16="http://schemas.microsoft.com/office/drawing/2014/main" id="{51962E6A-7BBC-76F0-2357-0094FF80B110}"/>
              </a:ext>
            </a:extLst>
          </p:cNvPr>
          <p:cNvSpPr>
            <a:spLocks noGrp="1"/>
          </p:cNvSpPr>
          <p:nvPr>
            <p:ph type="body" sz="quarter" idx="13"/>
          </p:nvPr>
        </p:nvSpPr>
        <p:spPr/>
        <p:txBody>
          <a:bodyPr/>
          <a:lstStyle/>
          <a:p>
            <a:r>
              <a:rPr lang="en-US" dirty="0"/>
              <a:t>Software reuse</a:t>
            </a:r>
            <a:endParaRPr lang="en-AU" dirty="0"/>
          </a:p>
        </p:txBody>
      </p:sp>
      <p:pic>
        <p:nvPicPr>
          <p:cNvPr id="6" name="Picture 5" descr="Sommerville Cover.jpg">
            <a:extLst>
              <a:ext uri="{FF2B5EF4-FFF2-40B4-BE49-F238E27FC236}">
                <a16:creationId xmlns:a16="http://schemas.microsoft.com/office/drawing/2014/main" id="{E44736FB-D1EC-3421-D57D-E05A3E344A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pic>
        <p:nvPicPr>
          <p:cNvPr id="7" name="Picture 6" descr="7.13 Software reuse.eps">
            <a:extLst>
              <a:ext uri="{FF2B5EF4-FFF2-40B4-BE49-F238E27FC236}">
                <a16:creationId xmlns:a16="http://schemas.microsoft.com/office/drawing/2014/main" id="{E8EFC29B-BE06-642A-FB17-38740248C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5125" y="1397000"/>
            <a:ext cx="5699126" cy="3166181"/>
          </a:xfrm>
          <a:prstGeom prst="rect">
            <a:avLst/>
          </a:prstGeom>
        </p:spPr>
      </p:pic>
    </p:spTree>
    <p:extLst>
      <p:ext uri="{BB962C8B-B14F-4D97-AF65-F5344CB8AC3E}">
        <p14:creationId xmlns:p14="http://schemas.microsoft.com/office/powerpoint/2010/main" val="323791473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5649D0-11CC-FDF4-1476-6B293ACD6F76}"/>
              </a:ext>
            </a:extLst>
          </p:cNvPr>
          <p:cNvSpPr>
            <a:spLocks noGrp="1"/>
          </p:cNvSpPr>
          <p:nvPr>
            <p:ph idx="1"/>
          </p:nvPr>
        </p:nvSpPr>
        <p:spPr/>
        <p:txBody>
          <a:bodyPr>
            <a:normAutofit lnSpcReduction="10000"/>
          </a:bodyPr>
          <a:lstStyle/>
          <a:p>
            <a:r>
              <a:rPr lang="en-US" dirty="0"/>
              <a:t>The costs of the time spent in looking for software to reuse and assessing whether or not it meets your needs. </a:t>
            </a:r>
            <a:endParaRPr lang="en-GB" dirty="0"/>
          </a:p>
          <a:p>
            <a:r>
              <a:rPr lang="en-US" dirty="0"/>
              <a:t>Where applicable, the costs of buying the reusable software. For large off-the-shelf systems, these costs can be very high.</a:t>
            </a:r>
            <a:endParaRPr lang="en-GB" dirty="0"/>
          </a:p>
          <a:p>
            <a:r>
              <a:rPr lang="en-US" dirty="0"/>
              <a:t>The costs of adapting and configuring the reusable software components or systems to reflect the requirements of the system that you are developing.</a:t>
            </a:r>
            <a:endParaRPr lang="en-GB" dirty="0"/>
          </a:p>
          <a:p>
            <a:r>
              <a:rPr lang="en-US" dirty="0"/>
              <a:t>The costs of integrating reusable software elements with each other (if you are using software from different sources) and with the new code that you have developed.</a:t>
            </a:r>
          </a:p>
        </p:txBody>
      </p:sp>
      <p:sp>
        <p:nvSpPr>
          <p:cNvPr id="3" name="Footer Placeholder 2">
            <a:extLst>
              <a:ext uri="{FF2B5EF4-FFF2-40B4-BE49-F238E27FC236}">
                <a16:creationId xmlns:a16="http://schemas.microsoft.com/office/drawing/2014/main" id="{286C3CA0-B9DB-F4F3-58F2-515406846C57}"/>
              </a:ext>
            </a:extLst>
          </p:cNvPr>
          <p:cNvSpPr>
            <a:spLocks noGrp="1"/>
          </p:cNvSpPr>
          <p:nvPr>
            <p:ph type="ftr" sz="quarter" idx="11"/>
          </p:nvPr>
        </p:nvSpPr>
        <p:spPr/>
        <p:txBody>
          <a:bodyPr/>
          <a:lstStyle/>
          <a:p>
            <a:r>
              <a:rPr lang="en-US"/>
              <a:t>ANU SCHOOL OF COMPUTING   |  COMP 2120 / COMP 6120 | WEEK 4 OF 12: Inspection</a:t>
            </a:r>
            <a:endParaRPr lang="en-AU" dirty="0"/>
          </a:p>
        </p:txBody>
      </p:sp>
      <p:sp>
        <p:nvSpPr>
          <p:cNvPr id="4" name="Slide Number Placeholder 3">
            <a:extLst>
              <a:ext uri="{FF2B5EF4-FFF2-40B4-BE49-F238E27FC236}">
                <a16:creationId xmlns:a16="http://schemas.microsoft.com/office/drawing/2014/main" id="{46E3007D-F4DB-45E1-0DB0-0D1AC192ED74}"/>
              </a:ext>
            </a:extLst>
          </p:cNvPr>
          <p:cNvSpPr>
            <a:spLocks noGrp="1"/>
          </p:cNvSpPr>
          <p:nvPr>
            <p:ph type="sldNum" sz="quarter" idx="12"/>
          </p:nvPr>
        </p:nvSpPr>
        <p:spPr/>
        <p:txBody>
          <a:bodyPr/>
          <a:lstStyle/>
          <a:p>
            <a:fld id="{10A01DC5-1685-4615-8240-15192985C6A2}" type="slidenum">
              <a:rPr lang="en-AU" smtClean="0"/>
              <a:pPr/>
              <a:t>127</a:t>
            </a:fld>
            <a:endParaRPr lang="en-AU"/>
          </a:p>
        </p:txBody>
      </p:sp>
      <p:sp>
        <p:nvSpPr>
          <p:cNvPr id="5" name="Text Placeholder 4">
            <a:extLst>
              <a:ext uri="{FF2B5EF4-FFF2-40B4-BE49-F238E27FC236}">
                <a16:creationId xmlns:a16="http://schemas.microsoft.com/office/drawing/2014/main" id="{46242820-DF04-0FCF-EADD-264C8C12A7B2}"/>
              </a:ext>
            </a:extLst>
          </p:cNvPr>
          <p:cNvSpPr>
            <a:spLocks noGrp="1"/>
          </p:cNvSpPr>
          <p:nvPr>
            <p:ph type="body" sz="quarter" idx="13"/>
          </p:nvPr>
        </p:nvSpPr>
        <p:spPr/>
        <p:txBody>
          <a:bodyPr/>
          <a:lstStyle/>
          <a:p>
            <a:r>
              <a:rPr lang="en-US" dirty="0"/>
              <a:t>Reuse costs</a:t>
            </a:r>
            <a:endParaRPr lang="en-AU" dirty="0"/>
          </a:p>
        </p:txBody>
      </p:sp>
      <p:pic>
        <p:nvPicPr>
          <p:cNvPr id="6" name="Picture 5" descr="Sommerville Cover.jpg">
            <a:extLst>
              <a:ext uri="{FF2B5EF4-FFF2-40B4-BE49-F238E27FC236}">
                <a16:creationId xmlns:a16="http://schemas.microsoft.com/office/drawing/2014/main" id="{8B2CCD64-9BE5-88F3-83B0-6BBAC0A169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extLst>
      <p:ext uri="{BB962C8B-B14F-4D97-AF65-F5344CB8AC3E}">
        <p14:creationId xmlns:p14="http://schemas.microsoft.com/office/powerpoint/2010/main" val="408121904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782CC0-5AB1-A682-5A95-B71E30E3ECC6}"/>
              </a:ext>
            </a:extLst>
          </p:cNvPr>
          <p:cNvSpPr>
            <a:spLocks noGrp="1"/>
          </p:cNvSpPr>
          <p:nvPr>
            <p:ph idx="1"/>
          </p:nvPr>
        </p:nvSpPr>
        <p:spPr/>
        <p:txBody>
          <a:bodyPr/>
          <a:lstStyle/>
          <a:p>
            <a:endParaRPr lang="en-US" dirty="0"/>
          </a:p>
          <a:p>
            <a:r>
              <a:rPr lang="en-US" dirty="0"/>
              <a:t>Configuration management is the name given to the general process of managing a changing software system. </a:t>
            </a:r>
          </a:p>
          <a:p>
            <a:r>
              <a:rPr lang="en-US" dirty="0"/>
              <a:t>The aim of configuration management is to support the system integration process so that all developers can access the project code and documents in a controlled way, find out what changes have been made, and compile and link components to create a system.</a:t>
            </a:r>
          </a:p>
        </p:txBody>
      </p:sp>
      <p:sp>
        <p:nvSpPr>
          <p:cNvPr id="3" name="Footer Placeholder 2">
            <a:extLst>
              <a:ext uri="{FF2B5EF4-FFF2-40B4-BE49-F238E27FC236}">
                <a16:creationId xmlns:a16="http://schemas.microsoft.com/office/drawing/2014/main" id="{628EF130-093C-F0AA-6000-CA8B37DB649B}"/>
              </a:ext>
            </a:extLst>
          </p:cNvPr>
          <p:cNvSpPr>
            <a:spLocks noGrp="1"/>
          </p:cNvSpPr>
          <p:nvPr>
            <p:ph type="ftr" sz="quarter" idx="11"/>
          </p:nvPr>
        </p:nvSpPr>
        <p:spPr/>
        <p:txBody>
          <a:bodyPr/>
          <a:lstStyle/>
          <a:p>
            <a:r>
              <a:rPr lang="en-US"/>
              <a:t>ANU SCHOOL OF COMPUTING   |  COMP 2120 / COMP 6120 | WEEK 4 OF 12: Inspection</a:t>
            </a:r>
            <a:endParaRPr lang="en-AU" dirty="0"/>
          </a:p>
        </p:txBody>
      </p:sp>
      <p:sp>
        <p:nvSpPr>
          <p:cNvPr id="4" name="Slide Number Placeholder 3">
            <a:extLst>
              <a:ext uri="{FF2B5EF4-FFF2-40B4-BE49-F238E27FC236}">
                <a16:creationId xmlns:a16="http://schemas.microsoft.com/office/drawing/2014/main" id="{B95FC025-9BAD-57B7-2144-54155A9B0E6C}"/>
              </a:ext>
            </a:extLst>
          </p:cNvPr>
          <p:cNvSpPr>
            <a:spLocks noGrp="1"/>
          </p:cNvSpPr>
          <p:nvPr>
            <p:ph type="sldNum" sz="quarter" idx="12"/>
          </p:nvPr>
        </p:nvSpPr>
        <p:spPr/>
        <p:txBody>
          <a:bodyPr/>
          <a:lstStyle/>
          <a:p>
            <a:fld id="{10A01DC5-1685-4615-8240-15192985C6A2}" type="slidenum">
              <a:rPr lang="en-AU" smtClean="0"/>
              <a:pPr/>
              <a:t>128</a:t>
            </a:fld>
            <a:endParaRPr lang="en-AU"/>
          </a:p>
        </p:txBody>
      </p:sp>
      <p:sp>
        <p:nvSpPr>
          <p:cNvPr id="5" name="Text Placeholder 4">
            <a:extLst>
              <a:ext uri="{FF2B5EF4-FFF2-40B4-BE49-F238E27FC236}">
                <a16:creationId xmlns:a16="http://schemas.microsoft.com/office/drawing/2014/main" id="{8DBB425D-C79F-453D-516A-A1F49C28CDB9}"/>
              </a:ext>
            </a:extLst>
          </p:cNvPr>
          <p:cNvSpPr>
            <a:spLocks noGrp="1"/>
          </p:cNvSpPr>
          <p:nvPr>
            <p:ph type="body" sz="quarter" idx="13"/>
          </p:nvPr>
        </p:nvSpPr>
        <p:spPr/>
        <p:txBody>
          <a:bodyPr/>
          <a:lstStyle/>
          <a:p>
            <a:r>
              <a:rPr lang="en-US" dirty="0"/>
              <a:t>Configuration management</a:t>
            </a:r>
            <a:endParaRPr lang="en-AU" dirty="0"/>
          </a:p>
        </p:txBody>
      </p:sp>
      <p:pic>
        <p:nvPicPr>
          <p:cNvPr id="6" name="Picture 5" descr="Sommerville Cover.jpg">
            <a:extLst>
              <a:ext uri="{FF2B5EF4-FFF2-40B4-BE49-F238E27FC236}">
                <a16:creationId xmlns:a16="http://schemas.microsoft.com/office/drawing/2014/main" id="{E24B343C-EA6B-CF39-DB82-AC03DDA91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extLst>
      <p:ext uri="{BB962C8B-B14F-4D97-AF65-F5344CB8AC3E}">
        <p14:creationId xmlns:p14="http://schemas.microsoft.com/office/powerpoint/2010/main" val="123293669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C13A26-764B-EDB0-0C51-DC6CF246D1A7}"/>
              </a:ext>
            </a:extLst>
          </p:cNvPr>
          <p:cNvSpPr>
            <a:spLocks noGrp="1"/>
          </p:cNvSpPr>
          <p:nvPr>
            <p:ph idx="1"/>
          </p:nvPr>
        </p:nvSpPr>
        <p:spPr/>
        <p:txBody>
          <a:bodyPr>
            <a:normAutofit/>
          </a:bodyPr>
          <a:lstStyle/>
          <a:p>
            <a:r>
              <a:rPr lang="en-US" dirty="0"/>
              <a:t>Version management,</a:t>
            </a:r>
          </a:p>
          <a:p>
            <a:pPr lvl="1"/>
            <a:r>
              <a:rPr lang="en-US" dirty="0"/>
              <a:t>where support is provided to keep track of the different versions of software components. Version management systems include facilities to coordinate development by several programmers. </a:t>
            </a:r>
            <a:endParaRPr lang="en-GB" dirty="0"/>
          </a:p>
          <a:p>
            <a:r>
              <a:rPr lang="en-US" dirty="0"/>
              <a:t>System integration,</a:t>
            </a:r>
          </a:p>
          <a:p>
            <a:pPr lvl="1"/>
            <a:r>
              <a:rPr lang="en-US" dirty="0"/>
              <a:t>where support is provided to help developers define what versions of components are used to create each version of a system. This description is then used to build a system automatically by compiling and linking the required components.</a:t>
            </a:r>
            <a:endParaRPr lang="en-GB" dirty="0"/>
          </a:p>
          <a:p>
            <a:r>
              <a:rPr lang="en-US" dirty="0"/>
              <a:t>Problem tracking,</a:t>
            </a:r>
          </a:p>
          <a:p>
            <a:pPr lvl="1"/>
            <a:r>
              <a:rPr lang="en-US" dirty="0"/>
              <a:t>where support is provided to allow users to report bugs and other problems, and to allow all developers to see who is working on these problems and when they are fixed.</a:t>
            </a:r>
          </a:p>
        </p:txBody>
      </p:sp>
      <p:sp>
        <p:nvSpPr>
          <p:cNvPr id="3" name="Footer Placeholder 2">
            <a:extLst>
              <a:ext uri="{FF2B5EF4-FFF2-40B4-BE49-F238E27FC236}">
                <a16:creationId xmlns:a16="http://schemas.microsoft.com/office/drawing/2014/main" id="{29B77749-0853-113E-056A-989A4B897E73}"/>
              </a:ext>
            </a:extLst>
          </p:cNvPr>
          <p:cNvSpPr>
            <a:spLocks noGrp="1"/>
          </p:cNvSpPr>
          <p:nvPr>
            <p:ph type="ftr" sz="quarter" idx="11"/>
          </p:nvPr>
        </p:nvSpPr>
        <p:spPr/>
        <p:txBody>
          <a:bodyPr/>
          <a:lstStyle/>
          <a:p>
            <a:r>
              <a:rPr lang="en-US"/>
              <a:t>ANU SCHOOL OF COMPUTING   |  COMP 2120 / COMP 6120 | WEEK 4 OF 12: Inspection</a:t>
            </a:r>
            <a:endParaRPr lang="en-AU" dirty="0"/>
          </a:p>
        </p:txBody>
      </p:sp>
      <p:sp>
        <p:nvSpPr>
          <p:cNvPr id="4" name="Slide Number Placeholder 3">
            <a:extLst>
              <a:ext uri="{FF2B5EF4-FFF2-40B4-BE49-F238E27FC236}">
                <a16:creationId xmlns:a16="http://schemas.microsoft.com/office/drawing/2014/main" id="{9048384A-FAF6-24B7-AC63-D48AD1804C58}"/>
              </a:ext>
            </a:extLst>
          </p:cNvPr>
          <p:cNvSpPr>
            <a:spLocks noGrp="1"/>
          </p:cNvSpPr>
          <p:nvPr>
            <p:ph type="sldNum" sz="quarter" idx="12"/>
          </p:nvPr>
        </p:nvSpPr>
        <p:spPr/>
        <p:txBody>
          <a:bodyPr/>
          <a:lstStyle/>
          <a:p>
            <a:fld id="{10A01DC5-1685-4615-8240-15192985C6A2}" type="slidenum">
              <a:rPr lang="en-AU" smtClean="0"/>
              <a:pPr/>
              <a:t>129</a:t>
            </a:fld>
            <a:endParaRPr lang="en-AU"/>
          </a:p>
        </p:txBody>
      </p:sp>
      <p:sp>
        <p:nvSpPr>
          <p:cNvPr id="5" name="Text Placeholder 4">
            <a:extLst>
              <a:ext uri="{FF2B5EF4-FFF2-40B4-BE49-F238E27FC236}">
                <a16:creationId xmlns:a16="http://schemas.microsoft.com/office/drawing/2014/main" id="{5E6431CC-6A19-924E-B399-E2BC8346FC2B}"/>
              </a:ext>
            </a:extLst>
          </p:cNvPr>
          <p:cNvSpPr>
            <a:spLocks noGrp="1"/>
          </p:cNvSpPr>
          <p:nvPr>
            <p:ph type="body" sz="quarter" idx="13"/>
          </p:nvPr>
        </p:nvSpPr>
        <p:spPr/>
        <p:txBody>
          <a:bodyPr/>
          <a:lstStyle/>
          <a:p>
            <a:r>
              <a:rPr lang="en-US" dirty="0"/>
              <a:t>Configuration management activities</a:t>
            </a:r>
            <a:endParaRPr lang="en-AU" dirty="0"/>
          </a:p>
        </p:txBody>
      </p:sp>
      <p:pic>
        <p:nvPicPr>
          <p:cNvPr id="6" name="Picture 5" descr="Sommerville Cover.jpg">
            <a:extLst>
              <a:ext uri="{FF2B5EF4-FFF2-40B4-BE49-F238E27FC236}">
                <a16:creationId xmlns:a16="http://schemas.microsoft.com/office/drawing/2014/main" id="{55579851-184A-C2BB-9B7A-9C86DA71DD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extLst>
      <p:ext uri="{BB962C8B-B14F-4D97-AF65-F5344CB8AC3E}">
        <p14:creationId xmlns:p14="http://schemas.microsoft.com/office/powerpoint/2010/main" val="1940810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889339616"/>
              </p:ext>
            </p:extLst>
          </p:nvPr>
        </p:nvGraphicFramePr>
        <p:xfrm>
          <a:off x="323850" y="881063"/>
          <a:ext cx="8459787" cy="3070860"/>
        </p:xfrm>
        <a:graphic>
          <a:graphicData uri="http://schemas.openxmlformats.org/drawingml/2006/table">
            <a:tbl>
              <a:tblPr firstRow="1" bandRow="1">
                <a:tableStyleId>{5C22544A-7EE6-4342-B048-85BDC9FD1C3A}</a:tableStyleId>
              </a:tblPr>
              <a:tblGrid>
                <a:gridCol w="2613494">
                  <a:extLst>
                    <a:ext uri="{9D8B030D-6E8A-4147-A177-3AD203B41FA5}">
                      <a16:colId xmlns:a16="http://schemas.microsoft.com/office/drawing/2014/main" val="20000"/>
                    </a:ext>
                  </a:extLst>
                </a:gridCol>
                <a:gridCol w="5846293">
                  <a:extLst>
                    <a:ext uri="{9D8B030D-6E8A-4147-A177-3AD203B41FA5}">
                      <a16:colId xmlns:a16="http://schemas.microsoft.com/office/drawing/2014/main" val="20001"/>
                    </a:ext>
                  </a:extLst>
                </a:gridCol>
              </a:tblGrid>
              <a:tr h="297180">
                <a:tc>
                  <a:txBody>
                    <a:bodyPr/>
                    <a:lstStyle/>
                    <a:p>
                      <a:pPr algn="just">
                        <a:spcAft>
                          <a:spcPts val="0"/>
                        </a:spcAft>
                      </a:pPr>
                      <a:r>
                        <a:rPr lang="en-US" sz="1100" b="1" dirty="0">
                          <a:solidFill>
                            <a:srgbClr val="000000"/>
                          </a:solidFill>
                          <a:latin typeface="Arial"/>
                          <a:ea typeface="Times New Roman"/>
                          <a:cs typeface="Arial"/>
                        </a:rPr>
                        <a:t>Fault class</a:t>
                      </a:r>
                      <a:endParaRPr lang="en-GB" sz="1100" b="1" dirty="0">
                        <a:solidFill>
                          <a:srgbClr val="000000"/>
                        </a:solidFill>
                        <a:latin typeface="Arial"/>
                        <a:ea typeface="Times New Roman"/>
                        <a:cs typeface="Arial"/>
                      </a:endParaRPr>
                    </a:p>
                  </a:txBody>
                  <a:tcPr marL="40958" marR="40958" marT="68580" marB="68580"/>
                </a:tc>
                <a:tc>
                  <a:txBody>
                    <a:bodyPr/>
                    <a:lstStyle/>
                    <a:p>
                      <a:pPr algn="just">
                        <a:spcAft>
                          <a:spcPts val="0"/>
                        </a:spcAft>
                      </a:pPr>
                      <a:r>
                        <a:rPr lang="en-US" sz="1100" b="1" dirty="0">
                          <a:solidFill>
                            <a:srgbClr val="000000"/>
                          </a:solidFill>
                          <a:latin typeface="Arial"/>
                          <a:ea typeface="Times New Roman"/>
                          <a:cs typeface="Arial"/>
                        </a:rPr>
                        <a:t>Inspection check</a:t>
                      </a:r>
                      <a:endParaRPr lang="en-GB" sz="1100" b="1" dirty="0">
                        <a:solidFill>
                          <a:srgbClr val="000000"/>
                        </a:solidFill>
                        <a:latin typeface="Arial"/>
                        <a:ea typeface="Times New Roman"/>
                        <a:cs typeface="Arial"/>
                      </a:endParaRPr>
                    </a:p>
                  </a:txBody>
                  <a:tcPr marL="40958" marR="40958" marT="68580" marB="68580"/>
                </a:tc>
                <a:extLst>
                  <a:ext uri="{0D108BD9-81ED-4DB2-BD59-A6C34878D82A}">
                    <a16:rowId xmlns:a16="http://schemas.microsoft.com/office/drawing/2014/main" val="10000"/>
                  </a:ext>
                </a:extLst>
              </a:tr>
              <a:tr h="1165860">
                <a:tc>
                  <a:txBody>
                    <a:bodyPr/>
                    <a:lstStyle/>
                    <a:p>
                      <a:pPr algn="just">
                        <a:spcAft>
                          <a:spcPts val="0"/>
                        </a:spcAft>
                      </a:pPr>
                      <a:r>
                        <a:rPr lang="en-US" sz="1200" dirty="0">
                          <a:solidFill>
                            <a:srgbClr val="000000"/>
                          </a:solidFill>
                          <a:latin typeface="Arial"/>
                          <a:ea typeface="Times New Roman"/>
                          <a:cs typeface="Arial"/>
                        </a:rPr>
                        <a:t>Interface faults</a:t>
                      </a:r>
                      <a:endParaRPr lang="en-GB" sz="1200" dirty="0">
                        <a:solidFill>
                          <a:srgbClr val="000000"/>
                        </a:solidFill>
                        <a:latin typeface="Arial"/>
                        <a:ea typeface="Times New Roman"/>
                        <a:cs typeface="Arial"/>
                      </a:endParaRPr>
                    </a:p>
                  </a:txBody>
                  <a:tcPr marL="40958" marR="40958" marT="0" marB="68580"/>
                </a:tc>
                <a:tc>
                  <a:txBody>
                    <a:bodyPr/>
                    <a:lstStyle/>
                    <a:p>
                      <a:pPr marL="342900" lvl="0" indent="-342900" algn="just">
                        <a:spcAft>
                          <a:spcPts val="0"/>
                        </a:spcAft>
                        <a:buFont typeface="Symbol"/>
                        <a:buChar char=""/>
                        <a:tabLst>
                          <a:tab pos="228600" algn="l"/>
                        </a:tabLst>
                      </a:pPr>
                      <a:r>
                        <a:rPr lang="en-US" sz="1200">
                          <a:solidFill>
                            <a:srgbClr val="000000"/>
                          </a:solidFill>
                          <a:latin typeface="Arial"/>
                          <a:ea typeface="Times New Roman"/>
                          <a:cs typeface="Arial"/>
                        </a:rPr>
                        <a:t>Do all function and method calls have the correct number of parameters?</a:t>
                      </a:r>
                      <a:endParaRPr lang="en-GB" sz="1200">
                        <a:solidFill>
                          <a:srgbClr val="000000"/>
                        </a:solidFill>
                        <a:latin typeface="Arial"/>
                        <a:ea typeface="Times New Roman"/>
                        <a:cs typeface="Arial"/>
                      </a:endParaRPr>
                    </a:p>
                    <a:p>
                      <a:pPr marL="342900" lvl="0" indent="-342900" algn="just">
                        <a:spcAft>
                          <a:spcPts val="0"/>
                        </a:spcAft>
                        <a:buFont typeface="Symbol"/>
                        <a:buChar char=""/>
                        <a:tabLst>
                          <a:tab pos="228600" algn="l"/>
                        </a:tabLst>
                      </a:pPr>
                      <a:r>
                        <a:rPr lang="en-US" sz="1200">
                          <a:solidFill>
                            <a:srgbClr val="000000"/>
                          </a:solidFill>
                          <a:latin typeface="Arial"/>
                          <a:ea typeface="Times New Roman"/>
                          <a:cs typeface="Arial"/>
                        </a:rPr>
                        <a:t>Do formal and actual parameter types match? </a:t>
                      </a:r>
                      <a:endParaRPr lang="en-GB" sz="1200">
                        <a:solidFill>
                          <a:srgbClr val="000000"/>
                        </a:solidFill>
                        <a:latin typeface="Arial"/>
                        <a:ea typeface="Times New Roman"/>
                        <a:cs typeface="Arial"/>
                      </a:endParaRPr>
                    </a:p>
                    <a:p>
                      <a:pPr marL="342900" lvl="0" indent="-342900" algn="just">
                        <a:spcAft>
                          <a:spcPts val="0"/>
                        </a:spcAft>
                        <a:buFont typeface="Symbol"/>
                        <a:buChar char=""/>
                        <a:tabLst>
                          <a:tab pos="228600" algn="l"/>
                        </a:tabLst>
                      </a:pPr>
                      <a:r>
                        <a:rPr lang="en-US" sz="1200">
                          <a:solidFill>
                            <a:srgbClr val="000000"/>
                          </a:solidFill>
                          <a:latin typeface="Arial"/>
                          <a:ea typeface="Times New Roman"/>
                          <a:cs typeface="Arial"/>
                        </a:rPr>
                        <a:t>Are the parameters in the right order? </a:t>
                      </a:r>
                      <a:endParaRPr lang="en-GB" sz="1200">
                        <a:solidFill>
                          <a:srgbClr val="000000"/>
                        </a:solidFill>
                        <a:latin typeface="Arial"/>
                        <a:ea typeface="Times New Roman"/>
                        <a:cs typeface="Arial"/>
                      </a:endParaRPr>
                    </a:p>
                    <a:p>
                      <a:pPr marL="342900" lvl="0" indent="-342900" algn="just">
                        <a:spcAft>
                          <a:spcPts val="0"/>
                        </a:spcAft>
                        <a:buFont typeface="Symbol"/>
                        <a:buChar char=""/>
                        <a:tabLst>
                          <a:tab pos="228600" algn="l"/>
                        </a:tabLst>
                      </a:pPr>
                      <a:r>
                        <a:rPr lang="en-US" sz="1200">
                          <a:solidFill>
                            <a:srgbClr val="000000"/>
                          </a:solidFill>
                          <a:latin typeface="Arial"/>
                          <a:ea typeface="Times New Roman"/>
                          <a:cs typeface="Arial"/>
                        </a:rPr>
                        <a:t>If components access shared memory, do they have the same model of the shared memory structure?</a:t>
                      </a:r>
                      <a:endParaRPr lang="en-GB" sz="1200">
                        <a:solidFill>
                          <a:srgbClr val="000000"/>
                        </a:solidFill>
                        <a:latin typeface="Arial"/>
                        <a:ea typeface="Times New Roman"/>
                        <a:cs typeface="Arial"/>
                      </a:endParaRPr>
                    </a:p>
                  </a:txBody>
                  <a:tcPr marL="40958" marR="40958" marT="0" marB="68580"/>
                </a:tc>
                <a:extLst>
                  <a:ext uri="{0D108BD9-81ED-4DB2-BD59-A6C34878D82A}">
                    <a16:rowId xmlns:a16="http://schemas.microsoft.com/office/drawing/2014/main" val="10001"/>
                  </a:ext>
                </a:extLst>
              </a:tr>
              <a:tr h="1165860">
                <a:tc>
                  <a:txBody>
                    <a:bodyPr/>
                    <a:lstStyle/>
                    <a:p>
                      <a:pPr algn="just">
                        <a:spcAft>
                          <a:spcPts val="0"/>
                        </a:spcAft>
                      </a:pPr>
                      <a:r>
                        <a:rPr lang="en-US" sz="1200" dirty="0">
                          <a:solidFill>
                            <a:srgbClr val="000000"/>
                          </a:solidFill>
                          <a:latin typeface="Arial"/>
                          <a:ea typeface="Times New Roman"/>
                          <a:cs typeface="Arial"/>
                        </a:rPr>
                        <a:t>Storage management faults</a:t>
                      </a:r>
                      <a:endParaRPr lang="en-GB" sz="1200" dirty="0">
                        <a:solidFill>
                          <a:srgbClr val="000000"/>
                        </a:solidFill>
                        <a:latin typeface="Arial"/>
                        <a:ea typeface="Times New Roman"/>
                        <a:cs typeface="Arial"/>
                      </a:endParaRPr>
                    </a:p>
                  </a:txBody>
                  <a:tcPr marL="40958" marR="40958" marT="0" marB="68580"/>
                </a:tc>
                <a:tc>
                  <a:txBody>
                    <a:bodyPr/>
                    <a:lstStyle/>
                    <a:p>
                      <a:pPr marL="342900" lvl="0" indent="-342900" algn="just">
                        <a:spcAft>
                          <a:spcPts val="0"/>
                        </a:spcAft>
                        <a:buFont typeface="Symbol"/>
                        <a:buChar char=""/>
                        <a:tabLst>
                          <a:tab pos="228600" algn="l"/>
                        </a:tabLst>
                      </a:pPr>
                      <a:r>
                        <a:rPr lang="en-US" sz="1200">
                          <a:solidFill>
                            <a:srgbClr val="000000"/>
                          </a:solidFill>
                          <a:latin typeface="Arial"/>
                          <a:ea typeface="Times New Roman"/>
                          <a:cs typeface="Arial"/>
                        </a:rPr>
                        <a:t>If a linked structure is modified, have all links been correctly reassigned?</a:t>
                      </a:r>
                      <a:endParaRPr lang="en-GB" sz="1200">
                        <a:solidFill>
                          <a:srgbClr val="000000"/>
                        </a:solidFill>
                        <a:latin typeface="Arial"/>
                        <a:ea typeface="Times New Roman"/>
                        <a:cs typeface="Arial"/>
                      </a:endParaRPr>
                    </a:p>
                    <a:p>
                      <a:pPr marL="342900" lvl="0" indent="-342900" algn="just">
                        <a:spcAft>
                          <a:spcPts val="0"/>
                        </a:spcAft>
                        <a:buFont typeface="Symbol"/>
                        <a:buChar char=""/>
                        <a:tabLst>
                          <a:tab pos="228600" algn="l"/>
                        </a:tabLst>
                      </a:pPr>
                      <a:r>
                        <a:rPr lang="en-US" sz="1200">
                          <a:solidFill>
                            <a:srgbClr val="000000"/>
                          </a:solidFill>
                          <a:latin typeface="Arial"/>
                          <a:ea typeface="Times New Roman"/>
                          <a:cs typeface="Arial"/>
                        </a:rPr>
                        <a:t>If dynamic storage is used, has space been allocated correctly?</a:t>
                      </a:r>
                      <a:endParaRPr lang="en-GB" sz="1200">
                        <a:solidFill>
                          <a:srgbClr val="000000"/>
                        </a:solidFill>
                        <a:latin typeface="Arial"/>
                        <a:ea typeface="Times New Roman"/>
                        <a:cs typeface="Arial"/>
                      </a:endParaRPr>
                    </a:p>
                    <a:p>
                      <a:pPr marL="342900" lvl="0" indent="-342900" algn="just">
                        <a:spcAft>
                          <a:spcPts val="0"/>
                        </a:spcAft>
                        <a:buFont typeface="Symbol"/>
                        <a:buChar char=""/>
                        <a:tabLst>
                          <a:tab pos="228600" algn="l"/>
                        </a:tabLst>
                      </a:pPr>
                      <a:r>
                        <a:rPr lang="en-US" sz="1200">
                          <a:solidFill>
                            <a:srgbClr val="000000"/>
                          </a:solidFill>
                          <a:latin typeface="Arial"/>
                          <a:ea typeface="Times New Roman"/>
                          <a:cs typeface="Arial"/>
                        </a:rPr>
                        <a:t>Is space explicitly deallocated after it is no longer required?</a:t>
                      </a:r>
                      <a:endParaRPr lang="en-GB" sz="1200">
                        <a:solidFill>
                          <a:srgbClr val="000000"/>
                        </a:solidFill>
                        <a:latin typeface="Arial"/>
                        <a:ea typeface="Times New Roman"/>
                        <a:cs typeface="Arial"/>
                      </a:endParaRPr>
                    </a:p>
                  </a:txBody>
                  <a:tcPr marL="40958" marR="40958" marT="0" marB="68580"/>
                </a:tc>
                <a:extLst>
                  <a:ext uri="{0D108BD9-81ED-4DB2-BD59-A6C34878D82A}">
                    <a16:rowId xmlns:a16="http://schemas.microsoft.com/office/drawing/2014/main" val="10002"/>
                  </a:ext>
                </a:extLst>
              </a:tr>
              <a:tr h="434340">
                <a:tc>
                  <a:txBody>
                    <a:bodyPr/>
                    <a:lstStyle/>
                    <a:p>
                      <a:pPr algn="just">
                        <a:spcAft>
                          <a:spcPts val="0"/>
                        </a:spcAft>
                      </a:pPr>
                      <a:r>
                        <a:rPr lang="en-US" sz="1200">
                          <a:solidFill>
                            <a:srgbClr val="000000"/>
                          </a:solidFill>
                          <a:latin typeface="Arial"/>
                          <a:ea typeface="Times New Roman"/>
                          <a:cs typeface="Arial"/>
                        </a:rPr>
                        <a:t>Exception management faults</a:t>
                      </a:r>
                      <a:endParaRPr lang="en-GB" sz="1200">
                        <a:solidFill>
                          <a:srgbClr val="000000"/>
                        </a:solidFill>
                        <a:latin typeface="Arial"/>
                        <a:ea typeface="Times New Roman"/>
                        <a:cs typeface="Arial"/>
                      </a:endParaRPr>
                    </a:p>
                  </a:txBody>
                  <a:tcPr marL="40958" marR="40958" marT="0" marB="68580"/>
                </a:tc>
                <a:tc>
                  <a:txBody>
                    <a:bodyPr/>
                    <a:lstStyle/>
                    <a:p>
                      <a:pPr marL="342900" lvl="0" indent="-342900" algn="just">
                        <a:spcAft>
                          <a:spcPts val="0"/>
                        </a:spcAft>
                        <a:buFont typeface="Symbol"/>
                        <a:buChar char=""/>
                        <a:tabLst>
                          <a:tab pos="228600" algn="l"/>
                        </a:tabLst>
                      </a:pPr>
                      <a:r>
                        <a:rPr lang="en-US" sz="1200" dirty="0">
                          <a:solidFill>
                            <a:srgbClr val="000000"/>
                          </a:solidFill>
                          <a:latin typeface="Arial"/>
                          <a:ea typeface="Times New Roman"/>
                          <a:cs typeface="Arial"/>
                        </a:rPr>
                        <a:t>Have all possible error conditions been taken into account?</a:t>
                      </a:r>
                      <a:endParaRPr lang="en-GB" sz="1200" dirty="0">
                        <a:solidFill>
                          <a:srgbClr val="000000"/>
                        </a:solidFill>
                        <a:latin typeface="Arial"/>
                        <a:ea typeface="Times New Roman"/>
                        <a:cs typeface="Arial"/>
                      </a:endParaRPr>
                    </a:p>
                  </a:txBody>
                  <a:tcPr marL="40958" marR="40958" marT="0" marB="68580"/>
                </a:tc>
                <a:extLst>
                  <a:ext uri="{0D108BD9-81ED-4DB2-BD59-A6C34878D82A}">
                    <a16:rowId xmlns:a16="http://schemas.microsoft.com/office/drawing/2014/main" val="10003"/>
                  </a:ext>
                </a:extLst>
              </a:tr>
            </a:tbl>
          </a:graphicData>
        </a:graphic>
      </p:graphicFrame>
      <p:sp>
        <p:nvSpPr>
          <p:cNvPr id="3" name="Footer Placeholder 2">
            <a:extLst>
              <a:ext uri="{FF2B5EF4-FFF2-40B4-BE49-F238E27FC236}">
                <a16:creationId xmlns:a16="http://schemas.microsoft.com/office/drawing/2014/main" id="{DECBFC5D-7E3A-2657-B999-45D428773610}"/>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5" name="Slide Number Placeholder 4">
            <a:extLst>
              <a:ext uri="{FF2B5EF4-FFF2-40B4-BE49-F238E27FC236}">
                <a16:creationId xmlns:a16="http://schemas.microsoft.com/office/drawing/2014/main" id="{32B12F61-1B7D-8178-CA0F-01ECFF5AD4FF}"/>
              </a:ext>
            </a:extLst>
          </p:cNvPr>
          <p:cNvSpPr>
            <a:spLocks noGrp="1"/>
          </p:cNvSpPr>
          <p:nvPr>
            <p:ph type="sldNum" sz="quarter" idx="12"/>
          </p:nvPr>
        </p:nvSpPr>
        <p:spPr/>
        <p:txBody>
          <a:bodyPr/>
          <a:lstStyle/>
          <a:p>
            <a:fld id="{8E41B671-95F8-AD49-965B-CC100353298F}" type="slidenum">
              <a:rPr lang="en-AU" altLang="x-none" smtClean="0"/>
              <a:pPr/>
              <a:t>13</a:t>
            </a:fld>
            <a:endParaRPr lang="en-AU" altLang="x-none"/>
          </a:p>
        </p:txBody>
      </p:sp>
      <p:sp>
        <p:nvSpPr>
          <p:cNvPr id="6" name="Text Placeholder 5">
            <a:extLst>
              <a:ext uri="{FF2B5EF4-FFF2-40B4-BE49-F238E27FC236}">
                <a16:creationId xmlns:a16="http://schemas.microsoft.com/office/drawing/2014/main" id="{6D9B0063-905B-EAEA-A7B2-EF7573BEF66D}"/>
              </a:ext>
            </a:extLst>
          </p:cNvPr>
          <p:cNvSpPr>
            <a:spLocks noGrp="1"/>
          </p:cNvSpPr>
          <p:nvPr>
            <p:ph type="body" sz="quarter" idx="13"/>
          </p:nvPr>
        </p:nvSpPr>
        <p:spPr/>
        <p:txBody>
          <a:bodyPr/>
          <a:lstStyle/>
          <a:p>
            <a:r>
              <a:rPr lang="en-US" dirty="0"/>
              <a:t>An inspection checklist</a:t>
            </a:r>
            <a:r>
              <a:rPr lang="en-GB" dirty="0"/>
              <a:t> (b)</a:t>
            </a:r>
            <a:endParaRPr lang="en-AU" dirty="0"/>
          </a:p>
        </p:txBody>
      </p:sp>
      <p:pic>
        <p:nvPicPr>
          <p:cNvPr id="7" name="Picture 6" descr="A picture containing text, stationary, colorful&#10;&#10;Description automatically generated">
            <a:extLst>
              <a:ext uri="{FF2B5EF4-FFF2-40B4-BE49-F238E27FC236}">
                <a16:creationId xmlns:a16="http://schemas.microsoft.com/office/drawing/2014/main" id="{A9BA6A4F-17F2-CE82-A6C9-F9B34B37BF73}"/>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14889B7-30A2-F0D2-D198-4C46883D4E4C}"/>
              </a:ext>
            </a:extLst>
          </p:cNvPr>
          <p:cNvSpPr>
            <a:spLocks noGrp="1"/>
          </p:cNvSpPr>
          <p:nvPr>
            <p:ph type="ftr" sz="quarter" idx="11"/>
          </p:nvPr>
        </p:nvSpPr>
        <p:spPr/>
        <p:txBody>
          <a:bodyPr/>
          <a:lstStyle/>
          <a:p>
            <a:r>
              <a:rPr lang="en-US"/>
              <a:t>ANU SCHOOL OF COMPUTING   |  COMP 2120 / COMP 6120 | WEEK 4 OF 12: Inspection</a:t>
            </a:r>
            <a:endParaRPr lang="en-AU" dirty="0"/>
          </a:p>
        </p:txBody>
      </p:sp>
      <p:sp>
        <p:nvSpPr>
          <p:cNvPr id="4" name="Slide Number Placeholder 3">
            <a:extLst>
              <a:ext uri="{FF2B5EF4-FFF2-40B4-BE49-F238E27FC236}">
                <a16:creationId xmlns:a16="http://schemas.microsoft.com/office/drawing/2014/main" id="{121C121D-D438-B20E-9BB5-DB98394481E0}"/>
              </a:ext>
            </a:extLst>
          </p:cNvPr>
          <p:cNvSpPr>
            <a:spLocks noGrp="1"/>
          </p:cNvSpPr>
          <p:nvPr>
            <p:ph type="sldNum" sz="quarter" idx="12"/>
          </p:nvPr>
        </p:nvSpPr>
        <p:spPr/>
        <p:txBody>
          <a:bodyPr/>
          <a:lstStyle/>
          <a:p>
            <a:fld id="{10A01DC5-1685-4615-8240-15192985C6A2}" type="slidenum">
              <a:rPr lang="en-AU" smtClean="0"/>
              <a:pPr/>
              <a:t>130</a:t>
            </a:fld>
            <a:endParaRPr lang="en-AU"/>
          </a:p>
        </p:txBody>
      </p:sp>
      <p:sp>
        <p:nvSpPr>
          <p:cNvPr id="5" name="Text Placeholder 4">
            <a:extLst>
              <a:ext uri="{FF2B5EF4-FFF2-40B4-BE49-F238E27FC236}">
                <a16:creationId xmlns:a16="http://schemas.microsoft.com/office/drawing/2014/main" id="{747E20C8-0FA0-3775-C236-803E44FF4C5D}"/>
              </a:ext>
            </a:extLst>
          </p:cNvPr>
          <p:cNvSpPr>
            <a:spLocks noGrp="1"/>
          </p:cNvSpPr>
          <p:nvPr>
            <p:ph type="body" sz="quarter" idx="13"/>
          </p:nvPr>
        </p:nvSpPr>
        <p:spPr/>
        <p:txBody>
          <a:bodyPr>
            <a:normAutofit lnSpcReduction="10000"/>
          </a:bodyPr>
          <a:lstStyle/>
          <a:p>
            <a:r>
              <a:rPr lang="en-US" dirty="0"/>
              <a:t>Configuration management</a:t>
            </a:r>
          </a:p>
          <a:p>
            <a:r>
              <a:rPr lang="en-US" dirty="0"/>
              <a:t>tool interaction</a:t>
            </a:r>
            <a:endParaRPr lang="en-AU" dirty="0"/>
          </a:p>
        </p:txBody>
      </p:sp>
      <p:pic>
        <p:nvPicPr>
          <p:cNvPr id="6" name="Picture 5" descr="7.14 CM_activities.eps">
            <a:extLst>
              <a:ext uri="{FF2B5EF4-FFF2-40B4-BE49-F238E27FC236}">
                <a16:creationId xmlns:a16="http://schemas.microsoft.com/office/drawing/2014/main" id="{9B734E39-D2C5-0582-CC88-109A4444B7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7825" y="1452563"/>
            <a:ext cx="5898622" cy="2817813"/>
          </a:xfrm>
          <a:prstGeom prst="rect">
            <a:avLst/>
          </a:prstGeom>
        </p:spPr>
      </p:pic>
      <p:pic>
        <p:nvPicPr>
          <p:cNvPr id="7" name="Picture 6" descr="Sommerville Cover.jpg">
            <a:extLst>
              <a:ext uri="{FF2B5EF4-FFF2-40B4-BE49-F238E27FC236}">
                <a16:creationId xmlns:a16="http://schemas.microsoft.com/office/drawing/2014/main" id="{8217224E-0150-020E-F308-E378AED7F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extLst>
      <p:ext uri="{BB962C8B-B14F-4D97-AF65-F5344CB8AC3E}">
        <p14:creationId xmlns:p14="http://schemas.microsoft.com/office/powerpoint/2010/main" val="31278658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A1A69-EFD7-CE33-8FFE-BA4F1603ECB6}"/>
              </a:ext>
            </a:extLst>
          </p:cNvPr>
          <p:cNvSpPr>
            <a:spLocks noGrp="1"/>
          </p:cNvSpPr>
          <p:nvPr>
            <p:ph idx="1"/>
          </p:nvPr>
        </p:nvSpPr>
        <p:spPr/>
        <p:txBody>
          <a:bodyPr>
            <a:normAutofit fontScale="92500"/>
          </a:bodyPr>
          <a:lstStyle/>
          <a:p>
            <a:endParaRPr lang="en-US" dirty="0"/>
          </a:p>
          <a:p>
            <a:r>
              <a:rPr lang="en-US" dirty="0"/>
              <a:t>Most software is developed on one computer (the host), but runs on a separate machine (the target). </a:t>
            </a:r>
          </a:p>
          <a:p>
            <a:r>
              <a:rPr lang="en-US" dirty="0"/>
              <a:t>More generally, we can talk about a development platform and an execution platform. </a:t>
            </a:r>
          </a:p>
          <a:p>
            <a:pPr lvl="1"/>
            <a:r>
              <a:rPr lang="en-US" dirty="0"/>
              <a:t>A platform is more than just hardware. </a:t>
            </a:r>
          </a:p>
          <a:p>
            <a:pPr lvl="1"/>
            <a:r>
              <a:rPr lang="en-US" dirty="0"/>
              <a:t>It includes the installed operating system plus other supporting software such as a database management system or, for development platforms, an interactive development environment.</a:t>
            </a:r>
          </a:p>
          <a:p>
            <a:r>
              <a:rPr lang="en-US" dirty="0"/>
              <a:t>Development platform usually has different installed software than execution platform;</a:t>
            </a:r>
            <a:r>
              <a:rPr lang="en-GB" dirty="0"/>
              <a:t> these platforms may have different architectures.</a:t>
            </a:r>
            <a:endParaRPr lang="en-US" dirty="0"/>
          </a:p>
        </p:txBody>
      </p:sp>
      <p:sp>
        <p:nvSpPr>
          <p:cNvPr id="3" name="Footer Placeholder 2">
            <a:extLst>
              <a:ext uri="{FF2B5EF4-FFF2-40B4-BE49-F238E27FC236}">
                <a16:creationId xmlns:a16="http://schemas.microsoft.com/office/drawing/2014/main" id="{D0FEB54D-DE52-8BCD-8A47-6F23A18FE8C0}"/>
              </a:ext>
            </a:extLst>
          </p:cNvPr>
          <p:cNvSpPr>
            <a:spLocks noGrp="1"/>
          </p:cNvSpPr>
          <p:nvPr>
            <p:ph type="ftr" sz="quarter" idx="11"/>
          </p:nvPr>
        </p:nvSpPr>
        <p:spPr/>
        <p:txBody>
          <a:bodyPr/>
          <a:lstStyle/>
          <a:p>
            <a:r>
              <a:rPr lang="en-US"/>
              <a:t>ANU SCHOOL OF COMPUTING   |  COMP 2120 / COMP 6120 | WEEK 4 OF 12: Inspection</a:t>
            </a:r>
            <a:endParaRPr lang="en-AU" dirty="0"/>
          </a:p>
        </p:txBody>
      </p:sp>
      <p:sp>
        <p:nvSpPr>
          <p:cNvPr id="4" name="Slide Number Placeholder 3">
            <a:extLst>
              <a:ext uri="{FF2B5EF4-FFF2-40B4-BE49-F238E27FC236}">
                <a16:creationId xmlns:a16="http://schemas.microsoft.com/office/drawing/2014/main" id="{C6C8A91A-FD6D-D9DE-8007-985AEE502743}"/>
              </a:ext>
            </a:extLst>
          </p:cNvPr>
          <p:cNvSpPr>
            <a:spLocks noGrp="1"/>
          </p:cNvSpPr>
          <p:nvPr>
            <p:ph type="sldNum" sz="quarter" idx="12"/>
          </p:nvPr>
        </p:nvSpPr>
        <p:spPr/>
        <p:txBody>
          <a:bodyPr/>
          <a:lstStyle/>
          <a:p>
            <a:fld id="{10A01DC5-1685-4615-8240-15192985C6A2}" type="slidenum">
              <a:rPr lang="en-AU" smtClean="0"/>
              <a:pPr/>
              <a:t>131</a:t>
            </a:fld>
            <a:endParaRPr lang="en-AU"/>
          </a:p>
        </p:txBody>
      </p:sp>
      <p:sp>
        <p:nvSpPr>
          <p:cNvPr id="5" name="Text Placeholder 4">
            <a:extLst>
              <a:ext uri="{FF2B5EF4-FFF2-40B4-BE49-F238E27FC236}">
                <a16:creationId xmlns:a16="http://schemas.microsoft.com/office/drawing/2014/main" id="{39288FA0-BA4D-27BB-D3E5-63C95DEA7043}"/>
              </a:ext>
            </a:extLst>
          </p:cNvPr>
          <p:cNvSpPr>
            <a:spLocks noGrp="1"/>
          </p:cNvSpPr>
          <p:nvPr>
            <p:ph type="body" sz="quarter" idx="13"/>
          </p:nvPr>
        </p:nvSpPr>
        <p:spPr/>
        <p:txBody>
          <a:bodyPr/>
          <a:lstStyle/>
          <a:p>
            <a:r>
              <a:rPr lang="en-US" dirty="0"/>
              <a:t>Host-target development</a:t>
            </a:r>
            <a:endParaRPr lang="en-AU" dirty="0"/>
          </a:p>
        </p:txBody>
      </p:sp>
      <p:pic>
        <p:nvPicPr>
          <p:cNvPr id="6" name="Picture 5" descr="Sommerville Cover.jpg">
            <a:extLst>
              <a:ext uri="{FF2B5EF4-FFF2-40B4-BE49-F238E27FC236}">
                <a16:creationId xmlns:a16="http://schemas.microsoft.com/office/drawing/2014/main" id="{CDF98157-70CD-3EA1-4C4A-AB4A21199B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extLst>
      <p:ext uri="{BB962C8B-B14F-4D97-AF65-F5344CB8AC3E}">
        <p14:creationId xmlns:p14="http://schemas.microsoft.com/office/powerpoint/2010/main" val="293031331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5CBED7-248B-14D3-6677-1D74A20811C3}"/>
              </a:ext>
            </a:extLst>
          </p:cNvPr>
          <p:cNvSpPr>
            <a:spLocks noGrp="1"/>
          </p:cNvSpPr>
          <p:nvPr>
            <p:ph idx="1"/>
          </p:nvPr>
        </p:nvSpPr>
        <p:spPr/>
        <p:txBody>
          <a:bodyPr>
            <a:normAutofit fontScale="92500" lnSpcReduction="20000"/>
          </a:bodyPr>
          <a:lstStyle/>
          <a:p>
            <a:endParaRPr lang="en-US" dirty="0"/>
          </a:p>
          <a:p>
            <a:r>
              <a:rPr lang="en-US" dirty="0"/>
              <a:t>If a component is designed for a specific hardware architecture, or relies on some other software system, it must obviously be deployed on a platform that provides the required hardware and software support.</a:t>
            </a:r>
            <a:endParaRPr lang="en-GB" dirty="0"/>
          </a:p>
          <a:p>
            <a:r>
              <a:rPr lang="en-US" dirty="0"/>
              <a:t>High availability systems may require components to be deployed on more than one platform. This means that, in the event of platform failure, an alternative implementation of the component is available.</a:t>
            </a:r>
            <a:r>
              <a:rPr lang="en-GB" dirty="0"/>
              <a:t> </a:t>
            </a:r>
            <a:endParaRPr lang="en-US" dirty="0"/>
          </a:p>
          <a:p>
            <a:r>
              <a:rPr lang="en-US" dirty="0"/>
              <a:t>If there is a high level of communications traffic between components, it usually makes sense to deploy them on the same platform or on platforms that are physically close to one other. This reduces the delay between the time a message is sent by one component and received by another.</a:t>
            </a:r>
            <a:endParaRPr lang="en-GB" dirty="0"/>
          </a:p>
        </p:txBody>
      </p:sp>
      <p:sp>
        <p:nvSpPr>
          <p:cNvPr id="3" name="Footer Placeholder 2">
            <a:extLst>
              <a:ext uri="{FF2B5EF4-FFF2-40B4-BE49-F238E27FC236}">
                <a16:creationId xmlns:a16="http://schemas.microsoft.com/office/drawing/2014/main" id="{44153140-B021-D893-9744-711C9BC81CE7}"/>
              </a:ext>
            </a:extLst>
          </p:cNvPr>
          <p:cNvSpPr>
            <a:spLocks noGrp="1"/>
          </p:cNvSpPr>
          <p:nvPr>
            <p:ph type="ftr" sz="quarter" idx="11"/>
          </p:nvPr>
        </p:nvSpPr>
        <p:spPr/>
        <p:txBody>
          <a:bodyPr/>
          <a:lstStyle/>
          <a:p>
            <a:r>
              <a:rPr lang="en-US"/>
              <a:t>ANU SCHOOL OF COMPUTING   |  COMP 2120 / COMP 6120 | WEEK 4 OF 12: Inspection</a:t>
            </a:r>
            <a:endParaRPr lang="en-AU" dirty="0"/>
          </a:p>
        </p:txBody>
      </p:sp>
      <p:sp>
        <p:nvSpPr>
          <p:cNvPr id="4" name="Slide Number Placeholder 3">
            <a:extLst>
              <a:ext uri="{FF2B5EF4-FFF2-40B4-BE49-F238E27FC236}">
                <a16:creationId xmlns:a16="http://schemas.microsoft.com/office/drawing/2014/main" id="{B05221D9-61B0-9964-EE02-46ABEDCCFA7E}"/>
              </a:ext>
            </a:extLst>
          </p:cNvPr>
          <p:cNvSpPr>
            <a:spLocks noGrp="1"/>
          </p:cNvSpPr>
          <p:nvPr>
            <p:ph type="sldNum" sz="quarter" idx="12"/>
          </p:nvPr>
        </p:nvSpPr>
        <p:spPr/>
        <p:txBody>
          <a:bodyPr/>
          <a:lstStyle/>
          <a:p>
            <a:fld id="{10A01DC5-1685-4615-8240-15192985C6A2}" type="slidenum">
              <a:rPr lang="en-AU" smtClean="0"/>
              <a:pPr/>
              <a:t>132</a:t>
            </a:fld>
            <a:endParaRPr lang="en-AU"/>
          </a:p>
        </p:txBody>
      </p:sp>
      <p:sp>
        <p:nvSpPr>
          <p:cNvPr id="5" name="Text Placeholder 4">
            <a:extLst>
              <a:ext uri="{FF2B5EF4-FFF2-40B4-BE49-F238E27FC236}">
                <a16:creationId xmlns:a16="http://schemas.microsoft.com/office/drawing/2014/main" id="{FB1C4738-D7BD-063A-7A01-8320F546FD9E}"/>
              </a:ext>
            </a:extLst>
          </p:cNvPr>
          <p:cNvSpPr>
            <a:spLocks noGrp="1"/>
          </p:cNvSpPr>
          <p:nvPr>
            <p:ph type="body" sz="quarter" idx="13"/>
          </p:nvPr>
        </p:nvSpPr>
        <p:spPr/>
        <p:txBody>
          <a:bodyPr/>
          <a:lstStyle/>
          <a:p>
            <a:r>
              <a:rPr lang="en-US" dirty="0"/>
              <a:t>Component/system deployment factors</a:t>
            </a:r>
            <a:endParaRPr lang="en-AU" dirty="0"/>
          </a:p>
        </p:txBody>
      </p:sp>
      <p:pic>
        <p:nvPicPr>
          <p:cNvPr id="6" name="Picture 5" descr="Sommerville Cover.jpg">
            <a:extLst>
              <a:ext uri="{FF2B5EF4-FFF2-40B4-BE49-F238E27FC236}">
                <a16:creationId xmlns:a16="http://schemas.microsoft.com/office/drawing/2014/main" id="{3DF0AE3A-D378-EFC1-548D-50F8E799AF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extLst>
      <p:ext uri="{BB962C8B-B14F-4D97-AF65-F5344CB8AC3E}">
        <p14:creationId xmlns:p14="http://schemas.microsoft.com/office/powerpoint/2010/main" val="229826981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7ABD2F-3740-D097-3582-77B98560C5F0}"/>
              </a:ext>
            </a:extLst>
          </p:cNvPr>
          <p:cNvSpPr>
            <a:spLocks noGrp="1"/>
          </p:cNvSpPr>
          <p:nvPr>
            <p:ph idx="1"/>
          </p:nvPr>
        </p:nvSpPr>
        <p:spPr/>
        <p:txBody>
          <a:bodyPr/>
          <a:lstStyle/>
          <a:p>
            <a:r>
              <a:rPr lang="en-US" dirty="0"/>
              <a:t>Patterns are a means of representing, sharing and reusing knowledge.</a:t>
            </a:r>
          </a:p>
          <a:p>
            <a:r>
              <a:rPr lang="en-US" dirty="0"/>
              <a:t>An architectural pattern is a stylized description of good design practice, which has been tried and tested in different environments.</a:t>
            </a:r>
          </a:p>
          <a:p>
            <a:r>
              <a:rPr lang="en-US" dirty="0"/>
              <a:t>Patterns should include information about when they are and when the are not useful.</a:t>
            </a:r>
          </a:p>
          <a:p>
            <a:r>
              <a:rPr lang="en-US" dirty="0"/>
              <a:t>Patterns may be represented using tabular and graphical descriptions.</a:t>
            </a:r>
          </a:p>
        </p:txBody>
      </p:sp>
      <p:sp>
        <p:nvSpPr>
          <p:cNvPr id="3" name="Footer Placeholder 2">
            <a:extLst>
              <a:ext uri="{FF2B5EF4-FFF2-40B4-BE49-F238E27FC236}">
                <a16:creationId xmlns:a16="http://schemas.microsoft.com/office/drawing/2014/main" id="{04F6005E-4CCE-F1A8-CBCC-76F092A0748E}"/>
              </a:ext>
            </a:extLst>
          </p:cNvPr>
          <p:cNvSpPr>
            <a:spLocks noGrp="1"/>
          </p:cNvSpPr>
          <p:nvPr>
            <p:ph type="ftr" sz="quarter" idx="11"/>
          </p:nvPr>
        </p:nvSpPr>
        <p:spPr/>
        <p:txBody>
          <a:bodyPr/>
          <a:lstStyle/>
          <a:p>
            <a:r>
              <a:rPr lang="en-US"/>
              <a:t>ANU SCHOOL OF COMPUTING   |  COMP 2120 / COMP 6120 | WEEK 4 OF 12: Inspection</a:t>
            </a:r>
            <a:endParaRPr lang="en-AU" dirty="0"/>
          </a:p>
        </p:txBody>
      </p:sp>
      <p:sp>
        <p:nvSpPr>
          <p:cNvPr id="4" name="Slide Number Placeholder 3">
            <a:extLst>
              <a:ext uri="{FF2B5EF4-FFF2-40B4-BE49-F238E27FC236}">
                <a16:creationId xmlns:a16="http://schemas.microsoft.com/office/drawing/2014/main" id="{14179CC5-62C4-2A7C-0BDD-6AD5D7AF729C}"/>
              </a:ext>
            </a:extLst>
          </p:cNvPr>
          <p:cNvSpPr>
            <a:spLocks noGrp="1"/>
          </p:cNvSpPr>
          <p:nvPr>
            <p:ph type="sldNum" sz="quarter" idx="12"/>
          </p:nvPr>
        </p:nvSpPr>
        <p:spPr/>
        <p:txBody>
          <a:bodyPr/>
          <a:lstStyle/>
          <a:p>
            <a:fld id="{10A01DC5-1685-4615-8240-15192985C6A2}" type="slidenum">
              <a:rPr lang="en-AU" smtClean="0"/>
              <a:pPr/>
              <a:t>133</a:t>
            </a:fld>
            <a:endParaRPr lang="en-AU"/>
          </a:p>
        </p:txBody>
      </p:sp>
      <p:sp>
        <p:nvSpPr>
          <p:cNvPr id="5" name="Text Placeholder 4">
            <a:extLst>
              <a:ext uri="{FF2B5EF4-FFF2-40B4-BE49-F238E27FC236}">
                <a16:creationId xmlns:a16="http://schemas.microsoft.com/office/drawing/2014/main" id="{A8E0C9EB-AF03-69E1-B99E-7759C9786F03}"/>
              </a:ext>
            </a:extLst>
          </p:cNvPr>
          <p:cNvSpPr>
            <a:spLocks noGrp="1"/>
          </p:cNvSpPr>
          <p:nvPr>
            <p:ph type="body" sz="quarter" idx="13"/>
          </p:nvPr>
        </p:nvSpPr>
        <p:spPr/>
        <p:txBody>
          <a:bodyPr/>
          <a:lstStyle/>
          <a:p>
            <a:r>
              <a:rPr lang="en-US" dirty="0"/>
              <a:t>Architectural patterns</a:t>
            </a:r>
            <a:endParaRPr lang="en-AU" dirty="0"/>
          </a:p>
        </p:txBody>
      </p:sp>
      <p:pic>
        <p:nvPicPr>
          <p:cNvPr id="6" name="Picture 5" descr="Sommerville Cover.jpg">
            <a:extLst>
              <a:ext uri="{FF2B5EF4-FFF2-40B4-BE49-F238E27FC236}">
                <a16:creationId xmlns:a16="http://schemas.microsoft.com/office/drawing/2014/main" id="{82D8039E-0A59-B574-7516-931B246C0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extLst>
      <p:ext uri="{BB962C8B-B14F-4D97-AF65-F5344CB8AC3E}">
        <p14:creationId xmlns:p14="http://schemas.microsoft.com/office/powerpoint/2010/main" val="184275159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organization of the </a:t>
            </a:r>
            <a:r>
              <a:rPr lang="en-AU" dirty="0"/>
              <a:t>MVC</a:t>
            </a:r>
            <a:endParaRPr lang="en-US" dirty="0"/>
          </a:p>
        </p:txBody>
      </p:sp>
      <p:sp>
        <p:nvSpPr>
          <p:cNvPr id="5" name="Footer Placeholder 4"/>
          <p:cNvSpPr>
            <a:spLocks noGrp="1"/>
          </p:cNvSpPr>
          <p:nvPr>
            <p:ph type="ftr" sz="quarter" idx="11"/>
          </p:nvPr>
        </p:nvSpPr>
        <p:spPr/>
        <p:txBody>
          <a:bodyPr/>
          <a:lstStyle/>
          <a:p>
            <a:r>
              <a:rPr lang="en-US"/>
              <a:t>ANU SCHOOL OF COMPUTING   |  COMP 2120 / COMP 6120 | WEEK 4 OF 12: Inspection</a:t>
            </a:r>
          </a:p>
        </p:txBody>
      </p:sp>
      <p:sp>
        <p:nvSpPr>
          <p:cNvPr id="4" name="Slide Number Placeholder 3"/>
          <p:cNvSpPr>
            <a:spLocks noGrp="1"/>
          </p:cNvSpPr>
          <p:nvPr>
            <p:ph type="sldNum" sz="quarter" idx="12"/>
          </p:nvPr>
        </p:nvSpPr>
        <p:spPr/>
        <p:txBody>
          <a:bodyPr/>
          <a:lstStyle/>
          <a:p>
            <a:fld id="{EC33B370-F672-B743-B3AF-248A63C17270}" type="slidenum">
              <a:rPr lang="en-US" smtClean="0"/>
              <a:pPr/>
              <a:t>134</a:t>
            </a:fld>
            <a:endParaRPr lang="en-US"/>
          </a:p>
        </p:txBody>
      </p:sp>
      <p:pic>
        <p:nvPicPr>
          <p:cNvPr id="16386" name="Picture 2" descr="6"/>
          <p:cNvPicPr>
            <a:picLocks noChangeAspect="1" noChangeArrowheads="1"/>
          </p:cNvPicPr>
          <p:nvPr/>
        </p:nvPicPr>
        <p:blipFill>
          <a:blip r:embed="rId2"/>
          <a:srcRect t="-10443" b="-8620"/>
          <a:stretch>
            <a:fillRect/>
          </a:stretch>
        </p:blipFill>
        <p:spPr bwMode="auto">
          <a:xfrm>
            <a:off x="2690525" y="1464469"/>
            <a:ext cx="3614738" cy="2819400"/>
          </a:xfrm>
          <a:prstGeom prst="rect">
            <a:avLst/>
          </a:prstGeom>
          <a:noFill/>
          <a:ln w="9525">
            <a:noFill/>
            <a:miter lim="800000"/>
            <a:headEnd/>
            <a:tailEnd/>
          </a:ln>
        </p:spPr>
      </p:pic>
      <p:pic>
        <p:nvPicPr>
          <p:cNvPr id="6" name="Picture 5" descr="Sommerville Cover.jpg">
            <a:extLst>
              <a:ext uri="{FF2B5EF4-FFF2-40B4-BE49-F238E27FC236}">
                <a16:creationId xmlns:a16="http://schemas.microsoft.com/office/drawing/2014/main" id="{868F9AD1-0829-61F9-8C9C-46E25B0861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transition spd="med">
    <p:wipe dir="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Model-View-Controller (MVC)</a:t>
            </a:r>
            <a:br>
              <a:rPr lang="en-US" dirty="0"/>
            </a:br>
            <a:r>
              <a:rPr lang="en-US" dirty="0"/>
              <a:t>Design Pattern</a:t>
            </a:r>
            <a:r>
              <a:rPr lang="en-GB" dirty="0"/>
              <a:t>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63332994"/>
              </p:ext>
            </p:extLst>
          </p:nvPr>
        </p:nvGraphicFramePr>
        <p:xfrm>
          <a:off x="1485900" y="1270054"/>
          <a:ext cx="6172200" cy="3175548"/>
        </p:xfrm>
        <a:graphic>
          <a:graphicData uri="http://schemas.openxmlformats.org/drawingml/2006/table">
            <a:tbl>
              <a:tblPr firstRow="1" bandRow="1">
                <a:tableStyleId>{5C22544A-7EE6-4342-B048-85BDC9FD1C3A}</a:tableStyleId>
              </a:tblPr>
              <a:tblGrid>
                <a:gridCol w="1501438">
                  <a:extLst>
                    <a:ext uri="{9D8B030D-6E8A-4147-A177-3AD203B41FA5}">
                      <a16:colId xmlns:a16="http://schemas.microsoft.com/office/drawing/2014/main" val="20000"/>
                    </a:ext>
                  </a:extLst>
                </a:gridCol>
                <a:gridCol w="4670762">
                  <a:extLst>
                    <a:ext uri="{9D8B030D-6E8A-4147-A177-3AD203B41FA5}">
                      <a16:colId xmlns:a16="http://schemas.microsoft.com/office/drawing/2014/main" val="20001"/>
                    </a:ext>
                  </a:extLst>
                </a:gridCol>
              </a:tblGrid>
              <a:tr h="321836">
                <a:tc>
                  <a:txBody>
                    <a:bodyPr/>
                    <a:lstStyle/>
                    <a:p>
                      <a:pPr algn="just">
                        <a:spcAft>
                          <a:spcPts val="0"/>
                        </a:spcAft>
                        <a:tabLst>
                          <a:tab pos="342900" algn="l"/>
                          <a:tab pos="685800" algn="l"/>
                          <a:tab pos="1028700" algn="l"/>
                        </a:tabLst>
                      </a:pPr>
                      <a:r>
                        <a:rPr lang="en-GB" sz="1100" b="1" dirty="0">
                          <a:solidFill>
                            <a:srgbClr val="000000"/>
                          </a:solidFill>
                          <a:latin typeface="Helvetica"/>
                          <a:ea typeface="Times New Roman"/>
                          <a:cs typeface="Helvetica"/>
                        </a:rPr>
                        <a:t>Name</a:t>
                      </a:r>
                    </a:p>
                  </a:txBody>
                  <a:tcPr marL="51435" marR="51435" marT="0" marB="0"/>
                </a:tc>
                <a:tc>
                  <a:txBody>
                    <a:bodyPr/>
                    <a:lstStyle/>
                    <a:p>
                      <a:pPr algn="just">
                        <a:spcAft>
                          <a:spcPts val="0"/>
                        </a:spcAft>
                        <a:tabLst>
                          <a:tab pos="342900" algn="l"/>
                          <a:tab pos="685800" algn="l"/>
                          <a:tab pos="1028700" algn="l"/>
                        </a:tabLst>
                      </a:pPr>
                      <a:r>
                        <a:rPr lang="en-GB" sz="1100" b="1" dirty="0">
                          <a:solidFill>
                            <a:srgbClr val="000000"/>
                          </a:solidFill>
                          <a:latin typeface="Helvetica"/>
                          <a:ea typeface="Times New Roman"/>
                          <a:cs typeface="Helvetica"/>
                        </a:rPr>
                        <a:t>MVC (Model-View-Controller)</a:t>
                      </a:r>
                    </a:p>
                  </a:txBody>
                  <a:tcPr marL="51435" marR="51435" marT="0" marB="0"/>
                </a:tc>
                <a:extLst>
                  <a:ext uri="{0D108BD9-81ED-4DB2-BD59-A6C34878D82A}">
                    <a16:rowId xmlns:a16="http://schemas.microsoft.com/office/drawing/2014/main" val="10000"/>
                  </a:ext>
                </a:extLst>
              </a:tr>
              <a:tr h="1164015">
                <a:tc>
                  <a:txBody>
                    <a:bodyPr/>
                    <a:lstStyle/>
                    <a:p>
                      <a:pPr algn="just">
                        <a:spcAft>
                          <a:spcPts val="0"/>
                        </a:spcAft>
                        <a:tabLst>
                          <a:tab pos="342900" algn="l"/>
                          <a:tab pos="685800" algn="l"/>
                          <a:tab pos="1028700" algn="l"/>
                        </a:tabLst>
                      </a:pPr>
                      <a:r>
                        <a:rPr lang="en-GB" sz="1100" b="1" dirty="0">
                          <a:solidFill>
                            <a:srgbClr val="000000"/>
                          </a:solidFill>
                          <a:latin typeface="Helvetica"/>
                          <a:ea typeface="Times New Roman"/>
                          <a:cs typeface="Helvetica"/>
                        </a:rPr>
                        <a:t>Description</a:t>
                      </a:r>
                    </a:p>
                  </a:txBody>
                  <a:tcPr marL="51435" marR="51435" marT="0" marB="0"/>
                </a:tc>
                <a:tc>
                  <a:txBody>
                    <a:bodyPr/>
                    <a:lstStyle/>
                    <a:p>
                      <a:pPr algn="just">
                        <a:spcAft>
                          <a:spcPts val="0"/>
                        </a:spcAft>
                        <a:tabLst>
                          <a:tab pos="342900" algn="l"/>
                          <a:tab pos="685800" algn="l"/>
                          <a:tab pos="1028700" algn="l"/>
                        </a:tabLst>
                      </a:pPr>
                      <a:r>
                        <a:rPr lang="en-GB" sz="1100" dirty="0">
                          <a:solidFill>
                            <a:srgbClr val="000000"/>
                          </a:solidFill>
                          <a:latin typeface="Helvetica"/>
                          <a:ea typeface="Times New Roman"/>
                          <a:cs typeface="Helvetica"/>
                        </a:rPr>
                        <a:t>Separates presentation and interaction from the system data. The system is structured into three logical components that interact with each other. The Model component manages the system data and associated operations on that data. The View component defines and manages how the data is presented to the user. The Controller component manages user interaction (e.g., key presses, mouse clicks, etc.) and passes these interactions to the View and the Model. See previous slide.</a:t>
                      </a:r>
                    </a:p>
                  </a:txBody>
                  <a:tcPr marL="51435" marR="51435" marT="0" marB="0"/>
                </a:tc>
                <a:extLst>
                  <a:ext uri="{0D108BD9-81ED-4DB2-BD59-A6C34878D82A}">
                    <a16:rowId xmlns:a16="http://schemas.microsoft.com/office/drawing/2014/main" val="10001"/>
                  </a:ext>
                </a:extLst>
              </a:tr>
              <a:tr h="337196">
                <a:tc>
                  <a:txBody>
                    <a:bodyPr/>
                    <a:lstStyle/>
                    <a:p>
                      <a:pPr algn="just">
                        <a:spcAft>
                          <a:spcPts val="0"/>
                        </a:spcAft>
                        <a:tabLst>
                          <a:tab pos="342900" algn="l"/>
                          <a:tab pos="685800" algn="l"/>
                          <a:tab pos="1028700" algn="l"/>
                        </a:tabLst>
                      </a:pPr>
                      <a:r>
                        <a:rPr lang="en-GB" sz="1100" b="1">
                          <a:solidFill>
                            <a:srgbClr val="000000"/>
                          </a:solidFill>
                          <a:latin typeface="Helvetica"/>
                          <a:ea typeface="Times New Roman"/>
                          <a:cs typeface="Helvetica"/>
                        </a:rPr>
                        <a:t>Example</a:t>
                      </a:r>
                    </a:p>
                  </a:txBody>
                  <a:tcPr marL="51435" marR="51435" marT="0" marB="0"/>
                </a:tc>
                <a:tc>
                  <a:txBody>
                    <a:bodyPr/>
                    <a:lstStyle/>
                    <a:p>
                      <a:pPr algn="just">
                        <a:spcAft>
                          <a:spcPts val="0"/>
                        </a:spcAft>
                        <a:tabLst>
                          <a:tab pos="342900" algn="l"/>
                          <a:tab pos="685800" algn="l"/>
                          <a:tab pos="1028700" algn="l"/>
                        </a:tabLst>
                      </a:pPr>
                      <a:r>
                        <a:rPr lang="en-GB" sz="1100" dirty="0">
                          <a:solidFill>
                            <a:srgbClr val="000000"/>
                          </a:solidFill>
                          <a:latin typeface="Helvetica"/>
                          <a:ea typeface="Times New Roman"/>
                          <a:cs typeface="Helvetica"/>
                        </a:rPr>
                        <a:t>Next slide shows the architecture of a web-based application system organized using the MVC pattern.</a:t>
                      </a:r>
                    </a:p>
                  </a:txBody>
                  <a:tcPr marL="51435" marR="51435" marT="0" marB="0"/>
                </a:tc>
                <a:extLst>
                  <a:ext uri="{0D108BD9-81ED-4DB2-BD59-A6C34878D82A}">
                    <a16:rowId xmlns:a16="http://schemas.microsoft.com/office/drawing/2014/main" val="10002"/>
                  </a:ext>
                </a:extLst>
              </a:tr>
              <a:tr h="498864">
                <a:tc>
                  <a:txBody>
                    <a:bodyPr/>
                    <a:lstStyle/>
                    <a:p>
                      <a:pPr algn="just">
                        <a:spcAft>
                          <a:spcPts val="0"/>
                        </a:spcAft>
                        <a:tabLst>
                          <a:tab pos="342900" algn="l"/>
                          <a:tab pos="685800" algn="l"/>
                          <a:tab pos="1028700" algn="l"/>
                        </a:tabLst>
                      </a:pPr>
                      <a:r>
                        <a:rPr lang="en-GB" sz="1100" b="1">
                          <a:solidFill>
                            <a:srgbClr val="000000"/>
                          </a:solidFill>
                          <a:latin typeface="Helvetica"/>
                          <a:ea typeface="Times New Roman"/>
                          <a:cs typeface="Helvetica"/>
                        </a:rPr>
                        <a:t>When used</a:t>
                      </a:r>
                    </a:p>
                  </a:txBody>
                  <a:tcPr marL="51435" marR="51435" marT="0" marB="0"/>
                </a:tc>
                <a:tc>
                  <a:txBody>
                    <a:bodyPr/>
                    <a:lstStyle/>
                    <a:p>
                      <a:pPr algn="just">
                        <a:spcAft>
                          <a:spcPts val="0"/>
                        </a:spcAft>
                        <a:tabLst>
                          <a:tab pos="342900" algn="l"/>
                          <a:tab pos="685800" algn="l"/>
                          <a:tab pos="1028700" algn="l"/>
                        </a:tabLst>
                      </a:pPr>
                      <a:r>
                        <a:rPr lang="en-GB" sz="1100" dirty="0">
                          <a:solidFill>
                            <a:srgbClr val="000000"/>
                          </a:solidFill>
                          <a:latin typeface="Helvetica"/>
                          <a:ea typeface="Times New Roman"/>
                          <a:cs typeface="Helvetica"/>
                        </a:rPr>
                        <a:t>Used when there are multiple ways to view and interact with data. Also used when the future requirements for interaction and presentation of data are unknown. </a:t>
                      </a:r>
                    </a:p>
                  </a:txBody>
                  <a:tcPr marL="51435" marR="51435" marT="0" marB="0"/>
                </a:tc>
                <a:extLst>
                  <a:ext uri="{0D108BD9-81ED-4DB2-BD59-A6C34878D82A}">
                    <a16:rowId xmlns:a16="http://schemas.microsoft.com/office/drawing/2014/main" val="10003"/>
                  </a:ext>
                </a:extLst>
              </a:tr>
              <a:tr h="498864">
                <a:tc>
                  <a:txBody>
                    <a:bodyPr/>
                    <a:lstStyle/>
                    <a:p>
                      <a:pPr algn="just">
                        <a:spcAft>
                          <a:spcPts val="0"/>
                        </a:spcAft>
                        <a:tabLst>
                          <a:tab pos="342900" algn="l"/>
                          <a:tab pos="685800" algn="l"/>
                          <a:tab pos="1028700" algn="l"/>
                        </a:tabLst>
                      </a:pPr>
                      <a:r>
                        <a:rPr lang="en-GB" sz="1100" b="1">
                          <a:solidFill>
                            <a:srgbClr val="000000"/>
                          </a:solidFill>
                          <a:latin typeface="Helvetica"/>
                          <a:ea typeface="Times New Roman"/>
                          <a:cs typeface="Helvetica"/>
                        </a:rPr>
                        <a:t>Advantages</a:t>
                      </a:r>
                    </a:p>
                  </a:txBody>
                  <a:tcPr marL="51435" marR="51435" marT="0" marB="0"/>
                </a:tc>
                <a:tc>
                  <a:txBody>
                    <a:bodyPr/>
                    <a:lstStyle/>
                    <a:p>
                      <a:pPr algn="just">
                        <a:spcAft>
                          <a:spcPts val="0"/>
                        </a:spcAft>
                        <a:tabLst>
                          <a:tab pos="342900" algn="l"/>
                          <a:tab pos="685800" algn="l"/>
                          <a:tab pos="1028700" algn="l"/>
                        </a:tabLst>
                      </a:pPr>
                      <a:r>
                        <a:rPr lang="en-GB" sz="1100" dirty="0">
                          <a:solidFill>
                            <a:srgbClr val="000000"/>
                          </a:solidFill>
                          <a:latin typeface="Helvetica"/>
                          <a:ea typeface="Times New Roman"/>
                          <a:cs typeface="Helvetica"/>
                        </a:rPr>
                        <a:t>Allows the data to change independently of its representation and vice versa. Supports presentation of the same data in different ways with changes made in one representation shown in all of them. </a:t>
                      </a:r>
                    </a:p>
                  </a:txBody>
                  <a:tcPr marL="51435" marR="51435" marT="0" marB="0"/>
                </a:tc>
                <a:extLst>
                  <a:ext uri="{0D108BD9-81ED-4DB2-BD59-A6C34878D82A}">
                    <a16:rowId xmlns:a16="http://schemas.microsoft.com/office/drawing/2014/main" val="10004"/>
                  </a:ext>
                </a:extLst>
              </a:tr>
              <a:tr h="337196">
                <a:tc>
                  <a:txBody>
                    <a:bodyPr/>
                    <a:lstStyle/>
                    <a:p>
                      <a:pPr algn="just">
                        <a:spcAft>
                          <a:spcPts val="0"/>
                        </a:spcAft>
                        <a:tabLst>
                          <a:tab pos="342900" algn="l"/>
                          <a:tab pos="685800" algn="l"/>
                          <a:tab pos="1028700" algn="l"/>
                        </a:tabLst>
                      </a:pPr>
                      <a:r>
                        <a:rPr lang="en-GB" sz="1100" b="1">
                          <a:solidFill>
                            <a:srgbClr val="000000"/>
                          </a:solidFill>
                          <a:latin typeface="Helvetica"/>
                          <a:ea typeface="Times New Roman"/>
                          <a:cs typeface="Helvetica"/>
                        </a:rPr>
                        <a:t>Disadvantages</a:t>
                      </a:r>
                    </a:p>
                  </a:txBody>
                  <a:tcPr marL="51435" marR="51435" marT="0" marB="0"/>
                </a:tc>
                <a:tc>
                  <a:txBody>
                    <a:bodyPr/>
                    <a:lstStyle/>
                    <a:p>
                      <a:pPr algn="just">
                        <a:spcAft>
                          <a:spcPts val="0"/>
                        </a:spcAft>
                        <a:tabLst>
                          <a:tab pos="342900" algn="l"/>
                          <a:tab pos="685800" algn="l"/>
                          <a:tab pos="1028700" algn="l"/>
                        </a:tabLst>
                      </a:pPr>
                      <a:r>
                        <a:rPr lang="en-GB" sz="1100" dirty="0">
                          <a:solidFill>
                            <a:srgbClr val="000000"/>
                          </a:solidFill>
                          <a:latin typeface="Helvetica"/>
                          <a:ea typeface="Times New Roman"/>
                          <a:cs typeface="Helvetica"/>
                        </a:rPr>
                        <a:t>Can involve additional code and code complexity when the data model and interactions are simple.</a:t>
                      </a:r>
                    </a:p>
                  </a:txBody>
                  <a:tcPr marL="51435" marR="51435" marT="0" marB="0"/>
                </a:tc>
                <a:extLst>
                  <a:ext uri="{0D108BD9-81ED-4DB2-BD59-A6C34878D82A}">
                    <a16:rowId xmlns:a16="http://schemas.microsoft.com/office/drawing/2014/main" val="10005"/>
                  </a:ext>
                </a:extLst>
              </a:tr>
            </a:tbl>
          </a:graphicData>
        </a:graphic>
      </p:graphicFrame>
      <p:sp>
        <p:nvSpPr>
          <p:cNvPr id="6" name="Footer Placeholder 5"/>
          <p:cNvSpPr>
            <a:spLocks noGrp="1"/>
          </p:cNvSpPr>
          <p:nvPr>
            <p:ph type="ftr" sz="quarter" idx="11"/>
          </p:nvPr>
        </p:nvSpPr>
        <p:spPr/>
        <p:txBody>
          <a:bodyPr/>
          <a:lstStyle/>
          <a:p>
            <a:r>
              <a:rPr lang="en-US"/>
              <a:t>ANU SCHOOL OF COMPUTING   |  COMP 2120 / COMP 6120 | WEEK 4 OF 12: Inspection</a:t>
            </a:r>
          </a:p>
        </p:txBody>
      </p:sp>
      <p:sp>
        <p:nvSpPr>
          <p:cNvPr id="5" name="Slide Number Placeholder 4"/>
          <p:cNvSpPr>
            <a:spLocks noGrp="1"/>
          </p:cNvSpPr>
          <p:nvPr>
            <p:ph type="sldNum" sz="quarter" idx="12"/>
          </p:nvPr>
        </p:nvSpPr>
        <p:spPr/>
        <p:txBody>
          <a:bodyPr/>
          <a:lstStyle/>
          <a:p>
            <a:fld id="{EC33B370-F672-B743-B3AF-248A63C17270}" type="slidenum">
              <a:rPr lang="en-US" smtClean="0"/>
              <a:pPr/>
              <a:t>135</a:t>
            </a:fld>
            <a:endParaRPr lang="en-US"/>
          </a:p>
        </p:txBody>
      </p:sp>
      <p:pic>
        <p:nvPicPr>
          <p:cNvPr id="9" name="Picture 8" descr="Sommerville Cover.jpg">
            <a:extLst>
              <a:ext uri="{FF2B5EF4-FFF2-40B4-BE49-F238E27FC236}">
                <a16:creationId xmlns:a16="http://schemas.microsoft.com/office/drawing/2014/main" id="{0A86657B-9C8F-DE60-4120-55C6BCFB2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transition spd="med">
    <p:wipe dir="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Web application architecture</a:t>
            </a:r>
            <a:br>
              <a:rPr lang="en-US" dirty="0"/>
            </a:br>
            <a:r>
              <a:rPr lang="en-US" dirty="0"/>
              <a:t>using the MVC</a:t>
            </a:r>
          </a:p>
        </p:txBody>
      </p:sp>
      <p:sp>
        <p:nvSpPr>
          <p:cNvPr id="5" name="Footer Placeholder 4"/>
          <p:cNvSpPr>
            <a:spLocks noGrp="1"/>
          </p:cNvSpPr>
          <p:nvPr>
            <p:ph type="ftr" sz="quarter" idx="11"/>
          </p:nvPr>
        </p:nvSpPr>
        <p:spPr/>
        <p:txBody>
          <a:bodyPr/>
          <a:lstStyle/>
          <a:p>
            <a:r>
              <a:rPr lang="en-US"/>
              <a:t>ANU SCHOOL OF COMPUTING   |  COMP 2120 / COMP 6120 | WEEK 4 OF 12: Inspection</a:t>
            </a:r>
          </a:p>
        </p:txBody>
      </p:sp>
      <p:sp>
        <p:nvSpPr>
          <p:cNvPr id="4" name="Slide Number Placeholder 3"/>
          <p:cNvSpPr>
            <a:spLocks noGrp="1"/>
          </p:cNvSpPr>
          <p:nvPr>
            <p:ph type="sldNum" sz="quarter" idx="12"/>
          </p:nvPr>
        </p:nvSpPr>
        <p:spPr/>
        <p:txBody>
          <a:bodyPr/>
          <a:lstStyle/>
          <a:p>
            <a:fld id="{EC33B370-F672-B743-B3AF-248A63C17270}" type="slidenum">
              <a:rPr lang="en-US" smtClean="0"/>
              <a:pPr/>
              <a:t>136</a:t>
            </a:fld>
            <a:endParaRPr lang="en-US"/>
          </a:p>
        </p:txBody>
      </p:sp>
      <p:pic>
        <p:nvPicPr>
          <p:cNvPr id="17410" name="Picture 2" descr="6"/>
          <p:cNvPicPr>
            <a:picLocks noChangeAspect="1" noChangeArrowheads="1"/>
          </p:cNvPicPr>
          <p:nvPr/>
        </p:nvPicPr>
        <p:blipFill>
          <a:blip r:embed="rId2"/>
          <a:srcRect b="-8466"/>
          <a:stretch>
            <a:fillRect/>
          </a:stretch>
        </p:blipFill>
        <p:spPr bwMode="auto">
          <a:xfrm>
            <a:off x="2767943" y="1371601"/>
            <a:ext cx="3424238" cy="3145631"/>
          </a:xfrm>
          <a:prstGeom prst="rect">
            <a:avLst/>
          </a:prstGeom>
          <a:noFill/>
          <a:ln w="9525">
            <a:noFill/>
            <a:miter lim="800000"/>
            <a:headEnd/>
            <a:tailEnd/>
          </a:ln>
        </p:spPr>
      </p:pic>
      <p:pic>
        <p:nvPicPr>
          <p:cNvPr id="6" name="Picture 5" descr="Sommerville Cover.jpg">
            <a:extLst>
              <a:ext uri="{FF2B5EF4-FFF2-40B4-BE49-F238E27FC236}">
                <a16:creationId xmlns:a16="http://schemas.microsoft.com/office/drawing/2014/main" id="{E1877468-24E0-6E8F-1A31-D82C1A773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transition spd="med">
    <p:wipe dir="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41C485-6951-8130-8B74-26C5E31521AB}"/>
              </a:ext>
            </a:extLst>
          </p:cNvPr>
          <p:cNvSpPr>
            <a:spLocks noGrp="1"/>
          </p:cNvSpPr>
          <p:nvPr>
            <p:ph idx="1"/>
          </p:nvPr>
        </p:nvSpPr>
        <p:spPr/>
        <p:txBody>
          <a:bodyPr/>
          <a:lstStyle/>
          <a:p>
            <a:r>
              <a:rPr lang="en-GB" dirty="0"/>
              <a:t>Used to model the interfacing of sub-systems.</a:t>
            </a:r>
          </a:p>
          <a:p>
            <a:r>
              <a:rPr lang="en-GB" dirty="0"/>
              <a:t>Organises the system into a set of layers (or abstract machines) each of which provide a set of services.</a:t>
            </a:r>
          </a:p>
          <a:p>
            <a:r>
              <a:rPr lang="en-GB" dirty="0"/>
              <a:t>Supports the incremental development of sub-systems in different layers. When a layer interface changes, only the adjacent layer is affected.</a:t>
            </a:r>
          </a:p>
          <a:p>
            <a:r>
              <a:rPr lang="en-GB" dirty="0"/>
              <a:t>However, often artificial to structure systems in this way.</a:t>
            </a:r>
          </a:p>
          <a:p>
            <a:endParaRPr lang="en-AU" dirty="0"/>
          </a:p>
        </p:txBody>
      </p:sp>
      <p:sp>
        <p:nvSpPr>
          <p:cNvPr id="3" name="Footer Placeholder 2">
            <a:extLst>
              <a:ext uri="{FF2B5EF4-FFF2-40B4-BE49-F238E27FC236}">
                <a16:creationId xmlns:a16="http://schemas.microsoft.com/office/drawing/2014/main" id="{9783E312-0975-EE3E-1A63-531D53C17B26}"/>
              </a:ext>
            </a:extLst>
          </p:cNvPr>
          <p:cNvSpPr>
            <a:spLocks noGrp="1"/>
          </p:cNvSpPr>
          <p:nvPr>
            <p:ph type="ftr" sz="quarter" idx="11"/>
          </p:nvPr>
        </p:nvSpPr>
        <p:spPr/>
        <p:txBody>
          <a:bodyPr/>
          <a:lstStyle/>
          <a:p>
            <a:r>
              <a:rPr lang="en-US"/>
              <a:t>ANU SCHOOL OF COMPUTING   |  COMP 2120 / COMP 6120 | WEEK 4 OF 12: Inspection</a:t>
            </a:r>
            <a:endParaRPr lang="en-AU" dirty="0"/>
          </a:p>
        </p:txBody>
      </p:sp>
      <p:sp>
        <p:nvSpPr>
          <p:cNvPr id="4" name="Slide Number Placeholder 3">
            <a:extLst>
              <a:ext uri="{FF2B5EF4-FFF2-40B4-BE49-F238E27FC236}">
                <a16:creationId xmlns:a16="http://schemas.microsoft.com/office/drawing/2014/main" id="{8F014761-8374-3AF2-1511-4A06F160A431}"/>
              </a:ext>
            </a:extLst>
          </p:cNvPr>
          <p:cNvSpPr>
            <a:spLocks noGrp="1"/>
          </p:cNvSpPr>
          <p:nvPr>
            <p:ph type="sldNum" sz="quarter" idx="12"/>
          </p:nvPr>
        </p:nvSpPr>
        <p:spPr/>
        <p:txBody>
          <a:bodyPr/>
          <a:lstStyle/>
          <a:p>
            <a:fld id="{10A01DC5-1685-4615-8240-15192985C6A2}" type="slidenum">
              <a:rPr lang="en-AU" smtClean="0"/>
              <a:pPr/>
              <a:t>137</a:t>
            </a:fld>
            <a:endParaRPr lang="en-AU"/>
          </a:p>
        </p:txBody>
      </p:sp>
      <p:sp>
        <p:nvSpPr>
          <p:cNvPr id="5" name="Text Placeholder 4">
            <a:extLst>
              <a:ext uri="{FF2B5EF4-FFF2-40B4-BE49-F238E27FC236}">
                <a16:creationId xmlns:a16="http://schemas.microsoft.com/office/drawing/2014/main" id="{48F9421B-BE40-8668-4619-7463648F59E8}"/>
              </a:ext>
            </a:extLst>
          </p:cNvPr>
          <p:cNvSpPr>
            <a:spLocks noGrp="1"/>
          </p:cNvSpPr>
          <p:nvPr>
            <p:ph type="body" sz="quarter" idx="13"/>
          </p:nvPr>
        </p:nvSpPr>
        <p:spPr/>
        <p:txBody>
          <a:bodyPr/>
          <a:lstStyle/>
          <a:p>
            <a:r>
              <a:rPr lang="en-AU" dirty="0"/>
              <a:t>Layered Architecture</a:t>
            </a:r>
          </a:p>
        </p:txBody>
      </p:sp>
      <p:pic>
        <p:nvPicPr>
          <p:cNvPr id="6" name="Picture 5" descr="Sommerville Cover.jpg">
            <a:extLst>
              <a:ext uri="{FF2B5EF4-FFF2-40B4-BE49-F238E27FC236}">
                <a16:creationId xmlns:a16="http://schemas.microsoft.com/office/drawing/2014/main" id="{28C76F38-3FF8-5A36-CA02-E7DE968661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extLst>
      <p:ext uri="{BB962C8B-B14F-4D97-AF65-F5344CB8AC3E}">
        <p14:creationId xmlns:p14="http://schemas.microsoft.com/office/powerpoint/2010/main" val="77234616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Layered architecture pattern</a:t>
            </a:r>
            <a:r>
              <a:rPr lang="en-GB" dirty="0"/>
              <a:t>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28727179"/>
              </p:ext>
            </p:extLst>
          </p:nvPr>
        </p:nvGraphicFramePr>
        <p:xfrm>
          <a:off x="1911517" y="1215898"/>
          <a:ext cx="5392790" cy="3630930"/>
        </p:xfrm>
        <a:graphic>
          <a:graphicData uri="http://schemas.openxmlformats.org/drawingml/2006/table">
            <a:tbl>
              <a:tblPr firstRow="1" bandRow="1">
                <a:tableStyleId>{5C22544A-7EE6-4342-B048-85BDC9FD1C3A}</a:tableStyleId>
              </a:tblPr>
              <a:tblGrid>
                <a:gridCol w="1471214">
                  <a:extLst>
                    <a:ext uri="{9D8B030D-6E8A-4147-A177-3AD203B41FA5}">
                      <a16:colId xmlns:a16="http://schemas.microsoft.com/office/drawing/2014/main" val="20000"/>
                    </a:ext>
                  </a:extLst>
                </a:gridCol>
                <a:gridCol w="3921576">
                  <a:extLst>
                    <a:ext uri="{9D8B030D-6E8A-4147-A177-3AD203B41FA5}">
                      <a16:colId xmlns:a16="http://schemas.microsoft.com/office/drawing/2014/main" val="20001"/>
                    </a:ext>
                  </a:extLst>
                </a:gridCol>
              </a:tblGrid>
              <a:tr h="278130">
                <a:tc>
                  <a:txBody>
                    <a:bodyPr/>
                    <a:lstStyle/>
                    <a:p>
                      <a:pPr algn="just">
                        <a:spcAft>
                          <a:spcPts val="0"/>
                        </a:spcAft>
                        <a:tabLst>
                          <a:tab pos="342900" algn="l"/>
                          <a:tab pos="685800" algn="l"/>
                          <a:tab pos="1028700" algn="l"/>
                        </a:tabLst>
                      </a:pPr>
                      <a:r>
                        <a:rPr lang="en-GB" sz="1100" b="1" dirty="0">
                          <a:solidFill>
                            <a:srgbClr val="000000"/>
                          </a:solidFill>
                          <a:latin typeface="Helvetica"/>
                          <a:ea typeface="Times New Roman"/>
                          <a:cs typeface="Helvetica"/>
                        </a:rPr>
                        <a:t>Name</a:t>
                      </a:r>
                    </a:p>
                  </a:txBody>
                  <a:tcPr marL="51435" marR="51435" marT="0" marB="0"/>
                </a:tc>
                <a:tc>
                  <a:txBody>
                    <a:bodyPr/>
                    <a:lstStyle/>
                    <a:p>
                      <a:pPr algn="just">
                        <a:spcAft>
                          <a:spcPts val="0"/>
                        </a:spcAft>
                        <a:tabLst>
                          <a:tab pos="342900" algn="l"/>
                          <a:tab pos="685800" algn="l"/>
                          <a:tab pos="1028700" algn="l"/>
                        </a:tabLst>
                      </a:pPr>
                      <a:r>
                        <a:rPr lang="en-GB" sz="1100" b="1" dirty="0">
                          <a:solidFill>
                            <a:srgbClr val="000000"/>
                          </a:solidFill>
                          <a:latin typeface="Helvetica"/>
                          <a:ea typeface="Times New Roman"/>
                          <a:cs typeface="Helvetica"/>
                        </a:rPr>
                        <a:t>Layered architecture</a:t>
                      </a:r>
                    </a:p>
                  </a:txBody>
                  <a:tcPr marL="51435" marR="51435" marT="0" marB="0"/>
                </a:tc>
                <a:extLst>
                  <a:ext uri="{0D108BD9-81ED-4DB2-BD59-A6C34878D82A}">
                    <a16:rowId xmlns:a16="http://schemas.microsoft.com/office/drawing/2014/main" val="10000"/>
                  </a:ext>
                </a:extLst>
              </a:tr>
              <a:tr h="640080">
                <a:tc>
                  <a:txBody>
                    <a:bodyPr/>
                    <a:lstStyle/>
                    <a:p>
                      <a:pPr algn="just">
                        <a:spcAft>
                          <a:spcPts val="0"/>
                        </a:spcAft>
                        <a:tabLst>
                          <a:tab pos="342900" algn="l"/>
                          <a:tab pos="685800" algn="l"/>
                          <a:tab pos="1028700" algn="l"/>
                        </a:tabLst>
                      </a:pPr>
                      <a:r>
                        <a:rPr lang="en-GB" sz="1100" b="1" dirty="0">
                          <a:solidFill>
                            <a:srgbClr val="000000"/>
                          </a:solidFill>
                          <a:latin typeface="Helvetica"/>
                          <a:ea typeface="Times New Roman"/>
                          <a:cs typeface="Helvetica"/>
                        </a:rPr>
                        <a:t>Description</a:t>
                      </a:r>
                    </a:p>
                  </a:txBody>
                  <a:tcPr marL="51435" marR="51435" marT="0" marB="0"/>
                </a:tc>
                <a:tc>
                  <a:txBody>
                    <a:bodyPr/>
                    <a:lstStyle/>
                    <a:p>
                      <a:pPr algn="just">
                        <a:spcAft>
                          <a:spcPts val="0"/>
                        </a:spcAft>
                        <a:tabLst>
                          <a:tab pos="342900" algn="l"/>
                          <a:tab pos="685800" algn="l"/>
                          <a:tab pos="1028700" algn="l"/>
                        </a:tabLst>
                      </a:pPr>
                      <a:r>
                        <a:rPr lang="en-GB" sz="1100" dirty="0">
                          <a:solidFill>
                            <a:srgbClr val="000000"/>
                          </a:solidFill>
                          <a:latin typeface="Helvetica"/>
                          <a:ea typeface="Times New Roman"/>
                          <a:cs typeface="Helvetica"/>
                        </a:rPr>
                        <a:t>Organizes the system into layers with related functionality associated with each layer. A layer provides services to the layer above it so the lowest-level layers represent core services that are likely to be used throughout the system.</a:t>
                      </a:r>
                    </a:p>
                  </a:txBody>
                  <a:tcPr marL="51435" marR="51435" marT="0" marB="0"/>
                </a:tc>
                <a:extLst>
                  <a:ext uri="{0D108BD9-81ED-4DB2-BD59-A6C34878D82A}">
                    <a16:rowId xmlns:a16="http://schemas.microsoft.com/office/drawing/2014/main" val="10001"/>
                  </a:ext>
                </a:extLst>
              </a:tr>
              <a:tr h="320040">
                <a:tc>
                  <a:txBody>
                    <a:bodyPr/>
                    <a:lstStyle/>
                    <a:p>
                      <a:pPr algn="just">
                        <a:spcAft>
                          <a:spcPts val="0"/>
                        </a:spcAft>
                        <a:tabLst>
                          <a:tab pos="342900" algn="l"/>
                          <a:tab pos="685800" algn="l"/>
                          <a:tab pos="1028700" algn="l"/>
                        </a:tabLst>
                      </a:pPr>
                      <a:r>
                        <a:rPr lang="en-GB" sz="1100" b="1">
                          <a:solidFill>
                            <a:srgbClr val="000000"/>
                          </a:solidFill>
                          <a:latin typeface="Helvetica"/>
                          <a:ea typeface="Times New Roman"/>
                          <a:cs typeface="Helvetica"/>
                        </a:rPr>
                        <a:t>Example</a:t>
                      </a:r>
                    </a:p>
                  </a:txBody>
                  <a:tcPr marL="51435" marR="51435" marT="0" marB="0"/>
                </a:tc>
                <a:tc>
                  <a:txBody>
                    <a:bodyPr/>
                    <a:lstStyle/>
                    <a:p>
                      <a:pPr algn="just">
                        <a:spcAft>
                          <a:spcPts val="0"/>
                        </a:spcAft>
                        <a:tabLst>
                          <a:tab pos="342900" algn="l"/>
                          <a:tab pos="685800" algn="l"/>
                          <a:tab pos="1028700" algn="l"/>
                        </a:tabLst>
                      </a:pPr>
                      <a:r>
                        <a:rPr lang="en-GB" sz="1100" dirty="0">
                          <a:solidFill>
                            <a:srgbClr val="000000"/>
                          </a:solidFill>
                          <a:latin typeface="Helvetica"/>
                          <a:ea typeface="Times New Roman"/>
                          <a:cs typeface="Helvetica"/>
                        </a:rPr>
                        <a:t>A layered model of a system for sharing copyright documents held in different libraries.</a:t>
                      </a:r>
                    </a:p>
                  </a:txBody>
                  <a:tcPr marL="51435" marR="51435" marT="0" marB="0"/>
                </a:tc>
                <a:extLst>
                  <a:ext uri="{0D108BD9-81ED-4DB2-BD59-A6C34878D82A}">
                    <a16:rowId xmlns:a16="http://schemas.microsoft.com/office/drawing/2014/main" val="10002"/>
                  </a:ext>
                </a:extLst>
              </a:tr>
              <a:tr h="640080">
                <a:tc>
                  <a:txBody>
                    <a:bodyPr/>
                    <a:lstStyle/>
                    <a:p>
                      <a:pPr algn="just">
                        <a:spcAft>
                          <a:spcPts val="0"/>
                        </a:spcAft>
                        <a:tabLst>
                          <a:tab pos="342900" algn="l"/>
                          <a:tab pos="685800" algn="l"/>
                          <a:tab pos="1028700" algn="l"/>
                        </a:tabLst>
                      </a:pPr>
                      <a:r>
                        <a:rPr lang="en-GB" sz="1100" b="1">
                          <a:solidFill>
                            <a:srgbClr val="000000"/>
                          </a:solidFill>
                          <a:latin typeface="Helvetica"/>
                          <a:ea typeface="Times New Roman"/>
                          <a:cs typeface="Helvetica"/>
                        </a:rPr>
                        <a:t>When used</a:t>
                      </a:r>
                    </a:p>
                  </a:txBody>
                  <a:tcPr marL="51435" marR="51435" marT="0" marB="0"/>
                </a:tc>
                <a:tc>
                  <a:txBody>
                    <a:bodyPr/>
                    <a:lstStyle/>
                    <a:p>
                      <a:pPr algn="just">
                        <a:spcAft>
                          <a:spcPts val="0"/>
                        </a:spcAft>
                        <a:tabLst>
                          <a:tab pos="342900" algn="l"/>
                          <a:tab pos="685800" algn="l"/>
                          <a:tab pos="1028700" algn="l"/>
                        </a:tabLst>
                      </a:pPr>
                      <a:r>
                        <a:rPr lang="en-GB" sz="1100" dirty="0">
                          <a:solidFill>
                            <a:srgbClr val="000000"/>
                          </a:solidFill>
                          <a:latin typeface="Helvetica"/>
                          <a:ea typeface="Times New Roman"/>
                          <a:cs typeface="Helvetica"/>
                        </a:rPr>
                        <a:t>Used when building new facilities on top of existing systems; when the development is spread across several teams with each team responsibility for a layer of functionality; when there is a requirement for multi-level security.</a:t>
                      </a:r>
                    </a:p>
                  </a:txBody>
                  <a:tcPr marL="51435" marR="51435" marT="0" marB="0"/>
                </a:tc>
                <a:extLst>
                  <a:ext uri="{0D108BD9-81ED-4DB2-BD59-A6C34878D82A}">
                    <a16:rowId xmlns:a16="http://schemas.microsoft.com/office/drawing/2014/main" val="10003"/>
                  </a:ext>
                </a:extLst>
              </a:tr>
              <a:tr h="640080">
                <a:tc>
                  <a:txBody>
                    <a:bodyPr/>
                    <a:lstStyle/>
                    <a:p>
                      <a:pPr algn="just">
                        <a:spcAft>
                          <a:spcPts val="0"/>
                        </a:spcAft>
                        <a:tabLst>
                          <a:tab pos="342900" algn="l"/>
                          <a:tab pos="685800" algn="l"/>
                          <a:tab pos="1028700" algn="l"/>
                        </a:tabLst>
                      </a:pPr>
                      <a:r>
                        <a:rPr lang="en-GB" sz="1100" b="1">
                          <a:solidFill>
                            <a:srgbClr val="000000"/>
                          </a:solidFill>
                          <a:latin typeface="Helvetica"/>
                          <a:ea typeface="Times New Roman"/>
                          <a:cs typeface="Helvetica"/>
                        </a:rPr>
                        <a:t>Advantages</a:t>
                      </a:r>
                    </a:p>
                  </a:txBody>
                  <a:tcPr marL="51435" marR="51435" marT="0" marB="0"/>
                </a:tc>
                <a:tc>
                  <a:txBody>
                    <a:bodyPr/>
                    <a:lstStyle/>
                    <a:p>
                      <a:pPr algn="just">
                        <a:spcAft>
                          <a:spcPts val="0"/>
                        </a:spcAft>
                        <a:tabLst>
                          <a:tab pos="342900" algn="l"/>
                          <a:tab pos="685800" algn="l"/>
                          <a:tab pos="1028700" algn="l"/>
                        </a:tabLst>
                      </a:pPr>
                      <a:r>
                        <a:rPr lang="en-GB" sz="1100" dirty="0">
                          <a:solidFill>
                            <a:srgbClr val="000000"/>
                          </a:solidFill>
                          <a:latin typeface="Helvetica"/>
                          <a:ea typeface="Times New Roman"/>
                          <a:cs typeface="Helvetica"/>
                        </a:rPr>
                        <a:t>Allows replacement of entire layers so long as the interface is maintained. Redundant facilities (e.g., authentication) can be provided in each layer to increase the dependability of the system.</a:t>
                      </a:r>
                    </a:p>
                  </a:txBody>
                  <a:tcPr marL="51435" marR="51435" marT="0" marB="0"/>
                </a:tc>
                <a:extLst>
                  <a:ext uri="{0D108BD9-81ED-4DB2-BD59-A6C34878D82A}">
                    <a16:rowId xmlns:a16="http://schemas.microsoft.com/office/drawing/2014/main" val="10004"/>
                  </a:ext>
                </a:extLst>
              </a:tr>
              <a:tr h="960120">
                <a:tc>
                  <a:txBody>
                    <a:bodyPr/>
                    <a:lstStyle/>
                    <a:p>
                      <a:pPr algn="just">
                        <a:spcAft>
                          <a:spcPts val="0"/>
                        </a:spcAft>
                        <a:tabLst>
                          <a:tab pos="342900" algn="l"/>
                          <a:tab pos="685800" algn="l"/>
                          <a:tab pos="1028700" algn="l"/>
                        </a:tabLst>
                      </a:pPr>
                      <a:r>
                        <a:rPr lang="en-GB" sz="1100" b="1">
                          <a:solidFill>
                            <a:srgbClr val="000000"/>
                          </a:solidFill>
                          <a:latin typeface="Helvetica"/>
                          <a:ea typeface="Times New Roman"/>
                          <a:cs typeface="Helvetica"/>
                        </a:rPr>
                        <a:t>Disadvantages</a:t>
                      </a:r>
                    </a:p>
                  </a:txBody>
                  <a:tcPr marL="51435" marR="51435" marT="0" marB="0"/>
                </a:tc>
                <a:tc>
                  <a:txBody>
                    <a:bodyPr/>
                    <a:lstStyle/>
                    <a:p>
                      <a:pPr algn="l">
                        <a:spcAft>
                          <a:spcPts val="0"/>
                        </a:spcAft>
                        <a:tabLst>
                          <a:tab pos="342900" algn="l"/>
                          <a:tab pos="685800" algn="l"/>
                          <a:tab pos="1028700" algn="l"/>
                        </a:tabLst>
                      </a:pPr>
                      <a:r>
                        <a:rPr lang="en-GB" sz="1100" dirty="0">
                          <a:solidFill>
                            <a:srgbClr val="000000"/>
                          </a:solidFill>
                          <a:latin typeface="Helvetica"/>
                          <a:ea typeface="Times New Roman"/>
                          <a:cs typeface="Helvetica"/>
                        </a:rPr>
                        <a:t>In practice, providing a clean separation between layers is often difficult and a high-level layer may have to interact directly with lower-level layers rather than through the layer immediately below it. Performance can be a problem because of multiple levels of interpretation of a service request as it is processed at each layer.</a:t>
                      </a:r>
                    </a:p>
                  </a:txBody>
                  <a:tcPr marL="51435" marR="51435" marT="0" marB="0"/>
                </a:tc>
                <a:extLst>
                  <a:ext uri="{0D108BD9-81ED-4DB2-BD59-A6C34878D82A}">
                    <a16:rowId xmlns:a16="http://schemas.microsoft.com/office/drawing/2014/main" val="10005"/>
                  </a:ext>
                </a:extLst>
              </a:tr>
            </a:tbl>
          </a:graphicData>
        </a:graphic>
      </p:graphicFrame>
      <p:sp>
        <p:nvSpPr>
          <p:cNvPr id="6" name="Footer Placeholder 5"/>
          <p:cNvSpPr>
            <a:spLocks noGrp="1"/>
          </p:cNvSpPr>
          <p:nvPr>
            <p:ph type="ftr" sz="quarter" idx="11"/>
          </p:nvPr>
        </p:nvSpPr>
        <p:spPr/>
        <p:txBody>
          <a:bodyPr/>
          <a:lstStyle/>
          <a:p>
            <a:r>
              <a:rPr lang="en-US"/>
              <a:t>ANU SCHOOL OF COMPUTING   |  COMP 2120 / COMP 6120 | WEEK 4 OF 12: Inspection</a:t>
            </a:r>
          </a:p>
        </p:txBody>
      </p:sp>
      <p:sp>
        <p:nvSpPr>
          <p:cNvPr id="5" name="Slide Number Placeholder 4"/>
          <p:cNvSpPr>
            <a:spLocks noGrp="1"/>
          </p:cNvSpPr>
          <p:nvPr>
            <p:ph type="sldNum" sz="quarter" idx="12"/>
          </p:nvPr>
        </p:nvSpPr>
        <p:spPr/>
        <p:txBody>
          <a:bodyPr/>
          <a:lstStyle/>
          <a:p>
            <a:fld id="{EC33B370-F672-B743-B3AF-248A63C17270}" type="slidenum">
              <a:rPr lang="en-US" smtClean="0"/>
              <a:pPr/>
              <a:t>138</a:t>
            </a:fld>
            <a:endParaRPr lang="en-US"/>
          </a:p>
        </p:txBody>
      </p:sp>
      <p:pic>
        <p:nvPicPr>
          <p:cNvPr id="7" name="Picture 6" descr="Sommerville Cover.jpg">
            <a:extLst>
              <a:ext uri="{FF2B5EF4-FFF2-40B4-BE49-F238E27FC236}">
                <a16:creationId xmlns:a16="http://schemas.microsoft.com/office/drawing/2014/main" id="{346E8FFA-EE47-4FB6-1D9A-DAEEF3BAA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transition spd="med">
    <p:wipe dir="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generic layered architecture</a:t>
            </a:r>
            <a:r>
              <a:rPr lang="en-GB" dirty="0"/>
              <a:t> </a:t>
            </a:r>
            <a:endParaRPr lang="en-US" dirty="0"/>
          </a:p>
        </p:txBody>
      </p:sp>
      <p:pic>
        <p:nvPicPr>
          <p:cNvPr id="4" name="Content Placeholder 3" descr="6.6 LayeredArch.eps"/>
          <p:cNvPicPr>
            <a:picLocks noGrp="1" noChangeAspect="1"/>
          </p:cNvPicPr>
          <p:nvPr>
            <p:ph idx="1"/>
          </p:nvPr>
        </p:nvPicPr>
        <p:blipFill>
          <a:blip r:embed="rId2"/>
          <a:srcRect l="-16082" r="-16082"/>
          <a:stretch>
            <a:fillRect/>
          </a:stretch>
        </p:blipFill>
        <p:spPr>
          <a:xfrm>
            <a:off x="1698709" y="1200150"/>
            <a:ext cx="5453592" cy="2999266"/>
          </a:xfrm>
        </p:spPr>
      </p:pic>
      <p:sp>
        <p:nvSpPr>
          <p:cNvPr id="6" name="Footer Placeholder 5"/>
          <p:cNvSpPr>
            <a:spLocks noGrp="1"/>
          </p:cNvSpPr>
          <p:nvPr>
            <p:ph type="ftr" sz="quarter" idx="11"/>
          </p:nvPr>
        </p:nvSpPr>
        <p:spPr/>
        <p:txBody>
          <a:bodyPr/>
          <a:lstStyle/>
          <a:p>
            <a:r>
              <a:rPr lang="en-US"/>
              <a:t>ANU SCHOOL OF COMPUTING   |  COMP 2120 / COMP 6120 | WEEK 4 OF 12: Inspection</a:t>
            </a:r>
          </a:p>
        </p:txBody>
      </p:sp>
      <p:sp>
        <p:nvSpPr>
          <p:cNvPr id="5" name="Slide Number Placeholder 4"/>
          <p:cNvSpPr>
            <a:spLocks noGrp="1"/>
          </p:cNvSpPr>
          <p:nvPr>
            <p:ph type="sldNum" sz="quarter" idx="12"/>
          </p:nvPr>
        </p:nvSpPr>
        <p:spPr/>
        <p:txBody>
          <a:bodyPr/>
          <a:lstStyle/>
          <a:p>
            <a:fld id="{EC33B370-F672-B743-B3AF-248A63C17270}" type="slidenum">
              <a:rPr lang="en-US" smtClean="0"/>
              <a:pPr/>
              <a:t>139</a:t>
            </a:fld>
            <a:endParaRPr lang="en-US"/>
          </a:p>
        </p:txBody>
      </p:sp>
      <p:pic>
        <p:nvPicPr>
          <p:cNvPr id="7" name="Picture 6" descr="Sommerville Cover.jpg">
            <a:extLst>
              <a:ext uri="{FF2B5EF4-FFF2-40B4-BE49-F238E27FC236}">
                <a16:creationId xmlns:a16="http://schemas.microsoft.com/office/drawing/2014/main" id="{007ADC01-6C61-95B3-755F-8CB3FFAE9E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transition spd="med">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Quality management and agile development</a:t>
            </a:r>
          </a:p>
        </p:txBody>
      </p:sp>
      <p:sp>
        <p:nvSpPr>
          <p:cNvPr id="3" name="Footer Placeholder 2">
            <a:extLst>
              <a:ext uri="{FF2B5EF4-FFF2-40B4-BE49-F238E27FC236}">
                <a16:creationId xmlns:a16="http://schemas.microsoft.com/office/drawing/2014/main" id="{9D757422-B33E-3DF3-298C-419F83AFA8FB}"/>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4" name="Slide Number Placeholder 3">
            <a:extLst>
              <a:ext uri="{FF2B5EF4-FFF2-40B4-BE49-F238E27FC236}">
                <a16:creationId xmlns:a16="http://schemas.microsoft.com/office/drawing/2014/main" id="{712F634A-FC65-13BB-1548-2ADCEB61C834}"/>
              </a:ext>
            </a:extLst>
          </p:cNvPr>
          <p:cNvSpPr>
            <a:spLocks noGrp="1"/>
          </p:cNvSpPr>
          <p:nvPr>
            <p:ph type="sldNum" sz="quarter" idx="12"/>
          </p:nvPr>
        </p:nvSpPr>
        <p:spPr/>
        <p:txBody>
          <a:bodyPr/>
          <a:lstStyle/>
          <a:p>
            <a:fld id="{8E41B671-95F8-AD49-965B-CC100353298F}" type="slidenum">
              <a:rPr lang="en-AU" altLang="x-none" smtClean="0"/>
              <a:pPr/>
              <a:t>14</a:t>
            </a:fld>
            <a:endParaRPr lang="en-AU" altLang="x-none"/>
          </a:p>
        </p:txBody>
      </p:sp>
    </p:spTree>
    <p:extLst>
      <p:ext uri="{BB962C8B-B14F-4D97-AF65-F5344CB8AC3E}">
        <p14:creationId xmlns:p14="http://schemas.microsoft.com/office/powerpoint/2010/main" val="1460502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a:p>
            <a:r>
              <a:rPr lang="en-GB" dirty="0"/>
              <a:t>Quality management in agile development is informal rather than document-based. </a:t>
            </a:r>
          </a:p>
          <a:p>
            <a:r>
              <a:rPr lang="en-GB" dirty="0"/>
              <a:t>It relies on establishing a quality culture, where all team members feel responsible for software quality and take actions to ensure that quality is maintained.  </a:t>
            </a:r>
          </a:p>
          <a:p>
            <a:r>
              <a:rPr lang="en-GB" dirty="0"/>
              <a:t>The agile community is fundamentally opposed to what it sees as the bureaucratic overheads of standards-based approaches and quality processes as embodied in ISO 9001. </a:t>
            </a:r>
            <a:endParaRPr lang="en-US" dirty="0"/>
          </a:p>
        </p:txBody>
      </p:sp>
      <p:sp>
        <p:nvSpPr>
          <p:cNvPr id="4" name="Footer Placeholder 3">
            <a:extLst>
              <a:ext uri="{FF2B5EF4-FFF2-40B4-BE49-F238E27FC236}">
                <a16:creationId xmlns:a16="http://schemas.microsoft.com/office/drawing/2014/main" id="{BB345AB9-B439-6201-05D4-CF4681E34145}"/>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5" name="Slide Number Placeholder 4">
            <a:extLst>
              <a:ext uri="{FF2B5EF4-FFF2-40B4-BE49-F238E27FC236}">
                <a16:creationId xmlns:a16="http://schemas.microsoft.com/office/drawing/2014/main" id="{A8D3217A-04FB-66CA-9A05-EBC5527EBFC6}"/>
              </a:ext>
            </a:extLst>
          </p:cNvPr>
          <p:cNvSpPr>
            <a:spLocks noGrp="1"/>
          </p:cNvSpPr>
          <p:nvPr>
            <p:ph type="sldNum" sz="quarter" idx="12"/>
          </p:nvPr>
        </p:nvSpPr>
        <p:spPr/>
        <p:txBody>
          <a:bodyPr/>
          <a:lstStyle/>
          <a:p>
            <a:fld id="{8E41B671-95F8-AD49-965B-CC100353298F}" type="slidenum">
              <a:rPr lang="en-AU" altLang="x-none" smtClean="0"/>
              <a:pPr/>
              <a:t>15</a:t>
            </a:fld>
            <a:endParaRPr lang="en-AU" altLang="x-none"/>
          </a:p>
        </p:txBody>
      </p:sp>
      <p:sp>
        <p:nvSpPr>
          <p:cNvPr id="6" name="Text Placeholder 5">
            <a:extLst>
              <a:ext uri="{FF2B5EF4-FFF2-40B4-BE49-F238E27FC236}">
                <a16:creationId xmlns:a16="http://schemas.microsoft.com/office/drawing/2014/main" id="{1DC9F617-7F06-D844-E91B-4CADDFC50E81}"/>
              </a:ext>
            </a:extLst>
          </p:cNvPr>
          <p:cNvSpPr>
            <a:spLocks noGrp="1"/>
          </p:cNvSpPr>
          <p:nvPr>
            <p:ph type="body" sz="quarter" idx="13"/>
          </p:nvPr>
        </p:nvSpPr>
        <p:spPr/>
        <p:txBody>
          <a:bodyPr>
            <a:normAutofit lnSpcReduction="10000"/>
          </a:bodyPr>
          <a:lstStyle/>
          <a:p>
            <a:r>
              <a:rPr lang="en-US" dirty="0"/>
              <a:t>Quality management and</a:t>
            </a:r>
          </a:p>
          <a:p>
            <a:r>
              <a:rPr lang="en-US" dirty="0"/>
              <a:t>agile development</a:t>
            </a:r>
            <a:endParaRPr lang="en-AU" dirty="0"/>
          </a:p>
        </p:txBody>
      </p:sp>
      <p:pic>
        <p:nvPicPr>
          <p:cNvPr id="7" name="Picture 6" descr="A picture containing text, stationary, colorful&#10;&#10;Description automatically generated">
            <a:extLst>
              <a:ext uri="{FF2B5EF4-FFF2-40B4-BE49-F238E27FC236}">
                <a16:creationId xmlns:a16="http://schemas.microsoft.com/office/drawing/2014/main" id="{1B847D56-74C6-240D-DBF1-E8ED7D378E9A}"/>
              </a:ext>
            </a:extLst>
          </p:cNvPr>
          <p:cNvPicPr>
            <a:picLocks noChangeAspect="1"/>
          </p:cNvPicPr>
          <p:nvPr/>
        </p:nvPicPr>
        <p:blipFill>
          <a:blip r:embed="rId2"/>
          <a:stretch>
            <a:fillRect/>
          </a:stretch>
        </p:blipFill>
        <p:spPr>
          <a:xfrm>
            <a:off x="8129069" y="0"/>
            <a:ext cx="1014931" cy="1126446"/>
          </a:xfrm>
          <a:prstGeom prst="rect">
            <a:avLst/>
          </a:prstGeom>
        </p:spPr>
      </p:pic>
    </p:spTree>
    <p:extLst>
      <p:ext uri="{BB962C8B-B14F-4D97-AF65-F5344CB8AC3E}">
        <p14:creationId xmlns:p14="http://schemas.microsoft.com/office/powerpoint/2010/main" val="2468353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i="1" dirty="0"/>
              <a:t>Check before check-in</a:t>
            </a:r>
            <a:r>
              <a:rPr lang="en-US" dirty="0"/>
              <a:t>  </a:t>
            </a:r>
          </a:p>
          <a:p>
            <a:pPr lvl="1"/>
            <a:r>
              <a:rPr lang="en-US" dirty="0"/>
              <a:t>Programmers are responsible for organizing their own code reviews with other team members before the code is checked in to the build system.</a:t>
            </a:r>
            <a:endParaRPr lang="en-GB" dirty="0"/>
          </a:p>
          <a:p>
            <a:r>
              <a:rPr lang="en-US" i="1" dirty="0"/>
              <a:t>Never break the build</a:t>
            </a:r>
            <a:r>
              <a:rPr lang="en-US" dirty="0"/>
              <a:t> </a:t>
            </a:r>
          </a:p>
          <a:p>
            <a:pPr lvl="1"/>
            <a:r>
              <a:rPr lang="en-US" dirty="0"/>
              <a:t>Team members should not check in code that causes the system to fail. Developers have to test their code changes against the whole system and be confident that these work as expected. </a:t>
            </a:r>
          </a:p>
          <a:p>
            <a:r>
              <a:rPr lang="en-GB" i="1" dirty="0"/>
              <a:t>Fix problems when you see them</a:t>
            </a:r>
            <a:r>
              <a:rPr lang="en-GB" dirty="0"/>
              <a:t> </a:t>
            </a:r>
          </a:p>
          <a:p>
            <a:pPr lvl="1"/>
            <a:r>
              <a:rPr lang="en-GB" dirty="0"/>
              <a:t>If a programmer discovers problems or obscurities in code developed by someone else, they can fix these directly rather than referring them back to the original developer. </a:t>
            </a:r>
          </a:p>
          <a:p>
            <a:endParaRPr lang="en-US" dirty="0"/>
          </a:p>
        </p:txBody>
      </p:sp>
      <p:sp>
        <p:nvSpPr>
          <p:cNvPr id="4" name="Footer Placeholder 3">
            <a:extLst>
              <a:ext uri="{FF2B5EF4-FFF2-40B4-BE49-F238E27FC236}">
                <a16:creationId xmlns:a16="http://schemas.microsoft.com/office/drawing/2014/main" id="{2B3D18DD-F7B9-B315-5B0A-43E2679F4476}"/>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5" name="Slide Number Placeholder 4">
            <a:extLst>
              <a:ext uri="{FF2B5EF4-FFF2-40B4-BE49-F238E27FC236}">
                <a16:creationId xmlns:a16="http://schemas.microsoft.com/office/drawing/2014/main" id="{59517E5D-128E-7C97-D0A2-BD4A469D6920}"/>
              </a:ext>
            </a:extLst>
          </p:cNvPr>
          <p:cNvSpPr>
            <a:spLocks noGrp="1"/>
          </p:cNvSpPr>
          <p:nvPr>
            <p:ph type="sldNum" sz="quarter" idx="12"/>
          </p:nvPr>
        </p:nvSpPr>
        <p:spPr/>
        <p:txBody>
          <a:bodyPr/>
          <a:lstStyle/>
          <a:p>
            <a:fld id="{8E41B671-95F8-AD49-965B-CC100353298F}" type="slidenum">
              <a:rPr lang="en-AU" altLang="x-none" smtClean="0"/>
              <a:pPr/>
              <a:t>16</a:t>
            </a:fld>
            <a:endParaRPr lang="en-AU" altLang="x-none"/>
          </a:p>
        </p:txBody>
      </p:sp>
      <p:sp>
        <p:nvSpPr>
          <p:cNvPr id="6" name="Text Placeholder 5">
            <a:extLst>
              <a:ext uri="{FF2B5EF4-FFF2-40B4-BE49-F238E27FC236}">
                <a16:creationId xmlns:a16="http://schemas.microsoft.com/office/drawing/2014/main" id="{73C9BCB0-08E2-1A26-40DE-62C52AB4BC80}"/>
              </a:ext>
            </a:extLst>
          </p:cNvPr>
          <p:cNvSpPr>
            <a:spLocks noGrp="1"/>
          </p:cNvSpPr>
          <p:nvPr>
            <p:ph type="body" sz="quarter" idx="13"/>
          </p:nvPr>
        </p:nvSpPr>
        <p:spPr/>
        <p:txBody>
          <a:bodyPr/>
          <a:lstStyle/>
          <a:p>
            <a:r>
              <a:rPr lang="en-US" dirty="0"/>
              <a:t>Shared good practice</a:t>
            </a:r>
            <a:endParaRPr lang="en-AU" dirty="0"/>
          </a:p>
        </p:txBody>
      </p:sp>
      <p:pic>
        <p:nvPicPr>
          <p:cNvPr id="7" name="Picture 6" descr="A picture containing text, stationary, colorful&#10;&#10;Description automatically generated">
            <a:extLst>
              <a:ext uri="{FF2B5EF4-FFF2-40B4-BE49-F238E27FC236}">
                <a16:creationId xmlns:a16="http://schemas.microsoft.com/office/drawing/2014/main" id="{4C1D9B9E-F278-8055-126D-63F287342129}"/>
              </a:ext>
            </a:extLst>
          </p:cNvPr>
          <p:cNvPicPr>
            <a:picLocks noChangeAspect="1"/>
          </p:cNvPicPr>
          <p:nvPr/>
        </p:nvPicPr>
        <p:blipFill>
          <a:blip r:embed="rId2"/>
          <a:stretch>
            <a:fillRect/>
          </a:stretch>
        </p:blipFill>
        <p:spPr>
          <a:xfrm>
            <a:off x="8129069" y="0"/>
            <a:ext cx="1014931" cy="1126446"/>
          </a:xfrm>
          <a:prstGeom prst="rect">
            <a:avLst/>
          </a:prstGeom>
        </p:spPr>
      </p:pic>
    </p:spTree>
    <p:extLst>
      <p:ext uri="{BB962C8B-B14F-4D97-AF65-F5344CB8AC3E}">
        <p14:creationId xmlns:p14="http://schemas.microsoft.com/office/powerpoint/2010/main" val="1510840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dirty="0"/>
              <a:t>The review process in agile software development is usually informal. </a:t>
            </a:r>
          </a:p>
          <a:p>
            <a:r>
              <a:rPr lang="en-US" dirty="0"/>
              <a:t>In Scrum, there is a review meeting after each iteration of the software has been completed (a sprint review), where quality issues and problems may be discussed. </a:t>
            </a:r>
          </a:p>
          <a:p>
            <a:r>
              <a:rPr lang="en-US" dirty="0"/>
              <a:t>In Extreme Programming, pair programming ensures that code is constantly being examined and reviewed by another team member. </a:t>
            </a:r>
          </a:p>
        </p:txBody>
      </p:sp>
      <p:sp>
        <p:nvSpPr>
          <p:cNvPr id="3" name="Footer Placeholder 2">
            <a:extLst>
              <a:ext uri="{FF2B5EF4-FFF2-40B4-BE49-F238E27FC236}">
                <a16:creationId xmlns:a16="http://schemas.microsoft.com/office/drawing/2014/main" id="{0C6C5F00-BB9F-B260-4D1B-CBBCD827F8C2}"/>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4" name="Slide Number Placeholder 3">
            <a:extLst>
              <a:ext uri="{FF2B5EF4-FFF2-40B4-BE49-F238E27FC236}">
                <a16:creationId xmlns:a16="http://schemas.microsoft.com/office/drawing/2014/main" id="{35031976-92FB-F532-A367-46F6457D741D}"/>
              </a:ext>
            </a:extLst>
          </p:cNvPr>
          <p:cNvSpPr>
            <a:spLocks noGrp="1"/>
          </p:cNvSpPr>
          <p:nvPr>
            <p:ph type="sldNum" sz="quarter" idx="12"/>
          </p:nvPr>
        </p:nvSpPr>
        <p:spPr/>
        <p:txBody>
          <a:bodyPr/>
          <a:lstStyle/>
          <a:p>
            <a:fld id="{8E41B671-95F8-AD49-965B-CC100353298F}" type="slidenum">
              <a:rPr lang="en-AU" altLang="x-none" smtClean="0"/>
              <a:pPr/>
              <a:t>17</a:t>
            </a:fld>
            <a:endParaRPr lang="en-AU" altLang="x-none"/>
          </a:p>
        </p:txBody>
      </p:sp>
      <p:sp>
        <p:nvSpPr>
          <p:cNvPr id="5" name="Text Placeholder 4">
            <a:extLst>
              <a:ext uri="{FF2B5EF4-FFF2-40B4-BE49-F238E27FC236}">
                <a16:creationId xmlns:a16="http://schemas.microsoft.com/office/drawing/2014/main" id="{1690AD1F-C57E-7C46-65D6-EE65604FFCB6}"/>
              </a:ext>
            </a:extLst>
          </p:cNvPr>
          <p:cNvSpPr>
            <a:spLocks noGrp="1"/>
          </p:cNvSpPr>
          <p:nvPr>
            <p:ph type="body" sz="quarter" idx="13"/>
          </p:nvPr>
        </p:nvSpPr>
        <p:spPr/>
        <p:txBody>
          <a:bodyPr/>
          <a:lstStyle/>
          <a:p>
            <a:r>
              <a:rPr lang="en-US" dirty="0"/>
              <a:t>Reviews and agile methods</a:t>
            </a:r>
            <a:endParaRPr lang="en-AU" dirty="0"/>
          </a:p>
        </p:txBody>
      </p:sp>
      <p:pic>
        <p:nvPicPr>
          <p:cNvPr id="6" name="Picture 5" descr="A picture containing text, stationary, colorful&#10;&#10;Description automatically generated">
            <a:extLst>
              <a:ext uri="{FF2B5EF4-FFF2-40B4-BE49-F238E27FC236}">
                <a16:creationId xmlns:a16="http://schemas.microsoft.com/office/drawing/2014/main" id="{77FEE478-38F9-A667-5D65-52B9FC0CF21C}"/>
              </a:ext>
            </a:extLst>
          </p:cNvPr>
          <p:cNvPicPr>
            <a:picLocks noChangeAspect="1"/>
          </p:cNvPicPr>
          <p:nvPr/>
        </p:nvPicPr>
        <p:blipFill>
          <a:blip r:embed="rId2"/>
          <a:stretch>
            <a:fillRect/>
          </a:stretch>
        </p:blipFill>
        <p:spPr>
          <a:xfrm>
            <a:off x="8129069" y="0"/>
            <a:ext cx="1014931" cy="1126446"/>
          </a:xfrm>
          <a:prstGeom prst="rect">
            <a:avLst/>
          </a:prstGeom>
        </p:spPr>
      </p:pic>
    </p:spTree>
    <p:extLst>
      <p:ext uri="{BB962C8B-B14F-4D97-AF65-F5344CB8AC3E}">
        <p14:creationId xmlns:p14="http://schemas.microsoft.com/office/powerpoint/2010/main" val="2492040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a:t>This is an approach where 2 people are responsible for code development and work together to achieve this. </a:t>
            </a:r>
          </a:p>
          <a:p>
            <a:r>
              <a:rPr lang="en-US" dirty="0"/>
              <a:t>Code developed by an individual is therefore constantly being examined and reviewed by another team member. </a:t>
            </a:r>
          </a:p>
          <a:p>
            <a:r>
              <a:rPr lang="en-US" dirty="0"/>
              <a:t>Pair programming leads to a deep knowledge of a program, as both programmers have to understand the program in detail to continue development. </a:t>
            </a:r>
          </a:p>
          <a:p>
            <a:r>
              <a:rPr lang="en-US" dirty="0"/>
              <a:t>This depth of knowledge is difficult to achieve in inspection processes and pair programming can find bugs that would not be discovered in formal inspections. </a:t>
            </a:r>
          </a:p>
        </p:txBody>
      </p:sp>
      <p:sp>
        <p:nvSpPr>
          <p:cNvPr id="4" name="Footer Placeholder 3">
            <a:extLst>
              <a:ext uri="{FF2B5EF4-FFF2-40B4-BE49-F238E27FC236}">
                <a16:creationId xmlns:a16="http://schemas.microsoft.com/office/drawing/2014/main" id="{A797982E-EBD3-F2FA-25F6-3A3D06F41430}"/>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5" name="Slide Number Placeholder 4">
            <a:extLst>
              <a:ext uri="{FF2B5EF4-FFF2-40B4-BE49-F238E27FC236}">
                <a16:creationId xmlns:a16="http://schemas.microsoft.com/office/drawing/2014/main" id="{74329324-6C5D-2131-8E07-7F00F640C9D2}"/>
              </a:ext>
            </a:extLst>
          </p:cNvPr>
          <p:cNvSpPr>
            <a:spLocks noGrp="1"/>
          </p:cNvSpPr>
          <p:nvPr>
            <p:ph type="sldNum" sz="quarter" idx="12"/>
          </p:nvPr>
        </p:nvSpPr>
        <p:spPr/>
        <p:txBody>
          <a:bodyPr/>
          <a:lstStyle/>
          <a:p>
            <a:fld id="{8E41B671-95F8-AD49-965B-CC100353298F}" type="slidenum">
              <a:rPr lang="en-AU" altLang="x-none" smtClean="0"/>
              <a:pPr/>
              <a:t>18</a:t>
            </a:fld>
            <a:endParaRPr lang="en-AU" altLang="x-none"/>
          </a:p>
        </p:txBody>
      </p:sp>
      <p:sp>
        <p:nvSpPr>
          <p:cNvPr id="6" name="Text Placeholder 5">
            <a:extLst>
              <a:ext uri="{FF2B5EF4-FFF2-40B4-BE49-F238E27FC236}">
                <a16:creationId xmlns:a16="http://schemas.microsoft.com/office/drawing/2014/main" id="{853B8EC5-D4BC-02C9-EC26-A466F6FB92C4}"/>
              </a:ext>
            </a:extLst>
          </p:cNvPr>
          <p:cNvSpPr>
            <a:spLocks noGrp="1"/>
          </p:cNvSpPr>
          <p:nvPr>
            <p:ph type="body" sz="quarter" idx="13"/>
          </p:nvPr>
        </p:nvSpPr>
        <p:spPr/>
        <p:txBody>
          <a:bodyPr/>
          <a:lstStyle/>
          <a:p>
            <a:r>
              <a:rPr lang="en-US" dirty="0"/>
              <a:t>Pair programming</a:t>
            </a:r>
            <a:endParaRPr lang="en-AU" dirty="0"/>
          </a:p>
        </p:txBody>
      </p:sp>
    </p:spTree>
    <p:extLst>
      <p:ext uri="{BB962C8B-B14F-4D97-AF65-F5344CB8AC3E}">
        <p14:creationId xmlns:p14="http://schemas.microsoft.com/office/powerpoint/2010/main" val="336202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idx="1"/>
          </p:nvPr>
        </p:nvSpPr>
        <p:spPr/>
        <p:txBody>
          <a:bodyPr/>
          <a:lstStyle/>
          <a:p>
            <a:pPr marL="0" indent="0" algn="just" eaLnBrk="1" hangingPunct="1">
              <a:buNone/>
            </a:pPr>
            <a:endParaRPr lang="en-US" altLang="x-none" sz="1800" i="1" dirty="0"/>
          </a:p>
          <a:p>
            <a:pPr marL="0" indent="0" algn="just" eaLnBrk="1" hangingPunct="1">
              <a:buNone/>
            </a:pPr>
            <a:endParaRPr lang="en-US" altLang="x-none" sz="1800" i="1" dirty="0"/>
          </a:p>
          <a:p>
            <a:pPr marL="0" indent="0" algn="just" eaLnBrk="1" hangingPunct="1">
              <a:buNone/>
            </a:pPr>
            <a:r>
              <a:rPr lang="en-US" altLang="x-none" sz="1800" i="1" dirty="0"/>
              <a:t>… three experienced engineers worked for three months to find a subtle system defect that was causing persistent customer problems. At the time they found this defect, the same code was being inspected by a different team of five engineers. As an experiment, this team was not told about the defect. Within two hours, this team found not only this defect, but also 71 others! Once found, the original defect was trivial to fix.</a:t>
            </a:r>
          </a:p>
          <a:p>
            <a:pPr marL="0" indent="0" algn="just" eaLnBrk="1" hangingPunct="1">
              <a:buNone/>
            </a:pPr>
            <a:endParaRPr lang="en-US" altLang="x-none" sz="1800" dirty="0"/>
          </a:p>
          <a:p>
            <a:pPr marL="0" indent="0" eaLnBrk="1" hangingPunct="1">
              <a:buNone/>
            </a:pPr>
            <a:r>
              <a:rPr lang="en-US" altLang="x-none" sz="1800" dirty="0"/>
              <a:t>W. S. Humphrey, A Discipline for Software Engineering . Reading, Mass.: Addison Wesley Longman, 1995. </a:t>
            </a:r>
          </a:p>
        </p:txBody>
      </p:sp>
      <p:sp>
        <p:nvSpPr>
          <p:cNvPr id="2" name="Footer Placeholder 1">
            <a:extLst>
              <a:ext uri="{FF2B5EF4-FFF2-40B4-BE49-F238E27FC236}">
                <a16:creationId xmlns:a16="http://schemas.microsoft.com/office/drawing/2014/main" id="{5650CB2B-2EB1-6F65-811A-E2051052DDCC}"/>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4" name="Slide Number Placeholder 3">
            <a:extLst>
              <a:ext uri="{FF2B5EF4-FFF2-40B4-BE49-F238E27FC236}">
                <a16:creationId xmlns:a16="http://schemas.microsoft.com/office/drawing/2014/main" id="{6641780C-679F-42F9-023C-FEAFDFEFCE47}"/>
              </a:ext>
            </a:extLst>
          </p:cNvPr>
          <p:cNvSpPr>
            <a:spLocks noGrp="1"/>
          </p:cNvSpPr>
          <p:nvPr>
            <p:ph type="sldNum" sz="quarter" idx="12"/>
          </p:nvPr>
        </p:nvSpPr>
        <p:spPr/>
        <p:txBody>
          <a:bodyPr/>
          <a:lstStyle/>
          <a:p>
            <a:fld id="{8E41B671-95F8-AD49-965B-CC100353298F}" type="slidenum">
              <a:rPr lang="en-AU" altLang="x-none" smtClean="0"/>
              <a:pPr/>
              <a:t>19</a:t>
            </a:fld>
            <a:endParaRPr lang="en-AU" altLang="x-none"/>
          </a:p>
        </p:txBody>
      </p:sp>
      <p:sp>
        <p:nvSpPr>
          <p:cNvPr id="5" name="Text Placeholder 4">
            <a:extLst>
              <a:ext uri="{FF2B5EF4-FFF2-40B4-BE49-F238E27FC236}">
                <a16:creationId xmlns:a16="http://schemas.microsoft.com/office/drawing/2014/main" id="{0F8C836C-D49F-E868-263F-2B095EDB47FA}"/>
              </a:ext>
            </a:extLst>
          </p:cNvPr>
          <p:cNvSpPr>
            <a:spLocks noGrp="1"/>
          </p:cNvSpPr>
          <p:nvPr>
            <p:ph type="body" sz="quarter" idx="13"/>
          </p:nvPr>
        </p:nvSpPr>
        <p:spPr/>
        <p:txBody>
          <a:bodyPr/>
          <a:lstStyle/>
          <a:p>
            <a:r>
              <a:rPr lang="en-US" altLang="x-none" dirty="0"/>
              <a:t>Software Reviews</a:t>
            </a:r>
            <a:endParaRPr lang="en-AU" dirty="0"/>
          </a:p>
        </p:txBody>
      </p:sp>
      <p:pic>
        <p:nvPicPr>
          <p:cNvPr id="3" name="Picture 2" descr="Text&#10;&#10;Description automatically generated">
            <a:extLst>
              <a:ext uri="{FF2B5EF4-FFF2-40B4-BE49-F238E27FC236}">
                <a16:creationId xmlns:a16="http://schemas.microsoft.com/office/drawing/2014/main" id="{7EE34400-C433-363E-5749-6A330659D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1013" y="0"/>
            <a:ext cx="1042987" cy="134098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4E52906-4F58-902E-A137-37C58837FE1A}"/>
              </a:ext>
            </a:extLst>
          </p:cNvPr>
          <p:cNvSpPr>
            <a:spLocks noGrp="1"/>
          </p:cNvSpPr>
          <p:nvPr>
            <p:ph type="body" sz="quarter" idx="13"/>
          </p:nvPr>
        </p:nvSpPr>
        <p:spPr/>
        <p:txBody>
          <a:bodyPr/>
          <a:lstStyle/>
          <a:p>
            <a:r>
              <a:rPr lang="en-AU" dirty="0"/>
              <a:t>ANU Acknowledgment of Country</a:t>
            </a:r>
          </a:p>
        </p:txBody>
      </p:sp>
      <p:pic>
        <p:nvPicPr>
          <p:cNvPr id="7" name="Picture 6" descr="Map&#10;&#10;Description automatically generated">
            <a:extLst>
              <a:ext uri="{FF2B5EF4-FFF2-40B4-BE49-F238E27FC236}">
                <a16:creationId xmlns:a16="http://schemas.microsoft.com/office/drawing/2014/main" id="{9B6C335B-86EC-7DD7-0133-29353428A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453" y="881149"/>
            <a:ext cx="7250059" cy="3715380"/>
          </a:xfrm>
          <a:prstGeom prst="rect">
            <a:avLst/>
          </a:prstGeom>
        </p:spPr>
      </p:pic>
      <p:sp>
        <p:nvSpPr>
          <p:cNvPr id="2" name="Content Placeholder 1">
            <a:extLst>
              <a:ext uri="{FF2B5EF4-FFF2-40B4-BE49-F238E27FC236}">
                <a16:creationId xmlns:a16="http://schemas.microsoft.com/office/drawing/2014/main" id="{D69670F3-2636-41AE-4355-F640D1199038}"/>
              </a:ext>
            </a:extLst>
          </p:cNvPr>
          <p:cNvSpPr>
            <a:spLocks noGrp="1"/>
          </p:cNvSpPr>
          <p:nvPr>
            <p:ph idx="1"/>
          </p:nvPr>
        </p:nvSpPr>
        <p:spPr>
          <a:xfrm>
            <a:off x="324000" y="1598978"/>
            <a:ext cx="3392278" cy="3059532"/>
          </a:xfrm>
        </p:spPr>
        <p:txBody>
          <a:bodyPr/>
          <a:lstStyle/>
          <a:p>
            <a:pPr marL="0" indent="0">
              <a:buNone/>
            </a:pPr>
            <a:r>
              <a:rPr lang="en-AU" dirty="0"/>
              <a:t>“We acknowledge and celebrate the First Australians on whose traditional lands we meet, and pay our respect to the elders past and present.”</a:t>
            </a:r>
          </a:p>
        </p:txBody>
      </p:sp>
      <p:sp>
        <p:nvSpPr>
          <p:cNvPr id="8" name="TextBox 7">
            <a:extLst>
              <a:ext uri="{FF2B5EF4-FFF2-40B4-BE49-F238E27FC236}">
                <a16:creationId xmlns:a16="http://schemas.microsoft.com/office/drawing/2014/main" id="{7F9BC4D9-500E-61CF-8BAD-A58928872FFA}"/>
              </a:ext>
            </a:extLst>
          </p:cNvPr>
          <p:cNvSpPr txBox="1"/>
          <p:nvPr/>
        </p:nvSpPr>
        <p:spPr>
          <a:xfrm>
            <a:off x="3503048" y="4354942"/>
            <a:ext cx="5461303" cy="369332"/>
          </a:xfrm>
          <a:prstGeom prst="rect">
            <a:avLst/>
          </a:prstGeom>
          <a:noFill/>
        </p:spPr>
        <p:txBody>
          <a:bodyPr wrap="none" rtlCol="0">
            <a:spAutoFit/>
          </a:bodyPr>
          <a:lstStyle/>
          <a:p>
            <a:r>
              <a:rPr lang="en-AU" dirty="0">
                <a:hlinkClick r:id="rId4"/>
              </a:rPr>
              <a:t>https://aiatsis.gov.au/explore/map-indigenous-australia</a:t>
            </a:r>
            <a:r>
              <a:rPr lang="en-AU" dirty="0"/>
              <a:t> </a:t>
            </a:r>
          </a:p>
        </p:txBody>
      </p:sp>
      <p:sp>
        <p:nvSpPr>
          <p:cNvPr id="3" name="Footer Placeholder 2">
            <a:extLst>
              <a:ext uri="{FF2B5EF4-FFF2-40B4-BE49-F238E27FC236}">
                <a16:creationId xmlns:a16="http://schemas.microsoft.com/office/drawing/2014/main" id="{1AFF5CCD-5FA2-25F7-060A-21B67A6A55B1}"/>
              </a:ext>
            </a:extLst>
          </p:cNvPr>
          <p:cNvSpPr>
            <a:spLocks noGrp="1"/>
          </p:cNvSpPr>
          <p:nvPr>
            <p:ph type="ftr" sz="quarter" idx="11"/>
          </p:nvPr>
        </p:nvSpPr>
        <p:spPr/>
        <p:txBody>
          <a:bodyPr/>
          <a:lstStyle/>
          <a:p>
            <a:r>
              <a:rPr lang="en-US"/>
              <a:t>ANU SCHOOL OF COMPUTING   |  COMP 2120 / COMP 6120 | WEEK 4 OF 12: Inspection</a:t>
            </a:r>
            <a:endParaRPr lang="en-AU" dirty="0"/>
          </a:p>
        </p:txBody>
      </p:sp>
      <p:sp>
        <p:nvSpPr>
          <p:cNvPr id="4" name="Slide Number Placeholder 3">
            <a:extLst>
              <a:ext uri="{FF2B5EF4-FFF2-40B4-BE49-F238E27FC236}">
                <a16:creationId xmlns:a16="http://schemas.microsoft.com/office/drawing/2014/main" id="{893F05D8-606F-E924-72EA-3823A0E02F49}"/>
              </a:ext>
            </a:extLst>
          </p:cNvPr>
          <p:cNvSpPr>
            <a:spLocks noGrp="1"/>
          </p:cNvSpPr>
          <p:nvPr>
            <p:ph type="sldNum" sz="quarter" idx="12"/>
          </p:nvPr>
        </p:nvSpPr>
        <p:spPr/>
        <p:txBody>
          <a:bodyPr/>
          <a:lstStyle/>
          <a:p>
            <a:fld id="{10A01DC5-1685-4615-8240-15192985C6A2}" type="slidenum">
              <a:rPr lang="en-AU" smtClean="0"/>
              <a:pPr/>
              <a:t>2</a:t>
            </a:fld>
            <a:endParaRPr lang="en-AU"/>
          </a:p>
        </p:txBody>
      </p:sp>
    </p:spTree>
    <p:extLst>
      <p:ext uri="{BB962C8B-B14F-4D97-AF65-F5344CB8AC3E}">
        <p14:creationId xmlns:p14="http://schemas.microsoft.com/office/powerpoint/2010/main" val="3855927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DBC52A-BF4C-614C-F2C1-EEC4DFFFA25F}"/>
              </a:ext>
            </a:extLst>
          </p:cNvPr>
          <p:cNvSpPr>
            <a:spLocks noGrp="1"/>
          </p:cNvSpPr>
          <p:nvPr>
            <p:ph idx="1"/>
          </p:nvPr>
        </p:nvSpPr>
        <p:spPr/>
        <p:txBody>
          <a:bodyPr/>
          <a:lstStyle/>
          <a:p>
            <a:pPr marL="0" indent="0">
              <a:buNone/>
            </a:pPr>
            <a:endParaRPr lang="en-AU" sz="1800" i="1" dirty="0"/>
          </a:p>
          <a:p>
            <a:pPr marL="0" indent="0">
              <a:buNone/>
            </a:pPr>
            <a:endParaRPr lang="en-AU" sz="1800" i="1" dirty="0"/>
          </a:p>
          <a:p>
            <a:pPr marL="0" indent="0">
              <a:buNone/>
            </a:pPr>
            <a:r>
              <a:rPr lang="en-AU" sz="1800" i="1" dirty="0"/>
              <a:t>Software reviews </a:t>
            </a:r>
            <a:r>
              <a:rPr lang="en-AU" sz="1800" dirty="0"/>
              <a:t>are</a:t>
            </a:r>
            <a:r>
              <a:rPr lang="en-AU" sz="1800" i="1" dirty="0"/>
              <a:t> a process or meeting during which a work product, or set of work products, is presented to project personnel, managers, users, customers, or other interested parties for comment or approval. Types include code review, design review, formal qualification review, requirements review, test readiness review.</a:t>
            </a:r>
          </a:p>
          <a:p>
            <a:pPr marL="0" indent="0">
              <a:buNone/>
            </a:pPr>
            <a:endParaRPr lang="en-AU" sz="1800" i="1" dirty="0"/>
          </a:p>
          <a:p>
            <a:pPr marL="0" indent="0">
              <a:buNone/>
            </a:pPr>
            <a:r>
              <a:rPr lang="en-AU" sz="1800" dirty="0"/>
              <a:t>IEEE, "IEEE Standard 610.12-1990, IEEE Standard Glossary of Software Engineering Terminology," 1990.</a:t>
            </a:r>
          </a:p>
        </p:txBody>
      </p:sp>
      <p:sp>
        <p:nvSpPr>
          <p:cNvPr id="4" name="Footer Placeholder 3">
            <a:extLst>
              <a:ext uri="{FF2B5EF4-FFF2-40B4-BE49-F238E27FC236}">
                <a16:creationId xmlns:a16="http://schemas.microsoft.com/office/drawing/2014/main" id="{D4942846-9E78-4151-2B7C-E099A2EB8EDA}"/>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6" name="Slide Number Placeholder 5">
            <a:extLst>
              <a:ext uri="{FF2B5EF4-FFF2-40B4-BE49-F238E27FC236}">
                <a16:creationId xmlns:a16="http://schemas.microsoft.com/office/drawing/2014/main" id="{18F813AE-7CB9-423C-07A4-94103873F6F5}"/>
              </a:ext>
            </a:extLst>
          </p:cNvPr>
          <p:cNvSpPr>
            <a:spLocks noGrp="1"/>
          </p:cNvSpPr>
          <p:nvPr>
            <p:ph type="sldNum" sz="quarter" idx="12"/>
          </p:nvPr>
        </p:nvSpPr>
        <p:spPr/>
        <p:txBody>
          <a:bodyPr/>
          <a:lstStyle/>
          <a:p>
            <a:fld id="{8E41B671-95F8-AD49-965B-CC100353298F}" type="slidenum">
              <a:rPr lang="en-AU" altLang="x-none" smtClean="0"/>
              <a:pPr/>
              <a:t>20</a:t>
            </a:fld>
            <a:endParaRPr lang="en-AU" altLang="x-none"/>
          </a:p>
        </p:txBody>
      </p:sp>
      <p:sp>
        <p:nvSpPr>
          <p:cNvPr id="7" name="Text Placeholder 6">
            <a:extLst>
              <a:ext uri="{FF2B5EF4-FFF2-40B4-BE49-F238E27FC236}">
                <a16:creationId xmlns:a16="http://schemas.microsoft.com/office/drawing/2014/main" id="{49B3FC55-898C-C45E-0CC0-0518B841DAE1}"/>
              </a:ext>
            </a:extLst>
          </p:cNvPr>
          <p:cNvSpPr>
            <a:spLocks noGrp="1"/>
          </p:cNvSpPr>
          <p:nvPr>
            <p:ph type="body" sz="quarter" idx="13"/>
          </p:nvPr>
        </p:nvSpPr>
        <p:spPr/>
        <p:txBody>
          <a:bodyPr/>
          <a:lstStyle/>
          <a:p>
            <a:r>
              <a:rPr lang="en-AU" dirty="0"/>
              <a:t>Software Reviews</a:t>
            </a:r>
          </a:p>
        </p:txBody>
      </p:sp>
      <p:pic>
        <p:nvPicPr>
          <p:cNvPr id="5" name="Picture 4" descr="Text&#10;&#10;Description automatically generated">
            <a:extLst>
              <a:ext uri="{FF2B5EF4-FFF2-40B4-BE49-F238E27FC236}">
                <a16:creationId xmlns:a16="http://schemas.microsoft.com/office/drawing/2014/main" id="{36F19B5D-9B14-A3FF-D5C6-9C4D22BBAC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1013" y="0"/>
            <a:ext cx="1042987" cy="1340983"/>
          </a:xfrm>
          <a:prstGeom prst="rect">
            <a:avLst/>
          </a:prstGeom>
        </p:spPr>
      </p:pic>
    </p:spTree>
    <p:extLst>
      <p:ext uri="{BB962C8B-B14F-4D97-AF65-F5344CB8AC3E}">
        <p14:creationId xmlns:p14="http://schemas.microsoft.com/office/powerpoint/2010/main" val="4261619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B1C22F-4DAF-AACD-A098-4A9D994711CB}"/>
              </a:ext>
            </a:extLst>
          </p:cNvPr>
          <p:cNvSpPr>
            <a:spLocks noGrp="1"/>
          </p:cNvSpPr>
          <p:nvPr>
            <p:ph idx="1"/>
          </p:nvPr>
        </p:nvSpPr>
        <p:spPr/>
        <p:txBody>
          <a:bodyPr/>
          <a:lstStyle/>
          <a:p>
            <a:endParaRPr lang="en-AU" sz="1800" dirty="0"/>
          </a:p>
          <a:p>
            <a:endParaRPr lang="en-AU" sz="1800" dirty="0"/>
          </a:p>
          <a:p>
            <a:r>
              <a:rPr lang="en-AU" sz="1800" dirty="0"/>
              <a:t>To detect errors in program logic/structure or inconsistencies from one artifact to the next.</a:t>
            </a:r>
          </a:p>
          <a:p>
            <a:pPr lvl="1"/>
            <a:r>
              <a:rPr lang="en-AU" sz="1400" dirty="0"/>
              <a:t>Programming should be a public process – exposing programs to others helps quality, both through the pressure by peers to do things well and because peers spot flaws and bugs that an individual might not. (F. P. Brooks, The Mythical Man-Month, Anniversary Edition : Addison-Wesley Publishing Company, 1995.)</a:t>
            </a:r>
          </a:p>
          <a:p>
            <a:r>
              <a:rPr lang="en-AU" sz="1800" dirty="0"/>
              <a:t>To make sure the intention of the artifact is clear (the more clear the better)</a:t>
            </a:r>
          </a:p>
          <a:p>
            <a:r>
              <a:rPr lang="en-AU" sz="1800" dirty="0"/>
              <a:t>To verify that the design and/or software meets its requirements</a:t>
            </a:r>
          </a:p>
          <a:p>
            <a:r>
              <a:rPr lang="en-AU" sz="1800" dirty="0"/>
              <a:t>To ensure software has been developed in a uniform manner, using agreed-upon standards</a:t>
            </a:r>
          </a:p>
        </p:txBody>
      </p:sp>
      <p:sp>
        <p:nvSpPr>
          <p:cNvPr id="4" name="Footer Placeholder 3">
            <a:extLst>
              <a:ext uri="{FF2B5EF4-FFF2-40B4-BE49-F238E27FC236}">
                <a16:creationId xmlns:a16="http://schemas.microsoft.com/office/drawing/2014/main" id="{176C3F32-1930-D604-227B-C2BF7FB1AEB2}"/>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6" name="Slide Number Placeholder 5">
            <a:extLst>
              <a:ext uri="{FF2B5EF4-FFF2-40B4-BE49-F238E27FC236}">
                <a16:creationId xmlns:a16="http://schemas.microsoft.com/office/drawing/2014/main" id="{D94066F6-7CC5-BFDD-53BD-C467722EDAEE}"/>
              </a:ext>
            </a:extLst>
          </p:cNvPr>
          <p:cNvSpPr>
            <a:spLocks noGrp="1"/>
          </p:cNvSpPr>
          <p:nvPr>
            <p:ph type="sldNum" sz="quarter" idx="12"/>
          </p:nvPr>
        </p:nvSpPr>
        <p:spPr/>
        <p:txBody>
          <a:bodyPr/>
          <a:lstStyle/>
          <a:p>
            <a:fld id="{8E41B671-95F8-AD49-965B-CC100353298F}" type="slidenum">
              <a:rPr lang="en-AU" altLang="x-none" smtClean="0"/>
              <a:pPr/>
              <a:t>21</a:t>
            </a:fld>
            <a:endParaRPr lang="en-AU" altLang="x-none"/>
          </a:p>
        </p:txBody>
      </p:sp>
      <p:sp>
        <p:nvSpPr>
          <p:cNvPr id="7" name="Text Placeholder 6">
            <a:extLst>
              <a:ext uri="{FF2B5EF4-FFF2-40B4-BE49-F238E27FC236}">
                <a16:creationId xmlns:a16="http://schemas.microsoft.com/office/drawing/2014/main" id="{4BEC66E3-8A78-E48B-F54D-3A6D8C8D1958}"/>
              </a:ext>
            </a:extLst>
          </p:cNvPr>
          <p:cNvSpPr>
            <a:spLocks noGrp="1"/>
          </p:cNvSpPr>
          <p:nvPr>
            <p:ph type="body" sz="quarter" idx="13"/>
          </p:nvPr>
        </p:nvSpPr>
        <p:spPr/>
        <p:txBody>
          <a:bodyPr/>
          <a:lstStyle/>
          <a:p>
            <a:r>
              <a:rPr lang="en-AU" dirty="0"/>
              <a:t>Objectives</a:t>
            </a:r>
          </a:p>
        </p:txBody>
      </p:sp>
      <p:pic>
        <p:nvPicPr>
          <p:cNvPr id="5" name="Picture 4" descr="Text&#10;&#10;Description automatically generated">
            <a:extLst>
              <a:ext uri="{FF2B5EF4-FFF2-40B4-BE49-F238E27FC236}">
                <a16:creationId xmlns:a16="http://schemas.microsoft.com/office/drawing/2014/main" id="{6DFBC746-248D-E3A3-C491-C7E1AF0D7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1013" y="0"/>
            <a:ext cx="1042987" cy="1340983"/>
          </a:xfrm>
          <a:prstGeom prst="rect">
            <a:avLst/>
          </a:prstGeom>
        </p:spPr>
      </p:pic>
    </p:spTree>
    <p:extLst>
      <p:ext uri="{BB962C8B-B14F-4D97-AF65-F5344CB8AC3E}">
        <p14:creationId xmlns:p14="http://schemas.microsoft.com/office/powerpoint/2010/main" val="617619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143000" y="796160"/>
            <a:ext cx="6629400" cy="877163"/>
          </a:xfrm>
          <a:prstGeom prst="rect">
            <a:avLst/>
          </a:prstGeom>
          <a:noFill/>
        </p:spPr>
        <p:txBody>
          <a:bodyPr wrap="square" rtlCol="0">
            <a:spAutoFit/>
          </a:bodyPr>
          <a:lstStyle/>
          <a:p>
            <a:pPr algn="r"/>
            <a:r>
              <a:rPr lang="en-US" sz="3300" dirty="0">
                <a:solidFill>
                  <a:schemeClr val="tx2"/>
                </a:solidFill>
              </a:rPr>
              <a:t>“Many eyes make all bugs shallow”</a:t>
            </a:r>
          </a:p>
          <a:p>
            <a:pPr algn="r"/>
            <a:r>
              <a:rPr lang="en-US" dirty="0">
                <a:solidFill>
                  <a:schemeClr val="tx2"/>
                </a:solidFill>
              </a:rPr>
              <a:t>Standard Refrain in Open Source</a:t>
            </a:r>
          </a:p>
        </p:txBody>
      </p:sp>
      <p:sp>
        <p:nvSpPr>
          <p:cNvPr id="11" name="TextBox 10"/>
          <p:cNvSpPr txBox="1"/>
          <p:nvPr/>
        </p:nvSpPr>
        <p:spPr>
          <a:xfrm>
            <a:off x="1245475" y="2380594"/>
            <a:ext cx="6525184" cy="1384995"/>
          </a:xfrm>
          <a:prstGeom prst="rect">
            <a:avLst/>
          </a:prstGeom>
          <a:noFill/>
        </p:spPr>
        <p:txBody>
          <a:bodyPr wrap="square" rtlCol="0">
            <a:spAutoFit/>
          </a:bodyPr>
          <a:lstStyle/>
          <a:p>
            <a:pPr algn="r"/>
            <a:r>
              <a:rPr lang="en-US" sz="3300" dirty="0">
                <a:solidFill>
                  <a:schemeClr val="tx2"/>
                </a:solidFill>
              </a:rPr>
              <a:t>“Have peers, rather than customers,</a:t>
            </a:r>
            <a:br>
              <a:rPr lang="en-US" sz="3300" dirty="0">
                <a:solidFill>
                  <a:schemeClr val="tx2"/>
                </a:solidFill>
              </a:rPr>
            </a:br>
            <a:r>
              <a:rPr lang="en-US" sz="3300" dirty="0">
                <a:solidFill>
                  <a:schemeClr val="tx2"/>
                </a:solidFill>
              </a:rPr>
              <a:t>find defects”</a:t>
            </a:r>
          </a:p>
          <a:p>
            <a:pPr algn="r"/>
            <a:r>
              <a:rPr lang="en-US" dirty="0">
                <a:solidFill>
                  <a:schemeClr val="tx2"/>
                </a:solidFill>
              </a:rPr>
              <a:t>Karl </a:t>
            </a:r>
            <a:r>
              <a:rPr lang="en-US" dirty="0" err="1">
                <a:solidFill>
                  <a:schemeClr val="tx2"/>
                </a:solidFill>
              </a:rPr>
              <a:t>Wiegers</a:t>
            </a:r>
            <a:endParaRPr lang="en-US" dirty="0">
              <a:solidFill>
                <a:schemeClr val="tx2"/>
              </a:solidFill>
            </a:endParaRPr>
          </a:p>
        </p:txBody>
      </p:sp>
      <p:sp>
        <p:nvSpPr>
          <p:cNvPr id="3" name="Slide Number Placeholder 2">
            <a:extLst>
              <a:ext uri="{FF2B5EF4-FFF2-40B4-BE49-F238E27FC236}">
                <a16:creationId xmlns:a16="http://schemas.microsoft.com/office/drawing/2014/main" id="{62EE6AA4-14D8-6E8A-7066-9C0A5AA9D709}"/>
              </a:ext>
            </a:extLst>
          </p:cNvPr>
          <p:cNvSpPr>
            <a:spLocks noGrp="1"/>
          </p:cNvSpPr>
          <p:nvPr>
            <p:ph type="sldNum" sz="quarter" idx="12"/>
          </p:nvPr>
        </p:nvSpPr>
        <p:spPr/>
        <p:txBody>
          <a:bodyPr/>
          <a:lstStyle/>
          <a:p>
            <a:fld id="{97BF2E21-1858-3E4E-BBFF-D40A8D2F2DFF}" type="slidenum">
              <a:rPr lang="en-US" smtClean="0"/>
              <a:t>22</a:t>
            </a:fld>
            <a:endParaRPr lang="en-US"/>
          </a:p>
        </p:txBody>
      </p:sp>
      <p:sp>
        <p:nvSpPr>
          <p:cNvPr id="6" name="Footer Placeholder 5">
            <a:extLst>
              <a:ext uri="{FF2B5EF4-FFF2-40B4-BE49-F238E27FC236}">
                <a16:creationId xmlns:a16="http://schemas.microsoft.com/office/drawing/2014/main" id="{1752EDB8-8D90-089D-26C4-DB074D4AC56B}"/>
              </a:ext>
            </a:extLst>
          </p:cNvPr>
          <p:cNvSpPr>
            <a:spLocks noGrp="1"/>
          </p:cNvSpPr>
          <p:nvPr>
            <p:ph type="ftr" sz="quarter" idx="11"/>
          </p:nvPr>
        </p:nvSpPr>
        <p:spPr/>
        <p:txBody>
          <a:bodyPr/>
          <a:lstStyle/>
          <a:p>
            <a:r>
              <a:rPr lang="en-US"/>
              <a:t>ANU SCHOOL OF COMPUTING   |  COMP 2120 / COMP 6120 | WEEK 4 OF 12: Inspection</a:t>
            </a:r>
            <a:endParaRPr lang="en-AU" dirty="0"/>
          </a:p>
        </p:txBody>
      </p:sp>
    </p:spTree>
    <p:extLst>
      <p:ext uri="{BB962C8B-B14F-4D97-AF65-F5344CB8AC3E}">
        <p14:creationId xmlns:p14="http://schemas.microsoft.com/office/powerpoint/2010/main" val="2978966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0641B2-E1E3-2A40-B026-334942ABF248}"/>
              </a:ext>
            </a:extLst>
          </p:cNvPr>
          <p:cNvSpPr>
            <a:spLocks noGrp="1"/>
          </p:cNvSpPr>
          <p:nvPr>
            <p:ph idx="1"/>
          </p:nvPr>
        </p:nvSpPr>
        <p:spPr/>
        <p:txBody>
          <a:bodyPr>
            <a:normAutofit fontScale="92500" lnSpcReduction="10000"/>
          </a:bodyPr>
          <a:lstStyle/>
          <a:p>
            <a:r>
              <a:rPr lang="en-AU" dirty="0"/>
              <a:t>A </a:t>
            </a:r>
            <a:r>
              <a:rPr lang="en-AU" i="1" dirty="0"/>
              <a:t>walkthrough</a:t>
            </a:r>
            <a:r>
              <a:rPr lang="en-AU" dirty="0"/>
              <a:t> is a </a:t>
            </a:r>
            <a:r>
              <a:rPr lang="en-AU" i="1" dirty="0"/>
              <a:t>static analysis technique in which a designer or programmer leads members of the development team and other interested parties through a segment of documentation or code, and the participants ask questions and make comments about possible errors, violations of development standards, and other problems.</a:t>
            </a:r>
          </a:p>
          <a:p>
            <a:r>
              <a:rPr lang="en-AU" dirty="0"/>
              <a:t>Three roles:</a:t>
            </a:r>
          </a:p>
          <a:p>
            <a:pPr lvl="1"/>
            <a:r>
              <a:rPr lang="en-AU" b="1" dirty="0"/>
              <a:t>Author:</a:t>
            </a:r>
            <a:r>
              <a:rPr lang="en-AU" dirty="0"/>
              <a:t> The author of the material presents their work</a:t>
            </a:r>
          </a:p>
          <a:p>
            <a:pPr lvl="1"/>
            <a:r>
              <a:rPr lang="en-AU" b="1" dirty="0"/>
              <a:t>Moderator:</a:t>
            </a:r>
            <a:r>
              <a:rPr lang="en-AU" dirty="0"/>
              <a:t> The moderator handles the administrative aspects of the walkthrough, such as determining the schedule and distributing materials, and ensures it is conducted in an orderly manner.</a:t>
            </a:r>
          </a:p>
          <a:p>
            <a:pPr lvl="1"/>
            <a:r>
              <a:rPr lang="en-AU" b="1" dirty="0"/>
              <a:t>Recorder:</a:t>
            </a:r>
            <a:r>
              <a:rPr lang="en-AU" dirty="0"/>
              <a:t> The recorder writes down the comments made during the walkthrough. The comments pertain to errors found, questions of style, omission, contradictions, and suggestions for improvement and alternative approaches.</a:t>
            </a:r>
            <a:endParaRPr lang="en-AU" b="1" dirty="0"/>
          </a:p>
        </p:txBody>
      </p:sp>
      <p:sp>
        <p:nvSpPr>
          <p:cNvPr id="4" name="Footer Placeholder 3">
            <a:extLst>
              <a:ext uri="{FF2B5EF4-FFF2-40B4-BE49-F238E27FC236}">
                <a16:creationId xmlns:a16="http://schemas.microsoft.com/office/drawing/2014/main" id="{A707B5AE-E5B2-7F4A-9155-815C3758A6EA}"/>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6" name="Slide Number Placeholder 5">
            <a:extLst>
              <a:ext uri="{FF2B5EF4-FFF2-40B4-BE49-F238E27FC236}">
                <a16:creationId xmlns:a16="http://schemas.microsoft.com/office/drawing/2014/main" id="{BE664133-6186-22B7-989F-0516416279FD}"/>
              </a:ext>
            </a:extLst>
          </p:cNvPr>
          <p:cNvSpPr>
            <a:spLocks noGrp="1"/>
          </p:cNvSpPr>
          <p:nvPr>
            <p:ph type="sldNum" sz="quarter" idx="12"/>
          </p:nvPr>
        </p:nvSpPr>
        <p:spPr/>
        <p:txBody>
          <a:bodyPr/>
          <a:lstStyle/>
          <a:p>
            <a:fld id="{8E41B671-95F8-AD49-965B-CC100353298F}" type="slidenum">
              <a:rPr lang="en-AU" altLang="x-none" smtClean="0"/>
              <a:pPr/>
              <a:t>23</a:t>
            </a:fld>
            <a:endParaRPr lang="en-AU" altLang="x-none"/>
          </a:p>
        </p:txBody>
      </p:sp>
      <p:sp>
        <p:nvSpPr>
          <p:cNvPr id="7" name="Text Placeholder 6">
            <a:extLst>
              <a:ext uri="{FF2B5EF4-FFF2-40B4-BE49-F238E27FC236}">
                <a16:creationId xmlns:a16="http://schemas.microsoft.com/office/drawing/2014/main" id="{6722C7D0-0356-6653-9C10-442245525B6C}"/>
              </a:ext>
            </a:extLst>
          </p:cNvPr>
          <p:cNvSpPr>
            <a:spLocks noGrp="1"/>
          </p:cNvSpPr>
          <p:nvPr>
            <p:ph type="body" sz="quarter" idx="13"/>
          </p:nvPr>
        </p:nvSpPr>
        <p:spPr/>
        <p:txBody>
          <a:bodyPr/>
          <a:lstStyle/>
          <a:p>
            <a:r>
              <a:rPr lang="en-AU" dirty="0"/>
              <a:t>Walkthroughs</a:t>
            </a:r>
          </a:p>
        </p:txBody>
      </p:sp>
      <p:pic>
        <p:nvPicPr>
          <p:cNvPr id="5" name="Picture 4" descr="Text&#10;&#10;Description automatically generated">
            <a:extLst>
              <a:ext uri="{FF2B5EF4-FFF2-40B4-BE49-F238E27FC236}">
                <a16:creationId xmlns:a16="http://schemas.microsoft.com/office/drawing/2014/main" id="{7FE1BD6E-E641-8890-F763-85D049DBB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1013" y="0"/>
            <a:ext cx="1042987" cy="1340983"/>
          </a:xfrm>
          <a:prstGeom prst="rect">
            <a:avLst/>
          </a:prstGeom>
        </p:spPr>
      </p:pic>
    </p:spTree>
    <p:extLst>
      <p:ext uri="{BB962C8B-B14F-4D97-AF65-F5344CB8AC3E}">
        <p14:creationId xmlns:p14="http://schemas.microsoft.com/office/powerpoint/2010/main" val="1792012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a:bodyPr>
          <a:lstStyle/>
          <a:p>
            <a:r>
              <a:rPr lang="en-US" sz="1800" dirty="0"/>
              <a:t>Idea popularized in 70s at IBM</a:t>
            </a:r>
          </a:p>
          <a:p>
            <a:r>
              <a:rPr lang="en-US" sz="1800" dirty="0"/>
              <a:t>Broadly adopted in 80s, much research</a:t>
            </a:r>
          </a:p>
          <a:p>
            <a:pPr lvl="1"/>
            <a:r>
              <a:rPr lang="en-US" dirty="0"/>
              <a:t>Sometimes replacing component testing</a:t>
            </a:r>
          </a:p>
          <a:p>
            <a:r>
              <a:rPr lang="en-US" sz="1800" dirty="0"/>
              <a:t>Group of developers meets to formally review code or other artifacts</a:t>
            </a:r>
          </a:p>
          <a:p>
            <a:r>
              <a:rPr lang="en-US" sz="1800" dirty="0"/>
              <a:t>Most effective approach to find bugs </a:t>
            </a:r>
          </a:p>
          <a:p>
            <a:pPr lvl="1"/>
            <a:r>
              <a:rPr lang="en-US" dirty="0"/>
              <a:t>Typically 60-90% of bugs found with inspections</a:t>
            </a:r>
          </a:p>
          <a:p>
            <a:r>
              <a:rPr lang="en-US" sz="1800" dirty="0"/>
              <a:t>Expensive and labor-intensive</a:t>
            </a:r>
          </a:p>
        </p:txBody>
      </p:sp>
      <p:sp>
        <p:nvSpPr>
          <p:cNvPr id="3" name="Slide Number Placeholder 2">
            <a:extLst>
              <a:ext uri="{FF2B5EF4-FFF2-40B4-BE49-F238E27FC236}">
                <a16:creationId xmlns:a16="http://schemas.microsoft.com/office/drawing/2014/main" id="{91B8A9CF-0C31-612A-D7D0-D014D117C530}"/>
              </a:ext>
            </a:extLst>
          </p:cNvPr>
          <p:cNvSpPr>
            <a:spLocks noGrp="1"/>
          </p:cNvSpPr>
          <p:nvPr>
            <p:ph type="sldNum" sz="quarter" idx="12"/>
          </p:nvPr>
        </p:nvSpPr>
        <p:spPr/>
        <p:txBody>
          <a:bodyPr/>
          <a:lstStyle/>
          <a:p>
            <a:fld id="{97BF2E21-1858-3E4E-BBFF-D40A8D2F2DFF}" type="slidenum">
              <a:rPr lang="en-US" smtClean="0"/>
              <a:t>24</a:t>
            </a:fld>
            <a:endParaRPr lang="en-US"/>
          </a:p>
        </p:txBody>
      </p:sp>
      <p:sp>
        <p:nvSpPr>
          <p:cNvPr id="4" name="Text Placeholder 3">
            <a:extLst>
              <a:ext uri="{FF2B5EF4-FFF2-40B4-BE49-F238E27FC236}">
                <a16:creationId xmlns:a16="http://schemas.microsoft.com/office/drawing/2014/main" id="{BBE1FA54-619A-6967-EF08-A7A986B98AEE}"/>
              </a:ext>
            </a:extLst>
          </p:cNvPr>
          <p:cNvSpPr>
            <a:spLocks noGrp="1"/>
          </p:cNvSpPr>
          <p:nvPr>
            <p:ph type="body" sz="quarter" idx="13"/>
          </p:nvPr>
        </p:nvSpPr>
        <p:spPr/>
        <p:txBody>
          <a:bodyPr/>
          <a:lstStyle/>
          <a:p>
            <a:r>
              <a:rPr lang="en-US" dirty="0"/>
              <a:t>Formal Inspections</a:t>
            </a:r>
            <a:endParaRPr lang="en-AU" dirty="0"/>
          </a:p>
        </p:txBody>
      </p:sp>
      <p:sp>
        <p:nvSpPr>
          <p:cNvPr id="5" name="Footer Placeholder 4">
            <a:extLst>
              <a:ext uri="{FF2B5EF4-FFF2-40B4-BE49-F238E27FC236}">
                <a16:creationId xmlns:a16="http://schemas.microsoft.com/office/drawing/2014/main" id="{29F29AB9-B8EE-A480-93ED-C049ECCC6B82}"/>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8" name="Picture 7" descr="Text&#10;&#10;Description automatically generated">
            <a:extLst>
              <a:ext uri="{FF2B5EF4-FFF2-40B4-BE49-F238E27FC236}">
                <a16:creationId xmlns:a16="http://schemas.microsoft.com/office/drawing/2014/main" id="{F1DFE8DE-5788-F72A-3FE9-42C10C28A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1535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a:t>Typically 4-5 people (min 3)</a:t>
            </a:r>
          </a:p>
          <a:p>
            <a:r>
              <a:rPr lang="en-US" dirty="0"/>
              <a:t>Author</a:t>
            </a:r>
          </a:p>
          <a:p>
            <a:r>
              <a:rPr lang="en-US" dirty="0"/>
              <a:t>Inspector(s)</a:t>
            </a:r>
          </a:p>
          <a:p>
            <a:pPr lvl="1"/>
            <a:r>
              <a:rPr lang="en-US" dirty="0"/>
              <a:t>Find faults and broader issues</a:t>
            </a:r>
          </a:p>
          <a:p>
            <a:r>
              <a:rPr lang="en-US" dirty="0"/>
              <a:t>Reader</a:t>
            </a:r>
          </a:p>
          <a:p>
            <a:pPr lvl="1"/>
            <a:r>
              <a:rPr lang="en-US" dirty="0"/>
              <a:t>Presents the code or document at inspection meeting</a:t>
            </a:r>
          </a:p>
          <a:p>
            <a:r>
              <a:rPr lang="en-US" dirty="0"/>
              <a:t>Scribe</a:t>
            </a:r>
          </a:p>
          <a:p>
            <a:pPr lvl="1"/>
            <a:r>
              <a:rPr lang="en-US" dirty="0"/>
              <a:t>Records results</a:t>
            </a:r>
          </a:p>
          <a:p>
            <a:r>
              <a:rPr lang="en-US" dirty="0"/>
              <a:t>Moderator</a:t>
            </a:r>
          </a:p>
          <a:p>
            <a:pPr lvl="1"/>
            <a:r>
              <a:rPr lang="en-US" dirty="0"/>
              <a:t>Manages process, facilitates, reports</a:t>
            </a:r>
          </a:p>
        </p:txBody>
      </p:sp>
      <p:sp>
        <p:nvSpPr>
          <p:cNvPr id="5" name="Slide Number Placeholder 4">
            <a:extLst>
              <a:ext uri="{FF2B5EF4-FFF2-40B4-BE49-F238E27FC236}">
                <a16:creationId xmlns:a16="http://schemas.microsoft.com/office/drawing/2014/main" id="{ACD21EC4-D041-4A89-0DAC-1BDDAF7DDD18}"/>
              </a:ext>
            </a:extLst>
          </p:cNvPr>
          <p:cNvSpPr>
            <a:spLocks noGrp="1"/>
          </p:cNvSpPr>
          <p:nvPr>
            <p:ph type="sldNum" sz="quarter" idx="12"/>
          </p:nvPr>
        </p:nvSpPr>
        <p:spPr/>
        <p:txBody>
          <a:bodyPr/>
          <a:lstStyle/>
          <a:p>
            <a:fld id="{97BF2E21-1858-3E4E-BBFF-D40A8D2F2DFF}" type="slidenum">
              <a:rPr lang="en-US" smtClean="0"/>
              <a:t>25</a:t>
            </a:fld>
            <a:endParaRPr lang="en-US"/>
          </a:p>
        </p:txBody>
      </p:sp>
      <p:sp>
        <p:nvSpPr>
          <p:cNvPr id="6" name="Text Placeholder 5">
            <a:extLst>
              <a:ext uri="{FF2B5EF4-FFF2-40B4-BE49-F238E27FC236}">
                <a16:creationId xmlns:a16="http://schemas.microsoft.com/office/drawing/2014/main" id="{3A75E215-8FFB-11A2-A03D-9914BDD72FF1}"/>
              </a:ext>
            </a:extLst>
          </p:cNvPr>
          <p:cNvSpPr>
            <a:spLocks noGrp="1"/>
          </p:cNvSpPr>
          <p:nvPr>
            <p:ph type="body" sz="quarter" idx="13"/>
          </p:nvPr>
        </p:nvSpPr>
        <p:spPr/>
        <p:txBody>
          <a:bodyPr/>
          <a:lstStyle/>
          <a:p>
            <a:r>
              <a:rPr lang="en-US" dirty="0"/>
              <a:t>Inspection Team and Roles</a:t>
            </a:r>
            <a:endParaRPr lang="en-AU" dirty="0"/>
          </a:p>
        </p:txBody>
      </p:sp>
      <p:sp>
        <p:nvSpPr>
          <p:cNvPr id="7" name="Footer Placeholder 6">
            <a:extLst>
              <a:ext uri="{FF2B5EF4-FFF2-40B4-BE49-F238E27FC236}">
                <a16:creationId xmlns:a16="http://schemas.microsoft.com/office/drawing/2014/main" id="{3B56E6D7-55E2-36E0-8DA5-07DA53104483}"/>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8" name="Picture 7" descr="Text&#10;&#10;Description automatically generated">
            <a:extLst>
              <a:ext uri="{FF2B5EF4-FFF2-40B4-BE49-F238E27FC236}">
                <a16:creationId xmlns:a16="http://schemas.microsoft.com/office/drawing/2014/main" id="{3677D910-43B3-1A62-A7DD-A0A37D1F3B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568617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B8AFD4-DDA3-8CB6-6826-93E7195409ED}"/>
              </a:ext>
            </a:extLst>
          </p:cNvPr>
          <p:cNvSpPr>
            <a:spLocks noGrp="1"/>
          </p:cNvSpPr>
          <p:nvPr>
            <p:ph idx="1"/>
          </p:nvPr>
        </p:nvSpPr>
        <p:spPr/>
        <p:txBody>
          <a:bodyPr/>
          <a:lstStyle/>
          <a:p>
            <a:r>
              <a:rPr lang="en-AU" dirty="0"/>
              <a:t>An </a:t>
            </a:r>
            <a:r>
              <a:rPr lang="en-AU" i="1" dirty="0"/>
              <a:t>inspection</a:t>
            </a:r>
            <a:r>
              <a:rPr lang="en-AU" dirty="0"/>
              <a:t> is a </a:t>
            </a:r>
            <a:r>
              <a:rPr lang="en-AU" i="1" dirty="0"/>
              <a:t>static analysis technique that relies on visual examination of development products to detect errors, violations of development standards, and other problems.</a:t>
            </a:r>
          </a:p>
          <a:p>
            <a:r>
              <a:rPr lang="en-AU" dirty="0"/>
              <a:t>Michael Fagan originated this technique and required several participants with particular roles:</a:t>
            </a:r>
          </a:p>
          <a:p>
            <a:pPr lvl="1"/>
            <a:r>
              <a:rPr lang="en-AU" b="1" dirty="0"/>
              <a:t>Author:</a:t>
            </a:r>
            <a:r>
              <a:rPr lang="en-AU" dirty="0"/>
              <a:t> The person who created the document being inspected. As opposed to the walkthrough, they are present at the inspection to answer questions to help others understand the work but does not step through the work; the reader does that. The authors listen to the input of the inspection team but should not “defend” their work. The author does not take on any of the four roles defined on the next slide.</a:t>
            </a:r>
            <a:endParaRPr lang="en-AU" b="1" dirty="0"/>
          </a:p>
        </p:txBody>
      </p:sp>
      <p:sp>
        <p:nvSpPr>
          <p:cNvPr id="4" name="Footer Placeholder 3">
            <a:extLst>
              <a:ext uri="{FF2B5EF4-FFF2-40B4-BE49-F238E27FC236}">
                <a16:creationId xmlns:a16="http://schemas.microsoft.com/office/drawing/2014/main" id="{F0AE24E7-426A-22B0-1736-EE998824ACBD}"/>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6" name="Slide Number Placeholder 5">
            <a:extLst>
              <a:ext uri="{FF2B5EF4-FFF2-40B4-BE49-F238E27FC236}">
                <a16:creationId xmlns:a16="http://schemas.microsoft.com/office/drawing/2014/main" id="{7D17C49F-FF4E-B550-D49D-7DBED5EB680E}"/>
              </a:ext>
            </a:extLst>
          </p:cNvPr>
          <p:cNvSpPr>
            <a:spLocks noGrp="1"/>
          </p:cNvSpPr>
          <p:nvPr>
            <p:ph type="sldNum" sz="quarter" idx="12"/>
          </p:nvPr>
        </p:nvSpPr>
        <p:spPr/>
        <p:txBody>
          <a:bodyPr/>
          <a:lstStyle/>
          <a:p>
            <a:fld id="{8E41B671-95F8-AD49-965B-CC100353298F}" type="slidenum">
              <a:rPr lang="en-AU" altLang="x-none" smtClean="0"/>
              <a:pPr/>
              <a:t>26</a:t>
            </a:fld>
            <a:endParaRPr lang="en-AU" altLang="x-none"/>
          </a:p>
        </p:txBody>
      </p:sp>
      <p:sp>
        <p:nvSpPr>
          <p:cNvPr id="7" name="Text Placeholder 6">
            <a:extLst>
              <a:ext uri="{FF2B5EF4-FFF2-40B4-BE49-F238E27FC236}">
                <a16:creationId xmlns:a16="http://schemas.microsoft.com/office/drawing/2014/main" id="{6D287FE3-100C-B1E7-148D-789DFDBC617E}"/>
              </a:ext>
            </a:extLst>
          </p:cNvPr>
          <p:cNvSpPr>
            <a:spLocks noGrp="1"/>
          </p:cNvSpPr>
          <p:nvPr>
            <p:ph type="body" sz="quarter" idx="13"/>
          </p:nvPr>
        </p:nvSpPr>
        <p:spPr/>
        <p:txBody>
          <a:bodyPr/>
          <a:lstStyle/>
          <a:p>
            <a:r>
              <a:rPr lang="en-AU" dirty="0"/>
              <a:t>Inspections</a:t>
            </a:r>
          </a:p>
        </p:txBody>
      </p:sp>
      <p:pic>
        <p:nvPicPr>
          <p:cNvPr id="5" name="Picture 4" descr="Text&#10;&#10;Description automatically generated">
            <a:extLst>
              <a:ext uri="{FF2B5EF4-FFF2-40B4-BE49-F238E27FC236}">
                <a16:creationId xmlns:a16="http://schemas.microsoft.com/office/drawing/2014/main" id="{10BB6164-BACD-FEF0-F171-8452177A07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1013" y="0"/>
            <a:ext cx="1042987" cy="1340983"/>
          </a:xfrm>
          <a:prstGeom prst="rect">
            <a:avLst/>
          </a:prstGeom>
        </p:spPr>
      </p:pic>
    </p:spTree>
    <p:extLst>
      <p:ext uri="{BB962C8B-B14F-4D97-AF65-F5344CB8AC3E}">
        <p14:creationId xmlns:p14="http://schemas.microsoft.com/office/powerpoint/2010/main" val="487591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E2FB65-FECA-979A-7FD9-A757B0B8321B}"/>
              </a:ext>
            </a:extLst>
          </p:cNvPr>
          <p:cNvSpPr>
            <a:spLocks noGrp="1"/>
          </p:cNvSpPr>
          <p:nvPr>
            <p:ph idx="1"/>
          </p:nvPr>
        </p:nvSpPr>
        <p:spPr/>
        <p:txBody>
          <a:bodyPr/>
          <a:lstStyle/>
          <a:p>
            <a:r>
              <a:rPr lang="en-AU" b="1" dirty="0"/>
              <a:t>Moderator:</a:t>
            </a:r>
            <a:r>
              <a:rPr lang="en-AU" dirty="0"/>
              <a:t> The moderator chooses the inspection team, schedules the inspection meeting, ensures the artifact to be reviewed is complete, and distributes the materials. In the inspection meeting, the moderator runs the inspection and enforces the protocols of the meeting. The moderator’s job is mainly one of controlling interactions and keeping the group focused on the purpose of the meeting – to discover (but not fix) deficiencies in the document. The moderator also ensures that the group does not drift off onto a tangent and that everyone sticks to a schedule.</a:t>
            </a:r>
            <a:endParaRPr lang="en-AU" b="1" dirty="0"/>
          </a:p>
        </p:txBody>
      </p:sp>
      <p:sp>
        <p:nvSpPr>
          <p:cNvPr id="4" name="Footer Placeholder 3">
            <a:extLst>
              <a:ext uri="{FF2B5EF4-FFF2-40B4-BE49-F238E27FC236}">
                <a16:creationId xmlns:a16="http://schemas.microsoft.com/office/drawing/2014/main" id="{3A0538A1-3D5D-4D3E-BCF8-DF2B1662C3F1}"/>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6" name="Slide Number Placeholder 5">
            <a:extLst>
              <a:ext uri="{FF2B5EF4-FFF2-40B4-BE49-F238E27FC236}">
                <a16:creationId xmlns:a16="http://schemas.microsoft.com/office/drawing/2014/main" id="{B08C8E06-B08E-77DC-15FA-06993C7B6F9B}"/>
              </a:ext>
            </a:extLst>
          </p:cNvPr>
          <p:cNvSpPr>
            <a:spLocks noGrp="1"/>
          </p:cNvSpPr>
          <p:nvPr>
            <p:ph type="sldNum" sz="quarter" idx="12"/>
          </p:nvPr>
        </p:nvSpPr>
        <p:spPr/>
        <p:txBody>
          <a:bodyPr/>
          <a:lstStyle/>
          <a:p>
            <a:fld id="{8E41B671-95F8-AD49-965B-CC100353298F}" type="slidenum">
              <a:rPr lang="en-AU" altLang="x-none" smtClean="0"/>
              <a:pPr/>
              <a:t>27</a:t>
            </a:fld>
            <a:endParaRPr lang="en-AU" altLang="x-none"/>
          </a:p>
        </p:txBody>
      </p:sp>
      <p:sp>
        <p:nvSpPr>
          <p:cNvPr id="7" name="Text Placeholder 6">
            <a:extLst>
              <a:ext uri="{FF2B5EF4-FFF2-40B4-BE49-F238E27FC236}">
                <a16:creationId xmlns:a16="http://schemas.microsoft.com/office/drawing/2014/main" id="{D1741AF4-D129-958C-159E-E1572187DF68}"/>
              </a:ext>
            </a:extLst>
          </p:cNvPr>
          <p:cNvSpPr>
            <a:spLocks noGrp="1"/>
          </p:cNvSpPr>
          <p:nvPr>
            <p:ph type="body" sz="quarter" idx="13"/>
          </p:nvPr>
        </p:nvSpPr>
        <p:spPr/>
        <p:txBody>
          <a:bodyPr/>
          <a:lstStyle/>
          <a:p>
            <a:r>
              <a:rPr lang="en-AU" dirty="0"/>
              <a:t>Inspections</a:t>
            </a:r>
          </a:p>
        </p:txBody>
      </p:sp>
      <p:pic>
        <p:nvPicPr>
          <p:cNvPr id="5" name="Picture 4" descr="Text&#10;&#10;Description automatically generated">
            <a:extLst>
              <a:ext uri="{FF2B5EF4-FFF2-40B4-BE49-F238E27FC236}">
                <a16:creationId xmlns:a16="http://schemas.microsoft.com/office/drawing/2014/main" id="{88D7D7C5-5BF5-2DE8-5194-EB497B4EAD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1013" y="0"/>
            <a:ext cx="1042987" cy="1340983"/>
          </a:xfrm>
          <a:prstGeom prst="rect">
            <a:avLst/>
          </a:prstGeom>
        </p:spPr>
      </p:pic>
    </p:spTree>
    <p:extLst>
      <p:ext uri="{BB962C8B-B14F-4D97-AF65-F5344CB8AC3E}">
        <p14:creationId xmlns:p14="http://schemas.microsoft.com/office/powerpoint/2010/main" val="3196940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E2FB65-FECA-979A-7FD9-A757B0B8321B}"/>
              </a:ext>
            </a:extLst>
          </p:cNvPr>
          <p:cNvSpPr>
            <a:spLocks noGrp="1"/>
          </p:cNvSpPr>
          <p:nvPr>
            <p:ph idx="1"/>
          </p:nvPr>
        </p:nvSpPr>
        <p:spPr/>
        <p:txBody>
          <a:bodyPr>
            <a:normAutofit fontScale="85000" lnSpcReduction="10000"/>
          </a:bodyPr>
          <a:lstStyle/>
          <a:p>
            <a:r>
              <a:rPr lang="en-AU" b="1" dirty="0"/>
              <a:t>Reader:</a:t>
            </a:r>
            <a:r>
              <a:rPr lang="en-AU" dirty="0"/>
              <a:t> The reader leads the inspection team through the software element(s) in a logical and comprehensive fashion. He or she calls attention to each part of the document in turn – paraphrasing or reading line-by lines as appropriate. The reader paces the inspection.</a:t>
            </a:r>
            <a:endParaRPr lang="en-AU" b="1" dirty="0"/>
          </a:p>
          <a:p>
            <a:r>
              <a:rPr lang="en-AU" b="1" dirty="0"/>
              <a:t>Recorder:</a:t>
            </a:r>
            <a:r>
              <a:rPr lang="en-AU" dirty="0"/>
              <a:t> Whenever any problem is uncovered in the document being inspected, the recorder describes the defect in writing. After the inspection, the recorder and moderator prepare an inspection report.</a:t>
            </a:r>
          </a:p>
          <a:p>
            <a:r>
              <a:rPr lang="en-AU" b="1" dirty="0"/>
              <a:t>Inspectors: </a:t>
            </a:r>
            <a:r>
              <a:rPr lang="en-AU" dirty="0"/>
              <a:t>The inspectors raise questions and suggest problems with the document. Inspectors are not supposed to “attack” the author or the document but instead they should strive to be objective and constructive. Everyone except the author can act as an inspector. Often inspectors are chosen to represent different viewpoints, for example requirements, design, code, test, project management, quality management.</a:t>
            </a:r>
          </a:p>
        </p:txBody>
      </p:sp>
      <p:sp>
        <p:nvSpPr>
          <p:cNvPr id="4" name="Footer Placeholder 3">
            <a:extLst>
              <a:ext uri="{FF2B5EF4-FFF2-40B4-BE49-F238E27FC236}">
                <a16:creationId xmlns:a16="http://schemas.microsoft.com/office/drawing/2014/main" id="{1E5E4863-69A1-5F78-D32F-C422FFD29982}"/>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6" name="Slide Number Placeholder 5">
            <a:extLst>
              <a:ext uri="{FF2B5EF4-FFF2-40B4-BE49-F238E27FC236}">
                <a16:creationId xmlns:a16="http://schemas.microsoft.com/office/drawing/2014/main" id="{9ABCDAAC-A5F4-26CC-FF91-A74E8EBF7080}"/>
              </a:ext>
            </a:extLst>
          </p:cNvPr>
          <p:cNvSpPr>
            <a:spLocks noGrp="1"/>
          </p:cNvSpPr>
          <p:nvPr>
            <p:ph type="sldNum" sz="quarter" idx="12"/>
          </p:nvPr>
        </p:nvSpPr>
        <p:spPr/>
        <p:txBody>
          <a:bodyPr/>
          <a:lstStyle/>
          <a:p>
            <a:fld id="{8E41B671-95F8-AD49-965B-CC100353298F}" type="slidenum">
              <a:rPr lang="en-AU" altLang="x-none" smtClean="0"/>
              <a:pPr/>
              <a:t>28</a:t>
            </a:fld>
            <a:endParaRPr lang="en-AU" altLang="x-none"/>
          </a:p>
        </p:txBody>
      </p:sp>
      <p:sp>
        <p:nvSpPr>
          <p:cNvPr id="7" name="Text Placeholder 6">
            <a:extLst>
              <a:ext uri="{FF2B5EF4-FFF2-40B4-BE49-F238E27FC236}">
                <a16:creationId xmlns:a16="http://schemas.microsoft.com/office/drawing/2014/main" id="{D7ACCD58-F84B-C2A6-55F5-0877F7799382}"/>
              </a:ext>
            </a:extLst>
          </p:cNvPr>
          <p:cNvSpPr>
            <a:spLocks noGrp="1"/>
          </p:cNvSpPr>
          <p:nvPr>
            <p:ph type="body" sz="quarter" idx="13"/>
          </p:nvPr>
        </p:nvSpPr>
        <p:spPr/>
        <p:txBody>
          <a:bodyPr/>
          <a:lstStyle/>
          <a:p>
            <a:r>
              <a:rPr lang="en-AU" dirty="0"/>
              <a:t>Inspections</a:t>
            </a:r>
          </a:p>
        </p:txBody>
      </p:sp>
      <p:pic>
        <p:nvPicPr>
          <p:cNvPr id="5" name="Picture 4" descr="Text&#10;&#10;Description automatically generated">
            <a:extLst>
              <a:ext uri="{FF2B5EF4-FFF2-40B4-BE49-F238E27FC236}">
                <a16:creationId xmlns:a16="http://schemas.microsoft.com/office/drawing/2014/main" id="{88D7D7C5-5BF5-2DE8-5194-EB497B4EA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1013" y="0"/>
            <a:ext cx="1042987" cy="1340983"/>
          </a:xfrm>
          <a:prstGeom prst="rect">
            <a:avLst/>
          </a:prstGeom>
        </p:spPr>
      </p:pic>
    </p:spTree>
    <p:extLst>
      <p:ext uri="{BB962C8B-B14F-4D97-AF65-F5344CB8AC3E}">
        <p14:creationId xmlns:p14="http://schemas.microsoft.com/office/powerpoint/2010/main" val="1137994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C88386-145B-1B3E-0698-E07D1A5BB4B3}"/>
              </a:ext>
            </a:extLst>
          </p:cNvPr>
          <p:cNvSpPr>
            <a:spLocks noGrp="1"/>
          </p:cNvSpPr>
          <p:nvPr>
            <p:ph idx="1"/>
          </p:nvPr>
        </p:nvSpPr>
        <p:spPr/>
        <p:txBody>
          <a:bodyPr>
            <a:normAutofit fontScale="92500" lnSpcReduction="10000"/>
          </a:bodyPr>
          <a:lstStyle/>
          <a:p>
            <a:r>
              <a:rPr lang="en-AU" dirty="0"/>
              <a:t>Developers simply don’t believe that the reviews are worth their time – they’ve got a deadline to meet. Instead, these same developers spend endless hours in long, error-prone debugging sessions, finding errors that could have been efficiently found in a review.</a:t>
            </a:r>
          </a:p>
          <a:p>
            <a:r>
              <a:rPr lang="en-AU" dirty="0"/>
              <a:t>Developers might have ego problems in reviews. They might have trouble admitting their own mistakes and don’t want a room full of people seeing their defects. We need to develop an egoless programming culture where we each learn from each other and benefit from each others’ input so we can grow as software engineers and so we can produce higher quality products.</a:t>
            </a:r>
          </a:p>
          <a:p>
            <a:r>
              <a:rPr lang="en-AU" dirty="0"/>
              <a:t>Some software engineers avoid inspections because they find inspections boring.</a:t>
            </a:r>
          </a:p>
        </p:txBody>
      </p:sp>
      <p:sp>
        <p:nvSpPr>
          <p:cNvPr id="4" name="Footer Placeholder 3">
            <a:extLst>
              <a:ext uri="{FF2B5EF4-FFF2-40B4-BE49-F238E27FC236}">
                <a16:creationId xmlns:a16="http://schemas.microsoft.com/office/drawing/2014/main" id="{3AE67D6A-25EA-4CEE-8948-D615FA67B0A7}"/>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6" name="Slide Number Placeholder 5">
            <a:extLst>
              <a:ext uri="{FF2B5EF4-FFF2-40B4-BE49-F238E27FC236}">
                <a16:creationId xmlns:a16="http://schemas.microsoft.com/office/drawing/2014/main" id="{ABF4089C-5B3A-6137-E7C9-5D94A9C4CB81}"/>
              </a:ext>
            </a:extLst>
          </p:cNvPr>
          <p:cNvSpPr>
            <a:spLocks noGrp="1"/>
          </p:cNvSpPr>
          <p:nvPr>
            <p:ph type="sldNum" sz="quarter" idx="12"/>
          </p:nvPr>
        </p:nvSpPr>
        <p:spPr/>
        <p:txBody>
          <a:bodyPr/>
          <a:lstStyle/>
          <a:p>
            <a:fld id="{8E41B671-95F8-AD49-965B-CC100353298F}" type="slidenum">
              <a:rPr lang="en-AU" altLang="x-none" smtClean="0"/>
              <a:pPr/>
              <a:t>29</a:t>
            </a:fld>
            <a:endParaRPr lang="en-AU" altLang="x-none"/>
          </a:p>
        </p:txBody>
      </p:sp>
      <p:sp>
        <p:nvSpPr>
          <p:cNvPr id="7" name="Text Placeholder 6">
            <a:extLst>
              <a:ext uri="{FF2B5EF4-FFF2-40B4-BE49-F238E27FC236}">
                <a16:creationId xmlns:a16="http://schemas.microsoft.com/office/drawing/2014/main" id="{B5346601-1552-0F9F-CC3C-01A1AE318666}"/>
              </a:ext>
            </a:extLst>
          </p:cNvPr>
          <p:cNvSpPr>
            <a:spLocks noGrp="1"/>
          </p:cNvSpPr>
          <p:nvPr>
            <p:ph type="body" sz="quarter" idx="13"/>
          </p:nvPr>
        </p:nvSpPr>
        <p:spPr/>
        <p:txBody>
          <a:bodyPr/>
          <a:lstStyle/>
          <a:p>
            <a:r>
              <a:rPr lang="en-AU" dirty="0"/>
              <a:t>Why Inspections not as Common?</a:t>
            </a:r>
          </a:p>
        </p:txBody>
      </p:sp>
      <p:pic>
        <p:nvPicPr>
          <p:cNvPr id="5" name="Picture 4" descr="Text&#10;&#10;Description automatically generated">
            <a:extLst>
              <a:ext uri="{FF2B5EF4-FFF2-40B4-BE49-F238E27FC236}">
                <a16:creationId xmlns:a16="http://schemas.microsoft.com/office/drawing/2014/main" id="{0C8D4869-CF28-E727-C001-E0A152C01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1013" y="0"/>
            <a:ext cx="1042987" cy="1340983"/>
          </a:xfrm>
          <a:prstGeom prst="rect">
            <a:avLst/>
          </a:prstGeom>
        </p:spPr>
      </p:pic>
    </p:spTree>
    <p:extLst>
      <p:ext uri="{BB962C8B-B14F-4D97-AF65-F5344CB8AC3E}">
        <p14:creationId xmlns:p14="http://schemas.microsoft.com/office/powerpoint/2010/main" val="203999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5C92FC4-0C1D-344B-9377-E5F6A656C4B8}"/>
              </a:ext>
            </a:extLst>
          </p:cNvPr>
          <p:cNvSpPr>
            <a:spLocks noGrp="1"/>
          </p:cNvSpPr>
          <p:nvPr>
            <p:ph type="ftr" sz="quarter" idx="11"/>
          </p:nvPr>
        </p:nvSpPr>
        <p:spPr/>
        <p:txBody>
          <a:bodyPr/>
          <a:lstStyle/>
          <a:p>
            <a:r>
              <a:rPr lang="en-US"/>
              <a:t>ANU SCHOOL OF COMPUTING   |  COMP 2120 / COMP 6120 | WEEK 4 OF 12: Inspection</a:t>
            </a:r>
            <a:endParaRPr lang="en-AU" dirty="0"/>
          </a:p>
        </p:txBody>
      </p:sp>
      <p:sp>
        <p:nvSpPr>
          <p:cNvPr id="6" name="Text Placeholder 5">
            <a:extLst>
              <a:ext uri="{FF2B5EF4-FFF2-40B4-BE49-F238E27FC236}">
                <a16:creationId xmlns:a16="http://schemas.microsoft.com/office/drawing/2014/main" id="{855A6A4C-BAF4-486C-5CE6-0560D01ACD52}"/>
              </a:ext>
            </a:extLst>
          </p:cNvPr>
          <p:cNvSpPr>
            <a:spLocks noGrp="1"/>
          </p:cNvSpPr>
          <p:nvPr>
            <p:ph type="body" sz="quarter" idx="13"/>
          </p:nvPr>
        </p:nvSpPr>
        <p:spPr/>
        <p:txBody>
          <a:bodyPr/>
          <a:lstStyle/>
          <a:p>
            <a:r>
              <a:rPr lang="en-US" dirty="0"/>
              <a:t>Rubber Duck Debugging</a:t>
            </a:r>
          </a:p>
        </p:txBody>
      </p:sp>
      <p:pic>
        <p:nvPicPr>
          <p:cNvPr id="1026" name="Picture 2">
            <a:extLst>
              <a:ext uri="{FF2B5EF4-FFF2-40B4-BE49-F238E27FC236}">
                <a16:creationId xmlns:a16="http://schemas.microsoft.com/office/drawing/2014/main" id="{928E3346-3E62-650B-26A3-495BD2EE7F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091" y="881149"/>
            <a:ext cx="3347605" cy="334760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68A11B7-E704-FFEF-F2CC-569CDB562D7F}"/>
              </a:ext>
            </a:extLst>
          </p:cNvPr>
          <p:cNvSpPr>
            <a:spLocks noGrp="1"/>
          </p:cNvSpPr>
          <p:nvPr>
            <p:ph type="sldNum" sz="quarter" idx="12"/>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16100253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EA0101-77A6-785E-B6E9-A213D2AFED7A}"/>
              </a:ext>
            </a:extLst>
          </p:cNvPr>
          <p:cNvSpPr>
            <a:spLocks noGrp="1"/>
          </p:cNvSpPr>
          <p:nvPr>
            <p:ph idx="1"/>
          </p:nvPr>
        </p:nvSpPr>
        <p:spPr/>
        <p:txBody>
          <a:bodyPr>
            <a:normAutofit fontScale="85000" lnSpcReduction="10000"/>
          </a:bodyPr>
          <a:lstStyle/>
          <a:p>
            <a:endParaRPr lang="en-AU" dirty="0"/>
          </a:p>
          <a:p>
            <a:r>
              <a:rPr lang="en-AU" dirty="0"/>
              <a:t>Pair programming is a technique that can be used to complement or as an alternative to software reviews.</a:t>
            </a:r>
          </a:p>
          <a:p>
            <a:r>
              <a:rPr lang="en-AU" dirty="0"/>
              <a:t>One of the pair, called the </a:t>
            </a:r>
            <a:r>
              <a:rPr lang="en-AU" i="1" dirty="0"/>
              <a:t>driver</a:t>
            </a:r>
            <a:r>
              <a:rPr lang="en-AU" dirty="0"/>
              <a:t>, types at the computer or writes down a design.</a:t>
            </a:r>
          </a:p>
          <a:p>
            <a:r>
              <a:rPr lang="en-AU" dirty="0"/>
              <a:t>The other partner, called the </a:t>
            </a:r>
            <a:r>
              <a:rPr lang="en-AU" i="1" dirty="0"/>
              <a:t>navigator</a:t>
            </a:r>
            <a:r>
              <a:rPr lang="en-AU" dirty="0"/>
              <a:t> does many jobs:</a:t>
            </a:r>
          </a:p>
          <a:p>
            <a:pPr lvl="1"/>
            <a:r>
              <a:rPr lang="en-AU" dirty="0"/>
              <a:t>Observe the work of the driver – looking for tactical (e.g. syntax errors, typos, calling the wrong method) and strategic (e.g. heading down the wrong path) defects in the driver’s work.</a:t>
            </a:r>
          </a:p>
          <a:p>
            <a:pPr lvl="1"/>
            <a:r>
              <a:rPr lang="en-AU" dirty="0"/>
              <a:t>The navigator is the strategic, longer-range thinker of the programming pair.</a:t>
            </a:r>
          </a:p>
          <a:p>
            <a:pPr lvl="1"/>
            <a:r>
              <a:rPr lang="en-AU" dirty="0"/>
              <a:t>The navigator can have a more objective point of view and can better think strategically about the direction of the work</a:t>
            </a:r>
          </a:p>
          <a:p>
            <a:r>
              <a:rPr lang="en-AU" dirty="0"/>
              <a:t>Both can brainstorm at any time the situation calls for it! Need to periodically </a:t>
            </a:r>
            <a:r>
              <a:rPr lang="en-AU" i="1" dirty="0"/>
              <a:t>swap roles</a:t>
            </a:r>
            <a:r>
              <a:rPr lang="en-AU" dirty="0"/>
              <a:t>.</a:t>
            </a:r>
          </a:p>
        </p:txBody>
      </p:sp>
      <p:sp>
        <p:nvSpPr>
          <p:cNvPr id="4" name="Footer Placeholder 3">
            <a:extLst>
              <a:ext uri="{FF2B5EF4-FFF2-40B4-BE49-F238E27FC236}">
                <a16:creationId xmlns:a16="http://schemas.microsoft.com/office/drawing/2014/main" id="{6D610203-2C4A-B1DE-B639-5E49A8854939}"/>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6" name="Slide Number Placeholder 5">
            <a:extLst>
              <a:ext uri="{FF2B5EF4-FFF2-40B4-BE49-F238E27FC236}">
                <a16:creationId xmlns:a16="http://schemas.microsoft.com/office/drawing/2014/main" id="{14501661-7390-DEE8-A93C-09E6DB057611}"/>
              </a:ext>
            </a:extLst>
          </p:cNvPr>
          <p:cNvSpPr>
            <a:spLocks noGrp="1"/>
          </p:cNvSpPr>
          <p:nvPr>
            <p:ph type="sldNum" sz="quarter" idx="12"/>
          </p:nvPr>
        </p:nvSpPr>
        <p:spPr/>
        <p:txBody>
          <a:bodyPr/>
          <a:lstStyle/>
          <a:p>
            <a:fld id="{8E41B671-95F8-AD49-965B-CC100353298F}" type="slidenum">
              <a:rPr lang="en-AU" altLang="x-none" smtClean="0"/>
              <a:pPr/>
              <a:t>30</a:t>
            </a:fld>
            <a:endParaRPr lang="en-AU" altLang="x-none"/>
          </a:p>
        </p:txBody>
      </p:sp>
      <p:sp>
        <p:nvSpPr>
          <p:cNvPr id="7" name="Text Placeholder 6">
            <a:extLst>
              <a:ext uri="{FF2B5EF4-FFF2-40B4-BE49-F238E27FC236}">
                <a16:creationId xmlns:a16="http://schemas.microsoft.com/office/drawing/2014/main" id="{16E693FE-8A0E-E9AC-4764-81D799F3C90F}"/>
              </a:ext>
            </a:extLst>
          </p:cNvPr>
          <p:cNvSpPr>
            <a:spLocks noGrp="1"/>
          </p:cNvSpPr>
          <p:nvPr>
            <p:ph type="body" sz="quarter" idx="13"/>
          </p:nvPr>
        </p:nvSpPr>
        <p:spPr/>
        <p:txBody>
          <a:bodyPr/>
          <a:lstStyle/>
          <a:p>
            <a:r>
              <a:rPr lang="en-AU" dirty="0"/>
              <a:t>Pair Programming</a:t>
            </a:r>
          </a:p>
        </p:txBody>
      </p:sp>
      <p:pic>
        <p:nvPicPr>
          <p:cNvPr id="5" name="Picture 4" descr="Text&#10;&#10;Description automatically generated">
            <a:extLst>
              <a:ext uri="{FF2B5EF4-FFF2-40B4-BE49-F238E27FC236}">
                <a16:creationId xmlns:a16="http://schemas.microsoft.com/office/drawing/2014/main" id="{F3DFAA90-8225-64DD-28C1-F0CBDE598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1013" y="0"/>
            <a:ext cx="1042987" cy="1340983"/>
          </a:xfrm>
          <a:prstGeom prst="rect">
            <a:avLst/>
          </a:prstGeom>
        </p:spPr>
      </p:pic>
    </p:spTree>
    <p:extLst>
      <p:ext uri="{BB962C8B-B14F-4D97-AF65-F5344CB8AC3E}">
        <p14:creationId xmlns:p14="http://schemas.microsoft.com/office/powerpoint/2010/main" val="2689742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88D9EA-150A-888C-C1A5-4B316FCE43EB}"/>
              </a:ext>
            </a:extLst>
          </p:cNvPr>
          <p:cNvSpPr>
            <a:spLocks noGrp="1"/>
          </p:cNvSpPr>
          <p:nvPr>
            <p:ph idx="1"/>
          </p:nvPr>
        </p:nvSpPr>
        <p:spPr/>
        <p:txBody>
          <a:bodyPr/>
          <a:lstStyle/>
          <a:p>
            <a:r>
              <a:rPr lang="en-AU" dirty="0"/>
              <a:t>Why pay two programmers to do the work one could do?</a:t>
            </a:r>
          </a:p>
          <a:p>
            <a:r>
              <a:rPr lang="en-AU" dirty="0"/>
              <a:t>Research shows that student pairs develop </a:t>
            </a:r>
            <a:r>
              <a:rPr lang="en-AU" i="1" dirty="0"/>
              <a:t>higher-quality code</a:t>
            </a:r>
            <a:r>
              <a:rPr lang="en-AU" dirty="0"/>
              <a:t> faster with only a minimal increase in the total time spent in coding:</a:t>
            </a:r>
          </a:p>
          <a:p>
            <a:pPr lvl="1"/>
            <a:r>
              <a:rPr lang="en-AU" sz="1200" dirty="0"/>
              <a:t>L. Williams, R. Kessler, W. Cunningham, and R. Jeffries, "Strengthening the Case for Pair-Programming," IEEE Software, vol. 17, no. 4, pp. 19-25, July/August 2000 2000.</a:t>
            </a:r>
          </a:p>
          <a:p>
            <a:pPr lvl="1"/>
            <a:r>
              <a:rPr lang="en-AU" sz="1200" dirty="0"/>
              <a:t>L. A. Williams, "The Collaborative Software Process," in Department of Computer Science Salt Lake City, UT: University of Utah, 2000.</a:t>
            </a:r>
          </a:p>
          <a:p>
            <a:pPr lvl="1"/>
            <a:r>
              <a:rPr lang="en-AU" sz="1200" dirty="0"/>
              <a:t>N. Nagappan, L. Williams, M. </a:t>
            </a:r>
            <a:r>
              <a:rPr lang="en-AU" sz="1200" dirty="0" err="1"/>
              <a:t>Ferzli</a:t>
            </a:r>
            <a:r>
              <a:rPr lang="en-AU" sz="1200" dirty="0"/>
              <a:t>, K. Yang, E. Wiebe, C. Miller, and S. </a:t>
            </a:r>
            <a:r>
              <a:rPr lang="en-AU" sz="1200" dirty="0" err="1"/>
              <a:t>Balik</a:t>
            </a:r>
            <a:r>
              <a:rPr lang="en-AU" sz="1200" dirty="0"/>
              <a:t>, "Improving the CS1 Experience with Pair Programming," in ACM Special Interest Group Computer Science Education (SIGCSE) 2003 , Reno, 2003, pp. 359 362. </a:t>
            </a:r>
          </a:p>
          <a:p>
            <a:pPr lvl="1"/>
            <a:r>
              <a:rPr lang="en-AU" sz="1200" dirty="0"/>
              <a:t>L. Williams, E. Wiebe, K. Yang, M. </a:t>
            </a:r>
            <a:r>
              <a:rPr lang="en-AU" sz="1200" dirty="0" err="1"/>
              <a:t>Ferzli</a:t>
            </a:r>
            <a:r>
              <a:rPr lang="en-AU" sz="1200" dirty="0"/>
              <a:t>, and C. Miller, "In Support of Pair Programming in the Introductory Computer Science Course," Computer Science Education, vol. 12, no. 3, pp. 197-212, 2002.</a:t>
            </a:r>
          </a:p>
          <a:p>
            <a:pPr lvl="1"/>
            <a:r>
              <a:rPr lang="en-AU" sz="1200" dirty="0"/>
              <a:t>L. Williams, K. Yang, E. Wiebe, M. </a:t>
            </a:r>
            <a:r>
              <a:rPr lang="en-AU" sz="1200" dirty="0" err="1"/>
              <a:t>Ferzli</a:t>
            </a:r>
            <a:r>
              <a:rPr lang="en-AU" sz="1200" dirty="0"/>
              <a:t>, and C. Miller, "Pair Programming in an Introductory Computer Science Course: Initial Results and Recommendations," in OOPSLA Educator's Symposium , Seattle, WA, 2002, pp. 20-26.</a:t>
            </a:r>
            <a:endParaRPr lang="en-AU" dirty="0"/>
          </a:p>
        </p:txBody>
      </p:sp>
      <p:sp>
        <p:nvSpPr>
          <p:cNvPr id="4" name="Footer Placeholder 3">
            <a:extLst>
              <a:ext uri="{FF2B5EF4-FFF2-40B4-BE49-F238E27FC236}">
                <a16:creationId xmlns:a16="http://schemas.microsoft.com/office/drawing/2014/main" id="{72135F32-FDFF-FD6C-CECD-317C3F7011F2}"/>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6" name="Slide Number Placeholder 5">
            <a:extLst>
              <a:ext uri="{FF2B5EF4-FFF2-40B4-BE49-F238E27FC236}">
                <a16:creationId xmlns:a16="http://schemas.microsoft.com/office/drawing/2014/main" id="{549E0135-FA7B-5DAB-79F5-A3E58D290979}"/>
              </a:ext>
            </a:extLst>
          </p:cNvPr>
          <p:cNvSpPr>
            <a:spLocks noGrp="1"/>
          </p:cNvSpPr>
          <p:nvPr>
            <p:ph type="sldNum" sz="quarter" idx="12"/>
          </p:nvPr>
        </p:nvSpPr>
        <p:spPr/>
        <p:txBody>
          <a:bodyPr/>
          <a:lstStyle/>
          <a:p>
            <a:fld id="{8E41B671-95F8-AD49-965B-CC100353298F}" type="slidenum">
              <a:rPr lang="en-AU" altLang="x-none" smtClean="0"/>
              <a:pPr/>
              <a:t>31</a:t>
            </a:fld>
            <a:endParaRPr lang="en-AU" altLang="x-none"/>
          </a:p>
        </p:txBody>
      </p:sp>
      <p:sp>
        <p:nvSpPr>
          <p:cNvPr id="7" name="Text Placeholder 6">
            <a:extLst>
              <a:ext uri="{FF2B5EF4-FFF2-40B4-BE49-F238E27FC236}">
                <a16:creationId xmlns:a16="http://schemas.microsoft.com/office/drawing/2014/main" id="{B1178B60-5D38-8C41-835D-16771716999A}"/>
              </a:ext>
            </a:extLst>
          </p:cNvPr>
          <p:cNvSpPr>
            <a:spLocks noGrp="1"/>
          </p:cNvSpPr>
          <p:nvPr>
            <p:ph type="body" sz="quarter" idx="13"/>
          </p:nvPr>
        </p:nvSpPr>
        <p:spPr/>
        <p:txBody>
          <a:bodyPr/>
          <a:lstStyle/>
          <a:p>
            <a:r>
              <a:rPr lang="en-AU" dirty="0"/>
              <a:t>Why Pair Program?</a:t>
            </a:r>
          </a:p>
        </p:txBody>
      </p:sp>
      <p:pic>
        <p:nvPicPr>
          <p:cNvPr id="5" name="Picture 4" descr="Text&#10;&#10;Description automatically generated">
            <a:extLst>
              <a:ext uri="{FF2B5EF4-FFF2-40B4-BE49-F238E27FC236}">
                <a16:creationId xmlns:a16="http://schemas.microsoft.com/office/drawing/2014/main" id="{19577A47-AAF1-6494-BCF9-983259E0D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1013" y="0"/>
            <a:ext cx="1042987" cy="1340983"/>
          </a:xfrm>
          <a:prstGeom prst="rect">
            <a:avLst/>
          </a:prstGeom>
        </p:spPr>
      </p:pic>
    </p:spTree>
    <p:extLst>
      <p:ext uri="{BB962C8B-B14F-4D97-AF65-F5344CB8AC3E}">
        <p14:creationId xmlns:p14="http://schemas.microsoft.com/office/powerpoint/2010/main" val="1996497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60F2C8-7A62-8BE2-A503-BE69F9240F5C}"/>
              </a:ext>
            </a:extLst>
          </p:cNvPr>
          <p:cNvSpPr>
            <a:spLocks noGrp="1"/>
          </p:cNvSpPr>
          <p:nvPr>
            <p:ph idx="1"/>
          </p:nvPr>
        </p:nvSpPr>
        <p:spPr/>
        <p:txBody>
          <a:bodyPr>
            <a:normAutofit lnSpcReduction="10000"/>
          </a:bodyPr>
          <a:lstStyle/>
          <a:p>
            <a:r>
              <a:rPr lang="en-AU" i="1" dirty="0"/>
              <a:t>Increased Morale.</a:t>
            </a:r>
            <a:r>
              <a:rPr lang="en-AU" dirty="0"/>
              <a:t> Pair programmers are happier programmers. In the surveys on the previous slide, 92% indicated that they enjoyed programming more and 96% indicated they felt more confident in their product.</a:t>
            </a:r>
          </a:p>
          <a:p>
            <a:r>
              <a:rPr lang="en-AU" i="1" dirty="0"/>
              <a:t>Increased Teamwork.</a:t>
            </a:r>
            <a:r>
              <a:rPr lang="en-AU" dirty="0"/>
              <a:t> Pair programmers get to know their classmates much better because they work so closely together. Classmates then seem more “approachable” when you have a question about the class.</a:t>
            </a:r>
          </a:p>
          <a:p>
            <a:r>
              <a:rPr lang="en-AU" i="1" dirty="0"/>
              <a:t>Enhanced Learning.</a:t>
            </a:r>
            <a:r>
              <a:rPr lang="en-AU" dirty="0"/>
              <a:t> Pairs continuously learn by watching how their partners approach a task, how they use their language capabilities, and how they use the development.</a:t>
            </a:r>
            <a:endParaRPr lang="en-AU" i="1" dirty="0"/>
          </a:p>
        </p:txBody>
      </p:sp>
      <p:sp>
        <p:nvSpPr>
          <p:cNvPr id="4" name="Footer Placeholder 3">
            <a:extLst>
              <a:ext uri="{FF2B5EF4-FFF2-40B4-BE49-F238E27FC236}">
                <a16:creationId xmlns:a16="http://schemas.microsoft.com/office/drawing/2014/main" id="{5C5DC916-4699-14FF-6458-27E31493ECED}"/>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6" name="Slide Number Placeholder 5">
            <a:extLst>
              <a:ext uri="{FF2B5EF4-FFF2-40B4-BE49-F238E27FC236}">
                <a16:creationId xmlns:a16="http://schemas.microsoft.com/office/drawing/2014/main" id="{58BC4B5A-3837-2C3F-BAF9-B7ED9179A0EB}"/>
              </a:ext>
            </a:extLst>
          </p:cNvPr>
          <p:cNvSpPr>
            <a:spLocks noGrp="1"/>
          </p:cNvSpPr>
          <p:nvPr>
            <p:ph type="sldNum" sz="quarter" idx="12"/>
          </p:nvPr>
        </p:nvSpPr>
        <p:spPr/>
        <p:txBody>
          <a:bodyPr/>
          <a:lstStyle/>
          <a:p>
            <a:fld id="{8E41B671-95F8-AD49-965B-CC100353298F}" type="slidenum">
              <a:rPr lang="en-AU" altLang="x-none" smtClean="0"/>
              <a:pPr/>
              <a:t>32</a:t>
            </a:fld>
            <a:endParaRPr lang="en-AU" altLang="x-none"/>
          </a:p>
        </p:txBody>
      </p:sp>
      <p:sp>
        <p:nvSpPr>
          <p:cNvPr id="7" name="Text Placeholder 6">
            <a:extLst>
              <a:ext uri="{FF2B5EF4-FFF2-40B4-BE49-F238E27FC236}">
                <a16:creationId xmlns:a16="http://schemas.microsoft.com/office/drawing/2014/main" id="{87AD582E-6892-A373-F4CC-F80616002BF4}"/>
              </a:ext>
            </a:extLst>
          </p:cNvPr>
          <p:cNvSpPr>
            <a:spLocks noGrp="1"/>
          </p:cNvSpPr>
          <p:nvPr>
            <p:ph type="body" sz="quarter" idx="13"/>
          </p:nvPr>
        </p:nvSpPr>
        <p:spPr/>
        <p:txBody>
          <a:bodyPr/>
          <a:lstStyle/>
          <a:p>
            <a:r>
              <a:rPr lang="en-AU" dirty="0"/>
              <a:t>Why Pair Program?</a:t>
            </a:r>
          </a:p>
        </p:txBody>
      </p:sp>
      <p:pic>
        <p:nvPicPr>
          <p:cNvPr id="5" name="Picture 4" descr="Text&#10;&#10;Description automatically generated">
            <a:extLst>
              <a:ext uri="{FF2B5EF4-FFF2-40B4-BE49-F238E27FC236}">
                <a16:creationId xmlns:a16="http://schemas.microsoft.com/office/drawing/2014/main" id="{26F64A05-ACB5-4943-68F5-CCA7C803FD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1013" y="0"/>
            <a:ext cx="1042987" cy="1340983"/>
          </a:xfrm>
          <a:prstGeom prst="rect">
            <a:avLst/>
          </a:prstGeom>
        </p:spPr>
      </p:pic>
    </p:spTree>
    <p:extLst>
      <p:ext uri="{BB962C8B-B14F-4D97-AF65-F5344CB8AC3E}">
        <p14:creationId xmlns:p14="http://schemas.microsoft.com/office/powerpoint/2010/main" val="42255134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FFCE2E5-1D47-065F-23AC-9B426AD7EF30}"/>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4" name="Slide Number Placeholder 3">
            <a:extLst>
              <a:ext uri="{FF2B5EF4-FFF2-40B4-BE49-F238E27FC236}">
                <a16:creationId xmlns:a16="http://schemas.microsoft.com/office/drawing/2014/main" id="{F0B23240-788D-40F7-D1A1-7E316B2FD153}"/>
              </a:ext>
            </a:extLst>
          </p:cNvPr>
          <p:cNvSpPr>
            <a:spLocks noGrp="1"/>
          </p:cNvSpPr>
          <p:nvPr>
            <p:ph type="sldNum" sz="quarter" idx="12"/>
          </p:nvPr>
        </p:nvSpPr>
        <p:spPr/>
        <p:txBody>
          <a:bodyPr/>
          <a:lstStyle/>
          <a:p>
            <a:fld id="{8E41B671-95F8-AD49-965B-CC100353298F}" type="slidenum">
              <a:rPr lang="en-AU" altLang="x-none" smtClean="0"/>
              <a:pPr/>
              <a:t>33</a:t>
            </a:fld>
            <a:endParaRPr lang="en-AU" altLang="x-none"/>
          </a:p>
        </p:txBody>
      </p:sp>
      <p:sp>
        <p:nvSpPr>
          <p:cNvPr id="7" name="Text Placeholder 6">
            <a:extLst>
              <a:ext uri="{FF2B5EF4-FFF2-40B4-BE49-F238E27FC236}">
                <a16:creationId xmlns:a16="http://schemas.microsoft.com/office/drawing/2014/main" id="{A87DD7D2-9C98-1425-11D6-BD09B6E75A1F}"/>
              </a:ext>
            </a:extLst>
          </p:cNvPr>
          <p:cNvSpPr>
            <a:spLocks noGrp="1"/>
          </p:cNvSpPr>
          <p:nvPr>
            <p:ph type="body" sz="quarter" idx="13"/>
          </p:nvPr>
        </p:nvSpPr>
        <p:spPr/>
        <p:txBody>
          <a:bodyPr/>
          <a:lstStyle/>
          <a:p>
            <a:r>
              <a:rPr lang="en-AU" dirty="0"/>
              <a:t>Pair Programming Criticisms</a:t>
            </a:r>
          </a:p>
        </p:txBody>
      </p:sp>
      <p:pic>
        <p:nvPicPr>
          <p:cNvPr id="6" name="Picture 5" descr="A picture containing text, person, hitting, sport&#10;&#10;Description automatically generated">
            <a:extLst>
              <a:ext uri="{FF2B5EF4-FFF2-40B4-BE49-F238E27FC236}">
                <a16:creationId xmlns:a16="http://schemas.microsoft.com/office/drawing/2014/main" id="{19984F71-5CB6-FC67-7769-13F8E4FAB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57" y="1127981"/>
            <a:ext cx="2153933" cy="3087907"/>
          </a:xfrm>
          <a:prstGeom prst="rect">
            <a:avLst/>
          </a:prstGeom>
        </p:spPr>
      </p:pic>
      <p:pic>
        <p:nvPicPr>
          <p:cNvPr id="9" name="Picture 8" descr="Text&#10;&#10;Description automatically generated">
            <a:extLst>
              <a:ext uri="{FF2B5EF4-FFF2-40B4-BE49-F238E27FC236}">
                <a16:creationId xmlns:a16="http://schemas.microsoft.com/office/drawing/2014/main" id="{BFB9C138-310B-5E58-1A99-CADFF730F1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9440" y="603758"/>
            <a:ext cx="4876800" cy="1778000"/>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4760388D-A9B0-C96A-5335-E7B453065E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604" y="1137158"/>
            <a:ext cx="5181600" cy="2489200"/>
          </a:xfrm>
          <a:prstGeom prst="rect">
            <a:avLst/>
          </a:prstGeom>
        </p:spPr>
      </p:pic>
      <p:pic>
        <p:nvPicPr>
          <p:cNvPr id="13" name="Picture 12" descr="Graphical user interface, text, application, email&#10;&#10;Description automatically generated">
            <a:extLst>
              <a:ext uri="{FF2B5EF4-FFF2-40B4-BE49-F238E27FC236}">
                <a16:creationId xmlns:a16="http://schemas.microsoft.com/office/drawing/2014/main" id="{274139EF-62CD-86D7-9A5E-7C3FB6CF00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9154" y="1761467"/>
            <a:ext cx="5257800" cy="2120900"/>
          </a:xfrm>
          <a:prstGeom prst="rect">
            <a:avLst/>
          </a:prstGeom>
        </p:spPr>
      </p:pic>
      <p:sp>
        <p:nvSpPr>
          <p:cNvPr id="14" name="TextBox 13">
            <a:extLst>
              <a:ext uri="{FF2B5EF4-FFF2-40B4-BE49-F238E27FC236}">
                <a16:creationId xmlns:a16="http://schemas.microsoft.com/office/drawing/2014/main" id="{B4F7AB00-2378-3DF3-96B3-85175FC248DA}"/>
              </a:ext>
            </a:extLst>
          </p:cNvPr>
          <p:cNvSpPr txBox="1"/>
          <p:nvPr/>
        </p:nvSpPr>
        <p:spPr>
          <a:xfrm>
            <a:off x="3139440" y="4137344"/>
            <a:ext cx="5839146" cy="369332"/>
          </a:xfrm>
          <a:prstGeom prst="rect">
            <a:avLst/>
          </a:prstGeom>
          <a:noFill/>
        </p:spPr>
        <p:txBody>
          <a:bodyPr wrap="square" rtlCol="0">
            <a:spAutoFit/>
          </a:bodyPr>
          <a:lstStyle/>
          <a:p>
            <a:r>
              <a:rPr lang="en-AU" dirty="0"/>
              <a:t>https://</a:t>
            </a:r>
            <a:r>
              <a:rPr lang="en-AU" dirty="0" err="1"/>
              <a:t>www.infoq.com</a:t>
            </a:r>
            <a:r>
              <a:rPr lang="en-AU" dirty="0"/>
              <a:t>/articles/agile-good-hype-ugly/</a:t>
            </a:r>
          </a:p>
        </p:txBody>
      </p:sp>
    </p:spTree>
    <p:extLst>
      <p:ext uri="{BB962C8B-B14F-4D97-AF65-F5344CB8AC3E}">
        <p14:creationId xmlns:p14="http://schemas.microsoft.com/office/powerpoint/2010/main" val="260735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i="1" dirty="0"/>
              <a:t>Mutual misunderstandings</a:t>
            </a:r>
            <a:r>
              <a:rPr lang="en-US" dirty="0"/>
              <a:t> </a:t>
            </a:r>
          </a:p>
          <a:p>
            <a:pPr lvl="1"/>
            <a:r>
              <a:rPr lang="en-US" dirty="0"/>
              <a:t>Both members of a pair may make the same mistake in understanding the system requirements. Discussions may reinforce these errors.</a:t>
            </a:r>
            <a:endParaRPr lang="en-GB" dirty="0"/>
          </a:p>
          <a:p>
            <a:r>
              <a:rPr lang="en-US" i="1" dirty="0"/>
              <a:t>Pair reputation</a:t>
            </a:r>
            <a:r>
              <a:rPr lang="en-US" dirty="0"/>
              <a:t> </a:t>
            </a:r>
          </a:p>
          <a:p>
            <a:pPr lvl="1"/>
            <a:r>
              <a:rPr lang="en-US" dirty="0"/>
              <a:t>Pairs may be reluctant to look for errors because they do not want to slow down the progress of the project. </a:t>
            </a:r>
            <a:endParaRPr lang="en-GB" dirty="0"/>
          </a:p>
          <a:p>
            <a:r>
              <a:rPr lang="en-US" i="1" dirty="0"/>
              <a:t>Working relationships</a:t>
            </a:r>
            <a:r>
              <a:rPr lang="en-US" dirty="0"/>
              <a:t> </a:t>
            </a:r>
          </a:p>
          <a:p>
            <a:pPr lvl="1"/>
            <a:r>
              <a:rPr lang="en-US" dirty="0"/>
              <a:t>The pair’s ability to discover defects is likely to be compromised by their close working relationship that often leads to reluctance to criticize work partners.</a:t>
            </a:r>
            <a:endParaRPr lang="en-GB" dirty="0"/>
          </a:p>
          <a:p>
            <a:endParaRPr lang="en-US" dirty="0"/>
          </a:p>
        </p:txBody>
      </p:sp>
      <p:sp>
        <p:nvSpPr>
          <p:cNvPr id="4" name="Footer Placeholder 3">
            <a:extLst>
              <a:ext uri="{FF2B5EF4-FFF2-40B4-BE49-F238E27FC236}">
                <a16:creationId xmlns:a16="http://schemas.microsoft.com/office/drawing/2014/main" id="{D7203AD8-90ED-D1DE-A60B-C41A7138C128}"/>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5" name="Slide Number Placeholder 4">
            <a:extLst>
              <a:ext uri="{FF2B5EF4-FFF2-40B4-BE49-F238E27FC236}">
                <a16:creationId xmlns:a16="http://schemas.microsoft.com/office/drawing/2014/main" id="{6D5B8B3E-5157-BE74-9B72-EEFE9410FBCA}"/>
              </a:ext>
            </a:extLst>
          </p:cNvPr>
          <p:cNvSpPr>
            <a:spLocks noGrp="1"/>
          </p:cNvSpPr>
          <p:nvPr>
            <p:ph type="sldNum" sz="quarter" idx="12"/>
          </p:nvPr>
        </p:nvSpPr>
        <p:spPr/>
        <p:txBody>
          <a:bodyPr/>
          <a:lstStyle/>
          <a:p>
            <a:fld id="{8E41B671-95F8-AD49-965B-CC100353298F}" type="slidenum">
              <a:rPr lang="en-AU" altLang="x-none" smtClean="0"/>
              <a:pPr/>
              <a:t>34</a:t>
            </a:fld>
            <a:endParaRPr lang="en-AU" altLang="x-none"/>
          </a:p>
        </p:txBody>
      </p:sp>
      <p:sp>
        <p:nvSpPr>
          <p:cNvPr id="6" name="Text Placeholder 5">
            <a:extLst>
              <a:ext uri="{FF2B5EF4-FFF2-40B4-BE49-F238E27FC236}">
                <a16:creationId xmlns:a16="http://schemas.microsoft.com/office/drawing/2014/main" id="{28E23213-2F5B-0B35-ED9B-85DF2926E1A9}"/>
              </a:ext>
            </a:extLst>
          </p:cNvPr>
          <p:cNvSpPr>
            <a:spLocks noGrp="1"/>
          </p:cNvSpPr>
          <p:nvPr>
            <p:ph type="body" sz="quarter" idx="13"/>
          </p:nvPr>
        </p:nvSpPr>
        <p:spPr/>
        <p:txBody>
          <a:bodyPr/>
          <a:lstStyle/>
          <a:p>
            <a:r>
              <a:rPr lang="en-US" dirty="0"/>
              <a:t>Pair programming weaknesses</a:t>
            </a:r>
            <a:endParaRPr lang="en-AU" dirty="0"/>
          </a:p>
        </p:txBody>
      </p:sp>
    </p:spTree>
    <p:extLst>
      <p:ext uri="{BB962C8B-B14F-4D97-AF65-F5344CB8AC3E}">
        <p14:creationId xmlns:p14="http://schemas.microsoft.com/office/powerpoint/2010/main" val="4060554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When a large system is being developed for an external customer, agile approaches to quality management with minimal documentation may be impractical</a:t>
            </a:r>
            <a:r>
              <a:rPr lang="en-GB" dirty="0"/>
              <a:t>.</a:t>
            </a:r>
          </a:p>
          <a:p>
            <a:pPr lvl="1"/>
            <a:r>
              <a:rPr lang="en-US" dirty="0"/>
              <a:t>If the customer is a large company, it may have its own quality management processes and may expect the software development company to report on progress in a way that is compatible with them. </a:t>
            </a:r>
          </a:p>
          <a:p>
            <a:pPr lvl="1"/>
            <a:r>
              <a:rPr lang="en-GB" dirty="0"/>
              <a:t>Where there are several geographically distributed teams involved in development, perhaps from different companies, then informal communications may be impractical. </a:t>
            </a:r>
          </a:p>
          <a:p>
            <a:pPr lvl="1"/>
            <a:r>
              <a:rPr lang="en-GB" dirty="0"/>
              <a:t>For long-lifetime systems, the team involved in development will </a:t>
            </a:r>
            <a:r>
              <a:rPr lang="en-GB" dirty="0" err="1"/>
              <a:t>changeWithout</a:t>
            </a:r>
            <a:r>
              <a:rPr lang="en-GB" dirty="0"/>
              <a:t> documentation, new team members may find it impossible to understand development. </a:t>
            </a:r>
          </a:p>
          <a:p>
            <a:pPr lvl="1"/>
            <a:endParaRPr lang="en-US" dirty="0"/>
          </a:p>
        </p:txBody>
      </p:sp>
      <p:sp>
        <p:nvSpPr>
          <p:cNvPr id="4" name="Footer Placeholder 3">
            <a:extLst>
              <a:ext uri="{FF2B5EF4-FFF2-40B4-BE49-F238E27FC236}">
                <a16:creationId xmlns:a16="http://schemas.microsoft.com/office/drawing/2014/main" id="{8D030011-8090-13F7-0E53-EF14696AD4DD}"/>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5" name="Slide Number Placeholder 4">
            <a:extLst>
              <a:ext uri="{FF2B5EF4-FFF2-40B4-BE49-F238E27FC236}">
                <a16:creationId xmlns:a16="http://schemas.microsoft.com/office/drawing/2014/main" id="{6305216E-B3C6-FAD8-808B-C997E8A8A882}"/>
              </a:ext>
            </a:extLst>
          </p:cNvPr>
          <p:cNvSpPr>
            <a:spLocks noGrp="1"/>
          </p:cNvSpPr>
          <p:nvPr>
            <p:ph type="sldNum" sz="quarter" idx="12"/>
          </p:nvPr>
        </p:nvSpPr>
        <p:spPr/>
        <p:txBody>
          <a:bodyPr/>
          <a:lstStyle/>
          <a:p>
            <a:fld id="{8E41B671-95F8-AD49-965B-CC100353298F}" type="slidenum">
              <a:rPr lang="en-AU" altLang="x-none" smtClean="0"/>
              <a:pPr/>
              <a:t>35</a:t>
            </a:fld>
            <a:endParaRPr lang="en-AU" altLang="x-none"/>
          </a:p>
        </p:txBody>
      </p:sp>
      <p:sp>
        <p:nvSpPr>
          <p:cNvPr id="6" name="Text Placeholder 5">
            <a:extLst>
              <a:ext uri="{FF2B5EF4-FFF2-40B4-BE49-F238E27FC236}">
                <a16:creationId xmlns:a16="http://schemas.microsoft.com/office/drawing/2014/main" id="{5F1129D2-DCEF-48B1-02A6-B3435B4EAA69}"/>
              </a:ext>
            </a:extLst>
          </p:cNvPr>
          <p:cNvSpPr>
            <a:spLocks noGrp="1"/>
          </p:cNvSpPr>
          <p:nvPr>
            <p:ph type="body" sz="quarter" idx="13"/>
          </p:nvPr>
        </p:nvSpPr>
        <p:spPr/>
        <p:txBody>
          <a:bodyPr/>
          <a:lstStyle/>
          <a:p>
            <a:r>
              <a:rPr lang="en-US" dirty="0"/>
              <a:t>Agile QM and large systems</a:t>
            </a:r>
            <a:endParaRPr lang="en-AU" dirty="0"/>
          </a:p>
        </p:txBody>
      </p:sp>
    </p:spTree>
    <p:extLst>
      <p:ext uri="{BB962C8B-B14F-4D97-AF65-F5344CB8AC3E}">
        <p14:creationId xmlns:p14="http://schemas.microsoft.com/office/powerpoint/2010/main" val="5936448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76AC3E9-CAE8-3526-D824-FB33BF9A13EF}"/>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4" name="Slide Number Placeholder 3">
            <a:extLst>
              <a:ext uri="{FF2B5EF4-FFF2-40B4-BE49-F238E27FC236}">
                <a16:creationId xmlns:a16="http://schemas.microsoft.com/office/drawing/2014/main" id="{91C87208-D7DB-F979-6624-599B0C34CE6A}"/>
              </a:ext>
            </a:extLst>
          </p:cNvPr>
          <p:cNvSpPr>
            <a:spLocks noGrp="1"/>
          </p:cNvSpPr>
          <p:nvPr>
            <p:ph type="sldNum" sz="quarter" idx="12"/>
          </p:nvPr>
        </p:nvSpPr>
        <p:spPr/>
        <p:txBody>
          <a:bodyPr/>
          <a:lstStyle/>
          <a:p>
            <a:fld id="{8E41B671-95F8-AD49-965B-CC100353298F}" type="slidenum">
              <a:rPr lang="en-AU" altLang="x-none" smtClean="0"/>
              <a:pPr/>
              <a:t>36</a:t>
            </a:fld>
            <a:endParaRPr lang="en-AU" altLang="x-none"/>
          </a:p>
        </p:txBody>
      </p:sp>
      <p:sp>
        <p:nvSpPr>
          <p:cNvPr id="6" name="Text Placeholder 5">
            <a:extLst>
              <a:ext uri="{FF2B5EF4-FFF2-40B4-BE49-F238E27FC236}">
                <a16:creationId xmlns:a16="http://schemas.microsoft.com/office/drawing/2014/main" id="{56EBACAF-8129-BDF8-E1DB-78F31FDC7A70}"/>
              </a:ext>
            </a:extLst>
          </p:cNvPr>
          <p:cNvSpPr>
            <a:spLocks noGrp="1"/>
          </p:cNvSpPr>
          <p:nvPr>
            <p:ph type="body" sz="quarter" idx="13"/>
          </p:nvPr>
        </p:nvSpPr>
        <p:spPr/>
        <p:txBody>
          <a:bodyPr/>
          <a:lstStyle/>
          <a:p>
            <a:r>
              <a:rPr lang="en-AU" dirty="0"/>
              <a:t>Code Inspection @ Google</a:t>
            </a:r>
          </a:p>
        </p:txBody>
      </p:sp>
      <p:pic>
        <p:nvPicPr>
          <p:cNvPr id="8" name="Picture 7" descr="Diagram, text&#10;&#10;Description automatically generated">
            <a:extLst>
              <a:ext uri="{FF2B5EF4-FFF2-40B4-BE49-F238E27FC236}">
                <a16:creationId xmlns:a16="http://schemas.microsoft.com/office/drawing/2014/main" id="{F1688DAF-2E2E-51BA-AE29-FEB387DC9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5959" y="1430338"/>
            <a:ext cx="2414307" cy="3147814"/>
          </a:xfrm>
          <a:prstGeom prst="rect">
            <a:avLst/>
          </a:prstGeom>
        </p:spPr>
      </p:pic>
    </p:spTree>
    <p:extLst>
      <p:ext uri="{BB962C8B-B14F-4D97-AF65-F5344CB8AC3E}">
        <p14:creationId xmlns:p14="http://schemas.microsoft.com/office/powerpoint/2010/main" val="37977572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578A38-E688-B49B-FDAB-57A34425D15B}"/>
              </a:ext>
            </a:extLst>
          </p:cNvPr>
          <p:cNvSpPr>
            <a:spLocks noGrp="1"/>
          </p:cNvSpPr>
          <p:nvPr>
            <p:ph idx="1"/>
          </p:nvPr>
        </p:nvSpPr>
        <p:spPr/>
        <p:txBody>
          <a:bodyPr/>
          <a:lstStyle/>
          <a:p>
            <a:r>
              <a:rPr lang="en-AU" dirty="0"/>
              <a:t>Rules are laws (not just suggestions or recommendations, but strict, mandatory laws).</a:t>
            </a:r>
          </a:p>
          <a:p>
            <a:pPr lvl="1"/>
            <a:r>
              <a:rPr lang="en-AU" dirty="0"/>
              <a:t>The goal is to encourage “good” and discourage “bad” behaviour (subjective to each Organisation)</a:t>
            </a:r>
          </a:p>
          <a:p>
            <a:r>
              <a:rPr lang="en-AU" dirty="0"/>
              <a:t>Separate style guides for each of the programming languages</a:t>
            </a:r>
          </a:p>
          <a:p>
            <a:pPr lvl="1"/>
            <a:r>
              <a:rPr lang="en-AU" dirty="0"/>
              <a:t>Either overarching principles like naming and formatting (Dart, R, Shell)</a:t>
            </a:r>
          </a:p>
          <a:p>
            <a:pPr lvl="1"/>
            <a:r>
              <a:rPr lang="en-AU" dirty="0"/>
              <a:t>Or delving into specific features and far lengthier (C++, Python, Java)</a:t>
            </a:r>
          </a:p>
          <a:p>
            <a:pPr lvl="2"/>
            <a:r>
              <a:rPr lang="en-AU" dirty="0"/>
              <a:t>E.g. Google disallows the use of exceptions in C++ - a feature used widely outside of Google code</a:t>
            </a:r>
          </a:p>
          <a:p>
            <a:r>
              <a:rPr lang="en-AU" dirty="0"/>
              <a:t>Key question: “What goal are we trying to advance?”</a:t>
            </a:r>
          </a:p>
        </p:txBody>
      </p:sp>
      <p:sp>
        <p:nvSpPr>
          <p:cNvPr id="3" name="Footer Placeholder 2">
            <a:extLst>
              <a:ext uri="{FF2B5EF4-FFF2-40B4-BE49-F238E27FC236}">
                <a16:creationId xmlns:a16="http://schemas.microsoft.com/office/drawing/2014/main" id="{F027F5EB-4E9A-6CF7-0717-1E16DA5C39DA}"/>
              </a:ext>
            </a:extLst>
          </p:cNvPr>
          <p:cNvSpPr>
            <a:spLocks noGrp="1"/>
          </p:cNvSpPr>
          <p:nvPr>
            <p:ph type="ftr" sz="quarter" idx="11"/>
          </p:nvPr>
        </p:nvSpPr>
        <p:spPr/>
        <p:txBody>
          <a:bodyPr/>
          <a:lstStyle/>
          <a:p>
            <a:r>
              <a:rPr lang="en-US"/>
              <a:t>ANU SCHOOL OF COMPUTING   |  COMP 2120 / COMP 6120 | WEEK 4 OF 12: Inspection</a:t>
            </a:r>
            <a:endParaRPr lang="en-AU" dirty="0"/>
          </a:p>
        </p:txBody>
      </p:sp>
      <p:sp>
        <p:nvSpPr>
          <p:cNvPr id="4" name="Slide Number Placeholder 3">
            <a:extLst>
              <a:ext uri="{FF2B5EF4-FFF2-40B4-BE49-F238E27FC236}">
                <a16:creationId xmlns:a16="http://schemas.microsoft.com/office/drawing/2014/main" id="{3B347870-7F0D-23EE-E0CA-9313763ACD5E}"/>
              </a:ext>
            </a:extLst>
          </p:cNvPr>
          <p:cNvSpPr>
            <a:spLocks noGrp="1"/>
          </p:cNvSpPr>
          <p:nvPr>
            <p:ph type="sldNum" sz="quarter" idx="12"/>
          </p:nvPr>
        </p:nvSpPr>
        <p:spPr/>
        <p:txBody>
          <a:bodyPr/>
          <a:lstStyle/>
          <a:p>
            <a:fld id="{10A01DC5-1685-4615-8240-15192985C6A2}" type="slidenum">
              <a:rPr lang="en-AU" smtClean="0"/>
              <a:pPr/>
              <a:t>37</a:t>
            </a:fld>
            <a:endParaRPr lang="en-AU"/>
          </a:p>
        </p:txBody>
      </p:sp>
      <p:sp>
        <p:nvSpPr>
          <p:cNvPr id="5" name="Text Placeholder 4">
            <a:extLst>
              <a:ext uri="{FF2B5EF4-FFF2-40B4-BE49-F238E27FC236}">
                <a16:creationId xmlns:a16="http://schemas.microsoft.com/office/drawing/2014/main" id="{FFD78C95-653A-0B64-7023-0FEEA766CC98}"/>
              </a:ext>
            </a:extLst>
          </p:cNvPr>
          <p:cNvSpPr>
            <a:spLocks noGrp="1"/>
          </p:cNvSpPr>
          <p:nvPr>
            <p:ph type="body" sz="quarter" idx="13"/>
          </p:nvPr>
        </p:nvSpPr>
        <p:spPr/>
        <p:txBody>
          <a:bodyPr/>
          <a:lstStyle/>
          <a:p>
            <a:r>
              <a:rPr lang="en-AU" dirty="0"/>
              <a:t>Style Guides and Rules @ Google</a:t>
            </a:r>
          </a:p>
        </p:txBody>
      </p:sp>
    </p:spTree>
    <p:extLst>
      <p:ext uri="{BB962C8B-B14F-4D97-AF65-F5344CB8AC3E}">
        <p14:creationId xmlns:p14="http://schemas.microsoft.com/office/powerpoint/2010/main" val="28697747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2C76A8-71CC-8F67-21AD-B384C957A62C}"/>
              </a:ext>
            </a:extLst>
          </p:cNvPr>
          <p:cNvSpPr>
            <a:spLocks noGrp="1"/>
          </p:cNvSpPr>
          <p:nvPr>
            <p:ph idx="1"/>
          </p:nvPr>
        </p:nvSpPr>
        <p:spPr/>
        <p:txBody>
          <a:bodyPr>
            <a:normAutofit/>
          </a:bodyPr>
          <a:lstStyle/>
          <a:p>
            <a:r>
              <a:rPr lang="en-AU" dirty="0"/>
              <a:t>Pull their weight</a:t>
            </a:r>
          </a:p>
          <a:p>
            <a:pPr lvl="1"/>
            <a:r>
              <a:rPr lang="en-AU" dirty="0"/>
              <a:t>Note modern automation for formatting!</a:t>
            </a:r>
          </a:p>
          <a:p>
            <a:r>
              <a:rPr lang="en-AU" dirty="0"/>
              <a:t>Optimize for the reader</a:t>
            </a:r>
          </a:p>
          <a:p>
            <a:pPr lvl="1"/>
            <a:r>
              <a:rPr lang="en-AU" dirty="0"/>
              <a:t>E.g. </a:t>
            </a:r>
            <a:r>
              <a:rPr lang="en-AU" dirty="0">
                <a:hlinkClick r:id="rId2"/>
              </a:rPr>
              <a:t>https://google.github.io/styleguide/pyguide.html#211-conditional-expressions</a:t>
            </a:r>
            <a:endParaRPr lang="en-AU" dirty="0"/>
          </a:p>
          <a:p>
            <a:r>
              <a:rPr lang="en-AU" dirty="0"/>
              <a:t>Be consistent </a:t>
            </a:r>
          </a:p>
          <a:p>
            <a:r>
              <a:rPr lang="en-AU" dirty="0"/>
              <a:t>Avoid error-prone and surprising constructs </a:t>
            </a:r>
          </a:p>
          <a:p>
            <a:r>
              <a:rPr lang="en-AU" dirty="0"/>
              <a:t>Concede to practicalities when necessary</a:t>
            </a:r>
          </a:p>
        </p:txBody>
      </p:sp>
      <p:sp>
        <p:nvSpPr>
          <p:cNvPr id="3" name="Footer Placeholder 2">
            <a:extLst>
              <a:ext uri="{FF2B5EF4-FFF2-40B4-BE49-F238E27FC236}">
                <a16:creationId xmlns:a16="http://schemas.microsoft.com/office/drawing/2014/main" id="{BF6DD042-5FAE-D7B5-0A60-878A2E0E0F2D}"/>
              </a:ext>
            </a:extLst>
          </p:cNvPr>
          <p:cNvSpPr>
            <a:spLocks noGrp="1"/>
          </p:cNvSpPr>
          <p:nvPr>
            <p:ph type="ftr" sz="quarter" idx="11"/>
          </p:nvPr>
        </p:nvSpPr>
        <p:spPr/>
        <p:txBody>
          <a:bodyPr/>
          <a:lstStyle/>
          <a:p>
            <a:r>
              <a:rPr lang="en-US"/>
              <a:t>ANU SCHOOL OF COMPUTING   |  COMP 2120 / COMP 6120 | WEEK 4 OF 12: Inspection</a:t>
            </a:r>
            <a:endParaRPr lang="en-AU" dirty="0"/>
          </a:p>
        </p:txBody>
      </p:sp>
      <p:sp>
        <p:nvSpPr>
          <p:cNvPr id="4" name="Slide Number Placeholder 3">
            <a:extLst>
              <a:ext uri="{FF2B5EF4-FFF2-40B4-BE49-F238E27FC236}">
                <a16:creationId xmlns:a16="http://schemas.microsoft.com/office/drawing/2014/main" id="{1042496C-D6A9-F534-19C5-5BCDD62EE85D}"/>
              </a:ext>
            </a:extLst>
          </p:cNvPr>
          <p:cNvSpPr>
            <a:spLocks noGrp="1"/>
          </p:cNvSpPr>
          <p:nvPr>
            <p:ph type="sldNum" sz="quarter" idx="12"/>
          </p:nvPr>
        </p:nvSpPr>
        <p:spPr/>
        <p:txBody>
          <a:bodyPr/>
          <a:lstStyle/>
          <a:p>
            <a:fld id="{10A01DC5-1685-4615-8240-15192985C6A2}" type="slidenum">
              <a:rPr lang="en-AU" smtClean="0"/>
              <a:pPr/>
              <a:t>38</a:t>
            </a:fld>
            <a:endParaRPr lang="en-AU"/>
          </a:p>
        </p:txBody>
      </p:sp>
      <p:sp>
        <p:nvSpPr>
          <p:cNvPr id="5" name="Text Placeholder 4">
            <a:extLst>
              <a:ext uri="{FF2B5EF4-FFF2-40B4-BE49-F238E27FC236}">
                <a16:creationId xmlns:a16="http://schemas.microsoft.com/office/drawing/2014/main" id="{0D8D2DC7-646C-5692-4771-554FD99132DC}"/>
              </a:ext>
            </a:extLst>
          </p:cNvPr>
          <p:cNvSpPr>
            <a:spLocks noGrp="1"/>
          </p:cNvSpPr>
          <p:nvPr>
            <p:ph type="body" sz="quarter" idx="13"/>
          </p:nvPr>
        </p:nvSpPr>
        <p:spPr/>
        <p:txBody>
          <a:bodyPr/>
          <a:lstStyle/>
          <a:p>
            <a:r>
              <a:rPr lang="en-AU" dirty="0"/>
              <a:t>Overarching Principles @ Google</a:t>
            </a:r>
          </a:p>
        </p:txBody>
      </p:sp>
    </p:spTree>
    <p:extLst>
      <p:ext uri="{BB962C8B-B14F-4D97-AF65-F5344CB8AC3E}">
        <p14:creationId xmlns:p14="http://schemas.microsoft.com/office/powerpoint/2010/main" val="62656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4C930B-E177-FF5C-71B0-D56ABCBA07B2}"/>
              </a:ext>
            </a:extLst>
          </p:cNvPr>
          <p:cNvSpPr>
            <a:spLocks noGrp="1"/>
          </p:cNvSpPr>
          <p:nvPr>
            <p:ph idx="1"/>
          </p:nvPr>
        </p:nvSpPr>
        <p:spPr/>
        <p:txBody>
          <a:bodyPr>
            <a:normAutofit fontScale="92500" lnSpcReduction="10000"/>
          </a:bodyPr>
          <a:lstStyle/>
          <a:p>
            <a:r>
              <a:rPr lang="en-AU" dirty="0"/>
              <a:t>Rules to avoid dangers</a:t>
            </a:r>
          </a:p>
          <a:p>
            <a:r>
              <a:rPr lang="en-AU" dirty="0"/>
              <a:t>Rules to enforce best practices</a:t>
            </a:r>
          </a:p>
          <a:p>
            <a:r>
              <a:rPr lang="en-AU" dirty="0"/>
              <a:t>Rules to ensure consistency</a:t>
            </a:r>
          </a:p>
          <a:p>
            <a:endParaRPr lang="en-AU" dirty="0"/>
          </a:p>
          <a:p>
            <a:pPr marL="0" indent="0" algn="ctr">
              <a:buNone/>
            </a:pPr>
            <a:r>
              <a:rPr lang="en-AU" dirty="0">
                <a:hlinkClick r:id="rId2"/>
              </a:rPr>
              <a:t>https://google.github.io/styleguide/</a:t>
            </a:r>
            <a:r>
              <a:rPr lang="en-AU" dirty="0"/>
              <a:t> </a:t>
            </a:r>
          </a:p>
          <a:p>
            <a:pPr marL="0" indent="0">
              <a:buNone/>
            </a:pPr>
            <a:endParaRPr lang="en-AU" dirty="0"/>
          </a:p>
          <a:p>
            <a:pPr algn="just"/>
            <a:r>
              <a:rPr lang="en-AU" dirty="0"/>
              <a:t>When adding a rule, pros, cons, and consequences are analysed to verify that change is appropriate for the scale of Google – these are weighted and documented and have to follow a </a:t>
            </a:r>
            <a:r>
              <a:rPr lang="en-AU" i="1" dirty="0"/>
              <a:t>process</a:t>
            </a:r>
            <a:r>
              <a:rPr lang="en-AU" dirty="0"/>
              <a:t> – decisions are made by </a:t>
            </a:r>
            <a:r>
              <a:rPr lang="en-AU" i="1" dirty="0"/>
              <a:t>consensus</a:t>
            </a:r>
            <a:r>
              <a:rPr lang="en-AU" dirty="0"/>
              <a:t>, not voting by the committees of around 4 language experts.</a:t>
            </a:r>
          </a:p>
        </p:txBody>
      </p:sp>
      <p:sp>
        <p:nvSpPr>
          <p:cNvPr id="3" name="Footer Placeholder 2">
            <a:extLst>
              <a:ext uri="{FF2B5EF4-FFF2-40B4-BE49-F238E27FC236}">
                <a16:creationId xmlns:a16="http://schemas.microsoft.com/office/drawing/2014/main" id="{DF33AE58-4691-6F49-03F1-77469D0D0E5C}"/>
              </a:ext>
            </a:extLst>
          </p:cNvPr>
          <p:cNvSpPr>
            <a:spLocks noGrp="1"/>
          </p:cNvSpPr>
          <p:nvPr>
            <p:ph type="ftr" sz="quarter" idx="11"/>
          </p:nvPr>
        </p:nvSpPr>
        <p:spPr/>
        <p:txBody>
          <a:bodyPr/>
          <a:lstStyle/>
          <a:p>
            <a:r>
              <a:rPr lang="en-US"/>
              <a:t>ANU SCHOOL OF COMPUTING   |  COMP 2120 / COMP 6120 | WEEK 4 OF 12: Inspection</a:t>
            </a:r>
            <a:endParaRPr lang="en-AU" dirty="0"/>
          </a:p>
        </p:txBody>
      </p:sp>
      <p:sp>
        <p:nvSpPr>
          <p:cNvPr id="4" name="Slide Number Placeholder 3">
            <a:extLst>
              <a:ext uri="{FF2B5EF4-FFF2-40B4-BE49-F238E27FC236}">
                <a16:creationId xmlns:a16="http://schemas.microsoft.com/office/drawing/2014/main" id="{AD1DA5DB-F01C-B546-B6EA-81A5FEF1915C}"/>
              </a:ext>
            </a:extLst>
          </p:cNvPr>
          <p:cNvSpPr>
            <a:spLocks noGrp="1"/>
          </p:cNvSpPr>
          <p:nvPr>
            <p:ph type="sldNum" sz="quarter" idx="12"/>
          </p:nvPr>
        </p:nvSpPr>
        <p:spPr/>
        <p:txBody>
          <a:bodyPr/>
          <a:lstStyle/>
          <a:p>
            <a:fld id="{10A01DC5-1685-4615-8240-15192985C6A2}" type="slidenum">
              <a:rPr lang="en-AU" smtClean="0"/>
              <a:pPr/>
              <a:t>39</a:t>
            </a:fld>
            <a:endParaRPr lang="en-AU"/>
          </a:p>
        </p:txBody>
      </p:sp>
      <p:sp>
        <p:nvSpPr>
          <p:cNvPr id="5" name="Text Placeholder 4">
            <a:extLst>
              <a:ext uri="{FF2B5EF4-FFF2-40B4-BE49-F238E27FC236}">
                <a16:creationId xmlns:a16="http://schemas.microsoft.com/office/drawing/2014/main" id="{49E73284-FC5A-FF37-A946-ADB2DDC0DDEF}"/>
              </a:ext>
            </a:extLst>
          </p:cNvPr>
          <p:cNvSpPr>
            <a:spLocks noGrp="1"/>
          </p:cNvSpPr>
          <p:nvPr>
            <p:ph type="body" sz="quarter" idx="13"/>
          </p:nvPr>
        </p:nvSpPr>
        <p:spPr/>
        <p:txBody>
          <a:bodyPr/>
          <a:lstStyle/>
          <a:p>
            <a:r>
              <a:rPr lang="en-AU" dirty="0"/>
              <a:t>The Style Guide @ Google</a:t>
            </a:r>
          </a:p>
        </p:txBody>
      </p:sp>
    </p:spTree>
    <p:extLst>
      <p:ext uri="{BB962C8B-B14F-4D97-AF65-F5344CB8AC3E}">
        <p14:creationId xmlns:p14="http://schemas.microsoft.com/office/powerpoint/2010/main" val="868358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Reviews and inspections</a:t>
            </a:r>
          </a:p>
        </p:txBody>
      </p:sp>
      <p:sp>
        <p:nvSpPr>
          <p:cNvPr id="3" name="Footer Placeholder 2">
            <a:extLst>
              <a:ext uri="{FF2B5EF4-FFF2-40B4-BE49-F238E27FC236}">
                <a16:creationId xmlns:a16="http://schemas.microsoft.com/office/drawing/2014/main" id="{06059B13-281D-30BB-2DA9-D645634B6A2D}"/>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8" name="Slide Number Placeholder 7">
            <a:extLst>
              <a:ext uri="{FF2B5EF4-FFF2-40B4-BE49-F238E27FC236}">
                <a16:creationId xmlns:a16="http://schemas.microsoft.com/office/drawing/2014/main" id="{BD85DF37-41A0-9C93-9A11-2462CDC51708}"/>
              </a:ext>
            </a:extLst>
          </p:cNvPr>
          <p:cNvSpPr>
            <a:spLocks noGrp="1"/>
          </p:cNvSpPr>
          <p:nvPr>
            <p:ph type="sldNum" sz="quarter" idx="12"/>
          </p:nvPr>
        </p:nvSpPr>
        <p:spPr/>
        <p:txBody>
          <a:bodyPr/>
          <a:lstStyle/>
          <a:p>
            <a:fld id="{8E41B671-95F8-AD49-965B-CC100353298F}" type="slidenum">
              <a:rPr lang="en-AU" altLang="x-none" smtClean="0"/>
              <a:pPr/>
              <a:t>4</a:t>
            </a:fld>
            <a:endParaRPr lang="en-AU" altLang="x-none"/>
          </a:p>
        </p:txBody>
      </p:sp>
    </p:spTree>
    <p:extLst>
      <p:ext uri="{BB962C8B-B14F-4D97-AF65-F5344CB8AC3E}">
        <p14:creationId xmlns:p14="http://schemas.microsoft.com/office/powerpoint/2010/main" val="3948745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443F04-2B05-285C-AFAD-5357A173D516}"/>
              </a:ext>
            </a:extLst>
          </p:cNvPr>
          <p:cNvSpPr>
            <a:spLocks noGrp="1"/>
          </p:cNvSpPr>
          <p:nvPr>
            <p:ph idx="1"/>
          </p:nvPr>
        </p:nvSpPr>
        <p:spPr/>
        <p:txBody>
          <a:bodyPr/>
          <a:lstStyle/>
          <a:p>
            <a:r>
              <a:rPr lang="en-AU" dirty="0"/>
              <a:t>See Chapters 9 and 19 (about the Critique Tool @ Google)</a:t>
            </a:r>
          </a:p>
          <a:p>
            <a:r>
              <a:rPr lang="en-AU" dirty="0"/>
              <a:t>Best Practices</a:t>
            </a:r>
          </a:p>
          <a:p>
            <a:pPr lvl="1"/>
            <a:r>
              <a:rPr lang="en-AU" dirty="0"/>
              <a:t>Be Polite and Professional</a:t>
            </a:r>
          </a:p>
          <a:p>
            <a:pPr lvl="1"/>
            <a:r>
              <a:rPr lang="en-AU" dirty="0"/>
              <a:t>Write Small Changes</a:t>
            </a:r>
          </a:p>
          <a:p>
            <a:pPr lvl="1"/>
            <a:r>
              <a:rPr lang="en-AU" dirty="0"/>
              <a:t>Write Good Change Descriptions</a:t>
            </a:r>
          </a:p>
          <a:p>
            <a:pPr lvl="1"/>
            <a:r>
              <a:rPr lang="en-AU" dirty="0"/>
              <a:t>Keep Reviewers to a Minimum</a:t>
            </a:r>
          </a:p>
          <a:p>
            <a:pPr lvl="1"/>
            <a:r>
              <a:rPr lang="en-AU" dirty="0"/>
              <a:t>Automate Where Possible</a:t>
            </a:r>
          </a:p>
        </p:txBody>
      </p:sp>
      <p:sp>
        <p:nvSpPr>
          <p:cNvPr id="3" name="Footer Placeholder 2">
            <a:extLst>
              <a:ext uri="{FF2B5EF4-FFF2-40B4-BE49-F238E27FC236}">
                <a16:creationId xmlns:a16="http://schemas.microsoft.com/office/drawing/2014/main" id="{58608E82-5CDC-424D-0181-9FFF6C76FF3B}"/>
              </a:ext>
            </a:extLst>
          </p:cNvPr>
          <p:cNvSpPr>
            <a:spLocks noGrp="1"/>
          </p:cNvSpPr>
          <p:nvPr>
            <p:ph type="ftr" sz="quarter" idx="11"/>
          </p:nvPr>
        </p:nvSpPr>
        <p:spPr/>
        <p:txBody>
          <a:bodyPr/>
          <a:lstStyle/>
          <a:p>
            <a:r>
              <a:rPr lang="en-US"/>
              <a:t>ANU SCHOOL OF COMPUTING   |  COMP 2120 / COMP 6120 | WEEK 4 OF 12: Inspection</a:t>
            </a:r>
            <a:endParaRPr lang="en-AU" dirty="0"/>
          </a:p>
        </p:txBody>
      </p:sp>
      <p:sp>
        <p:nvSpPr>
          <p:cNvPr id="4" name="Slide Number Placeholder 3">
            <a:extLst>
              <a:ext uri="{FF2B5EF4-FFF2-40B4-BE49-F238E27FC236}">
                <a16:creationId xmlns:a16="http://schemas.microsoft.com/office/drawing/2014/main" id="{031337A3-B709-6F7F-4EA8-994B9846B2FB}"/>
              </a:ext>
            </a:extLst>
          </p:cNvPr>
          <p:cNvSpPr>
            <a:spLocks noGrp="1"/>
          </p:cNvSpPr>
          <p:nvPr>
            <p:ph type="sldNum" sz="quarter" idx="12"/>
          </p:nvPr>
        </p:nvSpPr>
        <p:spPr/>
        <p:txBody>
          <a:bodyPr/>
          <a:lstStyle/>
          <a:p>
            <a:fld id="{10A01DC5-1685-4615-8240-15192985C6A2}" type="slidenum">
              <a:rPr lang="en-AU" smtClean="0"/>
              <a:pPr/>
              <a:t>40</a:t>
            </a:fld>
            <a:endParaRPr lang="en-AU"/>
          </a:p>
        </p:txBody>
      </p:sp>
      <p:sp>
        <p:nvSpPr>
          <p:cNvPr id="5" name="Text Placeholder 4">
            <a:extLst>
              <a:ext uri="{FF2B5EF4-FFF2-40B4-BE49-F238E27FC236}">
                <a16:creationId xmlns:a16="http://schemas.microsoft.com/office/drawing/2014/main" id="{A94A1EED-195F-7594-C228-ACDD1AAC56C9}"/>
              </a:ext>
            </a:extLst>
          </p:cNvPr>
          <p:cNvSpPr>
            <a:spLocks noGrp="1"/>
          </p:cNvSpPr>
          <p:nvPr>
            <p:ph type="body" sz="quarter" idx="13"/>
          </p:nvPr>
        </p:nvSpPr>
        <p:spPr/>
        <p:txBody>
          <a:bodyPr/>
          <a:lstStyle/>
          <a:p>
            <a:r>
              <a:rPr lang="en-AU" dirty="0"/>
              <a:t>Code Review @ Google</a:t>
            </a:r>
          </a:p>
        </p:txBody>
      </p:sp>
    </p:spTree>
    <p:extLst>
      <p:ext uri="{BB962C8B-B14F-4D97-AF65-F5344CB8AC3E}">
        <p14:creationId xmlns:p14="http://schemas.microsoft.com/office/powerpoint/2010/main" val="26274130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Expectations and Outcomes </a:t>
            </a:r>
            <a:br>
              <a:rPr lang="en-US" dirty="0"/>
            </a:br>
            <a:r>
              <a:rPr lang="en-US" dirty="0"/>
              <a:t>of Modern Code Reviews</a:t>
            </a:r>
          </a:p>
        </p:txBody>
      </p:sp>
      <p:sp>
        <p:nvSpPr>
          <p:cNvPr id="5" name="Footer Placeholder 4">
            <a:extLst>
              <a:ext uri="{FF2B5EF4-FFF2-40B4-BE49-F238E27FC236}">
                <a16:creationId xmlns:a16="http://schemas.microsoft.com/office/drawing/2014/main" id="{DCA353EF-CD3D-E62B-7AF3-518BE1510E81}"/>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10" name="Slide Number Placeholder 9">
            <a:extLst>
              <a:ext uri="{FF2B5EF4-FFF2-40B4-BE49-F238E27FC236}">
                <a16:creationId xmlns:a16="http://schemas.microsoft.com/office/drawing/2014/main" id="{86A20859-089D-ECBF-48FB-B135367B6B5A}"/>
              </a:ext>
            </a:extLst>
          </p:cNvPr>
          <p:cNvSpPr>
            <a:spLocks noGrp="1"/>
          </p:cNvSpPr>
          <p:nvPr>
            <p:ph type="sldNum" sz="quarter" idx="12"/>
          </p:nvPr>
        </p:nvSpPr>
        <p:spPr/>
        <p:txBody>
          <a:bodyPr/>
          <a:lstStyle/>
          <a:p>
            <a:fld id="{8E41B671-95F8-AD49-965B-CC100353298F}" type="slidenum">
              <a:rPr lang="en-AU" altLang="x-none" smtClean="0"/>
              <a:pPr/>
              <a:t>41</a:t>
            </a:fld>
            <a:endParaRPr lang="en-AU" altLang="x-none"/>
          </a:p>
        </p:txBody>
      </p:sp>
    </p:spTree>
    <p:extLst>
      <p:ext uri="{BB962C8B-B14F-4D97-AF65-F5344CB8AC3E}">
        <p14:creationId xmlns:p14="http://schemas.microsoft.com/office/powerpoint/2010/main" val="32614176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BDDF57-6910-744C-E37B-C180C61AE6E2}"/>
              </a:ext>
            </a:extLst>
          </p:cNvPr>
          <p:cNvSpPr>
            <a:spLocks noGrp="1"/>
          </p:cNvSpPr>
          <p:nvPr>
            <p:ph idx="1"/>
          </p:nvPr>
        </p:nvSpPr>
        <p:spPr/>
        <p:txBody>
          <a:bodyPr>
            <a:normAutofit fontScale="92500" lnSpcReduction="20000"/>
          </a:bodyPr>
          <a:lstStyle/>
          <a:p>
            <a:r>
              <a:rPr lang="en-AU" dirty="0"/>
              <a:t>Finding defects</a:t>
            </a:r>
          </a:p>
          <a:p>
            <a:pPr lvl="1"/>
            <a:r>
              <a:rPr lang="en-AU" dirty="0"/>
              <a:t>both low-level and high-level issues</a:t>
            </a:r>
          </a:p>
          <a:p>
            <a:pPr lvl="1"/>
            <a:r>
              <a:rPr lang="en-AU" dirty="0"/>
              <a:t>requirements/design/code issues</a:t>
            </a:r>
          </a:p>
          <a:p>
            <a:pPr lvl="1"/>
            <a:r>
              <a:rPr lang="en-AU" dirty="0"/>
              <a:t>security/performance/… issues</a:t>
            </a:r>
          </a:p>
          <a:p>
            <a:r>
              <a:rPr lang="en-AU" dirty="0"/>
              <a:t>Code improvement</a:t>
            </a:r>
          </a:p>
          <a:p>
            <a:pPr lvl="1"/>
            <a:r>
              <a:rPr lang="en-AU" dirty="0"/>
              <a:t>readability, formatting, commenting, consistency, dead code removal, naming</a:t>
            </a:r>
          </a:p>
          <a:p>
            <a:pPr lvl="1"/>
            <a:r>
              <a:rPr lang="en-AU" dirty="0"/>
              <a:t>enforce to coding standards</a:t>
            </a:r>
          </a:p>
          <a:p>
            <a:r>
              <a:rPr lang="en-AU" dirty="0"/>
              <a:t>Identifying alternative solutions</a:t>
            </a:r>
          </a:p>
          <a:p>
            <a:r>
              <a:rPr lang="en-AU" dirty="0"/>
              <a:t>Knowledge transfer</a:t>
            </a:r>
          </a:p>
          <a:p>
            <a:pPr lvl="1"/>
            <a:r>
              <a:rPr lang="en-AU" dirty="0"/>
              <a:t>learn about API usage, available libraries, best practices, team conventions, system design, "tricks", …</a:t>
            </a:r>
          </a:p>
          <a:p>
            <a:pPr lvl="1"/>
            <a:r>
              <a:rPr lang="en-AU" dirty="0"/>
              <a:t>“developer education”, especially for junior developers</a:t>
            </a:r>
          </a:p>
        </p:txBody>
      </p:sp>
      <p:sp>
        <p:nvSpPr>
          <p:cNvPr id="3" name="Footer Placeholder 2">
            <a:extLst>
              <a:ext uri="{FF2B5EF4-FFF2-40B4-BE49-F238E27FC236}">
                <a16:creationId xmlns:a16="http://schemas.microsoft.com/office/drawing/2014/main" id="{7784F39B-6AF6-E226-9A30-46E9E8291DF5}"/>
              </a:ext>
            </a:extLst>
          </p:cNvPr>
          <p:cNvSpPr>
            <a:spLocks noGrp="1"/>
          </p:cNvSpPr>
          <p:nvPr>
            <p:ph type="ftr" sz="quarter" idx="11"/>
          </p:nvPr>
        </p:nvSpPr>
        <p:spPr/>
        <p:txBody>
          <a:bodyPr/>
          <a:lstStyle/>
          <a:p>
            <a:r>
              <a:rPr lang="en-US"/>
              <a:t>ANU SCHOOL OF COMPUTING   |  COMP 2120 / COMP 6120 | WEEK 4 OF 12: Inspection</a:t>
            </a:r>
            <a:endParaRPr lang="en-AU" dirty="0"/>
          </a:p>
        </p:txBody>
      </p:sp>
      <p:sp>
        <p:nvSpPr>
          <p:cNvPr id="4" name="Slide Number Placeholder 3">
            <a:extLst>
              <a:ext uri="{FF2B5EF4-FFF2-40B4-BE49-F238E27FC236}">
                <a16:creationId xmlns:a16="http://schemas.microsoft.com/office/drawing/2014/main" id="{75A0ABDF-65A8-6210-F227-4892D0DCF5C6}"/>
              </a:ext>
            </a:extLst>
          </p:cNvPr>
          <p:cNvSpPr>
            <a:spLocks noGrp="1"/>
          </p:cNvSpPr>
          <p:nvPr>
            <p:ph type="sldNum" sz="quarter" idx="12"/>
          </p:nvPr>
        </p:nvSpPr>
        <p:spPr/>
        <p:txBody>
          <a:bodyPr/>
          <a:lstStyle/>
          <a:p>
            <a:fld id="{10A01DC5-1685-4615-8240-15192985C6A2}" type="slidenum">
              <a:rPr lang="en-AU" smtClean="0"/>
              <a:pPr/>
              <a:t>42</a:t>
            </a:fld>
            <a:endParaRPr lang="en-AU"/>
          </a:p>
        </p:txBody>
      </p:sp>
      <p:sp>
        <p:nvSpPr>
          <p:cNvPr id="6" name="Text Placeholder 5">
            <a:extLst>
              <a:ext uri="{FF2B5EF4-FFF2-40B4-BE49-F238E27FC236}">
                <a16:creationId xmlns:a16="http://schemas.microsoft.com/office/drawing/2014/main" id="{12A5F5AA-738B-AF32-E465-F7B73EC89343}"/>
              </a:ext>
            </a:extLst>
          </p:cNvPr>
          <p:cNvSpPr>
            <a:spLocks noGrp="1"/>
          </p:cNvSpPr>
          <p:nvPr>
            <p:ph type="body" sz="quarter" idx="13"/>
          </p:nvPr>
        </p:nvSpPr>
        <p:spPr/>
        <p:txBody>
          <a:bodyPr/>
          <a:lstStyle/>
          <a:p>
            <a:r>
              <a:rPr lang="en-US" dirty="0"/>
              <a:t>Reasons for Code Reviews</a:t>
            </a:r>
            <a:endParaRPr lang="en-AU" dirty="0"/>
          </a:p>
          <a:p>
            <a:endParaRPr lang="en-AU" dirty="0"/>
          </a:p>
        </p:txBody>
      </p:sp>
      <p:pic>
        <p:nvPicPr>
          <p:cNvPr id="7" name="Picture 6" descr="Text&#10;&#10;Description automatically generated">
            <a:extLst>
              <a:ext uri="{FF2B5EF4-FFF2-40B4-BE49-F238E27FC236}">
                <a16:creationId xmlns:a16="http://schemas.microsoft.com/office/drawing/2014/main" id="{33F3DC23-4E46-A49F-5589-898F16463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
        <p:nvSpPr>
          <p:cNvPr id="8" name="Rectangle 7">
            <a:extLst>
              <a:ext uri="{FF2B5EF4-FFF2-40B4-BE49-F238E27FC236}">
                <a16:creationId xmlns:a16="http://schemas.microsoft.com/office/drawing/2014/main" id="{F985EC1E-702B-4FA8-B017-981452275AF6}"/>
              </a:ext>
            </a:extLst>
          </p:cNvPr>
          <p:cNvSpPr/>
          <p:nvPr/>
        </p:nvSpPr>
        <p:spPr>
          <a:xfrm>
            <a:off x="4692055" y="4509256"/>
            <a:ext cx="3336377" cy="27699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r>
              <a:rPr lang="en-US" sz="600" dirty="0" err="1">
                <a:solidFill>
                  <a:schemeClr val="tx2"/>
                </a:solidFill>
              </a:rPr>
              <a:t>Bacchelli</a:t>
            </a:r>
            <a:r>
              <a:rPr lang="en-US" sz="600" dirty="0">
                <a:solidFill>
                  <a:schemeClr val="tx2"/>
                </a:solidFill>
              </a:rPr>
              <a:t>, Alberto, and Christian Bird. "Expectations, outcomes, and challenges of modern code review." </a:t>
            </a:r>
            <a:r>
              <a:rPr lang="en-US" sz="600" i="1" dirty="0">
                <a:solidFill>
                  <a:schemeClr val="tx2"/>
                </a:solidFill>
              </a:rPr>
              <a:t>Proceedings of the 2013 International Conference on Software Engineering</a:t>
            </a:r>
            <a:r>
              <a:rPr lang="en-US" sz="600" dirty="0">
                <a:solidFill>
                  <a:schemeClr val="tx2"/>
                </a:solidFill>
              </a:rPr>
              <a:t>. IEEE Press, 2013.</a:t>
            </a:r>
          </a:p>
        </p:txBody>
      </p:sp>
    </p:spTree>
    <p:extLst>
      <p:ext uri="{BB962C8B-B14F-4D97-AF65-F5344CB8AC3E}">
        <p14:creationId xmlns:p14="http://schemas.microsoft.com/office/powerpoint/2010/main" val="20976905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Team awareness and transparency</a:t>
            </a:r>
          </a:p>
          <a:p>
            <a:pPr lvl="1"/>
            <a:r>
              <a:rPr lang="en-US" dirty="0"/>
              <a:t>let others "double check" changes</a:t>
            </a:r>
          </a:p>
          <a:p>
            <a:pPr lvl="1"/>
            <a:r>
              <a:rPr lang="en-US" dirty="0"/>
              <a:t>announce changes to specific developers or entire team ("FYI")</a:t>
            </a:r>
          </a:p>
          <a:p>
            <a:pPr lvl="1"/>
            <a:r>
              <a:rPr lang="en-US" dirty="0"/>
              <a:t>general awareness of ongoing changes and new functionality</a:t>
            </a:r>
          </a:p>
          <a:p>
            <a:r>
              <a:rPr lang="en-US" dirty="0"/>
              <a:t>Shared code ownership</a:t>
            </a:r>
          </a:p>
          <a:p>
            <a:pPr lvl="1"/>
            <a:r>
              <a:rPr lang="en-US" dirty="0"/>
              <a:t>shared understanding of larger part of the code base</a:t>
            </a:r>
          </a:p>
          <a:p>
            <a:pPr lvl="1"/>
            <a:r>
              <a:rPr lang="en-US" dirty="0"/>
              <a:t>openness toward critique and changes</a:t>
            </a:r>
          </a:p>
          <a:p>
            <a:pPr lvl="1"/>
            <a:r>
              <a:rPr lang="en-US" dirty="0"/>
              <a:t>makes developers "less protective" of their code</a:t>
            </a:r>
          </a:p>
        </p:txBody>
      </p:sp>
      <p:sp>
        <p:nvSpPr>
          <p:cNvPr id="4" name="Slide Number Placeholder 3">
            <a:extLst>
              <a:ext uri="{FF2B5EF4-FFF2-40B4-BE49-F238E27FC236}">
                <a16:creationId xmlns:a16="http://schemas.microsoft.com/office/drawing/2014/main" id="{7C856333-5524-117A-4FDB-BF6B2B74A884}"/>
              </a:ext>
            </a:extLst>
          </p:cNvPr>
          <p:cNvSpPr>
            <a:spLocks noGrp="1"/>
          </p:cNvSpPr>
          <p:nvPr>
            <p:ph type="sldNum" sz="quarter" idx="12"/>
          </p:nvPr>
        </p:nvSpPr>
        <p:spPr/>
        <p:txBody>
          <a:bodyPr/>
          <a:lstStyle/>
          <a:p>
            <a:fld id="{97BF2E21-1858-3E4E-BBFF-D40A8D2F2DFF}" type="slidenum">
              <a:rPr lang="en-US" smtClean="0"/>
              <a:t>43</a:t>
            </a:fld>
            <a:endParaRPr lang="en-US"/>
          </a:p>
        </p:txBody>
      </p:sp>
      <p:sp>
        <p:nvSpPr>
          <p:cNvPr id="5" name="Text Placeholder 4">
            <a:extLst>
              <a:ext uri="{FF2B5EF4-FFF2-40B4-BE49-F238E27FC236}">
                <a16:creationId xmlns:a16="http://schemas.microsoft.com/office/drawing/2014/main" id="{B325CFB0-0839-C4A8-765F-235E77A1DEEE}"/>
              </a:ext>
            </a:extLst>
          </p:cNvPr>
          <p:cNvSpPr>
            <a:spLocks noGrp="1"/>
          </p:cNvSpPr>
          <p:nvPr>
            <p:ph type="body" sz="quarter" idx="13"/>
          </p:nvPr>
        </p:nvSpPr>
        <p:spPr/>
        <p:txBody>
          <a:bodyPr/>
          <a:lstStyle/>
          <a:p>
            <a:r>
              <a:rPr lang="en-US" dirty="0"/>
              <a:t>Reasons for Code Reviews (continued)</a:t>
            </a:r>
            <a:endParaRPr lang="en-AU" dirty="0"/>
          </a:p>
        </p:txBody>
      </p:sp>
      <p:sp>
        <p:nvSpPr>
          <p:cNvPr id="6" name="Rectangle 5"/>
          <p:cNvSpPr/>
          <p:nvPr/>
        </p:nvSpPr>
        <p:spPr>
          <a:xfrm>
            <a:off x="4664623" y="4660914"/>
            <a:ext cx="3336377" cy="27699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r>
              <a:rPr lang="en-US" sz="600" dirty="0" err="1">
                <a:solidFill>
                  <a:schemeClr val="tx2"/>
                </a:solidFill>
              </a:rPr>
              <a:t>Bacchelli</a:t>
            </a:r>
            <a:r>
              <a:rPr lang="en-US" sz="600" dirty="0">
                <a:solidFill>
                  <a:schemeClr val="tx2"/>
                </a:solidFill>
              </a:rPr>
              <a:t>, Alberto, and Christian Bird. "Expectations, outcomes, and challenges of modern code review." </a:t>
            </a:r>
            <a:r>
              <a:rPr lang="en-US" sz="600" i="1" dirty="0">
                <a:solidFill>
                  <a:schemeClr val="tx2"/>
                </a:solidFill>
              </a:rPr>
              <a:t>Proceedings of the 2013 International Conference on Software Engineering</a:t>
            </a:r>
            <a:r>
              <a:rPr lang="en-US" sz="600" dirty="0">
                <a:solidFill>
                  <a:schemeClr val="tx2"/>
                </a:solidFill>
              </a:rPr>
              <a:t>. IEEE Press, 2013.</a:t>
            </a:r>
          </a:p>
        </p:txBody>
      </p:sp>
      <p:sp>
        <p:nvSpPr>
          <p:cNvPr id="7" name="Footer Placeholder 6">
            <a:extLst>
              <a:ext uri="{FF2B5EF4-FFF2-40B4-BE49-F238E27FC236}">
                <a16:creationId xmlns:a16="http://schemas.microsoft.com/office/drawing/2014/main" id="{564FC272-BC08-A868-33FE-3779C13CBCDA}"/>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8" name="Picture 7" descr="Text&#10;&#10;Description automatically generated">
            <a:extLst>
              <a:ext uri="{FF2B5EF4-FFF2-40B4-BE49-F238E27FC236}">
                <a16:creationId xmlns:a16="http://schemas.microsoft.com/office/drawing/2014/main" id="{2E971385-D8CC-E35F-3177-7B42A2BC75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410063172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3BFEB95-A07B-6462-72D7-D2B6B52F80C2}"/>
              </a:ext>
            </a:extLst>
          </p:cNvPr>
          <p:cNvSpPr>
            <a:spLocks noGrp="1"/>
          </p:cNvSpPr>
          <p:nvPr>
            <p:ph type="sldNum" sz="quarter" idx="12"/>
          </p:nvPr>
        </p:nvSpPr>
        <p:spPr/>
        <p:txBody>
          <a:bodyPr/>
          <a:lstStyle/>
          <a:p>
            <a:fld id="{97BF2E21-1858-3E4E-BBFF-D40A8D2F2DFF}" type="slidenum">
              <a:rPr lang="en-US" smtClean="0"/>
              <a:t>44</a:t>
            </a:fld>
            <a:endParaRPr lang="en-US"/>
          </a:p>
        </p:txBody>
      </p:sp>
      <p:sp>
        <p:nvSpPr>
          <p:cNvPr id="6" name="Text Placeholder 5">
            <a:extLst>
              <a:ext uri="{FF2B5EF4-FFF2-40B4-BE49-F238E27FC236}">
                <a16:creationId xmlns:a16="http://schemas.microsoft.com/office/drawing/2014/main" id="{2E15A3CD-2A7B-7FF8-F997-27DA55BD3FD2}"/>
              </a:ext>
            </a:extLst>
          </p:cNvPr>
          <p:cNvSpPr>
            <a:spLocks noGrp="1"/>
          </p:cNvSpPr>
          <p:nvPr>
            <p:ph type="body" sz="quarter" idx="13"/>
          </p:nvPr>
        </p:nvSpPr>
        <p:spPr/>
        <p:txBody>
          <a:bodyPr/>
          <a:lstStyle/>
          <a:p>
            <a:r>
              <a:rPr lang="en-US" dirty="0"/>
              <a:t>Code Review at Microsoft</a:t>
            </a:r>
            <a:endParaRPr lang="en-AU"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69779" y="1077583"/>
            <a:ext cx="4812425" cy="3390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oter Placeholder 6">
            <a:extLst>
              <a:ext uri="{FF2B5EF4-FFF2-40B4-BE49-F238E27FC236}">
                <a16:creationId xmlns:a16="http://schemas.microsoft.com/office/drawing/2014/main" id="{53C90165-58A1-DB62-57E9-709E60B2B0D5}"/>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8" name="Picture 7" descr="Text&#10;&#10;Description automatically generated">
            <a:extLst>
              <a:ext uri="{FF2B5EF4-FFF2-40B4-BE49-F238E27FC236}">
                <a16:creationId xmlns:a16="http://schemas.microsoft.com/office/drawing/2014/main" id="{16EF945E-7776-4830-4CC2-6C64B8EA3F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193380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t>Most frequently code improvements (29%)</a:t>
            </a:r>
          </a:p>
          <a:p>
            <a:pPr lvl="1"/>
            <a:r>
              <a:rPr lang="en-US" dirty="0"/>
              <a:t>58 better coding practices</a:t>
            </a:r>
          </a:p>
          <a:p>
            <a:pPr lvl="1"/>
            <a:r>
              <a:rPr lang="en-US" dirty="0"/>
              <a:t>55 removing unused/dead code</a:t>
            </a:r>
          </a:p>
          <a:p>
            <a:pPr lvl="1"/>
            <a:r>
              <a:rPr lang="en-US" dirty="0"/>
              <a:t>52 improving readability</a:t>
            </a:r>
          </a:p>
          <a:p>
            <a:r>
              <a:rPr lang="en-US" dirty="0"/>
              <a:t>Defect finding (14%)</a:t>
            </a:r>
          </a:p>
          <a:p>
            <a:pPr lvl="1"/>
            <a:r>
              <a:rPr lang="en-US" dirty="0"/>
              <a:t>65 logical issues (“uncomplicated logical errors, </a:t>
            </a:r>
            <a:r>
              <a:rPr lang="en-US" dirty="0" err="1"/>
              <a:t>eg</a:t>
            </a:r>
            <a:r>
              <a:rPr lang="en-US" dirty="0"/>
              <a:t>., corner cases, common configuration values, operator precedence)</a:t>
            </a:r>
          </a:p>
          <a:p>
            <a:pPr lvl="1"/>
            <a:r>
              <a:rPr lang="en-US" dirty="0"/>
              <a:t>6 high-level issues</a:t>
            </a:r>
          </a:p>
          <a:p>
            <a:pPr lvl="1"/>
            <a:r>
              <a:rPr lang="en-US" dirty="0"/>
              <a:t>5 security issues</a:t>
            </a:r>
          </a:p>
          <a:p>
            <a:pPr lvl="1"/>
            <a:r>
              <a:rPr lang="en-US" dirty="0"/>
              <a:t>3 wrong exception handling</a:t>
            </a:r>
          </a:p>
          <a:p>
            <a:r>
              <a:rPr lang="en-US" dirty="0"/>
              <a:t>Knowledge transfer</a:t>
            </a:r>
          </a:p>
          <a:p>
            <a:pPr lvl="1"/>
            <a:r>
              <a:rPr lang="en-US" dirty="0"/>
              <a:t>12 pointers to internal/external documentation </a:t>
            </a:r>
            <a:r>
              <a:rPr lang="en-US" dirty="0" err="1"/>
              <a:t>etc</a:t>
            </a:r>
            <a:endParaRPr lang="en-US" dirty="0"/>
          </a:p>
        </p:txBody>
      </p:sp>
      <p:sp>
        <p:nvSpPr>
          <p:cNvPr id="4" name="Slide Number Placeholder 3">
            <a:extLst>
              <a:ext uri="{FF2B5EF4-FFF2-40B4-BE49-F238E27FC236}">
                <a16:creationId xmlns:a16="http://schemas.microsoft.com/office/drawing/2014/main" id="{D3C03061-6259-DD9B-CACB-87FDE0FA6063}"/>
              </a:ext>
            </a:extLst>
          </p:cNvPr>
          <p:cNvSpPr>
            <a:spLocks noGrp="1"/>
          </p:cNvSpPr>
          <p:nvPr>
            <p:ph type="sldNum" sz="quarter" idx="12"/>
          </p:nvPr>
        </p:nvSpPr>
        <p:spPr/>
        <p:txBody>
          <a:bodyPr/>
          <a:lstStyle/>
          <a:p>
            <a:fld id="{97BF2E21-1858-3E4E-BBFF-D40A8D2F2DFF}" type="slidenum">
              <a:rPr lang="en-US" smtClean="0"/>
              <a:t>45</a:t>
            </a:fld>
            <a:endParaRPr lang="en-US"/>
          </a:p>
        </p:txBody>
      </p:sp>
      <p:sp>
        <p:nvSpPr>
          <p:cNvPr id="5" name="Text Placeholder 4">
            <a:extLst>
              <a:ext uri="{FF2B5EF4-FFF2-40B4-BE49-F238E27FC236}">
                <a16:creationId xmlns:a16="http://schemas.microsoft.com/office/drawing/2014/main" id="{0C625587-430E-B56B-79DE-2D8B443C0AD4}"/>
              </a:ext>
            </a:extLst>
          </p:cNvPr>
          <p:cNvSpPr>
            <a:spLocks noGrp="1"/>
          </p:cNvSpPr>
          <p:nvPr>
            <p:ph type="body" sz="quarter" idx="13"/>
          </p:nvPr>
        </p:nvSpPr>
        <p:spPr/>
        <p:txBody>
          <a:bodyPr>
            <a:normAutofit lnSpcReduction="10000"/>
          </a:bodyPr>
          <a:lstStyle/>
          <a:p>
            <a:r>
              <a:rPr lang="en-US" dirty="0"/>
              <a:t>Outcomes (at Microsoft analyzing 200 reviews with 570 comments)</a:t>
            </a:r>
            <a:endParaRPr lang="en-AU" dirty="0"/>
          </a:p>
        </p:txBody>
      </p:sp>
      <p:sp>
        <p:nvSpPr>
          <p:cNvPr id="6" name="Footer Placeholder 5">
            <a:extLst>
              <a:ext uri="{FF2B5EF4-FFF2-40B4-BE49-F238E27FC236}">
                <a16:creationId xmlns:a16="http://schemas.microsoft.com/office/drawing/2014/main" id="{242AFA5D-F7CB-FD00-2478-94EA9E604ED3}"/>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7" name="Picture 6" descr="Text&#10;&#10;Description automatically generated">
            <a:extLst>
              <a:ext uri="{FF2B5EF4-FFF2-40B4-BE49-F238E27FC236}">
                <a16:creationId xmlns:a16="http://schemas.microsoft.com/office/drawing/2014/main" id="{7C3EE055-77D8-4C36-FCDF-A44D13E300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5813232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1E7AC6-B817-47D1-AC7C-CF0C117D35BA}"/>
              </a:ext>
            </a:extLst>
          </p:cNvPr>
          <p:cNvSpPr>
            <a:spLocks noGrp="1"/>
          </p:cNvSpPr>
          <p:nvPr>
            <p:ph type="sldNum" sz="quarter" idx="12"/>
          </p:nvPr>
        </p:nvSpPr>
        <p:spPr/>
        <p:txBody>
          <a:bodyPr/>
          <a:lstStyle/>
          <a:p>
            <a:fld id="{97BF2E21-1858-3E4E-BBFF-D40A8D2F2DFF}" type="slidenum">
              <a:rPr lang="en-US" smtClean="0"/>
              <a:t>46</a:t>
            </a:fld>
            <a:endParaRPr lang="en-US"/>
          </a:p>
        </p:txBody>
      </p:sp>
      <p:sp>
        <p:nvSpPr>
          <p:cNvPr id="7" name="Text Placeholder 6">
            <a:extLst>
              <a:ext uri="{FF2B5EF4-FFF2-40B4-BE49-F238E27FC236}">
                <a16:creationId xmlns:a16="http://schemas.microsoft.com/office/drawing/2014/main" id="{ED017BE1-8F56-FA52-710E-36CC53576228}"/>
              </a:ext>
            </a:extLst>
          </p:cNvPr>
          <p:cNvSpPr>
            <a:spLocks noGrp="1"/>
          </p:cNvSpPr>
          <p:nvPr>
            <p:ph type="body" sz="quarter" idx="13"/>
          </p:nvPr>
        </p:nvSpPr>
        <p:spPr/>
        <p:txBody>
          <a:bodyPr/>
          <a:lstStyle/>
          <a:p>
            <a:r>
              <a:rPr lang="en-US" dirty="0"/>
              <a:t>Outcomes (Analyzing Reviews)</a:t>
            </a:r>
            <a:endParaRPr lang="en-AU"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70591" y="491105"/>
            <a:ext cx="6002819" cy="3936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7">
            <a:extLst>
              <a:ext uri="{FF2B5EF4-FFF2-40B4-BE49-F238E27FC236}">
                <a16:creationId xmlns:a16="http://schemas.microsoft.com/office/drawing/2014/main" id="{2565619D-7F24-5F89-9EA0-B075DE8CA932}"/>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9" name="Picture 8" descr="Text&#10;&#10;Description automatically generated">
            <a:extLst>
              <a:ext uri="{FF2B5EF4-FFF2-40B4-BE49-F238E27FC236}">
                <a16:creationId xmlns:a16="http://schemas.microsoft.com/office/drawing/2014/main" id="{FA1992E9-3DB8-D939-F0A3-8AF595CE3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8473385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Low quality of code reviews</a:t>
            </a:r>
          </a:p>
          <a:p>
            <a:pPr lvl="1"/>
            <a:r>
              <a:rPr lang="en-US" dirty="0"/>
              <a:t>Reviewers look for easy errors, as formatting issues</a:t>
            </a:r>
          </a:p>
          <a:p>
            <a:pPr lvl="1"/>
            <a:r>
              <a:rPr lang="en-US" dirty="0"/>
              <a:t>Miss serious errors</a:t>
            </a:r>
          </a:p>
          <a:p>
            <a:r>
              <a:rPr lang="en-US" dirty="0"/>
              <a:t>Understanding is the main challenge</a:t>
            </a:r>
          </a:p>
          <a:p>
            <a:pPr lvl="1"/>
            <a:r>
              <a:rPr lang="en-US" dirty="0"/>
              <a:t>Understanding the reason for a change</a:t>
            </a:r>
          </a:p>
          <a:p>
            <a:pPr lvl="1"/>
            <a:r>
              <a:rPr lang="en-US" dirty="0"/>
              <a:t>Understanding the code and its context</a:t>
            </a:r>
          </a:p>
          <a:p>
            <a:pPr lvl="1"/>
            <a:r>
              <a:rPr lang="en-US" dirty="0"/>
              <a:t>Feedback channels to ask questions often needed</a:t>
            </a:r>
          </a:p>
          <a:p>
            <a:r>
              <a:rPr lang="en-US" dirty="0"/>
              <a:t>No quality assurance on the outcome</a:t>
            </a:r>
          </a:p>
        </p:txBody>
      </p:sp>
      <p:sp>
        <p:nvSpPr>
          <p:cNvPr id="5" name="Slide Number Placeholder 4">
            <a:extLst>
              <a:ext uri="{FF2B5EF4-FFF2-40B4-BE49-F238E27FC236}">
                <a16:creationId xmlns:a16="http://schemas.microsoft.com/office/drawing/2014/main" id="{D3333A66-5ED5-CC0F-71FE-F6A4FF69423A}"/>
              </a:ext>
            </a:extLst>
          </p:cNvPr>
          <p:cNvSpPr>
            <a:spLocks noGrp="1"/>
          </p:cNvSpPr>
          <p:nvPr>
            <p:ph type="sldNum" sz="quarter" idx="12"/>
          </p:nvPr>
        </p:nvSpPr>
        <p:spPr/>
        <p:txBody>
          <a:bodyPr/>
          <a:lstStyle/>
          <a:p>
            <a:fld id="{97BF2E21-1858-3E4E-BBFF-D40A8D2F2DFF}" type="slidenum">
              <a:rPr lang="en-US" smtClean="0"/>
              <a:t>47</a:t>
            </a:fld>
            <a:endParaRPr lang="en-US"/>
          </a:p>
        </p:txBody>
      </p:sp>
      <p:sp>
        <p:nvSpPr>
          <p:cNvPr id="6" name="Text Placeholder 5">
            <a:extLst>
              <a:ext uri="{FF2B5EF4-FFF2-40B4-BE49-F238E27FC236}">
                <a16:creationId xmlns:a16="http://schemas.microsoft.com/office/drawing/2014/main" id="{744F8F8C-46BB-9D12-F742-2D1DE9F157FC}"/>
              </a:ext>
            </a:extLst>
          </p:cNvPr>
          <p:cNvSpPr>
            <a:spLocks noGrp="1"/>
          </p:cNvSpPr>
          <p:nvPr>
            <p:ph type="body" sz="quarter" idx="13"/>
          </p:nvPr>
        </p:nvSpPr>
        <p:spPr/>
        <p:txBody>
          <a:bodyPr/>
          <a:lstStyle/>
          <a:p>
            <a:r>
              <a:rPr lang="en-US" dirty="0"/>
              <a:t>Mismatch of Expectations and Outcomes</a:t>
            </a:r>
            <a:endParaRPr lang="en-AU" dirty="0"/>
          </a:p>
        </p:txBody>
      </p:sp>
      <p:sp>
        <p:nvSpPr>
          <p:cNvPr id="7" name="Footer Placeholder 6">
            <a:extLst>
              <a:ext uri="{FF2B5EF4-FFF2-40B4-BE49-F238E27FC236}">
                <a16:creationId xmlns:a16="http://schemas.microsoft.com/office/drawing/2014/main" id="{E0F923E7-46F1-7719-8B9E-BED1228AFD3C}"/>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8" name="Picture 7" descr="Text&#10;&#10;Description automatically generated">
            <a:extLst>
              <a:ext uri="{FF2B5EF4-FFF2-40B4-BE49-F238E27FC236}">
                <a16:creationId xmlns:a16="http://schemas.microsoft.com/office/drawing/2014/main" id="{46B7BB67-EB79-3472-9DF2-C544FDF493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4757802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BB1E0B-4352-5E46-9A53-AD4585F81EA2}"/>
              </a:ext>
            </a:extLst>
          </p:cNvPr>
          <p:cNvSpPr>
            <a:spLocks noGrp="1"/>
          </p:cNvSpPr>
          <p:nvPr>
            <p:ph idx="1"/>
          </p:nvPr>
        </p:nvSpPr>
        <p:spPr/>
        <p:txBody>
          <a:bodyPr>
            <a:normAutofit/>
          </a:bodyPr>
          <a:lstStyle/>
          <a:p>
            <a:r>
              <a:rPr lang="en-US" dirty="0"/>
              <a:t>Introduced to “</a:t>
            </a:r>
            <a:r>
              <a:rPr lang="en-US" i="1" dirty="0"/>
              <a:t>force developers to write code that other developers could understand</a:t>
            </a:r>
            <a:r>
              <a:rPr lang="en-US" dirty="0"/>
              <a:t>”</a:t>
            </a:r>
          </a:p>
          <a:p>
            <a:r>
              <a:rPr lang="en-US" dirty="0"/>
              <a:t>3 Found benefits:</a:t>
            </a:r>
          </a:p>
          <a:p>
            <a:pPr lvl="1"/>
            <a:r>
              <a:rPr lang="en-US" dirty="0"/>
              <a:t>checking the consistency of style and design</a:t>
            </a:r>
          </a:p>
          <a:p>
            <a:pPr lvl="1"/>
            <a:r>
              <a:rPr lang="en-US" dirty="0"/>
              <a:t>ensuring adequate tests</a:t>
            </a:r>
          </a:p>
          <a:p>
            <a:pPr lvl="1"/>
            <a:r>
              <a:rPr lang="en-US" dirty="0"/>
              <a:t>improving security by making sure no single developer can commit arbitrary code without oversight</a:t>
            </a:r>
          </a:p>
        </p:txBody>
      </p:sp>
      <p:sp>
        <p:nvSpPr>
          <p:cNvPr id="5" name="Slide Number Placeholder 4">
            <a:extLst>
              <a:ext uri="{FF2B5EF4-FFF2-40B4-BE49-F238E27FC236}">
                <a16:creationId xmlns:a16="http://schemas.microsoft.com/office/drawing/2014/main" id="{445D6E97-FD8B-42F8-E569-5711B47EE17D}"/>
              </a:ext>
            </a:extLst>
          </p:cNvPr>
          <p:cNvSpPr>
            <a:spLocks noGrp="1"/>
          </p:cNvSpPr>
          <p:nvPr>
            <p:ph type="sldNum" sz="quarter" idx="12"/>
          </p:nvPr>
        </p:nvSpPr>
        <p:spPr/>
        <p:txBody>
          <a:bodyPr/>
          <a:lstStyle/>
          <a:p>
            <a:fld id="{97BF2E21-1858-3E4E-BBFF-D40A8D2F2DFF}" type="slidenum">
              <a:rPr lang="en-US" smtClean="0"/>
              <a:t>48</a:t>
            </a:fld>
            <a:endParaRPr lang="en-US"/>
          </a:p>
        </p:txBody>
      </p:sp>
      <p:sp>
        <p:nvSpPr>
          <p:cNvPr id="6" name="Text Placeholder 5">
            <a:extLst>
              <a:ext uri="{FF2B5EF4-FFF2-40B4-BE49-F238E27FC236}">
                <a16:creationId xmlns:a16="http://schemas.microsoft.com/office/drawing/2014/main" id="{107AED05-85DF-9C4C-B3DF-2FC26EF2B133}"/>
              </a:ext>
            </a:extLst>
          </p:cNvPr>
          <p:cNvSpPr>
            <a:spLocks noGrp="1"/>
          </p:cNvSpPr>
          <p:nvPr>
            <p:ph type="body" sz="quarter" idx="13"/>
          </p:nvPr>
        </p:nvSpPr>
        <p:spPr/>
        <p:txBody>
          <a:bodyPr/>
          <a:lstStyle/>
          <a:p>
            <a:r>
              <a:rPr lang="en-US" dirty="0"/>
              <a:t>Code Review at Google</a:t>
            </a:r>
            <a:endParaRPr lang="en-AU" dirty="0"/>
          </a:p>
        </p:txBody>
      </p:sp>
      <p:sp>
        <p:nvSpPr>
          <p:cNvPr id="7" name="Footer Placeholder 6">
            <a:extLst>
              <a:ext uri="{FF2B5EF4-FFF2-40B4-BE49-F238E27FC236}">
                <a16:creationId xmlns:a16="http://schemas.microsoft.com/office/drawing/2014/main" id="{93E907E7-C0AE-581A-C649-84CB3425BD71}"/>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8" name="Picture 7" descr="Text&#10;&#10;Description automatically generated">
            <a:extLst>
              <a:ext uri="{FF2B5EF4-FFF2-40B4-BE49-F238E27FC236}">
                <a16:creationId xmlns:a16="http://schemas.microsoft.com/office/drawing/2014/main" id="{C441BAE2-D0D7-6740-124C-7D4105F858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415627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AD00142-10CC-EE46-935A-96B0426E6686}"/>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tretch/>
        </p:blipFill>
        <p:spPr>
          <a:xfrm>
            <a:off x="2089944" y="1131094"/>
            <a:ext cx="4927600" cy="3276600"/>
          </a:xfrm>
        </p:spPr>
      </p:pic>
      <p:sp>
        <p:nvSpPr>
          <p:cNvPr id="4" name="Slide Number Placeholder 3">
            <a:extLst>
              <a:ext uri="{FF2B5EF4-FFF2-40B4-BE49-F238E27FC236}">
                <a16:creationId xmlns:a16="http://schemas.microsoft.com/office/drawing/2014/main" id="{E4D94F2C-902E-A3CE-745E-E292BF30DF39}"/>
              </a:ext>
            </a:extLst>
          </p:cNvPr>
          <p:cNvSpPr>
            <a:spLocks noGrp="1"/>
          </p:cNvSpPr>
          <p:nvPr>
            <p:ph type="sldNum" sz="quarter" idx="12"/>
          </p:nvPr>
        </p:nvSpPr>
        <p:spPr/>
        <p:txBody>
          <a:bodyPr/>
          <a:lstStyle/>
          <a:p>
            <a:fld id="{97BF2E21-1858-3E4E-BBFF-D40A8D2F2DFF}" type="slidenum">
              <a:rPr lang="en-US" smtClean="0"/>
              <a:t>49</a:t>
            </a:fld>
            <a:endParaRPr lang="en-US"/>
          </a:p>
        </p:txBody>
      </p:sp>
      <p:pic>
        <p:nvPicPr>
          <p:cNvPr id="9" name="Picture 8">
            <a:extLst>
              <a:ext uri="{FF2B5EF4-FFF2-40B4-BE49-F238E27FC236}">
                <a16:creationId xmlns:a16="http://schemas.microsoft.com/office/drawing/2014/main" id="{0FBCDBB7-1874-A542-B6D9-B591A7FD77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8538" y="128917"/>
            <a:ext cx="4097912" cy="2317173"/>
          </a:xfrm>
          <a:prstGeom prst="rect">
            <a:avLst/>
          </a:prstGeom>
        </p:spPr>
      </p:pic>
      <p:sp>
        <p:nvSpPr>
          <p:cNvPr id="6" name="Footer Placeholder 5">
            <a:extLst>
              <a:ext uri="{FF2B5EF4-FFF2-40B4-BE49-F238E27FC236}">
                <a16:creationId xmlns:a16="http://schemas.microsoft.com/office/drawing/2014/main" id="{26EAFCCE-7B31-7950-AA60-0067A41192B7}"/>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8" name="Picture 7" descr="Text&#10;&#10;Description automatically generated">
            <a:extLst>
              <a:ext uri="{FF2B5EF4-FFF2-40B4-BE49-F238E27FC236}">
                <a16:creationId xmlns:a16="http://schemas.microsoft.com/office/drawing/2014/main" id="{05237BA8-4564-875F-1351-AABE770FFF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72671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idx="1"/>
          </p:nvPr>
        </p:nvSpPr>
        <p:spPr/>
        <p:txBody>
          <a:bodyPr/>
          <a:lstStyle/>
          <a:p>
            <a:r>
              <a:rPr lang="en-GB" dirty="0"/>
              <a:t>A group examines part or all of a process or system and its documentation to find potential problems.</a:t>
            </a:r>
          </a:p>
          <a:p>
            <a:r>
              <a:rPr lang="en-GB" dirty="0"/>
              <a:t>Software or documents may be 'signed off' at a </a:t>
            </a:r>
            <a:br>
              <a:rPr lang="en-GB" dirty="0"/>
            </a:br>
            <a:r>
              <a:rPr lang="en-GB" dirty="0"/>
              <a:t>review which signifies that progress to the next </a:t>
            </a:r>
            <a:br>
              <a:rPr lang="en-GB" dirty="0"/>
            </a:br>
            <a:r>
              <a:rPr lang="en-GB" dirty="0"/>
              <a:t>development stage has been approved by </a:t>
            </a:r>
            <a:br>
              <a:rPr lang="en-GB" dirty="0"/>
            </a:br>
            <a:r>
              <a:rPr lang="en-GB" dirty="0"/>
              <a:t>management.</a:t>
            </a:r>
          </a:p>
          <a:p>
            <a:r>
              <a:rPr lang="en-GB" dirty="0"/>
              <a:t>There are different types of review with different objectives</a:t>
            </a:r>
          </a:p>
          <a:p>
            <a:pPr lvl="1"/>
            <a:r>
              <a:rPr lang="en-GB" dirty="0"/>
              <a:t>Inspections for defect removal (product);</a:t>
            </a:r>
          </a:p>
          <a:p>
            <a:pPr lvl="1"/>
            <a:r>
              <a:rPr lang="en-GB" dirty="0"/>
              <a:t>Reviews for progress assessment (product and process);</a:t>
            </a:r>
          </a:p>
          <a:p>
            <a:pPr lvl="1"/>
            <a:r>
              <a:rPr lang="en-GB" dirty="0"/>
              <a:t>Quality reviews (product and standards).</a:t>
            </a:r>
          </a:p>
        </p:txBody>
      </p:sp>
      <p:sp>
        <p:nvSpPr>
          <p:cNvPr id="2" name="Footer Placeholder 1">
            <a:extLst>
              <a:ext uri="{FF2B5EF4-FFF2-40B4-BE49-F238E27FC236}">
                <a16:creationId xmlns:a16="http://schemas.microsoft.com/office/drawing/2014/main" id="{942E5AD4-7091-9895-B9E1-60549E9C254D}"/>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3" name="Slide Number Placeholder 2">
            <a:extLst>
              <a:ext uri="{FF2B5EF4-FFF2-40B4-BE49-F238E27FC236}">
                <a16:creationId xmlns:a16="http://schemas.microsoft.com/office/drawing/2014/main" id="{58B4D65D-3146-DBEE-96B2-54D75412D9FF}"/>
              </a:ext>
            </a:extLst>
          </p:cNvPr>
          <p:cNvSpPr>
            <a:spLocks noGrp="1"/>
          </p:cNvSpPr>
          <p:nvPr>
            <p:ph type="sldNum" sz="quarter" idx="12"/>
          </p:nvPr>
        </p:nvSpPr>
        <p:spPr/>
        <p:txBody>
          <a:bodyPr/>
          <a:lstStyle/>
          <a:p>
            <a:fld id="{8E41B671-95F8-AD49-965B-CC100353298F}" type="slidenum">
              <a:rPr lang="en-AU" altLang="x-none" smtClean="0"/>
              <a:pPr/>
              <a:t>5</a:t>
            </a:fld>
            <a:endParaRPr lang="en-AU" altLang="x-none"/>
          </a:p>
        </p:txBody>
      </p:sp>
      <p:sp>
        <p:nvSpPr>
          <p:cNvPr id="5" name="Text Placeholder 4">
            <a:extLst>
              <a:ext uri="{FF2B5EF4-FFF2-40B4-BE49-F238E27FC236}">
                <a16:creationId xmlns:a16="http://schemas.microsoft.com/office/drawing/2014/main" id="{56E6967F-67A4-7865-08E7-1C622F52E5D5}"/>
              </a:ext>
            </a:extLst>
          </p:cNvPr>
          <p:cNvSpPr>
            <a:spLocks noGrp="1"/>
          </p:cNvSpPr>
          <p:nvPr>
            <p:ph type="body" sz="quarter" idx="13"/>
          </p:nvPr>
        </p:nvSpPr>
        <p:spPr/>
        <p:txBody>
          <a:bodyPr/>
          <a:lstStyle/>
          <a:p>
            <a:r>
              <a:rPr lang="en-GB" dirty="0"/>
              <a:t>Reviews and inspections</a:t>
            </a:r>
            <a:endParaRPr lang="en-AU" dirty="0"/>
          </a:p>
        </p:txBody>
      </p:sp>
      <p:pic>
        <p:nvPicPr>
          <p:cNvPr id="6" name="Picture 5" descr="A picture containing text, stationary, colorful&#10;&#10;Description automatically generated">
            <a:extLst>
              <a:ext uri="{FF2B5EF4-FFF2-40B4-BE49-F238E27FC236}">
                <a16:creationId xmlns:a16="http://schemas.microsoft.com/office/drawing/2014/main" id="{8D552422-FA52-3E48-E8A7-89A007726226}"/>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546C87E-A232-8243-B24D-319EB5C734B9}"/>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tretch/>
        </p:blipFill>
        <p:spPr>
          <a:xfrm>
            <a:off x="323850" y="894995"/>
            <a:ext cx="8459788" cy="3748798"/>
          </a:xfrm>
        </p:spPr>
      </p:pic>
      <p:sp>
        <p:nvSpPr>
          <p:cNvPr id="4" name="Slide Number Placeholder 3">
            <a:extLst>
              <a:ext uri="{FF2B5EF4-FFF2-40B4-BE49-F238E27FC236}">
                <a16:creationId xmlns:a16="http://schemas.microsoft.com/office/drawing/2014/main" id="{565E3CB4-0270-4555-98E0-F019799505C4}"/>
              </a:ext>
            </a:extLst>
          </p:cNvPr>
          <p:cNvSpPr>
            <a:spLocks noGrp="1"/>
          </p:cNvSpPr>
          <p:nvPr>
            <p:ph type="sldNum" sz="quarter" idx="12"/>
          </p:nvPr>
        </p:nvSpPr>
        <p:spPr/>
        <p:txBody>
          <a:bodyPr/>
          <a:lstStyle/>
          <a:p>
            <a:fld id="{97BF2E21-1858-3E4E-BBFF-D40A8D2F2DFF}" type="slidenum">
              <a:rPr lang="en-US" smtClean="0"/>
              <a:t>50</a:t>
            </a:fld>
            <a:endParaRPr lang="en-US"/>
          </a:p>
        </p:txBody>
      </p:sp>
      <p:sp>
        <p:nvSpPr>
          <p:cNvPr id="5" name="Text Placeholder 4">
            <a:extLst>
              <a:ext uri="{FF2B5EF4-FFF2-40B4-BE49-F238E27FC236}">
                <a16:creationId xmlns:a16="http://schemas.microsoft.com/office/drawing/2014/main" id="{59B515F6-52FC-0789-1E35-4012A8A7D9A0}"/>
              </a:ext>
            </a:extLst>
          </p:cNvPr>
          <p:cNvSpPr>
            <a:spLocks noGrp="1"/>
          </p:cNvSpPr>
          <p:nvPr>
            <p:ph type="body" sz="quarter" idx="13"/>
          </p:nvPr>
        </p:nvSpPr>
        <p:spPr/>
        <p:txBody>
          <a:bodyPr/>
          <a:lstStyle/>
          <a:p>
            <a:r>
              <a:rPr lang="en-US" dirty="0"/>
              <a:t>Reviewing relationships</a:t>
            </a:r>
            <a:endParaRPr lang="en-AU" dirty="0"/>
          </a:p>
        </p:txBody>
      </p:sp>
      <p:sp>
        <p:nvSpPr>
          <p:cNvPr id="6" name="Footer Placeholder 5">
            <a:extLst>
              <a:ext uri="{FF2B5EF4-FFF2-40B4-BE49-F238E27FC236}">
                <a16:creationId xmlns:a16="http://schemas.microsoft.com/office/drawing/2014/main" id="{5638AE18-5340-623A-D22B-052FA27F2824}"/>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8" name="Picture 7" descr="Text&#10;&#10;Description automatically generated">
            <a:extLst>
              <a:ext uri="{FF2B5EF4-FFF2-40B4-BE49-F238E27FC236}">
                <a16:creationId xmlns:a16="http://schemas.microsoft.com/office/drawing/2014/main" id="{AB74F75E-F68A-60A2-BD91-0760DB485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513332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3071EA-1C21-9B4A-8464-398DBBD93250}"/>
              </a:ext>
            </a:extLst>
          </p:cNvPr>
          <p:cNvSpPr>
            <a:spLocks noGrp="1"/>
          </p:cNvSpPr>
          <p:nvPr>
            <p:ph type="title"/>
          </p:nvPr>
        </p:nvSpPr>
        <p:spPr/>
        <p:txBody>
          <a:bodyPr/>
          <a:lstStyle/>
          <a:p>
            <a:r>
              <a:rPr lang="en-US" dirty="0"/>
              <a:t>Google vs. Microsoft?</a:t>
            </a:r>
          </a:p>
        </p:txBody>
      </p:sp>
      <p:sp>
        <p:nvSpPr>
          <p:cNvPr id="3" name="Text Placeholder 2">
            <a:extLst>
              <a:ext uri="{FF2B5EF4-FFF2-40B4-BE49-F238E27FC236}">
                <a16:creationId xmlns:a16="http://schemas.microsoft.com/office/drawing/2014/main" id="{B9EE0E64-0390-2646-855A-61E4B505AE4B}"/>
              </a:ext>
            </a:extLst>
          </p:cNvPr>
          <p:cNvSpPr>
            <a:spLocks noGrp="1"/>
          </p:cNvSpPr>
          <p:nvPr>
            <p:ph type="body" idx="1"/>
          </p:nvPr>
        </p:nvSpPr>
        <p:spPr/>
        <p:txBody>
          <a:bodyPr/>
          <a:lstStyle/>
          <a:p>
            <a:r>
              <a:rPr lang="en-US" sz="2100" dirty="0">
                <a:solidFill>
                  <a:schemeClr val="tx2"/>
                </a:solidFill>
              </a:rPr>
              <a:t>Observations?</a:t>
            </a:r>
          </a:p>
        </p:txBody>
      </p:sp>
      <p:sp>
        <p:nvSpPr>
          <p:cNvPr id="4" name="Footer Placeholder 3">
            <a:extLst>
              <a:ext uri="{FF2B5EF4-FFF2-40B4-BE49-F238E27FC236}">
                <a16:creationId xmlns:a16="http://schemas.microsoft.com/office/drawing/2014/main" id="{33439359-13F1-26E2-851D-81029B208813}"/>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8" name="Slide Number Placeholder 7">
            <a:extLst>
              <a:ext uri="{FF2B5EF4-FFF2-40B4-BE49-F238E27FC236}">
                <a16:creationId xmlns:a16="http://schemas.microsoft.com/office/drawing/2014/main" id="{FF42CA6F-CE16-9265-043E-8606D0F6B1ED}"/>
              </a:ext>
            </a:extLst>
          </p:cNvPr>
          <p:cNvSpPr>
            <a:spLocks noGrp="1"/>
          </p:cNvSpPr>
          <p:nvPr>
            <p:ph type="sldNum" sz="quarter" idx="12"/>
          </p:nvPr>
        </p:nvSpPr>
        <p:spPr/>
        <p:txBody>
          <a:bodyPr/>
          <a:lstStyle/>
          <a:p>
            <a:fld id="{8E41B671-95F8-AD49-965B-CC100353298F}" type="slidenum">
              <a:rPr lang="en-AU" altLang="x-none" smtClean="0"/>
              <a:pPr/>
              <a:t>51</a:t>
            </a:fld>
            <a:endParaRPr lang="en-AU" altLang="x-none"/>
          </a:p>
        </p:txBody>
      </p:sp>
    </p:spTree>
    <p:extLst>
      <p:ext uri="{BB962C8B-B14F-4D97-AF65-F5344CB8AC3E}">
        <p14:creationId xmlns:p14="http://schemas.microsoft.com/office/powerpoint/2010/main" val="14329426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Author’s self-worth in artifacts</a:t>
            </a:r>
          </a:p>
          <a:p>
            <a:r>
              <a:rPr lang="en-US" dirty="0"/>
              <a:t>CI can avoid embarrassment </a:t>
            </a:r>
          </a:p>
          <a:p>
            <a:r>
              <a:rPr lang="en-US" dirty="0"/>
              <a:t>Identify defects, not alternatives; do not criticize authors</a:t>
            </a:r>
          </a:p>
          <a:p>
            <a:pPr lvl="1"/>
            <a:r>
              <a:rPr lang="en-US" dirty="0"/>
              <a:t>“you didn’t initialize variable a” -&gt; “I don’t see where variable a is initialized”</a:t>
            </a:r>
          </a:p>
          <a:p>
            <a:r>
              <a:rPr lang="en-US" dirty="0"/>
              <a:t>Avoid defending code; avoid discussions of solutions/alternatives</a:t>
            </a:r>
          </a:p>
          <a:p>
            <a:r>
              <a:rPr lang="en-US" dirty="0"/>
              <a:t>Reviewers should not “show off” that they are better/smarter</a:t>
            </a:r>
          </a:p>
          <a:p>
            <a:r>
              <a:rPr lang="en-US" dirty="0"/>
              <a:t>Avoid style discussions if there are no guidelines</a:t>
            </a:r>
          </a:p>
          <a:p>
            <a:r>
              <a:rPr lang="en-US" dirty="0"/>
              <a:t>Author decides how to resolve fault</a:t>
            </a:r>
          </a:p>
        </p:txBody>
      </p:sp>
      <p:sp>
        <p:nvSpPr>
          <p:cNvPr id="5" name="Slide Number Placeholder 4">
            <a:extLst>
              <a:ext uri="{FF2B5EF4-FFF2-40B4-BE49-F238E27FC236}">
                <a16:creationId xmlns:a16="http://schemas.microsoft.com/office/drawing/2014/main" id="{4D0AC62E-6FBE-209F-5A96-1CEF1A11DBD4}"/>
              </a:ext>
            </a:extLst>
          </p:cNvPr>
          <p:cNvSpPr>
            <a:spLocks noGrp="1"/>
          </p:cNvSpPr>
          <p:nvPr>
            <p:ph type="sldNum" sz="quarter" idx="12"/>
          </p:nvPr>
        </p:nvSpPr>
        <p:spPr/>
        <p:txBody>
          <a:bodyPr/>
          <a:lstStyle/>
          <a:p>
            <a:fld id="{97BF2E21-1858-3E4E-BBFF-D40A8D2F2DFF}" type="slidenum">
              <a:rPr lang="en-US" smtClean="0"/>
              <a:t>52</a:t>
            </a:fld>
            <a:endParaRPr lang="en-US"/>
          </a:p>
        </p:txBody>
      </p:sp>
      <p:sp>
        <p:nvSpPr>
          <p:cNvPr id="6" name="Text Placeholder 5">
            <a:extLst>
              <a:ext uri="{FF2B5EF4-FFF2-40B4-BE49-F238E27FC236}">
                <a16:creationId xmlns:a16="http://schemas.microsoft.com/office/drawing/2014/main" id="{3942F1A4-470A-B3FF-09B9-E683B790DD5F}"/>
              </a:ext>
            </a:extLst>
          </p:cNvPr>
          <p:cNvSpPr>
            <a:spLocks noGrp="1"/>
          </p:cNvSpPr>
          <p:nvPr>
            <p:ph type="body" sz="quarter" idx="13"/>
          </p:nvPr>
        </p:nvSpPr>
        <p:spPr/>
        <p:txBody>
          <a:bodyPr/>
          <a:lstStyle/>
          <a:p>
            <a:r>
              <a:rPr lang="en-US" dirty="0"/>
              <a:t>Don’t forget Devs are Humans too</a:t>
            </a:r>
            <a:endParaRPr lang="en-AU" dirty="0"/>
          </a:p>
        </p:txBody>
      </p:sp>
      <p:sp>
        <p:nvSpPr>
          <p:cNvPr id="7" name="Footer Placeholder 6">
            <a:extLst>
              <a:ext uri="{FF2B5EF4-FFF2-40B4-BE49-F238E27FC236}">
                <a16:creationId xmlns:a16="http://schemas.microsoft.com/office/drawing/2014/main" id="{6151797B-69E3-5CE7-270C-EC44387F7B97}"/>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8" name="Picture 7" descr="Text&#10;&#10;Description automatically generated">
            <a:extLst>
              <a:ext uri="{FF2B5EF4-FFF2-40B4-BE49-F238E27FC236}">
                <a16:creationId xmlns:a16="http://schemas.microsoft.com/office/drawing/2014/main" id="{E82CA6E8-DB9A-6939-812C-0B9053368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0273286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3D613AC-8CF6-FB47-92A6-DFFB61ABADEA}"/>
              </a:ext>
            </a:extLst>
          </p:cNvPr>
          <p:cNvSpPr>
            <a:spLocks noGrp="1"/>
          </p:cNvSpPr>
          <p:nvPr>
            <p:ph idx="1"/>
          </p:nvPr>
        </p:nvSpPr>
        <p:spPr/>
        <p:txBody>
          <a:bodyPr/>
          <a:lstStyle/>
          <a:p>
            <a:pPr marL="85725" indent="0">
              <a:buNone/>
            </a:pPr>
            <a:endParaRPr lang="en-US" sz="3600" dirty="0"/>
          </a:p>
          <a:p>
            <a:pPr marL="85725" indent="0">
              <a:buNone/>
            </a:pPr>
            <a:r>
              <a:rPr lang="en-US" sz="3600" dirty="0"/>
              <a:t>Let computers do the parts they are good at, </a:t>
            </a:r>
          </a:p>
          <a:p>
            <a:pPr marL="85725" indent="0">
              <a:buNone/>
            </a:pPr>
            <a:endParaRPr lang="en-US" sz="3600" dirty="0"/>
          </a:p>
          <a:p>
            <a:pPr marL="85725" indent="0">
              <a:buNone/>
            </a:pPr>
            <a:r>
              <a:rPr lang="en-US" sz="3600" dirty="0"/>
              <a:t>Let the humans focus on the parts they are good at.</a:t>
            </a:r>
          </a:p>
        </p:txBody>
      </p:sp>
      <p:sp>
        <p:nvSpPr>
          <p:cNvPr id="2" name="Slide Number Placeholder 1">
            <a:extLst>
              <a:ext uri="{FF2B5EF4-FFF2-40B4-BE49-F238E27FC236}">
                <a16:creationId xmlns:a16="http://schemas.microsoft.com/office/drawing/2014/main" id="{E0C9BFC6-F058-B8E3-9B18-F90CC099E0F6}"/>
              </a:ext>
            </a:extLst>
          </p:cNvPr>
          <p:cNvSpPr>
            <a:spLocks noGrp="1"/>
          </p:cNvSpPr>
          <p:nvPr>
            <p:ph type="sldNum" sz="quarter" idx="12"/>
          </p:nvPr>
        </p:nvSpPr>
        <p:spPr/>
        <p:txBody>
          <a:bodyPr/>
          <a:lstStyle/>
          <a:p>
            <a:fld id="{97BF2E21-1858-3E4E-BBFF-D40A8D2F2DFF}" type="slidenum">
              <a:rPr lang="en-US" smtClean="0"/>
              <a:t>53</a:t>
            </a:fld>
            <a:endParaRPr lang="en-US"/>
          </a:p>
        </p:txBody>
      </p:sp>
      <p:sp>
        <p:nvSpPr>
          <p:cNvPr id="6" name="Text Placeholder 5">
            <a:extLst>
              <a:ext uri="{FF2B5EF4-FFF2-40B4-BE49-F238E27FC236}">
                <a16:creationId xmlns:a16="http://schemas.microsoft.com/office/drawing/2014/main" id="{D68D63DA-9526-75F2-58DE-FF3B04D4E445}"/>
              </a:ext>
            </a:extLst>
          </p:cNvPr>
          <p:cNvSpPr>
            <a:spLocks noGrp="1"/>
          </p:cNvSpPr>
          <p:nvPr>
            <p:ph type="body" sz="quarter" idx="13"/>
          </p:nvPr>
        </p:nvSpPr>
        <p:spPr/>
        <p:txBody>
          <a:bodyPr/>
          <a:lstStyle/>
          <a:p>
            <a:r>
              <a:rPr lang="en-US" dirty="0"/>
              <a:t>Code Review</a:t>
            </a:r>
            <a:endParaRPr lang="en-AU" dirty="0"/>
          </a:p>
        </p:txBody>
      </p:sp>
      <p:sp>
        <p:nvSpPr>
          <p:cNvPr id="7" name="Footer Placeholder 6">
            <a:extLst>
              <a:ext uri="{FF2B5EF4-FFF2-40B4-BE49-F238E27FC236}">
                <a16:creationId xmlns:a16="http://schemas.microsoft.com/office/drawing/2014/main" id="{A2A9C7BD-8F4A-FAE9-03DB-860B74E33A81}"/>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3" name="Picture 2" descr="Text&#10;&#10;Description automatically generated">
            <a:extLst>
              <a:ext uri="{FF2B5EF4-FFF2-40B4-BE49-F238E27FC236}">
                <a16:creationId xmlns:a16="http://schemas.microsoft.com/office/drawing/2014/main" id="{A8E3E326-7249-BCCD-28E2-4FA2A62F63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6837842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A88B71-C850-C9B2-898D-D7B46CD284D3}"/>
              </a:ext>
            </a:extLst>
          </p:cNvPr>
          <p:cNvSpPr>
            <a:spLocks noGrp="1"/>
          </p:cNvSpPr>
          <p:nvPr>
            <p:ph type="sldNum" sz="quarter" idx="12"/>
          </p:nvPr>
        </p:nvSpPr>
        <p:spPr/>
        <p:txBody>
          <a:bodyPr/>
          <a:lstStyle/>
          <a:p>
            <a:fld id="{97BF2E21-1858-3E4E-BBFF-D40A8D2F2DFF}" type="slidenum">
              <a:rPr lang="en-US" smtClean="0"/>
              <a:t>54</a:t>
            </a:fld>
            <a:endParaRPr lang="en-US"/>
          </a:p>
        </p:txBody>
      </p:sp>
      <p:sp>
        <p:nvSpPr>
          <p:cNvPr id="6" name="Text Placeholder 5">
            <a:extLst>
              <a:ext uri="{FF2B5EF4-FFF2-40B4-BE49-F238E27FC236}">
                <a16:creationId xmlns:a16="http://schemas.microsoft.com/office/drawing/2014/main" id="{05084E4E-DDDE-A167-EED2-500306D141EE}"/>
              </a:ext>
            </a:extLst>
          </p:cNvPr>
          <p:cNvSpPr>
            <a:spLocks noGrp="1"/>
          </p:cNvSpPr>
          <p:nvPr>
            <p:ph type="body" sz="quarter" idx="13"/>
          </p:nvPr>
        </p:nvSpPr>
        <p:spPr/>
        <p:txBody>
          <a:bodyPr/>
          <a:lstStyle/>
          <a:p>
            <a:r>
              <a:rPr lang="en-US" dirty="0"/>
              <a:t>Process: Checklists!</a:t>
            </a:r>
            <a:endParaRPr lang="en-AU" dirty="0"/>
          </a:p>
        </p:txBody>
      </p:sp>
      <p:sp>
        <p:nvSpPr>
          <p:cNvPr id="8" name="TextBox 7">
            <a:extLst>
              <a:ext uri="{FF2B5EF4-FFF2-40B4-BE49-F238E27FC236}">
                <a16:creationId xmlns:a16="http://schemas.microsoft.com/office/drawing/2014/main" id="{5750531E-E6E6-BC44-9691-747B139B9CB0}"/>
              </a:ext>
            </a:extLst>
          </p:cNvPr>
          <p:cNvSpPr txBox="1"/>
          <p:nvPr/>
        </p:nvSpPr>
        <p:spPr>
          <a:xfrm>
            <a:off x="1490354" y="4073305"/>
            <a:ext cx="5829032" cy="300082"/>
          </a:xfrm>
          <a:prstGeom prst="rect">
            <a:avLst/>
          </a:prstGeom>
          <a:noFill/>
        </p:spPr>
        <p:txBody>
          <a:bodyPr wrap="none" rtlCol="0">
            <a:spAutoFit/>
          </a:bodyPr>
          <a:lstStyle/>
          <a:p>
            <a:r>
              <a:rPr lang="en-US" sz="1350" dirty="0"/>
              <a:t>The Checklist: https://</a:t>
            </a:r>
            <a:r>
              <a:rPr lang="en-US" sz="1350" dirty="0" err="1"/>
              <a:t>www.newyorker.com</a:t>
            </a:r>
            <a:r>
              <a:rPr lang="en-US" sz="1350" dirty="0"/>
              <a:t>/magazine/2007/12/10/the-checklist</a:t>
            </a:r>
          </a:p>
        </p:txBody>
      </p:sp>
      <p:pic>
        <p:nvPicPr>
          <p:cNvPr id="11" name="Picture 10">
            <a:extLst>
              <a:ext uri="{FF2B5EF4-FFF2-40B4-BE49-F238E27FC236}">
                <a16:creationId xmlns:a16="http://schemas.microsoft.com/office/drawing/2014/main" id="{0E29FCF8-176C-E945-BECD-5A0261AA2BE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52604" y="190438"/>
            <a:ext cx="2395105" cy="3771016"/>
          </a:xfrm>
          <a:prstGeom prst="rect">
            <a:avLst/>
          </a:prstGeom>
        </p:spPr>
      </p:pic>
      <p:pic>
        <p:nvPicPr>
          <p:cNvPr id="12" name="Picture 11">
            <a:extLst>
              <a:ext uri="{FF2B5EF4-FFF2-40B4-BE49-F238E27FC236}">
                <a16:creationId xmlns:a16="http://schemas.microsoft.com/office/drawing/2014/main" id="{ACD95980-2C17-834E-B422-152F112B69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71446" y="1156351"/>
            <a:ext cx="3614102" cy="2231708"/>
          </a:xfrm>
          <a:prstGeom prst="rect">
            <a:avLst/>
          </a:prstGeom>
        </p:spPr>
      </p:pic>
      <p:sp>
        <p:nvSpPr>
          <p:cNvPr id="14" name="Rectangle 13">
            <a:extLst>
              <a:ext uri="{FF2B5EF4-FFF2-40B4-BE49-F238E27FC236}">
                <a16:creationId xmlns:a16="http://schemas.microsoft.com/office/drawing/2014/main" id="{206816BA-88AD-B749-AF60-C23A50BB858F}"/>
              </a:ext>
            </a:extLst>
          </p:cNvPr>
          <p:cNvSpPr/>
          <p:nvPr/>
        </p:nvSpPr>
        <p:spPr>
          <a:xfrm>
            <a:off x="1561055" y="3226476"/>
            <a:ext cx="3429000" cy="184666"/>
          </a:xfrm>
          <a:prstGeom prst="rect">
            <a:avLst/>
          </a:prstGeom>
        </p:spPr>
        <p:txBody>
          <a:bodyPr>
            <a:spAutoFit/>
          </a:bodyPr>
          <a:lstStyle/>
          <a:p>
            <a:r>
              <a:rPr lang="en-US" sz="600" dirty="0">
                <a:solidFill>
                  <a:schemeClr val="accent2"/>
                </a:solidFill>
              </a:rPr>
              <a:t>https://</a:t>
            </a:r>
            <a:r>
              <a:rPr lang="en-US" sz="600" dirty="0" err="1">
                <a:solidFill>
                  <a:schemeClr val="accent2"/>
                </a:solidFill>
              </a:rPr>
              <a:t>en.wikipedia.org</a:t>
            </a:r>
            <a:r>
              <a:rPr lang="en-US" sz="600" dirty="0">
                <a:solidFill>
                  <a:schemeClr val="accent2"/>
                </a:solidFill>
              </a:rPr>
              <a:t>/wiki/File:B17_-_Chino_Airshow_2014_(framed).jpg</a:t>
            </a:r>
          </a:p>
        </p:txBody>
      </p:sp>
      <p:sp>
        <p:nvSpPr>
          <p:cNvPr id="7" name="Footer Placeholder 6">
            <a:extLst>
              <a:ext uri="{FF2B5EF4-FFF2-40B4-BE49-F238E27FC236}">
                <a16:creationId xmlns:a16="http://schemas.microsoft.com/office/drawing/2014/main" id="{A36ED8E4-A757-8A12-0D6A-F7F95C3D0C55}"/>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3" name="Picture 2" descr="Text&#10;&#10;Description automatically generated">
            <a:extLst>
              <a:ext uri="{FF2B5EF4-FFF2-40B4-BE49-F238E27FC236}">
                <a16:creationId xmlns:a16="http://schemas.microsoft.com/office/drawing/2014/main" id="{7260249B-222D-EB8D-CB83-C786C8ED3B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5196816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05B322-4241-ED30-DEA1-AF63A40AA708}"/>
              </a:ext>
            </a:extLst>
          </p:cNvPr>
          <p:cNvSpPr>
            <a:spLocks noGrp="1"/>
          </p:cNvSpPr>
          <p:nvPr>
            <p:ph idx="1"/>
          </p:nvPr>
        </p:nvSpPr>
        <p:spPr/>
        <p:txBody>
          <a:bodyPr/>
          <a:lstStyle/>
          <a:p>
            <a:r>
              <a:rPr lang="en-AU" dirty="0"/>
              <a:t>Are all requirements traceable back to a specific user need?</a:t>
            </a:r>
          </a:p>
          <a:p>
            <a:r>
              <a:rPr lang="en-AU" dirty="0"/>
              <a:t>Are any requirements included that are impossible to implement?</a:t>
            </a:r>
          </a:p>
          <a:p>
            <a:r>
              <a:rPr lang="en-AU" dirty="0"/>
              <a:t>Could the requirements be understood and implemented by an independent group?</a:t>
            </a:r>
          </a:p>
          <a:p>
            <a:r>
              <a:rPr lang="en-AU" dirty="0"/>
              <a:t>Are security requirements specified for each function?</a:t>
            </a:r>
          </a:p>
          <a:p>
            <a:r>
              <a:rPr lang="en-AU" dirty="0"/>
              <a:t>Is there a glossary in which each term is defined?</a:t>
            </a:r>
          </a:p>
        </p:txBody>
      </p:sp>
      <p:sp>
        <p:nvSpPr>
          <p:cNvPr id="4" name="Footer Placeholder 3">
            <a:extLst>
              <a:ext uri="{FF2B5EF4-FFF2-40B4-BE49-F238E27FC236}">
                <a16:creationId xmlns:a16="http://schemas.microsoft.com/office/drawing/2014/main" id="{D27E13F0-07FD-87E2-1E14-D3141490E0A8}"/>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6" name="Slide Number Placeholder 5">
            <a:extLst>
              <a:ext uri="{FF2B5EF4-FFF2-40B4-BE49-F238E27FC236}">
                <a16:creationId xmlns:a16="http://schemas.microsoft.com/office/drawing/2014/main" id="{8122FD6C-9242-9EB6-AC45-38E4CF134467}"/>
              </a:ext>
            </a:extLst>
          </p:cNvPr>
          <p:cNvSpPr>
            <a:spLocks noGrp="1"/>
          </p:cNvSpPr>
          <p:nvPr>
            <p:ph type="sldNum" sz="quarter" idx="12"/>
          </p:nvPr>
        </p:nvSpPr>
        <p:spPr/>
        <p:txBody>
          <a:bodyPr/>
          <a:lstStyle/>
          <a:p>
            <a:fld id="{8E41B671-95F8-AD49-965B-CC100353298F}" type="slidenum">
              <a:rPr lang="en-AU" altLang="x-none" smtClean="0"/>
              <a:pPr/>
              <a:t>55</a:t>
            </a:fld>
            <a:endParaRPr lang="en-AU" altLang="x-none"/>
          </a:p>
        </p:txBody>
      </p:sp>
      <p:sp>
        <p:nvSpPr>
          <p:cNvPr id="7" name="Text Placeholder 6">
            <a:extLst>
              <a:ext uri="{FF2B5EF4-FFF2-40B4-BE49-F238E27FC236}">
                <a16:creationId xmlns:a16="http://schemas.microsoft.com/office/drawing/2014/main" id="{30DA3874-0FA9-7FAB-0633-90885E382598}"/>
              </a:ext>
            </a:extLst>
          </p:cNvPr>
          <p:cNvSpPr>
            <a:spLocks noGrp="1"/>
          </p:cNvSpPr>
          <p:nvPr>
            <p:ph type="body" sz="quarter" idx="13"/>
          </p:nvPr>
        </p:nvSpPr>
        <p:spPr/>
        <p:txBody>
          <a:bodyPr/>
          <a:lstStyle/>
          <a:p>
            <a:r>
              <a:rPr lang="en-AU" dirty="0"/>
              <a:t>Personal Review Checklist</a:t>
            </a:r>
          </a:p>
        </p:txBody>
      </p:sp>
      <p:pic>
        <p:nvPicPr>
          <p:cNvPr id="5" name="Picture 4" descr="Text&#10;&#10;Description automatically generated">
            <a:extLst>
              <a:ext uri="{FF2B5EF4-FFF2-40B4-BE49-F238E27FC236}">
                <a16:creationId xmlns:a16="http://schemas.microsoft.com/office/drawing/2014/main" id="{719B52B5-FA32-0BC8-9D3B-BD86E54A7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1013" y="0"/>
            <a:ext cx="1042987" cy="1340983"/>
          </a:xfrm>
          <a:prstGeom prst="rect">
            <a:avLst/>
          </a:prstGeom>
        </p:spPr>
      </p:pic>
    </p:spTree>
    <p:extLst>
      <p:ext uri="{BB962C8B-B14F-4D97-AF65-F5344CB8AC3E}">
        <p14:creationId xmlns:p14="http://schemas.microsoft.com/office/powerpoint/2010/main" val="29331570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8D480B0-6FE2-275A-EC6F-B2D0C49255C7}"/>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5" name="Slide Number Placeholder 4">
            <a:extLst>
              <a:ext uri="{FF2B5EF4-FFF2-40B4-BE49-F238E27FC236}">
                <a16:creationId xmlns:a16="http://schemas.microsoft.com/office/drawing/2014/main" id="{6055D160-A4A0-F9DC-C9D1-79AA984CEBDA}"/>
              </a:ext>
            </a:extLst>
          </p:cNvPr>
          <p:cNvSpPr>
            <a:spLocks noGrp="1"/>
          </p:cNvSpPr>
          <p:nvPr>
            <p:ph type="sldNum" sz="quarter" idx="12"/>
          </p:nvPr>
        </p:nvSpPr>
        <p:spPr/>
        <p:txBody>
          <a:bodyPr/>
          <a:lstStyle/>
          <a:p>
            <a:fld id="{8E41B671-95F8-AD49-965B-CC100353298F}" type="slidenum">
              <a:rPr lang="en-AU" altLang="x-none" smtClean="0"/>
              <a:pPr/>
              <a:t>56</a:t>
            </a:fld>
            <a:endParaRPr lang="en-AU" altLang="x-none"/>
          </a:p>
        </p:txBody>
      </p:sp>
      <p:sp>
        <p:nvSpPr>
          <p:cNvPr id="6" name="Text Placeholder 5">
            <a:extLst>
              <a:ext uri="{FF2B5EF4-FFF2-40B4-BE49-F238E27FC236}">
                <a16:creationId xmlns:a16="http://schemas.microsoft.com/office/drawing/2014/main" id="{316F9246-A31D-D3E2-C54E-0ABD82B86162}"/>
              </a:ext>
            </a:extLst>
          </p:cNvPr>
          <p:cNvSpPr txBox="1">
            <a:spLocks/>
          </p:cNvSpPr>
          <p:nvPr/>
        </p:nvSpPr>
        <p:spPr>
          <a:xfrm>
            <a:off x="311700" y="3806115"/>
            <a:ext cx="8435390" cy="605100"/>
          </a:xfrm>
          <a:prstGeom prst="rect">
            <a:avLst/>
          </a:prstGeom>
        </p:spPr>
        <p:txBody>
          <a:bodyPr vert="horz" lIns="0" tIns="0" rIns="0" bIns="0" rtlCol="0">
            <a:normAutofit/>
          </a:bodyPr>
          <a:lstStyle>
            <a:lvl1pPr marL="180000" indent="-180000" algn="l" defTabSz="685800" rtl="0" eaLnBrk="1" latinLnBrk="0" hangingPunct="1">
              <a:lnSpc>
                <a:spcPct val="100000"/>
              </a:lnSpc>
              <a:spcBef>
                <a:spcPts val="0"/>
              </a:spcBef>
              <a:spcAft>
                <a:spcPts val="600"/>
              </a:spcAft>
              <a:buFont typeface="Arial" panose="020B0604020202020204" pitchFamily="34" charset="0"/>
              <a:buChar char="•"/>
              <a:defRPr sz="2400" b="0" kern="1200">
                <a:solidFill>
                  <a:schemeClr val="accent1"/>
                </a:solidFill>
                <a:latin typeface="+mj-lt"/>
                <a:ea typeface="+mn-ea"/>
                <a:cs typeface="+mn-cs"/>
              </a:defRPr>
            </a:lvl1pPr>
            <a:lvl2pPr marL="360000" indent="-180000" algn="l" defTabSz="6858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540000" indent="-180000" algn="l" defTabSz="6858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720000" indent="-180000" algn="l" defTabSz="685800" rtl="0" eaLnBrk="1" latinLnBrk="0" hangingPunct="1">
              <a:lnSpc>
                <a:spcPct val="100000"/>
              </a:lnSpc>
              <a:spcBef>
                <a:spcPts val="0"/>
              </a:spcBef>
              <a:spcAft>
                <a:spcPts val="600"/>
              </a:spcAft>
              <a:buClr>
                <a:schemeClr val="accent1"/>
              </a:buClr>
              <a:buSzPct val="100000"/>
              <a:buFont typeface="Arial" panose="020B0604020202020204" pitchFamily="34" charset="0"/>
              <a:buChar char="•"/>
              <a:defRPr sz="1200" kern="1200">
                <a:solidFill>
                  <a:schemeClr val="tx1"/>
                </a:solidFill>
                <a:latin typeface="+mn-lt"/>
                <a:ea typeface="+mn-ea"/>
                <a:cs typeface="+mn-cs"/>
              </a:defRPr>
            </a:lvl4pPr>
            <a:lvl5pPr marL="900000" indent="-180000" algn="l" defTabSz="685800" rtl="0" eaLnBrk="1" latinLnBrk="0" hangingPunct="1">
              <a:lnSpc>
                <a:spcPct val="100000"/>
              </a:lnSpc>
              <a:spcBef>
                <a:spcPts val="0"/>
              </a:spcBef>
              <a:spcAft>
                <a:spcPts val="600"/>
              </a:spcAft>
              <a:buClr>
                <a:schemeClr val="accent1"/>
              </a:buClr>
              <a:buFont typeface="Sofia Pro Light" panose="020B0000000000000000" pitchFamily="34" charset="0"/>
              <a:buChar char="»"/>
              <a:defRPr sz="100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dirty="0"/>
              <a:t>Mini Break in Monday Lecture</a:t>
            </a:r>
          </a:p>
        </p:txBody>
      </p:sp>
    </p:spTree>
    <p:extLst>
      <p:ext uri="{BB962C8B-B14F-4D97-AF65-F5344CB8AC3E}">
        <p14:creationId xmlns:p14="http://schemas.microsoft.com/office/powerpoint/2010/main" val="20931037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642AA-42CB-D945-A2C4-A824316BED1B}"/>
              </a:ext>
            </a:extLst>
          </p:cNvPr>
          <p:cNvSpPr>
            <a:spLocks noGrp="1"/>
          </p:cNvSpPr>
          <p:nvPr>
            <p:ph type="title"/>
          </p:nvPr>
        </p:nvSpPr>
        <p:spPr/>
        <p:txBody>
          <a:bodyPr/>
          <a:lstStyle/>
          <a:p>
            <a:r>
              <a:rPr lang="en-US" dirty="0"/>
              <a:t>Pair/Mob Programming</a:t>
            </a:r>
            <a:br>
              <a:rPr lang="en-US" dirty="0"/>
            </a:br>
            <a:endParaRPr lang="en-US" dirty="0"/>
          </a:p>
        </p:txBody>
      </p:sp>
      <p:sp>
        <p:nvSpPr>
          <p:cNvPr id="5" name="Footer Placeholder 4">
            <a:extLst>
              <a:ext uri="{FF2B5EF4-FFF2-40B4-BE49-F238E27FC236}">
                <a16:creationId xmlns:a16="http://schemas.microsoft.com/office/drawing/2014/main" id="{D286760C-DFF6-7045-49F9-FB3F569F5E34}"/>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4" name="Slide Number Placeholder 3">
            <a:extLst>
              <a:ext uri="{FF2B5EF4-FFF2-40B4-BE49-F238E27FC236}">
                <a16:creationId xmlns:a16="http://schemas.microsoft.com/office/drawing/2014/main" id="{E6921DDF-0741-EBE6-1C69-B1FA8973882F}"/>
              </a:ext>
            </a:extLst>
          </p:cNvPr>
          <p:cNvSpPr>
            <a:spLocks noGrp="1"/>
          </p:cNvSpPr>
          <p:nvPr>
            <p:ph type="sldNum" sz="quarter" idx="12"/>
          </p:nvPr>
        </p:nvSpPr>
        <p:spPr/>
        <p:txBody>
          <a:bodyPr/>
          <a:lstStyle/>
          <a:p>
            <a:fld id="{8E41B671-95F8-AD49-965B-CC100353298F}" type="slidenum">
              <a:rPr lang="en-AU" altLang="x-none" smtClean="0"/>
              <a:pPr/>
              <a:t>57</a:t>
            </a:fld>
            <a:endParaRPr lang="en-AU" altLang="x-none"/>
          </a:p>
        </p:txBody>
      </p:sp>
    </p:spTree>
    <p:extLst>
      <p:ext uri="{BB962C8B-B14F-4D97-AF65-F5344CB8AC3E}">
        <p14:creationId xmlns:p14="http://schemas.microsoft.com/office/powerpoint/2010/main" val="5065793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BC9430-C74C-A6AF-7D17-20BC54EC93CF}"/>
              </a:ext>
            </a:extLst>
          </p:cNvPr>
          <p:cNvSpPr>
            <a:spLocks noGrp="1"/>
          </p:cNvSpPr>
          <p:nvPr>
            <p:ph type="sldNum" sz="quarter" idx="12"/>
          </p:nvPr>
        </p:nvSpPr>
        <p:spPr/>
        <p:txBody>
          <a:bodyPr/>
          <a:lstStyle/>
          <a:p>
            <a:fld id="{97BF2E21-1858-3E4E-BBFF-D40A8D2F2DFF}" type="slidenum">
              <a:rPr lang="en-US" smtClean="0"/>
              <a:t>58</a:t>
            </a:fld>
            <a:endParaRPr lang="en-US"/>
          </a:p>
        </p:txBody>
      </p:sp>
      <p:sp>
        <p:nvSpPr>
          <p:cNvPr id="12" name="Text Placeholder 11">
            <a:extLst>
              <a:ext uri="{FF2B5EF4-FFF2-40B4-BE49-F238E27FC236}">
                <a16:creationId xmlns:a16="http://schemas.microsoft.com/office/drawing/2014/main" id="{FFB6D187-3F0A-D85D-C757-29F8BDCF7B94}"/>
              </a:ext>
            </a:extLst>
          </p:cNvPr>
          <p:cNvSpPr>
            <a:spLocks noGrp="1"/>
          </p:cNvSpPr>
          <p:nvPr>
            <p:ph type="body" sz="quarter" idx="13"/>
          </p:nvPr>
        </p:nvSpPr>
        <p:spPr/>
        <p:txBody>
          <a:bodyPr/>
          <a:lstStyle/>
          <a:p>
            <a:r>
              <a:rPr lang="en-US" dirty="0"/>
              <a:t>Pair Programming</a:t>
            </a:r>
            <a:endParaRPr lang="en-AU" dirty="0"/>
          </a:p>
        </p:txBody>
      </p:sp>
      <p:sp>
        <p:nvSpPr>
          <p:cNvPr id="7" name="Rectangle 6">
            <a:extLst>
              <a:ext uri="{FF2B5EF4-FFF2-40B4-BE49-F238E27FC236}">
                <a16:creationId xmlns:a16="http://schemas.microsoft.com/office/drawing/2014/main" id="{480AFC6A-D0CA-B44F-A94E-D0DBD0514596}"/>
              </a:ext>
            </a:extLst>
          </p:cNvPr>
          <p:cNvSpPr/>
          <p:nvPr/>
        </p:nvSpPr>
        <p:spPr>
          <a:xfrm>
            <a:off x="4288859" y="4324231"/>
            <a:ext cx="4563404" cy="300082"/>
          </a:xfrm>
          <a:prstGeom prst="rect">
            <a:avLst/>
          </a:prstGeom>
        </p:spPr>
        <p:txBody>
          <a:bodyPr wrap="square">
            <a:spAutoFit/>
          </a:bodyPr>
          <a:lstStyle/>
          <a:p>
            <a:r>
              <a:rPr lang="en-US" sz="1350" dirty="0"/>
              <a:t>https://</a:t>
            </a:r>
            <a:r>
              <a:rPr lang="en-US" sz="1350" dirty="0" err="1"/>
              <a:t>martinfowler.com</a:t>
            </a:r>
            <a:r>
              <a:rPr lang="en-US" sz="1350" dirty="0"/>
              <a:t>/articles/on-pair-</a:t>
            </a:r>
            <a:r>
              <a:rPr lang="en-US" sz="1350" dirty="0" err="1"/>
              <a:t>programming.html</a:t>
            </a:r>
            <a:endParaRPr lang="en-US" sz="1350" dirty="0"/>
          </a:p>
        </p:txBody>
      </p:sp>
      <p:pic>
        <p:nvPicPr>
          <p:cNvPr id="8" name="Picture 7">
            <a:extLst>
              <a:ext uri="{FF2B5EF4-FFF2-40B4-BE49-F238E27FC236}">
                <a16:creationId xmlns:a16="http://schemas.microsoft.com/office/drawing/2014/main" id="{4B59BDDB-A420-4E4D-B1F3-421F5DE758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22706" y="1144584"/>
            <a:ext cx="2330870" cy="1488992"/>
          </a:xfrm>
          <a:prstGeom prst="rect">
            <a:avLst/>
          </a:prstGeom>
        </p:spPr>
      </p:pic>
      <p:pic>
        <p:nvPicPr>
          <p:cNvPr id="9" name="Picture 8">
            <a:extLst>
              <a:ext uri="{FF2B5EF4-FFF2-40B4-BE49-F238E27FC236}">
                <a16:creationId xmlns:a16="http://schemas.microsoft.com/office/drawing/2014/main" id="{646F6B2E-ACB2-9C4A-B7AD-92AB364E8E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56544" y="1152475"/>
            <a:ext cx="2026755" cy="1496885"/>
          </a:xfrm>
          <a:prstGeom prst="rect">
            <a:avLst/>
          </a:prstGeom>
        </p:spPr>
      </p:pic>
      <p:pic>
        <p:nvPicPr>
          <p:cNvPr id="10" name="Picture 9">
            <a:extLst>
              <a:ext uri="{FF2B5EF4-FFF2-40B4-BE49-F238E27FC236}">
                <a16:creationId xmlns:a16="http://schemas.microsoft.com/office/drawing/2014/main" id="{1178777F-60C0-9F44-9A1A-52850C3B98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42210" y="2819191"/>
            <a:ext cx="1448785" cy="1615952"/>
          </a:xfrm>
          <a:prstGeom prst="rect">
            <a:avLst/>
          </a:prstGeom>
        </p:spPr>
      </p:pic>
      <p:pic>
        <p:nvPicPr>
          <p:cNvPr id="11" name="Picture 10">
            <a:extLst>
              <a:ext uri="{FF2B5EF4-FFF2-40B4-BE49-F238E27FC236}">
                <a16:creationId xmlns:a16="http://schemas.microsoft.com/office/drawing/2014/main" id="{AF0B1639-56A5-2B43-A443-92A9C003CF3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51283" y="2942929"/>
            <a:ext cx="1939159" cy="1368476"/>
          </a:xfrm>
          <a:prstGeom prst="rect">
            <a:avLst/>
          </a:prstGeom>
        </p:spPr>
      </p:pic>
      <p:sp>
        <p:nvSpPr>
          <p:cNvPr id="13" name="Footer Placeholder 12">
            <a:extLst>
              <a:ext uri="{FF2B5EF4-FFF2-40B4-BE49-F238E27FC236}">
                <a16:creationId xmlns:a16="http://schemas.microsoft.com/office/drawing/2014/main" id="{46E65F22-2C53-22FC-6B8A-B09E7FF379A6}"/>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4" name="Picture 3" descr="Text&#10;&#10;Description automatically generated">
            <a:extLst>
              <a:ext uri="{FF2B5EF4-FFF2-40B4-BE49-F238E27FC236}">
                <a16:creationId xmlns:a16="http://schemas.microsoft.com/office/drawing/2014/main" id="{17EC5E51-AB6A-1E3D-4D0F-478B5CF8D8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41039109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6A0ED63-E3DB-33FE-07E1-CEB7C40CA90C}"/>
              </a:ext>
            </a:extLst>
          </p:cNvPr>
          <p:cNvSpPr>
            <a:spLocks noGrp="1"/>
          </p:cNvSpPr>
          <p:nvPr>
            <p:ph type="sldNum" sz="quarter" idx="12"/>
          </p:nvPr>
        </p:nvSpPr>
        <p:spPr/>
        <p:txBody>
          <a:bodyPr/>
          <a:lstStyle/>
          <a:p>
            <a:fld id="{97BF2E21-1858-3E4E-BBFF-D40A8D2F2DFF}" type="slidenum">
              <a:rPr lang="en-US" smtClean="0"/>
              <a:t>59</a:t>
            </a:fld>
            <a:endParaRPr lang="en-US"/>
          </a:p>
        </p:txBody>
      </p:sp>
      <p:sp>
        <p:nvSpPr>
          <p:cNvPr id="8" name="Text Placeholder 7">
            <a:extLst>
              <a:ext uri="{FF2B5EF4-FFF2-40B4-BE49-F238E27FC236}">
                <a16:creationId xmlns:a16="http://schemas.microsoft.com/office/drawing/2014/main" id="{A5C5A8D4-4C6F-D93C-9198-27919B4EBF8C}"/>
              </a:ext>
            </a:extLst>
          </p:cNvPr>
          <p:cNvSpPr>
            <a:spLocks noGrp="1"/>
          </p:cNvSpPr>
          <p:nvPr>
            <p:ph type="body" sz="quarter" idx="13"/>
          </p:nvPr>
        </p:nvSpPr>
        <p:spPr/>
        <p:txBody>
          <a:bodyPr/>
          <a:lstStyle/>
          <a:p>
            <a:r>
              <a:rPr lang="en-US" dirty="0"/>
              <a:t>Benefits</a:t>
            </a:r>
            <a:endParaRPr lang="en-AU" dirty="0"/>
          </a:p>
        </p:txBody>
      </p:sp>
      <p:pic>
        <p:nvPicPr>
          <p:cNvPr id="5" name="Picture 4">
            <a:extLst>
              <a:ext uri="{FF2B5EF4-FFF2-40B4-BE49-F238E27FC236}">
                <a16:creationId xmlns:a16="http://schemas.microsoft.com/office/drawing/2014/main" id="{A24F6EAC-96CC-884A-A039-EADD2E125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48392" y="1105901"/>
            <a:ext cx="4712084" cy="3321350"/>
          </a:xfrm>
          <a:prstGeom prst="rect">
            <a:avLst/>
          </a:prstGeom>
        </p:spPr>
      </p:pic>
      <p:sp>
        <p:nvSpPr>
          <p:cNvPr id="9" name="Footer Placeholder 8">
            <a:extLst>
              <a:ext uri="{FF2B5EF4-FFF2-40B4-BE49-F238E27FC236}">
                <a16:creationId xmlns:a16="http://schemas.microsoft.com/office/drawing/2014/main" id="{7221A094-E675-6CA2-D921-C36150A01B48}"/>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2" name="Picture 1" descr="Text&#10;&#10;Description automatically generated">
            <a:extLst>
              <a:ext uri="{FF2B5EF4-FFF2-40B4-BE49-F238E27FC236}">
                <a16:creationId xmlns:a16="http://schemas.microsoft.com/office/drawing/2014/main" id="{3F911DE1-8870-D4C8-8395-85DC3B72C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4165579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idx="1"/>
          </p:nvPr>
        </p:nvSpPr>
        <p:spPr/>
        <p:txBody>
          <a:bodyPr/>
          <a:lstStyle/>
          <a:p>
            <a:r>
              <a:rPr lang="en-GB" dirty="0"/>
              <a:t>A group of people carefully examine part or all </a:t>
            </a:r>
            <a:br>
              <a:rPr lang="en-GB" dirty="0"/>
            </a:br>
            <a:r>
              <a:rPr lang="en-GB" dirty="0"/>
              <a:t>of a software system and its associated </a:t>
            </a:r>
            <a:br>
              <a:rPr lang="en-GB" dirty="0"/>
            </a:br>
            <a:r>
              <a:rPr lang="en-GB" dirty="0"/>
              <a:t>documentation.</a:t>
            </a:r>
          </a:p>
          <a:p>
            <a:r>
              <a:rPr lang="en-GB" dirty="0"/>
              <a:t>Code, designs, specifications, test plans, </a:t>
            </a:r>
            <a:br>
              <a:rPr lang="en-GB" dirty="0"/>
            </a:br>
            <a:r>
              <a:rPr lang="en-GB" dirty="0"/>
              <a:t>standards, etc. can all be reviewed.</a:t>
            </a:r>
          </a:p>
          <a:p>
            <a:r>
              <a:rPr lang="en-GB" dirty="0"/>
              <a:t>Software or documents may be 'signed off' at a </a:t>
            </a:r>
            <a:br>
              <a:rPr lang="en-GB" dirty="0"/>
            </a:br>
            <a:r>
              <a:rPr lang="en-GB" dirty="0"/>
              <a:t>review which signifies that progress to the next </a:t>
            </a:r>
            <a:br>
              <a:rPr lang="en-GB" dirty="0"/>
            </a:br>
            <a:r>
              <a:rPr lang="en-GB" dirty="0"/>
              <a:t>development stage has been approved by </a:t>
            </a:r>
            <a:br>
              <a:rPr lang="en-GB" dirty="0"/>
            </a:br>
            <a:r>
              <a:rPr lang="en-GB" dirty="0"/>
              <a:t>management.</a:t>
            </a:r>
          </a:p>
        </p:txBody>
      </p:sp>
      <p:sp>
        <p:nvSpPr>
          <p:cNvPr id="2" name="Footer Placeholder 1">
            <a:extLst>
              <a:ext uri="{FF2B5EF4-FFF2-40B4-BE49-F238E27FC236}">
                <a16:creationId xmlns:a16="http://schemas.microsoft.com/office/drawing/2014/main" id="{5EE7DF8B-C05C-99FC-C7CF-8E92C35D8624}"/>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3" name="Slide Number Placeholder 2">
            <a:extLst>
              <a:ext uri="{FF2B5EF4-FFF2-40B4-BE49-F238E27FC236}">
                <a16:creationId xmlns:a16="http://schemas.microsoft.com/office/drawing/2014/main" id="{8AA931A5-E2C1-0819-2D85-561A39AEA9EB}"/>
              </a:ext>
            </a:extLst>
          </p:cNvPr>
          <p:cNvSpPr>
            <a:spLocks noGrp="1"/>
          </p:cNvSpPr>
          <p:nvPr>
            <p:ph type="sldNum" sz="quarter" idx="12"/>
          </p:nvPr>
        </p:nvSpPr>
        <p:spPr/>
        <p:txBody>
          <a:bodyPr/>
          <a:lstStyle/>
          <a:p>
            <a:fld id="{8E41B671-95F8-AD49-965B-CC100353298F}" type="slidenum">
              <a:rPr lang="en-AU" altLang="x-none" smtClean="0"/>
              <a:pPr/>
              <a:t>6</a:t>
            </a:fld>
            <a:endParaRPr lang="en-AU" altLang="x-none"/>
          </a:p>
        </p:txBody>
      </p:sp>
      <p:sp>
        <p:nvSpPr>
          <p:cNvPr id="4" name="Text Placeholder 3">
            <a:extLst>
              <a:ext uri="{FF2B5EF4-FFF2-40B4-BE49-F238E27FC236}">
                <a16:creationId xmlns:a16="http://schemas.microsoft.com/office/drawing/2014/main" id="{998A4747-B8DE-77E6-5263-3E349E61F575}"/>
              </a:ext>
            </a:extLst>
          </p:cNvPr>
          <p:cNvSpPr>
            <a:spLocks noGrp="1"/>
          </p:cNvSpPr>
          <p:nvPr>
            <p:ph type="body" sz="quarter" idx="13"/>
          </p:nvPr>
        </p:nvSpPr>
        <p:spPr/>
        <p:txBody>
          <a:bodyPr/>
          <a:lstStyle/>
          <a:p>
            <a:r>
              <a:rPr lang="en-GB" dirty="0"/>
              <a:t>Quality reviews</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33EBE0C1-489A-1DBD-6553-A9B57F942FEB}"/>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441C9F-CF27-3E48-8DEA-1824D4159064}"/>
              </a:ext>
            </a:extLst>
          </p:cNvPr>
          <p:cNvSpPr>
            <a:spLocks noGrp="1"/>
          </p:cNvSpPr>
          <p:nvPr>
            <p:ph idx="1"/>
          </p:nvPr>
        </p:nvSpPr>
        <p:spPr/>
        <p:txBody>
          <a:bodyPr/>
          <a:lstStyle/>
          <a:p>
            <a:pPr marL="0" indent="0">
              <a:buNone/>
            </a:pPr>
            <a:endParaRPr lang="en-US" sz="1800" dirty="0"/>
          </a:p>
          <a:p>
            <a:pPr marL="0" indent="0">
              <a:buNone/>
            </a:pPr>
            <a:r>
              <a:rPr lang="en-US" sz="1800" dirty="0"/>
              <a:t>All the brilliant people working on the same thing, at the same time, in the same space, on the same computer. </a:t>
            </a:r>
          </a:p>
          <a:p>
            <a:pPr marL="0" indent="0">
              <a:buNone/>
            </a:pPr>
            <a:r>
              <a:rPr lang="en-US" sz="1200" dirty="0"/>
              <a:t>– Woody </a:t>
            </a:r>
            <a:r>
              <a:rPr lang="en-US" sz="1200" dirty="0" err="1"/>
              <a:t>Zuill</a:t>
            </a:r>
            <a:r>
              <a:rPr lang="en-US" sz="1200" dirty="0"/>
              <a:t> (the discoverer of Mob Programming) </a:t>
            </a:r>
          </a:p>
        </p:txBody>
      </p:sp>
      <p:sp>
        <p:nvSpPr>
          <p:cNvPr id="7" name="Slide Number Placeholder 6">
            <a:extLst>
              <a:ext uri="{FF2B5EF4-FFF2-40B4-BE49-F238E27FC236}">
                <a16:creationId xmlns:a16="http://schemas.microsoft.com/office/drawing/2014/main" id="{64731789-8CC3-0482-9FB3-09239F18612F}"/>
              </a:ext>
            </a:extLst>
          </p:cNvPr>
          <p:cNvSpPr>
            <a:spLocks noGrp="1"/>
          </p:cNvSpPr>
          <p:nvPr>
            <p:ph type="sldNum" sz="quarter" idx="12"/>
          </p:nvPr>
        </p:nvSpPr>
        <p:spPr/>
        <p:txBody>
          <a:bodyPr/>
          <a:lstStyle/>
          <a:p>
            <a:fld id="{97BF2E21-1858-3E4E-BBFF-D40A8D2F2DFF}" type="slidenum">
              <a:rPr lang="en-US" smtClean="0"/>
              <a:t>60</a:t>
            </a:fld>
            <a:endParaRPr lang="en-US"/>
          </a:p>
        </p:txBody>
      </p:sp>
      <p:sp>
        <p:nvSpPr>
          <p:cNvPr id="8" name="Text Placeholder 7">
            <a:extLst>
              <a:ext uri="{FF2B5EF4-FFF2-40B4-BE49-F238E27FC236}">
                <a16:creationId xmlns:a16="http://schemas.microsoft.com/office/drawing/2014/main" id="{40CC464A-3CCF-379C-7242-9FD045F01CFB}"/>
              </a:ext>
            </a:extLst>
          </p:cNvPr>
          <p:cNvSpPr>
            <a:spLocks noGrp="1"/>
          </p:cNvSpPr>
          <p:nvPr>
            <p:ph type="body" sz="quarter" idx="13"/>
          </p:nvPr>
        </p:nvSpPr>
        <p:spPr/>
        <p:txBody>
          <a:bodyPr/>
          <a:lstStyle/>
          <a:p>
            <a:r>
              <a:rPr lang="en-US" dirty="0"/>
              <a:t>Mob Programming</a:t>
            </a:r>
            <a:endParaRPr lang="en-AU" dirty="0"/>
          </a:p>
        </p:txBody>
      </p:sp>
      <p:pic>
        <p:nvPicPr>
          <p:cNvPr id="5" name="Picture 4">
            <a:extLst>
              <a:ext uri="{FF2B5EF4-FFF2-40B4-BE49-F238E27FC236}">
                <a16:creationId xmlns:a16="http://schemas.microsoft.com/office/drawing/2014/main" id="{FCDB1272-7F60-BF49-8CC0-82D8C90A13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04725" y="2341034"/>
            <a:ext cx="4762500" cy="2000250"/>
          </a:xfrm>
          <a:prstGeom prst="rect">
            <a:avLst/>
          </a:prstGeom>
        </p:spPr>
      </p:pic>
      <p:sp>
        <p:nvSpPr>
          <p:cNvPr id="6" name="Rectangle 5">
            <a:extLst>
              <a:ext uri="{FF2B5EF4-FFF2-40B4-BE49-F238E27FC236}">
                <a16:creationId xmlns:a16="http://schemas.microsoft.com/office/drawing/2014/main" id="{F0217B20-D092-B84C-B624-7C23319790CE}"/>
              </a:ext>
            </a:extLst>
          </p:cNvPr>
          <p:cNvSpPr/>
          <p:nvPr/>
        </p:nvSpPr>
        <p:spPr>
          <a:xfrm>
            <a:off x="4479869" y="4347002"/>
            <a:ext cx="3429000" cy="184666"/>
          </a:xfrm>
          <a:prstGeom prst="rect">
            <a:avLst/>
          </a:prstGeom>
        </p:spPr>
        <p:txBody>
          <a:bodyPr>
            <a:spAutoFit/>
          </a:bodyPr>
          <a:lstStyle/>
          <a:p>
            <a:r>
              <a:rPr lang="en-US" sz="600" dirty="0"/>
              <a:t>https://</a:t>
            </a:r>
            <a:r>
              <a:rPr lang="en-US" sz="600" dirty="0" err="1"/>
              <a:t>dev.to</a:t>
            </a:r>
            <a:r>
              <a:rPr lang="en-US" sz="600" dirty="0"/>
              <a:t>/</a:t>
            </a:r>
            <a:r>
              <a:rPr lang="en-US" sz="600" dirty="0" err="1"/>
              <a:t>albertowar</a:t>
            </a:r>
            <a:r>
              <a:rPr lang="en-US" sz="600" dirty="0"/>
              <a:t>/mob-programming-revisited-2fo4</a:t>
            </a:r>
          </a:p>
        </p:txBody>
      </p:sp>
      <p:sp>
        <p:nvSpPr>
          <p:cNvPr id="9" name="Footer Placeholder 8">
            <a:extLst>
              <a:ext uri="{FF2B5EF4-FFF2-40B4-BE49-F238E27FC236}">
                <a16:creationId xmlns:a16="http://schemas.microsoft.com/office/drawing/2014/main" id="{7A210D4B-765B-556A-5195-F3C91DB58787}"/>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3" name="Picture 2" descr="Text&#10;&#10;Description automatically generated">
            <a:extLst>
              <a:ext uri="{FF2B5EF4-FFF2-40B4-BE49-F238E27FC236}">
                <a16:creationId xmlns:a16="http://schemas.microsoft.com/office/drawing/2014/main" id="{0CFB86C2-19D3-0595-FF30-F45CCE5483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41792611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966ADB-518D-344B-F6E7-983977674FFC}"/>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2" name="Title 1">
            <a:extLst>
              <a:ext uri="{FF2B5EF4-FFF2-40B4-BE49-F238E27FC236}">
                <a16:creationId xmlns:a16="http://schemas.microsoft.com/office/drawing/2014/main" id="{10EFCF75-52F2-794A-B824-7F95501D720E}"/>
              </a:ext>
            </a:extLst>
          </p:cNvPr>
          <p:cNvSpPr>
            <a:spLocks noGrp="1"/>
          </p:cNvSpPr>
          <p:nvPr>
            <p:ph type="title" idx="4294967295"/>
          </p:nvPr>
        </p:nvSpPr>
        <p:spPr>
          <a:xfrm>
            <a:off x="1371600" y="3305175"/>
            <a:ext cx="7772400" cy="1022350"/>
          </a:xfrm>
        </p:spPr>
        <p:txBody>
          <a:bodyPr>
            <a:normAutofit fontScale="90000"/>
          </a:bodyPr>
          <a:lstStyle/>
          <a:p>
            <a:r>
              <a:rPr lang="en-US" dirty="0"/>
              <a:t>Its not about getting the MOST out of your Team, Its about getting the Best out of your team</a:t>
            </a:r>
          </a:p>
        </p:txBody>
      </p:sp>
      <p:sp>
        <p:nvSpPr>
          <p:cNvPr id="4" name="Slide Number Placeholder 3">
            <a:extLst>
              <a:ext uri="{FF2B5EF4-FFF2-40B4-BE49-F238E27FC236}">
                <a16:creationId xmlns:a16="http://schemas.microsoft.com/office/drawing/2014/main" id="{8B6F2D77-0A90-B501-25DD-BCF2A23D84A3}"/>
              </a:ext>
            </a:extLst>
          </p:cNvPr>
          <p:cNvSpPr>
            <a:spLocks noGrp="1"/>
          </p:cNvSpPr>
          <p:nvPr>
            <p:ph type="sldNum" sz="quarter" idx="12"/>
          </p:nvPr>
        </p:nvSpPr>
        <p:spPr/>
        <p:txBody>
          <a:bodyPr/>
          <a:lstStyle/>
          <a:p>
            <a:fld id="{10A01DC5-1685-4615-8240-15192985C6A2}" type="slidenum">
              <a:rPr lang="en-AU" smtClean="0"/>
              <a:pPr/>
              <a:t>61</a:t>
            </a:fld>
            <a:endParaRPr lang="en-AU"/>
          </a:p>
        </p:txBody>
      </p:sp>
    </p:spTree>
    <p:extLst>
      <p:ext uri="{BB962C8B-B14F-4D97-AF65-F5344CB8AC3E}">
        <p14:creationId xmlns:p14="http://schemas.microsoft.com/office/powerpoint/2010/main" val="16345982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7AF57F-70F4-492B-E818-094C7E877275}"/>
              </a:ext>
            </a:extLst>
          </p:cNvPr>
          <p:cNvSpPr>
            <a:spLocks noGrp="1"/>
          </p:cNvSpPr>
          <p:nvPr>
            <p:ph type="sldNum" sz="quarter" idx="12"/>
          </p:nvPr>
        </p:nvSpPr>
        <p:spPr/>
        <p:txBody>
          <a:bodyPr/>
          <a:lstStyle/>
          <a:p>
            <a:fld id="{97BF2E21-1858-3E4E-BBFF-D40A8D2F2DFF}" type="slidenum">
              <a:rPr lang="en-US" smtClean="0"/>
              <a:t>62</a:t>
            </a:fld>
            <a:endParaRPr lang="en-US"/>
          </a:p>
        </p:txBody>
      </p:sp>
      <p:sp>
        <p:nvSpPr>
          <p:cNvPr id="5" name="Text Placeholder 4">
            <a:extLst>
              <a:ext uri="{FF2B5EF4-FFF2-40B4-BE49-F238E27FC236}">
                <a16:creationId xmlns:a16="http://schemas.microsoft.com/office/drawing/2014/main" id="{4A213F68-7626-1A80-80E0-E80529BDE81F}"/>
              </a:ext>
            </a:extLst>
          </p:cNvPr>
          <p:cNvSpPr>
            <a:spLocks noGrp="1"/>
          </p:cNvSpPr>
          <p:nvPr>
            <p:ph type="body" sz="quarter" idx="13"/>
          </p:nvPr>
        </p:nvSpPr>
        <p:spPr/>
        <p:txBody>
          <a:bodyPr/>
          <a:lstStyle/>
          <a:p>
            <a:r>
              <a:rPr lang="en-AU" dirty="0"/>
              <a:t>Solo Programming</a:t>
            </a:r>
          </a:p>
        </p:txBody>
      </p:sp>
      <p:sp>
        <p:nvSpPr>
          <p:cNvPr id="903" name="http://i.imgur.com/fGlgTyg.gif"/>
          <p:cNvSpPr txBox="1"/>
          <p:nvPr/>
        </p:nvSpPr>
        <p:spPr>
          <a:xfrm>
            <a:off x="3688083" y="2463441"/>
            <a:ext cx="1619352" cy="215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algn="l" defTabSz="1300480">
              <a:defRPr sz="1800" b="0">
                <a:latin typeface="Arial"/>
                <a:ea typeface="Arial"/>
                <a:cs typeface="Arial"/>
                <a:sym typeface="Arial"/>
              </a:defRPr>
            </a:lvl1pPr>
          </a:lstStyle>
          <a:p>
            <a:r>
              <a:rPr sz="949"/>
              <a:t>http://i.imgur.com/fGlgTyg.gif</a:t>
            </a:r>
          </a:p>
        </p:txBody>
      </p:sp>
      <p:sp>
        <p:nvSpPr>
          <p:cNvPr id="904" name="source: http://i.imgur.com/fGlgTyg.gif"/>
          <p:cNvSpPr txBox="1"/>
          <p:nvPr/>
        </p:nvSpPr>
        <p:spPr>
          <a:xfrm>
            <a:off x="3472479" y="4399109"/>
            <a:ext cx="2050559" cy="215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p>
            <a:pPr defTabSz="685775">
              <a:defRPr sz="1800" b="0">
                <a:latin typeface="Arial"/>
                <a:ea typeface="Arial"/>
                <a:cs typeface="Arial"/>
                <a:sym typeface="Arial"/>
              </a:defRPr>
            </a:pPr>
            <a:r>
              <a:rPr sz="949" dirty="0"/>
              <a:t>source: </a:t>
            </a:r>
            <a:r>
              <a:rPr sz="949" u="sng" dirty="0">
                <a:solidFill>
                  <a:srgbClr val="1155CC"/>
                </a:solidFill>
                <a:uFill>
                  <a:solidFill>
                    <a:srgbClr val="1155CC"/>
                  </a:solidFill>
                </a:uFill>
                <a:hlinkClick r:id="rId2"/>
              </a:rPr>
              <a:t>http://i.imgur.com/fGlgTyg.gif</a:t>
            </a:r>
          </a:p>
        </p:txBody>
      </p:sp>
      <p:pic>
        <p:nvPicPr>
          <p:cNvPr id="905" name="Screen Shot 2017-02-08 at 10.30.53 PM.png" descr="Screen Shot 2017-02-08 at 10.30.53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1531" y="1284730"/>
            <a:ext cx="6300940" cy="3030115"/>
          </a:xfrm>
          <a:prstGeom prst="rect">
            <a:avLst/>
          </a:prstGeom>
          <a:ln w="12700">
            <a:miter lim="400000"/>
          </a:ln>
        </p:spPr>
      </p:pic>
      <p:sp>
        <p:nvSpPr>
          <p:cNvPr id="6" name="Footer Placeholder 5">
            <a:extLst>
              <a:ext uri="{FF2B5EF4-FFF2-40B4-BE49-F238E27FC236}">
                <a16:creationId xmlns:a16="http://schemas.microsoft.com/office/drawing/2014/main" id="{B431E9CD-939D-5B2F-C983-1ABBA0CEDA21}"/>
              </a:ext>
            </a:extLst>
          </p:cNvPr>
          <p:cNvSpPr>
            <a:spLocks noGrp="1"/>
          </p:cNvSpPr>
          <p:nvPr>
            <p:ph type="ftr" sz="quarter" idx="11"/>
          </p:nvPr>
        </p:nvSpPr>
        <p:spPr/>
        <p:txBody>
          <a:bodyPr/>
          <a:lstStyle/>
          <a:p>
            <a:r>
              <a:rPr lang="en-US"/>
              <a:t>ANU SCHOOL OF COMPUTING   |  COMP 2120 / COMP 6120 | WEEK 4 OF 12: Inspection</a:t>
            </a:r>
            <a:endParaRPr lang="en-AU" dirty="0"/>
          </a:p>
        </p:txBody>
      </p:sp>
    </p:spTree>
    <p:extLst>
      <p:ext uri="{BB962C8B-B14F-4D97-AF65-F5344CB8AC3E}">
        <p14:creationId xmlns:p14="http://schemas.microsoft.com/office/powerpoint/2010/main" val="20718749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3CFA9-5837-702F-C116-048C28918046}"/>
              </a:ext>
            </a:extLst>
          </p:cNvPr>
          <p:cNvSpPr>
            <a:spLocks noGrp="1"/>
          </p:cNvSpPr>
          <p:nvPr>
            <p:ph type="sldNum" sz="quarter" idx="12"/>
          </p:nvPr>
        </p:nvSpPr>
        <p:spPr/>
        <p:txBody>
          <a:bodyPr/>
          <a:lstStyle/>
          <a:p>
            <a:fld id="{97BF2E21-1858-3E4E-BBFF-D40A8D2F2DFF}" type="slidenum">
              <a:rPr lang="en-US" smtClean="0"/>
              <a:t>63</a:t>
            </a:fld>
            <a:endParaRPr lang="en-US"/>
          </a:p>
        </p:txBody>
      </p:sp>
      <p:sp>
        <p:nvSpPr>
          <p:cNvPr id="5" name="Text Placeholder 4">
            <a:extLst>
              <a:ext uri="{FF2B5EF4-FFF2-40B4-BE49-F238E27FC236}">
                <a16:creationId xmlns:a16="http://schemas.microsoft.com/office/drawing/2014/main" id="{34CEA425-E3C1-4482-7D26-0815F79A605D}"/>
              </a:ext>
            </a:extLst>
          </p:cNvPr>
          <p:cNvSpPr>
            <a:spLocks noGrp="1"/>
          </p:cNvSpPr>
          <p:nvPr>
            <p:ph type="body" sz="quarter" idx="13"/>
          </p:nvPr>
        </p:nvSpPr>
        <p:spPr/>
        <p:txBody>
          <a:bodyPr/>
          <a:lstStyle/>
          <a:p>
            <a:r>
              <a:rPr lang="en-AU" dirty="0"/>
              <a:t>Separate Programming</a:t>
            </a:r>
          </a:p>
        </p:txBody>
      </p:sp>
      <p:sp>
        <p:nvSpPr>
          <p:cNvPr id="909" name="http://i.imgur.com/fGlgTyg.gif"/>
          <p:cNvSpPr txBox="1"/>
          <p:nvPr/>
        </p:nvSpPr>
        <p:spPr>
          <a:xfrm>
            <a:off x="3688083" y="2463441"/>
            <a:ext cx="1619352" cy="215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algn="l" defTabSz="1300480">
              <a:defRPr sz="1800" b="0">
                <a:latin typeface="Arial"/>
                <a:ea typeface="Arial"/>
                <a:cs typeface="Arial"/>
                <a:sym typeface="Arial"/>
              </a:defRPr>
            </a:lvl1pPr>
          </a:lstStyle>
          <a:p>
            <a:r>
              <a:rPr sz="949"/>
              <a:t>http://i.imgur.com/fGlgTyg.gif</a:t>
            </a:r>
          </a:p>
        </p:txBody>
      </p:sp>
      <p:pic>
        <p:nvPicPr>
          <p:cNvPr id="911" name="Screen Shot 2017-02-08 at 10.30.53 PM.png" descr="Screen Shot 2017-02-08 at 10.30.53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21531" y="1284730"/>
            <a:ext cx="6300940" cy="3030115"/>
          </a:xfrm>
          <a:prstGeom prst="rect">
            <a:avLst/>
          </a:prstGeom>
          <a:ln w="12700">
            <a:miter lim="400000"/>
          </a:ln>
        </p:spPr>
      </p:pic>
      <p:pic>
        <p:nvPicPr>
          <p:cNvPr id="912" name="Screen Shot 2017-02-08 at 10.30.59 PM.png" descr="Screen Shot 2017-02-08 at 10.30.59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8623" y="1294288"/>
            <a:ext cx="6268225" cy="3011000"/>
          </a:xfrm>
          <a:prstGeom prst="rect">
            <a:avLst/>
          </a:prstGeom>
          <a:ln w="12700">
            <a:miter lim="400000"/>
          </a:ln>
        </p:spPr>
      </p:pic>
      <p:sp>
        <p:nvSpPr>
          <p:cNvPr id="6" name="Footer Placeholder 5">
            <a:extLst>
              <a:ext uri="{FF2B5EF4-FFF2-40B4-BE49-F238E27FC236}">
                <a16:creationId xmlns:a16="http://schemas.microsoft.com/office/drawing/2014/main" id="{AFC187E9-9609-B748-6065-8897B62280CB}"/>
              </a:ext>
            </a:extLst>
          </p:cNvPr>
          <p:cNvSpPr>
            <a:spLocks noGrp="1"/>
          </p:cNvSpPr>
          <p:nvPr>
            <p:ph type="ftr" sz="quarter" idx="11"/>
          </p:nvPr>
        </p:nvSpPr>
        <p:spPr/>
        <p:txBody>
          <a:bodyPr/>
          <a:lstStyle/>
          <a:p>
            <a:r>
              <a:rPr lang="en-US"/>
              <a:t>ANU SCHOOL OF COMPUTING   |  COMP 2120 / COMP 6120 | WEEK 4 OF 12: Inspection</a:t>
            </a:r>
            <a:endParaRPr lang="en-AU" dirty="0"/>
          </a:p>
        </p:txBody>
      </p:sp>
      <p:sp>
        <p:nvSpPr>
          <p:cNvPr id="7" name="source: http://i.imgur.com/fGlgTyg.gif">
            <a:extLst>
              <a:ext uri="{FF2B5EF4-FFF2-40B4-BE49-F238E27FC236}">
                <a16:creationId xmlns:a16="http://schemas.microsoft.com/office/drawing/2014/main" id="{45C5EBFF-15CD-D74A-393C-3D894AC79B5C}"/>
              </a:ext>
            </a:extLst>
          </p:cNvPr>
          <p:cNvSpPr txBox="1"/>
          <p:nvPr/>
        </p:nvSpPr>
        <p:spPr>
          <a:xfrm>
            <a:off x="3472479" y="4399109"/>
            <a:ext cx="2050559" cy="215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p>
            <a:pPr defTabSz="685775">
              <a:defRPr sz="1800" b="0">
                <a:latin typeface="Arial"/>
                <a:ea typeface="Arial"/>
                <a:cs typeface="Arial"/>
                <a:sym typeface="Arial"/>
              </a:defRPr>
            </a:pPr>
            <a:r>
              <a:rPr sz="949" dirty="0"/>
              <a:t>source: </a:t>
            </a:r>
            <a:r>
              <a:rPr sz="949" u="sng" dirty="0">
                <a:solidFill>
                  <a:srgbClr val="1155CC"/>
                </a:solidFill>
                <a:uFill>
                  <a:solidFill>
                    <a:srgbClr val="1155CC"/>
                  </a:solidFill>
                </a:uFill>
                <a:hlinkClick r:id="rId4"/>
              </a:rPr>
              <a:t>http://i.imgur.com/fGlgTyg.gif</a:t>
            </a:r>
          </a:p>
        </p:txBody>
      </p:sp>
    </p:spTree>
    <p:extLst>
      <p:ext uri="{BB962C8B-B14F-4D97-AF65-F5344CB8AC3E}">
        <p14:creationId xmlns:p14="http://schemas.microsoft.com/office/powerpoint/2010/main" val="9582107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FDE5E46-D4E6-88A4-8345-6ED006EA025C}"/>
              </a:ext>
            </a:extLst>
          </p:cNvPr>
          <p:cNvSpPr>
            <a:spLocks noGrp="1"/>
          </p:cNvSpPr>
          <p:nvPr>
            <p:ph type="sldNum" sz="quarter" idx="12"/>
          </p:nvPr>
        </p:nvSpPr>
        <p:spPr/>
        <p:txBody>
          <a:bodyPr/>
          <a:lstStyle/>
          <a:p>
            <a:fld id="{97BF2E21-1858-3E4E-BBFF-D40A8D2F2DFF}" type="slidenum">
              <a:rPr lang="en-US" smtClean="0"/>
              <a:t>64</a:t>
            </a:fld>
            <a:endParaRPr lang="en-US"/>
          </a:p>
        </p:txBody>
      </p:sp>
      <p:sp>
        <p:nvSpPr>
          <p:cNvPr id="5" name="Text Placeholder 4">
            <a:extLst>
              <a:ext uri="{FF2B5EF4-FFF2-40B4-BE49-F238E27FC236}">
                <a16:creationId xmlns:a16="http://schemas.microsoft.com/office/drawing/2014/main" id="{23601C4D-2E1E-6276-04BF-B6D51E15FA84}"/>
              </a:ext>
            </a:extLst>
          </p:cNvPr>
          <p:cNvSpPr>
            <a:spLocks noGrp="1"/>
          </p:cNvSpPr>
          <p:nvPr>
            <p:ph type="body" sz="quarter" idx="13"/>
          </p:nvPr>
        </p:nvSpPr>
        <p:spPr/>
        <p:txBody>
          <a:bodyPr/>
          <a:lstStyle/>
          <a:p>
            <a:r>
              <a:rPr lang="en-AU" dirty="0"/>
              <a:t>Pair Programming</a:t>
            </a:r>
          </a:p>
        </p:txBody>
      </p:sp>
      <p:sp>
        <p:nvSpPr>
          <p:cNvPr id="916" name="http://i.imgur.com/fGlgTyg.gif"/>
          <p:cNvSpPr txBox="1"/>
          <p:nvPr/>
        </p:nvSpPr>
        <p:spPr>
          <a:xfrm>
            <a:off x="3688083" y="2463441"/>
            <a:ext cx="1619352" cy="215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algn="l" defTabSz="1300480">
              <a:defRPr sz="1800" b="0">
                <a:latin typeface="Arial"/>
                <a:ea typeface="Arial"/>
                <a:cs typeface="Arial"/>
                <a:sym typeface="Arial"/>
              </a:defRPr>
            </a:lvl1pPr>
          </a:lstStyle>
          <a:p>
            <a:r>
              <a:rPr sz="949"/>
              <a:t>http://i.imgur.com/fGlgTyg.gif</a:t>
            </a:r>
          </a:p>
        </p:txBody>
      </p:sp>
      <p:pic>
        <p:nvPicPr>
          <p:cNvPr id="918" name="Screen Shot 2017-02-08 at 10.30.53 PM.png" descr="Screen Shot 2017-02-08 at 10.30.53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21531" y="1284730"/>
            <a:ext cx="6300940" cy="3030115"/>
          </a:xfrm>
          <a:prstGeom prst="rect">
            <a:avLst/>
          </a:prstGeom>
          <a:ln w="12700">
            <a:miter lim="400000"/>
          </a:ln>
        </p:spPr>
      </p:pic>
      <p:pic>
        <p:nvPicPr>
          <p:cNvPr id="919" name="Screen Shot 2017-02-08 at 10.30.59 PM.png" descr="Screen Shot 2017-02-08 at 10.30.59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8623" y="1294288"/>
            <a:ext cx="6268225" cy="3011000"/>
          </a:xfrm>
          <a:prstGeom prst="rect">
            <a:avLst/>
          </a:prstGeom>
          <a:ln w="12700">
            <a:miter lim="400000"/>
          </a:ln>
        </p:spPr>
      </p:pic>
      <p:pic>
        <p:nvPicPr>
          <p:cNvPr id="920" name="Screen Shot 2017-02-08 at 10.31.06 PM.png" descr="Screen Shot 2017-02-08 at 10.31.06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1531" y="1347091"/>
            <a:ext cx="6300940" cy="2905394"/>
          </a:xfrm>
          <a:prstGeom prst="rect">
            <a:avLst/>
          </a:prstGeom>
          <a:ln w="12700">
            <a:miter lim="400000"/>
          </a:ln>
        </p:spPr>
      </p:pic>
      <p:pic>
        <p:nvPicPr>
          <p:cNvPr id="921" name="Screen Shot 2017-02-08 at 10.33.04 PM.png" descr="Screen Shot 2017-02-08 at 10.33.04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26171" y="1352997"/>
            <a:ext cx="6307457" cy="3030115"/>
          </a:xfrm>
          <a:prstGeom prst="rect">
            <a:avLst/>
          </a:prstGeom>
          <a:ln w="12700">
            <a:miter lim="400000"/>
          </a:ln>
        </p:spPr>
      </p:pic>
      <p:sp>
        <p:nvSpPr>
          <p:cNvPr id="6" name="Footer Placeholder 5">
            <a:extLst>
              <a:ext uri="{FF2B5EF4-FFF2-40B4-BE49-F238E27FC236}">
                <a16:creationId xmlns:a16="http://schemas.microsoft.com/office/drawing/2014/main" id="{76F1DF64-FBB5-FFDB-8C43-CF7E996746F0}"/>
              </a:ext>
            </a:extLst>
          </p:cNvPr>
          <p:cNvSpPr>
            <a:spLocks noGrp="1"/>
          </p:cNvSpPr>
          <p:nvPr>
            <p:ph type="ftr" sz="quarter" idx="11"/>
          </p:nvPr>
        </p:nvSpPr>
        <p:spPr/>
        <p:txBody>
          <a:bodyPr/>
          <a:lstStyle/>
          <a:p>
            <a:r>
              <a:rPr lang="en-US"/>
              <a:t>ANU SCHOOL OF COMPUTING   |  COMP 2120 / COMP 6120 | WEEK 4 OF 12: Inspection</a:t>
            </a:r>
            <a:endParaRPr lang="en-AU" dirty="0"/>
          </a:p>
        </p:txBody>
      </p:sp>
      <p:sp>
        <p:nvSpPr>
          <p:cNvPr id="2" name="source: http://i.imgur.com/fGlgTyg.gif">
            <a:extLst>
              <a:ext uri="{FF2B5EF4-FFF2-40B4-BE49-F238E27FC236}">
                <a16:creationId xmlns:a16="http://schemas.microsoft.com/office/drawing/2014/main" id="{169777AB-FBA5-D313-C694-B4E849D11AF4}"/>
              </a:ext>
            </a:extLst>
          </p:cNvPr>
          <p:cNvSpPr txBox="1"/>
          <p:nvPr/>
        </p:nvSpPr>
        <p:spPr>
          <a:xfrm>
            <a:off x="3472479" y="4399109"/>
            <a:ext cx="2050559" cy="215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p>
            <a:pPr defTabSz="685775">
              <a:defRPr sz="1800" b="0">
                <a:latin typeface="Arial"/>
                <a:ea typeface="Arial"/>
                <a:cs typeface="Arial"/>
                <a:sym typeface="Arial"/>
              </a:defRPr>
            </a:pPr>
            <a:r>
              <a:rPr sz="949" dirty="0"/>
              <a:t>source: </a:t>
            </a:r>
            <a:r>
              <a:rPr sz="949" u="sng" dirty="0">
                <a:solidFill>
                  <a:srgbClr val="1155CC"/>
                </a:solidFill>
                <a:uFill>
                  <a:solidFill>
                    <a:srgbClr val="1155CC"/>
                  </a:solidFill>
                </a:uFill>
                <a:hlinkClick r:id="rId6"/>
              </a:rPr>
              <a:t>http://i.imgur.com/fGlgTyg.gif</a:t>
            </a:r>
          </a:p>
        </p:txBody>
      </p:sp>
    </p:spTree>
    <p:extLst>
      <p:ext uri="{BB962C8B-B14F-4D97-AF65-F5344CB8AC3E}">
        <p14:creationId xmlns:p14="http://schemas.microsoft.com/office/powerpoint/2010/main" val="22857965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662BB5-A181-0F44-05C4-642CFB2BEF9C}"/>
              </a:ext>
            </a:extLst>
          </p:cNvPr>
          <p:cNvSpPr>
            <a:spLocks noGrp="1"/>
          </p:cNvSpPr>
          <p:nvPr>
            <p:ph type="sldNum" sz="quarter" idx="12"/>
          </p:nvPr>
        </p:nvSpPr>
        <p:spPr/>
        <p:txBody>
          <a:bodyPr/>
          <a:lstStyle/>
          <a:p>
            <a:fld id="{97BF2E21-1858-3E4E-BBFF-D40A8D2F2DFF}" type="slidenum">
              <a:rPr lang="en-US" smtClean="0"/>
              <a:t>65</a:t>
            </a:fld>
            <a:endParaRPr lang="en-US"/>
          </a:p>
        </p:txBody>
      </p:sp>
      <p:sp>
        <p:nvSpPr>
          <p:cNvPr id="925" name="http://i.imgur.com/fGlgTyg.gif"/>
          <p:cNvSpPr txBox="1"/>
          <p:nvPr/>
        </p:nvSpPr>
        <p:spPr>
          <a:xfrm>
            <a:off x="3688083" y="2463441"/>
            <a:ext cx="1619352" cy="215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algn="l" defTabSz="1300480">
              <a:defRPr sz="1800" b="0">
                <a:latin typeface="Arial"/>
                <a:ea typeface="Arial"/>
                <a:cs typeface="Arial"/>
                <a:sym typeface="Arial"/>
              </a:defRPr>
            </a:lvl1pPr>
          </a:lstStyle>
          <a:p>
            <a:r>
              <a:rPr sz="949"/>
              <a:t>http://i.imgur.com/fGlgTyg.gif</a:t>
            </a:r>
          </a:p>
        </p:txBody>
      </p:sp>
      <p:pic>
        <p:nvPicPr>
          <p:cNvPr id="927" name="Screen Shot 2017-02-08 at 10.30.53 PM.png" descr="Screen Shot 2017-02-08 at 10.30.53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21531" y="1284730"/>
            <a:ext cx="6300940" cy="3030115"/>
          </a:xfrm>
          <a:prstGeom prst="rect">
            <a:avLst/>
          </a:prstGeom>
          <a:ln w="12700">
            <a:miter lim="400000"/>
          </a:ln>
        </p:spPr>
      </p:pic>
      <p:pic>
        <p:nvPicPr>
          <p:cNvPr id="928" name="Screen Shot 2017-02-08 at 10.30.59 PM.png" descr="Screen Shot 2017-02-08 at 10.30.59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8623" y="1294288"/>
            <a:ext cx="6268225" cy="3011000"/>
          </a:xfrm>
          <a:prstGeom prst="rect">
            <a:avLst/>
          </a:prstGeom>
          <a:ln w="12700">
            <a:miter lim="400000"/>
          </a:ln>
        </p:spPr>
      </p:pic>
      <p:pic>
        <p:nvPicPr>
          <p:cNvPr id="929" name="Screen Shot 2017-02-08 at 10.31.06 PM.png" descr="Screen Shot 2017-02-08 at 10.31.06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1531" y="1353787"/>
            <a:ext cx="6300940" cy="2905394"/>
          </a:xfrm>
          <a:prstGeom prst="rect">
            <a:avLst/>
          </a:prstGeom>
          <a:ln w="12700">
            <a:miter lim="400000"/>
          </a:ln>
        </p:spPr>
      </p:pic>
      <p:sp>
        <p:nvSpPr>
          <p:cNvPr id="7" name="Footer Placeholder 6">
            <a:extLst>
              <a:ext uri="{FF2B5EF4-FFF2-40B4-BE49-F238E27FC236}">
                <a16:creationId xmlns:a16="http://schemas.microsoft.com/office/drawing/2014/main" id="{E1C0BEBA-16AD-428B-6D67-47CF55B2E202}"/>
              </a:ext>
            </a:extLst>
          </p:cNvPr>
          <p:cNvSpPr>
            <a:spLocks noGrp="1"/>
          </p:cNvSpPr>
          <p:nvPr>
            <p:ph type="ftr" sz="quarter" idx="11"/>
          </p:nvPr>
        </p:nvSpPr>
        <p:spPr/>
        <p:txBody>
          <a:bodyPr/>
          <a:lstStyle/>
          <a:p>
            <a:r>
              <a:rPr lang="en-US"/>
              <a:t>ANU SCHOOL OF COMPUTING   |  COMP 2120 / COMP 6120 | WEEK 4 OF 12: Inspection</a:t>
            </a:r>
            <a:endParaRPr lang="en-AU" dirty="0"/>
          </a:p>
        </p:txBody>
      </p:sp>
      <p:sp>
        <p:nvSpPr>
          <p:cNvPr id="2" name="source: http://i.imgur.com/fGlgTyg.gif">
            <a:extLst>
              <a:ext uri="{FF2B5EF4-FFF2-40B4-BE49-F238E27FC236}">
                <a16:creationId xmlns:a16="http://schemas.microsoft.com/office/drawing/2014/main" id="{AA21DE7A-D605-B2DF-73EA-2F5AFC9AFAE2}"/>
              </a:ext>
            </a:extLst>
          </p:cNvPr>
          <p:cNvSpPr txBox="1"/>
          <p:nvPr/>
        </p:nvSpPr>
        <p:spPr>
          <a:xfrm>
            <a:off x="3472479" y="4399109"/>
            <a:ext cx="2050559" cy="215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p>
            <a:pPr defTabSz="685775">
              <a:defRPr sz="1800" b="0">
                <a:latin typeface="Arial"/>
                <a:ea typeface="Arial"/>
                <a:cs typeface="Arial"/>
                <a:sym typeface="Arial"/>
              </a:defRPr>
            </a:pPr>
            <a:r>
              <a:rPr sz="949" dirty="0"/>
              <a:t>source: </a:t>
            </a:r>
            <a:r>
              <a:rPr sz="949" u="sng" dirty="0">
                <a:solidFill>
                  <a:srgbClr val="1155CC"/>
                </a:solidFill>
                <a:uFill>
                  <a:solidFill>
                    <a:srgbClr val="1155CC"/>
                  </a:solidFill>
                </a:uFill>
                <a:hlinkClick r:id="rId5"/>
              </a:rPr>
              <a:t>http://i.imgur.com/fGlgTyg.gif</a:t>
            </a:r>
          </a:p>
        </p:txBody>
      </p:sp>
      <p:sp>
        <p:nvSpPr>
          <p:cNvPr id="8" name="Text Placeholder 4">
            <a:extLst>
              <a:ext uri="{FF2B5EF4-FFF2-40B4-BE49-F238E27FC236}">
                <a16:creationId xmlns:a16="http://schemas.microsoft.com/office/drawing/2014/main" id="{3779F0F6-CB09-2F02-2875-EAF444021789}"/>
              </a:ext>
            </a:extLst>
          </p:cNvPr>
          <p:cNvSpPr>
            <a:spLocks noGrp="1"/>
          </p:cNvSpPr>
          <p:nvPr>
            <p:ph type="body" sz="quarter" idx="13"/>
          </p:nvPr>
        </p:nvSpPr>
        <p:spPr>
          <a:xfrm>
            <a:off x="324000" y="0"/>
            <a:ext cx="8459788" cy="881149"/>
          </a:xfrm>
        </p:spPr>
        <p:txBody>
          <a:bodyPr/>
          <a:lstStyle/>
          <a:p>
            <a:r>
              <a:rPr lang="en-AU" dirty="0"/>
              <a:t>Pair Programming</a:t>
            </a:r>
          </a:p>
        </p:txBody>
      </p:sp>
    </p:spTree>
    <p:extLst>
      <p:ext uri="{BB962C8B-B14F-4D97-AF65-F5344CB8AC3E}">
        <p14:creationId xmlns:p14="http://schemas.microsoft.com/office/powerpoint/2010/main" val="4507362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EAD761-09CB-873A-0FFB-061F03A732F3}"/>
              </a:ext>
            </a:extLst>
          </p:cNvPr>
          <p:cNvSpPr>
            <a:spLocks noGrp="1"/>
          </p:cNvSpPr>
          <p:nvPr>
            <p:ph type="sldNum" sz="quarter" idx="12"/>
          </p:nvPr>
        </p:nvSpPr>
        <p:spPr/>
        <p:txBody>
          <a:bodyPr/>
          <a:lstStyle/>
          <a:p>
            <a:fld id="{97BF2E21-1858-3E4E-BBFF-D40A8D2F2DFF}" type="slidenum">
              <a:rPr lang="en-US" smtClean="0"/>
              <a:t>66</a:t>
            </a:fld>
            <a:endParaRPr lang="en-US"/>
          </a:p>
        </p:txBody>
      </p:sp>
      <p:sp>
        <p:nvSpPr>
          <p:cNvPr id="5" name="Text Placeholder 4">
            <a:extLst>
              <a:ext uri="{FF2B5EF4-FFF2-40B4-BE49-F238E27FC236}">
                <a16:creationId xmlns:a16="http://schemas.microsoft.com/office/drawing/2014/main" id="{D81EDCCB-89F3-3805-18EF-AD6869794A03}"/>
              </a:ext>
            </a:extLst>
          </p:cNvPr>
          <p:cNvSpPr>
            <a:spLocks noGrp="1"/>
          </p:cNvSpPr>
          <p:nvPr>
            <p:ph type="body" sz="quarter" idx="13"/>
          </p:nvPr>
        </p:nvSpPr>
        <p:spPr/>
        <p:txBody>
          <a:bodyPr/>
          <a:lstStyle/>
          <a:p>
            <a:r>
              <a:rPr lang="en-AU" dirty="0"/>
              <a:t>Mob Programming</a:t>
            </a:r>
          </a:p>
        </p:txBody>
      </p:sp>
      <p:sp>
        <p:nvSpPr>
          <p:cNvPr id="933" name="http://i.imgur.com/fGlgTyg.gif"/>
          <p:cNvSpPr txBox="1"/>
          <p:nvPr/>
        </p:nvSpPr>
        <p:spPr>
          <a:xfrm>
            <a:off x="3688083" y="2463441"/>
            <a:ext cx="1619352" cy="215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algn="l" defTabSz="1300480">
              <a:defRPr sz="1800" b="0">
                <a:latin typeface="Arial"/>
                <a:ea typeface="Arial"/>
                <a:cs typeface="Arial"/>
                <a:sym typeface="Arial"/>
              </a:defRPr>
            </a:lvl1pPr>
          </a:lstStyle>
          <a:p>
            <a:r>
              <a:rPr sz="949"/>
              <a:t>http://i.imgur.com/fGlgTyg.gif</a:t>
            </a:r>
          </a:p>
        </p:txBody>
      </p:sp>
      <p:pic>
        <p:nvPicPr>
          <p:cNvPr id="935" name="Screen Shot 2017-02-08 at 10.30.53 PM.png" descr="Screen Shot 2017-02-08 at 10.30.53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21531" y="1284730"/>
            <a:ext cx="6300940" cy="3030115"/>
          </a:xfrm>
          <a:prstGeom prst="rect">
            <a:avLst/>
          </a:prstGeom>
          <a:ln w="12700">
            <a:miter lim="400000"/>
          </a:ln>
        </p:spPr>
      </p:pic>
      <p:pic>
        <p:nvPicPr>
          <p:cNvPr id="936" name="Screen Shot 2017-02-08 at 10.30.59 PM.png" descr="Screen Shot 2017-02-08 at 10.30.59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8623" y="1294288"/>
            <a:ext cx="6268225" cy="3011000"/>
          </a:xfrm>
          <a:prstGeom prst="rect">
            <a:avLst/>
          </a:prstGeom>
          <a:ln w="12700">
            <a:miter lim="400000"/>
          </a:ln>
        </p:spPr>
      </p:pic>
      <p:pic>
        <p:nvPicPr>
          <p:cNvPr id="937" name="Screen Shot 2017-02-08 at 10.31.06 PM.png" descr="Screen Shot 2017-02-08 at 10.31.06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1531" y="1353787"/>
            <a:ext cx="6300940" cy="2905394"/>
          </a:xfrm>
          <a:prstGeom prst="rect">
            <a:avLst/>
          </a:prstGeom>
          <a:ln w="12700">
            <a:miter lim="400000"/>
          </a:ln>
        </p:spPr>
      </p:pic>
      <p:pic>
        <p:nvPicPr>
          <p:cNvPr id="938" name="Screen Shot 2017-02-08 at 10.34.05 PM.png" descr="Screen Shot 2017-02-08 at 10.34.05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95435" y="1335213"/>
            <a:ext cx="6365384" cy="2983372"/>
          </a:xfrm>
          <a:prstGeom prst="rect">
            <a:avLst/>
          </a:prstGeom>
          <a:ln w="12700">
            <a:miter lim="400000"/>
          </a:ln>
        </p:spPr>
      </p:pic>
      <p:sp>
        <p:nvSpPr>
          <p:cNvPr id="6" name="Footer Placeholder 5">
            <a:extLst>
              <a:ext uri="{FF2B5EF4-FFF2-40B4-BE49-F238E27FC236}">
                <a16:creationId xmlns:a16="http://schemas.microsoft.com/office/drawing/2014/main" id="{5E0C61BF-BD78-0AAE-3BA9-ABF3CCF94AA2}"/>
              </a:ext>
            </a:extLst>
          </p:cNvPr>
          <p:cNvSpPr>
            <a:spLocks noGrp="1"/>
          </p:cNvSpPr>
          <p:nvPr>
            <p:ph type="ftr" sz="quarter" idx="11"/>
          </p:nvPr>
        </p:nvSpPr>
        <p:spPr/>
        <p:txBody>
          <a:bodyPr/>
          <a:lstStyle/>
          <a:p>
            <a:r>
              <a:rPr lang="en-US"/>
              <a:t>ANU SCHOOL OF COMPUTING   |  COMP 2120 / COMP 6120 | WEEK 4 OF 12: Inspection</a:t>
            </a:r>
            <a:endParaRPr lang="en-AU" dirty="0"/>
          </a:p>
        </p:txBody>
      </p:sp>
      <p:sp>
        <p:nvSpPr>
          <p:cNvPr id="2" name="source: http://i.imgur.com/fGlgTyg.gif">
            <a:extLst>
              <a:ext uri="{FF2B5EF4-FFF2-40B4-BE49-F238E27FC236}">
                <a16:creationId xmlns:a16="http://schemas.microsoft.com/office/drawing/2014/main" id="{7E4555F2-E839-C5B3-CEFF-4FCFCD42743D}"/>
              </a:ext>
            </a:extLst>
          </p:cNvPr>
          <p:cNvSpPr txBox="1"/>
          <p:nvPr/>
        </p:nvSpPr>
        <p:spPr>
          <a:xfrm>
            <a:off x="3472479" y="4399109"/>
            <a:ext cx="2050559" cy="215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p>
            <a:pPr defTabSz="685775">
              <a:defRPr sz="1800" b="0">
                <a:latin typeface="Arial"/>
                <a:ea typeface="Arial"/>
                <a:cs typeface="Arial"/>
                <a:sym typeface="Arial"/>
              </a:defRPr>
            </a:pPr>
            <a:r>
              <a:rPr sz="949" dirty="0"/>
              <a:t>source: </a:t>
            </a:r>
            <a:r>
              <a:rPr sz="949" u="sng" dirty="0">
                <a:solidFill>
                  <a:srgbClr val="1155CC"/>
                </a:solidFill>
                <a:uFill>
                  <a:solidFill>
                    <a:srgbClr val="1155CC"/>
                  </a:solidFill>
                </a:uFill>
                <a:hlinkClick r:id="rId6"/>
              </a:rPr>
              <a:t>http://i.imgur.com/fGlgTyg.gif</a:t>
            </a:r>
          </a:p>
        </p:txBody>
      </p:sp>
    </p:spTree>
    <p:extLst>
      <p:ext uri="{BB962C8B-B14F-4D97-AF65-F5344CB8AC3E}">
        <p14:creationId xmlns:p14="http://schemas.microsoft.com/office/powerpoint/2010/main" val="11953064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E7BA2B-7A4C-7DB6-1485-E902683D7F53}"/>
              </a:ext>
            </a:extLst>
          </p:cNvPr>
          <p:cNvSpPr>
            <a:spLocks noGrp="1"/>
          </p:cNvSpPr>
          <p:nvPr>
            <p:ph type="sldNum" sz="quarter" idx="12"/>
          </p:nvPr>
        </p:nvSpPr>
        <p:spPr/>
        <p:txBody>
          <a:bodyPr/>
          <a:lstStyle/>
          <a:p>
            <a:fld id="{97BF2E21-1858-3E4E-BBFF-D40A8D2F2DFF}" type="slidenum">
              <a:rPr lang="en-US" smtClean="0"/>
              <a:t>67</a:t>
            </a:fld>
            <a:endParaRPr lang="en-US"/>
          </a:p>
        </p:txBody>
      </p:sp>
      <p:sp>
        <p:nvSpPr>
          <p:cNvPr id="5" name="Text Placeholder 4">
            <a:extLst>
              <a:ext uri="{FF2B5EF4-FFF2-40B4-BE49-F238E27FC236}">
                <a16:creationId xmlns:a16="http://schemas.microsoft.com/office/drawing/2014/main" id="{04B9B0C1-E960-20FF-1878-F261915D4A46}"/>
              </a:ext>
            </a:extLst>
          </p:cNvPr>
          <p:cNvSpPr>
            <a:spLocks noGrp="1"/>
          </p:cNvSpPr>
          <p:nvPr>
            <p:ph type="body" sz="quarter" idx="13"/>
          </p:nvPr>
        </p:nvSpPr>
        <p:spPr/>
        <p:txBody>
          <a:bodyPr/>
          <a:lstStyle/>
          <a:p>
            <a:r>
              <a:rPr lang="en-AU" dirty="0"/>
              <a:t>Mob Programming</a:t>
            </a:r>
          </a:p>
        </p:txBody>
      </p:sp>
      <p:sp>
        <p:nvSpPr>
          <p:cNvPr id="942" name="http://i.imgur.com/fGlgTyg.gif"/>
          <p:cNvSpPr txBox="1"/>
          <p:nvPr/>
        </p:nvSpPr>
        <p:spPr>
          <a:xfrm>
            <a:off x="3688083" y="2463441"/>
            <a:ext cx="1619352" cy="215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algn="l" defTabSz="1300480">
              <a:defRPr sz="1800" b="0">
                <a:latin typeface="Arial"/>
                <a:ea typeface="Arial"/>
                <a:cs typeface="Arial"/>
                <a:sym typeface="Arial"/>
              </a:defRPr>
            </a:lvl1pPr>
          </a:lstStyle>
          <a:p>
            <a:r>
              <a:rPr sz="949"/>
              <a:t>http://i.imgur.com/fGlgTyg.gif</a:t>
            </a:r>
          </a:p>
        </p:txBody>
      </p:sp>
      <p:pic>
        <p:nvPicPr>
          <p:cNvPr id="944" name="Screen Shot 2017-02-08 at 10.30.53 PM.png" descr="Screen Shot 2017-02-08 at 10.30.53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21531" y="1284730"/>
            <a:ext cx="6300940" cy="3030115"/>
          </a:xfrm>
          <a:prstGeom prst="rect">
            <a:avLst/>
          </a:prstGeom>
          <a:ln w="12700">
            <a:miter lim="400000"/>
          </a:ln>
        </p:spPr>
      </p:pic>
      <p:pic>
        <p:nvPicPr>
          <p:cNvPr id="945" name="Screen Shot 2017-02-08 at 10.30.59 PM.png" descr="Screen Shot 2017-02-08 at 10.30.59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8623" y="1294288"/>
            <a:ext cx="6268225" cy="3011000"/>
          </a:xfrm>
          <a:prstGeom prst="rect">
            <a:avLst/>
          </a:prstGeom>
          <a:ln w="12700">
            <a:miter lim="400000"/>
          </a:ln>
        </p:spPr>
      </p:pic>
      <p:pic>
        <p:nvPicPr>
          <p:cNvPr id="946" name="Screen Shot 2017-02-08 at 10.31.06 PM.png" descr="Screen Shot 2017-02-08 at 10.31.06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1531" y="1353787"/>
            <a:ext cx="6300940" cy="2905394"/>
          </a:xfrm>
          <a:prstGeom prst="rect">
            <a:avLst/>
          </a:prstGeom>
          <a:ln w="12700">
            <a:miter lim="400000"/>
          </a:ln>
        </p:spPr>
      </p:pic>
      <p:pic>
        <p:nvPicPr>
          <p:cNvPr id="947" name="Screen Shot 2017-02-08 at 10.34.05 PM.png" descr="Screen Shot 2017-02-08 at 10.34.05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95435" y="1335213"/>
            <a:ext cx="6365384" cy="2983372"/>
          </a:xfrm>
          <a:prstGeom prst="rect">
            <a:avLst/>
          </a:prstGeom>
          <a:ln w="12700">
            <a:miter lim="400000"/>
          </a:ln>
        </p:spPr>
      </p:pic>
      <p:pic>
        <p:nvPicPr>
          <p:cNvPr id="948" name="Screen Shot 2017-02-08 at 10.31.30 PM.png" descr="Screen Shot 2017-02-08 at 10.31.30 PM.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74820" y="1284673"/>
            <a:ext cx="6365384" cy="3061650"/>
          </a:xfrm>
          <a:prstGeom prst="rect">
            <a:avLst/>
          </a:prstGeom>
          <a:ln w="12700">
            <a:miter lim="400000"/>
          </a:ln>
        </p:spPr>
      </p:pic>
      <p:sp>
        <p:nvSpPr>
          <p:cNvPr id="6" name="Footer Placeholder 5">
            <a:extLst>
              <a:ext uri="{FF2B5EF4-FFF2-40B4-BE49-F238E27FC236}">
                <a16:creationId xmlns:a16="http://schemas.microsoft.com/office/drawing/2014/main" id="{95082DDD-3163-E072-72E2-91197BE5C741}"/>
              </a:ext>
            </a:extLst>
          </p:cNvPr>
          <p:cNvSpPr>
            <a:spLocks noGrp="1"/>
          </p:cNvSpPr>
          <p:nvPr>
            <p:ph type="ftr" sz="quarter" idx="11"/>
          </p:nvPr>
        </p:nvSpPr>
        <p:spPr/>
        <p:txBody>
          <a:bodyPr/>
          <a:lstStyle/>
          <a:p>
            <a:r>
              <a:rPr lang="en-US" dirty="0"/>
              <a:t>ANU SCHOOL OF COMPUTING   |  COMP 2120 / COMP 6120 | WEEK 4 OF 12: Inspection</a:t>
            </a:r>
            <a:endParaRPr lang="en-AU" dirty="0"/>
          </a:p>
        </p:txBody>
      </p:sp>
      <p:sp>
        <p:nvSpPr>
          <p:cNvPr id="2" name="source: http://i.imgur.com/fGlgTyg.gif">
            <a:extLst>
              <a:ext uri="{FF2B5EF4-FFF2-40B4-BE49-F238E27FC236}">
                <a16:creationId xmlns:a16="http://schemas.microsoft.com/office/drawing/2014/main" id="{28ACADD8-6CE9-5FC0-D0D1-4E0CFB628836}"/>
              </a:ext>
            </a:extLst>
          </p:cNvPr>
          <p:cNvSpPr txBox="1"/>
          <p:nvPr/>
        </p:nvSpPr>
        <p:spPr>
          <a:xfrm>
            <a:off x="3472479" y="4399109"/>
            <a:ext cx="2050559" cy="215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p>
            <a:pPr defTabSz="685775">
              <a:defRPr sz="1800" b="0">
                <a:latin typeface="Arial"/>
                <a:ea typeface="Arial"/>
                <a:cs typeface="Arial"/>
                <a:sym typeface="Arial"/>
              </a:defRPr>
            </a:pPr>
            <a:r>
              <a:rPr sz="949" dirty="0"/>
              <a:t>source: </a:t>
            </a:r>
            <a:r>
              <a:rPr sz="949" u="sng" dirty="0">
                <a:solidFill>
                  <a:srgbClr val="1155CC"/>
                </a:solidFill>
                <a:uFill>
                  <a:solidFill>
                    <a:srgbClr val="1155CC"/>
                  </a:solidFill>
                </a:uFill>
                <a:hlinkClick r:id="rId7"/>
              </a:rPr>
              <a:t>http://i.imgur.com/fGlgTyg.gif</a:t>
            </a:r>
          </a:p>
        </p:txBody>
      </p:sp>
    </p:spTree>
    <p:extLst>
      <p:ext uri="{BB962C8B-B14F-4D97-AF65-F5344CB8AC3E}">
        <p14:creationId xmlns:p14="http://schemas.microsoft.com/office/powerpoint/2010/main" val="42714168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08F3A4-F39D-C815-A5D5-32F13451352E}"/>
              </a:ext>
            </a:extLst>
          </p:cNvPr>
          <p:cNvSpPr>
            <a:spLocks noGrp="1"/>
          </p:cNvSpPr>
          <p:nvPr>
            <p:ph type="sldNum" sz="quarter" idx="12"/>
          </p:nvPr>
        </p:nvSpPr>
        <p:spPr/>
        <p:txBody>
          <a:bodyPr/>
          <a:lstStyle/>
          <a:p>
            <a:fld id="{97BF2E21-1858-3E4E-BBFF-D40A8D2F2DFF}" type="slidenum">
              <a:rPr lang="en-US" smtClean="0"/>
              <a:t>68</a:t>
            </a:fld>
            <a:endParaRPr lang="en-US"/>
          </a:p>
        </p:txBody>
      </p:sp>
      <p:pic>
        <p:nvPicPr>
          <p:cNvPr id="952" name="Screen Shot 2017-02-07 at 12.14.02 PM.png" descr="Screen Shot 2017-02-07 at 12.14.02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69747" y="1375103"/>
            <a:ext cx="4816760" cy="2947272"/>
          </a:xfrm>
          <a:prstGeom prst="rect">
            <a:avLst/>
          </a:prstGeom>
          <a:ln w="12700">
            <a:miter lim="400000"/>
          </a:ln>
        </p:spPr>
      </p:pic>
      <p:sp>
        <p:nvSpPr>
          <p:cNvPr id="7" name="Footer Placeholder 6">
            <a:extLst>
              <a:ext uri="{FF2B5EF4-FFF2-40B4-BE49-F238E27FC236}">
                <a16:creationId xmlns:a16="http://schemas.microsoft.com/office/drawing/2014/main" id="{8230B965-ACBD-2E20-8152-223A2082C1E2}"/>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2" name="Picture 1" descr="Text&#10;&#10;Description automatically generated">
            <a:extLst>
              <a:ext uri="{FF2B5EF4-FFF2-40B4-BE49-F238E27FC236}">
                <a16:creationId xmlns:a16="http://schemas.microsoft.com/office/drawing/2014/main" id="{43E29B58-1267-2C28-EEC9-181D40C9A4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633738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06ACF6-DB5C-E147-99F4-63AE9373C275}"/>
              </a:ext>
            </a:extLst>
          </p:cNvPr>
          <p:cNvSpPr>
            <a:spLocks noGrp="1"/>
          </p:cNvSpPr>
          <p:nvPr>
            <p:ph idx="1"/>
          </p:nvPr>
        </p:nvSpPr>
        <p:spPr/>
        <p:txBody>
          <a:bodyPr>
            <a:normAutofit fontScale="92500" lnSpcReduction="10000"/>
          </a:bodyPr>
          <a:lstStyle/>
          <a:p>
            <a:pPr defTabSz="672060">
              <a:spcBef>
                <a:spcPts val="0"/>
              </a:spcBef>
              <a:buNone/>
              <a:defRPr sz="4312"/>
            </a:pPr>
            <a:r>
              <a:rPr lang="en-US" sz="2100" b="1" dirty="0">
                <a:ea typeface="Merriweather Bold"/>
                <a:cs typeface="Merriweather Bold"/>
                <a:sym typeface="Merriweather Bold"/>
              </a:rPr>
              <a:t> The Driver</a:t>
            </a:r>
            <a:r>
              <a:rPr lang="en-US" sz="2100" dirty="0"/>
              <a:t>: </a:t>
            </a:r>
            <a:r>
              <a:rPr lang="en-US" dirty="0"/>
              <a:t>“no thinking, just typing”</a:t>
            </a:r>
          </a:p>
          <a:p>
            <a:pPr defTabSz="672060">
              <a:spcBef>
                <a:spcPts val="0"/>
              </a:spcBef>
              <a:buNone/>
              <a:defRPr sz="4312"/>
            </a:pPr>
            <a:r>
              <a:rPr lang="en-US" sz="2100" b="1" dirty="0"/>
              <a:t> </a:t>
            </a:r>
            <a:r>
              <a:rPr lang="en-US" sz="2100" b="1" dirty="0">
                <a:ea typeface="Merriweather Bold"/>
                <a:cs typeface="Merriweather Bold"/>
                <a:sym typeface="Merriweather Bold"/>
              </a:rPr>
              <a:t>The Navigator</a:t>
            </a:r>
            <a:r>
              <a:rPr lang="en-US" sz="2100" dirty="0">
                <a:ea typeface="Merriweather Bold"/>
                <a:cs typeface="Merriweather Bold"/>
                <a:sym typeface="Merriweather Bold"/>
              </a:rPr>
              <a:t>: </a:t>
            </a:r>
            <a:r>
              <a:rPr lang="en-US" dirty="0"/>
              <a:t>the main person programming</a:t>
            </a:r>
          </a:p>
          <a:p>
            <a:pPr defTabSz="672060">
              <a:spcBef>
                <a:spcPts val="0"/>
              </a:spcBef>
              <a:buNone/>
              <a:defRPr sz="4312"/>
            </a:pPr>
            <a:r>
              <a:rPr lang="en-US" sz="2100" b="1" dirty="0"/>
              <a:t> </a:t>
            </a:r>
            <a:r>
              <a:rPr lang="en-US" sz="2100" b="1" dirty="0">
                <a:ea typeface="Merriweather Bold"/>
                <a:cs typeface="Merriweather Bold"/>
                <a:sym typeface="Merriweather Bold"/>
              </a:rPr>
              <a:t>The Mob</a:t>
            </a:r>
            <a:r>
              <a:rPr lang="en-US" sz="2100" dirty="0">
                <a:ea typeface="Merriweather Bold"/>
                <a:cs typeface="Merriweather Bold"/>
                <a:sym typeface="Merriweather Bold"/>
              </a:rPr>
              <a:t>:</a:t>
            </a:r>
            <a:r>
              <a:rPr lang="en-US" sz="2100" dirty="0"/>
              <a:t> </a:t>
            </a:r>
            <a:r>
              <a:rPr lang="en-US" dirty="0"/>
              <a:t>Checking the navigator, Contributing insights, Getting ready to rotate</a:t>
            </a:r>
          </a:p>
          <a:p>
            <a:pPr defTabSz="672060">
              <a:spcBef>
                <a:spcPts val="0"/>
              </a:spcBef>
              <a:buNone/>
              <a:defRPr sz="4312"/>
            </a:pPr>
            <a:r>
              <a:rPr lang="en-US" sz="2100" dirty="0"/>
              <a:t> </a:t>
            </a:r>
            <a:r>
              <a:rPr lang="en-US" sz="2100" dirty="0">
                <a:ea typeface="Merriweather Bold"/>
                <a:cs typeface="Merriweather Bold"/>
                <a:sym typeface="Merriweather Bold"/>
              </a:rPr>
              <a:t>The Facilitator:</a:t>
            </a:r>
            <a:r>
              <a:rPr lang="en-US" sz="2100" dirty="0"/>
              <a:t> </a:t>
            </a:r>
            <a:r>
              <a:rPr lang="en-US" dirty="0"/>
              <a:t>Help guide the mob (Instructor)</a:t>
            </a:r>
          </a:p>
          <a:p>
            <a:pPr>
              <a:spcBef>
                <a:spcPts val="0"/>
              </a:spcBef>
            </a:pPr>
            <a:endParaRPr lang="en-US" sz="900" dirty="0"/>
          </a:p>
        </p:txBody>
      </p:sp>
      <p:sp>
        <p:nvSpPr>
          <p:cNvPr id="5" name="Slide Number Placeholder 4">
            <a:extLst>
              <a:ext uri="{FF2B5EF4-FFF2-40B4-BE49-F238E27FC236}">
                <a16:creationId xmlns:a16="http://schemas.microsoft.com/office/drawing/2014/main" id="{80C3F2B6-FBEC-143F-E508-A101F6693D34}"/>
              </a:ext>
            </a:extLst>
          </p:cNvPr>
          <p:cNvSpPr>
            <a:spLocks noGrp="1"/>
          </p:cNvSpPr>
          <p:nvPr>
            <p:ph type="sldNum" sz="quarter" idx="12"/>
          </p:nvPr>
        </p:nvSpPr>
        <p:spPr/>
        <p:txBody>
          <a:bodyPr/>
          <a:lstStyle/>
          <a:p>
            <a:fld id="{97BF2E21-1858-3E4E-BBFF-D40A8D2F2DFF}" type="slidenum">
              <a:rPr lang="en-US" smtClean="0"/>
              <a:t>69</a:t>
            </a:fld>
            <a:endParaRPr lang="en-US"/>
          </a:p>
        </p:txBody>
      </p:sp>
      <p:sp>
        <p:nvSpPr>
          <p:cNvPr id="6" name="Text Placeholder 5">
            <a:extLst>
              <a:ext uri="{FF2B5EF4-FFF2-40B4-BE49-F238E27FC236}">
                <a16:creationId xmlns:a16="http://schemas.microsoft.com/office/drawing/2014/main" id="{10258184-2D28-F786-C75F-B7FD370134E7}"/>
              </a:ext>
            </a:extLst>
          </p:cNvPr>
          <p:cNvSpPr>
            <a:spLocks noGrp="1"/>
          </p:cNvSpPr>
          <p:nvPr>
            <p:ph type="body" sz="quarter" idx="13"/>
          </p:nvPr>
        </p:nvSpPr>
        <p:spPr/>
        <p:txBody>
          <a:bodyPr/>
          <a:lstStyle/>
          <a:p>
            <a:r>
              <a:rPr lang="en-US" dirty="0"/>
              <a:t>Mob Programming Roles</a:t>
            </a:r>
            <a:endParaRPr lang="en-AU" dirty="0"/>
          </a:p>
        </p:txBody>
      </p:sp>
      <p:sp>
        <p:nvSpPr>
          <p:cNvPr id="7" name="Footer Placeholder 6">
            <a:extLst>
              <a:ext uri="{FF2B5EF4-FFF2-40B4-BE49-F238E27FC236}">
                <a16:creationId xmlns:a16="http://schemas.microsoft.com/office/drawing/2014/main" id="{02ABB023-F8E1-4E1E-BB72-DE4097C6585F}"/>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3" name="Picture 2" descr="Text&#10;&#10;Description automatically generated">
            <a:extLst>
              <a:ext uri="{FF2B5EF4-FFF2-40B4-BE49-F238E27FC236}">
                <a16:creationId xmlns:a16="http://schemas.microsoft.com/office/drawing/2014/main" id="{FF1F084C-0029-7680-A0C7-1D8F75C43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787240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Pre-review activities</a:t>
            </a:r>
          </a:p>
          <a:p>
            <a:pPr lvl="1"/>
            <a:r>
              <a:rPr lang="en-US" dirty="0"/>
              <a:t>Pre-review activities are concerned with review planning and review preparation</a:t>
            </a:r>
            <a:r>
              <a:rPr lang="en-GB" dirty="0"/>
              <a:t> </a:t>
            </a:r>
            <a:endParaRPr lang="en-US" dirty="0"/>
          </a:p>
          <a:p>
            <a:r>
              <a:rPr lang="en-US" dirty="0"/>
              <a:t>The review meeting</a:t>
            </a:r>
          </a:p>
          <a:p>
            <a:pPr lvl="1"/>
            <a:r>
              <a:rPr lang="en-US" dirty="0"/>
              <a:t>During the review meeting, an author of the document or program being reviewed should ‘walk through’ the document with the review team. </a:t>
            </a:r>
          </a:p>
          <a:p>
            <a:r>
              <a:rPr lang="en-US" dirty="0"/>
              <a:t>Post-review activities</a:t>
            </a:r>
          </a:p>
          <a:p>
            <a:pPr lvl="1"/>
            <a:r>
              <a:rPr lang="en-US" dirty="0"/>
              <a:t>These address the problems and issues that have been raised during the review meeting.</a:t>
            </a:r>
          </a:p>
        </p:txBody>
      </p:sp>
      <p:sp>
        <p:nvSpPr>
          <p:cNvPr id="4" name="Footer Placeholder 3">
            <a:extLst>
              <a:ext uri="{FF2B5EF4-FFF2-40B4-BE49-F238E27FC236}">
                <a16:creationId xmlns:a16="http://schemas.microsoft.com/office/drawing/2014/main" id="{C8D00360-7D4B-744A-E4C8-023304852AC5}"/>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5" name="Slide Number Placeholder 4">
            <a:extLst>
              <a:ext uri="{FF2B5EF4-FFF2-40B4-BE49-F238E27FC236}">
                <a16:creationId xmlns:a16="http://schemas.microsoft.com/office/drawing/2014/main" id="{EAEEEFAA-1133-4EF3-745C-748BD664AFF1}"/>
              </a:ext>
            </a:extLst>
          </p:cNvPr>
          <p:cNvSpPr>
            <a:spLocks noGrp="1"/>
          </p:cNvSpPr>
          <p:nvPr>
            <p:ph type="sldNum" sz="quarter" idx="12"/>
          </p:nvPr>
        </p:nvSpPr>
        <p:spPr/>
        <p:txBody>
          <a:bodyPr/>
          <a:lstStyle/>
          <a:p>
            <a:fld id="{8E41B671-95F8-AD49-965B-CC100353298F}" type="slidenum">
              <a:rPr lang="en-AU" altLang="x-none" smtClean="0"/>
              <a:pPr/>
              <a:t>7</a:t>
            </a:fld>
            <a:endParaRPr lang="en-AU" altLang="x-none"/>
          </a:p>
        </p:txBody>
      </p:sp>
      <p:sp>
        <p:nvSpPr>
          <p:cNvPr id="6" name="Text Placeholder 5">
            <a:extLst>
              <a:ext uri="{FF2B5EF4-FFF2-40B4-BE49-F238E27FC236}">
                <a16:creationId xmlns:a16="http://schemas.microsoft.com/office/drawing/2014/main" id="{08BB356A-FF50-BF6C-D764-30321A95FA16}"/>
              </a:ext>
            </a:extLst>
          </p:cNvPr>
          <p:cNvSpPr>
            <a:spLocks noGrp="1"/>
          </p:cNvSpPr>
          <p:nvPr>
            <p:ph type="body" sz="quarter" idx="13"/>
          </p:nvPr>
        </p:nvSpPr>
        <p:spPr/>
        <p:txBody>
          <a:bodyPr/>
          <a:lstStyle/>
          <a:p>
            <a:r>
              <a:rPr lang="en-US" dirty="0"/>
              <a:t>Phases in the review process</a:t>
            </a:r>
            <a:endParaRPr lang="en-AU" dirty="0"/>
          </a:p>
        </p:txBody>
      </p:sp>
      <p:pic>
        <p:nvPicPr>
          <p:cNvPr id="7" name="Picture 6" descr="A picture containing text, stationary, colorful&#10;&#10;Description automatically generated">
            <a:extLst>
              <a:ext uri="{FF2B5EF4-FFF2-40B4-BE49-F238E27FC236}">
                <a16:creationId xmlns:a16="http://schemas.microsoft.com/office/drawing/2014/main" id="{0AC7E4D2-1584-3D0A-2102-FCA8E6DCD4F0}"/>
              </a:ext>
            </a:extLst>
          </p:cNvPr>
          <p:cNvPicPr>
            <a:picLocks noChangeAspect="1"/>
          </p:cNvPicPr>
          <p:nvPr/>
        </p:nvPicPr>
        <p:blipFill>
          <a:blip r:embed="rId2"/>
          <a:stretch>
            <a:fillRect/>
          </a:stretch>
        </p:blipFill>
        <p:spPr>
          <a:xfrm>
            <a:off x="8129069" y="0"/>
            <a:ext cx="1014931" cy="1126446"/>
          </a:xfrm>
          <a:prstGeom prst="rect">
            <a:avLst/>
          </a:prstGeom>
        </p:spPr>
      </p:pic>
    </p:spTree>
    <p:extLst>
      <p:ext uri="{BB962C8B-B14F-4D97-AF65-F5344CB8AC3E}">
        <p14:creationId xmlns:p14="http://schemas.microsoft.com/office/powerpoint/2010/main" val="39691565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2CC52-2BFA-4A44-A492-44516721CE4F}"/>
              </a:ext>
            </a:extLst>
          </p:cNvPr>
          <p:cNvSpPr>
            <a:spLocks noGrp="1"/>
          </p:cNvSpPr>
          <p:nvPr>
            <p:ph type="title"/>
          </p:nvPr>
        </p:nvSpPr>
        <p:spPr/>
        <p:txBody>
          <a:bodyPr/>
          <a:lstStyle/>
          <a:p>
            <a:r>
              <a:rPr lang="en-US" dirty="0"/>
              <a:t>Running a Meeting</a:t>
            </a:r>
            <a:br>
              <a:rPr lang="en-US" dirty="0"/>
            </a:br>
            <a:endParaRPr lang="en-US" dirty="0"/>
          </a:p>
        </p:txBody>
      </p:sp>
      <p:sp>
        <p:nvSpPr>
          <p:cNvPr id="5" name="Footer Placeholder 4">
            <a:extLst>
              <a:ext uri="{FF2B5EF4-FFF2-40B4-BE49-F238E27FC236}">
                <a16:creationId xmlns:a16="http://schemas.microsoft.com/office/drawing/2014/main" id="{C71F2DC1-5A9B-2F4A-B363-4F256614C8DA}"/>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4" name="Slide Number Placeholder 3">
            <a:extLst>
              <a:ext uri="{FF2B5EF4-FFF2-40B4-BE49-F238E27FC236}">
                <a16:creationId xmlns:a16="http://schemas.microsoft.com/office/drawing/2014/main" id="{E3E49B8D-479F-810E-9370-4551E8DF8526}"/>
              </a:ext>
            </a:extLst>
          </p:cNvPr>
          <p:cNvSpPr>
            <a:spLocks noGrp="1"/>
          </p:cNvSpPr>
          <p:nvPr>
            <p:ph type="sldNum" sz="quarter" idx="12"/>
          </p:nvPr>
        </p:nvSpPr>
        <p:spPr/>
        <p:txBody>
          <a:bodyPr/>
          <a:lstStyle/>
          <a:p>
            <a:fld id="{8E41B671-95F8-AD49-965B-CC100353298F}" type="slidenum">
              <a:rPr lang="en-AU" altLang="x-none" smtClean="0"/>
              <a:pPr/>
              <a:t>70</a:t>
            </a:fld>
            <a:endParaRPr lang="en-AU" altLang="x-none"/>
          </a:p>
        </p:txBody>
      </p:sp>
    </p:spTree>
    <p:extLst>
      <p:ext uri="{BB962C8B-B14F-4D97-AF65-F5344CB8AC3E}">
        <p14:creationId xmlns:p14="http://schemas.microsoft.com/office/powerpoint/2010/main" val="19178312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455D94-A379-3146-8566-5CF71DB85476}"/>
              </a:ext>
            </a:extLst>
          </p:cNvPr>
          <p:cNvSpPr>
            <a:spLocks noGrp="1"/>
          </p:cNvSpPr>
          <p:nvPr>
            <p:ph idx="1"/>
          </p:nvPr>
        </p:nvSpPr>
        <p:spPr/>
        <p:txBody>
          <a:bodyPr/>
          <a:lstStyle/>
          <a:p>
            <a:r>
              <a:rPr lang="en-US" dirty="0"/>
              <a:t>Ask good questions:</a:t>
            </a:r>
          </a:p>
          <a:p>
            <a:r>
              <a:rPr lang="en-US" sz="3000" dirty="0"/>
              <a:t>“I am trying to ___, so that I can ___.</a:t>
            </a:r>
            <a:br>
              <a:rPr lang="en-US" sz="3000" dirty="0"/>
            </a:br>
            <a:r>
              <a:rPr lang="en-US" sz="3000" dirty="0"/>
              <a:t>I’m running into ___.</a:t>
            </a:r>
            <a:br>
              <a:rPr lang="en-US" sz="3000" dirty="0"/>
            </a:br>
            <a:r>
              <a:rPr lang="en-US" sz="3000" dirty="0"/>
              <a:t>I’ve looked at ___ and tried ___.”</a:t>
            </a:r>
          </a:p>
        </p:txBody>
      </p:sp>
      <p:sp>
        <p:nvSpPr>
          <p:cNvPr id="6" name="Slide Number Placeholder 5">
            <a:extLst>
              <a:ext uri="{FF2B5EF4-FFF2-40B4-BE49-F238E27FC236}">
                <a16:creationId xmlns:a16="http://schemas.microsoft.com/office/drawing/2014/main" id="{96136C3A-361B-2829-B11B-BB5F95D8749D}"/>
              </a:ext>
            </a:extLst>
          </p:cNvPr>
          <p:cNvSpPr>
            <a:spLocks noGrp="1"/>
          </p:cNvSpPr>
          <p:nvPr>
            <p:ph type="sldNum" sz="quarter" idx="12"/>
          </p:nvPr>
        </p:nvSpPr>
        <p:spPr/>
        <p:txBody>
          <a:bodyPr/>
          <a:lstStyle/>
          <a:p>
            <a:fld id="{97BF2E21-1858-3E4E-BBFF-D40A8D2F2DFF}" type="slidenum">
              <a:rPr lang="en-US" smtClean="0"/>
              <a:t>71</a:t>
            </a:fld>
            <a:endParaRPr lang="en-US"/>
          </a:p>
        </p:txBody>
      </p:sp>
      <p:sp>
        <p:nvSpPr>
          <p:cNvPr id="7" name="Text Placeholder 6">
            <a:extLst>
              <a:ext uri="{FF2B5EF4-FFF2-40B4-BE49-F238E27FC236}">
                <a16:creationId xmlns:a16="http://schemas.microsoft.com/office/drawing/2014/main" id="{DCB44449-A37A-9B2E-3AA3-60AA174C56A2}"/>
              </a:ext>
            </a:extLst>
          </p:cNvPr>
          <p:cNvSpPr>
            <a:spLocks noGrp="1"/>
          </p:cNvSpPr>
          <p:nvPr>
            <p:ph type="body" sz="quarter" idx="13"/>
          </p:nvPr>
        </p:nvSpPr>
        <p:spPr/>
        <p:txBody>
          <a:bodyPr/>
          <a:lstStyle/>
          <a:p>
            <a:r>
              <a:rPr lang="en-US" dirty="0"/>
              <a:t>How to get good answers</a:t>
            </a:r>
            <a:endParaRPr lang="en-AU" dirty="0"/>
          </a:p>
        </p:txBody>
      </p:sp>
      <p:sp>
        <p:nvSpPr>
          <p:cNvPr id="5" name="Rectangle 4">
            <a:extLst>
              <a:ext uri="{FF2B5EF4-FFF2-40B4-BE49-F238E27FC236}">
                <a16:creationId xmlns:a16="http://schemas.microsoft.com/office/drawing/2014/main" id="{8CE18033-1DA3-5844-8A94-8A882CC19396}"/>
              </a:ext>
            </a:extLst>
          </p:cNvPr>
          <p:cNvSpPr/>
          <p:nvPr/>
        </p:nvSpPr>
        <p:spPr>
          <a:xfrm>
            <a:off x="4278460" y="4095261"/>
            <a:ext cx="3429000" cy="507831"/>
          </a:xfrm>
          <a:prstGeom prst="rect">
            <a:avLst/>
          </a:prstGeom>
        </p:spPr>
        <p:txBody>
          <a:bodyPr>
            <a:spAutoFit/>
          </a:bodyPr>
          <a:lstStyle/>
          <a:p>
            <a:r>
              <a:rPr lang="en-US" sz="1350" dirty="0"/>
              <a:t>http://</a:t>
            </a:r>
            <a:r>
              <a:rPr lang="en-US" sz="1350" dirty="0" err="1"/>
              <a:t>kwugirl.blogspot.com</a:t>
            </a:r>
            <a:r>
              <a:rPr lang="en-US" sz="1350" dirty="0"/>
              <a:t>/2014/04/how-to-be-better-junior-developer_25.html</a:t>
            </a:r>
          </a:p>
        </p:txBody>
      </p:sp>
      <p:sp>
        <p:nvSpPr>
          <p:cNvPr id="8" name="Footer Placeholder 7">
            <a:extLst>
              <a:ext uri="{FF2B5EF4-FFF2-40B4-BE49-F238E27FC236}">
                <a16:creationId xmlns:a16="http://schemas.microsoft.com/office/drawing/2014/main" id="{931D659F-077F-C8BF-3F71-1CCBB3DAE7B7}"/>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3" name="Picture 2" descr="Text&#10;&#10;Description automatically generated">
            <a:extLst>
              <a:ext uri="{FF2B5EF4-FFF2-40B4-BE49-F238E27FC236}">
                <a16:creationId xmlns:a16="http://schemas.microsoft.com/office/drawing/2014/main" id="{7968ABD0-579A-3D51-C297-1B7A950A0D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8431684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A88578-6FAF-6D45-9B7C-1AFE4D927E76}"/>
              </a:ext>
            </a:extLst>
          </p:cNvPr>
          <p:cNvSpPr>
            <a:spLocks noGrp="1"/>
          </p:cNvSpPr>
          <p:nvPr>
            <p:ph idx="1"/>
          </p:nvPr>
        </p:nvSpPr>
        <p:spPr/>
        <p:txBody>
          <a:bodyPr>
            <a:normAutofit/>
          </a:bodyPr>
          <a:lstStyle/>
          <a:p>
            <a:endParaRPr lang="en-US" dirty="0"/>
          </a:p>
          <a:p>
            <a:r>
              <a:rPr lang="en-US" dirty="0"/>
              <a:t>Keep a log of questions and answers (Make new mistakes! Ask new questions!)</a:t>
            </a:r>
          </a:p>
          <a:p>
            <a:r>
              <a:rPr lang="en-US" dirty="0"/>
              <a:t>Try to find answers first (timebox search)</a:t>
            </a:r>
          </a:p>
          <a:p>
            <a:r>
              <a:rPr lang="en-US" dirty="0"/>
              <a:t>Keep mental model of who knows what</a:t>
            </a:r>
          </a:p>
          <a:p>
            <a:r>
              <a:rPr lang="en-US" dirty="0"/>
              <a:t>Help others learn how to ask good questions too</a:t>
            </a:r>
          </a:p>
          <a:p>
            <a:endParaRPr lang="en-US" dirty="0"/>
          </a:p>
        </p:txBody>
      </p:sp>
      <p:sp>
        <p:nvSpPr>
          <p:cNvPr id="5" name="Slide Number Placeholder 4">
            <a:extLst>
              <a:ext uri="{FF2B5EF4-FFF2-40B4-BE49-F238E27FC236}">
                <a16:creationId xmlns:a16="http://schemas.microsoft.com/office/drawing/2014/main" id="{F1397B48-33D5-D4D6-5B3B-D800ED9479BE}"/>
              </a:ext>
            </a:extLst>
          </p:cNvPr>
          <p:cNvSpPr>
            <a:spLocks noGrp="1"/>
          </p:cNvSpPr>
          <p:nvPr>
            <p:ph type="sldNum" sz="quarter" idx="12"/>
          </p:nvPr>
        </p:nvSpPr>
        <p:spPr/>
        <p:txBody>
          <a:bodyPr/>
          <a:lstStyle/>
          <a:p>
            <a:fld id="{97BF2E21-1858-3E4E-BBFF-D40A8D2F2DFF}" type="slidenum">
              <a:rPr lang="en-US" smtClean="0"/>
              <a:t>72</a:t>
            </a:fld>
            <a:endParaRPr lang="en-US"/>
          </a:p>
        </p:txBody>
      </p:sp>
      <p:sp>
        <p:nvSpPr>
          <p:cNvPr id="6" name="Text Placeholder 5">
            <a:extLst>
              <a:ext uri="{FF2B5EF4-FFF2-40B4-BE49-F238E27FC236}">
                <a16:creationId xmlns:a16="http://schemas.microsoft.com/office/drawing/2014/main" id="{B037960E-E5FA-015E-986E-F0B17F8EB597}"/>
              </a:ext>
            </a:extLst>
          </p:cNvPr>
          <p:cNvSpPr>
            <a:spLocks noGrp="1"/>
          </p:cNvSpPr>
          <p:nvPr>
            <p:ph type="body" sz="quarter" idx="13"/>
          </p:nvPr>
        </p:nvSpPr>
        <p:spPr/>
        <p:txBody>
          <a:bodyPr/>
          <a:lstStyle/>
          <a:p>
            <a:r>
              <a:rPr lang="en-US" dirty="0"/>
              <a:t>Good Questions</a:t>
            </a:r>
            <a:endParaRPr lang="en-AU" dirty="0"/>
          </a:p>
        </p:txBody>
      </p:sp>
      <p:sp>
        <p:nvSpPr>
          <p:cNvPr id="7" name="Footer Placeholder 6">
            <a:extLst>
              <a:ext uri="{FF2B5EF4-FFF2-40B4-BE49-F238E27FC236}">
                <a16:creationId xmlns:a16="http://schemas.microsoft.com/office/drawing/2014/main" id="{8D47C819-DBCA-14FE-0C1B-DD45F6992B56}"/>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3" name="Picture 2" descr="Text&#10;&#10;Description automatically generated">
            <a:extLst>
              <a:ext uri="{FF2B5EF4-FFF2-40B4-BE49-F238E27FC236}">
                <a16:creationId xmlns:a16="http://schemas.microsoft.com/office/drawing/2014/main" id="{89E5B858-24AF-F60B-4AF8-7B6B38FC1A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2000209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E836479-4757-A44A-9DA1-5838EB508AE3}"/>
              </a:ext>
            </a:extLst>
          </p:cNvPr>
          <p:cNvSpPr>
            <a:spLocks noGrp="1"/>
          </p:cNvSpPr>
          <p:nvPr>
            <p:ph idx="1"/>
          </p:nvPr>
        </p:nvSpPr>
        <p:spPr/>
        <p:txBody>
          <a:bodyPr/>
          <a:lstStyle/>
          <a:p>
            <a:r>
              <a:rPr lang="en-US" sz="1800" b="1" dirty="0"/>
              <a:t>The Three Rules of Running a Meeting</a:t>
            </a:r>
          </a:p>
          <a:p>
            <a:pPr lvl="1"/>
            <a:r>
              <a:rPr lang="en-US" dirty="0"/>
              <a:t>Set the Agenda</a:t>
            </a:r>
          </a:p>
          <a:p>
            <a:pPr lvl="1"/>
            <a:r>
              <a:rPr lang="en-US" dirty="0"/>
              <a:t>Start on Time. End on Time.</a:t>
            </a:r>
          </a:p>
          <a:p>
            <a:pPr lvl="1"/>
            <a:r>
              <a:rPr lang="en-US" dirty="0"/>
              <a:t>End with an Action Plan</a:t>
            </a:r>
          </a:p>
          <a:p>
            <a:r>
              <a:rPr lang="en-US" sz="1800" b="1" dirty="0"/>
              <a:t>Give Everyone a Role</a:t>
            </a:r>
          </a:p>
          <a:p>
            <a:pPr lvl="1"/>
            <a:r>
              <a:rPr lang="en-US" b="1" dirty="0"/>
              <a:t>Establish Ground Rules</a:t>
            </a:r>
          </a:p>
          <a:p>
            <a:pPr lvl="1"/>
            <a:r>
              <a:rPr lang="en-US" b="1" dirty="0"/>
              <a:t>Decision, or Consensus? </a:t>
            </a:r>
          </a:p>
        </p:txBody>
      </p:sp>
      <p:sp>
        <p:nvSpPr>
          <p:cNvPr id="2" name="Slide Number Placeholder 1">
            <a:extLst>
              <a:ext uri="{FF2B5EF4-FFF2-40B4-BE49-F238E27FC236}">
                <a16:creationId xmlns:a16="http://schemas.microsoft.com/office/drawing/2014/main" id="{9ADBD291-1ED6-3259-A164-6458FB63119D}"/>
              </a:ext>
            </a:extLst>
          </p:cNvPr>
          <p:cNvSpPr>
            <a:spLocks noGrp="1"/>
          </p:cNvSpPr>
          <p:nvPr>
            <p:ph type="sldNum" sz="quarter" idx="12"/>
          </p:nvPr>
        </p:nvSpPr>
        <p:spPr/>
        <p:txBody>
          <a:bodyPr/>
          <a:lstStyle/>
          <a:p>
            <a:fld id="{97BF2E21-1858-3E4E-BBFF-D40A8D2F2DFF}" type="slidenum">
              <a:rPr lang="en-US" smtClean="0"/>
              <a:t>73</a:t>
            </a:fld>
            <a:endParaRPr lang="en-US"/>
          </a:p>
        </p:txBody>
      </p:sp>
      <p:sp>
        <p:nvSpPr>
          <p:cNvPr id="3" name="Text Placeholder 2">
            <a:extLst>
              <a:ext uri="{FF2B5EF4-FFF2-40B4-BE49-F238E27FC236}">
                <a16:creationId xmlns:a16="http://schemas.microsoft.com/office/drawing/2014/main" id="{4E956E2B-F2E9-5E09-6EC3-359CEC2B9C47}"/>
              </a:ext>
            </a:extLst>
          </p:cNvPr>
          <p:cNvSpPr>
            <a:spLocks noGrp="1"/>
          </p:cNvSpPr>
          <p:nvPr>
            <p:ph type="body" sz="quarter" idx="13"/>
          </p:nvPr>
        </p:nvSpPr>
        <p:spPr/>
        <p:txBody>
          <a:bodyPr/>
          <a:lstStyle/>
          <a:p>
            <a:r>
              <a:rPr lang="en-US" dirty="0"/>
              <a:t>How to run a meeting</a:t>
            </a:r>
            <a:endParaRPr lang="en-AU" dirty="0"/>
          </a:p>
        </p:txBody>
      </p:sp>
      <p:sp>
        <p:nvSpPr>
          <p:cNvPr id="7" name="Rectangle 6">
            <a:extLst>
              <a:ext uri="{FF2B5EF4-FFF2-40B4-BE49-F238E27FC236}">
                <a16:creationId xmlns:a16="http://schemas.microsoft.com/office/drawing/2014/main" id="{89CD5739-26C3-CE46-B04F-12AA72CE5DAF}"/>
              </a:ext>
            </a:extLst>
          </p:cNvPr>
          <p:cNvSpPr/>
          <p:nvPr/>
        </p:nvSpPr>
        <p:spPr>
          <a:xfrm>
            <a:off x="2103253" y="4150679"/>
            <a:ext cx="6348415" cy="300082"/>
          </a:xfrm>
          <a:prstGeom prst="rect">
            <a:avLst/>
          </a:prstGeom>
        </p:spPr>
        <p:txBody>
          <a:bodyPr wrap="square">
            <a:spAutoFit/>
          </a:bodyPr>
          <a:lstStyle/>
          <a:p>
            <a:r>
              <a:rPr lang="en-US" sz="1350" dirty="0"/>
              <a:t>https://</a:t>
            </a:r>
            <a:r>
              <a:rPr lang="en-US" sz="1350" dirty="0" err="1"/>
              <a:t>www.nytimes.com</a:t>
            </a:r>
            <a:r>
              <a:rPr lang="en-US" sz="1350" dirty="0"/>
              <a:t>/guides/business/how-to-run-an-effective-meeting</a:t>
            </a:r>
          </a:p>
        </p:txBody>
      </p:sp>
      <p:sp>
        <p:nvSpPr>
          <p:cNvPr id="4" name="Footer Placeholder 3">
            <a:extLst>
              <a:ext uri="{FF2B5EF4-FFF2-40B4-BE49-F238E27FC236}">
                <a16:creationId xmlns:a16="http://schemas.microsoft.com/office/drawing/2014/main" id="{7CDA3BD0-8631-4BCD-F586-BA8CBDEC13AA}"/>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8" name="Picture 7" descr="Text&#10;&#10;Description automatically generated">
            <a:extLst>
              <a:ext uri="{FF2B5EF4-FFF2-40B4-BE49-F238E27FC236}">
                <a16:creationId xmlns:a16="http://schemas.microsoft.com/office/drawing/2014/main" id="{748666C9-9B89-9857-4C0C-D30A7778D6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5917227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E836479-4757-A44A-9DA1-5838EB508AE3}"/>
              </a:ext>
            </a:extLst>
          </p:cNvPr>
          <p:cNvSpPr>
            <a:spLocks noGrp="1"/>
          </p:cNvSpPr>
          <p:nvPr>
            <p:ph idx="1"/>
          </p:nvPr>
        </p:nvSpPr>
        <p:spPr/>
        <p:txBody>
          <a:bodyPr/>
          <a:lstStyle/>
          <a:p>
            <a:pPr marL="447675" lvl="1" indent="0">
              <a:buNone/>
            </a:pPr>
            <a:r>
              <a:rPr lang="en-US" sz="1500" b="1" dirty="0"/>
              <a:t>Control the Meeting, Not the Conversation</a:t>
            </a:r>
          </a:p>
          <a:p>
            <a:pPr marL="447675" lvl="1" indent="0">
              <a:buNone/>
            </a:pPr>
            <a:r>
              <a:rPr lang="en-US" sz="1500" dirty="0"/>
              <a:t>	 Let Them Speak</a:t>
            </a:r>
          </a:p>
          <a:p>
            <a:pPr marL="447675" lvl="1" indent="0">
              <a:buNone/>
            </a:pPr>
            <a:r>
              <a:rPr lang="en-US" sz="1500" b="1" dirty="0"/>
              <a:t>Make Everyone Contribute</a:t>
            </a:r>
          </a:p>
          <a:p>
            <a:pPr marL="447675" lvl="1" indent="0">
              <a:buNone/>
            </a:pPr>
            <a:r>
              <a:rPr lang="en-US" sz="1500" dirty="0"/>
              <a:t>	 Manage Personalities</a:t>
            </a:r>
          </a:p>
          <a:p>
            <a:pPr marL="447675" lvl="1" indent="0">
              <a:buNone/>
            </a:pPr>
            <a:r>
              <a:rPr lang="en-US" sz="1500" dirty="0"/>
              <a:t>	 Be Vulnerable</a:t>
            </a:r>
          </a:p>
          <a:p>
            <a:pPr marL="447675" lvl="1" indent="0">
              <a:buNone/>
            </a:pPr>
            <a:r>
              <a:rPr lang="en-US" sz="1500" dirty="0"/>
              <a:t>	 Make Everyone a Judge</a:t>
            </a:r>
          </a:p>
          <a:p>
            <a:pPr marL="447675" lvl="1" indent="0">
              <a:buNone/>
            </a:pPr>
            <a:r>
              <a:rPr lang="en-US" sz="1500" b="1" dirty="0"/>
              <a:t>Make Meetings Essential</a:t>
            </a:r>
          </a:p>
          <a:p>
            <a:pPr marL="0" indent="0">
              <a:buNone/>
            </a:pPr>
            <a:r>
              <a:rPr lang="en-US" sz="1500" dirty="0"/>
              <a:t>	 </a:t>
            </a:r>
            <a:r>
              <a:rPr lang="en-US" sz="1500" dirty="0">
                <a:solidFill>
                  <a:schemeClr val="tx1"/>
                </a:solidFill>
                <a:latin typeface="+mn-lt"/>
              </a:rPr>
              <a:t>Do a Meeting Audit</a:t>
            </a:r>
          </a:p>
        </p:txBody>
      </p:sp>
      <p:sp>
        <p:nvSpPr>
          <p:cNvPr id="2" name="Slide Number Placeholder 1">
            <a:extLst>
              <a:ext uri="{FF2B5EF4-FFF2-40B4-BE49-F238E27FC236}">
                <a16:creationId xmlns:a16="http://schemas.microsoft.com/office/drawing/2014/main" id="{3C5D3323-85C8-0830-B4AB-EC385DABB738}"/>
              </a:ext>
            </a:extLst>
          </p:cNvPr>
          <p:cNvSpPr>
            <a:spLocks noGrp="1"/>
          </p:cNvSpPr>
          <p:nvPr>
            <p:ph type="sldNum" sz="quarter" idx="12"/>
          </p:nvPr>
        </p:nvSpPr>
        <p:spPr/>
        <p:txBody>
          <a:bodyPr/>
          <a:lstStyle/>
          <a:p>
            <a:fld id="{97BF2E21-1858-3E4E-BBFF-D40A8D2F2DFF}" type="slidenum">
              <a:rPr lang="en-US" smtClean="0"/>
              <a:t>74</a:t>
            </a:fld>
            <a:endParaRPr lang="en-US"/>
          </a:p>
        </p:txBody>
      </p:sp>
      <p:sp>
        <p:nvSpPr>
          <p:cNvPr id="3" name="Text Placeholder 2">
            <a:extLst>
              <a:ext uri="{FF2B5EF4-FFF2-40B4-BE49-F238E27FC236}">
                <a16:creationId xmlns:a16="http://schemas.microsoft.com/office/drawing/2014/main" id="{41621CD7-2A12-64AB-73DC-B98D21198206}"/>
              </a:ext>
            </a:extLst>
          </p:cNvPr>
          <p:cNvSpPr>
            <a:spLocks noGrp="1"/>
          </p:cNvSpPr>
          <p:nvPr>
            <p:ph type="body" sz="quarter" idx="13"/>
          </p:nvPr>
        </p:nvSpPr>
        <p:spPr/>
        <p:txBody>
          <a:bodyPr/>
          <a:lstStyle/>
          <a:p>
            <a:r>
              <a:rPr lang="en-US" dirty="0"/>
              <a:t>How to run a meeting</a:t>
            </a:r>
            <a:endParaRPr lang="en-AU" dirty="0"/>
          </a:p>
        </p:txBody>
      </p:sp>
      <p:sp>
        <p:nvSpPr>
          <p:cNvPr id="4" name="Footer Placeholder 3">
            <a:extLst>
              <a:ext uri="{FF2B5EF4-FFF2-40B4-BE49-F238E27FC236}">
                <a16:creationId xmlns:a16="http://schemas.microsoft.com/office/drawing/2014/main" id="{9522092A-7CB5-24E7-BF9F-8FB084D581D1}"/>
              </a:ext>
            </a:extLst>
          </p:cNvPr>
          <p:cNvSpPr>
            <a:spLocks noGrp="1"/>
          </p:cNvSpPr>
          <p:nvPr>
            <p:ph type="ftr" sz="quarter" idx="11"/>
          </p:nvPr>
        </p:nvSpPr>
        <p:spPr/>
        <p:txBody>
          <a:bodyPr/>
          <a:lstStyle/>
          <a:p>
            <a:r>
              <a:rPr lang="en-US"/>
              <a:t>ANU SCHOOL OF COMPUTING   |  COMP 2120 / COMP 6120 | WEEK 4 OF 12: Inspection</a:t>
            </a:r>
            <a:endParaRPr lang="en-AU" dirty="0"/>
          </a:p>
        </p:txBody>
      </p:sp>
      <p:sp>
        <p:nvSpPr>
          <p:cNvPr id="8" name="Rectangle 7">
            <a:extLst>
              <a:ext uri="{FF2B5EF4-FFF2-40B4-BE49-F238E27FC236}">
                <a16:creationId xmlns:a16="http://schemas.microsoft.com/office/drawing/2014/main" id="{49566DE2-BB05-4360-5240-7F8F957038B6}"/>
              </a:ext>
            </a:extLst>
          </p:cNvPr>
          <p:cNvSpPr/>
          <p:nvPr/>
        </p:nvSpPr>
        <p:spPr>
          <a:xfrm>
            <a:off x="2103253" y="4150679"/>
            <a:ext cx="6348415" cy="300082"/>
          </a:xfrm>
          <a:prstGeom prst="rect">
            <a:avLst/>
          </a:prstGeom>
        </p:spPr>
        <p:txBody>
          <a:bodyPr wrap="square">
            <a:spAutoFit/>
          </a:bodyPr>
          <a:lstStyle/>
          <a:p>
            <a:r>
              <a:rPr lang="en-US" sz="1350" dirty="0"/>
              <a:t>https://</a:t>
            </a:r>
            <a:r>
              <a:rPr lang="en-US" sz="1350" dirty="0" err="1"/>
              <a:t>www.nytimes.com</a:t>
            </a:r>
            <a:r>
              <a:rPr lang="en-US" sz="1350" dirty="0"/>
              <a:t>/guides/business/how-to-run-an-effective-meeting</a:t>
            </a:r>
          </a:p>
        </p:txBody>
      </p:sp>
      <p:pic>
        <p:nvPicPr>
          <p:cNvPr id="9" name="Picture 8" descr="Text&#10;&#10;Description automatically generated">
            <a:extLst>
              <a:ext uri="{FF2B5EF4-FFF2-40B4-BE49-F238E27FC236}">
                <a16:creationId xmlns:a16="http://schemas.microsoft.com/office/drawing/2014/main" id="{5B9B5FC8-5B2C-3AC7-2158-EE0742074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9017351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BFFEA8E-2EE0-F641-8199-2A87B9849B8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49515" y="73668"/>
            <a:ext cx="5760568" cy="4280618"/>
          </a:xfrm>
        </p:spPr>
      </p:pic>
      <p:sp>
        <p:nvSpPr>
          <p:cNvPr id="2" name="Slide Number Placeholder 1">
            <a:extLst>
              <a:ext uri="{FF2B5EF4-FFF2-40B4-BE49-F238E27FC236}">
                <a16:creationId xmlns:a16="http://schemas.microsoft.com/office/drawing/2014/main" id="{50C3935B-AF1C-8C9F-9902-346E336C11D4}"/>
              </a:ext>
            </a:extLst>
          </p:cNvPr>
          <p:cNvSpPr>
            <a:spLocks noGrp="1"/>
          </p:cNvSpPr>
          <p:nvPr>
            <p:ph type="sldNum" sz="quarter" idx="12"/>
          </p:nvPr>
        </p:nvSpPr>
        <p:spPr/>
        <p:txBody>
          <a:bodyPr/>
          <a:lstStyle/>
          <a:p>
            <a:fld id="{97BF2E21-1858-3E4E-BBFF-D40A8D2F2DFF}" type="slidenum">
              <a:rPr lang="en-US" smtClean="0"/>
              <a:t>75</a:t>
            </a:fld>
            <a:endParaRPr lang="en-US"/>
          </a:p>
        </p:txBody>
      </p:sp>
      <p:sp>
        <p:nvSpPr>
          <p:cNvPr id="5" name="Rectangle 4">
            <a:extLst>
              <a:ext uri="{FF2B5EF4-FFF2-40B4-BE49-F238E27FC236}">
                <a16:creationId xmlns:a16="http://schemas.microsoft.com/office/drawing/2014/main" id="{780CE3F3-EC7F-1148-9AE0-5E86E4B66C5B}"/>
              </a:ext>
            </a:extLst>
          </p:cNvPr>
          <p:cNvSpPr/>
          <p:nvPr/>
        </p:nvSpPr>
        <p:spPr>
          <a:xfrm>
            <a:off x="1930304" y="4305098"/>
            <a:ext cx="6538781" cy="300082"/>
          </a:xfrm>
          <a:prstGeom prst="rect">
            <a:avLst/>
          </a:prstGeom>
        </p:spPr>
        <p:txBody>
          <a:bodyPr wrap="square">
            <a:spAutoFit/>
          </a:bodyPr>
          <a:lstStyle/>
          <a:p>
            <a:r>
              <a:rPr lang="en-US" sz="1350" dirty="0"/>
              <a:t>https://</a:t>
            </a:r>
            <a:r>
              <a:rPr lang="en-US" sz="1350" dirty="0" err="1"/>
              <a:t>www.atlassian.com</a:t>
            </a:r>
            <a:r>
              <a:rPr lang="en-US" sz="1350" dirty="0"/>
              <a:t>/blog/teamwork/how-to-run-effective-meetings</a:t>
            </a:r>
          </a:p>
        </p:txBody>
      </p:sp>
      <p:sp>
        <p:nvSpPr>
          <p:cNvPr id="6" name="Footer Placeholder 5">
            <a:extLst>
              <a:ext uri="{FF2B5EF4-FFF2-40B4-BE49-F238E27FC236}">
                <a16:creationId xmlns:a16="http://schemas.microsoft.com/office/drawing/2014/main" id="{9B0F91C1-7BB6-5338-693E-6F1C0BB8E7F8}"/>
              </a:ext>
            </a:extLst>
          </p:cNvPr>
          <p:cNvSpPr>
            <a:spLocks noGrp="1"/>
          </p:cNvSpPr>
          <p:nvPr>
            <p:ph type="ftr" sz="quarter" idx="11"/>
          </p:nvPr>
        </p:nvSpPr>
        <p:spPr/>
        <p:txBody>
          <a:bodyPr/>
          <a:lstStyle/>
          <a:p>
            <a:r>
              <a:rPr lang="en-US"/>
              <a:t>ANU SCHOOL OF COMPUTING   |  COMP 2120 / COMP 6120 | WEEK 4 OF 12: Inspection</a:t>
            </a:r>
            <a:endParaRPr lang="en-AU" dirty="0"/>
          </a:p>
        </p:txBody>
      </p:sp>
    </p:spTree>
    <p:extLst>
      <p:ext uri="{BB962C8B-B14F-4D97-AF65-F5344CB8AC3E}">
        <p14:creationId xmlns:p14="http://schemas.microsoft.com/office/powerpoint/2010/main" val="20078578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CC0EFA-F733-8E48-81AA-24DA247A3336}"/>
              </a:ext>
            </a:extLst>
          </p:cNvPr>
          <p:cNvSpPr>
            <a:spLocks noGrp="1"/>
          </p:cNvSpPr>
          <p:nvPr>
            <p:ph idx="1"/>
          </p:nvPr>
        </p:nvSpPr>
        <p:spPr/>
        <p:txBody>
          <a:bodyPr/>
          <a:lstStyle/>
          <a:p>
            <a:r>
              <a:rPr lang="en-US" dirty="0"/>
              <a:t>Note takers have a lot of power to steer the meeting</a:t>
            </a:r>
          </a:p>
          <a:p>
            <a:pPr lvl="1"/>
            <a:r>
              <a:rPr lang="en-US" dirty="0"/>
              <a:t>Collaborative notes are even better!</a:t>
            </a:r>
          </a:p>
          <a:p>
            <a:r>
              <a:rPr lang="en-US" dirty="0"/>
              <a:t>Different meeting types have different best practices</a:t>
            </a:r>
          </a:p>
          <a:p>
            <a:pPr lvl="1"/>
            <a:r>
              <a:rPr lang="en-US" b="1" dirty="0"/>
              <a:t>Regular team meeting</a:t>
            </a:r>
          </a:p>
          <a:p>
            <a:pPr lvl="1"/>
            <a:r>
              <a:rPr lang="en-US" b="1" dirty="0"/>
              <a:t>Decision-making meeting</a:t>
            </a:r>
          </a:p>
          <a:p>
            <a:pPr lvl="1"/>
            <a:r>
              <a:rPr lang="en-US" b="1" dirty="0"/>
              <a:t>Brainstorming meeting</a:t>
            </a:r>
          </a:p>
          <a:p>
            <a:pPr lvl="1"/>
            <a:r>
              <a:rPr lang="en-US" b="1" dirty="0"/>
              <a:t>Retrospective meeting</a:t>
            </a:r>
          </a:p>
          <a:p>
            <a:pPr lvl="1"/>
            <a:r>
              <a:rPr lang="en-US" b="1" dirty="0"/>
              <a:t>One-on-one meeting</a:t>
            </a:r>
            <a:endParaRPr lang="en-US" dirty="0"/>
          </a:p>
        </p:txBody>
      </p:sp>
      <p:sp>
        <p:nvSpPr>
          <p:cNvPr id="5" name="Slide Number Placeholder 4">
            <a:extLst>
              <a:ext uri="{FF2B5EF4-FFF2-40B4-BE49-F238E27FC236}">
                <a16:creationId xmlns:a16="http://schemas.microsoft.com/office/drawing/2014/main" id="{D3BBF66B-8661-F1C8-264E-76B925D915E0}"/>
              </a:ext>
            </a:extLst>
          </p:cNvPr>
          <p:cNvSpPr>
            <a:spLocks noGrp="1"/>
          </p:cNvSpPr>
          <p:nvPr>
            <p:ph type="sldNum" sz="quarter" idx="12"/>
          </p:nvPr>
        </p:nvSpPr>
        <p:spPr/>
        <p:txBody>
          <a:bodyPr/>
          <a:lstStyle/>
          <a:p>
            <a:fld id="{97BF2E21-1858-3E4E-BBFF-D40A8D2F2DFF}" type="slidenum">
              <a:rPr lang="en-US" smtClean="0"/>
              <a:t>76</a:t>
            </a:fld>
            <a:endParaRPr lang="en-US"/>
          </a:p>
        </p:txBody>
      </p:sp>
      <p:sp>
        <p:nvSpPr>
          <p:cNvPr id="6" name="Text Placeholder 5">
            <a:extLst>
              <a:ext uri="{FF2B5EF4-FFF2-40B4-BE49-F238E27FC236}">
                <a16:creationId xmlns:a16="http://schemas.microsoft.com/office/drawing/2014/main" id="{EC97C0C3-6170-AA83-651C-79045E695F76}"/>
              </a:ext>
            </a:extLst>
          </p:cNvPr>
          <p:cNvSpPr>
            <a:spLocks noGrp="1"/>
          </p:cNvSpPr>
          <p:nvPr>
            <p:ph type="body" sz="quarter" idx="13"/>
          </p:nvPr>
        </p:nvSpPr>
        <p:spPr/>
        <p:txBody>
          <a:bodyPr/>
          <a:lstStyle/>
          <a:p>
            <a:r>
              <a:rPr lang="en-US" dirty="0"/>
              <a:t>Random Advice</a:t>
            </a:r>
            <a:endParaRPr lang="en-AU" dirty="0"/>
          </a:p>
        </p:txBody>
      </p:sp>
      <p:sp>
        <p:nvSpPr>
          <p:cNvPr id="7" name="Footer Placeholder 6">
            <a:extLst>
              <a:ext uri="{FF2B5EF4-FFF2-40B4-BE49-F238E27FC236}">
                <a16:creationId xmlns:a16="http://schemas.microsoft.com/office/drawing/2014/main" id="{5AA8C8B1-9F7F-7354-B250-0EFB2A4B9B78}"/>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3" name="Picture 2" descr="Text&#10;&#10;Description automatically generated">
            <a:extLst>
              <a:ext uri="{FF2B5EF4-FFF2-40B4-BE49-F238E27FC236}">
                <a16:creationId xmlns:a16="http://schemas.microsoft.com/office/drawing/2014/main" id="{7318089F-87BA-E626-EFB3-3C11362644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1731372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28DB1-F748-2C45-BEEC-0CCB85C62DD6}"/>
              </a:ext>
            </a:extLst>
          </p:cNvPr>
          <p:cNvSpPr>
            <a:spLocks noGrp="1"/>
          </p:cNvSpPr>
          <p:nvPr>
            <p:ph type="title"/>
          </p:nvPr>
        </p:nvSpPr>
        <p:spPr/>
        <p:txBody>
          <a:bodyPr/>
          <a:lstStyle/>
          <a:p>
            <a:r>
              <a:rPr lang="en-AU"/>
              <a:t>Reliability</a:t>
            </a:r>
            <a:endParaRPr lang="en-AU" dirty="0"/>
          </a:p>
        </p:txBody>
      </p:sp>
      <p:sp>
        <p:nvSpPr>
          <p:cNvPr id="4" name="Footer Placeholder 3">
            <a:extLst>
              <a:ext uri="{FF2B5EF4-FFF2-40B4-BE49-F238E27FC236}">
                <a16:creationId xmlns:a16="http://schemas.microsoft.com/office/drawing/2014/main" id="{81AC5F9F-4BA0-55BB-67DA-9BA205E4663C}"/>
              </a:ext>
            </a:extLst>
          </p:cNvPr>
          <p:cNvSpPr>
            <a:spLocks noGrp="1"/>
          </p:cNvSpPr>
          <p:nvPr>
            <p:ph type="ftr" sz="quarter" idx="11"/>
          </p:nvPr>
        </p:nvSpPr>
        <p:spPr/>
        <p:txBody>
          <a:bodyPr/>
          <a:lstStyle/>
          <a:p>
            <a:r>
              <a:rPr lang="en-AU"/>
              <a:t>ANU SCHOOL OF COMPUTING   |  COMP 2120 / COMP 6120 | WEEK 4 OF 12: Inspection</a:t>
            </a:r>
          </a:p>
        </p:txBody>
      </p:sp>
      <p:sp>
        <p:nvSpPr>
          <p:cNvPr id="5" name="Slide Number Placeholder 4">
            <a:extLst>
              <a:ext uri="{FF2B5EF4-FFF2-40B4-BE49-F238E27FC236}">
                <a16:creationId xmlns:a16="http://schemas.microsoft.com/office/drawing/2014/main" id="{2EF34C8A-2CAE-6670-611A-EE9B8337D068}"/>
              </a:ext>
            </a:extLst>
          </p:cNvPr>
          <p:cNvSpPr>
            <a:spLocks noGrp="1"/>
          </p:cNvSpPr>
          <p:nvPr>
            <p:ph type="sldNum" sz="quarter" idx="12"/>
          </p:nvPr>
        </p:nvSpPr>
        <p:spPr/>
        <p:txBody>
          <a:bodyPr/>
          <a:lstStyle/>
          <a:p>
            <a:fld id="{2AE64971-8473-D040-A52C-237664F622D5}" type="slidenum">
              <a:rPr lang="en-AU" smtClean="0"/>
              <a:t>77</a:t>
            </a:fld>
            <a:endParaRPr lang="en-AU"/>
          </a:p>
        </p:txBody>
      </p:sp>
    </p:spTree>
    <p:extLst>
      <p:ext uri="{BB962C8B-B14F-4D97-AF65-F5344CB8AC3E}">
        <p14:creationId xmlns:p14="http://schemas.microsoft.com/office/powerpoint/2010/main" val="31059434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9C0BF6-B070-317D-9EE4-00174C781998}"/>
              </a:ext>
            </a:extLst>
          </p:cNvPr>
          <p:cNvSpPr>
            <a:spLocks noGrp="1"/>
          </p:cNvSpPr>
          <p:nvPr>
            <p:ph idx="1"/>
          </p:nvPr>
        </p:nvSpPr>
        <p:spPr/>
        <p:txBody>
          <a:bodyPr/>
          <a:lstStyle/>
          <a:p>
            <a:pPr marL="111029" indent="-111029"/>
            <a:endParaRPr lang="en-AU" dirty="0"/>
          </a:p>
          <a:p>
            <a:pPr marL="111029" indent="-111029"/>
            <a:r>
              <a:rPr lang="en-AU" dirty="0"/>
              <a:t>Creating a successful software product does not simply mean providing useful features for users. </a:t>
            </a:r>
          </a:p>
          <a:p>
            <a:pPr marL="111029" indent="-111029"/>
            <a:r>
              <a:rPr lang="en-AU" dirty="0"/>
              <a:t>You need to create a high-quality product that people want to use.</a:t>
            </a:r>
          </a:p>
          <a:p>
            <a:pPr marL="111029" indent="-111029"/>
            <a:r>
              <a:rPr lang="en-AU" dirty="0"/>
              <a:t>Customers have to be confident that your product will not crash or lose information, and users have to be able to learn to use the software quickly and without mistakes. </a:t>
            </a:r>
          </a:p>
        </p:txBody>
      </p:sp>
      <p:sp>
        <p:nvSpPr>
          <p:cNvPr id="2" name="Slide Number Placeholder 1">
            <a:extLst>
              <a:ext uri="{FF2B5EF4-FFF2-40B4-BE49-F238E27FC236}">
                <a16:creationId xmlns:a16="http://schemas.microsoft.com/office/drawing/2014/main" id="{36013E77-D030-9B03-E742-DB8228716ED7}"/>
              </a:ext>
            </a:extLst>
          </p:cNvPr>
          <p:cNvSpPr>
            <a:spLocks noGrp="1"/>
          </p:cNvSpPr>
          <p:nvPr>
            <p:ph type="sldNum" sz="quarter" idx="12"/>
          </p:nvPr>
        </p:nvSpPr>
        <p:spPr/>
        <p:txBody>
          <a:bodyPr/>
          <a:lstStyle/>
          <a:p>
            <a:fld id="{86CB4B4D-7CA3-9044-876B-883B54F8677D}" type="slidenum">
              <a:rPr lang="en-AU" smtClean="0"/>
              <a:t>78</a:t>
            </a:fld>
            <a:endParaRPr lang="en-AU"/>
          </a:p>
        </p:txBody>
      </p:sp>
      <p:sp>
        <p:nvSpPr>
          <p:cNvPr id="70" name="Creating a successful software product does not simply mean providing useful features for users.…"/>
          <p:cNvSpPr txBox="1">
            <a:spLocks noGrp="1"/>
          </p:cNvSpPr>
          <p:nvPr>
            <p:ph type="body" sz="quarter" idx="13"/>
          </p:nvPr>
        </p:nvSpPr>
        <p:spPr>
          <a:prstGeom prst="rect">
            <a:avLst/>
          </a:prstGeom>
        </p:spPr>
        <p:txBody>
          <a:bodyPr>
            <a:normAutofit/>
          </a:bodyPr>
          <a:lstStyle/>
          <a:p>
            <a:pPr marL="111029" indent="-111029"/>
            <a:r>
              <a:rPr lang="en-AU" dirty="0"/>
              <a:t>Software quality</a:t>
            </a:r>
            <a:endParaRPr dirty="0"/>
          </a:p>
        </p:txBody>
      </p:sp>
      <p:sp>
        <p:nvSpPr>
          <p:cNvPr id="4" name="Footer Placeholder 3">
            <a:extLst>
              <a:ext uri="{FF2B5EF4-FFF2-40B4-BE49-F238E27FC236}">
                <a16:creationId xmlns:a16="http://schemas.microsoft.com/office/drawing/2014/main" id="{28ADC035-893D-19B6-A121-91F13232F21E}"/>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5" name="Picture 4" descr="Text&#10;&#10;Description automatically generated">
            <a:extLst>
              <a:ext uri="{FF2B5EF4-FFF2-40B4-BE49-F238E27FC236}">
                <a16:creationId xmlns:a16="http://schemas.microsoft.com/office/drawing/2014/main" id="{1D9A4A66-173F-531E-1049-C5119F6760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314738-39F5-59E5-781D-F90DC831D096}"/>
              </a:ext>
            </a:extLst>
          </p:cNvPr>
          <p:cNvSpPr>
            <a:spLocks noGrp="1"/>
          </p:cNvSpPr>
          <p:nvPr>
            <p:ph type="sldNum" sz="quarter" idx="12"/>
          </p:nvPr>
        </p:nvSpPr>
        <p:spPr/>
        <p:txBody>
          <a:bodyPr/>
          <a:lstStyle/>
          <a:p>
            <a:fld id="{86CB4B4D-7CA3-9044-876B-883B54F8677D}" type="slidenum">
              <a:rPr lang="en-AU" smtClean="0"/>
              <a:t>79</a:t>
            </a:fld>
            <a:endParaRPr lang="en-AU"/>
          </a:p>
        </p:txBody>
      </p:sp>
      <p:sp>
        <p:nvSpPr>
          <p:cNvPr id="4" name="Text Placeholder 3">
            <a:extLst>
              <a:ext uri="{FF2B5EF4-FFF2-40B4-BE49-F238E27FC236}">
                <a16:creationId xmlns:a16="http://schemas.microsoft.com/office/drawing/2014/main" id="{077C6389-ADC2-8D25-CE6E-0C953BC44652}"/>
              </a:ext>
            </a:extLst>
          </p:cNvPr>
          <p:cNvSpPr>
            <a:spLocks noGrp="1"/>
          </p:cNvSpPr>
          <p:nvPr>
            <p:ph type="body" sz="quarter" idx="13"/>
          </p:nvPr>
        </p:nvSpPr>
        <p:spPr/>
        <p:txBody>
          <a:bodyPr/>
          <a:lstStyle/>
          <a:p>
            <a:r>
              <a:rPr lang="en-AU" dirty="0"/>
              <a:t>Software product quality attributes</a:t>
            </a:r>
          </a:p>
        </p:txBody>
      </p:sp>
      <p:pic>
        <p:nvPicPr>
          <p:cNvPr id="5" name="Picture 4">
            <a:extLst>
              <a:ext uri="{FF2B5EF4-FFF2-40B4-BE49-F238E27FC236}">
                <a16:creationId xmlns:a16="http://schemas.microsoft.com/office/drawing/2014/main" id="{8FFFBD44-4166-0446-AB68-75E17AA77BED}"/>
              </a:ext>
            </a:extLst>
          </p:cNvPr>
          <p:cNvPicPr>
            <a:picLocks noChangeAspect="1"/>
          </p:cNvPicPr>
          <p:nvPr/>
        </p:nvPicPr>
        <p:blipFill rotWithShape="1">
          <a:blip r:embed="rId2">
            <a:extLst>
              <a:ext uri="{28A0092B-C50C-407E-A947-70E740481C1C}">
                <a14:useLocalDpi xmlns:a14="http://schemas.microsoft.com/office/drawing/2010/main" val="0"/>
              </a:ext>
            </a:extLst>
          </a:blip>
          <a:srcRect l="13497" t="14750" r="22284" b="42991"/>
          <a:stretch/>
        </p:blipFill>
        <p:spPr>
          <a:xfrm>
            <a:off x="2216319" y="534868"/>
            <a:ext cx="4711362" cy="4427807"/>
          </a:xfrm>
          <a:prstGeom prst="rect">
            <a:avLst/>
          </a:prstGeom>
        </p:spPr>
      </p:pic>
      <p:sp>
        <p:nvSpPr>
          <p:cNvPr id="6" name="Footer Placeholder 5">
            <a:extLst>
              <a:ext uri="{FF2B5EF4-FFF2-40B4-BE49-F238E27FC236}">
                <a16:creationId xmlns:a16="http://schemas.microsoft.com/office/drawing/2014/main" id="{6D8483F6-344F-E3B1-19E1-46111151AC54}"/>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7" name="Picture 6" descr="A picture containing text, stationary, colorful&#10;&#10;Description automatically generated">
            <a:extLst>
              <a:ext uri="{FF2B5EF4-FFF2-40B4-BE49-F238E27FC236}">
                <a16:creationId xmlns:a16="http://schemas.microsoft.com/office/drawing/2014/main" id="{51308101-62D5-1329-0C81-47578DEE2FA9}"/>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10BF0B-FFFD-C05E-ABF1-CB32B4385471}"/>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4" name="Slide Number Placeholder 3">
            <a:extLst>
              <a:ext uri="{FF2B5EF4-FFF2-40B4-BE49-F238E27FC236}">
                <a16:creationId xmlns:a16="http://schemas.microsoft.com/office/drawing/2014/main" id="{9E852A45-7F10-AD78-F52A-84A86F29B755}"/>
              </a:ext>
            </a:extLst>
          </p:cNvPr>
          <p:cNvSpPr>
            <a:spLocks noGrp="1"/>
          </p:cNvSpPr>
          <p:nvPr>
            <p:ph type="sldNum" sz="quarter" idx="12"/>
          </p:nvPr>
        </p:nvSpPr>
        <p:spPr/>
        <p:txBody>
          <a:bodyPr/>
          <a:lstStyle/>
          <a:p>
            <a:fld id="{8E41B671-95F8-AD49-965B-CC100353298F}" type="slidenum">
              <a:rPr lang="en-AU" altLang="x-none" smtClean="0"/>
              <a:pPr/>
              <a:t>8</a:t>
            </a:fld>
            <a:endParaRPr lang="en-AU" altLang="x-none"/>
          </a:p>
        </p:txBody>
      </p:sp>
      <p:sp>
        <p:nvSpPr>
          <p:cNvPr id="6" name="Text Placeholder 5">
            <a:extLst>
              <a:ext uri="{FF2B5EF4-FFF2-40B4-BE49-F238E27FC236}">
                <a16:creationId xmlns:a16="http://schemas.microsoft.com/office/drawing/2014/main" id="{D98645B8-F025-C470-E7DD-FDDA2C388095}"/>
              </a:ext>
            </a:extLst>
          </p:cNvPr>
          <p:cNvSpPr>
            <a:spLocks noGrp="1"/>
          </p:cNvSpPr>
          <p:nvPr>
            <p:ph type="body" sz="quarter" idx="13"/>
          </p:nvPr>
        </p:nvSpPr>
        <p:spPr/>
        <p:txBody>
          <a:bodyPr/>
          <a:lstStyle/>
          <a:p>
            <a:r>
              <a:rPr lang="en-US" dirty="0"/>
              <a:t>The software review process</a:t>
            </a:r>
            <a:r>
              <a:rPr lang="en-GB" dirty="0"/>
              <a:t> </a:t>
            </a:r>
            <a:endParaRPr lang="en-AU" dirty="0"/>
          </a:p>
        </p:txBody>
      </p:sp>
      <p:pic>
        <p:nvPicPr>
          <p:cNvPr id="8" name="Picture 7" descr="24.7 Review proces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7634" y="1923678"/>
            <a:ext cx="6407471" cy="1404156"/>
          </a:xfrm>
          <a:prstGeom prst="rect">
            <a:avLst/>
          </a:prstGeom>
        </p:spPr>
      </p:pic>
      <p:pic>
        <p:nvPicPr>
          <p:cNvPr id="7" name="Picture 6" descr="A picture containing text, stationary, colorful&#10;&#10;Description automatically generated">
            <a:extLst>
              <a:ext uri="{FF2B5EF4-FFF2-40B4-BE49-F238E27FC236}">
                <a16:creationId xmlns:a16="http://schemas.microsoft.com/office/drawing/2014/main" id="{B423A293-644D-17DE-7CF7-D46A0AE1014B}"/>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5D56A-9A91-809F-D9E3-E15E93B6C63C}"/>
              </a:ext>
            </a:extLst>
          </p:cNvPr>
          <p:cNvSpPr>
            <a:spLocks noGrp="1"/>
          </p:cNvSpPr>
          <p:nvPr>
            <p:ph idx="1"/>
          </p:nvPr>
        </p:nvSpPr>
        <p:spPr/>
        <p:txBody>
          <a:bodyPr/>
          <a:lstStyle/>
          <a:p>
            <a:endParaRPr lang="en-AU" dirty="0"/>
          </a:p>
          <a:p>
            <a:r>
              <a:rPr lang="en-AU" dirty="0"/>
              <a:t>There are three simple techniques for reliability improvement that can be applied in any software company. </a:t>
            </a:r>
          </a:p>
          <a:p>
            <a:pPr lvl="1"/>
            <a:r>
              <a:rPr lang="en-AU" i="1" dirty="0"/>
              <a:t>Fault avoidance</a:t>
            </a:r>
            <a:r>
              <a:rPr lang="en-AU" dirty="0"/>
              <a:t> You should program in such a way that you avoid introducing faults into your program.</a:t>
            </a:r>
          </a:p>
          <a:p>
            <a:pPr lvl="1"/>
            <a:r>
              <a:rPr lang="en-AU" i="1" dirty="0"/>
              <a:t>Input validation</a:t>
            </a:r>
            <a:r>
              <a:rPr lang="en-AU" dirty="0"/>
              <a:t>  You should define the expected format for user inputs and validate that all inputs conform to that format.</a:t>
            </a:r>
          </a:p>
          <a:p>
            <a:pPr lvl="1"/>
            <a:r>
              <a:rPr lang="en-AU" i="1" dirty="0"/>
              <a:t>Failure management</a:t>
            </a:r>
            <a:r>
              <a:rPr lang="en-AU" dirty="0"/>
              <a:t> You should implement your software so that program failures have minimal impact on product users.</a:t>
            </a:r>
          </a:p>
        </p:txBody>
      </p:sp>
      <p:sp>
        <p:nvSpPr>
          <p:cNvPr id="2" name="Slide Number Placeholder 1">
            <a:extLst>
              <a:ext uri="{FF2B5EF4-FFF2-40B4-BE49-F238E27FC236}">
                <a16:creationId xmlns:a16="http://schemas.microsoft.com/office/drawing/2014/main" id="{66AEAE22-71C0-03FC-23B4-C39ECEAB3776}"/>
              </a:ext>
            </a:extLst>
          </p:cNvPr>
          <p:cNvSpPr>
            <a:spLocks noGrp="1"/>
          </p:cNvSpPr>
          <p:nvPr>
            <p:ph type="sldNum" sz="quarter" idx="12"/>
          </p:nvPr>
        </p:nvSpPr>
        <p:spPr/>
        <p:txBody>
          <a:bodyPr/>
          <a:lstStyle/>
          <a:p>
            <a:fld id="{86CB4B4D-7CA3-9044-876B-883B54F8677D}" type="slidenum">
              <a:rPr lang="en-AU" smtClean="0"/>
              <a:t>80</a:t>
            </a:fld>
            <a:endParaRPr lang="en-AU"/>
          </a:p>
        </p:txBody>
      </p:sp>
      <p:sp>
        <p:nvSpPr>
          <p:cNvPr id="78" name="There are three simple techniques for reliability improvement that can be applied in any software company.…"/>
          <p:cNvSpPr txBox="1">
            <a:spLocks noGrp="1"/>
          </p:cNvSpPr>
          <p:nvPr>
            <p:ph type="body" sz="quarter" idx="13"/>
          </p:nvPr>
        </p:nvSpPr>
        <p:spPr>
          <a:prstGeom prst="rect">
            <a:avLst/>
          </a:prstGeom>
        </p:spPr>
        <p:txBody>
          <a:bodyPr>
            <a:normAutofit/>
          </a:bodyPr>
          <a:lstStyle/>
          <a:p>
            <a:r>
              <a:rPr lang="en-AU" dirty="0"/>
              <a:t>Programming for reliability</a:t>
            </a:r>
            <a:endParaRPr dirty="0"/>
          </a:p>
        </p:txBody>
      </p:sp>
      <p:sp>
        <p:nvSpPr>
          <p:cNvPr id="4" name="Footer Placeholder 3">
            <a:extLst>
              <a:ext uri="{FF2B5EF4-FFF2-40B4-BE49-F238E27FC236}">
                <a16:creationId xmlns:a16="http://schemas.microsoft.com/office/drawing/2014/main" id="{0ABFC1DE-79BF-9B7E-63C2-4D2A593BCECD}"/>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DDC889A7-8E3B-FA0C-0B8F-A45398D97BF7}"/>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BB14B7-41FE-5A9E-2EA5-9F922CF22684}"/>
              </a:ext>
            </a:extLst>
          </p:cNvPr>
          <p:cNvSpPr>
            <a:spLocks noGrp="1"/>
          </p:cNvSpPr>
          <p:nvPr>
            <p:ph type="sldNum" sz="quarter" idx="12"/>
          </p:nvPr>
        </p:nvSpPr>
        <p:spPr/>
        <p:txBody>
          <a:bodyPr/>
          <a:lstStyle/>
          <a:p>
            <a:fld id="{86CB4B4D-7CA3-9044-876B-883B54F8677D}" type="slidenum">
              <a:rPr lang="en-AU" smtClean="0"/>
              <a:t>81</a:t>
            </a:fld>
            <a:endParaRPr lang="en-AU"/>
          </a:p>
        </p:txBody>
      </p:sp>
      <p:sp>
        <p:nvSpPr>
          <p:cNvPr id="4" name="Text Placeholder 3">
            <a:extLst>
              <a:ext uri="{FF2B5EF4-FFF2-40B4-BE49-F238E27FC236}">
                <a16:creationId xmlns:a16="http://schemas.microsoft.com/office/drawing/2014/main" id="{27B94437-2655-B5D9-0FF1-F4A12057D21F}"/>
              </a:ext>
            </a:extLst>
          </p:cNvPr>
          <p:cNvSpPr>
            <a:spLocks noGrp="1"/>
          </p:cNvSpPr>
          <p:nvPr>
            <p:ph type="body" sz="quarter" idx="13"/>
          </p:nvPr>
        </p:nvSpPr>
        <p:spPr/>
        <p:txBody>
          <a:bodyPr>
            <a:normAutofit/>
          </a:bodyPr>
          <a:lstStyle/>
          <a:p>
            <a:r>
              <a:rPr lang="en-AU" dirty="0"/>
              <a:t>Underlying causes of program errors</a:t>
            </a:r>
          </a:p>
        </p:txBody>
      </p:sp>
      <p:pic>
        <p:nvPicPr>
          <p:cNvPr id="5" name="Picture 4">
            <a:extLst>
              <a:ext uri="{FF2B5EF4-FFF2-40B4-BE49-F238E27FC236}">
                <a16:creationId xmlns:a16="http://schemas.microsoft.com/office/drawing/2014/main" id="{31D27905-EED1-F144-B6DD-FD368FE035F8}"/>
              </a:ext>
            </a:extLst>
          </p:cNvPr>
          <p:cNvPicPr>
            <a:picLocks noChangeAspect="1"/>
          </p:cNvPicPr>
          <p:nvPr/>
        </p:nvPicPr>
        <p:blipFill rotWithShape="1">
          <a:blip r:embed="rId2">
            <a:extLst>
              <a:ext uri="{28A0092B-C50C-407E-A947-70E740481C1C}">
                <a14:useLocalDpi xmlns:a14="http://schemas.microsoft.com/office/drawing/2010/main" val="0"/>
              </a:ext>
            </a:extLst>
          </a:blip>
          <a:srcRect l="5818" t="14542" r="5957" b="45906"/>
          <a:stretch/>
        </p:blipFill>
        <p:spPr>
          <a:xfrm>
            <a:off x="1143000" y="538659"/>
            <a:ext cx="6640339" cy="4251752"/>
          </a:xfrm>
          <a:prstGeom prst="rect">
            <a:avLst/>
          </a:prstGeom>
        </p:spPr>
      </p:pic>
      <p:sp>
        <p:nvSpPr>
          <p:cNvPr id="6" name="Footer Placeholder 5">
            <a:extLst>
              <a:ext uri="{FF2B5EF4-FFF2-40B4-BE49-F238E27FC236}">
                <a16:creationId xmlns:a16="http://schemas.microsoft.com/office/drawing/2014/main" id="{AC35133D-12A4-2349-0C21-640F27E86E69}"/>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7" name="Picture 6" descr="A picture containing text, stationary, colorful&#10;&#10;Description automatically generated">
            <a:extLst>
              <a:ext uri="{FF2B5EF4-FFF2-40B4-BE49-F238E27FC236}">
                <a16:creationId xmlns:a16="http://schemas.microsoft.com/office/drawing/2014/main" id="{E8D733FD-0E53-256D-2A69-D680FC39D12D}"/>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EF6E66-1262-F61B-5314-3632F554BBE0}"/>
              </a:ext>
            </a:extLst>
          </p:cNvPr>
          <p:cNvSpPr>
            <a:spLocks noGrp="1"/>
          </p:cNvSpPr>
          <p:nvPr>
            <p:ph type="sldNum" sz="quarter" idx="12"/>
          </p:nvPr>
        </p:nvSpPr>
        <p:spPr/>
        <p:txBody>
          <a:bodyPr/>
          <a:lstStyle/>
          <a:p>
            <a:fld id="{86CB4B4D-7CA3-9044-876B-883B54F8677D}" type="slidenum">
              <a:rPr lang="en-AU" smtClean="0"/>
              <a:t>82</a:t>
            </a:fld>
            <a:endParaRPr lang="en-AU"/>
          </a:p>
        </p:txBody>
      </p:sp>
      <p:sp>
        <p:nvSpPr>
          <p:cNvPr id="4" name="Text Placeholder 3">
            <a:extLst>
              <a:ext uri="{FF2B5EF4-FFF2-40B4-BE49-F238E27FC236}">
                <a16:creationId xmlns:a16="http://schemas.microsoft.com/office/drawing/2014/main" id="{8F8D90DF-39B7-4B08-0111-4D7D459ADE4B}"/>
              </a:ext>
            </a:extLst>
          </p:cNvPr>
          <p:cNvSpPr>
            <a:spLocks noGrp="1"/>
          </p:cNvSpPr>
          <p:nvPr>
            <p:ph type="body" sz="quarter" idx="13"/>
          </p:nvPr>
        </p:nvSpPr>
        <p:spPr/>
        <p:txBody>
          <a:bodyPr/>
          <a:lstStyle/>
          <a:p>
            <a:r>
              <a:rPr lang="en-AU" dirty="0"/>
              <a:t>Software complexity</a:t>
            </a:r>
          </a:p>
        </p:txBody>
      </p:sp>
      <p:pic>
        <p:nvPicPr>
          <p:cNvPr id="5" name="Picture 4">
            <a:extLst>
              <a:ext uri="{FF2B5EF4-FFF2-40B4-BE49-F238E27FC236}">
                <a16:creationId xmlns:a16="http://schemas.microsoft.com/office/drawing/2014/main" id="{6635A777-B329-B34B-ABBE-787FF3C57204}"/>
              </a:ext>
            </a:extLst>
          </p:cNvPr>
          <p:cNvPicPr>
            <a:picLocks noChangeAspect="1"/>
          </p:cNvPicPr>
          <p:nvPr/>
        </p:nvPicPr>
        <p:blipFill rotWithShape="1">
          <a:blip r:embed="rId2">
            <a:extLst>
              <a:ext uri="{28A0092B-C50C-407E-A947-70E740481C1C}">
                <a14:useLocalDpi xmlns:a14="http://schemas.microsoft.com/office/drawing/2010/main" val="0"/>
              </a:ext>
            </a:extLst>
          </a:blip>
          <a:srcRect l="15876" t="12460" r="28230" b="45697"/>
          <a:stretch/>
        </p:blipFill>
        <p:spPr>
          <a:xfrm>
            <a:off x="2202266" y="275385"/>
            <a:ext cx="4553262" cy="4868115"/>
          </a:xfrm>
          <a:prstGeom prst="rect">
            <a:avLst/>
          </a:prstGeom>
        </p:spPr>
      </p:pic>
      <p:sp>
        <p:nvSpPr>
          <p:cNvPr id="6" name="Footer Placeholder 5">
            <a:extLst>
              <a:ext uri="{FF2B5EF4-FFF2-40B4-BE49-F238E27FC236}">
                <a16:creationId xmlns:a16="http://schemas.microsoft.com/office/drawing/2014/main" id="{50DD34A7-0766-C5D9-9281-AB059538032F}"/>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7" name="Picture 6" descr="A picture containing text, stationary, colorful&#10;&#10;Description automatically generated">
            <a:extLst>
              <a:ext uri="{FF2B5EF4-FFF2-40B4-BE49-F238E27FC236}">
                <a16:creationId xmlns:a16="http://schemas.microsoft.com/office/drawing/2014/main" id="{E7797B3F-12EE-933E-39E0-20CB144286FC}"/>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01E5E6-3A2F-9C91-2598-90B02AAE0BFD}"/>
              </a:ext>
            </a:extLst>
          </p:cNvPr>
          <p:cNvSpPr>
            <a:spLocks noGrp="1"/>
          </p:cNvSpPr>
          <p:nvPr>
            <p:ph idx="1"/>
          </p:nvPr>
        </p:nvSpPr>
        <p:spPr/>
        <p:txBody>
          <a:bodyPr>
            <a:normAutofit fontScale="55000" lnSpcReduction="20000"/>
          </a:bodyPr>
          <a:lstStyle/>
          <a:p>
            <a:pPr marL="168764" indent="-168764" defTabSz="292660">
              <a:spcBef>
                <a:spcPts val="1477"/>
              </a:spcBef>
              <a:defRPr sz="2660"/>
            </a:pPr>
            <a:endParaRPr lang="en-AU" dirty="0"/>
          </a:p>
          <a:p>
            <a:pPr marL="168764" indent="-168764" defTabSz="292660">
              <a:spcBef>
                <a:spcPts val="1477"/>
              </a:spcBef>
              <a:defRPr sz="2660"/>
            </a:pPr>
            <a:r>
              <a:rPr lang="en-AU" dirty="0"/>
              <a:t>Complexity is related to the number of relationships between elements in a program and the type and nature of these relationships</a:t>
            </a:r>
          </a:p>
          <a:p>
            <a:pPr marL="168764" indent="-168764" defTabSz="292660">
              <a:spcBef>
                <a:spcPts val="1477"/>
              </a:spcBef>
              <a:defRPr sz="2660"/>
            </a:pPr>
            <a:r>
              <a:rPr lang="en-AU" dirty="0"/>
              <a:t>The number of relationships between entities is called the coupling. The higher the coupling, the more complex the system. </a:t>
            </a:r>
          </a:p>
          <a:p>
            <a:pPr marL="496250" lvl="1" indent="-267211" defTabSz="292660">
              <a:spcBef>
                <a:spcPts val="1477"/>
              </a:spcBef>
              <a:defRPr sz="2280"/>
            </a:pPr>
            <a:r>
              <a:rPr lang="en-AU" dirty="0"/>
              <a:t>The shaded node on the previous slide has a relatively high coupling because it has relationships with six other nodes.</a:t>
            </a:r>
          </a:p>
          <a:p>
            <a:pPr marL="168764" indent="-168764" defTabSz="292660">
              <a:spcBef>
                <a:spcPts val="1477"/>
              </a:spcBef>
              <a:defRPr sz="2660"/>
            </a:pPr>
            <a:r>
              <a:rPr lang="en-AU" dirty="0"/>
              <a:t>A static relationship is one that is stable and does not depend on program execution. </a:t>
            </a:r>
          </a:p>
          <a:p>
            <a:pPr marL="496250" lvl="1" indent="-267211" defTabSz="292660">
              <a:spcBef>
                <a:spcPts val="1477"/>
              </a:spcBef>
              <a:defRPr sz="2280"/>
            </a:pPr>
            <a:r>
              <a:rPr lang="en-AU" dirty="0"/>
              <a:t>Whether or not one component is part of another component is a static relationship. </a:t>
            </a:r>
          </a:p>
          <a:p>
            <a:pPr marL="168764" indent="-168764" defTabSz="292660">
              <a:spcBef>
                <a:spcPts val="1477"/>
              </a:spcBef>
              <a:defRPr sz="2660"/>
            </a:pPr>
            <a:r>
              <a:rPr lang="en-AU" dirty="0"/>
              <a:t>Dynamic relationships, which change over time, are more complex than static relationships. </a:t>
            </a:r>
          </a:p>
          <a:p>
            <a:pPr marL="496250" lvl="1" indent="-267211" defTabSz="292660">
              <a:spcBef>
                <a:spcPts val="1477"/>
              </a:spcBef>
              <a:defRPr sz="2280"/>
            </a:pPr>
            <a:r>
              <a:rPr lang="en-AU" dirty="0"/>
              <a:t>An example of a dynamic relationship is the ‘calls’ relationship between functions.</a:t>
            </a:r>
          </a:p>
        </p:txBody>
      </p:sp>
      <p:sp>
        <p:nvSpPr>
          <p:cNvPr id="2" name="Slide Number Placeholder 1">
            <a:extLst>
              <a:ext uri="{FF2B5EF4-FFF2-40B4-BE49-F238E27FC236}">
                <a16:creationId xmlns:a16="http://schemas.microsoft.com/office/drawing/2014/main" id="{940DD30D-C5B9-A23D-4C8A-ADECAA92E9E4}"/>
              </a:ext>
            </a:extLst>
          </p:cNvPr>
          <p:cNvSpPr>
            <a:spLocks noGrp="1"/>
          </p:cNvSpPr>
          <p:nvPr>
            <p:ph type="sldNum" sz="quarter" idx="12"/>
          </p:nvPr>
        </p:nvSpPr>
        <p:spPr/>
        <p:txBody>
          <a:bodyPr/>
          <a:lstStyle/>
          <a:p>
            <a:fld id="{86CB4B4D-7CA3-9044-876B-883B54F8677D}" type="slidenum">
              <a:rPr lang="en-AU" smtClean="0"/>
              <a:t>83</a:t>
            </a:fld>
            <a:endParaRPr lang="en-AU"/>
          </a:p>
        </p:txBody>
      </p:sp>
      <p:sp>
        <p:nvSpPr>
          <p:cNvPr id="4" name="Footer Placeholder 3">
            <a:extLst>
              <a:ext uri="{FF2B5EF4-FFF2-40B4-BE49-F238E27FC236}">
                <a16:creationId xmlns:a16="http://schemas.microsoft.com/office/drawing/2014/main" id="{7B1FDA93-B5A7-FBB8-7431-87C260A0556A}"/>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311A4A31-817B-8132-E08B-DD56EF404F65}"/>
              </a:ext>
            </a:extLst>
          </p:cNvPr>
          <p:cNvPicPr>
            <a:picLocks noChangeAspect="1"/>
          </p:cNvPicPr>
          <p:nvPr/>
        </p:nvPicPr>
        <p:blipFill>
          <a:blip r:embed="rId2"/>
          <a:stretch>
            <a:fillRect/>
          </a:stretch>
        </p:blipFill>
        <p:spPr>
          <a:xfrm>
            <a:off x="8129069" y="0"/>
            <a:ext cx="1014931" cy="1126446"/>
          </a:xfrm>
          <a:prstGeom prst="rect">
            <a:avLst/>
          </a:prstGeom>
        </p:spPr>
      </p:pic>
      <p:sp>
        <p:nvSpPr>
          <p:cNvPr id="7" name="Text Placeholder 6">
            <a:extLst>
              <a:ext uri="{FF2B5EF4-FFF2-40B4-BE49-F238E27FC236}">
                <a16:creationId xmlns:a16="http://schemas.microsoft.com/office/drawing/2014/main" id="{B9255879-09BB-33DF-20A3-D1E79768ED14}"/>
              </a:ext>
            </a:extLst>
          </p:cNvPr>
          <p:cNvSpPr>
            <a:spLocks noGrp="1"/>
          </p:cNvSpPr>
          <p:nvPr>
            <p:ph type="body" sz="quarter" idx="13"/>
          </p:nvPr>
        </p:nvSpPr>
        <p:spPr/>
        <p:txBody>
          <a:bodyPr/>
          <a:lstStyle/>
          <a:p>
            <a:r>
              <a:rPr lang="en-AU" dirty="0"/>
              <a:t>Program Complexity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0AB54D-1D9F-3351-F5E6-F3CE9C4B4136}"/>
              </a:ext>
            </a:extLst>
          </p:cNvPr>
          <p:cNvSpPr>
            <a:spLocks noGrp="1"/>
          </p:cNvSpPr>
          <p:nvPr>
            <p:ph idx="1"/>
          </p:nvPr>
        </p:nvSpPr>
        <p:spPr/>
        <p:txBody>
          <a:bodyPr>
            <a:normAutofit fontScale="92500"/>
          </a:bodyPr>
          <a:lstStyle/>
          <a:p>
            <a:r>
              <a:rPr lang="en-AU" b="1" dirty="0"/>
              <a:t>Reading complexity</a:t>
            </a:r>
            <a:br>
              <a:rPr lang="en-AU" dirty="0"/>
            </a:br>
            <a:r>
              <a:rPr lang="en-AU" dirty="0"/>
              <a:t>This reflects how hard it is to read and understand the program.</a:t>
            </a:r>
          </a:p>
          <a:p>
            <a:r>
              <a:rPr lang="en-AU" b="1" dirty="0"/>
              <a:t>Structural complexity</a:t>
            </a:r>
            <a:br>
              <a:rPr lang="en-AU" dirty="0"/>
            </a:br>
            <a:r>
              <a:rPr lang="en-AU" dirty="0"/>
              <a:t>This reflects the number and types of relationship between the structures (classes, objects, methods or functions) in your program.</a:t>
            </a:r>
          </a:p>
          <a:p>
            <a:r>
              <a:rPr lang="en-AU" b="1" dirty="0"/>
              <a:t>Data complexity</a:t>
            </a:r>
            <a:br>
              <a:rPr lang="en-AU" dirty="0"/>
            </a:br>
            <a:r>
              <a:rPr lang="en-AU" dirty="0"/>
              <a:t>This reflects the representations of data used and relationships between the data elements in your program.</a:t>
            </a:r>
          </a:p>
          <a:p>
            <a:r>
              <a:rPr lang="en-AU" b="1" dirty="0"/>
              <a:t>Decision complexity</a:t>
            </a:r>
            <a:br>
              <a:rPr lang="en-AU" b="1" dirty="0"/>
            </a:br>
            <a:r>
              <a:rPr lang="en-AU" dirty="0"/>
              <a:t>This reflects the complexity of the decisions in your program</a:t>
            </a:r>
          </a:p>
        </p:txBody>
      </p:sp>
      <p:sp>
        <p:nvSpPr>
          <p:cNvPr id="2" name="Slide Number Placeholder 1">
            <a:extLst>
              <a:ext uri="{FF2B5EF4-FFF2-40B4-BE49-F238E27FC236}">
                <a16:creationId xmlns:a16="http://schemas.microsoft.com/office/drawing/2014/main" id="{C1DD1D27-52DF-9324-C654-B06E0B5BCD63}"/>
              </a:ext>
            </a:extLst>
          </p:cNvPr>
          <p:cNvSpPr>
            <a:spLocks noGrp="1"/>
          </p:cNvSpPr>
          <p:nvPr>
            <p:ph type="sldNum" sz="quarter" idx="12"/>
          </p:nvPr>
        </p:nvSpPr>
        <p:spPr/>
        <p:txBody>
          <a:bodyPr/>
          <a:lstStyle/>
          <a:p>
            <a:fld id="{86CB4B4D-7CA3-9044-876B-883B54F8677D}" type="slidenum">
              <a:rPr lang="en-AU" smtClean="0"/>
              <a:t>84</a:t>
            </a:fld>
            <a:endParaRPr lang="en-AU"/>
          </a:p>
        </p:txBody>
      </p:sp>
      <p:sp>
        <p:nvSpPr>
          <p:cNvPr id="94" name="Reading complexity This reflects how hard it is to read and understand the program.…"/>
          <p:cNvSpPr txBox="1">
            <a:spLocks noGrp="1"/>
          </p:cNvSpPr>
          <p:nvPr>
            <p:ph type="body" sz="quarter" idx="13"/>
          </p:nvPr>
        </p:nvSpPr>
        <p:spPr>
          <a:prstGeom prst="rect">
            <a:avLst/>
          </a:prstGeom>
        </p:spPr>
        <p:txBody>
          <a:bodyPr>
            <a:normAutofit/>
          </a:bodyPr>
          <a:lstStyle/>
          <a:p>
            <a:r>
              <a:rPr lang="en-AU" dirty="0"/>
              <a:t>Types of complexity</a:t>
            </a:r>
            <a:endParaRPr dirty="0"/>
          </a:p>
        </p:txBody>
      </p:sp>
      <p:sp>
        <p:nvSpPr>
          <p:cNvPr id="4" name="Footer Placeholder 3">
            <a:extLst>
              <a:ext uri="{FF2B5EF4-FFF2-40B4-BE49-F238E27FC236}">
                <a16:creationId xmlns:a16="http://schemas.microsoft.com/office/drawing/2014/main" id="{DCAE5A15-7BDA-4F88-755B-FB4D4DB1EDDE}"/>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2A4782A3-6CC0-17DD-C908-6A9FC94B8883}"/>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56D190-0ACC-7B35-369A-698DEDC4C503}"/>
              </a:ext>
            </a:extLst>
          </p:cNvPr>
          <p:cNvSpPr>
            <a:spLocks noGrp="1"/>
          </p:cNvSpPr>
          <p:nvPr>
            <p:ph idx="1"/>
          </p:nvPr>
        </p:nvSpPr>
        <p:spPr/>
        <p:txBody>
          <a:bodyPr>
            <a:normAutofit fontScale="62500" lnSpcReduction="20000"/>
          </a:bodyPr>
          <a:lstStyle/>
          <a:p>
            <a:r>
              <a:rPr lang="en-AU" b="1" i="1" dirty="0"/>
              <a:t>Structural complexity</a:t>
            </a:r>
          </a:p>
          <a:p>
            <a:pPr lvl="1">
              <a:spcBef>
                <a:spcPts val="264"/>
              </a:spcBef>
            </a:pPr>
            <a:r>
              <a:rPr lang="en-AU" dirty="0"/>
              <a:t>Functions should do one thing and one thing only</a:t>
            </a:r>
          </a:p>
          <a:p>
            <a:pPr lvl="1">
              <a:spcBef>
                <a:spcPts val="264"/>
              </a:spcBef>
            </a:pPr>
            <a:r>
              <a:rPr lang="en-AU" dirty="0"/>
              <a:t>Functions should never have side-effects</a:t>
            </a:r>
          </a:p>
          <a:p>
            <a:pPr lvl="1">
              <a:spcBef>
                <a:spcPts val="264"/>
              </a:spcBef>
            </a:pPr>
            <a:r>
              <a:rPr lang="en-AU" dirty="0"/>
              <a:t>Every class should have a single responsibility</a:t>
            </a:r>
          </a:p>
          <a:p>
            <a:pPr lvl="1">
              <a:spcBef>
                <a:spcPts val="264"/>
              </a:spcBef>
            </a:pPr>
            <a:r>
              <a:rPr lang="en-AU" dirty="0"/>
              <a:t>Minimize the depth of inheritance hierarchies</a:t>
            </a:r>
          </a:p>
          <a:p>
            <a:pPr lvl="1">
              <a:spcBef>
                <a:spcPts val="264"/>
              </a:spcBef>
            </a:pPr>
            <a:r>
              <a:rPr lang="en-AU" dirty="0"/>
              <a:t>Avoid multiple inheritance</a:t>
            </a:r>
          </a:p>
          <a:p>
            <a:pPr lvl="1">
              <a:spcBef>
                <a:spcPts val="264"/>
              </a:spcBef>
            </a:pPr>
            <a:r>
              <a:rPr lang="en-AU" dirty="0"/>
              <a:t>Avoid threads (parallelism) unless absolutely necessary</a:t>
            </a:r>
          </a:p>
          <a:p>
            <a:r>
              <a:rPr lang="en-AU" b="1" i="1" dirty="0"/>
              <a:t>Data complexity</a:t>
            </a:r>
          </a:p>
          <a:p>
            <a:pPr lvl="1">
              <a:spcBef>
                <a:spcPts val="264"/>
              </a:spcBef>
            </a:pPr>
            <a:r>
              <a:rPr lang="en-AU" dirty="0"/>
              <a:t>Define interfaces for all abstractions</a:t>
            </a:r>
          </a:p>
          <a:p>
            <a:pPr lvl="1">
              <a:spcBef>
                <a:spcPts val="264"/>
              </a:spcBef>
            </a:pPr>
            <a:r>
              <a:rPr lang="en-AU" dirty="0"/>
              <a:t>Define abstract data types</a:t>
            </a:r>
          </a:p>
          <a:p>
            <a:pPr lvl="1">
              <a:spcBef>
                <a:spcPts val="264"/>
              </a:spcBef>
            </a:pPr>
            <a:r>
              <a:rPr lang="en-AU" dirty="0"/>
              <a:t>Avoid using floating-point numbers</a:t>
            </a:r>
          </a:p>
          <a:p>
            <a:pPr lvl="1">
              <a:spcBef>
                <a:spcPts val="264"/>
              </a:spcBef>
            </a:pPr>
            <a:r>
              <a:rPr lang="en-AU" dirty="0"/>
              <a:t>Never use data aliases</a:t>
            </a:r>
          </a:p>
          <a:p>
            <a:r>
              <a:rPr lang="en-AU" b="1" i="1" dirty="0"/>
              <a:t>Conditional complexity</a:t>
            </a:r>
          </a:p>
          <a:p>
            <a:pPr lvl="1">
              <a:spcBef>
                <a:spcPts val="264"/>
              </a:spcBef>
            </a:pPr>
            <a:r>
              <a:rPr lang="en-AU" dirty="0"/>
              <a:t>Avoid deeply nested conditional statements</a:t>
            </a:r>
          </a:p>
          <a:p>
            <a:pPr lvl="1">
              <a:spcBef>
                <a:spcPts val="264"/>
              </a:spcBef>
            </a:pPr>
            <a:r>
              <a:rPr lang="en-AU" dirty="0"/>
              <a:t>Avoid complex conditional expressions</a:t>
            </a:r>
          </a:p>
        </p:txBody>
      </p:sp>
      <p:sp>
        <p:nvSpPr>
          <p:cNvPr id="2" name="Slide Number Placeholder 1">
            <a:extLst>
              <a:ext uri="{FF2B5EF4-FFF2-40B4-BE49-F238E27FC236}">
                <a16:creationId xmlns:a16="http://schemas.microsoft.com/office/drawing/2014/main" id="{98EA148E-1531-1D07-8EB7-62A338170461}"/>
              </a:ext>
            </a:extLst>
          </p:cNvPr>
          <p:cNvSpPr>
            <a:spLocks noGrp="1"/>
          </p:cNvSpPr>
          <p:nvPr>
            <p:ph type="sldNum" sz="quarter" idx="12"/>
          </p:nvPr>
        </p:nvSpPr>
        <p:spPr/>
        <p:txBody>
          <a:bodyPr/>
          <a:lstStyle/>
          <a:p>
            <a:fld id="{86CB4B4D-7CA3-9044-876B-883B54F8677D}" type="slidenum">
              <a:rPr lang="en-AU" smtClean="0"/>
              <a:t>85</a:t>
            </a:fld>
            <a:endParaRPr lang="en-AU"/>
          </a:p>
        </p:txBody>
      </p:sp>
      <p:sp>
        <p:nvSpPr>
          <p:cNvPr id="96" name="Structural complexity…"/>
          <p:cNvSpPr txBox="1">
            <a:spLocks noGrp="1"/>
          </p:cNvSpPr>
          <p:nvPr>
            <p:ph type="body" sz="quarter" idx="13"/>
          </p:nvPr>
        </p:nvSpPr>
        <p:spPr>
          <a:prstGeom prst="rect">
            <a:avLst/>
          </a:prstGeom>
        </p:spPr>
        <p:txBody>
          <a:bodyPr>
            <a:normAutofit/>
          </a:bodyPr>
          <a:lstStyle/>
          <a:p>
            <a:r>
              <a:rPr lang="en-AU" dirty="0"/>
              <a:t>Complexity reduction guidelines</a:t>
            </a:r>
            <a:endParaRPr dirty="0"/>
          </a:p>
        </p:txBody>
      </p:sp>
      <p:sp>
        <p:nvSpPr>
          <p:cNvPr id="4" name="Footer Placeholder 3">
            <a:extLst>
              <a:ext uri="{FF2B5EF4-FFF2-40B4-BE49-F238E27FC236}">
                <a16:creationId xmlns:a16="http://schemas.microsoft.com/office/drawing/2014/main" id="{D4DBAE3E-D5DF-4841-74B0-9FB1D87E4DE7}"/>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E229C689-239C-A7F8-D857-31AD5D286462}"/>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BF7FB0-7DCF-5727-1971-6F92939ED6C9}"/>
              </a:ext>
            </a:extLst>
          </p:cNvPr>
          <p:cNvSpPr>
            <a:spLocks noGrp="1"/>
          </p:cNvSpPr>
          <p:nvPr>
            <p:ph idx="1"/>
          </p:nvPr>
        </p:nvSpPr>
        <p:spPr/>
        <p:txBody>
          <a:bodyPr/>
          <a:lstStyle/>
          <a:p>
            <a:endParaRPr lang="en-AU" dirty="0"/>
          </a:p>
          <a:p>
            <a:r>
              <a:rPr lang="en-AU" dirty="0"/>
              <a:t>You should design classes so that there is only a single reason to change a class. </a:t>
            </a:r>
          </a:p>
          <a:p>
            <a:pPr lvl="1"/>
            <a:r>
              <a:rPr lang="en-AU" dirty="0"/>
              <a:t>If you adopt this approach, your classes will be smaller and more cohesive.</a:t>
            </a:r>
          </a:p>
          <a:p>
            <a:pPr lvl="1"/>
            <a:r>
              <a:rPr lang="en-AU" dirty="0"/>
              <a:t>They will therefore be less complex and easier to understand and change. </a:t>
            </a:r>
          </a:p>
          <a:p>
            <a:r>
              <a:rPr lang="en-AU" dirty="0"/>
              <a:t>The notion of ‘a single reason to change’ is, I think, quite hard to understand. However, in a blog post, Bob Martin explains the single responsibility principle in a much better way:</a:t>
            </a:r>
          </a:p>
          <a:p>
            <a:pPr lvl="1"/>
            <a:r>
              <a:rPr lang="en-AU" dirty="0"/>
              <a:t>Gather together the things that change for the same reasons. </a:t>
            </a:r>
          </a:p>
          <a:p>
            <a:pPr lvl="1"/>
            <a:r>
              <a:rPr lang="en-AU" dirty="0"/>
              <a:t>Separate those things that change for different reasons.</a:t>
            </a:r>
          </a:p>
        </p:txBody>
      </p:sp>
      <p:sp>
        <p:nvSpPr>
          <p:cNvPr id="2" name="Slide Number Placeholder 1">
            <a:extLst>
              <a:ext uri="{FF2B5EF4-FFF2-40B4-BE49-F238E27FC236}">
                <a16:creationId xmlns:a16="http://schemas.microsoft.com/office/drawing/2014/main" id="{7ABF8CD5-85B7-527E-86FC-227C86E8D9A3}"/>
              </a:ext>
            </a:extLst>
          </p:cNvPr>
          <p:cNvSpPr>
            <a:spLocks noGrp="1"/>
          </p:cNvSpPr>
          <p:nvPr>
            <p:ph type="sldNum" sz="quarter" idx="12"/>
          </p:nvPr>
        </p:nvSpPr>
        <p:spPr/>
        <p:txBody>
          <a:bodyPr/>
          <a:lstStyle/>
          <a:p>
            <a:fld id="{86CB4B4D-7CA3-9044-876B-883B54F8677D}" type="slidenum">
              <a:rPr lang="en-AU" smtClean="0"/>
              <a:t>86</a:t>
            </a:fld>
            <a:endParaRPr lang="en-AU"/>
          </a:p>
        </p:txBody>
      </p:sp>
      <p:sp>
        <p:nvSpPr>
          <p:cNvPr id="102" name="You should design classes so that there is only a single reason to change a class.…"/>
          <p:cNvSpPr txBox="1">
            <a:spLocks noGrp="1"/>
          </p:cNvSpPr>
          <p:nvPr>
            <p:ph type="body" sz="quarter" idx="13"/>
          </p:nvPr>
        </p:nvSpPr>
        <p:spPr>
          <a:prstGeom prst="rect">
            <a:avLst/>
          </a:prstGeom>
        </p:spPr>
        <p:txBody>
          <a:bodyPr>
            <a:normAutofit lnSpcReduction="10000"/>
          </a:bodyPr>
          <a:lstStyle/>
          <a:p>
            <a:r>
              <a:rPr lang="en-AU" dirty="0"/>
              <a:t>Ensure that every class has a single responsibility</a:t>
            </a:r>
            <a:endParaRPr dirty="0"/>
          </a:p>
        </p:txBody>
      </p:sp>
      <p:sp>
        <p:nvSpPr>
          <p:cNvPr id="4" name="Footer Placeholder 3">
            <a:extLst>
              <a:ext uri="{FF2B5EF4-FFF2-40B4-BE49-F238E27FC236}">
                <a16:creationId xmlns:a16="http://schemas.microsoft.com/office/drawing/2014/main" id="{BF299D0E-879C-E31F-A9DF-D862124726C7}"/>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AAFF4560-75CA-65BE-B75E-808BDED56DF4}"/>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CFF5E9-0C09-26A1-CD50-6571E083A1F7}"/>
              </a:ext>
            </a:extLst>
          </p:cNvPr>
          <p:cNvSpPr>
            <a:spLocks noGrp="1"/>
          </p:cNvSpPr>
          <p:nvPr>
            <p:ph type="sldNum" sz="quarter" idx="12"/>
          </p:nvPr>
        </p:nvSpPr>
        <p:spPr/>
        <p:txBody>
          <a:bodyPr/>
          <a:lstStyle/>
          <a:p>
            <a:fld id="{86CB4B4D-7CA3-9044-876B-883B54F8677D}" type="slidenum">
              <a:rPr lang="en-AU" smtClean="0"/>
              <a:t>87</a:t>
            </a:fld>
            <a:endParaRPr lang="en-AU"/>
          </a:p>
        </p:txBody>
      </p:sp>
      <p:sp>
        <p:nvSpPr>
          <p:cNvPr id="4" name="Text Placeholder 3">
            <a:extLst>
              <a:ext uri="{FF2B5EF4-FFF2-40B4-BE49-F238E27FC236}">
                <a16:creationId xmlns:a16="http://schemas.microsoft.com/office/drawing/2014/main" id="{E7477838-4552-4175-538E-34C6BEDDE03A}"/>
              </a:ext>
            </a:extLst>
          </p:cNvPr>
          <p:cNvSpPr>
            <a:spLocks noGrp="1"/>
          </p:cNvSpPr>
          <p:nvPr>
            <p:ph type="body" sz="quarter" idx="13"/>
          </p:nvPr>
        </p:nvSpPr>
        <p:spPr/>
        <p:txBody>
          <a:bodyPr/>
          <a:lstStyle/>
          <a:p>
            <a:r>
              <a:rPr lang="en-AU" dirty="0"/>
              <a:t>The </a:t>
            </a:r>
            <a:r>
              <a:rPr lang="en-AU" dirty="0" err="1"/>
              <a:t>DeviceInventory</a:t>
            </a:r>
            <a:r>
              <a:rPr lang="en-AU" dirty="0"/>
              <a:t> class</a:t>
            </a:r>
          </a:p>
        </p:txBody>
      </p:sp>
      <p:pic>
        <p:nvPicPr>
          <p:cNvPr id="6" name="Picture 5">
            <a:extLst>
              <a:ext uri="{FF2B5EF4-FFF2-40B4-BE49-F238E27FC236}">
                <a16:creationId xmlns:a16="http://schemas.microsoft.com/office/drawing/2014/main" id="{0371E51D-06B7-DB4D-8F57-562F1610BCEB}"/>
              </a:ext>
            </a:extLst>
          </p:cNvPr>
          <p:cNvPicPr>
            <a:picLocks noChangeAspect="1"/>
          </p:cNvPicPr>
          <p:nvPr/>
        </p:nvPicPr>
        <p:blipFill rotWithShape="1">
          <a:blip r:embed="rId2">
            <a:extLst>
              <a:ext uri="{28A0092B-C50C-407E-A947-70E740481C1C}">
                <a14:useLocalDpi xmlns:a14="http://schemas.microsoft.com/office/drawing/2010/main" val="0"/>
              </a:ext>
            </a:extLst>
          </a:blip>
          <a:srcRect l="12307" t="14125" r="10391" b="50000"/>
          <a:stretch/>
        </p:blipFill>
        <p:spPr>
          <a:xfrm>
            <a:off x="1143001" y="418963"/>
            <a:ext cx="6723758" cy="4456646"/>
          </a:xfrm>
          <a:prstGeom prst="rect">
            <a:avLst/>
          </a:prstGeom>
        </p:spPr>
      </p:pic>
      <p:sp>
        <p:nvSpPr>
          <p:cNvPr id="5" name="Footer Placeholder 4">
            <a:extLst>
              <a:ext uri="{FF2B5EF4-FFF2-40B4-BE49-F238E27FC236}">
                <a16:creationId xmlns:a16="http://schemas.microsoft.com/office/drawing/2014/main" id="{2FAC9B79-44A5-DF9A-0374-B1AC2C5A31E0}"/>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7" name="Picture 6" descr="A picture containing text, stationary, colorful&#10;&#10;Description automatically generated">
            <a:extLst>
              <a:ext uri="{FF2B5EF4-FFF2-40B4-BE49-F238E27FC236}">
                <a16:creationId xmlns:a16="http://schemas.microsoft.com/office/drawing/2014/main" id="{3E416C0A-5566-3483-15D0-6456EA1603AB}"/>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39833A-1B38-563B-083B-B3574B432F0F}"/>
              </a:ext>
            </a:extLst>
          </p:cNvPr>
          <p:cNvSpPr>
            <a:spLocks noGrp="1"/>
          </p:cNvSpPr>
          <p:nvPr>
            <p:ph idx="1"/>
          </p:nvPr>
        </p:nvSpPr>
        <p:spPr/>
        <p:txBody>
          <a:bodyPr>
            <a:normAutofit fontScale="62500" lnSpcReduction="20000"/>
          </a:bodyPr>
          <a:lstStyle/>
          <a:p>
            <a:pPr marL="175871" indent="-175871" defTabSz="304983">
              <a:spcBef>
                <a:spcPts val="1529"/>
              </a:spcBef>
              <a:defRPr sz="2772"/>
            </a:pPr>
            <a:endParaRPr lang="en-AU" dirty="0"/>
          </a:p>
          <a:p>
            <a:pPr marL="175871" indent="-175871" defTabSz="304983">
              <a:spcBef>
                <a:spcPts val="1529"/>
              </a:spcBef>
              <a:defRPr sz="2772"/>
            </a:pPr>
            <a:r>
              <a:rPr lang="en-AU" dirty="0"/>
              <a:t>One way of making this change is to add a </a:t>
            </a:r>
            <a:r>
              <a:rPr lang="en-AU" dirty="0" err="1"/>
              <a:t>printInventory</a:t>
            </a:r>
            <a:r>
              <a:rPr lang="en-AU" dirty="0"/>
              <a:t> method, as shown in the previous slide. </a:t>
            </a:r>
          </a:p>
          <a:p>
            <a:pPr marL="175871" indent="-175871" defTabSz="304983">
              <a:spcBef>
                <a:spcPts val="1529"/>
              </a:spcBef>
              <a:defRPr sz="2772"/>
            </a:pPr>
            <a:r>
              <a:rPr lang="en-AU" dirty="0"/>
              <a:t>This change breaks the single responsibility principle as it then adds an additional ‘reason to change’ the class. </a:t>
            </a:r>
          </a:p>
          <a:p>
            <a:pPr marL="517145" lvl="1" indent="-278462" defTabSz="304983">
              <a:spcBef>
                <a:spcPts val="1529"/>
              </a:spcBef>
              <a:defRPr sz="2376"/>
            </a:pPr>
            <a:r>
              <a:rPr lang="en-AU" dirty="0"/>
              <a:t>Without the </a:t>
            </a:r>
            <a:r>
              <a:rPr lang="en-AU" dirty="0" err="1"/>
              <a:t>printInventory</a:t>
            </a:r>
            <a:r>
              <a:rPr lang="en-AU" dirty="0"/>
              <a:t> method, the reason to change the class is that there has been some fundamental change in the inventory, such as recording who is using their personal phone for business purposes. </a:t>
            </a:r>
          </a:p>
          <a:p>
            <a:pPr marL="517145" lvl="1" indent="-278462" defTabSz="304983">
              <a:spcBef>
                <a:spcPts val="1529"/>
              </a:spcBef>
              <a:defRPr sz="2376"/>
            </a:pPr>
            <a:r>
              <a:rPr lang="en-AU" dirty="0"/>
              <a:t>However, if you add a print method, you are associating another data type (a report) with the class. Another reason for changing this class might then be to change the format of the printed report.</a:t>
            </a:r>
          </a:p>
          <a:p>
            <a:pPr marL="175871" indent="-175871" defTabSz="304983">
              <a:spcBef>
                <a:spcPts val="1529"/>
              </a:spcBef>
              <a:defRPr sz="2772"/>
            </a:pPr>
            <a:r>
              <a:rPr lang="en-AU" dirty="0"/>
              <a:t>Instead of adding a </a:t>
            </a:r>
            <a:r>
              <a:rPr lang="en-AU" dirty="0" err="1"/>
              <a:t>printInventory</a:t>
            </a:r>
            <a:r>
              <a:rPr lang="en-AU" dirty="0"/>
              <a:t> method to </a:t>
            </a:r>
            <a:r>
              <a:rPr lang="en-AU" dirty="0" err="1"/>
              <a:t>DeviceInventory</a:t>
            </a:r>
            <a:r>
              <a:rPr lang="en-AU" dirty="0"/>
              <a:t>, it is better to add a new class to represent the printed report as shown on the next slide.</a:t>
            </a:r>
          </a:p>
        </p:txBody>
      </p:sp>
      <p:sp>
        <p:nvSpPr>
          <p:cNvPr id="2" name="Slide Number Placeholder 1">
            <a:extLst>
              <a:ext uri="{FF2B5EF4-FFF2-40B4-BE49-F238E27FC236}">
                <a16:creationId xmlns:a16="http://schemas.microsoft.com/office/drawing/2014/main" id="{4E76D410-DD66-07DD-4AC2-1B87653F4329}"/>
              </a:ext>
            </a:extLst>
          </p:cNvPr>
          <p:cNvSpPr>
            <a:spLocks noGrp="1"/>
          </p:cNvSpPr>
          <p:nvPr>
            <p:ph type="sldNum" sz="quarter" idx="12"/>
          </p:nvPr>
        </p:nvSpPr>
        <p:spPr/>
        <p:txBody>
          <a:bodyPr/>
          <a:lstStyle/>
          <a:p>
            <a:fld id="{86CB4B4D-7CA3-9044-876B-883B54F8677D}" type="slidenum">
              <a:rPr lang="en-AU" smtClean="0"/>
              <a:t>88</a:t>
            </a:fld>
            <a:endParaRPr lang="en-AU"/>
          </a:p>
        </p:txBody>
      </p:sp>
      <p:sp>
        <p:nvSpPr>
          <p:cNvPr id="110" name="One way of making this change is to add a printInventory method, as shown in Figure 8.4 (b).…"/>
          <p:cNvSpPr txBox="1">
            <a:spLocks noGrp="1"/>
          </p:cNvSpPr>
          <p:nvPr>
            <p:ph type="body" sz="quarter" idx="13"/>
          </p:nvPr>
        </p:nvSpPr>
        <p:spPr>
          <a:prstGeom prst="rect">
            <a:avLst/>
          </a:prstGeom>
        </p:spPr>
        <p:txBody>
          <a:bodyPr>
            <a:normAutofit/>
          </a:bodyPr>
          <a:lstStyle/>
          <a:p>
            <a:pPr marL="175871" indent="-175871" defTabSz="304983">
              <a:spcBef>
                <a:spcPts val="1529"/>
              </a:spcBef>
              <a:defRPr sz="2772"/>
            </a:pPr>
            <a:r>
              <a:rPr lang="en-AU" dirty="0"/>
              <a:t>Adding a </a:t>
            </a:r>
            <a:r>
              <a:rPr lang="en-AU" dirty="0" err="1"/>
              <a:t>printInventory</a:t>
            </a:r>
            <a:r>
              <a:rPr lang="en-AU" dirty="0"/>
              <a:t> method</a:t>
            </a:r>
            <a:endParaRPr dirty="0"/>
          </a:p>
        </p:txBody>
      </p:sp>
      <p:sp>
        <p:nvSpPr>
          <p:cNvPr id="4" name="Footer Placeholder 3">
            <a:extLst>
              <a:ext uri="{FF2B5EF4-FFF2-40B4-BE49-F238E27FC236}">
                <a16:creationId xmlns:a16="http://schemas.microsoft.com/office/drawing/2014/main" id="{83E85684-C984-B8BD-317A-2A45936E36A9}"/>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3FCF1DF5-B33D-DB21-2223-F3CCAE552307}"/>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23DEFD-EA29-773F-84BF-3153863B4BE7}"/>
              </a:ext>
            </a:extLst>
          </p:cNvPr>
          <p:cNvSpPr>
            <a:spLocks noGrp="1"/>
          </p:cNvSpPr>
          <p:nvPr>
            <p:ph type="sldNum" sz="quarter" idx="12"/>
          </p:nvPr>
        </p:nvSpPr>
        <p:spPr/>
        <p:txBody>
          <a:bodyPr/>
          <a:lstStyle/>
          <a:p>
            <a:fld id="{86CB4B4D-7CA3-9044-876B-883B54F8677D}" type="slidenum">
              <a:rPr lang="en-AU" smtClean="0"/>
              <a:t>89</a:t>
            </a:fld>
            <a:endParaRPr lang="en-AU"/>
          </a:p>
        </p:txBody>
      </p:sp>
      <p:sp>
        <p:nvSpPr>
          <p:cNvPr id="4" name="Text Placeholder 3">
            <a:extLst>
              <a:ext uri="{FF2B5EF4-FFF2-40B4-BE49-F238E27FC236}">
                <a16:creationId xmlns:a16="http://schemas.microsoft.com/office/drawing/2014/main" id="{620068EC-0FBA-0231-80C5-57558BF86F8B}"/>
              </a:ext>
            </a:extLst>
          </p:cNvPr>
          <p:cNvSpPr>
            <a:spLocks noGrp="1"/>
          </p:cNvSpPr>
          <p:nvPr>
            <p:ph type="body" sz="quarter" idx="13"/>
          </p:nvPr>
        </p:nvSpPr>
        <p:spPr/>
        <p:txBody>
          <a:bodyPr>
            <a:normAutofit lnSpcReduction="10000"/>
          </a:bodyPr>
          <a:lstStyle/>
          <a:p>
            <a:r>
              <a:rPr lang="en-AU" dirty="0"/>
              <a:t>The </a:t>
            </a:r>
            <a:r>
              <a:rPr lang="en-AU" dirty="0" err="1"/>
              <a:t>DeviceInventory</a:t>
            </a:r>
            <a:r>
              <a:rPr lang="en-AU" dirty="0"/>
              <a:t> and </a:t>
            </a:r>
            <a:r>
              <a:rPr lang="en-AU" dirty="0" err="1"/>
              <a:t>InventoryReport</a:t>
            </a:r>
            <a:r>
              <a:rPr lang="en-AU" dirty="0"/>
              <a:t> classes</a:t>
            </a:r>
          </a:p>
        </p:txBody>
      </p:sp>
      <p:pic>
        <p:nvPicPr>
          <p:cNvPr id="5" name="Picture 4">
            <a:extLst>
              <a:ext uri="{FF2B5EF4-FFF2-40B4-BE49-F238E27FC236}">
                <a16:creationId xmlns:a16="http://schemas.microsoft.com/office/drawing/2014/main" id="{1BE21690-DEC5-024B-938D-CC7A2BC09D8D}"/>
              </a:ext>
            </a:extLst>
          </p:cNvPr>
          <p:cNvPicPr>
            <a:picLocks noChangeAspect="1"/>
          </p:cNvPicPr>
          <p:nvPr/>
        </p:nvPicPr>
        <p:blipFill rotWithShape="1">
          <a:blip r:embed="rId2">
            <a:extLst>
              <a:ext uri="{28A0092B-C50C-407E-A947-70E740481C1C}">
                <a14:useLocalDpi xmlns:a14="http://schemas.microsoft.com/office/drawing/2010/main" val="0"/>
              </a:ext>
            </a:extLst>
          </a:blip>
          <a:srcRect l="14388" t="10794" r="13959" b="60687"/>
          <a:stretch/>
        </p:blipFill>
        <p:spPr>
          <a:xfrm>
            <a:off x="1063949" y="656112"/>
            <a:ext cx="6925101" cy="3936676"/>
          </a:xfrm>
          <a:prstGeom prst="rect">
            <a:avLst/>
          </a:prstGeom>
        </p:spPr>
      </p:pic>
      <p:sp>
        <p:nvSpPr>
          <p:cNvPr id="6" name="Footer Placeholder 5">
            <a:extLst>
              <a:ext uri="{FF2B5EF4-FFF2-40B4-BE49-F238E27FC236}">
                <a16:creationId xmlns:a16="http://schemas.microsoft.com/office/drawing/2014/main" id="{77B382E0-1813-35E4-8199-78CC4A0EA588}"/>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7" name="Picture 6" descr="A picture containing text, stationary, colorful&#10;&#10;Description automatically generated">
            <a:extLst>
              <a:ext uri="{FF2B5EF4-FFF2-40B4-BE49-F238E27FC236}">
                <a16:creationId xmlns:a16="http://schemas.microsoft.com/office/drawing/2014/main" id="{855498C5-1FBC-86B0-8BF7-802B621DD175}"/>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endParaRPr lang="en-US" dirty="0"/>
          </a:p>
          <a:p>
            <a:r>
              <a:rPr lang="en-US" dirty="0"/>
              <a:t>The processes suggested for reviews assume that the review team has a face-to-face meeting to discuss the software or documents that they are reviewing. </a:t>
            </a:r>
          </a:p>
          <a:p>
            <a:r>
              <a:rPr lang="en-US" dirty="0"/>
              <a:t>However, project teams are now often distributed, sometimes across countries or continents, so it is impractical for team members to meet face to face.</a:t>
            </a:r>
          </a:p>
          <a:p>
            <a:r>
              <a:rPr lang="en-US" dirty="0"/>
              <a:t>Remote reviewing can be supported using shared documents where each review team member can annotate the document with their comments. </a:t>
            </a:r>
          </a:p>
        </p:txBody>
      </p:sp>
      <p:sp>
        <p:nvSpPr>
          <p:cNvPr id="4" name="Footer Placeholder 3">
            <a:extLst>
              <a:ext uri="{FF2B5EF4-FFF2-40B4-BE49-F238E27FC236}">
                <a16:creationId xmlns:a16="http://schemas.microsoft.com/office/drawing/2014/main" id="{1776CC8D-7B0A-2744-446A-7271E607D93A}"/>
              </a:ext>
            </a:extLst>
          </p:cNvPr>
          <p:cNvSpPr>
            <a:spLocks noGrp="1"/>
          </p:cNvSpPr>
          <p:nvPr>
            <p:ph type="ftr" sz="quarter" idx="11"/>
          </p:nvPr>
        </p:nvSpPr>
        <p:spPr/>
        <p:txBody>
          <a:bodyPr/>
          <a:lstStyle/>
          <a:p>
            <a:pPr>
              <a:defRPr/>
            </a:pPr>
            <a:r>
              <a:rPr lang="en-AU"/>
              <a:t>ANU SCHOOL OF COMPUTING   |  COMP 2120 / COMP 6120 | WEEK 4 OF 12: Inspection</a:t>
            </a:r>
          </a:p>
        </p:txBody>
      </p:sp>
      <p:sp>
        <p:nvSpPr>
          <p:cNvPr id="5" name="Slide Number Placeholder 4">
            <a:extLst>
              <a:ext uri="{FF2B5EF4-FFF2-40B4-BE49-F238E27FC236}">
                <a16:creationId xmlns:a16="http://schemas.microsoft.com/office/drawing/2014/main" id="{073693CE-2E9C-650C-D17F-97ED973FD77A}"/>
              </a:ext>
            </a:extLst>
          </p:cNvPr>
          <p:cNvSpPr>
            <a:spLocks noGrp="1"/>
          </p:cNvSpPr>
          <p:nvPr>
            <p:ph type="sldNum" sz="quarter" idx="12"/>
          </p:nvPr>
        </p:nvSpPr>
        <p:spPr/>
        <p:txBody>
          <a:bodyPr/>
          <a:lstStyle/>
          <a:p>
            <a:fld id="{8E41B671-95F8-AD49-965B-CC100353298F}" type="slidenum">
              <a:rPr lang="en-AU" altLang="x-none" smtClean="0"/>
              <a:pPr/>
              <a:t>9</a:t>
            </a:fld>
            <a:endParaRPr lang="en-AU" altLang="x-none"/>
          </a:p>
        </p:txBody>
      </p:sp>
      <p:sp>
        <p:nvSpPr>
          <p:cNvPr id="6" name="Text Placeholder 5">
            <a:extLst>
              <a:ext uri="{FF2B5EF4-FFF2-40B4-BE49-F238E27FC236}">
                <a16:creationId xmlns:a16="http://schemas.microsoft.com/office/drawing/2014/main" id="{DBF35454-6CEC-9EE2-EFCF-85FEC82A83C8}"/>
              </a:ext>
            </a:extLst>
          </p:cNvPr>
          <p:cNvSpPr>
            <a:spLocks noGrp="1"/>
          </p:cNvSpPr>
          <p:nvPr>
            <p:ph type="body" sz="quarter" idx="13"/>
          </p:nvPr>
        </p:nvSpPr>
        <p:spPr/>
        <p:txBody>
          <a:bodyPr/>
          <a:lstStyle/>
          <a:p>
            <a:r>
              <a:rPr lang="en-US" dirty="0"/>
              <a:t>Distributed reviews</a:t>
            </a:r>
            <a:endParaRPr lang="en-AU" dirty="0"/>
          </a:p>
        </p:txBody>
      </p:sp>
      <p:pic>
        <p:nvPicPr>
          <p:cNvPr id="7" name="Picture 6" descr="A picture containing text, stationary, colorful&#10;&#10;Description automatically generated">
            <a:extLst>
              <a:ext uri="{FF2B5EF4-FFF2-40B4-BE49-F238E27FC236}">
                <a16:creationId xmlns:a16="http://schemas.microsoft.com/office/drawing/2014/main" id="{274948D2-0940-A75E-DCA8-69834513D6BE}"/>
              </a:ext>
            </a:extLst>
          </p:cNvPr>
          <p:cNvPicPr>
            <a:picLocks noChangeAspect="1"/>
          </p:cNvPicPr>
          <p:nvPr/>
        </p:nvPicPr>
        <p:blipFill>
          <a:blip r:embed="rId2"/>
          <a:stretch>
            <a:fillRect/>
          </a:stretch>
        </p:blipFill>
        <p:spPr>
          <a:xfrm>
            <a:off x="8129069" y="0"/>
            <a:ext cx="1014931" cy="1126446"/>
          </a:xfrm>
          <a:prstGeom prst="rect">
            <a:avLst/>
          </a:prstGeom>
        </p:spPr>
      </p:pic>
    </p:spTree>
    <p:extLst>
      <p:ext uri="{BB962C8B-B14F-4D97-AF65-F5344CB8AC3E}">
        <p14:creationId xmlns:p14="http://schemas.microsoft.com/office/powerpoint/2010/main" val="7199398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1FF4A7-D7D4-F01D-E2DC-10094BA9759F}"/>
              </a:ext>
            </a:extLst>
          </p:cNvPr>
          <p:cNvSpPr>
            <a:spLocks noGrp="1"/>
          </p:cNvSpPr>
          <p:nvPr>
            <p:ph idx="1"/>
          </p:nvPr>
        </p:nvSpPr>
        <p:spPr/>
        <p:txBody>
          <a:bodyPr>
            <a:normAutofit lnSpcReduction="10000"/>
          </a:bodyPr>
          <a:lstStyle/>
          <a:p>
            <a:endParaRPr lang="en-AU" dirty="0"/>
          </a:p>
          <a:p>
            <a:r>
              <a:rPr lang="en-AU" dirty="0"/>
              <a:t>Deeply nested conditional (if) statements are used when you need to identify which of a possible set of choices is to be made. </a:t>
            </a:r>
          </a:p>
          <a:p>
            <a:r>
              <a:rPr lang="en-AU" dirty="0"/>
              <a:t>For example, the function ‘</a:t>
            </a:r>
            <a:r>
              <a:rPr lang="en-AU" dirty="0" err="1"/>
              <a:t>agecheck</a:t>
            </a:r>
            <a:r>
              <a:rPr lang="en-AU" dirty="0"/>
              <a:t>’ in Program 8.1 is a short Python function that is used to calculate an age multiplier for insurance premiums. </a:t>
            </a:r>
          </a:p>
          <a:p>
            <a:pPr lvl="1"/>
            <a:r>
              <a:rPr lang="en-AU" dirty="0"/>
              <a:t>The insurance company’s data suggests that the age and experience of drivers affects the chances of them having an accident, so premiums are adjusted to take this into account. </a:t>
            </a:r>
          </a:p>
          <a:p>
            <a:pPr lvl="1"/>
            <a:r>
              <a:rPr lang="en-AU" dirty="0"/>
              <a:t>It is good practice to name constants rather than using absolute numbers, so Program 8.1 names all constants that are used.</a:t>
            </a:r>
          </a:p>
        </p:txBody>
      </p:sp>
      <p:sp>
        <p:nvSpPr>
          <p:cNvPr id="2" name="Slide Number Placeholder 1">
            <a:extLst>
              <a:ext uri="{FF2B5EF4-FFF2-40B4-BE49-F238E27FC236}">
                <a16:creationId xmlns:a16="http://schemas.microsoft.com/office/drawing/2014/main" id="{39C3261A-6127-9AF1-7C5F-8CEE453C819A}"/>
              </a:ext>
            </a:extLst>
          </p:cNvPr>
          <p:cNvSpPr>
            <a:spLocks noGrp="1"/>
          </p:cNvSpPr>
          <p:nvPr>
            <p:ph type="sldNum" sz="quarter" idx="12"/>
          </p:nvPr>
        </p:nvSpPr>
        <p:spPr/>
        <p:txBody>
          <a:bodyPr/>
          <a:lstStyle/>
          <a:p>
            <a:fld id="{86CB4B4D-7CA3-9044-876B-883B54F8677D}" type="slidenum">
              <a:rPr lang="en-AU" smtClean="0"/>
              <a:t>90</a:t>
            </a:fld>
            <a:endParaRPr lang="en-AU"/>
          </a:p>
        </p:txBody>
      </p:sp>
      <p:sp>
        <p:nvSpPr>
          <p:cNvPr id="118" name="Deeply nested conditional (if) statements are used when you need to identify which of a possible set of choices is to be made.…"/>
          <p:cNvSpPr txBox="1">
            <a:spLocks noGrp="1"/>
          </p:cNvSpPr>
          <p:nvPr>
            <p:ph type="body" sz="quarter" idx="13"/>
          </p:nvPr>
        </p:nvSpPr>
        <p:spPr>
          <a:prstGeom prst="rect">
            <a:avLst/>
          </a:prstGeom>
        </p:spPr>
        <p:txBody>
          <a:bodyPr>
            <a:normAutofit lnSpcReduction="10000"/>
          </a:bodyPr>
          <a:lstStyle/>
          <a:p>
            <a:r>
              <a:rPr lang="en-AU" dirty="0"/>
              <a:t>Avoid deeply nested</a:t>
            </a:r>
          </a:p>
          <a:p>
            <a:r>
              <a:rPr lang="en-AU" dirty="0"/>
              <a:t>conditional statements</a:t>
            </a:r>
            <a:endParaRPr dirty="0"/>
          </a:p>
        </p:txBody>
      </p:sp>
      <p:sp>
        <p:nvSpPr>
          <p:cNvPr id="4" name="Footer Placeholder 3">
            <a:extLst>
              <a:ext uri="{FF2B5EF4-FFF2-40B4-BE49-F238E27FC236}">
                <a16:creationId xmlns:a16="http://schemas.microsoft.com/office/drawing/2014/main" id="{FC309A2E-818F-837D-45EF-B815A88E2EDE}"/>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FE476836-0E50-8A79-782B-9C2C6E36A260}"/>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90E92B-278E-60E2-C237-AEC20C4FABDB}"/>
              </a:ext>
            </a:extLst>
          </p:cNvPr>
          <p:cNvSpPr>
            <a:spLocks noGrp="1"/>
          </p:cNvSpPr>
          <p:nvPr>
            <p:ph idx="1"/>
          </p:nvPr>
        </p:nvSpPr>
        <p:spPr>
          <a:xfrm>
            <a:off x="324000" y="881149"/>
            <a:ext cx="3838697" cy="3777361"/>
          </a:xfrm>
        </p:spPr>
        <p:txBody>
          <a:bodyPr>
            <a:normAutofit lnSpcReduction="10000"/>
          </a:bodyPr>
          <a:lstStyle/>
          <a:p>
            <a:pPr marL="0" indent="0" defTabSz="224886">
              <a:spcBef>
                <a:spcPts val="158"/>
              </a:spcBef>
              <a:buNone/>
              <a:defRPr sz="1752"/>
            </a:pPr>
            <a:r>
              <a:rPr lang="en-AU" sz="1000" dirty="0">
                <a:latin typeface="Andale Mono" panose="020B0509000000000004" pitchFamily="49" charset="0"/>
              </a:rPr>
              <a:t>YOUNG_DRIVER_AGE_LIMIT = 25</a:t>
            </a:r>
            <a:br>
              <a:rPr lang="en-AU" sz="1000" dirty="0">
                <a:latin typeface="Andale Mono" panose="020B0509000000000004" pitchFamily="49" charset="0"/>
              </a:rPr>
            </a:br>
            <a:r>
              <a:rPr lang="en-AU" sz="1000" dirty="0">
                <a:latin typeface="Andale Mono" panose="020B0509000000000004" pitchFamily="49" charset="0"/>
              </a:rPr>
              <a:t>OLDER_DRIVER_AGE = 70</a:t>
            </a:r>
            <a:br>
              <a:rPr lang="en-AU" sz="1000" dirty="0">
                <a:latin typeface="Andale Mono" panose="020B0509000000000004" pitchFamily="49" charset="0"/>
              </a:rPr>
            </a:br>
            <a:r>
              <a:rPr lang="en-AU" sz="1000" dirty="0">
                <a:latin typeface="Andale Mono" panose="020B0509000000000004" pitchFamily="49" charset="0"/>
              </a:rPr>
              <a:t>ELDERLY_DRIVER_AGE = 80</a:t>
            </a:r>
          </a:p>
          <a:p>
            <a:pPr marL="0" indent="0" defTabSz="224886">
              <a:spcBef>
                <a:spcPts val="158"/>
              </a:spcBef>
              <a:buNone/>
              <a:defRPr sz="1752"/>
            </a:pPr>
            <a:r>
              <a:rPr lang="en-AU" sz="1000" dirty="0">
                <a:latin typeface="Andale Mono" panose="020B0509000000000004" pitchFamily="49" charset="0"/>
              </a:rPr>
              <a:t>YOUNG_DRIVER_PREMIUM_MULTIPLIER = 2</a:t>
            </a:r>
            <a:br>
              <a:rPr lang="en-AU" sz="1000" dirty="0">
                <a:latin typeface="Andale Mono" panose="020B0509000000000004" pitchFamily="49" charset="0"/>
              </a:rPr>
            </a:br>
            <a:r>
              <a:rPr lang="en-AU" sz="1000" dirty="0">
                <a:latin typeface="Andale Mono" panose="020B0509000000000004" pitchFamily="49" charset="0"/>
              </a:rPr>
              <a:t>OLDER_DRIVER_PREMIUM_MULTIPLIER = 1.5</a:t>
            </a:r>
            <a:br>
              <a:rPr lang="en-AU" sz="1000" dirty="0">
                <a:latin typeface="Andale Mono" panose="020B0509000000000004" pitchFamily="49" charset="0"/>
              </a:rPr>
            </a:br>
            <a:r>
              <a:rPr lang="en-AU" sz="1000" dirty="0">
                <a:latin typeface="Andale Mono" panose="020B0509000000000004" pitchFamily="49" charset="0"/>
              </a:rPr>
              <a:t>ELDERLY_DRIVER_PREMIUM_MULTIPLIER = 2</a:t>
            </a:r>
            <a:br>
              <a:rPr lang="en-AU" sz="1000" dirty="0">
                <a:latin typeface="Andale Mono" panose="020B0509000000000004" pitchFamily="49" charset="0"/>
              </a:rPr>
            </a:br>
            <a:r>
              <a:rPr lang="en-AU" sz="1000" dirty="0">
                <a:latin typeface="Andale Mono" panose="020B0509000000000004" pitchFamily="49" charset="0"/>
              </a:rPr>
              <a:t>YOUNG_DRIVER_EXPERIENCE_MULTIPLIER = 2</a:t>
            </a:r>
            <a:br>
              <a:rPr lang="en-AU" sz="1000" dirty="0">
                <a:latin typeface="Andale Mono" panose="020B0509000000000004" pitchFamily="49" charset="0"/>
              </a:rPr>
            </a:br>
            <a:r>
              <a:rPr lang="en-AU" sz="1000" dirty="0">
                <a:latin typeface="Andale Mono" panose="020B0509000000000004" pitchFamily="49" charset="0"/>
              </a:rPr>
              <a:t>NO_MULTIPLIER = 1</a:t>
            </a:r>
          </a:p>
          <a:p>
            <a:pPr marL="0" indent="0" defTabSz="224886">
              <a:spcBef>
                <a:spcPts val="158"/>
              </a:spcBef>
              <a:buNone/>
              <a:defRPr sz="1752"/>
            </a:pPr>
            <a:r>
              <a:rPr lang="en-AU" sz="1000" dirty="0">
                <a:latin typeface="Andale Mono" panose="020B0509000000000004" pitchFamily="49" charset="0"/>
              </a:rPr>
              <a:t>YOUNG_DRIVER_EXPERIENCE = 2</a:t>
            </a:r>
            <a:br>
              <a:rPr lang="en-AU" sz="1000" dirty="0">
                <a:latin typeface="Andale Mono" panose="020B0509000000000004" pitchFamily="49" charset="0"/>
              </a:rPr>
            </a:br>
            <a:r>
              <a:rPr lang="en-AU" sz="1000" dirty="0">
                <a:latin typeface="Andale Mono" panose="020B0509000000000004" pitchFamily="49" charset="0"/>
              </a:rPr>
              <a:t>OLDER_DRIVER_EXPERIENCE = 5</a:t>
            </a:r>
          </a:p>
          <a:p>
            <a:pPr marL="0" indent="0" defTabSz="224886">
              <a:spcBef>
                <a:spcPts val="158"/>
              </a:spcBef>
              <a:buNone/>
              <a:defRPr sz="1752"/>
            </a:pPr>
            <a:r>
              <a:rPr lang="en-AU" sz="1000" dirty="0">
                <a:latin typeface="Andale Mono" panose="020B0509000000000004" pitchFamily="49" charset="0"/>
              </a:rPr>
              <a:t>def </a:t>
            </a:r>
            <a:r>
              <a:rPr lang="en-AU" sz="1000" dirty="0" err="1">
                <a:latin typeface="Andale Mono" panose="020B0509000000000004" pitchFamily="49" charset="0"/>
              </a:rPr>
              <a:t>agecheck</a:t>
            </a:r>
            <a:r>
              <a:rPr lang="en-AU" sz="1000" dirty="0">
                <a:latin typeface="Andale Mono" panose="020B0509000000000004" pitchFamily="49" charset="0"/>
              </a:rPr>
              <a:t> (age, experience):</a:t>
            </a:r>
          </a:p>
          <a:p>
            <a:pPr marL="0" indent="0" defTabSz="224886">
              <a:spcBef>
                <a:spcPts val="158"/>
              </a:spcBef>
              <a:buNone/>
              <a:defRPr sz="1752"/>
            </a:pPr>
            <a:r>
              <a:rPr lang="en-AU" sz="1000" dirty="0">
                <a:latin typeface="Andale Mono" panose="020B0509000000000004" pitchFamily="49" charset="0"/>
              </a:rPr>
              <a:t>	# Assigns a premium multiplier depending on the age and experience of the driver</a:t>
            </a:r>
          </a:p>
          <a:p>
            <a:pPr marL="0" indent="0" defTabSz="224886">
              <a:spcBef>
                <a:spcPts val="158"/>
              </a:spcBef>
              <a:buNone/>
              <a:defRPr sz="1752"/>
            </a:pPr>
            <a:r>
              <a:rPr lang="en-AU" sz="1000" dirty="0">
                <a:latin typeface="Andale Mono" panose="020B0509000000000004" pitchFamily="49" charset="0"/>
              </a:rPr>
              <a:t>	multiplier = NO_MULTIPLIER</a:t>
            </a:r>
          </a:p>
          <a:p>
            <a:pPr marL="0" indent="0" defTabSz="224886">
              <a:spcBef>
                <a:spcPts val="158"/>
              </a:spcBef>
              <a:buNone/>
              <a:defRPr sz="1752"/>
            </a:pPr>
            <a:r>
              <a:rPr lang="en-AU" sz="1000" dirty="0">
                <a:latin typeface="Andale Mono" panose="020B0509000000000004" pitchFamily="49" charset="0"/>
              </a:rPr>
              <a:t>	if age &lt;= YOUNG_DRIVER_AGE_LIMIT:</a:t>
            </a:r>
          </a:p>
          <a:p>
            <a:pPr marL="0" indent="0" defTabSz="224886">
              <a:spcBef>
                <a:spcPts val="158"/>
              </a:spcBef>
              <a:buNone/>
              <a:defRPr sz="1752"/>
            </a:pPr>
            <a:r>
              <a:rPr lang="en-AU" sz="1000" dirty="0">
                <a:latin typeface="Andale Mono" panose="020B0509000000000004" pitchFamily="49" charset="0"/>
              </a:rPr>
              <a:t>		if experience &lt;= YOUNG_DRIVER_EXPERIENCE:</a:t>
            </a:r>
          </a:p>
          <a:p>
            <a:pPr marL="0" indent="0" defTabSz="224886">
              <a:spcBef>
                <a:spcPts val="158"/>
              </a:spcBef>
              <a:buNone/>
              <a:defRPr sz="1752"/>
            </a:pPr>
            <a:r>
              <a:rPr lang="en-AU" sz="1000" dirty="0">
                <a:latin typeface="Andale Mono" panose="020B0509000000000004" pitchFamily="49" charset="0"/>
              </a:rPr>
              <a:t>			multiplier = YOUNG_DRIVER_PREMIUM_MULTIPLIER *</a:t>
            </a:r>
            <a:br>
              <a:rPr lang="en-AU" sz="1000" dirty="0">
                <a:latin typeface="Andale Mono" panose="020B0509000000000004" pitchFamily="49" charset="0"/>
              </a:rPr>
            </a:br>
            <a:r>
              <a:rPr lang="en-AU" sz="1000" dirty="0">
                <a:latin typeface="Andale Mono" panose="020B0509000000000004" pitchFamily="49" charset="0"/>
              </a:rPr>
              <a:t>YOUNG_DRIVER_EXPERIENCE_MULTIPLIER</a:t>
            </a:r>
          </a:p>
          <a:p>
            <a:pPr marL="0" indent="0" defTabSz="224886">
              <a:spcBef>
                <a:spcPts val="158"/>
              </a:spcBef>
              <a:buNone/>
              <a:defRPr sz="1752"/>
            </a:pPr>
            <a:r>
              <a:rPr lang="en-AU" sz="1000" dirty="0">
                <a:latin typeface="Andale Mono" panose="020B0509000000000004" pitchFamily="49" charset="0"/>
              </a:rPr>
              <a:t>		else:</a:t>
            </a:r>
          </a:p>
        </p:txBody>
      </p:sp>
      <p:sp>
        <p:nvSpPr>
          <p:cNvPr id="2" name="Slide Number Placeholder 1">
            <a:extLst>
              <a:ext uri="{FF2B5EF4-FFF2-40B4-BE49-F238E27FC236}">
                <a16:creationId xmlns:a16="http://schemas.microsoft.com/office/drawing/2014/main" id="{7153E7BC-E3EE-57E0-0BE1-7A77603591BA}"/>
              </a:ext>
            </a:extLst>
          </p:cNvPr>
          <p:cNvSpPr>
            <a:spLocks noGrp="1"/>
          </p:cNvSpPr>
          <p:nvPr>
            <p:ph type="sldNum" sz="quarter" idx="12"/>
          </p:nvPr>
        </p:nvSpPr>
        <p:spPr/>
        <p:txBody>
          <a:bodyPr/>
          <a:lstStyle/>
          <a:p>
            <a:fld id="{86CB4B4D-7CA3-9044-876B-883B54F8677D}" type="slidenum">
              <a:rPr lang="en-AU" smtClean="0"/>
              <a:t>91</a:t>
            </a:fld>
            <a:endParaRPr lang="en-AU"/>
          </a:p>
        </p:txBody>
      </p:sp>
      <p:sp>
        <p:nvSpPr>
          <p:cNvPr id="4" name="Footer Placeholder 3">
            <a:extLst>
              <a:ext uri="{FF2B5EF4-FFF2-40B4-BE49-F238E27FC236}">
                <a16:creationId xmlns:a16="http://schemas.microsoft.com/office/drawing/2014/main" id="{6C00309F-EADF-E25D-F873-DC080865F811}"/>
              </a:ext>
            </a:extLst>
          </p:cNvPr>
          <p:cNvSpPr>
            <a:spLocks noGrp="1"/>
          </p:cNvSpPr>
          <p:nvPr>
            <p:ph type="ftr" sz="quarter" idx="11"/>
          </p:nvPr>
        </p:nvSpPr>
        <p:spPr/>
        <p:txBody>
          <a:bodyPr/>
          <a:lstStyle/>
          <a:p>
            <a:r>
              <a:rPr lang="en-US"/>
              <a:t>ANU SCHOOL OF COMPUTING   |  COMP 2120 / COMP 6120 | WEEK 4 OF 12: Inspection</a:t>
            </a:r>
            <a:endParaRPr lang="en-AU" dirty="0"/>
          </a:p>
        </p:txBody>
      </p:sp>
      <p:sp>
        <p:nvSpPr>
          <p:cNvPr id="6" name="Deeply nested conditional (if) statements are used when you need to identify which of a possible set of choices is to be made.…">
            <a:extLst>
              <a:ext uri="{FF2B5EF4-FFF2-40B4-BE49-F238E27FC236}">
                <a16:creationId xmlns:a16="http://schemas.microsoft.com/office/drawing/2014/main" id="{4D0403B3-6AE2-2E5F-006C-FD1E7125DA7A}"/>
              </a:ext>
            </a:extLst>
          </p:cNvPr>
          <p:cNvSpPr txBox="1">
            <a:spLocks noGrp="1"/>
          </p:cNvSpPr>
          <p:nvPr>
            <p:ph type="body" sz="quarter" idx="13"/>
          </p:nvPr>
        </p:nvSpPr>
        <p:spPr>
          <a:xfrm>
            <a:off x="324000" y="0"/>
            <a:ext cx="8459788" cy="881149"/>
          </a:xfrm>
          <a:prstGeom prst="rect">
            <a:avLst/>
          </a:prstGeom>
        </p:spPr>
        <p:txBody>
          <a:bodyPr>
            <a:normAutofit/>
          </a:bodyPr>
          <a:lstStyle/>
          <a:p>
            <a:r>
              <a:rPr lang="en-AU" dirty="0"/>
              <a:t>Deeply nested if-then-else statements</a:t>
            </a:r>
          </a:p>
          <a:p>
            <a:endParaRPr dirty="0"/>
          </a:p>
        </p:txBody>
      </p:sp>
      <p:sp>
        <p:nvSpPr>
          <p:cNvPr id="7" name="Content Placeholder 2">
            <a:extLst>
              <a:ext uri="{FF2B5EF4-FFF2-40B4-BE49-F238E27FC236}">
                <a16:creationId xmlns:a16="http://schemas.microsoft.com/office/drawing/2014/main" id="{CAC5B3F7-D46F-29F1-239E-79BB6F5FFD3C}"/>
              </a:ext>
            </a:extLst>
          </p:cNvPr>
          <p:cNvSpPr txBox="1">
            <a:spLocks/>
          </p:cNvSpPr>
          <p:nvPr/>
        </p:nvSpPr>
        <p:spPr>
          <a:xfrm>
            <a:off x="4464926" y="881148"/>
            <a:ext cx="3838697" cy="3777361"/>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0"/>
              </a:spcBef>
              <a:spcAft>
                <a:spcPts val="600"/>
              </a:spcAft>
              <a:buFont typeface="Arial" panose="020B0604020202020204" pitchFamily="34" charset="0"/>
              <a:buChar char="•"/>
              <a:defRPr sz="2400" b="0" kern="1200">
                <a:solidFill>
                  <a:schemeClr val="accent1"/>
                </a:solidFill>
                <a:latin typeface="+mj-lt"/>
                <a:ea typeface="+mn-ea"/>
                <a:cs typeface="+mn-cs"/>
              </a:defRPr>
            </a:lvl1pPr>
            <a:lvl2pPr marL="360000" indent="-180000" algn="l" defTabSz="6858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540000" indent="-180000" algn="l" defTabSz="6858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720000" indent="-180000" algn="l" defTabSz="685800" rtl="0" eaLnBrk="1" latinLnBrk="0" hangingPunct="1">
              <a:lnSpc>
                <a:spcPct val="100000"/>
              </a:lnSpc>
              <a:spcBef>
                <a:spcPts val="0"/>
              </a:spcBef>
              <a:spcAft>
                <a:spcPts val="600"/>
              </a:spcAft>
              <a:buClr>
                <a:schemeClr val="accent1"/>
              </a:buClr>
              <a:buSzPct val="100000"/>
              <a:buFont typeface="Arial" panose="020B0604020202020204" pitchFamily="34" charset="0"/>
              <a:buChar char="•"/>
              <a:defRPr sz="1200" kern="1200">
                <a:solidFill>
                  <a:schemeClr val="tx1"/>
                </a:solidFill>
                <a:latin typeface="+mn-lt"/>
                <a:ea typeface="+mn-ea"/>
                <a:cs typeface="+mn-cs"/>
              </a:defRPr>
            </a:lvl4pPr>
            <a:lvl5pPr marL="900000" indent="-180000" algn="l" defTabSz="685800" rtl="0" eaLnBrk="1" latinLnBrk="0" hangingPunct="1">
              <a:lnSpc>
                <a:spcPct val="100000"/>
              </a:lnSpc>
              <a:spcBef>
                <a:spcPts val="0"/>
              </a:spcBef>
              <a:spcAft>
                <a:spcPts val="600"/>
              </a:spcAft>
              <a:buClr>
                <a:schemeClr val="accent1"/>
              </a:buClr>
              <a:buFont typeface="Sofia Pro Light" panose="020B0000000000000000" pitchFamily="34" charset="0"/>
              <a:buChar char="»"/>
              <a:defRPr sz="100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224886">
              <a:spcBef>
                <a:spcPts val="158"/>
              </a:spcBef>
              <a:buFont typeface="Arial" panose="020B0604020202020204" pitchFamily="34" charset="0"/>
              <a:buNone/>
              <a:defRPr sz="1752"/>
            </a:pPr>
            <a:r>
              <a:rPr lang="en-AU" sz="1000" dirty="0">
                <a:latin typeface="Andale Mono" panose="020B0509000000000004" pitchFamily="49" charset="0"/>
              </a:rPr>
              <a:t>			multiplier = YOUNG_DRIVER_PREMIUM_MULTIPLIER</a:t>
            </a:r>
          </a:p>
          <a:p>
            <a:pPr marL="0" indent="0" defTabSz="224886">
              <a:spcBef>
                <a:spcPts val="158"/>
              </a:spcBef>
              <a:buFont typeface="Arial" panose="020B0604020202020204" pitchFamily="34" charset="0"/>
              <a:buNone/>
              <a:defRPr sz="1752"/>
            </a:pPr>
            <a:r>
              <a:rPr lang="en-AU" sz="1000" dirty="0">
                <a:latin typeface="Andale Mono" panose="020B0509000000000004" pitchFamily="49" charset="0"/>
              </a:rPr>
              <a:t>	else:</a:t>
            </a:r>
          </a:p>
          <a:p>
            <a:pPr marL="0" indent="0" defTabSz="224886">
              <a:spcBef>
                <a:spcPts val="158"/>
              </a:spcBef>
              <a:buFont typeface="Arial" panose="020B0604020202020204" pitchFamily="34" charset="0"/>
              <a:buNone/>
              <a:defRPr sz="1752"/>
            </a:pPr>
            <a:r>
              <a:rPr lang="en-AU" sz="1000" dirty="0">
                <a:latin typeface="Andale Mono" panose="020B0509000000000004" pitchFamily="49" charset="0"/>
              </a:rPr>
              <a:t>		if age &gt; OLDER_DRIVER_AGE and age &lt;= ELDERLY_DRIVER_AGE:</a:t>
            </a:r>
          </a:p>
          <a:p>
            <a:pPr marL="0" indent="0" defTabSz="224886">
              <a:spcBef>
                <a:spcPts val="158"/>
              </a:spcBef>
              <a:buFont typeface="Arial" panose="020B0604020202020204" pitchFamily="34" charset="0"/>
              <a:buNone/>
              <a:defRPr sz="1752"/>
            </a:pPr>
            <a:r>
              <a:rPr lang="en-AU" sz="1000" dirty="0">
                <a:latin typeface="Andale Mono" panose="020B0509000000000004" pitchFamily="49" charset="0"/>
              </a:rPr>
              <a:t>			if experience &lt;= OLDER_DRIVER_EXPERIENCE:</a:t>
            </a:r>
          </a:p>
          <a:p>
            <a:pPr marL="0" indent="0" defTabSz="224886">
              <a:spcBef>
                <a:spcPts val="158"/>
              </a:spcBef>
              <a:buFont typeface="Arial" panose="020B0604020202020204" pitchFamily="34" charset="0"/>
              <a:buNone/>
              <a:defRPr sz="1752"/>
            </a:pPr>
            <a:r>
              <a:rPr lang="en-AU" sz="1000" dirty="0">
                <a:latin typeface="Andale Mono" panose="020B0509000000000004" pitchFamily="49" charset="0"/>
              </a:rPr>
              <a:t>				multiplier = OLDER_DRIVER_PREMIUM_MULTIPLIER</a:t>
            </a:r>
          </a:p>
          <a:p>
            <a:pPr marL="0" indent="0" defTabSz="224886">
              <a:spcBef>
                <a:spcPts val="158"/>
              </a:spcBef>
              <a:buFont typeface="Arial" panose="020B0604020202020204" pitchFamily="34" charset="0"/>
              <a:buNone/>
              <a:defRPr sz="1752"/>
            </a:pPr>
            <a:r>
              <a:rPr lang="en-AU" sz="1000" dirty="0">
                <a:latin typeface="Andale Mono" panose="020B0509000000000004" pitchFamily="49" charset="0"/>
              </a:rPr>
              <a:t>			else:</a:t>
            </a:r>
          </a:p>
          <a:p>
            <a:pPr marL="0" indent="0" defTabSz="224886">
              <a:spcBef>
                <a:spcPts val="158"/>
              </a:spcBef>
              <a:buFont typeface="Arial" panose="020B0604020202020204" pitchFamily="34" charset="0"/>
              <a:buNone/>
              <a:defRPr sz="1752"/>
            </a:pPr>
            <a:r>
              <a:rPr lang="en-AU" sz="1000" dirty="0">
                <a:latin typeface="Andale Mono" panose="020B0509000000000004" pitchFamily="49" charset="0"/>
              </a:rPr>
              <a:t>				multiplier = NO_MULTIPLIER</a:t>
            </a:r>
          </a:p>
          <a:p>
            <a:pPr marL="0" indent="0" defTabSz="224886">
              <a:spcBef>
                <a:spcPts val="158"/>
              </a:spcBef>
              <a:buFont typeface="Arial" panose="020B0604020202020204" pitchFamily="34" charset="0"/>
              <a:buNone/>
              <a:defRPr sz="1752"/>
            </a:pPr>
            <a:r>
              <a:rPr lang="en-AU" sz="1000" dirty="0">
                <a:latin typeface="Andale Mono" panose="020B0509000000000004" pitchFamily="49" charset="0"/>
              </a:rPr>
              <a:t>		else:</a:t>
            </a:r>
          </a:p>
          <a:p>
            <a:pPr marL="0" indent="0" defTabSz="224886">
              <a:spcBef>
                <a:spcPts val="158"/>
              </a:spcBef>
              <a:buFont typeface="Arial" panose="020B0604020202020204" pitchFamily="34" charset="0"/>
              <a:buNone/>
              <a:defRPr sz="1752"/>
            </a:pPr>
            <a:r>
              <a:rPr lang="en-AU" sz="1000" dirty="0">
                <a:latin typeface="Andale Mono" panose="020B0509000000000004" pitchFamily="49" charset="0"/>
              </a:rPr>
              <a:t>			if age &gt; ELDERLY_DRIVER_AGE:</a:t>
            </a:r>
          </a:p>
          <a:p>
            <a:pPr marL="0" indent="0" defTabSz="224886">
              <a:spcBef>
                <a:spcPts val="158"/>
              </a:spcBef>
              <a:buFont typeface="Arial" panose="020B0604020202020204" pitchFamily="34" charset="0"/>
              <a:buNone/>
              <a:defRPr sz="1752"/>
            </a:pPr>
            <a:r>
              <a:rPr lang="en-AU" sz="1000" dirty="0">
                <a:latin typeface="Andale Mono" panose="020B0509000000000004" pitchFamily="49" charset="0"/>
              </a:rPr>
              <a:t>				multiplier = ELDERLY_DRIVER_PREMIUM_MULTIPLIER</a:t>
            </a:r>
          </a:p>
          <a:p>
            <a:pPr marL="0" indent="0" defTabSz="224886">
              <a:spcBef>
                <a:spcPts val="158"/>
              </a:spcBef>
              <a:buFont typeface="Arial" panose="020B0604020202020204" pitchFamily="34" charset="0"/>
              <a:buNone/>
              <a:defRPr sz="1752"/>
            </a:pPr>
            <a:r>
              <a:rPr lang="en-AU" sz="1000" dirty="0">
                <a:latin typeface="Andale Mono" panose="020B0509000000000004" pitchFamily="49" charset="0"/>
              </a:rPr>
              <a:t>	return multiplier</a:t>
            </a:r>
          </a:p>
        </p:txBody>
      </p:sp>
      <p:cxnSp>
        <p:nvCxnSpPr>
          <p:cNvPr id="15" name="Curved Connector 14">
            <a:extLst>
              <a:ext uri="{FF2B5EF4-FFF2-40B4-BE49-F238E27FC236}">
                <a16:creationId xmlns:a16="http://schemas.microsoft.com/office/drawing/2014/main" id="{745302F1-3C4D-2A0A-2257-0630B65EBA8B}"/>
              </a:ext>
            </a:extLst>
          </p:cNvPr>
          <p:cNvCxnSpPr>
            <a:cxnSpLocks/>
            <a:stCxn id="3" idx="2"/>
            <a:endCxn id="7" idx="0"/>
          </p:cNvCxnSpPr>
          <p:nvPr/>
        </p:nvCxnSpPr>
        <p:spPr>
          <a:xfrm rot="5400000" flipH="1" flipV="1">
            <a:off x="2425131" y="699366"/>
            <a:ext cx="3777362" cy="4140926"/>
          </a:xfrm>
          <a:prstGeom prst="curvedConnector5">
            <a:avLst>
              <a:gd name="adj1" fmla="val -6052"/>
              <a:gd name="adj2" fmla="val 45995"/>
              <a:gd name="adj3" fmla="val 114079"/>
            </a:avLst>
          </a:prstGeom>
          <a:ln>
            <a:tailEnd type="triangle"/>
          </a:ln>
        </p:spPr>
        <p:style>
          <a:lnRef idx="1">
            <a:schemeClr val="accent1"/>
          </a:lnRef>
          <a:fillRef idx="0">
            <a:schemeClr val="accent1"/>
          </a:fillRef>
          <a:effectRef idx="0">
            <a:schemeClr val="accent1"/>
          </a:effectRef>
          <a:fontRef idx="minor">
            <a:schemeClr val="tx1"/>
          </a:fontRef>
        </p:style>
      </p:cxnSp>
      <p:pic>
        <p:nvPicPr>
          <p:cNvPr id="27" name="Picture 26" descr="A picture containing text, stationary, colorful&#10;&#10;Description automatically generated">
            <a:extLst>
              <a:ext uri="{FF2B5EF4-FFF2-40B4-BE49-F238E27FC236}">
                <a16:creationId xmlns:a16="http://schemas.microsoft.com/office/drawing/2014/main" id="{057DB59D-B9CE-4CF9-F51C-C3FD0B22D5E1}"/>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23926C-39F2-7581-6EB3-7C0D8DEDA606}"/>
              </a:ext>
            </a:extLst>
          </p:cNvPr>
          <p:cNvSpPr>
            <a:spLocks noGrp="1"/>
          </p:cNvSpPr>
          <p:nvPr>
            <p:ph idx="1"/>
          </p:nvPr>
        </p:nvSpPr>
        <p:spPr/>
        <p:txBody>
          <a:bodyPr>
            <a:normAutofit/>
          </a:bodyPr>
          <a:lstStyle/>
          <a:p>
            <a:pPr marL="0" indent="0">
              <a:buNone/>
            </a:pPr>
            <a:r>
              <a:rPr lang="en-AU" sz="1200" dirty="0">
                <a:latin typeface="Andale Mono" panose="020B0509000000000004" pitchFamily="49" charset="0"/>
              </a:rPr>
              <a:t>def </a:t>
            </a:r>
            <a:r>
              <a:rPr lang="en-AU" sz="1200" dirty="0" err="1">
                <a:latin typeface="Andale Mono" panose="020B0509000000000004" pitchFamily="49" charset="0"/>
              </a:rPr>
              <a:t>agecheck_with_guards</a:t>
            </a:r>
            <a:r>
              <a:rPr lang="en-AU" sz="1200" dirty="0">
                <a:latin typeface="Andale Mono" panose="020B0509000000000004" pitchFamily="49" charset="0"/>
              </a:rPr>
              <a:t> (age, experience):</a:t>
            </a:r>
          </a:p>
          <a:p>
            <a:pPr marL="0" indent="0">
              <a:buNone/>
            </a:pPr>
            <a:endParaRPr lang="en-AU" sz="1200" dirty="0">
              <a:latin typeface="Andale Mono" panose="020B0509000000000004" pitchFamily="49" charset="0"/>
            </a:endParaRPr>
          </a:p>
          <a:p>
            <a:pPr marL="0" indent="0">
              <a:buNone/>
            </a:pPr>
            <a:r>
              <a:rPr lang="en-AU" sz="1200" dirty="0">
                <a:latin typeface="Andale Mono" panose="020B0509000000000004" pitchFamily="49" charset="0"/>
              </a:rPr>
              <a:t>	if age &lt;= YOUNG_DRIVER_AGE_LIMIT and experience &lt;= YOUNG_DRIVER_EXPERIENCE: </a:t>
            </a:r>
          </a:p>
          <a:p>
            <a:pPr marL="0" indent="0">
              <a:buNone/>
            </a:pPr>
            <a:r>
              <a:rPr lang="en-AU" sz="1200" dirty="0">
                <a:latin typeface="Andale Mono" panose="020B0509000000000004" pitchFamily="49" charset="0"/>
              </a:rPr>
              <a:t>		return YOUNG_DRIVER_PREMIUM_MULTIPLIER * YOUNG_DRIVER_EXPERIENCE_MULTIPLIER</a:t>
            </a:r>
          </a:p>
          <a:p>
            <a:pPr marL="0" indent="0">
              <a:buNone/>
            </a:pPr>
            <a:r>
              <a:rPr lang="en-AU" sz="1200" dirty="0">
                <a:latin typeface="Andale Mono" panose="020B0509000000000004" pitchFamily="49" charset="0"/>
              </a:rPr>
              <a:t>	if age &lt;= YOUNG_DRIVER_AGE_LIMIT:</a:t>
            </a:r>
          </a:p>
          <a:p>
            <a:pPr marL="0" indent="0">
              <a:buNone/>
            </a:pPr>
            <a:r>
              <a:rPr lang="en-AU" sz="1200" dirty="0">
                <a:latin typeface="Andale Mono" panose="020B0509000000000004" pitchFamily="49" charset="0"/>
              </a:rPr>
              <a:t>		return YOUNG_DRIVER_PREMIUM_MULTIPLIER</a:t>
            </a:r>
          </a:p>
          <a:p>
            <a:pPr marL="0" indent="0">
              <a:buNone/>
            </a:pPr>
            <a:r>
              <a:rPr lang="en-AU" sz="1200" dirty="0">
                <a:latin typeface="Andale Mono" panose="020B0509000000000004" pitchFamily="49" charset="0"/>
              </a:rPr>
              <a:t>	if (age &gt; OLDER_DRIVER_AGE and age &lt;= ELDERLY_DRIVER_AGE) and experience &lt;= OLDER_DRIVER_EXPERIENCE:</a:t>
            </a:r>
          </a:p>
          <a:p>
            <a:pPr marL="0" indent="0">
              <a:buNone/>
            </a:pPr>
            <a:r>
              <a:rPr lang="en-AU" sz="1200" dirty="0">
                <a:latin typeface="Andale Mono" panose="020B0509000000000004" pitchFamily="49" charset="0"/>
              </a:rPr>
              <a:t>		return OLDER_DRIVER_PREMIUM_MULTIPLIER</a:t>
            </a:r>
          </a:p>
          <a:p>
            <a:pPr marL="0" indent="0">
              <a:buNone/>
            </a:pPr>
            <a:r>
              <a:rPr lang="en-AU" sz="1200" dirty="0">
                <a:latin typeface="Andale Mono" panose="020B0509000000000004" pitchFamily="49" charset="0"/>
              </a:rPr>
              <a:t>	if age &gt; ELDERLY_DRIVER_AGE:</a:t>
            </a:r>
          </a:p>
          <a:p>
            <a:pPr marL="0" indent="0">
              <a:buNone/>
            </a:pPr>
            <a:r>
              <a:rPr lang="en-AU" sz="1200" dirty="0">
                <a:latin typeface="Andale Mono" panose="020B0509000000000004" pitchFamily="49" charset="0"/>
              </a:rPr>
              <a:t>		return ELDERLY_DRIVER_PREMIUM_MULTIPLIER</a:t>
            </a:r>
          </a:p>
          <a:p>
            <a:pPr marL="0" indent="0">
              <a:buNone/>
            </a:pPr>
            <a:r>
              <a:rPr lang="en-AU" sz="1200" dirty="0">
                <a:latin typeface="Andale Mono" panose="020B0509000000000004" pitchFamily="49" charset="0"/>
              </a:rPr>
              <a:t>	return NO_MULTIPLIER</a:t>
            </a:r>
          </a:p>
        </p:txBody>
      </p:sp>
      <p:sp>
        <p:nvSpPr>
          <p:cNvPr id="2" name="Slide Number Placeholder 1">
            <a:extLst>
              <a:ext uri="{FF2B5EF4-FFF2-40B4-BE49-F238E27FC236}">
                <a16:creationId xmlns:a16="http://schemas.microsoft.com/office/drawing/2014/main" id="{4EC03604-7B89-478C-B76B-BE478C8866EA}"/>
              </a:ext>
            </a:extLst>
          </p:cNvPr>
          <p:cNvSpPr>
            <a:spLocks noGrp="1"/>
          </p:cNvSpPr>
          <p:nvPr>
            <p:ph type="sldNum" sz="quarter" idx="12"/>
          </p:nvPr>
        </p:nvSpPr>
        <p:spPr/>
        <p:txBody>
          <a:bodyPr/>
          <a:lstStyle/>
          <a:p>
            <a:fld id="{86CB4B4D-7CA3-9044-876B-883B54F8677D}" type="slidenum">
              <a:rPr lang="en-AU" smtClean="0"/>
              <a:t>92</a:t>
            </a:fld>
            <a:endParaRPr lang="en-AU"/>
          </a:p>
        </p:txBody>
      </p:sp>
      <p:sp>
        <p:nvSpPr>
          <p:cNvPr id="124" name="def agecheck_with_guards (age, experience):…"/>
          <p:cNvSpPr txBox="1">
            <a:spLocks noGrp="1"/>
          </p:cNvSpPr>
          <p:nvPr>
            <p:ph type="body" sz="quarter" idx="13"/>
          </p:nvPr>
        </p:nvSpPr>
        <p:spPr>
          <a:prstGeom prst="rect">
            <a:avLst/>
          </a:prstGeom>
        </p:spPr>
        <p:txBody>
          <a:bodyPr>
            <a:normAutofit/>
          </a:bodyPr>
          <a:lstStyle/>
          <a:p>
            <a:r>
              <a:rPr lang="en-AU" dirty="0"/>
              <a:t>Using guards to make a selection</a:t>
            </a:r>
            <a:endParaRPr dirty="0"/>
          </a:p>
        </p:txBody>
      </p:sp>
      <p:sp>
        <p:nvSpPr>
          <p:cNvPr id="4" name="Footer Placeholder 3">
            <a:extLst>
              <a:ext uri="{FF2B5EF4-FFF2-40B4-BE49-F238E27FC236}">
                <a16:creationId xmlns:a16="http://schemas.microsoft.com/office/drawing/2014/main" id="{6854A94F-C6AF-FA1B-99BF-5209A57E1801}"/>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928B0719-B519-7FF9-7150-A1598415252B}"/>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480E59-3D7A-0E20-8C9C-284A4ED6DABD}"/>
              </a:ext>
            </a:extLst>
          </p:cNvPr>
          <p:cNvSpPr>
            <a:spLocks noGrp="1"/>
          </p:cNvSpPr>
          <p:nvPr>
            <p:ph idx="1"/>
          </p:nvPr>
        </p:nvSpPr>
        <p:spPr/>
        <p:txBody>
          <a:bodyPr>
            <a:normAutofit fontScale="62500" lnSpcReduction="20000"/>
          </a:bodyPr>
          <a:lstStyle/>
          <a:p>
            <a:pPr marL="168764" indent="-168764" defTabSz="292660">
              <a:spcBef>
                <a:spcPts val="1477"/>
              </a:spcBef>
              <a:defRPr sz="2660"/>
            </a:pPr>
            <a:r>
              <a:rPr lang="en-AU" dirty="0"/>
              <a:t>Inheritance allows the  attributes and methods of a class, such as </a:t>
            </a:r>
            <a:r>
              <a:rPr lang="en-AU" dirty="0" err="1"/>
              <a:t>RoadVehicle</a:t>
            </a:r>
            <a:r>
              <a:rPr lang="en-AU" dirty="0"/>
              <a:t>, can be inherited by sub-classes, such as Truck, Car and </a:t>
            </a:r>
            <a:r>
              <a:rPr lang="en-AU" dirty="0" err="1"/>
              <a:t>MotorBike</a:t>
            </a:r>
            <a:r>
              <a:rPr lang="en-AU" dirty="0"/>
              <a:t>. </a:t>
            </a:r>
          </a:p>
          <a:p>
            <a:pPr marL="168764" indent="-168764" defTabSz="292660">
              <a:spcBef>
                <a:spcPts val="1477"/>
              </a:spcBef>
              <a:defRPr sz="2660"/>
            </a:pPr>
            <a:r>
              <a:rPr lang="en-AU" dirty="0"/>
              <a:t>Inheritance appears to be an effective and efficient way of reusing code and of making changes that affect all subclasses. </a:t>
            </a:r>
          </a:p>
          <a:p>
            <a:pPr marL="168764" indent="-168764" defTabSz="292660">
              <a:spcBef>
                <a:spcPts val="1477"/>
              </a:spcBef>
              <a:defRPr sz="2660"/>
            </a:pPr>
            <a:r>
              <a:rPr lang="en-AU" dirty="0"/>
              <a:t>However, inheritance increases the structural complexity of code as it increases the coupling of subclasses. For example, next slide shows part of a 4-level inheritance hierarchy that could be defined for staff in a hospital.</a:t>
            </a:r>
          </a:p>
          <a:p>
            <a:pPr marL="168764" indent="-168764" defTabSz="292660">
              <a:spcBef>
                <a:spcPts val="1477"/>
              </a:spcBef>
              <a:defRPr sz="2660"/>
            </a:pPr>
            <a:r>
              <a:rPr lang="en-AU" dirty="0"/>
              <a:t>The problem with deep inheritance is that if you want to make changes to a class, you have to look at all of its superclasses to see where it is best to make the change. </a:t>
            </a:r>
          </a:p>
          <a:p>
            <a:pPr marL="168764" indent="-168764" defTabSz="292660">
              <a:spcBef>
                <a:spcPts val="1477"/>
              </a:spcBef>
              <a:defRPr sz="2660"/>
            </a:pPr>
            <a:r>
              <a:rPr lang="en-AU" dirty="0"/>
              <a:t>You also have to look at all of the related subclasses to check that the change does not have unwanted consequences. It’s easy to make mistakes when you are doing this analysis and introduce faults into your program. </a:t>
            </a:r>
          </a:p>
        </p:txBody>
      </p:sp>
      <p:sp>
        <p:nvSpPr>
          <p:cNvPr id="2" name="Slide Number Placeholder 1">
            <a:extLst>
              <a:ext uri="{FF2B5EF4-FFF2-40B4-BE49-F238E27FC236}">
                <a16:creationId xmlns:a16="http://schemas.microsoft.com/office/drawing/2014/main" id="{5D99C149-755C-17B8-219D-7753DE0479EA}"/>
              </a:ext>
            </a:extLst>
          </p:cNvPr>
          <p:cNvSpPr>
            <a:spLocks noGrp="1"/>
          </p:cNvSpPr>
          <p:nvPr>
            <p:ph type="sldNum" sz="quarter" idx="12"/>
          </p:nvPr>
        </p:nvSpPr>
        <p:spPr/>
        <p:txBody>
          <a:bodyPr/>
          <a:lstStyle/>
          <a:p>
            <a:fld id="{86CB4B4D-7CA3-9044-876B-883B54F8677D}" type="slidenum">
              <a:rPr lang="en-AU" smtClean="0"/>
              <a:t>93</a:t>
            </a:fld>
            <a:endParaRPr lang="en-AU"/>
          </a:p>
        </p:txBody>
      </p:sp>
      <p:sp>
        <p:nvSpPr>
          <p:cNvPr id="4" name="Footer Placeholder 3">
            <a:extLst>
              <a:ext uri="{FF2B5EF4-FFF2-40B4-BE49-F238E27FC236}">
                <a16:creationId xmlns:a16="http://schemas.microsoft.com/office/drawing/2014/main" id="{C893A9AE-9401-9020-3CB2-D86506A7F6B2}"/>
              </a:ext>
            </a:extLst>
          </p:cNvPr>
          <p:cNvSpPr>
            <a:spLocks noGrp="1"/>
          </p:cNvSpPr>
          <p:nvPr>
            <p:ph type="ftr" sz="quarter" idx="11"/>
          </p:nvPr>
        </p:nvSpPr>
        <p:spPr/>
        <p:txBody>
          <a:bodyPr/>
          <a:lstStyle/>
          <a:p>
            <a:r>
              <a:rPr lang="en-US"/>
              <a:t>ANU SCHOOL OF COMPUTING   |  COMP 2120 / COMP 6120 | WEEK 4 OF 12: Inspection</a:t>
            </a:r>
            <a:endParaRPr lang="en-AU" dirty="0"/>
          </a:p>
        </p:txBody>
      </p:sp>
      <p:sp>
        <p:nvSpPr>
          <p:cNvPr id="7" name="def agecheck_with_guards (age, experience):…">
            <a:extLst>
              <a:ext uri="{FF2B5EF4-FFF2-40B4-BE49-F238E27FC236}">
                <a16:creationId xmlns:a16="http://schemas.microsoft.com/office/drawing/2014/main" id="{847EAC1D-F921-D3E1-72B5-625A7D675CC0}"/>
              </a:ext>
            </a:extLst>
          </p:cNvPr>
          <p:cNvSpPr txBox="1">
            <a:spLocks noGrp="1"/>
          </p:cNvSpPr>
          <p:nvPr>
            <p:ph type="body" sz="quarter" idx="13"/>
          </p:nvPr>
        </p:nvSpPr>
        <p:spPr>
          <a:xfrm>
            <a:off x="324000" y="0"/>
            <a:ext cx="8459788" cy="881149"/>
          </a:xfrm>
          <a:prstGeom prst="rect">
            <a:avLst/>
          </a:prstGeom>
        </p:spPr>
        <p:txBody>
          <a:bodyPr>
            <a:normAutofit/>
          </a:bodyPr>
          <a:lstStyle/>
          <a:p>
            <a:r>
              <a:rPr lang="en-AU" dirty="0"/>
              <a:t>Avoid deep inheritance hierarchies</a:t>
            </a:r>
            <a:endParaRPr dirty="0"/>
          </a:p>
        </p:txBody>
      </p:sp>
      <p:pic>
        <p:nvPicPr>
          <p:cNvPr id="8" name="Picture 7" descr="A picture containing text, stationary, colorful&#10;&#10;Description automatically generated">
            <a:extLst>
              <a:ext uri="{FF2B5EF4-FFF2-40B4-BE49-F238E27FC236}">
                <a16:creationId xmlns:a16="http://schemas.microsoft.com/office/drawing/2014/main" id="{553B5B9A-1306-FDD2-990A-5189CCFEB993}"/>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84B8CF-C457-55AC-E8FE-7FD89E6DA485}"/>
              </a:ext>
            </a:extLst>
          </p:cNvPr>
          <p:cNvSpPr>
            <a:spLocks noGrp="1"/>
          </p:cNvSpPr>
          <p:nvPr>
            <p:ph type="sldNum" sz="quarter" idx="12"/>
          </p:nvPr>
        </p:nvSpPr>
        <p:spPr/>
        <p:txBody>
          <a:bodyPr/>
          <a:lstStyle/>
          <a:p>
            <a:fld id="{86CB4B4D-7CA3-9044-876B-883B54F8677D}" type="slidenum">
              <a:rPr lang="en-AU" smtClean="0"/>
              <a:t>94</a:t>
            </a:fld>
            <a:endParaRPr lang="en-AU"/>
          </a:p>
        </p:txBody>
      </p:sp>
      <p:sp>
        <p:nvSpPr>
          <p:cNvPr id="4" name="Text Placeholder 3">
            <a:extLst>
              <a:ext uri="{FF2B5EF4-FFF2-40B4-BE49-F238E27FC236}">
                <a16:creationId xmlns:a16="http://schemas.microsoft.com/office/drawing/2014/main" id="{E0346898-0BAE-7201-AF60-0A038B65B326}"/>
              </a:ext>
            </a:extLst>
          </p:cNvPr>
          <p:cNvSpPr>
            <a:spLocks noGrp="1"/>
          </p:cNvSpPr>
          <p:nvPr>
            <p:ph type="body" sz="quarter" idx="13"/>
          </p:nvPr>
        </p:nvSpPr>
        <p:spPr/>
        <p:txBody>
          <a:bodyPr>
            <a:normAutofit lnSpcReduction="10000"/>
          </a:bodyPr>
          <a:lstStyle/>
          <a:p>
            <a:r>
              <a:rPr lang="en-AU" dirty="0"/>
              <a:t>Part of the inheritance hierarchy</a:t>
            </a:r>
          </a:p>
          <a:p>
            <a:r>
              <a:rPr lang="en-AU" dirty="0"/>
              <a:t>for hospital staff</a:t>
            </a:r>
          </a:p>
        </p:txBody>
      </p:sp>
      <p:pic>
        <p:nvPicPr>
          <p:cNvPr id="5" name="Picture 4">
            <a:extLst>
              <a:ext uri="{FF2B5EF4-FFF2-40B4-BE49-F238E27FC236}">
                <a16:creationId xmlns:a16="http://schemas.microsoft.com/office/drawing/2014/main" id="{BC5212BD-78D3-B24C-9313-164EA5233E69}"/>
              </a:ext>
            </a:extLst>
          </p:cNvPr>
          <p:cNvPicPr>
            <a:picLocks noChangeAspect="1"/>
          </p:cNvPicPr>
          <p:nvPr/>
        </p:nvPicPr>
        <p:blipFill rotWithShape="1">
          <a:blip r:embed="rId2">
            <a:extLst>
              <a:ext uri="{28A0092B-C50C-407E-A947-70E740481C1C}">
                <a14:useLocalDpi xmlns:a14="http://schemas.microsoft.com/office/drawing/2010/main" val="0"/>
              </a:ext>
            </a:extLst>
          </a:blip>
          <a:srcRect t="10794" b="50000"/>
          <a:stretch/>
        </p:blipFill>
        <p:spPr>
          <a:xfrm>
            <a:off x="1194680" y="685999"/>
            <a:ext cx="6717972" cy="3761644"/>
          </a:xfrm>
          <a:prstGeom prst="rect">
            <a:avLst/>
          </a:prstGeom>
        </p:spPr>
      </p:pic>
      <p:sp>
        <p:nvSpPr>
          <p:cNvPr id="6" name="Footer Placeholder 5">
            <a:extLst>
              <a:ext uri="{FF2B5EF4-FFF2-40B4-BE49-F238E27FC236}">
                <a16:creationId xmlns:a16="http://schemas.microsoft.com/office/drawing/2014/main" id="{23B4150D-6110-640B-E1A2-80C1D690310B}"/>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7" name="Picture 6" descr="A picture containing text, stationary, colorful&#10;&#10;Description automatically generated">
            <a:extLst>
              <a:ext uri="{FF2B5EF4-FFF2-40B4-BE49-F238E27FC236}">
                <a16:creationId xmlns:a16="http://schemas.microsoft.com/office/drawing/2014/main" id="{BD171F1D-B8CE-17D5-46C8-EA5271DF2662}"/>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946A7-244C-C868-260F-A13184C717F2}"/>
              </a:ext>
            </a:extLst>
          </p:cNvPr>
          <p:cNvSpPr>
            <a:spLocks noGrp="1"/>
          </p:cNvSpPr>
          <p:nvPr>
            <p:ph idx="1"/>
          </p:nvPr>
        </p:nvSpPr>
        <p:spPr/>
        <p:txBody>
          <a:bodyPr>
            <a:normAutofit/>
          </a:bodyPr>
          <a:lstStyle/>
          <a:p>
            <a:r>
              <a:rPr lang="en-AU" dirty="0"/>
              <a:t>Definition</a:t>
            </a:r>
          </a:p>
          <a:p>
            <a:pPr lvl="1">
              <a:defRPr b="1"/>
            </a:pPr>
            <a:r>
              <a:rPr lang="en-AU" dirty="0"/>
              <a:t>A general reusable solution to a commonly-occurring problem within a given context in software design. </a:t>
            </a:r>
          </a:p>
          <a:p>
            <a:r>
              <a:rPr lang="en-AU" dirty="0"/>
              <a:t>Design patterns are object-oriented and describe solutions in terms of objects and classes. They are not off-the-shelf solutions that can be directly expressed as code in an object-oriented language. </a:t>
            </a:r>
          </a:p>
          <a:p>
            <a:r>
              <a:rPr lang="en-AU" dirty="0"/>
              <a:t>They describe the structure of a problem solution but have to be adapted to suit your application and the programming language that you are using. </a:t>
            </a:r>
          </a:p>
        </p:txBody>
      </p:sp>
      <p:sp>
        <p:nvSpPr>
          <p:cNvPr id="2" name="Slide Number Placeholder 1">
            <a:extLst>
              <a:ext uri="{FF2B5EF4-FFF2-40B4-BE49-F238E27FC236}">
                <a16:creationId xmlns:a16="http://schemas.microsoft.com/office/drawing/2014/main" id="{49429C79-8FD4-692A-5C5F-5C033B5C6AB6}"/>
              </a:ext>
            </a:extLst>
          </p:cNvPr>
          <p:cNvSpPr>
            <a:spLocks noGrp="1"/>
          </p:cNvSpPr>
          <p:nvPr>
            <p:ph type="sldNum" sz="quarter" idx="12"/>
          </p:nvPr>
        </p:nvSpPr>
        <p:spPr/>
        <p:txBody>
          <a:bodyPr/>
          <a:lstStyle/>
          <a:p>
            <a:fld id="{86CB4B4D-7CA3-9044-876B-883B54F8677D}" type="slidenum">
              <a:rPr lang="en-AU" smtClean="0"/>
              <a:t>95</a:t>
            </a:fld>
            <a:endParaRPr lang="en-AU"/>
          </a:p>
        </p:txBody>
      </p:sp>
      <p:sp>
        <p:nvSpPr>
          <p:cNvPr id="138" name="Definition…"/>
          <p:cNvSpPr txBox="1">
            <a:spLocks noGrp="1"/>
          </p:cNvSpPr>
          <p:nvPr>
            <p:ph type="body" sz="quarter" idx="13"/>
          </p:nvPr>
        </p:nvSpPr>
        <p:spPr>
          <a:prstGeom prst="rect">
            <a:avLst/>
          </a:prstGeom>
        </p:spPr>
        <p:txBody>
          <a:bodyPr>
            <a:normAutofit/>
          </a:bodyPr>
          <a:lstStyle/>
          <a:p>
            <a:r>
              <a:rPr lang="en-AU" dirty="0"/>
              <a:t>Design Patterns</a:t>
            </a:r>
            <a:endParaRPr dirty="0"/>
          </a:p>
        </p:txBody>
      </p:sp>
      <p:sp>
        <p:nvSpPr>
          <p:cNvPr id="4" name="Footer Placeholder 3">
            <a:extLst>
              <a:ext uri="{FF2B5EF4-FFF2-40B4-BE49-F238E27FC236}">
                <a16:creationId xmlns:a16="http://schemas.microsoft.com/office/drawing/2014/main" id="{64A9218D-F9A0-0ACB-9D11-01C56621A9F0}"/>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99881960-62E8-C76C-CA12-9CB8FB7DD73D}"/>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946A7-244C-C868-260F-A13184C717F2}"/>
              </a:ext>
            </a:extLst>
          </p:cNvPr>
          <p:cNvSpPr>
            <a:spLocks noGrp="1"/>
          </p:cNvSpPr>
          <p:nvPr>
            <p:ph idx="1"/>
          </p:nvPr>
        </p:nvSpPr>
        <p:spPr/>
        <p:txBody>
          <a:bodyPr>
            <a:normAutofit/>
          </a:bodyPr>
          <a:lstStyle/>
          <a:p>
            <a:pPr marL="0" indent="0">
              <a:buNone/>
            </a:pPr>
            <a:r>
              <a:rPr lang="en-US" i="1" dirty="0"/>
              <a:t>Patterns and Pattern Languages are ways to describe best practices, good designs, and capture experience in a way that it is possible for others to reuse this experience.</a:t>
            </a:r>
            <a:endParaRPr lang="en-GB" dirty="0"/>
          </a:p>
        </p:txBody>
      </p:sp>
      <p:sp>
        <p:nvSpPr>
          <p:cNvPr id="2" name="Slide Number Placeholder 1">
            <a:extLst>
              <a:ext uri="{FF2B5EF4-FFF2-40B4-BE49-F238E27FC236}">
                <a16:creationId xmlns:a16="http://schemas.microsoft.com/office/drawing/2014/main" id="{49429C79-8FD4-692A-5C5F-5C033B5C6AB6}"/>
              </a:ext>
            </a:extLst>
          </p:cNvPr>
          <p:cNvSpPr>
            <a:spLocks noGrp="1"/>
          </p:cNvSpPr>
          <p:nvPr>
            <p:ph type="sldNum" sz="quarter" idx="12"/>
          </p:nvPr>
        </p:nvSpPr>
        <p:spPr/>
        <p:txBody>
          <a:bodyPr/>
          <a:lstStyle/>
          <a:p>
            <a:fld id="{86CB4B4D-7CA3-9044-876B-883B54F8677D}" type="slidenum">
              <a:rPr lang="en-AU" smtClean="0"/>
              <a:t>96</a:t>
            </a:fld>
            <a:endParaRPr lang="en-AU"/>
          </a:p>
        </p:txBody>
      </p:sp>
      <p:sp>
        <p:nvSpPr>
          <p:cNvPr id="138" name="Definition…"/>
          <p:cNvSpPr txBox="1">
            <a:spLocks noGrp="1"/>
          </p:cNvSpPr>
          <p:nvPr>
            <p:ph type="body" sz="quarter" idx="13"/>
          </p:nvPr>
        </p:nvSpPr>
        <p:spPr>
          <a:prstGeom prst="rect">
            <a:avLst/>
          </a:prstGeom>
        </p:spPr>
        <p:txBody>
          <a:bodyPr>
            <a:normAutofit/>
          </a:bodyPr>
          <a:lstStyle/>
          <a:p>
            <a:r>
              <a:rPr lang="en-AU" dirty="0"/>
              <a:t>Design Patterns</a:t>
            </a:r>
            <a:endParaRPr dirty="0"/>
          </a:p>
        </p:txBody>
      </p:sp>
      <p:sp>
        <p:nvSpPr>
          <p:cNvPr id="4" name="Footer Placeholder 3">
            <a:extLst>
              <a:ext uri="{FF2B5EF4-FFF2-40B4-BE49-F238E27FC236}">
                <a16:creationId xmlns:a16="http://schemas.microsoft.com/office/drawing/2014/main" id="{64A9218D-F9A0-0ACB-9D11-01C56621A9F0}"/>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7" name="Picture 6">
            <a:extLst>
              <a:ext uri="{FF2B5EF4-FFF2-40B4-BE49-F238E27FC236}">
                <a16:creationId xmlns:a16="http://schemas.microsoft.com/office/drawing/2014/main" id="{FAF3D2C1-6E8B-5940-1C39-4E660099190E}"/>
              </a:ext>
            </a:extLst>
          </p:cNvPr>
          <p:cNvPicPr>
            <a:picLocks noChangeAspect="1"/>
          </p:cNvPicPr>
          <p:nvPr/>
        </p:nvPicPr>
        <p:blipFill>
          <a:blip r:embed="rId3"/>
          <a:stretch>
            <a:fillRect/>
          </a:stretch>
        </p:blipFill>
        <p:spPr>
          <a:xfrm>
            <a:off x="5269781" y="2111829"/>
            <a:ext cx="2002602" cy="2495550"/>
          </a:xfrm>
          <a:prstGeom prst="rect">
            <a:avLst/>
          </a:prstGeom>
        </p:spPr>
      </p:pic>
    </p:spTree>
    <p:extLst>
      <p:ext uri="{BB962C8B-B14F-4D97-AF65-F5344CB8AC3E}">
        <p14:creationId xmlns:p14="http://schemas.microsoft.com/office/powerpoint/2010/main" val="224484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33F94D-F4A0-B617-DBA4-29E72CFFF18F}"/>
              </a:ext>
            </a:extLst>
          </p:cNvPr>
          <p:cNvSpPr>
            <a:spLocks noGrp="1"/>
          </p:cNvSpPr>
          <p:nvPr>
            <p:ph idx="1"/>
          </p:nvPr>
        </p:nvSpPr>
        <p:spPr/>
        <p:txBody>
          <a:bodyPr/>
          <a:lstStyle/>
          <a:p>
            <a:r>
              <a:rPr lang="en-AU" dirty="0"/>
              <a:t>Separation of concerns</a:t>
            </a:r>
          </a:p>
          <a:p>
            <a:pPr lvl="1"/>
            <a:r>
              <a:rPr lang="en-AU" dirty="0"/>
              <a:t>This means that each abstraction in the program (class, method, etc.) should address a separate concern and that all aspects of that concern should be covered there. For example, if authentication is a concern in your program, then everything to do with authentication should be in one place, rather than distributed throughout your code.  </a:t>
            </a:r>
          </a:p>
          <a:p>
            <a:r>
              <a:rPr lang="en-AU" dirty="0"/>
              <a:t>Separate the ‘what’ from the ‘how</a:t>
            </a:r>
          </a:p>
          <a:p>
            <a:pPr lvl="1"/>
            <a:r>
              <a:rPr lang="en-AU" dirty="0"/>
              <a:t>If a program component provides a particular service, you should make available only the information that is required to use that service (the ‘what’). The implementation of the service (‘the how’) should be of no interest to service users.</a:t>
            </a:r>
          </a:p>
        </p:txBody>
      </p:sp>
      <p:sp>
        <p:nvSpPr>
          <p:cNvPr id="2" name="Slide Number Placeholder 1">
            <a:extLst>
              <a:ext uri="{FF2B5EF4-FFF2-40B4-BE49-F238E27FC236}">
                <a16:creationId xmlns:a16="http://schemas.microsoft.com/office/drawing/2014/main" id="{28D45E1F-738A-81C0-9699-88CC47DBD8AF}"/>
              </a:ext>
            </a:extLst>
          </p:cNvPr>
          <p:cNvSpPr>
            <a:spLocks noGrp="1"/>
          </p:cNvSpPr>
          <p:nvPr>
            <p:ph type="sldNum" sz="quarter" idx="12"/>
          </p:nvPr>
        </p:nvSpPr>
        <p:spPr/>
        <p:txBody>
          <a:bodyPr/>
          <a:lstStyle/>
          <a:p>
            <a:fld id="{86CB4B4D-7CA3-9044-876B-883B54F8677D}" type="slidenum">
              <a:rPr lang="en-AU" smtClean="0"/>
              <a:t>97</a:t>
            </a:fld>
            <a:endParaRPr lang="en-AU"/>
          </a:p>
        </p:txBody>
      </p:sp>
      <p:sp>
        <p:nvSpPr>
          <p:cNvPr id="142" name="Separation of concerns…"/>
          <p:cNvSpPr txBox="1">
            <a:spLocks noGrp="1"/>
          </p:cNvSpPr>
          <p:nvPr>
            <p:ph type="body" sz="quarter" idx="13"/>
          </p:nvPr>
        </p:nvSpPr>
        <p:spPr>
          <a:prstGeom prst="rect">
            <a:avLst/>
          </a:prstGeom>
        </p:spPr>
        <p:txBody>
          <a:bodyPr>
            <a:normAutofit/>
          </a:bodyPr>
          <a:lstStyle/>
          <a:p>
            <a:r>
              <a:rPr lang="en-AU" dirty="0"/>
              <a:t>Programming principles</a:t>
            </a:r>
            <a:endParaRPr dirty="0"/>
          </a:p>
        </p:txBody>
      </p:sp>
      <p:sp>
        <p:nvSpPr>
          <p:cNvPr id="4" name="Footer Placeholder 3">
            <a:extLst>
              <a:ext uri="{FF2B5EF4-FFF2-40B4-BE49-F238E27FC236}">
                <a16:creationId xmlns:a16="http://schemas.microsoft.com/office/drawing/2014/main" id="{3567A067-AE9F-DE6B-E548-20504482F326}"/>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45DD54A1-251E-B2A4-C17A-BA1E829D78BD}"/>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F6E185-F217-89BA-649B-07D03183951D}"/>
              </a:ext>
            </a:extLst>
          </p:cNvPr>
          <p:cNvSpPr>
            <a:spLocks noGrp="1"/>
          </p:cNvSpPr>
          <p:nvPr>
            <p:ph idx="1"/>
          </p:nvPr>
        </p:nvSpPr>
        <p:spPr/>
        <p:txBody>
          <a:bodyPr>
            <a:normAutofit fontScale="70000" lnSpcReduction="20000"/>
          </a:bodyPr>
          <a:lstStyle/>
          <a:p>
            <a:pPr marL="174095" indent="-174095" defTabSz="301902">
              <a:spcBef>
                <a:spcPts val="1529"/>
              </a:spcBef>
              <a:defRPr sz="2744"/>
            </a:pPr>
            <a:r>
              <a:rPr lang="en-AU" dirty="0"/>
              <a:t>Creational patterns</a:t>
            </a:r>
          </a:p>
          <a:p>
            <a:pPr marL="511921" lvl="1" indent="-275649" defTabSz="301902">
              <a:spcBef>
                <a:spcPts val="1529"/>
              </a:spcBef>
              <a:defRPr sz="2352"/>
            </a:pPr>
            <a:r>
              <a:rPr lang="en-AU" dirty="0"/>
              <a:t>These are concerned with class and object creation. They define ways of instantiating and initializing objects and classes that are more abstract than the basic class and object creation mechanisms defined in a programming language. </a:t>
            </a:r>
          </a:p>
          <a:p>
            <a:pPr marL="174095" indent="-174095" defTabSz="301902">
              <a:spcBef>
                <a:spcPts val="1529"/>
              </a:spcBef>
              <a:defRPr sz="2744"/>
            </a:pPr>
            <a:r>
              <a:rPr lang="en-AU" dirty="0"/>
              <a:t>Structural patterns</a:t>
            </a:r>
          </a:p>
          <a:p>
            <a:pPr marL="511921" lvl="1" indent="-275649" defTabSz="301902">
              <a:spcBef>
                <a:spcPts val="1529"/>
              </a:spcBef>
              <a:defRPr sz="2352"/>
            </a:pPr>
            <a:r>
              <a:rPr lang="en-AU" dirty="0"/>
              <a:t>These are concerned with class and object composition. Structural design patterns are a description of how classes and objects may be combined to create larger structures.</a:t>
            </a:r>
          </a:p>
          <a:p>
            <a:pPr marL="174095" indent="-174095" defTabSz="301902">
              <a:spcBef>
                <a:spcPts val="1529"/>
              </a:spcBef>
              <a:defRPr sz="2744"/>
            </a:pPr>
            <a:r>
              <a:rPr lang="en-AU" dirty="0"/>
              <a:t>Behavioural patterns</a:t>
            </a:r>
          </a:p>
          <a:p>
            <a:pPr marL="511921" lvl="1" indent="-275649" defTabSz="301902">
              <a:spcBef>
                <a:spcPts val="1529"/>
              </a:spcBef>
              <a:defRPr sz="2352"/>
            </a:pPr>
            <a:r>
              <a:rPr lang="en-AU" dirty="0"/>
              <a:t>These are concerned with class and object communication. They show how objects interact by exchanging messages, the activities in a process and how these are distributed amongst the participating objects.</a:t>
            </a:r>
          </a:p>
        </p:txBody>
      </p:sp>
      <p:sp>
        <p:nvSpPr>
          <p:cNvPr id="2" name="Slide Number Placeholder 1">
            <a:extLst>
              <a:ext uri="{FF2B5EF4-FFF2-40B4-BE49-F238E27FC236}">
                <a16:creationId xmlns:a16="http://schemas.microsoft.com/office/drawing/2014/main" id="{9B1C133E-BCD8-81C7-9D7C-417256045DF7}"/>
              </a:ext>
            </a:extLst>
          </p:cNvPr>
          <p:cNvSpPr>
            <a:spLocks noGrp="1"/>
          </p:cNvSpPr>
          <p:nvPr>
            <p:ph type="sldNum" sz="quarter" idx="12"/>
          </p:nvPr>
        </p:nvSpPr>
        <p:spPr/>
        <p:txBody>
          <a:bodyPr/>
          <a:lstStyle/>
          <a:p>
            <a:fld id="{86CB4B4D-7CA3-9044-876B-883B54F8677D}" type="slidenum">
              <a:rPr lang="en-AU" smtClean="0"/>
              <a:t>98</a:t>
            </a:fld>
            <a:endParaRPr lang="en-AU"/>
          </a:p>
        </p:txBody>
      </p:sp>
      <p:sp>
        <p:nvSpPr>
          <p:cNvPr id="4" name="Footer Placeholder 3">
            <a:extLst>
              <a:ext uri="{FF2B5EF4-FFF2-40B4-BE49-F238E27FC236}">
                <a16:creationId xmlns:a16="http://schemas.microsoft.com/office/drawing/2014/main" id="{D280E717-6C66-C375-680F-654273003974}"/>
              </a:ext>
            </a:extLst>
          </p:cNvPr>
          <p:cNvSpPr>
            <a:spLocks noGrp="1"/>
          </p:cNvSpPr>
          <p:nvPr>
            <p:ph type="ftr" sz="quarter" idx="11"/>
          </p:nvPr>
        </p:nvSpPr>
        <p:spPr/>
        <p:txBody>
          <a:bodyPr/>
          <a:lstStyle/>
          <a:p>
            <a:r>
              <a:rPr lang="en-US"/>
              <a:t>ANU SCHOOL OF COMPUTING   |  COMP 2120 / COMP 6120 | WEEK 4 OF 12: Inspection</a:t>
            </a:r>
            <a:endParaRPr lang="en-AU" dirty="0"/>
          </a:p>
        </p:txBody>
      </p:sp>
      <p:sp>
        <p:nvSpPr>
          <p:cNvPr id="6" name="Text Placeholder 5">
            <a:extLst>
              <a:ext uri="{FF2B5EF4-FFF2-40B4-BE49-F238E27FC236}">
                <a16:creationId xmlns:a16="http://schemas.microsoft.com/office/drawing/2014/main" id="{4C11B342-14AC-8060-9637-40756590B34A}"/>
              </a:ext>
            </a:extLst>
          </p:cNvPr>
          <p:cNvSpPr>
            <a:spLocks noGrp="1"/>
          </p:cNvSpPr>
          <p:nvPr>
            <p:ph type="body" sz="quarter" idx="13"/>
          </p:nvPr>
        </p:nvSpPr>
        <p:spPr/>
        <p:txBody>
          <a:bodyPr/>
          <a:lstStyle/>
          <a:p>
            <a:r>
              <a:rPr lang="en-AU" dirty="0"/>
              <a:t>Common types of design patterns</a:t>
            </a:r>
          </a:p>
        </p:txBody>
      </p:sp>
      <p:pic>
        <p:nvPicPr>
          <p:cNvPr id="7" name="Picture 6" descr="A picture containing text, stationary, colorful&#10;&#10;Description automatically generated">
            <a:extLst>
              <a:ext uri="{FF2B5EF4-FFF2-40B4-BE49-F238E27FC236}">
                <a16:creationId xmlns:a16="http://schemas.microsoft.com/office/drawing/2014/main" id="{1BB92C66-2538-87B0-A12B-14F0F2178A5D}"/>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1D338A-F2CF-4596-AEDA-B9B332323939}"/>
              </a:ext>
            </a:extLst>
          </p:cNvPr>
          <p:cNvSpPr>
            <a:spLocks noGrp="1"/>
          </p:cNvSpPr>
          <p:nvPr>
            <p:ph type="sldNum" sz="quarter" idx="12"/>
          </p:nvPr>
        </p:nvSpPr>
        <p:spPr/>
        <p:txBody>
          <a:bodyPr/>
          <a:lstStyle/>
          <a:p>
            <a:fld id="{86CB4B4D-7CA3-9044-876B-883B54F8677D}" type="slidenum">
              <a:rPr lang="en-AU" smtClean="0"/>
              <a:t>99</a:t>
            </a:fld>
            <a:endParaRPr lang="en-AU"/>
          </a:p>
        </p:txBody>
      </p:sp>
      <p:sp>
        <p:nvSpPr>
          <p:cNvPr id="4" name="Text Placeholder 3">
            <a:extLst>
              <a:ext uri="{FF2B5EF4-FFF2-40B4-BE49-F238E27FC236}">
                <a16:creationId xmlns:a16="http://schemas.microsoft.com/office/drawing/2014/main" id="{3DE286B1-A47C-7F7E-53C6-B4C940933E10}"/>
              </a:ext>
            </a:extLst>
          </p:cNvPr>
          <p:cNvSpPr>
            <a:spLocks noGrp="1"/>
          </p:cNvSpPr>
          <p:nvPr>
            <p:ph type="body" sz="quarter" idx="13"/>
          </p:nvPr>
        </p:nvSpPr>
        <p:spPr/>
        <p:txBody>
          <a:bodyPr/>
          <a:lstStyle/>
          <a:p>
            <a:r>
              <a:rPr lang="en-AU" dirty="0"/>
              <a:t>Examples of Design Patterns</a:t>
            </a:r>
          </a:p>
        </p:txBody>
      </p:sp>
      <p:pic>
        <p:nvPicPr>
          <p:cNvPr id="6" name="Picture 5">
            <a:extLst>
              <a:ext uri="{FF2B5EF4-FFF2-40B4-BE49-F238E27FC236}">
                <a16:creationId xmlns:a16="http://schemas.microsoft.com/office/drawing/2014/main" id="{E39709BB-64F6-304F-B570-7F63C351C279}"/>
              </a:ext>
            </a:extLst>
          </p:cNvPr>
          <p:cNvPicPr>
            <a:picLocks noChangeAspect="1"/>
          </p:cNvPicPr>
          <p:nvPr/>
        </p:nvPicPr>
        <p:blipFill rotWithShape="1">
          <a:blip r:embed="rId2">
            <a:extLst>
              <a:ext uri="{28A0092B-C50C-407E-A947-70E740481C1C}">
                <a14:useLocalDpi xmlns:a14="http://schemas.microsoft.com/office/drawing/2010/main" val="0"/>
              </a:ext>
            </a:extLst>
          </a:blip>
          <a:srcRect l="26680" t="4695"/>
          <a:stretch/>
        </p:blipFill>
        <p:spPr>
          <a:xfrm>
            <a:off x="1250084" y="538660"/>
            <a:ext cx="6643833" cy="4046073"/>
          </a:xfrm>
          <a:prstGeom prst="rect">
            <a:avLst/>
          </a:prstGeom>
        </p:spPr>
      </p:pic>
      <p:sp>
        <p:nvSpPr>
          <p:cNvPr id="5" name="Footer Placeholder 4">
            <a:extLst>
              <a:ext uri="{FF2B5EF4-FFF2-40B4-BE49-F238E27FC236}">
                <a16:creationId xmlns:a16="http://schemas.microsoft.com/office/drawing/2014/main" id="{09206F09-6A55-756C-6692-C749D94D1798}"/>
              </a:ext>
            </a:extLst>
          </p:cNvPr>
          <p:cNvSpPr>
            <a:spLocks noGrp="1"/>
          </p:cNvSpPr>
          <p:nvPr>
            <p:ph type="ftr" sz="quarter" idx="11"/>
          </p:nvPr>
        </p:nvSpPr>
        <p:spPr/>
        <p:txBody>
          <a:bodyPr/>
          <a:lstStyle/>
          <a:p>
            <a:r>
              <a:rPr lang="en-US"/>
              <a:t>ANU SCHOOL OF COMPUTING   |  COMP 2120 / COMP 6120 | WEEK 4 OF 12: Inspection</a:t>
            </a:r>
            <a:endParaRPr lang="en-AU" dirty="0"/>
          </a:p>
        </p:txBody>
      </p:sp>
      <p:pic>
        <p:nvPicPr>
          <p:cNvPr id="7" name="Picture 6" descr="A picture containing text, stationary, colorful&#10;&#10;Description automatically generated">
            <a:extLst>
              <a:ext uri="{FF2B5EF4-FFF2-40B4-BE49-F238E27FC236}">
                <a16:creationId xmlns:a16="http://schemas.microsoft.com/office/drawing/2014/main" id="{2F4B911B-DBBB-78C7-43B6-E7DA46B4947C}"/>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sld>
</file>

<file path=ppt/theme/theme1.xml><?xml version="1.0" encoding="utf-8"?>
<a:theme xmlns:a="http://schemas.openxmlformats.org/drawingml/2006/main" name="ANU Light">
  <a:themeElements>
    <a:clrScheme name="ANU">
      <a:dk1>
        <a:sysClr val="windowText" lastClr="000000"/>
      </a:dk1>
      <a:lt1>
        <a:sysClr val="window" lastClr="FFFFFF"/>
      </a:lt1>
      <a:dk2>
        <a:srgbClr val="000000"/>
      </a:dk2>
      <a:lt2>
        <a:srgbClr val="FFFFFF"/>
      </a:lt2>
      <a:accent1>
        <a:srgbClr val="BE830E"/>
      </a:accent1>
      <a:accent2>
        <a:srgbClr val="DFC187"/>
      </a:accent2>
      <a:accent3>
        <a:srgbClr val="F5EDDE"/>
      </a:accent3>
      <a:accent4>
        <a:srgbClr val="BE4E0E"/>
      </a:accent4>
      <a:accent5>
        <a:srgbClr val="CB7352"/>
      </a:accent5>
      <a:accent6>
        <a:srgbClr val="F2DCD4"/>
      </a:accent6>
      <a:hlink>
        <a:srgbClr val="BE830E"/>
      </a:hlink>
      <a:folHlink>
        <a:srgbClr val="BE4E0E"/>
      </a:folHlink>
    </a:clrScheme>
    <a:fontScheme name="ANU">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6" id="{9CA59881-62CF-4D40-AB8C-3378E5D7764B}" vid="{E95A3EAB-3210-344A-95C3-3A9C18246D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ument_x0020_Notes xmlns="2906fbf8-e47d-4c21-be87-cb09cf1c70cb">DO NOT EDIT. DOWNLOAD FIRST.</Document_x0020_Notes>
    <FAQs xmlns="2906fbf8-e47d-4c21-be87-cb09cf1c70cb"/>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F009AC5283E95468D41B3B02A942082" ma:contentTypeVersion="14" ma:contentTypeDescription="Create a new document." ma:contentTypeScope="" ma:versionID="81f047ee36f5309b78b9ab5df6d40fa9">
  <xsd:schema xmlns:xsd="http://www.w3.org/2001/XMLSchema" xmlns:xs="http://www.w3.org/2001/XMLSchema" xmlns:p="http://schemas.microsoft.com/office/2006/metadata/properties" xmlns:ns2="2906fbf8-e47d-4c21-be87-cb09cf1c70cb" xmlns:ns3="cd7196b5-af4d-4b5a-ba66-d723b2d8b01e" targetNamespace="http://schemas.microsoft.com/office/2006/metadata/properties" ma:root="true" ma:fieldsID="f77ccc56e2633edc0902f4eefe5b9336" ns2:_="" ns3:_="">
    <xsd:import namespace="2906fbf8-e47d-4c21-be87-cb09cf1c70cb"/>
    <xsd:import namespace="cd7196b5-af4d-4b5a-ba66-d723b2d8b01e"/>
    <xsd:element name="properties">
      <xsd:complexType>
        <xsd:sequence>
          <xsd:element name="documentManagement">
            <xsd:complexType>
              <xsd:all>
                <xsd:element ref="ns2:MediaServiceMetadata" minOccurs="0"/>
                <xsd:element ref="ns2:MediaServiceFastMetadata" minOccurs="0"/>
                <xsd:element ref="ns2:FAQs"/>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Document_x0020_Notes"/>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06fbf8-e47d-4c21-be87-cb09cf1c70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FAQs" ma:index="10" ma:displayName="FAQs" ma:internalName="FAQs">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Document_x0020_Notes" ma:index="18" ma:displayName="IMPORTANT" ma:description="DO NOT EDIT. DOWNLOAD FIRST" ma:format="Dropdown" ma:internalName="Document_x0020_Notes">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d7196b5-af4d-4b5a-ba66-d723b2d8b0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55D042-D8B3-4BE3-86DE-6019F96E2850}">
  <ds:schemaRefs>
    <ds:schemaRef ds:uri="http://schemas.microsoft.com/office/2006/documentManagement/types"/>
    <ds:schemaRef ds:uri="2906fbf8-e47d-4c21-be87-cb09cf1c70cb"/>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cd7196b5-af4d-4b5a-ba66-d723b2d8b01e"/>
    <ds:schemaRef ds:uri="http://www.w3.org/XML/1998/namespace"/>
    <ds:schemaRef ds:uri="http://purl.org/dc/dcmitype/"/>
  </ds:schemaRefs>
</ds:datastoreItem>
</file>

<file path=customXml/itemProps2.xml><?xml version="1.0" encoding="utf-8"?>
<ds:datastoreItem xmlns:ds="http://schemas.openxmlformats.org/officeDocument/2006/customXml" ds:itemID="{F6944D8A-F35C-4795-83BB-5BA756EF3C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06fbf8-e47d-4c21-be87-cb09cf1c70cb"/>
    <ds:schemaRef ds:uri="cd7196b5-af4d-4b5a-ba66-d723b2d8b0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242CD11-9905-45C0-AA8E-EE5B79DEFB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ANU Light</Template>
  <TotalTime>1910</TotalTime>
  <Words>13238</Words>
  <Application>Microsoft Macintosh PowerPoint</Application>
  <PresentationFormat>On-screen Show (16:9)</PresentationFormat>
  <Paragraphs>1088</Paragraphs>
  <Slides>139</Slides>
  <Notes>24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139</vt:i4>
      </vt:variant>
    </vt:vector>
  </HeadingPairs>
  <TitlesOfParts>
    <vt:vector size="150" baseType="lpstr">
      <vt:lpstr>Andale Mono</vt:lpstr>
      <vt:lpstr>Arial</vt:lpstr>
      <vt:lpstr>Calibri</vt:lpstr>
      <vt:lpstr>Helvetica</vt:lpstr>
      <vt:lpstr>Helvetica Light</vt:lpstr>
      <vt:lpstr>Public Sans</vt:lpstr>
      <vt:lpstr>Public Sans Light</vt:lpstr>
      <vt:lpstr>Sofia Pro Light</vt:lpstr>
      <vt:lpstr>Symbol</vt:lpstr>
      <vt:lpstr>Wingdings</vt:lpstr>
      <vt:lpstr>ANU Light</vt:lpstr>
      <vt:lpstr>COMP 2120 / COMP 6120  inspection</vt:lpstr>
      <vt:lpstr>PowerPoint Presentation</vt:lpstr>
      <vt:lpstr>PowerPoint Presentation</vt:lpstr>
      <vt:lpstr>Reviews and inspections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Quality management and agile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Expectations and Outcomes  of Modern Code Reviews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Google vs. Microsoft?</vt:lpstr>
      <vt:lpstr>PowerPoint Presentation</vt:lpstr>
      <vt:lpstr>PowerPoint Presentation</vt:lpstr>
      <vt:lpstr>PowerPoint Presentation</vt:lpstr>
      <vt:lpstr>PowerPoint Presentation</vt:lpstr>
      <vt:lpstr>PowerPoint Presentation</vt:lpstr>
      <vt:lpstr>Pair/Mob Programming </vt:lpstr>
      <vt:lpstr>PowerPoint Presentation</vt:lpstr>
      <vt:lpstr>PowerPoint Presentation</vt:lpstr>
      <vt:lpstr>PowerPoint Presentation</vt:lpstr>
      <vt:lpstr>Its not about getting the MOST out of your Team, Its about getting the Best out of your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Running a Meeting </vt:lpstr>
      <vt:lpstr>PowerPoint Presentation</vt:lpstr>
      <vt:lpstr>PowerPoint Presentation</vt:lpstr>
      <vt:lpstr>PowerPoint Presentation</vt:lpstr>
      <vt:lpstr>PowerPoint Presentation</vt:lpstr>
      <vt:lpstr>PowerPoint Presentation</vt:lpstr>
      <vt:lpstr>PowerPoint Presentation</vt:lpstr>
      <vt:lpstr>Reliability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organization of the MVC</vt:lpstr>
      <vt:lpstr>The Model-View-Controller (MVC) Design Pattern </vt:lpstr>
      <vt:lpstr>Web application architecture using the MVC</vt:lpstr>
      <vt:lpstr>PowerPoint Presentation</vt:lpstr>
      <vt:lpstr>The Layered architecture pattern </vt:lpstr>
      <vt:lpstr>A generic layered architecture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 2120 / COMP 6120  REQUIREMENTS</dc:title>
  <dc:creator>Alex Potanin</dc:creator>
  <cp:lastModifiedBy>Alex Potanin</cp:lastModifiedBy>
  <cp:revision>66</cp:revision>
  <dcterms:created xsi:type="dcterms:W3CDTF">2022-06-04T02:36:47Z</dcterms:created>
  <dcterms:modified xsi:type="dcterms:W3CDTF">2022-08-15T06:34:31Z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0x010100EF009AC5283E95468D41B3B02A942082</vt:lpwstr>
  </property>
</Properties>
</file>