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205"/>
  </p:notesMasterIdLst>
  <p:handoutMasterIdLst>
    <p:handoutMasterId r:id="rId206"/>
  </p:handoutMasterIdLst>
  <p:sldIdLst>
    <p:sldId id="256" r:id="rId5"/>
    <p:sldId id="524" r:id="rId6"/>
    <p:sldId id="257" r:id="rId7"/>
    <p:sldId id="258" r:id="rId8"/>
    <p:sldId id="259" r:id="rId9"/>
    <p:sldId id="260" r:id="rId10"/>
    <p:sldId id="261" r:id="rId11"/>
    <p:sldId id="262" r:id="rId12"/>
    <p:sldId id="263" r:id="rId13"/>
    <p:sldId id="264"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7" r:id="rId54"/>
    <p:sldId id="308" r:id="rId55"/>
    <p:sldId id="1816" r:id="rId56"/>
    <p:sldId id="1812" r:id="rId57"/>
    <p:sldId id="1133" r:id="rId58"/>
    <p:sldId id="1130" r:id="rId59"/>
    <p:sldId id="1129" r:id="rId60"/>
    <p:sldId id="1132" r:id="rId61"/>
    <p:sldId id="566" r:id="rId62"/>
    <p:sldId id="1135" r:id="rId63"/>
    <p:sldId id="1122" r:id="rId64"/>
    <p:sldId id="1123" r:id="rId65"/>
    <p:sldId id="1120" r:id="rId66"/>
    <p:sldId id="1142" r:id="rId67"/>
    <p:sldId id="1143" r:id="rId68"/>
    <p:sldId id="1145" r:id="rId69"/>
    <p:sldId id="1136" r:id="rId70"/>
    <p:sldId id="1137" r:id="rId71"/>
    <p:sldId id="1138" r:id="rId72"/>
    <p:sldId id="1140" r:id="rId73"/>
    <p:sldId id="1103" r:id="rId74"/>
    <p:sldId id="1105" r:id="rId75"/>
    <p:sldId id="1139" r:id="rId76"/>
    <p:sldId id="1109" r:id="rId77"/>
    <p:sldId id="558" r:id="rId78"/>
    <p:sldId id="481" r:id="rId79"/>
    <p:sldId id="1124" r:id="rId80"/>
    <p:sldId id="1127" r:id="rId81"/>
    <p:sldId id="1125" r:id="rId82"/>
    <p:sldId id="1126" r:id="rId83"/>
    <p:sldId id="1128" r:id="rId84"/>
    <p:sldId id="483" r:id="rId85"/>
    <p:sldId id="486" r:id="rId86"/>
    <p:sldId id="480" r:id="rId87"/>
    <p:sldId id="1115" r:id="rId88"/>
    <p:sldId id="567" r:id="rId89"/>
    <p:sldId id="488" r:id="rId90"/>
    <p:sldId id="568" r:id="rId91"/>
    <p:sldId id="1141" r:id="rId92"/>
    <p:sldId id="1104" r:id="rId93"/>
    <p:sldId id="309" r:id="rId94"/>
    <p:sldId id="310" r:id="rId95"/>
    <p:sldId id="311" r:id="rId96"/>
    <p:sldId id="312" r:id="rId97"/>
    <p:sldId id="1810" r:id="rId98"/>
    <p:sldId id="314" r:id="rId99"/>
    <p:sldId id="315" r:id="rId100"/>
    <p:sldId id="316" r:id="rId101"/>
    <p:sldId id="317" r:id="rId102"/>
    <p:sldId id="318" r:id="rId103"/>
    <p:sldId id="319" r:id="rId104"/>
    <p:sldId id="320" r:id="rId105"/>
    <p:sldId id="321" r:id="rId106"/>
    <p:sldId id="322" r:id="rId107"/>
    <p:sldId id="323" r:id="rId108"/>
    <p:sldId id="324" r:id="rId109"/>
    <p:sldId id="325" r:id="rId110"/>
    <p:sldId id="326" r:id="rId111"/>
    <p:sldId id="327" r:id="rId112"/>
    <p:sldId id="328" r:id="rId113"/>
    <p:sldId id="329" r:id="rId114"/>
    <p:sldId id="330" r:id="rId115"/>
    <p:sldId id="331" r:id="rId116"/>
    <p:sldId id="332" r:id="rId117"/>
    <p:sldId id="333" r:id="rId118"/>
    <p:sldId id="334" r:id="rId119"/>
    <p:sldId id="335" r:id="rId120"/>
    <p:sldId id="1811" r:id="rId121"/>
    <p:sldId id="337" r:id="rId122"/>
    <p:sldId id="338" r:id="rId123"/>
    <p:sldId id="339" r:id="rId124"/>
    <p:sldId id="340" r:id="rId125"/>
    <p:sldId id="341" r:id="rId126"/>
    <p:sldId id="342" r:id="rId127"/>
    <p:sldId id="343" r:id="rId128"/>
    <p:sldId id="344" r:id="rId129"/>
    <p:sldId id="345" r:id="rId130"/>
    <p:sldId id="346" r:id="rId131"/>
    <p:sldId id="347" r:id="rId132"/>
    <p:sldId id="348" r:id="rId133"/>
    <p:sldId id="349" r:id="rId134"/>
    <p:sldId id="350" r:id="rId135"/>
    <p:sldId id="351" r:id="rId136"/>
    <p:sldId id="352" r:id="rId137"/>
    <p:sldId id="353" r:id="rId138"/>
    <p:sldId id="461" r:id="rId139"/>
    <p:sldId id="305" r:id="rId140"/>
    <p:sldId id="306" r:id="rId141"/>
    <p:sldId id="354" r:id="rId142"/>
    <p:sldId id="355" r:id="rId143"/>
    <p:sldId id="1099" r:id="rId144"/>
    <p:sldId id="1813" r:id="rId145"/>
    <p:sldId id="1814" r:id="rId146"/>
    <p:sldId id="1815" r:id="rId147"/>
    <p:sldId id="993" r:id="rId148"/>
    <p:sldId id="994" r:id="rId149"/>
    <p:sldId id="982" r:id="rId150"/>
    <p:sldId id="983" r:id="rId151"/>
    <p:sldId id="992" r:id="rId152"/>
    <p:sldId id="984" r:id="rId153"/>
    <p:sldId id="985" r:id="rId154"/>
    <p:sldId id="989" r:id="rId155"/>
    <p:sldId id="446" r:id="rId156"/>
    <p:sldId id="447" r:id="rId157"/>
    <p:sldId id="445" r:id="rId158"/>
    <p:sldId id="451" r:id="rId159"/>
    <p:sldId id="392" r:id="rId160"/>
    <p:sldId id="385" r:id="rId161"/>
    <p:sldId id="386" r:id="rId162"/>
    <p:sldId id="449" r:id="rId163"/>
    <p:sldId id="387" r:id="rId164"/>
    <p:sldId id="450" r:id="rId165"/>
    <p:sldId id="388" r:id="rId166"/>
    <p:sldId id="453" r:id="rId167"/>
    <p:sldId id="995" r:id="rId168"/>
    <p:sldId id="405" r:id="rId169"/>
    <p:sldId id="389" r:id="rId170"/>
    <p:sldId id="390" r:id="rId171"/>
    <p:sldId id="456" r:id="rId172"/>
    <p:sldId id="457" r:id="rId173"/>
    <p:sldId id="402" r:id="rId174"/>
    <p:sldId id="458" r:id="rId175"/>
    <p:sldId id="460" r:id="rId176"/>
    <p:sldId id="459" r:id="rId177"/>
    <p:sldId id="1148" r:id="rId178"/>
    <p:sldId id="462" r:id="rId179"/>
    <p:sldId id="464" r:id="rId180"/>
    <p:sldId id="463" r:id="rId181"/>
    <p:sldId id="465" r:id="rId182"/>
    <p:sldId id="466" r:id="rId183"/>
    <p:sldId id="485" r:id="rId184"/>
    <p:sldId id="1149" r:id="rId185"/>
    <p:sldId id="487" r:id="rId186"/>
    <p:sldId id="467" r:id="rId187"/>
    <p:sldId id="468" r:id="rId188"/>
    <p:sldId id="991" r:id="rId189"/>
    <p:sldId id="470" r:id="rId190"/>
    <p:sldId id="473" r:id="rId191"/>
    <p:sldId id="471" r:id="rId192"/>
    <p:sldId id="472" r:id="rId193"/>
    <p:sldId id="475" r:id="rId194"/>
    <p:sldId id="476" r:id="rId195"/>
    <p:sldId id="478" r:id="rId196"/>
    <p:sldId id="477" r:id="rId197"/>
    <p:sldId id="479" r:id="rId198"/>
    <p:sldId id="1150" r:id="rId199"/>
    <p:sldId id="1151" r:id="rId200"/>
    <p:sldId id="482" r:id="rId201"/>
    <p:sldId id="979" r:id="rId202"/>
    <p:sldId id="443" r:id="rId203"/>
    <p:sldId id="998" r:id="rId20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6965C54-BCF8-144B-BDF6-CA4175E1091B}">
          <p14:sldIdLst>
            <p14:sldId id="256"/>
            <p14:sldId id="524"/>
            <p14:sldId id="257"/>
            <p14:sldId id="258"/>
            <p14:sldId id="259"/>
            <p14:sldId id="260"/>
            <p14:sldId id="261"/>
            <p14:sldId id="262"/>
            <p14:sldId id="263"/>
            <p14:sldId id="264"/>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7"/>
            <p14:sldId id="308"/>
            <p14:sldId id="1816"/>
            <p14:sldId id="1812"/>
            <p14:sldId id="1133"/>
            <p14:sldId id="1130"/>
            <p14:sldId id="1129"/>
            <p14:sldId id="1132"/>
            <p14:sldId id="566"/>
            <p14:sldId id="1135"/>
            <p14:sldId id="1122"/>
            <p14:sldId id="1123"/>
            <p14:sldId id="1120"/>
            <p14:sldId id="1142"/>
            <p14:sldId id="1143"/>
            <p14:sldId id="1145"/>
            <p14:sldId id="1136"/>
            <p14:sldId id="1137"/>
            <p14:sldId id="1138"/>
            <p14:sldId id="1140"/>
            <p14:sldId id="1103"/>
            <p14:sldId id="1105"/>
            <p14:sldId id="1139"/>
            <p14:sldId id="1109"/>
            <p14:sldId id="558"/>
            <p14:sldId id="481"/>
            <p14:sldId id="1124"/>
            <p14:sldId id="1127"/>
            <p14:sldId id="1125"/>
            <p14:sldId id="1126"/>
            <p14:sldId id="1128"/>
            <p14:sldId id="483"/>
            <p14:sldId id="486"/>
            <p14:sldId id="480"/>
            <p14:sldId id="1115"/>
            <p14:sldId id="567"/>
            <p14:sldId id="488"/>
            <p14:sldId id="568"/>
            <p14:sldId id="1141"/>
            <p14:sldId id="1104"/>
            <p14:sldId id="309"/>
            <p14:sldId id="310"/>
            <p14:sldId id="311"/>
            <p14:sldId id="312"/>
            <p14:sldId id="1810"/>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1811"/>
            <p14:sldId id="337"/>
            <p14:sldId id="338"/>
            <p14:sldId id="339"/>
            <p14:sldId id="340"/>
            <p14:sldId id="341"/>
            <p14:sldId id="342"/>
            <p14:sldId id="343"/>
            <p14:sldId id="344"/>
            <p14:sldId id="345"/>
            <p14:sldId id="346"/>
            <p14:sldId id="347"/>
            <p14:sldId id="348"/>
            <p14:sldId id="349"/>
            <p14:sldId id="350"/>
            <p14:sldId id="351"/>
            <p14:sldId id="352"/>
            <p14:sldId id="353"/>
            <p14:sldId id="461"/>
            <p14:sldId id="305"/>
            <p14:sldId id="306"/>
            <p14:sldId id="354"/>
            <p14:sldId id="355"/>
            <p14:sldId id="1099"/>
            <p14:sldId id="1813"/>
            <p14:sldId id="1814"/>
            <p14:sldId id="1815"/>
            <p14:sldId id="993"/>
            <p14:sldId id="994"/>
            <p14:sldId id="982"/>
            <p14:sldId id="983"/>
            <p14:sldId id="992"/>
            <p14:sldId id="984"/>
            <p14:sldId id="985"/>
            <p14:sldId id="989"/>
            <p14:sldId id="446"/>
            <p14:sldId id="447"/>
            <p14:sldId id="445"/>
            <p14:sldId id="451"/>
            <p14:sldId id="392"/>
            <p14:sldId id="385"/>
            <p14:sldId id="386"/>
            <p14:sldId id="449"/>
            <p14:sldId id="387"/>
            <p14:sldId id="450"/>
            <p14:sldId id="388"/>
            <p14:sldId id="453"/>
            <p14:sldId id="995"/>
            <p14:sldId id="405"/>
            <p14:sldId id="389"/>
            <p14:sldId id="390"/>
            <p14:sldId id="456"/>
            <p14:sldId id="457"/>
            <p14:sldId id="402"/>
            <p14:sldId id="458"/>
            <p14:sldId id="460"/>
            <p14:sldId id="459"/>
            <p14:sldId id="1148"/>
            <p14:sldId id="462"/>
            <p14:sldId id="464"/>
            <p14:sldId id="463"/>
            <p14:sldId id="465"/>
            <p14:sldId id="466"/>
            <p14:sldId id="485"/>
            <p14:sldId id="1149"/>
            <p14:sldId id="487"/>
            <p14:sldId id="467"/>
            <p14:sldId id="468"/>
            <p14:sldId id="991"/>
            <p14:sldId id="470"/>
            <p14:sldId id="473"/>
            <p14:sldId id="471"/>
            <p14:sldId id="472"/>
            <p14:sldId id="475"/>
            <p14:sldId id="476"/>
            <p14:sldId id="478"/>
            <p14:sldId id="477"/>
            <p14:sldId id="479"/>
            <p14:sldId id="1150"/>
            <p14:sldId id="1151"/>
            <p14:sldId id="482"/>
            <p14:sldId id="979"/>
            <p14:sldId id="443"/>
            <p14:sldId id="99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200" autoAdjust="0"/>
    <p:restoredTop sz="89808"/>
  </p:normalViewPr>
  <p:slideViewPr>
    <p:cSldViewPr snapToGrid="0">
      <p:cViewPr varScale="1">
        <p:scale>
          <a:sx n="152" d="100"/>
          <a:sy n="152" d="100"/>
        </p:scale>
        <p:origin x="808" y="176"/>
      </p:cViewPr>
      <p:guideLst/>
    </p:cSldViewPr>
  </p:slideViewPr>
  <p:notesTextViewPr>
    <p:cViewPr>
      <p:scale>
        <a:sx n="1" d="1"/>
        <a:sy n="1" d="1"/>
      </p:scale>
      <p:origin x="0" y="0"/>
    </p:cViewPr>
  </p:notesTextViewPr>
  <p:sorterViewPr>
    <p:cViewPr>
      <p:scale>
        <a:sx n="1" d="1"/>
        <a:sy n="1" d="1"/>
      </p:scale>
      <p:origin x="0" y="0"/>
    </p:cViewPr>
  </p:sorterViewPr>
  <p:notesViewPr>
    <p:cSldViewPr snapToGrid="0" showGuides="1">
      <p:cViewPr varScale="1">
        <p:scale>
          <a:sx n="172" d="100"/>
          <a:sy n="172" d="100"/>
        </p:scale>
        <p:origin x="6552" y="20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notesMaster" Target="notesMasters/notes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handoutMaster" Target="handoutMasters/handoutMaster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presProps" Target="presProps.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theme" Target="theme/theme1.xml"/><Relationship Id="rId190" Type="http://schemas.openxmlformats.org/officeDocument/2006/relationships/slide" Target="slides/slide186.xml"/><Relationship Id="rId204" Type="http://schemas.openxmlformats.org/officeDocument/2006/relationships/slide" Target="slides/slide200.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tableStyles" Target="tableStyles.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C0A257-B081-4972-B0CF-1F39F8714D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5D948091-2DCD-4509-A944-5FC3CAA095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B27F89-6F89-4D72-A243-A68B4122D611}" type="datetimeFigureOut">
              <a:rPr lang="en-AU" smtClean="0"/>
              <a:t>22/8/2022</a:t>
            </a:fld>
            <a:endParaRPr lang="en-AU"/>
          </a:p>
        </p:txBody>
      </p:sp>
      <p:sp>
        <p:nvSpPr>
          <p:cNvPr id="4" name="Footer Placeholder 3">
            <a:extLst>
              <a:ext uri="{FF2B5EF4-FFF2-40B4-BE49-F238E27FC236}">
                <a16:creationId xmlns:a16="http://schemas.microsoft.com/office/drawing/2014/main" id="{9BC56B26-2CBE-4E97-9F33-B336733FED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337CD2B-E28A-4D49-A0FA-D516F93D72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8E5BEA-06EA-4996-A757-E0A11090F5C6}" type="slidenum">
              <a:rPr lang="en-AU" smtClean="0"/>
              <a:t>‹#›</a:t>
            </a:fld>
            <a:endParaRPr lang="en-AU"/>
          </a:p>
        </p:txBody>
      </p:sp>
    </p:spTree>
    <p:extLst>
      <p:ext uri="{BB962C8B-B14F-4D97-AF65-F5344CB8AC3E}">
        <p14:creationId xmlns:p14="http://schemas.microsoft.com/office/powerpoint/2010/main" val="24086134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751D79-A941-472A-B86F-4C1D5FA7235B}" type="datetimeFigureOut">
              <a:rPr lang="en-AU" smtClean="0"/>
              <a:t>22/8/2022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29E61-899D-4DEC-B2DA-C928176A27CF}" type="slidenum">
              <a:rPr lang="en-AU" smtClean="0"/>
              <a:t>‹#›</a:t>
            </a:fld>
            <a:endParaRPr lang="en-AU"/>
          </a:p>
        </p:txBody>
      </p:sp>
    </p:spTree>
    <p:extLst>
      <p:ext uri="{BB962C8B-B14F-4D97-AF65-F5344CB8AC3E}">
        <p14:creationId xmlns:p14="http://schemas.microsoft.com/office/powerpoint/2010/main" val="856005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martinfowler.com/articles/microservices.html" TargetMode="External"/><Relationship Id="rId2" Type="http://schemas.openxmlformats.org/officeDocument/2006/relationships/slide" Target="../slides/slide140.xml"/><Relationship Id="rId1" Type="http://schemas.openxmlformats.org/officeDocument/2006/relationships/notesMaster" Target="../notesMasters/notesMaster1.xml"/><Relationship Id="rId6" Type="http://schemas.openxmlformats.org/officeDocument/2006/relationships/hyperlink" Target="http://filibuster.cloud/" TargetMode="External"/><Relationship Id="rId5" Type="http://schemas.openxmlformats.org/officeDocument/2006/relationships/hyperlink" Target="https://www.youtube.com/watch?v=kb-m2fasdDY" TargetMode="External"/><Relationship Id="rId4" Type="http://schemas.openxmlformats.org/officeDocument/2006/relationships/hyperlink" Target="https://www.youtube.com/watch?v=CZ3wIuvmHeM"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a:t>
            </a:r>
            <a:r>
              <a:rPr lang="en-AU" dirty="0" err="1"/>
              <a:t>www.anu.edu.au</a:t>
            </a:r>
            <a:r>
              <a:rPr lang="en-AU" dirty="0"/>
              <a:t>/students/contacts/</a:t>
            </a:r>
            <a:r>
              <a:rPr lang="en-AU" dirty="0" err="1"/>
              <a:t>tjabal</a:t>
            </a:r>
            <a:r>
              <a:rPr lang="en-AU" dirty="0"/>
              <a:t>-indigenous-higher-education-centre</a:t>
            </a:r>
          </a:p>
          <a:p>
            <a:endParaRPr lang="en-AU" dirty="0"/>
          </a:p>
          <a:p>
            <a:r>
              <a:rPr lang="en-AU" dirty="0"/>
              <a:t>https://</a:t>
            </a:r>
            <a:r>
              <a:rPr lang="en-AU" dirty="0" err="1"/>
              <a:t>services.anu.edu.au</a:t>
            </a:r>
            <a:r>
              <a:rPr lang="en-AU" dirty="0"/>
              <a:t>/human-resources/respect-inclusion/anu-acknowledgment-of-country</a:t>
            </a:r>
          </a:p>
          <a:p>
            <a:endParaRPr lang="en-AU" dirty="0"/>
          </a:p>
          <a:p>
            <a:r>
              <a:rPr lang="en-AU" dirty="0"/>
              <a:t>https://</a:t>
            </a:r>
            <a:r>
              <a:rPr lang="en-AU" dirty="0" err="1"/>
              <a:t>www.indigenous.gov.au</a:t>
            </a:r>
            <a:r>
              <a:rPr lang="en-AU" dirty="0"/>
              <a:t>/contact-us/</a:t>
            </a:r>
            <a:r>
              <a:rPr lang="en-AU" dirty="0" err="1"/>
              <a:t>welcome_acknowledgement</a:t>
            </a:r>
            <a:r>
              <a:rPr lang="en-AU" dirty="0"/>
              <a:t>-country</a:t>
            </a:r>
          </a:p>
          <a:p>
            <a:endParaRPr lang="en-AU" dirty="0"/>
          </a:p>
          <a:p>
            <a:r>
              <a:rPr lang="en-AU" dirty="0"/>
              <a:t>https://</a:t>
            </a:r>
            <a:r>
              <a:rPr lang="en-AU" dirty="0" err="1"/>
              <a:t>aiatsis.gov.au</a:t>
            </a:r>
            <a:r>
              <a:rPr lang="en-AU" dirty="0"/>
              <a:t>/explore/map-indigenous-</a:t>
            </a:r>
            <a:r>
              <a:rPr lang="en-AU" dirty="0" err="1"/>
              <a:t>australia</a:t>
            </a:r>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2</a:t>
            </a:fld>
            <a:endParaRPr lang="en-AU"/>
          </a:p>
        </p:txBody>
      </p:sp>
    </p:spTree>
    <p:extLst>
      <p:ext uri="{BB962C8B-B14F-4D97-AF65-F5344CB8AC3E}">
        <p14:creationId xmlns:p14="http://schemas.microsoft.com/office/powerpoint/2010/main" val="3632181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AF2B32-B658-4BF7-8F9F-7BC64B42D566}" type="slidenum">
              <a:rPr lang="en-US" smtClean="0"/>
              <a:pPr/>
              <a:t>71</a:t>
            </a:fld>
            <a:endParaRPr lang="en-US"/>
          </a:p>
        </p:txBody>
      </p:sp>
    </p:spTree>
    <p:extLst>
      <p:ext uri="{BB962C8B-B14F-4D97-AF65-F5344CB8AC3E}">
        <p14:creationId xmlns:p14="http://schemas.microsoft.com/office/powerpoint/2010/main" val="2306197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pPr marL="0" indent="0">
              <a:buFontTx/>
              <a:buNone/>
            </a:pPr>
            <a:r>
              <a:rPr lang="en-US" dirty="0"/>
              <a:t>-   Netflix popularized microservices.</a:t>
            </a:r>
          </a:p>
          <a:p>
            <a:pPr marL="0" indent="0">
              <a:buFontTx/>
              <a:buNone/>
            </a:pPr>
            <a:r>
              <a:rPr lang="en-US" dirty="0"/>
              <a:t>-   Solicit students to figure out what components could be microservices as part of Netflix (active learning – 10/15 minutes?)</a:t>
            </a:r>
          </a:p>
          <a:p>
            <a:pPr marL="171450" indent="-171450">
              <a:buFontTx/>
              <a:buChar char="-"/>
            </a:pPr>
            <a:r>
              <a:rPr lang="en-US" dirty="0"/>
              <a:t>Possibly look for Casey Rosenthal talk with animated microservice diagram thing from </a:t>
            </a:r>
            <a:r>
              <a:rPr lang="en-US" dirty="0" err="1"/>
              <a:t>goto</a:t>
            </a:r>
            <a:r>
              <a:rPr lang="en-US" dirty="0"/>
              <a:t> 2016??</a:t>
            </a:r>
          </a:p>
        </p:txBody>
      </p:sp>
      <p:sp>
        <p:nvSpPr>
          <p:cNvPr id="4" name="Slide Number Placeholder 3"/>
          <p:cNvSpPr>
            <a:spLocks noGrp="1"/>
          </p:cNvSpPr>
          <p:nvPr>
            <p:ph type="sldNum" sz="quarter" idx="5"/>
          </p:nvPr>
        </p:nvSpPr>
        <p:spPr/>
        <p:txBody>
          <a:bodyPr/>
          <a:lstStyle/>
          <a:p>
            <a:fld id="{4AAF2B32-B658-4BF7-8F9F-7BC64B42D566}" type="slidenum">
              <a:rPr lang="en-US" smtClean="0"/>
              <a:pPr/>
              <a:t>73</a:t>
            </a:fld>
            <a:endParaRPr lang="en-US"/>
          </a:p>
        </p:txBody>
      </p:sp>
    </p:spTree>
    <p:extLst>
      <p:ext uri="{BB962C8B-B14F-4D97-AF65-F5344CB8AC3E}">
        <p14:creationId xmlns:p14="http://schemas.microsoft.com/office/powerpoint/2010/main" val="3611687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pPr marL="0" indent="0">
              <a:buFontTx/>
              <a:buNone/>
            </a:pPr>
            <a:r>
              <a:rPr lang="en-US" dirty="0"/>
              <a:t>This is the reality</a:t>
            </a:r>
          </a:p>
        </p:txBody>
      </p:sp>
      <p:sp>
        <p:nvSpPr>
          <p:cNvPr id="4" name="Slide Number Placeholder 3"/>
          <p:cNvSpPr>
            <a:spLocks noGrp="1"/>
          </p:cNvSpPr>
          <p:nvPr>
            <p:ph type="sldNum" sz="quarter" idx="5"/>
          </p:nvPr>
        </p:nvSpPr>
        <p:spPr/>
        <p:txBody>
          <a:bodyPr/>
          <a:lstStyle/>
          <a:p>
            <a:fld id="{4AAF2B32-B658-4BF7-8F9F-7BC64B42D566}" type="slidenum">
              <a:rPr lang="en-US" smtClean="0"/>
              <a:pPr/>
              <a:t>74</a:t>
            </a:fld>
            <a:endParaRPr lang="en-US"/>
          </a:p>
        </p:txBody>
      </p:sp>
    </p:spTree>
    <p:extLst>
      <p:ext uri="{BB962C8B-B14F-4D97-AF65-F5344CB8AC3E}">
        <p14:creationId xmlns:p14="http://schemas.microsoft.com/office/powerpoint/2010/main" val="2654748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4AAF2B32-B658-4BF7-8F9F-7BC64B42D566}" type="slidenum">
              <a:rPr lang="en-US" smtClean="0"/>
              <a:pPr/>
              <a:t>75</a:t>
            </a:fld>
            <a:endParaRPr lang="en-US"/>
          </a:p>
        </p:txBody>
      </p:sp>
    </p:spTree>
    <p:extLst>
      <p:ext uri="{BB962C8B-B14F-4D97-AF65-F5344CB8AC3E}">
        <p14:creationId xmlns:p14="http://schemas.microsoft.com/office/powerpoint/2010/main" val="480711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Microservices really don’t exist without cloud computing / elastic on-demand resizing</a:t>
            </a:r>
          </a:p>
        </p:txBody>
      </p:sp>
      <p:sp>
        <p:nvSpPr>
          <p:cNvPr id="4" name="Slide Number Placeholder 3"/>
          <p:cNvSpPr>
            <a:spLocks noGrp="1"/>
          </p:cNvSpPr>
          <p:nvPr>
            <p:ph type="sldNum" sz="quarter" idx="5"/>
          </p:nvPr>
        </p:nvSpPr>
        <p:spPr/>
        <p:txBody>
          <a:bodyPr/>
          <a:lstStyle/>
          <a:p>
            <a:fld id="{4AAF2B32-B658-4BF7-8F9F-7BC64B42D566}" type="slidenum">
              <a:rPr lang="en-US" smtClean="0"/>
              <a:pPr/>
              <a:t>77</a:t>
            </a:fld>
            <a:endParaRPr lang="en-US"/>
          </a:p>
        </p:txBody>
      </p:sp>
    </p:spTree>
    <p:extLst>
      <p:ext uri="{BB962C8B-B14F-4D97-AF65-F5344CB8AC3E}">
        <p14:creationId xmlns:p14="http://schemas.microsoft.com/office/powerpoint/2010/main" val="2171924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 teams are responsible for the entire lifecycle and delivery and continuous improvement</a:t>
            </a:r>
          </a:p>
        </p:txBody>
      </p:sp>
      <p:sp>
        <p:nvSpPr>
          <p:cNvPr id="4" name="Slide Number Placeholder 3"/>
          <p:cNvSpPr>
            <a:spLocks noGrp="1"/>
          </p:cNvSpPr>
          <p:nvPr>
            <p:ph type="sldNum" sz="quarter" idx="5"/>
          </p:nvPr>
        </p:nvSpPr>
        <p:spPr/>
        <p:txBody>
          <a:bodyPr/>
          <a:lstStyle/>
          <a:p>
            <a:fld id="{4AAF2B32-B658-4BF7-8F9F-7BC64B42D566}" type="slidenum">
              <a:rPr lang="en-US" smtClean="0"/>
              <a:pPr/>
              <a:t>78</a:t>
            </a:fld>
            <a:endParaRPr lang="en-US"/>
          </a:p>
        </p:txBody>
      </p:sp>
    </p:spTree>
    <p:extLst>
      <p:ext uri="{BB962C8B-B14F-4D97-AF65-F5344CB8AC3E}">
        <p14:creationId xmlns:p14="http://schemas.microsoft.com/office/powerpoint/2010/main" val="2008022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may be separated.</a:t>
            </a:r>
          </a:p>
          <a:p>
            <a:r>
              <a:rPr lang="en-US" dirty="0"/>
              <a:t>CAP theory (Consistency XOR Availability when </a:t>
            </a:r>
            <a:r>
              <a:rPr lang="en-US" dirty="0" err="1"/>
              <a:t>Partionted</a:t>
            </a:r>
            <a:r>
              <a:rPr lang="en-US" dirty="0"/>
              <a:t>)</a:t>
            </a:r>
          </a:p>
          <a:p>
            <a:r>
              <a:rPr lang="en-US" dirty="0" err="1"/>
              <a:t>Gotta</a:t>
            </a:r>
            <a:r>
              <a:rPr lang="en-US" dirty="0"/>
              <a:t> live with eventual consistency</a:t>
            </a:r>
          </a:p>
        </p:txBody>
      </p:sp>
      <p:sp>
        <p:nvSpPr>
          <p:cNvPr id="4" name="Slide Number Placeholder 3"/>
          <p:cNvSpPr>
            <a:spLocks noGrp="1"/>
          </p:cNvSpPr>
          <p:nvPr>
            <p:ph type="sldNum" sz="quarter" idx="5"/>
          </p:nvPr>
        </p:nvSpPr>
        <p:spPr/>
        <p:txBody>
          <a:bodyPr/>
          <a:lstStyle/>
          <a:p>
            <a:fld id="{4AAF2B32-B658-4BF7-8F9F-7BC64B42D566}" type="slidenum">
              <a:rPr lang="en-US" smtClean="0"/>
              <a:pPr/>
              <a:t>79</a:t>
            </a:fld>
            <a:endParaRPr lang="en-US"/>
          </a:p>
        </p:txBody>
      </p:sp>
    </p:spTree>
    <p:extLst>
      <p:ext uri="{BB962C8B-B14F-4D97-AF65-F5344CB8AC3E}">
        <p14:creationId xmlns:p14="http://schemas.microsoft.com/office/powerpoint/2010/main" val="2602394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easier to redeploy individual components when they are isolated in different processes or containers</a:t>
            </a:r>
          </a:p>
          <a:p>
            <a:r>
              <a:rPr lang="en-US" dirty="0"/>
              <a:t>Caveat: Changing interfaces is much much more complex (compare to refactoring code in a monolithic app). Requires versioning, backward-compatibility, managing consumer expectations (or specifying contracts), etc.</a:t>
            </a:r>
          </a:p>
          <a:p>
            <a:endParaRPr lang="en-US" dirty="0"/>
          </a:p>
        </p:txBody>
      </p:sp>
      <p:sp>
        <p:nvSpPr>
          <p:cNvPr id="4" name="Slide Number Placeholder 3"/>
          <p:cNvSpPr>
            <a:spLocks noGrp="1"/>
          </p:cNvSpPr>
          <p:nvPr>
            <p:ph type="sldNum" sz="quarter" idx="5"/>
          </p:nvPr>
        </p:nvSpPr>
        <p:spPr/>
        <p:txBody>
          <a:bodyPr/>
          <a:lstStyle/>
          <a:p>
            <a:fld id="{4AAF2B32-B658-4BF7-8F9F-7BC64B42D566}" type="slidenum">
              <a:rPr lang="en-US" smtClean="0"/>
              <a:pPr/>
              <a:t>80</a:t>
            </a:fld>
            <a:endParaRPr lang="en-US"/>
          </a:p>
        </p:txBody>
      </p:sp>
    </p:spTree>
    <p:extLst>
      <p:ext uri="{BB962C8B-B14F-4D97-AF65-F5344CB8AC3E}">
        <p14:creationId xmlns:p14="http://schemas.microsoft.com/office/powerpoint/2010/main" val="3859466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r>
              <a:rPr lang="en-US" dirty="0"/>
              <a:t>SOAP, WSDL</a:t>
            </a:r>
          </a:p>
        </p:txBody>
      </p:sp>
      <p:sp>
        <p:nvSpPr>
          <p:cNvPr id="4" name="Slide Number Placeholder 3"/>
          <p:cNvSpPr>
            <a:spLocks noGrp="1"/>
          </p:cNvSpPr>
          <p:nvPr>
            <p:ph type="sldNum" sz="quarter" idx="10"/>
          </p:nvPr>
        </p:nvSpPr>
        <p:spPr/>
        <p:txBody>
          <a:bodyPr/>
          <a:lstStyle/>
          <a:p>
            <a:fld id="{4AAF2B32-B658-4BF7-8F9F-7BC64B42D566}" type="slidenum">
              <a:rPr lang="en-US" smtClean="0"/>
              <a:pPr/>
              <a:t>83</a:t>
            </a:fld>
            <a:endParaRPr lang="en-US"/>
          </a:p>
        </p:txBody>
      </p:sp>
    </p:spTree>
    <p:extLst>
      <p:ext uri="{BB962C8B-B14F-4D97-AF65-F5344CB8AC3E}">
        <p14:creationId xmlns:p14="http://schemas.microsoft.com/office/powerpoint/2010/main" val="3781204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r>
              <a:rPr lang="en-US" dirty="0"/>
              <a:t>SOAP, WSDL</a:t>
            </a:r>
          </a:p>
        </p:txBody>
      </p:sp>
      <p:sp>
        <p:nvSpPr>
          <p:cNvPr id="4" name="Slide Number Placeholder 3"/>
          <p:cNvSpPr>
            <a:spLocks noGrp="1"/>
          </p:cNvSpPr>
          <p:nvPr>
            <p:ph type="sldNum" sz="quarter" idx="10"/>
          </p:nvPr>
        </p:nvSpPr>
        <p:spPr/>
        <p:txBody>
          <a:bodyPr/>
          <a:lstStyle/>
          <a:p>
            <a:fld id="{4AAF2B32-B658-4BF7-8F9F-7BC64B42D566}" type="slidenum">
              <a:rPr lang="en-US" smtClean="0"/>
              <a:pPr/>
              <a:t>84</a:t>
            </a:fld>
            <a:endParaRPr lang="en-US"/>
          </a:p>
        </p:txBody>
      </p:sp>
    </p:spTree>
    <p:extLst>
      <p:ext uri="{BB962C8B-B14F-4D97-AF65-F5344CB8AC3E}">
        <p14:creationId xmlns:p14="http://schemas.microsoft.com/office/powerpoint/2010/main" val="2628719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Maintainability and performance</a:t>
            </a:r>
          </a:p>
        </p:txBody>
      </p:sp>
      <p:sp>
        <p:nvSpPr>
          <p:cNvPr id="4" name="Slide Number Placeholder 3"/>
          <p:cNvSpPr>
            <a:spLocks noGrp="1"/>
          </p:cNvSpPr>
          <p:nvPr>
            <p:ph type="sldNum" sz="quarter" idx="5"/>
          </p:nvPr>
        </p:nvSpPr>
        <p:spPr/>
        <p:txBody>
          <a:bodyPr/>
          <a:lstStyle/>
          <a:p>
            <a:fld id="{10A29E61-899D-4DEC-B2DA-C928176A27CF}" type="slidenum">
              <a:rPr lang="en-AU" smtClean="0"/>
              <a:t>11</a:t>
            </a:fld>
            <a:endParaRPr lang="en-AU"/>
          </a:p>
        </p:txBody>
      </p:sp>
    </p:spTree>
    <p:extLst>
      <p:ext uri="{BB962C8B-B14F-4D97-AF65-F5344CB8AC3E}">
        <p14:creationId xmlns:p14="http://schemas.microsoft.com/office/powerpoint/2010/main" val="2904161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r>
              <a:rPr lang="en-US" dirty="0"/>
              <a:t>no free lunch</a:t>
            </a:r>
          </a:p>
          <a:p>
            <a:endParaRPr lang="en-US" dirty="0"/>
          </a:p>
          <a:p>
            <a:r>
              <a:rPr lang="en-US" dirty="0"/>
              <a:t>forward reference to testing (</a:t>
            </a:r>
            <a:r>
              <a:rPr lang="en-US" dirty="0" err="1"/>
              <a:t>chaosmonkey</a:t>
            </a:r>
            <a:r>
              <a:rPr lang="en-US" dirty="0"/>
              <a:t>) and</a:t>
            </a:r>
            <a:r>
              <a:rPr lang="en-US" baseline="0" dirty="0"/>
              <a:t> process (continuous delivery)</a:t>
            </a:r>
            <a:endParaRPr lang="en-US" dirty="0"/>
          </a:p>
        </p:txBody>
      </p:sp>
      <p:sp>
        <p:nvSpPr>
          <p:cNvPr id="4" name="Slide Number Placeholder 3"/>
          <p:cNvSpPr>
            <a:spLocks noGrp="1"/>
          </p:cNvSpPr>
          <p:nvPr>
            <p:ph type="sldNum" sz="quarter" idx="10"/>
          </p:nvPr>
        </p:nvSpPr>
        <p:spPr/>
        <p:txBody>
          <a:bodyPr/>
          <a:lstStyle/>
          <a:p>
            <a:fld id="{4AAF2B32-B658-4BF7-8F9F-7BC64B42D566}" type="slidenum">
              <a:rPr lang="en-US" smtClean="0"/>
              <a:pPr/>
              <a:t>86</a:t>
            </a:fld>
            <a:endParaRPr lang="en-US"/>
          </a:p>
        </p:txBody>
      </p:sp>
    </p:spTree>
    <p:extLst>
      <p:ext uri="{BB962C8B-B14F-4D97-AF65-F5344CB8AC3E}">
        <p14:creationId xmlns:p14="http://schemas.microsoft.com/office/powerpoint/2010/main" val="997740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“Cargo cult”: --- Chris Meiklejohn</a:t>
            </a:r>
          </a:p>
          <a:p>
            <a:endParaRPr lang="en-US" dirty="0"/>
          </a:p>
        </p:txBody>
      </p:sp>
      <p:sp>
        <p:nvSpPr>
          <p:cNvPr id="4" name="Slide Number Placeholder 3"/>
          <p:cNvSpPr>
            <a:spLocks noGrp="1"/>
          </p:cNvSpPr>
          <p:nvPr>
            <p:ph type="sldNum" sz="quarter" idx="5"/>
          </p:nvPr>
        </p:nvSpPr>
        <p:spPr/>
        <p:txBody>
          <a:bodyPr/>
          <a:lstStyle/>
          <a:p>
            <a:fld id="{4AAF2B32-B658-4BF7-8F9F-7BC64B42D566}" type="slidenum">
              <a:rPr lang="en-US" smtClean="0"/>
              <a:pPr/>
              <a:t>87</a:t>
            </a:fld>
            <a:endParaRPr lang="en-US"/>
          </a:p>
        </p:txBody>
      </p:sp>
    </p:spTree>
    <p:extLst>
      <p:ext uri="{BB962C8B-B14F-4D97-AF65-F5344CB8AC3E}">
        <p14:creationId xmlns:p14="http://schemas.microsoft.com/office/powerpoint/2010/main" val="917050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a:t>
            </a:r>
            <a:r>
              <a:rPr lang="en-AU" dirty="0" err="1"/>
              <a:t>www.ibm.com</a:t>
            </a:r>
            <a:r>
              <a:rPr lang="en-AU" dirty="0"/>
              <a:t>/docs/</a:t>
            </a:r>
            <a:r>
              <a:rPr lang="en-AU" dirty="0" err="1"/>
              <a:t>en</a:t>
            </a:r>
            <a:r>
              <a:rPr lang="en-AU" dirty="0"/>
              <a:t>/</a:t>
            </a:r>
            <a:r>
              <a:rPr lang="en-AU" dirty="0" err="1"/>
              <a:t>cics-ts</a:t>
            </a:r>
            <a:r>
              <a:rPr lang="en-AU" dirty="0"/>
              <a:t>/5.4?topic=processing-acid-properties-transactions</a:t>
            </a:r>
          </a:p>
          <a:p>
            <a:endParaRPr lang="en-AU" dirty="0"/>
          </a:p>
          <a:p>
            <a:r>
              <a:rPr lang="en-AU" sz="1200" b="0" i="0" kern="1200" dirty="0">
                <a:solidFill>
                  <a:schemeClr val="tx1"/>
                </a:solidFill>
                <a:effectLst/>
                <a:latin typeface="+mn-lt"/>
                <a:ea typeface="+mn-ea"/>
                <a:cs typeface="+mn-cs"/>
              </a:rPr>
              <a:t>In the context of transaction processing, the acronym </a:t>
            </a:r>
            <a:r>
              <a:rPr lang="en-AU" sz="1200" b="0" i="1" kern="1200" dirty="0">
                <a:solidFill>
                  <a:schemeClr val="tx1"/>
                </a:solidFill>
                <a:effectLst/>
                <a:latin typeface="+mn-lt"/>
                <a:ea typeface="+mn-ea"/>
                <a:cs typeface="+mn-cs"/>
              </a:rPr>
              <a:t>ACID</a:t>
            </a:r>
            <a:r>
              <a:rPr lang="en-AU" sz="1200" b="0" i="0" kern="1200" dirty="0">
                <a:solidFill>
                  <a:schemeClr val="tx1"/>
                </a:solidFill>
                <a:effectLst/>
                <a:latin typeface="+mn-lt"/>
                <a:ea typeface="+mn-ea"/>
                <a:cs typeface="+mn-cs"/>
              </a:rPr>
              <a:t> refers to the four key properties of a transaction: atomicity, consistency, isolation, and durability.</a:t>
            </a:r>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111</a:t>
            </a:fld>
            <a:endParaRPr lang="en-AU"/>
          </a:p>
        </p:txBody>
      </p:sp>
    </p:spTree>
    <p:extLst>
      <p:ext uri="{BB962C8B-B14F-4D97-AF65-F5344CB8AC3E}">
        <p14:creationId xmlns:p14="http://schemas.microsoft.com/office/powerpoint/2010/main" val="6185268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r>
              <a:rPr lang="en-US" dirty="0"/>
              <a:t>culture driving by rapid</a:t>
            </a:r>
            <a:r>
              <a:rPr lang="en-US" baseline="0" dirty="0"/>
              <a:t> feedback</a:t>
            </a:r>
          </a:p>
          <a:p>
            <a:r>
              <a:rPr lang="en-US" baseline="0" dirty="0"/>
              <a:t>remove all friction/obstacles that hinder quick feedback and release cycles (approval, testing, deployment </a:t>
            </a:r>
            <a:r>
              <a:rPr lang="en-US" baseline="0" dirty="0" err="1"/>
              <a:t>etc</a:t>
            </a:r>
            <a:r>
              <a:rPr lang="en-US" baseline="0" dirty="0"/>
              <a:t>)</a:t>
            </a:r>
          </a:p>
          <a:p>
            <a:endParaRPr lang="en-US" baseline="0" dirty="0"/>
          </a:p>
          <a:p>
            <a:r>
              <a:rPr lang="en-US" baseline="0" dirty="0"/>
              <a:t>typical facets</a:t>
            </a:r>
          </a:p>
          <a:p>
            <a:pPr marL="171450" indent="-171450">
              <a:buFont typeface="Arial" charset="0"/>
              <a:buChar char="•"/>
            </a:pPr>
            <a:r>
              <a:rPr lang="en-US" baseline="0" dirty="0"/>
              <a:t>integrate development and operations</a:t>
            </a:r>
          </a:p>
          <a:p>
            <a:pPr marL="171450" indent="-171450">
              <a:buFont typeface="Arial" charset="0"/>
              <a:buChar char="•"/>
            </a:pPr>
            <a:r>
              <a:rPr lang="en-US" baseline="0" dirty="0"/>
              <a:t>consider configuration as first class artifact (check in and version), develop with final software stack, often in virtual environment</a:t>
            </a:r>
          </a:p>
          <a:p>
            <a:pPr marL="171450" indent="-171450">
              <a:buFont typeface="Arial" charset="0"/>
              <a:buChar char="•"/>
            </a:pPr>
            <a:r>
              <a:rPr lang="en-US" baseline="0" dirty="0"/>
              <a:t>continuous deployment/delivery, multiple releases per day</a:t>
            </a:r>
          </a:p>
          <a:p>
            <a:pPr marL="171450" indent="-171450">
              <a:buFont typeface="Arial" charset="0"/>
              <a:buChar char="•"/>
            </a:pPr>
            <a:r>
              <a:rPr lang="en-US" baseline="0" dirty="0"/>
              <a:t>consider operations aspect already in the early design</a:t>
            </a:r>
          </a:p>
          <a:p>
            <a:pPr marL="171450" indent="-171450">
              <a:buFont typeface="Arial" charset="0"/>
              <a:buChar char="•"/>
            </a:pPr>
            <a:r>
              <a:rPr lang="en-US" baseline="0" dirty="0"/>
              <a:t>“agile system administration”</a:t>
            </a:r>
          </a:p>
          <a:p>
            <a:pPr marL="171450" indent="-171450">
              <a:buFont typeface="Arial" charset="0"/>
              <a:buChar char="•"/>
            </a:pPr>
            <a:endParaRPr lang="en-US" dirty="0"/>
          </a:p>
          <a:p>
            <a:pPr marL="171450" indent="-171450">
              <a:buFont typeface="Arial" charset="0"/>
              <a:buChar char="•"/>
            </a:pPr>
            <a:endParaRPr lang="en-US" dirty="0"/>
          </a:p>
          <a:p>
            <a:pPr marL="171450" indent="-171450">
              <a:buFont typeface="Arial" charset="0"/>
              <a:buChar char="•"/>
            </a:pPr>
            <a:r>
              <a:rPr lang="en-US" dirty="0"/>
              <a:t>automation, measurement, sharing</a:t>
            </a:r>
          </a:p>
        </p:txBody>
      </p:sp>
      <p:sp>
        <p:nvSpPr>
          <p:cNvPr id="4" name="Slide Number Placeholder 3"/>
          <p:cNvSpPr>
            <a:spLocks noGrp="1"/>
          </p:cNvSpPr>
          <p:nvPr>
            <p:ph type="sldNum" sz="quarter" idx="10"/>
          </p:nvPr>
        </p:nvSpPr>
        <p:spPr/>
        <p:txBody>
          <a:bodyPr/>
          <a:lstStyle/>
          <a:p>
            <a:fld id="{4AAF2B32-B658-4BF7-8F9F-7BC64B42D566}" type="slidenum">
              <a:rPr lang="en-US" smtClean="0"/>
              <a:pPr/>
              <a:t>135</a:t>
            </a:fld>
            <a:endParaRPr lang="en-US"/>
          </a:p>
        </p:txBody>
      </p:sp>
    </p:spTree>
    <p:extLst>
      <p:ext uri="{BB962C8B-B14F-4D97-AF65-F5344CB8AC3E}">
        <p14:creationId xmlns:p14="http://schemas.microsoft.com/office/powerpoint/2010/main" val="944095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r>
              <a:rPr lang="en-US" sz="1200" b="1" dirty="0"/>
              <a:t>Inspirations</a:t>
            </a:r>
            <a:r>
              <a:rPr lang="en-US" sz="1200" dirty="0"/>
              <a:t>: </a:t>
            </a:r>
          </a:p>
          <a:p>
            <a:r>
              <a:rPr lang="en-US" sz="1200" dirty="0"/>
              <a:t>Martin Fowler (</a:t>
            </a:r>
            <a:r>
              <a:rPr lang="en-US" sz="1200" dirty="0">
                <a:hlinkClick r:id="rId3"/>
              </a:rPr>
              <a:t>http://martinfowler.com/articles/microservices.html</a:t>
            </a:r>
            <a:r>
              <a:rPr lang="en-US" sz="1200" dirty="0"/>
              <a:t>)</a:t>
            </a:r>
          </a:p>
          <a:p>
            <a:r>
              <a:rPr lang="en-US" sz="1200" dirty="0"/>
              <a:t>Josh Evans @ Netflix (</a:t>
            </a:r>
            <a:r>
              <a:rPr lang="en-US" sz="1200" dirty="0">
                <a:hlinkClick r:id="rId4"/>
              </a:rPr>
              <a:t>https://www.youtube.com/watch?v=CZ3wIuvmHeM</a:t>
            </a:r>
            <a:r>
              <a:rPr lang="en-US" sz="1200" dirty="0"/>
              <a:t>) </a:t>
            </a:r>
          </a:p>
          <a:p>
            <a:r>
              <a:rPr lang="en-US" sz="1200" dirty="0"/>
              <a:t>Matt Ranney @ Uber (</a:t>
            </a:r>
            <a:r>
              <a:rPr lang="en-US" sz="1200" dirty="0">
                <a:hlinkClick r:id="rId5"/>
              </a:rPr>
              <a:t>https://www.youtube.com/watch?v=kb-m2fasdDY</a:t>
            </a:r>
            <a:r>
              <a:rPr lang="en-US" sz="1200" dirty="0"/>
              <a:t>)</a:t>
            </a:r>
          </a:p>
          <a:p>
            <a:r>
              <a:rPr lang="en-US" sz="1200" dirty="0"/>
              <a:t>Christopher Meiklejohn &amp; Filibuster (</a:t>
            </a:r>
            <a:r>
              <a:rPr lang="en-US" sz="1200" dirty="0">
                <a:hlinkClick r:id="rId6"/>
              </a:rPr>
              <a:t>http://filibuster.cloud</a:t>
            </a:r>
            <a:r>
              <a:rPr lang="en-US" sz="1200" dirty="0"/>
              <a:t>) </a:t>
            </a:r>
            <a:endParaRPr lang="en-US" dirty="0"/>
          </a:p>
        </p:txBody>
      </p:sp>
      <p:sp>
        <p:nvSpPr>
          <p:cNvPr id="4" name="Slide Number Placeholder 3"/>
          <p:cNvSpPr>
            <a:spLocks noGrp="1"/>
          </p:cNvSpPr>
          <p:nvPr>
            <p:ph type="sldNum" sz="quarter" idx="10"/>
          </p:nvPr>
        </p:nvSpPr>
        <p:spPr/>
        <p:txBody>
          <a:bodyPr/>
          <a:lstStyle/>
          <a:p>
            <a:fld id="{4AAF2B32-B658-4BF7-8F9F-7BC64B42D566}" type="slidenum">
              <a:rPr lang="en-US" smtClean="0"/>
              <a:pPr/>
              <a:t>140</a:t>
            </a:fld>
            <a:endParaRPr lang="en-US"/>
          </a:p>
        </p:txBody>
      </p:sp>
    </p:spTree>
    <p:extLst>
      <p:ext uri="{BB962C8B-B14F-4D97-AF65-F5344CB8AC3E}">
        <p14:creationId xmlns:p14="http://schemas.microsoft.com/office/powerpoint/2010/main" val="564270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a:t>
            </a:r>
            <a:r>
              <a:rPr lang="en-AU" dirty="0" err="1"/>
              <a:t>www.anu.edu.au</a:t>
            </a:r>
            <a:r>
              <a:rPr lang="en-AU" dirty="0"/>
              <a:t>/students/contacts/</a:t>
            </a:r>
            <a:r>
              <a:rPr lang="en-AU" dirty="0" err="1"/>
              <a:t>tjabal</a:t>
            </a:r>
            <a:r>
              <a:rPr lang="en-AU" dirty="0"/>
              <a:t>-indigenous-higher-education-centre</a:t>
            </a:r>
          </a:p>
          <a:p>
            <a:endParaRPr lang="en-AU" dirty="0"/>
          </a:p>
          <a:p>
            <a:r>
              <a:rPr lang="en-AU" dirty="0"/>
              <a:t>https://</a:t>
            </a:r>
            <a:r>
              <a:rPr lang="en-AU" dirty="0" err="1"/>
              <a:t>services.anu.edu.au</a:t>
            </a:r>
            <a:r>
              <a:rPr lang="en-AU" dirty="0"/>
              <a:t>/human-resources/respect-inclusion/anu-acknowledgment-of-country</a:t>
            </a:r>
          </a:p>
          <a:p>
            <a:endParaRPr lang="en-AU" dirty="0"/>
          </a:p>
          <a:p>
            <a:r>
              <a:rPr lang="en-AU" dirty="0"/>
              <a:t>https://</a:t>
            </a:r>
            <a:r>
              <a:rPr lang="en-AU" dirty="0" err="1"/>
              <a:t>www.indigenous.gov.au</a:t>
            </a:r>
            <a:r>
              <a:rPr lang="en-AU" dirty="0"/>
              <a:t>/contact-us/</a:t>
            </a:r>
            <a:r>
              <a:rPr lang="en-AU" dirty="0" err="1"/>
              <a:t>welcome_acknowledgement</a:t>
            </a:r>
            <a:r>
              <a:rPr lang="en-AU" dirty="0"/>
              <a:t>-country</a:t>
            </a:r>
          </a:p>
          <a:p>
            <a:endParaRPr lang="en-AU" dirty="0"/>
          </a:p>
          <a:p>
            <a:r>
              <a:rPr lang="en-AU" dirty="0"/>
              <a:t>https://</a:t>
            </a:r>
            <a:r>
              <a:rPr lang="en-AU" dirty="0" err="1"/>
              <a:t>aiatsis.gov.au</a:t>
            </a:r>
            <a:r>
              <a:rPr lang="en-AU" dirty="0"/>
              <a:t>/explore/map-indigenous-</a:t>
            </a:r>
            <a:r>
              <a:rPr lang="en-AU" dirty="0" err="1"/>
              <a:t>australia</a:t>
            </a:r>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142</a:t>
            </a:fld>
            <a:endParaRPr lang="en-AU"/>
          </a:p>
        </p:txBody>
      </p:sp>
    </p:spTree>
    <p:extLst>
      <p:ext uri="{BB962C8B-B14F-4D97-AF65-F5344CB8AC3E}">
        <p14:creationId xmlns:p14="http://schemas.microsoft.com/office/powerpoint/2010/main" val="258720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Recognizing machine learning:</a:t>
            </a:r>
          </a:p>
          <a:p>
            <a:pPr marL="171450" indent="-171450">
              <a:buFontTx/>
              <a:buChar char="-"/>
            </a:pPr>
            <a:r>
              <a:rPr lang="en-US" dirty="0"/>
              <a:t>Both problems have clearly defined inputs and outputs</a:t>
            </a:r>
          </a:p>
          <a:p>
            <a:pPr marL="171450" indent="-171450">
              <a:buFontTx/>
              <a:buChar char="-"/>
            </a:pPr>
            <a:r>
              <a:rPr lang="en-US" dirty="0"/>
              <a:t>One can be implemented by a logical set of rules, the other is mostly pattern recognition</a:t>
            </a:r>
          </a:p>
        </p:txBody>
      </p:sp>
      <p:sp>
        <p:nvSpPr>
          <p:cNvPr id="4" name="Slide Number Placeholder 3"/>
          <p:cNvSpPr>
            <a:spLocks noGrp="1"/>
          </p:cNvSpPr>
          <p:nvPr>
            <p:ph type="sldNum" sz="quarter" idx="5"/>
          </p:nvPr>
        </p:nvSpPr>
        <p:spPr/>
        <p:txBody>
          <a:bodyPr/>
          <a:lstStyle/>
          <a:p>
            <a:fld id="{521ED2BE-1D5F-E644-BF67-7CFC35767912}" type="slidenum">
              <a:rPr lang="en-US" smtClean="0"/>
              <a:t>144</a:t>
            </a:fld>
            <a:endParaRPr lang="en-US"/>
          </a:p>
        </p:txBody>
      </p:sp>
    </p:spTree>
    <p:extLst>
      <p:ext uri="{BB962C8B-B14F-4D97-AF65-F5344CB8AC3E}">
        <p14:creationId xmlns:p14="http://schemas.microsoft.com/office/powerpoint/2010/main" val="1940099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1ED2BE-1D5F-E644-BF67-7CFC35767912}" type="slidenum">
              <a:rPr lang="en-US" smtClean="0"/>
              <a:t>145</a:t>
            </a:fld>
            <a:endParaRPr lang="en-US"/>
          </a:p>
        </p:txBody>
      </p:sp>
    </p:spTree>
    <p:extLst>
      <p:ext uri="{BB962C8B-B14F-4D97-AF65-F5344CB8AC3E}">
        <p14:creationId xmlns:p14="http://schemas.microsoft.com/office/powerpoint/2010/main" val="1773731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development:</a:t>
            </a:r>
          </a:p>
          <a:p>
            <a:pPr marL="171450" indent="-171450">
              <a:buFontTx/>
              <a:buChar char="-"/>
            </a:pPr>
            <a:r>
              <a:rPr lang="en-US" dirty="0"/>
              <a:t>Start with abstract idea, apply constraints (the program code) until you achieve the desired goal.</a:t>
            </a:r>
          </a:p>
          <a:p>
            <a:pPr marL="171450" indent="-171450">
              <a:buFontTx/>
              <a:buChar char="-"/>
            </a:pPr>
            <a:r>
              <a:rPr lang="en-US" dirty="0"/>
              <a:t>This is the typical way of doing software development.</a:t>
            </a:r>
          </a:p>
          <a:p>
            <a:pPr marL="171450" indent="-171450">
              <a:buFontTx/>
              <a:buChar char="-"/>
            </a:pPr>
            <a:r>
              <a:rPr lang="en-US" dirty="0"/>
              <a:t>You know what the end goal should be.</a:t>
            </a:r>
          </a:p>
          <a:p>
            <a:pPr marL="171450" indent="-171450">
              <a:buFontTx/>
              <a:buChar char="-"/>
            </a:pPr>
            <a:r>
              <a:rPr lang="en-US" dirty="0"/>
              <a:t>e.g. sorting algorithm, spam algorithm</a:t>
            </a:r>
          </a:p>
          <a:p>
            <a:pPr marL="171450" indent="-171450">
              <a:buFontTx/>
              <a:buChar char="-"/>
            </a:pPr>
            <a:r>
              <a:rPr lang="en-US" dirty="0"/>
              <a:t>think: determinism vs. nondeterminism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What happens when something gets misclassified as not spam? (add the new rule, constraint, etc.)</a:t>
            </a:r>
          </a:p>
        </p:txBody>
      </p:sp>
      <p:sp>
        <p:nvSpPr>
          <p:cNvPr id="4" name="Slide Number Placeholder 3"/>
          <p:cNvSpPr>
            <a:spLocks noGrp="1"/>
          </p:cNvSpPr>
          <p:nvPr>
            <p:ph type="sldNum" sz="quarter" idx="5"/>
          </p:nvPr>
        </p:nvSpPr>
        <p:spPr/>
        <p:txBody>
          <a:bodyPr/>
          <a:lstStyle/>
          <a:p>
            <a:fld id="{521ED2BE-1D5F-E644-BF67-7CFC35767912}" type="slidenum">
              <a:rPr lang="en-US" smtClean="0"/>
              <a:t>146</a:t>
            </a:fld>
            <a:endParaRPr lang="en-US"/>
          </a:p>
        </p:txBody>
      </p:sp>
    </p:spTree>
    <p:extLst>
      <p:ext uri="{BB962C8B-B14F-4D97-AF65-F5344CB8AC3E}">
        <p14:creationId xmlns:p14="http://schemas.microsoft.com/office/powerpoint/2010/main" val="40334726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from traditional software development:</a:t>
            </a:r>
          </a:p>
          <a:p>
            <a:r>
              <a:rPr lang="en-US" dirty="0"/>
              <a:t>-   Do not know what the end outcome.</a:t>
            </a:r>
          </a:p>
          <a:p>
            <a:pPr marL="171450" indent="-171450">
              <a:buFontTx/>
              <a:buChar char="-"/>
            </a:pPr>
            <a:r>
              <a:rPr lang="en-US" dirty="0"/>
              <a:t>Closer to scientific process.</a:t>
            </a:r>
          </a:p>
          <a:p>
            <a:pPr marL="171450" indent="-171450">
              <a:buFontTx/>
              <a:buChar char="-"/>
            </a:pPr>
            <a:r>
              <a:rPr lang="en-US" dirty="0"/>
              <a:t>How would you know if a spam classifier was working correctly?  </a:t>
            </a:r>
          </a:p>
          <a:p>
            <a:pPr marL="171450" indent="-171450">
              <a:buFontTx/>
              <a:buChar char="-"/>
            </a:pPr>
            <a:r>
              <a:rPr lang="en-US" dirty="0"/>
              <a:t>How would you know if the classifier was working sufficiently?</a:t>
            </a:r>
          </a:p>
        </p:txBody>
      </p:sp>
      <p:sp>
        <p:nvSpPr>
          <p:cNvPr id="4" name="Slide Number Placeholder 3"/>
          <p:cNvSpPr>
            <a:spLocks noGrp="1"/>
          </p:cNvSpPr>
          <p:nvPr>
            <p:ph type="sldNum" sz="quarter" idx="5"/>
          </p:nvPr>
        </p:nvSpPr>
        <p:spPr/>
        <p:txBody>
          <a:bodyPr/>
          <a:lstStyle/>
          <a:p>
            <a:fld id="{521ED2BE-1D5F-E644-BF67-7CFC35767912}" type="slidenum">
              <a:rPr lang="en-US" smtClean="0"/>
              <a:t>147</a:t>
            </a:fld>
            <a:endParaRPr lang="en-US"/>
          </a:p>
        </p:txBody>
      </p:sp>
    </p:spTree>
    <p:extLst>
      <p:ext uri="{BB962C8B-B14F-4D97-AF65-F5344CB8AC3E}">
        <p14:creationId xmlns:p14="http://schemas.microsoft.com/office/powerpoint/2010/main" val="2456751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Maintainability and performance</a:t>
            </a:r>
          </a:p>
        </p:txBody>
      </p:sp>
      <p:sp>
        <p:nvSpPr>
          <p:cNvPr id="4" name="Slide Number Placeholder 3"/>
          <p:cNvSpPr>
            <a:spLocks noGrp="1"/>
          </p:cNvSpPr>
          <p:nvPr>
            <p:ph type="sldNum" sz="quarter" idx="5"/>
          </p:nvPr>
        </p:nvSpPr>
        <p:spPr/>
        <p:txBody>
          <a:bodyPr/>
          <a:lstStyle/>
          <a:p>
            <a:fld id="{10A29E61-899D-4DEC-B2DA-C928176A27CF}" type="slidenum">
              <a:rPr lang="en-AU" smtClean="0"/>
              <a:t>12</a:t>
            </a:fld>
            <a:endParaRPr lang="en-AU"/>
          </a:p>
        </p:txBody>
      </p:sp>
    </p:spTree>
    <p:extLst>
      <p:ext uri="{BB962C8B-B14F-4D97-AF65-F5344CB8AC3E}">
        <p14:creationId xmlns:p14="http://schemas.microsoft.com/office/powerpoint/2010/main" val="1430257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 Microsoft paper on software engineering on ML</a:t>
            </a:r>
          </a:p>
          <a:p>
            <a:r>
              <a:rPr lang="en-US" dirty="0"/>
              <a:t>Model monitoring: checking bounds, model drift </a:t>
            </a:r>
            <a:r>
              <a:rPr lang="en-US" dirty="0" err="1"/>
              <a:t>w.r.t.</a:t>
            </a:r>
            <a:r>
              <a:rPr lang="en-US" dirty="0"/>
              <a:t> approximate outputs</a:t>
            </a:r>
          </a:p>
          <a:p>
            <a:r>
              <a:rPr lang="en-US" dirty="0"/>
              <a:t>Compare to agile, sprint-based development, iterate, add feature, ship, forget about it</a:t>
            </a:r>
          </a:p>
        </p:txBody>
      </p:sp>
      <p:sp>
        <p:nvSpPr>
          <p:cNvPr id="4" name="Slide Number Placeholder 3"/>
          <p:cNvSpPr>
            <a:spLocks noGrp="1"/>
          </p:cNvSpPr>
          <p:nvPr>
            <p:ph type="sldNum" sz="quarter" idx="5"/>
          </p:nvPr>
        </p:nvSpPr>
        <p:spPr/>
        <p:txBody>
          <a:bodyPr/>
          <a:lstStyle/>
          <a:p>
            <a:fld id="{521ED2BE-1D5F-E644-BF67-7CFC35767912}" type="slidenum">
              <a:rPr lang="en-US" smtClean="0"/>
              <a:t>149</a:t>
            </a:fld>
            <a:endParaRPr lang="en-US"/>
          </a:p>
        </p:txBody>
      </p:sp>
    </p:spTree>
    <p:extLst>
      <p:ext uri="{BB962C8B-B14F-4D97-AF65-F5344CB8AC3E}">
        <p14:creationId xmlns:p14="http://schemas.microsoft.com/office/powerpoint/2010/main" val="20162418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discovery and management:</a:t>
            </a:r>
          </a:p>
          <a:p>
            <a:pPr marL="171450" indent="-171450">
              <a:buFont typeface="Arial" panose="020B0604020202020204" pitchFamily="34" charset="0"/>
              <a:buChar char="•"/>
            </a:pPr>
            <a:r>
              <a:rPr lang="en-US" dirty="0"/>
              <a:t>Fancy statistics</a:t>
            </a:r>
          </a:p>
          <a:p>
            <a:pPr marL="171450" indent="-171450">
              <a:buFont typeface="Arial" panose="020B0604020202020204" pitchFamily="34" charset="0"/>
              <a:buChar char="•"/>
            </a:pPr>
            <a:r>
              <a:rPr lang="en-US" dirty="0"/>
              <a:t>Compare contrast: development without data vs. development where data is required, data sets, ML, specifically.</a:t>
            </a:r>
          </a:p>
          <a:p>
            <a:pPr marL="171450" indent="-171450">
              <a:buFont typeface="Arial" panose="020B0604020202020204" pitchFamily="34" charset="0"/>
              <a:buChar char="•"/>
            </a:pPr>
            <a:r>
              <a:rPr lang="en-US" dirty="0"/>
              <a:t>Large dataset typically required to build useful algorithm.</a:t>
            </a:r>
          </a:p>
          <a:p>
            <a:pPr marL="171450" indent="-171450">
              <a:buFont typeface="Arial" panose="020B0604020202020204" pitchFamily="34" charset="0"/>
              <a:buChar char="•"/>
            </a:pPr>
            <a:r>
              <a:rPr lang="en-US" dirty="0"/>
              <a:t>Data cleaning, etc., part of the management phase of data discovery and management.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Customization and reuse:</a:t>
            </a:r>
          </a:p>
          <a:p>
            <a:pPr marL="171450" indent="-171450">
              <a:buFont typeface="Arial" panose="020B0604020202020204" pitchFamily="34" charset="0"/>
              <a:buChar char="•"/>
            </a:pPr>
            <a:r>
              <a:rPr lang="en-US" dirty="0"/>
              <a:t>Abstraction is typical reuse mechanism in traditional software development</a:t>
            </a:r>
          </a:p>
          <a:p>
            <a:pPr marL="171450" indent="-171450">
              <a:buFont typeface="Arial" panose="020B0604020202020204" pitchFamily="34" charset="0"/>
              <a:buChar char="•"/>
            </a:pPr>
            <a:r>
              <a:rPr lang="en-US" dirty="0"/>
              <a:t>Trained model for email spam, probably won’t apply for </a:t>
            </a:r>
            <a:r>
              <a:rPr lang="en-US" dirty="0" err="1"/>
              <a:t>facebook</a:t>
            </a:r>
            <a:r>
              <a:rPr lang="en-US" dirty="0"/>
              <a:t> or </a:t>
            </a:r>
            <a:r>
              <a:rPr lang="en-US" dirty="0" err="1"/>
              <a:t>youtube</a:t>
            </a:r>
            <a:r>
              <a:rPr lang="en-US" dirty="0"/>
              <a:t> comments.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Modular development of model:</a:t>
            </a:r>
          </a:p>
          <a:p>
            <a:pPr marL="171450" indent="-171450">
              <a:buFont typeface="Arial" panose="020B0604020202020204" pitchFamily="34" charset="0"/>
              <a:buChar char="•"/>
            </a:pPr>
            <a:r>
              <a:rPr lang="en-US" dirty="0"/>
              <a:t>Models typically need to be developed as single units</a:t>
            </a:r>
          </a:p>
          <a:p>
            <a:pPr marL="171450" indent="-171450">
              <a:buFont typeface="Arial" panose="020B0604020202020204" pitchFamily="34" charset="0"/>
              <a:buChar char="•"/>
            </a:pPr>
            <a:r>
              <a:rPr lang="en-US" dirty="0"/>
              <a:t>No “half-built” models, value comes from a finished component</a:t>
            </a:r>
          </a:p>
          <a:p>
            <a:pPr marL="171450" indent="-171450">
              <a:buFont typeface="Arial" panose="020B0604020202020204" pitchFamily="34" charset="0"/>
              <a:buChar char="•"/>
            </a:pPr>
            <a:r>
              <a:rPr lang="en-US" dirty="0"/>
              <a:t>Intermediate results in a model are usually not meaningful, so debugging requires a holistic approach</a:t>
            </a:r>
          </a:p>
        </p:txBody>
      </p:sp>
      <p:sp>
        <p:nvSpPr>
          <p:cNvPr id="4" name="Slide Number Placeholder 3"/>
          <p:cNvSpPr>
            <a:spLocks noGrp="1"/>
          </p:cNvSpPr>
          <p:nvPr>
            <p:ph type="sldNum" sz="quarter" idx="5"/>
          </p:nvPr>
        </p:nvSpPr>
        <p:spPr/>
        <p:txBody>
          <a:bodyPr/>
          <a:lstStyle/>
          <a:p>
            <a:fld id="{521ED2BE-1D5F-E644-BF67-7CFC35767912}" type="slidenum">
              <a:rPr lang="en-US" smtClean="0"/>
              <a:t>150</a:t>
            </a:fld>
            <a:endParaRPr lang="en-US"/>
          </a:p>
        </p:txBody>
      </p:sp>
    </p:spTree>
    <p:extLst>
      <p:ext uri="{BB962C8B-B14F-4D97-AF65-F5344CB8AC3E}">
        <p14:creationId xmlns:p14="http://schemas.microsoft.com/office/powerpoint/2010/main" val="3129916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focused problem, less text, one language translation.</a:t>
            </a:r>
          </a:p>
          <a:p>
            <a:r>
              <a:rPr lang="en-US" dirty="0"/>
              <a:t>Seems like magic.  </a:t>
            </a:r>
          </a:p>
          <a:p>
            <a:r>
              <a:rPr lang="en-US" dirty="0"/>
              <a:t>The challenge: making the actual translation happen.</a:t>
            </a:r>
          </a:p>
        </p:txBody>
      </p:sp>
      <p:sp>
        <p:nvSpPr>
          <p:cNvPr id="4" name="Slide Number Placeholder 3"/>
          <p:cNvSpPr>
            <a:spLocks noGrp="1"/>
          </p:cNvSpPr>
          <p:nvPr>
            <p:ph type="sldNum" sz="quarter" idx="5"/>
          </p:nvPr>
        </p:nvSpPr>
        <p:spPr/>
        <p:txBody>
          <a:bodyPr/>
          <a:lstStyle/>
          <a:p>
            <a:fld id="{521ED2BE-1D5F-E644-BF67-7CFC35767912}" type="slidenum">
              <a:rPr lang="en-US" smtClean="0"/>
              <a:t>152</a:t>
            </a:fld>
            <a:endParaRPr lang="en-US"/>
          </a:p>
        </p:txBody>
      </p:sp>
    </p:spTree>
    <p:extLst>
      <p:ext uri="{BB962C8B-B14F-4D97-AF65-F5344CB8AC3E}">
        <p14:creationId xmlns:p14="http://schemas.microsoft.com/office/powerpoint/2010/main" val="35462832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 world effects, more noisy.</a:t>
            </a:r>
          </a:p>
          <a:p>
            <a:endParaRPr lang="en-US" dirty="0"/>
          </a:p>
          <a:p>
            <a:r>
              <a:rPr lang="en-US" dirty="0"/>
              <a:t>Where is this? (Replace with photo of Japan)</a:t>
            </a:r>
          </a:p>
          <a:p>
            <a:endParaRPr lang="en-US" dirty="0"/>
          </a:p>
          <a:p>
            <a:r>
              <a:rPr lang="en-US" dirty="0"/>
              <a:t>Which sign to translate?</a:t>
            </a:r>
          </a:p>
          <a:p>
            <a:r>
              <a:rPr lang="en-US" dirty="0"/>
              <a:t>Which language should be translated from?</a:t>
            </a:r>
          </a:p>
          <a:p>
            <a:r>
              <a:rPr lang="en-US" dirty="0"/>
              <a:t>Which language should be translated to?</a:t>
            </a:r>
          </a:p>
          <a:p>
            <a:endParaRPr lang="en-US" dirty="0"/>
          </a:p>
          <a:p>
            <a:r>
              <a:rPr lang="en-US" dirty="0"/>
              <a:t>Lots of challenges around making the ML magic work in the real world (not the ML magic itself.)</a:t>
            </a:r>
          </a:p>
          <a:p>
            <a:r>
              <a:rPr lang="en-US" dirty="0"/>
              <a:t>Application of the ML magic, assuming that the ML magic has already been done.</a:t>
            </a:r>
          </a:p>
          <a:p>
            <a:endParaRPr lang="en-US" dirty="0"/>
          </a:p>
        </p:txBody>
      </p:sp>
      <p:sp>
        <p:nvSpPr>
          <p:cNvPr id="4" name="Slide Number Placeholder 3"/>
          <p:cNvSpPr>
            <a:spLocks noGrp="1"/>
          </p:cNvSpPr>
          <p:nvPr>
            <p:ph type="sldNum" sz="quarter" idx="5"/>
          </p:nvPr>
        </p:nvSpPr>
        <p:spPr/>
        <p:txBody>
          <a:bodyPr/>
          <a:lstStyle/>
          <a:p>
            <a:fld id="{521ED2BE-1D5F-E644-BF67-7CFC35767912}" type="slidenum">
              <a:rPr lang="en-US" smtClean="0"/>
              <a:t>153</a:t>
            </a:fld>
            <a:endParaRPr lang="en-US"/>
          </a:p>
        </p:txBody>
      </p:sp>
    </p:spTree>
    <p:extLst>
      <p:ext uri="{BB962C8B-B14F-4D97-AF65-F5344CB8AC3E}">
        <p14:creationId xmlns:p14="http://schemas.microsoft.com/office/powerpoint/2010/main" val="1985642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would this be applied to Google Glass?</a:t>
            </a:r>
          </a:p>
          <a:p>
            <a:endParaRPr lang="en-US" dirty="0"/>
          </a:p>
          <a:p>
            <a:r>
              <a:rPr lang="en-US" dirty="0"/>
              <a:t>Limited screen space.</a:t>
            </a:r>
          </a:p>
          <a:p>
            <a:r>
              <a:rPr lang="en-US" dirty="0"/>
              <a:t>Limited bandwidth.</a:t>
            </a:r>
          </a:p>
          <a:p>
            <a:r>
              <a:rPr lang="en-US" dirty="0"/>
              <a:t>Limited power usage.</a:t>
            </a:r>
          </a:p>
          <a:p>
            <a:r>
              <a:rPr lang="en-US" dirty="0"/>
              <a:t>No interface to change languages easily.</a:t>
            </a:r>
          </a:p>
        </p:txBody>
      </p:sp>
      <p:sp>
        <p:nvSpPr>
          <p:cNvPr id="4" name="Slide Number Placeholder 3"/>
          <p:cNvSpPr>
            <a:spLocks noGrp="1"/>
          </p:cNvSpPr>
          <p:nvPr>
            <p:ph type="sldNum" sz="quarter" idx="5"/>
          </p:nvPr>
        </p:nvSpPr>
        <p:spPr/>
        <p:txBody>
          <a:bodyPr/>
          <a:lstStyle/>
          <a:p>
            <a:fld id="{521ED2BE-1D5F-E644-BF67-7CFC35767912}" type="slidenum">
              <a:rPr lang="en-US" smtClean="0"/>
              <a:t>154</a:t>
            </a:fld>
            <a:endParaRPr lang="en-US"/>
          </a:p>
        </p:txBody>
      </p:sp>
    </p:spTree>
    <p:extLst>
      <p:ext uri="{BB962C8B-B14F-4D97-AF65-F5344CB8AC3E}">
        <p14:creationId xmlns:p14="http://schemas.microsoft.com/office/powerpoint/2010/main" val="29784085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Predict surge pricing so you can get drivers to the area ahead of time.</a:t>
            </a:r>
          </a:p>
          <a:p>
            <a:r>
              <a:rPr lang="en-US" dirty="0"/>
              <a:t>Surge = ratio of demand/supply.</a:t>
            </a:r>
          </a:p>
          <a:p>
            <a:endParaRPr lang="en-US" dirty="0"/>
          </a:p>
          <a:p>
            <a:r>
              <a:rPr lang="en-US" dirty="0"/>
              <a:t>Assume historical data.</a:t>
            </a:r>
          </a:p>
          <a:p>
            <a:endParaRPr lang="en-US" dirty="0"/>
          </a:p>
          <a:p>
            <a:r>
              <a:rPr lang="en-US" dirty="0"/>
              <a:t>Time</a:t>
            </a:r>
          </a:p>
          <a:p>
            <a:r>
              <a:rPr lang="en-US" dirty="0"/>
              <a:t>Historical data</a:t>
            </a:r>
          </a:p>
          <a:p>
            <a:r>
              <a:rPr lang="en-US" dirty="0"/>
              <a:t>Non-repeating, one time, events (e.g., baseball games, protest, whatever.)</a:t>
            </a:r>
          </a:p>
          <a:p>
            <a:r>
              <a:rPr lang="en-US" dirty="0"/>
              <a:t>Driver behavior</a:t>
            </a:r>
          </a:p>
          <a:p>
            <a:r>
              <a:rPr lang="en-US" dirty="0"/>
              <a:t>Weather</a:t>
            </a:r>
          </a:p>
          <a:p>
            <a:endParaRPr lang="en-US" dirty="0"/>
          </a:p>
          <a:p>
            <a:r>
              <a:rPr lang="en-US" dirty="0"/>
              <a:t>Feedback loop: reduce surges, causes the model to skew.</a:t>
            </a:r>
          </a:p>
        </p:txBody>
      </p:sp>
      <p:sp>
        <p:nvSpPr>
          <p:cNvPr id="4" name="Slide Number Placeholder 3"/>
          <p:cNvSpPr>
            <a:spLocks noGrp="1"/>
          </p:cNvSpPr>
          <p:nvPr>
            <p:ph type="sldNum" sz="quarter" idx="5"/>
          </p:nvPr>
        </p:nvSpPr>
        <p:spPr/>
        <p:txBody>
          <a:bodyPr/>
          <a:lstStyle/>
          <a:p>
            <a:fld id="{521ED2BE-1D5F-E644-BF67-7CFC35767912}" type="slidenum">
              <a:rPr lang="en-US" smtClean="0"/>
              <a:t>155</a:t>
            </a:fld>
            <a:endParaRPr lang="en-US"/>
          </a:p>
        </p:txBody>
      </p:sp>
    </p:spTree>
    <p:extLst>
      <p:ext uri="{BB962C8B-B14F-4D97-AF65-F5344CB8AC3E}">
        <p14:creationId xmlns:p14="http://schemas.microsoft.com/office/powerpoint/2010/main" val="2574584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1ED2BE-1D5F-E644-BF67-7CFC35767912}" type="slidenum">
              <a:rPr lang="en-US" smtClean="0"/>
              <a:t>157</a:t>
            </a:fld>
            <a:endParaRPr lang="en-US"/>
          </a:p>
        </p:txBody>
      </p:sp>
    </p:spTree>
    <p:extLst>
      <p:ext uri="{BB962C8B-B14F-4D97-AF65-F5344CB8AC3E}">
        <p14:creationId xmlns:p14="http://schemas.microsoft.com/office/powerpoint/2010/main" val="3843711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normalize: statistically normalize the data (0-1)</a:t>
            </a:r>
          </a:p>
          <a:p>
            <a:endParaRPr lang="en-US" dirty="0"/>
          </a:p>
          <a:p>
            <a:r>
              <a:rPr lang="en-US" dirty="0"/>
              <a:t>context: where the data is coming from</a:t>
            </a:r>
          </a:p>
          <a:p>
            <a:endParaRPr lang="en-US" dirty="0"/>
          </a:p>
          <a:p>
            <a:r>
              <a:rPr lang="en-US" dirty="0"/>
              <a:t>remove misleading things: outliers, etc., DNC in the training data, for instance.</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521ED2BE-1D5F-E644-BF67-7CFC35767912}" type="slidenum">
              <a:rPr lang="en-US" smtClean="0"/>
              <a:t>160</a:t>
            </a:fld>
            <a:endParaRPr lang="en-US"/>
          </a:p>
        </p:txBody>
      </p:sp>
    </p:spTree>
    <p:extLst>
      <p:ext uri="{BB962C8B-B14F-4D97-AF65-F5344CB8AC3E}">
        <p14:creationId xmlns:p14="http://schemas.microsoft.com/office/powerpoint/2010/main" val="350451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gps</a:t>
            </a:r>
            <a:r>
              <a:rPr lang="en-US" dirty="0"/>
              <a:t> location of phone</a:t>
            </a:r>
          </a:p>
          <a:p>
            <a:r>
              <a:rPr lang="en-US" dirty="0"/>
              <a:t>characters </a:t>
            </a:r>
          </a:p>
          <a:p>
            <a:r>
              <a:rPr lang="en-US" dirty="0"/>
              <a:t>lines</a:t>
            </a:r>
          </a:p>
          <a:p>
            <a:endParaRPr lang="en-US" dirty="0"/>
          </a:p>
          <a:p>
            <a:endParaRPr lang="en-US" dirty="0"/>
          </a:p>
        </p:txBody>
      </p:sp>
      <p:sp>
        <p:nvSpPr>
          <p:cNvPr id="4" name="Slide Number Placeholder 3"/>
          <p:cNvSpPr>
            <a:spLocks noGrp="1"/>
          </p:cNvSpPr>
          <p:nvPr>
            <p:ph type="sldNum" sz="quarter" idx="5"/>
          </p:nvPr>
        </p:nvSpPr>
        <p:spPr/>
        <p:txBody>
          <a:bodyPr/>
          <a:lstStyle/>
          <a:p>
            <a:fld id="{521ED2BE-1D5F-E644-BF67-7CFC35767912}" type="slidenum">
              <a:rPr lang="en-US" smtClean="0"/>
              <a:t>161</a:t>
            </a:fld>
            <a:endParaRPr lang="en-US"/>
          </a:p>
        </p:txBody>
      </p:sp>
    </p:spTree>
    <p:extLst>
      <p:ext uri="{BB962C8B-B14F-4D97-AF65-F5344CB8AC3E}">
        <p14:creationId xmlns:p14="http://schemas.microsoft.com/office/powerpoint/2010/main" val="11973541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1ED2BE-1D5F-E644-BF67-7CFC35767912}" type="slidenum">
              <a:rPr lang="en-US" smtClean="0"/>
              <a:t>162</a:t>
            </a:fld>
            <a:endParaRPr lang="en-US"/>
          </a:p>
        </p:txBody>
      </p:sp>
    </p:spTree>
    <p:extLst>
      <p:ext uri="{BB962C8B-B14F-4D97-AF65-F5344CB8AC3E}">
        <p14:creationId xmlns:p14="http://schemas.microsoft.com/office/powerpoint/2010/main" val="2806798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a:t>
            </a:r>
            <a:r>
              <a:rPr lang="en-AU" dirty="0" err="1"/>
              <a:t>en.wikipedia.org</a:t>
            </a:r>
            <a:r>
              <a:rPr lang="en-AU" dirty="0"/>
              <a:t>/wiki/</a:t>
            </a:r>
            <a:r>
              <a:rPr lang="en-AU" dirty="0" err="1"/>
              <a:t>Border_Gateway_Protocol</a:t>
            </a:r>
            <a:r>
              <a:rPr lang="en-AU" dirty="0"/>
              <a:t>#:~:text=The%20BGP%20defines%20the%20messages,The%20second%20state%20is%20Connect.</a:t>
            </a:r>
          </a:p>
        </p:txBody>
      </p:sp>
      <p:sp>
        <p:nvSpPr>
          <p:cNvPr id="4" name="Slide Number Placeholder 3"/>
          <p:cNvSpPr>
            <a:spLocks noGrp="1"/>
          </p:cNvSpPr>
          <p:nvPr>
            <p:ph type="sldNum" sz="quarter" idx="5"/>
          </p:nvPr>
        </p:nvSpPr>
        <p:spPr/>
        <p:txBody>
          <a:bodyPr/>
          <a:lstStyle/>
          <a:p>
            <a:fld id="{10A29E61-899D-4DEC-B2DA-C928176A27CF}" type="slidenum">
              <a:rPr lang="en-AU" smtClean="0"/>
              <a:t>55</a:t>
            </a:fld>
            <a:endParaRPr lang="en-AU"/>
          </a:p>
        </p:txBody>
      </p:sp>
    </p:spTree>
    <p:extLst>
      <p:ext uri="{BB962C8B-B14F-4D97-AF65-F5344CB8AC3E}">
        <p14:creationId xmlns:p14="http://schemas.microsoft.com/office/powerpoint/2010/main" val="31967992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Translation is simpler than ride sharing : significantly more features </a:t>
            </a:r>
          </a:p>
        </p:txBody>
      </p:sp>
      <p:sp>
        <p:nvSpPr>
          <p:cNvPr id="4" name="Slide Number Placeholder 3"/>
          <p:cNvSpPr>
            <a:spLocks noGrp="1"/>
          </p:cNvSpPr>
          <p:nvPr>
            <p:ph type="sldNum" sz="quarter" idx="5"/>
          </p:nvPr>
        </p:nvSpPr>
        <p:spPr/>
        <p:txBody>
          <a:bodyPr/>
          <a:lstStyle/>
          <a:p>
            <a:fld id="{521ED2BE-1D5F-E644-BF67-7CFC35767912}" type="slidenum">
              <a:rPr lang="en-US" smtClean="0"/>
              <a:t>163</a:t>
            </a:fld>
            <a:endParaRPr lang="en-US"/>
          </a:p>
        </p:txBody>
      </p:sp>
    </p:spTree>
    <p:extLst>
      <p:ext uri="{BB962C8B-B14F-4D97-AF65-F5344CB8AC3E}">
        <p14:creationId xmlns:p14="http://schemas.microsoft.com/office/powerpoint/2010/main" val="36918917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Turning these into features that can be fed into an ML model:</a:t>
            </a:r>
          </a:p>
          <a:p>
            <a:pPr marL="171450" indent="-171450">
              <a:buFontTx/>
              <a:buChar char="-"/>
            </a:pPr>
            <a:r>
              <a:rPr lang="en-US" dirty="0"/>
              <a:t>events, how is this normalized, modeled?  Binary or not, what else?</a:t>
            </a:r>
          </a:p>
          <a:p>
            <a:pPr marL="171450" indent="-171450">
              <a:buFontTx/>
              <a:buChar char="-"/>
            </a:pPr>
            <a:r>
              <a:rPr lang="en-US" dirty="0"/>
              <a:t>Number of people traveling, compared to what, average, max, </a:t>
            </a:r>
            <a:r>
              <a:rPr lang="en-US" dirty="0" err="1"/>
              <a:t>etc</a:t>
            </a:r>
            <a:r>
              <a:rPr lang="en-US" dirty="0"/>
              <a:t>?</a:t>
            </a:r>
          </a:p>
          <a:p>
            <a:pPr marL="171450" indent="-171450">
              <a:buFontTx/>
              <a:buChar char="-"/>
            </a:pPr>
            <a:r>
              <a:rPr lang="en-US" dirty="0"/>
              <a:t>Weather </a:t>
            </a:r>
            <a:r>
              <a:rPr lang="en-US" dirty="0" err="1"/>
              <a:t>w.r.t.</a:t>
            </a:r>
            <a:r>
              <a:rPr lang="en-US" dirty="0"/>
              <a:t> demand curves</a:t>
            </a:r>
          </a:p>
          <a:p>
            <a:pPr marL="171450" indent="-171450">
              <a:buFontTx/>
              <a:buChar char="-"/>
            </a:pPr>
            <a:r>
              <a:rPr lang="en-US" dirty="0"/>
              <a:t>Does demand in other areas impact this area?  How?</a:t>
            </a:r>
          </a:p>
        </p:txBody>
      </p:sp>
      <p:sp>
        <p:nvSpPr>
          <p:cNvPr id="4" name="Slide Number Placeholder 3"/>
          <p:cNvSpPr>
            <a:spLocks noGrp="1"/>
          </p:cNvSpPr>
          <p:nvPr>
            <p:ph type="sldNum" sz="quarter" idx="5"/>
          </p:nvPr>
        </p:nvSpPr>
        <p:spPr/>
        <p:txBody>
          <a:bodyPr/>
          <a:lstStyle/>
          <a:p>
            <a:fld id="{521ED2BE-1D5F-E644-BF67-7CFC35767912}" type="slidenum">
              <a:rPr lang="en-US" smtClean="0"/>
              <a:t>164</a:t>
            </a:fld>
            <a:endParaRPr lang="en-US"/>
          </a:p>
        </p:txBody>
      </p:sp>
    </p:spTree>
    <p:extLst>
      <p:ext uri="{BB962C8B-B14F-4D97-AF65-F5344CB8AC3E}">
        <p14:creationId xmlns:p14="http://schemas.microsoft.com/office/powerpoint/2010/main" val="34253518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important for ML magic, but less interesting in the SE4ML bits.</a:t>
            </a:r>
          </a:p>
        </p:txBody>
      </p:sp>
      <p:sp>
        <p:nvSpPr>
          <p:cNvPr id="4" name="Slide Number Placeholder 3"/>
          <p:cNvSpPr>
            <a:spLocks noGrp="1"/>
          </p:cNvSpPr>
          <p:nvPr>
            <p:ph type="sldNum" sz="quarter" idx="5"/>
          </p:nvPr>
        </p:nvSpPr>
        <p:spPr/>
        <p:txBody>
          <a:bodyPr/>
          <a:lstStyle/>
          <a:p>
            <a:fld id="{521ED2BE-1D5F-E644-BF67-7CFC35767912}" type="slidenum">
              <a:rPr lang="en-US" smtClean="0"/>
              <a:t>166</a:t>
            </a:fld>
            <a:endParaRPr lang="en-US"/>
          </a:p>
        </p:txBody>
      </p:sp>
    </p:spTree>
    <p:extLst>
      <p:ext uri="{BB962C8B-B14F-4D97-AF65-F5344CB8AC3E}">
        <p14:creationId xmlns:p14="http://schemas.microsoft.com/office/powerpoint/2010/main" val="5356052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penalizes for false negatives (correct selections)</a:t>
            </a:r>
          </a:p>
          <a:p>
            <a:r>
              <a:rPr lang="en-US" dirty="0"/>
              <a:t>Precision penalizes for false positives (incorrect selections)</a:t>
            </a:r>
          </a:p>
        </p:txBody>
      </p:sp>
      <p:sp>
        <p:nvSpPr>
          <p:cNvPr id="4" name="Slide Number Placeholder 3"/>
          <p:cNvSpPr>
            <a:spLocks noGrp="1"/>
          </p:cNvSpPr>
          <p:nvPr>
            <p:ph type="sldNum" sz="quarter" idx="5"/>
          </p:nvPr>
        </p:nvSpPr>
        <p:spPr/>
        <p:txBody>
          <a:bodyPr/>
          <a:lstStyle/>
          <a:p>
            <a:fld id="{521ED2BE-1D5F-E644-BF67-7CFC35767912}" type="slidenum">
              <a:rPr lang="en-US" smtClean="0"/>
              <a:t>167</a:t>
            </a:fld>
            <a:endParaRPr lang="en-US"/>
          </a:p>
        </p:txBody>
      </p:sp>
    </p:spTree>
    <p:extLst>
      <p:ext uri="{BB962C8B-B14F-4D97-AF65-F5344CB8AC3E}">
        <p14:creationId xmlns:p14="http://schemas.microsoft.com/office/powerpoint/2010/main" val="8503823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Without words in the training set</a:t>
            </a:r>
          </a:p>
          <a:p>
            <a:pPr marL="171450" indent="-171450">
              <a:buFontTx/>
              <a:buChar char="-"/>
            </a:pPr>
            <a:r>
              <a:rPr lang="en-US" dirty="0"/>
              <a:t>Words in the training set</a:t>
            </a:r>
          </a:p>
          <a:p>
            <a:pPr marL="171450" indent="-171450">
              <a:buFontTx/>
              <a:buChar char="-"/>
            </a:pPr>
            <a:r>
              <a:rPr lang="en-US" dirty="0"/>
              <a:t>Phrases in the training set with words in the training set</a:t>
            </a:r>
          </a:p>
          <a:p>
            <a:pPr marL="171450" indent="-171450">
              <a:buFontTx/>
              <a:buChar char="-"/>
            </a:pPr>
            <a:r>
              <a:rPr lang="en-US" dirty="0"/>
              <a:t>Possibility of right/wrong translation errors</a:t>
            </a:r>
          </a:p>
          <a:p>
            <a:pPr marL="171450" indent="-171450">
              <a:buFontTx/>
              <a:buChar char="-"/>
            </a:pPr>
            <a:r>
              <a:rPr lang="en-US" dirty="0"/>
              <a:t>BLEU scores (look it up), developed specially for evaluation translation (based on n-grams)</a:t>
            </a:r>
          </a:p>
          <a:p>
            <a:pPr marL="171450" indent="-171450">
              <a:buFontTx/>
              <a:buChar char="-"/>
            </a:pPr>
            <a:r>
              <a:rPr lang="en-US" dirty="0"/>
              <a:t>Can use machine learning itself to develop a good eval metric (ask humans to label translations  on a good-bad scale)</a:t>
            </a:r>
          </a:p>
        </p:txBody>
      </p:sp>
      <p:sp>
        <p:nvSpPr>
          <p:cNvPr id="4" name="Slide Number Placeholder 3"/>
          <p:cNvSpPr>
            <a:spLocks noGrp="1"/>
          </p:cNvSpPr>
          <p:nvPr>
            <p:ph type="sldNum" sz="quarter" idx="5"/>
          </p:nvPr>
        </p:nvSpPr>
        <p:spPr/>
        <p:txBody>
          <a:bodyPr/>
          <a:lstStyle/>
          <a:p>
            <a:fld id="{521ED2BE-1D5F-E644-BF67-7CFC35767912}" type="slidenum">
              <a:rPr lang="en-US" smtClean="0"/>
              <a:t>168</a:t>
            </a:fld>
            <a:endParaRPr lang="en-US"/>
          </a:p>
        </p:txBody>
      </p:sp>
    </p:spTree>
    <p:extLst>
      <p:ext uri="{BB962C8B-B14F-4D97-AF65-F5344CB8AC3E}">
        <p14:creationId xmlns:p14="http://schemas.microsoft.com/office/powerpoint/2010/main" val="14821723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Is there a right answer? </a:t>
            </a:r>
          </a:p>
          <a:p>
            <a:pPr marL="171450" indent="-171450">
              <a:buFontTx/>
              <a:buChar char="-"/>
            </a:pPr>
            <a:r>
              <a:rPr lang="en-US" dirty="0"/>
              <a:t>Ground truth is hard to get, because it’s hard to model impact of prediction on the data itself</a:t>
            </a:r>
          </a:p>
          <a:p>
            <a:pPr marL="171450" indent="-171450">
              <a:buFontTx/>
              <a:buChar char="-"/>
            </a:pPr>
            <a:r>
              <a:rPr lang="en-US" dirty="0"/>
              <a:t>Business goals: maximize profit vs. increased ridership, could be opposing goals, could be unanswerable.</a:t>
            </a:r>
          </a:p>
        </p:txBody>
      </p:sp>
      <p:sp>
        <p:nvSpPr>
          <p:cNvPr id="4" name="Slide Number Placeholder 3"/>
          <p:cNvSpPr>
            <a:spLocks noGrp="1"/>
          </p:cNvSpPr>
          <p:nvPr>
            <p:ph type="sldNum" sz="quarter" idx="5"/>
          </p:nvPr>
        </p:nvSpPr>
        <p:spPr/>
        <p:txBody>
          <a:bodyPr/>
          <a:lstStyle/>
          <a:p>
            <a:fld id="{521ED2BE-1D5F-E644-BF67-7CFC35767912}" type="slidenum">
              <a:rPr lang="en-US" smtClean="0"/>
              <a:t>169</a:t>
            </a:fld>
            <a:endParaRPr lang="en-US"/>
          </a:p>
        </p:txBody>
      </p:sp>
    </p:spTree>
    <p:extLst>
      <p:ext uri="{BB962C8B-B14F-4D97-AF65-F5344CB8AC3E}">
        <p14:creationId xmlns:p14="http://schemas.microsoft.com/office/powerpoint/2010/main" val="33166200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1ED2BE-1D5F-E644-BF67-7CFC35767912}" type="slidenum">
              <a:rPr lang="en-US" smtClean="0"/>
              <a:t>171</a:t>
            </a:fld>
            <a:endParaRPr lang="en-US"/>
          </a:p>
        </p:txBody>
      </p:sp>
    </p:spTree>
    <p:extLst>
      <p:ext uri="{BB962C8B-B14F-4D97-AF65-F5344CB8AC3E}">
        <p14:creationId xmlns:p14="http://schemas.microsoft.com/office/powerpoint/2010/main" val="23373760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DNN: Fast (hardware specialized for training/eval), potentially high accuracy, can be refined in production (add new training data), but not easy to maintain / edit / explain</a:t>
            </a:r>
          </a:p>
          <a:p>
            <a:r>
              <a:rPr lang="en-US" dirty="0"/>
              <a:t>Decision trees: Slower but more human-friendly. Also helps with feature engineering, debugging, etc. Harder to react to changing data distributions.</a:t>
            </a:r>
          </a:p>
        </p:txBody>
      </p:sp>
      <p:sp>
        <p:nvSpPr>
          <p:cNvPr id="4" name="Slide Number Placeholder 3"/>
          <p:cNvSpPr>
            <a:spLocks noGrp="1"/>
          </p:cNvSpPr>
          <p:nvPr>
            <p:ph type="sldNum" sz="quarter" idx="5"/>
          </p:nvPr>
        </p:nvSpPr>
        <p:spPr/>
        <p:txBody>
          <a:bodyPr/>
          <a:lstStyle/>
          <a:p>
            <a:fld id="{521ED2BE-1D5F-E644-BF67-7CFC35767912}" type="slidenum">
              <a:rPr lang="en-US" smtClean="0"/>
              <a:t>172</a:t>
            </a:fld>
            <a:endParaRPr lang="en-US"/>
          </a:p>
        </p:txBody>
      </p:sp>
    </p:spTree>
    <p:extLst>
      <p:ext uri="{BB962C8B-B14F-4D97-AF65-F5344CB8AC3E}">
        <p14:creationId xmlns:p14="http://schemas.microsoft.com/office/powerpoint/2010/main" val="9762339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Where should the OCR component live?</a:t>
            </a:r>
          </a:p>
          <a:p>
            <a:r>
              <a:rPr lang="en-US" dirty="0"/>
              <a:t>B: Where should the translation component live?</a:t>
            </a:r>
          </a:p>
        </p:txBody>
      </p:sp>
      <p:sp>
        <p:nvSpPr>
          <p:cNvPr id="4" name="Slide Number Placeholder 3"/>
          <p:cNvSpPr>
            <a:spLocks noGrp="1"/>
          </p:cNvSpPr>
          <p:nvPr>
            <p:ph type="sldNum" sz="quarter" idx="5"/>
          </p:nvPr>
        </p:nvSpPr>
        <p:spPr/>
        <p:txBody>
          <a:bodyPr/>
          <a:lstStyle/>
          <a:p>
            <a:fld id="{521ED2BE-1D5F-E644-BF67-7CFC35767912}" type="slidenum">
              <a:rPr lang="en-US" smtClean="0"/>
              <a:t>175</a:t>
            </a:fld>
            <a:endParaRPr lang="en-US"/>
          </a:p>
        </p:txBody>
      </p:sp>
    </p:spTree>
    <p:extLst>
      <p:ext uri="{BB962C8B-B14F-4D97-AF65-F5344CB8AC3E}">
        <p14:creationId xmlns:p14="http://schemas.microsoft.com/office/powerpoint/2010/main" val="38849265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Where should the surge prediction component live?</a:t>
            </a:r>
          </a:p>
        </p:txBody>
      </p:sp>
      <p:sp>
        <p:nvSpPr>
          <p:cNvPr id="4" name="Slide Number Placeholder 3"/>
          <p:cNvSpPr>
            <a:spLocks noGrp="1"/>
          </p:cNvSpPr>
          <p:nvPr>
            <p:ph type="sldNum" sz="quarter" idx="5"/>
          </p:nvPr>
        </p:nvSpPr>
        <p:spPr/>
        <p:txBody>
          <a:bodyPr/>
          <a:lstStyle/>
          <a:p>
            <a:fld id="{521ED2BE-1D5F-E644-BF67-7CFC35767912}" type="slidenum">
              <a:rPr lang="en-US" smtClean="0"/>
              <a:t>176</a:t>
            </a:fld>
            <a:endParaRPr lang="en-US"/>
          </a:p>
        </p:txBody>
      </p:sp>
    </p:spTree>
    <p:extLst>
      <p:ext uri="{BB962C8B-B14F-4D97-AF65-F5344CB8AC3E}">
        <p14:creationId xmlns:p14="http://schemas.microsoft.com/office/powerpoint/2010/main" val="3289803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complex components in a multi-threaded process</a:t>
            </a:r>
          </a:p>
        </p:txBody>
      </p:sp>
      <p:sp>
        <p:nvSpPr>
          <p:cNvPr id="4" name="Slide Number Placeholder 3"/>
          <p:cNvSpPr>
            <a:spLocks noGrp="1"/>
          </p:cNvSpPr>
          <p:nvPr>
            <p:ph type="sldNum" sz="quarter" idx="5"/>
          </p:nvPr>
        </p:nvSpPr>
        <p:spPr/>
        <p:txBody>
          <a:bodyPr/>
          <a:lstStyle/>
          <a:p>
            <a:fld id="{4AAF2B32-B658-4BF7-8F9F-7BC64B42D566}" type="slidenum">
              <a:rPr lang="en-US" smtClean="0"/>
              <a:pPr/>
              <a:t>63</a:t>
            </a:fld>
            <a:endParaRPr lang="en-US"/>
          </a:p>
        </p:txBody>
      </p:sp>
    </p:spTree>
    <p:extLst>
      <p:ext uri="{BB962C8B-B14F-4D97-AF65-F5344CB8AC3E}">
        <p14:creationId xmlns:p14="http://schemas.microsoft.com/office/powerpoint/2010/main" val="28644349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“Static” = devices not connected anywhere (e.g. smart washing machine?)</a:t>
            </a:r>
          </a:p>
        </p:txBody>
      </p:sp>
      <p:sp>
        <p:nvSpPr>
          <p:cNvPr id="4" name="Slide Number Placeholder 3"/>
          <p:cNvSpPr>
            <a:spLocks noGrp="1"/>
          </p:cNvSpPr>
          <p:nvPr>
            <p:ph type="sldNum" sz="quarter" idx="5"/>
          </p:nvPr>
        </p:nvSpPr>
        <p:spPr/>
        <p:txBody>
          <a:bodyPr/>
          <a:lstStyle/>
          <a:p>
            <a:fld id="{521ED2BE-1D5F-E644-BF67-7CFC35767912}" type="slidenum">
              <a:rPr lang="en-US" smtClean="0"/>
              <a:t>178</a:t>
            </a:fld>
            <a:endParaRPr lang="en-US"/>
          </a:p>
        </p:txBody>
      </p:sp>
    </p:spTree>
    <p:extLst>
      <p:ext uri="{BB962C8B-B14F-4D97-AF65-F5344CB8AC3E}">
        <p14:creationId xmlns:p14="http://schemas.microsoft.com/office/powerpoint/2010/main" val="41337454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How often should the OCR component be updated?</a:t>
            </a:r>
          </a:p>
          <a:p>
            <a:r>
              <a:rPr lang="en-US" dirty="0"/>
              <a:t>B: How often should the translation component be updated?</a:t>
            </a:r>
          </a:p>
        </p:txBody>
      </p:sp>
      <p:sp>
        <p:nvSpPr>
          <p:cNvPr id="4" name="Slide Number Placeholder 3"/>
          <p:cNvSpPr>
            <a:spLocks noGrp="1"/>
          </p:cNvSpPr>
          <p:nvPr>
            <p:ph type="sldNum" sz="quarter" idx="5"/>
          </p:nvPr>
        </p:nvSpPr>
        <p:spPr/>
        <p:txBody>
          <a:bodyPr/>
          <a:lstStyle/>
          <a:p>
            <a:fld id="{521ED2BE-1D5F-E644-BF67-7CFC35767912}" type="slidenum">
              <a:rPr lang="en-US" smtClean="0"/>
              <a:t>188</a:t>
            </a:fld>
            <a:endParaRPr lang="en-US"/>
          </a:p>
        </p:txBody>
      </p:sp>
    </p:spTree>
    <p:extLst>
      <p:ext uri="{BB962C8B-B14F-4D97-AF65-F5344CB8AC3E}">
        <p14:creationId xmlns:p14="http://schemas.microsoft.com/office/powerpoint/2010/main" val="31505249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1ED2BE-1D5F-E644-BF67-7CFC35767912}" type="slidenum">
              <a:rPr lang="en-US" smtClean="0"/>
              <a:t>189</a:t>
            </a:fld>
            <a:endParaRPr lang="en-US"/>
          </a:p>
        </p:txBody>
      </p:sp>
    </p:spTree>
    <p:extLst>
      <p:ext uri="{BB962C8B-B14F-4D97-AF65-F5344CB8AC3E}">
        <p14:creationId xmlns:p14="http://schemas.microsoft.com/office/powerpoint/2010/main" val="1236083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E.g. Tesla detects moon as traffic light</a:t>
            </a:r>
          </a:p>
          <a:p>
            <a:r>
              <a:rPr lang="en-US" dirty="0"/>
              <a:t>Bias vs. mistakes, sometimes difficult to tell the difference between bias and mistakes</a:t>
            </a:r>
          </a:p>
        </p:txBody>
      </p:sp>
      <p:sp>
        <p:nvSpPr>
          <p:cNvPr id="4" name="Slide Number Placeholder 3"/>
          <p:cNvSpPr>
            <a:spLocks noGrp="1"/>
          </p:cNvSpPr>
          <p:nvPr>
            <p:ph type="sldNum" sz="quarter" idx="5"/>
          </p:nvPr>
        </p:nvSpPr>
        <p:spPr/>
        <p:txBody>
          <a:bodyPr/>
          <a:lstStyle/>
          <a:p>
            <a:fld id="{521ED2BE-1D5F-E644-BF67-7CFC35767912}" type="slidenum">
              <a:rPr lang="en-US" smtClean="0"/>
              <a:t>191</a:t>
            </a:fld>
            <a:endParaRPr lang="en-US"/>
          </a:p>
        </p:txBody>
      </p:sp>
    </p:spTree>
    <p:extLst>
      <p:ext uri="{BB962C8B-B14F-4D97-AF65-F5344CB8AC3E}">
        <p14:creationId xmlns:p14="http://schemas.microsoft.com/office/powerpoint/2010/main" val="41211338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Netflix recommendations example</a:t>
            </a:r>
          </a:p>
        </p:txBody>
      </p:sp>
      <p:sp>
        <p:nvSpPr>
          <p:cNvPr id="4" name="Slide Number Placeholder 3"/>
          <p:cNvSpPr>
            <a:spLocks noGrp="1"/>
          </p:cNvSpPr>
          <p:nvPr>
            <p:ph type="sldNum" sz="quarter" idx="5"/>
          </p:nvPr>
        </p:nvSpPr>
        <p:spPr/>
        <p:txBody>
          <a:bodyPr/>
          <a:lstStyle/>
          <a:p>
            <a:fld id="{521ED2BE-1D5F-E644-BF67-7CFC35767912}" type="slidenum">
              <a:rPr lang="en-US" smtClean="0"/>
              <a:t>193</a:t>
            </a:fld>
            <a:endParaRPr lang="en-US"/>
          </a:p>
        </p:txBody>
      </p:sp>
    </p:spTree>
    <p:extLst>
      <p:ext uri="{BB962C8B-B14F-4D97-AF65-F5344CB8AC3E}">
        <p14:creationId xmlns:p14="http://schemas.microsoft.com/office/powerpoint/2010/main" val="17587776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What mistakes could happen?</a:t>
            </a:r>
          </a:p>
          <a:p>
            <a:r>
              <a:rPr lang="en-US" dirty="0"/>
              <a:t>B: What would you do to degrade if these mistakes happen?</a:t>
            </a:r>
          </a:p>
          <a:p>
            <a:r>
              <a:rPr lang="en-US" dirty="0"/>
              <a:t>C: What could you do to mitigate the effects of mistakes happening?</a:t>
            </a:r>
          </a:p>
        </p:txBody>
      </p:sp>
      <p:sp>
        <p:nvSpPr>
          <p:cNvPr id="4" name="Slide Number Placeholder 3"/>
          <p:cNvSpPr>
            <a:spLocks noGrp="1"/>
          </p:cNvSpPr>
          <p:nvPr>
            <p:ph type="sldNum" sz="quarter" idx="5"/>
          </p:nvPr>
        </p:nvSpPr>
        <p:spPr/>
        <p:txBody>
          <a:bodyPr/>
          <a:lstStyle/>
          <a:p>
            <a:fld id="{521ED2BE-1D5F-E644-BF67-7CFC35767912}" type="slidenum">
              <a:rPr lang="en-US" smtClean="0"/>
              <a:t>195</a:t>
            </a:fld>
            <a:endParaRPr lang="en-US"/>
          </a:p>
        </p:txBody>
      </p:sp>
    </p:spTree>
    <p:extLst>
      <p:ext uri="{BB962C8B-B14F-4D97-AF65-F5344CB8AC3E}">
        <p14:creationId xmlns:p14="http://schemas.microsoft.com/office/powerpoint/2010/main" val="38006953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What mistakes could happen?</a:t>
            </a:r>
          </a:p>
          <a:p>
            <a:r>
              <a:rPr lang="en-US" dirty="0"/>
              <a:t>B: What would you do to degrade if these mistakes happen?</a:t>
            </a:r>
          </a:p>
          <a:p>
            <a:r>
              <a:rPr lang="en-US" dirty="0"/>
              <a:t>C: What could you do to mitigate the effects of mistakes happening?</a:t>
            </a:r>
          </a:p>
          <a:p>
            <a:endParaRPr lang="en-US" dirty="0"/>
          </a:p>
        </p:txBody>
      </p:sp>
      <p:sp>
        <p:nvSpPr>
          <p:cNvPr id="4" name="Slide Number Placeholder 3"/>
          <p:cNvSpPr>
            <a:spLocks noGrp="1"/>
          </p:cNvSpPr>
          <p:nvPr>
            <p:ph type="sldNum" sz="quarter" idx="5"/>
          </p:nvPr>
        </p:nvSpPr>
        <p:spPr/>
        <p:txBody>
          <a:bodyPr/>
          <a:lstStyle/>
          <a:p>
            <a:fld id="{521ED2BE-1D5F-E644-BF67-7CFC35767912}" type="slidenum">
              <a:rPr lang="en-US" smtClean="0"/>
              <a:t>196</a:t>
            </a:fld>
            <a:endParaRPr lang="en-US"/>
          </a:p>
        </p:txBody>
      </p:sp>
    </p:spTree>
    <p:extLst>
      <p:ext uri="{BB962C8B-B14F-4D97-AF65-F5344CB8AC3E}">
        <p14:creationId xmlns:p14="http://schemas.microsoft.com/office/powerpoint/2010/main" val="41219743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sheet of paper ready for in-class exercises</a:t>
            </a:r>
          </a:p>
        </p:txBody>
      </p:sp>
      <p:sp>
        <p:nvSpPr>
          <p:cNvPr id="4" name="Slide Number Placeholder 3"/>
          <p:cNvSpPr>
            <a:spLocks noGrp="1"/>
          </p:cNvSpPr>
          <p:nvPr>
            <p:ph type="sldNum" sz="quarter" idx="5"/>
          </p:nvPr>
        </p:nvSpPr>
        <p:spPr/>
        <p:txBody>
          <a:bodyPr/>
          <a:lstStyle/>
          <a:p>
            <a:fld id="{521ED2BE-1D5F-E644-BF67-7CFC35767912}" type="slidenum">
              <a:rPr lang="en-US" smtClean="0"/>
              <a:t>198</a:t>
            </a:fld>
            <a:endParaRPr lang="en-US"/>
          </a:p>
        </p:txBody>
      </p:sp>
    </p:spTree>
    <p:extLst>
      <p:ext uri="{BB962C8B-B14F-4D97-AF65-F5344CB8AC3E}">
        <p14:creationId xmlns:p14="http://schemas.microsoft.com/office/powerpoint/2010/main" val="2074309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complex components in a multi-threaded process</a:t>
            </a:r>
          </a:p>
        </p:txBody>
      </p:sp>
      <p:sp>
        <p:nvSpPr>
          <p:cNvPr id="4" name="Slide Number Placeholder 3"/>
          <p:cNvSpPr>
            <a:spLocks noGrp="1"/>
          </p:cNvSpPr>
          <p:nvPr>
            <p:ph type="sldNum" sz="quarter" idx="5"/>
          </p:nvPr>
        </p:nvSpPr>
        <p:spPr/>
        <p:txBody>
          <a:bodyPr/>
          <a:lstStyle/>
          <a:p>
            <a:fld id="{4AAF2B32-B658-4BF7-8F9F-7BC64B42D566}" type="slidenum">
              <a:rPr lang="en-US" smtClean="0"/>
              <a:pPr/>
              <a:t>64</a:t>
            </a:fld>
            <a:endParaRPr lang="en-US"/>
          </a:p>
        </p:txBody>
      </p:sp>
    </p:spTree>
    <p:extLst>
      <p:ext uri="{BB962C8B-B14F-4D97-AF65-F5344CB8AC3E}">
        <p14:creationId xmlns:p14="http://schemas.microsoft.com/office/powerpoint/2010/main" val="2961581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complex components in a multi-threaded process</a:t>
            </a:r>
          </a:p>
        </p:txBody>
      </p:sp>
      <p:sp>
        <p:nvSpPr>
          <p:cNvPr id="4" name="Slide Number Placeholder 3"/>
          <p:cNvSpPr>
            <a:spLocks noGrp="1"/>
          </p:cNvSpPr>
          <p:nvPr>
            <p:ph type="sldNum" sz="quarter" idx="5"/>
          </p:nvPr>
        </p:nvSpPr>
        <p:spPr/>
        <p:txBody>
          <a:bodyPr/>
          <a:lstStyle/>
          <a:p>
            <a:fld id="{4AAF2B32-B658-4BF7-8F9F-7BC64B42D566}" type="slidenum">
              <a:rPr lang="en-US" smtClean="0"/>
              <a:pPr/>
              <a:t>65</a:t>
            </a:fld>
            <a:endParaRPr lang="en-US"/>
          </a:p>
        </p:txBody>
      </p:sp>
    </p:spTree>
    <p:extLst>
      <p:ext uri="{BB962C8B-B14F-4D97-AF65-F5344CB8AC3E}">
        <p14:creationId xmlns:p14="http://schemas.microsoft.com/office/powerpoint/2010/main" val="1195346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Failure resilience</a:t>
            </a:r>
          </a:p>
          <a:p>
            <a:r>
              <a:rPr lang="en-US" dirty="0"/>
              <a:t>Right: Isolation</a:t>
            </a:r>
          </a:p>
        </p:txBody>
      </p:sp>
      <p:sp>
        <p:nvSpPr>
          <p:cNvPr id="4" name="Slide Number Placeholder 3"/>
          <p:cNvSpPr>
            <a:spLocks noGrp="1"/>
          </p:cNvSpPr>
          <p:nvPr>
            <p:ph type="sldNum" sz="quarter" idx="5"/>
          </p:nvPr>
        </p:nvSpPr>
        <p:spPr/>
        <p:txBody>
          <a:bodyPr/>
          <a:lstStyle/>
          <a:p>
            <a:fld id="{4AAF2B32-B658-4BF7-8F9F-7BC64B42D566}" type="slidenum">
              <a:rPr lang="en-US" smtClean="0"/>
              <a:pPr/>
              <a:t>68</a:t>
            </a:fld>
            <a:endParaRPr lang="en-US"/>
          </a:p>
        </p:txBody>
      </p:sp>
    </p:spTree>
    <p:extLst>
      <p:ext uri="{BB962C8B-B14F-4D97-AF65-F5344CB8AC3E}">
        <p14:creationId xmlns:p14="http://schemas.microsoft.com/office/powerpoint/2010/main" val="1419445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AF2B32-B658-4BF7-8F9F-7BC64B42D566}" type="slidenum">
              <a:rPr lang="en-US" smtClean="0"/>
              <a:pPr/>
              <a:t>70</a:t>
            </a:fld>
            <a:endParaRPr lang="en-US"/>
          </a:p>
        </p:txBody>
      </p:sp>
    </p:spTree>
    <p:extLst>
      <p:ext uri="{BB962C8B-B14F-4D97-AF65-F5344CB8AC3E}">
        <p14:creationId xmlns:p14="http://schemas.microsoft.com/office/powerpoint/2010/main" val="2314557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alpha val="9349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48000" y="324000"/>
            <a:ext cx="6372000" cy="2139553"/>
          </a:xfrm>
        </p:spPr>
        <p:txBody>
          <a:bodyPr anchor="t">
            <a:normAutofit/>
          </a:bodyPr>
          <a:lstStyle>
            <a:lvl1pPr>
              <a:lnSpc>
                <a:spcPct val="80000"/>
              </a:lnSpc>
              <a:defRPr sz="4000" cap="all" baseline="0">
                <a:solidFill>
                  <a:schemeClr val="tx1"/>
                </a:solidFill>
              </a:defRPr>
            </a:lvl1pPr>
          </a:lstStyle>
          <a:p>
            <a:r>
              <a:rPr lang="en-GB" dirty="0"/>
              <a:t>Click here to edit title</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ANU SCHOOL OF COMPUTING   |  COMP 2120 / COMP 6120 | WEEK 5 OF 12: Microservices</a:t>
            </a:r>
            <a:endParaRPr lang="en-AU" dirty="0"/>
          </a:p>
        </p:txBody>
      </p:sp>
      <p:sp>
        <p:nvSpPr>
          <p:cNvPr id="6" name="Slide Number Placeholder 5"/>
          <p:cNvSpPr>
            <a:spLocks noGrp="1"/>
          </p:cNvSpPr>
          <p:nvPr>
            <p:ph type="sldNum" sz="quarter" idx="12"/>
          </p:nvPr>
        </p:nvSpPr>
        <p:spPr/>
        <p:txBody>
          <a:bodyPr/>
          <a:lstStyle>
            <a:lvl1pPr algn="l">
              <a:defRPr>
                <a:solidFill>
                  <a:schemeClr val="tx1"/>
                </a:solidFill>
              </a:defRPr>
            </a:lvl1pPr>
          </a:lstStyle>
          <a:p>
            <a:fld id="{10A01DC5-1685-4615-8240-15192985C6A2}" type="slidenum">
              <a:rPr lang="en-AU" smtClean="0"/>
              <a:pPr/>
              <a:t>‹#›</a:t>
            </a:fld>
            <a:endParaRPr lang="en-AU" dirty="0"/>
          </a:p>
        </p:txBody>
      </p:sp>
      <p:sp>
        <p:nvSpPr>
          <p:cNvPr id="7" name="Date Placeholder 10">
            <a:extLst>
              <a:ext uri="{FF2B5EF4-FFF2-40B4-BE49-F238E27FC236}">
                <a16:creationId xmlns:a16="http://schemas.microsoft.com/office/drawing/2014/main" id="{5014A4F5-33BC-4C41-B1AC-8B957B76357F}"/>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endParaRPr lang="en-AU" dirty="0"/>
          </a:p>
        </p:txBody>
      </p:sp>
      <p:sp>
        <p:nvSpPr>
          <p:cNvPr id="8" name="Text Placeholder 7">
            <a:extLst>
              <a:ext uri="{FF2B5EF4-FFF2-40B4-BE49-F238E27FC236}">
                <a16:creationId xmlns:a16="http://schemas.microsoft.com/office/drawing/2014/main" id="{182DF42F-AFE2-4EF3-B14F-54A469AB5E39}"/>
              </a:ext>
            </a:extLst>
          </p:cNvPr>
          <p:cNvSpPr>
            <a:spLocks noGrp="1"/>
          </p:cNvSpPr>
          <p:nvPr>
            <p:ph type="body" sz="quarter" idx="13" hasCustomPrompt="1"/>
          </p:nvPr>
        </p:nvSpPr>
        <p:spPr>
          <a:xfrm>
            <a:off x="324000" y="324000"/>
            <a:ext cx="1830621" cy="1808163"/>
          </a:xfrm>
        </p:spPr>
        <p:txBody>
          <a:bodyPr>
            <a:normAutofit/>
          </a:bodyPr>
          <a:lstStyle>
            <a:lvl1pPr marL="0" indent="0">
              <a:lnSpc>
                <a:spcPct val="80000"/>
              </a:lnSpc>
              <a:spcAft>
                <a:spcPts val="0"/>
              </a:spcAft>
              <a:buNone/>
              <a:defRPr sz="4000">
                <a:solidFill>
                  <a:schemeClr val="tx1"/>
                </a:solidFill>
              </a:defRPr>
            </a:lvl1pPr>
            <a:lvl2pPr>
              <a:defRPr sz="6400">
                <a:solidFill>
                  <a:schemeClr val="accent1"/>
                </a:solidFill>
              </a:defRPr>
            </a:lvl2pPr>
            <a:lvl3pPr>
              <a:defRPr sz="6400">
                <a:solidFill>
                  <a:schemeClr val="accent1"/>
                </a:solidFill>
              </a:defRPr>
            </a:lvl3pPr>
            <a:lvl4pPr>
              <a:defRPr sz="6400">
                <a:solidFill>
                  <a:schemeClr val="accent1"/>
                </a:solidFill>
              </a:defRPr>
            </a:lvl4pPr>
            <a:lvl5pPr>
              <a:defRPr sz="6400">
                <a:solidFill>
                  <a:schemeClr val="accent1"/>
                </a:solidFill>
              </a:defRPr>
            </a:lvl5pPr>
          </a:lstStyle>
          <a:p>
            <a:pPr lvl="0"/>
            <a:r>
              <a:rPr lang="en-US" dirty="0"/>
              <a:t>#</a:t>
            </a:r>
            <a:endParaRPr lang="en-AU" dirty="0"/>
          </a:p>
        </p:txBody>
      </p:sp>
      <p:sp>
        <p:nvSpPr>
          <p:cNvPr id="10" name="Footer Placeholder 4">
            <a:extLst>
              <a:ext uri="{FF2B5EF4-FFF2-40B4-BE49-F238E27FC236}">
                <a16:creationId xmlns:a16="http://schemas.microsoft.com/office/drawing/2014/main" id="{4964EA38-476C-CD49-A352-6F89EDE05656}"/>
              </a:ext>
            </a:extLst>
          </p:cNvPr>
          <p:cNvSpPr txBox="1">
            <a:spLocks/>
          </p:cNvSpPr>
          <p:nvPr userDrawn="1"/>
        </p:nvSpPr>
        <p:spPr>
          <a:xfrm>
            <a:off x="7380000" y="5054290"/>
            <a:ext cx="1035570" cy="89210"/>
          </a:xfrm>
          <a:prstGeom prst="rect">
            <a:avLst/>
          </a:prstGeom>
        </p:spPr>
        <p:txBody>
          <a:bodyPr vert="horz" lIns="0" tIns="0" rIns="0" bIns="0" rtlCol="0" anchor="t"/>
          <a:lstStyle>
            <a:defPPr>
              <a:defRPr lang="en-US"/>
            </a:defPPr>
            <a:lvl1pPr marL="0" algn="l" defTabSz="457200" rtl="0" eaLnBrk="1" latinLnBrk="0" hangingPunct="1">
              <a:defRPr sz="600" kern="1200" cap="all"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500" dirty="0">
                <a:solidFill>
                  <a:schemeClr val="tx2">
                    <a:lumMod val="75000"/>
                  </a:schemeClr>
                </a:solidFill>
              </a:rPr>
              <a:t>CRICOS Provider #00120C</a:t>
            </a:r>
            <a:endParaRPr lang="en-AU" sz="500" dirty="0">
              <a:solidFill>
                <a:schemeClr val="tx2">
                  <a:lumMod val="75000"/>
                </a:schemeClr>
              </a:solidFill>
            </a:endParaRPr>
          </a:p>
        </p:txBody>
      </p:sp>
      <p:sp>
        <p:nvSpPr>
          <p:cNvPr id="15" name="Text Placeholder 14">
            <a:extLst>
              <a:ext uri="{FF2B5EF4-FFF2-40B4-BE49-F238E27FC236}">
                <a16:creationId xmlns:a16="http://schemas.microsoft.com/office/drawing/2014/main" id="{BECF6E0B-FC0B-C1C4-3052-E11CEAD655D2}"/>
              </a:ext>
            </a:extLst>
          </p:cNvPr>
          <p:cNvSpPr>
            <a:spLocks noGrp="1"/>
          </p:cNvSpPr>
          <p:nvPr>
            <p:ph type="body" sz="quarter" idx="14" hasCustomPrompt="1"/>
          </p:nvPr>
        </p:nvSpPr>
        <p:spPr>
          <a:xfrm>
            <a:off x="2448000" y="4270495"/>
            <a:ext cx="6372000" cy="400358"/>
          </a:xfrm>
        </p:spPr>
        <p:txBody>
          <a:bodyPr/>
          <a:lstStyle>
            <a:lvl1pPr marL="0" indent="0">
              <a:buNone/>
              <a:defRPr sz="2400"/>
            </a:lvl1pPr>
            <a:lvl3pPr marL="0" indent="0">
              <a:buNone/>
              <a:defRPr/>
            </a:lvl3pPr>
            <a:lvl4pPr marL="180000" indent="0">
              <a:buNone/>
              <a:defRPr/>
            </a:lvl4pPr>
          </a:lstStyle>
          <a:p>
            <a:pPr lvl="0"/>
            <a:r>
              <a:rPr lang="en-GB" dirty="0"/>
              <a:t>Click here to edit authors</a:t>
            </a:r>
          </a:p>
        </p:txBody>
      </p:sp>
    </p:spTree>
    <p:extLst>
      <p:ext uri="{BB962C8B-B14F-4D97-AF65-F5344CB8AC3E}">
        <p14:creationId xmlns:p14="http://schemas.microsoft.com/office/powerpoint/2010/main" val="45892279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GB" dirty="0"/>
              <a:t>Click here to edit text</a:t>
            </a:r>
          </a:p>
          <a:p>
            <a:pPr lvl="1"/>
            <a:r>
              <a:rPr lang="en-GB" dirty="0"/>
              <a:t>Second</a:t>
            </a:r>
          </a:p>
          <a:p>
            <a:pPr lvl="2"/>
            <a:r>
              <a:rPr lang="en-GB" dirty="0"/>
              <a:t>Third</a:t>
            </a:r>
          </a:p>
          <a:p>
            <a:pPr lvl="3"/>
            <a:r>
              <a:rPr lang="en-GB" dirty="0"/>
              <a:t>Fourth</a:t>
            </a:r>
          </a:p>
          <a:p>
            <a:pPr lvl="4"/>
            <a:r>
              <a:rPr lang="en-GB" dirty="0"/>
              <a:t>Fifth</a:t>
            </a:r>
          </a:p>
        </p:txBody>
      </p:sp>
      <p:sp>
        <p:nvSpPr>
          <p:cNvPr id="5" name="Footer Placeholder 4"/>
          <p:cNvSpPr>
            <a:spLocks noGrp="1"/>
          </p:cNvSpPr>
          <p:nvPr>
            <p:ph type="ftr" sz="quarter" idx="11"/>
          </p:nvPr>
        </p:nvSpPr>
        <p:spPr/>
        <p:txBody>
          <a:bodyPr/>
          <a:lstStyle/>
          <a:p>
            <a:r>
              <a:rPr lang="en-US" dirty="0"/>
              <a:t>ANU SCHOOL OF COMPUTING   |  COMP 2120 / COMP 6120 | WEEK 5 OF 12: Microservices</a:t>
            </a:r>
            <a:endParaRPr lang="en-AU" dirty="0"/>
          </a:p>
        </p:txBody>
      </p:sp>
      <p:sp>
        <p:nvSpPr>
          <p:cNvPr id="6" name="Slide Number Placeholder 5"/>
          <p:cNvSpPr>
            <a:spLocks noGrp="1"/>
          </p:cNvSpPr>
          <p:nvPr>
            <p:ph type="sldNum" sz="quarter" idx="12"/>
          </p:nvPr>
        </p:nvSpPr>
        <p:spPr/>
        <p:txBody>
          <a:bodyPr/>
          <a:lstStyle>
            <a:lvl1pPr algn="l">
              <a:defRPr/>
            </a:lvl1pPr>
          </a:lstStyle>
          <a:p>
            <a:fld id="{10A01DC5-1685-4615-8240-15192985C6A2}" type="slidenum">
              <a:rPr lang="en-AU" smtClean="0"/>
              <a:pPr/>
              <a:t>‹#›</a:t>
            </a:fld>
            <a:endParaRPr lang="en-AU"/>
          </a:p>
        </p:txBody>
      </p:sp>
      <p:sp>
        <p:nvSpPr>
          <p:cNvPr id="7" name="Date Placeholder 10">
            <a:extLst>
              <a:ext uri="{FF2B5EF4-FFF2-40B4-BE49-F238E27FC236}">
                <a16:creationId xmlns:a16="http://schemas.microsoft.com/office/drawing/2014/main" id="{72E4F78E-88AE-49DC-94D5-AD2C60619063}"/>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endParaRPr lang="en-AU" dirty="0"/>
          </a:p>
        </p:txBody>
      </p:sp>
      <p:sp>
        <p:nvSpPr>
          <p:cNvPr id="11" name="Text Placeholder 7">
            <a:extLst>
              <a:ext uri="{FF2B5EF4-FFF2-40B4-BE49-F238E27FC236}">
                <a16:creationId xmlns:a16="http://schemas.microsoft.com/office/drawing/2014/main" id="{94117324-6B4D-4511-9A09-354F37701177}"/>
              </a:ext>
            </a:extLst>
          </p:cNvPr>
          <p:cNvSpPr>
            <a:spLocks noGrp="1"/>
          </p:cNvSpPr>
          <p:nvPr>
            <p:ph type="body" sz="quarter" idx="13" hasCustomPrompt="1"/>
          </p:nvPr>
        </p:nvSpPr>
        <p:spPr>
          <a:xfrm>
            <a:off x="324000" y="0"/>
            <a:ext cx="8459788" cy="881149"/>
          </a:xfrm>
        </p:spPr>
        <p:txBody>
          <a:bodyPr/>
          <a:lstStyle>
            <a:lvl1pPr marL="0" indent="0">
              <a:lnSpc>
                <a:spcPct val="80000"/>
              </a:lnSpc>
              <a:buNone/>
              <a:defRPr sz="3600">
                <a:solidFill>
                  <a:schemeClr val="accent1"/>
                </a:solidFill>
              </a:defRPr>
            </a:lvl1pPr>
            <a:lvl2pPr marL="0" indent="0">
              <a:buNone/>
              <a:defRPr sz="1800"/>
            </a:lvl2pPr>
            <a:lvl3pPr>
              <a:buNone/>
              <a:defRPr/>
            </a:lvl3pPr>
          </a:lstStyle>
          <a:p>
            <a:pPr lvl="0"/>
            <a:r>
              <a:rPr lang="en-GB" dirty="0"/>
              <a:t>Click here to edit title</a:t>
            </a:r>
          </a:p>
          <a:p>
            <a:pPr lvl="1"/>
            <a:r>
              <a:rPr lang="en-GB" dirty="0"/>
              <a:t>Second level</a:t>
            </a:r>
          </a:p>
        </p:txBody>
      </p:sp>
    </p:spTree>
    <p:extLst>
      <p:ext uri="{BB962C8B-B14F-4D97-AF65-F5344CB8AC3E}">
        <p14:creationId xmlns:p14="http://schemas.microsoft.com/office/powerpoint/2010/main" val="37040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ection Header 2">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6"/>
          </a:xfrm>
          <a:prstGeom prst="rect">
            <a:avLst/>
          </a:prstGeom>
        </p:spPr>
        <p:txBody>
          <a:bodyPr anchor="t"/>
          <a:lstStyle>
            <a:lvl1pPr algn="l">
              <a:defRPr sz="2250" b="1" cap="all"/>
            </a:lvl1pPr>
          </a:lstStyle>
          <a:p>
            <a:r>
              <a:rPr lang="en-US"/>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125">
                <a:solidFill>
                  <a:schemeClr val="tx1">
                    <a:tint val="75000"/>
                  </a:schemeClr>
                </a:solidFill>
              </a:defRPr>
            </a:lvl1pPr>
            <a:lvl2pPr marL="257169" indent="0">
              <a:buNone/>
              <a:defRPr sz="1013">
                <a:solidFill>
                  <a:schemeClr val="tx1">
                    <a:tint val="75000"/>
                  </a:schemeClr>
                </a:solidFill>
              </a:defRPr>
            </a:lvl2pPr>
            <a:lvl3pPr marL="514337" indent="0">
              <a:buNone/>
              <a:defRPr sz="900">
                <a:solidFill>
                  <a:schemeClr val="tx1">
                    <a:tint val="75000"/>
                  </a:schemeClr>
                </a:solidFill>
              </a:defRPr>
            </a:lvl3pPr>
            <a:lvl4pPr marL="771506" indent="0">
              <a:buNone/>
              <a:defRPr sz="788">
                <a:solidFill>
                  <a:schemeClr val="tx1">
                    <a:tint val="75000"/>
                  </a:schemeClr>
                </a:solidFill>
              </a:defRPr>
            </a:lvl4pPr>
            <a:lvl5pPr marL="1028675" indent="0">
              <a:buNone/>
              <a:defRPr sz="788">
                <a:solidFill>
                  <a:schemeClr val="tx1">
                    <a:tint val="75000"/>
                  </a:schemeClr>
                </a:solidFill>
              </a:defRPr>
            </a:lvl5pPr>
            <a:lvl6pPr marL="1285843" indent="0">
              <a:buNone/>
              <a:defRPr sz="788">
                <a:solidFill>
                  <a:schemeClr val="tx1">
                    <a:tint val="75000"/>
                  </a:schemeClr>
                </a:solidFill>
              </a:defRPr>
            </a:lvl6pPr>
            <a:lvl7pPr marL="1543011" indent="0">
              <a:buNone/>
              <a:defRPr sz="788">
                <a:solidFill>
                  <a:schemeClr val="tx1">
                    <a:tint val="75000"/>
                  </a:schemeClr>
                </a:solidFill>
              </a:defRPr>
            </a:lvl7pPr>
            <a:lvl8pPr marL="1800180" indent="0">
              <a:buNone/>
              <a:defRPr sz="788">
                <a:solidFill>
                  <a:schemeClr val="tx1">
                    <a:tint val="75000"/>
                  </a:schemeClr>
                </a:solidFill>
              </a:defRPr>
            </a:lvl8pPr>
            <a:lvl9pPr marL="2057349" indent="0">
              <a:buNone/>
              <a:defRPr sz="788">
                <a:solidFill>
                  <a:schemeClr val="tx1">
                    <a:tint val="75000"/>
                  </a:schemeClr>
                </a:solidFill>
              </a:defRPr>
            </a:lvl9pPr>
          </a:lstStyle>
          <a:p>
            <a:pPr lvl="0"/>
            <a:r>
              <a:rPr lang="en-US"/>
              <a:t>Click to edit Master text styles</a:t>
            </a:r>
          </a:p>
        </p:txBody>
      </p:sp>
      <p:sp>
        <p:nvSpPr>
          <p:cNvPr id="4" name="Rectangle 5">
            <a:extLst>
              <a:ext uri="{FF2B5EF4-FFF2-40B4-BE49-F238E27FC236}">
                <a16:creationId xmlns:a16="http://schemas.microsoft.com/office/drawing/2014/main" id="{FAD5E411-E4E5-A33D-4789-7FCBA2335345}"/>
              </a:ext>
            </a:extLst>
          </p:cNvPr>
          <p:cNvSpPr>
            <a:spLocks noGrp="1" noChangeArrowheads="1"/>
          </p:cNvSpPr>
          <p:nvPr>
            <p:ph type="ftr" sz="quarter" idx="11"/>
          </p:nvPr>
        </p:nvSpPr>
        <p:spPr>
          <a:xfrm>
            <a:off x="1440000" y="4914000"/>
            <a:ext cx="5400000" cy="108000"/>
          </a:xfrm>
          <a:ln/>
        </p:spPr>
        <p:txBody>
          <a:bodyPr/>
          <a:lstStyle>
            <a:lvl1pPr>
              <a:defRPr/>
            </a:lvl1pPr>
          </a:lstStyle>
          <a:p>
            <a:pPr>
              <a:defRPr/>
            </a:pPr>
            <a:r>
              <a:rPr lang="en-AU"/>
              <a:t>ANU SCHOOL OF COMPUTING   |  COMP 2120 / COMP 6120 | WEEK 4 OF 12: Inspection</a:t>
            </a:r>
          </a:p>
        </p:txBody>
      </p:sp>
      <p:sp>
        <p:nvSpPr>
          <p:cNvPr id="5" name="Rectangle 6">
            <a:extLst>
              <a:ext uri="{FF2B5EF4-FFF2-40B4-BE49-F238E27FC236}">
                <a16:creationId xmlns:a16="http://schemas.microsoft.com/office/drawing/2014/main" id="{B79A5F1A-F913-5648-0B61-AF2E4D01AC4F}"/>
              </a:ext>
            </a:extLst>
          </p:cNvPr>
          <p:cNvSpPr>
            <a:spLocks noGrp="1" noChangeArrowheads="1"/>
          </p:cNvSpPr>
          <p:nvPr>
            <p:ph type="sldNum" sz="quarter" idx="12"/>
          </p:nvPr>
        </p:nvSpPr>
        <p:spPr>
          <a:xfrm>
            <a:off x="324000" y="4914000"/>
            <a:ext cx="360000" cy="108000"/>
          </a:xfrm>
          <a:ln/>
        </p:spPr>
        <p:txBody>
          <a:bodyPr/>
          <a:lstStyle>
            <a:lvl1pPr>
              <a:defRPr/>
            </a:lvl1pPr>
          </a:lstStyle>
          <a:p>
            <a:fld id="{8E41B671-95F8-AD49-965B-CC100353298F}" type="slidenum">
              <a:rPr lang="en-AU" altLang="x-none"/>
              <a:pPr/>
              <a:t>‹#›</a:t>
            </a:fld>
            <a:endParaRPr lang="en-AU" altLang="x-none"/>
          </a:p>
        </p:txBody>
      </p:sp>
    </p:spTree>
    <p:extLst>
      <p:ext uri="{BB962C8B-B14F-4D97-AF65-F5344CB8AC3E}">
        <p14:creationId xmlns:p14="http://schemas.microsoft.com/office/powerpoint/2010/main" val="27954311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4000" y="0"/>
            <a:ext cx="8460000" cy="881149"/>
          </a:xfrm>
          <a:prstGeom prst="rect">
            <a:avLst/>
          </a:prstGeom>
        </p:spPr>
        <p:txBody>
          <a:bodyPr vert="horz" lIns="0" tIns="0" rIns="0" bIns="0" rtlCol="0" anchor="t">
            <a:normAutofit/>
          </a:bodyPr>
          <a:lstStyle/>
          <a:p>
            <a:r>
              <a:rPr lang="en-GB" dirty="0"/>
              <a:t>Click here to edit title</a:t>
            </a:r>
            <a:endParaRPr lang="en-US" dirty="0"/>
          </a:p>
        </p:txBody>
      </p:sp>
      <p:sp>
        <p:nvSpPr>
          <p:cNvPr id="3" name="Text Placeholder 2"/>
          <p:cNvSpPr>
            <a:spLocks noGrp="1"/>
          </p:cNvSpPr>
          <p:nvPr>
            <p:ph type="body" idx="1"/>
          </p:nvPr>
        </p:nvSpPr>
        <p:spPr>
          <a:xfrm>
            <a:off x="324000" y="881149"/>
            <a:ext cx="8460000" cy="3777361"/>
          </a:xfrm>
          <a:prstGeom prst="rect">
            <a:avLst/>
          </a:prstGeom>
        </p:spPr>
        <p:txBody>
          <a:bodyPr vert="horz" lIns="0" tIns="0" rIns="0" bIns="0" rtlCol="0">
            <a:normAutofit/>
          </a:bodyPr>
          <a:lstStyle/>
          <a:p>
            <a:pPr lvl="0"/>
            <a:r>
              <a:rPr lang="en-GB" dirty="0"/>
              <a:t>Click here to edit text</a:t>
            </a:r>
          </a:p>
          <a:p>
            <a:pPr lvl="1"/>
            <a:r>
              <a:rPr lang="en-GB" dirty="0"/>
              <a:t>Second</a:t>
            </a:r>
          </a:p>
          <a:p>
            <a:pPr lvl="2"/>
            <a:r>
              <a:rPr lang="en-GB" dirty="0"/>
              <a:t>Third</a:t>
            </a:r>
          </a:p>
          <a:p>
            <a:pPr lvl="3"/>
            <a:r>
              <a:rPr lang="en-GB" dirty="0"/>
              <a:t>Fourth</a:t>
            </a:r>
          </a:p>
          <a:p>
            <a:pPr lvl="4"/>
            <a:r>
              <a:rPr lang="en-GB" dirty="0"/>
              <a:t>Fifth</a:t>
            </a:r>
          </a:p>
        </p:txBody>
      </p:sp>
      <p:sp>
        <p:nvSpPr>
          <p:cNvPr id="5" name="Footer Placeholder 4"/>
          <p:cNvSpPr>
            <a:spLocks noGrp="1"/>
          </p:cNvSpPr>
          <p:nvPr>
            <p:ph type="ftr" sz="quarter" idx="3"/>
          </p:nvPr>
        </p:nvSpPr>
        <p:spPr>
          <a:xfrm>
            <a:off x="1440000" y="4914000"/>
            <a:ext cx="5400000" cy="108000"/>
          </a:xfrm>
          <a:prstGeom prst="rect">
            <a:avLst/>
          </a:prstGeom>
        </p:spPr>
        <p:txBody>
          <a:bodyPr vert="horz" lIns="0" tIns="0" rIns="0" bIns="0" rtlCol="0" anchor="t"/>
          <a:lstStyle>
            <a:lvl1pPr algn="l">
              <a:defRPr sz="600" cap="all" baseline="0">
                <a:solidFill>
                  <a:schemeClr val="tx1"/>
                </a:solidFill>
                <a:latin typeface="+mn-lt"/>
              </a:defRPr>
            </a:lvl1pPr>
          </a:lstStyle>
          <a:p>
            <a:r>
              <a:rPr lang="en-US" dirty="0"/>
              <a:t>ANU SCHOOL OF COMPUTING   |  COMP 2120 / COMP 6120 | WEEK 5 OF 12: Microservices</a:t>
            </a:r>
            <a:endParaRPr lang="en-AU" dirty="0"/>
          </a:p>
        </p:txBody>
      </p:sp>
      <p:sp>
        <p:nvSpPr>
          <p:cNvPr id="6" name="Slide Number Placeholder 5"/>
          <p:cNvSpPr>
            <a:spLocks noGrp="1"/>
          </p:cNvSpPr>
          <p:nvPr>
            <p:ph type="sldNum" sz="quarter" idx="4"/>
          </p:nvPr>
        </p:nvSpPr>
        <p:spPr>
          <a:xfrm>
            <a:off x="324000" y="4914000"/>
            <a:ext cx="360000" cy="108000"/>
          </a:xfrm>
          <a:prstGeom prst="rect">
            <a:avLst/>
          </a:prstGeom>
        </p:spPr>
        <p:txBody>
          <a:bodyPr vert="horz" lIns="0" tIns="0" rIns="0" bIns="0" rtlCol="0" anchor="t"/>
          <a:lstStyle>
            <a:lvl1pPr algn="l">
              <a:defRPr sz="600" cap="all" baseline="0">
                <a:solidFill>
                  <a:schemeClr val="tx1"/>
                </a:solidFill>
                <a:latin typeface="+mn-lt"/>
              </a:defRPr>
            </a:lvl1pPr>
          </a:lstStyle>
          <a:p>
            <a:fld id="{10A01DC5-1685-4615-8240-15192985C6A2}" type="slidenum">
              <a:rPr lang="en-AU" smtClean="0"/>
              <a:pPr/>
              <a:t>‹#›</a:t>
            </a:fld>
            <a:endParaRPr lang="en-AU" dirty="0"/>
          </a:p>
        </p:txBody>
      </p:sp>
      <p:sp>
        <p:nvSpPr>
          <p:cNvPr id="11" name="Date Placeholder 10">
            <a:extLst>
              <a:ext uri="{FF2B5EF4-FFF2-40B4-BE49-F238E27FC236}">
                <a16:creationId xmlns:a16="http://schemas.microsoft.com/office/drawing/2014/main" id="{32F70BC5-DBE8-42FB-9A35-2E8AC821B1A4}"/>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latin typeface="+mn-lt"/>
              </a:defRPr>
            </a:lvl1pPr>
          </a:lstStyle>
          <a:p>
            <a:endParaRPr lang="en-AU" dirty="0"/>
          </a:p>
        </p:txBody>
      </p:sp>
      <p:pic>
        <p:nvPicPr>
          <p:cNvPr id="12" name="Picture 11">
            <a:extLst>
              <a:ext uri="{FF2B5EF4-FFF2-40B4-BE49-F238E27FC236}">
                <a16:creationId xmlns:a16="http://schemas.microsoft.com/office/drawing/2014/main" id="{997071D7-58A8-4D10-B668-7A37D63450F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90800"/>
            <a:ext cx="9144000" cy="256032"/>
          </a:xfrm>
          <a:prstGeom prst="rect">
            <a:avLst/>
          </a:prstGeom>
        </p:spPr>
      </p:pic>
      <p:sp>
        <p:nvSpPr>
          <p:cNvPr id="13" name="Footer Placeholder 4">
            <a:extLst>
              <a:ext uri="{FF2B5EF4-FFF2-40B4-BE49-F238E27FC236}">
                <a16:creationId xmlns:a16="http://schemas.microsoft.com/office/drawing/2014/main" id="{6F38DE2A-A10B-154D-A8BE-8E54C3DBFD94}"/>
              </a:ext>
            </a:extLst>
          </p:cNvPr>
          <p:cNvSpPr txBox="1">
            <a:spLocks/>
          </p:cNvSpPr>
          <p:nvPr userDrawn="1"/>
        </p:nvSpPr>
        <p:spPr>
          <a:xfrm>
            <a:off x="7380000" y="5054290"/>
            <a:ext cx="1035570" cy="89210"/>
          </a:xfrm>
          <a:prstGeom prst="rect">
            <a:avLst/>
          </a:prstGeom>
        </p:spPr>
        <p:txBody>
          <a:bodyPr vert="horz" lIns="0" tIns="0" rIns="0" bIns="0" rtlCol="0" anchor="t"/>
          <a:lstStyle>
            <a:defPPr>
              <a:defRPr lang="en-US"/>
            </a:defPPr>
            <a:lvl1pPr marL="0" algn="l" defTabSz="457200" rtl="0" eaLnBrk="1" latinLnBrk="0" hangingPunct="1">
              <a:defRPr sz="600" kern="1200" cap="all"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500" dirty="0">
                <a:solidFill>
                  <a:schemeClr val="bg2">
                    <a:lumMod val="75000"/>
                  </a:schemeClr>
                </a:solidFill>
              </a:rPr>
              <a:t>CRICOS Provider #00120C</a:t>
            </a:r>
            <a:endParaRPr lang="en-AU" sz="500" dirty="0">
              <a:solidFill>
                <a:schemeClr val="bg2">
                  <a:lumMod val="75000"/>
                </a:schemeClr>
              </a:solidFill>
            </a:endParaRPr>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70" r:id="rId1"/>
    <p:sldLayoutId id="2147483662" r:id="rId2"/>
    <p:sldLayoutId id="2147483671" r:id="rId3"/>
  </p:sldLayoutIdLst>
  <p:hf hdr="0" dt="0"/>
  <p:txStyles>
    <p:titleStyle>
      <a:lvl1pPr algn="l" defTabSz="685800" rtl="0" eaLnBrk="1" latinLnBrk="0" hangingPunct="1">
        <a:lnSpc>
          <a:spcPct val="80000"/>
        </a:lnSpc>
        <a:spcBef>
          <a:spcPct val="0"/>
        </a:spcBef>
        <a:buNone/>
        <a:defRPr sz="3600" kern="1200">
          <a:solidFill>
            <a:schemeClr val="accent1"/>
          </a:solidFill>
          <a:latin typeface="+mj-lt"/>
          <a:ea typeface="+mj-ea"/>
          <a:cs typeface="+mj-cs"/>
        </a:defRPr>
      </a:lvl1pPr>
    </p:titleStyle>
    <p:bodyStyle>
      <a:lvl1pPr marL="180000" indent="-180000" algn="l" defTabSz="685800" rtl="0" eaLnBrk="1" latinLnBrk="0" hangingPunct="1">
        <a:lnSpc>
          <a:spcPct val="100000"/>
        </a:lnSpc>
        <a:spcBef>
          <a:spcPts val="0"/>
        </a:spcBef>
        <a:spcAft>
          <a:spcPts val="600"/>
        </a:spcAft>
        <a:buFont typeface="Arial" panose="020B0604020202020204" pitchFamily="34" charset="0"/>
        <a:buChar char="•"/>
        <a:defRPr sz="2400" b="0" kern="1200">
          <a:solidFill>
            <a:schemeClr val="accent1"/>
          </a:solidFill>
          <a:latin typeface="+mj-lt"/>
          <a:ea typeface="+mn-ea"/>
          <a:cs typeface="+mn-cs"/>
        </a:defRPr>
      </a:lvl1pPr>
      <a:lvl2pPr marL="360000" indent="-180000" algn="l" defTabSz="6858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540000" indent="-180000" algn="l" defTabSz="6858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720000" indent="-180000" algn="l" defTabSz="685800" rtl="0" eaLnBrk="1" latinLnBrk="0" hangingPunct="1">
        <a:lnSpc>
          <a:spcPct val="100000"/>
        </a:lnSpc>
        <a:spcBef>
          <a:spcPts val="0"/>
        </a:spcBef>
        <a:spcAft>
          <a:spcPts val="600"/>
        </a:spcAft>
        <a:buClr>
          <a:schemeClr val="accent1"/>
        </a:buClr>
        <a:buSzPct val="100000"/>
        <a:buFont typeface="Arial" panose="020B0604020202020204" pitchFamily="34" charset="0"/>
        <a:buChar char="•"/>
        <a:defRPr sz="1200" kern="1200">
          <a:solidFill>
            <a:schemeClr val="tx1"/>
          </a:solidFill>
          <a:latin typeface="+mn-lt"/>
          <a:ea typeface="+mn-ea"/>
          <a:cs typeface="+mn-cs"/>
        </a:defRPr>
      </a:lvl4pPr>
      <a:lvl5pPr marL="900000" indent="-180000" algn="l" defTabSz="685800" rtl="0" eaLnBrk="1" latinLnBrk="0" hangingPunct="1">
        <a:lnSpc>
          <a:spcPct val="100000"/>
        </a:lnSpc>
        <a:spcBef>
          <a:spcPts val="0"/>
        </a:spcBef>
        <a:spcAft>
          <a:spcPts val="600"/>
        </a:spcAft>
        <a:buClr>
          <a:schemeClr val="accent1"/>
        </a:buClr>
        <a:buFont typeface="Sofia Pro Light" panose="020B0000000000000000" pitchFamily="34" charset="0"/>
        <a:buChar char="»"/>
        <a:defRPr sz="100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trafficinfo.net/incidents/A90/stonehaven/north/1" TargetMode="Externa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martinfowler.com/articles/microservices.html" TargetMode="External"/><Relationship Id="rId7"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filibuster.cloud/" TargetMode="External"/><Relationship Id="rId5" Type="http://schemas.openxmlformats.org/officeDocument/2006/relationships/hyperlink" Target="https://www.youtube.com/watch?v=kb-m2fasdDY" TargetMode="External"/><Relationship Id="rId4" Type="http://schemas.openxmlformats.org/officeDocument/2006/relationships/hyperlink" Target="https://www.youtube.com/watch?v=CZ3wIuvmHeM" TargetMode="Externa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aiatsis.gov.au/explore/map-indigenous-australia"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2.xml"/><Relationship Id="rId1" Type="http://schemas.openxmlformats.org/officeDocument/2006/relationships/video" Target="https://www.youtube.com/embed/0hYZaqYCZyQ?feature=oembed"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46.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7.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93.png"/></Relationships>
</file>

<file path=ppt/slides/_rels/slide17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3" Type="http://schemas.openxmlformats.org/officeDocument/2006/relationships/hyperlink" Target="https://emojipedia.org/sunglasses/"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aiatsis.gov.au/explore/map-indigenous-australia"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eb.engr.oregonstate.edu/~burnett/Reprints/vlhcc16-ML-trialsTribulations.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developers.google.com/web/updates/2018/09/inside-browser-part1"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developers.google.com/web/updates/2018/09/inside-browser-part1"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developers.google.com/web/updates/2018/09/inside-browser-part1"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developers.google.com/web/updates/2018/09/inside-browser-part1" TargetMode="External"/><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7.xml.rels><?xml version="1.0" encoding="UTF-8" standalone="yes"?>
<Relationships xmlns="http://schemas.openxmlformats.org/package/2006/relationships"><Relationship Id="rId3" Type="http://schemas.openxmlformats.org/officeDocument/2006/relationships/hyperlink" Target="https://developers.google.com/web/updates/2018/09/inside-browser-part1" TargetMode="Externa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hyperlink" Target="https://developers.google.com/web/updates/2018/09/inside-browser-part1" TargetMode="External"/><Relationship Id="rId4" Type="http://schemas.openxmlformats.org/officeDocument/2006/relationships/image" Target="../media/image3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9.png"/></Relationships>
</file>

<file path=ppt/slides/_rels/slide7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www.youtube.com/watch?v=CZ3wIuvmHeM" TargetMode="External"/></Relationships>
</file>

<file path=ppt/slides/_rels/slide75.xml.rels><?xml version="1.0" encoding="UTF-8" standalone="yes"?>
<Relationships xmlns="http://schemas.openxmlformats.org/package/2006/relationships"><Relationship Id="rId8" Type="http://schemas.openxmlformats.org/officeDocument/2006/relationships/image" Target="../media/image49.tiff"/><Relationship Id="rId3" Type="http://schemas.openxmlformats.org/officeDocument/2006/relationships/image" Target="../media/image44.emf"/><Relationship Id="rId7" Type="http://schemas.openxmlformats.org/officeDocument/2006/relationships/image" Target="../media/image48.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23.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tiff"/></Relationships>
</file>

<file path=ppt/slides/_rels/slide7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54.png"/></Relationships>
</file>

<file path=ppt/slides/_rels/slide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7.tif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CF72-68A1-626F-99DC-88BD1B895FC6}"/>
              </a:ext>
            </a:extLst>
          </p:cNvPr>
          <p:cNvSpPr>
            <a:spLocks noGrp="1"/>
          </p:cNvSpPr>
          <p:nvPr>
            <p:ph type="title"/>
          </p:nvPr>
        </p:nvSpPr>
        <p:spPr/>
        <p:txBody>
          <a:bodyPr/>
          <a:lstStyle/>
          <a:p>
            <a:r>
              <a:rPr lang="en-AU" dirty="0"/>
              <a:t>COMP 2120 / COMP 6120</a:t>
            </a:r>
            <a:br>
              <a:rPr lang="en-AU" dirty="0"/>
            </a:br>
            <a:br>
              <a:rPr lang="en-AU" dirty="0"/>
            </a:br>
            <a:r>
              <a:rPr lang="en-AU" dirty="0"/>
              <a:t>Microservices</a:t>
            </a:r>
          </a:p>
        </p:txBody>
      </p:sp>
      <p:sp>
        <p:nvSpPr>
          <p:cNvPr id="3" name="Text Placeholder 2">
            <a:extLst>
              <a:ext uri="{FF2B5EF4-FFF2-40B4-BE49-F238E27FC236}">
                <a16:creationId xmlns:a16="http://schemas.microsoft.com/office/drawing/2014/main" id="{0EDDA104-F162-0D9C-63C7-B34FC7D1A79E}"/>
              </a:ext>
            </a:extLst>
          </p:cNvPr>
          <p:cNvSpPr>
            <a:spLocks noGrp="1"/>
          </p:cNvSpPr>
          <p:nvPr>
            <p:ph type="body" sz="quarter" idx="13"/>
          </p:nvPr>
        </p:nvSpPr>
        <p:spPr/>
        <p:txBody>
          <a:bodyPr/>
          <a:lstStyle/>
          <a:p>
            <a:r>
              <a:rPr lang="en-AU" dirty="0"/>
              <a:t>Week:</a:t>
            </a:r>
          </a:p>
          <a:p>
            <a:r>
              <a:rPr lang="en-AU" dirty="0"/>
              <a:t>5 of 12</a:t>
            </a:r>
          </a:p>
        </p:txBody>
      </p:sp>
      <p:sp>
        <p:nvSpPr>
          <p:cNvPr id="4" name="Text Placeholder 3">
            <a:extLst>
              <a:ext uri="{FF2B5EF4-FFF2-40B4-BE49-F238E27FC236}">
                <a16:creationId xmlns:a16="http://schemas.microsoft.com/office/drawing/2014/main" id="{708EC52B-D2FF-2B46-6ECB-8C47034DD996}"/>
              </a:ext>
            </a:extLst>
          </p:cNvPr>
          <p:cNvSpPr>
            <a:spLocks noGrp="1"/>
          </p:cNvSpPr>
          <p:nvPr>
            <p:ph type="body" sz="quarter" idx="14"/>
          </p:nvPr>
        </p:nvSpPr>
        <p:spPr/>
        <p:txBody>
          <a:bodyPr/>
          <a:lstStyle/>
          <a:p>
            <a:r>
              <a:rPr lang="en-AU" dirty="0"/>
              <a:t>A/Prof Alex Potanin and Dr Melina </a:t>
            </a:r>
            <a:r>
              <a:rPr lang="en-AU" dirty="0" err="1"/>
              <a:t>Vidoni</a:t>
            </a:r>
            <a:endParaRPr lang="en-AU" dirty="0"/>
          </a:p>
        </p:txBody>
      </p:sp>
    </p:spTree>
    <p:extLst>
      <p:ext uri="{BB962C8B-B14F-4D97-AF65-F5344CB8AC3E}">
        <p14:creationId xmlns:p14="http://schemas.microsoft.com/office/powerpoint/2010/main" val="3728067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7D17EE-3168-CDD4-E1DC-C9DEE2A9500E}"/>
              </a:ext>
            </a:extLst>
          </p:cNvPr>
          <p:cNvSpPr>
            <a:spLocks noGrp="1"/>
          </p:cNvSpPr>
          <p:nvPr>
            <p:ph idx="1"/>
          </p:nvPr>
        </p:nvSpPr>
        <p:spPr/>
        <p:txBody>
          <a:bodyPr/>
          <a:lstStyle/>
          <a:p>
            <a:r>
              <a:rPr lang="en-AU" dirty="0"/>
              <a:t>The benefits of a centralized security architecture are that it is easier to design and build protection and that the protected information can be accessed more efficiently. </a:t>
            </a:r>
          </a:p>
          <a:p>
            <a:r>
              <a:rPr lang="en-AU" dirty="0"/>
              <a:t>However, if your security is breached, you lose everything. </a:t>
            </a:r>
          </a:p>
          <a:p>
            <a:r>
              <a:rPr lang="en-AU" dirty="0"/>
              <a:t>If you distribute information, it takes longer to access all of the information and costs more to protect it. </a:t>
            </a:r>
          </a:p>
          <a:p>
            <a:r>
              <a:rPr lang="en-AU" dirty="0"/>
              <a:t>If security is breached in one location, you only lose the information that you have stored there.</a:t>
            </a:r>
          </a:p>
        </p:txBody>
      </p:sp>
      <p:sp>
        <p:nvSpPr>
          <p:cNvPr id="94" name="The benefits of a centralized security architecture are that it is easier to design and build protection and that the protected information can be accessed more efficiently.…"/>
          <p:cNvSpPr txBox="1">
            <a:spLocks noGrp="1"/>
          </p:cNvSpPr>
          <p:nvPr>
            <p:ph type="body" sz="quarter" idx="13"/>
          </p:nvPr>
        </p:nvSpPr>
        <p:spPr>
          <a:prstGeom prst="rect">
            <a:avLst/>
          </a:prstGeom>
        </p:spPr>
        <p:txBody>
          <a:bodyPr>
            <a:normAutofit/>
          </a:bodyPr>
          <a:lstStyle/>
          <a:p>
            <a:r>
              <a:rPr lang="en-AU" dirty="0"/>
              <a:t>Centralized security architectures</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BF12BF6E-D396-DA98-9C3A-E160E34C911C}"/>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0254A3AA-2C9C-8F47-A6FB-4578255D232D}"/>
              </a:ext>
            </a:extLst>
          </p:cNvPr>
          <p:cNvSpPr>
            <a:spLocks noGrp="1"/>
          </p:cNvSpPr>
          <p:nvPr>
            <p:ph type="sldNum" sz="quarter" idx="12"/>
          </p:nvPr>
        </p:nvSpPr>
        <p:spPr/>
        <p:txBody>
          <a:bodyPr/>
          <a:lstStyle/>
          <a:p>
            <a:fld id="{10A01DC5-1685-4615-8240-15192985C6A2}" type="slidenum">
              <a:rPr lang="en-AU" smtClean="0"/>
              <a:pPr/>
              <a:t>10</a:t>
            </a:fld>
            <a:endParaRPr lang="en-AU"/>
          </a:p>
        </p:txBody>
      </p:sp>
      <p:sp>
        <p:nvSpPr>
          <p:cNvPr id="6" name="Footer Placeholder 5">
            <a:extLst>
              <a:ext uri="{FF2B5EF4-FFF2-40B4-BE49-F238E27FC236}">
                <a16:creationId xmlns:a16="http://schemas.microsoft.com/office/drawing/2014/main" id="{E4CEB3F0-7D47-5CDD-31F4-B76B75B96690}"/>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FA9C7D-FA8F-F6D2-C768-B1970576F798}"/>
              </a:ext>
            </a:extLst>
          </p:cNvPr>
          <p:cNvSpPr>
            <a:spLocks noGrp="1"/>
          </p:cNvSpPr>
          <p:nvPr>
            <p:ph idx="1"/>
          </p:nvPr>
        </p:nvSpPr>
        <p:spPr/>
        <p:txBody>
          <a:bodyPr/>
          <a:lstStyle/>
          <a:p>
            <a:r>
              <a:rPr lang="en-AU" dirty="0"/>
              <a:t>Microservices are self-contained and run in separate processes. </a:t>
            </a:r>
          </a:p>
          <a:p>
            <a:r>
              <a:rPr lang="en-AU" dirty="0"/>
              <a:t>In cloud-based systems, each microservice may be deployed in its own container. This means a microservice can be stopped and restarted without affecting other parts of the system. </a:t>
            </a:r>
          </a:p>
          <a:p>
            <a:r>
              <a:rPr lang="en-AU" dirty="0"/>
              <a:t>If the demand on a service increases, service replicas can be quickly created and deployed. These do not require a more powerful server so ‘scaling-out’ is, typically, much cheaper than ’scaling up’.</a:t>
            </a:r>
          </a:p>
          <a:p>
            <a:endParaRPr lang="en-AU" dirty="0"/>
          </a:p>
        </p:txBody>
      </p:sp>
      <p:sp>
        <p:nvSpPr>
          <p:cNvPr id="113" name="Microservices are self-contained and run in separate processes.…"/>
          <p:cNvSpPr txBox="1">
            <a:spLocks noGrp="1"/>
          </p:cNvSpPr>
          <p:nvPr>
            <p:ph type="body" sz="quarter" idx="13"/>
          </p:nvPr>
        </p:nvSpPr>
        <p:spPr>
          <a:prstGeom prst="rect">
            <a:avLst/>
          </a:prstGeom>
        </p:spPr>
        <p:txBody>
          <a:bodyPr>
            <a:normAutofit/>
          </a:bodyPr>
          <a:lstStyle/>
          <a:p>
            <a:r>
              <a:rPr lang="en-AU" dirty="0"/>
              <a:t>Benefits of microservices architecture</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FEF68D94-0EFD-937E-2954-3EAA68709350}"/>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C64519C8-DCCE-1EC7-BFC9-0DA16EA90EF2}"/>
              </a:ext>
            </a:extLst>
          </p:cNvPr>
          <p:cNvSpPr>
            <a:spLocks noGrp="1"/>
          </p:cNvSpPr>
          <p:nvPr>
            <p:ph type="sldNum" sz="quarter" idx="12"/>
          </p:nvPr>
        </p:nvSpPr>
        <p:spPr/>
        <p:txBody>
          <a:bodyPr/>
          <a:lstStyle/>
          <a:p>
            <a:fld id="{10A01DC5-1685-4615-8240-15192985C6A2}" type="slidenum">
              <a:rPr lang="en-AU" smtClean="0"/>
              <a:pPr/>
              <a:t>100</a:t>
            </a:fld>
            <a:endParaRPr lang="en-AU"/>
          </a:p>
        </p:txBody>
      </p:sp>
      <p:sp>
        <p:nvSpPr>
          <p:cNvPr id="6" name="Footer Placeholder 5">
            <a:extLst>
              <a:ext uri="{FF2B5EF4-FFF2-40B4-BE49-F238E27FC236}">
                <a16:creationId xmlns:a16="http://schemas.microsoft.com/office/drawing/2014/main" id="{542DB753-5EBF-626E-8500-39DB5621FF1F}"/>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8922EB-CDD1-85E7-C454-242EEAAF3EE4}"/>
              </a:ext>
            </a:extLst>
          </p:cNvPr>
          <p:cNvSpPr>
            <a:spLocks noGrp="1"/>
          </p:cNvSpPr>
          <p:nvPr>
            <p:ph idx="1"/>
          </p:nvPr>
        </p:nvSpPr>
        <p:spPr/>
        <p:txBody>
          <a:bodyPr>
            <a:normAutofit lnSpcReduction="10000"/>
          </a:bodyPr>
          <a:lstStyle/>
          <a:p>
            <a:r>
              <a:rPr lang="en-AU" dirty="0"/>
              <a:t>Imagine that you are developing a photo printing service for mobile devices. Users can upload photos to your server from their phone or specify photos from their Instagram account that they would like to be printed. Prints can be made at different sizes and on different media. </a:t>
            </a:r>
          </a:p>
          <a:p>
            <a:r>
              <a:rPr lang="en-AU" dirty="0"/>
              <a:t>Users can chose print size and print medium. For example, they may decide to print a picture onto a mug or a T-shirt. The prints or other media are prepared and then posted to their home. They pay for prints either using a payment service such as Android or Apple Pay or by registering a credit card with the printing service provider.</a:t>
            </a:r>
          </a:p>
        </p:txBody>
      </p:sp>
      <p:sp>
        <p:nvSpPr>
          <p:cNvPr id="117" name="Imagine that you are developing a photo printing service for mobile devices. Users can upload photos to your server from their phone or specify photos from their Instagram account that they would like to be printed. Prints can be made at different sizes and on different media.…"/>
          <p:cNvSpPr txBox="1">
            <a:spLocks noGrp="1"/>
          </p:cNvSpPr>
          <p:nvPr>
            <p:ph type="body" sz="quarter" idx="13"/>
          </p:nvPr>
        </p:nvSpPr>
        <p:spPr>
          <a:prstGeom prst="rect">
            <a:avLst/>
          </a:prstGeom>
        </p:spPr>
        <p:txBody>
          <a:bodyPr>
            <a:normAutofit/>
          </a:bodyPr>
          <a:lstStyle/>
          <a:p>
            <a:r>
              <a:rPr lang="en-AU" dirty="0"/>
              <a:t>A photo printing system for mobile</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9734A66A-1EC7-B952-EB68-64F6C04C6EFD}"/>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8170B8BE-4371-60B7-FBEB-FD4C0137605E}"/>
              </a:ext>
            </a:extLst>
          </p:cNvPr>
          <p:cNvSpPr>
            <a:spLocks noGrp="1"/>
          </p:cNvSpPr>
          <p:nvPr>
            <p:ph type="sldNum" sz="quarter" idx="12"/>
          </p:nvPr>
        </p:nvSpPr>
        <p:spPr/>
        <p:txBody>
          <a:bodyPr/>
          <a:lstStyle/>
          <a:p>
            <a:fld id="{10A01DC5-1685-4615-8240-15192985C6A2}" type="slidenum">
              <a:rPr lang="en-AU" smtClean="0"/>
              <a:pPr/>
              <a:t>101</a:t>
            </a:fld>
            <a:endParaRPr lang="en-AU"/>
          </a:p>
        </p:txBody>
      </p:sp>
      <p:sp>
        <p:nvSpPr>
          <p:cNvPr id="6" name="Footer Placeholder 5">
            <a:extLst>
              <a:ext uri="{FF2B5EF4-FFF2-40B4-BE49-F238E27FC236}">
                <a16:creationId xmlns:a16="http://schemas.microsoft.com/office/drawing/2014/main" id="{C483EDD4-7476-21CB-88D7-8FC274C7EB5A}"/>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67E951-9185-559A-D5E6-F75B6C0F98FF}"/>
              </a:ext>
            </a:extLst>
          </p:cNvPr>
          <p:cNvSpPr>
            <a:spLocks noGrp="1"/>
          </p:cNvSpPr>
          <p:nvPr>
            <p:ph type="body" sz="quarter" idx="13"/>
          </p:nvPr>
        </p:nvSpPr>
        <p:spPr/>
        <p:txBody>
          <a:bodyPr>
            <a:normAutofit lnSpcReduction="10000"/>
          </a:bodyPr>
          <a:lstStyle/>
          <a:p>
            <a:r>
              <a:rPr lang="en-AU" dirty="0"/>
              <a:t>A microservices architecture for a photo printing system</a:t>
            </a:r>
          </a:p>
        </p:txBody>
      </p:sp>
      <p:pic>
        <p:nvPicPr>
          <p:cNvPr id="5" name="Picture 4">
            <a:extLst>
              <a:ext uri="{FF2B5EF4-FFF2-40B4-BE49-F238E27FC236}">
                <a16:creationId xmlns:a16="http://schemas.microsoft.com/office/drawing/2014/main" id="{2ABEF0EC-E7F2-D94F-B54B-96CB8356BAD5}"/>
              </a:ext>
            </a:extLst>
          </p:cNvPr>
          <p:cNvPicPr>
            <a:picLocks noChangeAspect="1"/>
          </p:cNvPicPr>
          <p:nvPr/>
        </p:nvPicPr>
        <p:blipFill rotWithShape="1">
          <a:blip r:embed="rId2">
            <a:extLst>
              <a:ext uri="{28A0092B-C50C-407E-A947-70E740481C1C}">
                <a14:useLocalDpi xmlns:a14="http://schemas.microsoft.com/office/drawing/2010/main" val="0"/>
              </a:ext>
            </a:extLst>
          </a:blip>
          <a:srcRect l="4578" t="8088" r="16338" b="50000"/>
          <a:stretch/>
        </p:blipFill>
        <p:spPr>
          <a:xfrm>
            <a:off x="1751683" y="426868"/>
            <a:ext cx="5747022" cy="4349876"/>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B5213BD9-37DA-0673-D523-53247C3D24F5}"/>
              </a:ext>
            </a:extLst>
          </p:cNvPr>
          <p:cNvPicPr>
            <a:picLocks noChangeAspect="1"/>
          </p:cNvPicPr>
          <p:nvPr/>
        </p:nvPicPr>
        <p:blipFill>
          <a:blip r:embed="rId3"/>
          <a:stretch>
            <a:fillRect/>
          </a:stretch>
        </p:blipFill>
        <p:spPr>
          <a:xfrm>
            <a:off x="8129069" y="0"/>
            <a:ext cx="1014931" cy="1126446"/>
          </a:xfrm>
          <a:prstGeom prst="rect">
            <a:avLst/>
          </a:prstGeom>
        </p:spPr>
      </p:pic>
      <p:sp>
        <p:nvSpPr>
          <p:cNvPr id="7" name="Slide Number Placeholder 6">
            <a:extLst>
              <a:ext uri="{FF2B5EF4-FFF2-40B4-BE49-F238E27FC236}">
                <a16:creationId xmlns:a16="http://schemas.microsoft.com/office/drawing/2014/main" id="{C5F056E3-2D8E-DBC4-FDD0-331AE7D80A6A}"/>
              </a:ext>
            </a:extLst>
          </p:cNvPr>
          <p:cNvSpPr>
            <a:spLocks noGrp="1"/>
          </p:cNvSpPr>
          <p:nvPr>
            <p:ph type="sldNum" sz="quarter" idx="12"/>
          </p:nvPr>
        </p:nvSpPr>
        <p:spPr/>
        <p:txBody>
          <a:bodyPr/>
          <a:lstStyle/>
          <a:p>
            <a:fld id="{10A01DC5-1685-4615-8240-15192985C6A2}" type="slidenum">
              <a:rPr lang="en-AU" smtClean="0"/>
              <a:pPr/>
              <a:t>102</a:t>
            </a:fld>
            <a:endParaRPr lang="en-AU"/>
          </a:p>
        </p:txBody>
      </p:sp>
      <p:sp>
        <p:nvSpPr>
          <p:cNvPr id="8" name="Footer Placeholder 7">
            <a:extLst>
              <a:ext uri="{FF2B5EF4-FFF2-40B4-BE49-F238E27FC236}">
                <a16:creationId xmlns:a16="http://schemas.microsoft.com/office/drawing/2014/main" id="{E49A2C7E-CC28-6ABC-62C4-ECCF22DC780D}"/>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37473E-B4EA-9D9D-0A4E-954E8B104279}"/>
              </a:ext>
            </a:extLst>
          </p:cNvPr>
          <p:cNvSpPr>
            <a:spLocks noGrp="1"/>
          </p:cNvSpPr>
          <p:nvPr>
            <p:ph type="body" sz="quarter" idx="13"/>
          </p:nvPr>
        </p:nvSpPr>
        <p:spPr/>
        <p:txBody>
          <a:bodyPr>
            <a:normAutofit lnSpcReduction="10000"/>
          </a:bodyPr>
          <a:lstStyle/>
          <a:p>
            <a:r>
              <a:rPr lang="en-AU" dirty="0"/>
              <a:t>Microservices architecture - key design questions</a:t>
            </a:r>
          </a:p>
        </p:txBody>
      </p:sp>
      <p:pic>
        <p:nvPicPr>
          <p:cNvPr id="5" name="Picture 4">
            <a:extLst>
              <a:ext uri="{FF2B5EF4-FFF2-40B4-BE49-F238E27FC236}">
                <a16:creationId xmlns:a16="http://schemas.microsoft.com/office/drawing/2014/main" id="{09412800-1610-0F4E-B4C7-DF72D61FD64B}"/>
              </a:ext>
            </a:extLst>
          </p:cNvPr>
          <p:cNvPicPr>
            <a:picLocks noChangeAspect="1"/>
          </p:cNvPicPr>
          <p:nvPr/>
        </p:nvPicPr>
        <p:blipFill rotWithShape="1">
          <a:blip r:embed="rId2">
            <a:extLst>
              <a:ext uri="{28A0092B-C50C-407E-A947-70E740481C1C}">
                <a14:useLocalDpi xmlns:a14="http://schemas.microsoft.com/office/drawing/2010/main" val="0"/>
              </a:ext>
            </a:extLst>
          </a:blip>
          <a:srcRect t="12480" b="45913"/>
          <a:stretch/>
        </p:blipFill>
        <p:spPr>
          <a:xfrm>
            <a:off x="1440260" y="859532"/>
            <a:ext cx="6343080" cy="3583159"/>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3E7ECF03-EF64-C550-3BB7-BC32A2995AF6}"/>
              </a:ext>
            </a:extLst>
          </p:cNvPr>
          <p:cNvPicPr>
            <a:picLocks noChangeAspect="1"/>
          </p:cNvPicPr>
          <p:nvPr/>
        </p:nvPicPr>
        <p:blipFill>
          <a:blip r:embed="rId3"/>
          <a:stretch>
            <a:fillRect/>
          </a:stretch>
        </p:blipFill>
        <p:spPr>
          <a:xfrm>
            <a:off x="8129069" y="0"/>
            <a:ext cx="1014931" cy="1126446"/>
          </a:xfrm>
          <a:prstGeom prst="rect">
            <a:avLst/>
          </a:prstGeom>
        </p:spPr>
      </p:pic>
      <p:sp>
        <p:nvSpPr>
          <p:cNvPr id="7" name="Slide Number Placeholder 6">
            <a:extLst>
              <a:ext uri="{FF2B5EF4-FFF2-40B4-BE49-F238E27FC236}">
                <a16:creationId xmlns:a16="http://schemas.microsoft.com/office/drawing/2014/main" id="{9C44ABA7-3EED-A6CE-1C43-4741554C2E79}"/>
              </a:ext>
            </a:extLst>
          </p:cNvPr>
          <p:cNvSpPr>
            <a:spLocks noGrp="1"/>
          </p:cNvSpPr>
          <p:nvPr>
            <p:ph type="sldNum" sz="quarter" idx="12"/>
          </p:nvPr>
        </p:nvSpPr>
        <p:spPr/>
        <p:txBody>
          <a:bodyPr/>
          <a:lstStyle/>
          <a:p>
            <a:fld id="{10A01DC5-1685-4615-8240-15192985C6A2}" type="slidenum">
              <a:rPr lang="en-AU" smtClean="0"/>
              <a:pPr/>
              <a:t>103</a:t>
            </a:fld>
            <a:endParaRPr lang="en-AU"/>
          </a:p>
        </p:txBody>
      </p:sp>
      <p:sp>
        <p:nvSpPr>
          <p:cNvPr id="8" name="Footer Placeholder 7">
            <a:extLst>
              <a:ext uri="{FF2B5EF4-FFF2-40B4-BE49-F238E27FC236}">
                <a16:creationId xmlns:a16="http://schemas.microsoft.com/office/drawing/2014/main" id="{BFB8CC9F-E1EB-1624-7350-BAD2957CACC1}"/>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7C8B5F-73A1-C9E0-7BD6-9B1C32FF3BE6}"/>
              </a:ext>
            </a:extLst>
          </p:cNvPr>
          <p:cNvSpPr>
            <a:spLocks noGrp="1"/>
          </p:cNvSpPr>
          <p:nvPr>
            <p:ph idx="1"/>
          </p:nvPr>
        </p:nvSpPr>
        <p:spPr/>
        <p:txBody>
          <a:bodyPr>
            <a:normAutofit fontScale="62500" lnSpcReduction="20000"/>
          </a:bodyPr>
          <a:lstStyle/>
          <a:p>
            <a:pPr marL="107514" indent="-107514" defTabSz="255692">
              <a:spcBef>
                <a:spcPts val="1265"/>
              </a:spcBef>
              <a:defRPr sz="2324"/>
            </a:pPr>
            <a:r>
              <a:rPr lang="en-AU" dirty="0"/>
              <a:t>Balance fine-grain functionality and system performance</a:t>
            </a:r>
          </a:p>
          <a:p>
            <a:pPr marL="400214" lvl="1" indent="-200107" defTabSz="255692">
              <a:spcBef>
                <a:spcPts val="1265"/>
              </a:spcBef>
              <a:defRPr sz="1992"/>
            </a:pPr>
            <a:r>
              <a:rPr lang="en-AU" dirty="0"/>
              <a:t>Single-function services mean that changes are limited to fewer services  but require service communications to implement user functionality. This slows down a system because of the need for each service to bundle and unbundle messages sent from other services.</a:t>
            </a:r>
          </a:p>
          <a:p>
            <a:pPr marL="107514" indent="-107514" defTabSz="255692">
              <a:spcBef>
                <a:spcPts val="1265"/>
              </a:spcBef>
              <a:defRPr sz="2324"/>
            </a:pPr>
            <a:r>
              <a:rPr lang="en-AU" dirty="0"/>
              <a:t>Follow the ‘common closure principle’</a:t>
            </a:r>
          </a:p>
          <a:p>
            <a:pPr marL="400214" lvl="1" indent="-200107" defTabSz="255692">
              <a:spcBef>
                <a:spcPts val="1265"/>
              </a:spcBef>
              <a:defRPr sz="1992"/>
            </a:pPr>
            <a:r>
              <a:rPr lang="en-AU" dirty="0"/>
              <a:t>Elements of a system that are likely to be changed at the same time should be located within the same service. Most new and changed requirements should therefore only affect a single service.</a:t>
            </a:r>
          </a:p>
          <a:p>
            <a:pPr marL="107514" indent="-107514" defTabSz="255692">
              <a:spcBef>
                <a:spcPts val="1265"/>
              </a:spcBef>
              <a:defRPr sz="2324"/>
            </a:pPr>
            <a:r>
              <a:rPr lang="en-AU" dirty="0"/>
              <a:t>Associate services with business capabilities </a:t>
            </a:r>
          </a:p>
          <a:p>
            <a:pPr marL="400214" lvl="1" indent="-200107" defTabSz="255692">
              <a:spcBef>
                <a:spcPts val="1265"/>
              </a:spcBef>
              <a:defRPr sz="1992"/>
            </a:pPr>
            <a:r>
              <a:rPr lang="en-AU" dirty="0"/>
              <a:t>A business capability is a discrete area of business functionality that is the responsibility of an individual or a group. You should identify the services that are required to support each business capability.</a:t>
            </a:r>
          </a:p>
          <a:p>
            <a:pPr marL="107514" indent="-107514" defTabSz="255692">
              <a:spcBef>
                <a:spcPts val="1265"/>
              </a:spcBef>
              <a:defRPr sz="2324"/>
            </a:pPr>
            <a:r>
              <a:rPr lang="en-AU" dirty="0"/>
              <a:t>Design services so that they only have access to the data that they need</a:t>
            </a:r>
          </a:p>
          <a:p>
            <a:pPr marL="400214" lvl="1" indent="-200107" defTabSz="255692">
              <a:spcBef>
                <a:spcPts val="1265"/>
              </a:spcBef>
              <a:defRPr sz="1992"/>
            </a:pPr>
            <a:r>
              <a:rPr lang="en-AU" dirty="0"/>
              <a:t>If there is an overlap between the data used by different services, you need a mechanism to propagate data changes to all services using the same data.</a:t>
            </a:r>
          </a:p>
        </p:txBody>
      </p:sp>
      <p:pic>
        <p:nvPicPr>
          <p:cNvPr id="5" name="Picture 4" descr="A picture containing text, stationary, colorful&#10;&#10;Description automatically generated">
            <a:extLst>
              <a:ext uri="{FF2B5EF4-FFF2-40B4-BE49-F238E27FC236}">
                <a16:creationId xmlns:a16="http://schemas.microsoft.com/office/drawing/2014/main" id="{819A5DCC-CD7F-A892-79C6-78ACA9B24C7D}"/>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1FA286CB-E4E9-33DE-8FDC-DA858513A003}"/>
              </a:ext>
            </a:extLst>
          </p:cNvPr>
          <p:cNvSpPr>
            <a:spLocks noGrp="1"/>
          </p:cNvSpPr>
          <p:nvPr>
            <p:ph type="sldNum" sz="quarter" idx="12"/>
          </p:nvPr>
        </p:nvSpPr>
        <p:spPr/>
        <p:txBody>
          <a:bodyPr/>
          <a:lstStyle/>
          <a:p>
            <a:fld id="{10A01DC5-1685-4615-8240-15192985C6A2}" type="slidenum">
              <a:rPr lang="en-AU" smtClean="0"/>
              <a:pPr/>
              <a:t>104</a:t>
            </a:fld>
            <a:endParaRPr lang="en-AU"/>
          </a:p>
        </p:txBody>
      </p:sp>
      <p:sp>
        <p:nvSpPr>
          <p:cNvPr id="6" name="Footer Placeholder 5">
            <a:extLst>
              <a:ext uri="{FF2B5EF4-FFF2-40B4-BE49-F238E27FC236}">
                <a16:creationId xmlns:a16="http://schemas.microsoft.com/office/drawing/2014/main" id="{533429FF-82F4-92C6-FE06-D5DE582D0AC5}"/>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8" name="Text Placeholder 7">
            <a:extLst>
              <a:ext uri="{FF2B5EF4-FFF2-40B4-BE49-F238E27FC236}">
                <a16:creationId xmlns:a16="http://schemas.microsoft.com/office/drawing/2014/main" id="{97161FD1-9AD2-4AE8-8BD4-F0CEB77FCCFD}"/>
              </a:ext>
            </a:extLst>
          </p:cNvPr>
          <p:cNvSpPr>
            <a:spLocks noGrp="1"/>
          </p:cNvSpPr>
          <p:nvPr>
            <p:ph type="body" sz="quarter" idx="13"/>
          </p:nvPr>
        </p:nvSpPr>
        <p:spPr/>
        <p:txBody>
          <a:bodyPr/>
          <a:lstStyle/>
          <a:p>
            <a:r>
              <a:rPr lang="en-AU" dirty="0"/>
              <a:t>Decomposition guidelines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6FB2AF-8AC1-1674-AC8F-AB1F96CBB525}"/>
              </a:ext>
            </a:extLst>
          </p:cNvPr>
          <p:cNvSpPr>
            <a:spLocks noGrp="1"/>
          </p:cNvSpPr>
          <p:nvPr>
            <p:ph idx="1"/>
          </p:nvPr>
        </p:nvSpPr>
        <p:spPr/>
        <p:txBody>
          <a:bodyPr/>
          <a:lstStyle/>
          <a:p>
            <a:r>
              <a:rPr lang="en-AU" dirty="0"/>
              <a:t>Services communicate by exchanging messages that include  information about the originator of the message, as well as the data that is the input to or output from the request.</a:t>
            </a:r>
          </a:p>
          <a:p>
            <a:r>
              <a:rPr lang="en-AU" dirty="0"/>
              <a:t>When you are designing a microservices architecture, you have to establish a standard for communications that all microservices should follow.  Some of the key decisions that you have to make are</a:t>
            </a:r>
          </a:p>
          <a:p>
            <a:pPr lvl="1"/>
            <a:r>
              <a:rPr lang="en-AU" dirty="0"/>
              <a:t>should service interaction be synchronous or asynchronous?</a:t>
            </a:r>
          </a:p>
          <a:p>
            <a:pPr lvl="1"/>
            <a:r>
              <a:rPr lang="en-AU" dirty="0"/>
              <a:t>should services communicate directly or via message broker middleware?</a:t>
            </a:r>
          </a:p>
          <a:p>
            <a:pPr lvl="1"/>
            <a:r>
              <a:rPr lang="en-AU" dirty="0"/>
              <a:t>what protocol should be used for messages exchanged between services?</a:t>
            </a:r>
          </a:p>
        </p:txBody>
      </p:sp>
      <p:sp>
        <p:nvSpPr>
          <p:cNvPr id="133" name="Services communicate by exchanging messages that include  information about the originator of the message, as well as the data that is the input to or output from the request.…"/>
          <p:cNvSpPr txBox="1">
            <a:spLocks noGrp="1"/>
          </p:cNvSpPr>
          <p:nvPr>
            <p:ph type="body" sz="quarter" idx="13"/>
          </p:nvPr>
        </p:nvSpPr>
        <p:spPr>
          <a:prstGeom prst="rect">
            <a:avLst/>
          </a:prstGeom>
        </p:spPr>
        <p:txBody>
          <a:bodyPr>
            <a:normAutofit/>
          </a:bodyPr>
          <a:lstStyle/>
          <a:p>
            <a:r>
              <a:rPr lang="en-AU" dirty="0"/>
              <a:t>Service communications</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527B6B7B-774B-A76B-1576-58132DB201E8}"/>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AB27947B-D01B-656D-D997-552F68135709}"/>
              </a:ext>
            </a:extLst>
          </p:cNvPr>
          <p:cNvSpPr>
            <a:spLocks noGrp="1"/>
          </p:cNvSpPr>
          <p:nvPr>
            <p:ph type="sldNum" sz="quarter" idx="12"/>
          </p:nvPr>
        </p:nvSpPr>
        <p:spPr/>
        <p:txBody>
          <a:bodyPr/>
          <a:lstStyle/>
          <a:p>
            <a:fld id="{10A01DC5-1685-4615-8240-15192985C6A2}" type="slidenum">
              <a:rPr lang="en-AU" smtClean="0"/>
              <a:pPr/>
              <a:t>105</a:t>
            </a:fld>
            <a:endParaRPr lang="en-AU"/>
          </a:p>
        </p:txBody>
      </p:sp>
      <p:sp>
        <p:nvSpPr>
          <p:cNvPr id="6" name="Footer Placeholder 5">
            <a:extLst>
              <a:ext uri="{FF2B5EF4-FFF2-40B4-BE49-F238E27FC236}">
                <a16:creationId xmlns:a16="http://schemas.microsoft.com/office/drawing/2014/main" id="{710C850E-AFA1-4284-8FBC-14EABE21696A}"/>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3F3E42-7C83-A6B9-F969-B4FEB4F8E27B}"/>
              </a:ext>
            </a:extLst>
          </p:cNvPr>
          <p:cNvSpPr>
            <a:spLocks noGrp="1"/>
          </p:cNvSpPr>
          <p:nvPr>
            <p:ph type="body" sz="quarter" idx="13"/>
          </p:nvPr>
        </p:nvSpPr>
        <p:spPr/>
        <p:txBody>
          <a:bodyPr>
            <a:normAutofit lnSpcReduction="10000"/>
          </a:bodyPr>
          <a:lstStyle/>
          <a:p>
            <a:r>
              <a:rPr lang="en-AU" dirty="0"/>
              <a:t>Synchronous and asynchronous micro-</a:t>
            </a:r>
          </a:p>
          <a:p>
            <a:r>
              <a:rPr lang="en-AU" dirty="0"/>
              <a:t>service interaction</a:t>
            </a:r>
          </a:p>
        </p:txBody>
      </p:sp>
      <p:pic>
        <p:nvPicPr>
          <p:cNvPr id="5" name="Picture 4">
            <a:extLst>
              <a:ext uri="{FF2B5EF4-FFF2-40B4-BE49-F238E27FC236}">
                <a16:creationId xmlns:a16="http://schemas.microsoft.com/office/drawing/2014/main" id="{A535CA03-70E9-1B4F-A2DE-757CD074702C}"/>
              </a:ext>
            </a:extLst>
          </p:cNvPr>
          <p:cNvPicPr>
            <a:picLocks noChangeAspect="1"/>
          </p:cNvPicPr>
          <p:nvPr/>
        </p:nvPicPr>
        <p:blipFill rotWithShape="1">
          <a:blip r:embed="rId2">
            <a:extLst>
              <a:ext uri="{28A0092B-C50C-407E-A947-70E740481C1C}">
                <a14:useLocalDpi xmlns:a14="http://schemas.microsoft.com/office/drawing/2010/main" val="0"/>
              </a:ext>
            </a:extLst>
          </a:blip>
          <a:srcRect l="8740" t="10819" r="9499" b="24739"/>
          <a:stretch/>
        </p:blipFill>
        <p:spPr>
          <a:xfrm>
            <a:off x="2453469" y="391320"/>
            <a:ext cx="4452254" cy="4711296"/>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4466BE75-9999-31FE-208A-32F904736996}"/>
              </a:ext>
            </a:extLst>
          </p:cNvPr>
          <p:cNvPicPr>
            <a:picLocks noChangeAspect="1"/>
          </p:cNvPicPr>
          <p:nvPr/>
        </p:nvPicPr>
        <p:blipFill>
          <a:blip r:embed="rId3"/>
          <a:stretch>
            <a:fillRect/>
          </a:stretch>
        </p:blipFill>
        <p:spPr>
          <a:xfrm>
            <a:off x="8129069" y="0"/>
            <a:ext cx="1014931" cy="1126446"/>
          </a:xfrm>
          <a:prstGeom prst="rect">
            <a:avLst/>
          </a:prstGeom>
        </p:spPr>
      </p:pic>
      <p:sp>
        <p:nvSpPr>
          <p:cNvPr id="7" name="Slide Number Placeholder 6">
            <a:extLst>
              <a:ext uri="{FF2B5EF4-FFF2-40B4-BE49-F238E27FC236}">
                <a16:creationId xmlns:a16="http://schemas.microsoft.com/office/drawing/2014/main" id="{999E496B-CF87-0FF9-F35C-563A7B7AE2F8}"/>
              </a:ext>
            </a:extLst>
          </p:cNvPr>
          <p:cNvSpPr>
            <a:spLocks noGrp="1"/>
          </p:cNvSpPr>
          <p:nvPr>
            <p:ph type="sldNum" sz="quarter" idx="12"/>
          </p:nvPr>
        </p:nvSpPr>
        <p:spPr/>
        <p:txBody>
          <a:bodyPr/>
          <a:lstStyle/>
          <a:p>
            <a:fld id="{10A01DC5-1685-4615-8240-15192985C6A2}" type="slidenum">
              <a:rPr lang="en-AU" smtClean="0"/>
              <a:pPr/>
              <a:t>106</a:t>
            </a:fld>
            <a:endParaRPr lang="en-AU"/>
          </a:p>
        </p:txBody>
      </p:sp>
      <p:sp>
        <p:nvSpPr>
          <p:cNvPr id="8" name="Footer Placeholder 7">
            <a:extLst>
              <a:ext uri="{FF2B5EF4-FFF2-40B4-BE49-F238E27FC236}">
                <a16:creationId xmlns:a16="http://schemas.microsoft.com/office/drawing/2014/main" id="{0FC2A7CF-78A9-AA5C-33B1-E2A31FCA79B9}"/>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B8360A-0965-3F8A-4842-7F7E8259DE6A}"/>
              </a:ext>
            </a:extLst>
          </p:cNvPr>
          <p:cNvSpPr>
            <a:spLocks noGrp="1"/>
          </p:cNvSpPr>
          <p:nvPr>
            <p:ph idx="1"/>
          </p:nvPr>
        </p:nvSpPr>
        <p:spPr/>
        <p:txBody>
          <a:bodyPr>
            <a:normAutofit fontScale="92500" lnSpcReduction="10000"/>
          </a:bodyPr>
          <a:lstStyle/>
          <a:p>
            <a:r>
              <a:rPr lang="en-AU" dirty="0"/>
              <a:t>In a synchronous interaction, service A issues a request to service B. Service A then suspends processing while B is processing the request. </a:t>
            </a:r>
          </a:p>
          <a:p>
            <a:r>
              <a:rPr lang="en-AU" dirty="0"/>
              <a:t>It waits until service B has returned the required information before continuing execution.</a:t>
            </a:r>
          </a:p>
          <a:p>
            <a:r>
              <a:rPr lang="en-AU" dirty="0"/>
              <a:t>In an asynchronous interaction, service A issues the request that is queued for processing by service B. A then continues processing without waiting for B to finish its computations. </a:t>
            </a:r>
          </a:p>
          <a:p>
            <a:r>
              <a:rPr lang="en-AU" dirty="0"/>
              <a:t>Sometime later, service B completes the earlier request from service A and queues the result to be retrieved by A. </a:t>
            </a:r>
          </a:p>
          <a:p>
            <a:r>
              <a:rPr lang="en-AU" dirty="0"/>
              <a:t>Service A, therefore, has to check its queue periodically to see if a result is available.</a:t>
            </a:r>
          </a:p>
        </p:txBody>
      </p:sp>
      <p:sp>
        <p:nvSpPr>
          <p:cNvPr id="141" name="In a synchronous interaction, service A issues a request to service B. Service A then suspends processing while B is processing the request.…"/>
          <p:cNvSpPr txBox="1">
            <a:spLocks noGrp="1"/>
          </p:cNvSpPr>
          <p:nvPr>
            <p:ph type="body" sz="quarter" idx="13"/>
          </p:nvPr>
        </p:nvSpPr>
        <p:spPr>
          <a:prstGeom prst="rect">
            <a:avLst/>
          </a:prstGeom>
        </p:spPr>
        <p:txBody>
          <a:bodyPr>
            <a:normAutofit lnSpcReduction="10000"/>
          </a:bodyPr>
          <a:lstStyle/>
          <a:p>
            <a:r>
              <a:rPr lang="en-AU" dirty="0"/>
              <a:t>Synchronous and asynchronous</a:t>
            </a:r>
          </a:p>
          <a:p>
            <a:r>
              <a:rPr lang="en-AU" dirty="0"/>
              <a:t>interaction</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39C6B6A4-6995-F313-CA8E-FEFE822E7866}"/>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75D0666E-87C1-47A0-B59B-00F2652F5519}"/>
              </a:ext>
            </a:extLst>
          </p:cNvPr>
          <p:cNvSpPr>
            <a:spLocks noGrp="1"/>
          </p:cNvSpPr>
          <p:nvPr>
            <p:ph type="sldNum" sz="quarter" idx="12"/>
          </p:nvPr>
        </p:nvSpPr>
        <p:spPr/>
        <p:txBody>
          <a:bodyPr/>
          <a:lstStyle/>
          <a:p>
            <a:fld id="{10A01DC5-1685-4615-8240-15192985C6A2}" type="slidenum">
              <a:rPr lang="en-AU" smtClean="0"/>
              <a:pPr/>
              <a:t>107</a:t>
            </a:fld>
            <a:endParaRPr lang="en-AU"/>
          </a:p>
        </p:txBody>
      </p:sp>
      <p:sp>
        <p:nvSpPr>
          <p:cNvPr id="6" name="Footer Placeholder 5">
            <a:extLst>
              <a:ext uri="{FF2B5EF4-FFF2-40B4-BE49-F238E27FC236}">
                <a16:creationId xmlns:a16="http://schemas.microsoft.com/office/drawing/2014/main" id="{738C00FC-707C-7EBD-3099-9110E4727929}"/>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D68D08-E280-6E0E-11C0-E46314FCF7A1}"/>
              </a:ext>
            </a:extLst>
          </p:cNvPr>
          <p:cNvSpPr>
            <a:spLocks noGrp="1"/>
          </p:cNvSpPr>
          <p:nvPr>
            <p:ph type="body" sz="quarter" idx="13"/>
          </p:nvPr>
        </p:nvSpPr>
        <p:spPr/>
        <p:txBody>
          <a:bodyPr>
            <a:normAutofit/>
          </a:bodyPr>
          <a:lstStyle/>
          <a:p>
            <a:r>
              <a:rPr lang="en-AU" dirty="0"/>
              <a:t>Direct and indirect service communication</a:t>
            </a:r>
          </a:p>
        </p:txBody>
      </p:sp>
      <p:pic>
        <p:nvPicPr>
          <p:cNvPr id="5" name="Picture 4">
            <a:extLst>
              <a:ext uri="{FF2B5EF4-FFF2-40B4-BE49-F238E27FC236}">
                <a16:creationId xmlns:a16="http://schemas.microsoft.com/office/drawing/2014/main" id="{650D97A2-8BAB-C242-8921-26BD4ACC41CF}"/>
              </a:ext>
            </a:extLst>
          </p:cNvPr>
          <p:cNvPicPr>
            <a:picLocks noChangeAspect="1"/>
          </p:cNvPicPr>
          <p:nvPr/>
        </p:nvPicPr>
        <p:blipFill rotWithShape="1">
          <a:blip r:embed="rId2">
            <a:extLst>
              <a:ext uri="{28A0092B-C50C-407E-A947-70E740481C1C}">
                <a14:useLocalDpi xmlns:a14="http://schemas.microsoft.com/office/drawing/2010/main" val="0"/>
              </a:ext>
            </a:extLst>
          </a:blip>
          <a:srcRect l="12902" t="11002" r="8905" b="50000"/>
          <a:stretch/>
        </p:blipFill>
        <p:spPr>
          <a:xfrm>
            <a:off x="1855095" y="706261"/>
            <a:ext cx="5853410" cy="4169349"/>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637992CF-6808-5FCD-37DB-D481F4E9359C}"/>
              </a:ext>
            </a:extLst>
          </p:cNvPr>
          <p:cNvPicPr>
            <a:picLocks noChangeAspect="1"/>
          </p:cNvPicPr>
          <p:nvPr/>
        </p:nvPicPr>
        <p:blipFill>
          <a:blip r:embed="rId3"/>
          <a:stretch>
            <a:fillRect/>
          </a:stretch>
        </p:blipFill>
        <p:spPr>
          <a:xfrm>
            <a:off x="8129069" y="0"/>
            <a:ext cx="1014931" cy="1126446"/>
          </a:xfrm>
          <a:prstGeom prst="rect">
            <a:avLst/>
          </a:prstGeom>
        </p:spPr>
      </p:pic>
      <p:sp>
        <p:nvSpPr>
          <p:cNvPr id="7" name="Slide Number Placeholder 6">
            <a:extLst>
              <a:ext uri="{FF2B5EF4-FFF2-40B4-BE49-F238E27FC236}">
                <a16:creationId xmlns:a16="http://schemas.microsoft.com/office/drawing/2014/main" id="{0FDC756C-295E-7A7F-5164-163A5BD3C370}"/>
              </a:ext>
            </a:extLst>
          </p:cNvPr>
          <p:cNvSpPr>
            <a:spLocks noGrp="1"/>
          </p:cNvSpPr>
          <p:nvPr>
            <p:ph type="sldNum" sz="quarter" idx="12"/>
          </p:nvPr>
        </p:nvSpPr>
        <p:spPr/>
        <p:txBody>
          <a:bodyPr/>
          <a:lstStyle/>
          <a:p>
            <a:fld id="{10A01DC5-1685-4615-8240-15192985C6A2}" type="slidenum">
              <a:rPr lang="en-AU" smtClean="0"/>
              <a:pPr/>
              <a:t>108</a:t>
            </a:fld>
            <a:endParaRPr lang="en-AU"/>
          </a:p>
        </p:txBody>
      </p:sp>
      <p:sp>
        <p:nvSpPr>
          <p:cNvPr id="8" name="Footer Placeholder 7">
            <a:extLst>
              <a:ext uri="{FF2B5EF4-FFF2-40B4-BE49-F238E27FC236}">
                <a16:creationId xmlns:a16="http://schemas.microsoft.com/office/drawing/2014/main" id="{3BAC23FC-787D-D7A4-BAFD-DF917F21D3DB}"/>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505AAB-275B-D199-6BEA-1A161E92E6E4}"/>
              </a:ext>
            </a:extLst>
          </p:cNvPr>
          <p:cNvSpPr>
            <a:spLocks noGrp="1"/>
          </p:cNvSpPr>
          <p:nvPr>
            <p:ph idx="1"/>
          </p:nvPr>
        </p:nvSpPr>
        <p:spPr/>
        <p:txBody>
          <a:bodyPr/>
          <a:lstStyle/>
          <a:p>
            <a:r>
              <a:rPr lang="en-AU" dirty="0"/>
              <a:t>Direct service communication requires that interacting services know each other’s address. </a:t>
            </a:r>
          </a:p>
          <a:p>
            <a:r>
              <a:rPr lang="en-AU" dirty="0"/>
              <a:t>The services interact by sending requests directly to these addresses.</a:t>
            </a:r>
          </a:p>
          <a:p>
            <a:r>
              <a:rPr lang="en-AU" dirty="0"/>
              <a:t>Indirect communication involves naming the service that is required and sending that request to a message broker (sometimes called a message bus). </a:t>
            </a:r>
          </a:p>
          <a:p>
            <a:r>
              <a:rPr lang="en-AU" dirty="0"/>
              <a:t>The message broker is then responsible for finding the service that can fulfil the service request.</a:t>
            </a:r>
          </a:p>
        </p:txBody>
      </p:sp>
      <p:sp>
        <p:nvSpPr>
          <p:cNvPr id="149" name="Direct service communication requires that interacting services know each other’s address.…"/>
          <p:cNvSpPr txBox="1">
            <a:spLocks noGrp="1"/>
          </p:cNvSpPr>
          <p:nvPr>
            <p:ph type="body" sz="quarter" idx="13"/>
          </p:nvPr>
        </p:nvSpPr>
        <p:spPr>
          <a:prstGeom prst="rect">
            <a:avLst/>
          </a:prstGeom>
        </p:spPr>
        <p:txBody>
          <a:bodyPr>
            <a:normAutofit/>
          </a:bodyPr>
          <a:lstStyle/>
          <a:p>
            <a:r>
              <a:rPr lang="en-AU" dirty="0"/>
              <a:t>Direct and indirect service communication</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545AEC6C-B41B-3D5E-5126-102E7C3AC917}"/>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DA55539A-1DA3-F05E-3C4E-7B56F53FCB48}"/>
              </a:ext>
            </a:extLst>
          </p:cNvPr>
          <p:cNvSpPr>
            <a:spLocks noGrp="1"/>
          </p:cNvSpPr>
          <p:nvPr>
            <p:ph type="sldNum" sz="quarter" idx="12"/>
          </p:nvPr>
        </p:nvSpPr>
        <p:spPr/>
        <p:txBody>
          <a:bodyPr/>
          <a:lstStyle/>
          <a:p>
            <a:fld id="{10A01DC5-1685-4615-8240-15192985C6A2}" type="slidenum">
              <a:rPr lang="en-AU" smtClean="0"/>
              <a:pPr/>
              <a:t>109</a:t>
            </a:fld>
            <a:endParaRPr lang="en-AU"/>
          </a:p>
        </p:txBody>
      </p:sp>
      <p:sp>
        <p:nvSpPr>
          <p:cNvPr id="6" name="Footer Placeholder 5">
            <a:extLst>
              <a:ext uri="{FF2B5EF4-FFF2-40B4-BE49-F238E27FC236}">
                <a16:creationId xmlns:a16="http://schemas.microsoft.com/office/drawing/2014/main" id="{278129C0-C7A9-8F3D-5219-25F5D69F85EC}"/>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2270A2-8F84-D41C-3254-4922BF0A3422}"/>
              </a:ext>
            </a:extLst>
          </p:cNvPr>
          <p:cNvSpPr>
            <a:spLocks noGrp="1"/>
          </p:cNvSpPr>
          <p:nvPr>
            <p:ph type="body" sz="quarter" idx="13"/>
          </p:nvPr>
        </p:nvSpPr>
        <p:spPr/>
        <p:txBody>
          <a:bodyPr/>
          <a:lstStyle/>
          <a:p>
            <a:r>
              <a:rPr lang="en-AU" dirty="0"/>
              <a:t>Shared database architecture</a:t>
            </a:r>
          </a:p>
        </p:txBody>
      </p:sp>
      <p:pic>
        <p:nvPicPr>
          <p:cNvPr id="5" name="Picture 4">
            <a:extLst>
              <a:ext uri="{FF2B5EF4-FFF2-40B4-BE49-F238E27FC236}">
                <a16:creationId xmlns:a16="http://schemas.microsoft.com/office/drawing/2014/main" id="{DE17075B-B0D5-DB44-AA15-FE6E1991815F}"/>
              </a:ext>
            </a:extLst>
          </p:cNvPr>
          <p:cNvPicPr>
            <a:picLocks noChangeAspect="1"/>
          </p:cNvPicPr>
          <p:nvPr/>
        </p:nvPicPr>
        <p:blipFill rotWithShape="1">
          <a:blip r:embed="rId3">
            <a:extLst>
              <a:ext uri="{28A0092B-C50C-407E-A947-70E740481C1C}">
                <a14:useLocalDpi xmlns:a14="http://schemas.microsoft.com/office/drawing/2010/main" val="0"/>
              </a:ext>
            </a:extLst>
          </a:blip>
          <a:srcRect l="22416" t="8297" r="22284" b="59020"/>
          <a:stretch/>
        </p:blipFill>
        <p:spPr>
          <a:xfrm>
            <a:off x="4553894" y="973203"/>
            <a:ext cx="4940606" cy="4170297"/>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8CC86071-9E41-549B-0BD4-D5699763DB64}"/>
              </a:ext>
            </a:extLst>
          </p:cNvPr>
          <p:cNvPicPr>
            <a:picLocks noChangeAspect="1"/>
          </p:cNvPicPr>
          <p:nvPr/>
        </p:nvPicPr>
        <p:blipFill>
          <a:blip r:embed="rId4"/>
          <a:stretch>
            <a:fillRect/>
          </a:stretch>
        </p:blipFill>
        <p:spPr>
          <a:xfrm>
            <a:off x="8129069" y="0"/>
            <a:ext cx="1014931" cy="1126446"/>
          </a:xfrm>
          <a:prstGeom prst="rect">
            <a:avLst/>
          </a:prstGeom>
        </p:spPr>
      </p:pic>
      <p:sp>
        <p:nvSpPr>
          <p:cNvPr id="7" name="Slide Number Placeholder 6">
            <a:extLst>
              <a:ext uri="{FF2B5EF4-FFF2-40B4-BE49-F238E27FC236}">
                <a16:creationId xmlns:a16="http://schemas.microsoft.com/office/drawing/2014/main" id="{A7F33360-4848-CB55-2532-89004BC8EE0B}"/>
              </a:ext>
            </a:extLst>
          </p:cNvPr>
          <p:cNvSpPr>
            <a:spLocks noGrp="1"/>
          </p:cNvSpPr>
          <p:nvPr>
            <p:ph type="sldNum" sz="quarter" idx="12"/>
          </p:nvPr>
        </p:nvSpPr>
        <p:spPr/>
        <p:txBody>
          <a:bodyPr/>
          <a:lstStyle/>
          <a:p>
            <a:fld id="{10A01DC5-1685-4615-8240-15192985C6A2}" type="slidenum">
              <a:rPr lang="en-AU" smtClean="0"/>
              <a:pPr/>
              <a:t>11</a:t>
            </a:fld>
            <a:endParaRPr lang="en-AU"/>
          </a:p>
        </p:txBody>
      </p:sp>
      <p:sp>
        <p:nvSpPr>
          <p:cNvPr id="8" name="Footer Placeholder 7">
            <a:extLst>
              <a:ext uri="{FF2B5EF4-FFF2-40B4-BE49-F238E27FC236}">
                <a16:creationId xmlns:a16="http://schemas.microsoft.com/office/drawing/2014/main" id="{23DE512C-57DE-65C2-7E50-3E7BE4F617BE}"/>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2" name="Content Placeholder 1">
            <a:extLst>
              <a:ext uri="{FF2B5EF4-FFF2-40B4-BE49-F238E27FC236}">
                <a16:creationId xmlns:a16="http://schemas.microsoft.com/office/drawing/2014/main" id="{CCB89ADD-6F08-71BC-03D7-982D63E86900}"/>
              </a:ext>
            </a:extLst>
          </p:cNvPr>
          <p:cNvSpPr>
            <a:spLocks noGrp="1"/>
          </p:cNvSpPr>
          <p:nvPr>
            <p:ph idx="1"/>
          </p:nvPr>
        </p:nvSpPr>
        <p:spPr>
          <a:xfrm>
            <a:off x="324000" y="881149"/>
            <a:ext cx="4751339" cy="3777361"/>
          </a:xfrm>
        </p:spPr>
        <p:txBody>
          <a:bodyPr>
            <a:normAutofit/>
          </a:bodyPr>
          <a:lstStyle/>
          <a:p>
            <a:pPr marL="0" indent="0">
              <a:buNone/>
            </a:pPr>
            <a:r>
              <a:rPr lang="en-AU" dirty="0"/>
              <a:t>This slide shows a system with two components (C1 and C2) that share a common database. </a:t>
            </a:r>
          </a:p>
          <a:p>
            <a:pPr lvl="1"/>
            <a:r>
              <a:rPr lang="en-AU" dirty="0"/>
              <a:t>Assume C1 runs slowly because it has to reorganize the information in the database  before using it. </a:t>
            </a:r>
          </a:p>
          <a:p>
            <a:pPr lvl="1"/>
            <a:r>
              <a:rPr lang="en-AU" dirty="0"/>
              <a:t>The only way to make C1 faster might be to change the database. This means that C2 also has to be changed, which may, potentially, affect its response time.</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858744-F73B-FA56-CCEC-4F15FFEBD341}"/>
              </a:ext>
            </a:extLst>
          </p:cNvPr>
          <p:cNvSpPr>
            <a:spLocks noGrp="1"/>
          </p:cNvSpPr>
          <p:nvPr>
            <p:ph idx="1"/>
          </p:nvPr>
        </p:nvSpPr>
        <p:spPr/>
        <p:txBody>
          <a:bodyPr/>
          <a:lstStyle/>
          <a:p>
            <a:endParaRPr lang="en-AU" dirty="0"/>
          </a:p>
          <a:p>
            <a:r>
              <a:rPr lang="en-AU" dirty="0"/>
              <a:t>You should isolate data within each system service with as little data sharing as possible.</a:t>
            </a:r>
          </a:p>
          <a:p>
            <a:r>
              <a:rPr lang="en-AU" dirty="0"/>
              <a:t>If data sharing is unavoidable, you should design microservices so that most sharing is ‘read-only’, with a minimal number of services responsible for data updates.</a:t>
            </a:r>
          </a:p>
          <a:p>
            <a:r>
              <a:rPr lang="en-AU" dirty="0"/>
              <a:t>If services are replicated in your system, you must include a mechanism that can keep the database copies used by replica services consistent.</a:t>
            </a:r>
          </a:p>
        </p:txBody>
      </p:sp>
      <p:sp>
        <p:nvSpPr>
          <p:cNvPr id="153" name="You should isolate data within each system service with as little data sharing as possible.…"/>
          <p:cNvSpPr txBox="1">
            <a:spLocks noGrp="1"/>
          </p:cNvSpPr>
          <p:nvPr>
            <p:ph type="body" sz="quarter" idx="13"/>
          </p:nvPr>
        </p:nvSpPr>
        <p:spPr>
          <a:prstGeom prst="rect">
            <a:avLst/>
          </a:prstGeom>
        </p:spPr>
        <p:txBody>
          <a:bodyPr>
            <a:normAutofit/>
          </a:bodyPr>
          <a:lstStyle/>
          <a:p>
            <a:r>
              <a:rPr lang="en-AU" dirty="0"/>
              <a:t>Microservice data design</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BB33E26E-B439-2719-0583-6A50FDC58181}"/>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581F9A1C-4A4F-0736-2204-39F3D926412B}"/>
              </a:ext>
            </a:extLst>
          </p:cNvPr>
          <p:cNvSpPr>
            <a:spLocks noGrp="1"/>
          </p:cNvSpPr>
          <p:nvPr>
            <p:ph type="sldNum" sz="quarter" idx="12"/>
          </p:nvPr>
        </p:nvSpPr>
        <p:spPr/>
        <p:txBody>
          <a:bodyPr/>
          <a:lstStyle/>
          <a:p>
            <a:fld id="{10A01DC5-1685-4615-8240-15192985C6A2}" type="slidenum">
              <a:rPr lang="en-AU" smtClean="0"/>
              <a:pPr/>
              <a:t>110</a:t>
            </a:fld>
            <a:endParaRPr lang="en-AU"/>
          </a:p>
        </p:txBody>
      </p:sp>
      <p:sp>
        <p:nvSpPr>
          <p:cNvPr id="6" name="Footer Placeholder 5">
            <a:extLst>
              <a:ext uri="{FF2B5EF4-FFF2-40B4-BE49-F238E27FC236}">
                <a16:creationId xmlns:a16="http://schemas.microsoft.com/office/drawing/2014/main" id="{39C57A92-E050-B335-B195-E96276C7A1E3}"/>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822B3A-59D1-2C3D-69D1-06297E402AAE}"/>
              </a:ext>
            </a:extLst>
          </p:cNvPr>
          <p:cNvSpPr>
            <a:spLocks noGrp="1"/>
          </p:cNvSpPr>
          <p:nvPr>
            <p:ph idx="1"/>
          </p:nvPr>
        </p:nvSpPr>
        <p:spPr/>
        <p:txBody>
          <a:bodyPr>
            <a:normAutofit fontScale="55000" lnSpcReduction="20000"/>
          </a:bodyPr>
          <a:lstStyle/>
          <a:p>
            <a:pPr marL="128239" indent="-128239" defTabSz="304983">
              <a:spcBef>
                <a:spcPts val="1529"/>
              </a:spcBef>
              <a:defRPr sz="2772"/>
            </a:pPr>
            <a:endParaRPr lang="en-AU" dirty="0"/>
          </a:p>
          <a:p>
            <a:pPr marL="128239" indent="-128239" defTabSz="304983">
              <a:spcBef>
                <a:spcPts val="1529"/>
              </a:spcBef>
              <a:defRPr sz="2772"/>
            </a:pPr>
            <a:r>
              <a:rPr lang="en-AU" dirty="0"/>
              <a:t>An ACID (Atomicity, Consistency, Isolation, Durability) transaction bundles a set of data updates into a single unit so that either all updates are completed or none of them are. ACID transactions are impractical in a microservices architecture.</a:t>
            </a:r>
          </a:p>
          <a:p>
            <a:pPr marL="128239" indent="-128239" defTabSz="304983">
              <a:spcBef>
                <a:spcPts val="1529"/>
              </a:spcBef>
              <a:defRPr sz="2772"/>
            </a:pPr>
            <a:r>
              <a:rPr lang="en-AU" dirty="0"/>
              <a:t>The databases used by different microservices or microservice replicas need not be completely consistent all of the time.  </a:t>
            </a:r>
          </a:p>
          <a:p>
            <a:pPr marL="128239" indent="-128239" defTabSz="304983">
              <a:spcBef>
                <a:spcPts val="1529"/>
              </a:spcBef>
              <a:defRPr sz="2772"/>
            </a:pPr>
            <a:r>
              <a:rPr lang="en-AU" dirty="0"/>
              <a:t>Dependent data inconsistency </a:t>
            </a:r>
          </a:p>
          <a:p>
            <a:pPr marL="477364" lvl="1" indent="-238682" defTabSz="304983">
              <a:spcBef>
                <a:spcPts val="1529"/>
              </a:spcBef>
              <a:defRPr sz="2376"/>
            </a:pPr>
            <a:r>
              <a:rPr lang="en-AU" dirty="0"/>
              <a:t>The actions or failures of one service can cause the data managed by another service to become inconsistent.</a:t>
            </a:r>
          </a:p>
          <a:p>
            <a:pPr marL="128239" indent="-128239" defTabSz="304983">
              <a:spcBef>
                <a:spcPts val="1529"/>
              </a:spcBef>
              <a:defRPr sz="2772"/>
            </a:pPr>
            <a:r>
              <a:rPr lang="en-AU" dirty="0"/>
              <a:t>Replica inconsistency</a:t>
            </a:r>
          </a:p>
          <a:p>
            <a:pPr marL="477364" lvl="1" indent="-238682" defTabSz="304983">
              <a:spcBef>
                <a:spcPts val="1529"/>
              </a:spcBef>
              <a:defRPr sz="2376"/>
            </a:pPr>
            <a:r>
              <a:rPr lang="en-AU" dirty="0"/>
              <a:t>There are several replicas of the same service that are executing concurrently. These all have their own database copy and each updates its own copy of the service data. You need a way of making these databases ‘eventually consistent’ so that all replicas are working on the same data.</a:t>
            </a:r>
          </a:p>
        </p:txBody>
      </p:sp>
      <p:pic>
        <p:nvPicPr>
          <p:cNvPr id="5" name="Picture 4" descr="A picture containing text, stationary, colorful&#10;&#10;Description automatically generated">
            <a:extLst>
              <a:ext uri="{FF2B5EF4-FFF2-40B4-BE49-F238E27FC236}">
                <a16:creationId xmlns:a16="http://schemas.microsoft.com/office/drawing/2014/main" id="{E7BB950C-2589-2E0B-AFEA-D3D6E2CC57F5}"/>
              </a:ext>
            </a:extLst>
          </p:cNvPr>
          <p:cNvPicPr>
            <a:picLocks noChangeAspect="1"/>
          </p:cNvPicPr>
          <p:nvPr/>
        </p:nvPicPr>
        <p:blipFill>
          <a:blip r:embed="rId3"/>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E2317122-51A0-FAFC-763E-0BFDCB14F089}"/>
              </a:ext>
            </a:extLst>
          </p:cNvPr>
          <p:cNvSpPr>
            <a:spLocks noGrp="1"/>
          </p:cNvSpPr>
          <p:nvPr>
            <p:ph type="sldNum" sz="quarter" idx="12"/>
          </p:nvPr>
        </p:nvSpPr>
        <p:spPr/>
        <p:txBody>
          <a:bodyPr/>
          <a:lstStyle/>
          <a:p>
            <a:fld id="{10A01DC5-1685-4615-8240-15192985C6A2}" type="slidenum">
              <a:rPr lang="en-AU" smtClean="0"/>
              <a:pPr/>
              <a:t>111</a:t>
            </a:fld>
            <a:endParaRPr lang="en-AU"/>
          </a:p>
        </p:txBody>
      </p:sp>
      <p:sp>
        <p:nvSpPr>
          <p:cNvPr id="6" name="Footer Placeholder 5">
            <a:extLst>
              <a:ext uri="{FF2B5EF4-FFF2-40B4-BE49-F238E27FC236}">
                <a16:creationId xmlns:a16="http://schemas.microsoft.com/office/drawing/2014/main" id="{18C515EA-73CA-F438-8CE3-2823229DDF5E}"/>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8" name="Text Placeholder 7">
            <a:extLst>
              <a:ext uri="{FF2B5EF4-FFF2-40B4-BE49-F238E27FC236}">
                <a16:creationId xmlns:a16="http://schemas.microsoft.com/office/drawing/2014/main" id="{79898D9A-B261-7766-04E0-562688125933}"/>
              </a:ext>
            </a:extLst>
          </p:cNvPr>
          <p:cNvSpPr>
            <a:spLocks noGrp="1"/>
          </p:cNvSpPr>
          <p:nvPr>
            <p:ph type="body" sz="quarter" idx="13"/>
          </p:nvPr>
        </p:nvSpPr>
        <p:spPr/>
        <p:txBody>
          <a:bodyPr/>
          <a:lstStyle/>
          <a:p>
            <a:r>
              <a:rPr lang="en-AU" dirty="0"/>
              <a:t>Inconsistency management</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27522C-460A-F921-007F-FD422C9B9547}"/>
              </a:ext>
            </a:extLst>
          </p:cNvPr>
          <p:cNvSpPr>
            <a:spLocks noGrp="1"/>
          </p:cNvSpPr>
          <p:nvPr>
            <p:ph idx="1"/>
          </p:nvPr>
        </p:nvSpPr>
        <p:spPr/>
        <p:txBody>
          <a:bodyPr/>
          <a:lstStyle/>
          <a:p>
            <a:endParaRPr lang="en-AU" dirty="0"/>
          </a:p>
          <a:p>
            <a:r>
              <a:rPr lang="en-AU" dirty="0"/>
              <a:t>Eventual consistency is a situation where the system guarantees that the databases will eventually become consistent.   </a:t>
            </a:r>
          </a:p>
          <a:p>
            <a:r>
              <a:rPr lang="en-AU" dirty="0"/>
              <a:t>You can implement eventual consistency by maintaining a transaction log. </a:t>
            </a:r>
          </a:p>
          <a:p>
            <a:r>
              <a:rPr lang="en-AU" dirty="0"/>
              <a:t>When a database change is made, this is recorded on a ‘pending updates’ log. </a:t>
            </a:r>
          </a:p>
          <a:p>
            <a:r>
              <a:rPr lang="en-AU" dirty="0"/>
              <a:t>Other service instances look at this log, update their own database and indicate that they have made the change. </a:t>
            </a:r>
          </a:p>
        </p:txBody>
      </p:sp>
      <p:sp>
        <p:nvSpPr>
          <p:cNvPr id="161" name="Eventual consistency is a situation where the system guarantees that the databases will eventually become consistent.…"/>
          <p:cNvSpPr txBox="1">
            <a:spLocks noGrp="1"/>
          </p:cNvSpPr>
          <p:nvPr>
            <p:ph type="body" sz="quarter" idx="13"/>
          </p:nvPr>
        </p:nvSpPr>
        <p:spPr>
          <a:prstGeom prst="rect">
            <a:avLst/>
          </a:prstGeom>
        </p:spPr>
        <p:txBody>
          <a:bodyPr>
            <a:normAutofit/>
          </a:bodyPr>
          <a:lstStyle/>
          <a:p>
            <a:r>
              <a:rPr lang="en-AU" dirty="0"/>
              <a:t>Eventual consistency</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D1691AF9-D771-477A-0322-318022B9A1AD}"/>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9DAFC7D7-0517-8257-7877-DFFD76AA1ABE}"/>
              </a:ext>
            </a:extLst>
          </p:cNvPr>
          <p:cNvSpPr>
            <a:spLocks noGrp="1"/>
          </p:cNvSpPr>
          <p:nvPr>
            <p:ph type="sldNum" sz="quarter" idx="12"/>
          </p:nvPr>
        </p:nvSpPr>
        <p:spPr/>
        <p:txBody>
          <a:bodyPr/>
          <a:lstStyle/>
          <a:p>
            <a:fld id="{10A01DC5-1685-4615-8240-15192985C6A2}" type="slidenum">
              <a:rPr lang="en-AU" smtClean="0"/>
              <a:pPr/>
              <a:t>112</a:t>
            </a:fld>
            <a:endParaRPr lang="en-AU"/>
          </a:p>
        </p:txBody>
      </p:sp>
      <p:sp>
        <p:nvSpPr>
          <p:cNvPr id="6" name="Footer Placeholder 5">
            <a:extLst>
              <a:ext uri="{FF2B5EF4-FFF2-40B4-BE49-F238E27FC236}">
                <a16:creationId xmlns:a16="http://schemas.microsoft.com/office/drawing/2014/main" id="{60090EEA-3461-CB18-B59A-026F8688FB0F}"/>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16C732-A164-1D56-4A0E-3A309724EE9C}"/>
              </a:ext>
            </a:extLst>
          </p:cNvPr>
          <p:cNvSpPr>
            <a:spLocks noGrp="1"/>
          </p:cNvSpPr>
          <p:nvPr>
            <p:ph type="body" sz="quarter" idx="13"/>
          </p:nvPr>
        </p:nvSpPr>
        <p:spPr/>
        <p:txBody>
          <a:bodyPr/>
          <a:lstStyle/>
          <a:p>
            <a:r>
              <a:rPr lang="en-AU" dirty="0"/>
              <a:t>Using a pending transaction log</a:t>
            </a:r>
          </a:p>
        </p:txBody>
      </p:sp>
      <p:pic>
        <p:nvPicPr>
          <p:cNvPr id="5" name="Picture 4">
            <a:extLst>
              <a:ext uri="{FF2B5EF4-FFF2-40B4-BE49-F238E27FC236}">
                <a16:creationId xmlns:a16="http://schemas.microsoft.com/office/drawing/2014/main" id="{37E26CB5-11C9-1249-AB49-FDD13D283FED}"/>
              </a:ext>
            </a:extLst>
          </p:cNvPr>
          <p:cNvPicPr>
            <a:picLocks noChangeAspect="1"/>
          </p:cNvPicPr>
          <p:nvPr/>
        </p:nvPicPr>
        <p:blipFill rotWithShape="1">
          <a:blip r:embed="rId2">
            <a:extLst>
              <a:ext uri="{28A0092B-C50C-407E-A947-70E740481C1C}">
                <a14:useLocalDpi xmlns:a14="http://schemas.microsoft.com/office/drawing/2010/main" val="0"/>
              </a:ext>
            </a:extLst>
          </a:blip>
          <a:srcRect l="18551" t="9962" r="26149" b="52359"/>
          <a:stretch/>
        </p:blipFill>
        <p:spPr>
          <a:xfrm>
            <a:off x="2485088" y="687732"/>
            <a:ext cx="4173824" cy="4061624"/>
          </a:xfrm>
          <a:prstGeom prst="rect">
            <a:avLst/>
          </a:prstGeom>
        </p:spPr>
      </p:pic>
      <p:sp>
        <p:nvSpPr>
          <p:cNvPr id="6" name="Slide Number Placeholder 5">
            <a:extLst>
              <a:ext uri="{FF2B5EF4-FFF2-40B4-BE49-F238E27FC236}">
                <a16:creationId xmlns:a16="http://schemas.microsoft.com/office/drawing/2014/main" id="{96B32F8C-D185-251A-3568-B62E34C477B9}"/>
              </a:ext>
            </a:extLst>
          </p:cNvPr>
          <p:cNvSpPr>
            <a:spLocks noGrp="1"/>
          </p:cNvSpPr>
          <p:nvPr>
            <p:ph type="sldNum" sz="quarter" idx="12"/>
          </p:nvPr>
        </p:nvSpPr>
        <p:spPr/>
        <p:txBody>
          <a:bodyPr/>
          <a:lstStyle/>
          <a:p>
            <a:fld id="{10A01DC5-1685-4615-8240-15192985C6A2}" type="slidenum">
              <a:rPr lang="en-AU" smtClean="0"/>
              <a:pPr/>
              <a:t>113</a:t>
            </a:fld>
            <a:endParaRPr lang="en-AU"/>
          </a:p>
        </p:txBody>
      </p:sp>
      <p:sp>
        <p:nvSpPr>
          <p:cNvPr id="7" name="Footer Placeholder 6">
            <a:extLst>
              <a:ext uri="{FF2B5EF4-FFF2-40B4-BE49-F238E27FC236}">
                <a16:creationId xmlns:a16="http://schemas.microsoft.com/office/drawing/2014/main" id="{A744C7D3-A0EA-0634-325E-3F54C6422171}"/>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8" name="Picture 7" descr="A picture containing text, stationary, colorful&#10;&#10;Description automatically generated">
            <a:extLst>
              <a:ext uri="{FF2B5EF4-FFF2-40B4-BE49-F238E27FC236}">
                <a16:creationId xmlns:a16="http://schemas.microsoft.com/office/drawing/2014/main" id="{6B18A7C0-95D9-BDA4-1C42-FC51A72CF3EE}"/>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241715-84F1-564E-5B98-2EE629B313EA}"/>
              </a:ext>
            </a:extLst>
          </p:cNvPr>
          <p:cNvSpPr>
            <a:spLocks noGrp="1"/>
          </p:cNvSpPr>
          <p:nvPr>
            <p:ph idx="1"/>
          </p:nvPr>
        </p:nvSpPr>
        <p:spPr/>
        <p:txBody>
          <a:bodyPr/>
          <a:lstStyle/>
          <a:p>
            <a:r>
              <a:rPr lang="en-AU" dirty="0"/>
              <a:t>Most user sessions involve a series of interactions in which operations have to be carried out in a specific order.  </a:t>
            </a:r>
          </a:p>
          <a:p>
            <a:r>
              <a:rPr lang="en-AU" dirty="0"/>
              <a:t>This is called a workflow. </a:t>
            </a:r>
          </a:p>
          <a:p>
            <a:pPr lvl="1"/>
            <a:r>
              <a:rPr lang="en-AU" dirty="0"/>
              <a:t>An authentication workflow for UID/password authentication shows the steps involved in authenticating a user.</a:t>
            </a:r>
          </a:p>
          <a:p>
            <a:pPr lvl="1"/>
            <a:r>
              <a:rPr lang="en-AU" dirty="0"/>
              <a:t>In this example, the user is allowed 3 login attempts before the system indicates that the login has failed.</a:t>
            </a:r>
          </a:p>
        </p:txBody>
      </p:sp>
      <p:sp>
        <p:nvSpPr>
          <p:cNvPr id="169" name="Most user sessions involve a series of interactions in which operations have to be carried out in a specific order.…"/>
          <p:cNvSpPr txBox="1">
            <a:spLocks noGrp="1"/>
          </p:cNvSpPr>
          <p:nvPr>
            <p:ph type="body" sz="quarter" idx="13"/>
          </p:nvPr>
        </p:nvSpPr>
        <p:spPr>
          <a:prstGeom prst="rect">
            <a:avLst/>
          </a:prstGeom>
        </p:spPr>
        <p:txBody>
          <a:bodyPr>
            <a:normAutofit/>
          </a:bodyPr>
          <a:lstStyle/>
          <a:p>
            <a:r>
              <a:rPr lang="en-AU" dirty="0"/>
              <a:t>Service coordination</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BBC26149-6324-6833-B788-CAC30D879D01}"/>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017E7A54-7BF2-9039-572C-0BBC63E6AD8F}"/>
              </a:ext>
            </a:extLst>
          </p:cNvPr>
          <p:cNvSpPr>
            <a:spLocks noGrp="1"/>
          </p:cNvSpPr>
          <p:nvPr>
            <p:ph type="sldNum" sz="quarter" idx="12"/>
          </p:nvPr>
        </p:nvSpPr>
        <p:spPr/>
        <p:txBody>
          <a:bodyPr/>
          <a:lstStyle/>
          <a:p>
            <a:fld id="{10A01DC5-1685-4615-8240-15192985C6A2}" type="slidenum">
              <a:rPr lang="en-AU" smtClean="0"/>
              <a:pPr/>
              <a:t>114</a:t>
            </a:fld>
            <a:endParaRPr lang="en-AU"/>
          </a:p>
        </p:txBody>
      </p:sp>
      <p:sp>
        <p:nvSpPr>
          <p:cNvPr id="6" name="Footer Placeholder 5">
            <a:extLst>
              <a:ext uri="{FF2B5EF4-FFF2-40B4-BE49-F238E27FC236}">
                <a16:creationId xmlns:a16="http://schemas.microsoft.com/office/drawing/2014/main" id="{5A7D6F69-36C5-D55E-2DA6-AF38916D66F4}"/>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CEA098-2D45-9447-F5D9-2B66BF05FEC2}"/>
              </a:ext>
            </a:extLst>
          </p:cNvPr>
          <p:cNvSpPr>
            <a:spLocks noGrp="1"/>
          </p:cNvSpPr>
          <p:nvPr>
            <p:ph type="body" sz="quarter" idx="13"/>
          </p:nvPr>
        </p:nvSpPr>
        <p:spPr/>
        <p:txBody>
          <a:bodyPr/>
          <a:lstStyle/>
          <a:p>
            <a:r>
              <a:rPr lang="en-AU" dirty="0"/>
              <a:t>Authentication workflow</a:t>
            </a:r>
          </a:p>
        </p:txBody>
      </p:sp>
      <p:pic>
        <p:nvPicPr>
          <p:cNvPr id="5" name="Picture 4">
            <a:extLst>
              <a:ext uri="{FF2B5EF4-FFF2-40B4-BE49-F238E27FC236}">
                <a16:creationId xmlns:a16="http://schemas.microsoft.com/office/drawing/2014/main" id="{622B0690-B6DC-C745-BE84-19CBFC8306D6}"/>
              </a:ext>
            </a:extLst>
          </p:cNvPr>
          <p:cNvPicPr>
            <a:picLocks noChangeAspect="1"/>
          </p:cNvPicPr>
          <p:nvPr/>
        </p:nvPicPr>
        <p:blipFill rotWithShape="1">
          <a:blip r:embed="rId2">
            <a:extLst>
              <a:ext uri="{28A0092B-C50C-407E-A947-70E740481C1C}">
                <a14:useLocalDpi xmlns:a14="http://schemas.microsoft.com/office/drawing/2010/main" val="0"/>
              </a:ext>
            </a:extLst>
          </a:blip>
          <a:srcRect t="15840" b="20925"/>
          <a:stretch/>
        </p:blipFill>
        <p:spPr>
          <a:xfrm>
            <a:off x="1862984" y="118575"/>
            <a:ext cx="5635721" cy="5089712"/>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E4C50F7E-9C18-7EB4-E8D5-F0F796ADFDA6}"/>
              </a:ext>
            </a:extLst>
          </p:cNvPr>
          <p:cNvPicPr>
            <a:picLocks noChangeAspect="1"/>
          </p:cNvPicPr>
          <p:nvPr/>
        </p:nvPicPr>
        <p:blipFill>
          <a:blip r:embed="rId3"/>
          <a:stretch>
            <a:fillRect/>
          </a:stretch>
        </p:blipFill>
        <p:spPr>
          <a:xfrm>
            <a:off x="8129069" y="0"/>
            <a:ext cx="1014931" cy="1126446"/>
          </a:xfrm>
          <a:prstGeom prst="rect">
            <a:avLst/>
          </a:prstGeom>
        </p:spPr>
      </p:pic>
      <p:sp>
        <p:nvSpPr>
          <p:cNvPr id="7" name="Slide Number Placeholder 6">
            <a:extLst>
              <a:ext uri="{FF2B5EF4-FFF2-40B4-BE49-F238E27FC236}">
                <a16:creationId xmlns:a16="http://schemas.microsoft.com/office/drawing/2014/main" id="{46E31E77-2897-AB25-0BCF-2492071DF9A7}"/>
              </a:ext>
            </a:extLst>
          </p:cNvPr>
          <p:cNvSpPr>
            <a:spLocks noGrp="1"/>
          </p:cNvSpPr>
          <p:nvPr>
            <p:ph type="sldNum" sz="quarter" idx="12"/>
          </p:nvPr>
        </p:nvSpPr>
        <p:spPr/>
        <p:txBody>
          <a:bodyPr/>
          <a:lstStyle/>
          <a:p>
            <a:fld id="{10A01DC5-1685-4615-8240-15192985C6A2}" type="slidenum">
              <a:rPr lang="en-AU" smtClean="0"/>
              <a:pPr/>
              <a:t>115</a:t>
            </a:fld>
            <a:endParaRPr lang="en-AU"/>
          </a:p>
        </p:txBody>
      </p:sp>
      <p:sp>
        <p:nvSpPr>
          <p:cNvPr id="8" name="Footer Placeholder 7">
            <a:extLst>
              <a:ext uri="{FF2B5EF4-FFF2-40B4-BE49-F238E27FC236}">
                <a16:creationId xmlns:a16="http://schemas.microsoft.com/office/drawing/2014/main" id="{BAD19358-EDEB-AA30-F8C3-966EA5614533}"/>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1979B3-A154-D196-9199-910E0FC59DFE}"/>
              </a:ext>
            </a:extLst>
          </p:cNvPr>
          <p:cNvSpPr>
            <a:spLocks noGrp="1"/>
          </p:cNvSpPr>
          <p:nvPr>
            <p:ph type="body" sz="quarter" idx="13"/>
          </p:nvPr>
        </p:nvSpPr>
        <p:spPr/>
        <p:txBody>
          <a:bodyPr/>
          <a:lstStyle/>
          <a:p>
            <a:r>
              <a:rPr lang="en-AU" dirty="0"/>
              <a:t>Orchestration and choreography</a:t>
            </a:r>
          </a:p>
        </p:txBody>
      </p:sp>
      <p:pic>
        <p:nvPicPr>
          <p:cNvPr id="5" name="Picture 4">
            <a:extLst>
              <a:ext uri="{FF2B5EF4-FFF2-40B4-BE49-F238E27FC236}">
                <a16:creationId xmlns:a16="http://schemas.microsoft.com/office/drawing/2014/main" id="{BF991445-55B7-D440-8701-7FE693BCD8A4}"/>
              </a:ext>
            </a:extLst>
          </p:cNvPr>
          <p:cNvPicPr>
            <a:picLocks noChangeAspect="1"/>
          </p:cNvPicPr>
          <p:nvPr/>
        </p:nvPicPr>
        <p:blipFill rotWithShape="1">
          <a:blip r:embed="rId2">
            <a:extLst>
              <a:ext uri="{28A0092B-C50C-407E-A947-70E740481C1C}">
                <a14:useLocalDpi xmlns:a14="http://schemas.microsoft.com/office/drawing/2010/main" val="0"/>
              </a:ext>
            </a:extLst>
          </a:blip>
          <a:srcRect t="12876" b="62352"/>
          <a:stretch/>
        </p:blipFill>
        <p:spPr>
          <a:xfrm>
            <a:off x="1004993" y="638193"/>
            <a:ext cx="6887598" cy="2436840"/>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CB0CF1E0-42AB-7B40-C5C7-B9294737FE16}"/>
              </a:ext>
            </a:extLst>
          </p:cNvPr>
          <p:cNvPicPr>
            <a:picLocks noChangeAspect="1"/>
          </p:cNvPicPr>
          <p:nvPr/>
        </p:nvPicPr>
        <p:blipFill>
          <a:blip r:embed="rId3"/>
          <a:stretch>
            <a:fillRect/>
          </a:stretch>
        </p:blipFill>
        <p:spPr>
          <a:xfrm>
            <a:off x="8129069" y="0"/>
            <a:ext cx="1014931" cy="1126446"/>
          </a:xfrm>
          <a:prstGeom prst="rect">
            <a:avLst/>
          </a:prstGeom>
        </p:spPr>
      </p:pic>
      <p:sp>
        <p:nvSpPr>
          <p:cNvPr id="7" name="Slide Number Placeholder 6">
            <a:extLst>
              <a:ext uri="{FF2B5EF4-FFF2-40B4-BE49-F238E27FC236}">
                <a16:creationId xmlns:a16="http://schemas.microsoft.com/office/drawing/2014/main" id="{41F8CB4B-B7B6-F9E1-19DB-B892F7A7407B}"/>
              </a:ext>
            </a:extLst>
          </p:cNvPr>
          <p:cNvSpPr>
            <a:spLocks noGrp="1"/>
          </p:cNvSpPr>
          <p:nvPr>
            <p:ph type="sldNum" sz="quarter" idx="12"/>
          </p:nvPr>
        </p:nvSpPr>
        <p:spPr/>
        <p:txBody>
          <a:bodyPr/>
          <a:lstStyle/>
          <a:p>
            <a:fld id="{10A01DC5-1685-4615-8240-15192985C6A2}" type="slidenum">
              <a:rPr lang="en-AU" smtClean="0"/>
              <a:pPr/>
              <a:t>116</a:t>
            </a:fld>
            <a:endParaRPr lang="en-AU"/>
          </a:p>
        </p:txBody>
      </p:sp>
      <p:sp>
        <p:nvSpPr>
          <p:cNvPr id="8" name="Footer Placeholder 7">
            <a:extLst>
              <a:ext uri="{FF2B5EF4-FFF2-40B4-BE49-F238E27FC236}">
                <a16:creationId xmlns:a16="http://schemas.microsoft.com/office/drawing/2014/main" id="{05C22220-44C3-2136-5828-1784BE561B67}"/>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3DF9A1-618A-DB91-4BA3-64D47C1CCAC4}"/>
              </a:ext>
            </a:extLst>
          </p:cNvPr>
          <p:cNvSpPr>
            <a:spLocks noGrp="1"/>
          </p:cNvSpPr>
          <p:nvPr>
            <p:ph idx="1"/>
          </p:nvPr>
        </p:nvSpPr>
        <p:spPr/>
        <p:txBody>
          <a:bodyPr>
            <a:normAutofit fontScale="85000" lnSpcReduction="20000"/>
          </a:bodyPr>
          <a:lstStyle/>
          <a:p>
            <a:r>
              <a:rPr lang="en-AU" b="1" dirty="0"/>
              <a:t>Internal service failure</a:t>
            </a:r>
            <a:br>
              <a:rPr lang="en-AU" b="1" dirty="0"/>
            </a:br>
            <a:r>
              <a:rPr lang="en-AU" dirty="0"/>
              <a:t>These are conditions that are detected by the service and can be reported to the service client in an error message. An example of this type of failure is a service that takes a URL as an input and discovers that this is an invalid link.</a:t>
            </a:r>
          </a:p>
          <a:p>
            <a:r>
              <a:rPr lang="en-AU" b="1" dirty="0"/>
              <a:t>External service failure</a:t>
            </a:r>
            <a:br>
              <a:rPr lang="en-AU" dirty="0"/>
            </a:br>
            <a:r>
              <a:rPr lang="en-AU" dirty="0"/>
              <a:t>These failures have an external cause, which affects the availability of a service. Failure may cause the service to become unresponsive and actions have to be taken to restart the service.</a:t>
            </a:r>
          </a:p>
          <a:p>
            <a:r>
              <a:rPr lang="en-AU" b="1" dirty="0"/>
              <a:t>Service performance failure</a:t>
            </a:r>
            <a:br>
              <a:rPr lang="en-AU" dirty="0"/>
            </a:br>
            <a:r>
              <a:rPr lang="en-AU" dirty="0"/>
              <a:t>The performance of the service degrades to an unacceptable level. This may be due to a heavy load or an internal problem with the service. External service monitoring can be used to detect performance failures and unresponsive services.</a:t>
            </a:r>
          </a:p>
          <a:p>
            <a:endParaRPr lang="en-AU" dirty="0"/>
          </a:p>
          <a:p>
            <a:endParaRPr lang="en-AU" dirty="0"/>
          </a:p>
        </p:txBody>
      </p:sp>
      <p:sp>
        <p:nvSpPr>
          <p:cNvPr id="3" name="Footer Placeholder 2">
            <a:extLst>
              <a:ext uri="{FF2B5EF4-FFF2-40B4-BE49-F238E27FC236}">
                <a16:creationId xmlns:a16="http://schemas.microsoft.com/office/drawing/2014/main" id="{FA1330F6-636C-CDAA-5E88-9FCFC67559EA}"/>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4" name="Slide Number Placeholder 3">
            <a:extLst>
              <a:ext uri="{FF2B5EF4-FFF2-40B4-BE49-F238E27FC236}">
                <a16:creationId xmlns:a16="http://schemas.microsoft.com/office/drawing/2014/main" id="{6B2FFB6F-76BD-965B-0AA7-91881D0D7455}"/>
              </a:ext>
            </a:extLst>
          </p:cNvPr>
          <p:cNvSpPr>
            <a:spLocks noGrp="1"/>
          </p:cNvSpPr>
          <p:nvPr>
            <p:ph type="sldNum" sz="quarter" idx="12"/>
          </p:nvPr>
        </p:nvSpPr>
        <p:spPr/>
        <p:txBody>
          <a:bodyPr/>
          <a:lstStyle/>
          <a:p>
            <a:fld id="{10A01DC5-1685-4615-8240-15192985C6A2}" type="slidenum">
              <a:rPr lang="en-AU" smtClean="0"/>
              <a:pPr/>
              <a:t>117</a:t>
            </a:fld>
            <a:endParaRPr lang="en-AU"/>
          </a:p>
        </p:txBody>
      </p:sp>
      <p:sp>
        <p:nvSpPr>
          <p:cNvPr id="5" name="Text Placeholder 4">
            <a:extLst>
              <a:ext uri="{FF2B5EF4-FFF2-40B4-BE49-F238E27FC236}">
                <a16:creationId xmlns:a16="http://schemas.microsoft.com/office/drawing/2014/main" id="{D97A7291-9D58-1D22-DAF4-F2425A5F0465}"/>
              </a:ext>
            </a:extLst>
          </p:cNvPr>
          <p:cNvSpPr>
            <a:spLocks noGrp="1"/>
          </p:cNvSpPr>
          <p:nvPr>
            <p:ph type="body" sz="quarter" idx="13"/>
          </p:nvPr>
        </p:nvSpPr>
        <p:spPr/>
        <p:txBody>
          <a:bodyPr>
            <a:normAutofit/>
          </a:bodyPr>
          <a:lstStyle/>
          <a:p>
            <a:r>
              <a:rPr lang="en-AU" dirty="0"/>
              <a:t>Failure types in a microservices system</a:t>
            </a:r>
          </a:p>
        </p:txBody>
      </p:sp>
      <p:pic>
        <p:nvPicPr>
          <p:cNvPr id="6" name="Picture 5" descr="A picture containing text, stationary, colorful&#10;&#10;Description automatically generated">
            <a:extLst>
              <a:ext uri="{FF2B5EF4-FFF2-40B4-BE49-F238E27FC236}">
                <a16:creationId xmlns:a16="http://schemas.microsoft.com/office/drawing/2014/main" id="{148548DD-51D0-42C0-30AA-27ECD1EE768F}"/>
              </a:ext>
            </a:extLst>
          </p:cNvPr>
          <p:cNvPicPr>
            <a:picLocks noChangeAspect="1"/>
          </p:cNvPicPr>
          <p:nvPr/>
        </p:nvPicPr>
        <p:blipFill>
          <a:blip r:embed="rId2"/>
          <a:stretch>
            <a:fillRect/>
          </a:stretch>
        </p:blipFill>
        <p:spPr>
          <a:xfrm>
            <a:off x="8129069" y="0"/>
            <a:ext cx="1014931" cy="1126446"/>
          </a:xfrm>
          <a:prstGeom prst="rect">
            <a:avLst/>
          </a:prstGeom>
        </p:spPr>
      </p:pic>
    </p:spTree>
    <p:extLst>
      <p:ext uri="{BB962C8B-B14F-4D97-AF65-F5344CB8AC3E}">
        <p14:creationId xmlns:p14="http://schemas.microsoft.com/office/powerpoint/2010/main" val="427387770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E51B60-7BB5-97E2-7FB6-7186D0447797}"/>
              </a:ext>
            </a:extLst>
          </p:cNvPr>
          <p:cNvSpPr>
            <a:spLocks noGrp="1"/>
          </p:cNvSpPr>
          <p:nvPr>
            <p:ph idx="1"/>
          </p:nvPr>
        </p:nvSpPr>
        <p:spPr/>
        <p:txBody>
          <a:bodyPr>
            <a:normAutofit fontScale="85000" lnSpcReduction="10000"/>
          </a:bodyPr>
          <a:lstStyle/>
          <a:p>
            <a:endParaRPr lang="en-AU" dirty="0"/>
          </a:p>
          <a:p>
            <a:r>
              <a:rPr lang="en-AU" dirty="0"/>
              <a:t>A timeout is a counter that this associated with the service requests and starts running when the request is made. </a:t>
            </a:r>
          </a:p>
          <a:p>
            <a:r>
              <a:rPr lang="en-AU" dirty="0"/>
              <a:t>Once the counter reaches some predefined value, such as 10 seconds, the calling service assumes that the service request has failed and acts accordingly.</a:t>
            </a:r>
          </a:p>
          <a:p>
            <a:r>
              <a:rPr lang="en-AU" dirty="0"/>
              <a:t>The problem with the timeout approach is that every service call to a ‘failed service’ is delayed by the timeout value so the whole system slows down. </a:t>
            </a:r>
          </a:p>
          <a:p>
            <a:r>
              <a:rPr lang="en-AU" dirty="0"/>
              <a:t>Instead of using timeouts explicitly when a service call is made, he suggests using a circuit breaker. Like an electrical circuit breaker, this immediately denies access to a failed service without the delays associated with timeouts.</a:t>
            </a:r>
          </a:p>
        </p:txBody>
      </p:sp>
      <p:sp>
        <p:nvSpPr>
          <p:cNvPr id="185" name="A timeout is a counter that this associated with the service requests and starts running when the request is made.…"/>
          <p:cNvSpPr txBox="1">
            <a:spLocks noGrp="1"/>
          </p:cNvSpPr>
          <p:nvPr>
            <p:ph type="body" sz="quarter" idx="13"/>
          </p:nvPr>
        </p:nvSpPr>
        <p:spPr>
          <a:prstGeom prst="rect">
            <a:avLst/>
          </a:prstGeom>
        </p:spPr>
        <p:txBody>
          <a:bodyPr>
            <a:normAutofit/>
          </a:bodyPr>
          <a:lstStyle/>
          <a:p>
            <a:r>
              <a:rPr lang="en-AU" dirty="0"/>
              <a:t>Timeouts and circuit breakers</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350FEAF7-2D92-2060-0256-8FA41191301E}"/>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B738B4D5-483F-8886-58ED-0C73F0D208C9}"/>
              </a:ext>
            </a:extLst>
          </p:cNvPr>
          <p:cNvSpPr>
            <a:spLocks noGrp="1"/>
          </p:cNvSpPr>
          <p:nvPr>
            <p:ph type="sldNum" sz="quarter" idx="12"/>
          </p:nvPr>
        </p:nvSpPr>
        <p:spPr/>
        <p:txBody>
          <a:bodyPr/>
          <a:lstStyle/>
          <a:p>
            <a:fld id="{10A01DC5-1685-4615-8240-15192985C6A2}" type="slidenum">
              <a:rPr lang="en-AU" smtClean="0"/>
              <a:pPr/>
              <a:t>118</a:t>
            </a:fld>
            <a:endParaRPr lang="en-AU"/>
          </a:p>
        </p:txBody>
      </p:sp>
      <p:sp>
        <p:nvSpPr>
          <p:cNvPr id="6" name="Footer Placeholder 5">
            <a:extLst>
              <a:ext uri="{FF2B5EF4-FFF2-40B4-BE49-F238E27FC236}">
                <a16:creationId xmlns:a16="http://schemas.microsoft.com/office/drawing/2014/main" id="{5AC66F30-32FE-2A11-56F6-2FF28FC1179D}"/>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C002BE-F7AE-E682-772F-0BEF621E8333}"/>
              </a:ext>
            </a:extLst>
          </p:cNvPr>
          <p:cNvSpPr>
            <a:spLocks noGrp="1"/>
          </p:cNvSpPr>
          <p:nvPr>
            <p:ph type="body" sz="quarter" idx="13"/>
          </p:nvPr>
        </p:nvSpPr>
        <p:spPr/>
        <p:txBody>
          <a:bodyPr>
            <a:normAutofit lnSpcReduction="10000"/>
          </a:bodyPr>
          <a:lstStyle/>
          <a:p>
            <a:r>
              <a:rPr lang="en-AU" dirty="0"/>
              <a:t>Using a circuit breaker to cope with</a:t>
            </a:r>
          </a:p>
          <a:p>
            <a:r>
              <a:rPr lang="en-AU" dirty="0"/>
              <a:t>service failure</a:t>
            </a:r>
          </a:p>
        </p:txBody>
      </p:sp>
      <p:pic>
        <p:nvPicPr>
          <p:cNvPr id="5" name="Picture 4">
            <a:extLst>
              <a:ext uri="{FF2B5EF4-FFF2-40B4-BE49-F238E27FC236}">
                <a16:creationId xmlns:a16="http://schemas.microsoft.com/office/drawing/2014/main" id="{66D24391-30D5-E242-9606-7052A17366C1}"/>
              </a:ext>
            </a:extLst>
          </p:cNvPr>
          <p:cNvPicPr>
            <a:picLocks noChangeAspect="1"/>
          </p:cNvPicPr>
          <p:nvPr/>
        </p:nvPicPr>
        <p:blipFill rotWithShape="1">
          <a:blip r:embed="rId2">
            <a:extLst>
              <a:ext uri="{28A0092B-C50C-407E-A947-70E740481C1C}">
                <a14:useLocalDpi xmlns:a14="http://schemas.microsoft.com/office/drawing/2010/main" val="0"/>
              </a:ext>
            </a:extLst>
          </a:blip>
          <a:srcRect t="8921" b="43825"/>
          <a:stretch/>
        </p:blipFill>
        <p:spPr>
          <a:xfrm>
            <a:off x="1424450" y="584008"/>
            <a:ext cx="6358890" cy="4291601"/>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86313546-7C71-0EF9-37AB-7138425F98A1}"/>
              </a:ext>
            </a:extLst>
          </p:cNvPr>
          <p:cNvPicPr>
            <a:picLocks noChangeAspect="1"/>
          </p:cNvPicPr>
          <p:nvPr/>
        </p:nvPicPr>
        <p:blipFill>
          <a:blip r:embed="rId3"/>
          <a:stretch>
            <a:fillRect/>
          </a:stretch>
        </p:blipFill>
        <p:spPr>
          <a:xfrm>
            <a:off x="8129069" y="0"/>
            <a:ext cx="1014931" cy="1126446"/>
          </a:xfrm>
          <a:prstGeom prst="rect">
            <a:avLst/>
          </a:prstGeom>
        </p:spPr>
      </p:pic>
      <p:sp>
        <p:nvSpPr>
          <p:cNvPr id="7" name="Slide Number Placeholder 6">
            <a:extLst>
              <a:ext uri="{FF2B5EF4-FFF2-40B4-BE49-F238E27FC236}">
                <a16:creationId xmlns:a16="http://schemas.microsoft.com/office/drawing/2014/main" id="{C619F424-C1F8-318E-DC96-0A260B06238E}"/>
              </a:ext>
            </a:extLst>
          </p:cNvPr>
          <p:cNvSpPr>
            <a:spLocks noGrp="1"/>
          </p:cNvSpPr>
          <p:nvPr>
            <p:ph type="sldNum" sz="quarter" idx="12"/>
          </p:nvPr>
        </p:nvSpPr>
        <p:spPr/>
        <p:txBody>
          <a:bodyPr/>
          <a:lstStyle/>
          <a:p>
            <a:fld id="{10A01DC5-1685-4615-8240-15192985C6A2}" type="slidenum">
              <a:rPr lang="en-AU" smtClean="0"/>
              <a:pPr/>
              <a:t>119</a:t>
            </a:fld>
            <a:endParaRPr lang="en-AU"/>
          </a:p>
        </p:txBody>
      </p:sp>
      <p:sp>
        <p:nvSpPr>
          <p:cNvPr id="8" name="Footer Placeholder 7">
            <a:extLst>
              <a:ext uri="{FF2B5EF4-FFF2-40B4-BE49-F238E27FC236}">
                <a16:creationId xmlns:a16="http://schemas.microsoft.com/office/drawing/2014/main" id="{97F12FC8-A4B5-D3E0-51AC-A789DFF6C49C}"/>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84BC75-1C4B-27FE-2791-167909D4A3EF}"/>
              </a:ext>
            </a:extLst>
          </p:cNvPr>
          <p:cNvSpPr>
            <a:spLocks noGrp="1"/>
          </p:cNvSpPr>
          <p:nvPr>
            <p:ph type="body" sz="quarter" idx="13"/>
          </p:nvPr>
        </p:nvSpPr>
        <p:spPr/>
        <p:txBody>
          <a:bodyPr/>
          <a:lstStyle/>
          <a:p>
            <a:r>
              <a:rPr lang="en-AU" dirty="0"/>
              <a:t>Multiple database architecture</a:t>
            </a:r>
          </a:p>
        </p:txBody>
      </p:sp>
      <p:pic>
        <p:nvPicPr>
          <p:cNvPr id="5" name="Picture 4">
            <a:extLst>
              <a:ext uri="{FF2B5EF4-FFF2-40B4-BE49-F238E27FC236}">
                <a16:creationId xmlns:a16="http://schemas.microsoft.com/office/drawing/2014/main" id="{E2C4821A-3285-D74B-AAD0-B2C296E23715}"/>
              </a:ext>
            </a:extLst>
          </p:cNvPr>
          <p:cNvPicPr>
            <a:picLocks noChangeAspect="1"/>
          </p:cNvPicPr>
          <p:nvPr/>
        </p:nvPicPr>
        <p:blipFill rotWithShape="1">
          <a:blip r:embed="rId3">
            <a:extLst>
              <a:ext uri="{28A0092B-C50C-407E-A947-70E740481C1C}">
                <a14:useLocalDpi xmlns:a14="http://schemas.microsoft.com/office/drawing/2010/main" val="0"/>
              </a:ext>
            </a:extLst>
          </a:blip>
          <a:srcRect l="21524" t="8505" r="19905" b="50000"/>
          <a:stretch/>
        </p:blipFill>
        <p:spPr>
          <a:xfrm>
            <a:off x="5426255" y="1126446"/>
            <a:ext cx="4217503" cy="4267455"/>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74A33E50-439C-436D-CB36-EBA1AF9017F6}"/>
              </a:ext>
            </a:extLst>
          </p:cNvPr>
          <p:cNvPicPr>
            <a:picLocks noChangeAspect="1"/>
          </p:cNvPicPr>
          <p:nvPr/>
        </p:nvPicPr>
        <p:blipFill>
          <a:blip r:embed="rId4"/>
          <a:stretch>
            <a:fillRect/>
          </a:stretch>
        </p:blipFill>
        <p:spPr>
          <a:xfrm>
            <a:off x="8129069" y="0"/>
            <a:ext cx="1014931" cy="1126446"/>
          </a:xfrm>
          <a:prstGeom prst="rect">
            <a:avLst/>
          </a:prstGeom>
        </p:spPr>
      </p:pic>
      <p:sp>
        <p:nvSpPr>
          <p:cNvPr id="7" name="Slide Number Placeholder 6">
            <a:extLst>
              <a:ext uri="{FF2B5EF4-FFF2-40B4-BE49-F238E27FC236}">
                <a16:creationId xmlns:a16="http://schemas.microsoft.com/office/drawing/2014/main" id="{261D8106-62FC-F0B3-CBB1-F9C8AE204510}"/>
              </a:ext>
            </a:extLst>
          </p:cNvPr>
          <p:cNvSpPr>
            <a:spLocks noGrp="1"/>
          </p:cNvSpPr>
          <p:nvPr>
            <p:ph type="sldNum" sz="quarter" idx="12"/>
          </p:nvPr>
        </p:nvSpPr>
        <p:spPr/>
        <p:txBody>
          <a:bodyPr/>
          <a:lstStyle/>
          <a:p>
            <a:fld id="{10A01DC5-1685-4615-8240-15192985C6A2}" type="slidenum">
              <a:rPr lang="en-AU" smtClean="0"/>
              <a:pPr/>
              <a:t>12</a:t>
            </a:fld>
            <a:endParaRPr lang="en-AU"/>
          </a:p>
        </p:txBody>
      </p:sp>
      <p:sp>
        <p:nvSpPr>
          <p:cNvPr id="8" name="Footer Placeholder 7">
            <a:extLst>
              <a:ext uri="{FF2B5EF4-FFF2-40B4-BE49-F238E27FC236}">
                <a16:creationId xmlns:a16="http://schemas.microsoft.com/office/drawing/2014/main" id="{5F69A340-DA00-4ED6-76C7-BBC417D509B3}"/>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2" name="Content Placeholder 1">
            <a:extLst>
              <a:ext uri="{FF2B5EF4-FFF2-40B4-BE49-F238E27FC236}">
                <a16:creationId xmlns:a16="http://schemas.microsoft.com/office/drawing/2014/main" id="{399B2F0C-466B-9FFA-6804-3E47678A6557}"/>
              </a:ext>
            </a:extLst>
          </p:cNvPr>
          <p:cNvSpPr>
            <a:spLocks noGrp="1"/>
          </p:cNvSpPr>
          <p:nvPr>
            <p:ph idx="1"/>
          </p:nvPr>
        </p:nvSpPr>
        <p:spPr>
          <a:xfrm>
            <a:off x="324000" y="881149"/>
            <a:ext cx="5400000" cy="3777361"/>
          </a:xfrm>
        </p:spPr>
        <p:txBody>
          <a:bodyPr>
            <a:normAutofit lnSpcReduction="10000"/>
          </a:bodyPr>
          <a:lstStyle/>
          <a:p>
            <a:r>
              <a:rPr lang="en-AU" dirty="0"/>
              <a:t>This shows a different architecture used where each component has its own copy of the parts of the database that it needs. </a:t>
            </a:r>
          </a:p>
          <a:p>
            <a:pPr lvl="1"/>
            <a:r>
              <a:rPr lang="en-AU" dirty="0"/>
              <a:t>If one component needs to change the database organization, this does not affect the other component. </a:t>
            </a:r>
          </a:p>
          <a:p>
            <a:r>
              <a:rPr lang="en-AU" dirty="0"/>
              <a:t>However, a multi-database architecture may run more slowly and may cost more to implement and change. </a:t>
            </a:r>
          </a:p>
          <a:p>
            <a:pPr lvl="1"/>
            <a:r>
              <a:rPr lang="en-AU" dirty="0"/>
              <a:t>A multi-database architecture needs a mechanism (component C3) to ensure that the data shared by C1 and C2 is kept consistent when it is changed.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652D48-1BD9-624F-9AE1-F79E808016A4}"/>
              </a:ext>
            </a:extLst>
          </p:cNvPr>
          <p:cNvSpPr>
            <a:spLocks noGrp="1"/>
          </p:cNvSpPr>
          <p:nvPr>
            <p:ph idx="1"/>
          </p:nvPr>
        </p:nvSpPr>
        <p:spPr/>
        <p:txBody>
          <a:bodyPr>
            <a:normAutofit lnSpcReduction="10000"/>
          </a:bodyPr>
          <a:lstStyle/>
          <a:p>
            <a:r>
              <a:rPr lang="en-AU" dirty="0"/>
              <a:t>The REST (</a:t>
            </a:r>
            <a:r>
              <a:rPr lang="en-AU" dirty="0" err="1"/>
              <a:t>REpresentational</a:t>
            </a:r>
            <a:r>
              <a:rPr lang="en-AU" dirty="0"/>
              <a:t> State Transfer) architectural style is based on the idea of transferring representations of digital resources from a server to a client. </a:t>
            </a:r>
          </a:p>
          <a:p>
            <a:pPr lvl="1"/>
            <a:r>
              <a:rPr lang="en-AU" dirty="0"/>
              <a:t>You can think of a resource as any chunk of data such as credit card details, an individual’s medical record, a magazine or newspaper, a library catalogue, and so on.</a:t>
            </a:r>
          </a:p>
          <a:p>
            <a:pPr lvl="1"/>
            <a:r>
              <a:rPr lang="en-AU" dirty="0"/>
              <a:t>Resources are accessed via their unique URI and RESTful services operate on these resources.</a:t>
            </a:r>
          </a:p>
          <a:p>
            <a:r>
              <a:rPr lang="en-AU" dirty="0"/>
              <a:t>This is the fundamental approach used in the web where the resource is a page to be displayed in the user’s browser. </a:t>
            </a:r>
          </a:p>
          <a:p>
            <a:pPr lvl="1"/>
            <a:r>
              <a:rPr lang="en-AU" dirty="0"/>
              <a:t>An HTML representation is generated by the server in response to an HTTP GET request and is transferred to the client for display by a browser or a special-purpose app.</a:t>
            </a:r>
          </a:p>
        </p:txBody>
      </p:sp>
      <p:sp>
        <p:nvSpPr>
          <p:cNvPr id="193" name="The REST (REpresentational State Transfer) architectural style is based on the idea of transferring representations of digital resources from a server to a client.…"/>
          <p:cNvSpPr txBox="1">
            <a:spLocks noGrp="1"/>
          </p:cNvSpPr>
          <p:nvPr>
            <p:ph type="body" sz="quarter" idx="13"/>
          </p:nvPr>
        </p:nvSpPr>
        <p:spPr>
          <a:prstGeom prst="rect">
            <a:avLst/>
          </a:prstGeom>
        </p:spPr>
        <p:txBody>
          <a:bodyPr>
            <a:normAutofit/>
          </a:bodyPr>
          <a:lstStyle/>
          <a:p>
            <a:r>
              <a:rPr lang="en-AU" dirty="0"/>
              <a:t>RESTful services</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9006BCE5-E435-73C7-C114-3C60AE198840}"/>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529888F3-ABF1-A560-F608-524F40250D57}"/>
              </a:ext>
            </a:extLst>
          </p:cNvPr>
          <p:cNvSpPr>
            <a:spLocks noGrp="1"/>
          </p:cNvSpPr>
          <p:nvPr>
            <p:ph type="sldNum" sz="quarter" idx="12"/>
          </p:nvPr>
        </p:nvSpPr>
        <p:spPr/>
        <p:txBody>
          <a:bodyPr/>
          <a:lstStyle/>
          <a:p>
            <a:fld id="{10A01DC5-1685-4615-8240-15192985C6A2}" type="slidenum">
              <a:rPr lang="en-AU" smtClean="0"/>
              <a:pPr/>
              <a:t>120</a:t>
            </a:fld>
            <a:endParaRPr lang="en-AU"/>
          </a:p>
        </p:txBody>
      </p:sp>
      <p:sp>
        <p:nvSpPr>
          <p:cNvPr id="6" name="Footer Placeholder 5">
            <a:extLst>
              <a:ext uri="{FF2B5EF4-FFF2-40B4-BE49-F238E27FC236}">
                <a16:creationId xmlns:a16="http://schemas.microsoft.com/office/drawing/2014/main" id="{685AAF30-E2B9-C606-604F-12DF91832826}"/>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6FBB06-B4B3-228E-020F-A2B32758C6B0}"/>
              </a:ext>
            </a:extLst>
          </p:cNvPr>
          <p:cNvSpPr>
            <a:spLocks noGrp="1"/>
          </p:cNvSpPr>
          <p:nvPr>
            <p:ph idx="1"/>
          </p:nvPr>
        </p:nvSpPr>
        <p:spPr/>
        <p:txBody>
          <a:bodyPr>
            <a:normAutofit fontScale="85000" lnSpcReduction="20000"/>
          </a:bodyPr>
          <a:lstStyle/>
          <a:p>
            <a:r>
              <a:rPr lang="en-AU" b="1" i="1" dirty="0"/>
              <a:t>Use HTTP verbs</a:t>
            </a:r>
            <a:br>
              <a:rPr lang="en-AU" dirty="0"/>
            </a:br>
            <a:r>
              <a:rPr lang="en-AU" dirty="0"/>
              <a:t>The basic methods defined in the HTTP protocol (GET, PUT,  POST,  DELETE) must be used to access the operations made available by the service.</a:t>
            </a:r>
          </a:p>
          <a:p>
            <a:r>
              <a:rPr lang="en-AU" b="1" i="1" dirty="0"/>
              <a:t>Stateless services</a:t>
            </a:r>
            <a:br>
              <a:rPr lang="en-AU" dirty="0"/>
            </a:br>
            <a:r>
              <a:rPr lang="en-AU" dirty="0"/>
              <a:t>Services must never maintain internal state. As I have already explained, microservices are stateless so fit with this principle.</a:t>
            </a:r>
          </a:p>
          <a:p>
            <a:r>
              <a:rPr lang="en-AU" b="1" i="1" dirty="0"/>
              <a:t>URI addressable</a:t>
            </a:r>
            <a:br>
              <a:rPr lang="en-AU" dirty="0"/>
            </a:br>
            <a:r>
              <a:rPr lang="en-AU" dirty="0"/>
              <a:t>All resources must have a URI, with a hierarchical structure, that is used to access sub-resources.</a:t>
            </a:r>
          </a:p>
          <a:p>
            <a:r>
              <a:rPr lang="en-AU" b="1" i="1" dirty="0"/>
              <a:t>Use XML or JSON</a:t>
            </a:r>
            <a:br>
              <a:rPr lang="en-AU" dirty="0"/>
            </a:br>
            <a:r>
              <a:rPr lang="en-AU" dirty="0"/>
              <a:t>Resources should normally be represented in JSON or XML or both. Other representations, such as audio and video representations, may be used if appropriate.</a:t>
            </a:r>
          </a:p>
        </p:txBody>
      </p:sp>
      <p:sp>
        <p:nvSpPr>
          <p:cNvPr id="197" name="Use HTTP verbs The basic methods defined in the HTTP protocol (GET, PUT,  POST,  DELETE) must be used to access the operations made available by the service.…"/>
          <p:cNvSpPr txBox="1">
            <a:spLocks noGrp="1"/>
          </p:cNvSpPr>
          <p:nvPr>
            <p:ph type="body" sz="quarter" idx="13"/>
          </p:nvPr>
        </p:nvSpPr>
        <p:spPr>
          <a:prstGeom prst="rect">
            <a:avLst/>
          </a:prstGeom>
        </p:spPr>
        <p:txBody>
          <a:bodyPr>
            <a:normAutofit/>
          </a:bodyPr>
          <a:lstStyle/>
          <a:p>
            <a:r>
              <a:rPr lang="en-AU" dirty="0"/>
              <a:t>RESTful service principles</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7D1C03A3-C181-7C37-56FC-54FEDD955264}"/>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1496E983-A89C-A3BE-6556-9B356283242C}"/>
              </a:ext>
            </a:extLst>
          </p:cNvPr>
          <p:cNvSpPr>
            <a:spLocks noGrp="1"/>
          </p:cNvSpPr>
          <p:nvPr>
            <p:ph type="sldNum" sz="quarter" idx="12"/>
          </p:nvPr>
        </p:nvSpPr>
        <p:spPr/>
        <p:txBody>
          <a:bodyPr/>
          <a:lstStyle/>
          <a:p>
            <a:fld id="{10A01DC5-1685-4615-8240-15192985C6A2}" type="slidenum">
              <a:rPr lang="en-AU" smtClean="0"/>
              <a:pPr/>
              <a:t>121</a:t>
            </a:fld>
            <a:endParaRPr lang="en-AU"/>
          </a:p>
        </p:txBody>
      </p:sp>
      <p:sp>
        <p:nvSpPr>
          <p:cNvPr id="6" name="Footer Placeholder 5">
            <a:extLst>
              <a:ext uri="{FF2B5EF4-FFF2-40B4-BE49-F238E27FC236}">
                <a16:creationId xmlns:a16="http://schemas.microsoft.com/office/drawing/2014/main" id="{0CC6F59A-C324-12D2-01D7-6DAC95423606}"/>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93290B-796E-816D-652C-DBD69E1BCB0E}"/>
              </a:ext>
            </a:extLst>
          </p:cNvPr>
          <p:cNvSpPr>
            <a:spLocks noGrp="1"/>
          </p:cNvSpPr>
          <p:nvPr>
            <p:ph idx="1"/>
          </p:nvPr>
        </p:nvSpPr>
        <p:spPr/>
        <p:txBody>
          <a:bodyPr>
            <a:normAutofit fontScale="77500" lnSpcReduction="20000"/>
          </a:bodyPr>
          <a:lstStyle/>
          <a:p>
            <a:pPr defTabSz="289580">
              <a:spcBef>
                <a:spcPts val="1477"/>
              </a:spcBef>
              <a:defRPr sz="2256"/>
            </a:pPr>
            <a:r>
              <a:rPr lang="en-AU" b="1" i="1" dirty="0"/>
              <a:t>Create</a:t>
            </a:r>
            <a:br>
              <a:rPr lang="en-AU" dirty="0"/>
            </a:br>
            <a:r>
              <a:rPr lang="en-AU" dirty="0"/>
              <a:t>Implemented using HTTP POST, which creates the resource with the given URI. If the resource has already been created, an error is returned.</a:t>
            </a:r>
          </a:p>
          <a:p>
            <a:pPr defTabSz="289580">
              <a:spcBef>
                <a:spcPts val="1477"/>
              </a:spcBef>
              <a:defRPr sz="2256"/>
            </a:pPr>
            <a:r>
              <a:rPr lang="en-AU" b="1" i="1" dirty="0"/>
              <a:t>Read</a:t>
            </a:r>
            <a:br>
              <a:rPr lang="en-AU" dirty="0"/>
            </a:br>
            <a:r>
              <a:rPr lang="en-AU" dirty="0"/>
              <a:t>Implemented using HTTP GET, which reads the resource and returns its value. GET operations should never update a resource so that successive GET operations with no intervening PUT operations always return the same value.</a:t>
            </a:r>
          </a:p>
          <a:p>
            <a:pPr defTabSz="289580">
              <a:spcBef>
                <a:spcPts val="1477"/>
              </a:spcBef>
              <a:defRPr sz="2256"/>
            </a:pPr>
            <a:r>
              <a:rPr lang="en-AU" b="1" i="1" dirty="0"/>
              <a:t>Update</a:t>
            </a:r>
            <a:br>
              <a:rPr lang="en-AU" dirty="0"/>
            </a:br>
            <a:r>
              <a:rPr lang="en-AU" dirty="0"/>
              <a:t>Implemented using HTTP PUT, which modifies an existing resource. PUT should not be used for resource creation.</a:t>
            </a:r>
          </a:p>
          <a:p>
            <a:pPr defTabSz="289580">
              <a:spcBef>
                <a:spcPts val="1477"/>
              </a:spcBef>
              <a:defRPr sz="2256"/>
            </a:pPr>
            <a:r>
              <a:rPr lang="en-AU" b="1" i="1" dirty="0"/>
              <a:t>Delete</a:t>
            </a:r>
            <a:br>
              <a:rPr lang="en-AU" dirty="0"/>
            </a:br>
            <a:r>
              <a:rPr lang="en-AU" dirty="0"/>
              <a:t>Implemented using HTTP DELETE, which makes the resource inaccessible using the specified URI. The resource may or may not be physically deleted.</a:t>
            </a:r>
          </a:p>
        </p:txBody>
      </p:sp>
      <p:pic>
        <p:nvPicPr>
          <p:cNvPr id="5" name="Picture 4" descr="A picture containing text, stationary, colorful&#10;&#10;Description automatically generated">
            <a:extLst>
              <a:ext uri="{FF2B5EF4-FFF2-40B4-BE49-F238E27FC236}">
                <a16:creationId xmlns:a16="http://schemas.microsoft.com/office/drawing/2014/main" id="{008A4BD1-829C-0399-092F-CC0D071D3BC9}"/>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169F7D4F-CC40-AD35-2692-B5602B07D354}"/>
              </a:ext>
            </a:extLst>
          </p:cNvPr>
          <p:cNvSpPr>
            <a:spLocks noGrp="1"/>
          </p:cNvSpPr>
          <p:nvPr>
            <p:ph type="sldNum" sz="quarter" idx="12"/>
          </p:nvPr>
        </p:nvSpPr>
        <p:spPr/>
        <p:txBody>
          <a:bodyPr/>
          <a:lstStyle/>
          <a:p>
            <a:fld id="{10A01DC5-1685-4615-8240-15192985C6A2}" type="slidenum">
              <a:rPr lang="en-AU" smtClean="0"/>
              <a:pPr/>
              <a:t>122</a:t>
            </a:fld>
            <a:endParaRPr lang="en-AU"/>
          </a:p>
        </p:txBody>
      </p:sp>
      <p:sp>
        <p:nvSpPr>
          <p:cNvPr id="6" name="Footer Placeholder 5">
            <a:extLst>
              <a:ext uri="{FF2B5EF4-FFF2-40B4-BE49-F238E27FC236}">
                <a16:creationId xmlns:a16="http://schemas.microsoft.com/office/drawing/2014/main" id="{F375F46B-80F4-950C-BD08-995C895A2954}"/>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8" name="Text Placeholder 7">
            <a:extLst>
              <a:ext uri="{FF2B5EF4-FFF2-40B4-BE49-F238E27FC236}">
                <a16:creationId xmlns:a16="http://schemas.microsoft.com/office/drawing/2014/main" id="{6A178CB1-D478-A21E-7F55-97EB113A60F1}"/>
              </a:ext>
            </a:extLst>
          </p:cNvPr>
          <p:cNvSpPr>
            <a:spLocks noGrp="1"/>
          </p:cNvSpPr>
          <p:nvPr>
            <p:ph type="body" sz="quarter" idx="13"/>
          </p:nvPr>
        </p:nvSpPr>
        <p:spPr/>
        <p:txBody>
          <a:bodyPr/>
          <a:lstStyle/>
          <a:p>
            <a:r>
              <a:rPr lang="en-AU" dirty="0"/>
              <a:t>RESTful service operations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EBB6B9-6189-0F06-8AE0-CDE3BC2459B5}"/>
              </a:ext>
            </a:extLst>
          </p:cNvPr>
          <p:cNvSpPr>
            <a:spLocks noGrp="1"/>
          </p:cNvSpPr>
          <p:nvPr>
            <p:ph idx="1"/>
          </p:nvPr>
        </p:nvSpPr>
        <p:spPr/>
        <p:txBody>
          <a:bodyPr>
            <a:normAutofit fontScale="62500" lnSpcReduction="20000"/>
          </a:bodyPr>
          <a:lstStyle/>
          <a:p>
            <a:pPr marL="128239" indent="-128239" defTabSz="304983">
              <a:spcBef>
                <a:spcPts val="1529"/>
              </a:spcBef>
              <a:defRPr sz="2772"/>
            </a:pPr>
            <a:r>
              <a:rPr lang="en-AU" dirty="0"/>
              <a:t>Imagine a system that maintains information about incidents, such as traffic delays, roadworks and accidents on a national road network. This system can be accessed via a browser using the URL:</a:t>
            </a:r>
          </a:p>
          <a:p>
            <a:pPr marL="477364" lvl="1" indent="-238682" defTabSz="304983">
              <a:spcBef>
                <a:spcPts val="1529"/>
              </a:spcBef>
              <a:defRPr sz="2376"/>
            </a:pPr>
            <a:r>
              <a:rPr lang="en-AU" u="sng" dirty="0"/>
              <a:t>https://trafficinfo.net/incidents/</a:t>
            </a:r>
            <a:r>
              <a:rPr lang="en-AU" dirty="0"/>
              <a:t>  (not a real link!)</a:t>
            </a:r>
          </a:p>
          <a:p>
            <a:pPr marL="128239" indent="-128239" defTabSz="304983">
              <a:spcBef>
                <a:spcPts val="1529"/>
              </a:spcBef>
              <a:defRPr sz="2772"/>
            </a:pPr>
            <a:r>
              <a:rPr lang="en-AU" dirty="0"/>
              <a:t>Users can query the system to discover incidents on the roads on which they are planning to travel.</a:t>
            </a:r>
          </a:p>
          <a:p>
            <a:pPr marL="128239" indent="-128239" defTabSz="304983">
              <a:spcBef>
                <a:spcPts val="1529"/>
              </a:spcBef>
              <a:defRPr sz="2772"/>
            </a:pPr>
            <a:r>
              <a:rPr lang="en-AU" dirty="0"/>
              <a:t>When implemented as a RESTful web service, you need to design the resource structure so that incidents are organized hierarchically. </a:t>
            </a:r>
          </a:p>
          <a:p>
            <a:pPr marL="477364" lvl="1" indent="-238682" defTabSz="304983">
              <a:spcBef>
                <a:spcPts val="1529"/>
              </a:spcBef>
              <a:defRPr sz="2376"/>
            </a:pPr>
            <a:r>
              <a:rPr lang="en-AU" dirty="0"/>
              <a:t>For example, incidents may be recorded according to the road identifier (e.g. A90), the location (e.g. </a:t>
            </a:r>
            <a:r>
              <a:rPr lang="en-AU" dirty="0" err="1"/>
              <a:t>stonehaven</a:t>
            </a:r>
            <a:r>
              <a:rPr lang="en-AU" dirty="0"/>
              <a:t>), the carriageway direction (e.g. north) and an incident number (e.g. 1).  Therefore, each incident can be accessed using its URI:</a:t>
            </a:r>
          </a:p>
          <a:p>
            <a:pPr marL="477364" lvl="1" indent="-238682" defTabSz="304983">
              <a:spcBef>
                <a:spcPts val="1529"/>
              </a:spcBef>
              <a:defRPr sz="2376"/>
            </a:pPr>
            <a:r>
              <a:rPr lang="en-AU" u="sng" dirty="0"/>
              <a:t>https://trafficinfo.net/incidents/A90/stonehaven/north/1</a:t>
            </a:r>
            <a:r>
              <a:rPr lang="en-AU" dirty="0"/>
              <a:t> (not a real link!)</a:t>
            </a:r>
            <a:endParaRPr lang="en-AU" dirty="0">
              <a:hlinkClick r:id="rId2"/>
            </a:endParaRPr>
          </a:p>
        </p:txBody>
      </p:sp>
      <p:pic>
        <p:nvPicPr>
          <p:cNvPr id="5" name="Picture 4" descr="A picture containing text, stationary, colorful&#10;&#10;Description automatically generated">
            <a:extLst>
              <a:ext uri="{FF2B5EF4-FFF2-40B4-BE49-F238E27FC236}">
                <a16:creationId xmlns:a16="http://schemas.microsoft.com/office/drawing/2014/main" id="{7926458E-37F5-CBFB-798A-E32D34026568}"/>
              </a:ext>
            </a:extLst>
          </p:cNvPr>
          <p:cNvPicPr>
            <a:picLocks noChangeAspect="1"/>
          </p:cNvPicPr>
          <p:nvPr/>
        </p:nvPicPr>
        <p:blipFill>
          <a:blip r:embed="rId3"/>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CBB7C901-B772-A5FA-8009-B4291342D8BA}"/>
              </a:ext>
            </a:extLst>
          </p:cNvPr>
          <p:cNvSpPr>
            <a:spLocks noGrp="1"/>
          </p:cNvSpPr>
          <p:nvPr>
            <p:ph type="sldNum" sz="quarter" idx="12"/>
          </p:nvPr>
        </p:nvSpPr>
        <p:spPr/>
        <p:txBody>
          <a:bodyPr/>
          <a:lstStyle/>
          <a:p>
            <a:fld id="{10A01DC5-1685-4615-8240-15192985C6A2}" type="slidenum">
              <a:rPr lang="en-AU" smtClean="0"/>
              <a:pPr/>
              <a:t>123</a:t>
            </a:fld>
            <a:endParaRPr lang="en-AU"/>
          </a:p>
        </p:txBody>
      </p:sp>
      <p:sp>
        <p:nvSpPr>
          <p:cNvPr id="6" name="Footer Placeholder 5">
            <a:extLst>
              <a:ext uri="{FF2B5EF4-FFF2-40B4-BE49-F238E27FC236}">
                <a16:creationId xmlns:a16="http://schemas.microsoft.com/office/drawing/2014/main" id="{CC5BD019-B94C-F67E-ED2C-3D4DDB1DC7D0}"/>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8" name="Text Placeholder 7">
            <a:extLst>
              <a:ext uri="{FF2B5EF4-FFF2-40B4-BE49-F238E27FC236}">
                <a16:creationId xmlns:a16="http://schemas.microsoft.com/office/drawing/2014/main" id="{61DD2A6C-0F0E-1AD5-BA94-4D9E030D1089}"/>
              </a:ext>
            </a:extLst>
          </p:cNvPr>
          <p:cNvSpPr>
            <a:spLocks noGrp="1"/>
          </p:cNvSpPr>
          <p:nvPr>
            <p:ph type="body" sz="quarter" idx="13"/>
          </p:nvPr>
        </p:nvSpPr>
        <p:spPr/>
        <p:txBody>
          <a:bodyPr/>
          <a:lstStyle/>
          <a:p>
            <a:r>
              <a:rPr lang="en-AU" dirty="0"/>
              <a:t>Road information system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43E919-560A-DC7E-96A8-F9ABF8E3C09A}"/>
              </a:ext>
            </a:extLst>
          </p:cNvPr>
          <p:cNvSpPr>
            <a:spLocks noGrp="1"/>
          </p:cNvSpPr>
          <p:nvPr>
            <p:ph idx="1"/>
          </p:nvPr>
        </p:nvSpPr>
        <p:spPr/>
        <p:txBody>
          <a:bodyPr/>
          <a:lstStyle/>
          <a:p>
            <a:r>
              <a:rPr lang="en-AU" dirty="0"/>
              <a:t>Incident ID: A90N17061714391</a:t>
            </a:r>
          </a:p>
          <a:p>
            <a:r>
              <a:rPr lang="en-AU" dirty="0"/>
              <a:t>Date: 17 June 2017</a:t>
            </a:r>
          </a:p>
          <a:p>
            <a:r>
              <a:rPr lang="en-AU" dirty="0"/>
              <a:t>Time reported: 1439</a:t>
            </a:r>
          </a:p>
          <a:p>
            <a:r>
              <a:rPr lang="en-AU" dirty="0"/>
              <a:t>Severity: Significant</a:t>
            </a:r>
          </a:p>
          <a:p>
            <a:r>
              <a:rPr lang="en-AU" dirty="0"/>
              <a:t>Description: Broken-down bus on north carriageway. One lane closed. Expect delays of up to 30 minutes</a:t>
            </a:r>
          </a:p>
        </p:txBody>
      </p:sp>
      <p:sp>
        <p:nvSpPr>
          <p:cNvPr id="209" name="Incident ID: A90N17061714391…"/>
          <p:cNvSpPr txBox="1">
            <a:spLocks noGrp="1"/>
          </p:cNvSpPr>
          <p:nvPr>
            <p:ph type="body" sz="quarter" idx="13"/>
          </p:nvPr>
        </p:nvSpPr>
        <p:spPr>
          <a:prstGeom prst="rect">
            <a:avLst/>
          </a:prstGeom>
        </p:spPr>
        <p:txBody>
          <a:bodyPr>
            <a:normAutofit/>
          </a:bodyPr>
          <a:lstStyle/>
          <a:p>
            <a:r>
              <a:rPr lang="en-AU" dirty="0"/>
              <a:t>Incident description</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EC8FA5EE-35BA-2988-4A8A-B7818C70724F}"/>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F8EA7204-3BE1-7CF8-2F9A-40E7DC7856ED}"/>
              </a:ext>
            </a:extLst>
          </p:cNvPr>
          <p:cNvSpPr>
            <a:spLocks noGrp="1"/>
          </p:cNvSpPr>
          <p:nvPr>
            <p:ph type="sldNum" sz="quarter" idx="12"/>
          </p:nvPr>
        </p:nvSpPr>
        <p:spPr/>
        <p:txBody>
          <a:bodyPr/>
          <a:lstStyle/>
          <a:p>
            <a:fld id="{10A01DC5-1685-4615-8240-15192985C6A2}" type="slidenum">
              <a:rPr lang="en-AU" smtClean="0"/>
              <a:pPr/>
              <a:t>124</a:t>
            </a:fld>
            <a:endParaRPr lang="en-AU"/>
          </a:p>
        </p:txBody>
      </p:sp>
      <p:sp>
        <p:nvSpPr>
          <p:cNvPr id="6" name="Footer Placeholder 5">
            <a:extLst>
              <a:ext uri="{FF2B5EF4-FFF2-40B4-BE49-F238E27FC236}">
                <a16:creationId xmlns:a16="http://schemas.microsoft.com/office/drawing/2014/main" id="{76205D37-9C31-B119-8F92-93B82A1D6D74}"/>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006EB3-C88B-DC49-8E0E-275EB1526C9D}"/>
              </a:ext>
            </a:extLst>
          </p:cNvPr>
          <p:cNvSpPr>
            <a:spLocks noGrp="1"/>
          </p:cNvSpPr>
          <p:nvPr>
            <p:ph idx="1"/>
          </p:nvPr>
        </p:nvSpPr>
        <p:spPr/>
        <p:txBody>
          <a:bodyPr/>
          <a:lstStyle/>
          <a:p>
            <a:r>
              <a:rPr lang="en-AU" dirty="0"/>
              <a:t>Retrieve</a:t>
            </a:r>
          </a:p>
          <a:p>
            <a:pPr lvl="1"/>
            <a:r>
              <a:rPr lang="en-AU" dirty="0"/>
              <a:t>Returns information about a reported incident or incidents. Accessed using the GET verb.</a:t>
            </a:r>
          </a:p>
          <a:p>
            <a:r>
              <a:rPr lang="en-AU" dirty="0"/>
              <a:t>Add</a:t>
            </a:r>
          </a:p>
          <a:p>
            <a:pPr lvl="1"/>
            <a:r>
              <a:rPr lang="en-AU" dirty="0"/>
              <a:t>Adds information about a new incident. Accessed using the POST verb.</a:t>
            </a:r>
          </a:p>
          <a:p>
            <a:r>
              <a:rPr lang="en-AU" dirty="0"/>
              <a:t>Update</a:t>
            </a:r>
          </a:p>
          <a:p>
            <a:pPr lvl="1"/>
            <a:r>
              <a:rPr lang="en-AU" dirty="0"/>
              <a:t>Updates the information about a reported incident. Accessed using the PUT verb.</a:t>
            </a:r>
          </a:p>
          <a:p>
            <a:r>
              <a:rPr lang="en-AU" dirty="0"/>
              <a:t>Delete</a:t>
            </a:r>
          </a:p>
          <a:p>
            <a:pPr lvl="1"/>
            <a:r>
              <a:rPr lang="en-AU" dirty="0"/>
              <a:t>Deletes an incident. The DELETE verb is used when an incident has been cleared.</a:t>
            </a:r>
          </a:p>
        </p:txBody>
      </p:sp>
      <p:sp>
        <p:nvSpPr>
          <p:cNvPr id="213" name="Retrieve…"/>
          <p:cNvSpPr txBox="1">
            <a:spLocks noGrp="1"/>
          </p:cNvSpPr>
          <p:nvPr>
            <p:ph type="body" sz="quarter" idx="13"/>
          </p:nvPr>
        </p:nvSpPr>
        <p:spPr>
          <a:prstGeom prst="rect">
            <a:avLst/>
          </a:prstGeom>
        </p:spPr>
        <p:txBody>
          <a:bodyPr>
            <a:normAutofit/>
          </a:bodyPr>
          <a:lstStyle/>
          <a:p>
            <a:r>
              <a:rPr lang="en-AU" dirty="0"/>
              <a:t>Service operations</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E6ED95C6-2BA8-2074-EF9D-470A4A128A12}"/>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013B7BF7-875B-7063-650F-CB38D03FEE7F}"/>
              </a:ext>
            </a:extLst>
          </p:cNvPr>
          <p:cNvSpPr>
            <a:spLocks noGrp="1"/>
          </p:cNvSpPr>
          <p:nvPr>
            <p:ph type="sldNum" sz="quarter" idx="12"/>
          </p:nvPr>
        </p:nvSpPr>
        <p:spPr/>
        <p:txBody>
          <a:bodyPr/>
          <a:lstStyle/>
          <a:p>
            <a:fld id="{10A01DC5-1685-4615-8240-15192985C6A2}" type="slidenum">
              <a:rPr lang="en-AU" smtClean="0"/>
              <a:pPr/>
              <a:t>125</a:t>
            </a:fld>
            <a:endParaRPr lang="en-AU"/>
          </a:p>
        </p:txBody>
      </p:sp>
      <p:sp>
        <p:nvSpPr>
          <p:cNvPr id="6" name="Footer Placeholder 5">
            <a:extLst>
              <a:ext uri="{FF2B5EF4-FFF2-40B4-BE49-F238E27FC236}">
                <a16:creationId xmlns:a16="http://schemas.microsoft.com/office/drawing/2014/main" id="{6DC8ABF9-A3FD-D699-2B1D-93AF56A908BE}"/>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E3F0D7-837A-D214-8052-8790B10467FF}"/>
              </a:ext>
            </a:extLst>
          </p:cNvPr>
          <p:cNvSpPr>
            <a:spLocks noGrp="1"/>
          </p:cNvSpPr>
          <p:nvPr>
            <p:ph type="body" sz="quarter" idx="13"/>
          </p:nvPr>
        </p:nvSpPr>
        <p:spPr/>
        <p:txBody>
          <a:bodyPr>
            <a:normAutofit/>
          </a:bodyPr>
          <a:lstStyle/>
          <a:p>
            <a:r>
              <a:rPr lang="en-AU" dirty="0"/>
              <a:t>HTTP request and response processing</a:t>
            </a:r>
          </a:p>
        </p:txBody>
      </p:sp>
      <p:pic>
        <p:nvPicPr>
          <p:cNvPr id="5" name="Picture 4">
            <a:extLst>
              <a:ext uri="{FF2B5EF4-FFF2-40B4-BE49-F238E27FC236}">
                <a16:creationId xmlns:a16="http://schemas.microsoft.com/office/drawing/2014/main" id="{A16A3F56-C3D5-5F41-B308-05ED49179B9B}"/>
              </a:ext>
            </a:extLst>
          </p:cNvPr>
          <p:cNvPicPr>
            <a:picLocks noChangeAspect="1"/>
          </p:cNvPicPr>
          <p:nvPr/>
        </p:nvPicPr>
        <p:blipFill rotWithShape="1">
          <a:blip r:embed="rId2">
            <a:extLst>
              <a:ext uri="{28A0092B-C50C-407E-A947-70E740481C1C}">
                <a14:useLocalDpi xmlns:a14="http://schemas.microsoft.com/office/drawing/2010/main" val="0"/>
              </a:ext>
            </a:extLst>
          </a:blip>
          <a:srcRect l="10821" t="10587" r="10391" b="57563"/>
          <a:stretch/>
        </p:blipFill>
        <p:spPr>
          <a:xfrm>
            <a:off x="1498148" y="869546"/>
            <a:ext cx="6147706" cy="3549431"/>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0A46D51F-5EED-2ACD-3F57-60F4AF4F7181}"/>
              </a:ext>
            </a:extLst>
          </p:cNvPr>
          <p:cNvPicPr>
            <a:picLocks noChangeAspect="1"/>
          </p:cNvPicPr>
          <p:nvPr/>
        </p:nvPicPr>
        <p:blipFill>
          <a:blip r:embed="rId3"/>
          <a:stretch>
            <a:fillRect/>
          </a:stretch>
        </p:blipFill>
        <p:spPr>
          <a:xfrm>
            <a:off x="8129069" y="0"/>
            <a:ext cx="1014931" cy="1126446"/>
          </a:xfrm>
          <a:prstGeom prst="rect">
            <a:avLst/>
          </a:prstGeom>
        </p:spPr>
      </p:pic>
      <p:sp>
        <p:nvSpPr>
          <p:cNvPr id="7" name="Slide Number Placeholder 6">
            <a:extLst>
              <a:ext uri="{FF2B5EF4-FFF2-40B4-BE49-F238E27FC236}">
                <a16:creationId xmlns:a16="http://schemas.microsoft.com/office/drawing/2014/main" id="{63B95F0B-8288-2B6B-F5DF-6224C1379FE2}"/>
              </a:ext>
            </a:extLst>
          </p:cNvPr>
          <p:cNvSpPr>
            <a:spLocks noGrp="1"/>
          </p:cNvSpPr>
          <p:nvPr>
            <p:ph type="sldNum" sz="quarter" idx="12"/>
          </p:nvPr>
        </p:nvSpPr>
        <p:spPr/>
        <p:txBody>
          <a:bodyPr/>
          <a:lstStyle/>
          <a:p>
            <a:fld id="{10A01DC5-1685-4615-8240-15192985C6A2}" type="slidenum">
              <a:rPr lang="en-AU" smtClean="0"/>
              <a:pPr/>
              <a:t>126</a:t>
            </a:fld>
            <a:endParaRPr lang="en-AU"/>
          </a:p>
        </p:txBody>
      </p:sp>
      <p:sp>
        <p:nvSpPr>
          <p:cNvPr id="8" name="Footer Placeholder 7">
            <a:extLst>
              <a:ext uri="{FF2B5EF4-FFF2-40B4-BE49-F238E27FC236}">
                <a16:creationId xmlns:a16="http://schemas.microsoft.com/office/drawing/2014/main" id="{DF6AFC3E-DA22-A026-076E-E9C7946CDEFD}"/>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01AD95-CFE1-74C9-5548-30F107554BF5}"/>
              </a:ext>
            </a:extLst>
          </p:cNvPr>
          <p:cNvSpPr>
            <a:spLocks noGrp="1"/>
          </p:cNvSpPr>
          <p:nvPr>
            <p:ph type="body" sz="quarter" idx="13"/>
          </p:nvPr>
        </p:nvSpPr>
        <p:spPr/>
        <p:txBody>
          <a:bodyPr>
            <a:normAutofit lnSpcReduction="10000"/>
          </a:bodyPr>
          <a:lstStyle/>
          <a:p>
            <a:r>
              <a:rPr lang="en-AU" dirty="0"/>
              <a:t>HTTP request and response message organization</a:t>
            </a:r>
          </a:p>
        </p:txBody>
      </p:sp>
      <p:pic>
        <p:nvPicPr>
          <p:cNvPr id="5" name="Picture 4">
            <a:extLst>
              <a:ext uri="{FF2B5EF4-FFF2-40B4-BE49-F238E27FC236}">
                <a16:creationId xmlns:a16="http://schemas.microsoft.com/office/drawing/2014/main" id="{773F04BC-18FA-5142-ABA8-A73407488510}"/>
              </a:ext>
            </a:extLst>
          </p:cNvPr>
          <p:cNvPicPr>
            <a:picLocks noChangeAspect="1"/>
          </p:cNvPicPr>
          <p:nvPr/>
        </p:nvPicPr>
        <p:blipFill rotWithShape="1">
          <a:blip r:embed="rId2">
            <a:extLst>
              <a:ext uri="{28A0092B-C50C-407E-A947-70E740481C1C}">
                <a14:useLocalDpi xmlns:a14="http://schemas.microsoft.com/office/drawing/2010/main" val="0"/>
              </a:ext>
            </a:extLst>
          </a:blip>
          <a:srcRect t="9754" b="72344"/>
          <a:stretch/>
        </p:blipFill>
        <p:spPr>
          <a:xfrm>
            <a:off x="1052680" y="887993"/>
            <a:ext cx="7038641" cy="1799697"/>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CC83B77F-BE5F-73AC-08D7-A36AFBB1CB9F}"/>
              </a:ext>
            </a:extLst>
          </p:cNvPr>
          <p:cNvPicPr>
            <a:picLocks noChangeAspect="1"/>
          </p:cNvPicPr>
          <p:nvPr/>
        </p:nvPicPr>
        <p:blipFill>
          <a:blip r:embed="rId3"/>
          <a:stretch>
            <a:fillRect/>
          </a:stretch>
        </p:blipFill>
        <p:spPr>
          <a:xfrm>
            <a:off x="8129069" y="0"/>
            <a:ext cx="1014931" cy="1126446"/>
          </a:xfrm>
          <a:prstGeom prst="rect">
            <a:avLst/>
          </a:prstGeom>
        </p:spPr>
      </p:pic>
      <p:sp>
        <p:nvSpPr>
          <p:cNvPr id="7" name="Slide Number Placeholder 6">
            <a:extLst>
              <a:ext uri="{FF2B5EF4-FFF2-40B4-BE49-F238E27FC236}">
                <a16:creationId xmlns:a16="http://schemas.microsoft.com/office/drawing/2014/main" id="{39A35226-4268-9B1A-1BDB-A37E873BA831}"/>
              </a:ext>
            </a:extLst>
          </p:cNvPr>
          <p:cNvSpPr>
            <a:spLocks noGrp="1"/>
          </p:cNvSpPr>
          <p:nvPr>
            <p:ph type="sldNum" sz="quarter" idx="12"/>
          </p:nvPr>
        </p:nvSpPr>
        <p:spPr/>
        <p:txBody>
          <a:bodyPr/>
          <a:lstStyle/>
          <a:p>
            <a:fld id="{10A01DC5-1685-4615-8240-15192985C6A2}" type="slidenum">
              <a:rPr lang="en-AU" smtClean="0"/>
              <a:pPr/>
              <a:t>127</a:t>
            </a:fld>
            <a:endParaRPr lang="en-AU"/>
          </a:p>
        </p:txBody>
      </p:sp>
      <p:sp>
        <p:nvSpPr>
          <p:cNvPr id="8" name="Footer Placeholder 7">
            <a:extLst>
              <a:ext uri="{FF2B5EF4-FFF2-40B4-BE49-F238E27FC236}">
                <a16:creationId xmlns:a16="http://schemas.microsoft.com/office/drawing/2014/main" id="{E0C202B4-C809-F2E3-01DD-82596BA96F75}"/>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F3AB96-16BE-7317-25B4-52FA9C556E91}"/>
              </a:ext>
            </a:extLst>
          </p:cNvPr>
          <p:cNvSpPr>
            <a:spLocks noGrp="1"/>
          </p:cNvSpPr>
          <p:nvPr>
            <p:ph idx="1"/>
          </p:nvPr>
        </p:nvSpPr>
        <p:spPr/>
        <p:txBody>
          <a:bodyPr>
            <a:normAutofit fontScale="92500"/>
          </a:bodyPr>
          <a:lstStyle/>
          <a:p>
            <a:pPr marL="0" indent="0">
              <a:buNone/>
              <a:defRPr b="1" i="1"/>
            </a:pPr>
            <a:r>
              <a:rPr lang="en-AU" dirty="0"/>
              <a:t>JSON</a:t>
            </a:r>
          </a:p>
          <a:p>
            <a:pPr marL="0" indent="0">
              <a:buNone/>
            </a:pPr>
            <a:r>
              <a:rPr lang="en-AU" sz="2200" dirty="0">
                <a:latin typeface="Andale Mono" panose="020B0509000000000004" pitchFamily="49" charset="0"/>
              </a:rPr>
              <a:t>{</a:t>
            </a:r>
            <a:br>
              <a:rPr lang="en-AU" sz="2200" dirty="0">
                <a:latin typeface="Andale Mono" panose="020B0509000000000004" pitchFamily="49" charset="0"/>
              </a:rPr>
            </a:br>
            <a:r>
              <a:rPr lang="en-AU" sz="2200" dirty="0">
                <a:latin typeface="Andale Mono" panose="020B0509000000000004" pitchFamily="49" charset="0"/>
              </a:rPr>
              <a:t>id: “A90N17061714391”,</a:t>
            </a:r>
            <a:br>
              <a:rPr lang="en-AU" sz="2200" dirty="0">
                <a:latin typeface="Andale Mono" panose="020B0509000000000004" pitchFamily="49" charset="0"/>
              </a:rPr>
            </a:br>
            <a:r>
              <a:rPr lang="en-AU" sz="2200" dirty="0">
                <a:latin typeface="Andale Mono" panose="020B0509000000000004" pitchFamily="49" charset="0"/>
              </a:rPr>
              <a:t>“date”: “20170617”,</a:t>
            </a:r>
            <a:br>
              <a:rPr lang="en-AU" sz="2200" dirty="0">
                <a:latin typeface="Andale Mono" panose="020B0509000000000004" pitchFamily="49" charset="0"/>
              </a:rPr>
            </a:br>
            <a:r>
              <a:rPr lang="en-AU" sz="2200" dirty="0">
                <a:latin typeface="Andale Mono" panose="020B0509000000000004" pitchFamily="49" charset="0"/>
              </a:rPr>
              <a:t>“time”: “1437”,</a:t>
            </a:r>
            <a:br>
              <a:rPr lang="en-AU" sz="2200" dirty="0">
                <a:latin typeface="Andale Mono" panose="020B0509000000000004" pitchFamily="49" charset="0"/>
              </a:rPr>
            </a:br>
            <a:r>
              <a:rPr lang="en-AU" sz="2200" dirty="0">
                <a:latin typeface="Andale Mono" panose="020B0509000000000004" pitchFamily="49" charset="0"/>
              </a:rPr>
              <a:t>“</a:t>
            </a:r>
            <a:r>
              <a:rPr lang="en-AU" sz="2200" dirty="0" err="1">
                <a:latin typeface="Andale Mono" panose="020B0509000000000004" pitchFamily="49" charset="0"/>
              </a:rPr>
              <a:t>road_id</a:t>
            </a:r>
            <a:r>
              <a:rPr lang="en-AU" sz="2200" dirty="0">
                <a:latin typeface="Andale Mono" panose="020B0509000000000004" pitchFamily="49" charset="0"/>
              </a:rPr>
              <a:t>”: “A90”,</a:t>
            </a:r>
            <a:br>
              <a:rPr lang="en-AU" sz="2200" dirty="0">
                <a:latin typeface="Andale Mono" panose="020B0509000000000004" pitchFamily="49" charset="0"/>
              </a:rPr>
            </a:br>
            <a:r>
              <a:rPr lang="en-AU" sz="2200" dirty="0">
                <a:latin typeface="Andale Mono" panose="020B0509000000000004" pitchFamily="49" charset="0"/>
              </a:rPr>
              <a:t>“place”: “Stonehaven”,</a:t>
            </a:r>
            <a:br>
              <a:rPr lang="en-AU" sz="2200" dirty="0">
                <a:latin typeface="Andale Mono" panose="020B0509000000000004" pitchFamily="49" charset="0"/>
              </a:rPr>
            </a:br>
            <a:r>
              <a:rPr lang="en-AU" sz="2200" dirty="0">
                <a:latin typeface="Andale Mono" panose="020B0509000000000004" pitchFamily="49" charset="0"/>
              </a:rPr>
              <a:t>“direction”: “north”,</a:t>
            </a:r>
            <a:br>
              <a:rPr lang="en-AU" sz="2200" dirty="0">
                <a:latin typeface="Andale Mono" panose="020B0509000000000004" pitchFamily="49" charset="0"/>
              </a:rPr>
            </a:br>
            <a:r>
              <a:rPr lang="en-AU" sz="2200" dirty="0">
                <a:latin typeface="Andale Mono" panose="020B0509000000000004" pitchFamily="49" charset="0"/>
              </a:rPr>
              <a:t>“severity”: “significant”,</a:t>
            </a:r>
            <a:br>
              <a:rPr lang="en-AU" sz="2200" dirty="0">
                <a:latin typeface="Andale Mono" panose="020B0509000000000004" pitchFamily="49" charset="0"/>
              </a:rPr>
            </a:br>
            <a:r>
              <a:rPr lang="en-AU" sz="2200" dirty="0">
                <a:latin typeface="Andale Mono" panose="020B0509000000000004" pitchFamily="49" charset="0"/>
              </a:rPr>
              <a:t>“description”: “Broken-down bus on north carriageway. One lane closed. Expect delays of up to 30 minutes.”</a:t>
            </a:r>
            <a:br>
              <a:rPr lang="en-AU" sz="2200" dirty="0">
                <a:latin typeface="Andale Mono" panose="020B0509000000000004" pitchFamily="49" charset="0"/>
              </a:rPr>
            </a:br>
            <a:r>
              <a:rPr lang="en-AU" sz="2200" dirty="0">
                <a:latin typeface="Andale Mono" panose="020B0509000000000004" pitchFamily="49" charset="0"/>
              </a:rPr>
              <a:t>}</a:t>
            </a:r>
          </a:p>
        </p:txBody>
      </p:sp>
      <p:pic>
        <p:nvPicPr>
          <p:cNvPr id="5" name="Picture 4" descr="A picture containing text, stationary, colorful&#10;&#10;Description automatically generated">
            <a:extLst>
              <a:ext uri="{FF2B5EF4-FFF2-40B4-BE49-F238E27FC236}">
                <a16:creationId xmlns:a16="http://schemas.microsoft.com/office/drawing/2014/main" id="{9E3FE111-D51D-DE4C-A896-F8296AE16C6D}"/>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D04A2188-0FDC-0371-29A9-A89A9A8BEB28}"/>
              </a:ext>
            </a:extLst>
          </p:cNvPr>
          <p:cNvSpPr>
            <a:spLocks noGrp="1"/>
          </p:cNvSpPr>
          <p:nvPr>
            <p:ph type="sldNum" sz="quarter" idx="12"/>
          </p:nvPr>
        </p:nvSpPr>
        <p:spPr/>
        <p:txBody>
          <a:bodyPr/>
          <a:lstStyle/>
          <a:p>
            <a:fld id="{10A01DC5-1685-4615-8240-15192985C6A2}" type="slidenum">
              <a:rPr lang="en-AU" smtClean="0"/>
              <a:pPr/>
              <a:t>128</a:t>
            </a:fld>
            <a:endParaRPr lang="en-AU"/>
          </a:p>
        </p:txBody>
      </p:sp>
      <p:sp>
        <p:nvSpPr>
          <p:cNvPr id="6" name="Footer Placeholder 5">
            <a:extLst>
              <a:ext uri="{FF2B5EF4-FFF2-40B4-BE49-F238E27FC236}">
                <a16:creationId xmlns:a16="http://schemas.microsoft.com/office/drawing/2014/main" id="{F9FF7CCD-0345-3508-51A8-3789144E90C9}"/>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8" name="Text Placeholder 7">
            <a:extLst>
              <a:ext uri="{FF2B5EF4-FFF2-40B4-BE49-F238E27FC236}">
                <a16:creationId xmlns:a16="http://schemas.microsoft.com/office/drawing/2014/main" id="{BDE19CB5-D156-9FD7-147A-D63C26C958DB}"/>
              </a:ext>
            </a:extLst>
          </p:cNvPr>
          <p:cNvSpPr>
            <a:spLocks noGrp="1"/>
          </p:cNvSpPr>
          <p:nvPr>
            <p:ph type="body" sz="quarter" idx="13"/>
          </p:nvPr>
        </p:nvSpPr>
        <p:spPr/>
        <p:txBody>
          <a:bodyPr/>
          <a:lstStyle/>
          <a:p>
            <a:r>
              <a:rPr lang="en-AU" dirty="0"/>
              <a:t>XML and JSON descriptions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B0B645-B1AF-8DA6-311E-1739042BFA84}"/>
              </a:ext>
            </a:extLst>
          </p:cNvPr>
          <p:cNvSpPr>
            <a:spLocks noGrp="1"/>
          </p:cNvSpPr>
          <p:nvPr>
            <p:ph idx="1"/>
          </p:nvPr>
        </p:nvSpPr>
        <p:spPr/>
        <p:txBody>
          <a:bodyPr>
            <a:normAutofit fontScale="85000" lnSpcReduction="20000"/>
          </a:bodyPr>
          <a:lstStyle/>
          <a:p>
            <a:pPr marL="0" indent="0">
              <a:buNone/>
              <a:defRPr b="1" i="1"/>
            </a:pPr>
            <a:r>
              <a:rPr lang="en-AU" dirty="0"/>
              <a:t>XML</a:t>
            </a:r>
          </a:p>
          <a:p>
            <a:pPr marL="0" indent="0">
              <a:buNone/>
            </a:pPr>
            <a:r>
              <a:rPr lang="en-AU" dirty="0">
                <a:latin typeface="Andale Mono" panose="020B0509000000000004" pitchFamily="49" charset="0"/>
              </a:rPr>
              <a:t>&lt;id&gt;</a:t>
            </a:r>
            <a:br>
              <a:rPr lang="en-AU" dirty="0">
                <a:latin typeface="Andale Mono" panose="020B0509000000000004" pitchFamily="49" charset="0"/>
              </a:rPr>
            </a:br>
            <a:r>
              <a:rPr lang="en-AU" dirty="0">
                <a:latin typeface="Andale Mono" panose="020B0509000000000004" pitchFamily="49" charset="0"/>
              </a:rPr>
              <a:t>A90N17061714391</a:t>
            </a:r>
            <a:br>
              <a:rPr lang="en-AU" dirty="0">
                <a:latin typeface="Andale Mono" panose="020B0509000000000004" pitchFamily="49" charset="0"/>
              </a:rPr>
            </a:br>
            <a:r>
              <a:rPr lang="en-AU" dirty="0">
                <a:latin typeface="Andale Mono" panose="020B0509000000000004" pitchFamily="49" charset="0"/>
              </a:rPr>
              <a:t>&lt;/id&gt;</a:t>
            </a:r>
            <a:br>
              <a:rPr lang="en-AU" dirty="0">
                <a:latin typeface="Andale Mono" panose="020B0509000000000004" pitchFamily="49" charset="0"/>
              </a:rPr>
            </a:br>
            <a:r>
              <a:rPr lang="en-AU" dirty="0">
                <a:latin typeface="Andale Mono" panose="020B0509000000000004" pitchFamily="49" charset="0"/>
              </a:rPr>
              <a:t>&lt;date&gt;</a:t>
            </a:r>
            <a:br>
              <a:rPr lang="en-AU" dirty="0">
                <a:latin typeface="Andale Mono" panose="020B0509000000000004" pitchFamily="49" charset="0"/>
              </a:rPr>
            </a:br>
            <a:r>
              <a:rPr lang="en-AU" dirty="0">
                <a:latin typeface="Andale Mono" panose="020B0509000000000004" pitchFamily="49" charset="0"/>
              </a:rPr>
              <a:t>20170617</a:t>
            </a:r>
            <a:br>
              <a:rPr lang="en-AU" dirty="0">
                <a:latin typeface="Andale Mono" panose="020B0509000000000004" pitchFamily="49" charset="0"/>
              </a:rPr>
            </a:br>
            <a:r>
              <a:rPr lang="en-AU" dirty="0">
                <a:latin typeface="Andale Mono" panose="020B0509000000000004" pitchFamily="49" charset="0"/>
              </a:rPr>
              <a:t>&lt;/date&gt;</a:t>
            </a:r>
            <a:br>
              <a:rPr lang="en-AU" dirty="0">
                <a:latin typeface="Andale Mono" panose="020B0509000000000004" pitchFamily="49" charset="0"/>
              </a:rPr>
            </a:br>
            <a:r>
              <a:rPr lang="en-AU" dirty="0">
                <a:latin typeface="Andale Mono" panose="020B0509000000000004" pitchFamily="49" charset="0"/>
              </a:rPr>
              <a:t>&lt;time&gt;</a:t>
            </a:r>
            <a:br>
              <a:rPr lang="en-AU" dirty="0">
                <a:latin typeface="Andale Mono" panose="020B0509000000000004" pitchFamily="49" charset="0"/>
              </a:rPr>
            </a:br>
            <a:r>
              <a:rPr lang="en-AU" dirty="0">
                <a:latin typeface="Andale Mono" panose="020B0509000000000004" pitchFamily="49" charset="0"/>
              </a:rPr>
              <a:t>1437</a:t>
            </a:r>
            <a:br>
              <a:rPr lang="en-AU" dirty="0">
                <a:latin typeface="Andale Mono" panose="020B0509000000000004" pitchFamily="49" charset="0"/>
              </a:rPr>
            </a:br>
            <a:r>
              <a:rPr lang="en-AU" dirty="0">
                <a:latin typeface="Andale Mono" panose="020B0509000000000004" pitchFamily="49" charset="0"/>
              </a:rPr>
              <a:t>&lt;/time&gt;</a:t>
            </a:r>
            <a:br>
              <a:rPr lang="en-AU" dirty="0">
                <a:latin typeface="Andale Mono" panose="020B0509000000000004" pitchFamily="49" charset="0"/>
              </a:rPr>
            </a:br>
            <a:r>
              <a:rPr lang="en-AU" dirty="0">
                <a:latin typeface="Andale Mono" panose="020B0509000000000004" pitchFamily="49" charset="0"/>
              </a:rPr>
              <a:t>…</a:t>
            </a:r>
            <a:br>
              <a:rPr lang="en-AU" dirty="0">
                <a:latin typeface="Andale Mono" panose="020B0509000000000004" pitchFamily="49" charset="0"/>
              </a:rPr>
            </a:br>
            <a:r>
              <a:rPr lang="en-AU" dirty="0">
                <a:latin typeface="Andale Mono" panose="020B0509000000000004" pitchFamily="49" charset="0"/>
              </a:rPr>
              <a:t>&lt;description&gt;Broken-down bus on north carriageway. One lane closed. Expect delays of up to 30 minutes.</a:t>
            </a:r>
            <a:br>
              <a:rPr lang="en-AU" dirty="0">
                <a:latin typeface="Andale Mono" panose="020B0509000000000004" pitchFamily="49" charset="0"/>
              </a:rPr>
            </a:br>
            <a:r>
              <a:rPr lang="en-AU" dirty="0">
                <a:latin typeface="Andale Mono" panose="020B0509000000000004" pitchFamily="49" charset="0"/>
              </a:rPr>
              <a:t>&lt;/description&gt;</a:t>
            </a:r>
          </a:p>
          <a:p>
            <a:endParaRPr lang="en-AU" dirty="0"/>
          </a:p>
        </p:txBody>
      </p:sp>
      <p:pic>
        <p:nvPicPr>
          <p:cNvPr id="5" name="Picture 4" descr="A picture containing text, stationary, colorful&#10;&#10;Description automatically generated">
            <a:extLst>
              <a:ext uri="{FF2B5EF4-FFF2-40B4-BE49-F238E27FC236}">
                <a16:creationId xmlns:a16="http://schemas.microsoft.com/office/drawing/2014/main" id="{0ADECA5C-1777-634E-25B4-AA1E718FC9D4}"/>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F56D25A1-024C-2B42-860E-EE192A894AF1}"/>
              </a:ext>
            </a:extLst>
          </p:cNvPr>
          <p:cNvSpPr>
            <a:spLocks noGrp="1"/>
          </p:cNvSpPr>
          <p:nvPr>
            <p:ph type="sldNum" sz="quarter" idx="12"/>
          </p:nvPr>
        </p:nvSpPr>
        <p:spPr/>
        <p:txBody>
          <a:bodyPr/>
          <a:lstStyle/>
          <a:p>
            <a:fld id="{10A01DC5-1685-4615-8240-15192985C6A2}" type="slidenum">
              <a:rPr lang="en-AU" smtClean="0"/>
              <a:pPr/>
              <a:t>129</a:t>
            </a:fld>
            <a:endParaRPr lang="en-AU"/>
          </a:p>
        </p:txBody>
      </p:sp>
      <p:sp>
        <p:nvSpPr>
          <p:cNvPr id="6" name="Footer Placeholder 5">
            <a:extLst>
              <a:ext uri="{FF2B5EF4-FFF2-40B4-BE49-F238E27FC236}">
                <a16:creationId xmlns:a16="http://schemas.microsoft.com/office/drawing/2014/main" id="{2C0EF538-1A4A-83D5-3FA7-C89E9F9BF5DA}"/>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8" name="Text Placeholder 7">
            <a:extLst>
              <a:ext uri="{FF2B5EF4-FFF2-40B4-BE49-F238E27FC236}">
                <a16:creationId xmlns:a16="http://schemas.microsoft.com/office/drawing/2014/main" id="{8AB7C2B1-A652-BC3E-D327-1B34521BCD32}"/>
              </a:ext>
            </a:extLst>
          </p:cNvPr>
          <p:cNvSpPr>
            <a:spLocks noGrp="1"/>
          </p:cNvSpPr>
          <p:nvPr>
            <p:ph type="body" sz="quarter" idx="13"/>
          </p:nvPr>
        </p:nvSpPr>
        <p:spPr/>
        <p:txBody>
          <a:bodyPr/>
          <a:lstStyle/>
          <a:p>
            <a:r>
              <a:rPr lang="en-AU" dirty="0"/>
              <a:t>XML and JSON descriptions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27794A-7D52-8768-DDFA-93AD8DC79437}"/>
              </a:ext>
            </a:extLst>
          </p:cNvPr>
          <p:cNvSpPr>
            <a:spLocks noGrp="1"/>
          </p:cNvSpPr>
          <p:nvPr>
            <p:ph type="body" sz="quarter" idx="13"/>
          </p:nvPr>
        </p:nvSpPr>
        <p:spPr/>
        <p:txBody>
          <a:bodyPr>
            <a:normAutofit lnSpcReduction="10000"/>
          </a:bodyPr>
          <a:lstStyle/>
          <a:p>
            <a:r>
              <a:rPr lang="en-AU" dirty="0"/>
              <a:t>Issues that influence</a:t>
            </a:r>
          </a:p>
          <a:p>
            <a:r>
              <a:rPr lang="en-AU" dirty="0"/>
              <a:t>architectural decisions</a:t>
            </a:r>
          </a:p>
        </p:txBody>
      </p:sp>
      <p:pic>
        <p:nvPicPr>
          <p:cNvPr id="5" name="Picture 4">
            <a:extLst>
              <a:ext uri="{FF2B5EF4-FFF2-40B4-BE49-F238E27FC236}">
                <a16:creationId xmlns:a16="http://schemas.microsoft.com/office/drawing/2014/main" id="{DD72CA02-3758-444F-8543-359C36F6A4F7}"/>
              </a:ext>
            </a:extLst>
          </p:cNvPr>
          <p:cNvPicPr>
            <a:picLocks noChangeAspect="1"/>
          </p:cNvPicPr>
          <p:nvPr/>
        </p:nvPicPr>
        <p:blipFill rotWithShape="1">
          <a:blip r:embed="rId2">
            <a:extLst>
              <a:ext uri="{28A0092B-C50C-407E-A947-70E740481C1C}">
                <a14:useLocalDpi xmlns:a14="http://schemas.microsoft.com/office/drawing/2010/main" val="0"/>
              </a:ext>
            </a:extLst>
          </a:blip>
          <a:srcRect l="8145" t="16203" r="17824" b="50000"/>
          <a:stretch/>
        </p:blipFill>
        <p:spPr>
          <a:xfrm>
            <a:off x="1502141" y="886494"/>
            <a:ext cx="5777368" cy="3580885"/>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6311CDF4-4EE7-F162-F44D-2CECEBC99A52}"/>
              </a:ext>
            </a:extLst>
          </p:cNvPr>
          <p:cNvPicPr>
            <a:picLocks noChangeAspect="1"/>
          </p:cNvPicPr>
          <p:nvPr/>
        </p:nvPicPr>
        <p:blipFill>
          <a:blip r:embed="rId3"/>
          <a:stretch>
            <a:fillRect/>
          </a:stretch>
        </p:blipFill>
        <p:spPr>
          <a:xfrm>
            <a:off x="8129069" y="0"/>
            <a:ext cx="1014931" cy="1126446"/>
          </a:xfrm>
          <a:prstGeom prst="rect">
            <a:avLst/>
          </a:prstGeom>
        </p:spPr>
      </p:pic>
      <p:sp>
        <p:nvSpPr>
          <p:cNvPr id="7" name="Slide Number Placeholder 6">
            <a:extLst>
              <a:ext uri="{FF2B5EF4-FFF2-40B4-BE49-F238E27FC236}">
                <a16:creationId xmlns:a16="http://schemas.microsoft.com/office/drawing/2014/main" id="{D5671808-13CD-5CA8-CDBB-0D1FAD52E373}"/>
              </a:ext>
            </a:extLst>
          </p:cNvPr>
          <p:cNvSpPr>
            <a:spLocks noGrp="1"/>
          </p:cNvSpPr>
          <p:nvPr>
            <p:ph type="sldNum" sz="quarter" idx="12"/>
          </p:nvPr>
        </p:nvSpPr>
        <p:spPr/>
        <p:txBody>
          <a:bodyPr/>
          <a:lstStyle/>
          <a:p>
            <a:fld id="{10A01DC5-1685-4615-8240-15192985C6A2}" type="slidenum">
              <a:rPr lang="en-AU" smtClean="0"/>
              <a:pPr/>
              <a:t>13</a:t>
            </a:fld>
            <a:endParaRPr lang="en-AU"/>
          </a:p>
        </p:txBody>
      </p:sp>
      <p:sp>
        <p:nvSpPr>
          <p:cNvPr id="8" name="Footer Placeholder 7">
            <a:extLst>
              <a:ext uri="{FF2B5EF4-FFF2-40B4-BE49-F238E27FC236}">
                <a16:creationId xmlns:a16="http://schemas.microsoft.com/office/drawing/2014/main" id="{90961EBE-3067-ADF5-9C4B-CEE603C1FD3A}"/>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D85282-F182-6B2F-624C-47A0BFA1FD18}"/>
              </a:ext>
            </a:extLst>
          </p:cNvPr>
          <p:cNvSpPr>
            <a:spLocks noGrp="1"/>
          </p:cNvSpPr>
          <p:nvPr>
            <p:ph type="body" sz="quarter" idx="13"/>
          </p:nvPr>
        </p:nvSpPr>
        <p:spPr/>
        <p:txBody>
          <a:bodyPr>
            <a:normAutofit lnSpcReduction="10000"/>
          </a:bodyPr>
          <a:lstStyle/>
          <a:p>
            <a:r>
              <a:rPr lang="en-AU" dirty="0"/>
              <a:t>A GET request and the associated</a:t>
            </a:r>
          </a:p>
          <a:p>
            <a:r>
              <a:rPr lang="en-AU" dirty="0"/>
              <a:t>response</a:t>
            </a:r>
          </a:p>
        </p:txBody>
      </p:sp>
      <p:pic>
        <p:nvPicPr>
          <p:cNvPr id="5" name="Picture 4">
            <a:extLst>
              <a:ext uri="{FF2B5EF4-FFF2-40B4-BE49-F238E27FC236}">
                <a16:creationId xmlns:a16="http://schemas.microsoft.com/office/drawing/2014/main" id="{000488E7-C343-0643-9FF1-C96855F4D7C1}"/>
              </a:ext>
            </a:extLst>
          </p:cNvPr>
          <p:cNvPicPr>
            <a:picLocks noChangeAspect="1"/>
          </p:cNvPicPr>
          <p:nvPr/>
        </p:nvPicPr>
        <p:blipFill rotWithShape="1">
          <a:blip r:embed="rId2">
            <a:extLst>
              <a:ext uri="{28A0092B-C50C-407E-A947-70E740481C1C}">
                <a14:useLocalDpi xmlns:a14="http://schemas.microsoft.com/office/drawing/2010/main" val="0"/>
              </a:ext>
            </a:extLst>
          </a:blip>
          <a:srcRect t="10728" b="26204"/>
          <a:stretch/>
        </p:blipFill>
        <p:spPr>
          <a:xfrm>
            <a:off x="1708504" y="470424"/>
            <a:ext cx="5323699" cy="4558459"/>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D69DDDDD-7C2C-D63A-393A-02D7B3375543}"/>
              </a:ext>
            </a:extLst>
          </p:cNvPr>
          <p:cNvPicPr>
            <a:picLocks noChangeAspect="1"/>
          </p:cNvPicPr>
          <p:nvPr/>
        </p:nvPicPr>
        <p:blipFill>
          <a:blip r:embed="rId3"/>
          <a:stretch>
            <a:fillRect/>
          </a:stretch>
        </p:blipFill>
        <p:spPr>
          <a:xfrm>
            <a:off x="8129069" y="0"/>
            <a:ext cx="1014931" cy="1126446"/>
          </a:xfrm>
          <a:prstGeom prst="rect">
            <a:avLst/>
          </a:prstGeom>
        </p:spPr>
      </p:pic>
      <p:sp>
        <p:nvSpPr>
          <p:cNvPr id="7" name="Slide Number Placeholder 6">
            <a:extLst>
              <a:ext uri="{FF2B5EF4-FFF2-40B4-BE49-F238E27FC236}">
                <a16:creationId xmlns:a16="http://schemas.microsoft.com/office/drawing/2014/main" id="{829672E4-255A-B599-003D-F2B97D9F893A}"/>
              </a:ext>
            </a:extLst>
          </p:cNvPr>
          <p:cNvSpPr>
            <a:spLocks noGrp="1"/>
          </p:cNvSpPr>
          <p:nvPr>
            <p:ph type="sldNum" sz="quarter" idx="12"/>
          </p:nvPr>
        </p:nvSpPr>
        <p:spPr/>
        <p:txBody>
          <a:bodyPr/>
          <a:lstStyle/>
          <a:p>
            <a:fld id="{10A01DC5-1685-4615-8240-15192985C6A2}" type="slidenum">
              <a:rPr lang="en-AU" smtClean="0"/>
              <a:pPr/>
              <a:t>130</a:t>
            </a:fld>
            <a:endParaRPr lang="en-AU"/>
          </a:p>
        </p:txBody>
      </p:sp>
      <p:sp>
        <p:nvSpPr>
          <p:cNvPr id="8" name="Footer Placeholder 7">
            <a:extLst>
              <a:ext uri="{FF2B5EF4-FFF2-40B4-BE49-F238E27FC236}">
                <a16:creationId xmlns:a16="http://schemas.microsoft.com/office/drawing/2014/main" id="{E06B4894-21F2-F13E-3D46-2F9FE77869F9}"/>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FE840A-EAE0-1C8F-060A-A2C4F755B9B7}"/>
              </a:ext>
            </a:extLst>
          </p:cNvPr>
          <p:cNvSpPr>
            <a:spLocks noGrp="1"/>
          </p:cNvSpPr>
          <p:nvPr>
            <p:ph idx="1"/>
          </p:nvPr>
        </p:nvSpPr>
        <p:spPr/>
        <p:txBody>
          <a:bodyPr>
            <a:normAutofit fontScale="55000" lnSpcReduction="20000"/>
          </a:bodyPr>
          <a:lstStyle/>
          <a:p>
            <a:pPr marL="123058" indent="-123058" defTabSz="292660">
              <a:spcBef>
                <a:spcPts val="1477"/>
              </a:spcBef>
              <a:defRPr sz="2660"/>
            </a:pPr>
            <a:endParaRPr lang="en-AU" dirty="0"/>
          </a:p>
          <a:p>
            <a:pPr marL="123058" indent="-123058" defTabSz="292660">
              <a:spcBef>
                <a:spcPts val="1477"/>
              </a:spcBef>
              <a:defRPr sz="2660"/>
            </a:pPr>
            <a:r>
              <a:rPr lang="en-AU" dirty="0"/>
              <a:t>After a system has been developed and delivered, it has to be deployed on servers, monitored for problems and updated as new versions become available. </a:t>
            </a:r>
          </a:p>
          <a:p>
            <a:pPr marL="123058" indent="-123058" defTabSz="292660">
              <a:spcBef>
                <a:spcPts val="1477"/>
              </a:spcBef>
              <a:defRPr sz="2660"/>
            </a:pPr>
            <a:r>
              <a:rPr lang="en-AU" dirty="0"/>
              <a:t>When a system is composed of tens or even hundreds of microservices, deployment of the system is more complex than for monolithic systems.</a:t>
            </a:r>
          </a:p>
          <a:p>
            <a:pPr marL="123058" indent="-123058" defTabSz="292660">
              <a:spcBef>
                <a:spcPts val="1477"/>
              </a:spcBef>
              <a:defRPr sz="2660"/>
            </a:pPr>
            <a:r>
              <a:rPr lang="en-AU" dirty="0"/>
              <a:t> The service development teams decide which programming language, database, libraries and other support software should be used to implement their service. Consequently, there is no ‘standard’ deployment configuration for all services. </a:t>
            </a:r>
          </a:p>
          <a:p>
            <a:pPr marL="123058" indent="-123058" defTabSz="292660">
              <a:spcBef>
                <a:spcPts val="1477"/>
              </a:spcBef>
              <a:defRPr sz="2660"/>
            </a:pPr>
            <a:r>
              <a:rPr lang="en-AU" dirty="0"/>
              <a:t>It is now normal practice for microservice development teams to be responsible for deployment and service management as well as software development and to use continuous deployment.</a:t>
            </a:r>
          </a:p>
          <a:p>
            <a:pPr marL="123058" indent="-123058" defTabSz="292660">
              <a:spcBef>
                <a:spcPts val="1477"/>
              </a:spcBef>
              <a:defRPr sz="2660"/>
            </a:pPr>
            <a:r>
              <a:rPr lang="en-AU" dirty="0"/>
              <a:t>Continuous deployment means that as soon as a change to a service has been made and validated, the modified service is redeployed.</a:t>
            </a:r>
          </a:p>
        </p:txBody>
      </p:sp>
      <p:pic>
        <p:nvPicPr>
          <p:cNvPr id="5" name="Picture 4" descr="A picture containing text, stationary, colorful&#10;&#10;Description automatically generated">
            <a:extLst>
              <a:ext uri="{FF2B5EF4-FFF2-40B4-BE49-F238E27FC236}">
                <a16:creationId xmlns:a16="http://schemas.microsoft.com/office/drawing/2014/main" id="{37A4B523-CE14-0FE3-B898-46B01115CEA3}"/>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EBC800C7-19AC-0C75-EF1D-4508D88D621A}"/>
              </a:ext>
            </a:extLst>
          </p:cNvPr>
          <p:cNvSpPr>
            <a:spLocks noGrp="1"/>
          </p:cNvSpPr>
          <p:nvPr>
            <p:ph type="sldNum" sz="quarter" idx="12"/>
          </p:nvPr>
        </p:nvSpPr>
        <p:spPr/>
        <p:txBody>
          <a:bodyPr/>
          <a:lstStyle/>
          <a:p>
            <a:fld id="{10A01DC5-1685-4615-8240-15192985C6A2}" type="slidenum">
              <a:rPr lang="en-AU" smtClean="0"/>
              <a:pPr/>
              <a:t>131</a:t>
            </a:fld>
            <a:endParaRPr lang="en-AU"/>
          </a:p>
        </p:txBody>
      </p:sp>
      <p:sp>
        <p:nvSpPr>
          <p:cNvPr id="6" name="Footer Placeholder 5">
            <a:extLst>
              <a:ext uri="{FF2B5EF4-FFF2-40B4-BE49-F238E27FC236}">
                <a16:creationId xmlns:a16="http://schemas.microsoft.com/office/drawing/2014/main" id="{3CAAFAD1-32A3-7F4B-883F-4EC8F698C92C}"/>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8" name="Text Placeholder 7">
            <a:extLst>
              <a:ext uri="{FF2B5EF4-FFF2-40B4-BE49-F238E27FC236}">
                <a16:creationId xmlns:a16="http://schemas.microsoft.com/office/drawing/2014/main" id="{D4AD040B-8E7E-87AB-5A08-27CA385C2517}"/>
              </a:ext>
            </a:extLst>
          </p:cNvPr>
          <p:cNvSpPr>
            <a:spLocks noGrp="1"/>
          </p:cNvSpPr>
          <p:nvPr>
            <p:ph type="body" sz="quarter" idx="13"/>
          </p:nvPr>
        </p:nvSpPr>
        <p:spPr/>
        <p:txBody>
          <a:bodyPr/>
          <a:lstStyle/>
          <a:p>
            <a:r>
              <a:rPr lang="en-AU" dirty="0"/>
              <a:t>Service deployment</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11F311-7464-2755-F216-969C8EC1F4F4}"/>
              </a:ext>
            </a:extLst>
          </p:cNvPr>
          <p:cNvSpPr>
            <a:spLocks noGrp="1"/>
          </p:cNvSpPr>
          <p:nvPr>
            <p:ph idx="1"/>
          </p:nvPr>
        </p:nvSpPr>
        <p:spPr/>
        <p:txBody>
          <a:bodyPr>
            <a:normAutofit fontScale="62500" lnSpcReduction="20000"/>
          </a:bodyPr>
          <a:lstStyle/>
          <a:p>
            <a:pPr marL="128239" indent="-128239" defTabSz="304983">
              <a:spcBef>
                <a:spcPts val="1529"/>
              </a:spcBef>
              <a:defRPr sz="2772"/>
            </a:pPr>
            <a:endParaRPr lang="en-AU" dirty="0"/>
          </a:p>
          <a:p>
            <a:pPr marL="128239" indent="-128239" defTabSz="304983">
              <a:spcBef>
                <a:spcPts val="1529"/>
              </a:spcBef>
              <a:defRPr sz="2772"/>
            </a:pPr>
            <a:r>
              <a:rPr lang="en-AU" dirty="0"/>
              <a:t>Continuous deployment depends on automation so that as soon as a change is committed, a series of automated activities is triggered to test the software. </a:t>
            </a:r>
          </a:p>
          <a:p>
            <a:pPr marL="128239" indent="-128239" defTabSz="304983">
              <a:spcBef>
                <a:spcPts val="1529"/>
              </a:spcBef>
              <a:defRPr sz="2772"/>
            </a:pPr>
            <a:r>
              <a:rPr lang="en-AU" dirty="0"/>
              <a:t>If the software ‘passes’ these tests, it then enters another automation pipeline that packages and deploys the software.</a:t>
            </a:r>
          </a:p>
          <a:p>
            <a:pPr marL="128239" indent="-128239" defTabSz="304983">
              <a:spcBef>
                <a:spcPts val="1529"/>
              </a:spcBef>
              <a:defRPr sz="2772"/>
            </a:pPr>
            <a:r>
              <a:rPr lang="en-AU" dirty="0"/>
              <a:t>The deployment of a new service version starts with the programmer committing the code changes to a code management system such as Git. </a:t>
            </a:r>
          </a:p>
          <a:p>
            <a:pPr marL="128239" indent="-128239" defTabSz="304983">
              <a:spcBef>
                <a:spcPts val="1529"/>
              </a:spcBef>
              <a:defRPr sz="2772"/>
            </a:pPr>
            <a:r>
              <a:rPr lang="en-AU" dirty="0"/>
              <a:t>This triggers a set of automated tests that run using the modified service. If all service tests run successfully, a new version of the system that incorporates the changed service is created. </a:t>
            </a:r>
          </a:p>
          <a:p>
            <a:pPr marL="128239" indent="-128239" defTabSz="304983">
              <a:spcBef>
                <a:spcPts val="1529"/>
              </a:spcBef>
              <a:defRPr sz="2772"/>
            </a:pPr>
            <a:r>
              <a:rPr lang="en-AU" dirty="0"/>
              <a:t>Another set of automated system tests are then executed. If these run successfully, the service is ready for deployment.</a:t>
            </a:r>
          </a:p>
        </p:txBody>
      </p:sp>
      <p:pic>
        <p:nvPicPr>
          <p:cNvPr id="5" name="Picture 4" descr="A picture containing text, stationary, colorful&#10;&#10;Description automatically generated">
            <a:extLst>
              <a:ext uri="{FF2B5EF4-FFF2-40B4-BE49-F238E27FC236}">
                <a16:creationId xmlns:a16="http://schemas.microsoft.com/office/drawing/2014/main" id="{6C0CD5EB-980E-2718-890A-CB91391B8346}"/>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CEBF45DD-7486-8E13-9A8F-290D741D5909}"/>
              </a:ext>
            </a:extLst>
          </p:cNvPr>
          <p:cNvSpPr>
            <a:spLocks noGrp="1"/>
          </p:cNvSpPr>
          <p:nvPr>
            <p:ph type="sldNum" sz="quarter" idx="12"/>
          </p:nvPr>
        </p:nvSpPr>
        <p:spPr/>
        <p:txBody>
          <a:bodyPr/>
          <a:lstStyle/>
          <a:p>
            <a:fld id="{10A01DC5-1685-4615-8240-15192985C6A2}" type="slidenum">
              <a:rPr lang="en-AU" smtClean="0"/>
              <a:pPr/>
              <a:t>132</a:t>
            </a:fld>
            <a:endParaRPr lang="en-AU"/>
          </a:p>
        </p:txBody>
      </p:sp>
      <p:sp>
        <p:nvSpPr>
          <p:cNvPr id="6" name="Footer Placeholder 5">
            <a:extLst>
              <a:ext uri="{FF2B5EF4-FFF2-40B4-BE49-F238E27FC236}">
                <a16:creationId xmlns:a16="http://schemas.microsoft.com/office/drawing/2014/main" id="{966127E0-FF2B-613D-0927-D3B75D9A867C}"/>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8" name="Text Placeholder 7">
            <a:extLst>
              <a:ext uri="{FF2B5EF4-FFF2-40B4-BE49-F238E27FC236}">
                <a16:creationId xmlns:a16="http://schemas.microsoft.com/office/drawing/2014/main" id="{568D8FF9-1C17-5BCE-3ED7-6111558376A9}"/>
              </a:ext>
            </a:extLst>
          </p:cNvPr>
          <p:cNvSpPr>
            <a:spLocks noGrp="1"/>
          </p:cNvSpPr>
          <p:nvPr>
            <p:ph type="body" sz="quarter" idx="13"/>
          </p:nvPr>
        </p:nvSpPr>
        <p:spPr/>
        <p:txBody>
          <a:bodyPr/>
          <a:lstStyle/>
          <a:p>
            <a:r>
              <a:rPr lang="en-AU" dirty="0"/>
              <a:t>Deployment automation</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93DDC2-26EB-300E-3D6B-49678580B174}"/>
              </a:ext>
            </a:extLst>
          </p:cNvPr>
          <p:cNvSpPr>
            <a:spLocks noGrp="1"/>
          </p:cNvSpPr>
          <p:nvPr>
            <p:ph type="body" sz="quarter" idx="13"/>
          </p:nvPr>
        </p:nvSpPr>
        <p:spPr/>
        <p:txBody>
          <a:bodyPr>
            <a:normAutofit/>
          </a:bodyPr>
          <a:lstStyle/>
          <a:p>
            <a:r>
              <a:rPr lang="en-AU" dirty="0"/>
              <a:t>A continuous deployment pipeline</a:t>
            </a:r>
          </a:p>
        </p:txBody>
      </p:sp>
      <p:pic>
        <p:nvPicPr>
          <p:cNvPr id="5" name="Picture 4">
            <a:extLst>
              <a:ext uri="{FF2B5EF4-FFF2-40B4-BE49-F238E27FC236}">
                <a16:creationId xmlns:a16="http://schemas.microsoft.com/office/drawing/2014/main" id="{BBF4973C-5CF5-054B-9A50-B6B52298A3BE}"/>
              </a:ext>
            </a:extLst>
          </p:cNvPr>
          <p:cNvPicPr>
            <a:picLocks noChangeAspect="1"/>
          </p:cNvPicPr>
          <p:nvPr/>
        </p:nvPicPr>
        <p:blipFill rotWithShape="1">
          <a:blip r:embed="rId2">
            <a:extLst>
              <a:ext uri="{28A0092B-C50C-407E-A947-70E740481C1C}">
                <a14:useLocalDpi xmlns:a14="http://schemas.microsoft.com/office/drawing/2010/main" val="0"/>
              </a:ext>
            </a:extLst>
          </a:blip>
          <a:srcRect t="10072" b="46788"/>
          <a:stretch/>
        </p:blipFill>
        <p:spPr>
          <a:xfrm>
            <a:off x="1303734" y="764673"/>
            <a:ext cx="6697266" cy="3922619"/>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962318B6-90D8-7E08-B068-34C33C154107}"/>
              </a:ext>
            </a:extLst>
          </p:cNvPr>
          <p:cNvPicPr>
            <a:picLocks noChangeAspect="1"/>
          </p:cNvPicPr>
          <p:nvPr/>
        </p:nvPicPr>
        <p:blipFill>
          <a:blip r:embed="rId3"/>
          <a:stretch>
            <a:fillRect/>
          </a:stretch>
        </p:blipFill>
        <p:spPr>
          <a:xfrm>
            <a:off x="8129069" y="0"/>
            <a:ext cx="1014931" cy="1126446"/>
          </a:xfrm>
          <a:prstGeom prst="rect">
            <a:avLst/>
          </a:prstGeom>
        </p:spPr>
      </p:pic>
      <p:sp>
        <p:nvSpPr>
          <p:cNvPr id="7" name="Slide Number Placeholder 6">
            <a:extLst>
              <a:ext uri="{FF2B5EF4-FFF2-40B4-BE49-F238E27FC236}">
                <a16:creationId xmlns:a16="http://schemas.microsoft.com/office/drawing/2014/main" id="{A8D42FBB-A9D4-353B-30C3-10415AC73959}"/>
              </a:ext>
            </a:extLst>
          </p:cNvPr>
          <p:cNvSpPr>
            <a:spLocks noGrp="1"/>
          </p:cNvSpPr>
          <p:nvPr>
            <p:ph type="sldNum" sz="quarter" idx="12"/>
          </p:nvPr>
        </p:nvSpPr>
        <p:spPr/>
        <p:txBody>
          <a:bodyPr/>
          <a:lstStyle/>
          <a:p>
            <a:fld id="{10A01DC5-1685-4615-8240-15192985C6A2}" type="slidenum">
              <a:rPr lang="en-AU" smtClean="0"/>
              <a:pPr/>
              <a:t>133</a:t>
            </a:fld>
            <a:endParaRPr lang="en-AU"/>
          </a:p>
        </p:txBody>
      </p:sp>
      <p:sp>
        <p:nvSpPr>
          <p:cNvPr id="8" name="Footer Placeholder 7">
            <a:extLst>
              <a:ext uri="{FF2B5EF4-FFF2-40B4-BE49-F238E27FC236}">
                <a16:creationId xmlns:a16="http://schemas.microsoft.com/office/drawing/2014/main" id="{E8CF20DC-3C48-C895-DB7A-533C1D955F74}"/>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5542CD-63DB-DE2A-C1D2-3A6D91E3AE6B}"/>
              </a:ext>
            </a:extLst>
          </p:cNvPr>
          <p:cNvSpPr>
            <a:spLocks noGrp="1"/>
          </p:cNvSpPr>
          <p:nvPr>
            <p:ph type="body" sz="quarter" idx="13"/>
          </p:nvPr>
        </p:nvSpPr>
        <p:spPr/>
        <p:txBody>
          <a:bodyPr/>
          <a:lstStyle/>
          <a:p>
            <a:r>
              <a:rPr lang="en-AU" dirty="0"/>
              <a:t>Versioned services</a:t>
            </a:r>
          </a:p>
        </p:txBody>
      </p:sp>
      <p:pic>
        <p:nvPicPr>
          <p:cNvPr id="5" name="Picture 4">
            <a:extLst>
              <a:ext uri="{FF2B5EF4-FFF2-40B4-BE49-F238E27FC236}">
                <a16:creationId xmlns:a16="http://schemas.microsoft.com/office/drawing/2014/main" id="{803AC5E1-54F1-9846-BAFE-E102E524E0F9}"/>
              </a:ext>
            </a:extLst>
          </p:cNvPr>
          <p:cNvPicPr>
            <a:picLocks noChangeAspect="1"/>
          </p:cNvPicPr>
          <p:nvPr/>
        </p:nvPicPr>
        <p:blipFill rotWithShape="1">
          <a:blip r:embed="rId2">
            <a:extLst>
              <a:ext uri="{28A0092B-C50C-407E-A947-70E740481C1C}">
                <a14:useLocalDpi xmlns:a14="http://schemas.microsoft.com/office/drawing/2010/main" val="0"/>
              </a:ext>
            </a:extLst>
          </a:blip>
          <a:srcRect l="5281" t="9961" r="1471" b="65922"/>
          <a:stretch/>
        </p:blipFill>
        <p:spPr>
          <a:xfrm>
            <a:off x="1143000" y="930944"/>
            <a:ext cx="6858000" cy="2533225"/>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34B319EC-A293-516E-8157-240B38D19326}"/>
              </a:ext>
            </a:extLst>
          </p:cNvPr>
          <p:cNvPicPr>
            <a:picLocks noChangeAspect="1"/>
          </p:cNvPicPr>
          <p:nvPr/>
        </p:nvPicPr>
        <p:blipFill>
          <a:blip r:embed="rId3"/>
          <a:stretch>
            <a:fillRect/>
          </a:stretch>
        </p:blipFill>
        <p:spPr>
          <a:xfrm>
            <a:off x="8129069" y="0"/>
            <a:ext cx="1014931" cy="1126446"/>
          </a:xfrm>
          <a:prstGeom prst="rect">
            <a:avLst/>
          </a:prstGeom>
        </p:spPr>
      </p:pic>
      <p:sp>
        <p:nvSpPr>
          <p:cNvPr id="7" name="Slide Number Placeholder 6">
            <a:extLst>
              <a:ext uri="{FF2B5EF4-FFF2-40B4-BE49-F238E27FC236}">
                <a16:creationId xmlns:a16="http://schemas.microsoft.com/office/drawing/2014/main" id="{99CB6311-37BE-D5F6-94D0-4EFFAD34D7CA}"/>
              </a:ext>
            </a:extLst>
          </p:cNvPr>
          <p:cNvSpPr>
            <a:spLocks noGrp="1"/>
          </p:cNvSpPr>
          <p:nvPr>
            <p:ph type="sldNum" sz="quarter" idx="12"/>
          </p:nvPr>
        </p:nvSpPr>
        <p:spPr/>
        <p:txBody>
          <a:bodyPr/>
          <a:lstStyle/>
          <a:p>
            <a:fld id="{10A01DC5-1685-4615-8240-15192985C6A2}" type="slidenum">
              <a:rPr lang="en-AU" smtClean="0"/>
              <a:pPr/>
              <a:t>134</a:t>
            </a:fld>
            <a:endParaRPr lang="en-AU"/>
          </a:p>
        </p:txBody>
      </p:sp>
      <p:sp>
        <p:nvSpPr>
          <p:cNvPr id="8" name="Footer Placeholder 7">
            <a:extLst>
              <a:ext uri="{FF2B5EF4-FFF2-40B4-BE49-F238E27FC236}">
                <a16:creationId xmlns:a16="http://schemas.microsoft.com/office/drawing/2014/main" id="{07302C6A-C1C7-92FC-B726-33C0C84B1DD4}"/>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0D92475-B2D3-42CD-EB14-426C2626F57E}"/>
              </a:ext>
            </a:extLst>
          </p:cNvPr>
          <p:cNvSpPr>
            <a:spLocks noGrp="1"/>
          </p:cNvSpPr>
          <p:nvPr>
            <p:ph type="body" sz="quarter" idx="13"/>
          </p:nvPr>
        </p:nvSpPr>
        <p:spPr/>
        <p:txBody>
          <a:bodyPr/>
          <a:lstStyle/>
          <a:p>
            <a:r>
              <a:rPr lang="en-AU" dirty="0"/>
              <a:t>Next Week: DevOps</a:t>
            </a:r>
          </a:p>
        </p:txBody>
      </p:sp>
      <p:pic>
        <p:nvPicPr>
          <p:cNvPr id="4" name="Picture 3">
            <a:extLst>
              <a:ext uri="{FF2B5EF4-FFF2-40B4-BE49-F238E27FC236}">
                <a16:creationId xmlns:a16="http://schemas.microsoft.com/office/drawing/2014/main" id="{8F1D5983-F498-4542-8689-D25CA7D680C2}"/>
              </a:ext>
            </a:extLst>
          </p:cNvPr>
          <p:cNvPicPr>
            <a:picLocks noChangeAspect="1"/>
          </p:cNvPicPr>
          <p:nvPr/>
        </p:nvPicPr>
        <p:blipFill>
          <a:blip r:embed="rId3"/>
          <a:stretch>
            <a:fillRect/>
          </a:stretch>
        </p:blipFill>
        <p:spPr>
          <a:xfrm>
            <a:off x="1257301" y="624495"/>
            <a:ext cx="6598059" cy="3718906"/>
          </a:xfrm>
          <a:prstGeom prst="rect">
            <a:avLst/>
          </a:prstGeom>
        </p:spPr>
      </p:pic>
      <p:sp>
        <p:nvSpPr>
          <p:cNvPr id="8" name="Slide Number Placeholder 7">
            <a:extLst>
              <a:ext uri="{FF2B5EF4-FFF2-40B4-BE49-F238E27FC236}">
                <a16:creationId xmlns:a16="http://schemas.microsoft.com/office/drawing/2014/main" id="{2EE3E0C6-C673-7EB7-C8A3-58034D579AA3}"/>
              </a:ext>
            </a:extLst>
          </p:cNvPr>
          <p:cNvSpPr>
            <a:spLocks noGrp="1"/>
          </p:cNvSpPr>
          <p:nvPr>
            <p:ph type="sldNum" sz="quarter" idx="12"/>
          </p:nvPr>
        </p:nvSpPr>
        <p:spPr/>
        <p:txBody>
          <a:bodyPr/>
          <a:lstStyle/>
          <a:p>
            <a:fld id="{10A01DC5-1685-4615-8240-15192985C6A2}" type="slidenum">
              <a:rPr lang="en-AU" smtClean="0"/>
              <a:pPr/>
              <a:t>135</a:t>
            </a:fld>
            <a:endParaRPr lang="en-AU"/>
          </a:p>
        </p:txBody>
      </p:sp>
      <p:sp>
        <p:nvSpPr>
          <p:cNvPr id="9" name="Footer Placeholder 8">
            <a:extLst>
              <a:ext uri="{FF2B5EF4-FFF2-40B4-BE49-F238E27FC236}">
                <a16:creationId xmlns:a16="http://schemas.microsoft.com/office/drawing/2014/main" id="{1071F98F-2319-133C-CC03-2155628FD795}"/>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extLst>
      <p:ext uri="{BB962C8B-B14F-4D97-AF65-F5344CB8AC3E}">
        <p14:creationId xmlns:p14="http://schemas.microsoft.com/office/powerpoint/2010/main" val="415402496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1CBAC6-EF50-B4C2-0754-61D64379C454}"/>
              </a:ext>
            </a:extLst>
          </p:cNvPr>
          <p:cNvSpPr>
            <a:spLocks noGrp="1"/>
          </p:cNvSpPr>
          <p:nvPr>
            <p:ph idx="1"/>
          </p:nvPr>
        </p:nvSpPr>
        <p:spPr/>
        <p:txBody>
          <a:bodyPr>
            <a:normAutofit fontScale="70000" lnSpcReduction="20000"/>
          </a:bodyPr>
          <a:lstStyle/>
          <a:p>
            <a:endParaRPr lang="en-AU" dirty="0"/>
          </a:p>
          <a:p>
            <a:r>
              <a:rPr lang="en-AU" dirty="0"/>
              <a:t>Software architecture is the fundamental organization of a system embodied in its components, their relationships to each other, and to the environment, and the principles guiding its design and evolution.</a:t>
            </a:r>
          </a:p>
          <a:p>
            <a:r>
              <a:rPr lang="en-AU" dirty="0"/>
              <a:t>The architecture of a software system has a significant influence on non-functional system properties such as reliability, efficiency and security.</a:t>
            </a:r>
          </a:p>
          <a:p>
            <a:r>
              <a:rPr lang="en-AU" dirty="0"/>
              <a:t>Architectural design involves understanding the issues that are critical for your product and creating system descriptions that shows components and their relationships. </a:t>
            </a:r>
          </a:p>
          <a:p>
            <a:r>
              <a:rPr lang="en-AU" dirty="0"/>
              <a:t>The principal role of architectural descriptions is to provide a basis for the development team to discuss the system organization. Informal architectural diagrams are effective in architectural description because they are fast and easy to draw and share.</a:t>
            </a:r>
          </a:p>
          <a:p>
            <a:r>
              <a:rPr lang="en-AU" dirty="0"/>
              <a:t>System decomposition involves </a:t>
            </a:r>
            <a:r>
              <a:rPr lang="en-AU" dirty="0" err="1"/>
              <a:t>analyzing</a:t>
            </a:r>
            <a:r>
              <a:rPr lang="en-AU" dirty="0"/>
              <a:t> architectural components and representing them as a set of finer-grain components.</a:t>
            </a:r>
          </a:p>
        </p:txBody>
      </p:sp>
      <p:sp>
        <p:nvSpPr>
          <p:cNvPr id="258" name="Software architecture is the fundamental organization of a system embodied in its components, their relationships to each other, and to the environment, and the principles guiding its design and evolution.…"/>
          <p:cNvSpPr txBox="1">
            <a:spLocks noGrp="1"/>
          </p:cNvSpPr>
          <p:nvPr>
            <p:ph type="body" sz="quarter" idx="13"/>
          </p:nvPr>
        </p:nvSpPr>
        <p:spPr>
          <a:prstGeom prst="rect">
            <a:avLst/>
          </a:prstGeom>
        </p:spPr>
        <p:txBody>
          <a:bodyPr>
            <a:normAutofit/>
          </a:bodyPr>
          <a:lstStyle/>
          <a:p>
            <a:r>
              <a:rPr lang="en-AU" dirty="0"/>
              <a:t>Key Points</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5C2B6DDC-9B71-3562-D7F1-6F09A96610DE}"/>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29DC8292-3618-1807-E2D3-8133E3F5507F}"/>
              </a:ext>
            </a:extLst>
          </p:cNvPr>
          <p:cNvSpPr>
            <a:spLocks noGrp="1"/>
          </p:cNvSpPr>
          <p:nvPr>
            <p:ph type="sldNum" sz="quarter" idx="12"/>
          </p:nvPr>
        </p:nvSpPr>
        <p:spPr/>
        <p:txBody>
          <a:bodyPr/>
          <a:lstStyle/>
          <a:p>
            <a:fld id="{10A01DC5-1685-4615-8240-15192985C6A2}" type="slidenum">
              <a:rPr lang="en-AU" smtClean="0"/>
              <a:pPr/>
              <a:t>136</a:t>
            </a:fld>
            <a:endParaRPr lang="en-AU"/>
          </a:p>
        </p:txBody>
      </p:sp>
      <p:sp>
        <p:nvSpPr>
          <p:cNvPr id="6" name="Footer Placeholder 5">
            <a:extLst>
              <a:ext uri="{FF2B5EF4-FFF2-40B4-BE49-F238E27FC236}">
                <a16:creationId xmlns:a16="http://schemas.microsoft.com/office/drawing/2014/main" id="{57706CF2-4BB0-3E8E-4284-AC554B3CC7D1}"/>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D530CD-A582-B949-31CE-9551B7A05700}"/>
              </a:ext>
            </a:extLst>
          </p:cNvPr>
          <p:cNvSpPr>
            <a:spLocks noGrp="1"/>
          </p:cNvSpPr>
          <p:nvPr>
            <p:ph idx="1"/>
          </p:nvPr>
        </p:nvSpPr>
        <p:spPr/>
        <p:txBody>
          <a:bodyPr>
            <a:normAutofit fontScale="92500"/>
          </a:bodyPr>
          <a:lstStyle/>
          <a:p>
            <a:r>
              <a:rPr lang="en-AU" dirty="0"/>
              <a:t>To minimize complexity, you should separate concerns, avoid functional duplication and focus on component interfaces.</a:t>
            </a:r>
          </a:p>
          <a:p>
            <a:r>
              <a:rPr lang="en-AU" dirty="0"/>
              <a:t>Web-based systems often have a common layered structure including user interface layers, application-specific layers and a database layer.</a:t>
            </a:r>
          </a:p>
          <a:p>
            <a:r>
              <a:rPr lang="en-AU" dirty="0"/>
              <a:t>The distribution architecture in a system defines the organization of the servers in that system and the allocation of components to these servers.</a:t>
            </a:r>
          </a:p>
          <a:p>
            <a:r>
              <a:rPr lang="en-AU" dirty="0"/>
              <a:t>Multi-tier client-server and service-oriented architectures are the most commonly used architectures for web-based systems.</a:t>
            </a:r>
          </a:p>
          <a:p>
            <a:r>
              <a:rPr lang="en-AU" dirty="0"/>
              <a:t>Making decisions on technologies such as database and cloud technologies are an important part of the architectural design process.</a:t>
            </a:r>
          </a:p>
        </p:txBody>
      </p:sp>
      <p:sp>
        <p:nvSpPr>
          <p:cNvPr id="262" name="To minimize complexity, you should separate concerns, avoid functional duplication and focus on component interfaces.…"/>
          <p:cNvSpPr txBox="1">
            <a:spLocks noGrp="1"/>
          </p:cNvSpPr>
          <p:nvPr>
            <p:ph type="body" sz="quarter" idx="13"/>
          </p:nvPr>
        </p:nvSpPr>
        <p:spPr>
          <a:prstGeom prst="rect">
            <a:avLst/>
          </a:prstGeom>
        </p:spPr>
        <p:txBody>
          <a:bodyPr>
            <a:normAutofit/>
          </a:bodyPr>
          <a:lstStyle/>
          <a:p>
            <a:r>
              <a:rPr lang="en-AU" dirty="0"/>
              <a:t>Key Points</a:t>
            </a:r>
          </a:p>
        </p:txBody>
      </p:sp>
      <p:pic>
        <p:nvPicPr>
          <p:cNvPr id="5" name="Picture 4" descr="A picture containing text, stationary, colorful&#10;&#10;Description automatically generated">
            <a:extLst>
              <a:ext uri="{FF2B5EF4-FFF2-40B4-BE49-F238E27FC236}">
                <a16:creationId xmlns:a16="http://schemas.microsoft.com/office/drawing/2014/main" id="{AFC13852-8C63-DC75-B4F7-909C737E5B9E}"/>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4CD6575F-953D-E356-7F30-5006C881E55B}"/>
              </a:ext>
            </a:extLst>
          </p:cNvPr>
          <p:cNvSpPr>
            <a:spLocks noGrp="1"/>
          </p:cNvSpPr>
          <p:nvPr>
            <p:ph type="sldNum" sz="quarter" idx="12"/>
          </p:nvPr>
        </p:nvSpPr>
        <p:spPr/>
        <p:txBody>
          <a:bodyPr/>
          <a:lstStyle/>
          <a:p>
            <a:fld id="{10A01DC5-1685-4615-8240-15192985C6A2}" type="slidenum">
              <a:rPr lang="en-AU" smtClean="0"/>
              <a:pPr/>
              <a:t>137</a:t>
            </a:fld>
            <a:endParaRPr lang="en-AU"/>
          </a:p>
        </p:txBody>
      </p:sp>
      <p:sp>
        <p:nvSpPr>
          <p:cNvPr id="6" name="Footer Placeholder 5">
            <a:extLst>
              <a:ext uri="{FF2B5EF4-FFF2-40B4-BE49-F238E27FC236}">
                <a16:creationId xmlns:a16="http://schemas.microsoft.com/office/drawing/2014/main" id="{40607132-C586-C3A8-AE60-4AAE93A718D9}"/>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B344E9-54F9-6C77-54F9-020243A002E9}"/>
              </a:ext>
            </a:extLst>
          </p:cNvPr>
          <p:cNvSpPr>
            <a:spLocks noGrp="1"/>
          </p:cNvSpPr>
          <p:nvPr>
            <p:ph idx="1"/>
          </p:nvPr>
        </p:nvSpPr>
        <p:spPr/>
        <p:txBody>
          <a:bodyPr>
            <a:normAutofit fontScale="62500" lnSpcReduction="20000"/>
          </a:bodyPr>
          <a:lstStyle/>
          <a:p>
            <a:pPr marL="123058" indent="-123058" defTabSz="292660">
              <a:spcBef>
                <a:spcPts val="1477"/>
              </a:spcBef>
              <a:defRPr sz="2660"/>
            </a:pPr>
            <a:r>
              <a:rPr lang="en-AU" dirty="0"/>
              <a:t>A microservice is an independent and self-contained software component that runs in its own process and communicates with other microservices using lightweight protocols.</a:t>
            </a:r>
          </a:p>
          <a:p>
            <a:pPr marL="123058" indent="-123058" defTabSz="292660">
              <a:spcBef>
                <a:spcPts val="1477"/>
              </a:spcBef>
              <a:defRPr sz="2660"/>
            </a:pPr>
            <a:r>
              <a:rPr lang="en-AU" dirty="0"/>
              <a:t>Microservices in a system can be implemented using different programming languages and database technologies.</a:t>
            </a:r>
          </a:p>
          <a:p>
            <a:pPr marL="123058" indent="-123058" defTabSz="292660">
              <a:spcBef>
                <a:spcPts val="1477"/>
              </a:spcBef>
              <a:defRPr sz="2660"/>
            </a:pPr>
            <a:r>
              <a:rPr lang="en-AU" dirty="0"/>
              <a:t>Microservices have a single responsibility and should be designed so that they can be easily changed without having to change other microservices in the system.</a:t>
            </a:r>
          </a:p>
          <a:p>
            <a:pPr marL="123058" indent="-123058" defTabSz="292660">
              <a:spcBef>
                <a:spcPts val="1477"/>
              </a:spcBef>
              <a:defRPr sz="2660"/>
            </a:pPr>
            <a:r>
              <a:rPr lang="en-AU" dirty="0"/>
              <a:t>Microservices architecture is an architectural style in which the system is constructed from communicating microservices. It is well-suited to cloud based systems where each microservice can run in its own container.</a:t>
            </a:r>
          </a:p>
          <a:p>
            <a:pPr marL="123058" indent="-123058" defTabSz="292660">
              <a:spcBef>
                <a:spcPts val="1477"/>
              </a:spcBef>
              <a:defRPr sz="2660"/>
            </a:pPr>
            <a:r>
              <a:rPr lang="en-AU" dirty="0"/>
              <a:t>The two most important responsibilities of architects of a microservices system are to decide how to structure the system into microservices and to decide how microservices should communicate and be coordinated.</a:t>
            </a:r>
          </a:p>
        </p:txBody>
      </p:sp>
      <p:pic>
        <p:nvPicPr>
          <p:cNvPr id="5" name="Picture 4" descr="A picture containing text, stationary, colorful&#10;&#10;Description automatically generated">
            <a:extLst>
              <a:ext uri="{FF2B5EF4-FFF2-40B4-BE49-F238E27FC236}">
                <a16:creationId xmlns:a16="http://schemas.microsoft.com/office/drawing/2014/main" id="{C02974DB-DAB1-EAF9-B58A-D7213EDC8262}"/>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2B35E73D-1A58-49D5-8A72-6D969D34059A}"/>
              </a:ext>
            </a:extLst>
          </p:cNvPr>
          <p:cNvSpPr>
            <a:spLocks noGrp="1"/>
          </p:cNvSpPr>
          <p:nvPr>
            <p:ph type="sldNum" sz="quarter" idx="12"/>
          </p:nvPr>
        </p:nvSpPr>
        <p:spPr/>
        <p:txBody>
          <a:bodyPr/>
          <a:lstStyle/>
          <a:p>
            <a:fld id="{10A01DC5-1685-4615-8240-15192985C6A2}" type="slidenum">
              <a:rPr lang="en-AU" smtClean="0"/>
              <a:pPr/>
              <a:t>138</a:t>
            </a:fld>
            <a:endParaRPr lang="en-AU"/>
          </a:p>
        </p:txBody>
      </p:sp>
      <p:sp>
        <p:nvSpPr>
          <p:cNvPr id="6" name="Footer Placeholder 5">
            <a:extLst>
              <a:ext uri="{FF2B5EF4-FFF2-40B4-BE49-F238E27FC236}">
                <a16:creationId xmlns:a16="http://schemas.microsoft.com/office/drawing/2014/main" id="{B2D0ACC8-94EB-91E4-D98B-D05160B26CE0}"/>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8" name="Text Placeholder 7">
            <a:extLst>
              <a:ext uri="{FF2B5EF4-FFF2-40B4-BE49-F238E27FC236}">
                <a16:creationId xmlns:a16="http://schemas.microsoft.com/office/drawing/2014/main" id="{1D6B188D-DFEE-147E-0D76-A935693F9CB4}"/>
              </a:ext>
            </a:extLst>
          </p:cNvPr>
          <p:cNvSpPr>
            <a:spLocks noGrp="1"/>
          </p:cNvSpPr>
          <p:nvPr>
            <p:ph type="body" sz="quarter" idx="13"/>
          </p:nvPr>
        </p:nvSpPr>
        <p:spPr/>
        <p:txBody>
          <a:bodyPr/>
          <a:lstStyle/>
          <a:p>
            <a:r>
              <a:rPr lang="en-AU" dirty="0"/>
              <a:t>Key Points</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E40A46-12C9-4080-E220-2B17539A996B}"/>
              </a:ext>
            </a:extLst>
          </p:cNvPr>
          <p:cNvSpPr>
            <a:spLocks noGrp="1"/>
          </p:cNvSpPr>
          <p:nvPr>
            <p:ph idx="1"/>
          </p:nvPr>
        </p:nvSpPr>
        <p:spPr/>
        <p:txBody>
          <a:bodyPr>
            <a:normAutofit fontScale="70000" lnSpcReduction="20000"/>
          </a:bodyPr>
          <a:lstStyle/>
          <a:p>
            <a:pPr marL="104923" indent="-104923" defTabSz="249531">
              <a:spcBef>
                <a:spcPts val="1265"/>
              </a:spcBef>
              <a:defRPr sz="2268"/>
            </a:pPr>
            <a:endParaRPr lang="en-AU" dirty="0"/>
          </a:p>
          <a:p>
            <a:pPr marL="104923" indent="-104923" defTabSz="249531">
              <a:spcBef>
                <a:spcPts val="1265"/>
              </a:spcBef>
              <a:defRPr sz="2268"/>
            </a:pPr>
            <a:r>
              <a:rPr lang="en-AU" dirty="0"/>
              <a:t>Communication and coordination decisions include deciding on microservice communication protocols, data sharing, whether services should be centrally coordinated, and failure management. </a:t>
            </a:r>
          </a:p>
          <a:p>
            <a:pPr marL="104923" indent="-104923" defTabSz="249531">
              <a:spcBef>
                <a:spcPts val="1265"/>
              </a:spcBef>
              <a:defRPr sz="2268"/>
            </a:pPr>
            <a:r>
              <a:rPr lang="en-AU" dirty="0"/>
              <a:t>The RESTful architectural style is widely used in microservice-based systems. Services are designed so that the HTTP verbs, GET, POST, PUT and DELETE, map onto the service operations.</a:t>
            </a:r>
          </a:p>
          <a:p>
            <a:pPr marL="104923" indent="-104923" defTabSz="249531">
              <a:spcBef>
                <a:spcPts val="1265"/>
              </a:spcBef>
              <a:defRPr sz="2268"/>
            </a:pPr>
            <a:r>
              <a:rPr lang="en-AU" dirty="0"/>
              <a:t>The RESTful style is based on digital resources that, in a microservices architecture, may be represented using XML or, more commonly, JSON.</a:t>
            </a:r>
          </a:p>
          <a:p>
            <a:pPr marL="104923" indent="-104923" defTabSz="249531">
              <a:spcBef>
                <a:spcPts val="1265"/>
              </a:spcBef>
              <a:defRPr sz="2268"/>
            </a:pPr>
            <a:r>
              <a:rPr lang="en-AU" dirty="0"/>
              <a:t>Continuous deployment is a process where new versions of a service are put into production as soon as a service change has been made. It is a completely automated process that relies on automated testing to check that the new version is of ‘production quality’.</a:t>
            </a:r>
          </a:p>
          <a:p>
            <a:pPr marL="104923" indent="-104923" defTabSz="249531">
              <a:spcBef>
                <a:spcPts val="1265"/>
              </a:spcBef>
              <a:defRPr sz="2268"/>
            </a:pPr>
            <a:r>
              <a:rPr lang="en-AU" dirty="0"/>
              <a:t>If continuous deployment is used, you may need to maintain multiple versions of deployed services so that you can switch to an older version if problems are discovered in a newly-deployed service.</a:t>
            </a:r>
          </a:p>
        </p:txBody>
      </p:sp>
      <p:pic>
        <p:nvPicPr>
          <p:cNvPr id="5" name="Picture 4" descr="A picture containing text, stationary, colorful&#10;&#10;Description automatically generated">
            <a:extLst>
              <a:ext uri="{FF2B5EF4-FFF2-40B4-BE49-F238E27FC236}">
                <a16:creationId xmlns:a16="http://schemas.microsoft.com/office/drawing/2014/main" id="{81E64DBB-79FD-FC5D-A66E-1F30231C7E08}"/>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C3C3EC08-2BF8-9B0F-8576-3BF8445AF9D7}"/>
              </a:ext>
            </a:extLst>
          </p:cNvPr>
          <p:cNvSpPr>
            <a:spLocks noGrp="1"/>
          </p:cNvSpPr>
          <p:nvPr>
            <p:ph type="sldNum" sz="quarter" idx="12"/>
          </p:nvPr>
        </p:nvSpPr>
        <p:spPr/>
        <p:txBody>
          <a:bodyPr/>
          <a:lstStyle/>
          <a:p>
            <a:fld id="{10A01DC5-1685-4615-8240-15192985C6A2}" type="slidenum">
              <a:rPr lang="en-AU" smtClean="0"/>
              <a:pPr/>
              <a:t>139</a:t>
            </a:fld>
            <a:endParaRPr lang="en-AU"/>
          </a:p>
        </p:txBody>
      </p:sp>
      <p:sp>
        <p:nvSpPr>
          <p:cNvPr id="6" name="Footer Placeholder 5">
            <a:extLst>
              <a:ext uri="{FF2B5EF4-FFF2-40B4-BE49-F238E27FC236}">
                <a16:creationId xmlns:a16="http://schemas.microsoft.com/office/drawing/2014/main" id="{C48ACD27-7638-5366-8FB6-3F04A3D69139}"/>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8" name="Text Placeholder 7">
            <a:extLst>
              <a:ext uri="{FF2B5EF4-FFF2-40B4-BE49-F238E27FC236}">
                <a16:creationId xmlns:a16="http://schemas.microsoft.com/office/drawing/2014/main" id="{2411D95D-F843-2F9F-36BB-36BA03B1FB67}"/>
              </a:ext>
            </a:extLst>
          </p:cNvPr>
          <p:cNvSpPr>
            <a:spLocks noGrp="1"/>
          </p:cNvSpPr>
          <p:nvPr>
            <p:ph type="body" sz="quarter" idx="13"/>
          </p:nvPr>
        </p:nvSpPr>
        <p:spPr/>
        <p:txBody>
          <a:bodyPr/>
          <a:lstStyle/>
          <a:p>
            <a:r>
              <a:rPr lang="en-AU" dirty="0"/>
              <a:t>Key Points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5104A1-BEE5-5FBF-FCA7-F65E70A8C371}"/>
              </a:ext>
            </a:extLst>
          </p:cNvPr>
          <p:cNvSpPr>
            <a:spLocks noGrp="1"/>
          </p:cNvSpPr>
          <p:nvPr>
            <p:ph idx="1"/>
          </p:nvPr>
        </p:nvSpPr>
        <p:spPr/>
        <p:txBody>
          <a:bodyPr>
            <a:normAutofit fontScale="62500" lnSpcReduction="20000"/>
          </a:bodyPr>
          <a:lstStyle/>
          <a:p>
            <a:pPr defTabSz="274176">
              <a:spcBef>
                <a:spcPts val="896"/>
              </a:spcBef>
              <a:defRPr sz="2136"/>
            </a:pPr>
            <a:r>
              <a:rPr lang="en-AU" i="1" dirty="0" err="1"/>
              <a:t>Nonfunctional</a:t>
            </a:r>
            <a:r>
              <a:rPr lang="en-AU" i="1" dirty="0"/>
              <a:t> product characteristics</a:t>
            </a:r>
            <a:br>
              <a:rPr lang="en-AU" dirty="0"/>
            </a:br>
            <a:r>
              <a:rPr lang="en-AU" dirty="0" err="1"/>
              <a:t>Nonfunctional</a:t>
            </a:r>
            <a:r>
              <a:rPr lang="en-AU" dirty="0"/>
              <a:t> product characteristics such as security and performance affect all users. If you get these wrong, your product will is unlikely to be a commercial success. Unfortunately, some characteristics are opposing, so you can only optimize the most important.</a:t>
            </a:r>
          </a:p>
          <a:p>
            <a:pPr defTabSz="274176">
              <a:spcBef>
                <a:spcPts val="896"/>
              </a:spcBef>
              <a:defRPr sz="2136"/>
            </a:pPr>
            <a:r>
              <a:rPr lang="en-AU" i="1" dirty="0"/>
              <a:t>Product lifetime</a:t>
            </a:r>
            <a:br>
              <a:rPr lang="en-AU" dirty="0"/>
            </a:br>
            <a:r>
              <a:rPr lang="en-AU" dirty="0"/>
              <a:t>If you anticipate a long product lifetime, you will need to create regular product revisions. You therefore need an architecture that is evolvable, so that it can be adapted to accommodate new features and technology.</a:t>
            </a:r>
          </a:p>
          <a:p>
            <a:pPr defTabSz="274176">
              <a:spcBef>
                <a:spcPts val="896"/>
              </a:spcBef>
              <a:defRPr sz="2136"/>
            </a:pPr>
            <a:r>
              <a:rPr lang="en-AU" i="1" dirty="0"/>
              <a:t>Software reuse</a:t>
            </a:r>
            <a:br>
              <a:rPr lang="en-AU" dirty="0"/>
            </a:br>
            <a:r>
              <a:rPr lang="en-AU" dirty="0"/>
              <a:t>You can save a lot of time and effort, if you can reuse large components from other products or open-source software. However, this constrains your architectural choices because you must fit your design around the software that is being reused.</a:t>
            </a:r>
          </a:p>
          <a:p>
            <a:pPr defTabSz="274176">
              <a:spcBef>
                <a:spcPts val="896"/>
              </a:spcBef>
              <a:defRPr sz="2136"/>
            </a:pPr>
            <a:r>
              <a:rPr lang="en-AU" i="1" dirty="0"/>
              <a:t>Number of users</a:t>
            </a:r>
            <a:br>
              <a:rPr lang="en-AU" dirty="0"/>
            </a:br>
            <a:r>
              <a:rPr lang="en-AU" dirty="0"/>
              <a:t>If you are developing  consumer software delivered over the Internet, the number of users can change very quickly. This can lead to serious performance degradation unless you design your architecture so that your system can be quickly scaled up and down.</a:t>
            </a:r>
          </a:p>
          <a:p>
            <a:pPr defTabSz="274176">
              <a:spcBef>
                <a:spcPts val="896"/>
              </a:spcBef>
              <a:defRPr sz="2136"/>
            </a:pPr>
            <a:r>
              <a:rPr lang="en-AU" i="1" dirty="0"/>
              <a:t>Software compatibility</a:t>
            </a:r>
            <a:br>
              <a:rPr lang="en-AU" dirty="0"/>
            </a:br>
            <a:r>
              <a:rPr lang="en-AU" dirty="0"/>
              <a:t>For some products, it is important to maintain compatibility with other software so that users can adopt your product and use data prepared using a different system. This may limit architectural choices, such as the database software that you can use.</a:t>
            </a:r>
          </a:p>
        </p:txBody>
      </p:sp>
      <p:pic>
        <p:nvPicPr>
          <p:cNvPr id="5" name="Picture 4" descr="A picture containing text, stationary, colorful&#10;&#10;Description automatically generated">
            <a:extLst>
              <a:ext uri="{FF2B5EF4-FFF2-40B4-BE49-F238E27FC236}">
                <a16:creationId xmlns:a16="http://schemas.microsoft.com/office/drawing/2014/main" id="{A971B3E7-F689-663E-4FF8-D1F1226EB1E6}"/>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F0D074D3-CBF0-8F82-7763-C50678B8369E}"/>
              </a:ext>
            </a:extLst>
          </p:cNvPr>
          <p:cNvSpPr>
            <a:spLocks noGrp="1"/>
          </p:cNvSpPr>
          <p:nvPr>
            <p:ph type="sldNum" sz="quarter" idx="12"/>
          </p:nvPr>
        </p:nvSpPr>
        <p:spPr/>
        <p:txBody>
          <a:bodyPr/>
          <a:lstStyle/>
          <a:p>
            <a:fld id="{10A01DC5-1685-4615-8240-15192985C6A2}" type="slidenum">
              <a:rPr lang="en-AU" smtClean="0"/>
              <a:pPr/>
              <a:t>14</a:t>
            </a:fld>
            <a:endParaRPr lang="en-AU"/>
          </a:p>
        </p:txBody>
      </p:sp>
      <p:sp>
        <p:nvSpPr>
          <p:cNvPr id="6" name="Footer Placeholder 5">
            <a:extLst>
              <a:ext uri="{FF2B5EF4-FFF2-40B4-BE49-F238E27FC236}">
                <a16:creationId xmlns:a16="http://schemas.microsoft.com/office/drawing/2014/main" id="{1F21C110-C193-A841-A753-4E9ADCCB8F1E}"/>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8" name="Text Placeholder 7">
            <a:extLst>
              <a:ext uri="{FF2B5EF4-FFF2-40B4-BE49-F238E27FC236}">
                <a16:creationId xmlns:a16="http://schemas.microsoft.com/office/drawing/2014/main" id="{758CEBBE-E6A9-FA3F-20AC-20CAEEB0D060}"/>
              </a:ext>
            </a:extLst>
          </p:cNvPr>
          <p:cNvSpPr>
            <a:spLocks noGrp="1"/>
          </p:cNvSpPr>
          <p:nvPr>
            <p:ph type="body" sz="quarter" idx="13"/>
          </p:nvPr>
        </p:nvSpPr>
        <p:spPr/>
        <p:txBody>
          <a:bodyPr>
            <a:normAutofit lnSpcReduction="10000"/>
          </a:bodyPr>
          <a:lstStyle/>
          <a:p>
            <a:r>
              <a:rPr lang="en-AU" dirty="0"/>
              <a:t>The importance of</a:t>
            </a:r>
          </a:p>
          <a:p>
            <a:r>
              <a:rPr lang="en-AU" dirty="0"/>
              <a:t>architectural design issues</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endParaRPr lang="en-US" dirty="0"/>
          </a:p>
          <a:p>
            <a:r>
              <a:rPr lang="en-US" dirty="0"/>
              <a:t>Contrast the monolithic application design with a modular design based on microservices. </a:t>
            </a:r>
          </a:p>
          <a:p>
            <a:r>
              <a:rPr lang="en-US" dirty="0"/>
              <a:t>Reason about how architectural choices affect software quality and process attributes.</a:t>
            </a:r>
          </a:p>
          <a:p>
            <a:r>
              <a:rPr lang="en-US" dirty="0"/>
              <a:t>Reason about tradeoffs of microservices architectures.</a:t>
            </a:r>
          </a:p>
          <a:p>
            <a:endParaRPr lang="en-US" dirty="0"/>
          </a:p>
          <a:p>
            <a:r>
              <a:rPr lang="en-US" b="1" dirty="0"/>
              <a:t>Inspirations</a:t>
            </a:r>
            <a:r>
              <a:rPr lang="en-US" dirty="0"/>
              <a:t>: </a:t>
            </a:r>
          </a:p>
          <a:p>
            <a:r>
              <a:rPr lang="en-US" dirty="0"/>
              <a:t>Martin Fowler (</a:t>
            </a:r>
            <a:r>
              <a:rPr lang="en-US" dirty="0">
                <a:hlinkClick r:id="rId3"/>
              </a:rPr>
              <a:t>http://martinfowler.com/articles/microservices.html</a:t>
            </a:r>
            <a:r>
              <a:rPr lang="en-US" dirty="0"/>
              <a:t>)</a:t>
            </a:r>
          </a:p>
          <a:p>
            <a:r>
              <a:rPr lang="en-US" dirty="0"/>
              <a:t>Josh Evans @ Netflix (</a:t>
            </a:r>
            <a:r>
              <a:rPr lang="en-US" dirty="0">
                <a:hlinkClick r:id="rId4"/>
              </a:rPr>
              <a:t>https://www.youtube.com/watch?v=CZ3wIuvmHeM</a:t>
            </a:r>
            <a:r>
              <a:rPr lang="en-US" dirty="0"/>
              <a:t>) </a:t>
            </a:r>
          </a:p>
          <a:p>
            <a:r>
              <a:rPr lang="en-US" dirty="0"/>
              <a:t>Matt Ranney @ Uber (</a:t>
            </a:r>
            <a:r>
              <a:rPr lang="en-US" dirty="0">
                <a:hlinkClick r:id="rId5"/>
              </a:rPr>
              <a:t>https://www.youtube.com/watch?v=kb-m2fasdDY</a:t>
            </a:r>
            <a:r>
              <a:rPr lang="en-US" dirty="0"/>
              <a:t>)</a:t>
            </a:r>
          </a:p>
          <a:p>
            <a:r>
              <a:rPr lang="en-US" dirty="0"/>
              <a:t>Christopher Meiklejohn &amp; Filibuster (</a:t>
            </a:r>
            <a:r>
              <a:rPr lang="en-US" dirty="0">
                <a:hlinkClick r:id="rId6"/>
              </a:rPr>
              <a:t>http://filibuster.cloud</a:t>
            </a:r>
            <a:r>
              <a:rPr lang="en-US" dirty="0"/>
              <a:t>)</a:t>
            </a:r>
          </a:p>
        </p:txBody>
      </p:sp>
      <p:sp>
        <p:nvSpPr>
          <p:cNvPr id="4" name="Text Placeholder 3">
            <a:extLst>
              <a:ext uri="{FF2B5EF4-FFF2-40B4-BE49-F238E27FC236}">
                <a16:creationId xmlns:a16="http://schemas.microsoft.com/office/drawing/2014/main" id="{45F498A1-E778-8CD3-03BE-BDF806B14854}"/>
              </a:ext>
            </a:extLst>
          </p:cNvPr>
          <p:cNvSpPr>
            <a:spLocks noGrp="1"/>
          </p:cNvSpPr>
          <p:nvPr>
            <p:ph type="body" sz="quarter" idx="13"/>
          </p:nvPr>
        </p:nvSpPr>
        <p:spPr/>
        <p:txBody>
          <a:bodyPr/>
          <a:lstStyle/>
          <a:p>
            <a:r>
              <a:rPr lang="en-US" dirty="0"/>
              <a:t>Key Points</a:t>
            </a:r>
            <a:endParaRPr lang="en-AU" dirty="0"/>
          </a:p>
        </p:txBody>
      </p:sp>
      <p:pic>
        <p:nvPicPr>
          <p:cNvPr id="6" name="Picture 5" descr="Text&#10;&#10;Description automatically generated">
            <a:extLst>
              <a:ext uri="{FF2B5EF4-FFF2-40B4-BE49-F238E27FC236}">
                <a16:creationId xmlns:a16="http://schemas.microsoft.com/office/drawing/2014/main" id="{92B0E411-014A-DFBB-FD7D-0EA8C8637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
        <p:nvSpPr>
          <p:cNvPr id="8" name="Slide Number Placeholder 7">
            <a:extLst>
              <a:ext uri="{FF2B5EF4-FFF2-40B4-BE49-F238E27FC236}">
                <a16:creationId xmlns:a16="http://schemas.microsoft.com/office/drawing/2014/main" id="{CE53E5CC-79D2-1167-A2E1-82C7F29D8905}"/>
              </a:ext>
            </a:extLst>
          </p:cNvPr>
          <p:cNvSpPr>
            <a:spLocks noGrp="1"/>
          </p:cNvSpPr>
          <p:nvPr>
            <p:ph type="sldNum" sz="quarter" idx="12"/>
          </p:nvPr>
        </p:nvSpPr>
        <p:spPr/>
        <p:txBody>
          <a:bodyPr/>
          <a:lstStyle/>
          <a:p>
            <a:fld id="{10A01DC5-1685-4615-8240-15192985C6A2}" type="slidenum">
              <a:rPr lang="en-AU" smtClean="0"/>
              <a:pPr/>
              <a:t>140</a:t>
            </a:fld>
            <a:endParaRPr lang="en-AU"/>
          </a:p>
        </p:txBody>
      </p:sp>
      <p:sp>
        <p:nvSpPr>
          <p:cNvPr id="9" name="Footer Placeholder 8">
            <a:extLst>
              <a:ext uri="{FF2B5EF4-FFF2-40B4-BE49-F238E27FC236}">
                <a16:creationId xmlns:a16="http://schemas.microsoft.com/office/drawing/2014/main" id="{2F78417C-5AE7-ADD3-FC6C-155DB429647E}"/>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extLst>
      <p:ext uri="{BB962C8B-B14F-4D97-AF65-F5344CB8AC3E}">
        <p14:creationId xmlns:p14="http://schemas.microsoft.com/office/powerpoint/2010/main" val="97787144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9201F27-EA7E-95CE-F18B-719800DAF7FC}"/>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4" name="Slide Number Placeholder 3">
            <a:extLst>
              <a:ext uri="{FF2B5EF4-FFF2-40B4-BE49-F238E27FC236}">
                <a16:creationId xmlns:a16="http://schemas.microsoft.com/office/drawing/2014/main" id="{43D32531-7BF1-AD52-80FE-EF6A2510C4D8}"/>
              </a:ext>
            </a:extLst>
          </p:cNvPr>
          <p:cNvSpPr>
            <a:spLocks noGrp="1"/>
          </p:cNvSpPr>
          <p:nvPr>
            <p:ph type="sldNum" sz="quarter" idx="12"/>
          </p:nvPr>
        </p:nvSpPr>
        <p:spPr/>
        <p:txBody>
          <a:bodyPr/>
          <a:lstStyle/>
          <a:p>
            <a:fld id="{10A01DC5-1685-4615-8240-15192985C6A2}" type="slidenum">
              <a:rPr lang="en-AU" smtClean="0"/>
              <a:pPr/>
              <a:t>141</a:t>
            </a:fld>
            <a:endParaRPr lang="en-AU"/>
          </a:p>
        </p:txBody>
      </p:sp>
      <p:sp>
        <p:nvSpPr>
          <p:cNvPr id="8" name="Text Placeholder 5">
            <a:extLst>
              <a:ext uri="{FF2B5EF4-FFF2-40B4-BE49-F238E27FC236}">
                <a16:creationId xmlns:a16="http://schemas.microsoft.com/office/drawing/2014/main" id="{42811FBD-C41F-517E-DE74-645BC8E3069B}"/>
              </a:ext>
            </a:extLst>
          </p:cNvPr>
          <p:cNvSpPr txBox="1">
            <a:spLocks/>
          </p:cNvSpPr>
          <p:nvPr/>
        </p:nvSpPr>
        <p:spPr>
          <a:xfrm>
            <a:off x="311700" y="3806115"/>
            <a:ext cx="8435390" cy="605100"/>
          </a:xfrm>
          <a:prstGeom prst="rect">
            <a:avLst/>
          </a:prstGeom>
        </p:spPr>
        <p:txBody>
          <a:bodyPr vert="horz" lIns="0" tIns="0" rIns="0" bIns="0" rtlCol="0">
            <a:normAutofit/>
          </a:bodyPr>
          <a:lstStyle>
            <a:lvl1pPr marL="180000" indent="-180000" algn="l" defTabSz="685800" rtl="0" eaLnBrk="1" latinLnBrk="0" hangingPunct="1">
              <a:lnSpc>
                <a:spcPct val="100000"/>
              </a:lnSpc>
              <a:spcBef>
                <a:spcPts val="0"/>
              </a:spcBef>
              <a:spcAft>
                <a:spcPts val="600"/>
              </a:spcAft>
              <a:buFont typeface="Arial" panose="020B0604020202020204" pitchFamily="34" charset="0"/>
              <a:buChar char="•"/>
              <a:defRPr sz="2400" b="0" kern="1200">
                <a:solidFill>
                  <a:schemeClr val="accent1"/>
                </a:solidFill>
                <a:latin typeface="+mj-lt"/>
                <a:ea typeface="+mn-ea"/>
                <a:cs typeface="+mn-cs"/>
              </a:defRPr>
            </a:lvl1pPr>
            <a:lvl2pPr marL="360000" indent="-180000" algn="l" defTabSz="6858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540000" indent="-180000" algn="l" defTabSz="6858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720000" indent="-180000" algn="l" defTabSz="685800" rtl="0" eaLnBrk="1" latinLnBrk="0" hangingPunct="1">
              <a:lnSpc>
                <a:spcPct val="100000"/>
              </a:lnSpc>
              <a:spcBef>
                <a:spcPts val="0"/>
              </a:spcBef>
              <a:spcAft>
                <a:spcPts val="600"/>
              </a:spcAft>
              <a:buClr>
                <a:schemeClr val="accent1"/>
              </a:buClr>
              <a:buSzPct val="100000"/>
              <a:buFont typeface="Arial" panose="020B0604020202020204" pitchFamily="34" charset="0"/>
              <a:buChar char="•"/>
              <a:defRPr sz="1200" kern="1200">
                <a:solidFill>
                  <a:schemeClr val="tx1"/>
                </a:solidFill>
                <a:latin typeface="+mn-lt"/>
                <a:ea typeface="+mn-ea"/>
                <a:cs typeface="+mn-cs"/>
              </a:defRPr>
            </a:lvl4pPr>
            <a:lvl5pPr marL="900000" indent="-180000" algn="l" defTabSz="685800" rtl="0" eaLnBrk="1" latinLnBrk="0" hangingPunct="1">
              <a:lnSpc>
                <a:spcPct val="100000"/>
              </a:lnSpc>
              <a:spcBef>
                <a:spcPts val="0"/>
              </a:spcBef>
              <a:spcAft>
                <a:spcPts val="600"/>
              </a:spcAft>
              <a:buClr>
                <a:schemeClr val="accent1"/>
              </a:buClr>
              <a:buFont typeface="Sofia Pro Light" panose="020B0000000000000000" pitchFamily="34" charset="0"/>
              <a:buChar char="»"/>
              <a:defRPr sz="100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dirty="0"/>
              <a:t>End of Monday Lecture/Start of Tuesday Lecture</a:t>
            </a:r>
          </a:p>
        </p:txBody>
      </p:sp>
    </p:spTree>
    <p:extLst>
      <p:ext uri="{BB962C8B-B14F-4D97-AF65-F5344CB8AC3E}">
        <p14:creationId xmlns:p14="http://schemas.microsoft.com/office/powerpoint/2010/main" val="28519272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4E52906-4F58-902E-A137-37C58837FE1A}"/>
              </a:ext>
            </a:extLst>
          </p:cNvPr>
          <p:cNvSpPr>
            <a:spLocks noGrp="1"/>
          </p:cNvSpPr>
          <p:nvPr>
            <p:ph type="body" sz="quarter" idx="13"/>
          </p:nvPr>
        </p:nvSpPr>
        <p:spPr/>
        <p:txBody>
          <a:bodyPr/>
          <a:lstStyle/>
          <a:p>
            <a:r>
              <a:rPr lang="en-AU" dirty="0"/>
              <a:t>ANU Acknowledgment of Country</a:t>
            </a:r>
          </a:p>
        </p:txBody>
      </p:sp>
      <p:pic>
        <p:nvPicPr>
          <p:cNvPr id="7" name="Picture 6" descr="Map&#10;&#10;Description automatically generated">
            <a:extLst>
              <a:ext uri="{FF2B5EF4-FFF2-40B4-BE49-F238E27FC236}">
                <a16:creationId xmlns:a16="http://schemas.microsoft.com/office/drawing/2014/main" id="{9B6C335B-86EC-7DD7-0133-29353428A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453" y="881149"/>
            <a:ext cx="7250059" cy="3715380"/>
          </a:xfrm>
          <a:prstGeom prst="rect">
            <a:avLst/>
          </a:prstGeom>
        </p:spPr>
      </p:pic>
      <p:sp>
        <p:nvSpPr>
          <p:cNvPr id="2" name="Content Placeholder 1">
            <a:extLst>
              <a:ext uri="{FF2B5EF4-FFF2-40B4-BE49-F238E27FC236}">
                <a16:creationId xmlns:a16="http://schemas.microsoft.com/office/drawing/2014/main" id="{D69670F3-2636-41AE-4355-F640D1199038}"/>
              </a:ext>
            </a:extLst>
          </p:cNvPr>
          <p:cNvSpPr>
            <a:spLocks noGrp="1"/>
          </p:cNvSpPr>
          <p:nvPr>
            <p:ph idx="1"/>
          </p:nvPr>
        </p:nvSpPr>
        <p:spPr>
          <a:xfrm>
            <a:off x="324000" y="1598978"/>
            <a:ext cx="3392278" cy="3059532"/>
          </a:xfrm>
        </p:spPr>
        <p:txBody>
          <a:bodyPr/>
          <a:lstStyle/>
          <a:p>
            <a:pPr marL="0" indent="0">
              <a:buNone/>
            </a:pPr>
            <a:r>
              <a:rPr lang="en-AU" dirty="0"/>
              <a:t>“We acknowledge and celebrate the First Australians on whose traditional lands we meet, and pay our respect to the elders past and present.”</a:t>
            </a:r>
          </a:p>
        </p:txBody>
      </p:sp>
      <p:sp>
        <p:nvSpPr>
          <p:cNvPr id="8" name="TextBox 7">
            <a:extLst>
              <a:ext uri="{FF2B5EF4-FFF2-40B4-BE49-F238E27FC236}">
                <a16:creationId xmlns:a16="http://schemas.microsoft.com/office/drawing/2014/main" id="{7F9BC4D9-500E-61CF-8BAD-A58928872FFA}"/>
              </a:ext>
            </a:extLst>
          </p:cNvPr>
          <p:cNvSpPr txBox="1"/>
          <p:nvPr/>
        </p:nvSpPr>
        <p:spPr>
          <a:xfrm>
            <a:off x="3503048" y="4354942"/>
            <a:ext cx="5461303" cy="369332"/>
          </a:xfrm>
          <a:prstGeom prst="rect">
            <a:avLst/>
          </a:prstGeom>
          <a:noFill/>
        </p:spPr>
        <p:txBody>
          <a:bodyPr wrap="none" rtlCol="0">
            <a:spAutoFit/>
          </a:bodyPr>
          <a:lstStyle/>
          <a:p>
            <a:r>
              <a:rPr lang="en-AU" dirty="0">
                <a:hlinkClick r:id="rId4"/>
              </a:rPr>
              <a:t>https://aiatsis.gov.au/explore/map-indigenous-australia</a:t>
            </a:r>
            <a:r>
              <a:rPr lang="en-AU" dirty="0"/>
              <a:t> </a:t>
            </a:r>
          </a:p>
        </p:txBody>
      </p:sp>
      <p:sp>
        <p:nvSpPr>
          <p:cNvPr id="9" name="Slide Number Placeholder 8">
            <a:extLst>
              <a:ext uri="{FF2B5EF4-FFF2-40B4-BE49-F238E27FC236}">
                <a16:creationId xmlns:a16="http://schemas.microsoft.com/office/drawing/2014/main" id="{DFBFD911-429D-854D-DC2F-D41934E956A0}"/>
              </a:ext>
            </a:extLst>
          </p:cNvPr>
          <p:cNvSpPr>
            <a:spLocks noGrp="1"/>
          </p:cNvSpPr>
          <p:nvPr>
            <p:ph type="sldNum" sz="quarter" idx="12"/>
          </p:nvPr>
        </p:nvSpPr>
        <p:spPr/>
        <p:txBody>
          <a:bodyPr/>
          <a:lstStyle/>
          <a:p>
            <a:fld id="{10A01DC5-1685-4615-8240-15192985C6A2}" type="slidenum">
              <a:rPr lang="en-AU" smtClean="0"/>
              <a:pPr/>
              <a:t>142</a:t>
            </a:fld>
            <a:endParaRPr lang="en-AU"/>
          </a:p>
        </p:txBody>
      </p:sp>
      <p:sp>
        <p:nvSpPr>
          <p:cNvPr id="10" name="Footer Placeholder 9">
            <a:extLst>
              <a:ext uri="{FF2B5EF4-FFF2-40B4-BE49-F238E27FC236}">
                <a16:creationId xmlns:a16="http://schemas.microsoft.com/office/drawing/2014/main" id="{FB5608A7-C11C-04CC-C03E-29892BBBCFF2}"/>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extLst>
      <p:ext uri="{BB962C8B-B14F-4D97-AF65-F5344CB8AC3E}">
        <p14:creationId xmlns:p14="http://schemas.microsoft.com/office/powerpoint/2010/main" val="150535930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AE6E0CC-1294-B906-EAA5-45C07D3118B6}"/>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4" name="Slide Number Placeholder 3">
            <a:extLst>
              <a:ext uri="{FF2B5EF4-FFF2-40B4-BE49-F238E27FC236}">
                <a16:creationId xmlns:a16="http://schemas.microsoft.com/office/drawing/2014/main" id="{CD93DBE1-769C-3B07-76B6-377A817DFD3A}"/>
              </a:ext>
            </a:extLst>
          </p:cNvPr>
          <p:cNvSpPr>
            <a:spLocks noGrp="1"/>
          </p:cNvSpPr>
          <p:nvPr>
            <p:ph type="sldNum" sz="quarter" idx="12"/>
          </p:nvPr>
        </p:nvSpPr>
        <p:spPr/>
        <p:txBody>
          <a:bodyPr/>
          <a:lstStyle/>
          <a:p>
            <a:fld id="{10A01DC5-1685-4615-8240-15192985C6A2}" type="slidenum">
              <a:rPr lang="en-AU" smtClean="0"/>
              <a:pPr/>
              <a:t>143</a:t>
            </a:fld>
            <a:endParaRPr lang="en-AU"/>
          </a:p>
        </p:txBody>
      </p:sp>
      <p:pic>
        <p:nvPicPr>
          <p:cNvPr id="6" name="Online Media 1" descr="John Cleese - And now for something completely different">
            <a:hlinkClick r:id="" action="ppaction://media"/>
            <a:extLst>
              <a:ext uri="{FF2B5EF4-FFF2-40B4-BE49-F238E27FC236}">
                <a16:creationId xmlns:a16="http://schemas.microsoft.com/office/drawing/2014/main" id="{D6AE29A3-B13B-58A8-813A-11F919FD7911}"/>
              </a:ext>
            </a:extLst>
          </p:cNvPr>
          <p:cNvPicPr>
            <a:picLocks noRot="1" noChangeAspect="1"/>
          </p:cNvPicPr>
          <p:nvPr>
            <a:videoFile r:link="rId1"/>
          </p:nvPr>
        </p:nvPicPr>
        <p:blipFill>
          <a:blip r:embed="rId3"/>
          <a:stretch>
            <a:fillRect/>
          </a:stretch>
        </p:blipFill>
        <p:spPr>
          <a:xfrm>
            <a:off x="1518507" y="159177"/>
            <a:ext cx="6106986" cy="4580240"/>
          </a:xfrm>
          <a:prstGeom prst="rect">
            <a:avLst/>
          </a:prstGeom>
        </p:spPr>
      </p:pic>
    </p:spTree>
    <p:extLst>
      <p:ext uri="{BB962C8B-B14F-4D97-AF65-F5344CB8AC3E}">
        <p14:creationId xmlns:p14="http://schemas.microsoft.com/office/powerpoint/2010/main" val="257850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asks">
            <a:extLst>
              <a:ext uri="{FF2B5EF4-FFF2-40B4-BE49-F238E27FC236}">
                <a16:creationId xmlns:a16="http://schemas.microsoft.com/office/drawing/2014/main" id="{D1B06EE3-06A6-214D-886B-5C6A6BDE8564}"/>
              </a:ext>
            </a:extLst>
          </p:cNvPr>
          <p:cNvPicPr>
            <a:picLocks noChangeAspect="1" noChangeArrowheads="1"/>
          </p:cNvPicPr>
          <p:nvPr/>
        </p:nvPicPr>
        <p:blipFill rotWithShape="1">
          <a:blip r:embed="rId3">
            <a:duotone>
              <a:prstClr val="black"/>
              <a:schemeClr val="bg1">
                <a:tint val="45000"/>
                <a:satMod val="400000"/>
              </a:schemeClr>
            </a:duotone>
            <a:extLst>
              <a:ext uri="{28A0092B-C50C-407E-A947-70E740481C1C}">
                <a14:useLocalDpi xmlns:a14="http://schemas.microsoft.com/office/drawing/2010/main" val="0"/>
              </a:ext>
            </a:extLst>
          </a:blip>
          <a:srcRect b="13431"/>
          <a:stretch/>
        </p:blipFill>
        <p:spPr bwMode="auto">
          <a:xfrm>
            <a:off x="3543848" y="11515"/>
            <a:ext cx="2976568" cy="43268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8365868-F789-7F44-A5AB-14089ECC6341}"/>
              </a:ext>
            </a:extLst>
          </p:cNvPr>
          <p:cNvSpPr txBox="1"/>
          <p:nvPr/>
        </p:nvSpPr>
        <p:spPr>
          <a:xfrm>
            <a:off x="7361727" y="4130611"/>
            <a:ext cx="1688283" cy="230832"/>
          </a:xfrm>
          <a:prstGeom prst="rect">
            <a:avLst/>
          </a:prstGeom>
          <a:noFill/>
        </p:spPr>
        <p:txBody>
          <a:bodyPr wrap="none" rtlCol="0">
            <a:spAutoFit/>
          </a:bodyPr>
          <a:lstStyle/>
          <a:p>
            <a:pPr algn="r"/>
            <a:r>
              <a:rPr lang="en-US" sz="900" dirty="0">
                <a:solidFill>
                  <a:schemeClr val="tx2"/>
                </a:solidFill>
              </a:rPr>
              <a:t>Source: https://</a:t>
            </a:r>
            <a:r>
              <a:rPr lang="en-US" sz="900" dirty="0" err="1">
                <a:solidFill>
                  <a:schemeClr val="tx2"/>
                </a:solidFill>
              </a:rPr>
              <a:t>xkcd.com</a:t>
            </a:r>
            <a:r>
              <a:rPr lang="en-US" sz="900" dirty="0">
                <a:solidFill>
                  <a:schemeClr val="tx2"/>
                </a:solidFill>
              </a:rPr>
              <a:t>/1425/</a:t>
            </a:r>
          </a:p>
        </p:txBody>
      </p:sp>
      <p:sp>
        <p:nvSpPr>
          <p:cNvPr id="8" name="Slide Number Placeholder 7">
            <a:extLst>
              <a:ext uri="{FF2B5EF4-FFF2-40B4-BE49-F238E27FC236}">
                <a16:creationId xmlns:a16="http://schemas.microsoft.com/office/drawing/2014/main" id="{3FC2B663-CFF9-784B-C9FC-3A043274E403}"/>
              </a:ext>
            </a:extLst>
          </p:cNvPr>
          <p:cNvSpPr>
            <a:spLocks noGrp="1"/>
          </p:cNvSpPr>
          <p:nvPr>
            <p:ph type="sldNum" sz="quarter" idx="12"/>
          </p:nvPr>
        </p:nvSpPr>
        <p:spPr/>
        <p:txBody>
          <a:bodyPr/>
          <a:lstStyle/>
          <a:p>
            <a:fld id="{10A01DC5-1685-4615-8240-15192985C6A2}" type="slidenum">
              <a:rPr lang="en-AU" smtClean="0"/>
              <a:pPr/>
              <a:t>144</a:t>
            </a:fld>
            <a:endParaRPr lang="en-AU"/>
          </a:p>
        </p:txBody>
      </p:sp>
      <p:sp>
        <p:nvSpPr>
          <p:cNvPr id="9" name="Footer Placeholder 8">
            <a:extLst>
              <a:ext uri="{FF2B5EF4-FFF2-40B4-BE49-F238E27FC236}">
                <a16:creationId xmlns:a16="http://schemas.microsoft.com/office/drawing/2014/main" id="{7D491840-FD64-CB79-08F1-8ADE949A7033}"/>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10" name="Picture 9" descr="Text&#10;&#10;Description automatically generated">
            <a:extLst>
              <a:ext uri="{FF2B5EF4-FFF2-40B4-BE49-F238E27FC236}">
                <a16:creationId xmlns:a16="http://schemas.microsoft.com/office/drawing/2014/main" id="{C31C0484-C62A-AEFE-397F-D28DD6FBD4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18579430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DBB82A1-0F09-2876-C4BE-896603E57752}"/>
              </a:ext>
            </a:extLst>
          </p:cNvPr>
          <p:cNvSpPr>
            <a:spLocks noGrp="1"/>
          </p:cNvSpPr>
          <p:nvPr>
            <p:ph type="body" sz="quarter" idx="13"/>
          </p:nvPr>
        </p:nvSpPr>
        <p:spPr/>
        <p:txBody>
          <a:bodyPr/>
          <a:lstStyle/>
          <a:p>
            <a:r>
              <a:rPr lang="en-US" dirty="0"/>
              <a:t>Machine Learning in One Slide</a:t>
            </a:r>
            <a:endParaRPr lang="en-AU" dirty="0"/>
          </a:p>
        </p:txBody>
      </p:sp>
      <p:pic>
        <p:nvPicPr>
          <p:cNvPr id="5122" name="Picture 2" descr="cifar10">
            <a:extLst>
              <a:ext uri="{FF2B5EF4-FFF2-40B4-BE49-F238E27FC236}">
                <a16:creationId xmlns:a16="http://schemas.microsoft.com/office/drawing/2014/main" id="{F56470C2-EA32-EA4E-8CDA-1283C64B8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11" y="1615973"/>
            <a:ext cx="2888732" cy="22583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09A0064-88F1-4546-8B6D-DD9311068234}"/>
              </a:ext>
            </a:extLst>
          </p:cNvPr>
          <p:cNvSpPr txBox="1"/>
          <p:nvPr/>
        </p:nvSpPr>
        <p:spPr>
          <a:xfrm>
            <a:off x="4319650" y="2493818"/>
            <a:ext cx="184731" cy="300082"/>
          </a:xfrm>
          <a:prstGeom prst="rect">
            <a:avLst/>
          </a:prstGeom>
          <a:noFill/>
        </p:spPr>
        <p:txBody>
          <a:bodyPr wrap="none" rtlCol="0">
            <a:spAutoFit/>
          </a:bodyPr>
          <a:lstStyle/>
          <a:p>
            <a:endParaRPr lang="en-US" sz="1350" dirty="0"/>
          </a:p>
        </p:txBody>
      </p:sp>
      <p:pic>
        <p:nvPicPr>
          <p:cNvPr id="5124" name="Picture 4" descr="Crystal Ball on Google Android 12.0">
            <a:extLst>
              <a:ext uri="{FF2B5EF4-FFF2-40B4-BE49-F238E27FC236}">
                <a16:creationId xmlns:a16="http://schemas.microsoft.com/office/drawing/2014/main" id="{4058617C-4551-4747-AEC3-AD85F272CC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9650" y="2060818"/>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C2BD056-AE79-BB4E-AA32-9AEDC7F78F91}"/>
              </a:ext>
            </a:extLst>
          </p:cNvPr>
          <p:cNvSpPr txBox="1"/>
          <p:nvPr/>
        </p:nvSpPr>
        <p:spPr>
          <a:xfrm>
            <a:off x="4593472" y="3268683"/>
            <a:ext cx="641522" cy="300082"/>
          </a:xfrm>
          <a:prstGeom prst="rect">
            <a:avLst/>
          </a:prstGeom>
          <a:noFill/>
        </p:spPr>
        <p:txBody>
          <a:bodyPr wrap="none" rtlCol="0">
            <a:spAutoFit/>
          </a:bodyPr>
          <a:lstStyle/>
          <a:p>
            <a:r>
              <a:rPr lang="en-US" sz="1350" dirty="0"/>
              <a:t>Model</a:t>
            </a:r>
          </a:p>
        </p:txBody>
      </p:sp>
      <p:sp>
        <p:nvSpPr>
          <p:cNvPr id="8" name="Right Arrow 7">
            <a:extLst>
              <a:ext uri="{FF2B5EF4-FFF2-40B4-BE49-F238E27FC236}">
                <a16:creationId xmlns:a16="http://schemas.microsoft.com/office/drawing/2014/main" id="{250A19A9-7504-9841-AA63-9016448B1F77}"/>
              </a:ext>
            </a:extLst>
          </p:cNvPr>
          <p:cNvSpPr/>
          <p:nvPr/>
        </p:nvSpPr>
        <p:spPr>
          <a:xfrm>
            <a:off x="3429000" y="2567019"/>
            <a:ext cx="890650" cy="3562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1471FEA1-EF66-0745-B2CA-24EAEE5D5221}"/>
              </a:ext>
            </a:extLst>
          </p:cNvPr>
          <p:cNvSpPr txBox="1"/>
          <p:nvPr/>
        </p:nvSpPr>
        <p:spPr>
          <a:xfrm>
            <a:off x="3485815" y="2873380"/>
            <a:ext cx="744306" cy="300082"/>
          </a:xfrm>
          <a:prstGeom prst="rect">
            <a:avLst/>
          </a:prstGeom>
          <a:noFill/>
        </p:spPr>
        <p:txBody>
          <a:bodyPr wrap="none" rtlCol="0">
            <a:spAutoFit/>
          </a:bodyPr>
          <a:lstStyle/>
          <a:p>
            <a:r>
              <a:rPr lang="en-US" sz="1350" dirty="0"/>
              <a:t>Training</a:t>
            </a:r>
          </a:p>
        </p:txBody>
      </p:sp>
      <p:sp>
        <p:nvSpPr>
          <p:cNvPr id="12" name="TextBox 11">
            <a:extLst>
              <a:ext uri="{FF2B5EF4-FFF2-40B4-BE49-F238E27FC236}">
                <a16:creationId xmlns:a16="http://schemas.microsoft.com/office/drawing/2014/main" id="{6437C32C-2B1B-164D-A03E-024FB7F50F23}"/>
              </a:ext>
            </a:extLst>
          </p:cNvPr>
          <p:cNvSpPr txBox="1"/>
          <p:nvPr/>
        </p:nvSpPr>
        <p:spPr>
          <a:xfrm>
            <a:off x="950769" y="3874326"/>
            <a:ext cx="1604414" cy="507831"/>
          </a:xfrm>
          <a:prstGeom prst="rect">
            <a:avLst/>
          </a:prstGeom>
          <a:noFill/>
        </p:spPr>
        <p:txBody>
          <a:bodyPr wrap="none" rtlCol="0">
            <a:spAutoFit/>
          </a:bodyPr>
          <a:lstStyle/>
          <a:p>
            <a:pPr algn="ctr"/>
            <a:r>
              <a:rPr lang="en-US" sz="1350" dirty="0"/>
              <a:t>Lots of labelled data</a:t>
            </a:r>
            <a:br>
              <a:rPr lang="en-US" sz="1350" dirty="0"/>
            </a:br>
            <a:r>
              <a:rPr lang="en-US" sz="1350" dirty="0"/>
              <a:t>(Inputs, outputs)</a:t>
            </a:r>
          </a:p>
        </p:txBody>
      </p:sp>
      <p:sp>
        <p:nvSpPr>
          <p:cNvPr id="10" name="TextBox 9">
            <a:extLst>
              <a:ext uri="{FF2B5EF4-FFF2-40B4-BE49-F238E27FC236}">
                <a16:creationId xmlns:a16="http://schemas.microsoft.com/office/drawing/2014/main" id="{A9E49A77-E662-AE40-8CEE-FB187038A8A3}"/>
              </a:ext>
            </a:extLst>
          </p:cNvPr>
          <p:cNvSpPr txBox="1"/>
          <p:nvPr/>
        </p:nvSpPr>
        <p:spPr>
          <a:xfrm>
            <a:off x="308611" y="334949"/>
            <a:ext cx="1066318" cy="300082"/>
          </a:xfrm>
          <a:prstGeom prst="rect">
            <a:avLst/>
          </a:prstGeom>
          <a:noFill/>
        </p:spPr>
        <p:txBody>
          <a:bodyPr wrap="none" rtlCol="0">
            <a:spAutoFit/>
          </a:bodyPr>
          <a:lstStyle/>
          <a:p>
            <a:r>
              <a:rPr lang="en-US" sz="1350" dirty="0">
                <a:solidFill>
                  <a:schemeClr val="accent1"/>
                </a:solidFill>
              </a:rPr>
              <a:t>(Supervised)</a:t>
            </a:r>
          </a:p>
        </p:txBody>
      </p:sp>
      <p:cxnSp>
        <p:nvCxnSpPr>
          <p:cNvPr id="13" name="Straight Connector 12">
            <a:extLst>
              <a:ext uri="{FF2B5EF4-FFF2-40B4-BE49-F238E27FC236}">
                <a16:creationId xmlns:a16="http://schemas.microsoft.com/office/drawing/2014/main" id="{57E48EAA-CDD9-8849-A6AA-13E02E92DE75}"/>
              </a:ext>
            </a:extLst>
          </p:cNvPr>
          <p:cNvCxnSpPr/>
          <p:nvPr/>
        </p:nvCxnSpPr>
        <p:spPr>
          <a:xfrm>
            <a:off x="5539840" y="1268028"/>
            <a:ext cx="0" cy="2868789"/>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6" name="Picture 4" descr="Crystal Ball on Google Android 12.0">
            <a:extLst>
              <a:ext uri="{FF2B5EF4-FFF2-40B4-BE49-F238E27FC236}">
                <a16:creationId xmlns:a16="http://schemas.microsoft.com/office/drawing/2014/main" id="{6999B24D-4DA4-2C4F-9189-688757197B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1951" y="2442255"/>
            <a:ext cx="538148" cy="5381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D6ED5F5-F66E-CC49-A633-6A5C084D1717}"/>
              </a:ext>
            </a:extLst>
          </p:cNvPr>
          <p:cNvPicPr>
            <a:picLocks noChangeAspect="1"/>
          </p:cNvPicPr>
          <p:nvPr/>
        </p:nvPicPr>
        <p:blipFill rotWithShape="1">
          <a:blip r:embed="rId5"/>
          <a:srcRect b="6095"/>
          <a:stretch/>
        </p:blipFill>
        <p:spPr>
          <a:xfrm>
            <a:off x="6055086" y="1220516"/>
            <a:ext cx="831876" cy="801913"/>
          </a:xfrm>
          <a:prstGeom prst="rect">
            <a:avLst/>
          </a:prstGeom>
        </p:spPr>
      </p:pic>
      <p:cxnSp>
        <p:nvCxnSpPr>
          <p:cNvPr id="19" name="Straight Arrow Connector 18">
            <a:extLst>
              <a:ext uri="{FF2B5EF4-FFF2-40B4-BE49-F238E27FC236}">
                <a16:creationId xmlns:a16="http://schemas.microsoft.com/office/drawing/2014/main" id="{A9FC621A-4F94-E349-A049-0E47B874048D}"/>
              </a:ext>
            </a:extLst>
          </p:cNvPr>
          <p:cNvCxnSpPr>
            <a:cxnSpLocks/>
            <a:stCxn id="14" idx="2"/>
            <a:endCxn id="16" idx="0"/>
          </p:cNvCxnSpPr>
          <p:nvPr/>
        </p:nvCxnSpPr>
        <p:spPr>
          <a:xfrm>
            <a:off x="6471024" y="2022429"/>
            <a:ext cx="1" cy="4198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0FF494F-AB6B-2648-954E-0006D6724967}"/>
              </a:ext>
            </a:extLst>
          </p:cNvPr>
          <p:cNvCxnSpPr>
            <a:cxnSpLocks/>
            <a:stCxn id="16" idx="2"/>
            <a:endCxn id="25" idx="0"/>
          </p:cNvCxnSpPr>
          <p:nvPr/>
        </p:nvCxnSpPr>
        <p:spPr>
          <a:xfrm>
            <a:off x="6471025" y="2980403"/>
            <a:ext cx="22507" cy="3779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75018CB-210D-7B45-800A-2644CE38A81B}"/>
              </a:ext>
            </a:extLst>
          </p:cNvPr>
          <p:cNvSpPr txBox="1"/>
          <p:nvPr/>
        </p:nvSpPr>
        <p:spPr>
          <a:xfrm>
            <a:off x="6068800" y="3358381"/>
            <a:ext cx="849463" cy="415498"/>
          </a:xfrm>
          <a:prstGeom prst="rect">
            <a:avLst/>
          </a:prstGeom>
          <a:noFill/>
        </p:spPr>
        <p:txBody>
          <a:bodyPr wrap="none" rtlCol="0">
            <a:spAutoFit/>
          </a:bodyPr>
          <a:lstStyle/>
          <a:p>
            <a:r>
              <a:rPr lang="en-US" sz="2100" dirty="0"/>
              <a:t>“Bird”</a:t>
            </a:r>
          </a:p>
        </p:txBody>
      </p:sp>
      <p:sp>
        <p:nvSpPr>
          <p:cNvPr id="29" name="TextBox 28">
            <a:extLst>
              <a:ext uri="{FF2B5EF4-FFF2-40B4-BE49-F238E27FC236}">
                <a16:creationId xmlns:a16="http://schemas.microsoft.com/office/drawing/2014/main" id="{1B64564E-AD83-1245-B397-0781769AB18C}"/>
              </a:ext>
            </a:extLst>
          </p:cNvPr>
          <p:cNvSpPr txBox="1"/>
          <p:nvPr/>
        </p:nvSpPr>
        <p:spPr>
          <a:xfrm>
            <a:off x="5905033" y="2104900"/>
            <a:ext cx="559769" cy="300082"/>
          </a:xfrm>
          <a:prstGeom prst="rect">
            <a:avLst/>
          </a:prstGeom>
          <a:noFill/>
        </p:spPr>
        <p:txBody>
          <a:bodyPr wrap="none" rtlCol="0">
            <a:spAutoFit/>
          </a:bodyPr>
          <a:lstStyle/>
          <a:p>
            <a:r>
              <a:rPr lang="en-US" sz="1350" dirty="0"/>
              <a:t>Input</a:t>
            </a:r>
          </a:p>
        </p:txBody>
      </p:sp>
      <p:sp>
        <p:nvSpPr>
          <p:cNvPr id="33" name="TextBox 32">
            <a:extLst>
              <a:ext uri="{FF2B5EF4-FFF2-40B4-BE49-F238E27FC236}">
                <a16:creationId xmlns:a16="http://schemas.microsoft.com/office/drawing/2014/main" id="{C0930E7D-006D-C24C-BF5C-5E7EADC47E77}"/>
              </a:ext>
            </a:extLst>
          </p:cNvPr>
          <p:cNvSpPr txBox="1"/>
          <p:nvPr/>
        </p:nvSpPr>
        <p:spPr>
          <a:xfrm>
            <a:off x="5784072" y="2958081"/>
            <a:ext cx="689612" cy="300082"/>
          </a:xfrm>
          <a:prstGeom prst="rect">
            <a:avLst/>
          </a:prstGeom>
          <a:noFill/>
        </p:spPr>
        <p:txBody>
          <a:bodyPr wrap="none" rtlCol="0">
            <a:spAutoFit/>
          </a:bodyPr>
          <a:lstStyle/>
          <a:p>
            <a:r>
              <a:rPr lang="en-US" sz="1350" dirty="0"/>
              <a:t>Output</a:t>
            </a:r>
          </a:p>
        </p:txBody>
      </p:sp>
      <p:pic>
        <p:nvPicPr>
          <p:cNvPr id="31" name="Picture 30">
            <a:extLst>
              <a:ext uri="{FF2B5EF4-FFF2-40B4-BE49-F238E27FC236}">
                <a16:creationId xmlns:a16="http://schemas.microsoft.com/office/drawing/2014/main" id="{1F32996E-E470-4144-890D-D13043ADAA06}"/>
              </a:ext>
            </a:extLst>
          </p:cNvPr>
          <p:cNvPicPr>
            <a:picLocks noChangeAspect="1"/>
          </p:cNvPicPr>
          <p:nvPr/>
        </p:nvPicPr>
        <p:blipFill>
          <a:blip r:embed="rId6"/>
          <a:stretch>
            <a:fillRect/>
          </a:stretch>
        </p:blipFill>
        <p:spPr>
          <a:xfrm>
            <a:off x="7567954" y="1211610"/>
            <a:ext cx="828503" cy="828503"/>
          </a:xfrm>
          <a:prstGeom prst="rect">
            <a:avLst/>
          </a:prstGeom>
        </p:spPr>
      </p:pic>
      <p:cxnSp>
        <p:nvCxnSpPr>
          <p:cNvPr id="36" name="Straight Arrow Connector 35">
            <a:extLst>
              <a:ext uri="{FF2B5EF4-FFF2-40B4-BE49-F238E27FC236}">
                <a16:creationId xmlns:a16="http://schemas.microsoft.com/office/drawing/2014/main" id="{944BAD11-0083-BA4B-8F29-AC285BBD79C4}"/>
              </a:ext>
            </a:extLst>
          </p:cNvPr>
          <p:cNvCxnSpPr>
            <a:cxnSpLocks/>
            <a:stCxn id="31" idx="2"/>
            <a:endCxn id="50" idx="0"/>
          </p:cNvCxnSpPr>
          <p:nvPr/>
        </p:nvCxnSpPr>
        <p:spPr>
          <a:xfrm>
            <a:off x="7982206" y="2040113"/>
            <a:ext cx="0" cy="42245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C042CC9-9730-FB49-9915-D3D97C859C85}"/>
              </a:ext>
            </a:extLst>
          </p:cNvPr>
          <p:cNvSpPr txBox="1"/>
          <p:nvPr/>
        </p:nvSpPr>
        <p:spPr>
          <a:xfrm>
            <a:off x="7411113" y="2078051"/>
            <a:ext cx="559769" cy="300082"/>
          </a:xfrm>
          <a:prstGeom prst="rect">
            <a:avLst/>
          </a:prstGeom>
          <a:noFill/>
        </p:spPr>
        <p:txBody>
          <a:bodyPr wrap="none" rtlCol="0">
            <a:spAutoFit/>
          </a:bodyPr>
          <a:lstStyle/>
          <a:p>
            <a:r>
              <a:rPr lang="en-US" sz="1350" dirty="0"/>
              <a:t>Input</a:t>
            </a:r>
          </a:p>
        </p:txBody>
      </p:sp>
      <p:pic>
        <p:nvPicPr>
          <p:cNvPr id="50" name="Picture 4" descr="Crystal Ball on Google Android 12.0">
            <a:extLst>
              <a:ext uri="{FF2B5EF4-FFF2-40B4-BE49-F238E27FC236}">
                <a16:creationId xmlns:a16="http://schemas.microsoft.com/office/drawing/2014/main" id="{8926F2B4-0EA8-204E-8B00-2F90753060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3132" y="2462563"/>
            <a:ext cx="538148" cy="538148"/>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Straight Arrow Connector 50">
            <a:extLst>
              <a:ext uri="{FF2B5EF4-FFF2-40B4-BE49-F238E27FC236}">
                <a16:creationId xmlns:a16="http://schemas.microsoft.com/office/drawing/2014/main" id="{4F951759-1302-F846-965C-F278259BE819}"/>
              </a:ext>
            </a:extLst>
          </p:cNvPr>
          <p:cNvCxnSpPr>
            <a:cxnSpLocks/>
            <a:stCxn id="50" idx="2"/>
            <a:endCxn id="52" idx="0"/>
          </p:cNvCxnSpPr>
          <p:nvPr/>
        </p:nvCxnSpPr>
        <p:spPr>
          <a:xfrm>
            <a:off x="7982206" y="3000711"/>
            <a:ext cx="22507" cy="3779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A090E3A8-F86F-314F-8FC4-9E866B7A22EF}"/>
              </a:ext>
            </a:extLst>
          </p:cNvPr>
          <p:cNvSpPr txBox="1"/>
          <p:nvPr/>
        </p:nvSpPr>
        <p:spPr>
          <a:xfrm>
            <a:off x="7579981" y="3378689"/>
            <a:ext cx="849463" cy="415498"/>
          </a:xfrm>
          <a:prstGeom prst="rect">
            <a:avLst/>
          </a:prstGeom>
          <a:noFill/>
        </p:spPr>
        <p:txBody>
          <a:bodyPr wrap="none" rtlCol="0">
            <a:spAutoFit/>
          </a:bodyPr>
          <a:lstStyle/>
          <a:p>
            <a:r>
              <a:rPr lang="en-US" sz="2100" dirty="0"/>
              <a:t>“Bird”</a:t>
            </a:r>
          </a:p>
        </p:txBody>
      </p:sp>
      <p:sp>
        <p:nvSpPr>
          <p:cNvPr id="56" name="TextBox 55">
            <a:extLst>
              <a:ext uri="{FF2B5EF4-FFF2-40B4-BE49-F238E27FC236}">
                <a16:creationId xmlns:a16="http://schemas.microsoft.com/office/drawing/2014/main" id="{CB627970-2CAF-5840-8B69-E08BCFC4D683}"/>
              </a:ext>
            </a:extLst>
          </p:cNvPr>
          <p:cNvSpPr txBox="1"/>
          <p:nvPr/>
        </p:nvSpPr>
        <p:spPr>
          <a:xfrm>
            <a:off x="7366404" y="3026102"/>
            <a:ext cx="689612" cy="300082"/>
          </a:xfrm>
          <a:prstGeom prst="rect">
            <a:avLst/>
          </a:prstGeom>
          <a:noFill/>
        </p:spPr>
        <p:txBody>
          <a:bodyPr wrap="none" rtlCol="0">
            <a:spAutoFit/>
          </a:bodyPr>
          <a:lstStyle/>
          <a:p>
            <a:r>
              <a:rPr lang="en-US" sz="1350" dirty="0"/>
              <a:t>Output</a:t>
            </a:r>
          </a:p>
        </p:txBody>
      </p:sp>
      <p:cxnSp>
        <p:nvCxnSpPr>
          <p:cNvPr id="57" name="Straight Connector 56">
            <a:extLst>
              <a:ext uri="{FF2B5EF4-FFF2-40B4-BE49-F238E27FC236}">
                <a16:creationId xmlns:a16="http://schemas.microsoft.com/office/drawing/2014/main" id="{3FD3167C-8A35-B041-AEE7-10E17E2E25EF}"/>
              </a:ext>
            </a:extLst>
          </p:cNvPr>
          <p:cNvCxnSpPr/>
          <p:nvPr/>
        </p:nvCxnSpPr>
        <p:spPr>
          <a:xfrm>
            <a:off x="7248402" y="1247910"/>
            <a:ext cx="0" cy="286878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Slide Number Placeholder 14">
            <a:extLst>
              <a:ext uri="{FF2B5EF4-FFF2-40B4-BE49-F238E27FC236}">
                <a16:creationId xmlns:a16="http://schemas.microsoft.com/office/drawing/2014/main" id="{0830D664-5C7C-28AB-AB06-7921CAA76890}"/>
              </a:ext>
            </a:extLst>
          </p:cNvPr>
          <p:cNvSpPr>
            <a:spLocks noGrp="1"/>
          </p:cNvSpPr>
          <p:nvPr>
            <p:ph type="sldNum" sz="quarter" idx="12"/>
          </p:nvPr>
        </p:nvSpPr>
        <p:spPr/>
        <p:txBody>
          <a:bodyPr/>
          <a:lstStyle/>
          <a:p>
            <a:fld id="{10A01DC5-1685-4615-8240-15192985C6A2}" type="slidenum">
              <a:rPr lang="en-AU" smtClean="0"/>
              <a:pPr/>
              <a:t>145</a:t>
            </a:fld>
            <a:endParaRPr lang="en-AU"/>
          </a:p>
        </p:txBody>
      </p:sp>
      <p:sp>
        <p:nvSpPr>
          <p:cNvPr id="17" name="Footer Placeholder 16">
            <a:extLst>
              <a:ext uri="{FF2B5EF4-FFF2-40B4-BE49-F238E27FC236}">
                <a16:creationId xmlns:a16="http://schemas.microsoft.com/office/drawing/2014/main" id="{DE6BBDD4-964E-6054-B417-408378923ED2}"/>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18" name="Picture 17" descr="Text&#10;&#10;Description automatically generated">
            <a:extLst>
              <a:ext uri="{FF2B5EF4-FFF2-40B4-BE49-F238E27FC236}">
                <a16:creationId xmlns:a16="http://schemas.microsoft.com/office/drawing/2014/main" id="{FB4C3658-CFBA-06E6-E27E-9E7EF90B4C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80700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P spid="9" grpId="0"/>
      <p:bldP spid="12" grpId="0"/>
      <p:bldP spid="25" grpId="0"/>
      <p:bldP spid="29" grpId="0"/>
      <p:bldP spid="33" grpId="0"/>
      <p:bldP spid="37" grpId="0"/>
      <p:bldP spid="52" grpId="0"/>
      <p:bldP spid="56"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BAA037-DD01-0944-962C-53DD1F8C6CE0}"/>
              </a:ext>
            </a:extLst>
          </p:cNvPr>
          <p:cNvSpPr>
            <a:spLocks noGrp="1"/>
          </p:cNvSpPr>
          <p:nvPr>
            <p:ph idx="1"/>
          </p:nvPr>
        </p:nvSpPr>
        <p:spPr>
          <a:xfrm>
            <a:off x="324000" y="980342"/>
            <a:ext cx="8460000" cy="3678168"/>
          </a:xfrm>
        </p:spPr>
        <p:txBody>
          <a:bodyPr/>
          <a:lstStyle/>
          <a:p>
            <a:pPr marL="82296" indent="0" algn="r">
              <a:buNone/>
            </a:pPr>
            <a:r>
              <a:rPr lang="en-US" dirty="0"/>
              <a:t>“It is easy. You just chip away the stone that doesn’t look like David.” </a:t>
            </a:r>
            <a:r>
              <a:rPr lang="en-US" sz="1350" dirty="0"/>
              <a:t>–(probably not) Michelangelo</a:t>
            </a:r>
          </a:p>
        </p:txBody>
      </p:sp>
      <p:sp>
        <p:nvSpPr>
          <p:cNvPr id="5" name="Text Placeholder 4">
            <a:extLst>
              <a:ext uri="{FF2B5EF4-FFF2-40B4-BE49-F238E27FC236}">
                <a16:creationId xmlns:a16="http://schemas.microsoft.com/office/drawing/2014/main" id="{02C5ADE9-2550-0544-E5A8-B8C240F267BC}"/>
              </a:ext>
            </a:extLst>
          </p:cNvPr>
          <p:cNvSpPr>
            <a:spLocks noGrp="1"/>
          </p:cNvSpPr>
          <p:nvPr>
            <p:ph type="body" sz="quarter" idx="13"/>
          </p:nvPr>
        </p:nvSpPr>
        <p:spPr/>
        <p:txBody>
          <a:bodyPr/>
          <a:lstStyle/>
          <a:p>
            <a:r>
              <a:rPr lang="en-US" dirty="0"/>
              <a:t>Traditional Software Development</a:t>
            </a:r>
            <a:endParaRPr lang="en-AU" dirty="0"/>
          </a:p>
        </p:txBody>
      </p:sp>
      <p:pic>
        <p:nvPicPr>
          <p:cNvPr id="4" name="Picture 3">
            <a:extLst>
              <a:ext uri="{FF2B5EF4-FFF2-40B4-BE49-F238E27FC236}">
                <a16:creationId xmlns:a16="http://schemas.microsoft.com/office/drawing/2014/main" id="{92E88A33-9D72-7945-B4A2-5CD0DDAB1D1C}"/>
              </a:ext>
            </a:extLst>
          </p:cNvPr>
          <p:cNvPicPr>
            <a:picLocks noChangeAspect="1"/>
          </p:cNvPicPr>
          <p:nvPr/>
        </p:nvPicPr>
        <p:blipFill>
          <a:blip r:embed="rId3"/>
          <a:stretch>
            <a:fillRect/>
          </a:stretch>
        </p:blipFill>
        <p:spPr>
          <a:xfrm>
            <a:off x="2983522" y="1430684"/>
            <a:ext cx="2095500" cy="3143250"/>
          </a:xfrm>
          <a:prstGeom prst="rect">
            <a:avLst/>
          </a:prstGeom>
        </p:spPr>
      </p:pic>
      <p:sp>
        <p:nvSpPr>
          <p:cNvPr id="7" name="Slide Number Placeholder 6">
            <a:extLst>
              <a:ext uri="{FF2B5EF4-FFF2-40B4-BE49-F238E27FC236}">
                <a16:creationId xmlns:a16="http://schemas.microsoft.com/office/drawing/2014/main" id="{C442FDD9-8A6E-3990-9E8E-FB62DCC29040}"/>
              </a:ext>
            </a:extLst>
          </p:cNvPr>
          <p:cNvSpPr>
            <a:spLocks noGrp="1"/>
          </p:cNvSpPr>
          <p:nvPr>
            <p:ph type="sldNum" sz="quarter" idx="12"/>
          </p:nvPr>
        </p:nvSpPr>
        <p:spPr/>
        <p:txBody>
          <a:bodyPr/>
          <a:lstStyle/>
          <a:p>
            <a:fld id="{10A01DC5-1685-4615-8240-15192985C6A2}" type="slidenum">
              <a:rPr lang="en-AU" smtClean="0"/>
              <a:pPr/>
              <a:t>146</a:t>
            </a:fld>
            <a:endParaRPr lang="en-AU"/>
          </a:p>
        </p:txBody>
      </p:sp>
      <p:sp>
        <p:nvSpPr>
          <p:cNvPr id="8" name="Footer Placeholder 7">
            <a:extLst>
              <a:ext uri="{FF2B5EF4-FFF2-40B4-BE49-F238E27FC236}">
                <a16:creationId xmlns:a16="http://schemas.microsoft.com/office/drawing/2014/main" id="{3A52D599-994E-1D66-7B6C-DF4D7C12102B}"/>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E7A4C9A9-33C1-6E74-EFFC-AAB72F0A2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7086688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2216EA-046A-E044-BF50-32E225674EDD}"/>
              </a:ext>
            </a:extLst>
          </p:cNvPr>
          <p:cNvSpPr>
            <a:spLocks noGrp="1"/>
          </p:cNvSpPr>
          <p:nvPr>
            <p:ph idx="1"/>
          </p:nvPr>
        </p:nvSpPr>
        <p:spPr/>
        <p:txBody>
          <a:bodyPr/>
          <a:lstStyle/>
          <a:p>
            <a:r>
              <a:rPr lang="en-US" dirty="0"/>
              <a:t>Observation</a:t>
            </a:r>
          </a:p>
          <a:p>
            <a:r>
              <a:rPr lang="en-US" dirty="0"/>
              <a:t>Hypothesis</a:t>
            </a:r>
          </a:p>
          <a:p>
            <a:r>
              <a:rPr lang="en-US" dirty="0"/>
              <a:t>Predict</a:t>
            </a:r>
          </a:p>
          <a:p>
            <a:r>
              <a:rPr lang="en-US" dirty="0"/>
              <a:t>Test</a:t>
            </a:r>
          </a:p>
          <a:p>
            <a:r>
              <a:rPr lang="en-US" dirty="0"/>
              <a:t>Reject or Refine Hypothesis </a:t>
            </a:r>
          </a:p>
        </p:txBody>
      </p:sp>
      <p:sp>
        <p:nvSpPr>
          <p:cNvPr id="5" name="Text Placeholder 4">
            <a:extLst>
              <a:ext uri="{FF2B5EF4-FFF2-40B4-BE49-F238E27FC236}">
                <a16:creationId xmlns:a16="http://schemas.microsoft.com/office/drawing/2014/main" id="{0F398531-41A9-8B03-CE49-53984A9A3725}"/>
              </a:ext>
            </a:extLst>
          </p:cNvPr>
          <p:cNvSpPr>
            <a:spLocks noGrp="1"/>
          </p:cNvSpPr>
          <p:nvPr>
            <p:ph type="body" sz="quarter" idx="13"/>
          </p:nvPr>
        </p:nvSpPr>
        <p:spPr/>
        <p:txBody>
          <a:bodyPr/>
          <a:lstStyle/>
          <a:p>
            <a:r>
              <a:rPr lang="en-US" dirty="0"/>
              <a:t>ML Development </a:t>
            </a:r>
            <a:endParaRPr lang="en-AU" dirty="0"/>
          </a:p>
        </p:txBody>
      </p:sp>
      <p:pic>
        <p:nvPicPr>
          <p:cNvPr id="4" name="Picture 3">
            <a:extLst>
              <a:ext uri="{FF2B5EF4-FFF2-40B4-BE49-F238E27FC236}">
                <a16:creationId xmlns:a16="http://schemas.microsoft.com/office/drawing/2014/main" id="{8CBD7948-E5CE-384D-9C94-D5FC282592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1710" y="1152144"/>
            <a:ext cx="4121394" cy="2747596"/>
          </a:xfrm>
          <a:prstGeom prst="rect">
            <a:avLst/>
          </a:prstGeom>
        </p:spPr>
      </p:pic>
      <p:sp>
        <p:nvSpPr>
          <p:cNvPr id="7" name="Slide Number Placeholder 6">
            <a:extLst>
              <a:ext uri="{FF2B5EF4-FFF2-40B4-BE49-F238E27FC236}">
                <a16:creationId xmlns:a16="http://schemas.microsoft.com/office/drawing/2014/main" id="{32A1C3F9-7BB4-68EE-F9CF-E044B6035158}"/>
              </a:ext>
            </a:extLst>
          </p:cNvPr>
          <p:cNvSpPr>
            <a:spLocks noGrp="1"/>
          </p:cNvSpPr>
          <p:nvPr>
            <p:ph type="sldNum" sz="quarter" idx="12"/>
          </p:nvPr>
        </p:nvSpPr>
        <p:spPr/>
        <p:txBody>
          <a:bodyPr/>
          <a:lstStyle/>
          <a:p>
            <a:fld id="{10A01DC5-1685-4615-8240-15192985C6A2}" type="slidenum">
              <a:rPr lang="en-AU" smtClean="0"/>
              <a:pPr/>
              <a:t>147</a:t>
            </a:fld>
            <a:endParaRPr lang="en-AU"/>
          </a:p>
        </p:txBody>
      </p:sp>
      <p:sp>
        <p:nvSpPr>
          <p:cNvPr id="8" name="Footer Placeholder 7">
            <a:extLst>
              <a:ext uri="{FF2B5EF4-FFF2-40B4-BE49-F238E27FC236}">
                <a16:creationId xmlns:a16="http://schemas.microsoft.com/office/drawing/2014/main" id="{725E8946-5114-3A93-E57A-EB2E2F4D11F4}"/>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6440719B-7F41-0042-C5F5-1D5D04A210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421707879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chine Learning">
            <a:extLst>
              <a:ext uri="{FF2B5EF4-FFF2-40B4-BE49-F238E27FC236}">
                <a16:creationId xmlns:a16="http://schemas.microsoft.com/office/drawing/2014/main" id="{73D38A88-4C66-0B43-91C1-4387DF59E92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378994" y="1378744"/>
            <a:ext cx="2349500" cy="2781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F992D3CC-4A03-22CD-626B-141E70529698}"/>
              </a:ext>
            </a:extLst>
          </p:cNvPr>
          <p:cNvSpPr>
            <a:spLocks noGrp="1"/>
          </p:cNvSpPr>
          <p:nvPr>
            <p:ph type="body" sz="quarter" idx="13"/>
          </p:nvPr>
        </p:nvSpPr>
        <p:spPr/>
        <p:txBody>
          <a:bodyPr>
            <a:normAutofit/>
          </a:bodyPr>
          <a:lstStyle/>
          <a:p>
            <a:r>
              <a:rPr lang="en-US" dirty="0"/>
              <a:t>Black-box View of Machine Learning</a:t>
            </a:r>
            <a:endParaRPr lang="en-AU" dirty="0"/>
          </a:p>
        </p:txBody>
      </p:sp>
      <p:sp>
        <p:nvSpPr>
          <p:cNvPr id="4" name="TextBox 3">
            <a:extLst>
              <a:ext uri="{FF2B5EF4-FFF2-40B4-BE49-F238E27FC236}">
                <a16:creationId xmlns:a16="http://schemas.microsoft.com/office/drawing/2014/main" id="{E49A4BA9-D218-DB4F-9695-BE0B71FA4524}"/>
              </a:ext>
            </a:extLst>
          </p:cNvPr>
          <p:cNvSpPr txBox="1"/>
          <p:nvPr/>
        </p:nvSpPr>
        <p:spPr>
          <a:xfrm>
            <a:off x="6845085" y="4462153"/>
            <a:ext cx="2389885" cy="300082"/>
          </a:xfrm>
          <a:prstGeom prst="rect">
            <a:avLst/>
          </a:prstGeom>
          <a:noFill/>
        </p:spPr>
        <p:txBody>
          <a:bodyPr wrap="none" rtlCol="0">
            <a:spAutoFit/>
          </a:bodyPr>
          <a:lstStyle/>
          <a:p>
            <a:r>
              <a:rPr lang="en-US" sz="1350" dirty="0">
                <a:solidFill>
                  <a:schemeClr val="bg2"/>
                </a:solidFill>
              </a:rPr>
              <a:t>Image: https://</a:t>
            </a:r>
            <a:r>
              <a:rPr lang="en-US" sz="1350" dirty="0" err="1">
                <a:solidFill>
                  <a:schemeClr val="bg2"/>
                </a:solidFill>
              </a:rPr>
              <a:t>xkcd.com</a:t>
            </a:r>
            <a:r>
              <a:rPr lang="en-US" sz="1350" dirty="0">
                <a:solidFill>
                  <a:schemeClr val="bg2"/>
                </a:solidFill>
              </a:rPr>
              <a:t>/1838/</a:t>
            </a:r>
          </a:p>
        </p:txBody>
      </p:sp>
      <p:sp>
        <p:nvSpPr>
          <p:cNvPr id="6" name="Slide Number Placeholder 5">
            <a:extLst>
              <a:ext uri="{FF2B5EF4-FFF2-40B4-BE49-F238E27FC236}">
                <a16:creationId xmlns:a16="http://schemas.microsoft.com/office/drawing/2014/main" id="{11C908FC-8265-C638-6396-FC949AD06D30}"/>
              </a:ext>
            </a:extLst>
          </p:cNvPr>
          <p:cNvSpPr>
            <a:spLocks noGrp="1"/>
          </p:cNvSpPr>
          <p:nvPr>
            <p:ph type="sldNum" sz="quarter" idx="12"/>
          </p:nvPr>
        </p:nvSpPr>
        <p:spPr/>
        <p:txBody>
          <a:bodyPr/>
          <a:lstStyle/>
          <a:p>
            <a:fld id="{10A01DC5-1685-4615-8240-15192985C6A2}" type="slidenum">
              <a:rPr lang="en-AU" smtClean="0"/>
              <a:pPr/>
              <a:t>148</a:t>
            </a:fld>
            <a:endParaRPr lang="en-AU"/>
          </a:p>
        </p:txBody>
      </p:sp>
      <p:sp>
        <p:nvSpPr>
          <p:cNvPr id="7" name="Footer Placeholder 6">
            <a:extLst>
              <a:ext uri="{FF2B5EF4-FFF2-40B4-BE49-F238E27FC236}">
                <a16:creationId xmlns:a16="http://schemas.microsoft.com/office/drawing/2014/main" id="{223B2D65-F353-F4D8-C9C8-4709E4F6840A}"/>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8" name="Picture 7" descr="Text&#10;&#10;Description automatically generated">
            <a:extLst>
              <a:ext uri="{FF2B5EF4-FFF2-40B4-BE49-F238E27FC236}">
                <a16:creationId xmlns:a16="http://schemas.microsoft.com/office/drawing/2014/main" id="{A3A50483-3544-169D-7B30-B8C81A5529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421446809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lh5.googleusercontent.com/MYi49i1njShZWZnjoBO_huLek5u0RKxcgr462xFUnD-Ha2w5cr00KHOiWD86xtniA_mqq5nYE8zMWegAhZYl24xgD3Y60rhcRhzH58o68iI-TiC3mlVmQYI0KSULCuRDeA57KD_ajjk">
            <a:extLst>
              <a:ext uri="{FF2B5EF4-FFF2-40B4-BE49-F238E27FC236}">
                <a16:creationId xmlns:a16="http://schemas.microsoft.com/office/drawing/2014/main" id="{64A7D1C3-D72C-D043-B401-5BCF46879C2B}"/>
              </a:ext>
            </a:extLst>
          </p:cNvPr>
          <p:cNvPicPr>
            <a:picLocks noGrp="1" noChangeAspect="1" noChangeArrowheads="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323850" y="2076749"/>
            <a:ext cx="8459788" cy="138529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7374B4CF-75B3-ECBE-2E06-B3BC535A2FBE}"/>
              </a:ext>
            </a:extLst>
          </p:cNvPr>
          <p:cNvSpPr>
            <a:spLocks noGrp="1"/>
          </p:cNvSpPr>
          <p:nvPr>
            <p:ph type="body" sz="quarter" idx="13"/>
          </p:nvPr>
        </p:nvSpPr>
        <p:spPr/>
        <p:txBody>
          <a:bodyPr>
            <a:normAutofit lnSpcReduction="10000"/>
          </a:bodyPr>
          <a:lstStyle/>
          <a:p>
            <a:r>
              <a:rPr lang="en-US" dirty="0"/>
              <a:t>Microsoft’s view of Software Engineering</a:t>
            </a:r>
          </a:p>
          <a:p>
            <a:r>
              <a:rPr lang="en-US" dirty="0"/>
              <a:t>for ML</a:t>
            </a:r>
            <a:endParaRPr lang="en-AU" dirty="0"/>
          </a:p>
        </p:txBody>
      </p:sp>
      <p:sp>
        <p:nvSpPr>
          <p:cNvPr id="4" name="TextBox 3">
            <a:extLst>
              <a:ext uri="{FF2B5EF4-FFF2-40B4-BE49-F238E27FC236}">
                <a16:creationId xmlns:a16="http://schemas.microsoft.com/office/drawing/2014/main" id="{60FC5ABF-6B54-C549-BB1B-F314E22CE47A}"/>
              </a:ext>
            </a:extLst>
          </p:cNvPr>
          <p:cNvSpPr txBox="1"/>
          <p:nvPr/>
        </p:nvSpPr>
        <p:spPr>
          <a:xfrm>
            <a:off x="4459176" y="4177145"/>
            <a:ext cx="4642618" cy="230832"/>
          </a:xfrm>
          <a:prstGeom prst="rect">
            <a:avLst/>
          </a:prstGeom>
          <a:noFill/>
        </p:spPr>
        <p:txBody>
          <a:bodyPr wrap="none" rtlCol="0">
            <a:spAutoFit/>
          </a:bodyPr>
          <a:lstStyle/>
          <a:p>
            <a:r>
              <a:rPr lang="en-US" sz="900" dirty="0">
                <a:solidFill>
                  <a:schemeClr val="tx2"/>
                </a:solidFill>
              </a:rPr>
              <a:t>Source: “Software Engineering for Machine Learning: A Case Study” by </a:t>
            </a:r>
            <a:r>
              <a:rPr lang="en-US" sz="900" dirty="0" err="1">
                <a:solidFill>
                  <a:schemeClr val="tx2"/>
                </a:solidFill>
              </a:rPr>
              <a:t>Amershi</a:t>
            </a:r>
            <a:r>
              <a:rPr lang="en-US" sz="900" dirty="0">
                <a:solidFill>
                  <a:schemeClr val="tx2"/>
                </a:solidFill>
              </a:rPr>
              <a:t> et al. ICSE 2019</a:t>
            </a:r>
          </a:p>
        </p:txBody>
      </p:sp>
      <p:sp>
        <p:nvSpPr>
          <p:cNvPr id="7" name="Slide Number Placeholder 6">
            <a:extLst>
              <a:ext uri="{FF2B5EF4-FFF2-40B4-BE49-F238E27FC236}">
                <a16:creationId xmlns:a16="http://schemas.microsoft.com/office/drawing/2014/main" id="{B5A72F9B-2924-04D8-0EF0-104BCC74838E}"/>
              </a:ext>
            </a:extLst>
          </p:cNvPr>
          <p:cNvSpPr>
            <a:spLocks noGrp="1"/>
          </p:cNvSpPr>
          <p:nvPr>
            <p:ph type="sldNum" sz="quarter" idx="12"/>
          </p:nvPr>
        </p:nvSpPr>
        <p:spPr/>
        <p:txBody>
          <a:bodyPr/>
          <a:lstStyle/>
          <a:p>
            <a:fld id="{10A01DC5-1685-4615-8240-15192985C6A2}" type="slidenum">
              <a:rPr lang="en-AU" smtClean="0"/>
              <a:pPr/>
              <a:t>149</a:t>
            </a:fld>
            <a:endParaRPr lang="en-AU"/>
          </a:p>
        </p:txBody>
      </p:sp>
      <p:sp>
        <p:nvSpPr>
          <p:cNvPr id="8" name="Footer Placeholder 7">
            <a:extLst>
              <a:ext uri="{FF2B5EF4-FFF2-40B4-BE49-F238E27FC236}">
                <a16:creationId xmlns:a16="http://schemas.microsoft.com/office/drawing/2014/main" id="{47090799-35FC-91F6-0F9D-71226D5E1CBF}"/>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CCCA19A7-AF81-63B8-26BF-7E1BDE002A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885801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29E1DE-5081-D881-C467-535A2505BA8F}"/>
              </a:ext>
            </a:extLst>
          </p:cNvPr>
          <p:cNvSpPr>
            <a:spLocks noGrp="1"/>
          </p:cNvSpPr>
          <p:nvPr>
            <p:ph idx="1"/>
          </p:nvPr>
        </p:nvSpPr>
        <p:spPr/>
        <p:txBody>
          <a:bodyPr>
            <a:normAutofit lnSpcReduction="10000"/>
          </a:bodyPr>
          <a:lstStyle/>
          <a:p>
            <a:r>
              <a:rPr lang="en-AU" dirty="0"/>
              <a:t>System maintainability is an attribute that reflects how difficult and expensive it is to make changes to a system after it has been released to customers. </a:t>
            </a:r>
          </a:p>
          <a:p>
            <a:pPr lvl="1"/>
            <a:r>
              <a:rPr lang="en-AU" dirty="0"/>
              <a:t>You improve maintainability by building a system from small self-contained parts, each of which can be replaced or enhanced if changes are required. </a:t>
            </a:r>
          </a:p>
          <a:p>
            <a:r>
              <a:rPr lang="en-AU" dirty="0"/>
              <a:t>In architectural terms, this means that the system should be decomposed into fine-grain components, each of which does one thing and one thing only. </a:t>
            </a:r>
          </a:p>
          <a:p>
            <a:pPr lvl="1"/>
            <a:r>
              <a:rPr lang="en-AU" dirty="0"/>
              <a:t>However, it takes time for components to communicate with each other. Consequently, if many components are involved in implementing a product feature, the software will be slower. </a:t>
            </a:r>
          </a:p>
        </p:txBody>
      </p:sp>
      <p:sp>
        <p:nvSpPr>
          <p:cNvPr id="118" name="System maintainability is an attribute that reflects how difficult and expensive it is to make changes to a system after it has been released to customers.…"/>
          <p:cNvSpPr txBox="1">
            <a:spLocks noGrp="1"/>
          </p:cNvSpPr>
          <p:nvPr>
            <p:ph type="body" sz="quarter" idx="13"/>
          </p:nvPr>
        </p:nvSpPr>
        <p:spPr>
          <a:prstGeom prst="rect">
            <a:avLst/>
          </a:prstGeom>
        </p:spPr>
        <p:txBody>
          <a:bodyPr>
            <a:normAutofit/>
          </a:bodyPr>
          <a:lstStyle/>
          <a:p>
            <a:r>
              <a:rPr lang="en-AU" dirty="0"/>
              <a:t>Trade off: Maintainability vs performance</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E17BE7E3-B1DB-66EC-ABA3-E3E08DD60B42}"/>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B1077520-F94F-8A91-FAAB-E8E196121AB6}"/>
              </a:ext>
            </a:extLst>
          </p:cNvPr>
          <p:cNvSpPr>
            <a:spLocks noGrp="1"/>
          </p:cNvSpPr>
          <p:nvPr>
            <p:ph type="sldNum" sz="quarter" idx="12"/>
          </p:nvPr>
        </p:nvSpPr>
        <p:spPr/>
        <p:txBody>
          <a:bodyPr/>
          <a:lstStyle/>
          <a:p>
            <a:fld id="{10A01DC5-1685-4615-8240-15192985C6A2}" type="slidenum">
              <a:rPr lang="en-AU" smtClean="0"/>
              <a:pPr/>
              <a:t>15</a:t>
            </a:fld>
            <a:endParaRPr lang="en-AU"/>
          </a:p>
        </p:txBody>
      </p:sp>
      <p:sp>
        <p:nvSpPr>
          <p:cNvPr id="6" name="Footer Placeholder 5">
            <a:extLst>
              <a:ext uri="{FF2B5EF4-FFF2-40B4-BE49-F238E27FC236}">
                <a16:creationId xmlns:a16="http://schemas.microsoft.com/office/drawing/2014/main" id="{56B80B90-D943-8E5A-A93D-3BB0498294B5}"/>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204DC2-9B89-134F-BA9A-0AAFEFAAA17F}"/>
              </a:ext>
            </a:extLst>
          </p:cNvPr>
          <p:cNvSpPr>
            <a:spLocks noGrp="1"/>
          </p:cNvSpPr>
          <p:nvPr>
            <p:ph idx="1"/>
          </p:nvPr>
        </p:nvSpPr>
        <p:spPr/>
        <p:txBody>
          <a:bodyPr/>
          <a:lstStyle/>
          <a:p>
            <a:r>
              <a:rPr lang="en-US" dirty="0"/>
              <a:t>Data discovery and management</a:t>
            </a:r>
          </a:p>
          <a:p>
            <a:endParaRPr lang="en-US" dirty="0"/>
          </a:p>
          <a:p>
            <a:r>
              <a:rPr lang="en-US" dirty="0"/>
              <a:t>Customization and Reuse</a:t>
            </a:r>
          </a:p>
          <a:p>
            <a:endParaRPr lang="en-US" dirty="0"/>
          </a:p>
          <a:p>
            <a:r>
              <a:rPr lang="en-US" dirty="0"/>
              <a:t>No modular development of model itself</a:t>
            </a:r>
          </a:p>
        </p:txBody>
      </p:sp>
      <p:sp>
        <p:nvSpPr>
          <p:cNvPr id="4" name="Text Placeholder 3">
            <a:extLst>
              <a:ext uri="{FF2B5EF4-FFF2-40B4-BE49-F238E27FC236}">
                <a16:creationId xmlns:a16="http://schemas.microsoft.com/office/drawing/2014/main" id="{3A59846C-303B-3D6D-EFEC-0BFA4CB38211}"/>
              </a:ext>
            </a:extLst>
          </p:cNvPr>
          <p:cNvSpPr>
            <a:spLocks noGrp="1"/>
          </p:cNvSpPr>
          <p:nvPr>
            <p:ph type="body" sz="quarter" idx="13"/>
          </p:nvPr>
        </p:nvSpPr>
        <p:spPr/>
        <p:txBody>
          <a:bodyPr/>
          <a:lstStyle/>
          <a:p>
            <a:r>
              <a:rPr lang="en-US" dirty="0"/>
              <a:t>Three Fundamental Differences:</a:t>
            </a:r>
            <a:endParaRPr lang="en-AU" dirty="0"/>
          </a:p>
        </p:txBody>
      </p:sp>
      <p:sp>
        <p:nvSpPr>
          <p:cNvPr id="6" name="Slide Number Placeholder 5">
            <a:extLst>
              <a:ext uri="{FF2B5EF4-FFF2-40B4-BE49-F238E27FC236}">
                <a16:creationId xmlns:a16="http://schemas.microsoft.com/office/drawing/2014/main" id="{1D20F32B-05C5-B5DC-1A71-A3C1FAB6795C}"/>
              </a:ext>
            </a:extLst>
          </p:cNvPr>
          <p:cNvSpPr>
            <a:spLocks noGrp="1"/>
          </p:cNvSpPr>
          <p:nvPr>
            <p:ph type="sldNum" sz="quarter" idx="12"/>
          </p:nvPr>
        </p:nvSpPr>
        <p:spPr/>
        <p:txBody>
          <a:bodyPr/>
          <a:lstStyle/>
          <a:p>
            <a:fld id="{10A01DC5-1685-4615-8240-15192985C6A2}" type="slidenum">
              <a:rPr lang="en-AU" smtClean="0"/>
              <a:pPr/>
              <a:t>150</a:t>
            </a:fld>
            <a:endParaRPr lang="en-AU"/>
          </a:p>
        </p:txBody>
      </p:sp>
      <p:sp>
        <p:nvSpPr>
          <p:cNvPr id="7" name="Footer Placeholder 6">
            <a:extLst>
              <a:ext uri="{FF2B5EF4-FFF2-40B4-BE49-F238E27FC236}">
                <a16:creationId xmlns:a16="http://schemas.microsoft.com/office/drawing/2014/main" id="{95066F54-17ED-54A4-9DF3-38048FEBF56C}"/>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8" name="Picture 7" descr="Text&#10;&#10;Description automatically generated">
            <a:extLst>
              <a:ext uri="{FF2B5EF4-FFF2-40B4-BE49-F238E27FC236}">
                <a16:creationId xmlns:a16="http://schemas.microsoft.com/office/drawing/2014/main" id="{E520E881-0E86-5CDF-351F-89825C9F3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06436604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C2C8D-8870-8944-95B5-494F5B842354}"/>
              </a:ext>
            </a:extLst>
          </p:cNvPr>
          <p:cNvSpPr>
            <a:spLocks noGrp="1"/>
          </p:cNvSpPr>
          <p:nvPr>
            <p:ph type="title"/>
          </p:nvPr>
        </p:nvSpPr>
        <p:spPr/>
        <p:txBody>
          <a:bodyPr/>
          <a:lstStyle/>
          <a:p>
            <a:r>
              <a:rPr lang="en-US" dirty="0"/>
              <a:t>What challenges are there in building and deploying ML?</a:t>
            </a:r>
          </a:p>
        </p:txBody>
      </p:sp>
      <p:sp>
        <p:nvSpPr>
          <p:cNvPr id="8" name="Footer Placeholder 7">
            <a:extLst>
              <a:ext uri="{FF2B5EF4-FFF2-40B4-BE49-F238E27FC236}">
                <a16:creationId xmlns:a16="http://schemas.microsoft.com/office/drawing/2014/main" id="{239DD366-4266-2B25-A0AD-B82DF5D6F823}"/>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7" name="Slide Number Placeholder 6">
            <a:extLst>
              <a:ext uri="{FF2B5EF4-FFF2-40B4-BE49-F238E27FC236}">
                <a16:creationId xmlns:a16="http://schemas.microsoft.com/office/drawing/2014/main" id="{D7B98C56-EF31-A7C9-D412-540448487F02}"/>
              </a:ext>
            </a:extLst>
          </p:cNvPr>
          <p:cNvSpPr>
            <a:spLocks noGrp="1"/>
          </p:cNvSpPr>
          <p:nvPr>
            <p:ph type="sldNum" sz="quarter" idx="12"/>
          </p:nvPr>
        </p:nvSpPr>
        <p:spPr/>
        <p:txBody>
          <a:bodyPr/>
          <a:lstStyle/>
          <a:p>
            <a:fld id="{10A01DC5-1685-4615-8240-15192985C6A2}" type="slidenum">
              <a:rPr lang="en-AU" smtClean="0"/>
              <a:pPr/>
              <a:t>151</a:t>
            </a:fld>
            <a:endParaRPr lang="en-AU"/>
          </a:p>
        </p:txBody>
      </p:sp>
    </p:spTree>
    <p:extLst>
      <p:ext uri="{BB962C8B-B14F-4D97-AF65-F5344CB8AC3E}">
        <p14:creationId xmlns:p14="http://schemas.microsoft.com/office/powerpoint/2010/main" val="60656944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B33592-540A-CF93-DD49-00D74D5C8B8F}"/>
              </a:ext>
            </a:extLst>
          </p:cNvPr>
          <p:cNvSpPr>
            <a:spLocks noGrp="1"/>
          </p:cNvSpPr>
          <p:nvPr>
            <p:ph idx="1"/>
          </p:nvPr>
        </p:nvSpPr>
        <p:spPr/>
        <p:txBody>
          <a:bodyPr/>
          <a:lstStyle/>
          <a:p>
            <a:endParaRPr lang="en-AU"/>
          </a:p>
        </p:txBody>
      </p:sp>
      <p:sp>
        <p:nvSpPr>
          <p:cNvPr id="4" name="Text Placeholder 3">
            <a:extLst>
              <a:ext uri="{FF2B5EF4-FFF2-40B4-BE49-F238E27FC236}">
                <a16:creationId xmlns:a16="http://schemas.microsoft.com/office/drawing/2014/main" id="{169F1937-EC67-969E-B0F8-78AE8AA068AC}"/>
              </a:ext>
            </a:extLst>
          </p:cNvPr>
          <p:cNvSpPr>
            <a:spLocks noGrp="1"/>
          </p:cNvSpPr>
          <p:nvPr>
            <p:ph type="body" sz="quarter" idx="13"/>
          </p:nvPr>
        </p:nvSpPr>
        <p:spPr/>
        <p:txBody>
          <a:bodyPr/>
          <a:lstStyle/>
          <a:p>
            <a:endParaRPr lang="en-AU"/>
          </a:p>
        </p:txBody>
      </p:sp>
      <p:pic>
        <p:nvPicPr>
          <p:cNvPr id="2050" name="Picture 2" descr="Image result for google translate inst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285515" cy="5219437"/>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D0BA30C4-7ABA-06E6-0C5A-9536726A2C13}"/>
              </a:ext>
            </a:extLst>
          </p:cNvPr>
          <p:cNvSpPr>
            <a:spLocks noGrp="1"/>
          </p:cNvSpPr>
          <p:nvPr>
            <p:ph type="sldNum" sz="quarter" idx="12"/>
          </p:nvPr>
        </p:nvSpPr>
        <p:spPr/>
        <p:txBody>
          <a:bodyPr/>
          <a:lstStyle/>
          <a:p>
            <a:fld id="{10A01DC5-1685-4615-8240-15192985C6A2}" type="slidenum">
              <a:rPr lang="en-AU" smtClean="0"/>
              <a:pPr/>
              <a:t>152</a:t>
            </a:fld>
            <a:endParaRPr lang="en-AU"/>
          </a:p>
        </p:txBody>
      </p:sp>
      <p:sp>
        <p:nvSpPr>
          <p:cNvPr id="7" name="Footer Placeholder 6">
            <a:extLst>
              <a:ext uri="{FF2B5EF4-FFF2-40B4-BE49-F238E27FC236}">
                <a16:creationId xmlns:a16="http://schemas.microsoft.com/office/drawing/2014/main" id="{91FF6F44-9AD0-7545-B1B1-95DC4FD4C30D}"/>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extLst>
      <p:ext uri="{BB962C8B-B14F-4D97-AF65-F5344CB8AC3E}">
        <p14:creationId xmlns:p14="http://schemas.microsoft.com/office/powerpoint/2010/main" val="279338065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18809A-4AA2-744A-D45A-87A601EEDB15}"/>
              </a:ext>
            </a:extLst>
          </p:cNvPr>
          <p:cNvSpPr>
            <a:spLocks noGrp="1"/>
          </p:cNvSpPr>
          <p:nvPr>
            <p:ph idx="1"/>
          </p:nvPr>
        </p:nvSpPr>
        <p:spPr/>
        <p:txBody>
          <a:bodyPr/>
          <a:lstStyle/>
          <a:p>
            <a:endParaRPr lang="en-AU"/>
          </a:p>
        </p:txBody>
      </p:sp>
      <p:sp>
        <p:nvSpPr>
          <p:cNvPr id="4" name="Text Placeholder 3">
            <a:extLst>
              <a:ext uri="{FF2B5EF4-FFF2-40B4-BE49-F238E27FC236}">
                <a16:creationId xmlns:a16="http://schemas.microsoft.com/office/drawing/2014/main" id="{BECF0326-6C71-890F-7EFD-0B38DB8454D6}"/>
              </a:ext>
            </a:extLst>
          </p:cNvPr>
          <p:cNvSpPr>
            <a:spLocks noGrp="1"/>
          </p:cNvSpPr>
          <p:nvPr>
            <p:ph type="body" sz="quarter" idx="13"/>
          </p:nvPr>
        </p:nvSpPr>
        <p:spPr/>
        <p:txBody>
          <a:bodyPr/>
          <a:lstStyle/>
          <a:p>
            <a:endParaRPr lang="en-AU"/>
          </a:p>
        </p:txBody>
      </p:sp>
      <p:pic>
        <p:nvPicPr>
          <p:cNvPr id="3074" name="Picture 2" descr="Image result for seoul street sig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60" y="-23986"/>
            <a:ext cx="9151682" cy="6098214"/>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2AB11FFF-26B6-E04C-7DC0-89E853B549DA}"/>
              </a:ext>
            </a:extLst>
          </p:cNvPr>
          <p:cNvSpPr>
            <a:spLocks noGrp="1"/>
          </p:cNvSpPr>
          <p:nvPr>
            <p:ph type="sldNum" sz="quarter" idx="12"/>
          </p:nvPr>
        </p:nvSpPr>
        <p:spPr/>
        <p:txBody>
          <a:bodyPr/>
          <a:lstStyle/>
          <a:p>
            <a:fld id="{10A01DC5-1685-4615-8240-15192985C6A2}" type="slidenum">
              <a:rPr lang="en-AU" smtClean="0"/>
              <a:pPr/>
              <a:t>153</a:t>
            </a:fld>
            <a:endParaRPr lang="en-AU"/>
          </a:p>
        </p:txBody>
      </p:sp>
      <p:sp>
        <p:nvSpPr>
          <p:cNvPr id="7" name="Footer Placeholder 6">
            <a:extLst>
              <a:ext uri="{FF2B5EF4-FFF2-40B4-BE49-F238E27FC236}">
                <a16:creationId xmlns:a16="http://schemas.microsoft.com/office/drawing/2014/main" id="{94FBEA34-A2A1-71B3-C261-3B0FEB385456}"/>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extLst>
      <p:ext uri="{BB962C8B-B14F-4D97-AF65-F5344CB8AC3E}">
        <p14:creationId xmlns:p14="http://schemas.microsoft.com/office/powerpoint/2010/main" val="290067826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F16D2B-D507-1BE6-7D6D-1612606E8699}"/>
              </a:ext>
            </a:extLst>
          </p:cNvPr>
          <p:cNvSpPr>
            <a:spLocks noGrp="1"/>
          </p:cNvSpPr>
          <p:nvPr>
            <p:ph idx="1"/>
          </p:nvPr>
        </p:nvSpPr>
        <p:spPr/>
        <p:txBody>
          <a:bodyPr/>
          <a:lstStyle/>
          <a:p>
            <a:endParaRPr lang="en-AU"/>
          </a:p>
        </p:txBody>
      </p:sp>
      <p:sp>
        <p:nvSpPr>
          <p:cNvPr id="4" name="Text Placeholder 3">
            <a:extLst>
              <a:ext uri="{FF2B5EF4-FFF2-40B4-BE49-F238E27FC236}">
                <a16:creationId xmlns:a16="http://schemas.microsoft.com/office/drawing/2014/main" id="{F694152F-03AD-67A7-B7B4-16184F9D3213}"/>
              </a:ext>
            </a:extLst>
          </p:cNvPr>
          <p:cNvSpPr>
            <a:spLocks noGrp="1"/>
          </p:cNvSpPr>
          <p:nvPr>
            <p:ph type="body" sz="quarter" idx="13"/>
          </p:nvPr>
        </p:nvSpPr>
        <p:spPr/>
        <p:txBody>
          <a:bodyPr/>
          <a:lstStyle/>
          <a:p>
            <a:endParaRPr lang="en-AU"/>
          </a:p>
        </p:txBody>
      </p:sp>
      <p:pic>
        <p:nvPicPr>
          <p:cNvPr id="1026" name="Picture 2" descr="Google Glass Got It Backwar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7844"/>
            <a:ext cx="9552257" cy="519957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5F360FC8-9C63-8B9F-E2A1-5B1B918FEDC3}"/>
              </a:ext>
            </a:extLst>
          </p:cNvPr>
          <p:cNvSpPr>
            <a:spLocks noGrp="1"/>
          </p:cNvSpPr>
          <p:nvPr>
            <p:ph type="sldNum" sz="quarter" idx="12"/>
          </p:nvPr>
        </p:nvSpPr>
        <p:spPr/>
        <p:txBody>
          <a:bodyPr/>
          <a:lstStyle/>
          <a:p>
            <a:fld id="{10A01DC5-1685-4615-8240-15192985C6A2}" type="slidenum">
              <a:rPr lang="en-AU" smtClean="0"/>
              <a:pPr/>
              <a:t>154</a:t>
            </a:fld>
            <a:endParaRPr lang="en-AU"/>
          </a:p>
        </p:txBody>
      </p:sp>
      <p:sp>
        <p:nvSpPr>
          <p:cNvPr id="7" name="Footer Placeholder 6">
            <a:extLst>
              <a:ext uri="{FF2B5EF4-FFF2-40B4-BE49-F238E27FC236}">
                <a16:creationId xmlns:a16="http://schemas.microsoft.com/office/drawing/2014/main" id="{987860E7-AC0D-7402-383C-AB0E0FEAF84D}"/>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extLst>
      <p:ext uri="{BB962C8B-B14F-4D97-AF65-F5344CB8AC3E}">
        <p14:creationId xmlns:p14="http://schemas.microsoft.com/office/powerpoint/2010/main" val="311341654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3FCF0F-10C2-75D3-C694-FACF5ECFAE15}"/>
              </a:ext>
            </a:extLst>
          </p:cNvPr>
          <p:cNvSpPr>
            <a:spLocks noGrp="1"/>
          </p:cNvSpPr>
          <p:nvPr>
            <p:ph idx="1"/>
          </p:nvPr>
        </p:nvSpPr>
        <p:spPr/>
        <p:txBody>
          <a:bodyPr/>
          <a:lstStyle/>
          <a:p>
            <a:endParaRPr lang="en-AU"/>
          </a:p>
        </p:txBody>
      </p:sp>
      <p:sp>
        <p:nvSpPr>
          <p:cNvPr id="4" name="Text Placeholder 3">
            <a:extLst>
              <a:ext uri="{FF2B5EF4-FFF2-40B4-BE49-F238E27FC236}">
                <a16:creationId xmlns:a16="http://schemas.microsoft.com/office/drawing/2014/main" id="{8F6A6E4C-7207-725A-6E93-8AF36BB9CC2A}"/>
              </a:ext>
            </a:extLst>
          </p:cNvPr>
          <p:cNvSpPr>
            <a:spLocks noGrp="1"/>
          </p:cNvSpPr>
          <p:nvPr>
            <p:ph type="body" sz="quarter" idx="13"/>
          </p:nvPr>
        </p:nvSpPr>
        <p:spPr/>
        <p:txBody>
          <a:bodyPr/>
          <a:lstStyle/>
          <a:p>
            <a:endParaRPr lang="en-AU"/>
          </a:p>
        </p:txBody>
      </p:sp>
      <p:pic>
        <p:nvPicPr>
          <p:cNvPr id="6148" name="Picture 4" descr="Image result for surge ub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09" y="11832"/>
            <a:ext cx="9147062" cy="510989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19F6804D-F43E-A004-176F-783B5965074D}"/>
              </a:ext>
            </a:extLst>
          </p:cNvPr>
          <p:cNvSpPr>
            <a:spLocks noGrp="1"/>
          </p:cNvSpPr>
          <p:nvPr>
            <p:ph type="sldNum" sz="quarter" idx="12"/>
          </p:nvPr>
        </p:nvSpPr>
        <p:spPr/>
        <p:txBody>
          <a:bodyPr/>
          <a:lstStyle/>
          <a:p>
            <a:fld id="{10A01DC5-1685-4615-8240-15192985C6A2}" type="slidenum">
              <a:rPr lang="en-AU" smtClean="0"/>
              <a:pPr/>
              <a:t>155</a:t>
            </a:fld>
            <a:endParaRPr lang="en-AU"/>
          </a:p>
        </p:txBody>
      </p:sp>
      <p:sp>
        <p:nvSpPr>
          <p:cNvPr id="7" name="Footer Placeholder 6">
            <a:extLst>
              <a:ext uri="{FF2B5EF4-FFF2-40B4-BE49-F238E27FC236}">
                <a16:creationId xmlns:a16="http://schemas.microsoft.com/office/drawing/2014/main" id="{BD165DC8-C0CC-E821-879B-436188F2133B}"/>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extLst>
      <p:ext uri="{BB962C8B-B14F-4D97-AF65-F5344CB8AC3E}">
        <p14:creationId xmlns:p14="http://schemas.microsoft.com/office/powerpoint/2010/main" val="150724474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Machine Learning Pipeline</a:t>
            </a:r>
          </a:p>
        </p:txBody>
      </p:sp>
      <p:sp>
        <p:nvSpPr>
          <p:cNvPr id="9" name="Footer Placeholder 8">
            <a:extLst>
              <a:ext uri="{FF2B5EF4-FFF2-40B4-BE49-F238E27FC236}">
                <a16:creationId xmlns:a16="http://schemas.microsoft.com/office/drawing/2014/main" id="{EF8AFE6E-EEC3-EE06-014C-D05BC21373A3}"/>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8" name="Slide Number Placeholder 7">
            <a:extLst>
              <a:ext uri="{FF2B5EF4-FFF2-40B4-BE49-F238E27FC236}">
                <a16:creationId xmlns:a16="http://schemas.microsoft.com/office/drawing/2014/main" id="{545CE587-9469-4A9D-4644-49C3CBF864F0}"/>
              </a:ext>
            </a:extLst>
          </p:cNvPr>
          <p:cNvSpPr>
            <a:spLocks noGrp="1"/>
          </p:cNvSpPr>
          <p:nvPr>
            <p:ph type="sldNum" sz="quarter" idx="12"/>
          </p:nvPr>
        </p:nvSpPr>
        <p:spPr/>
        <p:txBody>
          <a:bodyPr/>
          <a:lstStyle/>
          <a:p>
            <a:fld id="{10A01DC5-1685-4615-8240-15192985C6A2}" type="slidenum">
              <a:rPr lang="en-AU" smtClean="0"/>
              <a:pPr/>
              <a:t>156</a:t>
            </a:fld>
            <a:endParaRPr lang="en-AU"/>
          </a:p>
        </p:txBody>
      </p:sp>
    </p:spTree>
    <p:extLst>
      <p:ext uri="{BB962C8B-B14F-4D97-AF65-F5344CB8AC3E}">
        <p14:creationId xmlns:p14="http://schemas.microsoft.com/office/powerpoint/2010/main" val="163194137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t>Static</a:t>
            </a:r>
          </a:p>
          <a:p>
            <a:pPr lvl="1"/>
            <a:r>
              <a:rPr lang="en-US" dirty="0"/>
              <a:t>Get labeled data (data collection, cleaning and, labeling)</a:t>
            </a:r>
          </a:p>
          <a:p>
            <a:pPr lvl="1"/>
            <a:r>
              <a:rPr lang="en-US" dirty="0"/>
              <a:t>Identify and extract features (feature engineering)</a:t>
            </a:r>
          </a:p>
          <a:p>
            <a:pPr lvl="1"/>
            <a:r>
              <a:rPr lang="en-US" dirty="0"/>
              <a:t>Split data into training and evaluation set </a:t>
            </a:r>
          </a:p>
          <a:p>
            <a:pPr lvl="1"/>
            <a:r>
              <a:rPr lang="en-US" dirty="0"/>
              <a:t>Learn model from training data (model training)</a:t>
            </a:r>
          </a:p>
          <a:p>
            <a:pPr lvl="1"/>
            <a:r>
              <a:rPr lang="en-US" dirty="0"/>
              <a:t>Evaluate model on evaluation data (model evaluation)</a:t>
            </a:r>
          </a:p>
          <a:p>
            <a:pPr lvl="1"/>
            <a:r>
              <a:rPr lang="en-US" dirty="0"/>
              <a:t>Repeat, revising features</a:t>
            </a:r>
          </a:p>
          <a:p>
            <a:r>
              <a:rPr lang="en-US" dirty="0"/>
              <a:t>with production data</a:t>
            </a:r>
          </a:p>
          <a:p>
            <a:pPr lvl="1"/>
            <a:r>
              <a:rPr lang="en-US" dirty="0"/>
              <a:t>Evaluate model on production data; monitor (model monitoring)</a:t>
            </a:r>
          </a:p>
          <a:p>
            <a:pPr lvl="1"/>
            <a:r>
              <a:rPr lang="en-US" dirty="0"/>
              <a:t>Select production data for retraining (model training + evaluation)</a:t>
            </a:r>
          </a:p>
          <a:p>
            <a:pPr lvl="1"/>
            <a:r>
              <a:rPr lang="en-US" dirty="0"/>
              <a:t>Update model regularly (model deployment)</a:t>
            </a:r>
          </a:p>
          <a:p>
            <a:endParaRPr lang="en-US" dirty="0"/>
          </a:p>
          <a:p>
            <a:endParaRPr lang="en-US" dirty="0"/>
          </a:p>
        </p:txBody>
      </p:sp>
      <p:sp>
        <p:nvSpPr>
          <p:cNvPr id="5" name="Text Placeholder 4">
            <a:extLst>
              <a:ext uri="{FF2B5EF4-FFF2-40B4-BE49-F238E27FC236}">
                <a16:creationId xmlns:a16="http://schemas.microsoft.com/office/drawing/2014/main" id="{04FA297A-2310-935F-95D4-6A684E0E9802}"/>
              </a:ext>
            </a:extLst>
          </p:cNvPr>
          <p:cNvSpPr>
            <a:spLocks noGrp="1"/>
          </p:cNvSpPr>
          <p:nvPr>
            <p:ph type="body" sz="quarter" idx="13"/>
          </p:nvPr>
        </p:nvSpPr>
        <p:spPr/>
        <p:txBody>
          <a:bodyPr/>
          <a:lstStyle/>
          <a:p>
            <a:r>
              <a:rPr lang="en-US" dirty="0"/>
              <a:t>Typical ML Pipeline</a:t>
            </a:r>
            <a:endParaRPr lang="en-AU" dirty="0"/>
          </a:p>
        </p:txBody>
      </p:sp>
      <p:pic>
        <p:nvPicPr>
          <p:cNvPr id="6" name="Picture 2" descr="https://lh5.googleusercontent.com/MYi49i1njShZWZnjoBO_huLek5u0RKxcgr462xFUnD-Ha2w5cr00KHOiWD86xtniA_mqq5nYE8zMWegAhZYl24xgD3Y60rhcRhzH58o68iI-TiC3mlVmQYI0KSULCuRDeA57KD_ajjk">
            <a:extLst>
              <a:ext uri="{FF2B5EF4-FFF2-40B4-BE49-F238E27FC236}">
                <a16:creationId xmlns:a16="http://schemas.microsoft.com/office/drawing/2014/main" id="{6EC79C3B-579E-4910-A619-BF71C021942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10573" y="625659"/>
            <a:ext cx="4489196" cy="73534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C9060FD4-6B8E-3332-0547-EE36E32E3B8D}"/>
              </a:ext>
            </a:extLst>
          </p:cNvPr>
          <p:cNvSpPr>
            <a:spLocks noGrp="1"/>
          </p:cNvSpPr>
          <p:nvPr>
            <p:ph type="sldNum" sz="quarter" idx="12"/>
          </p:nvPr>
        </p:nvSpPr>
        <p:spPr/>
        <p:txBody>
          <a:bodyPr/>
          <a:lstStyle/>
          <a:p>
            <a:fld id="{10A01DC5-1685-4615-8240-15192985C6A2}" type="slidenum">
              <a:rPr lang="en-AU" smtClean="0"/>
              <a:pPr/>
              <a:t>157</a:t>
            </a:fld>
            <a:endParaRPr lang="en-AU"/>
          </a:p>
        </p:txBody>
      </p:sp>
      <p:sp>
        <p:nvSpPr>
          <p:cNvPr id="9" name="Footer Placeholder 8">
            <a:extLst>
              <a:ext uri="{FF2B5EF4-FFF2-40B4-BE49-F238E27FC236}">
                <a16:creationId xmlns:a16="http://schemas.microsoft.com/office/drawing/2014/main" id="{25E9529A-6BE3-4F8E-5397-3E6DE747D44D}"/>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10" name="Picture 9" descr="Text&#10;&#10;Description automatically generated">
            <a:extLst>
              <a:ext uri="{FF2B5EF4-FFF2-40B4-BE49-F238E27FC236}">
                <a16:creationId xmlns:a16="http://schemas.microsoft.com/office/drawing/2014/main" id="{478B0F9F-5752-9F33-B1F4-2CF06D5DE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99931145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7B1BDE4-3CC5-B4BD-C493-A16F4EC116D4}"/>
              </a:ext>
            </a:extLst>
          </p:cNvPr>
          <p:cNvSpPr>
            <a:spLocks noGrp="1"/>
          </p:cNvSpPr>
          <p:nvPr>
            <p:ph type="body" sz="quarter" idx="13"/>
          </p:nvPr>
        </p:nvSpPr>
        <p:spPr/>
        <p:txBody>
          <a:bodyPr/>
          <a:lstStyle/>
          <a:p>
            <a:r>
              <a:rPr lang="en-US" dirty="0"/>
              <a:t>Example Data</a:t>
            </a:r>
            <a:endParaRPr lang="en-AU" dirty="0"/>
          </a:p>
        </p:txBody>
      </p:sp>
      <p:pic>
        <p:nvPicPr>
          <p:cNvPr id="4098" name="Picture 2" descr="Image result for ocr training dat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8032" y="1021843"/>
            <a:ext cx="8870238" cy="4989509"/>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2707AA62-2D90-B080-D84E-A26290F5989E}"/>
              </a:ext>
            </a:extLst>
          </p:cNvPr>
          <p:cNvSpPr>
            <a:spLocks noGrp="1"/>
          </p:cNvSpPr>
          <p:nvPr>
            <p:ph type="sldNum" sz="quarter" idx="12"/>
          </p:nvPr>
        </p:nvSpPr>
        <p:spPr/>
        <p:txBody>
          <a:bodyPr/>
          <a:lstStyle/>
          <a:p>
            <a:fld id="{10A01DC5-1685-4615-8240-15192985C6A2}" type="slidenum">
              <a:rPr lang="en-AU" smtClean="0"/>
              <a:pPr/>
              <a:t>158</a:t>
            </a:fld>
            <a:endParaRPr lang="en-AU"/>
          </a:p>
        </p:txBody>
      </p:sp>
      <p:sp>
        <p:nvSpPr>
          <p:cNvPr id="9" name="Footer Placeholder 8">
            <a:extLst>
              <a:ext uri="{FF2B5EF4-FFF2-40B4-BE49-F238E27FC236}">
                <a16:creationId xmlns:a16="http://schemas.microsoft.com/office/drawing/2014/main" id="{430B120A-3E27-EC24-433B-2E321316D39C}"/>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10" name="Picture 9" descr="Text&#10;&#10;Description automatically generated">
            <a:extLst>
              <a:ext uri="{FF2B5EF4-FFF2-40B4-BE49-F238E27FC236}">
                <a16:creationId xmlns:a16="http://schemas.microsoft.com/office/drawing/2014/main" id="{FA15D9C9-2FDA-5D9B-0EFE-4B588C53E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8871323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04BBAF8-85FC-7A3E-7A90-B3EE356F33F8}"/>
              </a:ext>
            </a:extLst>
          </p:cNvPr>
          <p:cNvSpPr>
            <a:spLocks noGrp="1"/>
          </p:cNvSpPr>
          <p:nvPr>
            <p:ph type="body" sz="quarter" idx="13"/>
          </p:nvPr>
        </p:nvSpPr>
        <p:spPr/>
        <p:txBody>
          <a:bodyPr/>
          <a:lstStyle/>
          <a:p>
            <a:r>
              <a:rPr lang="en-US" dirty="0"/>
              <a:t>Learning Data</a:t>
            </a:r>
            <a:endParaRPr lang="en-AU" dirty="0"/>
          </a:p>
        </p:txBody>
      </p:sp>
      <p:pic>
        <p:nvPicPr>
          <p:cNvPr id="5122" name="Picture 2" descr="Image result for statistical machine translation parallel corpu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4001" y="1012942"/>
            <a:ext cx="7654918" cy="3629396"/>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0B057F37-4115-3B50-A9D5-CB663A8A6323}"/>
              </a:ext>
            </a:extLst>
          </p:cNvPr>
          <p:cNvSpPr>
            <a:spLocks noGrp="1"/>
          </p:cNvSpPr>
          <p:nvPr>
            <p:ph type="sldNum" sz="quarter" idx="12"/>
          </p:nvPr>
        </p:nvSpPr>
        <p:spPr/>
        <p:txBody>
          <a:bodyPr/>
          <a:lstStyle/>
          <a:p>
            <a:fld id="{10A01DC5-1685-4615-8240-15192985C6A2}" type="slidenum">
              <a:rPr lang="en-AU" smtClean="0"/>
              <a:pPr/>
              <a:t>159</a:t>
            </a:fld>
            <a:endParaRPr lang="en-AU"/>
          </a:p>
        </p:txBody>
      </p:sp>
      <p:sp>
        <p:nvSpPr>
          <p:cNvPr id="9" name="Footer Placeholder 8">
            <a:extLst>
              <a:ext uri="{FF2B5EF4-FFF2-40B4-BE49-F238E27FC236}">
                <a16:creationId xmlns:a16="http://schemas.microsoft.com/office/drawing/2014/main" id="{C811E951-70B8-C6EC-5DB0-5C44BA815DBC}"/>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10" name="Picture 9" descr="Text&#10;&#10;Description automatically generated">
            <a:extLst>
              <a:ext uri="{FF2B5EF4-FFF2-40B4-BE49-F238E27FC236}">
                <a16:creationId xmlns:a16="http://schemas.microsoft.com/office/drawing/2014/main" id="{9E01BB6A-8EA4-2649-C378-0FA490E9A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912613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639C61-4C55-4A1C-F51E-8CA542400FCD}"/>
              </a:ext>
            </a:extLst>
          </p:cNvPr>
          <p:cNvSpPr>
            <a:spLocks noGrp="1"/>
          </p:cNvSpPr>
          <p:nvPr>
            <p:ph idx="1"/>
          </p:nvPr>
        </p:nvSpPr>
        <p:spPr/>
        <p:txBody>
          <a:bodyPr/>
          <a:lstStyle/>
          <a:p>
            <a:endParaRPr lang="en-AU" dirty="0"/>
          </a:p>
          <a:p>
            <a:r>
              <a:rPr lang="en-AU" dirty="0"/>
              <a:t>You can achieve security by designing the system protection as a series of layers (next slide). </a:t>
            </a:r>
          </a:p>
          <a:p>
            <a:pPr lvl="1"/>
            <a:r>
              <a:rPr lang="en-AU" dirty="0"/>
              <a:t>An attacker has to penetrate all of those layers before the system is compromised. </a:t>
            </a:r>
          </a:p>
          <a:p>
            <a:r>
              <a:rPr lang="en-AU" dirty="0"/>
              <a:t>Layers might include system authentication layers, a separate critical feature authentication layer, an encryption layer and so on. </a:t>
            </a:r>
          </a:p>
          <a:p>
            <a:r>
              <a:rPr lang="en-AU" dirty="0"/>
              <a:t>Architecturally, you can implement each of these layers as separate components so that if one of these components is compromised by an attacker, then the other layers remain intact. </a:t>
            </a:r>
          </a:p>
        </p:txBody>
      </p:sp>
      <p:sp>
        <p:nvSpPr>
          <p:cNvPr id="122" name="You can achieve security by designing the system protection as a series of layers (Figure 4.5).…"/>
          <p:cNvSpPr txBox="1">
            <a:spLocks noGrp="1"/>
          </p:cNvSpPr>
          <p:nvPr>
            <p:ph type="body" sz="quarter" idx="13"/>
          </p:nvPr>
        </p:nvSpPr>
        <p:spPr>
          <a:prstGeom prst="rect">
            <a:avLst/>
          </a:prstGeom>
        </p:spPr>
        <p:txBody>
          <a:bodyPr>
            <a:normAutofit/>
          </a:bodyPr>
          <a:lstStyle/>
          <a:p>
            <a:r>
              <a:rPr lang="en-AU" dirty="0"/>
              <a:t>Trade off: Security vs usability</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22FEBA05-5995-430C-77F1-497DF6693A36}"/>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9E15B35E-76BA-33F4-4E15-ADA4F1AAC6C0}"/>
              </a:ext>
            </a:extLst>
          </p:cNvPr>
          <p:cNvSpPr>
            <a:spLocks noGrp="1"/>
          </p:cNvSpPr>
          <p:nvPr>
            <p:ph type="sldNum" sz="quarter" idx="12"/>
          </p:nvPr>
        </p:nvSpPr>
        <p:spPr/>
        <p:txBody>
          <a:bodyPr/>
          <a:lstStyle/>
          <a:p>
            <a:fld id="{10A01DC5-1685-4615-8240-15192985C6A2}" type="slidenum">
              <a:rPr lang="en-AU" smtClean="0"/>
              <a:pPr/>
              <a:t>16</a:t>
            </a:fld>
            <a:endParaRPr lang="en-AU"/>
          </a:p>
        </p:txBody>
      </p:sp>
      <p:sp>
        <p:nvSpPr>
          <p:cNvPr id="6" name="Footer Placeholder 5">
            <a:extLst>
              <a:ext uri="{FF2B5EF4-FFF2-40B4-BE49-F238E27FC236}">
                <a16:creationId xmlns:a16="http://schemas.microsoft.com/office/drawing/2014/main" id="{19D64668-440D-6FED-55AF-0D54BE4686E4}"/>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Identify parameters of interest that a model may learn on</a:t>
            </a:r>
          </a:p>
          <a:p>
            <a:r>
              <a:rPr lang="en-US" dirty="0"/>
              <a:t>Convert data into a useful form</a:t>
            </a:r>
          </a:p>
          <a:p>
            <a:r>
              <a:rPr lang="en-US" dirty="0"/>
              <a:t>Normalize data</a:t>
            </a:r>
          </a:p>
          <a:p>
            <a:r>
              <a:rPr lang="en-US" dirty="0"/>
              <a:t>Include context</a:t>
            </a:r>
          </a:p>
          <a:p>
            <a:r>
              <a:rPr lang="en-US" dirty="0"/>
              <a:t>Remove misleading things</a:t>
            </a:r>
          </a:p>
        </p:txBody>
      </p:sp>
      <p:sp>
        <p:nvSpPr>
          <p:cNvPr id="5" name="Text Placeholder 4">
            <a:extLst>
              <a:ext uri="{FF2B5EF4-FFF2-40B4-BE49-F238E27FC236}">
                <a16:creationId xmlns:a16="http://schemas.microsoft.com/office/drawing/2014/main" id="{F0F15ECB-B5AB-6D90-21AE-2871C4311A0E}"/>
              </a:ext>
            </a:extLst>
          </p:cNvPr>
          <p:cNvSpPr>
            <a:spLocks noGrp="1"/>
          </p:cNvSpPr>
          <p:nvPr>
            <p:ph type="body" sz="quarter" idx="13"/>
          </p:nvPr>
        </p:nvSpPr>
        <p:spPr/>
        <p:txBody>
          <a:bodyPr/>
          <a:lstStyle/>
          <a:p>
            <a:r>
              <a:rPr lang="en-US" dirty="0"/>
              <a:t>Feature Engineering</a:t>
            </a:r>
            <a:endParaRPr lang="en-AU" dirty="0"/>
          </a:p>
        </p:txBody>
      </p:sp>
      <p:sp>
        <p:nvSpPr>
          <p:cNvPr id="7" name="Slide Number Placeholder 6">
            <a:extLst>
              <a:ext uri="{FF2B5EF4-FFF2-40B4-BE49-F238E27FC236}">
                <a16:creationId xmlns:a16="http://schemas.microsoft.com/office/drawing/2014/main" id="{37579A33-D0CF-9D6B-7CE8-51CC766A46D4}"/>
              </a:ext>
            </a:extLst>
          </p:cNvPr>
          <p:cNvSpPr>
            <a:spLocks noGrp="1"/>
          </p:cNvSpPr>
          <p:nvPr>
            <p:ph type="sldNum" sz="quarter" idx="12"/>
          </p:nvPr>
        </p:nvSpPr>
        <p:spPr/>
        <p:txBody>
          <a:bodyPr/>
          <a:lstStyle/>
          <a:p>
            <a:fld id="{10A01DC5-1685-4615-8240-15192985C6A2}" type="slidenum">
              <a:rPr lang="en-AU" smtClean="0"/>
              <a:pPr/>
              <a:t>160</a:t>
            </a:fld>
            <a:endParaRPr lang="en-AU"/>
          </a:p>
        </p:txBody>
      </p:sp>
      <p:sp>
        <p:nvSpPr>
          <p:cNvPr id="8" name="Footer Placeholder 7">
            <a:extLst>
              <a:ext uri="{FF2B5EF4-FFF2-40B4-BE49-F238E27FC236}">
                <a16:creationId xmlns:a16="http://schemas.microsoft.com/office/drawing/2014/main" id="{1C4E00E9-9ED3-029D-9992-E8E31CB574A1}"/>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111F3D74-4761-C685-079F-C6B635C11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80525956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4ED924-108B-ADB6-53F5-AAD91B9DCBBF}"/>
              </a:ext>
            </a:extLst>
          </p:cNvPr>
          <p:cNvSpPr>
            <a:spLocks noGrp="1"/>
          </p:cNvSpPr>
          <p:nvPr>
            <p:ph idx="1"/>
          </p:nvPr>
        </p:nvSpPr>
        <p:spPr/>
        <p:txBody>
          <a:bodyPr/>
          <a:lstStyle/>
          <a:p>
            <a:endParaRPr lang="en-AU"/>
          </a:p>
        </p:txBody>
      </p:sp>
      <p:sp>
        <p:nvSpPr>
          <p:cNvPr id="5" name="Text Placeholder 4">
            <a:extLst>
              <a:ext uri="{FF2B5EF4-FFF2-40B4-BE49-F238E27FC236}">
                <a16:creationId xmlns:a16="http://schemas.microsoft.com/office/drawing/2014/main" id="{5920193D-D676-5BA2-98B8-67B5C3DC42DA}"/>
              </a:ext>
            </a:extLst>
          </p:cNvPr>
          <p:cNvSpPr>
            <a:spLocks noGrp="1"/>
          </p:cNvSpPr>
          <p:nvPr>
            <p:ph type="body" sz="quarter" idx="13"/>
          </p:nvPr>
        </p:nvSpPr>
        <p:spPr/>
        <p:txBody>
          <a:bodyPr/>
          <a:lstStyle/>
          <a:p>
            <a:endParaRPr lang="en-AU"/>
          </a:p>
        </p:txBody>
      </p:sp>
      <p:pic>
        <p:nvPicPr>
          <p:cNvPr id="2050" name="Picture 2" descr="Image result for google translate inst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285515" cy="52194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5276" y="89330"/>
            <a:ext cx="2764631" cy="6715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Features?</a:t>
            </a:r>
          </a:p>
        </p:txBody>
      </p:sp>
      <p:sp>
        <p:nvSpPr>
          <p:cNvPr id="7" name="Slide Number Placeholder 6">
            <a:extLst>
              <a:ext uri="{FF2B5EF4-FFF2-40B4-BE49-F238E27FC236}">
                <a16:creationId xmlns:a16="http://schemas.microsoft.com/office/drawing/2014/main" id="{69B36212-29E3-07F2-8F8E-2DEDE807D46C}"/>
              </a:ext>
            </a:extLst>
          </p:cNvPr>
          <p:cNvSpPr>
            <a:spLocks noGrp="1"/>
          </p:cNvSpPr>
          <p:nvPr>
            <p:ph type="sldNum" sz="quarter" idx="12"/>
          </p:nvPr>
        </p:nvSpPr>
        <p:spPr/>
        <p:txBody>
          <a:bodyPr/>
          <a:lstStyle/>
          <a:p>
            <a:fld id="{10A01DC5-1685-4615-8240-15192985C6A2}" type="slidenum">
              <a:rPr lang="en-AU" smtClean="0"/>
              <a:pPr/>
              <a:t>161</a:t>
            </a:fld>
            <a:endParaRPr lang="en-AU"/>
          </a:p>
        </p:txBody>
      </p:sp>
      <p:sp>
        <p:nvSpPr>
          <p:cNvPr id="8" name="Footer Placeholder 7">
            <a:extLst>
              <a:ext uri="{FF2B5EF4-FFF2-40B4-BE49-F238E27FC236}">
                <a16:creationId xmlns:a16="http://schemas.microsoft.com/office/drawing/2014/main" id="{62BB1A3D-30F2-1415-BC9B-C587ACE5F17F}"/>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extLst>
      <p:ext uri="{BB962C8B-B14F-4D97-AF65-F5344CB8AC3E}">
        <p14:creationId xmlns:p14="http://schemas.microsoft.com/office/powerpoint/2010/main" val="198957242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In OCR/translation:</a:t>
            </a:r>
          </a:p>
          <a:p>
            <a:pPr lvl="1"/>
            <a:r>
              <a:rPr lang="en-US" dirty="0"/>
              <a:t>Bounding boxes for text of interest</a:t>
            </a:r>
          </a:p>
          <a:p>
            <a:pPr lvl="1"/>
            <a:r>
              <a:rPr lang="en-US" dirty="0"/>
              <a:t>Character boundaries</a:t>
            </a:r>
          </a:p>
          <a:p>
            <a:pPr lvl="1"/>
            <a:r>
              <a:rPr lang="en-US" dirty="0"/>
              <a:t>Line segments for each character</a:t>
            </a:r>
          </a:p>
          <a:p>
            <a:pPr lvl="1"/>
            <a:r>
              <a:rPr lang="en-US" dirty="0"/>
              <a:t>GPS location of phone (to determine likely source language)</a:t>
            </a:r>
          </a:p>
          <a:p>
            <a:pPr lvl="1"/>
            <a:endParaRPr lang="en-US" dirty="0"/>
          </a:p>
        </p:txBody>
      </p:sp>
      <p:sp>
        <p:nvSpPr>
          <p:cNvPr id="5" name="Text Placeholder 4">
            <a:extLst>
              <a:ext uri="{FF2B5EF4-FFF2-40B4-BE49-F238E27FC236}">
                <a16:creationId xmlns:a16="http://schemas.microsoft.com/office/drawing/2014/main" id="{2FE0315E-9540-0CAB-046C-5DEE5B2F9D80}"/>
              </a:ext>
            </a:extLst>
          </p:cNvPr>
          <p:cNvSpPr>
            <a:spLocks noGrp="1"/>
          </p:cNvSpPr>
          <p:nvPr>
            <p:ph type="body" sz="quarter" idx="13"/>
          </p:nvPr>
        </p:nvSpPr>
        <p:spPr/>
        <p:txBody>
          <a:bodyPr/>
          <a:lstStyle/>
          <a:p>
            <a:r>
              <a:rPr lang="en-US" dirty="0"/>
              <a:t>Feature Extraction</a:t>
            </a:r>
            <a:endParaRPr lang="en-AU" dirty="0"/>
          </a:p>
        </p:txBody>
      </p:sp>
      <p:sp>
        <p:nvSpPr>
          <p:cNvPr id="7" name="Slide Number Placeholder 6">
            <a:extLst>
              <a:ext uri="{FF2B5EF4-FFF2-40B4-BE49-F238E27FC236}">
                <a16:creationId xmlns:a16="http://schemas.microsoft.com/office/drawing/2014/main" id="{8A6EFE8D-7B9D-8ADB-7E46-7C3793428A38}"/>
              </a:ext>
            </a:extLst>
          </p:cNvPr>
          <p:cNvSpPr>
            <a:spLocks noGrp="1"/>
          </p:cNvSpPr>
          <p:nvPr>
            <p:ph type="sldNum" sz="quarter" idx="12"/>
          </p:nvPr>
        </p:nvSpPr>
        <p:spPr/>
        <p:txBody>
          <a:bodyPr/>
          <a:lstStyle/>
          <a:p>
            <a:fld id="{10A01DC5-1685-4615-8240-15192985C6A2}" type="slidenum">
              <a:rPr lang="en-AU" smtClean="0"/>
              <a:pPr/>
              <a:t>162</a:t>
            </a:fld>
            <a:endParaRPr lang="en-AU"/>
          </a:p>
        </p:txBody>
      </p:sp>
      <p:sp>
        <p:nvSpPr>
          <p:cNvPr id="8" name="Footer Placeholder 7">
            <a:extLst>
              <a:ext uri="{FF2B5EF4-FFF2-40B4-BE49-F238E27FC236}">
                <a16:creationId xmlns:a16="http://schemas.microsoft.com/office/drawing/2014/main" id="{1F92D706-56FD-3EB9-1909-7C5D93552BAE}"/>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158311F2-AD6D-3AD9-EC71-4FDB20E78C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66187832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E589D1-B44C-C704-26AE-F0FAC343FE0B}"/>
              </a:ext>
            </a:extLst>
          </p:cNvPr>
          <p:cNvSpPr>
            <a:spLocks noGrp="1"/>
          </p:cNvSpPr>
          <p:nvPr>
            <p:ph idx="1"/>
          </p:nvPr>
        </p:nvSpPr>
        <p:spPr/>
        <p:txBody>
          <a:bodyPr/>
          <a:lstStyle/>
          <a:p>
            <a:endParaRPr lang="en-AU"/>
          </a:p>
        </p:txBody>
      </p:sp>
      <p:sp>
        <p:nvSpPr>
          <p:cNvPr id="5" name="Text Placeholder 4">
            <a:extLst>
              <a:ext uri="{FF2B5EF4-FFF2-40B4-BE49-F238E27FC236}">
                <a16:creationId xmlns:a16="http://schemas.microsoft.com/office/drawing/2014/main" id="{8D80A38C-7738-5051-DB5E-D4B39C86FC3F}"/>
              </a:ext>
            </a:extLst>
          </p:cNvPr>
          <p:cNvSpPr>
            <a:spLocks noGrp="1"/>
          </p:cNvSpPr>
          <p:nvPr>
            <p:ph type="body" sz="quarter" idx="13"/>
          </p:nvPr>
        </p:nvSpPr>
        <p:spPr/>
        <p:txBody>
          <a:bodyPr/>
          <a:lstStyle/>
          <a:p>
            <a:endParaRPr lang="en-AU"/>
          </a:p>
        </p:txBody>
      </p:sp>
      <p:pic>
        <p:nvPicPr>
          <p:cNvPr id="6148" name="Picture 4" descr="Image result for surge ub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09" y="11832"/>
            <a:ext cx="9147062" cy="51098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5276" y="89330"/>
            <a:ext cx="2764631" cy="6715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Features?</a:t>
            </a:r>
          </a:p>
        </p:txBody>
      </p:sp>
      <p:sp>
        <p:nvSpPr>
          <p:cNvPr id="7" name="Slide Number Placeholder 6">
            <a:extLst>
              <a:ext uri="{FF2B5EF4-FFF2-40B4-BE49-F238E27FC236}">
                <a16:creationId xmlns:a16="http://schemas.microsoft.com/office/drawing/2014/main" id="{693C65B2-2B06-AEB5-A931-FA7B5CDD65F6}"/>
              </a:ext>
            </a:extLst>
          </p:cNvPr>
          <p:cNvSpPr>
            <a:spLocks noGrp="1"/>
          </p:cNvSpPr>
          <p:nvPr>
            <p:ph type="sldNum" sz="quarter" idx="12"/>
          </p:nvPr>
        </p:nvSpPr>
        <p:spPr/>
        <p:txBody>
          <a:bodyPr/>
          <a:lstStyle/>
          <a:p>
            <a:fld id="{10A01DC5-1685-4615-8240-15192985C6A2}" type="slidenum">
              <a:rPr lang="en-AU" smtClean="0"/>
              <a:pPr/>
              <a:t>163</a:t>
            </a:fld>
            <a:endParaRPr lang="en-AU"/>
          </a:p>
        </p:txBody>
      </p:sp>
      <p:sp>
        <p:nvSpPr>
          <p:cNvPr id="8" name="Footer Placeholder 7">
            <a:extLst>
              <a:ext uri="{FF2B5EF4-FFF2-40B4-BE49-F238E27FC236}">
                <a16:creationId xmlns:a16="http://schemas.microsoft.com/office/drawing/2014/main" id="{54C06726-AB79-F7AD-8A91-0B06C115C7FF}"/>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extLst>
      <p:ext uri="{BB962C8B-B14F-4D97-AF65-F5344CB8AC3E}">
        <p14:creationId xmlns:p14="http://schemas.microsoft.com/office/powerpoint/2010/main" val="87606308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In surge prediction:</a:t>
            </a:r>
          </a:p>
          <a:p>
            <a:pPr lvl="1"/>
            <a:r>
              <a:rPr lang="en-US" dirty="0"/>
              <a:t>Location and time of past surges</a:t>
            </a:r>
          </a:p>
          <a:p>
            <a:pPr lvl="1"/>
            <a:r>
              <a:rPr lang="en-US" dirty="0"/>
              <a:t>Events</a:t>
            </a:r>
          </a:p>
          <a:p>
            <a:pPr lvl="1"/>
            <a:r>
              <a:rPr lang="en-US" dirty="0"/>
              <a:t>Number of people traveling to an area</a:t>
            </a:r>
          </a:p>
          <a:p>
            <a:pPr lvl="1"/>
            <a:r>
              <a:rPr lang="en-US" dirty="0"/>
              <a:t>Typical demand curves in an area</a:t>
            </a:r>
          </a:p>
          <a:p>
            <a:pPr lvl="1"/>
            <a:r>
              <a:rPr lang="en-US" dirty="0"/>
              <a:t>Demand in other areas</a:t>
            </a:r>
          </a:p>
          <a:p>
            <a:pPr lvl="1"/>
            <a:r>
              <a:rPr lang="en-US" dirty="0"/>
              <a:t>Weather</a:t>
            </a:r>
          </a:p>
        </p:txBody>
      </p:sp>
      <p:sp>
        <p:nvSpPr>
          <p:cNvPr id="5" name="Text Placeholder 4">
            <a:extLst>
              <a:ext uri="{FF2B5EF4-FFF2-40B4-BE49-F238E27FC236}">
                <a16:creationId xmlns:a16="http://schemas.microsoft.com/office/drawing/2014/main" id="{26DA23D8-B381-287B-5678-C6FBE7632437}"/>
              </a:ext>
            </a:extLst>
          </p:cNvPr>
          <p:cNvSpPr>
            <a:spLocks noGrp="1"/>
          </p:cNvSpPr>
          <p:nvPr>
            <p:ph type="body" sz="quarter" idx="13"/>
          </p:nvPr>
        </p:nvSpPr>
        <p:spPr/>
        <p:txBody>
          <a:bodyPr/>
          <a:lstStyle/>
          <a:p>
            <a:r>
              <a:rPr lang="en-US" dirty="0"/>
              <a:t>Feature Extraction</a:t>
            </a:r>
            <a:endParaRPr lang="en-AU" dirty="0"/>
          </a:p>
        </p:txBody>
      </p:sp>
      <p:sp>
        <p:nvSpPr>
          <p:cNvPr id="7" name="Slide Number Placeholder 6">
            <a:extLst>
              <a:ext uri="{FF2B5EF4-FFF2-40B4-BE49-F238E27FC236}">
                <a16:creationId xmlns:a16="http://schemas.microsoft.com/office/drawing/2014/main" id="{1574CA19-5543-D902-D5DB-CA7220FF4107}"/>
              </a:ext>
            </a:extLst>
          </p:cNvPr>
          <p:cNvSpPr>
            <a:spLocks noGrp="1"/>
          </p:cNvSpPr>
          <p:nvPr>
            <p:ph type="sldNum" sz="quarter" idx="12"/>
          </p:nvPr>
        </p:nvSpPr>
        <p:spPr/>
        <p:txBody>
          <a:bodyPr/>
          <a:lstStyle/>
          <a:p>
            <a:fld id="{10A01DC5-1685-4615-8240-15192985C6A2}" type="slidenum">
              <a:rPr lang="en-AU" smtClean="0"/>
              <a:pPr/>
              <a:t>164</a:t>
            </a:fld>
            <a:endParaRPr lang="en-AU"/>
          </a:p>
        </p:txBody>
      </p:sp>
      <p:sp>
        <p:nvSpPr>
          <p:cNvPr id="8" name="Footer Placeholder 7">
            <a:extLst>
              <a:ext uri="{FF2B5EF4-FFF2-40B4-BE49-F238E27FC236}">
                <a16:creationId xmlns:a16="http://schemas.microsoft.com/office/drawing/2014/main" id="{60576B6A-1875-5E8F-5705-672125EA152A}"/>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26BF7864-BAC5-523C-B1A1-9A290A9263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48532728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Removing outliers</a:t>
            </a:r>
          </a:p>
          <a:p>
            <a:r>
              <a:rPr lang="en-US" dirty="0"/>
              <a:t>Normalizing data</a:t>
            </a:r>
          </a:p>
          <a:p>
            <a:r>
              <a:rPr lang="en-US" dirty="0"/>
              <a:t>Missing values</a:t>
            </a:r>
          </a:p>
          <a:p>
            <a:r>
              <a:rPr lang="en-US" dirty="0"/>
              <a:t>…</a:t>
            </a:r>
          </a:p>
        </p:txBody>
      </p:sp>
      <p:sp>
        <p:nvSpPr>
          <p:cNvPr id="5" name="Text Placeholder 4">
            <a:extLst>
              <a:ext uri="{FF2B5EF4-FFF2-40B4-BE49-F238E27FC236}">
                <a16:creationId xmlns:a16="http://schemas.microsoft.com/office/drawing/2014/main" id="{A790E02D-5C81-CEC6-1B42-67970029B283}"/>
              </a:ext>
            </a:extLst>
          </p:cNvPr>
          <p:cNvSpPr>
            <a:spLocks noGrp="1"/>
          </p:cNvSpPr>
          <p:nvPr>
            <p:ph type="body" sz="quarter" idx="13"/>
          </p:nvPr>
        </p:nvSpPr>
        <p:spPr/>
        <p:txBody>
          <a:bodyPr/>
          <a:lstStyle/>
          <a:p>
            <a:r>
              <a:rPr lang="en-US" dirty="0"/>
              <a:t>Data Cleaning</a:t>
            </a:r>
            <a:endParaRPr lang="en-AU" dirty="0"/>
          </a:p>
        </p:txBody>
      </p:sp>
      <p:sp>
        <p:nvSpPr>
          <p:cNvPr id="7" name="Slide Number Placeholder 6">
            <a:extLst>
              <a:ext uri="{FF2B5EF4-FFF2-40B4-BE49-F238E27FC236}">
                <a16:creationId xmlns:a16="http://schemas.microsoft.com/office/drawing/2014/main" id="{9883590D-EBE3-5935-6FB5-C21B922EFAF8}"/>
              </a:ext>
            </a:extLst>
          </p:cNvPr>
          <p:cNvSpPr>
            <a:spLocks noGrp="1"/>
          </p:cNvSpPr>
          <p:nvPr>
            <p:ph type="sldNum" sz="quarter" idx="12"/>
          </p:nvPr>
        </p:nvSpPr>
        <p:spPr/>
        <p:txBody>
          <a:bodyPr/>
          <a:lstStyle/>
          <a:p>
            <a:fld id="{10A01DC5-1685-4615-8240-15192985C6A2}" type="slidenum">
              <a:rPr lang="en-AU" smtClean="0"/>
              <a:pPr/>
              <a:t>165</a:t>
            </a:fld>
            <a:endParaRPr lang="en-AU"/>
          </a:p>
        </p:txBody>
      </p:sp>
      <p:sp>
        <p:nvSpPr>
          <p:cNvPr id="8" name="Footer Placeholder 7">
            <a:extLst>
              <a:ext uri="{FF2B5EF4-FFF2-40B4-BE49-F238E27FC236}">
                <a16:creationId xmlns:a16="http://schemas.microsoft.com/office/drawing/2014/main" id="{7D322404-8413-41A9-2C76-1A1176541A37}"/>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0C2D05AA-45F7-C36D-138D-C68C21CA4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80435534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r>
              <a:rPr lang="en-US" dirty="0"/>
              <a:t>Build a predictor that best describes an outcome for the observed features</a:t>
            </a:r>
          </a:p>
        </p:txBody>
      </p:sp>
      <p:sp>
        <p:nvSpPr>
          <p:cNvPr id="5" name="Text Placeholder 4">
            <a:extLst>
              <a:ext uri="{FF2B5EF4-FFF2-40B4-BE49-F238E27FC236}">
                <a16:creationId xmlns:a16="http://schemas.microsoft.com/office/drawing/2014/main" id="{868330DA-ECB1-6E42-702B-B2EA9C19D4EF}"/>
              </a:ext>
            </a:extLst>
          </p:cNvPr>
          <p:cNvSpPr>
            <a:spLocks noGrp="1"/>
          </p:cNvSpPr>
          <p:nvPr>
            <p:ph type="body" sz="quarter" idx="13"/>
          </p:nvPr>
        </p:nvSpPr>
        <p:spPr/>
        <p:txBody>
          <a:bodyPr/>
          <a:lstStyle/>
          <a:p>
            <a:r>
              <a:rPr lang="en-US" dirty="0"/>
              <a:t>Learning</a:t>
            </a:r>
            <a:endParaRPr lang="en-AU" dirty="0"/>
          </a:p>
        </p:txBody>
      </p:sp>
      <p:sp>
        <p:nvSpPr>
          <p:cNvPr id="7" name="Slide Number Placeholder 6">
            <a:extLst>
              <a:ext uri="{FF2B5EF4-FFF2-40B4-BE49-F238E27FC236}">
                <a16:creationId xmlns:a16="http://schemas.microsoft.com/office/drawing/2014/main" id="{CBA49E06-DE18-9CC6-27A2-DB58C4FA2B82}"/>
              </a:ext>
            </a:extLst>
          </p:cNvPr>
          <p:cNvSpPr>
            <a:spLocks noGrp="1"/>
          </p:cNvSpPr>
          <p:nvPr>
            <p:ph type="sldNum" sz="quarter" idx="12"/>
          </p:nvPr>
        </p:nvSpPr>
        <p:spPr/>
        <p:txBody>
          <a:bodyPr/>
          <a:lstStyle/>
          <a:p>
            <a:fld id="{10A01DC5-1685-4615-8240-15192985C6A2}" type="slidenum">
              <a:rPr lang="en-AU" smtClean="0"/>
              <a:pPr/>
              <a:t>166</a:t>
            </a:fld>
            <a:endParaRPr lang="en-AU"/>
          </a:p>
        </p:txBody>
      </p:sp>
      <p:sp>
        <p:nvSpPr>
          <p:cNvPr id="8" name="Footer Placeholder 7">
            <a:extLst>
              <a:ext uri="{FF2B5EF4-FFF2-40B4-BE49-F238E27FC236}">
                <a16:creationId xmlns:a16="http://schemas.microsoft.com/office/drawing/2014/main" id="{52A98777-12D5-C480-B178-CAA588C9E346}"/>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E4F806FC-9543-3074-0969-DAF39FFF3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23451633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a:t>Prediction accuracy on learned data vs</a:t>
            </a:r>
          </a:p>
          <a:p>
            <a:r>
              <a:rPr lang="en-US" dirty="0"/>
              <a:t>Prediction accuracy on unseen data</a:t>
            </a:r>
          </a:p>
          <a:p>
            <a:pPr lvl="1"/>
            <a:r>
              <a:rPr lang="en-US" dirty="0"/>
              <a:t>Separate learning set, not used for training</a:t>
            </a:r>
          </a:p>
          <a:p>
            <a:pPr lvl="1"/>
            <a:endParaRPr lang="en-US" dirty="0"/>
          </a:p>
          <a:p>
            <a:pPr lvl="1"/>
            <a:endParaRPr lang="en-US" dirty="0"/>
          </a:p>
          <a:p>
            <a:r>
              <a:rPr lang="en-US" dirty="0"/>
              <a:t>For binary predictors: false positives vs. false negatives, precision vs. recall</a:t>
            </a:r>
          </a:p>
          <a:p>
            <a:r>
              <a:rPr lang="en-US" dirty="0"/>
              <a:t>For numeric predictors: average (relative) distance between real and predicted value</a:t>
            </a:r>
          </a:p>
          <a:p>
            <a:r>
              <a:rPr lang="en-US" dirty="0"/>
              <a:t>For ranking predictors: top-K, etc.</a:t>
            </a:r>
          </a:p>
          <a:p>
            <a:pPr lvl="1"/>
            <a:endParaRPr lang="en-US" dirty="0"/>
          </a:p>
        </p:txBody>
      </p:sp>
      <p:sp>
        <p:nvSpPr>
          <p:cNvPr id="5" name="Text Placeholder 4">
            <a:extLst>
              <a:ext uri="{FF2B5EF4-FFF2-40B4-BE49-F238E27FC236}">
                <a16:creationId xmlns:a16="http://schemas.microsoft.com/office/drawing/2014/main" id="{BA72613C-0052-0A1B-032B-6E429074F158}"/>
              </a:ext>
            </a:extLst>
          </p:cNvPr>
          <p:cNvSpPr>
            <a:spLocks noGrp="1"/>
          </p:cNvSpPr>
          <p:nvPr>
            <p:ph type="body" sz="quarter" idx="13"/>
          </p:nvPr>
        </p:nvSpPr>
        <p:spPr/>
        <p:txBody>
          <a:bodyPr/>
          <a:lstStyle/>
          <a:p>
            <a:r>
              <a:rPr lang="en-US" dirty="0"/>
              <a:t>Evaluation</a:t>
            </a:r>
            <a:endParaRPr lang="en-AU" dirty="0"/>
          </a:p>
        </p:txBody>
      </p:sp>
      <p:sp>
        <p:nvSpPr>
          <p:cNvPr id="7" name="Slide Number Placeholder 6">
            <a:extLst>
              <a:ext uri="{FF2B5EF4-FFF2-40B4-BE49-F238E27FC236}">
                <a16:creationId xmlns:a16="http://schemas.microsoft.com/office/drawing/2014/main" id="{4446096C-38C8-8E40-AEA9-9661AFA66107}"/>
              </a:ext>
            </a:extLst>
          </p:cNvPr>
          <p:cNvSpPr>
            <a:spLocks noGrp="1"/>
          </p:cNvSpPr>
          <p:nvPr>
            <p:ph type="sldNum" sz="quarter" idx="12"/>
          </p:nvPr>
        </p:nvSpPr>
        <p:spPr/>
        <p:txBody>
          <a:bodyPr/>
          <a:lstStyle/>
          <a:p>
            <a:fld id="{10A01DC5-1685-4615-8240-15192985C6A2}" type="slidenum">
              <a:rPr lang="en-AU" smtClean="0"/>
              <a:pPr/>
              <a:t>167</a:t>
            </a:fld>
            <a:endParaRPr lang="en-AU"/>
          </a:p>
        </p:txBody>
      </p:sp>
      <p:sp>
        <p:nvSpPr>
          <p:cNvPr id="8" name="Footer Placeholder 7">
            <a:extLst>
              <a:ext uri="{FF2B5EF4-FFF2-40B4-BE49-F238E27FC236}">
                <a16:creationId xmlns:a16="http://schemas.microsoft.com/office/drawing/2014/main" id="{30339A10-57FB-9E6E-2BC3-158B4A497A3C}"/>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FA75962D-5BC9-1525-C41F-9EFD0D3F6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55481439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A02AB0-5F56-0EA0-4A39-29BDE7F1A840}"/>
              </a:ext>
            </a:extLst>
          </p:cNvPr>
          <p:cNvSpPr>
            <a:spLocks noGrp="1"/>
          </p:cNvSpPr>
          <p:nvPr>
            <p:ph idx="1"/>
          </p:nvPr>
        </p:nvSpPr>
        <p:spPr/>
        <p:txBody>
          <a:bodyPr/>
          <a:lstStyle/>
          <a:p>
            <a:endParaRPr lang="en-AU"/>
          </a:p>
        </p:txBody>
      </p:sp>
      <p:sp>
        <p:nvSpPr>
          <p:cNvPr id="4" name="Text Placeholder 3">
            <a:extLst>
              <a:ext uri="{FF2B5EF4-FFF2-40B4-BE49-F238E27FC236}">
                <a16:creationId xmlns:a16="http://schemas.microsoft.com/office/drawing/2014/main" id="{BF9DD5BD-8197-971B-7C61-8965D644326E}"/>
              </a:ext>
            </a:extLst>
          </p:cNvPr>
          <p:cNvSpPr>
            <a:spLocks noGrp="1"/>
          </p:cNvSpPr>
          <p:nvPr>
            <p:ph type="body" sz="quarter" idx="13"/>
          </p:nvPr>
        </p:nvSpPr>
        <p:spPr/>
        <p:txBody>
          <a:bodyPr/>
          <a:lstStyle/>
          <a:p>
            <a:endParaRPr lang="en-AU"/>
          </a:p>
        </p:txBody>
      </p:sp>
      <p:pic>
        <p:nvPicPr>
          <p:cNvPr id="2050" name="Picture 2" descr="Image result for google translate inst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285515" cy="52194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95275" y="89330"/>
            <a:ext cx="4033281" cy="6715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Evaluation Data and Metrics?</a:t>
            </a:r>
          </a:p>
        </p:txBody>
      </p:sp>
      <p:sp>
        <p:nvSpPr>
          <p:cNvPr id="7" name="Slide Number Placeholder 6">
            <a:extLst>
              <a:ext uri="{FF2B5EF4-FFF2-40B4-BE49-F238E27FC236}">
                <a16:creationId xmlns:a16="http://schemas.microsoft.com/office/drawing/2014/main" id="{BF934594-8162-6ED2-FF51-F5D20976EFCB}"/>
              </a:ext>
            </a:extLst>
          </p:cNvPr>
          <p:cNvSpPr>
            <a:spLocks noGrp="1"/>
          </p:cNvSpPr>
          <p:nvPr>
            <p:ph type="sldNum" sz="quarter" idx="12"/>
          </p:nvPr>
        </p:nvSpPr>
        <p:spPr/>
        <p:txBody>
          <a:bodyPr/>
          <a:lstStyle/>
          <a:p>
            <a:fld id="{10A01DC5-1685-4615-8240-15192985C6A2}" type="slidenum">
              <a:rPr lang="en-AU" smtClean="0"/>
              <a:pPr/>
              <a:t>168</a:t>
            </a:fld>
            <a:endParaRPr lang="en-AU"/>
          </a:p>
        </p:txBody>
      </p:sp>
      <p:sp>
        <p:nvSpPr>
          <p:cNvPr id="8" name="Footer Placeholder 7">
            <a:extLst>
              <a:ext uri="{FF2B5EF4-FFF2-40B4-BE49-F238E27FC236}">
                <a16:creationId xmlns:a16="http://schemas.microsoft.com/office/drawing/2014/main" id="{80303AF6-4909-23B8-F589-E923A681D67A}"/>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extLst>
      <p:ext uri="{BB962C8B-B14F-4D97-AF65-F5344CB8AC3E}">
        <p14:creationId xmlns:p14="http://schemas.microsoft.com/office/powerpoint/2010/main" val="67491349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2FFB54-75B9-D7C4-8B05-40A93F823E94}"/>
              </a:ext>
            </a:extLst>
          </p:cNvPr>
          <p:cNvSpPr>
            <a:spLocks noGrp="1"/>
          </p:cNvSpPr>
          <p:nvPr>
            <p:ph idx="1"/>
          </p:nvPr>
        </p:nvSpPr>
        <p:spPr/>
        <p:txBody>
          <a:bodyPr/>
          <a:lstStyle/>
          <a:p>
            <a:endParaRPr lang="en-AU"/>
          </a:p>
        </p:txBody>
      </p:sp>
      <p:sp>
        <p:nvSpPr>
          <p:cNvPr id="4" name="Text Placeholder 3">
            <a:extLst>
              <a:ext uri="{FF2B5EF4-FFF2-40B4-BE49-F238E27FC236}">
                <a16:creationId xmlns:a16="http://schemas.microsoft.com/office/drawing/2014/main" id="{42A594B4-9620-828F-DE63-5E0135DC6D7A}"/>
              </a:ext>
            </a:extLst>
          </p:cNvPr>
          <p:cNvSpPr>
            <a:spLocks noGrp="1"/>
          </p:cNvSpPr>
          <p:nvPr>
            <p:ph type="body" sz="quarter" idx="13"/>
          </p:nvPr>
        </p:nvSpPr>
        <p:spPr/>
        <p:txBody>
          <a:bodyPr/>
          <a:lstStyle/>
          <a:p>
            <a:endParaRPr lang="en-AU"/>
          </a:p>
        </p:txBody>
      </p:sp>
      <p:pic>
        <p:nvPicPr>
          <p:cNvPr id="6148" name="Picture 4" descr="Image result for surge ub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09" y="11832"/>
            <a:ext cx="9147062" cy="510989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29B2B3C-488C-2749-B942-ACE70FBE386C}"/>
              </a:ext>
            </a:extLst>
          </p:cNvPr>
          <p:cNvSpPr/>
          <p:nvPr/>
        </p:nvSpPr>
        <p:spPr>
          <a:xfrm>
            <a:off x="295275" y="89330"/>
            <a:ext cx="4033281" cy="6715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Evaluation Data and Metrics?</a:t>
            </a:r>
          </a:p>
        </p:txBody>
      </p:sp>
      <p:sp>
        <p:nvSpPr>
          <p:cNvPr id="7" name="Slide Number Placeholder 6">
            <a:extLst>
              <a:ext uri="{FF2B5EF4-FFF2-40B4-BE49-F238E27FC236}">
                <a16:creationId xmlns:a16="http://schemas.microsoft.com/office/drawing/2014/main" id="{7F90B797-6328-FB27-7D7D-A580A5F250E4}"/>
              </a:ext>
            </a:extLst>
          </p:cNvPr>
          <p:cNvSpPr>
            <a:spLocks noGrp="1"/>
          </p:cNvSpPr>
          <p:nvPr>
            <p:ph type="sldNum" sz="quarter" idx="12"/>
          </p:nvPr>
        </p:nvSpPr>
        <p:spPr/>
        <p:txBody>
          <a:bodyPr/>
          <a:lstStyle/>
          <a:p>
            <a:fld id="{10A01DC5-1685-4615-8240-15192985C6A2}" type="slidenum">
              <a:rPr lang="en-AU" smtClean="0"/>
              <a:pPr/>
              <a:t>169</a:t>
            </a:fld>
            <a:endParaRPr lang="en-AU"/>
          </a:p>
        </p:txBody>
      </p:sp>
      <p:sp>
        <p:nvSpPr>
          <p:cNvPr id="8" name="Footer Placeholder 7">
            <a:extLst>
              <a:ext uri="{FF2B5EF4-FFF2-40B4-BE49-F238E27FC236}">
                <a16:creationId xmlns:a16="http://schemas.microsoft.com/office/drawing/2014/main" id="{DB95A5F0-AF69-4B51-5C97-BEECB74B67BA}"/>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extLst>
      <p:ext uri="{BB962C8B-B14F-4D97-AF65-F5344CB8AC3E}">
        <p14:creationId xmlns:p14="http://schemas.microsoft.com/office/powerpoint/2010/main" val="1530809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C6B142-2298-8E71-F02E-1FB489414FE2}"/>
              </a:ext>
            </a:extLst>
          </p:cNvPr>
          <p:cNvSpPr>
            <a:spLocks noGrp="1"/>
          </p:cNvSpPr>
          <p:nvPr>
            <p:ph type="body" sz="quarter" idx="13"/>
          </p:nvPr>
        </p:nvSpPr>
        <p:spPr/>
        <p:txBody>
          <a:bodyPr/>
          <a:lstStyle/>
          <a:p>
            <a:r>
              <a:rPr lang="en-AU" dirty="0"/>
              <a:t>Authentication layers</a:t>
            </a:r>
          </a:p>
        </p:txBody>
      </p:sp>
      <p:pic>
        <p:nvPicPr>
          <p:cNvPr id="5" name="Picture 4">
            <a:extLst>
              <a:ext uri="{FF2B5EF4-FFF2-40B4-BE49-F238E27FC236}">
                <a16:creationId xmlns:a16="http://schemas.microsoft.com/office/drawing/2014/main" id="{C18AF7D2-79C2-E149-A3E3-23C36A551A60}"/>
              </a:ext>
            </a:extLst>
          </p:cNvPr>
          <p:cNvPicPr>
            <a:picLocks noChangeAspect="1"/>
          </p:cNvPicPr>
          <p:nvPr/>
        </p:nvPicPr>
        <p:blipFill rotWithShape="1">
          <a:blip r:embed="rId2">
            <a:extLst>
              <a:ext uri="{28A0092B-C50C-407E-A947-70E740481C1C}">
                <a14:useLocalDpi xmlns:a14="http://schemas.microsoft.com/office/drawing/2010/main" val="0"/>
              </a:ext>
            </a:extLst>
          </a:blip>
          <a:srcRect l="11416" t="17873" r="8012" b="50000"/>
          <a:stretch/>
        </p:blipFill>
        <p:spPr>
          <a:xfrm>
            <a:off x="1143001" y="672797"/>
            <a:ext cx="6668891" cy="3797906"/>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4DD7A3D9-D47D-227B-D87C-9949FEBEC5EE}"/>
              </a:ext>
            </a:extLst>
          </p:cNvPr>
          <p:cNvPicPr>
            <a:picLocks noChangeAspect="1"/>
          </p:cNvPicPr>
          <p:nvPr/>
        </p:nvPicPr>
        <p:blipFill>
          <a:blip r:embed="rId3"/>
          <a:stretch>
            <a:fillRect/>
          </a:stretch>
        </p:blipFill>
        <p:spPr>
          <a:xfrm>
            <a:off x="8129069" y="0"/>
            <a:ext cx="1014931" cy="1126446"/>
          </a:xfrm>
          <a:prstGeom prst="rect">
            <a:avLst/>
          </a:prstGeom>
        </p:spPr>
      </p:pic>
      <p:sp>
        <p:nvSpPr>
          <p:cNvPr id="7" name="Slide Number Placeholder 6">
            <a:extLst>
              <a:ext uri="{FF2B5EF4-FFF2-40B4-BE49-F238E27FC236}">
                <a16:creationId xmlns:a16="http://schemas.microsoft.com/office/drawing/2014/main" id="{802A1E5D-D90F-10BA-AC3A-023AFE28BC97}"/>
              </a:ext>
            </a:extLst>
          </p:cNvPr>
          <p:cNvSpPr>
            <a:spLocks noGrp="1"/>
          </p:cNvSpPr>
          <p:nvPr>
            <p:ph type="sldNum" sz="quarter" idx="12"/>
          </p:nvPr>
        </p:nvSpPr>
        <p:spPr/>
        <p:txBody>
          <a:bodyPr/>
          <a:lstStyle/>
          <a:p>
            <a:fld id="{10A01DC5-1685-4615-8240-15192985C6A2}" type="slidenum">
              <a:rPr lang="en-AU" smtClean="0"/>
              <a:pPr/>
              <a:t>17</a:t>
            </a:fld>
            <a:endParaRPr lang="en-AU"/>
          </a:p>
        </p:txBody>
      </p:sp>
      <p:sp>
        <p:nvSpPr>
          <p:cNvPr id="8" name="Footer Placeholder 7">
            <a:extLst>
              <a:ext uri="{FF2B5EF4-FFF2-40B4-BE49-F238E27FC236}">
                <a16:creationId xmlns:a16="http://schemas.microsoft.com/office/drawing/2014/main" id="{188145BF-9CE8-5D19-4144-4096551AFC6E}"/>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Beyond static data sets, </a:t>
            </a:r>
            <a:r>
              <a:rPr lang="en-US" b="1" dirty="0"/>
              <a:t>build telemetry</a:t>
            </a:r>
          </a:p>
          <a:p>
            <a:r>
              <a:rPr lang="en-US" dirty="0"/>
              <a:t>Design challenge: identify mistakes in practice</a:t>
            </a:r>
          </a:p>
          <a:p>
            <a:endParaRPr lang="en-US" dirty="0"/>
          </a:p>
          <a:p>
            <a:r>
              <a:rPr lang="en-US" dirty="0"/>
              <a:t>Use sample of live data for evaluation</a:t>
            </a:r>
          </a:p>
          <a:p>
            <a:r>
              <a:rPr lang="en-US" dirty="0"/>
              <a:t>Retrain models with sampled live data regularly</a:t>
            </a:r>
          </a:p>
          <a:p>
            <a:r>
              <a:rPr lang="en-US" dirty="0"/>
              <a:t>Monitor performance and intervene</a:t>
            </a:r>
          </a:p>
        </p:txBody>
      </p:sp>
      <p:sp>
        <p:nvSpPr>
          <p:cNvPr id="5" name="Text Placeholder 4">
            <a:extLst>
              <a:ext uri="{FF2B5EF4-FFF2-40B4-BE49-F238E27FC236}">
                <a16:creationId xmlns:a16="http://schemas.microsoft.com/office/drawing/2014/main" id="{D70844E4-AB03-1F69-BD59-6EF4794838F4}"/>
              </a:ext>
            </a:extLst>
          </p:cNvPr>
          <p:cNvSpPr>
            <a:spLocks noGrp="1"/>
          </p:cNvSpPr>
          <p:nvPr>
            <p:ph type="body" sz="quarter" idx="13"/>
          </p:nvPr>
        </p:nvSpPr>
        <p:spPr/>
        <p:txBody>
          <a:bodyPr/>
          <a:lstStyle/>
          <a:p>
            <a:r>
              <a:rPr lang="en-US" dirty="0"/>
              <a:t>Learning and Evaluating in Production</a:t>
            </a:r>
            <a:endParaRPr lang="en-AU" dirty="0"/>
          </a:p>
        </p:txBody>
      </p:sp>
      <p:sp>
        <p:nvSpPr>
          <p:cNvPr id="7" name="Slide Number Placeholder 6">
            <a:extLst>
              <a:ext uri="{FF2B5EF4-FFF2-40B4-BE49-F238E27FC236}">
                <a16:creationId xmlns:a16="http://schemas.microsoft.com/office/drawing/2014/main" id="{CF16A5E8-739C-4409-8D62-1B5F48BC7618}"/>
              </a:ext>
            </a:extLst>
          </p:cNvPr>
          <p:cNvSpPr>
            <a:spLocks noGrp="1"/>
          </p:cNvSpPr>
          <p:nvPr>
            <p:ph type="sldNum" sz="quarter" idx="12"/>
          </p:nvPr>
        </p:nvSpPr>
        <p:spPr/>
        <p:txBody>
          <a:bodyPr/>
          <a:lstStyle/>
          <a:p>
            <a:fld id="{10A01DC5-1685-4615-8240-15192985C6A2}" type="slidenum">
              <a:rPr lang="en-AU" smtClean="0"/>
              <a:pPr/>
              <a:t>170</a:t>
            </a:fld>
            <a:endParaRPr lang="en-AU"/>
          </a:p>
        </p:txBody>
      </p:sp>
      <p:sp>
        <p:nvSpPr>
          <p:cNvPr id="8" name="Footer Placeholder 7">
            <a:extLst>
              <a:ext uri="{FF2B5EF4-FFF2-40B4-BE49-F238E27FC236}">
                <a16:creationId xmlns:a16="http://schemas.microsoft.com/office/drawing/2014/main" id="{F515537E-1B57-D199-2064-087D3456B2C7}"/>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2F20E34B-7EF0-7026-BB9C-C06E9F0E3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47606644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Tradeoffs in ML models</a:t>
            </a:r>
          </a:p>
        </p:txBody>
      </p:sp>
      <p:sp>
        <p:nvSpPr>
          <p:cNvPr id="9" name="Footer Placeholder 8">
            <a:extLst>
              <a:ext uri="{FF2B5EF4-FFF2-40B4-BE49-F238E27FC236}">
                <a16:creationId xmlns:a16="http://schemas.microsoft.com/office/drawing/2014/main" id="{2AAF57D6-6D66-5E73-B343-0C56A7C296EC}"/>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8" name="Slide Number Placeholder 7">
            <a:extLst>
              <a:ext uri="{FF2B5EF4-FFF2-40B4-BE49-F238E27FC236}">
                <a16:creationId xmlns:a16="http://schemas.microsoft.com/office/drawing/2014/main" id="{00FA8EB0-C7C3-88FB-CCDC-037FCB71A290}"/>
              </a:ext>
            </a:extLst>
          </p:cNvPr>
          <p:cNvSpPr>
            <a:spLocks noGrp="1"/>
          </p:cNvSpPr>
          <p:nvPr>
            <p:ph type="sldNum" sz="quarter" idx="12"/>
          </p:nvPr>
        </p:nvSpPr>
        <p:spPr/>
        <p:txBody>
          <a:bodyPr/>
          <a:lstStyle/>
          <a:p>
            <a:fld id="{10A01DC5-1685-4615-8240-15192985C6A2}" type="slidenum">
              <a:rPr lang="en-AU" smtClean="0"/>
              <a:pPr/>
              <a:t>171</a:t>
            </a:fld>
            <a:endParaRPr lang="en-AU"/>
          </a:p>
        </p:txBody>
      </p:sp>
    </p:spTree>
    <p:extLst>
      <p:ext uri="{BB962C8B-B14F-4D97-AF65-F5344CB8AC3E}">
        <p14:creationId xmlns:p14="http://schemas.microsoft.com/office/powerpoint/2010/main" val="130986421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Deep Neural Networks</a:t>
            </a:r>
          </a:p>
          <a:p>
            <a:r>
              <a:rPr lang="en-US" dirty="0"/>
              <a:t>Decision Trees</a:t>
            </a:r>
          </a:p>
          <a:p>
            <a:endParaRPr lang="en-US" dirty="0"/>
          </a:p>
        </p:txBody>
      </p:sp>
      <p:sp>
        <p:nvSpPr>
          <p:cNvPr id="4" name="Content Placeholder 3"/>
          <p:cNvSpPr>
            <a:spLocks noGrp="1"/>
          </p:cNvSpPr>
          <p:nvPr>
            <p:ph type="body" sz="quarter" idx="13"/>
          </p:nvPr>
        </p:nvSpPr>
        <p:spPr/>
        <p:txBody>
          <a:bodyPr>
            <a:normAutofit/>
          </a:bodyPr>
          <a:lstStyle/>
          <a:p>
            <a:r>
              <a:rPr lang="en-US" dirty="0"/>
              <a:t>Understanding Capabilities and Tradeoffs</a:t>
            </a:r>
          </a:p>
        </p:txBody>
      </p:sp>
      <p:pic>
        <p:nvPicPr>
          <p:cNvPr id="8194" name="Picture 2" descr="Image result for deep neural network"/>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353645"/>
            <a:ext cx="4386944" cy="216383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decision trees learne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29150" y="2493547"/>
            <a:ext cx="5165612" cy="168946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859CE47D-BC7E-C053-FAF9-1FBE68D665B8}"/>
              </a:ext>
            </a:extLst>
          </p:cNvPr>
          <p:cNvSpPr>
            <a:spLocks noGrp="1"/>
          </p:cNvSpPr>
          <p:nvPr>
            <p:ph type="sldNum" sz="quarter" idx="12"/>
          </p:nvPr>
        </p:nvSpPr>
        <p:spPr/>
        <p:txBody>
          <a:bodyPr/>
          <a:lstStyle/>
          <a:p>
            <a:fld id="{10A01DC5-1685-4615-8240-15192985C6A2}" type="slidenum">
              <a:rPr lang="en-AU" smtClean="0"/>
              <a:pPr/>
              <a:t>172</a:t>
            </a:fld>
            <a:endParaRPr lang="en-AU"/>
          </a:p>
        </p:txBody>
      </p:sp>
      <p:sp>
        <p:nvSpPr>
          <p:cNvPr id="8" name="Footer Placeholder 7">
            <a:extLst>
              <a:ext uri="{FF2B5EF4-FFF2-40B4-BE49-F238E27FC236}">
                <a16:creationId xmlns:a16="http://schemas.microsoft.com/office/drawing/2014/main" id="{726D532F-A79B-16C1-4664-D15384657AEC}"/>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B8FD58AC-4B96-F346-FA03-5DF45EA331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81006351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Accuracy</a:t>
            </a:r>
          </a:p>
          <a:p>
            <a:r>
              <a:rPr lang="en-US" dirty="0"/>
              <a:t>Capabilities (e.g. classification, recommendation, clustering…)</a:t>
            </a:r>
          </a:p>
          <a:p>
            <a:r>
              <a:rPr lang="en-US" dirty="0"/>
              <a:t>Amount of training data needed</a:t>
            </a:r>
          </a:p>
          <a:p>
            <a:r>
              <a:rPr lang="en-US" dirty="0"/>
              <a:t>Inference latency</a:t>
            </a:r>
          </a:p>
          <a:p>
            <a:r>
              <a:rPr lang="en-US" dirty="0"/>
              <a:t>Learning latency; incremental learning?</a:t>
            </a:r>
          </a:p>
          <a:p>
            <a:r>
              <a:rPr lang="en-US" dirty="0"/>
              <a:t>Model size</a:t>
            </a:r>
          </a:p>
          <a:p>
            <a:r>
              <a:rPr lang="en-US" dirty="0"/>
              <a:t>Explainable? Robust?</a:t>
            </a:r>
          </a:p>
          <a:p>
            <a:r>
              <a:rPr lang="en-US" dirty="0"/>
              <a:t>…</a:t>
            </a:r>
          </a:p>
        </p:txBody>
      </p:sp>
      <p:sp>
        <p:nvSpPr>
          <p:cNvPr id="5" name="Text Placeholder 4">
            <a:extLst>
              <a:ext uri="{FF2B5EF4-FFF2-40B4-BE49-F238E27FC236}">
                <a16:creationId xmlns:a16="http://schemas.microsoft.com/office/drawing/2014/main" id="{165BCA89-73F4-B8A5-9425-5ABAB58C7AE5}"/>
              </a:ext>
            </a:extLst>
          </p:cNvPr>
          <p:cNvSpPr>
            <a:spLocks noGrp="1"/>
          </p:cNvSpPr>
          <p:nvPr>
            <p:ph type="body" sz="quarter" idx="13"/>
          </p:nvPr>
        </p:nvSpPr>
        <p:spPr/>
        <p:txBody>
          <a:bodyPr/>
          <a:lstStyle/>
          <a:p>
            <a:r>
              <a:rPr lang="en-US" dirty="0"/>
              <a:t>ML Model Tradeoffs</a:t>
            </a:r>
            <a:endParaRPr lang="en-AU" dirty="0"/>
          </a:p>
        </p:txBody>
      </p:sp>
      <p:sp>
        <p:nvSpPr>
          <p:cNvPr id="7" name="Slide Number Placeholder 6">
            <a:extLst>
              <a:ext uri="{FF2B5EF4-FFF2-40B4-BE49-F238E27FC236}">
                <a16:creationId xmlns:a16="http://schemas.microsoft.com/office/drawing/2014/main" id="{48D9A493-0C1C-F5F4-10E5-AFC9A1D68EE3}"/>
              </a:ext>
            </a:extLst>
          </p:cNvPr>
          <p:cNvSpPr>
            <a:spLocks noGrp="1"/>
          </p:cNvSpPr>
          <p:nvPr>
            <p:ph type="sldNum" sz="quarter" idx="12"/>
          </p:nvPr>
        </p:nvSpPr>
        <p:spPr/>
        <p:txBody>
          <a:bodyPr/>
          <a:lstStyle/>
          <a:p>
            <a:fld id="{10A01DC5-1685-4615-8240-15192985C6A2}" type="slidenum">
              <a:rPr lang="en-AU" smtClean="0"/>
              <a:pPr/>
              <a:t>173</a:t>
            </a:fld>
            <a:endParaRPr lang="en-AU"/>
          </a:p>
        </p:txBody>
      </p:sp>
      <p:sp>
        <p:nvSpPr>
          <p:cNvPr id="8" name="Footer Placeholder 7">
            <a:extLst>
              <a:ext uri="{FF2B5EF4-FFF2-40B4-BE49-F238E27FC236}">
                <a16:creationId xmlns:a16="http://schemas.microsoft.com/office/drawing/2014/main" id="{D28568A3-0387-48F2-1CCF-1738BF7ACC96}"/>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D600F978-1E30-19F8-8EEE-43A3CF6F3A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87452631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Architecture Considerations</a:t>
            </a:r>
          </a:p>
        </p:txBody>
      </p:sp>
      <p:sp>
        <p:nvSpPr>
          <p:cNvPr id="9" name="Footer Placeholder 8">
            <a:extLst>
              <a:ext uri="{FF2B5EF4-FFF2-40B4-BE49-F238E27FC236}">
                <a16:creationId xmlns:a16="http://schemas.microsoft.com/office/drawing/2014/main" id="{CD43F27F-789F-BB3D-6E03-56AB7E65014B}"/>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8" name="Slide Number Placeholder 7">
            <a:extLst>
              <a:ext uri="{FF2B5EF4-FFF2-40B4-BE49-F238E27FC236}">
                <a16:creationId xmlns:a16="http://schemas.microsoft.com/office/drawing/2014/main" id="{40F0E6E9-8BD0-4ECF-B18F-2568CE5B7A96}"/>
              </a:ext>
            </a:extLst>
          </p:cNvPr>
          <p:cNvSpPr>
            <a:spLocks noGrp="1"/>
          </p:cNvSpPr>
          <p:nvPr>
            <p:ph type="sldNum" sz="quarter" idx="12"/>
          </p:nvPr>
        </p:nvSpPr>
        <p:spPr/>
        <p:txBody>
          <a:bodyPr/>
          <a:lstStyle/>
          <a:p>
            <a:fld id="{10A01DC5-1685-4615-8240-15192985C6A2}" type="slidenum">
              <a:rPr lang="en-AU" smtClean="0"/>
              <a:pPr/>
              <a:t>174</a:t>
            </a:fld>
            <a:endParaRPr lang="en-AU"/>
          </a:p>
        </p:txBody>
      </p:sp>
    </p:spTree>
    <p:extLst>
      <p:ext uri="{BB962C8B-B14F-4D97-AF65-F5344CB8AC3E}">
        <p14:creationId xmlns:p14="http://schemas.microsoft.com/office/powerpoint/2010/main" val="286085821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62CDA5A-6117-3855-A77F-E0E90961625F}"/>
              </a:ext>
            </a:extLst>
          </p:cNvPr>
          <p:cNvSpPr>
            <a:spLocks noGrp="1"/>
          </p:cNvSpPr>
          <p:nvPr>
            <p:ph type="body" sz="quarter" idx="13"/>
          </p:nvPr>
        </p:nvSpPr>
        <p:spPr/>
        <p:txBody>
          <a:bodyPr/>
          <a:lstStyle/>
          <a:p>
            <a:r>
              <a:rPr lang="en-US" dirty="0"/>
              <a:t>Where should the model live? </a:t>
            </a:r>
            <a:endParaRPr lang="en-AU" dirty="0"/>
          </a:p>
        </p:txBody>
      </p:sp>
      <p:sp>
        <p:nvSpPr>
          <p:cNvPr id="3" name="Rectangle 2"/>
          <p:cNvSpPr/>
          <p:nvPr/>
        </p:nvSpPr>
        <p:spPr>
          <a:xfrm>
            <a:off x="859971" y="1382486"/>
            <a:ext cx="2155372"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Glasses</a:t>
            </a:r>
            <a:endParaRPr lang="en-US" sz="1350" u="sng" dirty="0">
              <a:hlinkClick r:id="rId3"/>
            </a:endParaRPr>
          </a:p>
        </p:txBody>
      </p:sp>
      <p:sp>
        <p:nvSpPr>
          <p:cNvPr id="4" name="Rectangle 3"/>
          <p:cNvSpPr/>
          <p:nvPr/>
        </p:nvSpPr>
        <p:spPr>
          <a:xfrm>
            <a:off x="859971" y="2705101"/>
            <a:ext cx="2155372"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Phone</a:t>
            </a:r>
            <a:endParaRPr lang="en-US" sz="1350" dirty="0"/>
          </a:p>
        </p:txBody>
      </p:sp>
      <p:sp>
        <p:nvSpPr>
          <p:cNvPr id="5" name="Rectangle 4"/>
          <p:cNvSpPr/>
          <p:nvPr/>
        </p:nvSpPr>
        <p:spPr>
          <a:xfrm>
            <a:off x="859970" y="4033158"/>
            <a:ext cx="2155372"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Cloud</a:t>
            </a:r>
            <a:endParaRPr lang="en-US" sz="1350" dirty="0"/>
          </a:p>
        </p:txBody>
      </p:sp>
      <p:sp>
        <p:nvSpPr>
          <p:cNvPr id="7" name="Rectangle 6"/>
          <p:cNvSpPr/>
          <p:nvPr/>
        </p:nvSpPr>
        <p:spPr>
          <a:xfrm>
            <a:off x="5001986" y="1953986"/>
            <a:ext cx="2155372" cy="838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t>OCR Component</a:t>
            </a:r>
            <a:endParaRPr lang="en-US" sz="1350" dirty="0"/>
          </a:p>
        </p:txBody>
      </p:sp>
      <p:sp>
        <p:nvSpPr>
          <p:cNvPr id="8" name="Rectangle 7"/>
          <p:cNvSpPr/>
          <p:nvPr/>
        </p:nvSpPr>
        <p:spPr>
          <a:xfrm>
            <a:off x="5001986" y="3298372"/>
            <a:ext cx="2155372" cy="838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t>Translation Component</a:t>
            </a:r>
            <a:endParaRPr lang="en-US" sz="1350" dirty="0"/>
          </a:p>
        </p:txBody>
      </p:sp>
      <p:sp>
        <p:nvSpPr>
          <p:cNvPr id="13" name="Slide Number Placeholder 12">
            <a:extLst>
              <a:ext uri="{FF2B5EF4-FFF2-40B4-BE49-F238E27FC236}">
                <a16:creationId xmlns:a16="http://schemas.microsoft.com/office/drawing/2014/main" id="{163312CF-0D45-E0A1-F800-14A366033373}"/>
              </a:ext>
            </a:extLst>
          </p:cNvPr>
          <p:cNvSpPr>
            <a:spLocks noGrp="1"/>
          </p:cNvSpPr>
          <p:nvPr>
            <p:ph type="sldNum" sz="quarter" idx="12"/>
          </p:nvPr>
        </p:nvSpPr>
        <p:spPr/>
        <p:txBody>
          <a:bodyPr/>
          <a:lstStyle/>
          <a:p>
            <a:fld id="{10A01DC5-1685-4615-8240-15192985C6A2}" type="slidenum">
              <a:rPr lang="en-AU" smtClean="0"/>
              <a:pPr/>
              <a:t>175</a:t>
            </a:fld>
            <a:endParaRPr lang="en-AU"/>
          </a:p>
        </p:txBody>
      </p:sp>
      <p:sp>
        <p:nvSpPr>
          <p:cNvPr id="14" name="Footer Placeholder 13">
            <a:extLst>
              <a:ext uri="{FF2B5EF4-FFF2-40B4-BE49-F238E27FC236}">
                <a16:creationId xmlns:a16="http://schemas.microsoft.com/office/drawing/2014/main" id="{09BCDDE6-D7D8-2AFA-4D03-44594D1E59E0}"/>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15" name="Picture 14" descr="Text&#10;&#10;Description automatically generated">
            <a:extLst>
              <a:ext uri="{FF2B5EF4-FFF2-40B4-BE49-F238E27FC236}">
                <a16:creationId xmlns:a16="http://schemas.microsoft.com/office/drawing/2014/main" id="{1D279187-EA14-0B01-1139-8F3E174383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55977108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B0ACC18-2296-90F9-FC4A-B3B235A4B53E}"/>
              </a:ext>
            </a:extLst>
          </p:cNvPr>
          <p:cNvSpPr>
            <a:spLocks noGrp="1"/>
          </p:cNvSpPr>
          <p:nvPr>
            <p:ph type="body" sz="quarter" idx="13"/>
          </p:nvPr>
        </p:nvSpPr>
        <p:spPr/>
        <p:txBody>
          <a:bodyPr/>
          <a:lstStyle/>
          <a:p>
            <a:r>
              <a:rPr lang="en-US" dirty="0"/>
              <a:t>Where should the model live?</a:t>
            </a:r>
            <a:endParaRPr lang="en-AU" dirty="0"/>
          </a:p>
        </p:txBody>
      </p:sp>
      <p:sp>
        <p:nvSpPr>
          <p:cNvPr id="3" name="Rectangle 2"/>
          <p:cNvSpPr/>
          <p:nvPr/>
        </p:nvSpPr>
        <p:spPr>
          <a:xfrm>
            <a:off x="859971" y="1382486"/>
            <a:ext cx="2155372"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Vehicle</a:t>
            </a:r>
            <a:endParaRPr lang="en-US" sz="1350" dirty="0"/>
          </a:p>
        </p:txBody>
      </p:sp>
      <p:sp>
        <p:nvSpPr>
          <p:cNvPr id="4" name="Rectangle 3"/>
          <p:cNvSpPr/>
          <p:nvPr/>
        </p:nvSpPr>
        <p:spPr>
          <a:xfrm>
            <a:off x="859971" y="2705101"/>
            <a:ext cx="2155372"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Phone</a:t>
            </a:r>
            <a:endParaRPr lang="en-US" sz="1350" dirty="0"/>
          </a:p>
        </p:txBody>
      </p:sp>
      <p:sp>
        <p:nvSpPr>
          <p:cNvPr id="5" name="Rectangle 4"/>
          <p:cNvSpPr/>
          <p:nvPr/>
        </p:nvSpPr>
        <p:spPr>
          <a:xfrm>
            <a:off x="859970" y="4033158"/>
            <a:ext cx="2155372"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Cloud</a:t>
            </a:r>
            <a:endParaRPr lang="en-US" sz="1350" dirty="0"/>
          </a:p>
        </p:txBody>
      </p:sp>
      <p:sp>
        <p:nvSpPr>
          <p:cNvPr id="7" name="Rectangle 6"/>
          <p:cNvSpPr/>
          <p:nvPr/>
        </p:nvSpPr>
        <p:spPr>
          <a:xfrm>
            <a:off x="5001986" y="1953986"/>
            <a:ext cx="2155372" cy="8382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t>Surge Prediction</a:t>
            </a:r>
            <a:endParaRPr lang="en-US" sz="1350" dirty="0"/>
          </a:p>
        </p:txBody>
      </p:sp>
      <p:sp>
        <p:nvSpPr>
          <p:cNvPr id="12" name="Slide Number Placeholder 11">
            <a:extLst>
              <a:ext uri="{FF2B5EF4-FFF2-40B4-BE49-F238E27FC236}">
                <a16:creationId xmlns:a16="http://schemas.microsoft.com/office/drawing/2014/main" id="{D060E0A4-8A8A-9339-E695-FCCEBF741BC0}"/>
              </a:ext>
            </a:extLst>
          </p:cNvPr>
          <p:cNvSpPr>
            <a:spLocks noGrp="1"/>
          </p:cNvSpPr>
          <p:nvPr>
            <p:ph type="sldNum" sz="quarter" idx="12"/>
          </p:nvPr>
        </p:nvSpPr>
        <p:spPr/>
        <p:txBody>
          <a:bodyPr/>
          <a:lstStyle/>
          <a:p>
            <a:fld id="{10A01DC5-1685-4615-8240-15192985C6A2}" type="slidenum">
              <a:rPr lang="en-AU" smtClean="0"/>
              <a:pPr/>
              <a:t>176</a:t>
            </a:fld>
            <a:endParaRPr lang="en-AU"/>
          </a:p>
        </p:txBody>
      </p:sp>
      <p:sp>
        <p:nvSpPr>
          <p:cNvPr id="13" name="Footer Placeholder 12">
            <a:extLst>
              <a:ext uri="{FF2B5EF4-FFF2-40B4-BE49-F238E27FC236}">
                <a16:creationId xmlns:a16="http://schemas.microsoft.com/office/drawing/2014/main" id="{56D3CFA3-FCAF-08BC-CA0C-4DF7A1ACD317}"/>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14" name="Picture 13" descr="Text&#10;&#10;Description automatically generated">
            <a:extLst>
              <a:ext uri="{FF2B5EF4-FFF2-40B4-BE49-F238E27FC236}">
                <a16:creationId xmlns:a16="http://schemas.microsoft.com/office/drawing/2014/main" id="{7EA78475-120E-8483-1537-7DBAD12A41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57709834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dirty="0"/>
              <a:t>How much data is needed as input for the model?</a:t>
            </a:r>
          </a:p>
          <a:p>
            <a:r>
              <a:rPr lang="en-US" dirty="0"/>
              <a:t>How much output data is produced by the model?</a:t>
            </a:r>
          </a:p>
          <a:p>
            <a:r>
              <a:rPr lang="en-US" dirty="0"/>
              <a:t>How fast/energy consuming is model execution?</a:t>
            </a:r>
          </a:p>
          <a:p>
            <a:r>
              <a:rPr lang="en-US" dirty="0"/>
              <a:t>What latency is needed for the application?</a:t>
            </a:r>
          </a:p>
          <a:p>
            <a:r>
              <a:rPr lang="en-US" dirty="0"/>
              <a:t>How big is the model? How often does it need to be updated?</a:t>
            </a:r>
          </a:p>
          <a:p>
            <a:r>
              <a:rPr lang="en-US" dirty="0"/>
              <a:t>Cost of operating the model? (distribution + execution)</a:t>
            </a:r>
          </a:p>
          <a:p>
            <a:r>
              <a:rPr lang="en-US" dirty="0"/>
              <a:t>Opportunities for telemetry?</a:t>
            </a:r>
          </a:p>
          <a:p>
            <a:r>
              <a:rPr lang="en-US" dirty="0"/>
              <a:t>What happens if users are offline?</a:t>
            </a:r>
          </a:p>
        </p:txBody>
      </p:sp>
      <p:sp>
        <p:nvSpPr>
          <p:cNvPr id="5" name="Text Placeholder 4">
            <a:extLst>
              <a:ext uri="{FF2B5EF4-FFF2-40B4-BE49-F238E27FC236}">
                <a16:creationId xmlns:a16="http://schemas.microsoft.com/office/drawing/2014/main" id="{F39F3029-7A19-97BB-41A8-D7B09CA1B7D0}"/>
              </a:ext>
            </a:extLst>
          </p:cNvPr>
          <p:cNvSpPr>
            <a:spLocks noGrp="1"/>
          </p:cNvSpPr>
          <p:nvPr>
            <p:ph type="body" sz="quarter" idx="13"/>
          </p:nvPr>
        </p:nvSpPr>
        <p:spPr/>
        <p:txBody>
          <a:bodyPr/>
          <a:lstStyle/>
          <a:p>
            <a:r>
              <a:rPr lang="en-US" dirty="0"/>
              <a:t>Considerations</a:t>
            </a:r>
            <a:endParaRPr lang="en-AU" dirty="0"/>
          </a:p>
        </p:txBody>
      </p:sp>
      <p:sp>
        <p:nvSpPr>
          <p:cNvPr id="7" name="Slide Number Placeholder 6">
            <a:extLst>
              <a:ext uri="{FF2B5EF4-FFF2-40B4-BE49-F238E27FC236}">
                <a16:creationId xmlns:a16="http://schemas.microsoft.com/office/drawing/2014/main" id="{FA80DA8B-C811-96C7-58EC-EEF812350CC9}"/>
              </a:ext>
            </a:extLst>
          </p:cNvPr>
          <p:cNvSpPr>
            <a:spLocks noGrp="1"/>
          </p:cNvSpPr>
          <p:nvPr>
            <p:ph type="sldNum" sz="quarter" idx="12"/>
          </p:nvPr>
        </p:nvSpPr>
        <p:spPr/>
        <p:txBody>
          <a:bodyPr/>
          <a:lstStyle/>
          <a:p>
            <a:fld id="{10A01DC5-1685-4615-8240-15192985C6A2}" type="slidenum">
              <a:rPr lang="en-AU" smtClean="0"/>
              <a:pPr/>
              <a:t>177</a:t>
            </a:fld>
            <a:endParaRPr lang="en-AU"/>
          </a:p>
        </p:txBody>
      </p:sp>
      <p:sp>
        <p:nvSpPr>
          <p:cNvPr id="8" name="Footer Placeholder 7">
            <a:extLst>
              <a:ext uri="{FF2B5EF4-FFF2-40B4-BE49-F238E27FC236}">
                <a16:creationId xmlns:a16="http://schemas.microsoft.com/office/drawing/2014/main" id="{36F9AC29-F72A-A678-C8E3-31DA7A6F5D86}"/>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C3B2D997-1E5D-E2CA-63FC-B75A8B6B57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94946865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1800" dirty="0"/>
              <a:t>Static intelligence in the product</a:t>
            </a:r>
          </a:p>
          <a:p>
            <a:pPr lvl="1"/>
            <a:r>
              <a:rPr lang="en-US" sz="1500" dirty="0"/>
              <a:t>difficult to update</a:t>
            </a:r>
          </a:p>
          <a:p>
            <a:pPr lvl="1"/>
            <a:r>
              <a:rPr lang="en-US" sz="1500" dirty="0"/>
              <a:t>good execution latency</a:t>
            </a:r>
          </a:p>
          <a:p>
            <a:pPr lvl="1"/>
            <a:r>
              <a:rPr lang="en-US" sz="1500" dirty="0"/>
              <a:t>cheap operation</a:t>
            </a:r>
          </a:p>
          <a:p>
            <a:pPr lvl="1"/>
            <a:r>
              <a:rPr lang="en-US" sz="1500" dirty="0"/>
              <a:t>offline operation</a:t>
            </a:r>
          </a:p>
          <a:p>
            <a:pPr lvl="1"/>
            <a:r>
              <a:rPr lang="en-US" sz="1500" dirty="0"/>
              <a:t>no telemetry to evaluate and improve</a:t>
            </a:r>
          </a:p>
          <a:p>
            <a:r>
              <a:rPr lang="en-US" sz="1800" dirty="0"/>
              <a:t>Client-side intelligence</a:t>
            </a:r>
          </a:p>
          <a:p>
            <a:pPr lvl="1"/>
            <a:r>
              <a:rPr lang="en-US" sz="1500" dirty="0"/>
              <a:t>updates costly/slow, out of sync problems</a:t>
            </a:r>
          </a:p>
          <a:p>
            <a:pPr lvl="1"/>
            <a:r>
              <a:rPr lang="en-US" sz="1500" dirty="0"/>
              <a:t>complexity in clients</a:t>
            </a:r>
          </a:p>
          <a:p>
            <a:pPr lvl="1"/>
            <a:r>
              <a:rPr lang="en-US" sz="1500" dirty="0"/>
              <a:t>offline operation, low execution latency</a:t>
            </a:r>
          </a:p>
        </p:txBody>
      </p:sp>
      <p:sp>
        <p:nvSpPr>
          <p:cNvPr id="5" name="Text Placeholder 4">
            <a:extLst>
              <a:ext uri="{FF2B5EF4-FFF2-40B4-BE49-F238E27FC236}">
                <a16:creationId xmlns:a16="http://schemas.microsoft.com/office/drawing/2014/main" id="{42325486-5CAC-AD0F-0AF6-4CB8F74C021D}"/>
              </a:ext>
            </a:extLst>
          </p:cNvPr>
          <p:cNvSpPr>
            <a:spLocks noGrp="1"/>
          </p:cNvSpPr>
          <p:nvPr>
            <p:ph type="body" sz="quarter" idx="13"/>
          </p:nvPr>
        </p:nvSpPr>
        <p:spPr/>
        <p:txBody>
          <a:bodyPr/>
          <a:lstStyle/>
          <a:p>
            <a:r>
              <a:rPr lang="en-US" dirty="0"/>
              <a:t>Typical Designs</a:t>
            </a:r>
            <a:endParaRPr lang="en-AU" dirty="0"/>
          </a:p>
        </p:txBody>
      </p:sp>
      <p:sp>
        <p:nvSpPr>
          <p:cNvPr id="7" name="Slide Number Placeholder 6">
            <a:extLst>
              <a:ext uri="{FF2B5EF4-FFF2-40B4-BE49-F238E27FC236}">
                <a16:creationId xmlns:a16="http://schemas.microsoft.com/office/drawing/2014/main" id="{185971E0-2114-3DAD-9E58-73B52F6AF35B}"/>
              </a:ext>
            </a:extLst>
          </p:cNvPr>
          <p:cNvSpPr>
            <a:spLocks noGrp="1"/>
          </p:cNvSpPr>
          <p:nvPr>
            <p:ph type="sldNum" sz="quarter" idx="12"/>
          </p:nvPr>
        </p:nvSpPr>
        <p:spPr/>
        <p:txBody>
          <a:bodyPr/>
          <a:lstStyle/>
          <a:p>
            <a:fld id="{10A01DC5-1685-4615-8240-15192985C6A2}" type="slidenum">
              <a:rPr lang="en-AU" smtClean="0"/>
              <a:pPr/>
              <a:t>178</a:t>
            </a:fld>
            <a:endParaRPr lang="en-AU"/>
          </a:p>
        </p:txBody>
      </p:sp>
      <p:sp>
        <p:nvSpPr>
          <p:cNvPr id="8" name="Footer Placeholder 7">
            <a:extLst>
              <a:ext uri="{FF2B5EF4-FFF2-40B4-BE49-F238E27FC236}">
                <a16:creationId xmlns:a16="http://schemas.microsoft.com/office/drawing/2014/main" id="{15114CFB-E0D3-0AA1-5CBE-2D2F89C6B213}"/>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B3094005-C8F3-9AD6-ADC2-64670DC827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9649116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1500" dirty="0"/>
              <a:t>Server-centric intelligence</a:t>
            </a:r>
          </a:p>
          <a:p>
            <a:pPr lvl="1"/>
            <a:r>
              <a:rPr lang="en-US" sz="1350" dirty="0"/>
              <a:t>latency in model execution (remote calls)</a:t>
            </a:r>
          </a:p>
          <a:p>
            <a:pPr lvl="1"/>
            <a:r>
              <a:rPr lang="en-US" sz="1350" dirty="0"/>
              <a:t>easy to update and experiment</a:t>
            </a:r>
          </a:p>
          <a:p>
            <a:pPr lvl="1"/>
            <a:r>
              <a:rPr lang="en-US" sz="1350" dirty="0"/>
              <a:t>operation cost</a:t>
            </a:r>
          </a:p>
          <a:p>
            <a:pPr lvl="1"/>
            <a:r>
              <a:rPr lang="en-US" sz="1350" dirty="0"/>
              <a:t>no offline operation</a:t>
            </a:r>
          </a:p>
          <a:p>
            <a:r>
              <a:rPr lang="en-US" sz="1500" dirty="0"/>
              <a:t>Back-end cached intelligence</a:t>
            </a:r>
          </a:p>
          <a:p>
            <a:pPr lvl="1"/>
            <a:r>
              <a:rPr lang="en-US" sz="1350" dirty="0"/>
              <a:t>precomputed common results</a:t>
            </a:r>
          </a:p>
          <a:p>
            <a:pPr lvl="1"/>
            <a:r>
              <a:rPr lang="en-US" sz="1350" dirty="0"/>
              <a:t>fast execution, partial offline </a:t>
            </a:r>
          </a:p>
          <a:p>
            <a:pPr lvl="1"/>
            <a:r>
              <a:rPr lang="en-US" sz="1350" dirty="0"/>
              <a:t>saves bandwidth, complicated updates</a:t>
            </a:r>
          </a:p>
          <a:p>
            <a:r>
              <a:rPr lang="en-US" sz="1500" dirty="0"/>
              <a:t>Hybrid models</a:t>
            </a:r>
          </a:p>
        </p:txBody>
      </p:sp>
      <p:sp>
        <p:nvSpPr>
          <p:cNvPr id="5" name="Text Placeholder 4">
            <a:extLst>
              <a:ext uri="{FF2B5EF4-FFF2-40B4-BE49-F238E27FC236}">
                <a16:creationId xmlns:a16="http://schemas.microsoft.com/office/drawing/2014/main" id="{8E0AD002-7992-ACBA-BF12-E48B8263D46F}"/>
              </a:ext>
            </a:extLst>
          </p:cNvPr>
          <p:cNvSpPr>
            <a:spLocks noGrp="1"/>
          </p:cNvSpPr>
          <p:nvPr>
            <p:ph type="body" sz="quarter" idx="13"/>
          </p:nvPr>
        </p:nvSpPr>
        <p:spPr/>
        <p:txBody>
          <a:bodyPr/>
          <a:lstStyle/>
          <a:p>
            <a:r>
              <a:rPr lang="en-US" dirty="0"/>
              <a:t>Typical Designs</a:t>
            </a:r>
            <a:endParaRPr lang="en-AU" dirty="0"/>
          </a:p>
        </p:txBody>
      </p:sp>
      <p:sp>
        <p:nvSpPr>
          <p:cNvPr id="7" name="Slide Number Placeholder 6">
            <a:extLst>
              <a:ext uri="{FF2B5EF4-FFF2-40B4-BE49-F238E27FC236}">
                <a16:creationId xmlns:a16="http://schemas.microsoft.com/office/drawing/2014/main" id="{296C2635-305F-9ACF-A1A1-835A74B97E8A}"/>
              </a:ext>
            </a:extLst>
          </p:cNvPr>
          <p:cNvSpPr>
            <a:spLocks noGrp="1"/>
          </p:cNvSpPr>
          <p:nvPr>
            <p:ph type="sldNum" sz="quarter" idx="12"/>
          </p:nvPr>
        </p:nvSpPr>
        <p:spPr/>
        <p:txBody>
          <a:bodyPr/>
          <a:lstStyle/>
          <a:p>
            <a:fld id="{10A01DC5-1685-4615-8240-15192985C6A2}" type="slidenum">
              <a:rPr lang="en-AU" smtClean="0"/>
              <a:pPr/>
              <a:t>179</a:t>
            </a:fld>
            <a:endParaRPr lang="en-AU"/>
          </a:p>
        </p:txBody>
      </p:sp>
      <p:sp>
        <p:nvSpPr>
          <p:cNvPr id="8" name="Footer Placeholder 7">
            <a:extLst>
              <a:ext uri="{FF2B5EF4-FFF2-40B4-BE49-F238E27FC236}">
                <a16:creationId xmlns:a16="http://schemas.microsoft.com/office/drawing/2014/main" id="{2B77A547-A231-261B-6D95-E7B470EE10FA}"/>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7E8966B2-AE99-6C2A-E16A-C99DBC62B5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685625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53DD9D-35CE-7D7F-E84C-A1BDD05A12F5}"/>
              </a:ext>
            </a:extLst>
          </p:cNvPr>
          <p:cNvSpPr>
            <a:spLocks noGrp="1"/>
          </p:cNvSpPr>
          <p:nvPr>
            <p:ph idx="1"/>
          </p:nvPr>
        </p:nvSpPr>
        <p:spPr/>
        <p:txBody>
          <a:bodyPr>
            <a:normAutofit/>
          </a:bodyPr>
          <a:lstStyle/>
          <a:p>
            <a:r>
              <a:rPr lang="en-AU" dirty="0"/>
              <a:t> A layered approach to security affects the usability of the software. </a:t>
            </a:r>
          </a:p>
          <a:p>
            <a:pPr lvl="1"/>
            <a:r>
              <a:rPr lang="en-AU" dirty="0"/>
              <a:t>Users have to remember information, like passwords, that is needed to penetrate a security layer. Their interaction with the system is inevitably slowed down by its security features. </a:t>
            </a:r>
          </a:p>
          <a:p>
            <a:pPr lvl="1"/>
            <a:r>
              <a:rPr lang="en-AU" dirty="0"/>
              <a:t>Many users find this irritating and often look for work-arounds so that they do not have to re-authenticate to access system features or data.</a:t>
            </a:r>
          </a:p>
          <a:p>
            <a:r>
              <a:rPr lang="en-AU" dirty="0"/>
              <a:t>To avoid this, you need an architecture:</a:t>
            </a:r>
          </a:p>
          <a:p>
            <a:pPr lvl="1"/>
            <a:r>
              <a:rPr lang="en-AU" dirty="0"/>
              <a:t>that doesn’t have too many security layers, </a:t>
            </a:r>
          </a:p>
          <a:p>
            <a:pPr lvl="1"/>
            <a:r>
              <a:rPr lang="en-AU" dirty="0"/>
              <a:t>that doesn’t enforce unnecessary security,</a:t>
            </a:r>
          </a:p>
          <a:p>
            <a:pPr lvl="1"/>
            <a:r>
              <a:rPr lang="en-AU" dirty="0"/>
              <a:t>that provides helper components that reduce the load on users.</a:t>
            </a:r>
          </a:p>
        </p:txBody>
      </p:sp>
      <p:sp>
        <p:nvSpPr>
          <p:cNvPr id="130" name="A layered approach to security affects the usability of the software.…"/>
          <p:cNvSpPr txBox="1">
            <a:spLocks noGrp="1"/>
          </p:cNvSpPr>
          <p:nvPr>
            <p:ph type="body" sz="quarter" idx="13"/>
          </p:nvPr>
        </p:nvSpPr>
        <p:spPr>
          <a:prstGeom prst="rect">
            <a:avLst/>
          </a:prstGeom>
        </p:spPr>
        <p:txBody>
          <a:bodyPr>
            <a:normAutofit/>
          </a:bodyPr>
          <a:lstStyle/>
          <a:p>
            <a:r>
              <a:rPr lang="en-AU" dirty="0"/>
              <a:t>Usability issues</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46248B97-9E52-C405-D629-8338A03E1BE4}"/>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6321520D-71FB-4EEC-F58B-185E4A0F38DF}"/>
              </a:ext>
            </a:extLst>
          </p:cNvPr>
          <p:cNvSpPr>
            <a:spLocks noGrp="1"/>
          </p:cNvSpPr>
          <p:nvPr>
            <p:ph type="sldNum" sz="quarter" idx="12"/>
          </p:nvPr>
        </p:nvSpPr>
        <p:spPr/>
        <p:txBody>
          <a:bodyPr/>
          <a:lstStyle/>
          <a:p>
            <a:fld id="{10A01DC5-1685-4615-8240-15192985C6A2}" type="slidenum">
              <a:rPr lang="en-AU" smtClean="0"/>
              <a:pPr/>
              <a:t>18</a:t>
            </a:fld>
            <a:endParaRPr lang="en-AU"/>
          </a:p>
        </p:txBody>
      </p:sp>
      <p:sp>
        <p:nvSpPr>
          <p:cNvPr id="6" name="Footer Placeholder 5">
            <a:extLst>
              <a:ext uri="{FF2B5EF4-FFF2-40B4-BE49-F238E27FC236}">
                <a16:creationId xmlns:a16="http://schemas.microsoft.com/office/drawing/2014/main" id="{CA6B4126-7DED-13DB-5DEA-2557DAE93AA0}"/>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100" dirty="0"/>
              <a:t>Coupling of ML pipeline parts</a:t>
            </a:r>
          </a:p>
          <a:p>
            <a:r>
              <a:rPr lang="en-US" sz="2100" dirty="0"/>
              <a:t>Coupling with other parts of the system</a:t>
            </a:r>
          </a:p>
          <a:p>
            <a:r>
              <a:rPr lang="en-US" sz="2100" dirty="0"/>
              <a:t>Ability for different developers and analysists to collaborate</a:t>
            </a:r>
          </a:p>
          <a:p>
            <a:r>
              <a:rPr lang="en-US" sz="2100" dirty="0"/>
              <a:t>Support online experiments</a:t>
            </a:r>
          </a:p>
          <a:p>
            <a:r>
              <a:rPr lang="en-US" sz="2100" dirty="0"/>
              <a:t>Ability to monitor</a:t>
            </a:r>
          </a:p>
        </p:txBody>
      </p:sp>
      <p:sp>
        <p:nvSpPr>
          <p:cNvPr id="5" name="Text Placeholder 4">
            <a:extLst>
              <a:ext uri="{FF2B5EF4-FFF2-40B4-BE49-F238E27FC236}">
                <a16:creationId xmlns:a16="http://schemas.microsoft.com/office/drawing/2014/main" id="{F92072CF-620F-AC9B-E30A-3936C63368AF}"/>
              </a:ext>
            </a:extLst>
          </p:cNvPr>
          <p:cNvSpPr>
            <a:spLocks noGrp="1"/>
          </p:cNvSpPr>
          <p:nvPr>
            <p:ph type="body" sz="quarter" idx="13"/>
          </p:nvPr>
        </p:nvSpPr>
        <p:spPr/>
        <p:txBody>
          <a:bodyPr/>
          <a:lstStyle/>
          <a:p>
            <a:r>
              <a:rPr lang="en-US" dirty="0"/>
              <a:t>Other Considerations</a:t>
            </a:r>
            <a:endParaRPr lang="en-AU" dirty="0"/>
          </a:p>
        </p:txBody>
      </p:sp>
      <p:sp>
        <p:nvSpPr>
          <p:cNvPr id="7" name="Slide Number Placeholder 6">
            <a:extLst>
              <a:ext uri="{FF2B5EF4-FFF2-40B4-BE49-F238E27FC236}">
                <a16:creationId xmlns:a16="http://schemas.microsoft.com/office/drawing/2014/main" id="{80225A3C-006D-253C-5F24-81E47A348E10}"/>
              </a:ext>
            </a:extLst>
          </p:cNvPr>
          <p:cNvSpPr>
            <a:spLocks noGrp="1"/>
          </p:cNvSpPr>
          <p:nvPr>
            <p:ph type="sldNum" sz="quarter" idx="12"/>
          </p:nvPr>
        </p:nvSpPr>
        <p:spPr/>
        <p:txBody>
          <a:bodyPr/>
          <a:lstStyle/>
          <a:p>
            <a:fld id="{10A01DC5-1685-4615-8240-15192985C6A2}" type="slidenum">
              <a:rPr lang="en-AU" smtClean="0"/>
              <a:pPr/>
              <a:t>180</a:t>
            </a:fld>
            <a:endParaRPr lang="en-AU"/>
          </a:p>
        </p:txBody>
      </p:sp>
      <p:sp>
        <p:nvSpPr>
          <p:cNvPr id="8" name="Footer Placeholder 7">
            <a:extLst>
              <a:ext uri="{FF2B5EF4-FFF2-40B4-BE49-F238E27FC236}">
                <a16:creationId xmlns:a16="http://schemas.microsoft.com/office/drawing/2014/main" id="{0D844AC5-0ABA-537E-8F75-71EC31AB6DB9}"/>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3C9D3A21-89B8-45E1-2D4F-39849AB4EC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56813904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Responsive</a:t>
            </a:r>
          </a:p>
          <a:p>
            <a:pPr lvl="1"/>
            <a:r>
              <a:rPr lang="en-US" sz="2100" dirty="0"/>
              <a:t>consistent, high performance</a:t>
            </a:r>
          </a:p>
          <a:p>
            <a:r>
              <a:rPr lang="en-US" dirty="0"/>
              <a:t>Resilient</a:t>
            </a:r>
          </a:p>
          <a:p>
            <a:pPr lvl="1"/>
            <a:r>
              <a:rPr lang="en-US" sz="2100" dirty="0"/>
              <a:t>maintain responsive in the face of failure, recovery, rollback</a:t>
            </a:r>
          </a:p>
          <a:p>
            <a:r>
              <a:rPr lang="en-US" dirty="0"/>
              <a:t>Elastic</a:t>
            </a:r>
          </a:p>
          <a:p>
            <a:pPr lvl="1"/>
            <a:r>
              <a:rPr lang="en-US" sz="2100" dirty="0"/>
              <a:t>scale with varying loads</a:t>
            </a:r>
          </a:p>
          <a:p>
            <a:endParaRPr lang="en-US" dirty="0"/>
          </a:p>
        </p:txBody>
      </p:sp>
      <p:sp>
        <p:nvSpPr>
          <p:cNvPr id="5" name="Text Placeholder 4">
            <a:extLst>
              <a:ext uri="{FF2B5EF4-FFF2-40B4-BE49-F238E27FC236}">
                <a16:creationId xmlns:a16="http://schemas.microsoft.com/office/drawing/2014/main" id="{82EE2DA2-D055-8CC7-4456-91AD70B2B585}"/>
              </a:ext>
            </a:extLst>
          </p:cNvPr>
          <p:cNvSpPr>
            <a:spLocks noGrp="1"/>
          </p:cNvSpPr>
          <p:nvPr>
            <p:ph type="body" sz="quarter" idx="13"/>
          </p:nvPr>
        </p:nvSpPr>
        <p:spPr/>
        <p:txBody>
          <a:bodyPr/>
          <a:lstStyle/>
          <a:p>
            <a:r>
              <a:rPr lang="en-US" dirty="0"/>
              <a:t>Reactive Systems</a:t>
            </a:r>
            <a:endParaRPr lang="en-AU" dirty="0"/>
          </a:p>
        </p:txBody>
      </p:sp>
      <p:sp>
        <p:nvSpPr>
          <p:cNvPr id="7" name="Slide Number Placeholder 6">
            <a:extLst>
              <a:ext uri="{FF2B5EF4-FFF2-40B4-BE49-F238E27FC236}">
                <a16:creationId xmlns:a16="http://schemas.microsoft.com/office/drawing/2014/main" id="{EC1400B5-0FC6-83CE-EBD8-A2CB20D9B581}"/>
              </a:ext>
            </a:extLst>
          </p:cNvPr>
          <p:cNvSpPr>
            <a:spLocks noGrp="1"/>
          </p:cNvSpPr>
          <p:nvPr>
            <p:ph type="sldNum" sz="quarter" idx="12"/>
          </p:nvPr>
        </p:nvSpPr>
        <p:spPr/>
        <p:txBody>
          <a:bodyPr/>
          <a:lstStyle/>
          <a:p>
            <a:fld id="{10A01DC5-1685-4615-8240-15192985C6A2}" type="slidenum">
              <a:rPr lang="en-AU" smtClean="0"/>
              <a:pPr/>
              <a:t>181</a:t>
            </a:fld>
            <a:endParaRPr lang="en-AU"/>
          </a:p>
        </p:txBody>
      </p:sp>
      <p:sp>
        <p:nvSpPr>
          <p:cNvPr id="8" name="Footer Placeholder 7">
            <a:extLst>
              <a:ext uri="{FF2B5EF4-FFF2-40B4-BE49-F238E27FC236}">
                <a16:creationId xmlns:a16="http://schemas.microsoft.com/office/drawing/2014/main" id="{52DF6D84-9546-4614-12CB-1236A39105F1}"/>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C35928BF-ECC5-7657-5362-8BDD8F7A24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01170069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1800" dirty="0"/>
              <a:t>Message-driven, lazy computation, functional programming</a:t>
            </a:r>
          </a:p>
          <a:p>
            <a:pPr lvl="1"/>
            <a:r>
              <a:rPr lang="en-US" sz="1500" dirty="0"/>
              <a:t>asynchronous, message passing style</a:t>
            </a:r>
          </a:p>
          <a:p>
            <a:r>
              <a:rPr lang="en-US" sz="1800" dirty="0"/>
              <a:t>Replication, containment, supervision</a:t>
            </a:r>
          </a:p>
          <a:p>
            <a:pPr lvl="1"/>
            <a:r>
              <a:rPr lang="en-US" sz="1500" dirty="0"/>
              <a:t>replicate and coordinate isolated components, e.g. with containers</a:t>
            </a:r>
          </a:p>
          <a:p>
            <a:r>
              <a:rPr lang="en-US" sz="1800" dirty="0"/>
              <a:t>Data streams, “infinite data”, immutable facts</a:t>
            </a:r>
          </a:p>
          <a:p>
            <a:pPr lvl="1"/>
            <a:r>
              <a:rPr lang="en-US" sz="1500" dirty="0"/>
              <a:t>streaming technologies, data lakes</a:t>
            </a:r>
          </a:p>
          <a:p>
            <a:pPr lvl="1"/>
            <a:endParaRPr lang="en-US" sz="1500" dirty="0"/>
          </a:p>
          <a:p>
            <a:r>
              <a:rPr lang="en-US" sz="1800" dirty="0"/>
              <a:t>See “big data systems” and “cloud computing” </a:t>
            </a:r>
          </a:p>
        </p:txBody>
      </p:sp>
      <p:sp>
        <p:nvSpPr>
          <p:cNvPr id="5" name="Text Placeholder 4">
            <a:extLst>
              <a:ext uri="{FF2B5EF4-FFF2-40B4-BE49-F238E27FC236}">
                <a16:creationId xmlns:a16="http://schemas.microsoft.com/office/drawing/2014/main" id="{5B47A436-A610-6E63-077B-A08A60E0CF02}"/>
              </a:ext>
            </a:extLst>
          </p:cNvPr>
          <p:cNvSpPr>
            <a:spLocks noGrp="1"/>
          </p:cNvSpPr>
          <p:nvPr>
            <p:ph type="body" sz="quarter" idx="13"/>
          </p:nvPr>
        </p:nvSpPr>
        <p:spPr/>
        <p:txBody>
          <a:bodyPr/>
          <a:lstStyle/>
          <a:p>
            <a:r>
              <a:rPr lang="en-US" dirty="0"/>
              <a:t>Common Design Strategies</a:t>
            </a:r>
            <a:endParaRPr lang="en-AU" dirty="0"/>
          </a:p>
        </p:txBody>
      </p:sp>
      <p:sp>
        <p:nvSpPr>
          <p:cNvPr id="7" name="Slide Number Placeholder 6">
            <a:extLst>
              <a:ext uri="{FF2B5EF4-FFF2-40B4-BE49-F238E27FC236}">
                <a16:creationId xmlns:a16="http://schemas.microsoft.com/office/drawing/2014/main" id="{66133E88-6FF2-1298-AE64-8B2F1ECE12B7}"/>
              </a:ext>
            </a:extLst>
          </p:cNvPr>
          <p:cNvSpPr>
            <a:spLocks noGrp="1"/>
          </p:cNvSpPr>
          <p:nvPr>
            <p:ph type="sldNum" sz="quarter" idx="12"/>
          </p:nvPr>
        </p:nvSpPr>
        <p:spPr/>
        <p:txBody>
          <a:bodyPr/>
          <a:lstStyle/>
          <a:p>
            <a:fld id="{10A01DC5-1685-4615-8240-15192985C6A2}" type="slidenum">
              <a:rPr lang="en-AU" smtClean="0"/>
              <a:pPr/>
              <a:t>182</a:t>
            </a:fld>
            <a:endParaRPr lang="en-AU"/>
          </a:p>
        </p:txBody>
      </p:sp>
      <p:sp>
        <p:nvSpPr>
          <p:cNvPr id="8" name="Footer Placeholder 7">
            <a:extLst>
              <a:ext uri="{FF2B5EF4-FFF2-40B4-BE49-F238E27FC236}">
                <a16:creationId xmlns:a16="http://schemas.microsoft.com/office/drawing/2014/main" id="{6FFB5F08-3D52-B7DA-3A8F-B7D96B281A73}"/>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60310135-9B08-E656-E995-A46660B8A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62604730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What steps to take?</a:t>
            </a:r>
          </a:p>
          <a:p>
            <a:r>
              <a:rPr lang="en-US" dirty="0"/>
              <a:t>What information to collect?</a:t>
            </a:r>
          </a:p>
        </p:txBody>
      </p:sp>
      <p:sp>
        <p:nvSpPr>
          <p:cNvPr id="5" name="Text Placeholder 4">
            <a:extLst>
              <a:ext uri="{FF2B5EF4-FFF2-40B4-BE49-F238E27FC236}">
                <a16:creationId xmlns:a16="http://schemas.microsoft.com/office/drawing/2014/main" id="{32A004B7-95D9-B5B6-0E03-765788C3A0A6}"/>
              </a:ext>
            </a:extLst>
          </p:cNvPr>
          <p:cNvSpPr>
            <a:spLocks noGrp="1"/>
          </p:cNvSpPr>
          <p:nvPr>
            <p:ph type="body" sz="quarter" idx="13"/>
          </p:nvPr>
        </p:nvSpPr>
        <p:spPr/>
        <p:txBody>
          <a:bodyPr/>
          <a:lstStyle/>
          <a:p>
            <a:endParaRPr lang="en-AU"/>
          </a:p>
        </p:txBody>
      </p:sp>
      <p:sp>
        <p:nvSpPr>
          <p:cNvPr id="2" name="Title 1"/>
          <p:cNvSpPr>
            <a:spLocks noGrp="1"/>
          </p:cNvSpPr>
          <p:nvPr>
            <p:ph type="title" idx="4294967295"/>
          </p:nvPr>
        </p:nvSpPr>
        <p:spPr>
          <a:xfrm>
            <a:off x="0" y="0"/>
            <a:ext cx="8459788" cy="881063"/>
          </a:xfrm>
        </p:spPr>
        <p:txBody>
          <a:bodyPr/>
          <a:lstStyle/>
          <a:p>
            <a:r>
              <a:rPr lang="en-US" dirty="0"/>
              <a:t>Making Decisions</a:t>
            </a:r>
          </a:p>
        </p:txBody>
      </p:sp>
      <p:sp>
        <p:nvSpPr>
          <p:cNvPr id="7" name="Slide Number Placeholder 6">
            <a:extLst>
              <a:ext uri="{FF2B5EF4-FFF2-40B4-BE49-F238E27FC236}">
                <a16:creationId xmlns:a16="http://schemas.microsoft.com/office/drawing/2014/main" id="{69A8C764-E1E2-9F57-C440-295D59A5DE13}"/>
              </a:ext>
            </a:extLst>
          </p:cNvPr>
          <p:cNvSpPr>
            <a:spLocks noGrp="1"/>
          </p:cNvSpPr>
          <p:nvPr>
            <p:ph type="sldNum" sz="quarter" idx="12"/>
          </p:nvPr>
        </p:nvSpPr>
        <p:spPr/>
        <p:txBody>
          <a:bodyPr/>
          <a:lstStyle/>
          <a:p>
            <a:fld id="{10A01DC5-1685-4615-8240-15192985C6A2}" type="slidenum">
              <a:rPr lang="en-AU" smtClean="0"/>
              <a:pPr/>
              <a:t>183</a:t>
            </a:fld>
            <a:endParaRPr lang="en-AU"/>
          </a:p>
        </p:txBody>
      </p:sp>
      <p:sp>
        <p:nvSpPr>
          <p:cNvPr id="8" name="Footer Placeholder 7">
            <a:extLst>
              <a:ext uri="{FF2B5EF4-FFF2-40B4-BE49-F238E27FC236}">
                <a16:creationId xmlns:a16="http://schemas.microsoft.com/office/drawing/2014/main" id="{C6AF415E-CE59-5F2E-8E21-9BDA88A48D34}"/>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C03A91CB-2524-F6CE-C3CC-6A5C091E9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67131587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Updating Models</a:t>
            </a:r>
          </a:p>
        </p:txBody>
      </p:sp>
      <p:sp>
        <p:nvSpPr>
          <p:cNvPr id="9" name="Footer Placeholder 8">
            <a:extLst>
              <a:ext uri="{FF2B5EF4-FFF2-40B4-BE49-F238E27FC236}">
                <a16:creationId xmlns:a16="http://schemas.microsoft.com/office/drawing/2014/main" id="{9270C96E-691E-1E96-313A-11E6075139BD}"/>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8" name="Slide Number Placeholder 7">
            <a:extLst>
              <a:ext uri="{FF2B5EF4-FFF2-40B4-BE49-F238E27FC236}">
                <a16:creationId xmlns:a16="http://schemas.microsoft.com/office/drawing/2014/main" id="{1357C3FB-5B6F-02AF-B2BA-488975F23909}"/>
              </a:ext>
            </a:extLst>
          </p:cNvPr>
          <p:cNvSpPr>
            <a:spLocks noGrp="1"/>
          </p:cNvSpPr>
          <p:nvPr>
            <p:ph type="sldNum" sz="quarter" idx="12"/>
          </p:nvPr>
        </p:nvSpPr>
        <p:spPr/>
        <p:txBody>
          <a:bodyPr/>
          <a:lstStyle/>
          <a:p>
            <a:fld id="{10A01DC5-1685-4615-8240-15192985C6A2}" type="slidenum">
              <a:rPr lang="en-AU" smtClean="0"/>
              <a:pPr/>
              <a:t>184</a:t>
            </a:fld>
            <a:endParaRPr lang="en-AU"/>
          </a:p>
        </p:txBody>
      </p:sp>
    </p:spTree>
    <p:extLst>
      <p:ext uri="{BB962C8B-B14F-4D97-AF65-F5344CB8AC3E}">
        <p14:creationId xmlns:p14="http://schemas.microsoft.com/office/powerpoint/2010/main" val="337491107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Models are rarely static outside the lab</a:t>
            </a:r>
          </a:p>
          <a:p>
            <a:r>
              <a:rPr lang="en-US" dirty="0"/>
              <a:t>Data drift, feedback loops, new features, new requirements</a:t>
            </a:r>
          </a:p>
          <a:p>
            <a:r>
              <a:rPr lang="en-US" dirty="0"/>
              <a:t>When and how to update models?</a:t>
            </a:r>
          </a:p>
          <a:p>
            <a:r>
              <a:rPr lang="en-US" dirty="0"/>
              <a:t>How to version? How to avoid mistakes?</a:t>
            </a:r>
          </a:p>
        </p:txBody>
      </p:sp>
      <p:sp>
        <p:nvSpPr>
          <p:cNvPr id="5" name="Text Placeholder 4">
            <a:extLst>
              <a:ext uri="{FF2B5EF4-FFF2-40B4-BE49-F238E27FC236}">
                <a16:creationId xmlns:a16="http://schemas.microsoft.com/office/drawing/2014/main" id="{52507F80-C703-277E-10D6-F7E889AA6F03}"/>
              </a:ext>
            </a:extLst>
          </p:cNvPr>
          <p:cNvSpPr>
            <a:spLocks noGrp="1"/>
          </p:cNvSpPr>
          <p:nvPr>
            <p:ph type="body" sz="quarter" idx="13"/>
          </p:nvPr>
        </p:nvSpPr>
        <p:spPr/>
        <p:txBody>
          <a:bodyPr/>
          <a:lstStyle/>
          <a:p>
            <a:r>
              <a:rPr lang="en-US" dirty="0"/>
              <a:t>Updating Models</a:t>
            </a:r>
            <a:endParaRPr lang="en-AU" dirty="0"/>
          </a:p>
        </p:txBody>
      </p:sp>
      <p:sp>
        <p:nvSpPr>
          <p:cNvPr id="7" name="Slide Number Placeholder 6">
            <a:extLst>
              <a:ext uri="{FF2B5EF4-FFF2-40B4-BE49-F238E27FC236}">
                <a16:creationId xmlns:a16="http://schemas.microsoft.com/office/drawing/2014/main" id="{E5FDA850-74BA-5118-BCEB-A8CF849EDA25}"/>
              </a:ext>
            </a:extLst>
          </p:cNvPr>
          <p:cNvSpPr>
            <a:spLocks noGrp="1"/>
          </p:cNvSpPr>
          <p:nvPr>
            <p:ph type="sldNum" sz="quarter" idx="12"/>
          </p:nvPr>
        </p:nvSpPr>
        <p:spPr/>
        <p:txBody>
          <a:bodyPr/>
          <a:lstStyle/>
          <a:p>
            <a:fld id="{10A01DC5-1685-4615-8240-15192985C6A2}" type="slidenum">
              <a:rPr lang="en-AU" smtClean="0"/>
              <a:pPr/>
              <a:t>185</a:t>
            </a:fld>
            <a:endParaRPr lang="en-AU"/>
          </a:p>
        </p:txBody>
      </p:sp>
      <p:sp>
        <p:nvSpPr>
          <p:cNvPr id="8" name="Footer Placeholder 7">
            <a:extLst>
              <a:ext uri="{FF2B5EF4-FFF2-40B4-BE49-F238E27FC236}">
                <a16:creationId xmlns:a16="http://schemas.microsoft.com/office/drawing/2014/main" id="{12244661-A283-0510-67D6-CDED1DBE8494}"/>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D4DD79A6-2C98-C507-A967-E906D29A65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89856312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4286" y="664029"/>
            <a:ext cx="1774372" cy="859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Server</a:t>
            </a:r>
          </a:p>
        </p:txBody>
      </p:sp>
      <p:sp>
        <p:nvSpPr>
          <p:cNvPr id="4" name="Rectangle 3"/>
          <p:cNvSpPr/>
          <p:nvPr/>
        </p:nvSpPr>
        <p:spPr>
          <a:xfrm>
            <a:off x="544285" y="2351315"/>
            <a:ext cx="1796144" cy="9361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Data Stream</a:t>
            </a:r>
          </a:p>
          <a:p>
            <a:pPr algn="ctr"/>
            <a:r>
              <a:rPr lang="en-US" sz="2100" dirty="0"/>
              <a:t>(e.g. Kafka)</a:t>
            </a:r>
          </a:p>
        </p:txBody>
      </p:sp>
      <p:cxnSp>
        <p:nvCxnSpPr>
          <p:cNvPr id="6" name="Straight Arrow Connector 5"/>
          <p:cNvCxnSpPr>
            <a:stCxn id="3" idx="2"/>
            <a:endCxn id="4" idx="0"/>
          </p:cNvCxnSpPr>
          <p:nvPr/>
        </p:nvCxnSpPr>
        <p:spPr>
          <a:xfrm>
            <a:off x="1431472" y="1524000"/>
            <a:ext cx="10886" cy="8273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472768" y="1799158"/>
            <a:ext cx="465192" cy="300082"/>
          </a:xfrm>
          <a:prstGeom prst="rect">
            <a:avLst/>
          </a:prstGeom>
          <a:noFill/>
        </p:spPr>
        <p:txBody>
          <a:bodyPr wrap="none" rtlCol="0">
            <a:spAutoFit/>
          </a:bodyPr>
          <a:lstStyle/>
          <a:p>
            <a:r>
              <a:rPr lang="en-US" sz="1350" dirty="0"/>
              <a:t>logs</a:t>
            </a:r>
          </a:p>
        </p:txBody>
      </p:sp>
      <p:cxnSp>
        <p:nvCxnSpPr>
          <p:cNvPr id="9" name="Straight Arrow Connector 8"/>
          <p:cNvCxnSpPr>
            <a:endCxn id="4" idx="0"/>
          </p:cNvCxnSpPr>
          <p:nvPr/>
        </p:nvCxnSpPr>
        <p:spPr>
          <a:xfrm>
            <a:off x="457201" y="1937658"/>
            <a:ext cx="985157" cy="4136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3543" y="1698176"/>
            <a:ext cx="1129155" cy="715581"/>
          </a:xfrm>
          <a:prstGeom prst="rect">
            <a:avLst/>
          </a:prstGeom>
          <a:noFill/>
        </p:spPr>
        <p:txBody>
          <a:bodyPr wrap="none" rtlCol="0">
            <a:spAutoFit/>
          </a:bodyPr>
          <a:lstStyle/>
          <a:p>
            <a:r>
              <a:rPr lang="en-US" sz="1350" dirty="0"/>
              <a:t>other</a:t>
            </a:r>
          </a:p>
          <a:p>
            <a:r>
              <a:rPr lang="en-US" sz="1350" dirty="0"/>
              <a:t>features</a:t>
            </a:r>
          </a:p>
          <a:p>
            <a:r>
              <a:rPr lang="en-US" sz="1350" dirty="0"/>
              <a:t>(</a:t>
            </a:r>
            <a:r>
              <a:rPr lang="en-US" sz="1350" dirty="0" err="1"/>
              <a:t>e.g</a:t>
            </a:r>
            <a:r>
              <a:rPr lang="en-US" sz="1350" dirty="0"/>
              <a:t> weather)</a:t>
            </a:r>
          </a:p>
        </p:txBody>
      </p:sp>
      <p:sp>
        <p:nvSpPr>
          <p:cNvPr id="11" name="Rectangle 10"/>
          <p:cNvSpPr/>
          <p:nvPr/>
        </p:nvSpPr>
        <p:spPr>
          <a:xfrm>
            <a:off x="544286" y="3831092"/>
            <a:ext cx="1796144" cy="9361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Data Lake</a:t>
            </a:r>
          </a:p>
        </p:txBody>
      </p:sp>
      <p:cxnSp>
        <p:nvCxnSpPr>
          <p:cNvPr id="13" name="Straight Arrow Connector 12"/>
          <p:cNvCxnSpPr>
            <a:stCxn id="4" idx="2"/>
            <a:endCxn id="11" idx="0"/>
          </p:cNvCxnSpPr>
          <p:nvPr/>
        </p:nvCxnSpPr>
        <p:spPr>
          <a:xfrm>
            <a:off x="1442358" y="3287486"/>
            <a:ext cx="1" cy="5436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556658" y="3432014"/>
            <a:ext cx="730969" cy="300082"/>
          </a:xfrm>
          <a:prstGeom prst="rect">
            <a:avLst/>
          </a:prstGeom>
          <a:noFill/>
        </p:spPr>
        <p:txBody>
          <a:bodyPr wrap="none" rtlCol="0">
            <a:spAutoFit/>
          </a:bodyPr>
          <a:lstStyle/>
          <a:p>
            <a:r>
              <a:rPr lang="en-US" sz="1350" dirty="0"/>
              <a:t>archival</a:t>
            </a:r>
          </a:p>
        </p:txBody>
      </p:sp>
      <p:sp>
        <p:nvSpPr>
          <p:cNvPr id="15" name="Rectangle 14"/>
          <p:cNvSpPr/>
          <p:nvPr/>
        </p:nvSpPr>
        <p:spPr>
          <a:xfrm>
            <a:off x="2988129" y="3831092"/>
            <a:ext cx="1796144" cy="9361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Analytics</a:t>
            </a:r>
          </a:p>
          <a:p>
            <a:pPr algn="ctr"/>
            <a:r>
              <a:rPr lang="en-US" sz="2100" dirty="0"/>
              <a:t>(OLAP)</a:t>
            </a:r>
          </a:p>
        </p:txBody>
      </p:sp>
      <p:sp>
        <p:nvSpPr>
          <p:cNvPr id="16" name="Rectangle 15"/>
          <p:cNvSpPr/>
          <p:nvPr/>
        </p:nvSpPr>
        <p:spPr>
          <a:xfrm>
            <a:off x="2988129" y="2351315"/>
            <a:ext cx="1796144" cy="9361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Stream Processing</a:t>
            </a:r>
          </a:p>
        </p:txBody>
      </p:sp>
      <p:cxnSp>
        <p:nvCxnSpPr>
          <p:cNvPr id="18" name="Straight Arrow Connector 17"/>
          <p:cNvCxnSpPr>
            <a:stCxn id="4" idx="3"/>
            <a:endCxn id="16" idx="1"/>
          </p:cNvCxnSpPr>
          <p:nvPr/>
        </p:nvCxnSpPr>
        <p:spPr>
          <a:xfrm>
            <a:off x="2340429" y="2819400"/>
            <a:ext cx="6477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1" idx="3"/>
            <a:endCxn id="15" idx="1"/>
          </p:cNvCxnSpPr>
          <p:nvPr/>
        </p:nvCxnSpPr>
        <p:spPr>
          <a:xfrm>
            <a:off x="2340430" y="4299177"/>
            <a:ext cx="6476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431973" y="1539498"/>
            <a:ext cx="1447800" cy="88174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100" dirty="0"/>
              <a:t>Models</a:t>
            </a:r>
          </a:p>
        </p:txBody>
      </p:sp>
      <p:cxnSp>
        <p:nvCxnSpPr>
          <p:cNvPr id="23" name="Straight Arrow Connector 22"/>
          <p:cNvCxnSpPr>
            <a:stCxn id="16" idx="3"/>
            <a:endCxn id="21" idx="2"/>
          </p:cNvCxnSpPr>
          <p:nvPr/>
        </p:nvCxnSpPr>
        <p:spPr>
          <a:xfrm flipV="1">
            <a:off x="4784273" y="2421240"/>
            <a:ext cx="1371600" cy="3981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5" idx="3"/>
            <a:endCxn id="21" idx="2"/>
          </p:cNvCxnSpPr>
          <p:nvPr/>
        </p:nvCxnSpPr>
        <p:spPr>
          <a:xfrm flipV="1">
            <a:off x="4784273" y="2421240"/>
            <a:ext cx="1371600" cy="1877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1" idx="0"/>
            <a:endCxn id="3" idx="3"/>
          </p:cNvCxnSpPr>
          <p:nvPr/>
        </p:nvCxnSpPr>
        <p:spPr>
          <a:xfrm flipH="1" flipV="1">
            <a:off x="2318658" y="1094015"/>
            <a:ext cx="3837215" cy="4454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800600" y="4299178"/>
            <a:ext cx="1486304" cy="507831"/>
          </a:xfrm>
          <a:prstGeom prst="rect">
            <a:avLst/>
          </a:prstGeom>
          <a:noFill/>
        </p:spPr>
        <p:txBody>
          <a:bodyPr wrap="none" rtlCol="0">
            <a:spAutoFit/>
          </a:bodyPr>
          <a:lstStyle/>
          <a:p>
            <a:r>
              <a:rPr lang="en-US" sz="1350" dirty="0"/>
              <a:t>learning in nightly </a:t>
            </a:r>
          </a:p>
          <a:p>
            <a:r>
              <a:rPr lang="en-US" sz="1350" dirty="0"/>
              <a:t>batch processing</a:t>
            </a:r>
          </a:p>
        </p:txBody>
      </p:sp>
      <p:sp>
        <p:nvSpPr>
          <p:cNvPr id="32" name="TextBox 31"/>
          <p:cNvSpPr txBox="1"/>
          <p:nvPr/>
        </p:nvSpPr>
        <p:spPr>
          <a:xfrm>
            <a:off x="4795158" y="2798331"/>
            <a:ext cx="1066702" cy="507831"/>
          </a:xfrm>
          <a:prstGeom prst="rect">
            <a:avLst/>
          </a:prstGeom>
          <a:noFill/>
        </p:spPr>
        <p:txBody>
          <a:bodyPr wrap="none" rtlCol="0">
            <a:spAutoFit/>
          </a:bodyPr>
          <a:lstStyle/>
          <a:p>
            <a:r>
              <a:rPr lang="en-US" sz="1350" dirty="0"/>
              <a:t>incremental </a:t>
            </a:r>
          </a:p>
          <a:p>
            <a:r>
              <a:rPr lang="en-US" sz="1350" dirty="0"/>
              <a:t>learning</a:t>
            </a:r>
          </a:p>
        </p:txBody>
      </p:sp>
      <p:sp>
        <p:nvSpPr>
          <p:cNvPr id="33" name="TextBox 32"/>
          <p:cNvSpPr txBox="1"/>
          <p:nvPr/>
        </p:nvSpPr>
        <p:spPr>
          <a:xfrm>
            <a:off x="5103345" y="35208"/>
            <a:ext cx="4095288" cy="1338828"/>
          </a:xfrm>
          <a:prstGeom prst="rect">
            <a:avLst/>
          </a:prstGeom>
          <a:noFill/>
        </p:spPr>
        <p:txBody>
          <a:bodyPr wrap="none" rtlCol="0">
            <a:spAutoFit/>
          </a:bodyPr>
          <a:lstStyle/>
          <a:p>
            <a:pPr marL="428625" indent="-428625">
              <a:buFont typeface="Arial" panose="020B0604020202020204" pitchFamily="34" charset="0"/>
              <a:buChar char="•"/>
            </a:pPr>
            <a:r>
              <a:rPr lang="en-US" sz="2700" dirty="0"/>
              <a:t>Latency and automation </a:t>
            </a:r>
            <a:br>
              <a:rPr lang="en-US" sz="2700" dirty="0"/>
            </a:br>
            <a:r>
              <a:rPr lang="en-US" sz="2700" dirty="0"/>
              <a:t>vary widely</a:t>
            </a:r>
          </a:p>
          <a:p>
            <a:pPr marL="428625" indent="-428625">
              <a:buFont typeface="Arial" panose="020B0604020202020204" pitchFamily="34" charset="0"/>
              <a:buChar char="•"/>
            </a:pPr>
            <a:r>
              <a:rPr lang="en-US" sz="2700" dirty="0"/>
              <a:t>Heavily distributed</a:t>
            </a:r>
          </a:p>
        </p:txBody>
      </p:sp>
      <p:sp>
        <p:nvSpPr>
          <p:cNvPr id="34" name="TextBox 33"/>
          <p:cNvSpPr txBox="1"/>
          <p:nvPr/>
        </p:nvSpPr>
        <p:spPr>
          <a:xfrm>
            <a:off x="3189514" y="963385"/>
            <a:ext cx="692818" cy="300082"/>
          </a:xfrm>
          <a:prstGeom prst="rect">
            <a:avLst/>
          </a:prstGeom>
          <a:noFill/>
        </p:spPr>
        <p:txBody>
          <a:bodyPr wrap="none" rtlCol="0">
            <a:spAutoFit/>
          </a:bodyPr>
          <a:lstStyle/>
          <a:p>
            <a:r>
              <a:rPr lang="en-US" sz="1350" dirty="0"/>
              <a:t>serving</a:t>
            </a:r>
          </a:p>
        </p:txBody>
      </p:sp>
      <p:sp>
        <p:nvSpPr>
          <p:cNvPr id="17" name="Slide Number Placeholder 16">
            <a:extLst>
              <a:ext uri="{FF2B5EF4-FFF2-40B4-BE49-F238E27FC236}">
                <a16:creationId xmlns:a16="http://schemas.microsoft.com/office/drawing/2014/main" id="{4E5D3DED-E7E8-519F-3E54-C054D2EE98EB}"/>
              </a:ext>
            </a:extLst>
          </p:cNvPr>
          <p:cNvSpPr>
            <a:spLocks noGrp="1"/>
          </p:cNvSpPr>
          <p:nvPr>
            <p:ph type="sldNum" sz="quarter" idx="12"/>
          </p:nvPr>
        </p:nvSpPr>
        <p:spPr/>
        <p:txBody>
          <a:bodyPr/>
          <a:lstStyle/>
          <a:p>
            <a:fld id="{10A01DC5-1685-4615-8240-15192985C6A2}" type="slidenum">
              <a:rPr lang="en-AU" smtClean="0"/>
              <a:pPr/>
              <a:t>186</a:t>
            </a:fld>
            <a:endParaRPr lang="en-AU"/>
          </a:p>
        </p:txBody>
      </p:sp>
      <p:sp>
        <p:nvSpPr>
          <p:cNvPr id="19" name="Footer Placeholder 18">
            <a:extLst>
              <a:ext uri="{FF2B5EF4-FFF2-40B4-BE49-F238E27FC236}">
                <a16:creationId xmlns:a16="http://schemas.microsoft.com/office/drawing/2014/main" id="{35CB5355-FE35-4D19-2C52-877E1E5CE1B7}"/>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extLst>
      <p:ext uri="{BB962C8B-B14F-4D97-AF65-F5344CB8AC3E}">
        <p14:creationId xmlns:p14="http://schemas.microsoft.com/office/powerpoint/2010/main" val="126382706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3F130D-41A7-AF64-BEDB-10BC332A4D48}"/>
              </a:ext>
            </a:extLst>
          </p:cNvPr>
          <p:cNvSpPr>
            <a:spLocks noGrp="1"/>
          </p:cNvSpPr>
          <p:nvPr>
            <p:ph idx="1"/>
          </p:nvPr>
        </p:nvSpPr>
        <p:spPr/>
        <p:txBody>
          <a:bodyPr/>
          <a:lstStyle/>
          <a:p>
            <a:endParaRPr lang="en-AU"/>
          </a:p>
        </p:txBody>
      </p:sp>
      <p:sp>
        <p:nvSpPr>
          <p:cNvPr id="4" name="Text Placeholder 3">
            <a:extLst>
              <a:ext uri="{FF2B5EF4-FFF2-40B4-BE49-F238E27FC236}">
                <a16:creationId xmlns:a16="http://schemas.microsoft.com/office/drawing/2014/main" id="{A016DA19-D3FB-D267-17A9-1AC7967B175D}"/>
              </a:ext>
            </a:extLst>
          </p:cNvPr>
          <p:cNvSpPr>
            <a:spLocks noGrp="1"/>
          </p:cNvSpPr>
          <p:nvPr>
            <p:ph type="body" sz="quarter" idx="13"/>
          </p:nvPr>
        </p:nvSpPr>
        <p:spPr/>
        <p:txBody>
          <a:bodyPr/>
          <a:lstStyle/>
          <a:p>
            <a:endParaRPr lang="en-AU"/>
          </a:p>
        </p:txBody>
      </p:sp>
      <p:pic>
        <p:nvPicPr>
          <p:cNvPr id="12290" name="Picture 2" descr="Image result for apache kafka machine learni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4652" y="222976"/>
            <a:ext cx="8635434" cy="481813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B3064ED8-2721-C02E-5EA7-8868CA56E7CF}"/>
              </a:ext>
            </a:extLst>
          </p:cNvPr>
          <p:cNvSpPr>
            <a:spLocks noGrp="1"/>
          </p:cNvSpPr>
          <p:nvPr>
            <p:ph type="sldNum" sz="quarter" idx="12"/>
          </p:nvPr>
        </p:nvSpPr>
        <p:spPr/>
        <p:txBody>
          <a:bodyPr/>
          <a:lstStyle/>
          <a:p>
            <a:fld id="{10A01DC5-1685-4615-8240-15192985C6A2}" type="slidenum">
              <a:rPr lang="en-AU" smtClean="0"/>
              <a:pPr/>
              <a:t>187</a:t>
            </a:fld>
            <a:endParaRPr lang="en-AU"/>
          </a:p>
        </p:txBody>
      </p:sp>
      <p:sp>
        <p:nvSpPr>
          <p:cNvPr id="7" name="Footer Placeholder 6">
            <a:extLst>
              <a:ext uri="{FF2B5EF4-FFF2-40B4-BE49-F238E27FC236}">
                <a16:creationId xmlns:a16="http://schemas.microsoft.com/office/drawing/2014/main" id="{98A73393-0DD9-9CD7-51BA-1D409628E730}"/>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extLst>
      <p:ext uri="{BB962C8B-B14F-4D97-AF65-F5344CB8AC3E}">
        <p14:creationId xmlns:p14="http://schemas.microsoft.com/office/powerpoint/2010/main" val="219343067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BFA8AA-87CD-17EC-4C3A-DC6F6E2CCB52}"/>
              </a:ext>
            </a:extLst>
          </p:cNvPr>
          <p:cNvSpPr>
            <a:spLocks noGrp="1"/>
          </p:cNvSpPr>
          <p:nvPr>
            <p:ph idx="1"/>
          </p:nvPr>
        </p:nvSpPr>
        <p:spPr/>
        <p:txBody>
          <a:bodyPr/>
          <a:lstStyle/>
          <a:p>
            <a:endParaRPr lang="en-AU"/>
          </a:p>
        </p:txBody>
      </p:sp>
      <p:sp>
        <p:nvSpPr>
          <p:cNvPr id="4" name="Text Placeholder 3">
            <a:extLst>
              <a:ext uri="{FF2B5EF4-FFF2-40B4-BE49-F238E27FC236}">
                <a16:creationId xmlns:a16="http://schemas.microsoft.com/office/drawing/2014/main" id="{A78AD2F3-53A5-5EBC-2882-B5F3D5849F91}"/>
              </a:ext>
            </a:extLst>
          </p:cNvPr>
          <p:cNvSpPr>
            <a:spLocks noGrp="1"/>
          </p:cNvSpPr>
          <p:nvPr>
            <p:ph type="body" sz="quarter" idx="13"/>
          </p:nvPr>
        </p:nvSpPr>
        <p:spPr/>
        <p:txBody>
          <a:bodyPr/>
          <a:lstStyle/>
          <a:p>
            <a:endParaRPr lang="en-AU"/>
          </a:p>
        </p:txBody>
      </p:sp>
      <p:pic>
        <p:nvPicPr>
          <p:cNvPr id="2050" name="Picture 2" descr="Image result for google translate inst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285515" cy="52194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95276" y="89330"/>
            <a:ext cx="2764631" cy="6715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Update Strategy?</a:t>
            </a:r>
          </a:p>
        </p:txBody>
      </p:sp>
      <p:sp>
        <p:nvSpPr>
          <p:cNvPr id="7" name="Slide Number Placeholder 6">
            <a:extLst>
              <a:ext uri="{FF2B5EF4-FFF2-40B4-BE49-F238E27FC236}">
                <a16:creationId xmlns:a16="http://schemas.microsoft.com/office/drawing/2014/main" id="{D016BEBB-B790-F671-91E5-178962360928}"/>
              </a:ext>
            </a:extLst>
          </p:cNvPr>
          <p:cNvSpPr>
            <a:spLocks noGrp="1"/>
          </p:cNvSpPr>
          <p:nvPr>
            <p:ph type="sldNum" sz="quarter" idx="12"/>
          </p:nvPr>
        </p:nvSpPr>
        <p:spPr/>
        <p:txBody>
          <a:bodyPr/>
          <a:lstStyle/>
          <a:p>
            <a:fld id="{10A01DC5-1685-4615-8240-15192985C6A2}" type="slidenum">
              <a:rPr lang="en-AU" smtClean="0"/>
              <a:pPr/>
              <a:t>188</a:t>
            </a:fld>
            <a:endParaRPr lang="en-AU"/>
          </a:p>
        </p:txBody>
      </p:sp>
      <p:sp>
        <p:nvSpPr>
          <p:cNvPr id="8" name="Footer Placeholder 7">
            <a:extLst>
              <a:ext uri="{FF2B5EF4-FFF2-40B4-BE49-F238E27FC236}">
                <a16:creationId xmlns:a16="http://schemas.microsoft.com/office/drawing/2014/main" id="{BC58F5B7-A468-6423-7E82-132D02E80A14}"/>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extLst>
      <p:ext uri="{BB962C8B-B14F-4D97-AF65-F5344CB8AC3E}">
        <p14:creationId xmlns:p14="http://schemas.microsoft.com/office/powerpoint/2010/main" val="107106243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030B71-2D4A-CA51-62CA-688A261C5FD3}"/>
              </a:ext>
            </a:extLst>
          </p:cNvPr>
          <p:cNvSpPr>
            <a:spLocks noGrp="1"/>
          </p:cNvSpPr>
          <p:nvPr>
            <p:ph idx="1"/>
          </p:nvPr>
        </p:nvSpPr>
        <p:spPr/>
        <p:txBody>
          <a:bodyPr/>
          <a:lstStyle/>
          <a:p>
            <a:endParaRPr lang="en-AU"/>
          </a:p>
        </p:txBody>
      </p:sp>
      <p:sp>
        <p:nvSpPr>
          <p:cNvPr id="4" name="Text Placeholder 3">
            <a:extLst>
              <a:ext uri="{FF2B5EF4-FFF2-40B4-BE49-F238E27FC236}">
                <a16:creationId xmlns:a16="http://schemas.microsoft.com/office/drawing/2014/main" id="{F87AB04F-6B17-74B7-FF6A-DC7493886403}"/>
              </a:ext>
            </a:extLst>
          </p:cNvPr>
          <p:cNvSpPr>
            <a:spLocks noGrp="1"/>
          </p:cNvSpPr>
          <p:nvPr>
            <p:ph type="body" sz="quarter" idx="13"/>
          </p:nvPr>
        </p:nvSpPr>
        <p:spPr/>
        <p:txBody>
          <a:bodyPr/>
          <a:lstStyle/>
          <a:p>
            <a:endParaRPr lang="en-AU"/>
          </a:p>
        </p:txBody>
      </p:sp>
      <p:pic>
        <p:nvPicPr>
          <p:cNvPr id="6148" name="Picture 4" descr="Image result for surge ub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09" y="11832"/>
            <a:ext cx="9147062" cy="510989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95276" y="89330"/>
            <a:ext cx="2764631" cy="6715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Update Strategy?</a:t>
            </a:r>
          </a:p>
        </p:txBody>
      </p:sp>
      <p:sp>
        <p:nvSpPr>
          <p:cNvPr id="7" name="Slide Number Placeholder 6">
            <a:extLst>
              <a:ext uri="{FF2B5EF4-FFF2-40B4-BE49-F238E27FC236}">
                <a16:creationId xmlns:a16="http://schemas.microsoft.com/office/drawing/2014/main" id="{05099925-BA26-97BE-32E0-49FFEB94EB30}"/>
              </a:ext>
            </a:extLst>
          </p:cNvPr>
          <p:cNvSpPr>
            <a:spLocks noGrp="1"/>
          </p:cNvSpPr>
          <p:nvPr>
            <p:ph type="sldNum" sz="quarter" idx="12"/>
          </p:nvPr>
        </p:nvSpPr>
        <p:spPr/>
        <p:txBody>
          <a:bodyPr/>
          <a:lstStyle/>
          <a:p>
            <a:fld id="{10A01DC5-1685-4615-8240-15192985C6A2}" type="slidenum">
              <a:rPr lang="en-AU" smtClean="0"/>
              <a:pPr/>
              <a:t>189</a:t>
            </a:fld>
            <a:endParaRPr lang="en-AU"/>
          </a:p>
        </p:txBody>
      </p:sp>
      <p:sp>
        <p:nvSpPr>
          <p:cNvPr id="8" name="Footer Placeholder 7">
            <a:extLst>
              <a:ext uri="{FF2B5EF4-FFF2-40B4-BE49-F238E27FC236}">
                <a16:creationId xmlns:a16="http://schemas.microsoft.com/office/drawing/2014/main" id="{9DD9475D-5984-5A6C-43BD-F8E9462E9B65}"/>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extLst>
      <p:ext uri="{BB962C8B-B14F-4D97-AF65-F5344CB8AC3E}">
        <p14:creationId xmlns:p14="http://schemas.microsoft.com/office/powerpoint/2010/main" val="3353408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E98962-EAAC-146E-C43D-5E98CF1220BE}"/>
              </a:ext>
            </a:extLst>
          </p:cNvPr>
          <p:cNvSpPr>
            <a:spLocks noGrp="1"/>
          </p:cNvSpPr>
          <p:nvPr>
            <p:ph idx="1"/>
          </p:nvPr>
        </p:nvSpPr>
        <p:spPr/>
        <p:txBody>
          <a:bodyPr>
            <a:normAutofit fontScale="85000" lnSpcReduction="10000"/>
          </a:bodyPr>
          <a:lstStyle/>
          <a:p>
            <a:r>
              <a:rPr lang="en-AU" dirty="0"/>
              <a:t>Availability is particularly important in enterprise products, such as products for the finance industry, where 24/7 operation is expected. </a:t>
            </a:r>
          </a:p>
          <a:p>
            <a:r>
              <a:rPr lang="en-AU" dirty="0"/>
              <a:t>The availability of a system is a measure of the amount of ‘uptime’ of that system. </a:t>
            </a:r>
          </a:p>
          <a:p>
            <a:pPr lvl="1"/>
            <a:r>
              <a:rPr lang="en-AU" dirty="0"/>
              <a:t>Availability is normally expressed as a percentage of the time that a system is available to deliver user services. </a:t>
            </a:r>
          </a:p>
          <a:p>
            <a:r>
              <a:rPr lang="en-AU" dirty="0"/>
              <a:t>Architecturally, you achieve availability by having redundant components in a system. </a:t>
            </a:r>
          </a:p>
          <a:p>
            <a:pPr lvl="1"/>
            <a:r>
              <a:rPr lang="en-AU" dirty="0"/>
              <a:t>To make use of redundancy, you include sensor components that detect failure, and switching components that switch operation to a redundant component when a failure is detected. </a:t>
            </a:r>
          </a:p>
          <a:p>
            <a:r>
              <a:rPr lang="en-AU" dirty="0"/>
              <a:t>Implementing extra components takes time and increases the cost of system development. It adds complexity to the system and therefore increases the chances of introducing bugs and vulnerabilities.</a:t>
            </a:r>
          </a:p>
        </p:txBody>
      </p:sp>
      <p:sp>
        <p:nvSpPr>
          <p:cNvPr id="134" name="Availability is particularly important in enterprise products, such as products for the finance industry, where 24/7 operation is expected.…"/>
          <p:cNvSpPr txBox="1">
            <a:spLocks noGrp="1"/>
          </p:cNvSpPr>
          <p:nvPr>
            <p:ph type="body" sz="quarter" idx="13"/>
          </p:nvPr>
        </p:nvSpPr>
        <p:spPr>
          <a:prstGeom prst="rect">
            <a:avLst/>
          </a:prstGeom>
        </p:spPr>
        <p:txBody>
          <a:bodyPr>
            <a:normAutofit/>
          </a:bodyPr>
          <a:lstStyle/>
          <a:p>
            <a:r>
              <a:rPr lang="en-AU" dirty="0"/>
              <a:t>Trade off: Availability vs time-to-market</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39965F78-A134-DBFF-46BF-DA36CB5309A1}"/>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77874F66-61F4-0980-9773-46D3CD3DBFD1}"/>
              </a:ext>
            </a:extLst>
          </p:cNvPr>
          <p:cNvSpPr>
            <a:spLocks noGrp="1"/>
          </p:cNvSpPr>
          <p:nvPr>
            <p:ph type="sldNum" sz="quarter" idx="12"/>
          </p:nvPr>
        </p:nvSpPr>
        <p:spPr/>
        <p:txBody>
          <a:bodyPr/>
          <a:lstStyle/>
          <a:p>
            <a:fld id="{10A01DC5-1685-4615-8240-15192985C6A2}" type="slidenum">
              <a:rPr lang="en-AU" smtClean="0"/>
              <a:pPr/>
              <a:t>19</a:t>
            </a:fld>
            <a:endParaRPr lang="en-AU"/>
          </a:p>
        </p:txBody>
      </p:sp>
      <p:sp>
        <p:nvSpPr>
          <p:cNvPr id="6" name="Footer Placeholder 5">
            <a:extLst>
              <a:ext uri="{FF2B5EF4-FFF2-40B4-BE49-F238E27FC236}">
                <a16:creationId xmlns:a16="http://schemas.microsoft.com/office/drawing/2014/main" id="{DCB0AD02-CA23-BAAB-3A33-BBBE9A3F6DEB}"/>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for Mistakes</a:t>
            </a:r>
          </a:p>
        </p:txBody>
      </p:sp>
      <p:sp>
        <p:nvSpPr>
          <p:cNvPr id="9" name="Footer Placeholder 8">
            <a:extLst>
              <a:ext uri="{FF2B5EF4-FFF2-40B4-BE49-F238E27FC236}">
                <a16:creationId xmlns:a16="http://schemas.microsoft.com/office/drawing/2014/main" id="{9A1C47DB-297F-7CC1-DAB6-E7334E7BBEC3}"/>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8" name="Slide Number Placeholder 7">
            <a:extLst>
              <a:ext uri="{FF2B5EF4-FFF2-40B4-BE49-F238E27FC236}">
                <a16:creationId xmlns:a16="http://schemas.microsoft.com/office/drawing/2014/main" id="{1DC14290-BE78-DA87-CD5E-BA2162484EF8}"/>
              </a:ext>
            </a:extLst>
          </p:cNvPr>
          <p:cNvSpPr>
            <a:spLocks noGrp="1"/>
          </p:cNvSpPr>
          <p:nvPr>
            <p:ph type="sldNum" sz="quarter" idx="12"/>
          </p:nvPr>
        </p:nvSpPr>
        <p:spPr/>
        <p:txBody>
          <a:bodyPr/>
          <a:lstStyle/>
          <a:p>
            <a:fld id="{10A01DC5-1685-4615-8240-15192985C6A2}" type="slidenum">
              <a:rPr lang="en-AU" smtClean="0"/>
              <a:pPr/>
              <a:t>190</a:t>
            </a:fld>
            <a:endParaRPr lang="en-AU"/>
          </a:p>
        </p:txBody>
      </p:sp>
    </p:spTree>
    <p:extLst>
      <p:ext uri="{BB962C8B-B14F-4D97-AF65-F5344CB8AC3E}">
        <p14:creationId xmlns:p14="http://schemas.microsoft.com/office/powerpoint/2010/main" val="399529757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4000" y="881149"/>
            <a:ext cx="6555981" cy="3777361"/>
          </a:xfrm>
        </p:spPr>
        <p:txBody>
          <a:bodyPr>
            <a:normAutofit/>
          </a:bodyPr>
          <a:lstStyle/>
          <a:p>
            <a:r>
              <a:rPr lang="en-US" sz="2100" dirty="0"/>
              <a:t>No specification</a:t>
            </a:r>
          </a:p>
          <a:p>
            <a:r>
              <a:rPr lang="en-US" sz="2100" dirty="0"/>
              <a:t>ML components detect patterns from data (real and spurious)</a:t>
            </a:r>
          </a:p>
          <a:p>
            <a:r>
              <a:rPr lang="en-US" sz="2100" dirty="0"/>
              <a:t>Predictions are often accurate, but mistakes always possible</a:t>
            </a:r>
          </a:p>
          <a:p>
            <a:r>
              <a:rPr lang="en-US" sz="2100" dirty="0"/>
              <a:t>Mistakes are not predicable or explainable or similar to human mistakes</a:t>
            </a:r>
          </a:p>
          <a:p>
            <a:r>
              <a:rPr lang="en-US" sz="2100" dirty="0"/>
              <a:t>Plan for mistakes</a:t>
            </a:r>
          </a:p>
          <a:p>
            <a:r>
              <a:rPr lang="en-US" sz="2100" dirty="0"/>
              <a:t>Telemetry to learn about mistakes?</a:t>
            </a:r>
          </a:p>
        </p:txBody>
      </p:sp>
      <p:sp>
        <p:nvSpPr>
          <p:cNvPr id="6" name="Text Placeholder 5">
            <a:extLst>
              <a:ext uri="{FF2B5EF4-FFF2-40B4-BE49-F238E27FC236}">
                <a16:creationId xmlns:a16="http://schemas.microsoft.com/office/drawing/2014/main" id="{7F0FDF4E-1C24-936B-B23F-06B78931608A}"/>
              </a:ext>
            </a:extLst>
          </p:cNvPr>
          <p:cNvSpPr>
            <a:spLocks noGrp="1"/>
          </p:cNvSpPr>
          <p:nvPr>
            <p:ph type="body" sz="quarter" idx="13"/>
          </p:nvPr>
        </p:nvSpPr>
        <p:spPr/>
        <p:txBody>
          <a:bodyPr/>
          <a:lstStyle/>
          <a:p>
            <a:r>
              <a:rPr lang="en-US" dirty="0"/>
              <a:t>Mistakes will happen</a:t>
            </a:r>
            <a:endParaRPr lang="en-AU" dirty="0"/>
          </a:p>
        </p:txBody>
      </p:sp>
      <p:pic>
        <p:nvPicPr>
          <p:cNvPr id="5" name="Picture 4">
            <a:extLst>
              <a:ext uri="{FF2B5EF4-FFF2-40B4-BE49-F238E27FC236}">
                <a16:creationId xmlns:a16="http://schemas.microsoft.com/office/drawing/2014/main" id="{05FBEC07-8650-EA4A-954D-ECFB1360FBA4}"/>
              </a:ext>
            </a:extLst>
          </p:cNvPr>
          <p:cNvPicPr>
            <a:picLocks noChangeAspect="1"/>
          </p:cNvPicPr>
          <p:nvPr/>
        </p:nvPicPr>
        <p:blipFill>
          <a:blip r:embed="rId3"/>
          <a:stretch>
            <a:fillRect/>
          </a:stretch>
        </p:blipFill>
        <p:spPr>
          <a:xfrm>
            <a:off x="6953435" y="1021842"/>
            <a:ext cx="1952625" cy="3048000"/>
          </a:xfrm>
          <a:prstGeom prst="rect">
            <a:avLst/>
          </a:prstGeom>
        </p:spPr>
      </p:pic>
      <p:sp>
        <p:nvSpPr>
          <p:cNvPr id="8" name="Slide Number Placeholder 7">
            <a:extLst>
              <a:ext uri="{FF2B5EF4-FFF2-40B4-BE49-F238E27FC236}">
                <a16:creationId xmlns:a16="http://schemas.microsoft.com/office/drawing/2014/main" id="{1B24CDF1-222B-63A7-736A-3656D268A0B6}"/>
              </a:ext>
            </a:extLst>
          </p:cNvPr>
          <p:cNvSpPr>
            <a:spLocks noGrp="1"/>
          </p:cNvSpPr>
          <p:nvPr>
            <p:ph type="sldNum" sz="quarter" idx="12"/>
          </p:nvPr>
        </p:nvSpPr>
        <p:spPr/>
        <p:txBody>
          <a:bodyPr/>
          <a:lstStyle/>
          <a:p>
            <a:fld id="{10A01DC5-1685-4615-8240-15192985C6A2}" type="slidenum">
              <a:rPr lang="en-AU" smtClean="0"/>
              <a:pPr/>
              <a:t>191</a:t>
            </a:fld>
            <a:endParaRPr lang="en-AU"/>
          </a:p>
        </p:txBody>
      </p:sp>
      <p:sp>
        <p:nvSpPr>
          <p:cNvPr id="9" name="Footer Placeholder 8">
            <a:extLst>
              <a:ext uri="{FF2B5EF4-FFF2-40B4-BE49-F238E27FC236}">
                <a16:creationId xmlns:a16="http://schemas.microsoft.com/office/drawing/2014/main" id="{5339BB2C-0409-34A8-CC6E-1F55579DB278}"/>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10" name="Picture 9" descr="Text&#10;&#10;Description automatically generated">
            <a:extLst>
              <a:ext uri="{FF2B5EF4-FFF2-40B4-BE49-F238E27FC236}">
                <a16:creationId xmlns:a16="http://schemas.microsoft.com/office/drawing/2014/main" id="{7BB292BB-6D40-1325-ADA2-A01DDAE5D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32211217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System outage</a:t>
            </a:r>
          </a:p>
          <a:p>
            <a:r>
              <a:rPr lang="en-US" dirty="0"/>
              <a:t>Model outage</a:t>
            </a:r>
          </a:p>
          <a:p>
            <a:pPr lvl="1"/>
            <a:r>
              <a:rPr lang="en-US" sz="2100" dirty="0"/>
              <a:t>model tested? deployment and updates reliable? file corrupt?</a:t>
            </a:r>
          </a:p>
          <a:p>
            <a:r>
              <a:rPr lang="en-US" dirty="0"/>
              <a:t>Model errors</a:t>
            </a:r>
          </a:p>
          <a:p>
            <a:r>
              <a:rPr lang="en-US" dirty="0"/>
              <a:t>Model degradation</a:t>
            </a:r>
          </a:p>
          <a:p>
            <a:pPr lvl="1"/>
            <a:r>
              <a:rPr lang="en-US" sz="2100" dirty="0"/>
              <a:t>data drift, feedback loops</a:t>
            </a:r>
          </a:p>
        </p:txBody>
      </p:sp>
      <p:sp>
        <p:nvSpPr>
          <p:cNvPr id="5" name="Text Placeholder 4">
            <a:extLst>
              <a:ext uri="{FF2B5EF4-FFF2-40B4-BE49-F238E27FC236}">
                <a16:creationId xmlns:a16="http://schemas.microsoft.com/office/drawing/2014/main" id="{8668E364-EDB7-7058-AF89-37DAB529CDFD}"/>
              </a:ext>
            </a:extLst>
          </p:cNvPr>
          <p:cNvSpPr>
            <a:spLocks noGrp="1"/>
          </p:cNvSpPr>
          <p:nvPr>
            <p:ph type="body" sz="quarter" idx="13"/>
          </p:nvPr>
        </p:nvSpPr>
        <p:spPr/>
        <p:txBody>
          <a:bodyPr/>
          <a:lstStyle/>
          <a:p>
            <a:r>
              <a:rPr lang="en-US" dirty="0"/>
              <a:t>How Models can Break</a:t>
            </a:r>
            <a:endParaRPr lang="en-AU" dirty="0"/>
          </a:p>
        </p:txBody>
      </p:sp>
      <p:sp>
        <p:nvSpPr>
          <p:cNvPr id="7" name="Slide Number Placeholder 6">
            <a:extLst>
              <a:ext uri="{FF2B5EF4-FFF2-40B4-BE49-F238E27FC236}">
                <a16:creationId xmlns:a16="http://schemas.microsoft.com/office/drawing/2014/main" id="{54C54178-FD10-41F1-69AF-2BBCBBA348AF}"/>
              </a:ext>
            </a:extLst>
          </p:cNvPr>
          <p:cNvSpPr>
            <a:spLocks noGrp="1"/>
          </p:cNvSpPr>
          <p:nvPr>
            <p:ph type="sldNum" sz="quarter" idx="12"/>
          </p:nvPr>
        </p:nvSpPr>
        <p:spPr/>
        <p:txBody>
          <a:bodyPr/>
          <a:lstStyle/>
          <a:p>
            <a:fld id="{10A01DC5-1685-4615-8240-15192985C6A2}" type="slidenum">
              <a:rPr lang="en-AU" smtClean="0"/>
              <a:pPr/>
              <a:t>192</a:t>
            </a:fld>
            <a:endParaRPr lang="en-AU"/>
          </a:p>
        </p:txBody>
      </p:sp>
      <p:sp>
        <p:nvSpPr>
          <p:cNvPr id="8" name="Footer Placeholder 7">
            <a:extLst>
              <a:ext uri="{FF2B5EF4-FFF2-40B4-BE49-F238E27FC236}">
                <a16:creationId xmlns:a16="http://schemas.microsoft.com/office/drawing/2014/main" id="{D1639A2A-FF03-B3CE-D4F1-62CC5F840EA6}"/>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A8A207A6-F36B-21CB-FCB8-D8F9079FAF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95204468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100" dirty="0"/>
              <a:t>Worst thing that can happen?</a:t>
            </a:r>
          </a:p>
          <a:p>
            <a:r>
              <a:rPr lang="en-US" sz="2100" dirty="0"/>
              <a:t>Backup strategy? Undoable? Nontechnical compensation?</a:t>
            </a:r>
          </a:p>
        </p:txBody>
      </p:sp>
      <p:sp>
        <p:nvSpPr>
          <p:cNvPr id="5" name="Text Placeholder 4">
            <a:extLst>
              <a:ext uri="{FF2B5EF4-FFF2-40B4-BE49-F238E27FC236}">
                <a16:creationId xmlns:a16="http://schemas.microsoft.com/office/drawing/2014/main" id="{66E78AA9-65CB-5EB7-7254-85D93C98DB1C}"/>
              </a:ext>
            </a:extLst>
          </p:cNvPr>
          <p:cNvSpPr>
            <a:spLocks noGrp="1"/>
          </p:cNvSpPr>
          <p:nvPr>
            <p:ph type="body" sz="quarter" idx="13"/>
          </p:nvPr>
        </p:nvSpPr>
        <p:spPr/>
        <p:txBody>
          <a:bodyPr/>
          <a:lstStyle/>
          <a:p>
            <a:r>
              <a:rPr lang="en-US" dirty="0"/>
              <a:t>Hazard Analysis</a:t>
            </a:r>
            <a:endParaRPr lang="en-AU" dirty="0"/>
          </a:p>
        </p:txBody>
      </p:sp>
      <p:sp>
        <p:nvSpPr>
          <p:cNvPr id="7" name="Slide Number Placeholder 6">
            <a:extLst>
              <a:ext uri="{FF2B5EF4-FFF2-40B4-BE49-F238E27FC236}">
                <a16:creationId xmlns:a16="http://schemas.microsoft.com/office/drawing/2014/main" id="{770CF271-513B-25A6-ADA1-19886E24AAFF}"/>
              </a:ext>
            </a:extLst>
          </p:cNvPr>
          <p:cNvSpPr>
            <a:spLocks noGrp="1"/>
          </p:cNvSpPr>
          <p:nvPr>
            <p:ph type="sldNum" sz="quarter" idx="12"/>
          </p:nvPr>
        </p:nvSpPr>
        <p:spPr/>
        <p:txBody>
          <a:bodyPr/>
          <a:lstStyle/>
          <a:p>
            <a:fld id="{10A01DC5-1685-4615-8240-15192985C6A2}" type="slidenum">
              <a:rPr lang="en-AU" smtClean="0"/>
              <a:pPr/>
              <a:t>193</a:t>
            </a:fld>
            <a:endParaRPr lang="en-AU"/>
          </a:p>
        </p:txBody>
      </p:sp>
      <p:sp>
        <p:nvSpPr>
          <p:cNvPr id="8" name="Footer Placeholder 7">
            <a:extLst>
              <a:ext uri="{FF2B5EF4-FFF2-40B4-BE49-F238E27FC236}">
                <a16:creationId xmlns:a16="http://schemas.microsoft.com/office/drawing/2014/main" id="{51FB7338-752E-B044-140C-83F63701DB42}"/>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563CD937-DE13-7B5A-E95F-4A7C2324C8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43140261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1500" dirty="0"/>
              <a:t>Investigating in ML</a:t>
            </a:r>
          </a:p>
          <a:p>
            <a:pPr lvl="1"/>
            <a:r>
              <a:rPr lang="en-US" sz="1500" dirty="0"/>
              <a:t>e.g., more training data, better data, better features, better engineers</a:t>
            </a:r>
          </a:p>
          <a:p>
            <a:r>
              <a:rPr lang="en-US" sz="1500" dirty="0"/>
              <a:t>Less forceful experience</a:t>
            </a:r>
          </a:p>
          <a:p>
            <a:pPr lvl="1"/>
            <a:r>
              <a:rPr lang="en-US" sz="1500" dirty="0"/>
              <a:t>e.g., prompt rather than automate decisions, turn off</a:t>
            </a:r>
          </a:p>
          <a:p>
            <a:r>
              <a:rPr lang="en-US" sz="1500" dirty="0"/>
              <a:t>Adjust learning parameters</a:t>
            </a:r>
          </a:p>
          <a:p>
            <a:pPr lvl="1"/>
            <a:r>
              <a:rPr lang="en-US" sz="1500" dirty="0"/>
              <a:t>e.g., more frequent updates, manual adjustments</a:t>
            </a:r>
          </a:p>
          <a:p>
            <a:r>
              <a:rPr lang="en-US" sz="1500" dirty="0"/>
              <a:t>Guardrails</a:t>
            </a:r>
          </a:p>
          <a:p>
            <a:pPr lvl="1"/>
            <a:r>
              <a:rPr lang="en-US" sz="1500" dirty="0"/>
              <a:t>e.g., heuristics and constraints on outputs</a:t>
            </a:r>
          </a:p>
          <a:p>
            <a:r>
              <a:rPr lang="en-US" sz="1500" dirty="0"/>
              <a:t>Override errors</a:t>
            </a:r>
          </a:p>
          <a:p>
            <a:pPr lvl="1"/>
            <a:r>
              <a:rPr lang="en-US" sz="1500" dirty="0"/>
              <a:t>e.g., hardcode specific results</a:t>
            </a:r>
          </a:p>
          <a:p>
            <a:endParaRPr lang="en-US" sz="1500" dirty="0"/>
          </a:p>
        </p:txBody>
      </p:sp>
      <p:sp>
        <p:nvSpPr>
          <p:cNvPr id="5" name="Text Placeholder 4">
            <a:extLst>
              <a:ext uri="{FF2B5EF4-FFF2-40B4-BE49-F238E27FC236}">
                <a16:creationId xmlns:a16="http://schemas.microsoft.com/office/drawing/2014/main" id="{E446187C-E90F-AA7E-6FFF-DD24307AFCAE}"/>
              </a:ext>
            </a:extLst>
          </p:cNvPr>
          <p:cNvSpPr>
            <a:spLocks noGrp="1"/>
          </p:cNvSpPr>
          <p:nvPr>
            <p:ph type="body" sz="quarter" idx="13"/>
          </p:nvPr>
        </p:nvSpPr>
        <p:spPr/>
        <p:txBody>
          <a:bodyPr/>
          <a:lstStyle/>
          <a:p>
            <a:r>
              <a:rPr lang="en-US" dirty="0"/>
              <a:t>Mitigating Mistakes</a:t>
            </a:r>
            <a:endParaRPr lang="en-AU" dirty="0"/>
          </a:p>
        </p:txBody>
      </p:sp>
      <p:sp>
        <p:nvSpPr>
          <p:cNvPr id="7" name="Slide Number Placeholder 6">
            <a:extLst>
              <a:ext uri="{FF2B5EF4-FFF2-40B4-BE49-F238E27FC236}">
                <a16:creationId xmlns:a16="http://schemas.microsoft.com/office/drawing/2014/main" id="{BD071F1C-85E4-6B8D-CCB5-DA1C85D006DF}"/>
              </a:ext>
            </a:extLst>
          </p:cNvPr>
          <p:cNvSpPr>
            <a:spLocks noGrp="1"/>
          </p:cNvSpPr>
          <p:nvPr>
            <p:ph type="sldNum" sz="quarter" idx="12"/>
          </p:nvPr>
        </p:nvSpPr>
        <p:spPr/>
        <p:txBody>
          <a:bodyPr/>
          <a:lstStyle/>
          <a:p>
            <a:fld id="{10A01DC5-1685-4615-8240-15192985C6A2}" type="slidenum">
              <a:rPr lang="en-AU" smtClean="0"/>
              <a:pPr/>
              <a:t>194</a:t>
            </a:fld>
            <a:endParaRPr lang="en-AU"/>
          </a:p>
        </p:txBody>
      </p:sp>
      <p:sp>
        <p:nvSpPr>
          <p:cNvPr id="8" name="Footer Placeholder 7">
            <a:extLst>
              <a:ext uri="{FF2B5EF4-FFF2-40B4-BE49-F238E27FC236}">
                <a16:creationId xmlns:a16="http://schemas.microsoft.com/office/drawing/2014/main" id="{A0F1AB8B-8964-3ABE-1AC7-0B1A0169197F}"/>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4FAECCEA-A5E1-9D3D-D7FC-26EBAF8B10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73044053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F6BB6C-F4D9-63D9-CAB7-7092F4AD6353}"/>
              </a:ext>
            </a:extLst>
          </p:cNvPr>
          <p:cNvSpPr>
            <a:spLocks noGrp="1"/>
          </p:cNvSpPr>
          <p:nvPr>
            <p:ph idx="1"/>
          </p:nvPr>
        </p:nvSpPr>
        <p:spPr/>
        <p:txBody>
          <a:bodyPr/>
          <a:lstStyle/>
          <a:p>
            <a:endParaRPr lang="en-AU"/>
          </a:p>
        </p:txBody>
      </p:sp>
      <p:sp>
        <p:nvSpPr>
          <p:cNvPr id="4" name="Text Placeholder 3">
            <a:extLst>
              <a:ext uri="{FF2B5EF4-FFF2-40B4-BE49-F238E27FC236}">
                <a16:creationId xmlns:a16="http://schemas.microsoft.com/office/drawing/2014/main" id="{767241D3-EFFB-4D9B-EB38-68CB72AE2F4B}"/>
              </a:ext>
            </a:extLst>
          </p:cNvPr>
          <p:cNvSpPr>
            <a:spLocks noGrp="1"/>
          </p:cNvSpPr>
          <p:nvPr>
            <p:ph type="body" sz="quarter" idx="13"/>
          </p:nvPr>
        </p:nvSpPr>
        <p:spPr/>
        <p:txBody>
          <a:bodyPr/>
          <a:lstStyle/>
          <a:p>
            <a:endParaRPr lang="en-AU"/>
          </a:p>
        </p:txBody>
      </p:sp>
      <p:pic>
        <p:nvPicPr>
          <p:cNvPr id="2050" name="Picture 2" descr="Image result for google translate inst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285515" cy="52194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95276" y="89330"/>
            <a:ext cx="2764631" cy="6715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Mistakes?</a:t>
            </a:r>
          </a:p>
        </p:txBody>
      </p:sp>
      <p:sp>
        <p:nvSpPr>
          <p:cNvPr id="7" name="Slide Number Placeholder 6">
            <a:extLst>
              <a:ext uri="{FF2B5EF4-FFF2-40B4-BE49-F238E27FC236}">
                <a16:creationId xmlns:a16="http://schemas.microsoft.com/office/drawing/2014/main" id="{A1E53FA3-4217-5937-E237-01DAD7606D6A}"/>
              </a:ext>
            </a:extLst>
          </p:cNvPr>
          <p:cNvSpPr>
            <a:spLocks noGrp="1"/>
          </p:cNvSpPr>
          <p:nvPr>
            <p:ph type="sldNum" sz="quarter" idx="12"/>
          </p:nvPr>
        </p:nvSpPr>
        <p:spPr/>
        <p:txBody>
          <a:bodyPr/>
          <a:lstStyle/>
          <a:p>
            <a:fld id="{10A01DC5-1685-4615-8240-15192985C6A2}" type="slidenum">
              <a:rPr lang="en-AU" smtClean="0"/>
              <a:pPr/>
              <a:t>195</a:t>
            </a:fld>
            <a:endParaRPr lang="en-AU"/>
          </a:p>
        </p:txBody>
      </p:sp>
      <p:sp>
        <p:nvSpPr>
          <p:cNvPr id="8" name="Footer Placeholder 7">
            <a:extLst>
              <a:ext uri="{FF2B5EF4-FFF2-40B4-BE49-F238E27FC236}">
                <a16:creationId xmlns:a16="http://schemas.microsoft.com/office/drawing/2014/main" id="{6724F81B-FE7C-6474-B0B8-C62EC0DC4614}"/>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extLst>
      <p:ext uri="{BB962C8B-B14F-4D97-AF65-F5344CB8AC3E}">
        <p14:creationId xmlns:p14="http://schemas.microsoft.com/office/powerpoint/2010/main" val="351364742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C86AD4-9967-10B2-3AA9-F554BCCE52A8}"/>
              </a:ext>
            </a:extLst>
          </p:cNvPr>
          <p:cNvSpPr>
            <a:spLocks noGrp="1"/>
          </p:cNvSpPr>
          <p:nvPr>
            <p:ph idx="1"/>
          </p:nvPr>
        </p:nvSpPr>
        <p:spPr/>
        <p:txBody>
          <a:bodyPr/>
          <a:lstStyle/>
          <a:p>
            <a:endParaRPr lang="en-AU"/>
          </a:p>
        </p:txBody>
      </p:sp>
      <p:sp>
        <p:nvSpPr>
          <p:cNvPr id="4" name="Text Placeholder 3">
            <a:extLst>
              <a:ext uri="{FF2B5EF4-FFF2-40B4-BE49-F238E27FC236}">
                <a16:creationId xmlns:a16="http://schemas.microsoft.com/office/drawing/2014/main" id="{141B301B-BAED-84F9-A33A-CCDFB8EC22A2}"/>
              </a:ext>
            </a:extLst>
          </p:cNvPr>
          <p:cNvSpPr>
            <a:spLocks noGrp="1"/>
          </p:cNvSpPr>
          <p:nvPr>
            <p:ph type="body" sz="quarter" idx="13"/>
          </p:nvPr>
        </p:nvSpPr>
        <p:spPr/>
        <p:txBody>
          <a:bodyPr/>
          <a:lstStyle/>
          <a:p>
            <a:endParaRPr lang="en-AU"/>
          </a:p>
        </p:txBody>
      </p:sp>
      <p:pic>
        <p:nvPicPr>
          <p:cNvPr id="6148" name="Picture 4" descr="Image result for surge ub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09" y="11832"/>
            <a:ext cx="9147062" cy="51098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95276" y="89330"/>
            <a:ext cx="2764631" cy="6715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Mistakes?</a:t>
            </a:r>
          </a:p>
        </p:txBody>
      </p:sp>
      <p:sp>
        <p:nvSpPr>
          <p:cNvPr id="7" name="Slide Number Placeholder 6">
            <a:extLst>
              <a:ext uri="{FF2B5EF4-FFF2-40B4-BE49-F238E27FC236}">
                <a16:creationId xmlns:a16="http://schemas.microsoft.com/office/drawing/2014/main" id="{FC92BE03-B853-920F-A48D-68564AC3E6D0}"/>
              </a:ext>
            </a:extLst>
          </p:cNvPr>
          <p:cNvSpPr>
            <a:spLocks noGrp="1"/>
          </p:cNvSpPr>
          <p:nvPr>
            <p:ph type="sldNum" sz="quarter" idx="12"/>
          </p:nvPr>
        </p:nvSpPr>
        <p:spPr/>
        <p:txBody>
          <a:bodyPr/>
          <a:lstStyle/>
          <a:p>
            <a:fld id="{10A01DC5-1685-4615-8240-15192985C6A2}" type="slidenum">
              <a:rPr lang="en-AU" smtClean="0"/>
              <a:pPr/>
              <a:t>196</a:t>
            </a:fld>
            <a:endParaRPr lang="en-AU"/>
          </a:p>
        </p:txBody>
      </p:sp>
      <p:sp>
        <p:nvSpPr>
          <p:cNvPr id="8" name="Footer Placeholder 7">
            <a:extLst>
              <a:ext uri="{FF2B5EF4-FFF2-40B4-BE49-F238E27FC236}">
                <a16:creationId xmlns:a16="http://schemas.microsoft.com/office/drawing/2014/main" id="{438031B6-6DF0-4934-3ED3-59DDCFA5FA80}"/>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extLst>
      <p:ext uri="{BB962C8B-B14F-4D97-AF65-F5344CB8AC3E}">
        <p14:creationId xmlns:p14="http://schemas.microsoft.com/office/powerpoint/2010/main" val="46164923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1800" dirty="0"/>
              <a:t>Purpose:</a:t>
            </a:r>
          </a:p>
          <a:p>
            <a:pPr lvl="1"/>
            <a:r>
              <a:rPr lang="en-US" sz="1500" dirty="0"/>
              <a:t>monitor operation</a:t>
            </a:r>
          </a:p>
          <a:p>
            <a:pPr lvl="1"/>
            <a:r>
              <a:rPr lang="en-US" sz="1500" dirty="0"/>
              <a:t>monitor success (accuracy)</a:t>
            </a:r>
          </a:p>
          <a:p>
            <a:pPr lvl="1"/>
            <a:r>
              <a:rPr lang="en-US" sz="1500" dirty="0"/>
              <a:t>improve models over time (e.g., detect new features)</a:t>
            </a:r>
          </a:p>
          <a:p>
            <a:r>
              <a:rPr lang="en-US" sz="1800" dirty="0"/>
              <a:t>Challenges:</a:t>
            </a:r>
          </a:p>
          <a:p>
            <a:pPr lvl="1"/>
            <a:r>
              <a:rPr lang="en-US" sz="1500" dirty="0"/>
              <a:t>too much data – sample, summarization, adjustable</a:t>
            </a:r>
          </a:p>
          <a:p>
            <a:pPr lvl="1"/>
            <a:r>
              <a:rPr lang="en-US" sz="1500" dirty="0"/>
              <a:t>hard to measure – intended outcome not observable? proxies?</a:t>
            </a:r>
          </a:p>
          <a:p>
            <a:pPr lvl="1"/>
            <a:r>
              <a:rPr lang="en-US" sz="1500" dirty="0"/>
              <a:t>rare events – important but hard to capture</a:t>
            </a:r>
          </a:p>
          <a:p>
            <a:pPr lvl="1"/>
            <a:r>
              <a:rPr lang="en-US" sz="1500" dirty="0"/>
              <a:t>cost – significant investment must show benefit</a:t>
            </a:r>
          </a:p>
          <a:p>
            <a:pPr lvl="1"/>
            <a:r>
              <a:rPr lang="en-US" sz="1500" dirty="0"/>
              <a:t>privacy – abstracting data</a:t>
            </a:r>
          </a:p>
        </p:txBody>
      </p:sp>
      <p:sp>
        <p:nvSpPr>
          <p:cNvPr id="5" name="Text Placeholder 4">
            <a:extLst>
              <a:ext uri="{FF2B5EF4-FFF2-40B4-BE49-F238E27FC236}">
                <a16:creationId xmlns:a16="http://schemas.microsoft.com/office/drawing/2014/main" id="{0E1FF4C6-C7F5-A507-453C-1B1F79B7243C}"/>
              </a:ext>
            </a:extLst>
          </p:cNvPr>
          <p:cNvSpPr>
            <a:spLocks noGrp="1"/>
          </p:cNvSpPr>
          <p:nvPr>
            <p:ph type="body" sz="quarter" idx="13"/>
          </p:nvPr>
        </p:nvSpPr>
        <p:spPr/>
        <p:txBody>
          <a:bodyPr/>
          <a:lstStyle/>
          <a:p>
            <a:r>
              <a:rPr lang="en-US" dirty="0"/>
              <a:t>Telemetry</a:t>
            </a:r>
            <a:endParaRPr lang="en-AU" dirty="0"/>
          </a:p>
        </p:txBody>
      </p:sp>
      <p:sp>
        <p:nvSpPr>
          <p:cNvPr id="7" name="Slide Number Placeholder 6">
            <a:extLst>
              <a:ext uri="{FF2B5EF4-FFF2-40B4-BE49-F238E27FC236}">
                <a16:creationId xmlns:a16="http://schemas.microsoft.com/office/drawing/2014/main" id="{E48BB4AA-36F3-1298-F838-966FEB0E92E2}"/>
              </a:ext>
            </a:extLst>
          </p:cNvPr>
          <p:cNvSpPr>
            <a:spLocks noGrp="1"/>
          </p:cNvSpPr>
          <p:nvPr>
            <p:ph type="sldNum" sz="quarter" idx="12"/>
          </p:nvPr>
        </p:nvSpPr>
        <p:spPr/>
        <p:txBody>
          <a:bodyPr/>
          <a:lstStyle/>
          <a:p>
            <a:fld id="{10A01DC5-1685-4615-8240-15192985C6A2}" type="slidenum">
              <a:rPr lang="en-AU" smtClean="0"/>
              <a:pPr/>
              <a:t>197</a:t>
            </a:fld>
            <a:endParaRPr lang="en-AU"/>
          </a:p>
        </p:txBody>
      </p:sp>
      <p:sp>
        <p:nvSpPr>
          <p:cNvPr id="8" name="Footer Placeholder 7">
            <a:extLst>
              <a:ext uri="{FF2B5EF4-FFF2-40B4-BE49-F238E27FC236}">
                <a16:creationId xmlns:a16="http://schemas.microsoft.com/office/drawing/2014/main" id="{465B9BEF-CCBB-86C6-0A31-51278431F460}"/>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2CF6B098-C82A-0C2F-9222-17504EF32C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57550925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r>
              <a:rPr lang="en-US" dirty="0"/>
              <a:t>Identify differences between traditional software development and development of ML systems.</a:t>
            </a:r>
          </a:p>
          <a:p>
            <a:r>
              <a:rPr lang="en-US" dirty="0"/>
              <a:t>Understand the stages that comprise the typical ML development pipeline.</a:t>
            </a:r>
          </a:p>
          <a:p>
            <a:r>
              <a:rPr lang="en-US" dirty="0"/>
              <a:t>Identify challenges that must be faced within each stage of the typical ML development pipeline. </a:t>
            </a:r>
          </a:p>
          <a:p>
            <a:endParaRPr lang="en-US" dirty="0"/>
          </a:p>
        </p:txBody>
      </p:sp>
      <p:sp>
        <p:nvSpPr>
          <p:cNvPr id="5" name="Text Placeholder 4">
            <a:extLst>
              <a:ext uri="{FF2B5EF4-FFF2-40B4-BE49-F238E27FC236}">
                <a16:creationId xmlns:a16="http://schemas.microsoft.com/office/drawing/2014/main" id="{DCE3C1CA-BCAF-8880-FE5D-99205527DD62}"/>
              </a:ext>
            </a:extLst>
          </p:cNvPr>
          <p:cNvSpPr>
            <a:spLocks noGrp="1"/>
          </p:cNvSpPr>
          <p:nvPr>
            <p:ph type="body" sz="quarter" idx="13"/>
          </p:nvPr>
        </p:nvSpPr>
        <p:spPr/>
        <p:txBody>
          <a:bodyPr/>
          <a:lstStyle/>
          <a:p>
            <a:r>
              <a:rPr lang="en-US" dirty="0"/>
              <a:t>Key Points</a:t>
            </a:r>
            <a:endParaRPr lang="en-AU" dirty="0"/>
          </a:p>
        </p:txBody>
      </p:sp>
      <p:sp>
        <p:nvSpPr>
          <p:cNvPr id="7" name="Slide Number Placeholder 6">
            <a:extLst>
              <a:ext uri="{FF2B5EF4-FFF2-40B4-BE49-F238E27FC236}">
                <a16:creationId xmlns:a16="http://schemas.microsoft.com/office/drawing/2014/main" id="{182CC960-0F49-32AD-E711-843FBC339ABB}"/>
              </a:ext>
            </a:extLst>
          </p:cNvPr>
          <p:cNvSpPr>
            <a:spLocks noGrp="1"/>
          </p:cNvSpPr>
          <p:nvPr>
            <p:ph type="sldNum" sz="quarter" idx="12"/>
          </p:nvPr>
        </p:nvSpPr>
        <p:spPr/>
        <p:txBody>
          <a:bodyPr/>
          <a:lstStyle/>
          <a:p>
            <a:fld id="{10A01DC5-1685-4615-8240-15192985C6A2}" type="slidenum">
              <a:rPr lang="en-AU" smtClean="0"/>
              <a:pPr/>
              <a:t>198</a:t>
            </a:fld>
            <a:endParaRPr lang="en-AU"/>
          </a:p>
        </p:txBody>
      </p:sp>
      <p:sp>
        <p:nvSpPr>
          <p:cNvPr id="8" name="Footer Placeholder 7">
            <a:extLst>
              <a:ext uri="{FF2B5EF4-FFF2-40B4-BE49-F238E27FC236}">
                <a16:creationId xmlns:a16="http://schemas.microsoft.com/office/drawing/2014/main" id="{50B94F90-6B72-1EBA-9748-52202E70F4D1}"/>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C5B61BB5-A8E6-6A87-E0DC-8C916BE54F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99496468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Machine learning in production systems is challenging</a:t>
            </a:r>
          </a:p>
          <a:p>
            <a:r>
              <a:rPr lang="en-US" dirty="0"/>
              <a:t>Many tradeoffs in selecting ML components and in integrating them in larger system</a:t>
            </a:r>
          </a:p>
          <a:p>
            <a:r>
              <a:rPr lang="en-US" dirty="0"/>
              <a:t>Plan for updates</a:t>
            </a:r>
          </a:p>
          <a:p>
            <a:r>
              <a:rPr lang="en-US" dirty="0"/>
              <a:t>Manage mistakes, plan for telemetry</a:t>
            </a:r>
          </a:p>
        </p:txBody>
      </p:sp>
      <p:sp>
        <p:nvSpPr>
          <p:cNvPr id="5" name="Text Placeholder 4">
            <a:extLst>
              <a:ext uri="{FF2B5EF4-FFF2-40B4-BE49-F238E27FC236}">
                <a16:creationId xmlns:a16="http://schemas.microsoft.com/office/drawing/2014/main" id="{B7BE7A81-D4AD-E1F4-84AD-7181D9A971B0}"/>
              </a:ext>
            </a:extLst>
          </p:cNvPr>
          <p:cNvSpPr>
            <a:spLocks noGrp="1"/>
          </p:cNvSpPr>
          <p:nvPr>
            <p:ph type="body" sz="quarter" idx="13"/>
          </p:nvPr>
        </p:nvSpPr>
        <p:spPr/>
        <p:txBody>
          <a:bodyPr/>
          <a:lstStyle/>
          <a:p>
            <a:r>
              <a:rPr lang="en-AU" dirty="0"/>
              <a:t>Key Points</a:t>
            </a:r>
          </a:p>
        </p:txBody>
      </p:sp>
      <p:sp>
        <p:nvSpPr>
          <p:cNvPr id="7" name="Slide Number Placeholder 6">
            <a:extLst>
              <a:ext uri="{FF2B5EF4-FFF2-40B4-BE49-F238E27FC236}">
                <a16:creationId xmlns:a16="http://schemas.microsoft.com/office/drawing/2014/main" id="{362830F6-7F75-A8AE-1589-D37A2C3F9AB1}"/>
              </a:ext>
            </a:extLst>
          </p:cNvPr>
          <p:cNvSpPr>
            <a:spLocks noGrp="1"/>
          </p:cNvSpPr>
          <p:nvPr>
            <p:ph type="sldNum" sz="quarter" idx="12"/>
          </p:nvPr>
        </p:nvSpPr>
        <p:spPr/>
        <p:txBody>
          <a:bodyPr/>
          <a:lstStyle/>
          <a:p>
            <a:fld id="{10A01DC5-1685-4615-8240-15192985C6A2}" type="slidenum">
              <a:rPr lang="en-AU" smtClean="0"/>
              <a:pPr/>
              <a:t>199</a:t>
            </a:fld>
            <a:endParaRPr lang="en-AU"/>
          </a:p>
        </p:txBody>
      </p:sp>
      <p:sp>
        <p:nvSpPr>
          <p:cNvPr id="8" name="Footer Placeholder 7">
            <a:extLst>
              <a:ext uri="{FF2B5EF4-FFF2-40B4-BE49-F238E27FC236}">
                <a16:creationId xmlns:a16="http://schemas.microsoft.com/office/drawing/2014/main" id="{D878EA57-72B1-5041-E748-4BACB525F104}"/>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7D8FB1EF-36C1-9021-9E26-DB93DEE0A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731518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4E52906-4F58-902E-A137-37C58837FE1A}"/>
              </a:ext>
            </a:extLst>
          </p:cNvPr>
          <p:cNvSpPr>
            <a:spLocks noGrp="1"/>
          </p:cNvSpPr>
          <p:nvPr>
            <p:ph type="body" sz="quarter" idx="13"/>
          </p:nvPr>
        </p:nvSpPr>
        <p:spPr/>
        <p:txBody>
          <a:bodyPr/>
          <a:lstStyle/>
          <a:p>
            <a:r>
              <a:rPr lang="en-AU" dirty="0"/>
              <a:t>ANU Acknowledgment of Country</a:t>
            </a:r>
          </a:p>
        </p:txBody>
      </p:sp>
      <p:pic>
        <p:nvPicPr>
          <p:cNvPr id="7" name="Picture 6" descr="Map&#10;&#10;Description automatically generated">
            <a:extLst>
              <a:ext uri="{FF2B5EF4-FFF2-40B4-BE49-F238E27FC236}">
                <a16:creationId xmlns:a16="http://schemas.microsoft.com/office/drawing/2014/main" id="{9B6C335B-86EC-7DD7-0133-29353428A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453" y="881149"/>
            <a:ext cx="7250059" cy="3715380"/>
          </a:xfrm>
          <a:prstGeom prst="rect">
            <a:avLst/>
          </a:prstGeom>
        </p:spPr>
      </p:pic>
      <p:sp>
        <p:nvSpPr>
          <p:cNvPr id="2" name="Content Placeholder 1">
            <a:extLst>
              <a:ext uri="{FF2B5EF4-FFF2-40B4-BE49-F238E27FC236}">
                <a16:creationId xmlns:a16="http://schemas.microsoft.com/office/drawing/2014/main" id="{D69670F3-2636-41AE-4355-F640D1199038}"/>
              </a:ext>
            </a:extLst>
          </p:cNvPr>
          <p:cNvSpPr>
            <a:spLocks noGrp="1"/>
          </p:cNvSpPr>
          <p:nvPr>
            <p:ph idx="1"/>
          </p:nvPr>
        </p:nvSpPr>
        <p:spPr>
          <a:xfrm>
            <a:off x="324000" y="1598978"/>
            <a:ext cx="3392278" cy="3059532"/>
          </a:xfrm>
        </p:spPr>
        <p:txBody>
          <a:bodyPr/>
          <a:lstStyle/>
          <a:p>
            <a:pPr marL="0" indent="0">
              <a:buNone/>
            </a:pPr>
            <a:r>
              <a:rPr lang="en-AU" dirty="0"/>
              <a:t>“We acknowledge and celebrate the First Australians on whose traditional lands we meet, and pay our respect to the elders past and present.”</a:t>
            </a:r>
          </a:p>
        </p:txBody>
      </p:sp>
      <p:sp>
        <p:nvSpPr>
          <p:cNvPr id="8" name="TextBox 7">
            <a:extLst>
              <a:ext uri="{FF2B5EF4-FFF2-40B4-BE49-F238E27FC236}">
                <a16:creationId xmlns:a16="http://schemas.microsoft.com/office/drawing/2014/main" id="{7F9BC4D9-500E-61CF-8BAD-A58928872FFA}"/>
              </a:ext>
            </a:extLst>
          </p:cNvPr>
          <p:cNvSpPr txBox="1"/>
          <p:nvPr/>
        </p:nvSpPr>
        <p:spPr>
          <a:xfrm>
            <a:off x="3503048" y="4354942"/>
            <a:ext cx="5461303" cy="369332"/>
          </a:xfrm>
          <a:prstGeom prst="rect">
            <a:avLst/>
          </a:prstGeom>
          <a:noFill/>
        </p:spPr>
        <p:txBody>
          <a:bodyPr wrap="none" rtlCol="0">
            <a:spAutoFit/>
          </a:bodyPr>
          <a:lstStyle/>
          <a:p>
            <a:r>
              <a:rPr lang="en-AU" dirty="0">
                <a:hlinkClick r:id="rId4"/>
              </a:rPr>
              <a:t>https://aiatsis.gov.au/explore/map-indigenous-australia</a:t>
            </a:r>
            <a:r>
              <a:rPr lang="en-AU" dirty="0"/>
              <a:t> </a:t>
            </a:r>
          </a:p>
        </p:txBody>
      </p:sp>
      <p:sp>
        <p:nvSpPr>
          <p:cNvPr id="9" name="Slide Number Placeholder 8">
            <a:extLst>
              <a:ext uri="{FF2B5EF4-FFF2-40B4-BE49-F238E27FC236}">
                <a16:creationId xmlns:a16="http://schemas.microsoft.com/office/drawing/2014/main" id="{DFBFD911-429D-854D-DC2F-D41934E956A0}"/>
              </a:ext>
            </a:extLst>
          </p:cNvPr>
          <p:cNvSpPr>
            <a:spLocks noGrp="1"/>
          </p:cNvSpPr>
          <p:nvPr>
            <p:ph type="sldNum" sz="quarter" idx="12"/>
          </p:nvPr>
        </p:nvSpPr>
        <p:spPr/>
        <p:txBody>
          <a:bodyPr/>
          <a:lstStyle/>
          <a:p>
            <a:fld id="{10A01DC5-1685-4615-8240-15192985C6A2}" type="slidenum">
              <a:rPr lang="en-AU" smtClean="0"/>
              <a:pPr/>
              <a:t>2</a:t>
            </a:fld>
            <a:endParaRPr lang="en-AU"/>
          </a:p>
        </p:txBody>
      </p:sp>
      <p:sp>
        <p:nvSpPr>
          <p:cNvPr id="10" name="Footer Placeholder 9">
            <a:extLst>
              <a:ext uri="{FF2B5EF4-FFF2-40B4-BE49-F238E27FC236}">
                <a16:creationId xmlns:a16="http://schemas.microsoft.com/office/drawing/2014/main" id="{FB5608A7-C11C-04CC-C03E-29892BBBCFF2}"/>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extLst>
      <p:ext uri="{BB962C8B-B14F-4D97-AF65-F5344CB8AC3E}">
        <p14:creationId xmlns:p14="http://schemas.microsoft.com/office/powerpoint/2010/main" val="3855927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50564C-5225-F6D1-5EC9-8D4FDDE36026}"/>
              </a:ext>
            </a:extLst>
          </p:cNvPr>
          <p:cNvSpPr>
            <a:spLocks noGrp="1"/>
          </p:cNvSpPr>
          <p:nvPr>
            <p:ph idx="1"/>
          </p:nvPr>
        </p:nvSpPr>
        <p:spPr/>
        <p:txBody>
          <a:bodyPr/>
          <a:lstStyle/>
          <a:p>
            <a:r>
              <a:rPr lang="en-AU" dirty="0"/>
              <a:t>How should the system be organized as a set of architectural components, where each of these components provides a subset of the overall system functionality? </a:t>
            </a:r>
          </a:p>
          <a:p>
            <a:pPr lvl="1"/>
            <a:r>
              <a:rPr lang="en-AU" dirty="0"/>
              <a:t>The organization should deliver the system security, reliability and performance that you need.</a:t>
            </a:r>
          </a:p>
          <a:p>
            <a:r>
              <a:rPr lang="en-AU" dirty="0"/>
              <a:t>How should these architectural components be distributed and communicate with each other?</a:t>
            </a:r>
          </a:p>
          <a:p>
            <a:r>
              <a:rPr lang="en-AU" dirty="0"/>
              <a:t>What technologies should you use in building the system and what components should be reused?</a:t>
            </a:r>
          </a:p>
        </p:txBody>
      </p:sp>
      <p:sp>
        <p:nvSpPr>
          <p:cNvPr id="138" name="How should the system be organized as a set of architectural components, where each of these components provides a subset of the overall system functionality?…"/>
          <p:cNvSpPr txBox="1">
            <a:spLocks noGrp="1"/>
          </p:cNvSpPr>
          <p:nvPr>
            <p:ph type="body" sz="quarter" idx="13"/>
          </p:nvPr>
        </p:nvSpPr>
        <p:spPr>
          <a:prstGeom prst="rect">
            <a:avLst/>
          </a:prstGeom>
        </p:spPr>
        <p:txBody>
          <a:bodyPr>
            <a:normAutofit/>
          </a:bodyPr>
          <a:lstStyle/>
          <a:p>
            <a:r>
              <a:rPr lang="en-AU" dirty="0"/>
              <a:t>Architectural design questions</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DBBB68DA-ED0B-2536-6DE6-84BA9408EA5D}"/>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571CB436-CA8A-3A85-18B0-D5E27F5B99A1}"/>
              </a:ext>
            </a:extLst>
          </p:cNvPr>
          <p:cNvSpPr>
            <a:spLocks noGrp="1"/>
          </p:cNvSpPr>
          <p:nvPr>
            <p:ph type="sldNum" sz="quarter" idx="12"/>
          </p:nvPr>
        </p:nvSpPr>
        <p:spPr/>
        <p:txBody>
          <a:bodyPr/>
          <a:lstStyle/>
          <a:p>
            <a:fld id="{10A01DC5-1685-4615-8240-15192985C6A2}" type="slidenum">
              <a:rPr lang="en-AU" smtClean="0"/>
              <a:pPr/>
              <a:t>20</a:t>
            </a:fld>
            <a:endParaRPr lang="en-AU"/>
          </a:p>
        </p:txBody>
      </p:sp>
      <p:sp>
        <p:nvSpPr>
          <p:cNvPr id="6" name="Footer Placeholder 5">
            <a:extLst>
              <a:ext uri="{FF2B5EF4-FFF2-40B4-BE49-F238E27FC236}">
                <a16:creationId xmlns:a16="http://schemas.microsoft.com/office/drawing/2014/main" id="{58CA4946-711B-7CA3-B802-3AB0851C966F}"/>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450E677-8422-104E-8BE7-07A16EB1BB16}"/>
              </a:ext>
            </a:extLst>
          </p:cNvPr>
          <p:cNvSpPr>
            <a:spLocks noGrp="1"/>
          </p:cNvSpPr>
          <p:nvPr>
            <p:ph idx="1"/>
          </p:nvPr>
        </p:nvSpPr>
        <p:spPr/>
        <p:txBody>
          <a:bodyPr/>
          <a:lstStyle/>
          <a:p>
            <a:pPr marL="0" indent="0">
              <a:buNone/>
            </a:pPr>
            <a:endParaRPr lang="en-US" dirty="0"/>
          </a:p>
          <a:p>
            <a:pPr marL="0" indent="0">
              <a:buNone/>
            </a:pPr>
            <a:r>
              <a:rPr lang="en-US" dirty="0"/>
              <a:t>Quotes from this wonderful paper suggested by Mary Shaw:</a:t>
            </a:r>
          </a:p>
          <a:p>
            <a:pPr lvl="1"/>
            <a:r>
              <a:rPr lang="en-US" dirty="0">
                <a:hlinkClick r:id="rId2"/>
              </a:rPr>
              <a:t>https://web.engr.oregonstate.edu/~burnett/Reprints/vlhcc16-ML-trialsTribulations.pdf</a:t>
            </a:r>
            <a:r>
              <a:rPr lang="en-US" dirty="0"/>
              <a:t> </a:t>
            </a:r>
          </a:p>
        </p:txBody>
      </p:sp>
      <p:sp>
        <p:nvSpPr>
          <p:cNvPr id="7" name="Slide Number Placeholder 6">
            <a:extLst>
              <a:ext uri="{FF2B5EF4-FFF2-40B4-BE49-F238E27FC236}">
                <a16:creationId xmlns:a16="http://schemas.microsoft.com/office/drawing/2014/main" id="{635BF162-3971-8B0E-4609-3F546AD3F39B}"/>
              </a:ext>
            </a:extLst>
          </p:cNvPr>
          <p:cNvSpPr>
            <a:spLocks noGrp="1"/>
          </p:cNvSpPr>
          <p:nvPr>
            <p:ph type="sldNum" sz="quarter" idx="12"/>
          </p:nvPr>
        </p:nvSpPr>
        <p:spPr/>
        <p:txBody>
          <a:bodyPr/>
          <a:lstStyle/>
          <a:p>
            <a:fld id="{10A01DC5-1685-4615-8240-15192985C6A2}" type="slidenum">
              <a:rPr lang="en-AU" smtClean="0"/>
              <a:pPr/>
              <a:t>200</a:t>
            </a:fld>
            <a:endParaRPr lang="en-AU"/>
          </a:p>
        </p:txBody>
      </p:sp>
      <p:sp>
        <p:nvSpPr>
          <p:cNvPr id="8" name="Footer Placeholder 7">
            <a:extLst>
              <a:ext uri="{FF2B5EF4-FFF2-40B4-BE49-F238E27FC236}">
                <a16:creationId xmlns:a16="http://schemas.microsoft.com/office/drawing/2014/main" id="{7C148214-CC96-FB33-9BF7-E03C351298AF}"/>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F1EDC863-19AD-AA5D-9BF2-59E52B21EF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4116659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ABCFD2-5EAC-85E2-EAA0-CC0C368C3983}"/>
              </a:ext>
            </a:extLst>
          </p:cNvPr>
          <p:cNvSpPr>
            <a:spLocks noGrp="1"/>
          </p:cNvSpPr>
          <p:nvPr>
            <p:ph idx="1"/>
          </p:nvPr>
        </p:nvSpPr>
        <p:spPr/>
        <p:txBody>
          <a:bodyPr/>
          <a:lstStyle/>
          <a:p>
            <a:r>
              <a:rPr lang="en-AU" dirty="0"/>
              <a:t>Abstraction in software design means that you focus on the essential elements of a system or software component without concern for its details.  </a:t>
            </a:r>
          </a:p>
          <a:p>
            <a:r>
              <a:rPr lang="en-AU" dirty="0"/>
              <a:t>At the architectural level, your concern should be on large-scale architectural components. </a:t>
            </a:r>
          </a:p>
          <a:p>
            <a:r>
              <a:rPr lang="en-AU" dirty="0"/>
              <a:t>Decomposition involves analysing these large-scale components and representing them as a set of  finer-grain components.</a:t>
            </a:r>
          </a:p>
          <a:p>
            <a:r>
              <a:rPr lang="en-AU" dirty="0"/>
              <a:t>Layered models are often used to illustrate how a system is composed of components.</a:t>
            </a:r>
          </a:p>
        </p:txBody>
      </p:sp>
      <p:sp>
        <p:nvSpPr>
          <p:cNvPr id="142" name="Abstraction in software design means that you focus on the essential elements of a system or software component without concern for its details.…"/>
          <p:cNvSpPr txBox="1">
            <a:spLocks noGrp="1"/>
          </p:cNvSpPr>
          <p:nvPr>
            <p:ph type="body" sz="quarter" idx="13"/>
          </p:nvPr>
        </p:nvSpPr>
        <p:spPr>
          <a:prstGeom prst="rect">
            <a:avLst/>
          </a:prstGeom>
        </p:spPr>
        <p:txBody>
          <a:bodyPr>
            <a:normAutofit/>
          </a:bodyPr>
          <a:lstStyle/>
          <a:p>
            <a:r>
              <a:rPr lang="en-AU" dirty="0"/>
              <a:t>Component organization</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118283A8-CF26-09B0-AA49-00ADC47C6A56}"/>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D463AA6C-5A84-F1BC-1493-D5F5A92EB95A}"/>
              </a:ext>
            </a:extLst>
          </p:cNvPr>
          <p:cNvSpPr>
            <a:spLocks noGrp="1"/>
          </p:cNvSpPr>
          <p:nvPr>
            <p:ph type="sldNum" sz="quarter" idx="12"/>
          </p:nvPr>
        </p:nvSpPr>
        <p:spPr/>
        <p:txBody>
          <a:bodyPr/>
          <a:lstStyle/>
          <a:p>
            <a:fld id="{10A01DC5-1685-4615-8240-15192985C6A2}" type="slidenum">
              <a:rPr lang="en-AU" smtClean="0"/>
              <a:pPr/>
              <a:t>21</a:t>
            </a:fld>
            <a:endParaRPr lang="en-AU"/>
          </a:p>
        </p:txBody>
      </p:sp>
      <p:sp>
        <p:nvSpPr>
          <p:cNvPr id="6" name="Footer Placeholder 5">
            <a:extLst>
              <a:ext uri="{FF2B5EF4-FFF2-40B4-BE49-F238E27FC236}">
                <a16:creationId xmlns:a16="http://schemas.microsoft.com/office/drawing/2014/main" id="{9AF65053-1394-7AFD-3AC6-F0B5BC579871}"/>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C4F3F3-34E7-526A-8B71-6045C5BA39E8}"/>
              </a:ext>
            </a:extLst>
          </p:cNvPr>
          <p:cNvSpPr>
            <a:spLocks noGrp="1"/>
          </p:cNvSpPr>
          <p:nvPr>
            <p:ph type="body" sz="quarter" idx="13"/>
          </p:nvPr>
        </p:nvSpPr>
        <p:spPr/>
        <p:txBody>
          <a:bodyPr>
            <a:normAutofit lnSpcReduction="10000"/>
          </a:bodyPr>
          <a:lstStyle/>
          <a:p>
            <a:r>
              <a:rPr lang="en-AU" dirty="0"/>
              <a:t>An architectural model of a document retrieval system</a:t>
            </a:r>
          </a:p>
        </p:txBody>
      </p:sp>
      <p:pic>
        <p:nvPicPr>
          <p:cNvPr id="5" name="Picture 4">
            <a:extLst>
              <a:ext uri="{FF2B5EF4-FFF2-40B4-BE49-F238E27FC236}">
                <a16:creationId xmlns:a16="http://schemas.microsoft.com/office/drawing/2014/main" id="{929013DB-00CC-1C47-AE31-24076D7A2673}"/>
              </a:ext>
            </a:extLst>
          </p:cNvPr>
          <p:cNvPicPr>
            <a:picLocks noChangeAspect="1"/>
          </p:cNvPicPr>
          <p:nvPr/>
        </p:nvPicPr>
        <p:blipFill rotWithShape="1">
          <a:blip r:embed="rId2">
            <a:extLst>
              <a:ext uri="{28A0092B-C50C-407E-A947-70E740481C1C}">
                <a14:useLocalDpi xmlns:a14="http://schemas.microsoft.com/office/drawing/2010/main" val="0"/>
              </a:ext>
            </a:extLst>
          </a:blip>
          <a:srcRect t="9337" r="13960" b="34665"/>
          <a:stretch/>
        </p:blipFill>
        <p:spPr>
          <a:xfrm>
            <a:off x="2123848" y="481767"/>
            <a:ext cx="4896305" cy="4551228"/>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018349BF-8195-8D0B-E737-7AFB96F26166}"/>
              </a:ext>
            </a:extLst>
          </p:cNvPr>
          <p:cNvPicPr>
            <a:picLocks noChangeAspect="1"/>
          </p:cNvPicPr>
          <p:nvPr/>
        </p:nvPicPr>
        <p:blipFill>
          <a:blip r:embed="rId3"/>
          <a:stretch>
            <a:fillRect/>
          </a:stretch>
        </p:blipFill>
        <p:spPr>
          <a:xfrm>
            <a:off x="8129069" y="0"/>
            <a:ext cx="1014931" cy="1126446"/>
          </a:xfrm>
          <a:prstGeom prst="rect">
            <a:avLst/>
          </a:prstGeom>
        </p:spPr>
      </p:pic>
      <p:sp>
        <p:nvSpPr>
          <p:cNvPr id="7" name="Slide Number Placeholder 6">
            <a:extLst>
              <a:ext uri="{FF2B5EF4-FFF2-40B4-BE49-F238E27FC236}">
                <a16:creationId xmlns:a16="http://schemas.microsoft.com/office/drawing/2014/main" id="{C6EEADA6-89D2-956B-7F05-7473B49E392F}"/>
              </a:ext>
            </a:extLst>
          </p:cNvPr>
          <p:cNvSpPr>
            <a:spLocks noGrp="1"/>
          </p:cNvSpPr>
          <p:nvPr>
            <p:ph type="sldNum" sz="quarter" idx="12"/>
          </p:nvPr>
        </p:nvSpPr>
        <p:spPr/>
        <p:txBody>
          <a:bodyPr/>
          <a:lstStyle/>
          <a:p>
            <a:fld id="{10A01DC5-1685-4615-8240-15192985C6A2}" type="slidenum">
              <a:rPr lang="en-AU" smtClean="0"/>
              <a:pPr/>
              <a:t>22</a:t>
            </a:fld>
            <a:endParaRPr lang="en-AU"/>
          </a:p>
        </p:txBody>
      </p:sp>
      <p:sp>
        <p:nvSpPr>
          <p:cNvPr id="8" name="Footer Placeholder 7">
            <a:extLst>
              <a:ext uri="{FF2B5EF4-FFF2-40B4-BE49-F238E27FC236}">
                <a16:creationId xmlns:a16="http://schemas.microsoft.com/office/drawing/2014/main" id="{76B3A50C-96BF-DB08-1126-64D0EAD7C11B}"/>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3BE4C6-95F0-BF48-D273-32119B791465}"/>
              </a:ext>
            </a:extLst>
          </p:cNvPr>
          <p:cNvSpPr>
            <a:spLocks noGrp="1"/>
          </p:cNvSpPr>
          <p:nvPr>
            <p:ph idx="1"/>
          </p:nvPr>
        </p:nvSpPr>
        <p:spPr/>
        <p:txBody>
          <a:bodyPr>
            <a:normAutofit fontScale="92500" lnSpcReduction="10000"/>
          </a:bodyPr>
          <a:lstStyle/>
          <a:p>
            <a:r>
              <a:rPr lang="en-AU" dirty="0"/>
              <a:t>Complexity in a system architecture arises because of the number and the nature of the relationships between components in that system.  </a:t>
            </a:r>
          </a:p>
          <a:p>
            <a:r>
              <a:rPr lang="en-AU" dirty="0"/>
              <a:t>When decomposing a system into components, you should try to avoid unnecessary software complexity.</a:t>
            </a:r>
          </a:p>
          <a:p>
            <a:pPr lvl="1"/>
            <a:r>
              <a:rPr lang="en-AU" i="1" dirty="0"/>
              <a:t>Localize relationships</a:t>
            </a:r>
            <a:br>
              <a:rPr lang="en-AU" i="1" dirty="0"/>
            </a:br>
            <a:r>
              <a:rPr lang="en-AU" dirty="0"/>
              <a:t>If there are relationships between components A and B, these are easier to understand if A and B are defined in the same module. </a:t>
            </a:r>
          </a:p>
          <a:p>
            <a:pPr lvl="1"/>
            <a:r>
              <a:rPr lang="en-AU" i="1" dirty="0"/>
              <a:t>Reduce shared dependencies</a:t>
            </a:r>
            <a:br>
              <a:rPr lang="en-AU" i="1" dirty="0"/>
            </a:br>
            <a:r>
              <a:rPr lang="en-AU" dirty="0"/>
              <a:t>Where components A and B depend on some other component or data, complexity increases because changes to the shared component mean you have to understand how these changes affect both A and B. </a:t>
            </a:r>
          </a:p>
          <a:p>
            <a:r>
              <a:rPr lang="en-AU" dirty="0"/>
              <a:t>It is always preferable to use local data wherever possible and to avoid sharing data if you can.</a:t>
            </a:r>
          </a:p>
        </p:txBody>
      </p:sp>
      <p:sp>
        <p:nvSpPr>
          <p:cNvPr id="150" name="Complexity in a system architecture arises because of the number and the nature of the relationships between components in that system.…"/>
          <p:cNvSpPr txBox="1">
            <a:spLocks noGrp="1"/>
          </p:cNvSpPr>
          <p:nvPr>
            <p:ph type="body" sz="quarter" idx="13"/>
          </p:nvPr>
        </p:nvSpPr>
        <p:spPr>
          <a:prstGeom prst="rect">
            <a:avLst/>
          </a:prstGeom>
        </p:spPr>
        <p:txBody>
          <a:bodyPr>
            <a:normAutofit/>
          </a:bodyPr>
          <a:lstStyle/>
          <a:p>
            <a:r>
              <a:rPr lang="en-AU" dirty="0"/>
              <a:t>Architectural complexity</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1FD0FC05-1694-F670-399D-0F7BFCC95BC1}"/>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BAAC94B5-FE9E-F17A-7F85-20673394B8AC}"/>
              </a:ext>
            </a:extLst>
          </p:cNvPr>
          <p:cNvSpPr>
            <a:spLocks noGrp="1"/>
          </p:cNvSpPr>
          <p:nvPr>
            <p:ph type="sldNum" sz="quarter" idx="12"/>
          </p:nvPr>
        </p:nvSpPr>
        <p:spPr/>
        <p:txBody>
          <a:bodyPr/>
          <a:lstStyle/>
          <a:p>
            <a:fld id="{10A01DC5-1685-4615-8240-15192985C6A2}" type="slidenum">
              <a:rPr lang="en-AU" smtClean="0"/>
              <a:pPr/>
              <a:t>23</a:t>
            </a:fld>
            <a:endParaRPr lang="en-AU"/>
          </a:p>
        </p:txBody>
      </p:sp>
      <p:sp>
        <p:nvSpPr>
          <p:cNvPr id="6" name="Footer Placeholder 5">
            <a:extLst>
              <a:ext uri="{FF2B5EF4-FFF2-40B4-BE49-F238E27FC236}">
                <a16:creationId xmlns:a16="http://schemas.microsoft.com/office/drawing/2014/main" id="{ED17C0F7-18F5-21B0-FE50-28B6282E88B6}"/>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1577BD-A2FB-DE4E-4622-F7ABC2D4AB6C}"/>
              </a:ext>
            </a:extLst>
          </p:cNvPr>
          <p:cNvSpPr>
            <a:spLocks noGrp="1"/>
          </p:cNvSpPr>
          <p:nvPr>
            <p:ph type="body" sz="quarter" idx="13"/>
          </p:nvPr>
        </p:nvSpPr>
        <p:spPr/>
        <p:txBody>
          <a:bodyPr>
            <a:normAutofit/>
          </a:bodyPr>
          <a:lstStyle/>
          <a:p>
            <a:r>
              <a:rPr lang="en-AU" dirty="0"/>
              <a:t>Examples of component relationships</a:t>
            </a:r>
          </a:p>
        </p:txBody>
      </p:sp>
      <p:pic>
        <p:nvPicPr>
          <p:cNvPr id="5" name="Picture 4">
            <a:extLst>
              <a:ext uri="{FF2B5EF4-FFF2-40B4-BE49-F238E27FC236}">
                <a16:creationId xmlns:a16="http://schemas.microsoft.com/office/drawing/2014/main" id="{1E6CC84E-356B-E743-8DB5-0838C7A614E0}"/>
              </a:ext>
            </a:extLst>
          </p:cNvPr>
          <p:cNvPicPr>
            <a:picLocks noChangeAspect="1"/>
          </p:cNvPicPr>
          <p:nvPr/>
        </p:nvPicPr>
        <p:blipFill rotWithShape="1">
          <a:blip r:embed="rId2">
            <a:extLst>
              <a:ext uri="{28A0092B-C50C-407E-A947-70E740481C1C}">
                <a14:useLocalDpi xmlns:a14="http://schemas.microsoft.com/office/drawing/2010/main" val="0"/>
              </a:ext>
            </a:extLst>
          </a:blip>
          <a:srcRect l="8145" t="9633" r="12770" b="59709"/>
          <a:stretch/>
        </p:blipFill>
        <p:spPr>
          <a:xfrm>
            <a:off x="1494147" y="743066"/>
            <a:ext cx="6289193" cy="3310103"/>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1787BD94-F79C-29C0-81D4-90FB6C2C65DE}"/>
              </a:ext>
            </a:extLst>
          </p:cNvPr>
          <p:cNvPicPr>
            <a:picLocks noChangeAspect="1"/>
          </p:cNvPicPr>
          <p:nvPr/>
        </p:nvPicPr>
        <p:blipFill>
          <a:blip r:embed="rId3"/>
          <a:stretch>
            <a:fillRect/>
          </a:stretch>
        </p:blipFill>
        <p:spPr>
          <a:xfrm>
            <a:off x="8129069" y="0"/>
            <a:ext cx="1014931" cy="1126446"/>
          </a:xfrm>
          <a:prstGeom prst="rect">
            <a:avLst/>
          </a:prstGeom>
        </p:spPr>
      </p:pic>
      <p:sp>
        <p:nvSpPr>
          <p:cNvPr id="7" name="Slide Number Placeholder 6">
            <a:extLst>
              <a:ext uri="{FF2B5EF4-FFF2-40B4-BE49-F238E27FC236}">
                <a16:creationId xmlns:a16="http://schemas.microsoft.com/office/drawing/2014/main" id="{A1A421F0-C0FE-41B2-E69B-235F3979B874}"/>
              </a:ext>
            </a:extLst>
          </p:cNvPr>
          <p:cNvSpPr>
            <a:spLocks noGrp="1"/>
          </p:cNvSpPr>
          <p:nvPr>
            <p:ph type="sldNum" sz="quarter" idx="12"/>
          </p:nvPr>
        </p:nvSpPr>
        <p:spPr/>
        <p:txBody>
          <a:bodyPr/>
          <a:lstStyle/>
          <a:p>
            <a:fld id="{10A01DC5-1685-4615-8240-15192985C6A2}" type="slidenum">
              <a:rPr lang="en-AU" smtClean="0"/>
              <a:pPr/>
              <a:t>24</a:t>
            </a:fld>
            <a:endParaRPr lang="en-AU"/>
          </a:p>
        </p:txBody>
      </p:sp>
      <p:sp>
        <p:nvSpPr>
          <p:cNvPr id="8" name="Footer Placeholder 7">
            <a:extLst>
              <a:ext uri="{FF2B5EF4-FFF2-40B4-BE49-F238E27FC236}">
                <a16:creationId xmlns:a16="http://schemas.microsoft.com/office/drawing/2014/main" id="{4415567B-49C1-9822-682A-3DC11CA11064}"/>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FB30A6-03C5-0002-D30D-2A2DAA87B24B}"/>
              </a:ext>
            </a:extLst>
          </p:cNvPr>
          <p:cNvSpPr>
            <a:spLocks noGrp="1"/>
          </p:cNvSpPr>
          <p:nvPr>
            <p:ph type="body" sz="quarter" idx="13"/>
          </p:nvPr>
        </p:nvSpPr>
        <p:spPr/>
        <p:txBody>
          <a:bodyPr/>
          <a:lstStyle/>
          <a:p>
            <a:r>
              <a:rPr lang="en-AU" dirty="0"/>
              <a:t>Architectural design guidelines</a:t>
            </a:r>
          </a:p>
        </p:txBody>
      </p:sp>
      <p:pic>
        <p:nvPicPr>
          <p:cNvPr id="5" name="Picture 4">
            <a:extLst>
              <a:ext uri="{FF2B5EF4-FFF2-40B4-BE49-F238E27FC236}">
                <a16:creationId xmlns:a16="http://schemas.microsoft.com/office/drawing/2014/main" id="{5898B559-6FAD-CD4B-B393-CA89E7690867}"/>
              </a:ext>
            </a:extLst>
          </p:cNvPr>
          <p:cNvPicPr>
            <a:picLocks noChangeAspect="1"/>
          </p:cNvPicPr>
          <p:nvPr/>
        </p:nvPicPr>
        <p:blipFill rotWithShape="1">
          <a:blip r:embed="rId2">
            <a:extLst>
              <a:ext uri="{28A0092B-C50C-407E-A947-70E740481C1C}">
                <a14:useLocalDpi xmlns:a14="http://schemas.microsoft.com/office/drawing/2010/main" val="0"/>
              </a:ext>
            </a:extLst>
          </a:blip>
          <a:srcRect l="12605" t="10729" r="16040" b="50000"/>
          <a:stretch/>
        </p:blipFill>
        <p:spPr>
          <a:xfrm>
            <a:off x="1946672" y="560496"/>
            <a:ext cx="5383284" cy="4022509"/>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3E2FCEA4-378A-FAA7-414D-75B33BE1F2D9}"/>
              </a:ext>
            </a:extLst>
          </p:cNvPr>
          <p:cNvPicPr>
            <a:picLocks noChangeAspect="1"/>
          </p:cNvPicPr>
          <p:nvPr/>
        </p:nvPicPr>
        <p:blipFill>
          <a:blip r:embed="rId3"/>
          <a:stretch>
            <a:fillRect/>
          </a:stretch>
        </p:blipFill>
        <p:spPr>
          <a:xfrm>
            <a:off x="8129069" y="0"/>
            <a:ext cx="1014931" cy="1126446"/>
          </a:xfrm>
          <a:prstGeom prst="rect">
            <a:avLst/>
          </a:prstGeom>
        </p:spPr>
      </p:pic>
      <p:sp>
        <p:nvSpPr>
          <p:cNvPr id="7" name="Slide Number Placeholder 6">
            <a:extLst>
              <a:ext uri="{FF2B5EF4-FFF2-40B4-BE49-F238E27FC236}">
                <a16:creationId xmlns:a16="http://schemas.microsoft.com/office/drawing/2014/main" id="{9E823518-F80D-3A8B-9B5E-4ED2A5B6B446}"/>
              </a:ext>
            </a:extLst>
          </p:cNvPr>
          <p:cNvSpPr>
            <a:spLocks noGrp="1"/>
          </p:cNvSpPr>
          <p:nvPr>
            <p:ph type="sldNum" sz="quarter" idx="12"/>
          </p:nvPr>
        </p:nvSpPr>
        <p:spPr/>
        <p:txBody>
          <a:bodyPr/>
          <a:lstStyle/>
          <a:p>
            <a:fld id="{10A01DC5-1685-4615-8240-15192985C6A2}" type="slidenum">
              <a:rPr lang="en-AU" smtClean="0"/>
              <a:pPr/>
              <a:t>25</a:t>
            </a:fld>
            <a:endParaRPr lang="en-AU"/>
          </a:p>
        </p:txBody>
      </p:sp>
      <p:sp>
        <p:nvSpPr>
          <p:cNvPr id="8" name="Footer Placeholder 7">
            <a:extLst>
              <a:ext uri="{FF2B5EF4-FFF2-40B4-BE49-F238E27FC236}">
                <a16:creationId xmlns:a16="http://schemas.microsoft.com/office/drawing/2014/main" id="{72DA4B94-3350-F43E-DA49-076CF91E27B3}"/>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62FC5F-4A3F-3CBA-3EBB-05719D171ED1}"/>
              </a:ext>
            </a:extLst>
          </p:cNvPr>
          <p:cNvSpPr>
            <a:spLocks noGrp="1"/>
          </p:cNvSpPr>
          <p:nvPr>
            <p:ph idx="1"/>
          </p:nvPr>
        </p:nvSpPr>
        <p:spPr/>
        <p:txBody>
          <a:bodyPr>
            <a:normAutofit fontScale="92500" lnSpcReduction="10000"/>
          </a:bodyPr>
          <a:lstStyle/>
          <a:p>
            <a:r>
              <a:rPr lang="en-AU" dirty="0"/>
              <a:t>Each layer is an area of concern and is considered separately from other layers. </a:t>
            </a:r>
          </a:p>
          <a:p>
            <a:pPr lvl="1"/>
            <a:r>
              <a:rPr lang="en-AU" dirty="0"/>
              <a:t>The top layer is concerned with user interaction, the next layer down with user interface management, the third layer with information retrieval and so on.  </a:t>
            </a:r>
          </a:p>
          <a:p>
            <a:r>
              <a:rPr lang="en-AU" dirty="0"/>
              <a:t>Within each layer, the components are independent and do not overlap in functionality. </a:t>
            </a:r>
          </a:p>
          <a:p>
            <a:pPr lvl="1"/>
            <a:r>
              <a:rPr lang="en-AU" dirty="0"/>
              <a:t>The lower layers include components that provide general functionality so there is no need to replicate this in the components in a higher level.</a:t>
            </a:r>
          </a:p>
          <a:p>
            <a:r>
              <a:rPr lang="en-AU" dirty="0"/>
              <a:t>The architectural model is a high-level model that does not include implementation information. </a:t>
            </a:r>
          </a:p>
          <a:p>
            <a:pPr lvl="1"/>
            <a:r>
              <a:rPr lang="en-AU" dirty="0"/>
              <a:t>Ideally, components at level X (say) should only interact with the APIs of the components in level X-1. That is, interactions should be between layers and not across layers.</a:t>
            </a:r>
          </a:p>
        </p:txBody>
      </p:sp>
      <p:sp>
        <p:nvSpPr>
          <p:cNvPr id="162" name="Each layer is an area of concern and is considered separately from other layers.…"/>
          <p:cNvSpPr txBox="1">
            <a:spLocks noGrp="1"/>
          </p:cNvSpPr>
          <p:nvPr>
            <p:ph type="body" sz="quarter" idx="13"/>
          </p:nvPr>
        </p:nvSpPr>
        <p:spPr>
          <a:prstGeom prst="rect">
            <a:avLst/>
          </a:prstGeom>
        </p:spPr>
        <p:txBody>
          <a:bodyPr>
            <a:normAutofit lnSpcReduction="10000"/>
          </a:bodyPr>
          <a:lstStyle/>
          <a:p>
            <a:r>
              <a:rPr lang="en-AU" dirty="0"/>
              <a:t>Design guidelines and</a:t>
            </a:r>
          </a:p>
          <a:p>
            <a:r>
              <a:rPr lang="en-AU" dirty="0"/>
              <a:t>layered architectures</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45F5BE4B-B205-25C0-5D2C-EDA4A9B99C9C}"/>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69113C95-DF91-2887-0E01-7ADBE2C712D8}"/>
              </a:ext>
            </a:extLst>
          </p:cNvPr>
          <p:cNvSpPr>
            <a:spLocks noGrp="1"/>
          </p:cNvSpPr>
          <p:nvPr>
            <p:ph type="sldNum" sz="quarter" idx="12"/>
          </p:nvPr>
        </p:nvSpPr>
        <p:spPr/>
        <p:txBody>
          <a:bodyPr/>
          <a:lstStyle/>
          <a:p>
            <a:fld id="{10A01DC5-1685-4615-8240-15192985C6A2}" type="slidenum">
              <a:rPr lang="en-AU" smtClean="0"/>
              <a:pPr/>
              <a:t>26</a:t>
            </a:fld>
            <a:endParaRPr lang="en-AU"/>
          </a:p>
        </p:txBody>
      </p:sp>
      <p:sp>
        <p:nvSpPr>
          <p:cNvPr id="6" name="Footer Placeholder 5">
            <a:extLst>
              <a:ext uri="{FF2B5EF4-FFF2-40B4-BE49-F238E27FC236}">
                <a16:creationId xmlns:a16="http://schemas.microsoft.com/office/drawing/2014/main" id="{9FE770D0-29EB-5B67-834A-19843DDCDEBF}"/>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951B22-96B9-1646-4A80-680E5F8D538A}"/>
              </a:ext>
            </a:extLst>
          </p:cNvPr>
          <p:cNvSpPr>
            <a:spLocks noGrp="1"/>
          </p:cNvSpPr>
          <p:nvPr>
            <p:ph idx="1"/>
          </p:nvPr>
        </p:nvSpPr>
        <p:spPr/>
        <p:txBody>
          <a:bodyPr>
            <a:normAutofit fontScale="92500" lnSpcReduction="10000"/>
          </a:bodyPr>
          <a:lstStyle/>
          <a:p>
            <a:r>
              <a:rPr lang="en-AU" dirty="0"/>
              <a:t>Cross-cutting concerns are concerns that are systemic, that is, they affect the whole system. </a:t>
            </a:r>
          </a:p>
          <a:p>
            <a:r>
              <a:rPr lang="en-AU" dirty="0"/>
              <a:t>In a layered architecture, cross-cutting concerns affect all layers in the system as well as the way in which people use the system. </a:t>
            </a:r>
          </a:p>
          <a:p>
            <a:r>
              <a:rPr lang="en-AU" dirty="0"/>
              <a:t>Cross-cutting concerns are completely different from the functional concerns represented by layers in a software architecture. </a:t>
            </a:r>
          </a:p>
          <a:p>
            <a:r>
              <a:rPr lang="en-AU" dirty="0"/>
              <a:t>Every layer has to take them into account and there are inevitably interactions between the layers because of these concerns. </a:t>
            </a:r>
          </a:p>
          <a:p>
            <a:r>
              <a:rPr lang="en-AU" dirty="0"/>
              <a:t>The existence of cross-cutting concerns is the reason why modifying a system after it has been designed to improve its security is often difficult.</a:t>
            </a:r>
          </a:p>
        </p:txBody>
      </p:sp>
      <p:sp>
        <p:nvSpPr>
          <p:cNvPr id="166" name="Cross-cutting concerns are concerns that are systemic, that is, they affect the whole system.…"/>
          <p:cNvSpPr txBox="1">
            <a:spLocks noGrp="1"/>
          </p:cNvSpPr>
          <p:nvPr>
            <p:ph type="body" sz="quarter" idx="13"/>
          </p:nvPr>
        </p:nvSpPr>
        <p:spPr>
          <a:prstGeom prst="rect">
            <a:avLst/>
          </a:prstGeom>
        </p:spPr>
        <p:txBody>
          <a:bodyPr>
            <a:normAutofit/>
          </a:bodyPr>
          <a:lstStyle/>
          <a:p>
            <a:r>
              <a:rPr lang="en-AU" dirty="0"/>
              <a:t>Cross-cutting concerns</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08045742-03BA-6AEE-323B-48D6AC11D2C0}"/>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2683D64A-F06E-8105-2607-9A0AD31B2E3A}"/>
              </a:ext>
            </a:extLst>
          </p:cNvPr>
          <p:cNvSpPr>
            <a:spLocks noGrp="1"/>
          </p:cNvSpPr>
          <p:nvPr>
            <p:ph type="sldNum" sz="quarter" idx="12"/>
          </p:nvPr>
        </p:nvSpPr>
        <p:spPr/>
        <p:txBody>
          <a:bodyPr/>
          <a:lstStyle/>
          <a:p>
            <a:fld id="{10A01DC5-1685-4615-8240-15192985C6A2}" type="slidenum">
              <a:rPr lang="en-AU" smtClean="0"/>
              <a:pPr/>
              <a:t>27</a:t>
            </a:fld>
            <a:endParaRPr lang="en-AU"/>
          </a:p>
        </p:txBody>
      </p:sp>
      <p:sp>
        <p:nvSpPr>
          <p:cNvPr id="6" name="Footer Placeholder 5">
            <a:extLst>
              <a:ext uri="{FF2B5EF4-FFF2-40B4-BE49-F238E27FC236}">
                <a16:creationId xmlns:a16="http://schemas.microsoft.com/office/drawing/2014/main" id="{ECB0963D-BE36-46EE-14B8-85F66CD0B27A}"/>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B1D361-04F5-77A4-41D0-A81BA96D2123}"/>
              </a:ext>
            </a:extLst>
          </p:cNvPr>
          <p:cNvSpPr>
            <a:spLocks noGrp="1"/>
          </p:cNvSpPr>
          <p:nvPr>
            <p:ph type="body" sz="quarter" idx="13"/>
          </p:nvPr>
        </p:nvSpPr>
        <p:spPr/>
        <p:txBody>
          <a:bodyPr/>
          <a:lstStyle/>
          <a:p>
            <a:r>
              <a:rPr lang="en-AU" dirty="0"/>
              <a:t>Cross-cutting concerns</a:t>
            </a:r>
          </a:p>
        </p:txBody>
      </p:sp>
      <p:pic>
        <p:nvPicPr>
          <p:cNvPr id="5" name="Picture 4">
            <a:extLst>
              <a:ext uri="{FF2B5EF4-FFF2-40B4-BE49-F238E27FC236}">
                <a16:creationId xmlns:a16="http://schemas.microsoft.com/office/drawing/2014/main" id="{A87CA100-00C6-474B-AE21-566C97DB7B35}"/>
              </a:ext>
            </a:extLst>
          </p:cNvPr>
          <p:cNvPicPr>
            <a:picLocks noChangeAspect="1"/>
          </p:cNvPicPr>
          <p:nvPr/>
        </p:nvPicPr>
        <p:blipFill rotWithShape="1">
          <a:blip r:embed="rId2">
            <a:extLst>
              <a:ext uri="{28A0092B-C50C-407E-A947-70E740481C1C}">
                <a14:useLocalDpi xmlns:a14="http://schemas.microsoft.com/office/drawing/2010/main" val="0"/>
              </a:ext>
            </a:extLst>
          </a:blip>
          <a:srcRect l="7848" t="8977" r="22879" b="60803"/>
          <a:stretch/>
        </p:blipFill>
        <p:spPr>
          <a:xfrm>
            <a:off x="1237859" y="773369"/>
            <a:ext cx="6072792" cy="3596762"/>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C85EEA0F-FC32-94E9-1F13-60B1B92269EE}"/>
              </a:ext>
            </a:extLst>
          </p:cNvPr>
          <p:cNvPicPr>
            <a:picLocks noChangeAspect="1"/>
          </p:cNvPicPr>
          <p:nvPr/>
        </p:nvPicPr>
        <p:blipFill>
          <a:blip r:embed="rId3"/>
          <a:stretch>
            <a:fillRect/>
          </a:stretch>
        </p:blipFill>
        <p:spPr>
          <a:xfrm>
            <a:off x="8129069" y="0"/>
            <a:ext cx="1014931" cy="1126446"/>
          </a:xfrm>
          <a:prstGeom prst="rect">
            <a:avLst/>
          </a:prstGeom>
        </p:spPr>
      </p:pic>
      <p:sp>
        <p:nvSpPr>
          <p:cNvPr id="7" name="Slide Number Placeholder 6">
            <a:extLst>
              <a:ext uri="{FF2B5EF4-FFF2-40B4-BE49-F238E27FC236}">
                <a16:creationId xmlns:a16="http://schemas.microsoft.com/office/drawing/2014/main" id="{CA603E67-DF34-09A1-A6EA-6DA43162F829}"/>
              </a:ext>
            </a:extLst>
          </p:cNvPr>
          <p:cNvSpPr>
            <a:spLocks noGrp="1"/>
          </p:cNvSpPr>
          <p:nvPr>
            <p:ph type="sldNum" sz="quarter" idx="12"/>
          </p:nvPr>
        </p:nvSpPr>
        <p:spPr/>
        <p:txBody>
          <a:bodyPr/>
          <a:lstStyle/>
          <a:p>
            <a:fld id="{10A01DC5-1685-4615-8240-15192985C6A2}" type="slidenum">
              <a:rPr lang="en-AU" smtClean="0"/>
              <a:pPr/>
              <a:t>28</a:t>
            </a:fld>
            <a:endParaRPr lang="en-AU"/>
          </a:p>
        </p:txBody>
      </p:sp>
      <p:sp>
        <p:nvSpPr>
          <p:cNvPr id="8" name="Footer Placeholder 7">
            <a:extLst>
              <a:ext uri="{FF2B5EF4-FFF2-40B4-BE49-F238E27FC236}">
                <a16:creationId xmlns:a16="http://schemas.microsoft.com/office/drawing/2014/main" id="{B719FC77-F4FA-BF2E-7259-EF96978A7CB5}"/>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AA1A43-840B-507C-5737-40441BF9F76B}"/>
              </a:ext>
            </a:extLst>
          </p:cNvPr>
          <p:cNvSpPr>
            <a:spLocks noGrp="1"/>
          </p:cNvSpPr>
          <p:nvPr>
            <p:ph idx="1"/>
          </p:nvPr>
        </p:nvSpPr>
        <p:spPr/>
        <p:txBody>
          <a:bodyPr>
            <a:normAutofit fontScale="85000" lnSpcReduction="20000"/>
          </a:bodyPr>
          <a:lstStyle/>
          <a:p>
            <a:r>
              <a:rPr lang="en-AU" i="1" dirty="0"/>
              <a:t>Security architecture</a:t>
            </a:r>
            <a:br>
              <a:rPr lang="en-AU" i="1" dirty="0"/>
            </a:br>
            <a:r>
              <a:rPr lang="en-AU" dirty="0"/>
              <a:t>Different technologies are used in different layers, such as an SQL database or a Firefox browser. Attackers can try to use of vulnerabilities in these technologies to gain access. </a:t>
            </a:r>
          </a:p>
          <a:p>
            <a:r>
              <a:rPr lang="en-AU" dirty="0"/>
              <a:t>Consequently, you need protection from attacks at each layer as well as protection, at lower layers in the system, from successful attacks that have occurred at higher-level layers. </a:t>
            </a:r>
          </a:p>
          <a:p>
            <a:r>
              <a:rPr lang="en-AU" dirty="0"/>
              <a:t>If there is only a single security component in a system, this represents a critical system vulnerability. If all security checking goes through that component and it stops working properly or is compromised in an attack, then you have no reliable security in your system. </a:t>
            </a:r>
          </a:p>
          <a:p>
            <a:r>
              <a:rPr lang="en-AU" dirty="0"/>
              <a:t>By distributing security across the layers, your system is more resilient to attacks and software failure (remember the Rogue One example earlier).</a:t>
            </a:r>
          </a:p>
        </p:txBody>
      </p:sp>
      <p:sp>
        <p:nvSpPr>
          <p:cNvPr id="174" name="Security architecture Different technologies are used in different layers, such as an SQL database or a Firefox browser. Attackers can try to use of vulnerabilities in these technologies to gain access.…"/>
          <p:cNvSpPr txBox="1">
            <a:spLocks noGrp="1"/>
          </p:cNvSpPr>
          <p:nvPr>
            <p:ph type="body" sz="quarter" idx="13"/>
          </p:nvPr>
        </p:nvSpPr>
        <p:spPr>
          <a:prstGeom prst="rect">
            <a:avLst/>
          </a:prstGeom>
        </p:spPr>
        <p:txBody>
          <a:bodyPr>
            <a:normAutofit/>
          </a:bodyPr>
          <a:lstStyle/>
          <a:p>
            <a:r>
              <a:rPr lang="en-AU" dirty="0"/>
              <a:t>Security as a cross-cutting concern</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5C9D18F9-2145-A71B-660D-FEC938CD81A6}"/>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8EAF7BE3-EC3A-6E6F-C2C0-DD9E9DBF6206}"/>
              </a:ext>
            </a:extLst>
          </p:cNvPr>
          <p:cNvSpPr>
            <a:spLocks noGrp="1"/>
          </p:cNvSpPr>
          <p:nvPr>
            <p:ph type="sldNum" sz="quarter" idx="12"/>
          </p:nvPr>
        </p:nvSpPr>
        <p:spPr/>
        <p:txBody>
          <a:bodyPr/>
          <a:lstStyle/>
          <a:p>
            <a:fld id="{10A01DC5-1685-4615-8240-15192985C6A2}" type="slidenum">
              <a:rPr lang="en-AU" smtClean="0"/>
              <a:pPr/>
              <a:t>29</a:t>
            </a:fld>
            <a:endParaRPr lang="en-AU"/>
          </a:p>
        </p:txBody>
      </p:sp>
      <p:sp>
        <p:nvSpPr>
          <p:cNvPr id="6" name="Footer Placeholder 5">
            <a:extLst>
              <a:ext uri="{FF2B5EF4-FFF2-40B4-BE49-F238E27FC236}">
                <a16:creationId xmlns:a16="http://schemas.microsoft.com/office/drawing/2014/main" id="{D5FF8B21-C913-8528-E43C-112DE260A0B3}"/>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5AB3B2-D51D-188E-D579-81A74EA476C8}"/>
              </a:ext>
            </a:extLst>
          </p:cNvPr>
          <p:cNvSpPr>
            <a:spLocks noGrp="1"/>
          </p:cNvSpPr>
          <p:nvPr>
            <p:ph idx="1"/>
          </p:nvPr>
        </p:nvSpPr>
        <p:spPr/>
        <p:txBody>
          <a:bodyPr>
            <a:normAutofit fontScale="92500" lnSpcReduction="10000"/>
          </a:bodyPr>
          <a:lstStyle/>
          <a:p>
            <a:pPr marL="111029" indent="-111029"/>
            <a:endParaRPr lang="en-AU" dirty="0"/>
          </a:p>
          <a:p>
            <a:pPr marL="111029" indent="-111029"/>
            <a:r>
              <a:rPr lang="en-AU" dirty="0"/>
              <a:t>To create a reliable, secure and efficient product, you need to pay attention to architectural design which includes: </a:t>
            </a:r>
          </a:p>
          <a:p>
            <a:pPr marL="336261" lvl="1" indent="-95168"/>
            <a:r>
              <a:rPr lang="en-AU" dirty="0"/>
              <a:t>its overall organization, </a:t>
            </a:r>
          </a:p>
          <a:p>
            <a:pPr marL="336261" lvl="1" indent="-95168"/>
            <a:r>
              <a:rPr lang="en-AU" dirty="0"/>
              <a:t>how the software is decomposed into components, </a:t>
            </a:r>
          </a:p>
          <a:p>
            <a:pPr marL="336261" lvl="1" indent="-95168"/>
            <a:r>
              <a:rPr lang="en-AU" dirty="0"/>
              <a:t>the server organization </a:t>
            </a:r>
          </a:p>
          <a:p>
            <a:pPr marL="336261" lvl="1" indent="-95168"/>
            <a:r>
              <a:rPr lang="en-AU" dirty="0"/>
              <a:t>the technologies that you use to build the </a:t>
            </a:r>
            <a:r>
              <a:rPr lang="en-AU" dirty="0" err="1"/>
              <a:t>software.The</a:t>
            </a:r>
            <a:r>
              <a:rPr lang="en-AU" dirty="0"/>
              <a:t> architecture of a software product affects its performance, usability, security, reliability and maintainability. </a:t>
            </a:r>
          </a:p>
          <a:p>
            <a:r>
              <a:rPr lang="en-AU" dirty="0"/>
              <a:t>There are many different interpretations of the term ‘software architecture’. </a:t>
            </a:r>
          </a:p>
          <a:p>
            <a:pPr lvl="1"/>
            <a:r>
              <a:rPr lang="en-AU" dirty="0"/>
              <a:t>Some focus on ‘architecture’ as a noun - the structure of a system and others consider ‘architecture’ to be a verb - the process of defining these structures.</a:t>
            </a:r>
          </a:p>
        </p:txBody>
      </p:sp>
      <p:sp>
        <p:nvSpPr>
          <p:cNvPr id="66" name="To create a reliable, secure and efficient product, you need to pay attention to architectural design which includes:…"/>
          <p:cNvSpPr txBox="1">
            <a:spLocks noGrp="1"/>
          </p:cNvSpPr>
          <p:nvPr>
            <p:ph type="body" sz="quarter" idx="13"/>
          </p:nvPr>
        </p:nvSpPr>
        <p:spPr>
          <a:prstGeom prst="rect">
            <a:avLst/>
          </a:prstGeom>
        </p:spPr>
        <p:txBody>
          <a:bodyPr>
            <a:normAutofit/>
          </a:bodyPr>
          <a:lstStyle/>
          <a:p>
            <a:pPr marL="111029" indent="-111029"/>
            <a:r>
              <a:rPr lang="en-AU" dirty="0"/>
              <a:t>Software architecture</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9A7055B7-F83A-8860-890D-35479AA85A27}"/>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CB03515C-186C-7E57-0728-760A5BD49C8E}"/>
              </a:ext>
            </a:extLst>
          </p:cNvPr>
          <p:cNvSpPr>
            <a:spLocks noGrp="1"/>
          </p:cNvSpPr>
          <p:nvPr>
            <p:ph type="sldNum" sz="quarter" idx="12"/>
          </p:nvPr>
        </p:nvSpPr>
        <p:spPr/>
        <p:txBody>
          <a:bodyPr/>
          <a:lstStyle/>
          <a:p>
            <a:fld id="{10A01DC5-1685-4615-8240-15192985C6A2}" type="slidenum">
              <a:rPr lang="en-AU" smtClean="0"/>
              <a:pPr/>
              <a:t>3</a:t>
            </a:fld>
            <a:endParaRPr lang="en-AU"/>
          </a:p>
        </p:txBody>
      </p:sp>
      <p:sp>
        <p:nvSpPr>
          <p:cNvPr id="6" name="Footer Placeholder 5">
            <a:extLst>
              <a:ext uri="{FF2B5EF4-FFF2-40B4-BE49-F238E27FC236}">
                <a16:creationId xmlns:a16="http://schemas.microsoft.com/office/drawing/2014/main" id="{E2389DD9-897F-BAD9-4133-7B12074F396D}"/>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B14BCB-6CDC-9D97-B166-CA764BD0DBCC}"/>
              </a:ext>
            </a:extLst>
          </p:cNvPr>
          <p:cNvSpPr>
            <a:spLocks noGrp="1"/>
          </p:cNvSpPr>
          <p:nvPr>
            <p:ph type="body" sz="quarter" idx="13"/>
          </p:nvPr>
        </p:nvSpPr>
        <p:spPr/>
        <p:txBody>
          <a:bodyPr>
            <a:normAutofit lnSpcReduction="10000"/>
          </a:bodyPr>
          <a:lstStyle/>
          <a:p>
            <a:r>
              <a:rPr lang="en-AU" dirty="0"/>
              <a:t>A generic layered architecture for a web-based application</a:t>
            </a:r>
          </a:p>
        </p:txBody>
      </p:sp>
      <p:pic>
        <p:nvPicPr>
          <p:cNvPr id="5" name="Picture 4">
            <a:extLst>
              <a:ext uri="{FF2B5EF4-FFF2-40B4-BE49-F238E27FC236}">
                <a16:creationId xmlns:a16="http://schemas.microsoft.com/office/drawing/2014/main" id="{286B5CEA-2D49-E347-988E-C4872965DF05}"/>
              </a:ext>
            </a:extLst>
          </p:cNvPr>
          <p:cNvPicPr>
            <a:picLocks noChangeAspect="1"/>
          </p:cNvPicPr>
          <p:nvPr/>
        </p:nvPicPr>
        <p:blipFill rotWithShape="1">
          <a:blip r:embed="rId2">
            <a:extLst>
              <a:ext uri="{28A0092B-C50C-407E-A947-70E740481C1C}">
                <a14:useLocalDpi xmlns:a14="http://schemas.microsoft.com/office/drawing/2010/main" val="0"/>
              </a:ext>
            </a:extLst>
          </a:blip>
          <a:srcRect l="10227" t="9962" r="17824" b="59854"/>
          <a:stretch/>
        </p:blipFill>
        <p:spPr>
          <a:xfrm>
            <a:off x="1222050" y="538660"/>
            <a:ext cx="6881086" cy="4122963"/>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FE5B9D80-8BFA-FBB4-8DAD-C8BE76FFE42A}"/>
              </a:ext>
            </a:extLst>
          </p:cNvPr>
          <p:cNvPicPr>
            <a:picLocks noChangeAspect="1"/>
          </p:cNvPicPr>
          <p:nvPr/>
        </p:nvPicPr>
        <p:blipFill>
          <a:blip r:embed="rId3"/>
          <a:stretch>
            <a:fillRect/>
          </a:stretch>
        </p:blipFill>
        <p:spPr>
          <a:xfrm>
            <a:off x="8129069" y="0"/>
            <a:ext cx="1014931" cy="1126446"/>
          </a:xfrm>
          <a:prstGeom prst="rect">
            <a:avLst/>
          </a:prstGeom>
        </p:spPr>
      </p:pic>
      <p:sp>
        <p:nvSpPr>
          <p:cNvPr id="7" name="Slide Number Placeholder 6">
            <a:extLst>
              <a:ext uri="{FF2B5EF4-FFF2-40B4-BE49-F238E27FC236}">
                <a16:creationId xmlns:a16="http://schemas.microsoft.com/office/drawing/2014/main" id="{E37B2240-B37A-A075-9897-03B07FE93C45}"/>
              </a:ext>
            </a:extLst>
          </p:cNvPr>
          <p:cNvSpPr>
            <a:spLocks noGrp="1"/>
          </p:cNvSpPr>
          <p:nvPr>
            <p:ph type="sldNum" sz="quarter" idx="12"/>
          </p:nvPr>
        </p:nvSpPr>
        <p:spPr/>
        <p:txBody>
          <a:bodyPr/>
          <a:lstStyle/>
          <a:p>
            <a:fld id="{10A01DC5-1685-4615-8240-15192985C6A2}" type="slidenum">
              <a:rPr lang="en-AU" smtClean="0"/>
              <a:pPr/>
              <a:t>30</a:t>
            </a:fld>
            <a:endParaRPr lang="en-AU"/>
          </a:p>
        </p:txBody>
      </p:sp>
      <p:sp>
        <p:nvSpPr>
          <p:cNvPr id="8" name="Footer Placeholder 7">
            <a:extLst>
              <a:ext uri="{FF2B5EF4-FFF2-40B4-BE49-F238E27FC236}">
                <a16:creationId xmlns:a16="http://schemas.microsoft.com/office/drawing/2014/main" id="{EEC3937E-86EB-5240-3424-453498475308}"/>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20CD51-420D-2850-3A78-D984BC1B1051}"/>
              </a:ext>
            </a:extLst>
          </p:cNvPr>
          <p:cNvSpPr>
            <a:spLocks noGrp="1"/>
          </p:cNvSpPr>
          <p:nvPr>
            <p:ph idx="1"/>
          </p:nvPr>
        </p:nvSpPr>
        <p:spPr/>
        <p:txBody>
          <a:bodyPr>
            <a:normAutofit fontScale="62500" lnSpcReduction="20000"/>
          </a:bodyPr>
          <a:lstStyle/>
          <a:p>
            <a:pPr defTabSz="298821">
              <a:spcBef>
                <a:spcPts val="1002"/>
              </a:spcBef>
              <a:defRPr sz="2328"/>
            </a:pPr>
            <a:r>
              <a:rPr lang="en-AU" i="1" dirty="0"/>
              <a:t>Browser-based or mobile user interface</a:t>
            </a:r>
            <a:br>
              <a:rPr lang="en-AU" dirty="0"/>
            </a:br>
            <a:r>
              <a:rPr lang="en-AU" dirty="0"/>
              <a:t>A web browser system interface in which HTML forms are often used to collect user input. </a:t>
            </a:r>
            <a:r>
              <a:rPr lang="en-AU" dirty="0" err="1"/>
              <a:t>Javascript</a:t>
            </a:r>
            <a:r>
              <a:rPr lang="en-AU" dirty="0"/>
              <a:t> components for local actions, such as input validation, should also be included at this level. Alternatively, a mobile interface may be implemented as an app.</a:t>
            </a:r>
          </a:p>
          <a:p>
            <a:pPr defTabSz="298821">
              <a:spcBef>
                <a:spcPts val="1002"/>
              </a:spcBef>
              <a:defRPr sz="2328"/>
            </a:pPr>
            <a:r>
              <a:rPr lang="en-AU" i="1" dirty="0"/>
              <a:t>Authentication and UI management</a:t>
            </a:r>
            <a:br>
              <a:rPr lang="en-AU" dirty="0"/>
            </a:br>
            <a:r>
              <a:rPr lang="en-AU" dirty="0"/>
              <a:t>A user interface management layer that may include components for user authentication and web page generation.</a:t>
            </a:r>
          </a:p>
          <a:p>
            <a:pPr defTabSz="298821">
              <a:spcBef>
                <a:spcPts val="1002"/>
              </a:spcBef>
              <a:defRPr sz="2328"/>
            </a:pPr>
            <a:r>
              <a:rPr lang="en-AU" i="1" dirty="0"/>
              <a:t>Application-specific functionality</a:t>
            </a:r>
            <a:br>
              <a:rPr lang="en-AU" dirty="0"/>
            </a:br>
            <a:r>
              <a:rPr lang="en-AU" dirty="0"/>
              <a:t>An ‘application’ layer that provides functionality of the application. Sometimes, this may be expanded into more than one layer.</a:t>
            </a:r>
          </a:p>
          <a:p>
            <a:pPr defTabSz="298821">
              <a:spcBef>
                <a:spcPts val="1002"/>
              </a:spcBef>
              <a:defRPr sz="2328"/>
            </a:pPr>
            <a:r>
              <a:rPr lang="en-AU" i="1" dirty="0"/>
              <a:t>Basic shared services</a:t>
            </a:r>
            <a:br>
              <a:rPr lang="en-AU" dirty="0"/>
            </a:br>
            <a:r>
              <a:rPr lang="en-AU" dirty="0"/>
              <a:t>A shared services layer, which includes components that provide services used by the application layer components. </a:t>
            </a:r>
          </a:p>
          <a:p>
            <a:pPr defTabSz="298821">
              <a:spcBef>
                <a:spcPts val="1002"/>
              </a:spcBef>
              <a:defRPr sz="2328"/>
            </a:pPr>
            <a:r>
              <a:rPr lang="en-AU" i="1" dirty="0"/>
              <a:t>Database and transaction management</a:t>
            </a:r>
            <a:br>
              <a:rPr lang="en-AU" dirty="0"/>
            </a:br>
            <a:r>
              <a:rPr lang="en-AU" dirty="0"/>
              <a:t>A database layer that provides services such as transaction management and recovery. If your application does not use a database then this may not be required.</a:t>
            </a:r>
          </a:p>
        </p:txBody>
      </p:sp>
      <p:pic>
        <p:nvPicPr>
          <p:cNvPr id="5" name="Picture 4" descr="A picture containing text, stationary, colorful&#10;&#10;Description automatically generated">
            <a:extLst>
              <a:ext uri="{FF2B5EF4-FFF2-40B4-BE49-F238E27FC236}">
                <a16:creationId xmlns:a16="http://schemas.microsoft.com/office/drawing/2014/main" id="{33D18721-3DBA-5E31-F9B6-481330E14088}"/>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31EADDB2-C2BB-84DC-F5FF-EBBD975F435C}"/>
              </a:ext>
            </a:extLst>
          </p:cNvPr>
          <p:cNvSpPr>
            <a:spLocks noGrp="1"/>
          </p:cNvSpPr>
          <p:nvPr>
            <p:ph type="sldNum" sz="quarter" idx="12"/>
          </p:nvPr>
        </p:nvSpPr>
        <p:spPr/>
        <p:txBody>
          <a:bodyPr/>
          <a:lstStyle/>
          <a:p>
            <a:fld id="{10A01DC5-1685-4615-8240-15192985C6A2}" type="slidenum">
              <a:rPr lang="en-AU" smtClean="0"/>
              <a:pPr/>
              <a:t>31</a:t>
            </a:fld>
            <a:endParaRPr lang="en-AU"/>
          </a:p>
        </p:txBody>
      </p:sp>
      <p:sp>
        <p:nvSpPr>
          <p:cNvPr id="6" name="Footer Placeholder 5">
            <a:extLst>
              <a:ext uri="{FF2B5EF4-FFF2-40B4-BE49-F238E27FC236}">
                <a16:creationId xmlns:a16="http://schemas.microsoft.com/office/drawing/2014/main" id="{2DC925B1-40E3-24D5-3755-25BD15A4714A}"/>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7" name="Text Placeholder 2">
            <a:extLst>
              <a:ext uri="{FF2B5EF4-FFF2-40B4-BE49-F238E27FC236}">
                <a16:creationId xmlns:a16="http://schemas.microsoft.com/office/drawing/2014/main" id="{74F2B3CB-A0FB-F160-72FE-4D36ED1A95C5}"/>
              </a:ext>
            </a:extLst>
          </p:cNvPr>
          <p:cNvSpPr>
            <a:spLocks noGrp="1"/>
          </p:cNvSpPr>
          <p:nvPr>
            <p:ph type="body" sz="quarter" idx="13"/>
          </p:nvPr>
        </p:nvSpPr>
        <p:spPr>
          <a:xfrm>
            <a:off x="324000" y="0"/>
            <a:ext cx="8459788" cy="881149"/>
          </a:xfrm>
        </p:spPr>
        <p:txBody>
          <a:bodyPr>
            <a:normAutofit lnSpcReduction="10000"/>
          </a:bodyPr>
          <a:lstStyle/>
          <a:p>
            <a:r>
              <a:rPr lang="en-AU" dirty="0"/>
              <a:t>Layer functionality in a web-based application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8296AE-EDF4-7E2F-ECE8-54FF82FCA374}"/>
              </a:ext>
            </a:extLst>
          </p:cNvPr>
          <p:cNvSpPr>
            <a:spLocks noGrp="1"/>
          </p:cNvSpPr>
          <p:nvPr>
            <p:ph idx="1"/>
          </p:nvPr>
        </p:nvSpPr>
        <p:spPr/>
        <p:txBody>
          <a:bodyPr>
            <a:normAutofit fontScale="70000" lnSpcReduction="20000"/>
          </a:bodyPr>
          <a:lstStyle/>
          <a:p>
            <a:r>
              <a:rPr lang="en-AU" i="1" dirty="0"/>
              <a:t>Replaceability</a:t>
            </a:r>
            <a:br>
              <a:rPr lang="en-AU" dirty="0"/>
            </a:br>
            <a:r>
              <a:rPr lang="en-AU" dirty="0"/>
              <a:t>It should be possible for users to replace applications in the system with alternatives and to add new applications. Consequently, the list of applications included should not be hard-wired into the system.</a:t>
            </a:r>
          </a:p>
          <a:p>
            <a:r>
              <a:rPr lang="en-AU" i="1" dirty="0"/>
              <a:t>Extensibility</a:t>
            </a:r>
            <a:br>
              <a:rPr lang="en-AU" dirty="0"/>
            </a:br>
            <a:r>
              <a:rPr lang="en-AU" dirty="0"/>
              <a:t>It should be possible for users or system administrators to create their own versions of the system, which may extend or limit the ’standard’ system.</a:t>
            </a:r>
          </a:p>
          <a:p>
            <a:r>
              <a:rPr lang="en-AU" i="1" dirty="0"/>
              <a:t>Age-appropriate</a:t>
            </a:r>
            <a:br>
              <a:rPr lang="en-AU" dirty="0"/>
            </a:br>
            <a:r>
              <a:rPr lang="en-AU" dirty="0"/>
              <a:t>Alternative user interfaces should be supported so that age-appropriate interfaces for students at different levels can be created.</a:t>
            </a:r>
          </a:p>
          <a:p>
            <a:r>
              <a:rPr lang="en-AU" i="1" dirty="0"/>
              <a:t>Programmability</a:t>
            </a:r>
            <a:br>
              <a:rPr lang="en-AU" dirty="0"/>
            </a:br>
            <a:r>
              <a:rPr lang="en-AU" dirty="0"/>
              <a:t>It should be easy for users to create their own applications by linking existing applications in the system.</a:t>
            </a:r>
          </a:p>
          <a:p>
            <a:r>
              <a:rPr lang="en-AU" i="1" dirty="0"/>
              <a:t>Minimum work</a:t>
            </a:r>
            <a:br>
              <a:rPr lang="en-AU" dirty="0"/>
            </a:br>
            <a:r>
              <a:rPr lang="en-AU" dirty="0"/>
              <a:t>Users who do not wish to change the system should not have to do extra work so that other users can make changes.</a:t>
            </a:r>
          </a:p>
        </p:txBody>
      </p:sp>
      <p:sp>
        <p:nvSpPr>
          <p:cNvPr id="186" name="Replaceability It should be possible for users to replace applications in the system with alternatives and to add new applications. Consequently, the list of applications included should not be hard-wired into the system.…"/>
          <p:cNvSpPr txBox="1">
            <a:spLocks noGrp="1"/>
          </p:cNvSpPr>
          <p:nvPr>
            <p:ph type="body" sz="quarter" idx="13"/>
          </p:nvPr>
        </p:nvSpPr>
        <p:spPr>
          <a:prstGeom prst="rect">
            <a:avLst/>
          </a:prstGeom>
        </p:spPr>
        <p:txBody>
          <a:bodyPr>
            <a:normAutofit/>
          </a:bodyPr>
          <a:lstStyle/>
          <a:p>
            <a:r>
              <a:rPr lang="en-AU" dirty="0" err="1"/>
              <a:t>iLearn</a:t>
            </a:r>
            <a:r>
              <a:rPr lang="en-AU" dirty="0"/>
              <a:t> architectural design principles</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D0DABA33-E26B-3AFA-ED6C-98997F0ADF15}"/>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EA99CFF9-1CB3-3021-D8E8-5959CD78AB8D}"/>
              </a:ext>
            </a:extLst>
          </p:cNvPr>
          <p:cNvSpPr>
            <a:spLocks noGrp="1"/>
          </p:cNvSpPr>
          <p:nvPr>
            <p:ph type="sldNum" sz="quarter" idx="12"/>
          </p:nvPr>
        </p:nvSpPr>
        <p:spPr/>
        <p:txBody>
          <a:bodyPr/>
          <a:lstStyle/>
          <a:p>
            <a:fld id="{10A01DC5-1685-4615-8240-15192985C6A2}" type="slidenum">
              <a:rPr lang="en-AU" smtClean="0"/>
              <a:pPr/>
              <a:t>32</a:t>
            </a:fld>
            <a:endParaRPr lang="en-AU"/>
          </a:p>
        </p:txBody>
      </p:sp>
      <p:sp>
        <p:nvSpPr>
          <p:cNvPr id="6" name="Footer Placeholder 5">
            <a:extLst>
              <a:ext uri="{FF2B5EF4-FFF2-40B4-BE49-F238E27FC236}">
                <a16:creationId xmlns:a16="http://schemas.microsoft.com/office/drawing/2014/main" id="{25112DC6-BA83-AA37-983C-28246A3E923E}"/>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93F1E7-8692-A03F-2298-A81C592239BB}"/>
              </a:ext>
            </a:extLst>
          </p:cNvPr>
          <p:cNvSpPr>
            <a:spLocks noGrp="1"/>
          </p:cNvSpPr>
          <p:nvPr>
            <p:ph idx="1"/>
          </p:nvPr>
        </p:nvSpPr>
        <p:spPr/>
        <p:txBody>
          <a:bodyPr/>
          <a:lstStyle/>
          <a:p>
            <a:r>
              <a:rPr lang="en-AU" dirty="0"/>
              <a:t>Our goal in designing the </a:t>
            </a:r>
            <a:r>
              <a:rPr lang="en-AU" dirty="0" err="1"/>
              <a:t>iLearn</a:t>
            </a:r>
            <a:r>
              <a:rPr lang="en-AU" dirty="0"/>
              <a:t> system was to create an adaptable, universal system that could be easily updated as new learning tools became available. </a:t>
            </a:r>
          </a:p>
          <a:p>
            <a:pPr marL="393362" lvl="1" indent="-152269"/>
            <a:r>
              <a:rPr lang="en-AU" dirty="0"/>
              <a:t>This means that it must be possible to change and replace components and services in the system (principles (1) and (2)). </a:t>
            </a:r>
          </a:p>
          <a:p>
            <a:pPr marL="393362" lvl="1" indent="-152269"/>
            <a:r>
              <a:rPr lang="en-AU" dirty="0"/>
              <a:t>Because the potential system users spanned an age range from 3 to 18, we needed to provide age-appropriate user interfaces and to make it easy to choose an interface (principle (3)). </a:t>
            </a:r>
          </a:p>
          <a:p>
            <a:pPr marL="393362" lvl="1" indent="-152269"/>
            <a:r>
              <a:rPr lang="en-AU" dirty="0"/>
              <a:t>Principle (4) also contributes to system adaptability and principle (5) was included to ensure that this adaptability did not adversely affect users who did not require it.</a:t>
            </a:r>
          </a:p>
        </p:txBody>
      </p:sp>
      <p:sp>
        <p:nvSpPr>
          <p:cNvPr id="190" name="Our goal in designing the iLearn system was to create an adaptable, universal system that could be easily updated as new learning tools became available.…"/>
          <p:cNvSpPr txBox="1">
            <a:spLocks noGrp="1"/>
          </p:cNvSpPr>
          <p:nvPr>
            <p:ph type="body" sz="quarter" idx="13"/>
          </p:nvPr>
        </p:nvSpPr>
        <p:spPr>
          <a:prstGeom prst="rect">
            <a:avLst/>
          </a:prstGeom>
        </p:spPr>
        <p:txBody>
          <a:bodyPr>
            <a:normAutofit/>
          </a:bodyPr>
          <a:lstStyle/>
          <a:p>
            <a:r>
              <a:rPr lang="en-AU" dirty="0" err="1"/>
              <a:t>iLearn</a:t>
            </a:r>
            <a:r>
              <a:rPr lang="en-AU" dirty="0"/>
              <a:t> design principles</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3A8ED642-B4EA-6694-D34A-1F375471E242}"/>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C6C4C885-A879-ED8F-5C8D-B106463B08B6}"/>
              </a:ext>
            </a:extLst>
          </p:cNvPr>
          <p:cNvSpPr>
            <a:spLocks noGrp="1"/>
          </p:cNvSpPr>
          <p:nvPr>
            <p:ph type="sldNum" sz="quarter" idx="12"/>
          </p:nvPr>
        </p:nvSpPr>
        <p:spPr/>
        <p:txBody>
          <a:bodyPr/>
          <a:lstStyle/>
          <a:p>
            <a:fld id="{10A01DC5-1685-4615-8240-15192985C6A2}" type="slidenum">
              <a:rPr lang="en-AU" smtClean="0"/>
              <a:pPr/>
              <a:t>33</a:t>
            </a:fld>
            <a:endParaRPr lang="en-AU"/>
          </a:p>
        </p:txBody>
      </p:sp>
      <p:sp>
        <p:nvSpPr>
          <p:cNvPr id="6" name="Footer Placeholder 5">
            <a:extLst>
              <a:ext uri="{FF2B5EF4-FFF2-40B4-BE49-F238E27FC236}">
                <a16:creationId xmlns:a16="http://schemas.microsoft.com/office/drawing/2014/main" id="{15915A29-E8B2-D6A0-AC53-5391F7B4987F}"/>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8BFAFA-F50A-51E8-CB5A-8E71496C821B}"/>
              </a:ext>
            </a:extLst>
          </p:cNvPr>
          <p:cNvSpPr>
            <a:spLocks noGrp="1"/>
          </p:cNvSpPr>
          <p:nvPr>
            <p:ph idx="1"/>
          </p:nvPr>
        </p:nvSpPr>
        <p:spPr/>
        <p:txBody>
          <a:bodyPr>
            <a:normAutofit fontScale="70000" lnSpcReduction="20000"/>
          </a:bodyPr>
          <a:lstStyle/>
          <a:p>
            <a:pPr marL="96689" indent="-96689" defTabSz="292660">
              <a:spcBef>
                <a:spcPts val="1002"/>
              </a:spcBef>
              <a:defRPr sz="2660"/>
            </a:pPr>
            <a:r>
              <a:rPr lang="en-AU" dirty="0"/>
              <a:t>These principles led us to an architectural design decision that the </a:t>
            </a:r>
            <a:r>
              <a:rPr lang="en-AU" dirty="0" err="1"/>
              <a:t>iLearn</a:t>
            </a:r>
            <a:r>
              <a:rPr lang="en-AU" dirty="0"/>
              <a:t> system should be service-oriented. </a:t>
            </a:r>
          </a:p>
          <a:p>
            <a:pPr marL="96689" indent="-96689" defTabSz="292660">
              <a:spcBef>
                <a:spcPts val="1002"/>
              </a:spcBef>
              <a:defRPr sz="2660"/>
            </a:pPr>
            <a:r>
              <a:rPr lang="en-AU" dirty="0"/>
              <a:t>Every component in the system is a service. Any service is potentially replaceable and new services can be created by combining existing services. Different services delivering comparable functionality can be provided for students of different ages. </a:t>
            </a:r>
          </a:p>
          <a:p>
            <a:pPr marL="96689" indent="-96689" defTabSz="292660">
              <a:spcBef>
                <a:spcPts val="1002"/>
              </a:spcBef>
              <a:defRPr sz="2660"/>
            </a:pPr>
            <a:r>
              <a:rPr lang="en-AU" dirty="0"/>
              <a:t>Service integration</a:t>
            </a:r>
          </a:p>
          <a:p>
            <a:pPr marL="458077" lvl="1" indent="-229038" defTabSz="292660">
              <a:spcBef>
                <a:spcPts val="1002"/>
              </a:spcBef>
              <a:defRPr sz="2280"/>
            </a:pPr>
            <a:r>
              <a:rPr lang="en-AU" i="1" dirty="0"/>
              <a:t>Full integration</a:t>
            </a:r>
            <a:r>
              <a:rPr lang="en-AU" dirty="0"/>
              <a:t>  Services are aware of and can communicate with other services through their APIs. </a:t>
            </a:r>
          </a:p>
          <a:p>
            <a:pPr marL="458077" lvl="1" indent="-229038" defTabSz="292660">
              <a:spcBef>
                <a:spcPts val="1002"/>
              </a:spcBef>
              <a:defRPr sz="2280"/>
            </a:pPr>
            <a:r>
              <a:rPr lang="en-AU" i="1" dirty="0"/>
              <a:t>Partial integration</a:t>
            </a:r>
            <a:r>
              <a:rPr lang="en-AU" dirty="0"/>
              <a:t> Services may share service components and databases but are not aware of and cannot communicate directly with other application services.</a:t>
            </a:r>
          </a:p>
          <a:p>
            <a:pPr marL="458077" lvl="1" indent="-229038" defTabSz="292660">
              <a:spcBef>
                <a:spcPts val="1002"/>
              </a:spcBef>
              <a:defRPr sz="2280"/>
            </a:pPr>
            <a:r>
              <a:rPr lang="en-AU" i="1" dirty="0"/>
              <a:t>Independent</a:t>
            </a:r>
            <a:r>
              <a:rPr lang="en-AU" dirty="0"/>
              <a:t> These services do not use any shared system services or databases and they are unaware of any other services in the system. They can be replaced by any other comparable service.</a:t>
            </a:r>
          </a:p>
        </p:txBody>
      </p:sp>
      <p:pic>
        <p:nvPicPr>
          <p:cNvPr id="5" name="Picture 4" descr="A picture containing text, stationary, colorful&#10;&#10;Description automatically generated">
            <a:extLst>
              <a:ext uri="{FF2B5EF4-FFF2-40B4-BE49-F238E27FC236}">
                <a16:creationId xmlns:a16="http://schemas.microsoft.com/office/drawing/2014/main" id="{AD468441-14CD-99F4-F22F-AAF4904936C1}"/>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54D6CBAC-CA0E-93A7-1DE6-AD2B9E5C0478}"/>
              </a:ext>
            </a:extLst>
          </p:cNvPr>
          <p:cNvSpPr>
            <a:spLocks noGrp="1"/>
          </p:cNvSpPr>
          <p:nvPr>
            <p:ph type="sldNum" sz="quarter" idx="12"/>
          </p:nvPr>
        </p:nvSpPr>
        <p:spPr/>
        <p:txBody>
          <a:bodyPr/>
          <a:lstStyle/>
          <a:p>
            <a:fld id="{10A01DC5-1685-4615-8240-15192985C6A2}" type="slidenum">
              <a:rPr lang="en-AU" smtClean="0"/>
              <a:pPr/>
              <a:t>34</a:t>
            </a:fld>
            <a:endParaRPr lang="en-AU"/>
          </a:p>
        </p:txBody>
      </p:sp>
      <p:sp>
        <p:nvSpPr>
          <p:cNvPr id="6" name="Footer Placeholder 5">
            <a:extLst>
              <a:ext uri="{FF2B5EF4-FFF2-40B4-BE49-F238E27FC236}">
                <a16:creationId xmlns:a16="http://schemas.microsoft.com/office/drawing/2014/main" id="{85AEA0FA-068F-C9D4-5C72-48F1FDDADE3E}"/>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10" name="Our goal in designing the iLearn system was to create an adaptable, universal system that could be easily updated as new learning tools became available.…">
            <a:extLst>
              <a:ext uri="{FF2B5EF4-FFF2-40B4-BE49-F238E27FC236}">
                <a16:creationId xmlns:a16="http://schemas.microsoft.com/office/drawing/2014/main" id="{B3A16707-74BE-EE80-7D31-06C0BF66E19D}"/>
              </a:ext>
            </a:extLst>
          </p:cNvPr>
          <p:cNvSpPr txBox="1">
            <a:spLocks noGrp="1"/>
          </p:cNvSpPr>
          <p:nvPr>
            <p:ph type="body" sz="quarter" idx="13"/>
          </p:nvPr>
        </p:nvSpPr>
        <p:spPr>
          <a:xfrm>
            <a:off x="324000" y="0"/>
            <a:ext cx="8459788" cy="881149"/>
          </a:xfrm>
          <a:prstGeom prst="rect">
            <a:avLst/>
          </a:prstGeom>
        </p:spPr>
        <p:txBody>
          <a:bodyPr>
            <a:normAutofit lnSpcReduction="10000"/>
          </a:bodyPr>
          <a:lstStyle/>
          <a:p>
            <a:r>
              <a:rPr lang="en-AU" dirty="0"/>
              <a:t>Designing </a:t>
            </a:r>
            <a:r>
              <a:rPr lang="en-AU" dirty="0" err="1"/>
              <a:t>iLearn</a:t>
            </a:r>
            <a:r>
              <a:rPr lang="en-AU" dirty="0"/>
              <a:t> as</a:t>
            </a:r>
          </a:p>
          <a:p>
            <a:r>
              <a:rPr lang="en-AU" dirty="0"/>
              <a:t>a service-oriented system</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484F5F-D15A-8235-D187-C165A0C7A1D0}"/>
              </a:ext>
            </a:extLst>
          </p:cNvPr>
          <p:cNvSpPr>
            <a:spLocks noGrp="1"/>
          </p:cNvSpPr>
          <p:nvPr>
            <p:ph type="body" sz="quarter" idx="13"/>
          </p:nvPr>
        </p:nvSpPr>
        <p:spPr/>
        <p:txBody>
          <a:bodyPr>
            <a:normAutofit lnSpcReduction="10000"/>
          </a:bodyPr>
          <a:lstStyle/>
          <a:p>
            <a:r>
              <a:rPr lang="en-AU" dirty="0"/>
              <a:t>A layered architectural model of the </a:t>
            </a:r>
            <a:r>
              <a:rPr lang="en-AU" dirty="0" err="1"/>
              <a:t>iLearn</a:t>
            </a:r>
            <a:r>
              <a:rPr lang="en-AU" dirty="0"/>
              <a:t> system</a:t>
            </a:r>
          </a:p>
        </p:txBody>
      </p:sp>
      <p:pic>
        <p:nvPicPr>
          <p:cNvPr id="5" name="Picture 4">
            <a:extLst>
              <a:ext uri="{FF2B5EF4-FFF2-40B4-BE49-F238E27FC236}">
                <a16:creationId xmlns:a16="http://schemas.microsoft.com/office/drawing/2014/main" id="{C57CF3A8-774A-294A-BF90-2E233410E812}"/>
              </a:ext>
            </a:extLst>
          </p:cNvPr>
          <p:cNvPicPr>
            <a:picLocks noChangeAspect="1"/>
          </p:cNvPicPr>
          <p:nvPr/>
        </p:nvPicPr>
        <p:blipFill rotWithShape="1">
          <a:blip r:embed="rId2">
            <a:extLst>
              <a:ext uri="{28A0092B-C50C-407E-A947-70E740481C1C}">
                <a14:useLocalDpi xmlns:a14="http://schemas.microsoft.com/office/drawing/2010/main" val="0"/>
              </a:ext>
            </a:extLst>
          </a:blip>
          <a:srcRect t="6631" b="34457"/>
          <a:stretch/>
        </p:blipFill>
        <p:spPr>
          <a:xfrm>
            <a:off x="1645294" y="438859"/>
            <a:ext cx="5757947" cy="4844694"/>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34FC48FF-7D72-D319-9E63-E0A88C128B14}"/>
              </a:ext>
            </a:extLst>
          </p:cNvPr>
          <p:cNvPicPr>
            <a:picLocks noChangeAspect="1"/>
          </p:cNvPicPr>
          <p:nvPr/>
        </p:nvPicPr>
        <p:blipFill>
          <a:blip r:embed="rId3"/>
          <a:stretch>
            <a:fillRect/>
          </a:stretch>
        </p:blipFill>
        <p:spPr>
          <a:xfrm>
            <a:off x="8129069" y="0"/>
            <a:ext cx="1014931" cy="1126446"/>
          </a:xfrm>
          <a:prstGeom prst="rect">
            <a:avLst/>
          </a:prstGeom>
        </p:spPr>
      </p:pic>
      <p:sp>
        <p:nvSpPr>
          <p:cNvPr id="7" name="Slide Number Placeholder 6">
            <a:extLst>
              <a:ext uri="{FF2B5EF4-FFF2-40B4-BE49-F238E27FC236}">
                <a16:creationId xmlns:a16="http://schemas.microsoft.com/office/drawing/2014/main" id="{0C90DCAB-3292-56B3-D12C-B1A9DED3B952}"/>
              </a:ext>
            </a:extLst>
          </p:cNvPr>
          <p:cNvSpPr>
            <a:spLocks noGrp="1"/>
          </p:cNvSpPr>
          <p:nvPr>
            <p:ph type="sldNum" sz="quarter" idx="12"/>
          </p:nvPr>
        </p:nvSpPr>
        <p:spPr/>
        <p:txBody>
          <a:bodyPr/>
          <a:lstStyle/>
          <a:p>
            <a:fld id="{10A01DC5-1685-4615-8240-15192985C6A2}" type="slidenum">
              <a:rPr lang="en-AU" smtClean="0"/>
              <a:pPr/>
              <a:t>35</a:t>
            </a:fld>
            <a:endParaRPr lang="en-AU"/>
          </a:p>
        </p:txBody>
      </p:sp>
      <p:sp>
        <p:nvSpPr>
          <p:cNvPr id="8" name="Footer Placeholder 7">
            <a:extLst>
              <a:ext uri="{FF2B5EF4-FFF2-40B4-BE49-F238E27FC236}">
                <a16:creationId xmlns:a16="http://schemas.microsoft.com/office/drawing/2014/main" id="{58858F2F-916D-4241-C363-3FAF2047FC27}"/>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EB2D81-7FE3-9ABC-A000-0E50ECE109E9}"/>
              </a:ext>
            </a:extLst>
          </p:cNvPr>
          <p:cNvSpPr>
            <a:spLocks noGrp="1"/>
          </p:cNvSpPr>
          <p:nvPr>
            <p:ph idx="1"/>
          </p:nvPr>
        </p:nvSpPr>
        <p:spPr/>
        <p:txBody>
          <a:bodyPr/>
          <a:lstStyle/>
          <a:p>
            <a:r>
              <a:rPr lang="en-AU" dirty="0"/>
              <a:t>The distribution architecture of a software system defines the servers in the system and the allocation of components to these servers. </a:t>
            </a:r>
          </a:p>
          <a:p>
            <a:r>
              <a:rPr lang="en-AU" dirty="0"/>
              <a:t>Client-server architectures are a type of distribution architecture that is suited to applications where clients access a shared database and business logic operations on that data. </a:t>
            </a:r>
          </a:p>
          <a:p>
            <a:r>
              <a:rPr lang="en-AU" dirty="0"/>
              <a:t>In this architecture, the user interface is implemented on the user’s own computer or mobile device. </a:t>
            </a:r>
          </a:p>
          <a:p>
            <a:pPr lvl="1"/>
            <a:r>
              <a:rPr lang="en-AU" dirty="0"/>
              <a:t>Functionality is distributed between the client and one or more server computers.</a:t>
            </a:r>
          </a:p>
        </p:txBody>
      </p:sp>
      <p:sp>
        <p:nvSpPr>
          <p:cNvPr id="202" name="The distribution architecture of a software system defines the servers in the system and the allocation of components to these servers.…"/>
          <p:cNvSpPr txBox="1">
            <a:spLocks noGrp="1"/>
          </p:cNvSpPr>
          <p:nvPr>
            <p:ph type="body" sz="quarter" idx="13"/>
          </p:nvPr>
        </p:nvSpPr>
        <p:spPr>
          <a:prstGeom prst="rect">
            <a:avLst/>
          </a:prstGeom>
        </p:spPr>
        <p:txBody>
          <a:bodyPr>
            <a:normAutofit/>
          </a:bodyPr>
          <a:lstStyle/>
          <a:p>
            <a:r>
              <a:rPr lang="en-AU" dirty="0"/>
              <a:t>Distribution architecture</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BF4CB05A-E367-9511-38FE-EEE91630810F}"/>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EDFEAF91-61B4-5EE7-39E6-2439FDC66063}"/>
              </a:ext>
            </a:extLst>
          </p:cNvPr>
          <p:cNvSpPr>
            <a:spLocks noGrp="1"/>
          </p:cNvSpPr>
          <p:nvPr>
            <p:ph type="sldNum" sz="quarter" idx="12"/>
          </p:nvPr>
        </p:nvSpPr>
        <p:spPr/>
        <p:txBody>
          <a:bodyPr/>
          <a:lstStyle/>
          <a:p>
            <a:fld id="{10A01DC5-1685-4615-8240-15192985C6A2}" type="slidenum">
              <a:rPr lang="en-AU" smtClean="0"/>
              <a:pPr/>
              <a:t>36</a:t>
            </a:fld>
            <a:endParaRPr lang="en-AU"/>
          </a:p>
        </p:txBody>
      </p:sp>
      <p:sp>
        <p:nvSpPr>
          <p:cNvPr id="6" name="Footer Placeholder 5">
            <a:extLst>
              <a:ext uri="{FF2B5EF4-FFF2-40B4-BE49-F238E27FC236}">
                <a16:creationId xmlns:a16="http://schemas.microsoft.com/office/drawing/2014/main" id="{F5A64F47-553A-46A9-E388-EB4480F508E6}"/>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0F5A75-678D-2773-9CF7-03D91C2D4C14}"/>
              </a:ext>
            </a:extLst>
          </p:cNvPr>
          <p:cNvSpPr>
            <a:spLocks noGrp="1"/>
          </p:cNvSpPr>
          <p:nvPr>
            <p:ph type="body" sz="quarter" idx="13"/>
          </p:nvPr>
        </p:nvSpPr>
        <p:spPr/>
        <p:txBody>
          <a:bodyPr/>
          <a:lstStyle/>
          <a:p>
            <a:r>
              <a:rPr lang="en-AU" dirty="0"/>
              <a:t>Client-server architecture</a:t>
            </a:r>
          </a:p>
        </p:txBody>
      </p:sp>
      <p:pic>
        <p:nvPicPr>
          <p:cNvPr id="5" name="Picture 4">
            <a:extLst>
              <a:ext uri="{FF2B5EF4-FFF2-40B4-BE49-F238E27FC236}">
                <a16:creationId xmlns:a16="http://schemas.microsoft.com/office/drawing/2014/main" id="{4104143A-6C37-D94C-B291-415D5E19B829}"/>
              </a:ext>
            </a:extLst>
          </p:cNvPr>
          <p:cNvPicPr>
            <a:picLocks noChangeAspect="1"/>
          </p:cNvPicPr>
          <p:nvPr/>
        </p:nvPicPr>
        <p:blipFill rotWithShape="1">
          <a:blip r:embed="rId2">
            <a:extLst>
              <a:ext uri="{28A0092B-C50C-407E-A947-70E740481C1C}">
                <a14:useLocalDpi xmlns:a14="http://schemas.microsoft.com/office/drawing/2010/main" val="0"/>
              </a:ext>
            </a:extLst>
          </a:blip>
          <a:srcRect l="9335" t="9754" r="9499" b="56939"/>
          <a:stretch/>
        </p:blipFill>
        <p:spPr>
          <a:xfrm>
            <a:off x="1467104" y="798402"/>
            <a:ext cx="6031602" cy="3535004"/>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78BAA747-753F-2F2F-A9D5-C033ACD5D980}"/>
              </a:ext>
            </a:extLst>
          </p:cNvPr>
          <p:cNvPicPr>
            <a:picLocks noChangeAspect="1"/>
          </p:cNvPicPr>
          <p:nvPr/>
        </p:nvPicPr>
        <p:blipFill>
          <a:blip r:embed="rId3"/>
          <a:stretch>
            <a:fillRect/>
          </a:stretch>
        </p:blipFill>
        <p:spPr>
          <a:xfrm>
            <a:off x="8129069" y="0"/>
            <a:ext cx="1014931" cy="1126446"/>
          </a:xfrm>
          <a:prstGeom prst="rect">
            <a:avLst/>
          </a:prstGeom>
        </p:spPr>
      </p:pic>
      <p:sp>
        <p:nvSpPr>
          <p:cNvPr id="7" name="Slide Number Placeholder 6">
            <a:extLst>
              <a:ext uri="{FF2B5EF4-FFF2-40B4-BE49-F238E27FC236}">
                <a16:creationId xmlns:a16="http://schemas.microsoft.com/office/drawing/2014/main" id="{976EA17E-ABE1-C698-2F3B-0731ED067A29}"/>
              </a:ext>
            </a:extLst>
          </p:cNvPr>
          <p:cNvSpPr>
            <a:spLocks noGrp="1"/>
          </p:cNvSpPr>
          <p:nvPr>
            <p:ph type="sldNum" sz="quarter" idx="12"/>
          </p:nvPr>
        </p:nvSpPr>
        <p:spPr/>
        <p:txBody>
          <a:bodyPr/>
          <a:lstStyle/>
          <a:p>
            <a:fld id="{10A01DC5-1685-4615-8240-15192985C6A2}" type="slidenum">
              <a:rPr lang="en-AU" smtClean="0"/>
              <a:pPr/>
              <a:t>37</a:t>
            </a:fld>
            <a:endParaRPr lang="en-AU"/>
          </a:p>
        </p:txBody>
      </p:sp>
      <p:sp>
        <p:nvSpPr>
          <p:cNvPr id="8" name="Footer Placeholder 7">
            <a:extLst>
              <a:ext uri="{FF2B5EF4-FFF2-40B4-BE49-F238E27FC236}">
                <a16:creationId xmlns:a16="http://schemas.microsoft.com/office/drawing/2014/main" id="{1EBD0C56-06A3-2C28-F95B-62C4C6C74C0E}"/>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DDF197-446D-007E-AB4E-E48FBE6F0D26}"/>
              </a:ext>
            </a:extLst>
          </p:cNvPr>
          <p:cNvSpPr>
            <a:spLocks noGrp="1"/>
          </p:cNvSpPr>
          <p:nvPr>
            <p:ph type="body" sz="quarter" idx="13"/>
          </p:nvPr>
        </p:nvSpPr>
        <p:spPr/>
        <p:txBody>
          <a:bodyPr>
            <a:normAutofit/>
          </a:bodyPr>
          <a:lstStyle/>
          <a:p>
            <a:r>
              <a:rPr lang="en-AU" dirty="0"/>
              <a:t>The model-view-controller pattern</a:t>
            </a:r>
          </a:p>
        </p:txBody>
      </p:sp>
      <p:pic>
        <p:nvPicPr>
          <p:cNvPr id="5" name="Picture 4">
            <a:extLst>
              <a:ext uri="{FF2B5EF4-FFF2-40B4-BE49-F238E27FC236}">
                <a16:creationId xmlns:a16="http://schemas.microsoft.com/office/drawing/2014/main" id="{78C33052-DBCD-8445-9232-C75628CA5839}"/>
              </a:ext>
            </a:extLst>
          </p:cNvPr>
          <p:cNvPicPr>
            <a:picLocks noChangeAspect="1"/>
          </p:cNvPicPr>
          <p:nvPr/>
        </p:nvPicPr>
        <p:blipFill rotWithShape="1">
          <a:blip r:embed="rId2">
            <a:extLst>
              <a:ext uri="{28A0092B-C50C-407E-A947-70E740481C1C}">
                <a14:useLocalDpi xmlns:a14="http://schemas.microsoft.com/office/drawing/2010/main" val="0"/>
              </a:ext>
            </a:extLst>
          </a:blip>
          <a:srcRect l="13496" t="9633" r="15446" b="41971"/>
          <a:stretch/>
        </p:blipFill>
        <p:spPr>
          <a:xfrm>
            <a:off x="2447320" y="593321"/>
            <a:ext cx="4790412" cy="4429629"/>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56726D46-B136-6C3C-B9EB-B7D577B6CD75}"/>
              </a:ext>
            </a:extLst>
          </p:cNvPr>
          <p:cNvPicPr>
            <a:picLocks noChangeAspect="1"/>
          </p:cNvPicPr>
          <p:nvPr/>
        </p:nvPicPr>
        <p:blipFill>
          <a:blip r:embed="rId3"/>
          <a:stretch>
            <a:fillRect/>
          </a:stretch>
        </p:blipFill>
        <p:spPr>
          <a:xfrm>
            <a:off x="8129069" y="0"/>
            <a:ext cx="1014931" cy="1126446"/>
          </a:xfrm>
          <a:prstGeom prst="rect">
            <a:avLst/>
          </a:prstGeom>
        </p:spPr>
      </p:pic>
      <p:sp>
        <p:nvSpPr>
          <p:cNvPr id="7" name="Slide Number Placeholder 6">
            <a:extLst>
              <a:ext uri="{FF2B5EF4-FFF2-40B4-BE49-F238E27FC236}">
                <a16:creationId xmlns:a16="http://schemas.microsoft.com/office/drawing/2014/main" id="{D3B588BC-638A-88CF-E4B5-C9E56EDE8E94}"/>
              </a:ext>
            </a:extLst>
          </p:cNvPr>
          <p:cNvSpPr>
            <a:spLocks noGrp="1"/>
          </p:cNvSpPr>
          <p:nvPr>
            <p:ph type="sldNum" sz="quarter" idx="12"/>
          </p:nvPr>
        </p:nvSpPr>
        <p:spPr/>
        <p:txBody>
          <a:bodyPr/>
          <a:lstStyle/>
          <a:p>
            <a:fld id="{10A01DC5-1685-4615-8240-15192985C6A2}" type="slidenum">
              <a:rPr lang="en-AU" smtClean="0"/>
              <a:pPr/>
              <a:t>38</a:t>
            </a:fld>
            <a:endParaRPr lang="en-AU"/>
          </a:p>
        </p:txBody>
      </p:sp>
      <p:sp>
        <p:nvSpPr>
          <p:cNvPr id="8" name="Footer Placeholder 7">
            <a:extLst>
              <a:ext uri="{FF2B5EF4-FFF2-40B4-BE49-F238E27FC236}">
                <a16:creationId xmlns:a16="http://schemas.microsoft.com/office/drawing/2014/main" id="{99CDC0DA-8CEC-C517-00A8-A830C4D9EC2B}"/>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51BF38-4417-DA04-D622-1BF436F66053}"/>
              </a:ext>
            </a:extLst>
          </p:cNvPr>
          <p:cNvSpPr>
            <a:spLocks noGrp="1"/>
          </p:cNvSpPr>
          <p:nvPr>
            <p:ph idx="1"/>
          </p:nvPr>
        </p:nvSpPr>
        <p:spPr/>
        <p:txBody>
          <a:bodyPr/>
          <a:lstStyle/>
          <a:p>
            <a:r>
              <a:rPr lang="en-AU" dirty="0"/>
              <a:t>Client-server communication normally uses the HTTP protocol. </a:t>
            </a:r>
          </a:p>
          <a:p>
            <a:pPr lvl="1"/>
            <a:r>
              <a:rPr lang="en-AU" dirty="0"/>
              <a:t>The client sends a message to the server that includes an instruction such as GET or POST along with the identifier of a resource (usually a URL) on which that instruction should operate. The message may also include additional information, such as information collected from a form. </a:t>
            </a:r>
          </a:p>
          <a:p>
            <a:r>
              <a:rPr lang="en-AU" dirty="0"/>
              <a:t>HTTP is a text-only protocol so structured data has to be represented as text. There are two ways of representing this data that are widely used, namely XML and JSON. </a:t>
            </a:r>
          </a:p>
          <a:p>
            <a:pPr lvl="1"/>
            <a:r>
              <a:rPr lang="en-AU" dirty="0"/>
              <a:t>XML is a markup language with tags used to identify each data item. </a:t>
            </a:r>
          </a:p>
          <a:p>
            <a:pPr lvl="1"/>
            <a:r>
              <a:rPr lang="en-AU" dirty="0"/>
              <a:t>JSON is a simpler representation based on the representation of objects in the </a:t>
            </a:r>
            <a:r>
              <a:rPr lang="en-AU" dirty="0" err="1"/>
              <a:t>Javascript</a:t>
            </a:r>
            <a:r>
              <a:rPr lang="en-AU" dirty="0"/>
              <a:t> language.</a:t>
            </a:r>
          </a:p>
        </p:txBody>
      </p:sp>
      <p:sp>
        <p:nvSpPr>
          <p:cNvPr id="214" name="Client-server communication normally uses the HTTP protocol.…"/>
          <p:cNvSpPr txBox="1">
            <a:spLocks noGrp="1"/>
          </p:cNvSpPr>
          <p:nvPr>
            <p:ph type="body" sz="quarter" idx="13"/>
          </p:nvPr>
        </p:nvSpPr>
        <p:spPr>
          <a:prstGeom prst="rect">
            <a:avLst/>
          </a:prstGeom>
        </p:spPr>
        <p:txBody>
          <a:bodyPr>
            <a:normAutofit/>
          </a:bodyPr>
          <a:lstStyle/>
          <a:p>
            <a:r>
              <a:rPr lang="en-AU" dirty="0"/>
              <a:t>Client-server communication</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44DDA808-2E6F-C92C-41F4-A1D80E00D4EA}"/>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739230B4-572C-951F-5DBA-F580F130DB65}"/>
              </a:ext>
            </a:extLst>
          </p:cNvPr>
          <p:cNvSpPr>
            <a:spLocks noGrp="1"/>
          </p:cNvSpPr>
          <p:nvPr>
            <p:ph type="sldNum" sz="quarter" idx="12"/>
          </p:nvPr>
        </p:nvSpPr>
        <p:spPr/>
        <p:txBody>
          <a:bodyPr/>
          <a:lstStyle/>
          <a:p>
            <a:fld id="{10A01DC5-1685-4615-8240-15192985C6A2}" type="slidenum">
              <a:rPr lang="en-AU" smtClean="0"/>
              <a:pPr/>
              <a:t>39</a:t>
            </a:fld>
            <a:endParaRPr lang="en-AU"/>
          </a:p>
        </p:txBody>
      </p:sp>
      <p:sp>
        <p:nvSpPr>
          <p:cNvPr id="6" name="Footer Placeholder 5">
            <a:extLst>
              <a:ext uri="{FF2B5EF4-FFF2-40B4-BE49-F238E27FC236}">
                <a16:creationId xmlns:a16="http://schemas.microsoft.com/office/drawing/2014/main" id="{ADFC62FA-3DCF-58CF-2A2B-BDEE25350EAC}"/>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28D19A-30FB-ABF1-B779-09FE40023734}"/>
              </a:ext>
            </a:extLst>
          </p:cNvPr>
          <p:cNvSpPr>
            <a:spLocks noGrp="1"/>
          </p:cNvSpPr>
          <p:nvPr>
            <p:ph idx="1"/>
          </p:nvPr>
        </p:nvSpPr>
        <p:spPr/>
        <p:txBody>
          <a:bodyPr/>
          <a:lstStyle/>
          <a:p>
            <a:pPr marL="0" indent="0">
              <a:buNone/>
            </a:pPr>
            <a:endParaRPr lang="en-AU" dirty="0"/>
          </a:p>
          <a:p>
            <a:pPr marL="0" indent="0" algn="just">
              <a:buNone/>
            </a:pPr>
            <a:r>
              <a:rPr lang="en-AU" dirty="0"/>
              <a:t>Architecture is the fundamental organization of a software system embodied in its components, their relationships to each other and to the environment, and the principles guiding its design and evolution.</a:t>
            </a:r>
          </a:p>
          <a:p>
            <a:endParaRPr lang="en-AU" dirty="0"/>
          </a:p>
        </p:txBody>
      </p:sp>
      <p:sp>
        <p:nvSpPr>
          <p:cNvPr id="70" name="Architecture is the fundamental organization of a software system embodied in its components, their relationships to each other and to the environment, and the principles guiding its design and evolution."/>
          <p:cNvSpPr txBox="1">
            <a:spLocks noGrp="1"/>
          </p:cNvSpPr>
          <p:nvPr>
            <p:ph type="body" sz="quarter" idx="13"/>
          </p:nvPr>
        </p:nvSpPr>
        <p:spPr>
          <a:prstGeom prst="rect">
            <a:avLst/>
          </a:prstGeom>
        </p:spPr>
        <p:txBody>
          <a:bodyPr>
            <a:normAutofit lnSpcReduction="10000"/>
          </a:bodyPr>
          <a:lstStyle/>
          <a:p>
            <a:r>
              <a:rPr lang="en-AU" dirty="0"/>
              <a:t>The IEEE definition</a:t>
            </a:r>
          </a:p>
          <a:p>
            <a:r>
              <a:rPr lang="en-AU" dirty="0"/>
              <a:t>of software architecture</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589206FA-982E-E91A-A491-180ECAC8835A}"/>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6282D9AE-15D8-29EB-CA38-448CDF7605D6}"/>
              </a:ext>
            </a:extLst>
          </p:cNvPr>
          <p:cNvSpPr>
            <a:spLocks noGrp="1"/>
          </p:cNvSpPr>
          <p:nvPr>
            <p:ph type="sldNum" sz="quarter" idx="12"/>
          </p:nvPr>
        </p:nvSpPr>
        <p:spPr/>
        <p:txBody>
          <a:bodyPr/>
          <a:lstStyle/>
          <a:p>
            <a:fld id="{10A01DC5-1685-4615-8240-15192985C6A2}" type="slidenum">
              <a:rPr lang="en-AU" smtClean="0"/>
              <a:pPr/>
              <a:t>4</a:t>
            </a:fld>
            <a:endParaRPr lang="en-AU"/>
          </a:p>
        </p:txBody>
      </p:sp>
      <p:sp>
        <p:nvSpPr>
          <p:cNvPr id="6" name="Footer Placeholder 5">
            <a:extLst>
              <a:ext uri="{FF2B5EF4-FFF2-40B4-BE49-F238E27FC236}">
                <a16:creationId xmlns:a16="http://schemas.microsoft.com/office/drawing/2014/main" id="{98118389-F140-03B7-0874-3C5679CD26E0}"/>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5D15DB-8B8D-8B9A-D780-8F980B1DBA6B}"/>
              </a:ext>
            </a:extLst>
          </p:cNvPr>
          <p:cNvSpPr>
            <a:spLocks noGrp="1"/>
          </p:cNvSpPr>
          <p:nvPr>
            <p:ph type="body" sz="quarter" idx="13"/>
          </p:nvPr>
        </p:nvSpPr>
        <p:spPr/>
        <p:txBody>
          <a:bodyPr>
            <a:normAutofit/>
          </a:bodyPr>
          <a:lstStyle/>
          <a:p>
            <a:r>
              <a:rPr lang="en-AU" dirty="0"/>
              <a:t>Multi-tier client-server architecture</a:t>
            </a:r>
          </a:p>
        </p:txBody>
      </p:sp>
      <p:pic>
        <p:nvPicPr>
          <p:cNvPr id="5" name="Picture 4">
            <a:extLst>
              <a:ext uri="{FF2B5EF4-FFF2-40B4-BE49-F238E27FC236}">
                <a16:creationId xmlns:a16="http://schemas.microsoft.com/office/drawing/2014/main" id="{B186BDAD-C173-4E42-BFF6-6BF1ED112A57}"/>
              </a:ext>
            </a:extLst>
          </p:cNvPr>
          <p:cNvPicPr>
            <a:picLocks noChangeAspect="1"/>
          </p:cNvPicPr>
          <p:nvPr/>
        </p:nvPicPr>
        <p:blipFill rotWithShape="1">
          <a:blip r:embed="rId2">
            <a:extLst>
              <a:ext uri="{28A0092B-C50C-407E-A947-70E740481C1C}">
                <a14:useLocalDpi xmlns:a14="http://schemas.microsoft.com/office/drawing/2010/main" val="0"/>
              </a:ext>
            </a:extLst>
          </a:blip>
          <a:srcRect l="6956" t="10170" r="7715" b="56939"/>
          <a:stretch/>
        </p:blipFill>
        <p:spPr>
          <a:xfrm>
            <a:off x="1419674" y="750972"/>
            <a:ext cx="5958998" cy="3280563"/>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3B0EE1C8-8A30-3EDD-0AED-1ADC66C08AEC}"/>
              </a:ext>
            </a:extLst>
          </p:cNvPr>
          <p:cNvPicPr>
            <a:picLocks noChangeAspect="1"/>
          </p:cNvPicPr>
          <p:nvPr/>
        </p:nvPicPr>
        <p:blipFill>
          <a:blip r:embed="rId3"/>
          <a:stretch>
            <a:fillRect/>
          </a:stretch>
        </p:blipFill>
        <p:spPr>
          <a:xfrm>
            <a:off x="8129069" y="0"/>
            <a:ext cx="1014931" cy="1126446"/>
          </a:xfrm>
          <a:prstGeom prst="rect">
            <a:avLst/>
          </a:prstGeom>
        </p:spPr>
      </p:pic>
      <p:sp>
        <p:nvSpPr>
          <p:cNvPr id="7" name="Slide Number Placeholder 6">
            <a:extLst>
              <a:ext uri="{FF2B5EF4-FFF2-40B4-BE49-F238E27FC236}">
                <a16:creationId xmlns:a16="http://schemas.microsoft.com/office/drawing/2014/main" id="{82E87B7D-D398-D560-4CEE-A98092FD122A}"/>
              </a:ext>
            </a:extLst>
          </p:cNvPr>
          <p:cNvSpPr>
            <a:spLocks noGrp="1"/>
          </p:cNvSpPr>
          <p:nvPr>
            <p:ph type="sldNum" sz="quarter" idx="12"/>
          </p:nvPr>
        </p:nvSpPr>
        <p:spPr/>
        <p:txBody>
          <a:bodyPr/>
          <a:lstStyle/>
          <a:p>
            <a:fld id="{10A01DC5-1685-4615-8240-15192985C6A2}" type="slidenum">
              <a:rPr lang="en-AU" smtClean="0"/>
              <a:pPr/>
              <a:t>40</a:t>
            </a:fld>
            <a:endParaRPr lang="en-AU"/>
          </a:p>
        </p:txBody>
      </p:sp>
      <p:sp>
        <p:nvSpPr>
          <p:cNvPr id="8" name="Footer Placeholder 7">
            <a:extLst>
              <a:ext uri="{FF2B5EF4-FFF2-40B4-BE49-F238E27FC236}">
                <a16:creationId xmlns:a16="http://schemas.microsoft.com/office/drawing/2014/main" id="{6A1A52D8-229B-390B-2E0D-4509A8932F8B}"/>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9851A3-4D46-E54F-4997-41356B3F2C67}"/>
              </a:ext>
            </a:extLst>
          </p:cNvPr>
          <p:cNvSpPr>
            <a:spLocks noGrp="1"/>
          </p:cNvSpPr>
          <p:nvPr>
            <p:ph idx="1"/>
          </p:nvPr>
        </p:nvSpPr>
        <p:spPr/>
        <p:txBody>
          <a:bodyPr/>
          <a:lstStyle/>
          <a:p>
            <a:r>
              <a:rPr lang="en-AU" dirty="0"/>
              <a:t>Services in a service-oriented architecture are stateless components, which means that they can be replicated and can migrate from one computer to another. </a:t>
            </a:r>
          </a:p>
          <a:p>
            <a:r>
              <a:rPr lang="en-AU" dirty="0"/>
              <a:t>Many servers may be involved in providing services</a:t>
            </a:r>
          </a:p>
          <a:p>
            <a:r>
              <a:rPr lang="en-AU" dirty="0"/>
              <a:t>A service-oriented architecture is usually easier to scale as demand increases and is resilient to failure.</a:t>
            </a:r>
          </a:p>
        </p:txBody>
      </p:sp>
      <p:sp>
        <p:nvSpPr>
          <p:cNvPr id="222" name="Services in a service-oriented architecture are stateless components, which means that they can be replicated and can migrate from one computer to another.…"/>
          <p:cNvSpPr txBox="1">
            <a:spLocks noGrp="1"/>
          </p:cNvSpPr>
          <p:nvPr>
            <p:ph type="body" sz="quarter" idx="13"/>
          </p:nvPr>
        </p:nvSpPr>
        <p:spPr>
          <a:prstGeom prst="rect">
            <a:avLst/>
          </a:prstGeom>
        </p:spPr>
        <p:txBody>
          <a:bodyPr>
            <a:normAutofit/>
          </a:bodyPr>
          <a:lstStyle/>
          <a:p>
            <a:r>
              <a:rPr lang="en-AU" dirty="0"/>
              <a:t>Service-oriented architecture</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DD8AE27B-8229-C10C-C136-A069CE99C2C7}"/>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6A4CE3D7-50B9-0A83-7959-F2F0BDC0189A}"/>
              </a:ext>
            </a:extLst>
          </p:cNvPr>
          <p:cNvSpPr>
            <a:spLocks noGrp="1"/>
          </p:cNvSpPr>
          <p:nvPr>
            <p:ph type="sldNum" sz="quarter" idx="12"/>
          </p:nvPr>
        </p:nvSpPr>
        <p:spPr/>
        <p:txBody>
          <a:bodyPr/>
          <a:lstStyle/>
          <a:p>
            <a:fld id="{10A01DC5-1685-4615-8240-15192985C6A2}" type="slidenum">
              <a:rPr lang="en-AU" smtClean="0"/>
              <a:pPr/>
              <a:t>41</a:t>
            </a:fld>
            <a:endParaRPr lang="en-AU"/>
          </a:p>
        </p:txBody>
      </p:sp>
      <p:sp>
        <p:nvSpPr>
          <p:cNvPr id="6" name="Footer Placeholder 5">
            <a:extLst>
              <a:ext uri="{FF2B5EF4-FFF2-40B4-BE49-F238E27FC236}">
                <a16:creationId xmlns:a16="http://schemas.microsoft.com/office/drawing/2014/main" id="{D0DA27BA-B556-3836-F51B-423D5560293A}"/>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6B2585-0C98-9B41-9000-D538F1875574}"/>
              </a:ext>
            </a:extLst>
          </p:cNvPr>
          <p:cNvSpPr>
            <a:spLocks noGrp="1"/>
          </p:cNvSpPr>
          <p:nvPr>
            <p:ph type="body" sz="quarter" idx="13"/>
          </p:nvPr>
        </p:nvSpPr>
        <p:spPr/>
        <p:txBody>
          <a:bodyPr/>
          <a:lstStyle/>
          <a:p>
            <a:r>
              <a:rPr lang="en-AU" dirty="0"/>
              <a:t>Service-oriented architecture</a:t>
            </a:r>
          </a:p>
        </p:txBody>
      </p:sp>
      <p:pic>
        <p:nvPicPr>
          <p:cNvPr id="5" name="Picture 4">
            <a:extLst>
              <a:ext uri="{FF2B5EF4-FFF2-40B4-BE49-F238E27FC236}">
                <a16:creationId xmlns:a16="http://schemas.microsoft.com/office/drawing/2014/main" id="{54200B18-4CF0-744B-B3DF-0F3E0DB9FA45}"/>
              </a:ext>
            </a:extLst>
          </p:cNvPr>
          <p:cNvPicPr>
            <a:picLocks noChangeAspect="1"/>
          </p:cNvPicPr>
          <p:nvPr/>
        </p:nvPicPr>
        <p:blipFill rotWithShape="1">
          <a:blip r:embed="rId2">
            <a:extLst>
              <a:ext uri="{28A0092B-C50C-407E-A947-70E740481C1C}">
                <a14:useLocalDpi xmlns:a14="http://schemas.microsoft.com/office/drawing/2010/main" val="0"/>
              </a:ext>
            </a:extLst>
          </a:blip>
          <a:srcRect t="8921" b="54650"/>
          <a:stretch/>
        </p:blipFill>
        <p:spPr>
          <a:xfrm>
            <a:off x="871087" y="781173"/>
            <a:ext cx="7401827" cy="3851140"/>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5198DFEA-0B9F-433A-3511-933B6A18632C}"/>
              </a:ext>
            </a:extLst>
          </p:cNvPr>
          <p:cNvPicPr>
            <a:picLocks noChangeAspect="1"/>
          </p:cNvPicPr>
          <p:nvPr/>
        </p:nvPicPr>
        <p:blipFill>
          <a:blip r:embed="rId3"/>
          <a:stretch>
            <a:fillRect/>
          </a:stretch>
        </p:blipFill>
        <p:spPr>
          <a:xfrm>
            <a:off x="8129069" y="0"/>
            <a:ext cx="1014931" cy="1126446"/>
          </a:xfrm>
          <a:prstGeom prst="rect">
            <a:avLst/>
          </a:prstGeom>
        </p:spPr>
      </p:pic>
      <p:sp>
        <p:nvSpPr>
          <p:cNvPr id="7" name="Slide Number Placeholder 6">
            <a:extLst>
              <a:ext uri="{FF2B5EF4-FFF2-40B4-BE49-F238E27FC236}">
                <a16:creationId xmlns:a16="http://schemas.microsoft.com/office/drawing/2014/main" id="{E60C423D-4912-15D9-D792-C7EC21C9F719}"/>
              </a:ext>
            </a:extLst>
          </p:cNvPr>
          <p:cNvSpPr>
            <a:spLocks noGrp="1"/>
          </p:cNvSpPr>
          <p:nvPr>
            <p:ph type="sldNum" sz="quarter" idx="12"/>
          </p:nvPr>
        </p:nvSpPr>
        <p:spPr/>
        <p:txBody>
          <a:bodyPr/>
          <a:lstStyle/>
          <a:p>
            <a:fld id="{10A01DC5-1685-4615-8240-15192985C6A2}" type="slidenum">
              <a:rPr lang="en-AU" smtClean="0"/>
              <a:pPr/>
              <a:t>42</a:t>
            </a:fld>
            <a:endParaRPr lang="en-AU"/>
          </a:p>
        </p:txBody>
      </p:sp>
      <p:sp>
        <p:nvSpPr>
          <p:cNvPr id="8" name="Footer Placeholder 7">
            <a:extLst>
              <a:ext uri="{FF2B5EF4-FFF2-40B4-BE49-F238E27FC236}">
                <a16:creationId xmlns:a16="http://schemas.microsoft.com/office/drawing/2014/main" id="{83A61E22-80B7-AC92-DF5D-6B2D79917B83}"/>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9A6D62-0459-D9E8-E6A5-4AD1BF195EB9}"/>
              </a:ext>
            </a:extLst>
          </p:cNvPr>
          <p:cNvSpPr>
            <a:spLocks noGrp="1"/>
          </p:cNvSpPr>
          <p:nvPr>
            <p:ph idx="1"/>
          </p:nvPr>
        </p:nvSpPr>
        <p:spPr/>
        <p:txBody>
          <a:bodyPr>
            <a:normAutofit fontScale="92500" lnSpcReduction="20000"/>
          </a:bodyPr>
          <a:lstStyle/>
          <a:p>
            <a:r>
              <a:rPr lang="en-AU" dirty="0"/>
              <a:t>Data type and data updates</a:t>
            </a:r>
          </a:p>
          <a:p>
            <a:pPr lvl="1"/>
            <a:r>
              <a:rPr lang="en-AU" dirty="0"/>
              <a:t>If you are mostly using structured data that may be updated by different system features, it is usually best to have a single shared database that provides locking and transaction management.  If data is distributed across services, you need a way to keep it consistent and this adds overhead to your system.</a:t>
            </a:r>
          </a:p>
          <a:p>
            <a:r>
              <a:rPr lang="en-AU" dirty="0"/>
              <a:t>Change frequency</a:t>
            </a:r>
          </a:p>
          <a:p>
            <a:pPr lvl="1"/>
            <a:r>
              <a:rPr lang="en-AU" dirty="0"/>
              <a:t>If you anticipate that system components will be regularly changed or replaced, then isolating these components as separate services simplifies those changes.</a:t>
            </a:r>
          </a:p>
          <a:p>
            <a:r>
              <a:rPr lang="en-AU" dirty="0"/>
              <a:t>The system execution platform</a:t>
            </a:r>
          </a:p>
          <a:p>
            <a:pPr lvl="1"/>
            <a:r>
              <a:rPr lang="en-AU" dirty="0"/>
              <a:t>If you plan to run your system on the cloud with users accessing it over the Internet, it is usually best to implement it as a service-oriented architecture because scaling the system is simpler. </a:t>
            </a:r>
          </a:p>
          <a:p>
            <a:pPr lvl="1"/>
            <a:r>
              <a:rPr lang="en-AU" dirty="0"/>
              <a:t>If your product is a business system that runs on local servers, a multi-tier architecture may be more appropriate.</a:t>
            </a:r>
          </a:p>
        </p:txBody>
      </p:sp>
      <p:sp>
        <p:nvSpPr>
          <p:cNvPr id="230" name="Data type and data updates…"/>
          <p:cNvSpPr txBox="1">
            <a:spLocks noGrp="1"/>
          </p:cNvSpPr>
          <p:nvPr>
            <p:ph type="body" sz="quarter" idx="13"/>
          </p:nvPr>
        </p:nvSpPr>
        <p:spPr>
          <a:prstGeom prst="rect">
            <a:avLst/>
          </a:prstGeom>
        </p:spPr>
        <p:txBody>
          <a:bodyPr>
            <a:normAutofit/>
          </a:bodyPr>
          <a:lstStyle/>
          <a:p>
            <a:r>
              <a:rPr lang="en-AU" dirty="0"/>
              <a:t>Issues in architectural choice</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BDF2A4A6-E3D3-4BBB-C9B3-FD0257048120}"/>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1B66E98E-0E62-2D8E-4B05-BBA59C36110F}"/>
              </a:ext>
            </a:extLst>
          </p:cNvPr>
          <p:cNvSpPr>
            <a:spLocks noGrp="1"/>
          </p:cNvSpPr>
          <p:nvPr>
            <p:ph type="sldNum" sz="quarter" idx="12"/>
          </p:nvPr>
        </p:nvSpPr>
        <p:spPr/>
        <p:txBody>
          <a:bodyPr/>
          <a:lstStyle/>
          <a:p>
            <a:fld id="{10A01DC5-1685-4615-8240-15192985C6A2}" type="slidenum">
              <a:rPr lang="en-AU" smtClean="0"/>
              <a:pPr/>
              <a:t>43</a:t>
            </a:fld>
            <a:endParaRPr lang="en-AU"/>
          </a:p>
        </p:txBody>
      </p:sp>
      <p:sp>
        <p:nvSpPr>
          <p:cNvPr id="6" name="Footer Placeholder 5">
            <a:extLst>
              <a:ext uri="{FF2B5EF4-FFF2-40B4-BE49-F238E27FC236}">
                <a16:creationId xmlns:a16="http://schemas.microsoft.com/office/drawing/2014/main" id="{1F42D58A-13EE-45AD-2EC7-1A807C11527F}"/>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AD9169-135B-7EF3-DC71-2F40E38C056A}"/>
              </a:ext>
            </a:extLst>
          </p:cNvPr>
          <p:cNvSpPr>
            <a:spLocks noGrp="1"/>
          </p:cNvSpPr>
          <p:nvPr>
            <p:ph idx="1"/>
          </p:nvPr>
        </p:nvSpPr>
        <p:spPr/>
        <p:txBody>
          <a:bodyPr>
            <a:normAutofit fontScale="85000" lnSpcReduction="20000"/>
          </a:bodyPr>
          <a:lstStyle/>
          <a:p>
            <a:r>
              <a:rPr lang="en-AU" i="1" dirty="0"/>
              <a:t>Database</a:t>
            </a:r>
            <a:br>
              <a:rPr lang="en-AU" dirty="0"/>
            </a:br>
            <a:r>
              <a:rPr lang="en-AU" dirty="0"/>
              <a:t>Should you use a relational SQL database or an unstructured NOSQL database?</a:t>
            </a:r>
          </a:p>
          <a:p>
            <a:r>
              <a:rPr lang="en-AU" i="1" dirty="0"/>
              <a:t>Platform</a:t>
            </a:r>
            <a:br>
              <a:rPr lang="en-AU" dirty="0"/>
            </a:br>
            <a:r>
              <a:rPr lang="en-AU" dirty="0"/>
              <a:t>Should you deliver your product on a mobile app and/or a web platform?</a:t>
            </a:r>
          </a:p>
          <a:p>
            <a:r>
              <a:rPr lang="en-AU" i="1" dirty="0"/>
              <a:t>Server</a:t>
            </a:r>
            <a:br>
              <a:rPr lang="en-AU" dirty="0"/>
            </a:br>
            <a:r>
              <a:rPr lang="en-AU" dirty="0"/>
              <a:t>Should you use dedicated in-house servers or design your system to run on a public cloud? If a public cloud, should you use Amazon, Google, Microsoft, or some other option?</a:t>
            </a:r>
          </a:p>
          <a:p>
            <a:r>
              <a:rPr lang="en-AU" i="1" dirty="0"/>
              <a:t>Open source</a:t>
            </a:r>
            <a:br>
              <a:rPr lang="en-AU" dirty="0"/>
            </a:br>
            <a:r>
              <a:rPr lang="en-AU" dirty="0"/>
              <a:t>Are there suitable open-source components that you could incorporate into your products?</a:t>
            </a:r>
          </a:p>
          <a:p>
            <a:r>
              <a:rPr lang="en-AU" i="1" dirty="0"/>
              <a:t>Development tools</a:t>
            </a:r>
            <a:br>
              <a:rPr lang="en-AU" dirty="0"/>
            </a:br>
            <a:r>
              <a:rPr lang="en-AU" dirty="0"/>
              <a:t>Do your development tools embed architectural assumptions about the software being developed that limit your architectural choices?</a:t>
            </a:r>
          </a:p>
        </p:txBody>
      </p:sp>
      <p:sp>
        <p:nvSpPr>
          <p:cNvPr id="234" name="Database Should you use a relational SQL database or an unstructured NOSQL database?…"/>
          <p:cNvSpPr txBox="1">
            <a:spLocks noGrp="1"/>
          </p:cNvSpPr>
          <p:nvPr>
            <p:ph type="body" sz="quarter" idx="13"/>
          </p:nvPr>
        </p:nvSpPr>
        <p:spPr>
          <a:prstGeom prst="rect">
            <a:avLst/>
          </a:prstGeom>
        </p:spPr>
        <p:txBody>
          <a:bodyPr>
            <a:normAutofit/>
          </a:bodyPr>
          <a:lstStyle/>
          <a:p>
            <a:r>
              <a:rPr lang="en-AU" dirty="0"/>
              <a:t>Technology choices</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4237CA86-2464-F84F-478A-1C16A0492C89}"/>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E0619146-9DCE-BE65-A648-3E13E002CA7F}"/>
              </a:ext>
            </a:extLst>
          </p:cNvPr>
          <p:cNvSpPr>
            <a:spLocks noGrp="1"/>
          </p:cNvSpPr>
          <p:nvPr>
            <p:ph type="sldNum" sz="quarter" idx="12"/>
          </p:nvPr>
        </p:nvSpPr>
        <p:spPr/>
        <p:txBody>
          <a:bodyPr/>
          <a:lstStyle/>
          <a:p>
            <a:fld id="{10A01DC5-1685-4615-8240-15192985C6A2}" type="slidenum">
              <a:rPr lang="en-AU" smtClean="0"/>
              <a:pPr/>
              <a:t>44</a:t>
            </a:fld>
            <a:endParaRPr lang="en-AU"/>
          </a:p>
        </p:txBody>
      </p:sp>
      <p:sp>
        <p:nvSpPr>
          <p:cNvPr id="6" name="Footer Placeholder 5">
            <a:extLst>
              <a:ext uri="{FF2B5EF4-FFF2-40B4-BE49-F238E27FC236}">
                <a16:creationId xmlns:a16="http://schemas.microsoft.com/office/drawing/2014/main" id="{D6C17BA1-4DFD-E50F-67C4-1DD8C3AEC13F}"/>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CEDA51-8767-21F9-907A-62154201E09A}"/>
              </a:ext>
            </a:extLst>
          </p:cNvPr>
          <p:cNvSpPr>
            <a:spLocks noGrp="1"/>
          </p:cNvSpPr>
          <p:nvPr>
            <p:ph idx="1"/>
          </p:nvPr>
        </p:nvSpPr>
        <p:spPr/>
        <p:txBody>
          <a:bodyPr>
            <a:normAutofit fontScale="92500" lnSpcReduction="10000"/>
          </a:bodyPr>
          <a:lstStyle/>
          <a:p>
            <a:endParaRPr lang="en-AU" dirty="0"/>
          </a:p>
          <a:p>
            <a:r>
              <a:rPr lang="en-AU" dirty="0"/>
              <a:t>There are two kinds of database that are now commonly used: </a:t>
            </a:r>
          </a:p>
          <a:p>
            <a:pPr lvl="1"/>
            <a:r>
              <a:rPr lang="en-AU" dirty="0"/>
              <a:t>Relational databases, where the data is organised into structured tables</a:t>
            </a:r>
          </a:p>
          <a:p>
            <a:pPr lvl="1"/>
            <a:r>
              <a:rPr lang="en-AU" dirty="0"/>
              <a:t>NoSQL databases, in which the data has a more flexible, user-defined organization.  </a:t>
            </a:r>
          </a:p>
          <a:p>
            <a:r>
              <a:rPr lang="en-AU" dirty="0"/>
              <a:t>Relational databases, such as MySQL, are particularly suitable for situations where you need transaction management and the data structures are predictable and fairly simple. </a:t>
            </a:r>
          </a:p>
          <a:p>
            <a:r>
              <a:rPr lang="en-AU" dirty="0"/>
              <a:t>NoSQL databases, such as MongoDB, are more flexible and potentially more efficient than relational databases for data analysis. </a:t>
            </a:r>
          </a:p>
          <a:p>
            <a:pPr lvl="1"/>
            <a:r>
              <a:rPr lang="en-AU" dirty="0"/>
              <a:t>NoSQL databases allow data to be organized hierarchically rather than as flat tables and this allows for more efficient concurrent processing of ‘big data’.</a:t>
            </a:r>
          </a:p>
        </p:txBody>
      </p:sp>
      <p:sp>
        <p:nvSpPr>
          <p:cNvPr id="238" name="There are two kinds of database that are now commonly used:…"/>
          <p:cNvSpPr txBox="1">
            <a:spLocks noGrp="1"/>
          </p:cNvSpPr>
          <p:nvPr>
            <p:ph type="body" sz="quarter" idx="13"/>
          </p:nvPr>
        </p:nvSpPr>
        <p:spPr>
          <a:prstGeom prst="rect">
            <a:avLst/>
          </a:prstGeom>
        </p:spPr>
        <p:txBody>
          <a:bodyPr>
            <a:normAutofit/>
          </a:bodyPr>
          <a:lstStyle/>
          <a:p>
            <a:r>
              <a:rPr lang="en-AU" dirty="0"/>
              <a:t>Database</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57E524AF-FF19-9BD5-BB9F-E1E173B1E5D2}"/>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67FFAFE7-0B62-FAB5-28C8-C16D8357B8FB}"/>
              </a:ext>
            </a:extLst>
          </p:cNvPr>
          <p:cNvSpPr>
            <a:spLocks noGrp="1"/>
          </p:cNvSpPr>
          <p:nvPr>
            <p:ph type="sldNum" sz="quarter" idx="12"/>
          </p:nvPr>
        </p:nvSpPr>
        <p:spPr/>
        <p:txBody>
          <a:bodyPr/>
          <a:lstStyle/>
          <a:p>
            <a:fld id="{10A01DC5-1685-4615-8240-15192985C6A2}" type="slidenum">
              <a:rPr lang="en-AU" smtClean="0"/>
              <a:pPr/>
              <a:t>45</a:t>
            </a:fld>
            <a:endParaRPr lang="en-AU"/>
          </a:p>
        </p:txBody>
      </p:sp>
      <p:sp>
        <p:nvSpPr>
          <p:cNvPr id="6" name="Footer Placeholder 5">
            <a:extLst>
              <a:ext uri="{FF2B5EF4-FFF2-40B4-BE49-F238E27FC236}">
                <a16:creationId xmlns:a16="http://schemas.microsoft.com/office/drawing/2014/main" id="{ED74BEF6-DC04-834B-9EF1-FE224ED5AC5A}"/>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A161B3-FCA6-841B-2FCF-7032406422C1}"/>
              </a:ext>
            </a:extLst>
          </p:cNvPr>
          <p:cNvSpPr>
            <a:spLocks noGrp="1"/>
          </p:cNvSpPr>
          <p:nvPr>
            <p:ph idx="1"/>
          </p:nvPr>
        </p:nvSpPr>
        <p:spPr/>
        <p:txBody>
          <a:bodyPr>
            <a:normAutofit fontScale="55000" lnSpcReduction="20000"/>
          </a:bodyPr>
          <a:lstStyle/>
          <a:p>
            <a:pPr marL="99742" indent="-99742" defTabSz="301902">
              <a:spcBef>
                <a:spcPts val="1002"/>
              </a:spcBef>
              <a:defRPr sz="2744"/>
            </a:pPr>
            <a:r>
              <a:rPr lang="en-AU" dirty="0"/>
              <a:t>Delivery can be as a web-based or a mobile product or both</a:t>
            </a:r>
          </a:p>
          <a:p>
            <a:pPr marL="99742" indent="-99742" defTabSz="301902">
              <a:spcBef>
                <a:spcPts val="1002"/>
              </a:spcBef>
              <a:defRPr sz="2744"/>
            </a:pPr>
            <a:r>
              <a:rPr lang="en-AU" dirty="0"/>
              <a:t>Mobile issues:</a:t>
            </a:r>
          </a:p>
          <a:p>
            <a:pPr marL="472542" lvl="1" indent="-236270" defTabSz="301902">
              <a:spcBef>
                <a:spcPts val="1002"/>
              </a:spcBef>
              <a:defRPr sz="2352"/>
            </a:pPr>
            <a:r>
              <a:rPr lang="en-AU" i="1" dirty="0"/>
              <a:t>Intermittent connectivity</a:t>
            </a:r>
            <a:r>
              <a:rPr lang="en-AU" dirty="0"/>
              <a:t> You must be able to provide a limited service without network connectivity.</a:t>
            </a:r>
          </a:p>
          <a:p>
            <a:pPr marL="472542" lvl="1" indent="-236270" defTabSz="301902">
              <a:spcBef>
                <a:spcPts val="1002"/>
              </a:spcBef>
              <a:defRPr sz="2352"/>
            </a:pPr>
            <a:r>
              <a:rPr lang="en-AU" i="1" dirty="0"/>
              <a:t>Processor power</a:t>
            </a:r>
            <a:r>
              <a:rPr lang="en-AU" dirty="0"/>
              <a:t> Mobile devices have less powerful processors, so you need to minimize computationally-intensive operations. </a:t>
            </a:r>
          </a:p>
          <a:p>
            <a:pPr marL="472542" lvl="1" indent="-236270" defTabSz="301902">
              <a:spcBef>
                <a:spcPts val="1002"/>
              </a:spcBef>
              <a:defRPr sz="2352"/>
            </a:pPr>
            <a:r>
              <a:rPr lang="en-AU" i="1" dirty="0"/>
              <a:t>Power management</a:t>
            </a:r>
            <a:r>
              <a:rPr lang="en-AU" dirty="0"/>
              <a:t>  Mobile battery life is limited so you should try to minimize the power used by your application.</a:t>
            </a:r>
          </a:p>
          <a:p>
            <a:pPr marL="472542" lvl="1" indent="-236270" defTabSz="301902">
              <a:spcBef>
                <a:spcPts val="1002"/>
              </a:spcBef>
              <a:defRPr sz="2352"/>
            </a:pPr>
            <a:r>
              <a:rPr lang="en-AU" i="1" dirty="0"/>
              <a:t>On-screen keyboard</a:t>
            </a:r>
            <a:r>
              <a:rPr lang="en-AU" dirty="0"/>
              <a:t> On-screen keyboards are slow and error-prone. You should minimize input using the screen keyboard to reduce user frustration.</a:t>
            </a:r>
          </a:p>
          <a:p>
            <a:pPr marL="99742" indent="-99742" defTabSz="301902">
              <a:spcBef>
                <a:spcPts val="1002"/>
              </a:spcBef>
              <a:defRPr sz="2744"/>
            </a:pPr>
            <a:r>
              <a:rPr lang="en-AU" dirty="0"/>
              <a:t>To deal with these differences, you usually need separate browser-based and mobile versions of your product front-end. </a:t>
            </a:r>
          </a:p>
          <a:p>
            <a:pPr marL="472542" lvl="1" indent="-236270" defTabSz="301902">
              <a:spcBef>
                <a:spcPts val="1002"/>
              </a:spcBef>
              <a:defRPr sz="2352"/>
            </a:pPr>
            <a:r>
              <a:rPr lang="en-AU" dirty="0"/>
              <a:t> You may need a completely different decomposition architecture in these different versions to ensure that performance and other characteristics are maintained.</a:t>
            </a:r>
          </a:p>
        </p:txBody>
      </p:sp>
      <p:pic>
        <p:nvPicPr>
          <p:cNvPr id="5" name="Picture 4" descr="A picture containing text, stationary, colorful&#10;&#10;Description automatically generated">
            <a:extLst>
              <a:ext uri="{FF2B5EF4-FFF2-40B4-BE49-F238E27FC236}">
                <a16:creationId xmlns:a16="http://schemas.microsoft.com/office/drawing/2014/main" id="{A9C815B4-5497-F0BE-5EFF-29819AFCEB36}"/>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03441CF6-83FF-6CC4-35FA-1F7580B7225A}"/>
              </a:ext>
            </a:extLst>
          </p:cNvPr>
          <p:cNvSpPr>
            <a:spLocks noGrp="1"/>
          </p:cNvSpPr>
          <p:nvPr>
            <p:ph type="sldNum" sz="quarter" idx="12"/>
          </p:nvPr>
        </p:nvSpPr>
        <p:spPr/>
        <p:txBody>
          <a:bodyPr/>
          <a:lstStyle/>
          <a:p>
            <a:fld id="{10A01DC5-1685-4615-8240-15192985C6A2}" type="slidenum">
              <a:rPr lang="en-AU" smtClean="0"/>
              <a:pPr/>
              <a:t>46</a:t>
            </a:fld>
            <a:endParaRPr lang="en-AU"/>
          </a:p>
        </p:txBody>
      </p:sp>
      <p:sp>
        <p:nvSpPr>
          <p:cNvPr id="6" name="Footer Placeholder 5">
            <a:extLst>
              <a:ext uri="{FF2B5EF4-FFF2-40B4-BE49-F238E27FC236}">
                <a16:creationId xmlns:a16="http://schemas.microsoft.com/office/drawing/2014/main" id="{A0718D12-98EF-B2E2-AF6C-EE1A2898FBEC}"/>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7" name="There are two kinds of database that are now commonly used:…">
            <a:extLst>
              <a:ext uri="{FF2B5EF4-FFF2-40B4-BE49-F238E27FC236}">
                <a16:creationId xmlns:a16="http://schemas.microsoft.com/office/drawing/2014/main" id="{CBD7B58D-4460-F6FF-6260-73D73C3678F3}"/>
              </a:ext>
            </a:extLst>
          </p:cNvPr>
          <p:cNvSpPr txBox="1">
            <a:spLocks noGrp="1"/>
          </p:cNvSpPr>
          <p:nvPr>
            <p:ph type="body" sz="quarter" idx="13"/>
          </p:nvPr>
        </p:nvSpPr>
        <p:spPr>
          <a:xfrm>
            <a:off x="324000" y="0"/>
            <a:ext cx="8459788" cy="881149"/>
          </a:xfrm>
          <a:prstGeom prst="rect">
            <a:avLst/>
          </a:prstGeom>
        </p:spPr>
        <p:txBody>
          <a:bodyPr>
            <a:normAutofit/>
          </a:bodyPr>
          <a:lstStyle/>
          <a:p>
            <a:r>
              <a:rPr lang="en-AU" dirty="0"/>
              <a:t>Delivery platform</a:t>
            </a: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4EEF1E-E727-A061-1EBB-E84690424C9A}"/>
              </a:ext>
            </a:extLst>
          </p:cNvPr>
          <p:cNvSpPr>
            <a:spLocks noGrp="1"/>
          </p:cNvSpPr>
          <p:nvPr>
            <p:ph idx="1"/>
          </p:nvPr>
        </p:nvSpPr>
        <p:spPr/>
        <p:txBody>
          <a:bodyPr>
            <a:normAutofit lnSpcReduction="10000"/>
          </a:bodyPr>
          <a:lstStyle/>
          <a:p>
            <a:endParaRPr lang="en-AU" dirty="0"/>
          </a:p>
          <a:p>
            <a:r>
              <a:rPr lang="en-AU" dirty="0"/>
              <a:t>A key decision that you have to make is whether to design your system to run on customer servers or to run on the cloud. </a:t>
            </a:r>
          </a:p>
          <a:p>
            <a:r>
              <a:rPr lang="en-AU" dirty="0"/>
              <a:t>For consumer products that are not simply mobile apps I think it almost always makes sense to develop for the cloud.  </a:t>
            </a:r>
          </a:p>
          <a:p>
            <a:r>
              <a:rPr lang="en-AU" dirty="0"/>
              <a:t>For business products, it is a more difficult decision. </a:t>
            </a:r>
          </a:p>
          <a:p>
            <a:pPr lvl="1"/>
            <a:r>
              <a:rPr lang="en-AU" dirty="0"/>
              <a:t>Some businesses are concerned about cloud security and prefer to run their systems on in-house servers. They may have a predictable pattern of system usage so there is less need to design your system to cope with large changes in demand.</a:t>
            </a:r>
          </a:p>
          <a:p>
            <a:r>
              <a:rPr lang="en-AU" dirty="0"/>
              <a:t>An important choice you have to make if you are running your software on the cloud is which cloud provider to use.</a:t>
            </a:r>
          </a:p>
        </p:txBody>
      </p:sp>
      <p:sp>
        <p:nvSpPr>
          <p:cNvPr id="246" name="A key decision that you have to make is whether to design your system to run on customer servers or to run on the cloud.…"/>
          <p:cNvSpPr txBox="1">
            <a:spLocks noGrp="1"/>
          </p:cNvSpPr>
          <p:nvPr>
            <p:ph type="body" sz="quarter" idx="13"/>
          </p:nvPr>
        </p:nvSpPr>
        <p:spPr>
          <a:prstGeom prst="rect">
            <a:avLst/>
          </a:prstGeom>
        </p:spPr>
        <p:txBody>
          <a:bodyPr>
            <a:normAutofit/>
          </a:bodyPr>
          <a:lstStyle/>
          <a:p>
            <a:r>
              <a:rPr lang="en-AU" dirty="0"/>
              <a:t>Server</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C7BC3F9D-E203-399F-53C5-F1025A757966}"/>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6A6631B3-5514-0932-7EF4-5C66B03C5BC7}"/>
              </a:ext>
            </a:extLst>
          </p:cNvPr>
          <p:cNvSpPr>
            <a:spLocks noGrp="1"/>
          </p:cNvSpPr>
          <p:nvPr>
            <p:ph type="sldNum" sz="quarter" idx="12"/>
          </p:nvPr>
        </p:nvSpPr>
        <p:spPr/>
        <p:txBody>
          <a:bodyPr/>
          <a:lstStyle/>
          <a:p>
            <a:fld id="{10A01DC5-1685-4615-8240-15192985C6A2}" type="slidenum">
              <a:rPr lang="en-AU" smtClean="0"/>
              <a:pPr/>
              <a:t>47</a:t>
            </a:fld>
            <a:endParaRPr lang="en-AU"/>
          </a:p>
        </p:txBody>
      </p:sp>
      <p:sp>
        <p:nvSpPr>
          <p:cNvPr id="6" name="Footer Placeholder 5">
            <a:extLst>
              <a:ext uri="{FF2B5EF4-FFF2-40B4-BE49-F238E27FC236}">
                <a16:creationId xmlns:a16="http://schemas.microsoft.com/office/drawing/2014/main" id="{9CA54DF4-240C-7302-E2E7-C5928A8A7C5F}"/>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1E89B1-70DB-D4EA-C176-2F839B3EE67C}"/>
              </a:ext>
            </a:extLst>
          </p:cNvPr>
          <p:cNvSpPr>
            <a:spLocks noGrp="1"/>
          </p:cNvSpPr>
          <p:nvPr>
            <p:ph idx="1"/>
          </p:nvPr>
        </p:nvSpPr>
        <p:spPr/>
        <p:txBody>
          <a:bodyPr>
            <a:normAutofit fontScale="85000" lnSpcReduction="10000"/>
          </a:bodyPr>
          <a:lstStyle/>
          <a:p>
            <a:r>
              <a:rPr lang="en-AU" dirty="0"/>
              <a:t>Open source software is software that is available freely, which you can change and modify as you wish.  </a:t>
            </a:r>
          </a:p>
          <a:p>
            <a:pPr lvl="1"/>
            <a:r>
              <a:rPr lang="en-AU" dirty="0"/>
              <a:t>The advantage is that you can reuse rather than implement new software, which reduces development costs and time to market.  </a:t>
            </a:r>
          </a:p>
          <a:p>
            <a:pPr lvl="1"/>
            <a:r>
              <a:rPr lang="en-AU" dirty="0"/>
              <a:t>The disadvantages of using open-source software is that you are constrained by that software and have no control over its evolution.</a:t>
            </a:r>
          </a:p>
          <a:p>
            <a:r>
              <a:rPr lang="en-AU" dirty="0"/>
              <a:t>The decision on the use of open-source software also depends on the availability, maturity and continuing support of open source components.</a:t>
            </a:r>
          </a:p>
          <a:p>
            <a:r>
              <a:rPr lang="en-AU" dirty="0"/>
              <a:t>Open source license issues may impose constraints on how you use the software.</a:t>
            </a:r>
          </a:p>
          <a:p>
            <a:r>
              <a:rPr lang="en-AU" dirty="0"/>
              <a:t>Your choice of open source software should depend on the type of product that you are developing, your target market and the expertise of your development team.</a:t>
            </a:r>
          </a:p>
        </p:txBody>
      </p:sp>
      <p:sp>
        <p:nvSpPr>
          <p:cNvPr id="250" name="Open source software is software that is available freely, which you can change and modify as you wish.…"/>
          <p:cNvSpPr txBox="1">
            <a:spLocks noGrp="1"/>
          </p:cNvSpPr>
          <p:nvPr>
            <p:ph type="body" sz="quarter" idx="13"/>
          </p:nvPr>
        </p:nvSpPr>
        <p:spPr>
          <a:prstGeom prst="rect">
            <a:avLst/>
          </a:prstGeom>
        </p:spPr>
        <p:txBody>
          <a:bodyPr>
            <a:normAutofit/>
          </a:bodyPr>
          <a:lstStyle/>
          <a:p>
            <a:r>
              <a:rPr lang="en-AU" dirty="0"/>
              <a:t>Open source</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664B150C-3591-5D11-6380-8640F61B8AE8}"/>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8CBDCE71-E1C6-8C24-D82E-0514E89C743A}"/>
              </a:ext>
            </a:extLst>
          </p:cNvPr>
          <p:cNvSpPr>
            <a:spLocks noGrp="1"/>
          </p:cNvSpPr>
          <p:nvPr>
            <p:ph type="sldNum" sz="quarter" idx="12"/>
          </p:nvPr>
        </p:nvSpPr>
        <p:spPr/>
        <p:txBody>
          <a:bodyPr/>
          <a:lstStyle/>
          <a:p>
            <a:fld id="{10A01DC5-1685-4615-8240-15192985C6A2}" type="slidenum">
              <a:rPr lang="en-AU" smtClean="0"/>
              <a:pPr/>
              <a:t>48</a:t>
            </a:fld>
            <a:endParaRPr lang="en-AU"/>
          </a:p>
        </p:txBody>
      </p:sp>
      <p:sp>
        <p:nvSpPr>
          <p:cNvPr id="6" name="Footer Placeholder 5">
            <a:extLst>
              <a:ext uri="{FF2B5EF4-FFF2-40B4-BE49-F238E27FC236}">
                <a16:creationId xmlns:a16="http://schemas.microsoft.com/office/drawing/2014/main" id="{9B412DE4-D4BA-61BC-4E41-5923140FACC8}"/>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0A50C3-0558-2AD7-30AF-DFA93F0F3AAE}"/>
              </a:ext>
            </a:extLst>
          </p:cNvPr>
          <p:cNvSpPr>
            <a:spLocks noGrp="1"/>
          </p:cNvSpPr>
          <p:nvPr>
            <p:ph idx="1"/>
          </p:nvPr>
        </p:nvSpPr>
        <p:spPr/>
        <p:txBody>
          <a:bodyPr>
            <a:normAutofit lnSpcReduction="10000"/>
          </a:bodyPr>
          <a:lstStyle/>
          <a:p>
            <a:endParaRPr lang="en-AU" dirty="0"/>
          </a:p>
          <a:p>
            <a:r>
              <a:rPr lang="en-AU" dirty="0"/>
              <a:t>Development technologies, such as a mobile development toolkit or a web application framework, influence the architecture of your software. </a:t>
            </a:r>
          </a:p>
          <a:p>
            <a:pPr lvl="1"/>
            <a:r>
              <a:rPr lang="en-AU" dirty="0"/>
              <a:t>These technologies have built-in assumptions about system architectures and you have to conform to these assumptions to use the development system.</a:t>
            </a:r>
          </a:p>
          <a:p>
            <a:r>
              <a:rPr lang="en-AU" dirty="0"/>
              <a:t>The development technology that you use may also have an indirect influence on the system architecture.  </a:t>
            </a:r>
          </a:p>
          <a:p>
            <a:pPr lvl="1"/>
            <a:r>
              <a:rPr lang="en-AU" dirty="0"/>
              <a:t>Developers usually favour architectural choices that use familiar technologies that they understand.  For example, if your team have a lot of experience of relational databases, they may argue for this instead of a NoSQL database.</a:t>
            </a:r>
          </a:p>
        </p:txBody>
      </p:sp>
      <p:sp>
        <p:nvSpPr>
          <p:cNvPr id="254" name="Development technologies, such as a mobile development toolkit or a web application framework, influence the architecture of your software.…"/>
          <p:cNvSpPr txBox="1">
            <a:spLocks noGrp="1"/>
          </p:cNvSpPr>
          <p:nvPr>
            <p:ph type="body" sz="quarter" idx="13"/>
          </p:nvPr>
        </p:nvSpPr>
        <p:spPr>
          <a:prstGeom prst="rect">
            <a:avLst/>
          </a:prstGeom>
        </p:spPr>
        <p:txBody>
          <a:bodyPr>
            <a:normAutofit/>
          </a:bodyPr>
          <a:lstStyle/>
          <a:p>
            <a:r>
              <a:rPr lang="en-AU" dirty="0"/>
              <a:t>Development tools</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86729C09-6872-3C79-FE55-328C31BB3FCE}"/>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F7AF1D24-F2E1-CD8B-E448-7854EFA7DD13}"/>
              </a:ext>
            </a:extLst>
          </p:cNvPr>
          <p:cNvSpPr>
            <a:spLocks noGrp="1"/>
          </p:cNvSpPr>
          <p:nvPr>
            <p:ph type="sldNum" sz="quarter" idx="12"/>
          </p:nvPr>
        </p:nvSpPr>
        <p:spPr/>
        <p:txBody>
          <a:bodyPr/>
          <a:lstStyle/>
          <a:p>
            <a:fld id="{10A01DC5-1685-4615-8240-15192985C6A2}" type="slidenum">
              <a:rPr lang="en-AU" smtClean="0"/>
              <a:pPr/>
              <a:t>49</a:t>
            </a:fld>
            <a:endParaRPr lang="en-AU"/>
          </a:p>
        </p:txBody>
      </p:sp>
      <p:sp>
        <p:nvSpPr>
          <p:cNvPr id="6" name="Footer Placeholder 5">
            <a:extLst>
              <a:ext uri="{FF2B5EF4-FFF2-40B4-BE49-F238E27FC236}">
                <a16:creationId xmlns:a16="http://schemas.microsoft.com/office/drawing/2014/main" id="{09B4B386-DA8C-0886-B9ED-8ABE2E3620D4}"/>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363F7E-CC46-9050-9C31-49D72C752D03}"/>
              </a:ext>
            </a:extLst>
          </p:cNvPr>
          <p:cNvSpPr>
            <a:spLocks noGrp="1"/>
          </p:cNvSpPr>
          <p:nvPr>
            <p:ph idx="1"/>
          </p:nvPr>
        </p:nvSpPr>
        <p:spPr/>
        <p:txBody>
          <a:bodyPr>
            <a:normAutofit lnSpcReduction="10000"/>
          </a:bodyPr>
          <a:lstStyle/>
          <a:p>
            <a:endParaRPr lang="en-AU" dirty="0"/>
          </a:p>
          <a:p>
            <a:r>
              <a:rPr lang="en-AU" dirty="0"/>
              <a:t>A component is an element that implements a coherent set of functionality or features. </a:t>
            </a:r>
          </a:p>
          <a:p>
            <a:r>
              <a:rPr lang="en-AU" dirty="0"/>
              <a:t>Software component can be considered as a collection of one or more services that may be used by other components.</a:t>
            </a:r>
          </a:p>
          <a:p>
            <a:r>
              <a:rPr lang="en-AU" dirty="0"/>
              <a:t>When designing software architecture, you don’t have to decide how an architectural element or component is to be implemented.  </a:t>
            </a:r>
          </a:p>
          <a:p>
            <a:r>
              <a:rPr lang="en-AU" dirty="0"/>
              <a:t>Rather, you design the component interface and leave the implementation of that interface to a later stage of the development process.</a:t>
            </a:r>
          </a:p>
        </p:txBody>
      </p:sp>
      <p:sp>
        <p:nvSpPr>
          <p:cNvPr id="74" name="A component is an element that implements a coherent set of functionality or features.…"/>
          <p:cNvSpPr txBox="1">
            <a:spLocks noGrp="1"/>
          </p:cNvSpPr>
          <p:nvPr>
            <p:ph type="body" sz="quarter" idx="13"/>
          </p:nvPr>
        </p:nvSpPr>
        <p:spPr>
          <a:prstGeom prst="rect">
            <a:avLst/>
          </a:prstGeom>
        </p:spPr>
        <p:txBody>
          <a:bodyPr>
            <a:normAutofit/>
          </a:bodyPr>
          <a:lstStyle/>
          <a:p>
            <a:r>
              <a:rPr lang="en-AU" dirty="0"/>
              <a:t>Software architecture and components</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50661E31-93EA-A3CC-8470-A08674CB8DC2}"/>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62F09FBF-AF62-E5A8-098B-8DE9E9D632E3}"/>
              </a:ext>
            </a:extLst>
          </p:cNvPr>
          <p:cNvSpPr>
            <a:spLocks noGrp="1"/>
          </p:cNvSpPr>
          <p:nvPr>
            <p:ph type="sldNum" sz="quarter" idx="12"/>
          </p:nvPr>
        </p:nvSpPr>
        <p:spPr/>
        <p:txBody>
          <a:bodyPr/>
          <a:lstStyle/>
          <a:p>
            <a:fld id="{10A01DC5-1685-4615-8240-15192985C6A2}" type="slidenum">
              <a:rPr lang="en-AU" smtClean="0"/>
              <a:pPr/>
              <a:t>5</a:t>
            </a:fld>
            <a:endParaRPr lang="en-AU"/>
          </a:p>
        </p:txBody>
      </p:sp>
      <p:sp>
        <p:nvSpPr>
          <p:cNvPr id="6" name="Footer Placeholder 5">
            <a:extLst>
              <a:ext uri="{FF2B5EF4-FFF2-40B4-BE49-F238E27FC236}">
                <a16:creationId xmlns:a16="http://schemas.microsoft.com/office/drawing/2014/main" id="{3D4F29D2-8A46-C1EE-A61B-100C64D3EB7B}"/>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5A6FAE-AB89-E960-6FB1-E9BD52FBF1EF}"/>
              </a:ext>
            </a:extLst>
          </p:cNvPr>
          <p:cNvSpPr>
            <a:spLocks noGrp="1"/>
          </p:cNvSpPr>
          <p:nvPr>
            <p:ph idx="1"/>
          </p:nvPr>
        </p:nvSpPr>
        <p:spPr/>
        <p:txBody>
          <a:bodyPr>
            <a:normAutofit fontScale="92500" lnSpcReduction="20000"/>
          </a:bodyPr>
          <a:lstStyle/>
          <a:p>
            <a:endParaRPr lang="en-AU" dirty="0"/>
          </a:p>
          <a:p>
            <a:r>
              <a:rPr lang="en-AU" dirty="0"/>
              <a:t>A software service is a software component that can be accessed from remote computers over the Internet. Given an input, a service produces a corresponding output, without side effects.  </a:t>
            </a:r>
          </a:p>
          <a:p>
            <a:pPr lvl="1"/>
            <a:r>
              <a:rPr lang="en-AU" dirty="0"/>
              <a:t>The service is accessed through its published interface and all details of the service implementation are hidden. </a:t>
            </a:r>
          </a:p>
          <a:p>
            <a:pPr lvl="1"/>
            <a:r>
              <a:rPr lang="en-AU" dirty="0"/>
              <a:t>Services do not maintain any internal state. State information is either stored in a database or is maintained by the service requestor. </a:t>
            </a:r>
          </a:p>
          <a:p>
            <a:r>
              <a:rPr lang="en-AU" dirty="0"/>
              <a:t>When a service request is made, the state information may be included as part of the request and the updated state information is returned as part of the service result. </a:t>
            </a:r>
          </a:p>
          <a:p>
            <a:r>
              <a:rPr lang="en-AU" dirty="0"/>
              <a:t>As there is no local state, services can be dynamically reallocated from one virtual server to another and replicated across several servers.</a:t>
            </a:r>
          </a:p>
        </p:txBody>
      </p:sp>
      <p:sp>
        <p:nvSpPr>
          <p:cNvPr id="65" name="A software service is a software component that can be accessed from remote computers over the Internet. Given an input, a service produces a corresponding output, without side effects.…"/>
          <p:cNvSpPr txBox="1">
            <a:spLocks noGrp="1"/>
          </p:cNvSpPr>
          <p:nvPr>
            <p:ph type="body" sz="quarter" idx="13"/>
          </p:nvPr>
        </p:nvSpPr>
        <p:spPr>
          <a:prstGeom prst="rect">
            <a:avLst/>
          </a:prstGeom>
        </p:spPr>
        <p:txBody>
          <a:bodyPr>
            <a:normAutofit/>
          </a:bodyPr>
          <a:lstStyle/>
          <a:p>
            <a:r>
              <a:rPr lang="en-AU" dirty="0"/>
              <a:t>Software services</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27E96C28-5F58-44C9-561B-2113A65952D7}"/>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913F97DC-697A-AA9B-788B-B54922CFB9C7}"/>
              </a:ext>
            </a:extLst>
          </p:cNvPr>
          <p:cNvSpPr>
            <a:spLocks noGrp="1"/>
          </p:cNvSpPr>
          <p:nvPr>
            <p:ph type="sldNum" sz="quarter" idx="12"/>
          </p:nvPr>
        </p:nvSpPr>
        <p:spPr/>
        <p:txBody>
          <a:bodyPr/>
          <a:lstStyle/>
          <a:p>
            <a:fld id="{10A01DC5-1685-4615-8240-15192985C6A2}" type="slidenum">
              <a:rPr lang="en-AU" smtClean="0"/>
              <a:pPr/>
              <a:t>50</a:t>
            </a:fld>
            <a:endParaRPr lang="en-AU"/>
          </a:p>
        </p:txBody>
      </p:sp>
      <p:sp>
        <p:nvSpPr>
          <p:cNvPr id="6" name="Footer Placeholder 5">
            <a:extLst>
              <a:ext uri="{FF2B5EF4-FFF2-40B4-BE49-F238E27FC236}">
                <a16:creationId xmlns:a16="http://schemas.microsoft.com/office/drawing/2014/main" id="{95B24B6D-2925-FCCA-59BC-145CEF97F6A3}"/>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E7EB5D-F012-F2FD-4A7A-81011B39A9CC}"/>
              </a:ext>
            </a:extLst>
          </p:cNvPr>
          <p:cNvSpPr>
            <a:spLocks noGrp="1"/>
          </p:cNvSpPr>
          <p:nvPr>
            <p:ph idx="1"/>
          </p:nvPr>
        </p:nvSpPr>
        <p:spPr/>
        <p:txBody>
          <a:bodyPr>
            <a:normAutofit lnSpcReduction="10000"/>
          </a:bodyPr>
          <a:lstStyle/>
          <a:p>
            <a:r>
              <a:rPr lang="en-AU" dirty="0"/>
              <a:t>After various experiments in the 1990s with service-oriented computing, the idea of ‘big’ Web Services emerged in the early 2000s. </a:t>
            </a:r>
          </a:p>
          <a:p>
            <a:r>
              <a:rPr lang="en-AU" dirty="0"/>
              <a:t>These were based on XML-based protocols and standards such as SOAP for service interaction and WSDL for interface description.</a:t>
            </a:r>
          </a:p>
          <a:p>
            <a:r>
              <a:rPr lang="en-AU" dirty="0"/>
              <a:t>Most software services don’t need the generality that’s inherent in the design of web service protocols. </a:t>
            </a:r>
          </a:p>
          <a:p>
            <a:r>
              <a:rPr lang="en-AU" dirty="0"/>
              <a:t>Consequently, modern service-oriented systems, use simpler, ‘lighter weight’ service-interaction protocols that have lower overheads and, consequently, faster execution.</a:t>
            </a:r>
          </a:p>
        </p:txBody>
      </p:sp>
      <p:sp>
        <p:nvSpPr>
          <p:cNvPr id="69" name="After various experiments in the 1990s with service-oriented computing, the idea of ‘big’ Web Services emerged in the early 2000s.…"/>
          <p:cNvSpPr txBox="1">
            <a:spLocks noGrp="1"/>
          </p:cNvSpPr>
          <p:nvPr>
            <p:ph type="body" sz="quarter" idx="13"/>
          </p:nvPr>
        </p:nvSpPr>
        <p:spPr>
          <a:prstGeom prst="rect">
            <a:avLst/>
          </a:prstGeom>
        </p:spPr>
        <p:txBody>
          <a:bodyPr>
            <a:normAutofit/>
          </a:bodyPr>
          <a:lstStyle/>
          <a:p>
            <a:r>
              <a:rPr lang="en-AU" dirty="0"/>
              <a:t>Modern web services</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638637FB-4CCA-2DD2-13A9-4D8661569C26}"/>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7777E12C-F0EE-1573-CFA8-9ECCC292D84F}"/>
              </a:ext>
            </a:extLst>
          </p:cNvPr>
          <p:cNvSpPr>
            <a:spLocks noGrp="1"/>
          </p:cNvSpPr>
          <p:nvPr>
            <p:ph type="sldNum" sz="quarter" idx="12"/>
          </p:nvPr>
        </p:nvSpPr>
        <p:spPr/>
        <p:txBody>
          <a:bodyPr/>
          <a:lstStyle/>
          <a:p>
            <a:fld id="{10A01DC5-1685-4615-8240-15192985C6A2}" type="slidenum">
              <a:rPr lang="en-AU" smtClean="0"/>
              <a:pPr/>
              <a:t>51</a:t>
            </a:fld>
            <a:endParaRPr lang="en-AU"/>
          </a:p>
        </p:txBody>
      </p:sp>
      <p:sp>
        <p:nvSpPr>
          <p:cNvPr id="6" name="Footer Placeholder 5">
            <a:extLst>
              <a:ext uri="{FF2B5EF4-FFF2-40B4-BE49-F238E27FC236}">
                <a16:creationId xmlns:a16="http://schemas.microsoft.com/office/drawing/2014/main" id="{66F5A32B-2667-A4D0-D93D-07E98B3DAA1B}"/>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B1927D7-05B5-897D-FD80-BCEA7939824D}"/>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4" name="Slide Number Placeholder 3">
            <a:extLst>
              <a:ext uri="{FF2B5EF4-FFF2-40B4-BE49-F238E27FC236}">
                <a16:creationId xmlns:a16="http://schemas.microsoft.com/office/drawing/2014/main" id="{0DB83873-B031-8AE1-691F-048C70BD1F10}"/>
              </a:ext>
            </a:extLst>
          </p:cNvPr>
          <p:cNvSpPr>
            <a:spLocks noGrp="1"/>
          </p:cNvSpPr>
          <p:nvPr>
            <p:ph type="sldNum" sz="quarter" idx="12"/>
          </p:nvPr>
        </p:nvSpPr>
        <p:spPr/>
        <p:txBody>
          <a:bodyPr/>
          <a:lstStyle/>
          <a:p>
            <a:fld id="{10A01DC5-1685-4615-8240-15192985C6A2}" type="slidenum">
              <a:rPr lang="en-AU" smtClean="0"/>
              <a:pPr/>
              <a:t>52</a:t>
            </a:fld>
            <a:endParaRPr lang="en-AU"/>
          </a:p>
        </p:txBody>
      </p:sp>
      <p:sp>
        <p:nvSpPr>
          <p:cNvPr id="7" name="Content Placeholder 6">
            <a:extLst>
              <a:ext uri="{FF2B5EF4-FFF2-40B4-BE49-F238E27FC236}">
                <a16:creationId xmlns:a16="http://schemas.microsoft.com/office/drawing/2014/main" id="{C68044CB-827F-31AD-6C0F-B2CCB88E5AC2}"/>
              </a:ext>
            </a:extLst>
          </p:cNvPr>
          <p:cNvSpPr>
            <a:spLocks noGrp="1"/>
          </p:cNvSpPr>
          <p:nvPr>
            <p:ph idx="1"/>
          </p:nvPr>
        </p:nvSpPr>
        <p:spPr>
          <a:xfrm>
            <a:off x="324000" y="4290646"/>
            <a:ext cx="8460000" cy="367864"/>
          </a:xfrm>
        </p:spPr>
        <p:txBody>
          <a:bodyPr/>
          <a:lstStyle/>
          <a:p>
            <a:pPr marL="0" indent="0">
              <a:buNone/>
            </a:pPr>
            <a:r>
              <a:rPr lang="en-AU" dirty="0"/>
              <a:t>https://</a:t>
            </a:r>
            <a:r>
              <a:rPr lang="en-AU" dirty="0" err="1"/>
              <a:t>martinfowler.com</a:t>
            </a:r>
            <a:r>
              <a:rPr lang="en-AU" dirty="0"/>
              <a:t>/articles/</a:t>
            </a:r>
            <a:r>
              <a:rPr lang="en-AU" dirty="0" err="1"/>
              <a:t>microservices.html</a:t>
            </a:r>
            <a:endParaRPr lang="en-AU" dirty="0"/>
          </a:p>
        </p:txBody>
      </p:sp>
      <p:pic>
        <p:nvPicPr>
          <p:cNvPr id="9" name="Picture 8" descr="Text&#10;&#10;Description automatically generated">
            <a:extLst>
              <a:ext uri="{FF2B5EF4-FFF2-40B4-BE49-F238E27FC236}">
                <a16:creationId xmlns:a16="http://schemas.microsoft.com/office/drawing/2014/main" id="{14FADD75-0863-840A-DE98-63C42C511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814" y="1143001"/>
            <a:ext cx="8888371" cy="2561056"/>
          </a:xfrm>
          <a:prstGeom prst="rect">
            <a:avLst/>
          </a:prstGeom>
        </p:spPr>
      </p:pic>
    </p:spTree>
    <p:extLst>
      <p:ext uri="{BB962C8B-B14F-4D97-AF65-F5344CB8AC3E}">
        <p14:creationId xmlns:p14="http://schemas.microsoft.com/office/powerpoint/2010/main" val="1379489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DE3B1B1-07B4-CC51-1777-043C5E26978F}"/>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4" name="Slide Number Placeholder 3">
            <a:extLst>
              <a:ext uri="{FF2B5EF4-FFF2-40B4-BE49-F238E27FC236}">
                <a16:creationId xmlns:a16="http://schemas.microsoft.com/office/drawing/2014/main" id="{C060BE50-B259-AFFF-FB14-5F831B36C642}"/>
              </a:ext>
            </a:extLst>
          </p:cNvPr>
          <p:cNvSpPr>
            <a:spLocks noGrp="1"/>
          </p:cNvSpPr>
          <p:nvPr>
            <p:ph type="sldNum" sz="quarter" idx="12"/>
          </p:nvPr>
        </p:nvSpPr>
        <p:spPr/>
        <p:txBody>
          <a:bodyPr/>
          <a:lstStyle/>
          <a:p>
            <a:fld id="{10A01DC5-1685-4615-8240-15192985C6A2}" type="slidenum">
              <a:rPr lang="en-AU" smtClean="0"/>
              <a:pPr/>
              <a:t>53</a:t>
            </a:fld>
            <a:endParaRPr lang="en-AU"/>
          </a:p>
        </p:txBody>
      </p:sp>
      <p:sp>
        <p:nvSpPr>
          <p:cNvPr id="8" name="Text Placeholder 5">
            <a:extLst>
              <a:ext uri="{FF2B5EF4-FFF2-40B4-BE49-F238E27FC236}">
                <a16:creationId xmlns:a16="http://schemas.microsoft.com/office/drawing/2014/main" id="{26077B42-9370-E98E-D82E-E11DE9907B0E}"/>
              </a:ext>
            </a:extLst>
          </p:cNvPr>
          <p:cNvSpPr txBox="1">
            <a:spLocks/>
          </p:cNvSpPr>
          <p:nvPr/>
        </p:nvSpPr>
        <p:spPr>
          <a:xfrm>
            <a:off x="311700" y="3806115"/>
            <a:ext cx="8435390" cy="605100"/>
          </a:xfrm>
          <a:prstGeom prst="rect">
            <a:avLst/>
          </a:prstGeom>
        </p:spPr>
        <p:txBody>
          <a:bodyPr vert="horz" lIns="0" tIns="0" rIns="0" bIns="0" rtlCol="0">
            <a:normAutofit/>
          </a:bodyPr>
          <a:lstStyle>
            <a:lvl1pPr marL="180000" indent="-180000" algn="l" defTabSz="685800" rtl="0" eaLnBrk="1" latinLnBrk="0" hangingPunct="1">
              <a:lnSpc>
                <a:spcPct val="100000"/>
              </a:lnSpc>
              <a:spcBef>
                <a:spcPts val="0"/>
              </a:spcBef>
              <a:spcAft>
                <a:spcPts val="600"/>
              </a:spcAft>
              <a:buFont typeface="Arial" panose="020B0604020202020204" pitchFamily="34" charset="0"/>
              <a:buChar char="•"/>
              <a:defRPr sz="2400" b="0" kern="1200">
                <a:solidFill>
                  <a:schemeClr val="accent1"/>
                </a:solidFill>
                <a:latin typeface="+mj-lt"/>
                <a:ea typeface="+mn-ea"/>
                <a:cs typeface="+mn-cs"/>
              </a:defRPr>
            </a:lvl1pPr>
            <a:lvl2pPr marL="360000" indent="-180000" algn="l" defTabSz="6858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540000" indent="-180000" algn="l" defTabSz="6858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720000" indent="-180000" algn="l" defTabSz="685800" rtl="0" eaLnBrk="1" latinLnBrk="0" hangingPunct="1">
              <a:lnSpc>
                <a:spcPct val="100000"/>
              </a:lnSpc>
              <a:spcBef>
                <a:spcPts val="0"/>
              </a:spcBef>
              <a:spcAft>
                <a:spcPts val="600"/>
              </a:spcAft>
              <a:buClr>
                <a:schemeClr val="accent1"/>
              </a:buClr>
              <a:buSzPct val="100000"/>
              <a:buFont typeface="Arial" panose="020B0604020202020204" pitchFamily="34" charset="0"/>
              <a:buChar char="•"/>
              <a:defRPr sz="1200" kern="1200">
                <a:solidFill>
                  <a:schemeClr val="tx1"/>
                </a:solidFill>
                <a:latin typeface="+mn-lt"/>
                <a:ea typeface="+mn-ea"/>
                <a:cs typeface="+mn-cs"/>
              </a:defRPr>
            </a:lvl4pPr>
            <a:lvl5pPr marL="900000" indent="-180000" algn="l" defTabSz="685800" rtl="0" eaLnBrk="1" latinLnBrk="0" hangingPunct="1">
              <a:lnSpc>
                <a:spcPct val="100000"/>
              </a:lnSpc>
              <a:spcBef>
                <a:spcPts val="0"/>
              </a:spcBef>
              <a:spcAft>
                <a:spcPts val="600"/>
              </a:spcAft>
              <a:buClr>
                <a:schemeClr val="accent1"/>
              </a:buClr>
              <a:buFont typeface="Sofia Pro Light" panose="020B0000000000000000" pitchFamily="34" charset="0"/>
              <a:buChar char="»"/>
              <a:defRPr sz="100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dirty="0"/>
              <a:t>Mini Break in Monday Lecture</a:t>
            </a:r>
          </a:p>
        </p:txBody>
      </p:sp>
    </p:spTree>
    <p:extLst>
      <p:ext uri="{BB962C8B-B14F-4D97-AF65-F5344CB8AC3E}">
        <p14:creationId xmlns:p14="http://schemas.microsoft.com/office/powerpoint/2010/main" val="29693532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8C99FBF-00BE-D348-B0F7-175EBEECFF1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299955" y="1615251"/>
            <a:ext cx="2544090" cy="191299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5E57AA7F-9E47-A3C0-D5AF-98062FAEB0D2}"/>
              </a:ext>
            </a:extLst>
          </p:cNvPr>
          <p:cNvSpPr>
            <a:spLocks noGrp="1"/>
          </p:cNvSpPr>
          <p:nvPr>
            <p:ph type="sldNum" sz="quarter" idx="12"/>
          </p:nvPr>
        </p:nvSpPr>
        <p:spPr/>
        <p:txBody>
          <a:bodyPr/>
          <a:lstStyle/>
          <a:p>
            <a:fld id="{10A01DC5-1685-4615-8240-15192985C6A2}" type="slidenum">
              <a:rPr lang="en-AU" smtClean="0"/>
              <a:pPr/>
              <a:t>54</a:t>
            </a:fld>
            <a:endParaRPr lang="en-AU"/>
          </a:p>
        </p:txBody>
      </p:sp>
      <p:sp>
        <p:nvSpPr>
          <p:cNvPr id="7" name="Footer Placeholder 6">
            <a:extLst>
              <a:ext uri="{FF2B5EF4-FFF2-40B4-BE49-F238E27FC236}">
                <a16:creationId xmlns:a16="http://schemas.microsoft.com/office/drawing/2014/main" id="{7C12CAB1-2C64-02BE-4CD5-838FBA95B709}"/>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extLst>
      <p:ext uri="{BB962C8B-B14F-4D97-AF65-F5344CB8AC3E}">
        <p14:creationId xmlns:p14="http://schemas.microsoft.com/office/powerpoint/2010/main" val="11595850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a:extLst>
              <a:ext uri="{FF2B5EF4-FFF2-40B4-BE49-F238E27FC236}">
                <a16:creationId xmlns:a16="http://schemas.microsoft.com/office/drawing/2014/main" id="{E47DC3CE-A7AD-3D45-A1BB-264460ED935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735778" y="784347"/>
            <a:ext cx="2835331" cy="377666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a:extLst>
              <a:ext uri="{FF2B5EF4-FFF2-40B4-BE49-F238E27FC236}">
                <a16:creationId xmlns:a16="http://schemas.microsoft.com/office/drawing/2014/main" id="{B498CBCD-669D-AD41-A8AD-8F297E7A432B}"/>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bwMode="auto">
          <a:xfrm>
            <a:off x="4572000" y="1147152"/>
            <a:ext cx="4184650" cy="31305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xt&#10;&#10;Description automatically generated">
            <a:extLst>
              <a:ext uri="{FF2B5EF4-FFF2-40B4-BE49-F238E27FC236}">
                <a16:creationId xmlns:a16="http://schemas.microsoft.com/office/drawing/2014/main" id="{19E64AE1-FA03-6E12-9B3B-76035DA1DC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
        <p:nvSpPr>
          <p:cNvPr id="5" name="Slide Number Placeholder 4">
            <a:extLst>
              <a:ext uri="{FF2B5EF4-FFF2-40B4-BE49-F238E27FC236}">
                <a16:creationId xmlns:a16="http://schemas.microsoft.com/office/drawing/2014/main" id="{A568BA31-8A54-E7DB-DB05-219CA8986DE5}"/>
              </a:ext>
            </a:extLst>
          </p:cNvPr>
          <p:cNvSpPr>
            <a:spLocks noGrp="1"/>
          </p:cNvSpPr>
          <p:nvPr>
            <p:ph type="sldNum" sz="quarter" idx="12"/>
          </p:nvPr>
        </p:nvSpPr>
        <p:spPr/>
        <p:txBody>
          <a:bodyPr/>
          <a:lstStyle/>
          <a:p>
            <a:fld id="{10A01DC5-1685-4615-8240-15192985C6A2}" type="slidenum">
              <a:rPr lang="en-AU" smtClean="0"/>
              <a:pPr/>
              <a:t>55</a:t>
            </a:fld>
            <a:endParaRPr lang="en-AU"/>
          </a:p>
        </p:txBody>
      </p:sp>
      <p:sp>
        <p:nvSpPr>
          <p:cNvPr id="7" name="Footer Placeholder 6">
            <a:extLst>
              <a:ext uri="{FF2B5EF4-FFF2-40B4-BE49-F238E27FC236}">
                <a16:creationId xmlns:a16="http://schemas.microsoft.com/office/drawing/2014/main" id="{495AF8D8-4EE7-B411-1A7D-D1A193070320}"/>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extLst>
      <p:ext uri="{BB962C8B-B14F-4D97-AF65-F5344CB8AC3E}">
        <p14:creationId xmlns:p14="http://schemas.microsoft.com/office/powerpoint/2010/main" val="37020571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409EB7A-5457-074D-A4FF-A39F77781B4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23850" y="1359429"/>
            <a:ext cx="8459788" cy="281992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7E277E97-673C-2236-B0B3-505436526AE3}"/>
              </a:ext>
            </a:extLst>
          </p:cNvPr>
          <p:cNvSpPr>
            <a:spLocks noGrp="1"/>
          </p:cNvSpPr>
          <p:nvPr>
            <p:ph type="body" sz="quarter" idx="13"/>
          </p:nvPr>
        </p:nvSpPr>
        <p:spPr/>
        <p:txBody>
          <a:bodyPr/>
          <a:lstStyle/>
          <a:p>
            <a:r>
              <a:rPr lang="en-US" dirty="0"/>
              <a:t>Facebook on Oct 4, 2021</a:t>
            </a:r>
            <a:endParaRPr lang="en-AU" dirty="0"/>
          </a:p>
        </p:txBody>
      </p:sp>
      <p:pic>
        <p:nvPicPr>
          <p:cNvPr id="1028" name="Picture 4">
            <a:extLst>
              <a:ext uri="{FF2B5EF4-FFF2-40B4-BE49-F238E27FC236}">
                <a16:creationId xmlns:a16="http://schemas.microsoft.com/office/drawing/2014/main" id="{B9CE203E-C6AB-0543-8F61-5949684A8470}"/>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0" y="2952750"/>
            <a:ext cx="5051425" cy="13811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DC90972-50A6-1749-BF15-AD9A33297492}"/>
              </a:ext>
            </a:extLst>
          </p:cNvPr>
          <p:cNvSpPr txBox="1"/>
          <p:nvPr/>
        </p:nvSpPr>
        <p:spPr>
          <a:xfrm>
            <a:off x="1984375" y="1147335"/>
            <a:ext cx="4463337" cy="276999"/>
          </a:xfrm>
          <a:prstGeom prst="rect">
            <a:avLst/>
          </a:prstGeom>
          <a:noFill/>
        </p:spPr>
        <p:txBody>
          <a:bodyPr wrap="none" rtlCol="0">
            <a:spAutoFit/>
          </a:bodyPr>
          <a:lstStyle/>
          <a:p>
            <a:pPr algn="r"/>
            <a:r>
              <a:rPr lang="en-US" sz="1200" dirty="0"/>
              <a:t>Source: https://</a:t>
            </a:r>
            <a:r>
              <a:rPr lang="en-US" sz="1200" dirty="0" err="1"/>
              <a:t>blog.cloudflare.com</a:t>
            </a:r>
            <a:r>
              <a:rPr lang="en-US" sz="1200" dirty="0"/>
              <a:t>/october-2021-facebook-outage/</a:t>
            </a:r>
          </a:p>
        </p:txBody>
      </p:sp>
      <p:pic>
        <p:nvPicPr>
          <p:cNvPr id="7" name="Picture 6" descr="Text&#10;&#10;Description automatically generated">
            <a:extLst>
              <a:ext uri="{FF2B5EF4-FFF2-40B4-BE49-F238E27FC236}">
                <a16:creationId xmlns:a16="http://schemas.microsoft.com/office/drawing/2014/main" id="{75116EF9-3DFD-CAF3-0763-0119157D8C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
        <p:nvSpPr>
          <p:cNvPr id="6" name="Slide Number Placeholder 5">
            <a:extLst>
              <a:ext uri="{FF2B5EF4-FFF2-40B4-BE49-F238E27FC236}">
                <a16:creationId xmlns:a16="http://schemas.microsoft.com/office/drawing/2014/main" id="{F50CD461-017D-102C-17CD-2FC25470C8B5}"/>
              </a:ext>
            </a:extLst>
          </p:cNvPr>
          <p:cNvSpPr>
            <a:spLocks noGrp="1"/>
          </p:cNvSpPr>
          <p:nvPr>
            <p:ph type="sldNum" sz="quarter" idx="12"/>
          </p:nvPr>
        </p:nvSpPr>
        <p:spPr/>
        <p:txBody>
          <a:bodyPr/>
          <a:lstStyle/>
          <a:p>
            <a:fld id="{10A01DC5-1685-4615-8240-15192985C6A2}" type="slidenum">
              <a:rPr lang="en-AU" smtClean="0"/>
              <a:pPr/>
              <a:t>56</a:t>
            </a:fld>
            <a:endParaRPr lang="en-AU"/>
          </a:p>
        </p:txBody>
      </p:sp>
      <p:sp>
        <p:nvSpPr>
          <p:cNvPr id="8" name="Footer Placeholder 7">
            <a:extLst>
              <a:ext uri="{FF2B5EF4-FFF2-40B4-BE49-F238E27FC236}">
                <a16:creationId xmlns:a16="http://schemas.microsoft.com/office/drawing/2014/main" id="{E7E03B50-3D02-D215-20C4-F7137AF7D9C2}"/>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extLst>
      <p:ext uri="{BB962C8B-B14F-4D97-AF65-F5344CB8AC3E}">
        <p14:creationId xmlns:p14="http://schemas.microsoft.com/office/powerpoint/2010/main" val="380274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638AE4C4-D4FB-D54C-B1FB-DE5AB45FD52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24894" y="1399548"/>
            <a:ext cx="6858000" cy="2286000"/>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29C547BB-0875-6276-C6BB-AAE95D7956D1}"/>
              </a:ext>
            </a:extLst>
          </p:cNvPr>
          <p:cNvSpPr>
            <a:spLocks noGrp="1"/>
          </p:cNvSpPr>
          <p:nvPr>
            <p:ph type="body" sz="quarter" idx="13"/>
          </p:nvPr>
        </p:nvSpPr>
        <p:spPr/>
        <p:txBody>
          <a:bodyPr/>
          <a:lstStyle/>
          <a:p>
            <a:r>
              <a:rPr lang="en-US" dirty="0"/>
              <a:t>Facebook on Oct 4, 2021</a:t>
            </a:r>
            <a:endParaRPr lang="en-AU" dirty="0"/>
          </a:p>
        </p:txBody>
      </p:sp>
      <p:pic>
        <p:nvPicPr>
          <p:cNvPr id="4098" name="Picture 2" descr="Image">
            <a:extLst>
              <a:ext uri="{FF2B5EF4-FFF2-40B4-BE49-F238E27FC236}">
                <a16:creationId xmlns:a16="http://schemas.microsoft.com/office/drawing/2014/main" id="{47D966DD-4743-4648-AA23-56F3464433A9}"/>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0" y="2940050"/>
            <a:ext cx="2406650" cy="1479550"/>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819D036-1555-DA4F-AD72-F4795D253820}"/>
              </a:ext>
            </a:extLst>
          </p:cNvPr>
          <p:cNvSpPr txBox="1"/>
          <p:nvPr/>
        </p:nvSpPr>
        <p:spPr>
          <a:xfrm>
            <a:off x="4443075" y="1018184"/>
            <a:ext cx="4463337" cy="276999"/>
          </a:xfrm>
          <a:prstGeom prst="rect">
            <a:avLst/>
          </a:prstGeom>
          <a:noFill/>
        </p:spPr>
        <p:txBody>
          <a:bodyPr wrap="none" rtlCol="0">
            <a:spAutoFit/>
          </a:bodyPr>
          <a:lstStyle/>
          <a:p>
            <a:pPr algn="r"/>
            <a:r>
              <a:rPr lang="en-US" sz="1200" dirty="0"/>
              <a:t>Source: https://</a:t>
            </a:r>
            <a:r>
              <a:rPr lang="en-US" sz="1200" dirty="0" err="1"/>
              <a:t>blog.cloudflare.com</a:t>
            </a:r>
            <a:r>
              <a:rPr lang="en-US" sz="1200" dirty="0"/>
              <a:t>/october-2021-facebook-outage/</a:t>
            </a:r>
          </a:p>
        </p:txBody>
      </p:sp>
      <p:sp>
        <p:nvSpPr>
          <p:cNvPr id="13" name="Rectangle 12">
            <a:extLst>
              <a:ext uri="{FF2B5EF4-FFF2-40B4-BE49-F238E27FC236}">
                <a16:creationId xmlns:a16="http://schemas.microsoft.com/office/drawing/2014/main" id="{21D20D5C-8DF1-1A4F-9845-14F7768A8B66}"/>
              </a:ext>
            </a:extLst>
          </p:cNvPr>
          <p:cNvSpPr/>
          <p:nvPr/>
        </p:nvSpPr>
        <p:spPr>
          <a:xfrm>
            <a:off x="4126914" y="3789914"/>
            <a:ext cx="4953000" cy="461665"/>
          </a:xfrm>
          <a:prstGeom prst="rect">
            <a:avLst/>
          </a:prstGeom>
        </p:spPr>
        <p:txBody>
          <a:bodyPr wrap="square">
            <a:spAutoFit/>
          </a:bodyPr>
          <a:lstStyle/>
          <a:p>
            <a:pPr algn="r"/>
            <a:r>
              <a:rPr lang="en-US" sz="1200" dirty="0"/>
              <a:t>Some interesting insights about the dependency web of the Web:</a:t>
            </a:r>
            <a:br>
              <a:rPr lang="en-US" sz="1200" dirty="0"/>
            </a:br>
            <a:r>
              <a:rPr lang="en-US" sz="1200" dirty="0"/>
              <a:t>https://</a:t>
            </a:r>
            <a:r>
              <a:rPr lang="en-US" sz="1200" dirty="0" err="1"/>
              <a:t>www.synergylabs.org</a:t>
            </a:r>
            <a:r>
              <a:rPr lang="en-US" sz="1200" dirty="0"/>
              <a:t>/</a:t>
            </a:r>
            <a:r>
              <a:rPr lang="en-US" sz="1200" dirty="0" err="1"/>
              <a:t>yuvraj</a:t>
            </a:r>
            <a:r>
              <a:rPr lang="en-US" sz="1200" dirty="0"/>
              <a:t>/docs/Kashaf_IMC2020_WebDep.pdf</a:t>
            </a:r>
          </a:p>
        </p:txBody>
      </p:sp>
      <p:sp>
        <p:nvSpPr>
          <p:cNvPr id="6" name="Slide Number Placeholder 5">
            <a:extLst>
              <a:ext uri="{FF2B5EF4-FFF2-40B4-BE49-F238E27FC236}">
                <a16:creationId xmlns:a16="http://schemas.microsoft.com/office/drawing/2014/main" id="{2FDD795A-FB38-4577-30F8-502D39DED4B2}"/>
              </a:ext>
            </a:extLst>
          </p:cNvPr>
          <p:cNvSpPr>
            <a:spLocks noGrp="1"/>
          </p:cNvSpPr>
          <p:nvPr>
            <p:ph type="sldNum" sz="quarter" idx="12"/>
          </p:nvPr>
        </p:nvSpPr>
        <p:spPr/>
        <p:txBody>
          <a:bodyPr/>
          <a:lstStyle/>
          <a:p>
            <a:fld id="{10A01DC5-1685-4615-8240-15192985C6A2}" type="slidenum">
              <a:rPr lang="en-AU" smtClean="0"/>
              <a:pPr/>
              <a:t>57</a:t>
            </a:fld>
            <a:endParaRPr lang="en-AU"/>
          </a:p>
        </p:txBody>
      </p:sp>
      <p:sp>
        <p:nvSpPr>
          <p:cNvPr id="7" name="Footer Placeholder 6">
            <a:extLst>
              <a:ext uri="{FF2B5EF4-FFF2-40B4-BE49-F238E27FC236}">
                <a16:creationId xmlns:a16="http://schemas.microsoft.com/office/drawing/2014/main" id="{38EF2214-1058-A8A4-1B1F-AEFDAEFA0E0D}"/>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8" name="Picture 7" descr="Text&#10;&#10;Description automatically generated">
            <a:extLst>
              <a:ext uri="{FF2B5EF4-FFF2-40B4-BE49-F238E27FC236}">
                <a16:creationId xmlns:a16="http://schemas.microsoft.com/office/drawing/2014/main" id="{2158F42A-82D7-8DAA-07B7-3CBA81EBAB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12951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9B7099-AC5A-634F-B1C9-631336D2B621}"/>
              </a:ext>
            </a:extLst>
          </p:cNvPr>
          <p:cNvSpPr>
            <a:spLocks noGrp="1"/>
          </p:cNvSpPr>
          <p:nvPr>
            <p:ph type="title"/>
          </p:nvPr>
        </p:nvSpPr>
        <p:spPr/>
        <p:txBody>
          <a:bodyPr/>
          <a:lstStyle/>
          <a:p>
            <a:r>
              <a:rPr lang="en-US" dirty="0"/>
              <a:t>MONOLITHS</a:t>
            </a:r>
          </a:p>
        </p:txBody>
      </p:sp>
      <p:sp>
        <p:nvSpPr>
          <p:cNvPr id="10" name="Footer Placeholder 9">
            <a:extLst>
              <a:ext uri="{FF2B5EF4-FFF2-40B4-BE49-F238E27FC236}">
                <a16:creationId xmlns:a16="http://schemas.microsoft.com/office/drawing/2014/main" id="{D80069A6-A635-D6E8-2D6C-7E73CCE5267F}"/>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9" name="Slide Number Placeholder 8">
            <a:extLst>
              <a:ext uri="{FF2B5EF4-FFF2-40B4-BE49-F238E27FC236}">
                <a16:creationId xmlns:a16="http://schemas.microsoft.com/office/drawing/2014/main" id="{D01FF8EE-8DF8-9459-BC1C-B8B7F2E1C449}"/>
              </a:ext>
            </a:extLst>
          </p:cNvPr>
          <p:cNvSpPr>
            <a:spLocks noGrp="1"/>
          </p:cNvSpPr>
          <p:nvPr>
            <p:ph type="sldNum" sz="quarter" idx="12"/>
          </p:nvPr>
        </p:nvSpPr>
        <p:spPr/>
        <p:txBody>
          <a:bodyPr/>
          <a:lstStyle/>
          <a:p>
            <a:fld id="{10A01DC5-1685-4615-8240-15192985C6A2}" type="slidenum">
              <a:rPr lang="en-AU" smtClean="0"/>
              <a:pPr/>
              <a:t>58</a:t>
            </a:fld>
            <a:endParaRPr lang="en-AU"/>
          </a:p>
        </p:txBody>
      </p:sp>
    </p:spTree>
    <p:extLst>
      <p:ext uri="{BB962C8B-B14F-4D97-AF65-F5344CB8AC3E}">
        <p14:creationId xmlns:p14="http://schemas.microsoft.com/office/powerpoint/2010/main" val="37288722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53DA438E-F4D3-F64C-9EF1-2BEB5FFDAF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047110" y="881063"/>
            <a:ext cx="5013268" cy="377666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584BA98A-35FE-6174-2CF1-DD41EF769AA2}"/>
              </a:ext>
            </a:extLst>
          </p:cNvPr>
          <p:cNvSpPr>
            <a:spLocks noGrp="1"/>
          </p:cNvSpPr>
          <p:nvPr>
            <p:ph type="body" sz="quarter" idx="13"/>
          </p:nvPr>
        </p:nvSpPr>
        <p:spPr/>
        <p:txBody>
          <a:bodyPr/>
          <a:lstStyle/>
          <a:p>
            <a:r>
              <a:rPr lang="en-US" dirty="0"/>
              <a:t>Monolithic styles</a:t>
            </a:r>
            <a:endParaRPr lang="en-AU" dirty="0"/>
          </a:p>
        </p:txBody>
      </p:sp>
      <p:sp>
        <p:nvSpPr>
          <p:cNvPr id="7" name="TextBox 6">
            <a:extLst>
              <a:ext uri="{FF2B5EF4-FFF2-40B4-BE49-F238E27FC236}">
                <a16:creationId xmlns:a16="http://schemas.microsoft.com/office/drawing/2014/main" id="{1E4BC79E-2D0D-484D-AF2A-9676479FF02D}"/>
              </a:ext>
            </a:extLst>
          </p:cNvPr>
          <p:cNvSpPr txBox="1"/>
          <p:nvPr/>
        </p:nvSpPr>
        <p:spPr>
          <a:xfrm>
            <a:off x="228600" y="4163885"/>
            <a:ext cx="2738250" cy="246221"/>
          </a:xfrm>
          <a:prstGeom prst="rect">
            <a:avLst/>
          </a:prstGeom>
          <a:noFill/>
        </p:spPr>
        <p:txBody>
          <a:bodyPr wrap="none" rtlCol="0">
            <a:spAutoFit/>
          </a:bodyPr>
          <a:lstStyle/>
          <a:p>
            <a:r>
              <a:rPr lang="en-US" sz="1000" dirty="0">
                <a:solidFill>
                  <a:schemeClr val="tx2"/>
                </a:solidFill>
              </a:rPr>
              <a:t>Source: https://</a:t>
            </a:r>
            <a:r>
              <a:rPr lang="en-US" sz="1000" dirty="0" err="1">
                <a:solidFill>
                  <a:schemeClr val="tx2"/>
                </a:solidFill>
              </a:rPr>
              <a:t>www.seobility.net</a:t>
            </a:r>
            <a:r>
              <a:rPr lang="en-US" sz="1000" dirty="0">
                <a:solidFill>
                  <a:schemeClr val="tx2"/>
                </a:solidFill>
              </a:rPr>
              <a:t> (CC BY-SA 4.0</a:t>
            </a:r>
            <a:r>
              <a:rPr lang="en-US" sz="1000" b="1" dirty="0">
                <a:solidFill>
                  <a:schemeClr val="tx2"/>
                </a:solidFill>
              </a:rPr>
              <a:t>)</a:t>
            </a:r>
          </a:p>
        </p:txBody>
      </p:sp>
      <p:pic>
        <p:nvPicPr>
          <p:cNvPr id="6148" name="Picture 4" descr="Java application using JDBC to connect to a database.">
            <a:extLst>
              <a:ext uri="{FF2B5EF4-FFF2-40B4-BE49-F238E27FC236}">
                <a16:creationId xmlns:a16="http://schemas.microsoft.com/office/drawing/2014/main" id="{3B67F58D-25E5-564A-91A2-BAEA25895E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729598"/>
            <a:ext cx="3613150" cy="1434287"/>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88A177B-FE2E-A0F9-494F-A414003635C2}"/>
              </a:ext>
            </a:extLst>
          </p:cNvPr>
          <p:cNvSpPr>
            <a:spLocks noGrp="1"/>
          </p:cNvSpPr>
          <p:nvPr>
            <p:ph type="sldNum" sz="quarter" idx="12"/>
          </p:nvPr>
        </p:nvSpPr>
        <p:spPr/>
        <p:txBody>
          <a:bodyPr/>
          <a:lstStyle/>
          <a:p>
            <a:fld id="{10A01DC5-1685-4615-8240-15192985C6A2}" type="slidenum">
              <a:rPr lang="en-AU" smtClean="0"/>
              <a:pPr/>
              <a:t>59</a:t>
            </a:fld>
            <a:endParaRPr lang="en-AU"/>
          </a:p>
        </p:txBody>
      </p:sp>
      <p:sp>
        <p:nvSpPr>
          <p:cNvPr id="8" name="Footer Placeholder 7">
            <a:extLst>
              <a:ext uri="{FF2B5EF4-FFF2-40B4-BE49-F238E27FC236}">
                <a16:creationId xmlns:a16="http://schemas.microsoft.com/office/drawing/2014/main" id="{4F3C78C2-288D-99B6-4052-F67B8033E244}"/>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4FEFF259-A376-02B1-278F-7F1F1D491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359874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D1B28C-7FE2-331B-52FB-62957CEE448F}"/>
              </a:ext>
            </a:extLst>
          </p:cNvPr>
          <p:cNvSpPr>
            <a:spLocks noGrp="1"/>
          </p:cNvSpPr>
          <p:nvPr>
            <p:ph type="body" sz="quarter" idx="13"/>
          </p:nvPr>
        </p:nvSpPr>
        <p:spPr/>
        <p:txBody>
          <a:bodyPr>
            <a:normAutofit lnSpcReduction="10000"/>
          </a:bodyPr>
          <a:lstStyle/>
          <a:p>
            <a:r>
              <a:rPr lang="en-AU" dirty="0"/>
              <a:t>Access to services provided by software components</a:t>
            </a:r>
          </a:p>
        </p:txBody>
      </p:sp>
      <p:pic>
        <p:nvPicPr>
          <p:cNvPr id="5" name="Picture 4">
            <a:extLst>
              <a:ext uri="{FF2B5EF4-FFF2-40B4-BE49-F238E27FC236}">
                <a16:creationId xmlns:a16="http://schemas.microsoft.com/office/drawing/2014/main" id="{AD9E6A65-A848-8444-A407-25A4BC41BAD2}"/>
              </a:ext>
            </a:extLst>
          </p:cNvPr>
          <p:cNvPicPr>
            <a:picLocks noChangeAspect="1"/>
          </p:cNvPicPr>
          <p:nvPr/>
        </p:nvPicPr>
        <p:blipFill rotWithShape="1">
          <a:blip r:embed="rId2">
            <a:extLst>
              <a:ext uri="{28A0092B-C50C-407E-A947-70E740481C1C}">
                <a14:useLocalDpi xmlns:a14="http://schemas.microsoft.com/office/drawing/2010/main" val="0"/>
              </a:ext>
            </a:extLst>
          </a:blip>
          <a:srcRect l="10754" t="11514" r="15889" b="58394"/>
          <a:stretch/>
        </p:blipFill>
        <p:spPr>
          <a:xfrm>
            <a:off x="1395960" y="853738"/>
            <a:ext cx="6695509" cy="3728993"/>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579E09B3-18A7-29F7-54B1-299E0943946E}"/>
              </a:ext>
            </a:extLst>
          </p:cNvPr>
          <p:cNvPicPr>
            <a:picLocks noChangeAspect="1"/>
          </p:cNvPicPr>
          <p:nvPr/>
        </p:nvPicPr>
        <p:blipFill>
          <a:blip r:embed="rId3"/>
          <a:stretch>
            <a:fillRect/>
          </a:stretch>
        </p:blipFill>
        <p:spPr>
          <a:xfrm>
            <a:off x="8129069" y="0"/>
            <a:ext cx="1014931" cy="1126446"/>
          </a:xfrm>
          <a:prstGeom prst="rect">
            <a:avLst/>
          </a:prstGeom>
        </p:spPr>
      </p:pic>
      <p:sp>
        <p:nvSpPr>
          <p:cNvPr id="7" name="Slide Number Placeholder 6">
            <a:extLst>
              <a:ext uri="{FF2B5EF4-FFF2-40B4-BE49-F238E27FC236}">
                <a16:creationId xmlns:a16="http://schemas.microsoft.com/office/drawing/2014/main" id="{BC0E8597-A61B-F55A-100A-4A49240E0C74}"/>
              </a:ext>
            </a:extLst>
          </p:cNvPr>
          <p:cNvSpPr>
            <a:spLocks noGrp="1"/>
          </p:cNvSpPr>
          <p:nvPr>
            <p:ph type="sldNum" sz="quarter" idx="12"/>
          </p:nvPr>
        </p:nvSpPr>
        <p:spPr/>
        <p:txBody>
          <a:bodyPr/>
          <a:lstStyle/>
          <a:p>
            <a:fld id="{10A01DC5-1685-4615-8240-15192985C6A2}" type="slidenum">
              <a:rPr lang="en-AU" smtClean="0"/>
              <a:pPr/>
              <a:t>6</a:t>
            </a:fld>
            <a:endParaRPr lang="en-AU"/>
          </a:p>
        </p:txBody>
      </p:sp>
      <p:sp>
        <p:nvSpPr>
          <p:cNvPr id="8" name="Footer Placeholder 7">
            <a:extLst>
              <a:ext uri="{FF2B5EF4-FFF2-40B4-BE49-F238E27FC236}">
                <a16:creationId xmlns:a16="http://schemas.microsoft.com/office/drawing/2014/main" id="{BDE7A7BD-6FB6-4D1F-2F8F-F5DCB554C3F1}"/>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98E483C-CBF6-F148-A288-BBE18DF4C77F}"/>
              </a:ext>
            </a:extLst>
          </p:cNvPr>
          <p:cNvPicPr>
            <a:picLocks noGrp="1" noChangeAspect="1" noChangeArrowheads="1"/>
          </p:cNvPicPr>
          <p:nvPr>
            <p:ph idx="1"/>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2966244" y="1023144"/>
            <a:ext cx="3175000" cy="3492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17797604-3204-AC44-BA1A-18338883A505}"/>
              </a:ext>
            </a:extLst>
          </p:cNvPr>
          <p:cNvSpPr>
            <a:spLocks noGrp="1"/>
          </p:cNvSpPr>
          <p:nvPr>
            <p:ph type="body" sz="quarter" idx="13"/>
          </p:nvPr>
        </p:nvSpPr>
        <p:spPr/>
        <p:txBody>
          <a:bodyPr/>
          <a:lstStyle/>
          <a:p>
            <a:r>
              <a:rPr lang="en-US" dirty="0"/>
              <a:t>Monolithic styles: MVC Pattern</a:t>
            </a:r>
            <a:endParaRPr lang="en-AU" dirty="0"/>
          </a:p>
        </p:txBody>
      </p:sp>
      <p:sp>
        <p:nvSpPr>
          <p:cNvPr id="6" name="Slide Number Placeholder 5">
            <a:extLst>
              <a:ext uri="{FF2B5EF4-FFF2-40B4-BE49-F238E27FC236}">
                <a16:creationId xmlns:a16="http://schemas.microsoft.com/office/drawing/2014/main" id="{250D34A8-8590-DE56-3471-64B7B81AFCA7}"/>
              </a:ext>
            </a:extLst>
          </p:cNvPr>
          <p:cNvSpPr>
            <a:spLocks noGrp="1"/>
          </p:cNvSpPr>
          <p:nvPr>
            <p:ph type="sldNum" sz="quarter" idx="12"/>
          </p:nvPr>
        </p:nvSpPr>
        <p:spPr/>
        <p:txBody>
          <a:bodyPr/>
          <a:lstStyle/>
          <a:p>
            <a:fld id="{10A01DC5-1685-4615-8240-15192985C6A2}" type="slidenum">
              <a:rPr lang="en-AU" smtClean="0"/>
              <a:pPr/>
              <a:t>60</a:t>
            </a:fld>
            <a:endParaRPr lang="en-AU"/>
          </a:p>
        </p:txBody>
      </p:sp>
      <p:sp>
        <p:nvSpPr>
          <p:cNvPr id="7" name="Footer Placeholder 6">
            <a:extLst>
              <a:ext uri="{FF2B5EF4-FFF2-40B4-BE49-F238E27FC236}">
                <a16:creationId xmlns:a16="http://schemas.microsoft.com/office/drawing/2014/main" id="{A70A3102-D743-9DC9-B0DC-72C75CD71662}"/>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8" name="Picture 7" descr="Text&#10;&#10;Description automatically generated">
            <a:extLst>
              <a:ext uri="{FF2B5EF4-FFF2-40B4-BE49-F238E27FC236}">
                <a16:creationId xmlns:a16="http://schemas.microsoft.com/office/drawing/2014/main" id="{D8DA9C37-7412-0643-EA44-5B0F5A484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4368280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7F1E56-9AE6-0F4C-8893-C5F2912889E3}"/>
              </a:ext>
            </a:extLst>
          </p:cNvPr>
          <p:cNvSpPr>
            <a:spLocks noGrp="1"/>
          </p:cNvSpPr>
          <p:nvPr>
            <p:ph idx="1"/>
          </p:nvPr>
        </p:nvSpPr>
        <p:spPr/>
        <p:txBody>
          <a:bodyPr>
            <a:normAutofit/>
          </a:bodyPr>
          <a:lstStyle/>
          <a:p>
            <a:pPr marL="61722" indent="0">
              <a:buNone/>
            </a:pPr>
            <a:r>
              <a:rPr lang="en-US" sz="1600" dirty="0"/>
              <a:t>What are the consequences of this architecture? On:</a:t>
            </a:r>
          </a:p>
          <a:p>
            <a:r>
              <a:rPr lang="en-US" sz="1600" dirty="0"/>
              <a:t>Scalability</a:t>
            </a:r>
          </a:p>
          <a:p>
            <a:r>
              <a:rPr lang="en-US" sz="1600" dirty="0"/>
              <a:t>Reliability</a:t>
            </a:r>
          </a:p>
          <a:p>
            <a:r>
              <a:rPr lang="en-US" sz="1600" dirty="0"/>
              <a:t>Performance</a:t>
            </a:r>
          </a:p>
          <a:p>
            <a:r>
              <a:rPr lang="en-US" sz="1600" dirty="0"/>
              <a:t>Development</a:t>
            </a:r>
          </a:p>
          <a:p>
            <a:r>
              <a:rPr lang="en-US" sz="1600" dirty="0"/>
              <a:t>Maintainability</a:t>
            </a:r>
          </a:p>
          <a:p>
            <a:r>
              <a:rPr lang="en-US" sz="1600" dirty="0"/>
              <a:t>Evolution</a:t>
            </a:r>
          </a:p>
          <a:p>
            <a:r>
              <a:rPr lang="en-US" sz="1600" dirty="0"/>
              <a:t>Testability</a:t>
            </a:r>
          </a:p>
          <a:p>
            <a:r>
              <a:rPr lang="en-US" sz="1600" dirty="0"/>
              <a:t>Ownership</a:t>
            </a:r>
          </a:p>
          <a:p>
            <a:r>
              <a:rPr lang="en-US" sz="1600" dirty="0"/>
              <a:t>Data Consistency</a:t>
            </a:r>
          </a:p>
          <a:p>
            <a:pPr lvl="1"/>
            <a:endParaRPr lang="en-US" sz="1400" dirty="0"/>
          </a:p>
        </p:txBody>
      </p:sp>
      <p:sp>
        <p:nvSpPr>
          <p:cNvPr id="5" name="Text Placeholder 4">
            <a:extLst>
              <a:ext uri="{FF2B5EF4-FFF2-40B4-BE49-F238E27FC236}">
                <a16:creationId xmlns:a16="http://schemas.microsoft.com/office/drawing/2014/main" id="{8C82029C-CD86-50AB-F016-6A96A7B19455}"/>
              </a:ext>
            </a:extLst>
          </p:cNvPr>
          <p:cNvSpPr>
            <a:spLocks noGrp="1"/>
          </p:cNvSpPr>
          <p:nvPr>
            <p:ph type="body" sz="quarter" idx="13"/>
          </p:nvPr>
        </p:nvSpPr>
        <p:spPr/>
        <p:txBody>
          <a:bodyPr/>
          <a:lstStyle/>
          <a:p>
            <a:r>
              <a:rPr lang="en-US" dirty="0"/>
              <a:t>Monoliths</a:t>
            </a:r>
            <a:endParaRPr lang="en-AU" dirty="0"/>
          </a:p>
        </p:txBody>
      </p:sp>
      <p:sp>
        <p:nvSpPr>
          <p:cNvPr id="7" name="Slide Number Placeholder 6">
            <a:extLst>
              <a:ext uri="{FF2B5EF4-FFF2-40B4-BE49-F238E27FC236}">
                <a16:creationId xmlns:a16="http://schemas.microsoft.com/office/drawing/2014/main" id="{29734746-2D00-66D0-D443-B6C118A484B4}"/>
              </a:ext>
            </a:extLst>
          </p:cNvPr>
          <p:cNvSpPr>
            <a:spLocks noGrp="1"/>
          </p:cNvSpPr>
          <p:nvPr>
            <p:ph type="sldNum" sz="quarter" idx="12"/>
          </p:nvPr>
        </p:nvSpPr>
        <p:spPr/>
        <p:txBody>
          <a:bodyPr/>
          <a:lstStyle/>
          <a:p>
            <a:fld id="{10A01DC5-1685-4615-8240-15192985C6A2}" type="slidenum">
              <a:rPr lang="en-AU" smtClean="0"/>
              <a:pPr/>
              <a:t>61</a:t>
            </a:fld>
            <a:endParaRPr lang="en-AU"/>
          </a:p>
        </p:txBody>
      </p:sp>
      <p:sp>
        <p:nvSpPr>
          <p:cNvPr id="8" name="Footer Placeholder 7">
            <a:extLst>
              <a:ext uri="{FF2B5EF4-FFF2-40B4-BE49-F238E27FC236}">
                <a16:creationId xmlns:a16="http://schemas.microsoft.com/office/drawing/2014/main" id="{1DE2AED5-3B35-C8D3-3CAC-05E60E4B0AF2}"/>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440599B3-4FF9-54DF-103D-3CD1CBAF46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5127746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9B7099-AC5A-634F-B1C9-631336D2B621}"/>
              </a:ext>
            </a:extLst>
          </p:cNvPr>
          <p:cNvSpPr>
            <a:spLocks noGrp="1"/>
          </p:cNvSpPr>
          <p:nvPr>
            <p:ph type="title"/>
          </p:nvPr>
        </p:nvSpPr>
        <p:spPr/>
        <p:txBody>
          <a:bodyPr/>
          <a:lstStyle/>
          <a:p>
            <a:r>
              <a:rPr lang="en-US" dirty="0"/>
              <a:t>Service-based architecture</a:t>
            </a:r>
          </a:p>
        </p:txBody>
      </p:sp>
      <p:sp>
        <p:nvSpPr>
          <p:cNvPr id="7" name="Text Placeholder 6">
            <a:extLst>
              <a:ext uri="{FF2B5EF4-FFF2-40B4-BE49-F238E27FC236}">
                <a16:creationId xmlns:a16="http://schemas.microsoft.com/office/drawing/2014/main" id="{97551FE2-FBCA-0F46-894C-B807F0FD894D}"/>
              </a:ext>
            </a:extLst>
          </p:cNvPr>
          <p:cNvSpPr>
            <a:spLocks noGrp="1"/>
          </p:cNvSpPr>
          <p:nvPr>
            <p:ph type="body" idx="1"/>
          </p:nvPr>
        </p:nvSpPr>
        <p:spPr/>
        <p:txBody>
          <a:bodyPr/>
          <a:lstStyle/>
          <a:p>
            <a:r>
              <a:rPr lang="en-US" dirty="0"/>
              <a:t>Separation of concerns</a:t>
            </a:r>
          </a:p>
        </p:txBody>
      </p:sp>
      <p:sp>
        <p:nvSpPr>
          <p:cNvPr id="9" name="Footer Placeholder 8">
            <a:extLst>
              <a:ext uri="{FF2B5EF4-FFF2-40B4-BE49-F238E27FC236}">
                <a16:creationId xmlns:a16="http://schemas.microsoft.com/office/drawing/2014/main" id="{6CDF8CA3-2EA0-795A-FAC2-FECE0521C7BF}"/>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8" name="Slide Number Placeholder 7">
            <a:extLst>
              <a:ext uri="{FF2B5EF4-FFF2-40B4-BE49-F238E27FC236}">
                <a16:creationId xmlns:a16="http://schemas.microsoft.com/office/drawing/2014/main" id="{9AC1F95A-CF57-3C41-E67B-C99DE9D1FCC0}"/>
              </a:ext>
            </a:extLst>
          </p:cNvPr>
          <p:cNvSpPr>
            <a:spLocks noGrp="1"/>
          </p:cNvSpPr>
          <p:nvPr>
            <p:ph type="sldNum" sz="quarter" idx="12"/>
          </p:nvPr>
        </p:nvSpPr>
        <p:spPr/>
        <p:txBody>
          <a:bodyPr/>
          <a:lstStyle/>
          <a:p>
            <a:fld id="{10A01DC5-1685-4615-8240-15192985C6A2}" type="slidenum">
              <a:rPr lang="en-AU" smtClean="0"/>
              <a:pPr/>
              <a:t>62</a:t>
            </a:fld>
            <a:endParaRPr lang="en-AU"/>
          </a:p>
        </p:txBody>
      </p:sp>
    </p:spTree>
    <p:extLst>
      <p:ext uri="{BB962C8B-B14F-4D97-AF65-F5344CB8AC3E}">
        <p14:creationId xmlns:p14="http://schemas.microsoft.com/office/powerpoint/2010/main" val="4882213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ardware, OS, Application">
            <a:extLst>
              <a:ext uri="{FF2B5EF4-FFF2-40B4-BE49-F238E27FC236}">
                <a16:creationId xmlns:a16="http://schemas.microsoft.com/office/drawing/2014/main" id="{5C56C5D1-5B33-054A-A7FA-28E4ADF042C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929503" y="881063"/>
            <a:ext cx="7248481" cy="377666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64BF05A1-39AC-8EDD-EB66-7413D55E032C}"/>
              </a:ext>
            </a:extLst>
          </p:cNvPr>
          <p:cNvSpPr>
            <a:spLocks noGrp="1"/>
          </p:cNvSpPr>
          <p:nvPr>
            <p:ph type="body" sz="quarter" idx="13"/>
          </p:nvPr>
        </p:nvSpPr>
        <p:spPr/>
        <p:txBody>
          <a:bodyPr/>
          <a:lstStyle/>
          <a:p>
            <a:r>
              <a:rPr lang="en-US" dirty="0"/>
              <a:t>Web Browsers</a:t>
            </a:r>
            <a:endParaRPr lang="en-AU" dirty="0"/>
          </a:p>
        </p:txBody>
      </p:sp>
      <p:sp>
        <p:nvSpPr>
          <p:cNvPr id="8" name="TextBox 7">
            <a:extLst>
              <a:ext uri="{FF2B5EF4-FFF2-40B4-BE49-F238E27FC236}">
                <a16:creationId xmlns:a16="http://schemas.microsoft.com/office/drawing/2014/main" id="{C5541047-519A-CF42-8F71-725009EB8C51}"/>
              </a:ext>
            </a:extLst>
          </p:cNvPr>
          <p:cNvSpPr txBox="1"/>
          <p:nvPr/>
        </p:nvSpPr>
        <p:spPr>
          <a:xfrm>
            <a:off x="3943538" y="4527106"/>
            <a:ext cx="5200462" cy="246221"/>
          </a:xfrm>
          <a:prstGeom prst="rect">
            <a:avLst/>
          </a:prstGeom>
          <a:noFill/>
        </p:spPr>
        <p:txBody>
          <a:bodyPr wrap="none" rtlCol="0">
            <a:spAutoFit/>
          </a:bodyPr>
          <a:lstStyle/>
          <a:p>
            <a:pPr algn="r"/>
            <a:r>
              <a:rPr lang="en-US" sz="1000" dirty="0"/>
              <a:t>Source: </a:t>
            </a:r>
            <a:r>
              <a:rPr lang="en-US" sz="1000" dirty="0">
                <a:hlinkClick r:id="rId4">
                  <a:extLst>
                    <a:ext uri="{A12FA001-AC4F-418D-AE19-62706E023703}">
                      <ahyp:hlinkClr xmlns:ahyp="http://schemas.microsoft.com/office/drawing/2018/hyperlinkcolor" val="tx"/>
                    </a:ext>
                  </a:extLst>
                </a:hlinkClick>
              </a:rPr>
              <a:t>https://developers.google.com/web/updates/2018/09/inside-browser-part1</a:t>
            </a:r>
            <a:r>
              <a:rPr lang="en-US" sz="1000" dirty="0"/>
              <a:t> (CC BY 4.0)</a:t>
            </a:r>
          </a:p>
        </p:txBody>
      </p:sp>
      <p:sp>
        <p:nvSpPr>
          <p:cNvPr id="6" name="Slide Number Placeholder 5">
            <a:extLst>
              <a:ext uri="{FF2B5EF4-FFF2-40B4-BE49-F238E27FC236}">
                <a16:creationId xmlns:a16="http://schemas.microsoft.com/office/drawing/2014/main" id="{5FC427CD-401D-75B8-7BAE-861E418E01A1}"/>
              </a:ext>
            </a:extLst>
          </p:cNvPr>
          <p:cNvSpPr>
            <a:spLocks noGrp="1"/>
          </p:cNvSpPr>
          <p:nvPr>
            <p:ph type="sldNum" sz="quarter" idx="12"/>
          </p:nvPr>
        </p:nvSpPr>
        <p:spPr/>
        <p:txBody>
          <a:bodyPr/>
          <a:lstStyle/>
          <a:p>
            <a:fld id="{10A01DC5-1685-4615-8240-15192985C6A2}" type="slidenum">
              <a:rPr lang="en-AU" smtClean="0"/>
              <a:pPr/>
              <a:t>63</a:t>
            </a:fld>
            <a:endParaRPr lang="en-AU"/>
          </a:p>
        </p:txBody>
      </p:sp>
      <p:sp>
        <p:nvSpPr>
          <p:cNvPr id="7" name="Footer Placeholder 6">
            <a:extLst>
              <a:ext uri="{FF2B5EF4-FFF2-40B4-BE49-F238E27FC236}">
                <a16:creationId xmlns:a16="http://schemas.microsoft.com/office/drawing/2014/main" id="{2ED9E617-D05C-D90F-6D48-9BA96D200F7E}"/>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1A16B3A9-9CE0-41C6-5669-1A9935E30F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456436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process and memory">
            <a:extLst>
              <a:ext uri="{FF2B5EF4-FFF2-40B4-BE49-F238E27FC236}">
                <a16:creationId xmlns:a16="http://schemas.microsoft.com/office/drawing/2014/main" id="{BA003174-BC27-4244-9C08-4BD169D8269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319276" y="881063"/>
            <a:ext cx="6468935" cy="377666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91AFC5A6-717E-9BEE-0BF9-706F5FA2440B}"/>
              </a:ext>
            </a:extLst>
          </p:cNvPr>
          <p:cNvSpPr>
            <a:spLocks noGrp="1"/>
          </p:cNvSpPr>
          <p:nvPr>
            <p:ph type="body" sz="quarter" idx="13"/>
          </p:nvPr>
        </p:nvSpPr>
        <p:spPr/>
        <p:txBody>
          <a:bodyPr/>
          <a:lstStyle/>
          <a:p>
            <a:r>
              <a:rPr lang="en-US" dirty="0"/>
              <a:t>Browser: A multi-threaded process</a:t>
            </a:r>
            <a:endParaRPr lang="en-AU" dirty="0"/>
          </a:p>
        </p:txBody>
      </p:sp>
      <p:sp>
        <p:nvSpPr>
          <p:cNvPr id="8" name="TextBox 7">
            <a:extLst>
              <a:ext uri="{FF2B5EF4-FFF2-40B4-BE49-F238E27FC236}">
                <a16:creationId xmlns:a16="http://schemas.microsoft.com/office/drawing/2014/main" id="{C5541047-519A-CF42-8F71-725009EB8C51}"/>
              </a:ext>
            </a:extLst>
          </p:cNvPr>
          <p:cNvSpPr txBox="1"/>
          <p:nvPr/>
        </p:nvSpPr>
        <p:spPr>
          <a:xfrm>
            <a:off x="3943538" y="4527106"/>
            <a:ext cx="5200462" cy="246221"/>
          </a:xfrm>
          <a:prstGeom prst="rect">
            <a:avLst/>
          </a:prstGeom>
          <a:noFill/>
        </p:spPr>
        <p:txBody>
          <a:bodyPr wrap="none" rtlCol="0">
            <a:spAutoFit/>
          </a:bodyPr>
          <a:lstStyle/>
          <a:p>
            <a:pPr algn="r"/>
            <a:r>
              <a:rPr lang="en-US" sz="1000" dirty="0"/>
              <a:t>Source: </a:t>
            </a:r>
            <a:r>
              <a:rPr lang="en-US" sz="1000" dirty="0">
                <a:hlinkClick r:id="rId4">
                  <a:extLst>
                    <a:ext uri="{A12FA001-AC4F-418D-AE19-62706E023703}">
                      <ahyp:hlinkClr xmlns:ahyp="http://schemas.microsoft.com/office/drawing/2018/hyperlinkcolor" val="tx"/>
                    </a:ext>
                  </a:extLst>
                </a:hlinkClick>
              </a:rPr>
              <a:t>https://developers.google.com/web/updates/2018/09/inside-browser-part1</a:t>
            </a:r>
            <a:r>
              <a:rPr lang="en-US" sz="1000" dirty="0"/>
              <a:t> (CC BY 4.0)</a:t>
            </a:r>
          </a:p>
        </p:txBody>
      </p:sp>
      <p:sp>
        <p:nvSpPr>
          <p:cNvPr id="6" name="Slide Number Placeholder 5">
            <a:extLst>
              <a:ext uri="{FF2B5EF4-FFF2-40B4-BE49-F238E27FC236}">
                <a16:creationId xmlns:a16="http://schemas.microsoft.com/office/drawing/2014/main" id="{BE692608-9081-6716-E854-261C3ADBDBEA}"/>
              </a:ext>
            </a:extLst>
          </p:cNvPr>
          <p:cNvSpPr>
            <a:spLocks noGrp="1"/>
          </p:cNvSpPr>
          <p:nvPr>
            <p:ph type="sldNum" sz="quarter" idx="12"/>
          </p:nvPr>
        </p:nvSpPr>
        <p:spPr/>
        <p:txBody>
          <a:bodyPr/>
          <a:lstStyle/>
          <a:p>
            <a:fld id="{10A01DC5-1685-4615-8240-15192985C6A2}" type="slidenum">
              <a:rPr lang="en-AU" smtClean="0"/>
              <a:pPr/>
              <a:t>64</a:t>
            </a:fld>
            <a:endParaRPr lang="en-AU"/>
          </a:p>
        </p:txBody>
      </p:sp>
      <p:sp>
        <p:nvSpPr>
          <p:cNvPr id="7" name="Footer Placeholder 6">
            <a:extLst>
              <a:ext uri="{FF2B5EF4-FFF2-40B4-BE49-F238E27FC236}">
                <a16:creationId xmlns:a16="http://schemas.microsoft.com/office/drawing/2014/main" id="{C9D02A0B-D54D-5C8F-FB4C-B4CBE3505795}"/>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D38CCF1A-7136-B10D-32E1-B17AD3DC60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6548100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worker process and IPC">
            <a:extLst>
              <a:ext uri="{FF2B5EF4-FFF2-40B4-BE49-F238E27FC236}">
                <a16:creationId xmlns:a16="http://schemas.microsoft.com/office/drawing/2014/main" id="{61597854-A491-A648-AFB1-01DC13E4235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382081" y="881063"/>
            <a:ext cx="6343325" cy="377666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EA2D1A7-B556-B89E-B4E4-D733EC0E1B25}"/>
              </a:ext>
            </a:extLst>
          </p:cNvPr>
          <p:cNvSpPr>
            <a:spLocks noGrp="1"/>
          </p:cNvSpPr>
          <p:nvPr>
            <p:ph type="body" sz="quarter" idx="13"/>
          </p:nvPr>
        </p:nvSpPr>
        <p:spPr/>
        <p:txBody>
          <a:bodyPr/>
          <a:lstStyle/>
          <a:p>
            <a:r>
              <a:rPr lang="en-US" dirty="0"/>
              <a:t>Multi-process browser with IPC</a:t>
            </a:r>
            <a:endParaRPr lang="en-AU" dirty="0"/>
          </a:p>
        </p:txBody>
      </p:sp>
      <p:sp>
        <p:nvSpPr>
          <p:cNvPr id="8" name="TextBox 7">
            <a:extLst>
              <a:ext uri="{FF2B5EF4-FFF2-40B4-BE49-F238E27FC236}">
                <a16:creationId xmlns:a16="http://schemas.microsoft.com/office/drawing/2014/main" id="{C5541047-519A-CF42-8F71-725009EB8C51}"/>
              </a:ext>
            </a:extLst>
          </p:cNvPr>
          <p:cNvSpPr txBox="1"/>
          <p:nvPr/>
        </p:nvSpPr>
        <p:spPr>
          <a:xfrm>
            <a:off x="3943538" y="4527106"/>
            <a:ext cx="5200462" cy="246221"/>
          </a:xfrm>
          <a:prstGeom prst="rect">
            <a:avLst/>
          </a:prstGeom>
          <a:noFill/>
        </p:spPr>
        <p:txBody>
          <a:bodyPr wrap="none" rtlCol="0">
            <a:spAutoFit/>
          </a:bodyPr>
          <a:lstStyle/>
          <a:p>
            <a:pPr algn="r"/>
            <a:r>
              <a:rPr lang="en-US" sz="1000" dirty="0"/>
              <a:t>Source: </a:t>
            </a:r>
            <a:r>
              <a:rPr lang="en-US" sz="1000" dirty="0">
                <a:hlinkClick r:id="rId4">
                  <a:extLst>
                    <a:ext uri="{A12FA001-AC4F-418D-AE19-62706E023703}">
                      <ahyp:hlinkClr xmlns:ahyp="http://schemas.microsoft.com/office/drawing/2018/hyperlinkcolor" val="tx"/>
                    </a:ext>
                  </a:extLst>
                </a:hlinkClick>
              </a:rPr>
              <a:t>https://developers.google.com/web/updates/2018/09/inside-browser-part1</a:t>
            </a:r>
            <a:r>
              <a:rPr lang="en-US" sz="1000" dirty="0"/>
              <a:t> (CC BY 4.0)</a:t>
            </a:r>
          </a:p>
        </p:txBody>
      </p:sp>
      <p:sp>
        <p:nvSpPr>
          <p:cNvPr id="6" name="Slide Number Placeholder 5">
            <a:extLst>
              <a:ext uri="{FF2B5EF4-FFF2-40B4-BE49-F238E27FC236}">
                <a16:creationId xmlns:a16="http://schemas.microsoft.com/office/drawing/2014/main" id="{4488A2B9-784D-ECDC-EAA7-358A66B63D09}"/>
              </a:ext>
            </a:extLst>
          </p:cNvPr>
          <p:cNvSpPr>
            <a:spLocks noGrp="1"/>
          </p:cNvSpPr>
          <p:nvPr>
            <p:ph type="sldNum" sz="quarter" idx="12"/>
          </p:nvPr>
        </p:nvSpPr>
        <p:spPr/>
        <p:txBody>
          <a:bodyPr/>
          <a:lstStyle/>
          <a:p>
            <a:fld id="{10A01DC5-1685-4615-8240-15192985C6A2}" type="slidenum">
              <a:rPr lang="en-AU" smtClean="0"/>
              <a:pPr/>
              <a:t>65</a:t>
            </a:fld>
            <a:endParaRPr lang="en-AU"/>
          </a:p>
        </p:txBody>
      </p:sp>
      <p:sp>
        <p:nvSpPr>
          <p:cNvPr id="7" name="Footer Placeholder 6">
            <a:extLst>
              <a:ext uri="{FF2B5EF4-FFF2-40B4-BE49-F238E27FC236}">
                <a16:creationId xmlns:a16="http://schemas.microsoft.com/office/drawing/2014/main" id="{B651FDBB-E0AF-63AA-DE26-B1201CCB4252}"/>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C0D1112F-37D9-7689-412D-A40F864090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1637186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rowser architecture">
            <a:extLst>
              <a:ext uri="{FF2B5EF4-FFF2-40B4-BE49-F238E27FC236}">
                <a16:creationId xmlns:a16="http://schemas.microsoft.com/office/drawing/2014/main" id="{B846A6CC-B15C-DD43-B8E3-23319966D3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23850" y="1502871"/>
            <a:ext cx="8459788" cy="2533046"/>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920715A3-712A-A630-491D-AF6F60C75C48}"/>
              </a:ext>
            </a:extLst>
          </p:cNvPr>
          <p:cNvSpPr>
            <a:spLocks noGrp="1"/>
          </p:cNvSpPr>
          <p:nvPr>
            <p:ph type="body" sz="quarter" idx="13"/>
          </p:nvPr>
        </p:nvSpPr>
        <p:spPr/>
        <p:txBody>
          <a:bodyPr/>
          <a:lstStyle/>
          <a:p>
            <a:r>
              <a:rPr lang="en-US" dirty="0"/>
              <a:t>Browser Architectures</a:t>
            </a:r>
            <a:endParaRPr lang="en-AU" dirty="0"/>
          </a:p>
        </p:txBody>
      </p:sp>
      <p:sp>
        <p:nvSpPr>
          <p:cNvPr id="8" name="TextBox 7">
            <a:extLst>
              <a:ext uri="{FF2B5EF4-FFF2-40B4-BE49-F238E27FC236}">
                <a16:creationId xmlns:a16="http://schemas.microsoft.com/office/drawing/2014/main" id="{C5541047-519A-CF42-8F71-725009EB8C51}"/>
              </a:ext>
            </a:extLst>
          </p:cNvPr>
          <p:cNvSpPr txBox="1"/>
          <p:nvPr/>
        </p:nvSpPr>
        <p:spPr>
          <a:xfrm>
            <a:off x="3943538" y="4527106"/>
            <a:ext cx="5200462" cy="246221"/>
          </a:xfrm>
          <a:prstGeom prst="rect">
            <a:avLst/>
          </a:prstGeom>
          <a:noFill/>
        </p:spPr>
        <p:txBody>
          <a:bodyPr wrap="none" rtlCol="0">
            <a:spAutoFit/>
          </a:bodyPr>
          <a:lstStyle/>
          <a:p>
            <a:pPr algn="r"/>
            <a:r>
              <a:rPr lang="en-US" sz="1000" dirty="0"/>
              <a:t>Source: </a:t>
            </a:r>
            <a:r>
              <a:rPr lang="en-US" sz="1000" dirty="0">
                <a:hlinkClick r:id="rId3">
                  <a:extLst>
                    <a:ext uri="{A12FA001-AC4F-418D-AE19-62706E023703}">
                      <ahyp:hlinkClr xmlns:ahyp="http://schemas.microsoft.com/office/drawing/2018/hyperlinkcolor" val="tx"/>
                    </a:ext>
                  </a:extLst>
                </a:hlinkClick>
              </a:rPr>
              <a:t>https://developers.google.com/web/updates/2018/09/inside-browser-part1</a:t>
            </a:r>
            <a:r>
              <a:rPr lang="en-US" sz="1000" dirty="0"/>
              <a:t> (CC BY 4.0)</a:t>
            </a:r>
          </a:p>
        </p:txBody>
      </p:sp>
      <p:sp>
        <p:nvSpPr>
          <p:cNvPr id="6" name="Slide Number Placeholder 5">
            <a:extLst>
              <a:ext uri="{FF2B5EF4-FFF2-40B4-BE49-F238E27FC236}">
                <a16:creationId xmlns:a16="http://schemas.microsoft.com/office/drawing/2014/main" id="{45C5266E-AC3B-5C15-7FB3-7DE3C08ED65E}"/>
              </a:ext>
            </a:extLst>
          </p:cNvPr>
          <p:cNvSpPr>
            <a:spLocks noGrp="1"/>
          </p:cNvSpPr>
          <p:nvPr>
            <p:ph type="sldNum" sz="quarter" idx="12"/>
          </p:nvPr>
        </p:nvSpPr>
        <p:spPr/>
        <p:txBody>
          <a:bodyPr/>
          <a:lstStyle/>
          <a:p>
            <a:fld id="{10A01DC5-1685-4615-8240-15192985C6A2}" type="slidenum">
              <a:rPr lang="en-AU" smtClean="0"/>
              <a:pPr/>
              <a:t>66</a:t>
            </a:fld>
            <a:endParaRPr lang="en-AU"/>
          </a:p>
        </p:txBody>
      </p:sp>
      <p:sp>
        <p:nvSpPr>
          <p:cNvPr id="7" name="Footer Placeholder 6">
            <a:extLst>
              <a:ext uri="{FF2B5EF4-FFF2-40B4-BE49-F238E27FC236}">
                <a16:creationId xmlns:a16="http://schemas.microsoft.com/office/drawing/2014/main" id="{1C49ED3E-0C51-2E35-C504-3614A46BCC27}"/>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1760A933-C0D0-9C58-C63C-379B69697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6116504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hrome processes">
            <a:extLst>
              <a:ext uri="{FF2B5EF4-FFF2-40B4-BE49-F238E27FC236}">
                <a16:creationId xmlns:a16="http://schemas.microsoft.com/office/drawing/2014/main" id="{95352EC6-EC48-7E49-9B26-311065B1864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49875" y="881063"/>
            <a:ext cx="7407738" cy="377666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7CD69EE8-FFF5-9EE7-D05C-47ECA9606BE2}"/>
              </a:ext>
            </a:extLst>
          </p:cNvPr>
          <p:cNvSpPr>
            <a:spLocks noGrp="1"/>
          </p:cNvSpPr>
          <p:nvPr>
            <p:ph type="body" sz="quarter" idx="13"/>
          </p:nvPr>
        </p:nvSpPr>
        <p:spPr/>
        <p:txBody>
          <a:bodyPr/>
          <a:lstStyle/>
          <a:p>
            <a:r>
              <a:rPr lang="en-US" dirty="0"/>
              <a:t>Service-based browser architecture</a:t>
            </a:r>
            <a:endParaRPr lang="en-AU" dirty="0"/>
          </a:p>
        </p:txBody>
      </p:sp>
      <p:sp>
        <p:nvSpPr>
          <p:cNvPr id="8" name="TextBox 7">
            <a:extLst>
              <a:ext uri="{FF2B5EF4-FFF2-40B4-BE49-F238E27FC236}">
                <a16:creationId xmlns:a16="http://schemas.microsoft.com/office/drawing/2014/main" id="{C71C153D-D6F8-AD47-ADCA-1E129D124440}"/>
              </a:ext>
            </a:extLst>
          </p:cNvPr>
          <p:cNvSpPr txBox="1"/>
          <p:nvPr/>
        </p:nvSpPr>
        <p:spPr>
          <a:xfrm>
            <a:off x="3943538" y="4527106"/>
            <a:ext cx="5200462" cy="246221"/>
          </a:xfrm>
          <a:prstGeom prst="rect">
            <a:avLst/>
          </a:prstGeom>
          <a:noFill/>
        </p:spPr>
        <p:txBody>
          <a:bodyPr wrap="none" rtlCol="0">
            <a:spAutoFit/>
          </a:bodyPr>
          <a:lstStyle/>
          <a:p>
            <a:pPr algn="r"/>
            <a:r>
              <a:rPr lang="en-US" sz="1000" dirty="0"/>
              <a:t>Source: </a:t>
            </a:r>
            <a:r>
              <a:rPr lang="en-US" sz="1000" dirty="0">
                <a:hlinkClick r:id="rId3">
                  <a:extLst>
                    <a:ext uri="{A12FA001-AC4F-418D-AE19-62706E023703}">
                      <ahyp:hlinkClr xmlns:ahyp="http://schemas.microsoft.com/office/drawing/2018/hyperlinkcolor" val="tx"/>
                    </a:ext>
                  </a:extLst>
                </a:hlinkClick>
              </a:rPr>
              <a:t>https://developers.google.com/web/updates/2018/09/inside-browser-part1</a:t>
            </a:r>
            <a:r>
              <a:rPr lang="en-US" sz="1000" dirty="0"/>
              <a:t> (CC BY 4.0)</a:t>
            </a:r>
          </a:p>
        </p:txBody>
      </p:sp>
      <p:sp>
        <p:nvSpPr>
          <p:cNvPr id="6" name="Slide Number Placeholder 5">
            <a:extLst>
              <a:ext uri="{FF2B5EF4-FFF2-40B4-BE49-F238E27FC236}">
                <a16:creationId xmlns:a16="http://schemas.microsoft.com/office/drawing/2014/main" id="{88482AB9-CB4B-FC8B-3F8A-AB48BA96E6FD}"/>
              </a:ext>
            </a:extLst>
          </p:cNvPr>
          <p:cNvSpPr>
            <a:spLocks noGrp="1"/>
          </p:cNvSpPr>
          <p:nvPr>
            <p:ph type="sldNum" sz="quarter" idx="12"/>
          </p:nvPr>
        </p:nvSpPr>
        <p:spPr/>
        <p:txBody>
          <a:bodyPr/>
          <a:lstStyle/>
          <a:p>
            <a:fld id="{10A01DC5-1685-4615-8240-15192985C6A2}" type="slidenum">
              <a:rPr lang="en-AU" smtClean="0"/>
              <a:pPr/>
              <a:t>67</a:t>
            </a:fld>
            <a:endParaRPr lang="en-AU"/>
          </a:p>
        </p:txBody>
      </p:sp>
      <p:sp>
        <p:nvSpPr>
          <p:cNvPr id="7" name="Footer Placeholder 6">
            <a:extLst>
              <a:ext uri="{FF2B5EF4-FFF2-40B4-BE49-F238E27FC236}">
                <a16:creationId xmlns:a16="http://schemas.microsoft.com/office/drawing/2014/main" id="{9048944C-1833-8ACF-43A5-57BE85E17AE6}"/>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385B7AF8-64B8-12EA-76C8-F17355E988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0984066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ultiple renderer for tabs">
            <a:extLst>
              <a:ext uri="{FF2B5EF4-FFF2-40B4-BE49-F238E27FC236}">
                <a16:creationId xmlns:a16="http://schemas.microsoft.com/office/drawing/2014/main" id="{AB05F5D7-8C40-8245-A986-9DEB547A329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247253" y="881063"/>
            <a:ext cx="6612981" cy="377666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5BB2790C-4A53-27D1-6559-AD46844CA664}"/>
              </a:ext>
            </a:extLst>
          </p:cNvPr>
          <p:cNvSpPr>
            <a:spLocks noGrp="1"/>
          </p:cNvSpPr>
          <p:nvPr>
            <p:ph type="body" sz="quarter" idx="13"/>
          </p:nvPr>
        </p:nvSpPr>
        <p:spPr/>
        <p:txBody>
          <a:bodyPr/>
          <a:lstStyle/>
          <a:p>
            <a:r>
              <a:rPr lang="en-US" dirty="0"/>
              <a:t>Service-based browser architecture</a:t>
            </a:r>
            <a:endParaRPr lang="en-AU" dirty="0"/>
          </a:p>
        </p:txBody>
      </p:sp>
      <p:pic>
        <p:nvPicPr>
          <p:cNvPr id="9220" name="Picture 4" descr="site isolation">
            <a:extLst>
              <a:ext uri="{FF2B5EF4-FFF2-40B4-BE49-F238E27FC236}">
                <a16:creationId xmlns:a16="http://schemas.microsoft.com/office/drawing/2014/main" id="{C0F9DF1F-D888-7341-9458-93B0DD64101B}"/>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bwMode="auto">
          <a:xfrm>
            <a:off x="4959350" y="1671638"/>
            <a:ext cx="4184650" cy="21431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D0D207D-B0B4-A648-B0A9-099D151E03F8}"/>
              </a:ext>
            </a:extLst>
          </p:cNvPr>
          <p:cNvSpPr txBox="1"/>
          <p:nvPr/>
        </p:nvSpPr>
        <p:spPr>
          <a:xfrm>
            <a:off x="3943538" y="4527106"/>
            <a:ext cx="5200462" cy="246221"/>
          </a:xfrm>
          <a:prstGeom prst="rect">
            <a:avLst/>
          </a:prstGeom>
          <a:noFill/>
        </p:spPr>
        <p:txBody>
          <a:bodyPr wrap="none" rtlCol="0">
            <a:spAutoFit/>
          </a:bodyPr>
          <a:lstStyle/>
          <a:p>
            <a:pPr algn="r"/>
            <a:r>
              <a:rPr lang="en-US" sz="1000" dirty="0"/>
              <a:t>Source: </a:t>
            </a:r>
            <a:r>
              <a:rPr lang="en-US" sz="1000" dirty="0">
                <a:hlinkClick r:id="rId5">
                  <a:extLst>
                    <a:ext uri="{A12FA001-AC4F-418D-AE19-62706E023703}">
                      <ahyp:hlinkClr xmlns:ahyp="http://schemas.microsoft.com/office/drawing/2018/hyperlinkcolor" val="tx"/>
                    </a:ext>
                  </a:extLst>
                </a:hlinkClick>
              </a:rPr>
              <a:t>https://developers.google.com/web/updates/2018/09/inside-browser-part1</a:t>
            </a:r>
            <a:r>
              <a:rPr lang="en-US" sz="1000" dirty="0"/>
              <a:t> (CC BY 4.0)</a:t>
            </a:r>
          </a:p>
        </p:txBody>
      </p:sp>
      <p:sp>
        <p:nvSpPr>
          <p:cNvPr id="6" name="Slide Number Placeholder 5">
            <a:extLst>
              <a:ext uri="{FF2B5EF4-FFF2-40B4-BE49-F238E27FC236}">
                <a16:creationId xmlns:a16="http://schemas.microsoft.com/office/drawing/2014/main" id="{A643473F-07FB-DD37-AB28-4C2F9648B3D7}"/>
              </a:ext>
            </a:extLst>
          </p:cNvPr>
          <p:cNvSpPr>
            <a:spLocks noGrp="1"/>
          </p:cNvSpPr>
          <p:nvPr>
            <p:ph type="sldNum" sz="quarter" idx="12"/>
          </p:nvPr>
        </p:nvSpPr>
        <p:spPr/>
        <p:txBody>
          <a:bodyPr/>
          <a:lstStyle/>
          <a:p>
            <a:fld id="{10A01DC5-1685-4615-8240-15192985C6A2}" type="slidenum">
              <a:rPr lang="en-AU" smtClean="0"/>
              <a:pPr/>
              <a:t>68</a:t>
            </a:fld>
            <a:endParaRPr lang="en-AU"/>
          </a:p>
        </p:txBody>
      </p:sp>
      <p:sp>
        <p:nvSpPr>
          <p:cNvPr id="7" name="Footer Placeholder 6">
            <a:extLst>
              <a:ext uri="{FF2B5EF4-FFF2-40B4-BE49-F238E27FC236}">
                <a16:creationId xmlns:a16="http://schemas.microsoft.com/office/drawing/2014/main" id="{23CA7230-210E-9702-7C17-28D8C4852D80}"/>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8" name="Picture 7" descr="Text&#10;&#10;Description automatically generated">
            <a:extLst>
              <a:ext uri="{FF2B5EF4-FFF2-40B4-BE49-F238E27FC236}">
                <a16:creationId xmlns:a16="http://schemas.microsoft.com/office/drawing/2014/main" id="{AEC5E524-7C76-28A9-E107-41A604C93F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4184098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9B7099-AC5A-634F-B1C9-631336D2B621}"/>
              </a:ext>
            </a:extLst>
          </p:cNvPr>
          <p:cNvSpPr>
            <a:spLocks noGrp="1"/>
          </p:cNvSpPr>
          <p:nvPr>
            <p:ph type="title"/>
          </p:nvPr>
        </p:nvSpPr>
        <p:spPr/>
        <p:txBody>
          <a:bodyPr/>
          <a:lstStyle/>
          <a:p>
            <a:r>
              <a:rPr lang="en-US" dirty="0"/>
              <a:t>Microservices</a:t>
            </a:r>
          </a:p>
        </p:txBody>
      </p:sp>
      <p:sp>
        <p:nvSpPr>
          <p:cNvPr id="7" name="Text Placeholder 6">
            <a:extLst>
              <a:ext uri="{FF2B5EF4-FFF2-40B4-BE49-F238E27FC236}">
                <a16:creationId xmlns:a16="http://schemas.microsoft.com/office/drawing/2014/main" id="{97551FE2-FBCA-0F46-894C-B807F0FD894D}"/>
              </a:ext>
            </a:extLst>
          </p:cNvPr>
          <p:cNvSpPr>
            <a:spLocks noGrp="1"/>
          </p:cNvSpPr>
          <p:nvPr>
            <p:ph type="body" idx="1"/>
          </p:nvPr>
        </p:nvSpPr>
        <p:spPr/>
        <p:txBody>
          <a:bodyPr/>
          <a:lstStyle/>
          <a:p>
            <a:r>
              <a:rPr lang="en-US" dirty="0"/>
              <a:t>Taking it further</a:t>
            </a:r>
          </a:p>
        </p:txBody>
      </p:sp>
      <p:sp>
        <p:nvSpPr>
          <p:cNvPr id="9" name="Footer Placeholder 8">
            <a:extLst>
              <a:ext uri="{FF2B5EF4-FFF2-40B4-BE49-F238E27FC236}">
                <a16:creationId xmlns:a16="http://schemas.microsoft.com/office/drawing/2014/main" id="{B0A566DB-D7D2-7028-8801-C21EC68A8880}"/>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8" name="Slide Number Placeholder 7">
            <a:extLst>
              <a:ext uri="{FF2B5EF4-FFF2-40B4-BE49-F238E27FC236}">
                <a16:creationId xmlns:a16="http://schemas.microsoft.com/office/drawing/2014/main" id="{3441EE1F-3380-1B5F-0A22-F2AD396CF3F2}"/>
              </a:ext>
            </a:extLst>
          </p:cNvPr>
          <p:cNvSpPr>
            <a:spLocks noGrp="1"/>
          </p:cNvSpPr>
          <p:nvPr>
            <p:ph type="sldNum" sz="quarter" idx="12"/>
          </p:nvPr>
        </p:nvSpPr>
        <p:spPr/>
        <p:txBody>
          <a:bodyPr/>
          <a:lstStyle/>
          <a:p>
            <a:fld id="{10A01DC5-1685-4615-8240-15192985C6A2}" type="slidenum">
              <a:rPr lang="en-AU" smtClean="0"/>
              <a:pPr/>
              <a:t>69</a:t>
            </a:fld>
            <a:endParaRPr lang="en-AU"/>
          </a:p>
        </p:txBody>
      </p:sp>
    </p:spTree>
    <p:extLst>
      <p:ext uri="{BB962C8B-B14F-4D97-AF65-F5344CB8AC3E}">
        <p14:creationId xmlns:p14="http://schemas.microsoft.com/office/powerpoint/2010/main" val="3649785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8F848D-64D0-31C8-411F-2E5BE219074E}"/>
              </a:ext>
            </a:extLst>
          </p:cNvPr>
          <p:cNvSpPr>
            <a:spLocks noGrp="1"/>
          </p:cNvSpPr>
          <p:nvPr>
            <p:ph idx="1"/>
          </p:nvPr>
        </p:nvSpPr>
        <p:spPr/>
        <p:txBody>
          <a:bodyPr>
            <a:normAutofit fontScale="92500" lnSpcReduction="10000"/>
          </a:bodyPr>
          <a:lstStyle/>
          <a:p>
            <a:r>
              <a:rPr lang="en-AU" dirty="0"/>
              <a:t>Architecture is important because the architecture of a system has a fundamental influence on the non-functional system properties, shown on the next slide. </a:t>
            </a:r>
          </a:p>
          <a:p>
            <a:r>
              <a:rPr lang="en-AU" dirty="0"/>
              <a:t>Architectural design involves understanding the issues that affect the architecture of your product and creating an architectural description that shows the critical components and their relationships.</a:t>
            </a:r>
          </a:p>
          <a:p>
            <a:r>
              <a:rPr lang="en-AU" dirty="0"/>
              <a:t>Minimizing complexity should be an important goal for architectural designers.</a:t>
            </a:r>
          </a:p>
          <a:p>
            <a:pPr lvl="1"/>
            <a:r>
              <a:rPr lang="en-AU" dirty="0"/>
              <a:t>The more complex a system, the more difficult and expensive it is to understand and change. </a:t>
            </a:r>
          </a:p>
          <a:p>
            <a:pPr lvl="1"/>
            <a:r>
              <a:rPr lang="en-AU" dirty="0"/>
              <a:t>Programmers are more likely to make mistakes and introduce bugs and security vulnerabilities when they are modifying or extending a complex system…</a:t>
            </a:r>
          </a:p>
        </p:txBody>
      </p:sp>
      <p:sp>
        <p:nvSpPr>
          <p:cNvPr id="82" name="Architecture is important because the architecture of a system has a fundamental influence on the non-functional system properties, shown in Table 4.2.…"/>
          <p:cNvSpPr txBox="1">
            <a:spLocks noGrp="1"/>
          </p:cNvSpPr>
          <p:nvPr>
            <p:ph type="body" sz="quarter" idx="13"/>
          </p:nvPr>
        </p:nvSpPr>
        <p:spPr>
          <a:prstGeom prst="rect">
            <a:avLst/>
          </a:prstGeom>
        </p:spPr>
        <p:txBody>
          <a:bodyPr>
            <a:normAutofit/>
          </a:bodyPr>
          <a:lstStyle/>
          <a:p>
            <a:r>
              <a:rPr lang="en-AU" dirty="0"/>
              <a:t>Why is architecture important?</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DA60C308-46BF-64C8-EF55-4A37EB2A6AD7}"/>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58D723A0-B754-2FBC-A21A-311DF19A1258}"/>
              </a:ext>
            </a:extLst>
          </p:cNvPr>
          <p:cNvSpPr>
            <a:spLocks noGrp="1"/>
          </p:cNvSpPr>
          <p:nvPr>
            <p:ph type="sldNum" sz="quarter" idx="12"/>
          </p:nvPr>
        </p:nvSpPr>
        <p:spPr/>
        <p:txBody>
          <a:bodyPr/>
          <a:lstStyle/>
          <a:p>
            <a:fld id="{10A01DC5-1685-4615-8240-15192985C6A2}" type="slidenum">
              <a:rPr lang="en-AU" smtClean="0"/>
              <a:pPr/>
              <a:t>7</a:t>
            </a:fld>
            <a:endParaRPr lang="en-AU"/>
          </a:p>
        </p:txBody>
      </p:sp>
      <p:sp>
        <p:nvSpPr>
          <p:cNvPr id="6" name="Footer Placeholder 5">
            <a:extLst>
              <a:ext uri="{FF2B5EF4-FFF2-40B4-BE49-F238E27FC236}">
                <a16:creationId xmlns:a16="http://schemas.microsoft.com/office/drawing/2014/main" id="{2D484A9F-32F2-E991-7093-FB1CF80EC2E2}"/>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5DBF909-8263-426C-09C6-B049A0477DE8}"/>
              </a:ext>
            </a:extLst>
          </p:cNvPr>
          <p:cNvSpPr>
            <a:spLocks noGrp="1"/>
          </p:cNvSpPr>
          <p:nvPr>
            <p:ph type="body" sz="quarter" idx="13"/>
          </p:nvPr>
        </p:nvSpPr>
        <p:spPr/>
        <p:txBody>
          <a:bodyPr/>
          <a:lstStyle/>
          <a:p>
            <a:r>
              <a:rPr lang="en-US" dirty="0"/>
              <a:t>Hipster Shop User Interface</a:t>
            </a:r>
            <a:endParaRPr lang="en-AU" dirty="0"/>
          </a:p>
        </p:txBody>
      </p:sp>
      <p:pic>
        <p:nvPicPr>
          <p:cNvPr id="8" name="Picture 7" descr="Graphical user interface, website&#10;&#10;Description automatically generated">
            <a:extLst>
              <a:ext uri="{FF2B5EF4-FFF2-40B4-BE49-F238E27FC236}">
                <a16:creationId xmlns:a16="http://schemas.microsoft.com/office/drawing/2014/main" id="{22641769-9F67-4BAB-982C-5FDE9A3739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5901" y="1143000"/>
            <a:ext cx="2988071" cy="2274502"/>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38818AA3-E6C9-4865-BFD7-7D9756C755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0212" y="1208418"/>
            <a:ext cx="2919969" cy="2201291"/>
          </a:xfrm>
          <a:prstGeom prst="rect">
            <a:avLst/>
          </a:prstGeom>
        </p:spPr>
      </p:pic>
      <p:sp>
        <p:nvSpPr>
          <p:cNvPr id="7" name="TextBox 6">
            <a:extLst>
              <a:ext uri="{FF2B5EF4-FFF2-40B4-BE49-F238E27FC236}">
                <a16:creationId xmlns:a16="http://schemas.microsoft.com/office/drawing/2014/main" id="{1C1D0D32-A8C6-D04C-B38B-0DC942E77ADB}"/>
              </a:ext>
            </a:extLst>
          </p:cNvPr>
          <p:cNvSpPr txBox="1"/>
          <p:nvPr/>
        </p:nvSpPr>
        <p:spPr>
          <a:xfrm>
            <a:off x="3362094" y="3886200"/>
            <a:ext cx="4596451" cy="300082"/>
          </a:xfrm>
          <a:prstGeom prst="rect">
            <a:avLst/>
          </a:prstGeom>
          <a:noFill/>
        </p:spPr>
        <p:txBody>
          <a:bodyPr wrap="none" rtlCol="0">
            <a:spAutoFit/>
          </a:bodyPr>
          <a:lstStyle/>
          <a:p>
            <a:r>
              <a:rPr lang="en-US" sz="1350" dirty="0"/>
              <a:t>https://github.com/GoogleCloudPlatform/microservices-demo</a:t>
            </a:r>
          </a:p>
        </p:txBody>
      </p:sp>
      <p:sp>
        <p:nvSpPr>
          <p:cNvPr id="11" name="Slide Number Placeholder 10">
            <a:extLst>
              <a:ext uri="{FF2B5EF4-FFF2-40B4-BE49-F238E27FC236}">
                <a16:creationId xmlns:a16="http://schemas.microsoft.com/office/drawing/2014/main" id="{E20BFF7F-3D86-DF50-795E-898E0330FFA9}"/>
              </a:ext>
            </a:extLst>
          </p:cNvPr>
          <p:cNvSpPr>
            <a:spLocks noGrp="1"/>
          </p:cNvSpPr>
          <p:nvPr>
            <p:ph type="sldNum" sz="quarter" idx="12"/>
          </p:nvPr>
        </p:nvSpPr>
        <p:spPr/>
        <p:txBody>
          <a:bodyPr/>
          <a:lstStyle/>
          <a:p>
            <a:fld id="{10A01DC5-1685-4615-8240-15192985C6A2}" type="slidenum">
              <a:rPr lang="en-AU" smtClean="0"/>
              <a:pPr/>
              <a:t>70</a:t>
            </a:fld>
            <a:endParaRPr lang="en-AU"/>
          </a:p>
        </p:txBody>
      </p:sp>
      <p:sp>
        <p:nvSpPr>
          <p:cNvPr id="12" name="Footer Placeholder 11">
            <a:extLst>
              <a:ext uri="{FF2B5EF4-FFF2-40B4-BE49-F238E27FC236}">
                <a16:creationId xmlns:a16="http://schemas.microsoft.com/office/drawing/2014/main" id="{E5D2E077-F606-E207-43EE-F6766D371A90}"/>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13" name="Picture 12" descr="Text&#10;&#10;Description automatically generated">
            <a:extLst>
              <a:ext uri="{FF2B5EF4-FFF2-40B4-BE49-F238E27FC236}">
                <a16:creationId xmlns:a16="http://schemas.microsoft.com/office/drawing/2014/main" id="{7BFD1365-BD75-E11C-553E-24B7A5833B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7473046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diagram&#10;&#10;Description automatically generated">
            <a:extLst>
              <a:ext uri="{FF2B5EF4-FFF2-40B4-BE49-F238E27FC236}">
                <a16:creationId xmlns:a16="http://schemas.microsoft.com/office/drawing/2014/main" id="{F09F4F42-56E8-45E3-BC4E-B0E22436277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850" y="897795"/>
            <a:ext cx="8459788" cy="3743198"/>
          </a:xfrm>
        </p:spPr>
      </p:pic>
      <p:sp>
        <p:nvSpPr>
          <p:cNvPr id="3" name="Text Placeholder 2">
            <a:extLst>
              <a:ext uri="{FF2B5EF4-FFF2-40B4-BE49-F238E27FC236}">
                <a16:creationId xmlns:a16="http://schemas.microsoft.com/office/drawing/2014/main" id="{13362067-783B-5ADD-1DC5-13455E04E4D9}"/>
              </a:ext>
            </a:extLst>
          </p:cNvPr>
          <p:cNvSpPr>
            <a:spLocks noGrp="1"/>
          </p:cNvSpPr>
          <p:nvPr>
            <p:ph type="body" sz="quarter" idx="13"/>
          </p:nvPr>
        </p:nvSpPr>
        <p:spPr/>
        <p:txBody>
          <a:bodyPr/>
          <a:lstStyle/>
          <a:p>
            <a:r>
              <a:rPr lang="en-US" dirty="0"/>
              <a:t>Hipster Shop Microservice Architecture</a:t>
            </a:r>
            <a:endParaRPr lang="en-AU" dirty="0"/>
          </a:p>
        </p:txBody>
      </p:sp>
      <p:sp>
        <p:nvSpPr>
          <p:cNvPr id="9" name="TextBox 8">
            <a:extLst>
              <a:ext uri="{FF2B5EF4-FFF2-40B4-BE49-F238E27FC236}">
                <a16:creationId xmlns:a16="http://schemas.microsoft.com/office/drawing/2014/main" id="{7B5BAA9A-5BFC-4B06-850F-A9F849A9DF0D}"/>
              </a:ext>
            </a:extLst>
          </p:cNvPr>
          <p:cNvSpPr txBox="1"/>
          <p:nvPr/>
        </p:nvSpPr>
        <p:spPr>
          <a:xfrm>
            <a:off x="3388471" y="4357557"/>
            <a:ext cx="4596451" cy="300082"/>
          </a:xfrm>
          <a:prstGeom prst="rect">
            <a:avLst/>
          </a:prstGeom>
          <a:noFill/>
        </p:spPr>
        <p:txBody>
          <a:bodyPr wrap="none" rtlCol="0">
            <a:spAutoFit/>
          </a:bodyPr>
          <a:lstStyle/>
          <a:p>
            <a:r>
              <a:rPr lang="en-US" sz="1350" dirty="0"/>
              <a:t>https://github.com/GoogleCloudPlatform/microservices-demo</a:t>
            </a:r>
          </a:p>
        </p:txBody>
      </p:sp>
      <p:sp>
        <p:nvSpPr>
          <p:cNvPr id="8" name="Slide Number Placeholder 7">
            <a:extLst>
              <a:ext uri="{FF2B5EF4-FFF2-40B4-BE49-F238E27FC236}">
                <a16:creationId xmlns:a16="http://schemas.microsoft.com/office/drawing/2014/main" id="{EC23F21C-7245-15FC-6B3A-32EDCB5928FA}"/>
              </a:ext>
            </a:extLst>
          </p:cNvPr>
          <p:cNvSpPr>
            <a:spLocks noGrp="1"/>
          </p:cNvSpPr>
          <p:nvPr>
            <p:ph type="sldNum" sz="quarter" idx="12"/>
          </p:nvPr>
        </p:nvSpPr>
        <p:spPr/>
        <p:txBody>
          <a:bodyPr/>
          <a:lstStyle/>
          <a:p>
            <a:fld id="{10A01DC5-1685-4615-8240-15192985C6A2}" type="slidenum">
              <a:rPr lang="en-AU" smtClean="0"/>
              <a:pPr/>
              <a:t>71</a:t>
            </a:fld>
            <a:endParaRPr lang="en-AU"/>
          </a:p>
        </p:txBody>
      </p:sp>
      <p:sp>
        <p:nvSpPr>
          <p:cNvPr id="10" name="Footer Placeholder 9">
            <a:extLst>
              <a:ext uri="{FF2B5EF4-FFF2-40B4-BE49-F238E27FC236}">
                <a16:creationId xmlns:a16="http://schemas.microsoft.com/office/drawing/2014/main" id="{18710D58-3233-0CC5-21F3-216289C04F09}"/>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11" name="Picture 10" descr="Text&#10;&#10;Description automatically generated">
            <a:extLst>
              <a:ext uri="{FF2B5EF4-FFF2-40B4-BE49-F238E27FC236}">
                <a16:creationId xmlns:a16="http://schemas.microsoft.com/office/drawing/2014/main" id="{8D32E23B-8D47-69FD-C9AE-ACCF13EFFB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6878522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9B8EE7E1-0FE1-4341-BFB0-5D67E380BA6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035969" y="881063"/>
            <a:ext cx="5035549" cy="377666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8A590A45-3FEA-D1F3-D719-DFC4CE266A58}"/>
              </a:ext>
            </a:extLst>
          </p:cNvPr>
          <p:cNvSpPr>
            <a:spLocks noGrp="1"/>
          </p:cNvSpPr>
          <p:nvPr>
            <p:ph type="body" sz="quarter" idx="13"/>
          </p:nvPr>
        </p:nvSpPr>
        <p:spPr/>
        <p:txBody>
          <a:bodyPr/>
          <a:lstStyle/>
          <a:p>
            <a:r>
              <a:rPr lang="en-US" dirty="0"/>
              <a:t>Netflix</a:t>
            </a:r>
            <a:endParaRPr lang="en-AU" dirty="0"/>
          </a:p>
        </p:txBody>
      </p:sp>
      <p:sp>
        <p:nvSpPr>
          <p:cNvPr id="6" name="Slide Number Placeholder 5">
            <a:extLst>
              <a:ext uri="{FF2B5EF4-FFF2-40B4-BE49-F238E27FC236}">
                <a16:creationId xmlns:a16="http://schemas.microsoft.com/office/drawing/2014/main" id="{5AC645D3-197F-2B27-279C-EDAA29719731}"/>
              </a:ext>
            </a:extLst>
          </p:cNvPr>
          <p:cNvSpPr>
            <a:spLocks noGrp="1"/>
          </p:cNvSpPr>
          <p:nvPr>
            <p:ph type="sldNum" sz="quarter" idx="12"/>
          </p:nvPr>
        </p:nvSpPr>
        <p:spPr/>
        <p:txBody>
          <a:bodyPr/>
          <a:lstStyle/>
          <a:p>
            <a:fld id="{10A01DC5-1685-4615-8240-15192985C6A2}" type="slidenum">
              <a:rPr lang="en-AU" smtClean="0"/>
              <a:pPr/>
              <a:t>72</a:t>
            </a:fld>
            <a:endParaRPr lang="en-AU"/>
          </a:p>
        </p:txBody>
      </p:sp>
      <p:sp>
        <p:nvSpPr>
          <p:cNvPr id="7" name="Footer Placeholder 6">
            <a:extLst>
              <a:ext uri="{FF2B5EF4-FFF2-40B4-BE49-F238E27FC236}">
                <a16:creationId xmlns:a16="http://schemas.microsoft.com/office/drawing/2014/main" id="{C1BAE62B-CF94-020B-5673-2607F52F1B17}"/>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8" name="Picture 7" descr="Text&#10;&#10;Description automatically generated">
            <a:extLst>
              <a:ext uri="{FF2B5EF4-FFF2-40B4-BE49-F238E27FC236}">
                <a16:creationId xmlns:a16="http://schemas.microsoft.com/office/drawing/2014/main" id="{27D63DE4-17D9-5D73-B4C5-90B63C0D9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0864210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3415675-474C-43D5-ABD4-25C12363CD56}"/>
              </a:ext>
            </a:extLst>
          </p:cNvPr>
          <p:cNvPicPr>
            <a:picLocks noChangeAspect="1"/>
          </p:cNvPicPr>
          <p:nvPr/>
        </p:nvPicPr>
        <p:blipFill>
          <a:blip r:embed="rId3"/>
          <a:stretch>
            <a:fillRect/>
          </a:stretch>
        </p:blipFill>
        <p:spPr>
          <a:xfrm>
            <a:off x="533400" y="971550"/>
            <a:ext cx="4995362" cy="2800350"/>
          </a:xfrm>
          <a:prstGeom prst="rect">
            <a:avLst/>
          </a:prstGeom>
        </p:spPr>
      </p:pic>
      <p:sp>
        <p:nvSpPr>
          <p:cNvPr id="13" name="TextBox 12">
            <a:extLst>
              <a:ext uri="{FF2B5EF4-FFF2-40B4-BE49-F238E27FC236}">
                <a16:creationId xmlns:a16="http://schemas.microsoft.com/office/drawing/2014/main" id="{EDADA2FB-C906-42A0-B9AF-F1DDBC28207F}"/>
              </a:ext>
            </a:extLst>
          </p:cNvPr>
          <p:cNvSpPr txBox="1"/>
          <p:nvPr/>
        </p:nvSpPr>
        <p:spPr>
          <a:xfrm>
            <a:off x="6572250" y="4062144"/>
            <a:ext cx="1015021" cy="300082"/>
          </a:xfrm>
          <a:prstGeom prst="rect">
            <a:avLst/>
          </a:prstGeom>
          <a:noFill/>
        </p:spPr>
        <p:txBody>
          <a:bodyPr wrap="none" rtlCol="0">
            <a:spAutoFit/>
          </a:bodyPr>
          <a:lstStyle/>
          <a:p>
            <a:r>
              <a:rPr lang="en-US" sz="1350" dirty="0"/>
              <a:t>(as of 2016)</a:t>
            </a:r>
          </a:p>
        </p:txBody>
      </p:sp>
      <p:sp>
        <p:nvSpPr>
          <p:cNvPr id="2" name="TextBox 1">
            <a:extLst>
              <a:ext uri="{FF2B5EF4-FFF2-40B4-BE49-F238E27FC236}">
                <a16:creationId xmlns:a16="http://schemas.microsoft.com/office/drawing/2014/main" id="{6F781DBC-728D-4CCC-9960-ACFE78827F65}"/>
              </a:ext>
            </a:extLst>
          </p:cNvPr>
          <p:cNvSpPr txBox="1"/>
          <p:nvPr/>
        </p:nvSpPr>
        <p:spPr>
          <a:xfrm>
            <a:off x="5943600" y="1428750"/>
            <a:ext cx="1501117" cy="1546577"/>
          </a:xfrm>
          <a:prstGeom prst="rect">
            <a:avLst/>
          </a:prstGeom>
          <a:noFill/>
        </p:spPr>
        <p:txBody>
          <a:bodyPr wrap="none" rtlCol="0">
            <a:spAutoFit/>
          </a:bodyPr>
          <a:lstStyle/>
          <a:p>
            <a:r>
              <a:rPr lang="en-US" sz="1350" dirty="0"/>
              <a:t>Bookmarks</a:t>
            </a:r>
          </a:p>
          <a:p>
            <a:endParaRPr lang="en-US" sz="1350" dirty="0"/>
          </a:p>
          <a:p>
            <a:r>
              <a:rPr lang="en-US" sz="1350" dirty="0"/>
              <a:t>Recommendations</a:t>
            </a:r>
          </a:p>
          <a:p>
            <a:endParaRPr lang="en-US" sz="1350" dirty="0"/>
          </a:p>
          <a:p>
            <a:r>
              <a:rPr lang="en-US" sz="1350" dirty="0"/>
              <a:t>My List</a:t>
            </a:r>
          </a:p>
          <a:p>
            <a:endParaRPr lang="en-US" sz="1350" dirty="0"/>
          </a:p>
          <a:p>
            <a:r>
              <a:rPr lang="en-US" sz="1350" dirty="0"/>
              <a:t>Metrics</a:t>
            </a:r>
          </a:p>
        </p:txBody>
      </p:sp>
      <p:sp>
        <p:nvSpPr>
          <p:cNvPr id="7" name="TextBox 6">
            <a:extLst>
              <a:ext uri="{FF2B5EF4-FFF2-40B4-BE49-F238E27FC236}">
                <a16:creationId xmlns:a16="http://schemas.microsoft.com/office/drawing/2014/main" id="{78C7A90B-6CED-4C33-BD73-EA4D682332C7}"/>
              </a:ext>
            </a:extLst>
          </p:cNvPr>
          <p:cNvSpPr txBox="1"/>
          <p:nvPr/>
        </p:nvSpPr>
        <p:spPr>
          <a:xfrm>
            <a:off x="4029075" y="400050"/>
            <a:ext cx="1085850" cy="300082"/>
          </a:xfrm>
          <a:prstGeom prst="rect">
            <a:avLst/>
          </a:prstGeom>
          <a:noFill/>
        </p:spPr>
        <p:txBody>
          <a:bodyPr wrap="square" rtlCol="0">
            <a:spAutoFit/>
          </a:bodyPr>
          <a:lstStyle/>
          <a:p>
            <a:pPr algn="ctr"/>
            <a:r>
              <a:rPr lang="en-US" sz="1350" dirty="0" err="1"/>
              <a:t>AppBoot</a:t>
            </a:r>
            <a:endParaRPr lang="en-US" sz="1350" dirty="0"/>
          </a:p>
        </p:txBody>
      </p:sp>
      <p:sp>
        <p:nvSpPr>
          <p:cNvPr id="9" name="Slide Number Placeholder 8">
            <a:extLst>
              <a:ext uri="{FF2B5EF4-FFF2-40B4-BE49-F238E27FC236}">
                <a16:creationId xmlns:a16="http://schemas.microsoft.com/office/drawing/2014/main" id="{E5CD61E2-26EB-068C-ADC2-AFB98BD07043}"/>
              </a:ext>
            </a:extLst>
          </p:cNvPr>
          <p:cNvSpPr>
            <a:spLocks noGrp="1"/>
          </p:cNvSpPr>
          <p:nvPr>
            <p:ph type="sldNum" sz="quarter" idx="12"/>
          </p:nvPr>
        </p:nvSpPr>
        <p:spPr/>
        <p:txBody>
          <a:bodyPr/>
          <a:lstStyle/>
          <a:p>
            <a:fld id="{10A01DC5-1685-4615-8240-15192985C6A2}" type="slidenum">
              <a:rPr lang="en-AU" smtClean="0"/>
              <a:pPr/>
              <a:t>73</a:t>
            </a:fld>
            <a:endParaRPr lang="en-AU"/>
          </a:p>
        </p:txBody>
      </p:sp>
      <p:sp>
        <p:nvSpPr>
          <p:cNvPr id="10" name="Footer Placeholder 9">
            <a:extLst>
              <a:ext uri="{FF2B5EF4-FFF2-40B4-BE49-F238E27FC236}">
                <a16:creationId xmlns:a16="http://schemas.microsoft.com/office/drawing/2014/main" id="{A43FB2EF-8333-D49A-4919-0A47D60E4B1A}"/>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11" name="Picture 10" descr="Text&#10;&#10;Description automatically generated">
            <a:extLst>
              <a:ext uri="{FF2B5EF4-FFF2-40B4-BE49-F238E27FC236}">
                <a16:creationId xmlns:a16="http://schemas.microsoft.com/office/drawing/2014/main" id="{891C43CC-BEA6-2089-CBC5-EF475CE806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05503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1C3DDCC4-22FA-BD49-A7B3-8522195AF182}"/>
              </a:ext>
            </a:extLst>
          </p:cNvPr>
          <p:cNvPicPr>
            <a:picLocks noGrp="1" noChangeAspect="1"/>
          </p:cNvPicPr>
          <p:nvPr>
            <p:ph idx="1"/>
          </p:nvPr>
        </p:nvPicPr>
        <p:blipFill>
          <a:blip r:embed="rId3"/>
          <a:stretch>
            <a:fillRect/>
          </a:stretch>
        </p:blipFill>
        <p:spPr>
          <a:xfrm>
            <a:off x="1169061" y="726403"/>
            <a:ext cx="6769666" cy="3776662"/>
          </a:xfrm>
          <a:prstGeom prst="rect">
            <a:avLst/>
          </a:prstGeom>
        </p:spPr>
      </p:pic>
      <p:sp>
        <p:nvSpPr>
          <p:cNvPr id="6" name="Text Placeholder 5">
            <a:extLst>
              <a:ext uri="{FF2B5EF4-FFF2-40B4-BE49-F238E27FC236}">
                <a16:creationId xmlns:a16="http://schemas.microsoft.com/office/drawing/2014/main" id="{E5A82DE1-B153-36BB-812F-60E07C4EADD3}"/>
              </a:ext>
            </a:extLst>
          </p:cNvPr>
          <p:cNvSpPr>
            <a:spLocks noGrp="1"/>
          </p:cNvSpPr>
          <p:nvPr>
            <p:ph type="body" sz="quarter" idx="13"/>
          </p:nvPr>
        </p:nvSpPr>
        <p:spPr/>
        <p:txBody>
          <a:bodyPr/>
          <a:lstStyle/>
          <a:p>
            <a:r>
              <a:rPr lang="en-US" dirty="0"/>
              <a:t>Netflix Microservices</a:t>
            </a:r>
            <a:endParaRPr lang="en-AU" dirty="0"/>
          </a:p>
        </p:txBody>
      </p:sp>
      <p:sp>
        <p:nvSpPr>
          <p:cNvPr id="11" name="TextBox 10">
            <a:extLst>
              <a:ext uri="{FF2B5EF4-FFF2-40B4-BE49-F238E27FC236}">
                <a16:creationId xmlns:a16="http://schemas.microsoft.com/office/drawing/2014/main" id="{A9BBF634-B21B-441D-B086-212C1072BBE6}"/>
              </a:ext>
            </a:extLst>
          </p:cNvPr>
          <p:cNvSpPr txBox="1"/>
          <p:nvPr/>
        </p:nvSpPr>
        <p:spPr>
          <a:xfrm>
            <a:off x="7906095" y="4256029"/>
            <a:ext cx="1015021" cy="300082"/>
          </a:xfrm>
          <a:prstGeom prst="rect">
            <a:avLst/>
          </a:prstGeom>
          <a:noFill/>
        </p:spPr>
        <p:txBody>
          <a:bodyPr wrap="none" rtlCol="0">
            <a:spAutoFit/>
          </a:bodyPr>
          <a:lstStyle/>
          <a:p>
            <a:r>
              <a:rPr lang="en-US" sz="1350" dirty="0"/>
              <a:t>(as of 2016)</a:t>
            </a:r>
          </a:p>
        </p:txBody>
      </p:sp>
      <p:sp>
        <p:nvSpPr>
          <p:cNvPr id="2" name="Rectangle 1">
            <a:extLst>
              <a:ext uri="{FF2B5EF4-FFF2-40B4-BE49-F238E27FC236}">
                <a16:creationId xmlns:a16="http://schemas.microsoft.com/office/drawing/2014/main" id="{44F8E03E-6F9A-D641-9CB1-E2D7522C6039}"/>
              </a:ext>
            </a:extLst>
          </p:cNvPr>
          <p:cNvSpPr/>
          <p:nvPr/>
        </p:nvSpPr>
        <p:spPr>
          <a:xfrm>
            <a:off x="3036077" y="4570033"/>
            <a:ext cx="5029200" cy="276999"/>
          </a:xfrm>
          <a:prstGeom prst="rect">
            <a:avLst/>
          </a:prstGeom>
        </p:spPr>
        <p:txBody>
          <a:bodyPr wrap="square">
            <a:spAutoFit/>
          </a:bodyPr>
          <a:lstStyle/>
          <a:p>
            <a:pPr algn="ctr"/>
            <a:r>
              <a:rPr lang="en-US" sz="1200" dirty="0">
                <a:hlinkClick r:id="rId4"/>
              </a:rPr>
              <a:t>https://www.youtube.com/watch?v=CZ3wIuvmHeM</a:t>
            </a:r>
            <a:r>
              <a:rPr lang="en-US" sz="1200" dirty="0"/>
              <a:t> </a:t>
            </a:r>
          </a:p>
        </p:txBody>
      </p:sp>
      <p:sp>
        <p:nvSpPr>
          <p:cNvPr id="8" name="Slide Number Placeholder 7">
            <a:extLst>
              <a:ext uri="{FF2B5EF4-FFF2-40B4-BE49-F238E27FC236}">
                <a16:creationId xmlns:a16="http://schemas.microsoft.com/office/drawing/2014/main" id="{E303C2E1-D911-7DCB-61F0-794110A7BBC8}"/>
              </a:ext>
            </a:extLst>
          </p:cNvPr>
          <p:cNvSpPr>
            <a:spLocks noGrp="1"/>
          </p:cNvSpPr>
          <p:nvPr>
            <p:ph type="sldNum" sz="quarter" idx="12"/>
          </p:nvPr>
        </p:nvSpPr>
        <p:spPr/>
        <p:txBody>
          <a:bodyPr/>
          <a:lstStyle/>
          <a:p>
            <a:fld id="{10A01DC5-1685-4615-8240-15192985C6A2}" type="slidenum">
              <a:rPr lang="en-AU" smtClean="0"/>
              <a:pPr/>
              <a:t>74</a:t>
            </a:fld>
            <a:endParaRPr lang="en-AU"/>
          </a:p>
        </p:txBody>
      </p:sp>
      <p:sp>
        <p:nvSpPr>
          <p:cNvPr id="9" name="Footer Placeholder 8">
            <a:extLst>
              <a:ext uri="{FF2B5EF4-FFF2-40B4-BE49-F238E27FC236}">
                <a16:creationId xmlns:a16="http://schemas.microsoft.com/office/drawing/2014/main" id="{C9AD47A4-D3D5-E74C-31D5-085C5FFB9901}"/>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12" name="Picture 11" descr="Text&#10;&#10;Description automatically generated">
            <a:extLst>
              <a:ext uri="{FF2B5EF4-FFF2-40B4-BE49-F238E27FC236}">
                <a16:creationId xmlns:a16="http://schemas.microsoft.com/office/drawing/2014/main" id="{44D02412-9717-45B3-CD08-144D0DCDBE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5720317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1628B5F1-DD2A-1F40-B2C0-E7692B79C480}"/>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665413" y="881063"/>
            <a:ext cx="3776662" cy="3776662"/>
          </a:xfrm>
        </p:spPr>
      </p:pic>
      <p:sp>
        <p:nvSpPr>
          <p:cNvPr id="3" name="Text Placeholder 2">
            <a:extLst>
              <a:ext uri="{FF2B5EF4-FFF2-40B4-BE49-F238E27FC236}">
                <a16:creationId xmlns:a16="http://schemas.microsoft.com/office/drawing/2014/main" id="{54502459-1B88-266E-2DEB-62778F9D2F07}"/>
              </a:ext>
            </a:extLst>
          </p:cNvPr>
          <p:cNvSpPr>
            <a:spLocks noGrp="1"/>
          </p:cNvSpPr>
          <p:nvPr>
            <p:ph type="body" sz="quarter" idx="13"/>
          </p:nvPr>
        </p:nvSpPr>
        <p:spPr/>
        <p:txBody>
          <a:bodyPr/>
          <a:lstStyle/>
          <a:p>
            <a:r>
              <a:rPr lang="en-US" dirty="0"/>
              <a:t>Who uses Microservices?</a:t>
            </a:r>
            <a:endParaRPr lang="en-AU"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409873" y="1492145"/>
            <a:ext cx="200025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581573" y="1492145"/>
            <a:ext cx="200025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753273" y="1492145"/>
            <a:ext cx="200025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40311077-77FB-134A-8551-2A9C4A9DD48F}"/>
              </a:ext>
            </a:extLst>
          </p:cNvPr>
          <p:cNvPicPr>
            <a:picLocks noChangeAspect="1"/>
          </p:cNvPicPr>
          <p:nvPr/>
        </p:nvPicPr>
        <p:blipFill>
          <a:blip r:embed="rId7"/>
          <a:stretch>
            <a:fillRect/>
          </a:stretch>
        </p:blipFill>
        <p:spPr>
          <a:xfrm>
            <a:off x="4438823" y="3577525"/>
            <a:ext cx="2970415" cy="638175"/>
          </a:xfrm>
          <a:prstGeom prst="rect">
            <a:avLst/>
          </a:prstGeom>
        </p:spPr>
      </p:pic>
      <p:pic>
        <p:nvPicPr>
          <p:cNvPr id="7" name="Picture 6">
            <a:extLst>
              <a:ext uri="{FF2B5EF4-FFF2-40B4-BE49-F238E27FC236}">
                <a16:creationId xmlns:a16="http://schemas.microsoft.com/office/drawing/2014/main" id="{37C02CC2-70DC-7441-9D6F-FC880D72D77D}"/>
              </a:ext>
            </a:extLst>
          </p:cNvPr>
          <p:cNvPicPr>
            <a:picLocks noChangeAspect="1"/>
          </p:cNvPicPr>
          <p:nvPr/>
        </p:nvPicPr>
        <p:blipFill>
          <a:blip r:embed="rId8"/>
          <a:stretch>
            <a:fillRect/>
          </a:stretch>
        </p:blipFill>
        <p:spPr>
          <a:xfrm>
            <a:off x="1562273" y="3670989"/>
            <a:ext cx="2781300" cy="581025"/>
          </a:xfrm>
          <a:prstGeom prst="rect">
            <a:avLst/>
          </a:prstGeom>
        </p:spPr>
      </p:pic>
      <p:pic>
        <p:nvPicPr>
          <p:cNvPr id="8" name="Picture 7">
            <a:extLst>
              <a:ext uri="{FF2B5EF4-FFF2-40B4-BE49-F238E27FC236}">
                <a16:creationId xmlns:a16="http://schemas.microsoft.com/office/drawing/2014/main" id="{92659D38-614A-D241-9537-F3B15DE7D581}"/>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188833" y="277236"/>
            <a:ext cx="2686050" cy="951380"/>
          </a:xfrm>
          <a:prstGeom prst="rect">
            <a:avLst/>
          </a:prstGeom>
        </p:spPr>
      </p:pic>
      <p:pic>
        <p:nvPicPr>
          <p:cNvPr id="1026" name="Picture 2" descr="See the source image">
            <a:extLst>
              <a:ext uri="{FF2B5EF4-FFF2-40B4-BE49-F238E27FC236}">
                <a16:creationId xmlns:a16="http://schemas.microsoft.com/office/drawing/2014/main" id="{E5CDD75D-F0CC-49BF-815B-28710382DB6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62635" y="404961"/>
            <a:ext cx="1199292" cy="952204"/>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a:extLst>
              <a:ext uri="{FF2B5EF4-FFF2-40B4-BE49-F238E27FC236}">
                <a16:creationId xmlns:a16="http://schemas.microsoft.com/office/drawing/2014/main" id="{8985BEB4-DE2B-AC63-A335-83017116E2FB}"/>
              </a:ext>
            </a:extLst>
          </p:cNvPr>
          <p:cNvSpPr>
            <a:spLocks noGrp="1"/>
          </p:cNvSpPr>
          <p:nvPr>
            <p:ph type="sldNum" sz="quarter" idx="12"/>
          </p:nvPr>
        </p:nvSpPr>
        <p:spPr/>
        <p:txBody>
          <a:bodyPr/>
          <a:lstStyle/>
          <a:p>
            <a:fld id="{10A01DC5-1685-4615-8240-15192985C6A2}" type="slidenum">
              <a:rPr lang="en-AU" smtClean="0"/>
              <a:pPr/>
              <a:t>75</a:t>
            </a:fld>
            <a:endParaRPr lang="en-AU"/>
          </a:p>
        </p:txBody>
      </p:sp>
      <p:sp>
        <p:nvSpPr>
          <p:cNvPr id="12" name="Footer Placeholder 11">
            <a:extLst>
              <a:ext uri="{FF2B5EF4-FFF2-40B4-BE49-F238E27FC236}">
                <a16:creationId xmlns:a16="http://schemas.microsoft.com/office/drawing/2014/main" id="{8C0FBB58-29F3-AADD-6C48-57CE11E575AD}"/>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13" name="Picture 12" descr="Text&#10;&#10;Description automatically generated">
            <a:extLst>
              <a:ext uri="{FF2B5EF4-FFF2-40B4-BE49-F238E27FC236}">
                <a16:creationId xmlns:a16="http://schemas.microsoft.com/office/drawing/2014/main" id="{88DD809B-48A7-CB69-8F95-88D677B6C81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401441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7F1E56-9AE6-0F4C-8893-C5F2912889E3}"/>
              </a:ext>
            </a:extLst>
          </p:cNvPr>
          <p:cNvSpPr>
            <a:spLocks noGrp="1"/>
          </p:cNvSpPr>
          <p:nvPr>
            <p:ph idx="1"/>
          </p:nvPr>
        </p:nvSpPr>
        <p:spPr/>
        <p:txBody>
          <a:bodyPr>
            <a:normAutofit/>
          </a:bodyPr>
          <a:lstStyle/>
          <a:p>
            <a:pPr marL="61722" indent="0">
              <a:buNone/>
            </a:pPr>
            <a:r>
              <a:rPr lang="en-US" sz="1600" dirty="0"/>
              <a:t>What are the consequences of this architecture? On:</a:t>
            </a:r>
          </a:p>
          <a:p>
            <a:r>
              <a:rPr lang="en-US" sz="1600" dirty="0"/>
              <a:t>Scalability</a:t>
            </a:r>
          </a:p>
          <a:p>
            <a:r>
              <a:rPr lang="en-US" sz="1600" dirty="0"/>
              <a:t>Reliability</a:t>
            </a:r>
          </a:p>
          <a:p>
            <a:r>
              <a:rPr lang="en-US" sz="1600" dirty="0"/>
              <a:t>Performance</a:t>
            </a:r>
          </a:p>
          <a:p>
            <a:r>
              <a:rPr lang="en-US" sz="1600" dirty="0"/>
              <a:t>Development</a:t>
            </a:r>
          </a:p>
          <a:p>
            <a:r>
              <a:rPr lang="en-US" sz="1600" dirty="0"/>
              <a:t>Maintainability</a:t>
            </a:r>
          </a:p>
          <a:p>
            <a:r>
              <a:rPr lang="en-US" sz="1600" dirty="0"/>
              <a:t>Evolution</a:t>
            </a:r>
          </a:p>
          <a:p>
            <a:r>
              <a:rPr lang="en-US" sz="1600" dirty="0"/>
              <a:t>Testability</a:t>
            </a:r>
          </a:p>
          <a:p>
            <a:r>
              <a:rPr lang="en-US" sz="1600" dirty="0"/>
              <a:t>Ownership</a:t>
            </a:r>
          </a:p>
          <a:p>
            <a:r>
              <a:rPr lang="en-US" sz="1600" dirty="0"/>
              <a:t>Data Consistency</a:t>
            </a:r>
          </a:p>
          <a:p>
            <a:pPr lvl="1"/>
            <a:endParaRPr lang="en-US" sz="1400" dirty="0"/>
          </a:p>
        </p:txBody>
      </p:sp>
      <p:sp>
        <p:nvSpPr>
          <p:cNvPr id="5" name="Text Placeholder 4">
            <a:extLst>
              <a:ext uri="{FF2B5EF4-FFF2-40B4-BE49-F238E27FC236}">
                <a16:creationId xmlns:a16="http://schemas.microsoft.com/office/drawing/2014/main" id="{3CAAE1E1-6FB5-98E1-7C74-95FF0679256D}"/>
              </a:ext>
            </a:extLst>
          </p:cNvPr>
          <p:cNvSpPr>
            <a:spLocks noGrp="1"/>
          </p:cNvSpPr>
          <p:nvPr>
            <p:ph type="body" sz="quarter" idx="13"/>
          </p:nvPr>
        </p:nvSpPr>
        <p:spPr/>
        <p:txBody>
          <a:bodyPr/>
          <a:lstStyle/>
          <a:p>
            <a:r>
              <a:rPr lang="en-US" dirty="0"/>
              <a:t>Microservices</a:t>
            </a:r>
            <a:endParaRPr lang="en-AU" dirty="0"/>
          </a:p>
        </p:txBody>
      </p:sp>
      <p:sp>
        <p:nvSpPr>
          <p:cNvPr id="7" name="Slide Number Placeholder 6">
            <a:extLst>
              <a:ext uri="{FF2B5EF4-FFF2-40B4-BE49-F238E27FC236}">
                <a16:creationId xmlns:a16="http://schemas.microsoft.com/office/drawing/2014/main" id="{CFFD8110-591A-7867-7A07-D872C79CC571}"/>
              </a:ext>
            </a:extLst>
          </p:cNvPr>
          <p:cNvSpPr>
            <a:spLocks noGrp="1"/>
          </p:cNvSpPr>
          <p:nvPr>
            <p:ph type="sldNum" sz="quarter" idx="12"/>
          </p:nvPr>
        </p:nvSpPr>
        <p:spPr/>
        <p:txBody>
          <a:bodyPr/>
          <a:lstStyle/>
          <a:p>
            <a:fld id="{10A01DC5-1685-4615-8240-15192985C6A2}" type="slidenum">
              <a:rPr lang="en-AU" smtClean="0"/>
              <a:pPr/>
              <a:t>76</a:t>
            </a:fld>
            <a:endParaRPr lang="en-AU"/>
          </a:p>
        </p:txBody>
      </p:sp>
      <p:sp>
        <p:nvSpPr>
          <p:cNvPr id="8" name="Footer Placeholder 7">
            <a:extLst>
              <a:ext uri="{FF2B5EF4-FFF2-40B4-BE49-F238E27FC236}">
                <a16:creationId xmlns:a16="http://schemas.microsoft.com/office/drawing/2014/main" id="{2C1FC7D5-E52D-2C4F-051D-5F583B051467}"/>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9" name="Picture 8" descr="Text&#10;&#10;Description automatically generated">
            <a:extLst>
              <a:ext uri="{FF2B5EF4-FFF2-40B4-BE49-F238E27FC236}">
                <a16:creationId xmlns:a16="http://schemas.microsoft.com/office/drawing/2014/main" id="{685FA45B-4FAE-C39C-8CE8-51AF66176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7806201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43DB275A-FD73-C04E-BE20-40E8790F563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467049" y="881063"/>
            <a:ext cx="6173389" cy="377666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CBA4D397-AB90-73B5-6D84-8D8C694FACC6}"/>
              </a:ext>
            </a:extLst>
          </p:cNvPr>
          <p:cNvSpPr>
            <a:spLocks noGrp="1"/>
          </p:cNvSpPr>
          <p:nvPr>
            <p:ph type="body" sz="quarter" idx="13"/>
          </p:nvPr>
        </p:nvSpPr>
        <p:spPr/>
        <p:txBody>
          <a:bodyPr/>
          <a:lstStyle/>
          <a:p>
            <a:r>
              <a:rPr lang="en-US" dirty="0"/>
              <a:t>Scalability</a:t>
            </a:r>
            <a:endParaRPr lang="en-AU" dirty="0"/>
          </a:p>
        </p:txBody>
      </p:sp>
      <p:sp>
        <p:nvSpPr>
          <p:cNvPr id="9" name="Rectangle 8">
            <a:extLst>
              <a:ext uri="{FF2B5EF4-FFF2-40B4-BE49-F238E27FC236}">
                <a16:creationId xmlns:a16="http://schemas.microsoft.com/office/drawing/2014/main" id="{AB1F595D-8ED4-6F49-9CB9-A75A49AE0220}"/>
              </a:ext>
            </a:extLst>
          </p:cNvPr>
          <p:cNvSpPr/>
          <p:nvPr/>
        </p:nvSpPr>
        <p:spPr>
          <a:xfrm>
            <a:off x="3886200" y="4638457"/>
            <a:ext cx="4629150" cy="230832"/>
          </a:xfrm>
          <a:prstGeom prst="rect">
            <a:avLst/>
          </a:prstGeom>
        </p:spPr>
        <p:txBody>
          <a:bodyPr wrap="square">
            <a:spAutoFit/>
          </a:bodyPr>
          <a:lstStyle/>
          <a:p>
            <a:pPr algn="r"/>
            <a:r>
              <a:rPr lang="en-US" sz="900" dirty="0"/>
              <a:t>Source: http://martinfowler.com/articles/microservices.html</a:t>
            </a:r>
          </a:p>
        </p:txBody>
      </p:sp>
      <p:sp>
        <p:nvSpPr>
          <p:cNvPr id="4" name="Slide Number Placeholder 3">
            <a:extLst>
              <a:ext uri="{FF2B5EF4-FFF2-40B4-BE49-F238E27FC236}">
                <a16:creationId xmlns:a16="http://schemas.microsoft.com/office/drawing/2014/main" id="{1A03FCFE-9D73-28C0-BA6D-444AA68940F0}"/>
              </a:ext>
            </a:extLst>
          </p:cNvPr>
          <p:cNvSpPr>
            <a:spLocks noGrp="1"/>
          </p:cNvSpPr>
          <p:nvPr>
            <p:ph type="sldNum" sz="quarter" idx="12"/>
          </p:nvPr>
        </p:nvSpPr>
        <p:spPr/>
        <p:txBody>
          <a:bodyPr/>
          <a:lstStyle/>
          <a:p>
            <a:fld id="{10A01DC5-1685-4615-8240-15192985C6A2}" type="slidenum">
              <a:rPr lang="en-AU" smtClean="0"/>
              <a:pPr/>
              <a:t>77</a:t>
            </a:fld>
            <a:endParaRPr lang="en-AU"/>
          </a:p>
        </p:txBody>
      </p:sp>
      <p:sp>
        <p:nvSpPr>
          <p:cNvPr id="6" name="Footer Placeholder 5">
            <a:extLst>
              <a:ext uri="{FF2B5EF4-FFF2-40B4-BE49-F238E27FC236}">
                <a16:creationId xmlns:a16="http://schemas.microsoft.com/office/drawing/2014/main" id="{C2700783-0004-99AF-D59C-17A9E92D6151}"/>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7" name="Picture 6" descr="Text&#10;&#10;Description automatically generated">
            <a:extLst>
              <a:ext uri="{FF2B5EF4-FFF2-40B4-BE49-F238E27FC236}">
                <a16:creationId xmlns:a16="http://schemas.microsoft.com/office/drawing/2014/main" id="{C453150B-1F21-1BD6-3341-FB1E3B9AB2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5064369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B3B28019-2627-CD4F-BF5B-4C0CC051549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269802" y="881063"/>
            <a:ext cx="4567884" cy="377666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57975610-02C8-4C4F-DFEB-E29C2C5417B2}"/>
              </a:ext>
            </a:extLst>
          </p:cNvPr>
          <p:cNvSpPr>
            <a:spLocks noGrp="1"/>
          </p:cNvSpPr>
          <p:nvPr>
            <p:ph type="body" sz="quarter" idx="13"/>
          </p:nvPr>
        </p:nvSpPr>
        <p:spPr/>
        <p:txBody>
          <a:bodyPr/>
          <a:lstStyle/>
          <a:p>
            <a:r>
              <a:rPr lang="en-US" dirty="0"/>
              <a:t>Team Organization (Conway’s Law)</a:t>
            </a:r>
            <a:endParaRPr lang="en-AU" dirty="0"/>
          </a:p>
        </p:txBody>
      </p:sp>
      <p:pic>
        <p:nvPicPr>
          <p:cNvPr id="1028" name="Picture 4">
            <a:extLst>
              <a:ext uri="{FF2B5EF4-FFF2-40B4-BE49-F238E27FC236}">
                <a16:creationId xmlns:a16="http://schemas.microsoft.com/office/drawing/2014/main" id="{8D79B0D7-BCB8-D847-8484-8FA43FF89895}"/>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bwMode="auto">
          <a:xfrm>
            <a:off x="4959350" y="1152525"/>
            <a:ext cx="4184650" cy="240506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B4D2332-89B4-7848-BC5E-0F703F431BF4}"/>
              </a:ext>
            </a:extLst>
          </p:cNvPr>
          <p:cNvSpPr/>
          <p:nvPr/>
        </p:nvSpPr>
        <p:spPr>
          <a:xfrm>
            <a:off x="3886200" y="4638457"/>
            <a:ext cx="4629150" cy="230832"/>
          </a:xfrm>
          <a:prstGeom prst="rect">
            <a:avLst/>
          </a:prstGeom>
        </p:spPr>
        <p:txBody>
          <a:bodyPr wrap="square">
            <a:spAutoFit/>
          </a:bodyPr>
          <a:lstStyle/>
          <a:p>
            <a:pPr algn="r"/>
            <a:r>
              <a:rPr lang="en-US" sz="900" dirty="0"/>
              <a:t>Source: http://martinfowler.com/articles/microservices.html</a:t>
            </a:r>
          </a:p>
        </p:txBody>
      </p:sp>
      <p:sp>
        <p:nvSpPr>
          <p:cNvPr id="7" name="TextBox 6">
            <a:extLst>
              <a:ext uri="{FF2B5EF4-FFF2-40B4-BE49-F238E27FC236}">
                <a16:creationId xmlns:a16="http://schemas.microsoft.com/office/drawing/2014/main" id="{0A9945F5-72DD-C643-9375-D3119CBBCA6D}"/>
              </a:ext>
            </a:extLst>
          </p:cNvPr>
          <p:cNvSpPr txBox="1"/>
          <p:nvPr/>
        </p:nvSpPr>
        <p:spPr>
          <a:xfrm>
            <a:off x="6059095" y="3728690"/>
            <a:ext cx="2568908" cy="369332"/>
          </a:xfrm>
          <a:prstGeom prst="rect">
            <a:avLst/>
          </a:prstGeom>
          <a:noFill/>
        </p:spPr>
        <p:txBody>
          <a:bodyPr wrap="none" rtlCol="0">
            <a:spAutoFit/>
          </a:bodyPr>
          <a:lstStyle/>
          <a:p>
            <a:pPr algn="ctr"/>
            <a:r>
              <a:rPr lang="en-US" dirty="0"/>
              <a:t>“Products” not “Projects”</a:t>
            </a:r>
          </a:p>
        </p:txBody>
      </p:sp>
      <p:sp>
        <p:nvSpPr>
          <p:cNvPr id="8" name="Slide Number Placeholder 7">
            <a:extLst>
              <a:ext uri="{FF2B5EF4-FFF2-40B4-BE49-F238E27FC236}">
                <a16:creationId xmlns:a16="http://schemas.microsoft.com/office/drawing/2014/main" id="{892AC6F0-2787-1795-A52A-3876F1CBFBD4}"/>
              </a:ext>
            </a:extLst>
          </p:cNvPr>
          <p:cNvSpPr>
            <a:spLocks noGrp="1"/>
          </p:cNvSpPr>
          <p:nvPr>
            <p:ph type="sldNum" sz="quarter" idx="12"/>
          </p:nvPr>
        </p:nvSpPr>
        <p:spPr/>
        <p:txBody>
          <a:bodyPr/>
          <a:lstStyle/>
          <a:p>
            <a:fld id="{10A01DC5-1685-4615-8240-15192985C6A2}" type="slidenum">
              <a:rPr lang="en-AU" smtClean="0"/>
              <a:pPr/>
              <a:t>78</a:t>
            </a:fld>
            <a:endParaRPr lang="en-AU"/>
          </a:p>
        </p:txBody>
      </p:sp>
      <p:sp>
        <p:nvSpPr>
          <p:cNvPr id="10" name="Footer Placeholder 9">
            <a:extLst>
              <a:ext uri="{FF2B5EF4-FFF2-40B4-BE49-F238E27FC236}">
                <a16:creationId xmlns:a16="http://schemas.microsoft.com/office/drawing/2014/main" id="{E91792A7-05C1-19CE-6AC9-893F09167837}"/>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11" name="Picture 10" descr="Text&#10;&#10;Description automatically generated">
            <a:extLst>
              <a:ext uri="{FF2B5EF4-FFF2-40B4-BE49-F238E27FC236}">
                <a16:creationId xmlns:a16="http://schemas.microsoft.com/office/drawing/2014/main" id="{6CFB61B9-D734-53D0-A369-4C9166803E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8899362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525EF0A-0A7E-C24E-A4CD-1A183BF5D94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329972" y="881063"/>
            <a:ext cx="6447544" cy="377666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1E41F9FB-E1A7-2794-958E-92756718F189}"/>
              </a:ext>
            </a:extLst>
          </p:cNvPr>
          <p:cNvSpPr>
            <a:spLocks noGrp="1"/>
          </p:cNvSpPr>
          <p:nvPr>
            <p:ph type="body" sz="quarter" idx="13"/>
          </p:nvPr>
        </p:nvSpPr>
        <p:spPr/>
        <p:txBody>
          <a:bodyPr/>
          <a:lstStyle/>
          <a:p>
            <a:r>
              <a:rPr lang="en-US" dirty="0"/>
              <a:t>Data Management and Consistency</a:t>
            </a:r>
            <a:endParaRPr lang="en-AU" dirty="0"/>
          </a:p>
        </p:txBody>
      </p:sp>
      <p:sp>
        <p:nvSpPr>
          <p:cNvPr id="9" name="Rectangle 8">
            <a:extLst>
              <a:ext uri="{FF2B5EF4-FFF2-40B4-BE49-F238E27FC236}">
                <a16:creationId xmlns:a16="http://schemas.microsoft.com/office/drawing/2014/main" id="{AB1F595D-8ED4-6F49-9CB9-A75A49AE0220}"/>
              </a:ext>
            </a:extLst>
          </p:cNvPr>
          <p:cNvSpPr/>
          <p:nvPr/>
        </p:nvSpPr>
        <p:spPr>
          <a:xfrm>
            <a:off x="3886200" y="4638457"/>
            <a:ext cx="4629150" cy="230832"/>
          </a:xfrm>
          <a:prstGeom prst="rect">
            <a:avLst/>
          </a:prstGeom>
        </p:spPr>
        <p:txBody>
          <a:bodyPr wrap="square">
            <a:spAutoFit/>
          </a:bodyPr>
          <a:lstStyle/>
          <a:p>
            <a:pPr algn="r"/>
            <a:r>
              <a:rPr lang="en-US" sz="900" dirty="0"/>
              <a:t>Source: http://martinfowler.com/articles/microservices.html</a:t>
            </a:r>
          </a:p>
        </p:txBody>
      </p:sp>
      <p:sp>
        <p:nvSpPr>
          <p:cNvPr id="4" name="Slide Number Placeholder 3">
            <a:extLst>
              <a:ext uri="{FF2B5EF4-FFF2-40B4-BE49-F238E27FC236}">
                <a16:creationId xmlns:a16="http://schemas.microsoft.com/office/drawing/2014/main" id="{34762776-03DF-B3D8-2005-6F282107F88E}"/>
              </a:ext>
            </a:extLst>
          </p:cNvPr>
          <p:cNvSpPr>
            <a:spLocks noGrp="1"/>
          </p:cNvSpPr>
          <p:nvPr>
            <p:ph type="sldNum" sz="quarter" idx="12"/>
          </p:nvPr>
        </p:nvSpPr>
        <p:spPr/>
        <p:txBody>
          <a:bodyPr/>
          <a:lstStyle/>
          <a:p>
            <a:fld id="{10A01DC5-1685-4615-8240-15192985C6A2}" type="slidenum">
              <a:rPr lang="en-AU" smtClean="0"/>
              <a:pPr/>
              <a:t>79</a:t>
            </a:fld>
            <a:endParaRPr lang="en-AU"/>
          </a:p>
        </p:txBody>
      </p:sp>
      <p:sp>
        <p:nvSpPr>
          <p:cNvPr id="6" name="Footer Placeholder 5">
            <a:extLst>
              <a:ext uri="{FF2B5EF4-FFF2-40B4-BE49-F238E27FC236}">
                <a16:creationId xmlns:a16="http://schemas.microsoft.com/office/drawing/2014/main" id="{CA5A9416-189F-BE04-D587-27EF092CEF44}"/>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7" name="Picture 6" descr="Text&#10;&#10;Description automatically generated">
            <a:extLst>
              <a:ext uri="{FF2B5EF4-FFF2-40B4-BE49-F238E27FC236}">
                <a16:creationId xmlns:a16="http://schemas.microsoft.com/office/drawing/2014/main" id="{2D8A2B00-A134-1A65-9044-F557F52221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635872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29527D-35E9-060D-45B5-CA321380F866}"/>
              </a:ext>
            </a:extLst>
          </p:cNvPr>
          <p:cNvSpPr>
            <a:spLocks noGrp="1"/>
          </p:cNvSpPr>
          <p:nvPr>
            <p:ph idx="1"/>
          </p:nvPr>
        </p:nvSpPr>
        <p:spPr/>
        <p:txBody>
          <a:bodyPr>
            <a:normAutofit fontScale="55000" lnSpcReduction="20000"/>
          </a:bodyPr>
          <a:lstStyle/>
          <a:p>
            <a:pPr defTabSz="304983">
              <a:spcBef>
                <a:spcPts val="1002"/>
              </a:spcBef>
              <a:defRPr sz="2376"/>
            </a:pPr>
            <a:r>
              <a:rPr lang="en-AU" i="1" dirty="0"/>
              <a:t>Responsiveness</a:t>
            </a:r>
            <a:br>
              <a:rPr lang="en-AU" dirty="0"/>
            </a:br>
            <a:r>
              <a:rPr lang="en-AU" dirty="0"/>
              <a:t>Does the system return results to users in a reasonable time?</a:t>
            </a:r>
          </a:p>
          <a:p>
            <a:pPr defTabSz="304983">
              <a:spcBef>
                <a:spcPts val="1002"/>
              </a:spcBef>
              <a:defRPr sz="2376"/>
            </a:pPr>
            <a:r>
              <a:rPr lang="en-AU" i="1" dirty="0"/>
              <a:t>Reliability</a:t>
            </a:r>
            <a:br>
              <a:rPr lang="en-AU" dirty="0"/>
            </a:br>
            <a:r>
              <a:rPr lang="en-AU" dirty="0"/>
              <a:t>Do the system features behave as expected by both developers and users?</a:t>
            </a:r>
          </a:p>
          <a:p>
            <a:pPr defTabSz="304983">
              <a:spcBef>
                <a:spcPts val="1002"/>
              </a:spcBef>
              <a:defRPr sz="2376"/>
            </a:pPr>
            <a:r>
              <a:rPr lang="en-AU" i="1" dirty="0"/>
              <a:t>Availability</a:t>
            </a:r>
            <a:br>
              <a:rPr lang="en-AU" dirty="0"/>
            </a:br>
            <a:r>
              <a:rPr lang="en-AU" dirty="0"/>
              <a:t>Can the system deliver its services when requested by users?</a:t>
            </a:r>
          </a:p>
          <a:p>
            <a:pPr defTabSz="304983">
              <a:spcBef>
                <a:spcPts val="1002"/>
              </a:spcBef>
              <a:defRPr sz="2376"/>
            </a:pPr>
            <a:r>
              <a:rPr lang="en-AU" i="1" dirty="0"/>
              <a:t>Security</a:t>
            </a:r>
            <a:br>
              <a:rPr lang="en-AU" dirty="0"/>
            </a:br>
            <a:r>
              <a:rPr lang="en-AU" dirty="0"/>
              <a:t>Does the system protect itself and users’ data from unauthorized attacks and intrusions?</a:t>
            </a:r>
          </a:p>
          <a:p>
            <a:pPr defTabSz="304983">
              <a:spcBef>
                <a:spcPts val="1002"/>
              </a:spcBef>
              <a:defRPr sz="2376"/>
            </a:pPr>
            <a:r>
              <a:rPr lang="en-AU" i="1" dirty="0"/>
              <a:t>Usability</a:t>
            </a:r>
            <a:br>
              <a:rPr lang="en-AU" dirty="0"/>
            </a:br>
            <a:r>
              <a:rPr lang="en-AU" dirty="0"/>
              <a:t>Can system users access the features that they need and use them quickly and without errors?</a:t>
            </a:r>
          </a:p>
          <a:p>
            <a:pPr defTabSz="304983">
              <a:spcBef>
                <a:spcPts val="1002"/>
              </a:spcBef>
              <a:defRPr sz="2376"/>
            </a:pPr>
            <a:r>
              <a:rPr lang="en-AU" i="1" dirty="0"/>
              <a:t>Maintainability</a:t>
            </a:r>
            <a:br>
              <a:rPr lang="en-AU" dirty="0"/>
            </a:br>
            <a:r>
              <a:rPr lang="en-AU" dirty="0"/>
              <a:t>Can the system be readily updated and new features added without undue costs?</a:t>
            </a:r>
          </a:p>
          <a:p>
            <a:pPr defTabSz="304983">
              <a:spcBef>
                <a:spcPts val="1002"/>
              </a:spcBef>
              <a:defRPr sz="2376"/>
            </a:pPr>
            <a:r>
              <a:rPr lang="en-AU" i="1" dirty="0"/>
              <a:t>Resilience</a:t>
            </a:r>
            <a:br>
              <a:rPr lang="en-AU" dirty="0"/>
            </a:br>
            <a:r>
              <a:rPr lang="en-AU" dirty="0"/>
              <a:t>Can the system continue to deliver user services in the event of partial failure or external attack?</a:t>
            </a:r>
          </a:p>
        </p:txBody>
      </p:sp>
      <p:pic>
        <p:nvPicPr>
          <p:cNvPr id="5" name="Picture 4" descr="A picture containing text, stationary, colorful&#10;&#10;Description automatically generated">
            <a:extLst>
              <a:ext uri="{FF2B5EF4-FFF2-40B4-BE49-F238E27FC236}">
                <a16:creationId xmlns:a16="http://schemas.microsoft.com/office/drawing/2014/main" id="{E64D5B2C-5CC0-4247-872B-BE0F6119B260}"/>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9089B031-334B-0D7D-8482-135F9D0E9F1C}"/>
              </a:ext>
            </a:extLst>
          </p:cNvPr>
          <p:cNvSpPr>
            <a:spLocks noGrp="1"/>
          </p:cNvSpPr>
          <p:nvPr>
            <p:ph type="sldNum" sz="quarter" idx="12"/>
          </p:nvPr>
        </p:nvSpPr>
        <p:spPr/>
        <p:txBody>
          <a:bodyPr/>
          <a:lstStyle/>
          <a:p>
            <a:fld id="{10A01DC5-1685-4615-8240-15192985C6A2}" type="slidenum">
              <a:rPr lang="en-AU" smtClean="0"/>
              <a:pPr/>
              <a:t>8</a:t>
            </a:fld>
            <a:endParaRPr lang="en-AU"/>
          </a:p>
        </p:txBody>
      </p:sp>
      <p:sp>
        <p:nvSpPr>
          <p:cNvPr id="6" name="Footer Placeholder 5">
            <a:extLst>
              <a:ext uri="{FF2B5EF4-FFF2-40B4-BE49-F238E27FC236}">
                <a16:creationId xmlns:a16="http://schemas.microsoft.com/office/drawing/2014/main" id="{71A25F2E-198F-C0EC-52FD-0A8B01C28953}"/>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7" name="Architecture is important because the architecture of a system has a fundamental influence on the non-functional system properties, shown in Table 4.2.…">
            <a:extLst>
              <a:ext uri="{FF2B5EF4-FFF2-40B4-BE49-F238E27FC236}">
                <a16:creationId xmlns:a16="http://schemas.microsoft.com/office/drawing/2014/main" id="{79BB8479-061C-15A8-28D4-36F57272168F}"/>
              </a:ext>
            </a:extLst>
          </p:cNvPr>
          <p:cNvSpPr txBox="1">
            <a:spLocks noGrp="1"/>
          </p:cNvSpPr>
          <p:nvPr>
            <p:ph type="body" sz="quarter" idx="13"/>
          </p:nvPr>
        </p:nvSpPr>
        <p:spPr>
          <a:xfrm>
            <a:off x="324000" y="0"/>
            <a:ext cx="8459788" cy="881149"/>
          </a:xfrm>
          <a:prstGeom prst="rect">
            <a:avLst/>
          </a:prstGeom>
        </p:spPr>
        <p:txBody>
          <a:bodyPr>
            <a:normAutofit/>
          </a:bodyPr>
          <a:lstStyle/>
          <a:p>
            <a:r>
              <a:rPr lang="en-AU" dirty="0"/>
              <a:t>Non-functional system quality attributes</a:t>
            </a:r>
            <a:endParaRPr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872B2DE3-04C8-3044-AE55-5C1E7935488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06577" y="881063"/>
            <a:ext cx="8094333" cy="377666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E2502FD4-7E40-D4CE-6FC2-762A10E90DC1}"/>
              </a:ext>
            </a:extLst>
          </p:cNvPr>
          <p:cNvSpPr>
            <a:spLocks noGrp="1"/>
          </p:cNvSpPr>
          <p:nvPr>
            <p:ph type="body" sz="quarter" idx="13"/>
          </p:nvPr>
        </p:nvSpPr>
        <p:spPr/>
        <p:txBody>
          <a:bodyPr/>
          <a:lstStyle/>
          <a:p>
            <a:r>
              <a:rPr lang="en-US" dirty="0"/>
              <a:t>Deployment and Evolution</a:t>
            </a:r>
            <a:endParaRPr lang="en-AU" dirty="0"/>
          </a:p>
        </p:txBody>
      </p:sp>
      <p:sp>
        <p:nvSpPr>
          <p:cNvPr id="9" name="Rectangle 8">
            <a:extLst>
              <a:ext uri="{FF2B5EF4-FFF2-40B4-BE49-F238E27FC236}">
                <a16:creationId xmlns:a16="http://schemas.microsoft.com/office/drawing/2014/main" id="{AB1F595D-8ED4-6F49-9CB9-A75A49AE0220}"/>
              </a:ext>
            </a:extLst>
          </p:cNvPr>
          <p:cNvSpPr/>
          <p:nvPr/>
        </p:nvSpPr>
        <p:spPr>
          <a:xfrm>
            <a:off x="3886200" y="4638457"/>
            <a:ext cx="4629150" cy="230832"/>
          </a:xfrm>
          <a:prstGeom prst="rect">
            <a:avLst/>
          </a:prstGeom>
        </p:spPr>
        <p:txBody>
          <a:bodyPr wrap="square">
            <a:spAutoFit/>
          </a:bodyPr>
          <a:lstStyle/>
          <a:p>
            <a:pPr algn="r"/>
            <a:r>
              <a:rPr lang="en-US" sz="900" dirty="0"/>
              <a:t>Source: http://martinfowler.com/articles/microservices.html</a:t>
            </a:r>
          </a:p>
        </p:txBody>
      </p:sp>
      <p:sp>
        <p:nvSpPr>
          <p:cNvPr id="4" name="Slide Number Placeholder 3">
            <a:extLst>
              <a:ext uri="{FF2B5EF4-FFF2-40B4-BE49-F238E27FC236}">
                <a16:creationId xmlns:a16="http://schemas.microsoft.com/office/drawing/2014/main" id="{7F120B7B-2C3A-79FA-DC2B-F93A18C119C0}"/>
              </a:ext>
            </a:extLst>
          </p:cNvPr>
          <p:cNvSpPr>
            <a:spLocks noGrp="1"/>
          </p:cNvSpPr>
          <p:nvPr>
            <p:ph type="sldNum" sz="quarter" idx="12"/>
          </p:nvPr>
        </p:nvSpPr>
        <p:spPr/>
        <p:txBody>
          <a:bodyPr/>
          <a:lstStyle/>
          <a:p>
            <a:fld id="{10A01DC5-1685-4615-8240-15192985C6A2}" type="slidenum">
              <a:rPr lang="en-AU" smtClean="0"/>
              <a:pPr/>
              <a:t>80</a:t>
            </a:fld>
            <a:endParaRPr lang="en-AU"/>
          </a:p>
        </p:txBody>
      </p:sp>
      <p:sp>
        <p:nvSpPr>
          <p:cNvPr id="6" name="Footer Placeholder 5">
            <a:extLst>
              <a:ext uri="{FF2B5EF4-FFF2-40B4-BE49-F238E27FC236}">
                <a16:creationId xmlns:a16="http://schemas.microsoft.com/office/drawing/2014/main" id="{7C14905D-B789-4D76-4EFF-552B6362F7F4}"/>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7" name="Picture 6" descr="Text&#10;&#10;Description automatically generated">
            <a:extLst>
              <a:ext uri="{FF2B5EF4-FFF2-40B4-BE49-F238E27FC236}">
                <a16:creationId xmlns:a16="http://schemas.microsoft.com/office/drawing/2014/main" id="{7EC84FB0-20EA-D210-00FF-8022300A6F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9240198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t>Building applications as suite of small and easy to replace services</a:t>
            </a:r>
          </a:p>
          <a:p>
            <a:pPr lvl="1"/>
            <a:r>
              <a:rPr lang="en-US" dirty="0"/>
              <a:t>fine grained, one functionality per service</a:t>
            </a:r>
            <a:br>
              <a:rPr lang="en-US" dirty="0"/>
            </a:br>
            <a:r>
              <a:rPr lang="en-US" dirty="0"/>
              <a:t>(sometimes 3-5 classes)</a:t>
            </a:r>
          </a:p>
          <a:p>
            <a:pPr lvl="1"/>
            <a:r>
              <a:rPr lang="en-US" dirty="0"/>
              <a:t>composable</a:t>
            </a:r>
          </a:p>
          <a:p>
            <a:pPr lvl="1"/>
            <a:r>
              <a:rPr lang="en-US" dirty="0"/>
              <a:t>easy to develop, test, and understand</a:t>
            </a:r>
          </a:p>
          <a:p>
            <a:pPr lvl="1"/>
            <a:r>
              <a:rPr lang="en-US" dirty="0"/>
              <a:t>fast (re)start, fault isolation</a:t>
            </a:r>
          </a:p>
          <a:p>
            <a:pPr lvl="1"/>
            <a:r>
              <a:rPr lang="en-US" dirty="0"/>
              <a:t>modelled around business domain</a:t>
            </a:r>
          </a:p>
          <a:p>
            <a:r>
              <a:rPr lang="en-US" dirty="0"/>
              <a:t>Interplay of different systems and languages</a:t>
            </a:r>
          </a:p>
          <a:p>
            <a:r>
              <a:rPr lang="en-US" dirty="0"/>
              <a:t>Easily deployable and replicable</a:t>
            </a:r>
          </a:p>
          <a:p>
            <a:r>
              <a:rPr lang="en-US" dirty="0"/>
              <a:t>Embrace automation, embrace faults</a:t>
            </a:r>
          </a:p>
          <a:p>
            <a:r>
              <a:rPr lang="en-US" dirty="0"/>
              <a:t>Highly observable</a:t>
            </a:r>
          </a:p>
        </p:txBody>
      </p:sp>
      <p:sp>
        <p:nvSpPr>
          <p:cNvPr id="6" name="Text Placeholder 5">
            <a:extLst>
              <a:ext uri="{FF2B5EF4-FFF2-40B4-BE49-F238E27FC236}">
                <a16:creationId xmlns:a16="http://schemas.microsoft.com/office/drawing/2014/main" id="{3B4A0599-507B-3CE8-83C7-3B65CEAB8FFD}"/>
              </a:ext>
            </a:extLst>
          </p:cNvPr>
          <p:cNvSpPr>
            <a:spLocks noGrp="1"/>
          </p:cNvSpPr>
          <p:nvPr>
            <p:ph type="body" sz="quarter" idx="13"/>
          </p:nvPr>
        </p:nvSpPr>
        <p:spPr/>
        <p:txBody>
          <a:bodyPr/>
          <a:lstStyle/>
          <a:p>
            <a:r>
              <a:rPr lang="en-US" dirty="0"/>
              <a:t>Microservices</a:t>
            </a:r>
            <a:endParaRPr lang="en-AU" dirty="0"/>
          </a:p>
        </p:txBody>
      </p:sp>
      <p:sp>
        <p:nvSpPr>
          <p:cNvPr id="8" name="Slide Number Placeholder 7">
            <a:extLst>
              <a:ext uri="{FF2B5EF4-FFF2-40B4-BE49-F238E27FC236}">
                <a16:creationId xmlns:a16="http://schemas.microsoft.com/office/drawing/2014/main" id="{40F36D09-CB52-8C42-154D-5BC92E11C259}"/>
              </a:ext>
            </a:extLst>
          </p:cNvPr>
          <p:cNvSpPr>
            <a:spLocks noGrp="1"/>
          </p:cNvSpPr>
          <p:nvPr>
            <p:ph type="sldNum" sz="quarter" idx="12"/>
          </p:nvPr>
        </p:nvSpPr>
        <p:spPr/>
        <p:txBody>
          <a:bodyPr/>
          <a:lstStyle/>
          <a:p>
            <a:fld id="{10A01DC5-1685-4615-8240-15192985C6A2}" type="slidenum">
              <a:rPr lang="en-AU" smtClean="0"/>
              <a:pPr/>
              <a:t>81</a:t>
            </a:fld>
            <a:endParaRPr lang="en-AU"/>
          </a:p>
        </p:txBody>
      </p:sp>
      <p:sp>
        <p:nvSpPr>
          <p:cNvPr id="9" name="Footer Placeholder 8">
            <a:extLst>
              <a:ext uri="{FF2B5EF4-FFF2-40B4-BE49-F238E27FC236}">
                <a16:creationId xmlns:a16="http://schemas.microsoft.com/office/drawing/2014/main" id="{CD8F9741-6AD9-8BC8-97DC-418768561EC1}"/>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10" name="Picture 9" descr="Text&#10;&#10;Description automatically generated">
            <a:extLst>
              <a:ext uri="{FF2B5EF4-FFF2-40B4-BE49-F238E27FC236}">
                <a16:creationId xmlns:a16="http://schemas.microsoft.com/office/drawing/2014/main" id="{A7222882-B928-381E-2268-0FADC6DB1B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427419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HTTP/REST/JSON/GRPC/etc. communication</a:t>
            </a:r>
          </a:p>
          <a:p>
            <a:r>
              <a:rPr lang="en-US" dirty="0"/>
              <a:t>Independent development and deployment</a:t>
            </a:r>
          </a:p>
          <a:p>
            <a:r>
              <a:rPr lang="en-US" dirty="0"/>
              <a:t>Self-contained services (e.g., each with own database)</a:t>
            </a:r>
          </a:p>
          <a:p>
            <a:pPr lvl="1"/>
            <a:r>
              <a:rPr lang="en-US" dirty="0"/>
              <a:t>multiple instances behind load-balancer</a:t>
            </a:r>
          </a:p>
          <a:p>
            <a:r>
              <a:rPr lang="en-US" dirty="0"/>
              <a:t>Streamline deployment</a:t>
            </a:r>
          </a:p>
        </p:txBody>
      </p:sp>
      <p:sp>
        <p:nvSpPr>
          <p:cNvPr id="6" name="Text Placeholder 5">
            <a:extLst>
              <a:ext uri="{FF2B5EF4-FFF2-40B4-BE49-F238E27FC236}">
                <a16:creationId xmlns:a16="http://schemas.microsoft.com/office/drawing/2014/main" id="{728D9A6D-D7C5-D58B-0E25-80FBA5F2572E}"/>
              </a:ext>
            </a:extLst>
          </p:cNvPr>
          <p:cNvSpPr>
            <a:spLocks noGrp="1"/>
          </p:cNvSpPr>
          <p:nvPr>
            <p:ph type="body" sz="quarter" idx="13"/>
          </p:nvPr>
        </p:nvSpPr>
        <p:spPr/>
        <p:txBody>
          <a:bodyPr/>
          <a:lstStyle/>
          <a:p>
            <a:r>
              <a:rPr lang="en-US" dirty="0"/>
              <a:t>Technical Considerations</a:t>
            </a:r>
            <a:endParaRPr lang="en-AU" dirty="0"/>
          </a:p>
        </p:txBody>
      </p:sp>
      <p:sp>
        <p:nvSpPr>
          <p:cNvPr id="8" name="Slide Number Placeholder 7">
            <a:extLst>
              <a:ext uri="{FF2B5EF4-FFF2-40B4-BE49-F238E27FC236}">
                <a16:creationId xmlns:a16="http://schemas.microsoft.com/office/drawing/2014/main" id="{79AAA3E7-ADA8-7AF2-22E4-F545D1FA28C2}"/>
              </a:ext>
            </a:extLst>
          </p:cNvPr>
          <p:cNvSpPr>
            <a:spLocks noGrp="1"/>
          </p:cNvSpPr>
          <p:nvPr>
            <p:ph type="sldNum" sz="quarter" idx="12"/>
          </p:nvPr>
        </p:nvSpPr>
        <p:spPr/>
        <p:txBody>
          <a:bodyPr/>
          <a:lstStyle/>
          <a:p>
            <a:fld id="{10A01DC5-1685-4615-8240-15192985C6A2}" type="slidenum">
              <a:rPr lang="en-AU" smtClean="0"/>
              <a:pPr/>
              <a:t>82</a:t>
            </a:fld>
            <a:endParaRPr lang="en-AU"/>
          </a:p>
        </p:txBody>
      </p:sp>
      <p:sp>
        <p:nvSpPr>
          <p:cNvPr id="9" name="Footer Placeholder 8">
            <a:extLst>
              <a:ext uri="{FF2B5EF4-FFF2-40B4-BE49-F238E27FC236}">
                <a16:creationId xmlns:a16="http://schemas.microsoft.com/office/drawing/2014/main" id="{7E57AC6E-7164-B635-1655-27401D1340C7}"/>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10" name="Picture 9" descr="Text&#10;&#10;Description automatically generated">
            <a:extLst>
              <a:ext uri="{FF2B5EF4-FFF2-40B4-BE49-F238E27FC236}">
                <a16:creationId xmlns:a16="http://schemas.microsoft.com/office/drawing/2014/main" id="{5C8DCC0A-E686-1322-F7BB-9CC93AB52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2361106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Service: self-contained functionality</a:t>
            </a:r>
          </a:p>
          <a:p>
            <a:r>
              <a:rPr lang="en-US" dirty="0"/>
              <a:t>Remote invocation, language-independent interface</a:t>
            </a:r>
          </a:p>
          <a:p>
            <a:r>
              <a:rPr lang="en-US" dirty="0"/>
              <a:t>Dynamic lookup possible</a:t>
            </a:r>
          </a:p>
          <a:p>
            <a:r>
              <a:rPr lang="en-US" dirty="0"/>
              <a:t>Often used to wrap </a:t>
            </a:r>
            <a:br>
              <a:rPr lang="en-US" dirty="0"/>
            </a:br>
            <a:r>
              <a:rPr lang="en-US" dirty="0"/>
              <a:t>legacy systems</a:t>
            </a:r>
          </a:p>
        </p:txBody>
      </p:sp>
      <p:sp>
        <p:nvSpPr>
          <p:cNvPr id="11" name="Text Placeholder 10">
            <a:extLst>
              <a:ext uri="{FF2B5EF4-FFF2-40B4-BE49-F238E27FC236}">
                <a16:creationId xmlns:a16="http://schemas.microsoft.com/office/drawing/2014/main" id="{43555D95-2103-3916-6480-3D6EAC825827}"/>
              </a:ext>
            </a:extLst>
          </p:cNvPr>
          <p:cNvSpPr>
            <a:spLocks noGrp="1"/>
          </p:cNvSpPr>
          <p:nvPr>
            <p:ph type="body" sz="quarter" idx="13"/>
          </p:nvPr>
        </p:nvSpPr>
        <p:spPr/>
        <p:txBody>
          <a:bodyPr>
            <a:normAutofit lnSpcReduction="10000"/>
          </a:bodyPr>
          <a:lstStyle/>
          <a:p>
            <a:r>
              <a:rPr lang="en-US" dirty="0"/>
              <a:t>Service Oriented Architectures</a:t>
            </a:r>
            <a:br>
              <a:rPr lang="en-US" dirty="0"/>
            </a:br>
            <a:r>
              <a:rPr lang="en-US" dirty="0"/>
              <a:t>(SOA)</a:t>
            </a:r>
            <a:endParaRPr lang="en-AU" dirty="0"/>
          </a:p>
        </p:txBody>
      </p:sp>
      <p:grpSp>
        <p:nvGrpSpPr>
          <p:cNvPr id="9" name="Group 20"/>
          <p:cNvGrpSpPr/>
          <p:nvPr/>
        </p:nvGrpSpPr>
        <p:grpSpPr>
          <a:xfrm>
            <a:off x="5029200" y="2029852"/>
            <a:ext cx="2914650" cy="2622381"/>
            <a:chOff x="5181600" y="2706469"/>
            <a:chExt cx="3886200" cy="3496508"/>
          </a:xfrm>
        </p:grpSpPr>
        <p:sp>
          <p:nvSpPr>
            <p:cNvPr id="6" name="Rectangle 5"/>
            <p:cNvSpPr/>
            <p:nvPr/>
          </p:nvSpPr>
          <p:spPr>
            <a:xfrm>
              <a:off x="6400800" y="2706469"/>
              <a:ext cx="1676400" cy="9906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Service Registry</a:t>
              </a:r>
            </a:p>
          </p:txBody>
        </p:sp>
        <p:sp>
          <p:nvSpPr>
            <p:cNvPr id="7" name="Rectangle 6"/>
            <p:cNvSpPr/>
            <p:nvPr/>
          </p:nvSpPr>
          <p:spPr>
            <a:xfrm>
              <a:off x="5181600" y="4992469"/>
              <a:ext cx="1676400" cy="9906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Service Requestor</a:t>
              </a:r>
            </a:p>
          </p:txBody>
        </p:sp>
        <p:sp>
          <p:nvSpPr>
            <p:cNvPr id="8" name="Rectangle 7"/>
            <p:cNvSpPr/>
            <p:nvPr/>
          </p:nvSpPr>
          <p:spPr>
            <a:xfrm>
              <a:off x="7391400" y="4992469"/>
              <a:ext cx="1676400" cy="9906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Service Provider</a:t>
              </a:r>
            </a:p>
          </p:txBody>
        </p:sp>
        <p:cxnSp>
          <p:nvCxnSpPr>
            <p:cNvPr id="10" name="Straight Arrow Connector 9"/>
            <p:cNvCxnSpPr>
              <a:stCxn id="7" idx="0"/>
              <a:endCxn id="6" idx="2"/>
            </p:cNvCxnSpPr>
            <p:nvPr/>
          </p:nvCxnSpPr>
          <p:spPr>
            <a:xfrm flipV="1">
              <a:off x="6019800" y="3697069"/>
              <a:ext cx="1219200" cy="12954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2" name="Straight Arrow Connector 11"/>
            <p:cNvCxnSpPr>
              <a:stCxn id="8" idx="0"/>
              <a:endCxn id="6" idx="2"/>
            </p:cNvCxnSpPr>
            <p:nvPr/>
          </p:nvCxnSpPr>
          <p:spPr>
            <a:xfrm flipH="1" flipV="1">
              <a:off x="7239000" y="3697069"/>
              <a:ext cx="990600" cy="12954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4" name="Straight Arrow Connector 13"/>
            <p:cNvCxnSpPr>
              <a:stCxn id="7" idx="3"/>
              <a:endCxn id="8" idx="1"/>
            </p:cNvCxnSpPr>
            <p:nvPr/>
          </p:nvCxnSpPr>
          <p:spPr>
            <a:xfrm>
              <a:off x="6858000" y="5487769"/>
              <a:ext cx="53340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5" name="TextBox 14"/>
            <p:cNvSpPr txBox="1"/>
            <p:nvPr/>
          </p:nvSpPr>
          <p:spPr>
            <a:xfrm>
              <a:off x="6774783" y="5525869"/>
              <a:ext cx="665140" cy="677108"/>
            </a:xfrm>
            <a:prstGeom prst="rect">
              <a:avLst/>
            </a:prstGeom>
            <a:noFill/>
          </p:spPr>
          <p:txBody>
            <a:bodyPr wrap="none" rtlCol="0">
              <a:spAutoFit/>
            </a:bodyPr>
            <a:lstStyle/>
            <a:p>
              <a:r>
                <a:rPr lang="en-US" sz="1350" dirty="0"/>
                <a:t>bind</a:t>
              </a:r>
              <a:br>
                <a:rPr lang="en-US" sz="1350" dirty="0"/>
              </a:br>
              <a:r>
                <a:rPr lang="en-US" sz="1350" dirty="0"/>
                <a:t>call</a:t>
              </a:r>
            </a:p>
          </p:txBody>
        </p:sp>
        <p:sp>
          <p:nvSpPr>
            <p:cNvPr id="16" name="TextBox 15"/>
            <p:cNvSpPr txBox="1"/>
            <p:nvPr/>
          </p:nvSpPr>
          <p:spPr>
            <a:xfrm>
              <a:off x="7757160" y="4078069"/>
              <a:ext cx="930169" cy="400109"/>
            </a:xfrm>
            <a:prstGeom prst="rect">
              <a:avLst/>
            </a:prstGeom>
            <a:noFill/>
          </p:spPr>
          <p:txBody>
            <a:bodyPr wrap="none" rtlCol="0">
              <a:spAutoFit/>
            </a:bodyPr>
            <a:lstStyle/>
            <a:p>
              <a:r>
                <a:rPr lang="en-US" sz="1350" dirty="0"/>
                <a:t>publish</a:t>
              </a:r>
            </a:p>
          </p:txBody>
        </p:sp>
        <p:sp>
          <p:nvSpPr>
            <p:cNvPr id="17" name="TextBox 16"/>
            <p:cNvSpPr txBox="1"/>
            <p:nvPr/>
          </p:nvSpPr>
          <p:spPr>
            <a:xfrm>
              <a:off x="6001447" y="4122004"/>
              <a:ext cx="613843" cy="400109"/>
            </a:xfrm>
            <a:prstGeom prst="rect">
              <a:avLst/>
            </a:prstGeom>
            <a:noFill/>
          </p:spPr>
          <p:txBody>
            <a:bodyPr wrap="none" rtlCol="0">
              <a:spAutoFit/>
            </a:bodyPr>
            <a:lstStyle/>
            <a:p>
              <a:r>
                <a:rPr lang="en-US" sz="1350" dirty="0"/>
                <a:t>find</a:t>
              </a:r>
            </a:p>
          </p:txBody>
        </p:sp>
      </p:grpSp>
      <p:sp>
        <p:nvSpPr>
          <p:cNvPr id="18" name="Slide Number Placeholder 17">
            <a:extLst>
              <a:ext uri="{FF2B5EF4-FFF2-40B4-BE49-F238E27FC236}">
                <a16:creationId xmlns:a16="http://schemas.microsoft.com/office/drawing/2014/main" id="{1517CE72-26CF-8562-B6C8-C20E20B4AC9B}"/>
              </a:ext>
            </a:extLst>
          </p:cNvPr>
          <p:cNvSpPr>
            <a:spLocks noGrp="1"/>
          </p:cNvSpPr>
          <p:nvPr>
            <p:ph type="sldNum" sz="quarter" idx="12"/>
          </p:nvPr>
        </p:nvSpPr>
        <p:spPr/>
        <p:txBody>
          <a:bodyPr/>
          <a:lstStyle/>
          <a:p>
            <a:fld id="{10A01DC5-1685-4615-8240-15192985C6A2}" type="slidenum">
              <a:rPr lang="en-AU" smtClean="0"/>
              <a:pPr/>
              <a:t>83</a:t>
            </a:fld>
            <a:endParaRPr lang="en-AU"/>
          </a:p>
        </p:txBody>
      </p:sp>
      <p:sp>
        <p:nvSpPr>
          <p:cNvPr id="19" name="Footer Placeholder 18">
            <a:extLst>
              <a:ext uri="{FF2B5EF4-FFF2-40B4-BE49-F238E27FC236}">
                <a16:creationId xmlns:a16="http://schemas.microsoft.com/office/drawing/2014/main" id="{3EA0FD82-4FED-1348-95A6-09436365C276}"/>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20" name="Picture 19" descr="Text&#10;&#10;Description automatically generated">
            <a:extLst>
              <a:ext uri="{FF2B5EF4-FFF2-40B4-BE49-F238E27FC236}">
                <a16:creationId xmlns:a16="http://schemas.microsoft.com/office/drawing/2014/main" id="{4FFA5C9B-8E50-55D3-A4C7-70E7611A1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3024147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Service: self-contained functionality</a:t>
            </a:r>
          </a:p>
          <a:p>
            <a:r>
              <a:rPr lang="en-US" dirty="0"/>
              <a:t>Language-independent interface</a:t>
            </a:r>
          </a:p>
          <a:p>
            <a:r>
              <a:rPr lang="en-US" dirty="0"/>
              <a:t>Dynamic lookup</a:t>
            </a:r>
          </a:p>
        </p:txBody>
      </p:sp>
      <p:sp>
        <p:nvSpPr>
          <p:cNvPr id="11" name="Text Placeholder 10">
            <a:extLst>
              <a:ext uri="{FF2B5EF4-FFF2-40B4-BE49-F238E27FC236}">
                <a16:creationId xmlns:a16="http://schemas.microsoft.com/office/drawing/2014/main" id="{DC92E799-583E-FB30-88E1-F2957C0FAEA3}"/>
              </a:ext>
            </a:extLst>
          </p:cNvPr>
          <p:cNvSpPr>
            <a:spLocks noGrp="1"/>
          </p:cNvSpPr>
          <p:nvPr>
            <p:ph type="body" sz="quarter" idx="13"/>
          </p:nvPr>
        </p:nvSpPr>
        <p:spPr/>
        <p:txBody>
          <a:bodyPr>
            <a:normAutofit lnSpcReduction="10000"/>
          </a:bodyPr>
          <a:lstStyle/>
          <a:p>
            <a:r>
              <a:rPr lang="en-US" strike="sngStrike" dirty="0"/>
              <a:t>Service Oriented Architectures</a:t>
            </a:r>
            <a:br>
              <a:rPr lang="en-US" strike="sngStrike" dirty="0"/>
            </a:br>
            <a:r>
              <a:rPr lang="en-US" strike="sngStrike" dirty="0"/>
              <a:t>(SOA)</a:t>
            </a:r>
            <a:r>
              <a:rPr lang="en-US" dirty="0"/>
              <a:t> Microservice Architecture</a:t>
            </a:r>
            <a:endParaRPr lang="en-AU" dirty="0"/>
          </a:p>
        </p:txBody>
      </p:sp>
      <p:grpSp>
        <p:nvGrpSpPr>
          <p:cNvPr id="9" name="Group 20"/>
          <p:cNvGrpSpPr/>
          <p:nvPr/>
        </p:nvGrpSpPr>
        <p:grpSpPr>
          <a:xfrm>
            <a:off x="5029200" y="2029852"/>
            <a:ext cx="3048000" cy="2457450"/>
            <a:chOff x="5181600" y="2706469"/>
            <a:chExt cx="4064000" cy="3276600"/>
          </a:xfrm>
        </p:grpSpPr>
        <p:sp>
          <p:nvSpPr>
            <p:cNvPr id="6" name="Rectangle 5"/>
            <p:cNvSpPr/>
            <p:nvPr/>
          </p:nvSpPr>
          <p:spPr>
            <a:xfrm>
              <a:off x="6400800" y="2706469"/>
              <a:ext cx="1676400" cy="9906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Kubernetes</a:t>
              </a:r>
            </a:p>
          </p:txBody>
        </p:sp>
        <p:sp>
          <p:nvSpPr>
            <p:cNvPr id="7" name="Rectangle 6"/>
            <p:cNvSpPr/>
            <p:nvPr/>
          </p:nvSpPr>
          <p:spPr>
            <a:xfrm>
              <a:off x="5181600" y="4992469"/>
              <a:ext cx="1676400" cy="9906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Service A</a:t>
              </a:r>
            </a:p>
            <a:p>
              <a:pPr algn="ctr"/>
              <a:r>
                <a:rPr lang="en-US" dirty="0"/>
                <a:t>(Container)</a:t>
              </a:r>
            </a:p>
          </p:txBody>
        </p:sp>
        <p:sp>
          <p:nvSpPr>
            <p:cNvPr id="8" name="Rectangle 7"/>
            <p:cNvSpPr/>
            <p:nvPr/>
          </p:nvSpPr>
          <p:spPr>
            <a:xfrm>
              <a:off x="7315200" y="4992469"/>
              <a:ext cx="1930400" cy="9906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Service B</a:t>
              </a:r>
            </a:p>
            <a:p>
              <a:pPr algn="ctr"/>
              <a:r>
                <a:rPr lang="en-US" dirty="0"/>
                <a:t>(Containers)</a:t>
              </a:r>
            </a:p>
          </p:txBody>
        </p:sp>
        <p:cxnSp>
          <p:nvCxnSpPr>
            <p:cNvPr id="10" name="Straight Arrow Connector 9"/>
            <p:cNvCxnSpPr>
              <a:stCxn id="7" idx="0"/>
              <a:endCxn id="6" idx="2"/>
            </p:cNvCxnSpPr>
            <p:nvPr/>
          </p:nvCxnSpPr>
          <p:spPr>
            <a:xfrm flipV="1">
              <a:off x="6019800" y="3697069"/>
              <a:ext cx="1219200" cy="12954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2" name="Straight Arrow Connector 11"/>
            <p:cNvCxnSpPr>
              <a:cxnSpLocks/>
              <a:stCxn id="8" idx="0"/>
              <a:endCxn id="6" idx="2"/>
            </p:cNvCxnSpPr>
            <p:nvPr/>
          </p:nvCxnSpPr>
          <p:spPr>
            <a:xfrm flipH="1" flipV="1">
              <a:off x="7239000" y="3697069"/>
              <a:ext cx="1041400" cy="1295400"/>
            </a:xfrm>
            <a:prstGeom prst="straightConnector1">
              <a:avLst/>
            </a:prstGeom>
            <a:ln>
              <a:headEnd type="arrow"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14" name="Straight Arrow Connector 13"/>
            <p:cNvCxnSpPr>
              <a:cxnSpLocks/>
              <a:stCxn id="7" idx="3"/>
              <a:endCxn id="8" idx="1"/>
            </p:cNvCxnSpPr>
            <p:nvPr/>
          </p:nvCxnSpPr>
          <p:spPr>
            <a:xfrm>
              <a:off x="6858000" y="5487769"/>
              <a:ext cx="45720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5" name="TextBox 14"/>
            <p:cNvSpPr txBox="1"/>
            <p:nvPr/>
          </p:nvSpPr>
          <p:spPr>
            <a:xfrm>
              <a:off x="6536231" y="4596157"/>
              <a:ext cx="1331561" cy="400109"/>
            </a:xfrm>
            <a:prstGeom prst="rect">
              <a:avLst/>
            </a:prstGeom>
            <a:noFill/>
          </p:spPr>
          <p:txBody>
            <a:bodyPr wrap="none" rtlCol="0">
              <a:spAutoFit/>
            </a:bodyPr>
            <a:lstStyle/>
            <a:p>
              <a:r>
                <a:rPr lang="en-US" sz="1350" dirty="0"/>
                <a:t>HTTP/GRPC</a:t>
              </a:r>
            </a:p>
          </p:txBody>
        </p:sp>
        <p:sp>
          <p:nvSpPr>
            <p:cNvPr id="16" name="TextBox 15"/>
            <p:cNvSpPr txBox="1"/>
            <p:nvPr/>
          </p:nvSpPr>
          <p:spPr>
            <a:xfrm>
              <a:off x="7967819" y="4041338"/>
              <a:ext cx="1161001" cy="677108"/>
            </a:xfrm>
            <a:prstGeom prst="rect">
              <a:avLst/>
            </a:prstGeom>
            <a:noFill/>
          </p:spPr>
          <p:txBody>
            <a:bodyPr wrap="none" rtlCol="0">
              <a:spAutoFit/>
            </a:bodyPr>
            <a:lstStyle/>
            <a:p>
              <a:r>
                <a:rPr lang="en-US" sz="1350" dirty="0"/>
                <a:t>Runs and</a:t>
              </a:r>
            </a:p>
            <a:p>
              <a:r>
                <a:rPr lang="en-US" sz="1350" dirty="0"/>
                <a:t>Assigns IP</a:t>
              </a:r>
            </a:p>
          </p:txBody>
        </p:sp>
        <p:sp>
          <p:nvSpPr>
            <p:cNvPr id="17" name="TextBox 16"/>
            <p:cNvSpPr txBox="1"/>
            <p:nvPr/>
          </p:nvSpPr>
          <p:spPr>
            <a:xfrm>
              <a:off x="5520315" y="4125624"/>
              <a:ext cx="931537" cy="677108"/>
            </a:xfrm>
            <a:prstGeom prst="rect">
              <a:avLst/>
            </a:prstGeom>
            <a:noFill/>
          </p:spPr>
          <p:txBody>
            <a:bodyPr wrap="none" rtlCol="0">
              <a:spAutoFit/>
            </a:bodyPr>
            <a:lstStyle/>
            <a:p>
              <a:r>
                <a:rPr lang="en-US" sz="1350" dirty="0"/>
                <a:t>DNS</a:t>
              </a:r>
            </a:p>
            <a:p>
              <a:r>
                <a:rPr lang="en-US" sz="1350" dirty="0"/>
                <a:t>Lookup</a:t>
              </a:r>
            </a:p>
          </p:txBody>
        </p:sp>
      </p:grpSp>
      <p:sp>
        <p:nvSpPr>
          <p:cNvPr id="18" name="Slide Number Placeholder 17">
            <a:extLst>
              <a:ext uri="{FF2B5EF4-FFF2-40B4-BE49-F238E27FC236}">
                <a16:creationId xmlns:a16="http://schemas.microsoft.com/office/drawing/2014/main" id="{46E42A76-1BC0-4E1E-29CD-BDC77BDCAC91}"/>
              </a:ext>
            </a:extLst>
          </p:cNvPr>
          <p:cNvSpPr>
            <a:spLocks noGrp="1"/>
          </p:cNvSpPr>
          <p:nvPr>
            <p:ph type="sldNum" sz="quarter" idx="12"/>
          </p:nvPr>
        </p:nvSpPr>
        <p:spPr/>
        <p:txBody>
          <a:bodyPr/>
          <a:lstStyle/>
          <a:p>
            <a:fld id="{10A01DC5-1685-4615-8240-15192985C6A2}" type="slidenum">
              <a:rPr lang="en-AU" smtClean="0"/>
              <a:pPr/>
              <a:t>84</a:t>
            </a:fld>
            <a:endParaRPr lang="en-AU"/>
          </a:p>
        </p:txBody>
      </p:sp>
      <p:sp>
        <p:nvSpPr>
          <p:cNvPr id="19" name="Footer Placeholder 18">
            <a:extLst>
              <a:ext uri="{FF2B5EF4-FFF2-40B4-BE49-F238E27FC236}">
                <a16:creationId xmlns:a16="http://schemas.microsoft.com/office/drawing/2014/main" id="{03D0929B-B54F-61CE-F76C-BB38708897C1}"/>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20" name="Picture 19" descr="Text&#10;&#10;Description automatically generated">
            <a:extLst>
              <a:ext uri="{FF2B5EF4-FFF2-40B4-BE49-F238E27FC236}">
                <a16:creationId xmlns:a16="http://schemas.microsoft.com/office/drawing/2014/main" id="{3F69ABB0-4FAA-F942-A1E8-3B58BA03D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41610119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CAABBF17-4686-DF40-AA4B-7F91B7D32C5E}"/>
              </a:ext>
            </a:extLst>
          </p:cNvPr>
          <p:cNvPicPr>
            <a:picLocks noGrp="1" noChangeAspect="1"/>
          </p:cNvPicPr>
          <p:nvPr>
            <p:ph idx="1"/>
          </p:nvPr>
        </p:nvPicPr>
        <p:blipFill>
          <a:blip r:embed="rId2"/>
          <a:stretch>
            <a:fillRect/>
          </a:stretch>
        </p:blipFill>
        <p:spPr>
          <a:xfrm>
            <a:off x="2152280" y="881063"/>
            <a:ext cx="4802928" cy="3776662"/>
          </a:xfrm>
          <a:prstGeom prst="rect">
            <a:avLst/>
          </a:prstGeom>
        </p:spPr>
      </p:pic>
      <p:sp>
        <p:nvSpPr>
          <p:cNvPr id="3" name="Text Placeholder 2">
            <a:extLst>
              <a:ext uri="{FF2B5EF4-FFF2-40B4-BE49-F238E27FC236}">
                <a16:creationId xmlns:a16="http://schemas.microsoft.com/office/drawing/2014/main" id="{E6272D7B-0C3A-3A25-C3EE-83803ED58E5F}"/>
              </a:ext>
            </a:extLst>
          </p:cNvPr>
          <p:cNvSpPr>
            <a:spLocks noGrp="1"/>
          </p:cNvSpPr>
          <p:nvPr>
            <p:ph type="body" sz="quarter" idx="13"/>
          </p:nvPr>
        </p:nvSpPr>
        <p:spPr/>
        <p:txBody>
          <a:bodyPr/>
          <a:lstStyle/>
          <a:p>
            <a:r>
              <a:rPr lang="en-US" dirty="0"/>
              <a:t>Microservices overhead</a:t>
            </a:r>
            <a:endParaRPr lang="en-AU" dirty="0"/>
          </a:p>
        </p:txBody>
      </p:sp>
      <p:sp>
        <p:nvSpPr>
          <p:cNvPr id="8" name="Slide Number Placeholder 7">
            <a:extLst>
              <a:ext uri="{FF2B5EF4-FFF2-40B4-BE49-F238E27FC236}">
                <a16:creationId xmlns:a16="http://schemas.microsoft.com/office/drawing/2014/main" id="{9A5AA0EF-100F-068E-B8E2-EFFD2F4A3CFC}"/>
              </a:ext>
            </a:extLst>
          </p:cNvPr>
          <p:cNvSpPr>
            <a:spLocks noGrp="1"/>
          </p:cNvSpPr>
          <p:nvPr>
            <p:ph type="sldNum" sz="quarter" idx="12"/>
          </p:nvPr>
        </p:nvSpPr>
        <p:spPr/>
        <p:txBody>
          <a:bodyPr/>
          <a:lstStyle/>
          <a:p>
            <a:fld id="{10A01DC5-1685-4615-8240-15192985C6A2}" type="slidenum">
              <a:rPr lang="en-AU" smtClean="0"/>
              <a:pPr/>
              <a:t>85</a:t>
            </a:fld>
            <a:endParaRPr lang="en-AU"/>
          </a:p>
        </p:txBody>
      </p:sp>
      <p:sp>
        <p:nvSpPr>
          <p:cNvPr id="9" name="Footer Placeholder 8">
            <a:extLst>
              <a:ext uri="{FF2B5EF4-FFF2-40B4-BE49-F238E27FC236}">
                <a16:creationId xmlns:a16="http://schemas.microsoft.com/office/drawing/2014/main" id="{65750806-88CC-F079-EC22-DED4B84AAA89}"/>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10" name="Picture 9" descr="Text&#10;&#10;Description automatically generated">
            <a:extLst>
              <a:ext uri="{FF2B5EF4-FFF2-40B4-BE49-F238E27FC236}">
                <a16:creationId xmlns:a16="http://schemas.microsoft.com/office/drawing/2014/main" id="{82FC9A4D-E34D-1066-FF8E-DA60F2EAD3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5619432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a:t>Complexities of distributed systems</a:t>
            </a:r>
          </a:p>
          <a:p>
            <a:pPr lvl="1"/>
            <a:r>
              <a:rPr lang="en-US" dirty="0"/>
              <a:t>network latency, faults, inconsistencies</a:t>
            </a:r>
          </a:p>
          <a:p>
            <a:pPr lvl="1"/>
            <a:r>
              <a:rPr lang="en-US" dirty="0"/>
              <a:t>testing challenges</a:t>
            </a:r>
          </a:p>
          <a:p>
            <a:r>
              <a:rPr lang="en-US" dirty="0"/>
              <a:t>Resource overhead, RPCs</a:t>
            </a:r>
          </a:p>
          <a:p>
            <a:pPr lvl="1"/>
            <a:r>
              <a:rPr lang="en-US" dirty="0"/>
              <a:t>Requires more thoughtful design (avoid ”chatty” APIs, be more coarse-grained)_</a:t>
            </a:r>
          </a:p>
          <a:p>
            <a:r>
              <a:rPr lang="en-US" dirty="0"/>
              <a:t>Shifting complexities to the network</a:t>
            </a:r>
          </a:p>
          <a:p>
            <a:r>
              <a:rPr lang="en-US" dirty="0"/>
              <a:t>Operational complexity</a:t>
            </a:r>
          </a:p>
          <a:p>
            <a:r>
              <a:rPr lang="en-US" dirty="0"/>
              <a:t>Frequently adopted by breaking down monolithic application</a:t>
            </a:r>
          </a:p>
          <a:p>
            <a:r>
              <a:rPr lang="en-US" dirty="0"/>
              <a:t>HTTP/REST/JSON communication</a:t>
            </a:r>
          </a:p>
          <a:p>
            <a:pPr lvl="1"/>
            <a:r>
              <a:rPr lang="en-US" dirty="0"/>
              <a:t>Schemas?</a:t>
            </a:r>
          </a:p>
        </p:txBody>
      </p:sp>
      <p:sp>
        <p:nvSpPr>
          <p:cNvPr id="6" name="Text Placeholder 5">
            <a:extLst>
              <a:ext uri="{FF2B5EF4-FFF2-40B4-BE49-F238E27FC236}">
                <a16:creationId xmlns:a16="http://schemas.microsoft.com/office/drawing/2014/main" id="{3ECF6A3F-0AC2-7A14-72FA-0D24E5CB19E6}"/>
              </a:ext>
            </a:extLst>
          </p:cNvPr>
          <p:cNvSpPr>
            <a:spLocks noGrp="1"/>
          </p:cNvSpPr>
          <p:nvPr>
            <p:ph type="body" sz="quarter" idx="13"/>
          </p:nvPr>
        </p:nvSpPr>
        <p:spPr/>
        <p:txBody>
          <a:bodyPr/>
          <a:lstStyle/>
          <a:p>
            <a:r>
              <a:rPr lang="en-US" dirty="0"/>
              <a:t>Microservice challenges</a:t>
            </a:r>
            <a:endParaRPr lang="en-AU" dirty="0"/>
          </a:p>
        </p:txBody>
      </p:sp>
      <p:sp>
        <p:nvSpPr>
          <p:cNvPr id="8" name="Slide Number Placeholder 7">
            <a:extLst>
              <a:ext uri="{FF2B5EF4-FFF2-40B4-BE49-F238E27FC236}">
                <a16:creationId xmlns:a16="http://schemas.microsoft.com/office/drawing/2014/main" id="{C09A794E-D718-992B-4C46-E4E7B3380F2D}"/>
              </a:ext>
            </a:extLst>
          </p:cNvPr>
          <p:cNvSpPr>
            <a:spLocks noGrp="1"/>
          </p:cNvSpPr>
          <p:nvPr>
            <p:ph type="sldNum" sz="quarter" idx="12"/>
          </p:nvPr>
        </p:nvSpPr>
        <p:spPr/>
        <p:txBody>
          <a:bodyPr/>
          <a:lstStyle/>
          <a:p>
            <a:fld id="{10A01DC5-1685-4615-8240-15192985C6A2}" type="slidenum">
              <a:rPr lang="en-AU" smtClean="0"/>
              <a:pPr/>
              <a:t>86</a:t>
            </a:fld>
            <a:endParaRPr lang="en-AU"/>
          </a:p>
        </p:txBody>
      </p:sp>
      <p:sp>
        <p:nvSpPr>
          <p:cNvPr id="9" name="Footer Placeholder 8">
            <a:extLst>
              <a:ext uri="{FF2B5EF4-FFF2-40B4-BE49-F238E27FC236}">
                <a16:creationId xmlns:a16="http://schemas.microsoft.com/office/drawing/2014/main" id="{83EE7683-7978-760D-321A-C3AF6236961E}"/>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10" name="Picture 9" descr="Text&#10;&#10;Description automatically generated">
            <a:extLst>
              <a:ext uri="{FF2B5EF4-FFF2-40B4-BE49-F238E27FC236}">
                <a16:creationId xmlns:a16="http://schemas.microsoft.com/office/drawing/2014/main" id="{2882BB2D-03E0-9EBA-9717-64C008C67B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9751772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C73247-4FFB-C54C-9E74-26C2FAB9628F}"/>
              </a:ext>
            </a:extLst>
          </p:cNvPr>
          <p:cNvSpPr>
            <a:spLocks noGrp="1"/>
          </p:cNvSpPr>
          <p:nvPr>
            <p:ph idx="1"/>
          </p:nvPr>
        </p:nvSpPr>
        <p:spPr/>
        <p:txBody>
          <a:bodyPr>
            <a:normAutofit/>
          </a:bodyPr>
          <a:lstStyle/>
          <a:p>
            <a:r>
              <a:rPr lang="en-US" sz="1500" dirty="0"/>
              <a:t>Are they really “new”?</a:t>
            </a:r>
          </a:p>
          <a:p>
            <a:r>
              <a:rPr lang="en-US" sz="1500" dirty="0"/>
              <a:t>Do microservices solve problems, or push them down the line?</a:t>
            </a:r>
          </a:p>
          <a:p>
            <a:r>
              <a:rPr lang="en-US" sz="1500" dirty="0"/>
              <a:t>What are the impacts of the added flexibility?</a:t>
            </a:r>
          </a:p>
          <a:p>
            <a:r>
              <a:rPr lang="en-US" sz="1500" dirty="0"/>
              <a:t>Beware of the cult (</a:t>
            </a:r>
            <a:r>
              <a:rPr lang="en-US" sz="1500" dirty="0" err="1"/>
              <a:t>HackerNews</a:t>
            </a:r>
            <a:r>
              <a:rPr lang="en-US" sz="1500" dirty="0"/>
              <a:t>-driven development?)</a:t>
            </a:r>
          </a:p>
          <a:p>
            <a:pPr fontAlgn="base"/>
            <a:r>
              <a:rPr lang="en-US" sz="1500" dirty="0"/>
              <a:t>“If you can’t build a well-structured monolith, what makes you think microservices is the answer?” – Simon Brown</a:t>
            </a:r>
          </a:p>
          <a:p>
            <a:r>
              <a:rPr lang="en-US" sz="1500" dirty="0"/>
              <a:t>Leads to more API design decisions</a:t>
            </a:r>
          </a:p>
          <a:p>
            <a:endParaRPr lang="en-US" sz="1500" dirty="0"/>
          </a:p>
        </p:txBody>
      </p:sp>
      <p:sp>
        <p:nvSpPr>
          <p:cNvPr id="6" name="Text Placeholder 5">
            <a:extLst>
              <a:ext uri="{FF2B5EF4-FFF2-40B4-BE49-F238E27FC236}">
                <a16:creationId xmlns:a16="http://schemas.microsoft.com/office/drawing/2014/main" id="{84B8DC2C-A613-C628-7E5D-682675FC8355}"/>
              </a:ext>
            </a:extLst>
          </p:cNvPr>
          <p:cNvSpPr>
            <a:spLocks noGrp="1"/>
          </p:cNvSpPr>
          <p:nvPr>
            <p:ph type="body" sz="quarter" idx="13"/>
          </p:nvPr>
        </p:nvSpPr>
        <p:spPr/>
        <p:txBody>
          <a:bodyPr/>
          <a:lstStyle/>
          <a:p>
            <a:r>
              <a:rPr lang="en-US" dirty="0"/>
              <a:t>Discussion of Microservices</a:t>
            </a:r>
            <a:endParaRPr lang="en-AU" dirty="0"/>
          </a:p>
        </p:txBody>
      </p:sp>
      <p:sp>
        <p:nvSpPr>
          <p:cNvPr id="8" name="Slide Number Placeholder 7">
            <a:extLst>
              <a:ext uri="{FF2B5EF4-FFF2-40B4-BE49-F238E27FC236}">
                <a16:creationId xmlns:a16="http://schemas.microsoft.com/office/drawing/2014/main" id="{88423E3C-8973-4C8F-6F05-A92324FA4530}"/>
              </a:ext>
            </a:extLst>
          </p:cNvPr>
          <p:cNvSpPr>
            <a:spLocks noGrp="1"/>
          </p:cNvSpPr>
          <p:nvPr>
            <p:ph type="sldNum" sz="quarter" idx="12"/>
          </p:nvPr>
        </p:nvSpPr>
        <p:spPr/>
        <p:txBody>
          <a:bodyPr/>
          <a:lstStyle/>
          <a:p>
            <a:fld id="{10A01DC5-1685-4615-8240-15192985C6A2}" type="slidenum">
              <a:rPr lang="en-AU" smtClean="0"/>
              <a:pPr/>
              <a:t>87</a:t>
            </a:fld>
            <a:endParaRPr lang="en-AU"/>
          </a:p>
        </p:txBody>
      </p:sp>
      <p:sp>
        <p:nvSpPr>
          <p:cNvPr id="9" name="Footer Placeholder 8">
            <a:extLst>
              <a:ext uri="{FF2B5EF4-FFF2-40B4-BE49-F238E27FC236}">
                <a16:creationId xmlns:a16="http://schemas.microsoft.com/office/drawing/2014/main" id="{64AFA28F-4A07-E75C-3F69-D23539ED8B01}"/>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10" name="Picture 9" descr="Text&#10;&#10;Description automatically generated">
            <a:extLst>
              <a:ext uri="{FF2B5EF4-FFF2-40B4-BE49-F238E27FC236}">
                <a16:creationId xmlns:a16="http://schemas.microsoft.com/office/drawing/2014/main" id="{FCFE1BB7-AF76-D593-A95B-8743B15BE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41276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9B7099-AC5A-634F-B1C9-631336D2B621}"/>
              </a:ext>
            </a:extLst>
          </p:cNvPr>
          <p:cNvSpPr>
            <a:spLocks noGrp="1"/>
          </p:cNvSpPr>
          <p:nvPr>
            <p:ph type="title"/>
          </p:nvPr>
        </p:nvSpPr>
        <p:spPr/>
        <p:txBody>
          <a:bodyPr/>
          <a:lstStyle/>
          <a:p>
            <a:r>
              <a:rPr lang="en-US" dirty="0"/>
              <a:t>SERVERLESS</a:t>
            </a:r>
          </a:p>
        </p:txBody>
      </p:sp>
      <p:sp>
        <p:nvSpPr>
          <p:cNvPr id="7" name="Text Placeholder 6">
            <a:extLst>
              <a:ext uri="{FF2B5EF4-FFF2-40B4-BE49-F238E27FC236}">
                <a16:creationId xmlns:a16="http://schemas.microsoft.com/office/drawing/2014/main" id="{97551FE2-FBCA-0F46-894C-B807F0FD894D}"/>
              </a:ext>
            </a:extLst>
          </p:cNvPr>
          <p:cNvSpPr>
            <a:spLocks noGrp="1"/>
          </p:cNvSpPr>
          <p:nvPr>
            <p:ph type="body" idx="1"/>
          </p:nvPr>
        </p:nvSpPr>
        <p:spPr/>
        <p:txBody>
          <a:bodyPr/>
          <a:lstStyle/>
          <a:p>
            <a:r>
              <a:rPr lang="en-US" dirty="0"/>
              <a:t>Taking it to the extreme</a:t>
            </a:r>
          </a:p>
        </p:txBody>
      </p:sp>
      <p:sp>
        <p:nvSpPr>
          <p:cNvPr id="9" name="Footer Placeholder 8">
            <a:extLst>
              <a:ext uri="{FF2B5EF4-FFF2-40B4-BE49-F238E27FC236}">
                <a16:creationId xmlns:a16="http://schemas.microsoft.com/office/drawing/2014/main" id="{C99B1777-810E-9C14-59D2-57282DC76979}"/>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8" name="Slide Number Placeholder 7">
            <a:extLst>
              <a:ext uri="{FF2B5EF4-FFF2-40B4-BE49-F238E27FC236}">
                <a16:creationId xmlns:a16="http://schemas.microsoft.com/office/drawing/2014/main" id="{DFC18D22-9D5A-23EB-64EA-630903A2CF19}"/>
              </a:ext>
            </a:extLst>
          </p:cNvPr>
          <p:cNvSpPr>
            <a:spLocks noGrp="1"/>
          </p:cNvSpPr>
          <p:nvPr>
            <p:ph type="sldNum" sz="quarter" idx="12"/>
          </p:nvPr>
        </p:nvSpPr>
        <p:spPr/>
        <p:txBody>
          <a:bodyPr/>
          <a:lstStyle/>
          <a:p>
            <a:fld id="{10A01DC5-1685-4615-8240-15192985C6A2}" type="slidenum">
              <a:rPr lang="en-AU" smtClean="0"/>
              <a:pPr/>
              <a:t>88</a:t>
            </a:fld>
            <a:endParaRPr lang="en-AU"/>
          </a:p>
        </p:txBody>
      </p:sp>
    </p:spTree>
    <p:extLst>
      <p:ext uri="{BB962C8B-B14F-4D97-AF65-F5344CB8AC3E}">
        <p14:creationId xmlns:p14="http://schemas.microsoft.com/office/powerpoint/2010/main" val="28627426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C73247-4FFB-C54C-9E74-26C2FAB9628F}"/>
              </a:ext>
            </a:extLst>
          </p:cNvPr>
          <p:cNvSpPr>
            <a:spLocks noGrp="1"/>
          </p:cNvSpPr>
          <p:nvPr>
            <p:ph idx="1"/>
          </p:nvPr>
        </p:nvSpPr>
        <p:spPr/>
        <p:txBody>
          <a:bodyPr>
            <a:normAutofit/>
          </a:bodyPr>
          <a:lstStyle/>
          <a:p>
            <a:r>
              <a:rPr lang="en-US" sz="1500" dirty="0"/>
              <a:t>Instead of writing minimal services, write just functions</a:t>
            </a:r>
          </a:p>
          <a:p>
            <a:r>
              <a:rPr lang="en-US" sz="1500" dirty="0"/>
              <a:t>No state, rely completely on cloud storage or other cloud services</a:t>
            </a:r>
          </a:p>
          <a:p>
            <a:r>
              <a:rPr lang="en-US" sz="1500" dirty="0"/>
              <a:t>Pay-per-invocation billing with elastic scalability</a:t>
            </a:r>
          </a:p>
          <a:p>
            <a:r>
              <a:rPr lang="en-US" sz="1500" dirty="0"/>
              <a:t>Drawback: more ways things can fail, state is expensive</a:t>
            </a:r>
          </a:p>
          <a:p>
            <a:r>
              <a:rPr lang="en-US" sz="1500" dirty="0"/>
              <a:t>Examples: </a:t>
            </a:r>
            <a:br>
              <a:rPr lang="en-US" sz="1500" dirty="0"/>
            </a:br>
            <a:r>
              <a:rPr lang="en-US" sz="1500" dirty="0"/>
              <a:t>AWS lambda, </a:t>
            </a:r>
            <a:r>
              <a:rPr lang="en-US" sz="1500" dirty="0" err="1"/>
              <a:t>CloudFlare</a:t>
            </a:r>
            <a:r>
              <a:rPr lang="en-US" sz="1500" dirty="0"/>
              <a:t> workers, Azure Functions</a:t>
            </a:r>
          </a:p>
          <a:p>
            <a:r>
              <a:rPr lang="en-US" sz="1500" dirty="0"/>
              <a:t>What might this be good for?</a:t>
            </a:r>
            <a:br>
              <a:rPr lang="en-US" sz="1500" dirty="0"/>
            </a:br>
            <a:endParaRPr lang="en-US" sz="1500" dirty="0"/>
          </a:p>
          <a:p>
            <a:r>
              <a:rPr lang="en-US" sz="1500" dirty="0"/>
              <a:t>(New in 2019/20) Stateful Functions: </a:t>
            </a:r>
            <a:br>
              <a:rPr lang="en-US" sz="1500" dirty="0"/>
            </a:br>
            <a:r>
              <a:rPr lang="en-US" sz="1500" dirty="0"/>
              <a:t>Azure Durable Entities, </a:t>
            </a:r>
            <a:r>
              <a:rPr lang="en-US" sz="1500" dirty="0" err="1"/>
              <a:t>CloudFlare</a:t>
            </a:r>
            <a:r>
              <a:rPr lang="en-US" sz="1500" dirty="0"/>
              <a:t> Durable Objects</a:t>
            </a:r>
          </a:p>
          <a:p>
            <a:pPr marL="61722" indent="0">
              <a:buNone/>
            </a:pPr>
            <a:endParaRPr lang="en-US" sz="1500" dirty="0"/>
          </a:p>
          <a:p>
            <a:endParaRPr lang="en-US" sz="1500" dirty="0"/>
          </a:p>
          <a:p>
            <a:pPr marL="61722" indent="0">
              <a:buNone/>
            </a:pPr>
            <a:endParaRPr lang="en-US" sz="1500" dirty="0"/>
          </a:p>
        </p:txBody>
      </p:sp>
      <p:sp>
        <p:nvSpPr>
          <p:cNvPr id="6" name="Text Placeholder 5">
            <a:extLst>
              <a:ext uri="{FF2B5EF4-FFF2-40B4-BE49-F238E27FC236}">
                <a16:creationId xmlns:a16="http://schemas.microsoft.com/office/drawing/2014/main" id="{13020C32-7F0A-21DE-555E-BDE679F14384}"/>
              </a:ext>
            </a:extLst>
          </p:cNvPr>
          <p:cNvSpPr>
            <a:spLocks noGrp="1"/>
          </p:cNvSpPr>
          <p:nvPr>
            <p:ph type="body" sz="quarter" idx="13"/>
          </p:nvPr>
        </p:nvSpPr>
        <p:spPr/>
        <p:txBody>
          <a:bodyPr/>
          <a:lstStyle/>
          <a:p>
            <a:r>
              <a:rPr lang="en-US" dirty="0"/>
              <a:t>Serverless (Functions-as-a-Service)</a:t>
            </a:r>
            <a:endParaRPr lang="en-AU" dirty="0"/>
          </a:p>
        </p:txBody>
      </p:sp>
      <p:sp>
        <p:nvSpPr>
          <p:cNvPr id="8" name="Slide Number Placeholder 7">
            <a:extLst>
              <a:ext uri="{FF2B5EF4-FFF2-40B4-BE49-F238E27FC236}">
                <a16:creationId xmlns:a16="http://schemas.microsoft.com/office/drawing/2014/main" id="{AC96D05B-366D-C267-B5E0-E219C7D6E5B1}"/>
              </a:ext>
            </a:extLst>
          </p:cNvPr>
          <p:cNvSpPr>
            <a:spLocks noGrp="1"/>
          </p:cNvSpPr>
          <p:nvPr>
            <p:ph type="sldNum" sz="quarter" idx="12"/>
          </p:nvPr>
        </p:nvSpPr>
        <p:spPr/>
        <p:txBody>
          <a:bodyPr/>
          <a:lstStyle/>
          <a:p>
            <a:fld id="{10A01DC5-1685-4615-8240-15192985C6A2}" type="slidenum">
              <a:rPr lang="en-AU" smtClean="0"/>
              <a:pPr/>
              <a:t>89</a:t>
            </a:fld>
            <a:endParaRPr lang="en-AU"/>
          </a:p>
        </p:txBody>
      </p:sp>
      <p:sp>
        <p:nvSpPr>
          <p:cNvPr id="9" name="Footer Placeholder 8">
            <a:extLst>
              <a:ext uri="{FF2B5EF4-FFF2-40B4-BE49-F238E27FC236}">
                <a16:creationId xmlns:a16="http://schemas.microsoft.com/office/drawing/2014/main" id="{F5787C6B-636B-7D2F-B37C-8FF88BDD81D1}"/>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pic>
        <p:nvPicPr>
          <p:cNvPr id="10" name="Picture 9" descr="Text&#10;&#10;Description automatically generated">
            <a:extLst>
              <a:ext uri="{FF2B5EF4-FFF2-40B4-BE49-F238E27FC236}">
                <a16:creationId xmlns:a16="http://schemas.microsoft.com/office/drawing/2014/main" id="{EDC4AD3A-A35E-572A-A843-B453233765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62699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7E3FD2-9065-0EED-7CF1-8E73CAA94A2E}"/>
              </a:ext>
            </a:extLst>
          </p:cNvPr>
          <p:cNvSpPr>
            <a:spLocks noGrp="1"/>
          </p:cNvSpPr>
          <p:nvPr>
            <p:ph idx="1"/>
          </p:nvPr>
        </p:nvSpPr>
        <p:spPr/>
        <p:txBody>
          <a:bodyPr>
            <a:normAutofit fontScale="77500" lnSpcReduction="20000"/>
          </a:bodyPr>
          <a:lstStyle/>
          <a:p>
            <a:r>
              <a:rPr lang="en-AU" i="1" dirty="0"/>
              <a:t>A centralized security architecture</a:t>
            </a:r>
            <a:br>
              <a:rPr lang="en-AU" dirty="0"/>
            </a:br>
            <a:r>
              <a:rPr lang="en-AU" dirty="0"/>
              <a:t>In the Star Wars prequel Rogue One (https://</a:t>
            </a:r>
            <a:r>
              <a:rPr lang="en-AU" dirty="0" err="1"/>
              <a:t>en.wikipedia.org</a:t>
            </a:r>
            <a:r>
              <a:rPr lang="en-AU" dirty="0"/>
              <a:t>/wiki/</a:t>
            </a:r>
            <a:r>
              <a:rPr lang="en-AU" dirty="0" err="1"/>
              <a:t>Rogue_One</a:t>
            </a:r>
            <a:r>
              <a:rPr lang="en-AU" dirty="0"/>
              <a:t>), the evil Empire have stored the plans for all of their equipment in a single, highly secure, well-guarded, remote location. This is called a centralized security architecture. It is based on the principle that if you maintain all of your information in one place, then you can apply lots of resources to protect that information and ensure that intruders can’t get hold of it.</a:t>
            </a:r>
          </a:p>
          <a:p>
            <a:r>
              <a:rPr lang="en-AU" dirty="0"/>
              <a:t>Unfortunately (for the Empire), the rebels managed to breach their security. They stole the plans for the Death Star, an event which underpins the whole Star Wars saga. In trying to stop them, the Empire destroyed their entire archive of system documentation with who knows what resultant costs. Had the Empire chosen a distributed security architecture, with different parts of the Death Star plans stored in different locations, then stealing the plans would have been more difficult. The rebels would have had to breach security in all locations to steal the complete Death Star blueprints.</a:t>
            </a:r>
          </a:p>
        </p:txBody>
      </p:sp>
      <p:sp>
        <p:nvSpPr>
          <p:cNvPr id="90" name="A centralized security architecture In the Star Wars prequel Rogue One (https://en.wikipedia.org/wiki/Rogue_One), the evil Empire have stored the plans for all of their equipment in a single, highly secure, well-guarded, remote location. This is called a centralized security architecture. It is based on the principle that if you maintain all of your information in one place, then you can apply lots of resources to protect that information and ensure that intruders can’t get hold of it.…"/>
          <p:cNvSpPr txBox="1">
            <a:spLocks noGrp="1"/>
          </p:cNvSpPr>
          <p:nvPr>
            <p:ph type="body" sz="quarter" idx="13"/>
          </p:nvPr>
        </p:nvSpPr>
        <p:spPr>
          <a:prstGeom prst="rect">
            <a:avLst/>
          </a:prstGeom>
        </p:spPr>
        <p:txBody>
          <a:bodyPr>
            <a:normAutofit lnSpcReduction="10000"/>
          </a:bodyPr>
          <a:lstStyle/>
          <a:p>
            <a:r>
              <a:rPr lang="en-AU" dirty="0"/>
              <a:t>The influence on architecture of system security</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7CD3DC98-C40A-C5BF-51FF-B73879CA7EC5}"/>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8F871D06-6F5A-D57F-DADF-0C9654F412B0}"/>
              </a:ext>
            </a:extLst>
          </p:cNvPr>
          <p:cNvSpPr>
            <a:spLocks noGrp="1"/>
          </p:cNvSpPr>
          <p:nvPr>
            <p:ph type="sldNum" sz="quarter" idx="12"/>
          </p:nvPr>
        </p:nvSpPr>
        <p:spPr/>
        <p:txBody>
          <a:bodyPr/>
          <a:lstStyle/>
          <a:p>
            <a:fld id="{10A01DC5-1685-4615-8240-15192985C6A2}" type="slidenum">
              <a:rPr lang="en-AU" smtClean="0"/>
              <a:pPr/>
              <a:t>9</a:t>
            </a:fld>
            <a:endParaRPr lang="en-AU"/>
          </a:p>
        </p:txBody>
      </p:sp>
      <p:sp>
        <p:nvSpPr>
          <p:cNvPr id="6" name="Footer Placeholder 5">
            <a:extLst>
              <a:ext uri="{FF2B5EF4-FFF2-40B4-BE49-F238E27FC236}">
                <a16:creationId xmlns:a16="http://schemas.microsoft.com/office/drawing/2014/main" id="{77319455-AF30-6E5E-7ECF-5B29786A6039}"/>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B07D7E-A2CC-9DC1-AD28-A25BC8B2DAA6}"/>
              </a:ext>
            </a:extLst>
          </p:cNvPr>
          <p:cNvSpPr>
            <a:spLocks noGrp="1"/>
          </p:cNvSpPr>
          <p:nvPr>
            <p:ph idx="1"/>
          </p:nvPr>
        </p:nvSpPr>
        <p:spPr/>
        <p:txBody>
          <a:bodyPr/>
          <a:lstStyle/>
          <a:p>
            <a:r>
              <a:rPr lang="en-AU" dirty="0"/>
              <a:t>Microservices are small-scale, stateless, services that have a single responsibility. They are combined to create applications.</a:t>
            </a:r>
          </a:p>
          <a:p>
            <a:r>
              <a:rPr lang="en-AU" dirty="0"/>
              <a:t>They are completely independent with their own database and UI management code.</a:t>
            </a:r>
          </a:p>
          <a:p>
            <a:r>
              <a:rPr lang="en-AU" dirty="0"/>
              <a:t>Software products that use microservices have a </a:t>
            </a:r>
            <a:r>
              <a:rPr lang="en-AU" i="1" dirty="0"/>
              <a:t>microservices architecture</a:t>
            </a:r>
            <a:r>
              <a:rPr lang="en-AU" dirty="0"/>
              <a:t>. </a:t>
            </a:r>
          </a:p>
          <a:p>
            <a:r>
              <a:rPr lang="en-AU" dirty="0"/>
              <a:t>If you need  to create cloud-based software products that are adaptable, scalable and resilient then it is recommended that you design them around a microservices architecture.</a:t>
            </a:r>
          </a:p>
        </p:txBody>
      </p:sp>
      <p:sp>
        <p:nvSpPr>
          <p:cNvPr id="73" name="Microservices are small-scale, stateless, services that have a single responsibility. They are combined to create applications.…"/>
          <p:cNvSpPr txBox="1">
            <a:spLocks noGrp="1"/>
          </p:cNvSpPr>
          <p:nvPr>
            <p:ph type="body" sz="quarter" idx="13"/>
          </p:nvPr>
        </p:nvSpPr>
        <p:spPr>
          <a:prstGeom prst="rect">
            <a:avLst/>
          </a:prstGeom>
        </p:spPr>
        <p:txBody>
          <a:bodyPr>
            <a:normAutofit/>
          </a:bodyPr>
          <a:lstStyle/>
          <a:p>
            <a:r>
              <a:rPr lang="en-AU" dirty="0"/>
              <a:t>Microservices</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6A8B2E16-4478-2C20-A7D9-06494555EB25}"/>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C4DE3938-89E7-D1B6-1571-52EBF77226AE}"/>
              </a:ext>
            </a:extLst>
          </p:cNvPr>
          <p:cNvSpPr>
            <a:spLocks noGrp="1"/>
          </p:cNvSpPr>
          <p:nvPr>
            <p:ph type="sldNum" sz="quarter" idx="12"/>
          </p:nvPr>
        </p:nvSpPr>
        <p:spPr/>
        <p:txBody>
          <a:bodyPr/>
          <a:lstStyle/>
          <a:p>
            <a:fld id="{10A01DC5-1685-4615-8240-15192985C6A2}" type="slidenum">
              <a:rPr lang="en-AU" smtClean="0"/>
              <a:pPr/>
              <a:t>90</a:t>
            </a:fld>
            <a:endParaRPr lang="en-AU"/>
          </a:p>
        </p:txBody>
      </p:sp>
      <p:sp>
        <p:nvSpPr>
          <p:cNvPr id="6" name="Footer Placeholder 5">
            <a:extLst>
              <a:ext uri="{FF2B5EF4-FFF2-40B4-BE49-F238E27FC236}">
                <a16:creationId xmlns:a16="http://schemas.microsoft.com/office/drawing/2014/main" id="{EA79D59E-884C-48EC-7DDD-7A7BA6D75060}"/>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B988EA-CCF0-87B2-7380-1466644E6780}"/>
              </a:ext>
            </a:extLst>
          </p:cNvPr>
          <p:cNvSpPr>
            <a:spLocks noGrp="1"/>
          </p:cNvSpPr>
          <p:nvPr>
            <p:ph idx="1"/>
          </p:nvPr>
        </p:nvSpPr>
        <p:spPr/>
        <p:txBody>
          <a:bodyPr>
            <a:normAutofit fontScale="47500" lnSpcReduction="20000"/>
          </a:bodyPr>
          <a:lstStyle/>
          <a:p>
            <a:pPr marL="123058" indent="-123058" defTabSz="292660">
              <a:spcBef>
                <a:spcPts val="1477"/>
              </a:spcBef>
              <a:defRPr sz="2660"/>
            </a:pPr>
            <a:r>
              <a:rPr lang="en-AU" dirty="0"/>
              <a:t>System authentication</a:t>
            </a:r>
          </a:p>
          <a:p>
            <a:pPr marL="458077" lvl="1" indent="-229038" defTabSz="292660">
              <a:spcBef>
                <a:spcPts val="1477"/>
              </a:spcBef>
              <a:defRPr sz="2280"/>
            </a:pPr>
            <a:r>
              <a:rPr lang="en-AU" dirty="0"/>
              <a:t>User registration, where users provide information about their identity, security information, mobile (cell) phone number and email address.</a:t>
            </a:r>
          </a:p>
          <a:p>
            <a:pPr marL="458077" lvl="1" indent="-229038" defTabSz="292660">
              <a:spcBef>
                <a:spcPts val="1477"/>
              </a:spcBef>
              <a:defRPr sz="2280"/>
            </a:pPr>
            <a:r>
              <a:rPr lang="en-AU" dirty="0"/>
              <a:t>Authentication using UID/password.</a:t>
            </a:r>
          </a:p>
          <a:p>
            <a:pPr marL="458077" lvl="1" indent="-229038" defTabSz="292660">
              <a:spcBef>
                <a:spcPts val="1477"/>
              </a:spcBef>
              <a:defRPr sz="2280"/>
            </a:pPr>
            <a:r>
              <a:rPr lang="en-AU" dirty="0"/>
              <a:t>Two-factor authentication using code sent to mobile phone.</a:t>
            </a:r>
          </a:p>
          <a:p>
            <a:pPr marL="458077" lvl="1" indent="-229038" defTabSz="292660">
              <a:spcBef>
                <a:spcPts val="1477"/>
              </a:spcBef>
              <a:defRPr sz="2280"/>
            </a:pPr>
            <a:r>
              <a:rPr lang="en-AU" dirty="0"/>
              <a:t>User information management e.g. change password or mobile phone number.</a:t>
            </a:r>
          </a:p>
          <a:p>
            <a:pPr marL="458077" lvl="1" indent="-229038" defTabSz="292660">
              <a:spcBef>
                <a:spcPts val="1477"/>
              </a:spcBef>
              <a:defRPr sz="2280"/>
            </a:pPr>
            <a:r>
              <a:rPr lang="en-AU" dirty="0"/>
              <a:t>Reset forgotten password.</a:t>
            </a:r>
          </a:p>
          <a:p>
            <a:pPr marL="123058" indent="-123058" defTabSz="292660">
              <a:spcBef>
                <a:spcPts val="1477"/>
              </a:spcBef>
              <a:defRPr sz="2660"/>
            </a:pPr>
            <a:r>
              <a:rPr lang="en-AU" dirty="0"/>
              <a:t>Each of these features could be implemented as a separate service that uses a central shared database to hold authentication information.</a:t>
            </a:r>
          </a:p>
          <a:p>
            <a:pPr marL="123058" indent="-123058" defTabSz="292660">
              <a:spcBef>
                <a:spcPts val="1477"/>
              </a:spcBef>
              <a:defRPr sz="2660"/>
            </a:pPr>
            <a:r>
              <a:rPr lang="en-AU" dirty="0"/>
              <a:t>However, these features are too large to be microservices. To identify the microservices that might be used in the authentication system, you need to break down the coarse-grain features into more detailed functions.</a:t>
            </a:r>
          </a:p>
        </p:txBody>
      </p:sp>
      <p:pic>
        <p:nvPicPr>
          <p:cNvPr id="5" name="Picture 4" descr="A picture containing text, stationary, colorful&#10;&#10;Description automatically generated">
            <a:extLst>
              <a:ext uri="{FF2B5EF4-FFF2-40B4-BE49-F238E27FC236}">
                <a16:creationId xmlns:a16="http://schemas.microsoft.com/office/drawing/2014/main" id="{651340A2-E7F8-3B2E-0B92-6577A729687F}"/>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9DED12B4-91F8-A16F-B557-6C2572444BDB}"/>
              </a:ext>
            </a:extLst>
          </p:cNvPr>
          <p:cNvSpPr>
            <a:spLocks noGrp="1"/>
          </p:cNvSpPr>
          <p:nvPr>
            <p:ph type="sldNum" sz="quarter" idx="12"/>
          </p:nvPr>
        </p:nvSpPr>
        <p:spPr/>
        <p:txBody>
          <a:bodyPr/>
          <a:lstStyle/>
          <a:p>
            <a:fld id="{10A01DC5-1685-4615-8240-15192985C6A2}" type="slidenum">
              <a:rPr lang="en-AU" smtClean="0"/>
              <a:pPr/>
              <a:t>91</a:t>
            </a:fld>
            <a:endParaRPr lang="en-AU"/>
          </a:p>
        </p:txBody>
      </p:sp>
      <p:sp>
        <p:nvSpPr>
          <p:cNvPr id="6" name="Footer Placeholder 5">
            <a:extLst>
              <a:ext uri="{FF2B5EF4-FFF2-40B4-BE49-F238E27FC236}">
                <a16:creationId xmlns:a16="http://schemas.microsoft.com/office/drawing/2014/main" id="{6B35E51A-D12C-529C-40A6-59AC3CFA3C0D}"/>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8" name="Text Placeholder 7">
            <a:extLst>
              <a:ext uri="{FF2B5EF4-FFF2-40B4-BE49-F238E27FC236}">
                <a16:creationId xmlns:a16="http://schemas.microsoft.com/office/drawing/2014/main" id="{3440C377-4429-67E8-ACE3-B375BBCBA690}"/>
              </a:ext>
            </a:extLst>
          </p:cNvPr>
          <p:cNvSpPr>
            <a:spLocks noGrp="1"/>
          </p:cNvSpPr>
          <p:nvPr>
            <p:ph type="body" sz="quarter" idx="13"/>
          </p:nvPr>
        </p:nvSpPr>
        <p:spPr/>
        <p:txBody>
          <a:bodyPr/>
          <a:lstStyle/>
          <a:p>
            <a:r>
              <a:rPr lang="en-AU" dirty="0"/>
              <a:t>A microservice example</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64A035-30B0-63A5-E95D-4E05A0D50D8E}"/>
              </a:ext>
            </a:extLst>
          </p:cNvPr>
          <p:cNvSpPr>
            <a:spLocks noGrp="1"/>
          </p:cNvSpPr>
          <p:nvPr>
            <p:ph type="body" sz="quarter" idx="13"/>
          </p:nvPr>
        </p:nvSpPr>
        <p:spPr/>
        <p:txBody>
          <a:bodyPr>
            <a:normAutofit lnSpcReduction="10000"/>
          </a:bodyPr>
          <a:lstStyle/>
          <a:p>
            <a:r>
              <a:rPr lang="en-AU" dirty="0"/>
              <a:t>Functional breakdown of authentication features</a:t>
            </a:r>
          </a:p>
        </p:txBody>
      </p:sp>
      <p:pic>
        <p:nvPicPr>
          <p:cNvPr id="5" name="Picture 4">
            <a:extLst>
              <a:ext uri="{FF2B5EF4-FFF2-40B4-BE49-F238E27FC236}">
                <a16:creationId xmlns:a16="http://schemas.microsoft.com/office/drawing/2014/main" id="{903323E8-9F19-5341-AD0C-73AEF93C3C53}"/>
              </a:ext>
            </a:extLst>
          </p:cNvPr>
          <p:cNvPicPr>
            <a:picLocks noChangeAspect="1"/>
          </p:cNvPicPr>
          <p:nvPr/>
        </p:nvPicPr>
        <p:blipFill rotWithShape="1">
          <a:blip r:embed="rId2">
            <a:extLst>
              <a:ext uri="{28A0092B-C50C-407E-A947-70E740481C1C}">
                <a14:useLocalDpi xmlns:a14="http://schemas.microsoft.com/office/drawing/2010/main" val="0"/>
              </a:ext>
            </a:extLst>
          </a:blip>
          <a:srcRect l="13497" t="11002" r="25555" b="44241"/>
          <a:stretch/>
        </p:blipFill>
        <p:spPr>
          <a:xfrm>
            <a:off x="2020451" y="371936"/>
            <a:ext cx="4434689" cy="4651014"/>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BBB35396-589F-7DF2-7A69-D4A8D12CD8AD}"/>
              </a:ext>
            </a:extLst>
          </p:cNvPr>
          <p:cNvPicPr>
            <a:picLocks noChangeAspect="1"/>
          </p:cNvPicPr>
          <p:nvPr/>
        </p:nvPicPr>
        <p:blipFill>
          <a:blip r:embed="rId3"/>
          <a:stretch>
            <a:fillRect/>
          </a:stretch>
        </p:blipFill>
        <p:spPr>
          <a:xfrm>
            <a:off x="8129069" y="0"/>
            <a:ext cx="1014931" cy="1126446"/>
          </a:xfrm>
          <a:prstGeom prst="rect">
            <a:avLst/>
          </a:prstGeom>
        </p:spPr>
      </p:pic>
      <p:sp>
        <p:nvSpPr>
          <p:cNvPr id="7" name="Slide Number Placeholder 6">
            <a:extLst>
              <a:ext uri="{FF2B5EF4-FFF2-40B4-BE49-F238E27FC236}">
                <a16:creationId xmlns:a16="http://schemas.microsoft.com/office/drawing/2014/main" id="{C1727847-097E-EA61-8B87-3351B32071DB}"/>
              </a:ext>
            </a:extLst>
          </p:cNvPr>
          <p:cNvSpPr>
            <a:spLocks noGrp="1"/>
          </p:cNvSpPr>
          <p:nvPr>
            <p:ph type="sldNum" sz="quarter" idx="12"/>
          </p:nvPr>
        </p:nvSpPr>
        <p:spPr/>
        <p:txBody>
          <a:bodyPr/>
          <a:lstStyle/>
          <a:p>
            <a:fld id="{10A01DC5-1685-4615-8240-15192985C6A2}" type="slidenum">
              <a:rPr lang="en-AU" smtClean="0"/>
              <a:pPr/>
              <a:t>92</a:t>
            </a:fld>
            <a:endParaRPr lang="en-AU"/>
          </a:p>
        </p:txBody>
      </p:sp>
      <p:sp>
        <p:nvSpPr>
          <p:cNvPr id="8" name="Footer Placeholder 7">
            <a:extLst>
              <a:ext uri="{FF2B5EF4-FFF2-40B4-BE49-F238E27FC236}">
                <a16:creationId xmlns:a16="http://schemas.microsoft.com/office/drawing/2014/main" id="{0E4839A8-968F-F74C-28C8-C6FCB32BDDE3}"/>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6947EC-FF2D-6FDE-BFBA-94ADA6F8E6F2}"/>
              </a:ext>
            </a:extLst>
          </p:cNvPr>
          <p:cNvSpPr>
            <a:spLocks noGrp="1"/>
          </p:cNvSpPr>
          <p:nvPr>
            <p:ph type="body" sz="quarter" idx="13"/>
          </p:nvPr>
        </p:nvSpPr>
        <p:spPr/>
        <p:txBody>
          <a:bodyPr/>
          <a:lstStyle/>
          <a:p>
            <a:r>
              <a:rPr lang="en-AU" dirty="0"/>
              <a:t>Authentication microservices</a:t>
            </a:r>
          </a:p>
        </p:txBody>
      </p:sp>
      <p:pic>
        <p:nvPicPr>
          <p:cNvPr id="5" name="Picture 4">
            <a:extLst>
              <a:ext uri="{FF2B5EF4-FFF2-40B4-BE49-F238E27FC236}">
                <a16:creationId xmlns:a16="http://schemas.microsoft.com/office/drawing/2014/main" id="{C71A55FB-96CE-CE47-95D7-A84FB58A5EED}"/>
              </a:ext>
            </a:extLst>
          </p:cNvPr>
          <p:cNvPicPr>
            <a:picLocks noChangeAspect="1"/>
          </p:cNvPicPr>
          <p:nvPr/>
        </p:nvPicPr>
        <p:blipFill rotWithShape="1">
          <a:blip r:embed="rId2">
            <a:extLst>
              <a:ext uri="{28A0092B-C50C-407E-A947-70E740481C1C}">
                <a14:useLocalDpi xmlns:a14="http://schemas.microsoft.com/office/drawing/2010/main" val="0"/>
              </a:ext>
            </a:extLst>
          </a:blip>
          <a:srcRect l="7847" t="13709" r="16932" b="55898"/>
          <a:stretch/>
        </p:blipFill>
        <p:spPr>
          <a:xfrm>
            <a:off x="1403864" y="711447"/>
            <a:ext cx="6379475" cy="3681437"/>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BDE027AB-A80F-FEC2-44FE-1E5207B16CBF}"/>
              </a:ext>
            </a:extLst>
          </p:cNvPr>
          <p:cNvPicPr>
            <a:picLocks noChangeAspect="1"/>
          </p:cNvPicPr>
          <p:nvPr/>
        </p:nvPicPr>
        <p:blipFill>
          <a:blip r:embed="rId3"/>
          <a:stretch>
            <a:fillRect/>
          </a:stretch>
        </p:blipFill>
        <p:spPr>
          <a:xfrm>
            <a:off x="8129069" y="0"/>
            <a:ext cx="1014931" cy="1126446"/>
          </a:xfrm>
          <a:prstGeom prst="rect">
            <a:avLst/>
          </a:prstGeom>
        </p:spPr>
      </p:pic>
      <p:sp>
        <p:nvSpPr>
          <p:cNvPr id="7" name="Slide Number Placeholder 6">
            <a:extLst>
              <a:ext uri="{FF2B5EF4-FFF2-40B4-BE49-F238E27FC236}">
                <a16:creationId xmlns:a16="http://schemas.microsoft.com/office/drawing/2014/main" id="{BA8A8A51-498B-1D69-10AB-E41934AEC7FE}"/>
              </a:ext>
            </a:extLst>
          </p:cNvPr>
          <p:cNvSpPr>
            <a:spLocks noGrp="1"/>
          </p:cNvSpPr>
          <p:nvPr>
            <p:ph type="sldNum" sz="quarter" idx="12"/>
          </p:nvPr>
        </p:nvSpPr>
        <p:spPr/>
        <p:txBody>
          <a:bodyPr/>
          <a:lstStyle/>
          <a:p>
            <a:fld id="{10A01DC5-1685-4615-8240-15192985C6A2}" type="slidenum">
              <a:rPr lang="en-AU" smtClean="0"/>
              <a:pPr/>
              <a:t>93</a:t>
            </a:fld>
            <a:endParaRPr lang="en-AU"/>
          </a:p>
        </p:txBody>
      </p:sp>
      <p:sp>
        <p:nvSpPr>
          <p:cNvPr id="8" name="Footer Placeholder 7">
            <a:extLst>
              <a:ext uri="{FF2B5EF4-FFF2-40B4-BE49-F238E27FC236}">
                <a16:creationId xmlns:a16="http://schemas.microsoft.com/office/drawing/2014/main" id="{2A549A0E-80E0-2952-A7CE-C750F9161F22}"/>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DBF772-F016-96BD-F75C-B03F151CF12C}"/>
              </a:ext>
            </a:extLst>
          </p:cNvPr>
          <p:cNvSpPr>
            <a:spLocks noGrp="1"/>
          </p:cNvSpPr>
          <p:nvPr>
            <p:ph idx="1"/>
          </p:nvPr>
        </p:nvSpPr>
        <p:spPr/>
        <p:txBody>
          <a:bodyPr>
            <a:normAutofit fontScale="70000" lnSpcReduction="20000"/>
          </a:bodyPr>
          <a:lstStyle/>
          <a:p>
            <a:endParaRPr lang="en-AU" dirty="0"/>
          </a:p>
          <a:p>
            <a:r>
              <a:rPr lang="en-AU" b="1" dirty="0"/>
              <a:t>Self-contained</a:t>
            </a:r>
            <a:br>
              <a:rPr lang="en-AU" b="1" dirty="0"/>
            </a:br>
            <a:r>
              <a:rPr lang="en-AU" dirty="0"/>
              <a:t>Microservices do not have external dependencies. They manage their own data and implement their own user interface.</a:t>
            </a:r>
          </a:p>
          <a:p>
            <a:r>
              <a:rPr lang="en-AU" b="1" dirty="0"/>
              <a:t>Lightweight</a:t>
            </a:r>
            <a:br>
              <a:rPr lang="en-AU" dirty="0"/>
            </a:br>
            <a:r>
              <a:rPr lang="en-AU" dirty="0"/>
              <a:t>Microservices communicate using lightweight protocols, so that service communication overheads are low.</a:t>
            </a:r>
          </a:p>
          <a:p>
            <a:r>
              <a:rPr lang="en-AU" b="1" dirty="0"/>
              <a:t>Implementation-independent</a:t>
            </a:r>
            <a:br>
              <a:rPr lang="en-AU" b="1" dirty="0"/>
            </a:br>
            <a:r>
              <a:rPr lang="en-AU" dirty="0"/>
              <a:t>Microservices may be implemented using different programming languages and may use different technologies (e.g. different types of database) in their implementation.</a:t>
            </a:r>
          </a:p>
          <a:p>
            <a:r>
              <a:rPr lang="en-AU" b="1" dirty="0"/>
              <a:t>Independently deployable</a:t>
            </a:r>
            <a:br>
              <a:rPr lang="en-AU" dirty="0"/>
            </a:br>
            <a:r>
              <a:rPr lang="en-AU" dirty="0"/>
              <a:t>Each microservice runs in its own process and is independently deployable, using automated systems.</a:t>
            </a:r>
          </a:p>
          <a:p>
            <a:r>
              <a:rPr lang="en-AU" b="1" dirty="0"/>
              <a:t>Business-oriented</a:t>
            </a:r>
            <a:br>
              <a:rPr lang="en-AU" dirty="0"/>
            </a:br>
            <a:r>
              <a:rPr lang="en-AU" dirty="0"/>
              <a:t>Microservices should implement business capabilities and needs, rather than simply provide a technical service.</a:t>
            </a:r>
          </a:p>
          <a:p>
            <a:pPr marL="0" indent="0">
              <a:buNone/>
            </a:pPr>
            <a:endParaRPr lang="en-AU" dirty="0"/>
          </a:p>
        </p:txBody>
      </p:sp>
      <p:sp>
        <p:nvSpPr>
          <p:cNvPr id="3" name="Footer Placeholder 2">
            <a:extLst>
              <a:ext uri="{FF2B5EF4-FFF2-40B4-BE49-F238E27FC236}">
                <a16:creationId xmlns:a16="http://schemas.microsoft.com/office/drawing/2014/main" id="{70895E9F-A34B-5A6B-46DF-733A4276FECC}"/>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
        <p:nvSpPr>
          <p:cNvPr id="4" name="Slide Number Placeholder 3">
            <a:extLst>
              <a:ext uri="{FF2B5EF4-FFF2-40B4-BE49-F238E27FC236}">
                <a16:creationId xmlns:a16="http://schemas.microsoft.com/office/drawing/2014/main" id="{1B3FF8D6-1EF3-ED55-AC26-A97588A21EC8}"/>
              </a:ext>
            </a:extLst>
          </p:cNvPr>
          <p:cNvSpPr>
            <a:spLocks noGrp="1"/>
          </p:cNvSpPr>
          <p:nvPr>
            <p:ph type="sldNum" sz="quarter" idx="12"/>
          </p:nvPr>
        </p:nvSpPr>
        <p:spPr/>
        <p:txBody>
          <a:bodyPr/>
          <a:lstStyle/>
          <a:p>
            <a:fld id="{10A01DC5-1685-4615-8240-15192985C6A2}" type="slidenum">
              <a:rPr lang="en-AU" smtClean="0"/>
              <a:pPr/>
              <a:t>94</a:t>
            </a:fld>
            <a:endParaRPr lang="en-AU"/>
          </a:p>
        </p:txBody>
      </p:sp>
      <p:sp>
        <p:nvSpPr>
          <p:cNvPr id="5" name="Text Placeholder 4">
            <a:extLst>
              <a:ext uri="{FF2B5EF4-FFF2-40B4-BE49-F238E27FC236}">
                <a16:creationId xmlns:a16="http://schemas.microsoft.com/office/drawing/2014/main" id="{66A31693-E9BD-8F81-FD8A-B6609C366D72}"/>
              </a:ext>
            </a:extLst>
          </p:cNvPr>
          <p:cNvSpPr>
            <a:spLocks noGrp="1"/>
          </p:cNvSpPr>
          <p:nvPr>
            <p:ph type="body" sz="quarter" idx="13"/>
          </p:nvPr>
        </p:nvSpPr>
        <p:spPr/>
        <p:txBody>
          <a:bodyPr/>
          <a:lstStyle/>
          <a:p>
            <a:r>
              <a:rPr lang="en-AU" dirty="0"/>
              <a:t>Characteristics of microservices</a:t>
            </a:r>
          </a:p>
          <a:p>
            <a:endParaRPr lang="en-AU" dirty="0"/>
          </a:p>
        </p:txBody>
      </p:sp>
      <p:pic>
        <p:nvPicPr>
          <p:cNvPr id="6" name="Picture 5" descr="A picture containing text, stationary, colorful&#10;&#10;Description automatically generated">
            <a:extLst>
              <a:ext uri="{FF2B5EF4-FFF2-40B4-BE49-F238E27FC236}">
                <a16:creationId xmlns:a16="http://schemas.microsoft.com/office/drawing/2014/main" id="{9CEBE043-43DB-B359-F88F-1E369EFE175A}"/>
              </a:ext>
            </a:extLst>
          </p:cNvPr>
          <p:cNvPicPr>
            <a:picLocks noChangeAspect="1"/>
          </p:cNvPicPr>
          <p:nvPr/>
        </p:nvPicPr>
        <p:blipFill>
          <a:blip r:embed="rId2"/>
          <a:stretch>
            <a:fillRect/>
          </a:stretch>
        </p:blipFill>
        <p:spPr>
          <a:xfrm>
            <a:off x="8129069" y="0"/>
            <a:ext cx="1014931" cy="1126446"/>
          </a:xfrm>
          <a:prstGeom prst="rect">
            <a:avLst/>
          </a:prstGeom>
        </p:spPr>
      </p:pic>
    </p:spTree>
    <p:extLst>
      <p:ext uri="{BB962C8B-B14F-4D97-AF65-F5344CB8AC3E}">
        <p14:creationId xmlns:p14="http://schemas.microsoft.com/office/powerpoint/2010/main" val="37531673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EA9ADE-E2D9-191E-0E42-3965E6024B2D}"/>
              </a:ext>
            </a:extLst>
          </p:cNvPr>
          <p:cNvSpPr>
            <a:spLocks noGrp="1"/>
          </p:cNvSpPr>
          <p:nvPr>
            <p:ph idx="1"/>
          </p:nvPr>
        </p:nvSpPr>
        <p:spPr/>
        <p:txBody>
          <a:bodyPr/>
          <a:lstStyle/>
          <a:p>
            <a:r>
              <a:rPr lang="en-AU" dirty="0"/>
              <a:t>Microservices communicate by exchanging messages. </a:t>
            </a:r>
          </a:p>
          <a:p>
            <a:r>
              <a:rPr lang="en-AU" dirty="0"/>
              <a:t>A message that is sent between services includes some administrative information, a service request and the data required to deliver the requested service. </a:t>
            </a:r>
          </a:p>
          <a:p>
            <a:r>
              <a:rPr lang="en-AU" dirty="0"/>
              <a:t>Services return a response to service request messages.</a:t>
            </a:r>
          </a:p>
          <a:p>
            <a:pPr lvl="1"/>
            <a:r>
              <a:rPr lang="en-AU" dirty="0"/>
              <a:t>An authentication service may send a message to a login service that includes the name input by the user. </a:t>
            </a:r>
          </a:p>
          <a:p>
            <a:pPr lvl="1"/>
            <a:r>
              <a:rPr lang="en-AU" dirty="0"/>
              <a:t>The response may be a token associated with a valid user name or might be an error saying that there is no registered user.</a:t>
            </a:r>
          </a:p>
        </p:txBody>
      </p:sp>
      <p:sp>
        <p:nvSpPr>
          <p:cNvPr id="93" name="Microservices communicate by exchanging messages.…"/>
          <p:cNvSpPr txBox="1">
            <a:spLocks noGrp="1"/>
          </p:cNvSpPr>
          <p:nvPr>
            <p:ph type="body" sz="quarter" idx="13"/>
          </p:nvPr>
        </p:nvSpPr>
        <p:spPr>
          <a:prstGeom prst="rect">
            <a:avLst/>
          </a:prstGeom>
        </p:spPr>
        <p:txBody>
          <a:bodyPr>
            <a:normAutofit/>
          </a:bodyPr>
          <a:lstStyle/>
          <a:p>
            <a:r>
              <a:rPr lang="en-AU" dirty="0"/>
              <a:t>Microservice communication</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8A329E89-77D9-0C73-C1C3-A424ED12D6C3}"/>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85AD44B7-9200-53F0-1CA2-9F8CA89DA6B2}"/>
              </a:ext>
            </a:extLst>
          </p:cNvPr>
          <p:cNvSpPr>
            <a:spLocks noGrp="1"/>
          </p:cNvSpPr>
          <p:nvPr>
            <p:ph type="sldNum" sz="quarter" idx="12"/>
          </p:nvPr>
        </p:nvSpPr>
        <p:spPr/>
        <p:txBody>
          <a:bodyPr/>
          <a:lstStyle/>
          <a:p>
            <a:fld id="{10A01DC5-1685-4615-8240-15192985C6A2}" type="slidenum">
              <a:rPr lang="en-AU" smtClean="0"/>
              <a:pPr/>
              <a:t>95</a:t>
            </a:fld>
            <a:endParaRPr lang="en-AU"/>
          </a:p>
        </p:txBody>
      </p:sp>
      <p:sp>
        <p:nvSpPr>
          <p:cNvPr id="6" name="Footer Placeholder 5">
            <a:extLst>
              <a:ext uri="{FF2B5EF4-FFF2-40B4-BE49-F238E27FC236}">
                <a16:creationId xmlns:a16="http://schemas.microsoft.com/office/drawing/2014/main" id="{120F9116-CF2C-C40B-26B9-21849DE6E1EE}"/>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3C9A10-CA55-D691-A49B-E70A1508048F}"/>
              </a:ext>
            </a:extLst>
          </p:cNvPr>
          <p:cNvSpPr>
            <a:spLocks noGrp="1"/>
          </p:cNvSpPr>
          <p:nvPr>
            <p:ph idx="1"/>
          </p:nvPr>
        </p:nvSpPr>
        <p:spPr/>
        <p:txBody>
          <a:bodyPr>
            <a:normAutofit lnSpcReduction="10000"/>
          </a:bodyPr>
          <a:lstStyle/>
          <a:p>
            <a:r>
              <a:rPr lang="en-AU" dirty="0"/>
              <a:t>A well-designed microservice should have high cohesion and low coupling.</a:t>
            </a:r>
          </a:p>
          <a:p>
            <a:pPr lvl="1"/>
            <a:r>
              <a:rPr lang="en-AU" dirty="0"/>
              <a:t>Cohesion is a measure of the number of relationships that parts of a component have with each other. High cohesion means that all of the parts that are needed to deliver the component’s functionality are included in the component. </a:t>
            </a:r>
          </a:p>
          <a:p>
            <a:pPr lvl="1"/>
            <a:r>
              <a:rPr lang="en-AU" dirty="0"/>
              <a:t>Coupling is a measure of the number of relationships that one component has with other components in the system. Low coupling means that components do not have many relationships with other components. </a:t>
            </a:r>
          </a:p>
          <a:p>
            <a:r>
              <a:rPr lang="en-AU" dirty="0"/>
              <a:t>Each  microservice should have a single responsibility i.e. it should do one thing only and it should do it well.  </a:t>
            </a:r>
          </a:p>
          <a:p>
            <a:pPr lvl="1"/>
            <a:r>
              <a:rPr lang="en-AU" dirty="0"/>
              <a:t>However, ‘one thing only’ is difficult to define  in a way that’s applicable to all services.</a:t>
            </a:r>
          </a:p>
          <a:p>
            <a:pPr lvl="1"/>
            <a:r>
              <a:rPr lang="en-AU" dirty="0"/>
              <a:t>Responsibility does not always mean a single, functional activity.</a:t>
            </a:r>
          </a:p>
        </p:txBody>
      </p:sp>
      <p:sp>
        <p:nvSpPr>
          <p:cNvPr id="97" name="A well-designed microservice should have high cohesion and low coupling.…"/>
          <p:cNvSpPr txBox="1">
            <a:spLocks noGrp="1"/>
          </p:cNvSpPr>
          <p:nvPr>
            <p:ph type="body" sz="quarter" idx="13"/>
          </p:nvPr>
        </p:nvSpPr>
        <p:spPr>
          <a:prstGeom prst="rect">
            <a:avLst/>
          </a:prstGeom>
        </p:spPr>
        <p:txBody>
          <a:bodyPr>
            <a:normAutofit/>
          </a:bodyPr>
          <a:lstStyle/>
          <a:p>
            <a:r>
              <a:rPr lang="en-AU" dirty="0"/>
              <a:t>Microservice characteristics</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B47FF2E6-4131-94B8-4E06-8282BAB2FD15}"/>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59271B56-CD32-F9CC-737B-A1CADEAEB097}"/>
              </a:ext>
            </a:extLst>
          </p:cNvPr>
          <p:cNvSpPr>
            <a:spLocks noGrp="1"/>
          </p:cNvSpPr>
          <p:nvPr>
            <p:ph type="sldNum" sz="quarter" idx="12"/>
          </p:nvPr>
        </p:nvSpPr>
        <p:spPr/>
        <p:txBody>
          <a:bodyPr/>
          <a:lstStyle/>
          <a:p>
            <a:fld id="{10A01DC5-1685-4615-8240-15192985C6A2}" type="slidenum">
              <a:rPr lang="en-AU" smtClean="0"/>
              <a:pPr/>
              <a:t>96</a:t>
            </a:fld>
            <a:endParaRPr lang="en-AU"/>
          </a:p>
        </p:txBody>
      </p:sp>
      <p:sp>
        <p:nvSpPr>
          <p:cNvPr id="6" name="Footer Placeholder 5">
            <a:extLst>
              <a:ext uri="{FF2B5EF4-FFF2-40B4-BE49-F238E27FC236}">
                <a16:creationId xmlns:a16="http://schemas.microsoft.com/office/drawing/2014/main" id="{B126141A-44A7-22B9-7C9E-93D022EA6856}"/>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415617-4267-C658-B9FA-CC974D8A70C7}"/>
              </a:ext>
            </a:extLst>
          </p:cNvPr>
          <p:cNvSpPr>
            <a:spLocks noGrp="1"/>
          </p:cNvSpPr>
          <p:nvPr>
            <p:ph type="body" sz="quarter" idx="13"/>
          </p:nvPr>
        </p:nvSpPr>
        <p:spPr/>
        <p:txBody>
          <a:bodyPr>
            <a:normAutofit/>
          </a:bodyPr>
          <a:lstStyle/>
          <a:p>
            <a:r>
              <a:rPr lang="en-AU" dirty="0"/>
              <a:t>Password management functionality</a:t>
            </a:r>
          </a:p>
        </p:txBody>
      </p:sp>
      <p:pic>
        <p:nvPicPr>
          <p:cNvPr id="5" name="Picture 4">
            <a:extLst>
              <a:ext uri="{FF2B5EF4-FFF2-40B4-BE49-F238E27FC236}">
                <a16:creationId xmlns:a16="http://schemas.microsoft.com/office/drawing/2014/main" id="{9441FD2B-AAD3-A342-8E42-292AD6677513}"/>
              </a:ext>
            </a:extLst>
          </p:cNvPr>
          <p:cNvPicPr>
            <a:picLocks noChangeAspect="1"/>
          </p:cNvPicPr>
          <p:nvPr/>
        </p:nvPicPr>
        <p:blipFill rotWithShape="1">
          <a:blip r:embed="rId2">
            <a:extLst>
              <a:ext uri="{28A0092B-C50C-407E-A947-70E740481C1C}">
                <a14:useLocalDpi xmlns:a14="http://schemas.microsoft.com/office/drawing/2010/main" val="0"/>
              </a:ext>
            </a:extLst>
          </a:blip>
          <a:srcRect l="8977" t="9633" r="9466" b="60585"/>
          <a:stretch/>
        </p:blipFill>
        <p:spPr>
          <a:xfrm>
            <a:off x="1214145" y="790498"/>
            <a:ext cx="6569195" cy="3256847"/>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AA69A709-5F40-15D5-3AF4-D4C5F6F5688B}"/>
              </a:ext>
            </a:extLst>
          </p:cNvPr>
          <p:cNvPicPr>
            <a:picLocks noChangeAspect="1"/>
          </p:cNvPicPr>
          <p:nvPr/>
        </p:nvPicPr>
        <p:blipFill>
          <a:blip r:embed="rId3"/>
          <a:stretch>
            <a:fillRect/>
          </a:stretch>
        </p:blipFill>
        <p:spPr>
          <a:xfrm>
            <a:off x="8129069" y="0"/>
            <a:ext cx="1014931" cy="1126446"/>
          </a:xfrm>
          <a:prstGeom prst="rect">
            <a:avLst/>
          </a:prstGeom>
        </p:spPr>
      </p:pic>
      <p:sp>
        <p:nvSpPr>
          <p:cNvPr id="7" name="Slide Number Placeholder 6">
            <a:extLst>
              <a:ext uri="{FF2B5EF4-FFF2-40B4-BE49-F238E27FC236}">
                <a16:creationId xmlns:a16="http://schemas.microsoft.com/office/drawing/2014/main" id="{BEBBD9F5-92E1-8826-EF48-B4DCB41F657C}"/>
              </a:ext>
            </a:extLst>
          </p:cNvPr>
          <p:cNvSpPr>
            <a:spLocks noGrp="1"/>
          </p:cNvSpPr>
          <p:nvPr>
            <p:ph type="sldNum" sz="quarter" idx="12"/>
          </p:nvPr>
        </p:nvSpPr>
        <p:spPr/>
        <p:txBody>
          <a:bodyPr/>
          <a:lstStyle/>
          <a:p>
            <a:fld id="{10A01DC5-1685-4615-8240-15192985C6A2}" type="slidenum">
              <a:rPr lang="en-AU" smtClean="0"/>
              <a:pPr/>
              <a:t>97</a:t>
            </a:fld>
            <a:endParaRPr lang="en-AU"/>
          </a:p>
        </p:txBody>
      </p:sp>
      <p:sp>
        <p:nvSpPr>
          <p:cNvPr id="8" name="Footer Placeholder 7">
            <a:extLst>
              <a:ext uri="{FF2B5EF4-FFF2-40B4-BE49-F238E27FC236}">
                <a16:creationId xmlns:a16="http://schemas.microsoft.com/office/drawing/2014/main" id="{C1D1A618-81DA-4A0C-DADA-F6B34B15873C}"/>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8A5C67-EC1C-B58B-7295-17BD59BF6FBB}"/>
              </a:ext>
            </a:extLst>
          </p:cNvPr>
          <p:cNvSpPr>
            <a:spLocks noGrp="1"/>
          </p:cNvSpPr>
          <p:nvPr>
            <p:ph type="body" sz="quarter" idx="13"/>
          </p:nvPr>
        </p:nvSpPr>
        <p:spPr/>
        <p:txBody>
          <a:bodyPr/>
          <a:lstStyle/>
          <a:p>
            <a:r>
              <a:rPr lang="en-AU" dirty="0"/>
              <a:t>Microservice support code</a:t>
            </a:r>
          </a:p>
        </p:txBody>
      </p:sp>
      <p:pic>
        <p:nvPicPr>
          <p:cNvPr id="5" name="Picture 4">
            <a:extLst>
              <a:ext uri="{FF2B5EF4-FFF2-40B4-BE49-F238E27FC236}">
                <a16:creationId xmlns:a16="http://schemas.microsoft.com/office/drawing/2014/main" id="{81BB5A8C-68AC-2349-B6DD-36D74B073A55}"/>
              </a:ext>
            </a:extLst>
          </p:cNvPr>
          <p:cNvPicPr>
            <a:picLocks noChangeAspect="1"/>
          </p:cNvPicPr>
          <p:nvPr/>
        </p:nvPicPr>
        <p:blipFill rotWithShape="1">
          <a:blip r:embed="rId2">
            <a:extLst>
              <a:ext uri="{28A0092B-C50C-407E-A947-70E740481C1C}">
                <a14:useLocalDpi xmlns:a14="http://schemas.microsoft.com/office/drawing/2010/main" val="0"/>
              </a:ext>
            </a:extLst>
          </a:blip>
          <a:srcRect l="16470" t="13917" r="20500" b="64225"/>
          <a:stretch/>
        </p:blipFill>
        <p:spPr>
          <a:xfrm>
            <a:off x="1329272" y="758877"/>
            <a:ext cx="6304399" cy="3122463"/>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28402218-B633-E3AD-E2E8-90EEF96FDC46}"/>
              </a:ext>
            </a:extLst>
          </p:cNvPr>
          <p:cNvPicPr>
            <a:picLocks noChangeAspect="1"/>
          </p:cNvPicPr>
          <p:nvPr/>
        </p:nvPicPr>
        <p:blipFill>
          <a:blip r:embed="rId3"/>
          <a:stretch>
            <a:fillRect/>
          </a:stretch>
        </p:blipFill>
        <p:spPr>
          <a:xfrm>
            <a:off x="8129069" y="0"/>
            <a:ext cx="1014931" cy="1126446"/>
          </a:xfrm>
          <a:prstGeom prst="rect">
            <a:avLst/>
          </a:prstGeom>
        </p:spPr>
      </p:pic>
      <p:sp>
        <p:nvSpPr>
          <p:cNvPr id="7" name="Slide Number Placeholder 6">
            <a:extLst>
              <a:ext uri="{FF2B5EF4-FFF2-40B4-BE49-F238E27FC236}">
                <a16:creationId xmlns:a16="http://schemas.microsoft.com/office/drawing/2014/main" id="{182812FF-1A29-4B0C-EDB2-923DFAAFEAA8}"/>
              </a:ext>
            </a:extLst>
          </p:cNvPr>
          <p:cNvSpPr>
            <a:spLocks noGrp="1"/>
          </p:cNvSpPr>
          <p:nvPr>
            <p:ph type="sldNum" sz="quarter" idx="12"/>
          </p:nvPr>
        </p:nvSpPr>
        <p:spPr/>
        <p:txBody>
          <a:bodyPr/>
          <a:lstStyle/>
          <a:p>
            <a:fld id="{10A01DC5-1685-4615-8240-15192985C6A2}" type="slidenum">
              <a:rPr lang="en-AU" smtClean="0"/>
              <a:pPr/>
              <a:t>98</a:t>
            </a:fld>
            <a:endParaRPr lang="en-AU"/>
          </a:p>
        </p:txBody>
      </p:sp>
      <p:sp>
        <p:nvSpPr>
          <p:cNvPr id="8" name="Footer Placeholder 7">
            <a:extLst>
              <a:ext uri="{FF2B5EF4-FFF2-40B4-BE49-F238E27FC236}">
                <a16:creationId xmlns:a16="http://schemas.microsoft.com/office/drawing/2014/main" id="{AA031DF4-6274-979B-C18C-0E13A85DFDD0}"/>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0CBA3C-DD2B-33F3-16AA-F890A35666F0}"/>
              </a:ext>
            </a:extLst>
          </p:cNvPr>
          <p:cNvSpPr>
            <a:spLocks noGrp="1"/>
          </p:cNvSpPr>
          <p:nvPr>
            <p:ph idx="1"/>
          </p:nvPr>
        </p:nvSpPr>
        <p:spPr/>
        <p:txBody>
          <a:bodyPr>
            <a:normAutofit lnSpcReduction="10000"/>
          </a:bodyPr>
          <a:lstStyle/>
          <a:p>
            <a:endParaRPr lang="en-AU" dirty="0"/>
          </a:p>
          <a:p>
            <a:r>
              <a:rPr lang="en-AU" dirty="0"/>
              <a:t>A microservices architecture is an </a:t>
            </a:r>
            <a:r>
              <a:rPr lang="en-AU" i="1" dirty="0"/>
              <a:t>architectural style</a:t>
            </a:r>
            <a:r>
              <a:rPr lang="en-AU" dirty="0"/>
              <a:t> –  a tried and tested way of implementing a logical software architecture.   </a:t>
            </a:r>
          </a:p>
          <a:p>
            <a:r>
              <a:rPr lang="en-AU" dirty="0"/>
              <a:t>This architectural style addresses two problems with monolithic applications</a:t>
            </a:r>
          </a:p>
          <a:p>
            <a:pPr lvl="1"/>
            <a:r>
              <a:rPr lang="en-AU" dirty="0"/>
              <a:t>The whole system has to be rebuilt, re-tested and re-deployed when any change is made. This can be a slow process as changes to one part of the system can adversely affect other components.  </a:t>
            </a:r>
          </a:p>
          <a:p>
            <a:pPr lvl="1"/>
            <a:r>
              <a:rPr lang="en-AU" dirty="0"/>
              <a:t>As the demand on the system increases, the whole system has to be scaled, even if the demand is localized to a small number of system components that implement the most popular system functions.</a:t>
            </a:r>
          </a:p>
        </p:txBody>
      </p:sp>
      <p:sp>
        <p:nvSpPr>
          <p:cNvPr id="109" name="A microservices architecture is an architectural style –  a tried and tested way of implementing a logical software architecture.…"/>
          <p:cNvSpPr txBox="1">
            <a:spLocks noGrp="1"/>
          </p:cNvSpPr>
          <p:nvPr>
            <p:ph type="body" sz="quarter" idx="13"/>
          </p:nvPr>
        </p:nvSpPr>
        <p:spPr>
          <a:prstGeom prst="rect">
            <a:avLst/>
          </a:prstGeom>
        </p:spPr>
        <p:txBody>
          <a:bodyPr>
            <a:normAutofit/>
          </a:bodyPr>
          <a:lstStyle/>
          <a:p>
            <a:r>
              <a:rPr lang="en-AU" dirty="0"/>
              <a:t>Microservices architecture</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0EE9972B-0494-F289-3865-B3D783ECDF74}"/>
              </a:ext>
            </a:extLst>
          </p:cNvPr>
          <p:cNvPicPr>
            <a:picLocks noChangeAspect="1"/>
          </p:cNvPicPr>
          <p:nvPr/>
        </p:nvPicPr>
        <p:blipFill>
          <a:blip r:embed="rId2"/>
          <a:stretch>
            <a:fillRect/>
          </a:stretch>
        </p:blipFill>
        <p:spPr>
          <a:xfrm>
            <a:off x="8129069" y="0"/>
            <a:ext cx="1014931" cy="1126446"/>
          </a:xfrm>
          <a:prstGeom prst="rect">
            <a:avLst/>
          </a:prstGeom>
        </p:spPr>
      </p:pic>
      <p:sp>
        <p:nvSpPr>
          <p:cNvPr id="4" name="Slide Number Placeholder 3">
            <a:extLst>
              <a:ext uri="{FF2B5EF4-FFF2-40B4-BE49-F238E27FC236}">
                <a16:creationId xmlns:a16="http://schemas.microsoft.com/office/drawing/2014/main" id="{4F0F6B5E-E2DB-7754-FC14-84203A3EF4ED}"/>
              </a:ext>
            </a:extLst>
          </p:cNvPr>
          <p:cNvSpPr>
            <a:spLocks noGrp="1"/>
          </p:cNvSpPr>
          <p:nvPr>
            <p:ph type="sldNum" sz="quarter" idx="12"/>
          </p:nvPr>
        </p:nvSpPr>
        <p:spPr/>
        <p:txBody>
          <a:bodyPr/>
          <a:lstStyle/>
          <a:p>
            <a:fld id="{10A01DC5-1685-4615-8240-15192985C6A2}" type="slidenum">
              <a:rPr lang="en-AU" smtClean="0"/>
              <a:pPr/>
              <a:t>99</a:t>
            </a:fld>
            <a:endParaRPr lang="en-AU"/>
          </a:p>
        </p:txBody>
      </p:sp>
      <p:sp>
        <p:nvSpPr>
          <p:cNvPr id="6" name="Footer Placeholder 5">
            <a:extLst>
              <a:ext uri="{FF2B5EF4-FFF2-40B4-BE49-F238E27FC236}">
                <a16:creationId xmlns:a16="http://schemas.microsoft.com/office/drawing/2014/main" id="{9C9F1FDB-34E5-040E-73EA-387C3E2E896C}"/>
              </a:ext>
            </a:extLst>
          </p:cNvPr>
          <p:cNvSpPr>
            <a:spLocks noGrp="1"/>
          </p:cNvSpPr>
          <p:nvPr>
            <p:ph type="ftr" sz="quarter" idx="11"/>
          </p:nvPr>
        </p:nvSpPr>
        <p:spPr/>
        <p:txBody>
          <a:bodyPr/>
          <a:lstStyle/>
          <a:p>
            <a:r>
              <a:rPr lang="en-US"/>
              <a:t>ANU SCHOOL OF COMPUTING   |  COMP 2120 / COMP 6120 | WEEK 5 OF 12: Microservices</a:t>
            </a:r>
            <a:endParaRPr lang="en-AU" dirty="0"/>
          </a:p>
        </p:txBody>
      </p:sp>
    </p:spTree>
  </p:cSld>
  <p:clrMapOvr>
    <a:masterClrMapping/>
  </p:clrMapOvr>
</p:sld>
</file>

<file path=ppt/theme/theme1.xml><?xml version="1.0" encoding="utf-8"?>
<a:theme xmlns:a="http://schemas.openxmlformats.org/drawingml/2006/main" name="ANU Light">
  <a:themeElements>
    <a:clrScheme name="ANU">
      <a:dk1>
        <a:sysClr val="windowText" lastClr="000000"/>
      </a:dk1>
      <a:lt1>
        <a:sysClr val="window" lastClr="FFFFFF"/>
      </a:lt1>
      <a:dk2>
        <a:srgbClr val="000000"/>
      </a:dk2>
      <a:lt2>
        <a:srgbClr val="FFFFFF"/>
      </a:lt2>
      <a:accent1>
        <a:srgbClr val="BE830E"/>
      </a:accent1>
      <a:accent2>
        <a:srgbClr val="DFC187"/>
      </a:accent2>
      <a:accent3>
        <a:srgbClr val="F5EDDE"/>
      </a:accent3>
      <a:accent4>
        <a:srgbClr val="BE4E0E"/>
      </a:accent4>
      <a:accent5>
        <a:srgbClr val="CB7352"/>
      </a:accent5>
      <a:accent6>
        <a:srgbClr val="F2DCD4"/>
      </a:accent6>
      <a:hlink>
        <a:srgbClr val="BE830E"/>
      </a:hlink>
      <a:folHlink>
        <a:srgbClr val="BE4E0E"/>
      </a:folHlink>
    </a:clrScheme>
    <a:fontScheme name="ANU">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6" id="{9CA59881-62CF-4D40-AB8C-3378E5D7764B}" vid="{E95A3EAB-3210-344A-95C3-3A9C18246D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ument_x0020_Notes xmlns="2906fbf8-e47d-4c21-be87-cb09cf1c70cb">DO NOT EDIT. DOWNLOAD FIRST.</Document_x0020_Notes>
    <FAQs xmlns="2906fbf8-e47d-4c21-be87-cb09cf1c70cb"/>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F009AC5283E95468D41B3B02A942082" ma:contentTypeVersion="14" ma:contentTypeDescription="Create a new document." ma:contentTypeScope="" ma:versionID="81f047ee36f5309b78b9ab5df6d40fa9">
  <xsd:schema xmlns:xsd="http://www.w3.org/2001/XMLSchema" xmlns:xs="http://www.w3.org/2001/XMLSchema" xmlns:p="http://schemas.microsoft.com/office/2006/metadata/properties" xmlns:ns2="2906fbf8-e47d-4c21-be87-cb09cf1c70cb" xmlns:ns3="cd7196b5-af4d-4b5a-ba66-d723b2d8b01e" targetNamespace="http://schemas.microsoft.com/office/2006/metadata/properties" ma:root="true" ma:fieldsID="f77ccc56e2633edc0902f4eefe5b9336" ns2:_="" ns3:_="">
    <xsd:import namespace="2906fbf8-e47d-4c21-be87-cb09cf1c70cb"/>
    <xsd:import namespace="cd7196b5-af4d-4b5a-ba66-d723b2d8b01e"/>
    <xsd:element name="properties">
      <xsd:complexType>
        <xsd:sequence>
          <xsd:element name="documentManagement">
            <xsd:complexType>
              <xsd:all>
                <xsd:element ref="ns2:MediaServiceMetadata" minOccurs="0"/>
                <xsd:element ref="ns2:MediaServiceFastMetadata" minOccurs="0"/>
                <xsd:element ref="ns2:FAQs"/>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Document_x0020_Notes"/>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06fbf8-e47d-4c21-be87-cb09cf1c70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FAQs" ma:index="10" ma:displayName="FAQs" ma:internalName="FAQs">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Document_x0020_Notes" ma:index="18" ma:displayName="IMPORTANT" ma:description="DO NOT EDIT. DOWNLOAD FIRST" ma:format="Dropdown" ma:internalName="Document_x0020_Notes">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d7196b5-af4d-4b5a-ba66-d723b2d8b0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55D042-D8B3-4BE3-86DE-6019F96E2850}">
  <ds:schemaRefs>
    <ds:schemaRef ds:uri="http://schemas.microsoft.com/office/2006/documentManagement/types"/>
    <ds:schemaRef ds:uri="2906fbf8-e47d-4c21-be87-cb09cf1c70cb"/>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cd7196b5-af4d-4b5a-ba66-d723b2d8b01e"/>
    <ds:schemaRef ds:uri="http://www.w3.org/XML/1998/namespace"/>
    <ds:schemaRef ds:uri="http://purl.org/dc/dcmitype/"/>
  </ds:schemaRefs>
</ds:datastoreItem>
</file>

<file path=customXml/itemProps2.xml><?xml version="1.0" encoding="utf-8"?>
<ds:datastoreItem xmlns:ds="http://schemas.openxmlformats.org/officeDocument/2006/customXml" ds:itemID="{F6944D8A-F35C-4795-83BB-5BA756EF3C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06fbf8-e47d-4c21-be87-cb09cf1c70cb"/>
    <ds:schemaRef ds:uri="cd7196b5-af4d-4b5a-ba66-d723b2d8b0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242CD11-9905-45C0-AA8E-EE5B79DEFB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ANU Light</Template>
  <TotalTime>3199</TotalTime>
  <Words>15278</Words>
  <Application>Microsoft Macintosh PowerPoint</Application>
  <PresentationFormat>On-screen Show (16:9)</PresentationFormat>
  <Paragraphs>1498</Paragraphs>
  <Slides>200</Slides>
  <Notes>57</Notes>
  <HiddenSlides>30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200</vt:i4>
      </vt:variant>
    </vt:vector>
  </HeadingPairs>
  <TitlesOfParts>
    <vt:vector size="207" baseType="lpstr">
      <vt:lpstr>Andale Mono</vt:lpstr>
      <vt:lpstr>Arial</vt:lpstr>
      <vt:lpstr>Calibri</vt:lpstr>
      <vt:lpstr>Public Sans</vt:lpstr>
      <vt:lpstr>Public Sans Light</vt:lpstr>
      <vt:lpstr>Sofia Pro Light</vt:lpstr>
      <vt:lpstr>ANU Light</vt:lpstr>
      <vt:lpstr>COMP 2120 / COMP 6120  Microservices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MONOLITHS</vt:lpstr>
      <vt:lpstr>PowerPoint Presentation</vt:lpstr>
      <vt:lpstr>PowerPoint Presentation</vt:lpstr>
      <vt:lpstr>PowerPoint Presentation</vt:lpstr>
      <vt:lpstr>Service-based architecture</vt:lpstr>
      <vt:lpstr>PowerPoint Presentation</vt:lpstr>
      <vt:lpstr>PowerPoint Presentation</vt:lpstr>
      <vt:lpstr>PowerPoint Presentation</vt:lpstr>
      <vt:lpstr>PowerPoint Presentation</vt:lpstr>
      <vt:lpstr>PowerPoint Presentation</vt:lpstr>
      <vt:lpstr>PowerPoint Presentation</vt:lpstr>
      <vt:lpstr>Microservices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SERVERLESS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challenges are there in building and deploying ML?</vt:lpstr>
      <vt:lpstr>PowerPoint Presentation</vt:lpstr>
      <vt:lpstr>PowerPoint Presentation</vt:lpstr>
      <vt:lpstr>PowerPoint Presentation</vt:lpstr>
      <vt:lpstr>PowerPoint Presentation</vt:lpstr>
      <vt:lpstr>Machine Learning Pipeline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Tradeoffs in ML models</vt:lpstr>
      <vt:lpstr>PowerPoint Presentation</vt:lpstr>
      <vt:lpstr>PowerPoint Presentation</vt:lpstr>
      <vt:lpstr>System Architecture Considerations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Making Decisions</vt:lpstr>
      <vt:lpstr>Updating Models</vt:lpstr>
      <vt:lpstr>PowerPoint Presentation</vt:lpstr>
      <vt:lpstr>PowerPoint Presentation</vt:lpstr>
      <vt:lpstr>PowerPoint Presentation</vt:lpstr>
      <vt:lpstr>PowerPoint Presentation</vt:lpstr>
      <vt:lpstr>PowerPoint Presentation</vt:lpstr>
      <vt:lpstr>Planning for Mistakes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 2120 / COMP 6120  REQUIREMENTS</dc:title>
  <dc:creator>Alex Potanin</dc:creator>
  <cp:lastModifiedBy>Alex Potanin</cp:lastModifiedBy>
  <cp:revision>104</cp:revision>
  <dcterms:created xsi:type="dcterms:W3CDTF">2022-06-04T02:36:47Z</dcterms:created>
  <dcterms:modified xsi:type="dcterms:W3CDTF">2022-08-22T04:50:08Z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0x010100EF009AC5283E95468D41B3B02A942082</vt:lpwstr>
  </property>
</Properties>
</file>