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07"/>
  </p:notesMasterIdLst>
  <p:handoutMasterIdLst>
    <p:handoutMasterId r:id="rId108"/>
  </p:handoutMasterIdLst>
  <p:sldIdLst>
    <p:sldId id="256" r:id="rId5"/>
    <p:sldId id="524" r:id="rId6"/>
    <p:sldId id="1265" r:id="rId7"/>
    <p:sldId id="1121" r:id="rId8"/>
    <p:sldId id="257" r:id="rId9"/>
    <p:sldId id="258" r:id="rId10"/>
    <p:sldId id="259" r:id="rId11"/>
    <p:sldId id="260" r:id="rId12"/>
    <p:sldId id="261" r:id="rId13"/>
    <p:sldId id="1816"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5" r:id="rId36"/>
    <p:sldId id="288" r:id="rId37"/>
    <p:sldId id="289" r:id="rId38"/>
    <p:sldId id="290" r:id="rId39"/>
    <p:sldId id="291" r:id="rId40"/>
    <p:sldId id="292" r:id="rId41"/>
    <p:sldId id="1822" r:id="rId42"/>
    <p:sldId id="1824" r:id="rId43"/>
    <p:sldId id="1823" r:id="rId44"/>
    <p:sldId id="294" r:id="rId45"/>
    <p:sldId id="295" r:id="rId46"/>
    <p:sldId id="296" r:id="rId47"/>
    <p:sldId id="1812" r:id="rId48"/>
    <p:sldId id="297" r:id="rId49"/>
    <p:sldId id="298" r:id="rId50"/>
    <p:sldId id="299" r:id="rId51"/>
    <p:sldId id="300" r:id="rId52"/>
    <p:sldId id="301" r:id="rId53"/>
    <p:sldId id="1209" r:id="rId54"/>
    <p:sldId id="1120" r:id="rId55"/>
    <p:sldId id="1124" r:id="rId56"/>
    <p:sldId id="1125" r:id="rId57"/>
    <p:sldId id="1126" r:id="rId58"/>
    <p:sldId id="1122" r:id="rId59"/>
    <p:sldId id="1128" r:id="rId60"/>
    <p:sldId id="1129" r:id="rId61"/>
    <p:sldId id="1132" r:id="rId62"/>
    <p:sldId id="1130" r:id="rId63"/>
    <p:sldId id="1135" r:id="rId64"/>
    <p:sldId id="1136" r:id="rId65"/>
    <p:sldId id="1818" r:id="rId66"/>
    <p:sldId id="1105" r:id="rId67"/>
    <p:sldId id="1113" r:id="rId68"/>
    <p:sldId id="1112" r:id="rId69"/>
    <p:sldId id="1147" r:id="rId70"/>
    <p:sldId id="1108" r:id="rId71"/>
    <p:sldId id="1109" r:id="rId72"/>
    <p:sldId id="1110" r:id="rId73"/>
    <p:sldId id="1111" r:id="rId74"/>
    <p:sldId id="1146" r:id="rId75"/>
    <p:sldId id="1140" r:id="rId76"/>
    <p:sldId id="1115" r:id="rId77"/>
    <p:sldId id="1116" r:id="rId78"/>
    <p:sldId id="1819" r:id="rId79"/>
    <p:sldId id="1133" r:id="rId80"/>
    <p:sldId id="1134" r:id="rId81"/>
    <p:sldId id="1148" r:id="rId82"/>
    <p:sldId id="1137" r:id="rId83"/>
    <p:sldId id="1149" r:id="rId84"/>
    <p:sldId id="553" r:id="rId85"/>
    <p:sldId id="1241" r:id="rId86"/>
    <p:sldId id="1252" r:id="rId87"/>
    <p:sldId id="1249" r:id="rId88"/>
    <p:sldId id="1253" r:id="rId89"/>
    <p:sldId id="1255" r:id="rId90"/>
    <p:sldId id="1248" r:id="rId91"/>
    <p:sldId id="1257" r:id="rId92"/>
    <p:sldId id="1258" r:id="rId93"/>
    <p:sldId id="1138" r:id="rId94"/>
    <p:sldId id="1259" r:id="rId95"/>
    <p:sldId id="1260" r:id="rId96"/>
    <p:sldId id="1261" r:id="rId97"/>
    <p:sldId id="1262" r:id="rId98"/>
    <p:sldId id="1263" r:id="rId99"/>
    <p:sldId id="1264" r:id="rId100"/>
    <p:sldId id="1251" r:id="rId101"/>
    <p:sldId id="303" r:id="rId102"/>
    <p:sldId id="304" r:id="rId103"/>
    <p:sldId id="1099" r:id="rId104"/>
    <p:sldId id="551" r:id="rId105"/>
    <p:sldId id="1813" r:id="rId10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85" autoAdjust="0"/>
    <p:restoredTop sz="77049"/>
  </p:normalViewPr>
  <p:slideViewPr>
    <p:cSldViewPr snapToGrid="0">
      <p:cViewPr varScale="1">
        <p:scale>
          <a:sx n="129" d="100"/>
          <a:sy n="129" d="100"/>
        </p:scale>
        <p:origin x="1720" y="184"/>
      </p:cViewPr>
      <p:guideLst/>
    </p:cSldViewPr>
  </p:slideViewPr>
  <p:outlineViewPr>
    <p:cViewPr>
      <p:scale>
        <a:sx n="33" d="100"/>
        <a:sy n="33" d="100"/>
      </p:scale>
      <p:origin x="0" y="-80024"/>
    </p:cViewPr>
  </p:outlineViewPr>
  <p:notesTextViewPr>
    <p:cViewPr>
      <p:scale>
        <a:sx n="1" d="1"/>
        <a:sy n="1" d="1"/>
      </p:scale>
      <p:origin x="0" y="0"/>
    </p:cViewPr>
  </p:notesTextViewPr>
  <p:sorterViewPr>
    <p:cViewPr>
      <p:scale>
        <a:sx n="1" d="1"/>
        <a:sy n="1" d="1"/>
      </p:scale>
      <p:origin x="0" y="0"/>
    </p:cViewPr>
  </p:sorterViewPr>
  <p:notesViewPr>
    <p:cSldViewPr snapToGrid="0" showGuides="1">
      <p:cViewPr varScale="1">
        <p:scale>
          <a:sx n="172" d="100"/>
          <a:sy n="172" d="100"/>
        </p:scale>
        <p:origin x="655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notesMaster" Target="notesMasters/notesMaster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handoutMaster" Target="handoutMasters/handoutMaster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presProps" Target="pres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C0A257-B081-4972-B0CF-1F39F8714D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D948091-2DCD-4509-A944-5FC3CAA09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B27F89-6F89-4D72-A243-A68B4122D611}" type="datetimeFigureOut">
              <a:rPr lang="en-AU" smtClean="0"/>
              <a:t>29/8/2022</a:t>
            </a:fld>
            <a:endParaRPr lang="en-AU"/>
          </a:p>
        </p:txBody>
      </p:sp>
      <p:sp>
        <p:nvSpPr>
          <p:cNvPr id="4" name="Footer Placeholder 3">
            <a:extLst>
              <a:ext uri="{FF2B5EF4-FFF2-40B4-BE49-F238E27FC236}">
                <a16:creationId xmlns:a16="http://schemas.microsoft.com/office/drawing/2014/main" id="{9BC56B26-2CBE-4E97-9F33-B336733FED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337CD2B-E28A-4D49-A0FA-D516F93D728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8E5BEA-06EA-4996-A757-E0A11090F5C6}" type="slidenum">
              <a:rPr lang="en-AU" smtClean="0"/>
              <a:t>‹#›</a:t>
            </a:fld>
            <a:endParaRPr lang="en-AU"/>
          </a:p>
        </p:txBody>
      </p:sp>
    </p:spTree>
    <p:extLst>
      <p:ext uri="{BB962C8B-B14F-4D97-AF65-F5344CB8AC3E}">
        <p14:creationId xmlns:p14="http://schemas.microsoft.com/office/powerpoint/2010/main" val="24086134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751D79-A941-472A-B86F-4C1D5FA7235B}" type="datetimeFigureOut">
              <a:rPr lang="en-AU" smtClean="0"/>
              <a:t>29/8/2022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29E61-899D-4DEC-B2DA-C928176A27CF}" type="slidenum">
              <a:rPr lang="en-AU" smtClean="0"/>
              <a:t>‹#›</a:t>
            </a:fld>
            <a:endParaRPr lang="en-AU"/>
          </a:p>
        </p:txBody>
      </p:sp>
    </p:spTree>
    <p:extLst>
      <p:ext uri="{BB962C8B-B14F-4D97-AF65-F5344CB8AC3E}">
        <p14:creationId xmlns:p14="http://schemas.microsoft.com/office/powerpoint/2010/main" val="856005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uppet.co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www.anu.edu.au</a:t>
            </a:r>
            <a:r>
              <a:rPr lang="en-AU" dirty="0"/>
              <a:t>/students/contacts/</a:t>
            </a:r>
            <a:r>
              <a:rPr lang="en-AU" dirty="0" err="1"/>
              <a:t>tjabal</a:t>
            </a:r>
            <a:r>
              <a:rPr lang="en-AU" dirty="0"/>
              <a:t>-indigenous-higher-education-centre</a:t>
            </a:r>
          </a:p>
          <a:p>
            <a:endParaRPr lang="en-AU" dirty="0"/>
          </a:p>
          <a:p>
            <a:r>
              <a:rPr lang="en-AU" dirty="0"/>
              <a:t>https://</a:t>
            </a:r>
            <a:r>
              <a:rPr lang="en-AU" dirty="0" err="1"/>
              <a:t>services.anu.edu.au</a:t>
            </a:r>
            <a:r>
              <a:rPr lang="en-AU" dirty="0"/>
              <a:t>/human-resources/respect-inclusion/anu-acknowledgment-of-country</a:t>
            </a:r>
          </a:p>
          <a:p>
            <a:endParaRPr lang="en-AU" dirty="0"/>
          </a:p>
          <a:p>
            <a:r>
              <a:rPr lang="en-AU" dirty="0"/>
              <a:t>https://</a:t>
            </a:r>
            <a:r>
              <a:rPr lang="en-AU" dirty="0" err="1"/>
              <a:t>www.indigenous.gov.au</a:t>
            </a:r>
            <a:r>
              <a:rPr lang="en-AU" dirty="0"/>
              <a:t>/contact-us/</a:t>
            </a:r>
            <a:r>
              <a:rPr lang="en-AU" dirty="0" err="1"/>
              <a:t>welcome_acknowledgement</a:t>
            </a:r>
            <a:r>
              <a:rPr lang="en-AU" dirty="0"/>
              <a:t>-country</a:t>
            </a:r>
          </a:p>
          <a:p>
            <a:endParaRPr lang="en-AU" dirty="0"/>
          </a:p>
          <a:p>
            <a:r>
              <a:rPr lang="en-AU" dirty="0"/>
              <a:t>https://</a:t>
            </a:r>
            <a:r>
              <a:rPr lang="en-AU" dirty="0" err="1"/>
              <a:t>aiatsis.gov.au</a:t>
            </a:r>
            <a:r>
              <a:rPr lang="en-AU" dirty="0"/>
              <a:t>/explore/map-indigenous-</a:t>
            </a:r>
            <a:r>
              <a:rPr lang="en-AU" dirty="0" err="1"/>
              <a:t>australia</a:t>
            </a:r>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2</a:t>
            </a:fld>
            <a:endParaRPr lang="en-AU"/>
          </a:p>
        </p:txBody>
      </p:sp>
    </p:spTree>
    <p:extLst>
      <p:ext uri="{BB962C8B-B14F-4D97-AF65-F5344CB8AC3E}">
        <p14:creationId xmlns:p14="http://schemas.microsoft.com/office/powerpoint/2010/main" val="3632181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easier to redeploy individual components when they are isolated in different processes or containers</a:t>
            </a:r>
          </a:p>
          <a:p>
            <a:r>
              <a:rPr lang="en-US" dirty="0"/>
              <a:t>Caveat: Changing interfaces is much much more complex (compare to refactoring code in a monolithic app). Requires versioning, backward-compatibility, managing consumer expectations (or specifying contracts), etc.</a:t>
            </a:r>
          </a:p>
          <a:p>
            <a:endParaRPr lang="en-US" dirty="0"/>
          </a:p>
        </p:txBody>
      </p:sp>
      <p:sp>
        <p:nvSpPr>
          <p:cNvPr id="4" name="Slide Number Placeholder 3"/>
          <p:cNvSpPr>
            <a:spLocks noGrp="1"/>
          </p:cNvSpPr>
          <p:nvPr>
            <p:ph type="sldNum" sz="quarter" idx="5"/>
          </p:nvPr>
        </p:nvSpPr>
        <p:spPr/>
        <p:txBody>
          <a:bodyPr/>
          <a:lstStyle/>
          <a:p>
            <a:fld id="{4AAF2B32-B658-4BF7-8F9F-7BC64B42D566}" type="slidenum">
              <a:rPr lang="en-US" smtClean="0"/>
              <a:pPr/>
              <a:t>50</a:t>
            </a:fld>
            <a:endParaRPr lang="en-US"/>
          </a:p>
        </p:txBody>
      </p:sp>
    </p:spTree>
    <p:extLst>
      <p:ext uri="{BB962C8B-B14F-4D97-AF65-F5344CB8AC3E}">
        <p14:creationId xmlns:p14="http://schemas.microsoft.com/office/powerpoint/2010/main" val="3019628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AF2B32-B658-4BF7-8F9F-7BC64B42D566}" type="slidenum">
              <a:rPr lang="en-US" smtClean="0"/>
              <a:pPr/>
              <a:t>51</a:t>
            </a:fld>
            <a:endParaRPr lang="en-US"/>
          </a:p>
        </p:txBody>
      </p:sp>
    </p:spTree>
    <p:extLst>
      <p:ext uri="{BB962C8B-B14F-4D97-AF65-F5344CB8AC3E}">
        <p14:creationId xmlns:p14="http://schemas.microsoft.com/office/powerpoint/2010/main" val="53483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AF2B32-B658-4BF7-8F9F-7BC64B42D566}" type="slidenum">
              <a:rPr lang="en-US" smtClean="0"/>
              <a:pPr/>
              <a:t>52</a:t>
            </a:fld>
            <a:endParaRPr lang="en-US"/>
          </a:p>
        </p:txBody>
      </p:sp>
    </p:spTree>
    <p:extLst>
      <p:ext uri="{BB962C8B-B14F-4D97-AF65-F5344CB8AC3E}">
        <p14:creationId xmlns:p14="http://schemas.microsoft.com/office/powerpoint/2010/main" val="9159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AF2B32-B658-4BF7-8F9F-7BC64B42D566}" type="slidenum">
              <a:rPr lang="en-US" smtClean="0"/>
              <a:pPr/>
              <a:t>53</a:t>
            </a:fld>
            <a:endParaRPr lang="en-US"/>
          </a:p>
        </p:txBody>
      </p:sp>
    </p:spTree>
    <p:extLst>
      <p:ext uri="{BB962C8B-B14F-4D97-AF65-F5344CB8AC3E}">
        <p14:creationId xmlns:p14="http://schemas.microsoft.com/office/powerpoint/2010/main" val="1020402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AF2B32-B658-4BF7-8F9F-7BC64B42D566}" type="slidenum">
              <a:rPr lang="en-US" smtClean="0"/>
              <a:pPr/>
              <a:t>54</a:t>
            </a:fld>
            <a:endParaRPr lang="en-US"/>
          </a:p>
        </p:txBody>
      </p:sp>
    </p:spTree>
    <p:extLst>
      <p:ext uri="{BB962C8B-B14F-4D97-AF65-F5344CB8AC3E}">
        <p14:creationId xmlns:p14="http://schemas.microsoft.com/office/powerpoint/2010/main" val="3360029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67</a:t>
            </a:fld>
            <a:endParaRPr lang="en-AU"/>
          </a:p>
        </p:txBody>
      </p:sp>
    </p:spTree>
    <p:extLst>
      <p:ext uri="{BB962C8B-B14F-4D97-AF65-F5344CB8AC3E}">
        <p14:creationId xmlns:p14="http://schemas.microsoft.com/office/powerpoint/2010/main" val="2534624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4bd50f91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64bd50f91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2535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64bd50f91f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64bd50f91f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4831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4bd50f91f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4bd50f91f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0748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4bd50f91f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4bd50f91f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42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driven by rapid</a:t>
            </a:r>
            <a:r>
              <a:rPr lang="en-US" baseline="0" dirty="0"/>
              <a:t> feedback</a:t>
            </a:r>
          </a:p>
          <a:p>
            <a:r>
              <a:rPr lang="en-US" baseline="0" dirty="0"/>
              <a:t>remove all friction/obstacles that hinder quick feedback and release cycles (approval, testing, deployment </a:t>
            </a:r>
            <a:r>
              <a:rPr lang="en-US" baseline="0" dirty="0" err="1"/>
              <a:t>etc</a:t>
            </a:r>
            <a:r>
              <a:rPr lang="en-US" baseline="0" dirty="0"/>
              <a:t>)</a:t>
            </a:r>
          </a:p>
          <a:p>
            <a:endParaRPr lang="en-US" baseline="0" dirty="0"/>
          </a:p>
          <a:p>
            <a:r>
              <a:rPr lang="en-US" baseline="0" dirty="0"/>
              <a:t>typical facets</a:t>
            </a:r>
          </a:p>
          <a:p>
            <a:pPr marL="171450" indent="-171450">
              <a:buFont typeface="Arial" charset="0"/>
              <a:buChar char="•"/>
            </a:pPr>
            <a:r>
              <a:rPr lang="en-US" baseline="0" dirty="0"/>
              <a:t>integrate development and operations</a:t>
            </a:r>
          </a:p>
          <a:p>
            <a:pPr marL="171450" indent="-171450">
              <a:buFont typeface="Arial" charset="0"/>
              <a:buChar char="•"/>
            </a:pPr>
            <a:r>
              <a:rPr lang="en-US" baseline="0" dirty="0"/>
              <a:t>consider configuration as first class artifact (check in and version), develop with final software stack, often in virtual environment</a:t>
            </a:r>
          </a:p>
          <a:p>
            <a:pPr marL="171450" indent="-171450">
              <a:buFont typeface="Arial" charset="0"/>
              <a:buChar char="•"/>
            </a:pPr>
            <a:r>
              <a:rPr lang="en-US" baseline="0" dirty="0"/>
              <a:t>continuous deployment/delivery, multiple releases per day</a:t>
            </a:r>
          </a:p>
          <a:p>
            <a:pPr marL="171450" indent="-171450">
              <a:buFont typeface="Arial" charset="0"/>
              <a:buChar char="•"/>
            </a:pPr>
            <a:r>
              <a:rPr lang="en-US" baseline="0" dirty="0"/>
              <a:t>consider operations aspect already in the early design</a:t>
            </a:r>
          </a:p>
          <a:p>
            <a:pPr marL="171450" indent="-171450">
              <a:buFont typeface="Arial" charset="0"/>
              <a:buChar char="•"/>
            </a:pPr>
            <a:r>
              <a:rPr lang="en-US" baseline="0" dirty="0"/>
              <a:t>“agile system administration”</a:t>
            </a:r>
            <a:endParaRPr lang="en-US" dirty="0"/>
          </a:p>
          <a:p>
            <a:pPr marL="171450" indent="-171450">
              <a:buFont typeface="Arial" charset="0"/>
              <a:buChar char="•"/>
            </a:pPr>
            <a:r>
              <a:rPr lang="en-US" dirty="0"/>
              <a:t>automation, measurement, sharing</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3</a:t>
            </a:fld>
            <a:endParaRPr lang="en-AU"/>
          </a:p>
        </p:txBody>
      </p:sp>
    </p:spTree>
    <p:extLst>
      <p:ext uri="{BB962C8B-B14F-4D97-AF65-F5344CB8AC3E}">
        <p14:creationId xmlns:p14="http://schemas.microsoft.com/office/powerpoint/2010/main" val="2102630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64bd50f91f_0_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64bd50f91f_0_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24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4bd50f91f_0_1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64bd50f91f_0_1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931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4bd50f91f_0_10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4bd50f91f_0_10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727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4bd50f91f_0_10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64bd50f91f_0_10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3244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4bd50f91f_0_10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64bd50f91f_0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7463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64bd50f91f_0_1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64bd50f91f_0_1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743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0db7239ba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0db7239ba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5934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AF2B32-B658-4BF7-8F9F-7BC64B42D566}" type="slidenum">
              <a:rPr lang="en-US" smtClean="0"/>
              <a:pPr/>
              <a:t>100</a:t>
            </a:fld>
            <a:endParaRPr lang="en-US"/>
          </a:p>
        </p:txBody>
      </p:sp>
    </p:spTree>
    <p:extLst>
      <p:ext uri="{BB962C8B-B14F-4D97-AF65-F5344CB8AC3E}">
        <p14:creationId xmlns:p14="http://schemas.microsoft.com/office/powerpoint/2010/main" val="99080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AF2B32-B658-4BF7-8F9F-7BC64B42D566}" type="slidenum">
              <a:rPr lang="en-US" smtClean="0"/>
              <a:pPr/>
              <a:t>4</a:t>
            </a:fld>
            <a:endParaRPr lang="en-US"/>
          </a:p>
        </p:txBody>
      </p:sp>
    </p:spTree>
    <p:extLst>
      <p:ext uri="{BB962C8B-B14F-4D97-AF65-F5344CB8AC3E}">
        <p14:creationId xmlns:p14="http://schemas.microsoft.com/office/powerpoint/2010/main" val="350462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NB! Terraform guest lecture tomorrow!</a:t>
            </a:r>
          </a:p>
        </p:txBody>
      </p:sp>
      <p:sp>
        <p:nvSpPr>
          <p:cNvPr id="4" name="Slide Number Placeholder 3"/>
          <p:cNvSpPr>
            <a:spLocks noGrp="1"/>
          </p:cNvSpPr>
          <p:nvPr>
            <p:ph type="sldNum" sz="quarter" idx="5"/>
          </p:nvPr>
        </p:nvSpPr>
        <p:spPr/>
        <p:txBody>
          <a:bodyPr/>
          <a:lstStyle/>
          <a:p>
            <a:fld id="{10A29E61-899D-4DEC-B2DA-C928176A27CF}" type="slidenum">
              <a:rPr lang="en-AU" smtClean="0"/>
              <a:t>25</a:t>
            </a:fld>
            <a:endParaRPr lang="en-AU"/>
          </a:p>
        </p:txBody>
      </p:sp>
    </p:spTree>
    <p:extLst>
      <p:ext uri="{BB962C8B-B14F-4D97-AF65-F5344CB8AC3E}">
        <p14:creationId xmlns:p14="http://schemas.microsoft.com/office/powerpoint/2010/main" val="2517644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The modification date of the compiled code is after the modification date of the source code. The build system infers that no changes have been made to the source code and does nothing.</a:t>
            </a:r>
          </a:p>
          <a:p>
            <a:pPr marL="171450" indent="-171450">
              <a:buFont typeface="Arial" panose="020B0604020202020204" pitchFamily="34" charset="0"/>
              <a:buChar char="•"/>
            </a:pPr>
            <a:r>
              <a:rPr lang="en-AU" dirty="0"/>
              <a:t>The modification date of the compiled code is before the modification date of the compiled code. The build system recompiles the source and replaces the existing file of compiled code with an updated version.</a:t>
            </a:r>
          </a:p>
          <a:p>
            <a:pPr marL="171450" indent="-171450">
              <a:buFont typeface="Arial" panose="020B0604020202020204" pitchFamily="34" charset="0"/>
              <a:buChar char="•"/>
            </a:pPr>
            <a:r>
              <a:rPr lang="en-AU" dirty="0"/>
              <a:t>The modification date of the compiled code is after the modification date of the source code. However, the modification date of </a:t>
            </a:r>
            <a:r>
              <a:rPr lang="en-AU" dirty="0" err="1"/>
              <a:t>Classdef</a:t>
            </a:r>
            <a:r>
              <a:rPr lang="en-AU" dirty="0"/>
              <a:t> is after the modification date of the source code of </a:t>
            </a:r>
            <a:r>
              <a:rPr lang="en-AU" dirty="0" err="1"/>
              <a:t>Mycode</a:t>
            </a:r>
            <a:r>
              <a:rPr lang="en-AU" dirty="0"/>
              <a:t>. Therefore, </a:t>
            </a:r>
            <a:r>
              <a:rPr lang="en-AU" dirty="0" err="1"/>
              <a:t>Mycode</a:t>
            </a:r>
            <a:r>
              <a:rPr lang="en-AU" dirty="0"/>
              <a:t> has to be recompiled to incorporate these changes.</a:t>
            </a:r>
          </a:p>
        </p:txBody>
      </p:sp>
      <p:sp>
        <p:nvSpPr>
          <p:cNvPr id="4" name="Slide Number Placeholder 3"/>
          <p:cNvSpPr>
            <a:spLocks noGrp="1"/>
          </p:cNvSpPr>
          <p:nvPr>
            <p:ph type="sldNum" sz="quarter" idx="5"/>
          </p:nvPr>
        </p:nvSpPr>
        <p:spPr/>
        <p:txBody>
          <a:bodyPr/>
          <a:lstStyle/>
          <a:p>
            <a:fld id="{10A29E61-899D-4DEC-B2DA-C928176A27CF}" type="slidenum">
              <a:rPr lang="en-AU" smtClean="0"/>
              <a:t>32</a:t>
            </a:fld>
            <a:endParaRPr lang="en-AU"/>
          </a:p>
        </p:txBody>
      </p:sp>
    </p:spTree>
    <p:extLst>
      <p:ext uri="{BB962C8B-B14F-4D97-AF65-F5344CB8AC3E}">
        <p14:creationId xmlns:p14="http://schemas.microsoft.com/office/powerpoint/2010/main" val="298150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t>
            </a:r>
            <a:r>
              <a:rPr lang="en-AU" dirty="0" err="1"/>
              <a:t>phoenixnap.com</a:t>
            </a:r>
            <a:r>
              <a:rPr lang="en-AU" dirty="0"/>
              <a:t>/blog/ansible-vs-terraform-vs-puppet</a:t>
            </a:r>
          </a:p>
        </p:txBody>
      </p:sp>
      <p:sp>
        <p:nvSpPr>
          <p:cNvPr id="4" name="Slide Number Placeholder 3"/>
          <p:cNvSpPr>
            <a:spLocks noGrp="1"/>
          </p:cNvSpPr>
          <p:nvPr>
            <p:ph type="sldNum" sz="quarter" idx="5"/>
          </p:nvPr>
        </p:nvSpPr>
        <p:spPr/>
        <p:txBody>
          <a:bodyPr/>
          <a:lstStyle/>
          <a:p>
            <a:fld id="{10A29E61-899D-4DEC-B2DA-C928176A27CF}" type="slidenum">
              <a:rPr lang="en-AU" smtClean="0"/>
              <a:t>37</a:t>
            </a:fld>
            <a:endParaRPr lang="en-AU"/>
          </a:p>
        </p:txBody>
      </p:sp>
    </p:spTree>
    <p:extLst>
      <p:ext uri="{BB962C8B-B14F-4D97-AF65-F5344CB8AC3E}">
        <p14:creationId xmlns:p14="http://schemas.microsoft.com/office/powerpoint/2010/main" val="3556833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hlinkClick r:id="rId3"/>
              </a:rPr>
              <a:t>Puppet</a:t>
            </a:r>
            <a:r>
              <a:rPr lang="en-AU" sz="1200" b="0" i="0" u="none" strike="noStrike" kern="1200" dirty="0">
                <a:solidFill>
                  <a:schemeClr val="tx1"/>
                </a:solidFill>
                <a:effectLst/>
                <a:latin typeface="+mn-lt"/>
                <a:ea typeface="+mn-ea"/>
                <a:cs typeface="+mn-cs"/>
              </a:rPr>
              <a:t> (2005 onwards)</a:t>
            </a:r>
            <a:r>
              <a:rPr lang="en-AU" sz="1200" b="0" i="0" kern="1200" dirty="0">
                <a:solidFill>
                  <a:schemeClr val="tx1"/>
                </a:solidFill>
                <a:effectLst/>
                <a:latin typeface="+mn-lt"/>
                <a:ea typeface="+mn-ea"/>
                <a:cs typeface="+mn-cs"/>
              </a:rPr>
              <a:t> is one of the oldest declarative desired state tools available. It is server/client-based, one which refreshes the state on clients via a </a:t>
            </a:r>
            <a:r>
              <a:rPr lang="en-AU" sz="1200" b="0" i="0" kern="1200" dirty="0" err="1">
                <a:solidFill>
                  <a:schemeClr val="tx1"/>
                </a:solidFill>
                <a:effectLst/>
                <a:latin typeface="+mn-lt"/>
                <a:ea typeface="+mn-ea"/>
                <a:cs typeface="+mn-cs"/>
              </a:rPr>
              <a:t>catalog</a:t>
            </a:r>
            <a:r>
              <a:rPr lang="en-AU" sz="1200" b="0" i="0" kern="1200" dirty="0">
                <a:solidFill>
                  <a:schemeClr val="tx1"/>
                </a:solidFill>
                <a:effectLst/>
                <a:latin typeface="+mn-lt"/>
                <a:ea typeface="+mn-ea"/>
                <a:cs typeface="+mn-cs"/>
              </a:rPr>
              <a:t>.</a:t>
            </a:r>
          </a:p>
          <a:p>
            <a:r>
              <a:rPr lang="en-AU" sz="1200" b="0" i="0" kern="1200" dirty="0">
                <a:solidFill>
                  <a:schemeClr val="tx1"/>
                </a:solidFill>
                <a:effectLst/>
                <a:latin typeface="+mn-lt"/>
                <a:ea typeface="+mn-ea"/>
                <a:cs typeface="+mn-cs"/>
              </a:rPr>
              <a:t>Puppet automates server configuration management and deployment. The software enables pulling strings and managing states on multiple systems at once, and the approach reduces manual setup and management of servers individually.</a:t>
            </a:r>
          </a:p>
          <a:p>
            <a:r>
              <a:rPr lang="en-AU" sz="1200" b="0" i="0" kern="1200" dirty="0">
                <a:solidFill>
                  <a:schemeClr val="tx1"/>
                </a:solidFill>
                <a:effectLst/>
                <a:latin typeface="+mn-lt"/>
                <a:ea typeface="+mn-ea"/>
                <a:cs typeface="+mn-cs"/>
              </a:rPr>
              <a:t>Puppet defines the desired state for the system rather than how to get there. The configuration applies to various platforms and devices and maintains the state across the infrastructure. Overall, there’s less need for system administrators to put out fires, allowing the DevOps team to implement new and better server solutions.</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38</a:t>
            </a:fld>
            <a:endParaRPr lang="en-AU"/>
          </a:p>
        </p:txBody>
      </p:sp>
    </p:spTree>
    <p:extLst>
      <p:ext uri="{BB962C8B-B14F-4D97-AF65-F5344CB8AC3E}">
        <p14:creationId xmlns:p14="http://schemas.microsoft.com/office/powerpoint/2010/main" val="3092982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Ansible (2012) can provision the latest cloud platforms, network devices, bare metal servers, virtualized hosts, and hypervisors reliably.</a:t>
            </a:r>
          </a:p>
          <a:p>
            <a:r>
              <a:rPr lang="en-AU" sz="1200" b="0" i="0" kern="1200" dirty="0">
                <a:solidFill>
                  <a:schemeClr val="tx1"/>
                </a:solidFill>
                <a:effectLst/>
                <a:latin typeface="+mn-lt"/>
                <a:ea typeface="+mn-ea"/>
                <a:cs typeface="+mn-cs"/>
              </a:rPr>
              <a:t>After completing bootstrapping, Ansible allows separate teams to connect nodes to the storage. It can add them to a load balancer, or any security patched or other operational tasks. This setup makes Ansible the perfect connecting tool for any process pipeline.</a:t>
            </a:r>
          </a:p>
          <a:p>
            <a:r>
              <a:rPr lang="en-AU" sz="1200" b="0" i="0" kern="1200" dirty="0">
                <a:solidFill>
                  <a:schemeClr val="tx1"/>
                </a:solidFill>
                <a:effectLst/>
                <a:latin typeface="+mn-lt"/>
                <a:ea typeface="+mn-ea"/>
                <a:cs typeface="+mn-cs"/>
              </a:rPr>
              <a:t>It aids in automatically taking bare infrastructure right through to daily management. Provisioning with Ansible, allows users to use a universal, human-readable automation language seamlessly across configuration management, application deployment, and orchestration.</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39</a:t>
            </a:fld>
            <a:endParaRPr lang="en-AU"/>
          </a:p>
        </p:txBody>
      </p:sp>
    </p:spTree>
    <p:extLst>
      <p:ext uri="{BB962C8B-B14F-4D97-AF65-F5344CB8AC3E}">
        <p14:creationId xmlns:p14="http://schemas.microsoft.com/office/powerpoint/2010/main" val="3410144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Terraform (2014). There are certain behaviours not represented in </a:t>
            </a:r>
            <a:r>
              <a:rPr lang="en-AU" sz="1200" b="0" i="0" kern="1200" dirty="0" err="1">
                <a:solidFill>
                  <a:schemeClr val="tx1"/>
                </a:solidFill>
                <a:effectLst/>
                <a:latin typeface="+mn-lt"/>
                <a:ea typeface="+mn-ea"/>
                <a:cs typeface="+mn-cs"/>
              </a:rPr>
              <a:t>Terraform’s</a:t>
            </a:r>
            <a:r>
              <a:rPr lang="en-AU" sz="1200" b="0" i="0" kern="1200" dirty="0">
                <a:solidFill>
                  <a:schemeClr val="tx1"/>
                </a:solidFill>
                <a:effectLst/>
                <a:latin typeface="+mn-lt"/>
                <a:ea typeface="+mn-ea"/>
                <a:cs typeface="+mn-cs"/>
              </a:rPr>
              <a:t> existing declarative model. This setup adds a significant amount of uncertainty and complexity when using Terraform in the following ways:</a:t>
            </a:r>
          </a:p>
          <a:p>
            <a:r>
              <a:rPr lang="en-AU" sz="1200" b="0" i="0" kern="1200" dirty="0">
                <a:solidFill>
                  <a:schemeClr val="tx1"/>
                </a:solidFill>
                <a:effectLst/>
                <a:latin typeface="+mn-lt"/>
                <a:ea typeface="+mn-ea"/>
                <a:cs typeface="+mn-cs"/>
              </a:rPr>
              <a:t>The Terraform model is unable to model the actions of provisioners when it is part of a plan. It requires coordinating more details than what is necessary for normal Terraform usage to use provisioners successfully.</a:t>
            </a:r>
          </a:p>
          <a:p>
            <a:r>
              <a:rPr lang="en-AU" sz="1200" b="0" i="0" kern="1200" dirty="0">
                <a:solidFill>
                  <a:schemeClr val="tx1"/>
                </a:solidFill>
                <a:effectLst/>
                <a:latin typeface="+mn-lt"/>
                <a:ea typeface="+mn-ea"/>
                <a:cs typeface="+mn-cs"/>
              </a:rPr>
              <a:t>It requires additional measures such as granting direct network access to the user’s servers, installing essential external software, and issuing Terraform credentials for logging in.</a:t>
            </a:r>
          </a:p>
          <a:p>
            <a:endParaRPr lang="en-AU" dirty="0"/>
          </a:p>
        </p:txBody>
      </p:sp>
      <p:sp>
        <p:nvSpPr>
          <p:cNvPr id="4" name="Slide Number Placeholder 3"/>
          <p:cNvSpPr>
            <a:spLocks noGrp="1"/>
          </p:cNvSpPr>
          <p:nvPr>
            <p:ph type="sldNum" sz="quarter" idx="5"/>
          </p:nvPr>
        </p:nvSpPr>
        <p:spPr/>
        <p:txBody>
          <a:bodyPr/>
          <a:lstStyle/>
          <a:p>
            <a:fld id="{10A29E61-899D-4DEC-B2DA-C928176A27CF}" type="slidenum">
              <a:rPr lang="en-AU" smtClean="0"/>
              <a:t>40</a:t>
            </a:fld>
            <a:endParaRPr lang="en-AU"/>
          </a:p>
        </p:txBody>
      </p:sp>
    </p:spTree>
    <p:extLst>
      <p:ext uri="{BB962C8B-B14F-4D97-AF65-F5344CB8AC3E}">
        <p14:creationId xmlns:p14="http://schemas.microsoft.com/office/powerpoint/2010/main" val="862691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alpha val="9349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48000" y="324000"/>
            <a:ext cx="6372000" cy="2139553"/>
          </a:xfrm>
        </p:spPr>
        <p:txBody>
          <a:bodyPr anchor="t">
            <a:normAutofit/>
          </a:bodyPr>
          <a:lstStyle>
            <a:lvl1pPr>
              <a:lnSpc>
                <a:spcPct val="80000"/>
              </a:lnSpc>
              <a:defRPr sz="4000" cap="all" baseline="0">
                <a:solidFill>
                  <a:schemeClr val="tx1"/>
                </a:solidFill>
              </a:defRPr>
            </a:lvl1pPr>
          </a:lstStyle>
          <a:p>
            <a:r>
              <a:rPr lang="en-GB" dirty="0"/>
              <a:t>Click here to edit title</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ANU SCHOOL OF COMPUTING   |  COMP 2120 / COMP 6120 | WEEK 6 OF 12: DEVOPS</a:t>
            </a:r>
            <a:endParaRPr lang="en-AU" dirty="0"/>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fld id="{10A01DC5-1685-4615-8240-15192985C6A2}" type="slidenum">
              <a:rPr lang="en-AU" smtClean="0"/>
              <a:pPr/>
              <a:t>‹#›</a:t>
            </a:fld>
            <a:endParaRPr lang="en-AU" dirty="0"/>
          </a:p>
        </p:txBody>
      </p:sp>
      <p:sp>
        <p:nvSpPr>
          <p:cNvPr id="7" name="Date Placeholder 10">
            <a:extLst>
              <a:ext uri="{FF2B5EF4-FFF2-40B4-BE49-F238E27FC236}">
                <a16:creationId xmlns:a16="http://schemas.microsoft.com/office/drawing/2014/main" id="{5014A4F5-33BC-4C41-B1AC-8B957B76357F}"/>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8" name="Text Placeholder 7">
            <a:extLst>
              <a:ext uri="{FF2B5EF4-FFF2-40B4-BE49-F238E27FC236}">
                <a16:creationId xmlns:a16="http://schemas.microsoft.com/office/drawing/2014/main" id="{182DF42F-AFE2-4EF3-B14F-54A469AB5E39}"/>
              </a:ext>
            </a:extLst>
          </p:cNvPr>
          <p:cNvSpPr>
            <a:spLocks noGrp="1"/>
          </p:cNvSpPr>
          <p:nvPr>
            <p:ph type="body" sz="quarter" idx="13" hasCustomPrompt="1"/>
          </p:nvPr>
        </p:nvSpPr>
        <p:spPr>
          <a:xfrm>
            <a:off x="324000" y="324000"/>
            <a:ext cx="1830621" cy="1808163"/>
          </a:xfrm>
        </p:spPr>
        <p:txBody>
          <a:bodyPr>
            <a:normAutofit/>
          </a:bodyPr>
          <a:lstStyle>
            <a:lvl1pPr marL="0" indent="0">
              <a:lnSpc>
                <a:spcPct val="80000"/>
              </a:lnSpc>
              <a:spcAft>
                <a:spcPts val="0"/>
              </a:spcAft>
              <a:buNone/>
              <a:defRPr sz="4000">
                <a:solidFill>
                  <a:schemeClr val="tx1"/>
                </a:solidFill>
              </a:defRPr>
            </a:lvl1pPr>
            <a:lvl2pPr>
              <a:defRPr sz="6400">
                <a:solidFill>
                  <a:schemeClr val="accent1"/>
                </a:solidFill>
              </a:defRPr>
            </a:lvl2pPr>
            <a:lvl3pPr>
              <a:defRPr sz="6400">
                <a:solidFill>
                  <a:schemeClr val="accent1"/>
                </a:solidFill>
              </a:defRPr>
            </a:lvl3pPr>
            <a:lvl4pPr>
              <a:defRPr sz="6400">
                <a:solidFill>
                  <a:schemeClr val="accent1"/>
                </a:solidFill>
              </a:defRPr>
            </a:lvl4pPr>
            <a:lvl5pPr>
              <a:defRPr sz="6400">
                <a:solidFill>
                  <a:schemeClr val="accent1"/>
                </a:solidFill>
              </a:defRPr>
            </a:lvl5pPr>
          </a:lstStyle>
          <a:p>
            <a:pPr lvl="0"/>
            <a:r>
              <a:rPr lang="en-US" dirty="0"/>
              <a:t>#</a:t>
            </a:r>
            <a:endParaRPr lang="en-AU" dirty="0"/>
          </a:p>
        </p:txBody>
      </p:sp>
      <p:sp>
        <p:nvSpPr>
          <p:cNvPr id="10" name="Footer Placeholder 4">
            <a:extLst>
              <a:ext uri="{FF2B5EF4-FFF2-40B4-BE49-F238E27FC236}">
                <a16:creationId xmlns:a16="http://schemas.microsoft.com/office/drawing/2014/main" id="{4964EA38-476C-CD49-A352-6F89EDE05656}"/>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tx2">
                    <a:lumMod val="75000"/>
                  </a:schemeClr>
                </a:solidFill>
              </a:rPr>
              <a:t>CRICOS Provider #00120C</a:t>
            </a:r>
            <a:endParaRPr lang="en-AU" sz="500" dirty="0">
              <a:solidFill>
                <a:schemeClr val="tx2">
                  <a:lumMod val="75000"/>
                </a:schemeClr>
              </a:solidFill>
            </a:endParaRPr>
          </a:p>
        </p:txBody>
      </p:sp>
      <p:sp>
        <p:nvSpPr>
          <p:cNvPr id="15" name="Text Placeholder 14">
            <a:extLst>
              <a:ext uri="{FF2B5EF4-FFF2-40B4-BE49-F238E27FC236}">
                <a16:creationId xmlns:a16="http://schemas.microsoft.com/office/drawing/2014/main" id="{BECF6E0B-FC0B-C1C4-3052-E11CEAD655D2}"/>
              </a:ext>
            </a:extLst>
          </p:cNvPr>
          <p:cNvSpPr>
            <a:spLocks noGrp="1"/>
          </p:cNvSpPr>
          <p:nvPr>
            <p:ph type="body" sz="quarter" idx="14" hasCustomPrompt="1"/>
          </p:nvPr>
        </p:nvSpPr>
        <p:spPr>
          <a:xfrm>
            <a:off x="2448000" y="4270495"/>
            <a:ext cx="6372000" cy="400358"/>
          </a:xfrm>
        </p:spPr>
        <p:txBody>
          <a:bodyPr/>
          <a:lstStyle>
            <a:lvl1pPr marL="0" indent="0">
              <a:buNone/>
              <a:defRPr sz="2400"/>
            </a:lvl1pPr>
            <a:lvl3pPr marL="0" indent="0">
              <a:buNone/>
              <a:defRPr/>
            </a:lvl3pPr>
            <a:lvl4pPr marL="180000" indent="0">
              <a:buNone/>
              <a:defRPr/>
            </a:lvl4pPr>
          </a:lstStyle>
          <a:p>
            <a:pPr lvl="0"/>
            <a:r>
              <a:rPr lang="en-GB" dirty="0"/>
              <a:t>Click here to edit authors</a:t>
            </a:r>
          </a:p>
        </p:txBody>
      </p:sp>
    </p:spTree>
    <p:extLst>
      <p:ext uri="{BB962C8B-B14F-4D97-AF65-F5344CB8AC3E}">
        <p14:creationId xmlns:p14="http://schemas.microsoft.com/office/powerpoint/2010/main" val="45892279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11"/>
          </p:nvPr>
        </p:nvSpPr>
        <p:spPr/>
        <p:txBody>
          <a:bodyPr/>
          <a:lstStyle/>
          <a:p>
            <a:r>
              <a:rPr lang="en-US" dirty="0"/>
              <a:t>ANU SCHOOL OF COMPUTING   |  COMP 2120 / COMP 6120 | WEEK 6 OF 12: DEVOPS</a:t>
            </a:r>
            <a:endParaRPr lang="en-AU" dirty="0"/>
          </a:p>
        </p:txBody>
      </p:sp>
      <p:sp>
        <p:nvSpPr>
          <p:cNvPr id="6" name="Slide Number Placeholder 5"/>
          <p:cNvSpPr>
            <a:spLocks noGrp="1"/>
          </p:cNvSpPr>
          <p:nvPr>
            <p:ph type="sldNum" sz="quarter" idx="12"/>
          </p:nvPr>
        </p:nvSpPr>
        <p:spPr/>
        <p:txBody>
          <a:bodyPr/>
          <a:lstStyle>
            <a:lvl1pPr algn="l">
              <a:defRPr/>
            </a:lvl1pPr>
          </a:lstStyle>
          <a:p>
            <a:fld id="{10A01DC5-1685-4615-8240-15192985C6A2}" type="slidenum">
              <a:rPr lang="en-AU" smtClean="0"/>
              <a:pPr/>
              <a:t>‹#›</a:t>
            </a:fld>
            <a:endParaRPr lang="en-AU"/>
          </a:p>
        </p:txBody>
      </p:sp>
      <p:sp>
        <p:nvSpPr>
          <p:cNvPr id="7" name="Date Placeholder 10">
            <a:extLst>
              <a:ext uri="{FF2B5EF4-FFF2-40B4-BE49-F238E27FC236}">
                <a16:creationId xmlns:a16="http://schemas.microsoft.com/office/drawing/2014/main" id="{72E4F78E-88AE-49DC-94D5-AD2C60619063}"/>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defRPr>
            </a:lvl1pPr>
          </a:lstStyle>
          <a:p>
            <a:endParaRPr lang="en-AU" dirty="0"/>
          </a:p>
        </p:txBody>
      </p:sp>
      <p:sp>
        <p:nvSpPr>
          <p:cNvPr id="11" name="Text Placeholder 7">
            <a:extLst>
              <a:ext uri="{FF2B5EF4-FFF2-40B4-BE49-F238E27FC236}">
                <a16:creationId xmlns:a16="http://schemas.microsoft.com/office/drawing/2014/main" id="{94117324-6B4D-4511-9A09-354F37701177}"/>
              </a:ext>
            </a:extLst>
          </p:cNvPr>
          <p:cNvSpPr>
            <a:spLocks noGrp="1"/>
          </p:cNvSpPr>
          <p:nvPr>
            <p:ph type="body" sz="quarter" idx="13" hasCustomPrompt="1"/>
          </p:nvPr>
        </p:nvSpPr>
        <p:spPr>
          <a:xfrm>
            <a:off x="324000" y="0"/>
            <a:ext cx="8459788" cy="881149"/>
          </a:xfrm>
        </p:spPr>
        <p:txBody>
          <a:bodyPr/>
          <a:lstStyle>
            <a:lvl1pPr marL="0" indent="0">
              <a:lnSpc>
                <a:spcPct val="80000"/>
              </a:lnSpc>
              <a:buNone/>
              <a:defRPr sz="3600">
                <a:solidFill>
                  <a:schemeClr val="accent1"/>
                </a:solidFill>
              </a:defRPr>
            </a:lvl1pPr>
            <a:lvl2pPr marL="0" indent="0">
              <a:buNone/>
              <a:defRPr sz="1800"/>
            </a:lvl2pPr>
            <a:lvl3pPr>
              <a:buNone/>
              <a:defRPr/>
            </a:lvl3pPr>
          </a:lstStyle>
          <a:p>
            <a:pPr lvl="0"/>
            <a:r>
              <a:rPr lang="en-GB" dirty="0"/>
              <a:t>Click here to edit title</a:t>
            </a:r>
          </a:p>
          <a:p>
            <a:pPr lvl="1"/>
            <a:r>
              <a:rPr lang="en-GB" dirty="0"/>
              <a:t>Second level</a:t>
            </a:r>
          </a:p>
        </p:txBody>
      </p:sp>
    </p:spTree>
    <p:extLst>
      <p:ext uri="{BB962C8B-B14F-4D97-AF65-F5344CB8AC3E}">
        <p14:creationId xmlns:p14="http://schemas.microsoft.com/office/powerpoint/2010/main" val="37040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2">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a:prstGeom prst="rect">
            <a:avLst/>
          </a:prstGeom>
        </p:spPr>
        <p:txBody>
          <a:bodyPr anchor="t"/>
          <a:lstStyle>
            <a:lvl1pPr algn="l">
              <a:defRPr sz="225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0C6E37BE-9D7E-B235-0694-7863BB5EA7B0}"/>
              </a:ext>
            </a:extLst>
          </p:cNvPr>
          <p:cNvSpPr>
            <a:spLocks noGrp="1"/>
          </p:cNvSpPr>
          <p:nvPr>
            <p:ph type="ftr" sz="quarter" idx="11"/>
          </p:nvPr>
        </p:nvSpPr>
        <p:spPr>
          <a:xfrm>
            <a:off x="1440000" y="4914000"/>
            <a:ext cx="5400000" cy="108000"/>
          </a:xfrm>
        </p:spPr>
        <p:txBody>
          <a:bodyPr/>
          <a:lstStyle/>
          <a:p>
            <a:r>
              <a:rPr lang="en-US" dirty="0"/>
              <a:t>ANU SCHOOL OF COMPUTING   |  COMP 2120 / COMP 6120 | WEEK 6 OF 12: DEVOPS</a:t>
            </a:r>
            <a:endParaRPr lang="en-AU" dirty="0"/>
          </a:p>
        </p:txBody>
      </p:sp>
      <p:sp>
        <p:nvSpPr>
          <p:cNvPr id="5" name="Slide Number Placeholder 5">
            <a:extLst>
              <a:ext uri="{FF2B5EF4-FFF2-40B4-BE49-F238E27FC236}">
                <a16:creationId xmlns:a16="http://schemas.microsoft.com/office/drawing/2014/main" id="{95CDA3D0-3269-C69D-D438-32446E826695}"/>
              </a:ext>
            </a:extLst>
          </p:cNvPr>
          <p:cNvSpPr>
            <a:spLocks noGrp="1"/>
          </p:cNvSpPr>
          <p:nvPr>
            <p:ph type="sldNum" sz="quarter" idx="12"/>
          </p:nvPr>
        </p:nvSpPr>
        <p:spPr>
          <a:xfrm>
            <a:off x="324000" y="4914000"/>
            <a:ext cx="360000" cy="108000"/>
          </a:xfrm>
        </p:spPr>
        <p:txBody>
          <a:bodyPr/>
          <a:lstStyle>
            <a:lvl1pPr algn="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411095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000" y="0"/>
            <a:ext cx="8460000" cy="881149"/>
          </a:xfrm>
          <a:prstGeom prst="rect">
            <a:avLst/>
          </a:prstGeom>
        </p:spPr>
        <p:txBody>
          <a:bodyPr vert="horz" lIns="0" tIns="0" rIns="0" bIns="0" rtlCol="0" anchor="t">
            <a:normAutofit/>
          </a:bodyPr>
          <a:lstStyle/>
          <a:p>
            <a:r>
              <a:rPr lang="en-GB" dirty="0"/>
              <a:t>Click here to edit title</a:t>
            </a:r>
            <a:endParaRPr lang="en-US" dirty="0"/>
          </a:p>
        </p:txBody>
      </p:sp>
      <p:sp>
        <p:nvSpPr>
          <p:cNvPr id="3" name="Text Placeholder 2"/>
          <p:cNvSpPr>
            <a:spLocks noGrp="1"/>
          </p:cNvSpPr>
          <p:nvPr>
            <p:ph type="body" idx="1"/>
          </p:nvPr>
        </p:nvSpPr>
        <p:spPr>
          <a:xfrm>
            <a:off x="324000" y="881149"/>
            <a:ext cx="8460000" cy="3777361"/>
          </a:xfrm>
          <a:prstGeom prst="rect">
            <a:avLst/>
          </a:prstGeom>
        </p:spPr>
        <p:txBody>
          <a:bodyPr vert="horz" lIns="0" tIns="0" rIns="0" bIns="0" rtlCol="0">
            <a:normAutofit/>
          </a:bodyPr>
          <a:lstStyle/>
          <a:p>
            <a:pPr lvl="0"/>
            <a:r>
              <a:rPr lang="en-GB" dirty="0"/>
              <a:t>Click here to edit text</a:t>
            </a:r>
          </a:p>
          <a:p>
            <a:pPr lvl="1"/>
            <a:r>
              <a:rPr lang="en-GB" dirty="0"/>
              <a:t>Second</a:t>
            </a:r>
          </a:p>
          <a:p>
            <a:pPr lvl="2"/>
            <a:r>
              <a:rPr lang="en-GB" dirty="0"/>
              <a:t>Third</a:t>
            </a:r>
          </a:p>
          <a:p>
            <a:pPr lvl="3"/>
            <a:r>
              <a:rPr lang="en-GB" dirty="0"/>
              <a:t>Fourth</a:t>
            </a:r>
          </a:p>
          <a:p>
            <a:pPr lvl="4"/>
            <a:r>
              <a:rPr lang="en-GB" dirty="0"/>
              <a:t>Fifth</a:t>
            </a:r>
          </a:p>
        </p:txBody>
      </p:sp>
      <p:sp>
        <p:nvSpPr>
          <p:cNvPr id="5" name="Footer Placeholder 4"/>
          <p:cNvSpPr>
            <a:spLocks noGrp="1"/>
          </p:cNvSpPr>
          <p:nvPr>
            <p:ph type="ftr" sz="quarter" idx="3"/>
          </p:nvPr>
        </p:nvSpPr>
        <p:spPr>
          <a:xfrm>
            <a:off x="1440000" y="4914000"/>
            <a:ext cx="5400000" cy="108000"/>
          </a:xfrm>
          <a:prstGeom prst="rect">
            <a:avLst/>
          </a:prstGeom>
        </p:spPr>
        <p:txBody>
          <a:bodyPr vert="horz" lIns="0" tIns="0" rIns="0" bIns="0" rtlCol="0" anchor="t"/>
          <a:lstStyle>
            <a:lvl1pPr algn="l">
              <a:defRPr sz="600" cap="all" baseline="0">
                <a:solidFill>
                  <a:schemeClr val="tx1"/>
                </a:solidFill>
                <a:latin typeface="+mn-lt"/>
              </a:defRPr>
            </a:lvl1pPr>
          </a:lstStyle>
          <a:p>
            <a:r>
              <a:rPr lang="en-US" dirty="0"/>
              <a:t>ANU SCHOOL OF COMPUTING   |  COMP 2120 / COMP 6120 | WEEK 6 OF 12: DEVOPS</a:t>
            </a:r>
            <a:endParaRPr lang="en-AU" dirty="0"/>
          </a:p>
        </p:txBody>
      </p:sp>
      <p:sp>
        <p:nvSpPr>
          <p:cNvPr id="6" name="Slide Number Placeholder 5"/>
          <p:cNvSpPr>
            <a:spLocks noGrp="1"/>
          </p:cNvSpPr>
          <p:nvPr>
            <p:ph type="sldNum" sz="quarter" idx="4"/>
          </p:nvPr>
        </p:nvSpPr>
        <p:spPr>
          <a:xfrm>
            <a:off x="324000" y="4914000"/>
            <a:ext cx="360000" cy="108000"/>
          </a:xfrm>
          <a:prstGeom prst="rect">
            <a:avLst/>
          </a:prstGeom>
        </p:spPr>
        <p:txBody>
          <a:bodyPr vert="horz" lIns="0" tIns="0" rIns="0" bIns="0" rtlCol="0" anchor="t"/>
          <a:lstStyle>
            <a:lvl1pPr algn="l">
              <a:defRPr sz="600" cap="all" baseline="0">
                <a:solidFill>
                  <a:schemeClr val="tx1"/>
                </a:solidFill>
                <a:latin typeface="+mn-lt"/>
              </a:defRPr>
            </a:lvl1pPr>
          </a:lstStyle>
          <a:p>
            <a:fld id="{10A01DC5-1685-4615-8240-15192985C6A2}" type="slidenum">
              <a:rPr lang="en-AU" smtClean="0"/>
              <a:pPr/>
              <a:t>‹#›</a:t>
            </a:fld>
            <a:endParaRPr lang="en-AU" dirty="0"/>
          </a:p>
        </p:txBody>
      </p:sp>
      <p:sp>
        <p:nvSpPr>
          <p:cNvPr id="11" name="Date Placeholder 10">
            <a:extLst>
              <a:ext uri="{FF2B5EF4-FFF2-40B4-BE49-F238E27FC236}">
                <a16:creationId xmlns:a16="http://schemas.microsoft.com/office/drawing/2014/main" id="{32F70BC5-DBE8-42FB-9A35-2E8AC821B1A4}"/>
              </a:ext>
            </a:extLst>
          </p:cNvPr>
          <p:cNvSpPr>
            <a:spLocks noGrp="1"/>
          </p:cNvSpPr>
          <p:nvPr>
            <p:ph type="dt" sz="half" idx="2"/>
          </p:nvPr>
        </p:nvSpPr>
        <p:spPr>
          <a:xfrm>
            <a:off x="7380000" y="4914000"/>
            <a:ext cx="720000" cy="108000"/>
          </a:xfrm>
          <a:prstGeom prst="rect">
            <a:avLst/>
          </a:prstGeom>
        </p:spPr>
        <p:txBody>
          <a:bodyPr vert="horz" lIns="0" tIns="0" rIns="0" bIns="0" rtlCol="0" anchor="ctr"/>
          <a:lstStyle>
            <a:lvl1pPr algn="l">
              <a:defRPr sz="600" cap="all" baseline="0">
                <a:solidFill>
                  <a:schemeClr val="tx1"/>
                </a:solidFill>
                <a:latin typeface="+mn-lt"/>
              </a:defRPr>
            </a:lvl1pPr>
          </a:lstStyle>
          <a:p>
            <a:endParaRPr lang="en-AU" dirty="0"/>
          </a:p>
        </p:txBody>
      </p:sp>
      <p:pic>
        <p:nvPicPr>
          <p:cNvPr id="12" name="Picture 11">
            <a:extLst>
              <a:ext uri="{FF2B5EF4-FFF2-40B4-BE49-F238E27FC236}">
                <a16:creationId xmlns:a16="http://schemas.microsoft.com/office/drawing/2014/main" id="{997071D7-58A8-4D10-B668-7A37D63450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90800"/>
            <a:ext cx="9144000" cy="256032"/>
          </a:xfrm>
          <a:prstGeom prst="rect">
            <a:avLst/>
          </a:prstGeom>
        </p:spPr>
      </p:pic>
      <p:sp>
        <p:nvSpPr>
          <p:cNvPr id="13" name="Footer Placeholder 4">
            <a:extLst>
              <a:ext uri="{FF2B5EF4-FFF2-40B4-BE49-F238E27FC236}">
                <a16:creationId xmlns:a16="http://schemas.microsoft.com/office/drawing/2014/main" id="{6F38DE2A-A10B-154D-A8BE-8E54C3DBFD94}"/>
              </a:ext>
            </a:extLst>
          </p:cNvPr>
          <p:cNvSpPr txBox="1">
            <a:spLocks/>
          </p:cNvSpPr>
          <p:nvPr userDrawn="1"/>
        </p:nvSpPr>
        <p:spPr>
          <a:xfrm>
            <a:off x="7380000" y="5054290"/>
            <a:ext cx="1035570" cy="89210"/>
          </a:xfrm>
          <a:prstGeom prst="rect">
            <a:avLst/>
          </a:prstGeom>
        </p:spPr>
        <p:txBody>
          <a:bodyPr vert="horz" lIns="0" tIns="0" rIns="0" bIns="0" rtlCol="0" anchor="t"/>
          <a:lstStyle>
            <a:defPPr>
              <a:defRPr lang="en-US"/>
            </a:defPPr>
            <a:lvl1pPr marL="0" algn="l" defTabSz="457200" rtl="0" eaLnBrk="1" latinLnBrk="0" hangingPunct="1">
              <a:defRPr sz="600" kern="1200" cap="all" baseline="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500" dirty="0">
                <a:solidFill>
                  <a:schemeClr val="bg2">
                    <a:lumMod val="75000"/>
                  </a:schemeClr>
                </a:solidFill>
              </a:rPr>
              <a:t>CRICOS Provider #00120C</a:t>
            </a:r>
            <a:endParaRPr lang="en-AU" sz="500" dirty="0">
              <a:solidFill>
                <a:schemeClr val="bg2">
                  <a:lumMod val="75000"/>
                </a:schemeClr>
              </a:solidFill>
            </a:endParaRPr>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716" r:id="rId3"/>
  </p:sldLayoutIdLst>
  <p:hf hdr="0" dt="0"/>
  <p:txStyles>
    <p:titleStyle>
      <a:lvl1pPr algn="l" defTabSz="6858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aiatsis.gov.au/explore/map-indigenous-australia"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4.png"/><Relationship Id="rId4" Type="http://schemas.openxmlformats.org/officeDocument/2006/relationships/image" Target="../media/image53.png"/></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5.png"/></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5.png"/></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5.png"/></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CF72-68A1-626F-99DC-88BD1B895FC6}"/>
              </a:ext>
            </a:extLst>
          </p:cNvPr>
          <p:cNvSpPr>
            <a:spLocks noGrp="1"/>
          </p:cNvSpPr>
          <p:nvPr>
            <p:ph type="title"/>
          </p:nvPr>
        </p:nvSpPr>
        <p:spPr/>
        <p:txBody>
          <a:bodyPr/>
          <a:lstStyle/>
          <a:p>
            <a:r>
              <a:rPr lang="en-AU" dirty="0"/>
              <a:t>COMP 2120 / COMP 6120</a:t>
            </a:r>
            <a:br>
              <a:rPr lang="en-AU" dirty="0"/>
            </a:br>
            <a:br>
              <a:rPr lang="en-AU" dirty="0"/>
            </a:br>
            <a:r>
              <a:rPr lang="en-AU" dirty="0" err="1"/>
              <a:t>devops</a:t>
            </a:r>
            <a:endParaRPr lang="en-AU" dirty="0"/>
          </a:p>
        </p:txBody>
      </p:sp>
      <p:sp>
        <p:nvSpPr>
          <p:cNvPr id="3" name="Text Placeholder 2">
            <a:extLst>
              <a:ext uri="{FF2B5EF4-FFF2-40B4-BE49-F238E27FC236}">
                <a16:creationId xmlns:a16="http://schemas.microsoft.com/office/drawing/2014/main" id="{0EDDA104-F162-0D9C-63C7-B34FC7D1A79E}"/>
              </a:ext>
            </a:extLst>
          </p:cNvPr>
          <p:cNvSpPr>
            <a:spLocks noGrp="1"/>
          </p:cNvSpPr>
          <p:nvPr>
            <p:ph type="body" sz="quarter" idx="13"/>
          </p:nvPr>
        </p:nvSpPr>
        <p:spPr/>
        <p:txBody>
          <a:bodyPr/>
          <a:lstStyle/>
          <a:p>
            <a:r>
              <a:rPr lang="en-AU" dirty="0"/>
              <a:t>Week:</a:t>
            </a:r>
          </a:p>
          <a:p>
            <a:r>
              <a:rPr lang="en-AU" dirty="0"/>
              <a:t>6 of 12</a:t>
            </a:r>
          </a:p>
        </p:txBody>
      </p:sp>
      <p:sp>
        <p:nvSpPr>
          <p:cNvPr id="4" name="Text Placeholder 3">
            <a:extLst>
              <a:ext uri="{FF2B5EF4-FFF2-40B4-BE49-F238E27FC236}">
                <a16:creationId xmlns:a16="http://schemas.microsoft.com/office/drawing/2014/main" id="{708EC52B-D2FF-2B46-6ECB-8C47034DD996}"/>
              </a:ext>
            </a:extLst>
          </p:cNvPr>
          <p:cNvSpPr>
            <a:spLocks noGrp="1"/>
          </p:cNvSpPr>
          <p:nvPr>
            <p:ph type="body" sz="quarter" idx="14"/>
          </p:nvPr>
        </p:nvSpPr>
        <p:spPr/>
        <p:txBody>
          <a:bodyPr/>
          <a:lstStyle/>
          <a:p>
            <a:r>
              <a:rPr lang="en-AU" dirty="0"/>
              <a:t>A/Prof Alex Potanin and Dr Melina </a:t>
            </a:r>
            <a:r>
              <a:rPr lang="en-AU" dirty="0" err="1"/>
              <a:t>Vidoni</a:t>
            </a:r>
            <a:endParaRPr lang="en-AU" dirty="0"/>
          </a:p>
        </p:txBody>
      </p:sp>
    </p:spTree>
    <p:extLst>
      <p:ext uri="{BB962C8B-B14F-4D97-AF65-F5344CB8AC3E}">
        <p14:creationId xmlns:p14="http://schemas.microsoft.com/office/powerpoint/2010/main" val="372806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02EDA4-D104-BF78-2FB7-9E29D9C0A7A0}"/>
              </a:ext>
            </a:extLst>
          </p:cNvPr>
          <p:cNvSpPr>
            <a:spLocks noGrp="1"/>
          </p:cNvSpPr>
          <p:nvPr>
            <p:ph idx="1"/>
          </p:nvPr>
        </p:nvSpPr>
        <p:spPr/>
        <p:txBody>
          <a:bodyPr>
            <a:normAutofit fontScale="85000" lnSpcReduction="20000"/>
          </a:bodyPr>
          <a:lstStyle/>
          <a:p>
            <a:r>
              <a:rPr lang="en-AU" b="1" dirty="0"/>
              <a:t>Faster deployment</a:t>
            </a:r>
            <a:br>
              <a:rPr lang="en-AU" dirty="0"/>
            </a:br>
            <a:r>
              <a:rPr lang="en-AU" dirty="0"/>
              <a:t>Software can be deployed to production more quickly because communication delays between the people involved in the process are dramatically reduced.</a:t>
            </a:r>
          </a:p>
          <a:p>
            <a:r>
              <a:rPr lang="en-AU" b="1" dirty="0"/>
              <a:t>Reduced risk</a:t>
            </a:r>
            <a:br>
              <a:rPr lang="en-AU" dirty="0"/>
            </a:br>
            <a:r>
              <a:rPr lang="en-AU" dirty="0"/>
              <a:t>The increment of functionality in each release is small so there is less chance of feature interactions and other changes causing system failures and outages.</a:t>
            </a:r>
          </a:p>
          <a:p>
            <a:r>
              <a:rPr lang="en-AU" b="1" dirty="0"/>
              <a:t>Faster repair</a:t>
            </a:r>
            <a:br>
              <a:rPr lang="en-AU" dirty="0"/>
            </a:br>
            <a:r>
              <a:rPr lang="en-AU" dirty="0"/>
              <a:t>DevOps teams work together to get the software up and running again as soon as possible. There is no need to discover which team were responsible for the problem and to wait for them to fix it.</a:t>
            </a:r>
          </a:p>
          <a:p>
            <a:r>
              <a:rPr lang="en-AU" b="1" dirty="0"/>
              <a:t>More productive teams</a:t>
            </a:r>
            <a:br>
              <a:rPr lang="en-AU" dirty="0"/>
            </a:br>
            <a:r>
              <a:rPr lang="en-AU" dirty="0"/>
              <a:t>DevOps teams are happier and more productive than the teams involved in the separate activities. Because team members are happier, they are less likely to leave to find jobs elsewhere.</a:t>
            </a:r>
          </a:p>
          <a:p>
            <a:endParaRPr lang="en-AU" dirty="0"/>
          </a:p>
          <a:p>
            <a:endParaRPr lang="en-AU" dirty="0"/>
          </a:p>
        </p:txBody>
      </p:sp>
      <p:sp>
        <p:nvSpPr>
          <p:cNvPr id="3" name="Footer Placeholder 2">
            <a:extLst>
              <a:ext uri="{FF2B5EF4-FFF2-40B4-BE49-F238E27FC236}">
                <a16:creationId xmlns:a16="http://schemas.microsoft.com/office/drawing/2014/main" id="{342D2AB9-F2FA-8E31-4F71-8A95AEF10A22}"/>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4" name="Slide Number Placeholder 3">
            <a:extLst>
              <a:ext uri="{FF2B5EF4-FFF2-40B4-BE49-F238E27FC236}">
                <a16:creationId xmlns:a16="http://schemas.microsoft.com/office/drawing/2014/main" id="{F9DABCFB-5823-A4AE-EDB6-F3F0BE3E1B9F}"/>
              </a:ext>
            </a:extLst>
          </p:cNvPr>
          <p:cNvSpPr>
            <a:spLocks noGrp="1"/>
          </p:cNvSpPr>
          <p:nvPr>
            <p:ph type="sldNum" sz="quarter" idx="12"/>
          </p:nvPr>
        </p:nvSpPr>
        <p:spPr/>
        <p:txBody>
          <a:bodyPr/>
          <a:lstStyle/>
          <a:p>
            <a:fld id="{10A01DC5-1685-4615-8240-15192985C6A2}" type="slidenum">
              <a:rPr lang="en-AU" smtClean="0"/>
              <a:pPr/>
              <a:t>10</a:t>
            </a:fld>
            <a:endParaRPr lang="en-AU"/>
          </a:p>
        </p:txBody>
      </p:sp>
      <p:sp>
        <p:nvSpPr>
          <p:cNvPr id="5" name="Text Placeholder 4">
            <a:extLst>
              <a:ext uri="{FF2B5EF4-FFF2-40B4-BE49-F238E27FC236}">
                <a16:creationId xmlns:a16="http://schemas.microsoft.com/office/drawing/2014/main" id="{CB576A25-E7F7-78C4-7B5F-612AAF4202CE}"/>
              </a:ext>
            </a:extLst>
          </p:cNvPr>
          <p:cNvSpPr>
            <a:spLocks noGrp="1"/>
          </p:cNvSpPr>
          <p:nvPr>
            <p:ph type="body" sz="quarter" idx="13"/>
          </p:nvPr>
        </p:nvSpPr>
        <p:spPr/>
        <p:txBody>
          <a:bodyPr/>
          <a:lstStyle/>
          <a:p>
            <a:r>
              <a:rPr lang="en-AU" dirty="0"/>
              <a:t>Benefits of DevOps</a:t>
            </a:r>
          </a:p>
        </p:txBody>
      </p:sp>
      <p:pic>
        <p:nvPicPr>
          <p:cNvPr id="6" name="Picture 5" descr="A picture containing text, stationary, colorful&#10;&#10;Description automatically generated">
            <a:extLst>
              <a:ext uri="{FF2B5EF4-FFF2-40B4-BE49-F238E27FC236}">
                <a16:creationId xmlns:a16="http://schemas.microsoft.com/office/drawing/2014/main" id="{4206DC0E-F2C0-498E-F8DD-9F25D5FA0F96}"/>
              </a:ext>
            </a:extLst>
          </p:cNvPr>
          <p:cNvPicPr>
            <a:picLocks noChangeAspect="1"/>
          </p:cNvPicPr>
          <p:nvPr/>
        </p:nvPicPr>
        <p:blipFill>
          <a:blip r:embed="rId2"/>
          <a:stretch>
            <a:fillRect/>
          </a:stretch>
        </p:blipFill>
        <p:spPr>
          <a:xfrm>
            <a:off x="8129069" y="0"/>
            <a:ext cx="1014931" cy="1126446"/>
          </a:xfrm>
          <a:prstGeom prst="rect">
            <a:avLst/>
          </a:prstGeom>
        </p:spPr>
      </p:pic>
    </p:spTree>
    <p:extLst>
      <p:ext uri="{BB962C8B-B14F-4D97-AF65-F5344CB8AC3E}">
        <p14:creationId xmlns:p14="http://schemas.microsoft.com/office/powerpoint/2010/main" val="30998846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Articulate the various purposes of a design document.</a:t>
            </a:r>
          </a:p>
          <a:p>
            <a:r>
              <a:rPr lang="en-US" dirty="0"/>
              <a:t>Use design documentation to ensure that the correct thing is being implemented. </a:t>
            </a:r>
          </a:p>
          <a:p>
            <a:r>
              <a:rPr lang="en-US" dirty="0"/>
              <a:t>Write useful, clear, high-quality design documentation.</a:t>
            </a:r>
          </a:p>
        </p:txBody>
      </p:sp>
      <p:sp>
        <p:nvSpPr>
          <p:cNvPr id="5" name="Slide Number Placeholder 4"/>
          <p:cNvSpPr>
            <a:spLocks noGrp="1"/>
          </p:cNvSpPr>
          <p:nvPr>
            <p:ph type="sldNum" sz="quarter" idx="12"/>
          </p:nvPr>
        </p:nvSpPr>
        <p:spPr/>
        <p:txBody>
          <a:bodyPr/>
          <a:lstStyle/>
          <a:p>
            <a:fld id="{144252F0-D17C-4770-94A1-410BB905ADF8}" type="slidenum">
              <a:rPr lang="en-US" smtClean="0"/>
              <a:pPr/>
              <a:t>100</a:t>
            </a:fld>
            <a:endParaRPr lang="en-US"/>
          </a:p>
        </p:txBody>
      </p:sp>
      <p:sp>
        <p:nvSpPr>
          <p:cNvPr id="4" name="Text Placeholder 3">
            <a:extLst>
              <a:ext uri="{FF2B5EF4-FFF2-40B4-BE49-F238E27FC236}">
                <a16:creationId xmlns:a16="http://schemas.microsoft.com/office/drawing/2014/main" id="{6BA79D71-EC6C-8DF6-E614-DCFC8D5F7FA8}"/>
              </a:ext>
            </a:extLst>
          </p:cNvPr>
          <p:cNvSpPr>
            <a:spLocks noGrp="1"/>
          </p:cNvSpPr>
          <p:nvPr>
            <p:ph type="body" sz="quarter" idx="13"/>
          </p:nvPr>
        </p:nvSpPr>
        <p:spPr/>
        <p:txBody>
          <a:bodyPr/>
          <a:lstStyle/>
          <a:p>
            <a:r>
              <a:rPr lang="en-AU" dirty="0"/>
              <a:t>Key Points</a:t>
            </a:r>
          </a:p>
        </p:txBody>
      </p:sp>
      <p:pic>
        <p:nvPicPr>
          <p:cNvPr id="6" name="Picture 5" descr="Text&#10;&#10;Description automatically generated">
            <a:extLst>
              <a:ext uri="{FF2B5EF4-FFF2-40B4-BE49-F238E27FC236}">
                <a16:creationId xmlns:a16="http://schemas.microsoft.com/office/drawing/2014/main" id="{4856E96C-4671-BE33-0E53-405146B5D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7" name="Footer Placeholder 6">
            <a:extLst>
              <a:ext uri="{FF2B5EF4-FFF2-40B4-BE49-F238E27FC236}">
                <a16:creationId xmlns:a16="http://schemas.microsoft.com/office/drawing/2014/main" id="{F40FA78D-121D-3C77-BF6D-72C1EE4B0BB5}"/>
              </a:ext>
            </a:extLst>
          </p:cNvPr>
          <p:cNvSpPr>
            <a:spLocks noGrp="1"/>
          </p:cNvSpPr>
          <p:nvPr>
            <p:ph type="ftr" sz="quarter" idx="11"/>
          </p:nvPr>
        </p:nvSpPr>
        <p:spPr/>
        <p:txBody>
          <a:bodyPr/>
          <a:lstStyle/>
          <a:p>
            <a:r>
              <a:rPr lang="en-US"/>
              <a:t>ANU SCHOOL OF COMPUTING   |  COMP 2120 / COMP 6120 | WEEK 6 OF 12: DEVOPS</a:t>
            </a:r>
            <a:endParaRPr lang="en-AU" dirty="0"/>
          </a:p>
        </p:txBody>
      </p:sp>
    </p:spTree>
    <p:extLst>
      <p:ext uri="{BB962C8B-B14F-4D97-AF65-F5344CB8AC3E}">
        <p14:creationId xmlns:p14="http://schemas.microsoft.com/office/powerpoint/2010/main" val="12458516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Understand process aspects of QA</a:t>
            </a:r>
          </a:p>
          <a:p>
            <a:r>
              <a:rPr lang="en-US" dirty="0"/>
              <a:t>Describe the tradeoffs of QA techniques</a:t>
            </a:r>
          </a:p>
          <a:p>
            <a:r>
              <a:rPr lang="en-US" dirty="0"/>
              <a:t>Select an appropriate QA technique for a given project and quality attribute</a:t>
            </a:r>
          </a:p>
          <a:p>
            <a:r>
              <a:rPr lang="en-US" dirty="0"/>
              <a:t>Decide the when and how much of QA</a:t>
            </a:r>
          </a:p>
          <a:p>
            <a:r>
              <a:rPr lang="en-US" dirty="0"/>
              <a:t>Overview of concepts how to enforce QA techniques in a process</a:t>
            </a:r>
          </a:p>
          <a:p>
            <a:r>
              <a:rPr lang="en-US" dirty="0"/>
              <a:t>Understand human and social challenges of adopting QA techniques</a:t>
            </a:r>
          </a:p>
          <a:p>
            <a:r>
              <a:rPr lang="en-US" dirty="0"/>
              <a:t>Understand how process and tool improvement can solve the dilemma between features and quality</a:t>
            </a:r>
          </a:p>
        </p:txBody>
      </p:sp>
      <p:sp>
        <p:nvSpPr>
          <p:cNvPr id="5" name="Slide Number Placeholder 4"/>
          <p:cNvSpPr>
            <a:spLocks noGrp="1"/>
          </p:cNvSpPr>
          <p:nvPr>
            <p:ph type="sldNum" sz="quarter" idx="12"/>
          </p:nvPr>
        </p:nvSpPr>
        <p:spPr/>
        <p:txBody>
          <a:bodyPr/>
          <a:lstStyle/>
          <a:p>
            <a:fld id="{144252F0-D17C-4770-94A1-410BB905ADF8}" type="slidenum">
              <a:rPr lang="en-US" smtClean="0"/>
              <a:pPr/>
              <a:t>101</a:t>
            </a:fld>
            <a:endParaRPr lang="en-US"/>
          </a:p>
        </p:txBody>
      </p:sp>
      <p:sp>
        <p:nvSpPr>
          <p:cNvPr id="4" name="Text Placeholder 3">
            <a:extLst>
              <a:ext uri="{FF2B5EF4-FFF2-40B4-BE49-F238E27FC236}">
                <a16:creationId xmlns:a16="http://schemas.microsoft.com/office/drawing/2014/main" id="{1C4CE555-80FD-2DF9-192B-117ADFA92C3A}"/>
              </a:ext>
            </a:extLst>
          </p:cNvPr>
          <p:cNvSpPr>
            <a:spLocks noGrp="1"/>
          </p:cNvSpPr>
          <p:nvPr>
            <p:ph type="body" sz="quarter" idx="13"/>
          </p:nvPr>
        </p:nvSpPr>
        <p:spPr/>
        <p:txBody>
          <a:bodyPr/>
          <a:lstStyle/>
          <a:p>
            <a:r>
              <a:rPr lang="en-AU" dirty="0"/>
              <a:t>Key Points</a:t>
            </a:r>
          </a:p>
        </p:txBody>
      </p:sp>
      <p:sp>
        <p:nvSpPr>
          <p:cNvPr id="6" name="Footer Placeholder 5">
            <a:extLst>
              <a:ext uri="{FF2B5EF4-FFF2-40B4-BE49-F238E27FC236}">
                <a16:creationId xmlns:a16="http://schemas.microsoft.com/office/drawing/2014/main" id="{2216BFB0-71C3-B208-4F52-E04253E0409F}"/>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7" name="Picture 6" descr="Text&#10;&#10;Description automatically generated">
            <a:extLst>
              <a:ext uri="{FF2B5EF4-FFF2-40B4-BE49-F238E27FC236}">
                <a16:creationId xmlns:a16="http://schemas.microsoft.com/office/drawing/2014/main" id="{730FECB8-2B28-8F90-79C6-DC848D330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5425633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D32531-7BF1-AD52-80FE-EF6A2510C4D8}"/>
              </a:ext>
            </a:extLst>
          </p:cNvPr>
          <p:cNvSpPr>
            <a:spLocks noGrp="1"/>
          </p:cNvSpPr>
          <p:nvPr>
            <p:ph type="sldNum" sz="quarter" idx="12"/>
          </p:nvPr>
        </p:nvSpPr>
        <p:spPr/>
        <p:txBody>
          <a:bodyPr/>
          <a:lstStyle/>
          <a:p>
            <a:fld id="{10A01DC5-1685-4615-8240-15192985C6A2}" type="slidenum">
              <a:rPr lang="en-AU" smtClean="0"/>
              <a:pPr/>
              <a:t>102</a:t>
            </a:fld>
            <a:endParaRPr lang="en-AU"/>
          </a:p>
        </p:txBody>
      </p:sp>
      <p:sp>
        <p:nvSpPr>
          <p:cNvPr id="8" name="Text Placeholder 5">
            <a:extLst>
              <a:ext uri="{FF2B5EF4-FFF2-40B4-BE49-F238E27FC236}">
                <a16:creationId xmlns:a16="http://schemas.microsoft.com/office/drawing/2014/main" id="{42811FBD-C41F-517E-DE74-645BC8E3069B}"/>
              </a:ext>
            </a:extLst>
          </p:cNvPr>
          <p:cNvSpPr txBox="1">
            <a:spLocks/>
          </p:cNvSpPr>
          <p:nvPr/>
        </p:nvSpPr>
        <p:spPr>
          <a:xfrm>
            <a:off x="311700" y="3806115"/>
            <a:ext cx="8435390" cy="605100"/>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dirty="0"/>
              <a:t>End of Monday Lecture/Start of Tuesday Lecture</a:t>
            </a:r>
          </a:p>
        </p:txBody>
      </p:sp>
      <p:sp>
        <p:nvSpPr>
          <p:cNvPr id="6" name="Footer Placeholder 5">
            <a:extLst>
              <a:ext uri="{FF2B5EF4-FFF2-40B4-BE49-F238E27FC236}">
                <a16:creationId xmlns:a16="http://schemas.microsoft.com/office/drawing/2014/main" id="{1A6FF757-ADFC-0C8B-79BF-ADB84498174E}"/>
              </a:ext>
            </a:extLst>
          </p:cNvPr>
          <p:cNvSpPr>
            <a:spLocks noGrp="1"/>
          </p:cNvSpPr>
          <p:nvPr>
            <p:ph type="ftr" sz="quarter" idx="11"/>
          </p:nvPr>
        </p:nvSpPr>
        <p:spPr/>
        <p:txBody>
          <a:bodyPr/>
          <a:lstStyle/>
          <a:p>
            <a:r>
              <a:rPr lang="en-US"/>
              <a:t>ANU SCHOOL OF COMPUTING   |  COMP 2120 / COMP 6120 | WEEK 6 OF 12: DEVOPS</a:t>
            </a:r>
            <a:endParaRPr lang="en-AU" dirty="0"/>
          </a:p>
        </p:txBody>
      </p:sp>
    </p:spTree>
    <p:extLst>
      <p:ext uri="{BB962C8B-B14F-4D97-AF65-F5344CB8AC3E}">
        <p14:creationId xmlns:p14="http://schemas.microsoft.com/office/powerpoint/2010/main" val="3351317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28BAA0-00CF-6CD0-5954-20AA330668B8}"/>
              </a:ext>
            </a:extLst>
          </p:cNvPr>
          <p:cNvSpPr>
            <a:spLocks noGrp="1"/>
          </p:cNvSpPr>
          <p:nvPr>
            <p:ph idx="1"/>
          </p:nvPr>
        </p:nvSpPr>
        <p:spPr/>
        <p:txBody>
          <a:bodyPr>
            <a:normAutofit fontScale="85000" lnSpcReduction="20000"/>
          </a:bodyPr>
          <a:lstStyle/>
          <a:p>
            <a:endParaRPr lang="en-AU" dirty="0"/>
          </a:p>
          <a:p>
            <a:r>
              <a:rPr lang="en-AU" dirty="0"/>
              <a:t>During the development of a software product, the development team will probably create tens of thousands of lines of code and automated tests. </a:t>
            </a:r>
          </a:p>
          <a:p>
            <a:r>
              <a:rPr lang="en-AU" dirty="0"/>
              <a:t>These will be organized into hundreds of files. Dozens of libraries may be used, and several, different programs may be involved in creating and running the code. </a:t>
            </a:r>
          </a:p>
          <a:p>
            <a:r>
              <a:rPr lang="en-AU" dirty="0"/>
              <a:t>Code management is a set of software-supported practices that is used to manage an evolving codebase. </a:t>
            </a:r>
          </a:p>
          <a:p>
            <a:r>
              <a:rPr lang="en-AU" dirty="0"/>
              <a:t>You need code management to ensure that changes made by different developers do not interfere with each other, and to create different product versions. </a:t>
            </a:r>
          </a:p>
          <a:p>
            <a:r>
              <a:rPr lang="en-AU" dirty="0"/>
              <a:t>Code management tools make it easy to create an executable product from its source code files and to run automated tests on that product.</a:t>
            </a:r>
          </a:p>
        </p:txBody>
      </p:sp>
      <p:sp>
        <p:nvSpPr>
          <p:cNvPr id="10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11</a:t>
            </a:fld>
            <a:endParaRPr sz="633" kern="0">
              <a:solidFill>
                <a:srgbClr val="005493"/>
              </a:solidFill>
              <a:latin typeface="Helvetica"/>
              <a:sym typeface="Helvetica"/>
            </a:endParaRPr>
          </a:p>
        </p:txBody>
      </p:sp>
      <p:sp>
        <p:nvSpPr>
          <p:cNvPr id="101" name="During the development of a software product, the development team will probably create tens of thousands of lines of code and automated tests.…"/>
          <p:cNvSpPr txBox="1">
            <a:spLocks noGrp="1"/>
          </p:cNvSpPr>
          <p:nvPr>
            <p:ph type="body" sz="quarter" idx="13"/>
          </p:nvPr>
        </p:nvSpPr>
        <p:spPr>
          <a:prstGeom prst="rect">
            <a:avLst/>
          </a:prstGeom>
        </p:spPr>
        <p:txBody>
          <a:bodyPr>
            <a:normAutofit/>
          </a:bodyPr>
          <a:lstStyle/>
          <a:p>
            <a:r>
              <a:rPr lang="en-AU" dirty="0"/>
              <a:t>Code management</a:t>
            </a:r>
            <a:endParaRPr dirty="0"/>
          </a:p>
        </p:txBody>
      </p:sp>
      <p:sp>
        <p:nvSpPr>
          <p:cNvPr id="3" name="Footer Placeholder 2">
            <a:extLst>
              <a:ext uri="{FF2B5EF4-FFF2-40B4-BE49-F238E27FC236}">
                <a16:creationId xmlns:a16="http://schemas.microsoft.com/office/drawing/2014/main" id="{B88A58B4-CD41-44B7-9673-ED915D844A2F}"/>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BA1715BA-407A-0EB7-B2F4-3CA4C57F1BC9}"/>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C9EC31-F3C2-FE49-FA5E-C9AC27AAD1FD}"/>
              </a:ext>
            </a:extLst>
          </p:cNvPr>
          <p:cNvSpPr>
            <a:spLocks noGrp="1"/>
          </p:cNvSpPr>
          <p:nvPr>
            <p:ph idx="1"/>
          </p:nvPr>
        </p:nvSpPr>
        <p:spPr/>
        <p:txBody>
          <a:bodyPr>
            <a:normAutofit fontScale="70000" lnSpcReduction="20000"/>
          </a:bodyPr>
          <a:lstStyle/>
          <a:p>
            <a:pPr defTabSz="304983">
              <a:spcBef>
                <a:spcPts val="1529"/>
              </a:spcBef>
              <a:defRPr sz="2376"/>
            </a:pPr>
            <a:endParaRPr lang="en-AU" dirty="0"/>
          </a:p>
          <a:p>
            <a:pPr defTabSz="304983">
              <a:spcBef>
                <a:spcPts val="1529"/>
              </a:spcBef>
              <a:defRPr sz="2376"/>
            </a:pPr>
            <a:r>
              <a:rPr lang="en-AU" dirty="0"/>
              <a:t>Alice and Bob worked for a company called </a:t>
            </a:r>
            <a:r>
              <a:rPr lang="en-AU" dirty="0" err="1"/>
              <a:t>FinanceMadeSimple</a:t>
            </a:r>
            <a:r>
              <a:rPr lang="en-AU" dirty="0"/>
              <a:t> and were team members involved in developing a personal finance product. Alice discovered a bug in a module called </a:t>
            </a:r>
            <a:r>
              <a:rPr lang="en-AU" dirty="0" err="1"/>
              <a:t>TaxReturnPreparation</a:t>
            </a:r>
            <a:r>
              <a:rPr lang="en-AU" dirty="0"/>
              <a:t>. The bug was that a tax return was reported as filed but, sometimes, it was not actually sent to the tax office. She edited the module to fix the bug. Bob was working on the user interface for the system and was also working on </a:t>
            </a:r>
            <a:r>
              <a:rPr lang="en-AU" dirty="0" err="1"/>
              <a:t>TaxReturnPreparation</a:t>
            </a:r>
            <a:r>
              <a:rPr lang="en-AU" dirty="0"/>
              <a:t>. Unfortunately, he took a copy before Alice had fixed the bug and, after making his changes, he saved the module. This overwrote Alice’s changes but she was not aware of this. </a:t>
            </a:r>
          </a:p>
          <a:p>
            <a:pPr defTabSz="304983">
              <a:spcBef>
                <a:spcPts val="1529"/>
              </a:spcBef>
              <a:defRPr sz="2376"/>
            </a:pPr>
            <a:r>
              <a:rPr lang="en-AU" dirty="0"/>
              <a:t>The product tests did not reveal the bug as it was an intermittent failure that depended on the sections of the tax return form that had been completed. The product was launched with the bug. For most users, everything worked OK. However, for a small number of users, their tax returns were not filed and they were fined by the revenue service. The subsequent investigation showed the software company was negligent. This was widely publicised and, as well as a fine from the tax authorities,  users lost confidence in the software. Many switched to a rival product. </a:t>
            </a:r>
            <a:r>
              <a:rPr lang="en-AU" dirty="0" err="1"/>
              <a:t>FinanceMadeSimple</a:t>
            </a:r>
            <a:r>
              <a:rPr lang="en-AU" dirty="0"/>
              <a:t> failed and both Bob and Alice lost their jobs.</a:t>
            </a:r>
          </a:p>
        </p:txBody>
      </p:sp>
      <p:sp>
        <p:nvSpPr>
          <p:cNvPr id="10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12</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0598A370-A9B8-CAD8-701B-292848F23A95}"/>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FAE6560D-05BD-FE50-61D2-EA893601AD61}"/>
              </a:ext>
            </a:extLst>
          </p:cNvPr>
          <p:cNvSpPr>
            <a:spLocks noGrp="1"/>
          </p:cNvSpPr>
          <p:nvPr>
            <p:ph type="body" sz="quarter" idx="13"/>
          </p:nvPr>
        </p:nvSpPr>
        <p:spPr/>
        <p:txBody>
          <a:bodyPr/>
          <a:lstStyle/>
          <a:p>
            <a:r>
              <a:rPr lang="en-AU" dirty="0"/>
              <a:t>A code management problem</a:t>
            </a:r>
          </a:p>
        </p:txBody>
      </p:sp>
      <p:pic>
        <p:nvPicPr>
          <p:cNvPr id="6" name="Picture 5" descr="A picture containing text, stationary, colorful&#10;&#10;Description automatically generated">
            <a:extLst>
              <a:ext uri="{FF2B5EF4-FFF2-40B4-BE49-F238E27FC236}">
                <a16:creationId xmlns:a16="http://schemas.microsoft.com/office/drawing/2014/main" id="{5410D268-5AE3-79EF-5FF7-AA151BE1CE0C}"/>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3D1AC9-4FE6-4033-430D-5E49E0FE3891}"/>
              </a:ext>
            </a:extLst>
          </p:cNvPr>
          <p:cNvSpPr>
            <a:spLocks noGrp="1"/>
          </p:cNvSpPr>
          <p:nvPr>
            <p:ph idx="1"/>
          </p:nvPr>
        </p:nvSpPr>
        <p:spPr/>
        <p:txBody>
          <a:bodyPr/>
          <a:lstStyle/>
          <a:p>
            <a:r>
              <a:rPr lang="en-AU" dirty="0"/>
              <a:t>Source code management, combined with automated system building, is essential for professional software engineering. </a:t>
            </a:r>
          </a:p>
          <a:p>
            <a:r>
              <a:rPr lang="en-AU" dirty="0"/>
              <a:t>In companies that use DevOps, a modern code management system is a fundamental requirement for ‘automating everything’. </a:t>
            </a:r>
          </a:p>
          <a:p>
            <a:r>
              <a:rPr lang="en-AU" dirty="0"/>
              <a:t>Not only does it store the project code that is ultimately deployed, it also stores all other information that is used in DevOps processes. </a:t>
            </a:r>
          </a:p>
          <a:p>
            <a:r>
              <a:rPr lang="en-AU" dirty="0"/>
              <a:t>DevOps automation and measurement tools all interact with the code management system</a:t>
            </a:r>
          </a:p>
        </p:txBody>
      </p:sp>
      <p:sp>
        <p:nvSpPr>
          <p:cNvPr id="11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13</a:t>
            </a:fld>
            <a:endParaRPr sz="633" kern="0">
              <a:solidFill>
                <a:srgbClr val="005493"/>
              </a:solidFill>
              <a:latin typeface="Helvetica"/>
              <a:sym typeface="Helvetica"/>
            </a:endParaRPr>
          </a:p>
        </p:txBody>
      </p:sp>
      <p:sp>
        <p:nvSpPr>
          <p:cNvPr id="109" name="Source code management, combined with automated system building, is essential for professional software engineering.…"/>
          <p:cNvSpPr txBox="1">
            <a:spLocks noGrp="1"/>
          </p:cNvSpPr>
          <p:nvPr>
            <p:ph type="body" sz="quarter" idx="13"/>
          </p:nvPr>
        </p:nvSpPr>
        <p:spPr>
          <a:prstGeom prst="rect">
            <a:avLst/>
          </a:prstGeom>
        </p:spPr>
        <p:txBody>
          <a:bodyPr>
            <a:normAutofit/>
          </a:bodyPr>
          <a:lstStyle/>
          <a:p>
            <a:r>
              <a:rPr lang="en-AU" dirty="0"/>
              <a:t>Code management and DevOps</a:t>
            </a:r>
            <a:endParaRPr dirty="0"/>
          </a:p>
        </p:txBody>
      </p:sp>
      <p:sp>
        <p:nvSpPr>
          <p:cNvPr id="3" name="Footer Placeholder 2">
            <a:extLst>
              <a:ext uri="{FF2B5EF4-FFF2-40B4-BE49-F238E27FC236}">
                <a16:creationId xmlns:a16="http://schemas.microsoft.com/office/drawing/2014/main" id="{F7A0C59F-5D08-E6B8-7C2C-C639B74614C2}"/>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42FC055A-7384-6890-56E2-FB6CDEDED3D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14</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E47FEB2F-9AE3-7D46-D8A2-984EE1DBE688}"/>
              </a:ext>
            </a:extLst>
          </p:cNvPr>
          <p:cNvSpPr>
            <a:spLocks noGrp="1"/>
          </p:cNvSpPr>
          <p:nvPr>
            <p:ph type="body" sz="quarter" idx="13"/>
          </p:nvPr>
        </p:nvSpPr>
        <p:spPr/>
        <p:txBody>
          <a:bodyPr/>
          <a:lstStyle/>
          <a:p>
            <a:r>
              <a:rPr lang="en-AU" dirty="0"/>
              <a:t>Code management and DevOps</a:t>
            </a:r>
          </a:p>
        </p:txBody>
      </p:sp>
      <p:pic>
        <p:nvPicPr>
          <p:cNvPr id="5" name="Picture 4">
            <a:extLst>
              <a:ext uri="{FF2B5EF4-FFF2-40B4-BE49-F238E27FC236}">
                <a16:creationId xmlns:a16="http://schemas.microsoft.com/office/drawing/2014/main" id="{7F99FF15-11DB-8E48-A408-4134F764839A}"/>
              </a:ext>
            </a:extLst>
          </p:cNvPr>
          <p:cNvPicPr>
            <a:picLocks noChangeAspect="1"/>
          </p:cNvPicPr>
          <p:nvPr/>
        </p:nvPicPr>
        <p:blipFill rotWithShape="1">
          <a:blip r:embed="rId2">
            <a:extLst>
              <a:ext uri="{28A0092B-C50C-407E-A947-70E740481C1C}">
                <a14:useLocalDpi xmlns:a14="http://schemas.microsoft.com/office/drawing/2010/main" val="0"/>
              </a:ext>
            </a:extLst>
          </a:blip>
          <a:srcRect l="6361" t="8539" r="8310" b="45912"/>
          <a:stretch/>
        </p:blipFill>
        <p:spPr>
          <a:xfrm>
            <a:off x="1745974" y="656113"/>
            <a:ext cx="5652053" cy="4096261"/>
          </a:xfrm>
          <a:prstGeom prst="rect">
            <a:avLst/>
          </a:prstGeom>
        </p:spPr>
      </p:pic>
      <p:sp>
        <p:nvSpPr>
          <p:cNvPr id="4" name="Footer Placeholder 3">
            <a:extLst>
              <a:ext uri="{FF2B5EF4-FFF2-40B4-BE49-F238E27FC236}">
                <a16:creationId xmlns:a16="http://schemas.microsoft.com/office/drawing/2014/main" id="{5718F0F9-2CC2-85CB-DEAD-01426BDF2001}"/>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4BA67AF8-865E-AD23-C557-C42B0FC7732A}"/>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A4C3DD-2AA2-3907-DED7-52D64BD1BD85}"/>
              </a:ext>
            </a:extLst>
          </p:cNvPr>
          <p:cNvSpPr>
            <a:spLocks noGrp="1"/>
          </p:cNvSpPr>
          <p:nvPr>
            <p:ph idx="1"/>
          </p:nvPr>
        </p:nvSpPr>
        <p:spPr/>
        <p:txBody>
          <a:bodyPr/>
          <a:lstStyle/>
          <a:p>
            <a:endParaRPr lang="en-AU" dirty="0"/>
          </a:p>
          <a:p>
            <a:r>
              <a:rPr lang="en-AU" dirty="0"/>
              <a:t>Code management systems provide a set of features that support four general areas:</a:t>
            </a:r>
          </a:p>
          <a:p>
            <a:pPr lvl="1"/>
            <a:r>
              <a:rPr lang="en-AU" b="1" dirty="0"/>
              <a:t>Code transfer</a:t>
            </a:r>
            <a:r>
              <a:rPr lang="en-AU" dirty="0"/>
              <a:t> Developers take code into their personal file store to work on it then return it to the shared code management system.</a:t>
            </a:r>
          </a:p>
          <a:p>
            <a:pPr lvl="1"/>
            <a:r>
              <a:rPr lang="en-AU" b="1" dirty="0"/>
              <a:t>Version storage and retrieval</a:t>
            </a:r>
            <a:r>
              <a:rPr lang="en-AU" dirty="0"/>
              <a:t> Files may be stored in several different versions and specific versions of these files can be retrieved.</a:t>
            </a:r>
          </a:p>
          <a:p>
            <a:pPr lvl="1"/>
            <a:r>
              <a:rPr lang="en-AU" b="1" dirty="0"/>
              <a:t>Merging and branching</a:t>
            </a:r>
            <a:r>
              <a:rPr lang="en-AU" dirty="0"/>
              <a:t> Parallel development branches may be created for concurrent working. Changes made by developers in different branches may be merged.</a:t>
            </a:r>
          </a:p>
          <a:p>
            <a:pPr lvl="1"/>
            <a:r>
              <a:rPr lang="en-AU" b="1" dirty="0"/>
              <a:t>Version information</a:t>
            </a:r>
            <a:r>
              <a:rPr lang="en-AU" dirty="0"/>
              <a:t> Information about the different versions maintained in the system may be stored and retrieved</a:t>
            </a:r>
          </a:p>
        </p:txBody>
      </p:sp>
      <p:sp>
        <p:nvSpPr>
          <p:cNvPr id="11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15</a:t>
            </a:fld>
            <a:endParaRPr sz="633" kern="0">
              <a:solidFill>
                <a:srgbClr val="005493"/>
              </a:solidFill>
              <a:latin typeface="Helvetica"/>
              <a:sym typeface="Helvetica"/>
            </a:endParaRPr>
          </a:p>
        </p:txBody>
      </p:sp>
      <p:sp>
        <p:nvSpPr>
          <p:cNvPr id="117" name="Code management systems provide a set of features that support four general areas:…"/>
          <p:cNvSpPr txBox="1">
            <a:spLocks noGrp="1"/>
          </p:cNvSpPr>
          <p:nvPr>
            <p:ph type="body" sz="quarter" idx="13"/>
          </p:nvPr>
        </p:nvSpPr>
        <p:spPr>
          <a:prstGeom prst="rect">
            <a:avLst/>
          </a:prstGeom>
        </p:spPr>
        <p:txBody>
          <a:bodyPr>
            <a:normAutofit/>
          </a:bodyPr>
          <a:lstStyle/>
          <a:p>
            <a:r>
              <a:rPr lang="en-AU" dirty="0"/>
              <a:t>Code management fundamentals</a:t>
            </a:r>
            <a:endParaRPr dirty="0"/>
          </a:p>
        </p:txBody>
      </p:sp>
      <p:sp>
        <p:nvSpPr>
          <p:cNvPr id="3" name="Footer Placeholder 2">
            <a:extLst>
              <a:ext uri="{FF2B5EF4-FFF2-40B4-BE49-F238E27FC236}">
                <a16:creationId xmlns:a16="http://schemas.microsoft.com/office/drawing/2014/main" id="{6D369DC9-38E0-0555-86C3-4FCCBD205DEB}"/>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C880707D-A0D9-FEFE-06DA-F16491171849}"/>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3DF05-428A-C22E-E32E-81A4FCC63B92}"/>
              </a:ext>
            </a:extLst>
          </p:cNvPr>
          <p:cNvSpPr>
            <a:spLocks noGrp="1"/>
          </p:cNvSpPr>
          <p:nvPr>
            <p:ph idx="1"/>
          </p:nvPr>
        </p:nvSpPr>
        <p:spPr/>
        <p:txBody>
          <a:bodyPr>
            <a:normAutofit fontScale="92500" lnSpcReduction="20000"/>
          </a:bodyPr>
          <a:lstStyle/>
          <a:p>
            <a:endParaRPr lang="en-AU" dirty="0"/>
          </a:p>
          <a:p>
            <a:r>
              <a:rPr lang="en-AU" dirty="0"/>
              <a:t>All source code management systems have the general form shown on an earlier slide: with a shared repository and a set of features to manage the files in that repository:</a:t>
            </a:r>
          </a:p>
          <a:p>
            <a:pPr lvl="1"/>
            <a:r>
              <a:rPr lang="en-AU" dirty="0"/>
              <a:t>All source code files and file versions are stored in the repository, as are other artefacts such as configuration files, build scripts, shared libraries and versions of tools used. </a:t>
            </a:r>
          </a:p>
          <a:p>
            <a:pPr lvl="1"/>
            <a:r>
              <a:rPr lang="en-AU" dirty="0"/>
              <a:t>The repository includes a database of information about the stored files such as version information, information about who has changed the files, what changes were made at what times, and so on.</a:t>
            </a:r>
          </a:p>
          <a:p>
            <a:r>
              <a:rPr lang="en-AU" dirty="0"/>
              <a:t>Files can be transferred to and from the repository and information about the different versions of files and their relationships may be updated. </a:t>
            </a:r>
          </a:p>
          <a:p>
            <a:pPr lvl="1"/>
            <a:r>
              <a:rPr lang="en-AU" dirty="0"/>
              <a:t>Specific versions of files and information about these versions can always be retrieved from the repository.</a:t>
            </a:r>
          </a:p>
        </p:txBody>
      </p:sp>
      <p:sp>
        <p:nvSpPr>
          <p:cNvPr id="12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16</a:t>
            </a:fld>
            <a:endParaRPr sz="633" kern="0">
              <a:solidFill>
                <a:srgbClr val="005493"/>
              </a:solidFill>
              <a:latin typeface="Helvetica"/>
              <a:sym typeface="Helvetica"/>
            </a:endParaRPr>
          </a:p>
        </p:txBody>
      </p:sp>
      <p:sp>
        <p:nvSpPr>
          <p:cNvPr id="121" name="All source code management systems have the general form shown in Figure 10.3. with a shared repository and a set of features to manage the files in that repository:…"/>
          <p:cNvSpPr txBox="1">
            <a:spLocks noGrp="1"/>
          </p:cNvSpPr>
          <p:nvPr>
            <p:ph type="body" sz="quarter" idx="13"/>
          </p:nvPr>
        </p:nvSpPr>
        <p:spPr>
          <a:prstGeom prst="rect">
            <a:avLst/>
          </a:prstGeom>
        </p:spPr>
        <p:txBody>
          <a:bodyPr>
            <a:normAutofit/>
          </a:bodyPr>
          <a:lstStyle/>
          <a:p>
            <a:r>
              <a:rPr lang="en-AU" dirty="0"/>
              <a:t>Code repository</a:t>
            </a:r>
            <a:endParaRPr dirty="0"/>
          </a:p>
        </p:txBody>
      </p:sp>
      <p:sp>
        <p:nvSpPr>
          <p:cNvPr id="3" name="Footer Placeholder 2">
            <a:extLst>
              <a:ext uri="{FF2B5EF4-FFF2-40B4-BE49-F238E27FC236}">
                <a16:creationId xmlns:a16="http://schemas.microsoft.com/office/drawing/2014/main" id="{BBF0BD2D-9E1F-9275-706B-C89378D17922}"/>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B2065E34-9895-DD2E-5D30-4607B268F31E}"/>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A1AD28-BB8A-D35F-1733-B5B3A3A5D2D8}"/>
              </a:ext>
            </a:extLst>
          </p:cNvPr>
          <p:cNvSpPr>
            <a:spLocks noGrp="1"/>
          </p:cNvSpPr>
          <p:nvPr>
            <p:ph idx="1"/>
          </p:nvPr>
        </p:nvSpPr>
        <p:spPr/>
        <p:txBody>
          <a:bodyPr>
            <a:normAutofit fontScale="62500" lnSpcReduction="20000"/>
          </a:bodyPr>
          <a:lstStyle/>
          <a:p>
            <a:pPr defTabSz="289580">
              <a:spcBef>
                <a:spcPts val="1477"/>
              </a:spcBef>
              <a:defRPr sz="2256"/>
            </a:pPr>
            <a:r>
              <a:rPr lang="en-AU" b="1" i="1" dirty="0"/>
              <a:t>Version and release identification</a:t>
            </a:r>
            <a:br>
              <a:rPr lang="en-AU" dirty="0"/>
            </a:br>
            <a:r>
              <a:rPr lang="en-AU" dirty="0"/>
              <a:t>Managed versions of a code file are uniquely identified when they are submitted to the system and can be retrieved using their identifier and other file attributes.</a:t>
            </a:r>
          </a:p>
          <a:p>
            <a:pPr defTabSz="289580">
              <a:spcBef>
                <a:spcPts val="1477"/>
              </a:spcBef>
              <a:defRPr sz="2256"/>
            </a:pPr>
            <a:r>
              <a:rPr lang="en-AU" b="1" i="1" dirty="0"/>
              <a:t>Change history recording</a:t>
            </a:r>
            <a:br>
              <a:rPr lang="en-AU" dirty="0"/>
            </a:br>
            <a:r>
              <a:rPr lang="en-AU" dirty="0"/>
              <a:t>The reasons why changes to a code file have been made are recorded and maintained.  </a:t>
            </a:r>
          </a:p>
          <a:p>
            <a:pPr defTabSz="289580">
              <a:spcBef>
                <a:spcPts val="1477"/>
              </a:spcBef>
              <a:defRPr sz="2256"/>
            </a:pPr>
            <a:r>
              <a:rPr lang="en-AU" b="1" i="1" dirty="0"/>
              <a:t>Independent development</a:t>
            </a:r>
            <a:br>
              <a:rPr lang="en-AU" dirty="0"/>
            </a:br>
            <a:r>
              <a:rPr lang="en-AU" dirty="0"/>
              <a:t>Several developers can work on the same code file at the same time. When this is submitted to the code management system, a new version is created so that files are never overwritten by later changes.</a:t>
            </a:r>
          </a:p>
          <a:p>
            <a:pPr defTabSz="289580">
              <a:spcBef>
                <a:spcPts val="1477"/>
              </a:spcBef>
              <a:defRPr sz="2256"/>
            </a:pPr>
            <a:r>
              <a:rPr lang="en-AU" b="1" i="1" dirty="0"/>
              <a:t>Project support</a:t>
            </a:r>
            <a:br>
              <a:rPr lang="en-AU" dirty="0"/>
            </a:br>
            <a:r>
              <a:rPr lang="en-AU" dirty="0"/>
              <a:t>All of the files associated with a project may be checked out at the same time. There is no need to check out files one at a time.</a:t>
            </a:r>
          </a:p>
          <a:p>
            <a:pPr defTabSz="289580">
              <a:spcBef>
                <a:spcPts val="1477"/>
              </a:spcBef>
              <a:defRPr sz="2256"/>
            </a:pPr>
            <a:r>
              <a:rPr lang="en-AU" b="1" i="1" dirty="0"/>
              <a:t>Storage management</a:t>
            </a:r>
            <a:br>
              <a:rPr lang="en-AU" dirty="0"/>
            </a:br>
            <a:r>
              <a:rPr lang="en-AU" dirty="0"/>
              <a:t>The code management system includes efficient storage mechanisms so that it doesn’t keep multiple copies of files that have only small differences.</a:t>
            </a:r>
          </a:p>
        </p:txBody>
      </p:sp>
      <p:sp>
        <p:nvSpPr>
          <p:cNvPr id="12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17</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A357246F-8C0C-4B1F-93C8-E15003B1AE72}"/>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92C1C9BF-C2A3-F085-714E-47A3330F84B0}"/>
              </a:ext>
            </a:extLst>
          </p:cNvPr>
          <p:cNvSpPr>
            <a:spLocks noGrp="1"/>
          </p:cNvSpPr>
          <p:nvPr>
            <p:ph type="body" sz="quarter" idx="13"/>
          </p:nvPr>
        </p:nvSpPr>
        <p:spPr/>
        <p:txBody>
          <a:bodyPr>
            <a:normAutofit/>
          </a:bodyPr>
          <a:lstStyle/>
          <a:p>
            <a:r>
              <a:rPr lang="en-AU" dirty="0"/>
              <a:t>Features of code management systems</a:t>
            </a:r>
          </a:p>
        </p:txBody>
      </p:sp>
      <p:pic>
        <p:nvPicPr>
          <p:cNvPr id="6" name="Picture 5" descr="A picture containing text, stationary, colorful&#10;&#10;Description automatically generated">
            <a:extLst>
              <a:ext uri="{FF2B5EF4-FFF2-40B4-BE49-F238E27FC236}">
                <a16:creationId xmlns:a16="http://schemas.microsoft.com/office/drawing/2014/main" id="{89C3FC6F-2749-0C50-5EF0-30B04522DEAE}"/>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6F3BDE-5DA4-9009-31A7-F97F1DA51880}"/>
              </a:ext>
            </a:extLst>
          </p:cNvPr>
          <p:cNvSpPr>
            <a:spLocks noGrp="1"/>
          </p:cNvSpPr>
          <p:nvPr>
            <p:ph idx="1"/>
          </p:nvPr>
        </p:nvSpPr>
        <p:spPr/>
        <p:txBody>
          <a:bodyPr>
            <a:normAutofit lnSpcReduction="10000"/>
          </a:bodyPr>
          <a:lstStyle/>
          <a:p>
            <a:r>
              <a:rPr lang="en-AU" dirty="0"/>
              <a:t>In 2005, Linus Torvalds, the developer of Linux, revolutionised source code management by developing a distributed version control system (DVCS) called Git to manage the code of the Linux kernel. </a:t>
            </a:r>
          </a:p>
          <a:p>
            <a:r>
              <a:rPr lang="en-AU" dirty="0"/>
              <a:t>This was geared to supporting large-scale open source development. It took advantage of the fact that storage costs had fallen to such an extent that most users did not have to be concerned with local storage management. </a:t>
            </a:r>
          </a:p>
          <a:p>
            <a:r>
              <a:rPr lang="en-AU" dirty="0"/>
              <a:t>Instead of only keeping the copies of the files that users are working on, Git maintains a clone of the repository on every user’s computer</a:t>
            </a:r>
          </a:p>
        </p:txBody>
      </p:sp>
      <p:sp>
        <p:nvSpPr>
          <p:cNvPr id="13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18</a:t>
            </a:fld>
            <a:endParaRPr sz="633" kern="0">
              <a:solidFill>
                <a:srgbClr val="005493"/>
              </a:solidFill>
              <a:latin typeface="Helvetica"/>
              <a:sym typeface="Helvetica"/>
            </a:endParaRPr>
          </a:p>
        </p:txBody>
      </p:sp>
      <p:sp>
        <p:nvSpPr>
          <p:cNvPr id="129" name="In 2005, Linus Torvalds, the developer of Linux, revolutionized source code management by developing a distributed version control system (DVCS) called Git to manage the code of the Linux kernel.…"/>
          <p:cNvSpPr txBox="1">
            <a:spLocks noGrp="1"/>
          </p:cNvSpPr>
          <p:nvPr>
            <p:ph type="body" sz="quarter" idx="13"/>
          </p:nvPr>
        </p:nvSpPr>
        <p:spPr>
          <a:prstGeom prst="rect">
            <a:avLst/>
          </a:prstGeom>
        </p:spPr>
        <p:txBody>
          <a:bodyPr>
            <a:normAutofit/>
          </a:bodyPr>
          <a:lstStyle/>
          <a:p>
            <a:r>
              <a:rPr lang="en-AU" dirty="0"/>
              <a:t>Git</a:t>
            </a:r>
            <a:endParaRPr dirty="0"/>
          </a:p>
        </p:txBody>
      </p:sp>
      <p:sp>
        <p:nvSpPr>
          <p:cNvPr id="3" name="Footer Placeholder 2">
            <a:extLst>
              <a:ext uri="{FF2B5EF4-FFF2-40B4-BE49-F238E27FC236}">
                <a16:creationId xmlns:a16="http://schemas.microsoft.com/office/drawing/2014/main" id="{CBB03200-ED89-18EC-266E-938246FA2E43}"/>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04277391-6983-D13D-D82D-F0737598AC7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19</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21EB1E58-9FEF-608C-E21E-547197CCD92A}"/>
              </a:ext>
            </a:extLst>
          </p:cNvPr>
          <p:cNvSpPr>
            <a:spLocks noGrp="1"/>
          </p:cNvSpPr>
          <p:nvPr>
            <p:ph type="body" sz="quarter" idx="13"/>
          </p:nvPr>
        </p:nvSpPr>
        <p:spPr/>
        <p:txBody>
          <a:bodyPr/>
          <a:lstStyle/>
          <a:p>
            <a:r>
              <a:rPr lang="en-AU" dirty="0"/>
              <a:t>Repository cloning in Git</a:t>
            </a:r>
          </a:p>
        </p:txBody>
      </p:sp>
      <p:pic>
        <p:nvPicPr>
          <p:cNvPr id="5" name="Picture 4">
            <a:extLst>
              <a:ext uri="{FF2B5EF4-FFF2-40B4-BE49-F238E27FC236}">
                <a16:creationId xmlns:a16="http://schemas.microsoft.com/office/drawing/2014/main" id="{BC80D5A1-40FB-424E-955D-35F868B34199}"/>
              </a:ext>
            </a:extLst>
          </p:cNvPr>
          <p:cNvPicPr>
            <a:picLocks noChangeAspect="1"/>
          </p:cNvPicPr>
          <p:nvPr/>
        </p:nvPicPr>
        <p:blipFill rotWithShape="1">
          <a:blip r:embed="rId2">
            <a:extLst>
              <a:ext uri="{28A0092B-C50C-407E-A947-70E740481C1C}">
                <a14:useLocalDpi xmlns:a14="http://schemas.microsoft.com/office/drawing/2010/main" val="0"/>
              </a:ext>
            </a:extLst>
          </a:blip>
          <a:srcRect l="12605" t="16203" r="12176" b="22919"/>
          <a:stretch/>
        </p:blipFill>
        <p:spPr>
          <a:xfrm>
            <a:off x="2289220" y="315087"/>
            <a:ext cx="4284494" cy="4707863"/>
          </a:xfrm>
          <a:prstGeom prst="rect">
            <a:avLst/>
          </a:prstGeom>
        </p:spPr>
      </p:pic>
      <p:sp>
        <p:nvSpPr>
          <p:cNvPr id="4" name="Footer Placeholder 3">
            <a:extLst>
              <a:ext uri="{FF2B5EF4-FFF2-40B4-BE49-F238E27FC236}">
                <a16:creationId xmlns:a16="http://schemas.microsoft.com/office/drawing/2014/main" id="{3164FA91-0944-7935-1547-142F6CC31625}"/>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97CB4412-4C90-B5A8-3398-9891DA024B3D}"/>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866387-7A54-50CB-D16F-47DB345AE8F1}"/>
              </a:ext>
            </a:extLst>
          </p:cNvPr>
          <p:cNvSpPr>
            <a:spLocks noGrp="1"/>
          </p:cNvSpPr>
          <p:nvPr>
            <p:ph type="sldNum" sz="quarter" idx="12"/>
          </p:nvPr>
        </p:nvSpPr>
        <p:spPr/>
        <p:txBody>
          <a:bodyPr/>
          <a:lstStyle/>
          <a:p>
            <a:fld id="{10A01DC5-1685-4615-8240-15192985C6A2}" type="slidenum">
              <a:rPr lang="en-AU" smtClean="0"/>
              <a:pPr/>
              <a:t>2</a:t>
            </a:fld>
            <a:endParaRPr lang="en-AU"/>
          </a:p>
        </p:txBody>
      </p:sp>
      <p:sp>
        <p:nvSpPr>
          <p:cNvPr id="5" name="Text Placeholder 4">
            <a:extLst>
              <a:ext uri="{FF2B5EF4-FFF2-40B4-BE49-F238E27FC236}">
                <a16:creationId xmlns:a16="http://schemas.microsoft.com/office/drawing/2014/main" id="{64E52906-4F58-902E-A137-37C58837FE1A}"/>
              </a:ext>
            </a:extLst>
          </p:cNvPr>
          <p:cNvSpPr>
            <a:spLocks noGrp="1"/>
          </p:cNvSpPr>
          <p:nvPr>
            <p:ph type="body" sz="quarter" idx="13"/>
          </p:nvPr>
        </p:nvSpPr>
        <p:spPr/>
        <p:txBody>
          <a:bodyPr/>
          <a:lstStyle/>
          <a:p>
            <a:r>
              <a:rPr lang="en-AU" dirty="0"/>
              <a:t>ANU Acknowledgment of Country</a:t>
            </a:r>
          </a:p>
        </p:txBody>
      </p:sp>
      <p:pic>
        <p:nvPicPr>
          <p:cNvPr id="7" name="Picture 6" descr="Map&#10;&#10;Description automatically generated">
            <a:extLst>
              <a:ext uri="{FF2B5EF4-FFF2-40B4-BE49-F238E27FC236}">
                <a16:creationId xmlns:a16="http://schemas.microsoft.com/office/drawing/2014/main" id="{9B6C335B-86EC-7DD7-0133-29353428A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453" y="881149"/>
            <a:ext cx="7250059" cy="3715380"/>
          </a:xfrm>
          <a:prstGeom prst="rect">
            <a:avLst/>
          </a:prstGeom>
        </p:spPr>
      </p:pic>
      <p:sp>
        <p:nvSpPr>
          <p:cNvPr id="2" name="Content Placeholder 1">
            <a:extLst>
              <a:ext uri="{FF2B5EF4-FFF2-40B4-BE49-F238E27FC236}">
                <a16:creationId xmlns:a16="http://schemas.microsoft.com/office/drawing/2014/main" id="{D69670F3-2636-41AE-4355-F640D1199038}"/>
              </a:ext>
            </a:extLst>
          </p:cNvPr>
          <p:cNvSpPr>
            <a:spLocks noGrp="1"/>
          </p:cNvSpPr>
          <p:nvPr>
            <p:ph idx="1"/>
          </p:nvPr>
        </p:nvSpPr>
        <p:spPr>
          <a:xfrm>
            <a:off x="324000" y="1598978"/>
            <a:ext cx="3392278" cy="3059532"/>
          </a:xfrm>
        </p:spPr>
        <p:txBody>
          <a:bodyPr/>
          <a:lstStyle/>
          <a:p>
            <a:pPr marL="0" indent="0">
              <a:buNone/>
            </a:pPr>
            <a:r>
              <a:rPr lang="en-AU" dirty="0"/>
              <a:t>“We acknowledge and celebrate the First Australians on whose traditional lands we meet, and pay our respect to the elders past and present.”</a:t>
            </a:r>
          </a:p>
        </p:txBody>
      </p:sp>
      <p:sp>
        <p:nvSpPr>
          <p:cNvPr id="8" name="TextBox 7">
            <a:extLst>
              <a:ext uri="{FF2B5EF4-FFF2-40B4-BE49-F238E27FC236}">
                <a16:creationId xmlns:a16="http://schemas.microsoft.com/office/drawing/2014/main" id="{7F9BC4D9-500E-61CF-8BAD-A58928872FFA}"/>
              </a:ext>
            </a:extLst>
          </p:cNvPr>
          <p:cNvSpPr txBox="1"/>
          <p:nvPr/>
        </p:nvSpPr>
        <p:spPr>
          <a:xfrm>
            <a:off x="3503048" y="4354942"/>
            <a:ext cx="5461303" cy="369332"/>
          </a:xfrm>
          <a:prstGeom prst="rect">
            <a:avLst/>
          </a:prstGeom>
          <a:noFill/>
        </p:spPr>
        <p:txBody>
          <a:bodyPr wrap="none" rtlCol="0">
            <a:spAutoFit/>
          </a:bodyPr>
          <a:lstStyle/>
          <a:p>
            <a:r>
              <a:rPr lang="en-AU" dirty="0">
                <a:hlinkClick r:id="rId4"/>
              </a:rPr>
              <a:t>https://aiatsis.gov.au/explore/map-indigenous-australia</a:t>
            </a:r>
            <a:r>
              <a:rPr lang="en-AU" dirty="0"/>
              <a:t> </a:t>
            </a:r>
          </a:p>
        </p:txBody>
      </p:sp>
      <p:sp>
        <p:nvSpPr>
          <p:cNvPr id="6" name="Footer Placeholder 5">
            <a:extLst>
              <a:ext uri="{FF2B5EF4-FFF2-40B4-BE49-F238E27FC236}">
                <a16:creationId xmlns:a16="http://schemas.microsoft.com/office/drawing/2014/main" id="{2D2F0B32-C287-A77B-7DCD-7E47D2F8C975}"/>
              </a:ext>
            </a:extLst>
          </p:cNvPr>
          <p:cNvSpPr>
            <a:spLocks noGrp="1"/>
          </p:cNvSpPr>
          <p:nvPr>
            <p:ph type="ftr" sz="quarter" idx="11"/>
          </p:nvPr>
        </p:nvSpPr>
        <p:spPr/>
        <p:txBody>
          <a:bodyPr/>
          <a:lstStyle/>
          <a:p>
            <a:r>
              <a:rPr lang="en-US"/>
              <a:t>ANU SCHOOL OF COMPUTING   |  COMP 2120 / COMP 6120 | WEEK 6 OF 12: DEVOPS</a:t>
            </a:r>
            <a:endParaRPr lang="en-AU" dirty="0"/>
          </a:p>
        </p:txBody>
      </p:sp>
    </p:spTree>
    <p:extLst>
      <p:ext uri="{BB962C8B-B14F-4D97-AF65-F5344CB8AC3E}">
        <p14:creationId xmlns:p14="http://schemas.microsoft.com/office/powerpoint/2010/main" val="3855927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6EEA58-7FA6-6E05-7A29-223D527D1962}"/>
              </a:ext>
            </a:extLst>
          </p:cNvPr>
          <p:cNvSpPr>
            <a:spLocks noGrp="1"/>
          </p:cNvSpPr>
          <p:nvPr>
            <p:ph idx="1"/>
          </p:nvPr>
        </p:nvSpPr>
        <p:spPr/>
        <p:txBody>
          <a:bodyPr>
            <a:normAutofit fontScale="70000" lnSpcReduction="20000"/>
          </a:bodyPr>
          <a:lstStyle/>
          <a:p>
            <a:pPr marL="121763" indent="-121763" defTabSz="289580">
              <a:spcBef>
                <a:spcPts val="1477"/>
              </a:spcBef>
              <a:defRPr sz="2632"/>
            </a:pPr>
            <a:r>
              <a:rPr lang="en-AU" dirty="0"/>
              <a:t>Resilience</a:t>
            </a:r>
          </a:p>
          <a:p>
            <a:pPr marL="453255" lvl="1" indent="-226628" defTabSz="289580">
              <a:spcBef>
                <a:spcPts val="1477"/>
              </a:spcBef>
              <a:defRPr sz="2256"/>
            </a:pPr>
            <a:r>
              <a:rPr lang="en-AU" dirty="0"/>
              <a:t>Everyone working on a project has their own copy of the repository. If the shared repository is damaged or subjected to a cyberattack, work can continue, and the clones can be used to restore the shared repository. People can work offline if they don’t have a network connection.</a:t>
            </a:r>
          </a:p>
          <a:p>
            <a:pPr marL="121763" indent="-121763" defTabSz="289580">
              <a:spcBef>
                <a:spcPts val="1477"/>
              </a:spcBef>
              <a:defRPr sz="2632"/>
            </a:pPr>
            <a:r>
              <a:rPr lang="en-AU" dirty="0"/>
              <a:t>Speed</a:t>
            </a:r>
          </a:p>
          <a:p>
            <a:pPr marL="453255" lvl="1" indent="-226628" defTabSz="289580">
              <a:spcBef>
                <a:spcPts val="1477"/>
              </a:spcBef>
              <a:defRPr sz="2256"/>
            </a:pPr>
            <a:r>
              <a:rPr lang="en-AU" dirty="0"/>
              <a:t>Committing changes to the repository is a fast, local operation and does not need data to be transferred over the network. </a:t>
            </a:r>
          </a:p>
          <a:p>
            <a:pPr marL="121763" indent="-121763" defTabSz="289580">
              <a:spcBef>
                <a:spcPts val="1477"/>
              </a:spcBef>
              <a:defRPr sz="2632"/>
            </a:pPr>
            <a:r>
              <a:rPr lang="en-AU" dirty="0"/>
              <a:t>Flexibility</a:t>
            </a:r>
          </a:p>
          <a:p>
            <a:pPr marL="453255" lvl="1" indent="-226628" defTabSz="289580">
              <a:spcBef>
                <a:spcPts val="1477"/>
              </a:spcBef>
              <a:defRPr sz="2256"/>
            </a:pPr>
            <a:r>
              <a:rPr lang="en-AU" dirty="0"/>
              <a:t>Local experimentation is much simpler. Developers can safely experiment and try different approaches without exposing these to other project members. With a centralized system, this may only be possible by working outside the code management system.</a:t>
            </a:r>
          </a:p>
        </p:txBody>
      </p:sp>
      <p:sp>
        <p:nvSpPr>
          <p:cNvPr id="13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20</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659D8143-6FC6-BF1B-827B-2997CE681D5F}"/>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27BE6014-F9A9-A33A-42EE-EDFF60B84B83}"/>
              </a:ext>
            </a:extLst>
          </p:cNvPr>
          <p:cNvSpPr>
            <a:spLocks noGrp="1"/>
          </p:cNvSpPr>
          <p:nvPr>
            <p:ph type="body" sz="quarter" idx="13"/>
          </p:nvPr>
        </p:nvSpPr>
        <p:spPr/>
        <p:txBody>
          <a:bodyPr/>
          <a:lstStyle/>
          <a:p>
            <a:r>
              <a:rPr lang="en-AU" dirty="0"/>
              <a:t>Benefits of distributed code management</a:t>
            </a:r>
          </a:p>
        </p:txBody>
      </p:sp>
      <p:pic>
        <p:nvPicPr>
          <p:cNvPr id="6" name="Picture 5" descr="A picture containing text, stationary, colorful&#10;&#10;Description automatically generated">
            <a:extLst>
              <a:ext uri="{FF2B5EF4-FFF2-40B4-BE49-F238E27FC236}">
                <a16:creationId xmlns:a16="http://schemas.microsoft.com/office/drawing/2014/main" id="{A37A31E9-0875-A697-2C9F-A230AAA3EE57}"/>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21</a:t>
            </a:fld>
            <a:endParaRPr sz="633" kern="0">
              <a:solidFill>
                <a:srgbClr val="005493"/>
              </a:solidFill>
              <a:latin typeface="Helvetica"/>
              <a:sym typeface="Helvetica"/>
            </a:endParaRPr>
          </a:p>
        </p:txBody>
      </p:sp>
      <p:sp>
        <p:nvSpPr>
          <p:cNvPr id="4" name="Text Placeholder 3">
            <a:extLst>
              <a:ext uri="{FF2B5EF4-FFF2-40B4-BE49-F238E27FC236}">
                <a16:creationId xmlns:a16="http://schemas.microsoft.com/office/drawing/2014/main" id="{B0DE1670-AFDB-1725-0D7A-C7680FA30747}"/>
              </a:ext>
            </a:extLst>
          </p:cNvPr>
          <p:cNvSpPr>
            <a:spLocks noGrp="1"/>
          </p:cNvSpPr>
          <p:nvPr>
            <p:ph type="body" sz="quarter" idx="13"/>
          </p:nvPr>
        </p:nvSpPr>
        <p:spPr/>
        <p:txBody>
          <a:bodyPr/>
          <a:lstStyle/>
          <a:p>
            <a:r>
              <a:rPr lang="en-AU" dirty="0"/>
              <a:t>Git repositories</a:t>
            </a:r>
          </a:p>
        </p:txBody>
      </p:sp>
      <p:pic>
        <p:nvPicPr>
          <p:cNvPr id="2" name="Picture 1">
            <a:extLst>
              <a:ext uri="{FF2B5EF4-FFF2-40B4-BE49-F238E27FC236}">
                <a16:creationId xmlns:a16="http://schemas.microsoft.com/office/drawing/2014/main" id="{C3D3ADE6-B236-884B-9DDD-573C98D26FFC}"/>
              </a:ext>
            </a:extLst>
          </p:cNvPr>
          <p:cNvPicPr>
            <a:picLocks noChangeAspect="1"/>
          </p:cNvPicPr>
          <p:nvPr/>
        </p:nvPicPr>
        <p:blipFill>
          <a:blip r:embed="rId2"/>
          <a:stretch>
            <a:fillRect/>
          </a:stretch>
        </p:blipFill>
        <p:spPr>
          <a:xfrm>
            <a:off x="1651000" y="484990"/>
            <a:ext cx="5842000" cy="4381500"/>
          </a:xfrm>
          <a:prstGeom prst="rect">
            <a:avLst/>
          </a:prstGeom>
        </p:spPr>
      </p:pic>
      <p:sp>
        <p:nvSpPr>
          <p:cNvPr id="5" name="Footer Placeholder 4">
            <a:extLst>
              <a:ext uri="{FF2B5EF4-FFF2-40B4-BE49-F238E27FC236}">
                <a16:creationId xmlns:a16="http://schemas.microsoft.com/office/drawing/2014/main" id="{4A9F80C9-10F2-6FA9-7ABD-B4AC27533FCE}"/>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B2143CD7-EE64-10DE-8240-B4C6EC5A4F4D}"/>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F3D9C7-3C09-52C3-3199-7115B73E93A9}"/>
              </a:ext>
            </a:extLst>
          </p:cNvPr>
          <p:cNvSpPr>
            <a:spLocks noGrp="1"/>
          </p:cNvSpPr>
          <p:nvPr>
            <p:ph idx="1"/>
          </p:nvPr>
        </p:nvSpPr>
        <p:spPr/>
        <p:txBody>
          <a:bodyPr>
            <a:normAutofit fontScale="55000" lnSpcReduction="20000"/>
          </a:bodyPr>
          <a:lstStyle/>
          <a:p>
            <a:pPr marL="124353" indent="-124353" defTabSz="295740">
              <a:spcBef>
                <a:spcPts val="1477"/>
              </a:spcBef>
              <a:defRPr sz="2688"/>
            </a:pPr>
            <a:endParaRPr lang="en-AU" dirty="0"/>
          </a:p>
          <a:p>
            <a:pPr marL="124353" indent="-124353" defTabSz="295740">
              <a:spcBef>
                <a:spcPts val="1477"/>
              </a:spcBef>
              <a:defRPr sz="2688"/>
            </a:pPr>
            <a:r>
              <a:rPr lang="en-AU" dirty="0"/>
              <a:t>Branching and merging are fundamental ideas that are supported by all code management systems. </a:t>
            </a:r>
          </a:p>
          <a:p>
            <a:pPr marL="124353" indent="-124353" defTabSz="295740">
              <a:spcBef>
                <a:spcPts val="1477"/>
              </a:spcBef>
              <a:defRPr sz="2688"/>
            </a:pPr>
            <a:r>
              <a:rPr lang="en-AU" dirty="0"/>
              <a:t>A branch is an independent, stand-alone version that is created when a developer wishes to change a file. </a:t>
            </a:r>
          </a:p>
          <a:p>
            <a:pPr marL="124353" indent="-124353" defTabSz="295740">
              <a:spcBef>
                <a:spcPts val="1477"/>
              </a:spcBef>
              <a:defRPr sz="2688"/>
            </a:pPr>
            <a:r>
              <a:rPr lang="en-AU" dirty="0"/>
              <a:t>The changes made by developers in their own branches may be merged to create a new shared branch. </a:t>
            </a:r>
          </a:p>
          <a:p>
            <a:pPr marL="124353" indent="-124353" defTabSz="295740">
              <a:spcBef>
                <a:spcPts val="1477"/>
              </a:spcBef>
              <a:defRPr sz="2688"/>
            </a:pPr>
            <a:r>
              <a:rPr lang="en-AU" dirty="0"/>
              <a:t>The repository ensures that branch files that have been changed cannot overwrite repository files without a merge operation.</a:t>
            </a:r>
          </a:p>
          <a:p>
            <a:pPr marL="462898" lvl="1" indent="-231449" defTabSz="295740">
              <a:spcBef>
                <a:spcPts val="1477"/>
              </a:spcBef>
              <a:defRPr sz="2304"/>
            </a:pPr>
            <a:r>
              <a:rPr lang="en-AU" dirty="0"/>
              <a:t>If Alice or Bob make mistakes on the branch they are working on, they can easily revert to the master file. </a:t>
            </a:r>
          </a:p>
          <a:p>
            <a:pPr marL="462898" lvl="1" indent="-231449" defTabSz="295740">
              <a:spcBef>
                <a:spcPts val="1477"/>
              </a:spcBef>
              <a:defRPr sz="2304"/>
            </a:pPr>
            <a:r>
              <a:rPr lang="en-AU" dirty="0"/>
              <a:t>If they commit changes, while working, they can revert to earlier versions of the work they have done. When they have finished and tested their code, they can then replace the master file by merging the work they have done with the master branch</a:t>
            </a:r>
          </a:p>
        </p:txBody>
      </p:sp>
      <p:sp>
        <p:nvSpPr>
          <p:cNvPr id="14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22</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7E6ECC3C-CCDD-1CE0-DD42-1A3B66DA9E19}"/>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918F596F-2249-E92A-6773-716A2530BB52}"/>
              </a:ext>
            </a:extLst>
          </p:cNvPr>
          <p:cNvSpPr>
            <a:spLocks noGrp="1"/>
          </p:cNvSpPr>
          <p:nvPr>
            <p:ph type="body" sz="quarter" idx="13"/>
          </p:nvPr>
        </p:nvSpPr>
        <p:spPr/>
        <p:txBody>
          <a:bodyPr/>
          <a:lstStyle/>
          <a:p>
            <a:r>
              <a:rPr lang="en-AU" dirty="0"/>
              <a:t>Branching and merging</a:t>
            </a:r>
          </a:p>
        </p:txBody>
      </p:sp>
      <p:pic>
        <p:nvPicPr>
          <p:cNvPr id="6" name="Picture 5" descr="A picture containing text, stationary, colorful&#10;&#10;Description automatically generated">
            <a:extLst>
              <a:ext uri="{FF2B5EF4-FFF2-40B4-BE49-F238E27FC236}">
                <a16:creationId xmlns:a16="http://schemas.microsoft.com/office/drawing/2014/main" id="{ADE9BA59-909A-E8F5-822A-D7ED92A60DB9}"/>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23</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F24DF31C-F906-37D2-EA79-7720337781CD}"/>
              </a:ext>
            </a:extLst>
          </p:cNvPr>
          <p:cNvSpPr>
            <a:spLocks noGrp="1"/>
          </p:cNvSpPr>
          <p:nvPr>
            <p:ph type="body" sz="quarter" idx="13"/>
          </p:nvPr>
        </p:nvSpPr>
        <p:spPr/>
        <p:txBody>
          <a:bodyPr/>
          <a:lstStyle/>
          <a:p>
            <a:r>
              <a:rPr lang="en-AU" dirty="0"/>
              <a:t>Branching and merging</a:t>
            </a:r>
          </a:p>
        </p:txBody>
      </p:sp>
      <p:pic>
        <p:nvPicPr>
          <p:cNvPr id="5" name="Picture 4">
            <a:extLst>
              <a:ext uri="{FF2B5EF4-FFF2-40B4-BE49-F238E27FC236}">
                <a16:creationId xmlns:a16="http://schemas.microsoft.com/office/drawing/2014/main" id="{1AEA6C38-029A-5540-8F8E-D01CDD226DC6}"/>
              </a:ext>
            </a:extLst>
          </p:cNvPr>
          <p:cNvPicPr>
            <a:picLocks noChangeAspect="1"/>
          </p:cNvPicPr>
          <p:nvPr/>
        </p:nvPicPr>
        <p:blipFill rotWithShape="1">
          <a:blip r:embed="rId2">
            <a:extLst>
              <a:ext uri="{28A0092B-C50C-407E-A947-70E740481C1C}">
                <a14:useLocalDpi xmlns:a14="http://schemas.microsoft.com/office/drawing/2010/main" val="0"/>
              </a:ext>
            </a:extLst>
          </a:blip>
          <a:srcRect l="11415" t="12919" r="15446" b="57080"/>
          <a:stretch/>
        </p:blipFill>
        <p:spPr>
          <a:xfrm>
            <a:off x="1459140" y="706396"/>
            <a:ext cx="6174532" cy="3438662"/>
          </a:xfrm>
          <a:prstGeom prst="rect">
            <a:avLst/>
          </a:prstGeom>
        </p:spPr>
      </p:pic>
      <p:sp>
        <p:nvSpPr>
          <p:cNvPr id="4" name="Footer Placeholder 3">
            <a:extLst>
              <a:ext uri="{FF2B5EF4-FFF2-40B4-BE49-F238E27FC236}">
                <a16:creationId xmlns:a16="http://schemas.microsoft.com/office/drawing/2014/main" id="{7DEF1CF6-3FB7-3748-8CFB-CB1BBB9F48FB}"/>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D33B426F-8B50-8A6A-207E-F7E6D4599227}"/>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BF2E5B-63DD-7DF2-C092-009137801DD4}"/>
              </a:ext>
            </a:extLst>
          </p:cNvPr>
          <p:cNvSpPr>
            <a:spLocks noGrp="1"/>
          </p:cNvSpPr>
          <p:nvPr>
            <p:ph idx="1"/>
          </p:nvPr>
        </p:nvSpPr>
        <p:spPr/>
        <p:txBody>
          <a:bodyPr>
            <a:normAutofit fontScale="92500" lnSpcReduction="10000"/>
          </a:bodyPr>
          <a:lstStyle/>
          <a:p>
            <a:endParaRPr lang="en-AU" dirty="0"/>
          </a:p>
          <a:p>
            <a:r>
              <a:rPr lang="en-AU" dirty="0"/>
              <a:t>By using DevOps with automated support, you can dramatically reduce the time and costs for integration, deployment and delivery.</a:t>
            </a:r>
          </a:p>
          <a:p>
            <a:r>
              <a:rPr lang="en-AU" i="1" dirty="0"/>
              <a:t>Everything that can be, should be automated</a:t>
            </a:r>
            <a:r>
              <a:rPr lang="en-AU" dirty="0"/>
              <a:t> is a fundamental principle of DevOps. </a:t>
            </a:r>
          </a:p>
          <a:p>
            <a:r>
              <a:rPr lang="en-AU" dirty="0"/>
              <a:t>As well as reducing the costs and time required for integration, deployment and delivery, process automation also makes these processes more reliable and reproducible. </a:t>
            </a:r>
          </a:p>
          <a:p>
            <a:r>
              <a:rPr lang="en-AU" dirty="0"/>
              <a:t>Automation information is encoded in scripts and system models that can be checked, reviewed, versioned and stored in the project repository.</a:t>
            </a:r>
          </a:p>
        </p:txBody>
      </p:sp>
      <p:sp>
        <p:nvSpPr>
          <p:cNvPr id="155"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24</a:t>
            </a:fld>
            <a:endParaRPr sz="633" kern="0">
              <a:solidFill>
                <a:srgbClr val="005493"/>
              </a:solidFill>
              <a:latin typeface="Helvetica"/>
              <a:sym typeface="Helvetica"/>
            </a:endParaRPr>
          </a:p>
        </p:txBody>
      </p:sp>
      <p:sp>
        <p:nvSpPr>
          <p:cNvPr id="153" name="By using DevOps with automated support, you can dramatically reduce the time and costs for integration, deployment and delivery.…"/>
          <p:cNvSpPr txBox="1">
            <a:spLocks noGrp="1"/>
          </p:cNvSpPr>
          <p:nvPr>
            <p:ph type="body" sz="quarter" idx="13"/>
          </p:nvPr>
        </p:nvSpPr>
        <p:spPr>
          <a:prstGeom prst="rect">
            <a:avLst/>
          </a:prstGeom>
        </p:spPr>
        <p:txBody>
          <a:bodyPr>
            <a:normAutofit/>
          </a:bodyPr>
          <a:lstStyle/>
          <a:p>
            <a:r>
              <a:rPr lang="en-AU" dirty="0"/>
              <a:t>DevOps automation</a:t>
            </a:r>
            <a:endParaRPr dirty="0"/>
          </a:p>
        </p:txBody>
      </p:sp>
      <p:sp>
        <p:nvSpPr>
          <p:cNvPr id="3" name="Footer Placeholder 2">
            <a:extLst>
              <a:ext uri="{FF2B5EF4-FFF2-40B4-BE49-F238E27FC236}">
                <a16:creationId xmlns:a16="http://schemas.microsoft.com/office/drawing/2014/main" id="{3BBE31DE-CCA5-7CF2-E948-22CA7E8CC9C9}"/>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2D2F7A1B-57C5-E761-D1D4-03902651A929}"/>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48B296-7B4E-E477-FA00-F62C44BDA704}"/>
              </a:ext>
            </a:extLst>
          </p:cNvPr>
          <p:cNvSpPr>
            <a:spLocks noGrp="1"/>
          </p:cNvSpPr>
          <p:nvPr>
            <p:ph idx="1"/>
          </p:nvPr>
        </p:nvSpPr>
        <p:spPr/>
        <p:txBody>
          <a:bodyPr>
            <a:normAutofit fontScale="85000" lnSpcReduction="20000"/>
          </a:bodyPr>
          <a:lstStyle/>
          <a:p>
            <a:r>
              <a:rPr lang="en-AU" b="1" i="1" dirty="0"/>
              <a:t>Continuous integration</a:t>
            </a:r>
            <a:br>
              <a:rPr lang="en-AU" dirty="0"/>
            </a:br>
            <a:r>
              <a:rPr lang="en-AU" dirty="0"/>
              <a:t>Each time a developer commits a change to the project’s master branch, an  executable version of the system is built and tested.</a:t>
            </a:r>
          </a:p>
          <a:p>
            <a:r>
              <a:rPr lang="en-AU" b="1" i="1" dirty="0"/>
              <a:t>Continuous delivery</a:t>
            </a:r>
            <a:br>
              <a:rPr lang="en-AU" dirty="0"/>
            </a:br>
            <a:r>
              <a:rPr lang="en-AU" dirty="0"/>
              <a:t>A simulation of the product’s operating environment is created and the executable software version is tested.</a:t>
            </a:r>
          </a:p>
          <a:p>
            <a:r>
              <a:rPr lang="en-AU" b="1" i="1" dirty="0"/>
              <a:t>Continuous deployment</a:t>
            </a:r>
            <a:br>
              <a:rPr lang="en-AU" dirty="0"/>
            </a:br>
            <a:r>
              <a:rPr lang="en-AU" dirty="0"/>
              <a:t>A new release of the system is made available to users every time a change is made to the master branch of the software.</a:t>
            </a:r>
          </a:p>
          <a:p>
            <a:r>
              <a:rPr lang="en-AU" b="1" i="1" dirty="0"/>
              <a:t>Infrastructure as code</a:t>
            </a:r>
            <a:br>
              <a:rPr lang="en-AU" dirty="0"/>
            </a:br>
            <a:r>
              <a:rPr lang="en-AU" dirty="0"/>
              <a:t>Machine-readable models of the infrastructure (network, servers, routers, etc.) on which the product executes are used by configuration management tools to build the software’s execution platform.  The software to be installed, such as compilers and libraries and a DBMS, are included in the infrastructure model.</a:t>
            </a:r>
          </a:p>
        </p:txBody>
      </p:sp>
      <p:sp>
        <p:nvSpPr>
          <p:cNvPr id="15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25</a:t>
            </a:fld>
            <a:endParaRPr sz="633" kern="0">
              <a:solidFill>
                <a:srgbClr val="005493"/>
              </a:solidFill>
              <a:latin typeface="Helvetica"/>
              <a:sym typeface="Helvetica"/>
            </a:endParaRPr>
          </a:p>
        </p:txBody>
      </p:sp>
      <p:sp>
        <p:nvSpPr>
          <p:cNvPr id="157" name="Continuous integration Each time a developer commits a change to the project’s master branch, an  executable version of the system is built and tested.…"/>
          <p:cNvSpPr txBox="1">
            <a:spLocks noGrp="1"/>
          </p:cNvSpPr>
          <p:nvPr>
            <p:ph type="body" sz="quarter" idx="13"/>
          </p:nvPr>
        </p:nvSpPr>
        <p:spPr>
          <a:prstGeom prst="rect">
            <a:avLst/>
          </a:prstGeom>
        </p:spPr>
        <p:txBody>
          <a:bodyPr>
            <a:normAutofit/>
          </a:bodyPr>
          <a:lstStyle/>
          <a:p>
            <a:r>
              <a:rPr lang="en-AU" dirty="0"/>
              <a:t>Aspects of DevOps automation</a:t>
            </a:r>
            <a:endParaRPr dirty="0"/>
          </a:p>
        </p:txBody>
      </p:sp>
      <p:sp>
        <p:nvSpPr>
          <p:cNvPr id="3" name="Footer Placeholder 2">
            <a:extLst>
              <a:ext uri="{FF2B5EF4-FFF2-40B4-BE49-F238E27FC236}">
                <a16:creationId xmlns:a16="http://schemas.microsoft.com/office/drawing/2014/main" id="{EB5CB1B1-6BF6-ABFC-8762-E3DB1614DA7A}"/>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1B4BB3AE-17E0-2B22-3CD5-5BF68435FEF7}"/>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AFBA68-40EF-B0FA-E9A7-C027BB237C16}"/>
              </a:ext>
            </a:extLst>
          </p:cNvPr>
          <p:cNvSpPr>
            <a:spLocks noGrp="1"/>
          </p:cNvSpPr>
          <p:nvPr>
            <p:ph idx="1"/>
          </p:nvPr>
        </p:nvSpPr>
        <p:spPr>
          <a:xfrm>
            <a:off x="324000" y="881149"/>
            <a:ext cx="7992686" cy="3777361"/>
          </a:xfrm>
        </p:spPr>
        <p:txBody>
          <a:bodyPr>
            <a:normAutofit fontScale="55000" lnSpcReduction="20000"/>
          </a:bodyPr>
          <a:lstStyle/>
          <a:p>
            <a:pPr marL="121763" indent="-121763" defTabSz="289580">
              <a:spcBef>
                <a:spcPts val="1477"/>
              </a:spcBef>
              <a:defRPr sz="2632"/>
            </a:pPr>
            <a:r>
              <a:rPr lang="en-AU" dirty="0"/>
              <a:t>System integration (system building) is the process of gathering all of the elements required in a working system, moving them into the right directories, and putting them together to create an operational system. </a:t>
            </a:r>
          </a:p>
          <a:p>
            <a:pPr marL="121763" indent="-121763" defTabSz="289580">
              <a:spcBef>
                <a:spcPts val="1477"/>
              </a:spcBef>
              <a:defRPr sz="2632"/>
            </a:pPr>
            <a:r>
              <a:rPr lang="en-AU" dirty="0"/>
              <a:t>Typical activities that are part of the system integration process include:</a:t>
            </a:r>
          </a:p>
          <a:p>
            <a:pPr marL="453255" lvl="1" indent="-226628" defTabSz="289580">
              <a:spcBef>
                <a:spcPts val="1477"/>
              </a:spcBef>
              <a:defRPr sz="2256"/>
            </a:pPr>
            <a:r>
              <a:rPr lang="en-AU" dirty="0"/>
              <a:t>Installing database software and setting up the database with the appropriate schema.</a:t>
            </a:r>
          </a:p>
          <a:p>
            <a:pPr marL="453255" lvl="1" indent="-226628" defTabSz="289580">
              <a:spcBef>
                <a:spcPts val="1477"/>
              </a:spcBef>
              <a:defRPr sz="2256"/>
            </a:pPr>
            <a:r>
              <a:rPr lang="en-AU" dirty="0"/>
              <a:t>Loading test data into the database.</a:t>
            </a:r>
          </a:p>
          <a:p>
            <a:pPr marL="453255" lvl="1" indent="-226628" defTabSz="289580">
              <a:spcBef>
                <a:spcPts val="1477"/>
              </a:spcBef>
              <a:defRPr sz="2256"/>
            </a:pPr>
            <a:r>
              <a:rPr lang="en-AU" dirty="0"/>
              <a:t>Compiling the files that make up the product.</a:t>
            </a:r>
          </a:p>
          <a:p>
            <a:pPr marL="453255" lvl="1" indent="-226628" defTabSz="289580">
              <a:spcBef>
                <a:spcPts val="1477"/>
              </a:spcBef>
              <a:defRPr sz="2256"/>
            </a:pPr>
            <a:r>
              <a:rPr lang="en-AU" dirty="0"/>
              <a:t>Linking the compiled code with the libraries and other components used.</a:t>
            </a:r>
          </a:p>
          <a:p>
            <a:pPr marL="453255" lvl="1" indent="-226628" defTabSz="289580">
              <a:spcBef>
                <a:spcPts val="1477"/>
              </a:spcBef>
              <a:defRPr sz="2256"/>
            </a:pPr>
            <a:r>
              <a:rPr lang="en-AU" dirty="0"/>
              <a:t>Checking that external services used are operational. </a:t>
            </a:r>
          </a:p>
          <a:p>
            <a:pPr marL="453255" lvl="1" indent="-226628" defTabSz="289580">
              <a:spcBef>
                <a:spcPts val="1477"/>
              </a:spcBef>
              <a:defRPr sz="2256"/>
            </a:pPr>
            <a:r>
              <a:rPr lang="en-AU" dirty="0"/>
              <a:t>Deleting old configuration files and moving configuration files to the correct locations.</a:t>
            </a:r>
          </a:p>
          <a:p>
            <a:pPr marL="453255" lvl="1" indent="-226628" defTabSz="289580">
              <a:spcBef>
                <a:spcPts val="1477"/>
              </a:spcBef>
              <a:defRPr sz="2256"/>
            </a:pPr>
            <a:r>
              <a:rPr lang="en-AU" dirty="0"/>
              <a:t>Running a set of system tests to check that the integration has been successful.</a:t>
            </a:r>
          </a:p>
        </p:txBody>
      </p:sp>
      <p:sp>
        <p:nvSpPr>
          <p:cNvPr id="16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26</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69D0A69D-472D-1AA3-0545-2478064FFD42}"/>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2F3EC0BF-4EB1-3E6D-E96C-9B3349CDA481}"/>
              </a:ext>
            </a:extLst>
          </p:cNvPr>
          <p:cNvSpPr>
            <a:spLocks noGrp="1"/>
          </p:cNvSpPr>
          <p:nvPr>
            <p:ph type="body" sz="quarter" idx="13"/>
          </p:nvPr>
        </p:nvSpPr>
        <p:spPr/>
        <p:txBody>
          <a:bodyPr/>
          <a:lstStyle/>
          <a:p>
            <a:r>
              <a:rPr lang="en-AU" dirty="0"/>
              <a:t>System integration</a:t>
            </a:r>
          </a:p>
        </p:txBody>
      </p:sp>
      <p:pic>
        <p:nvPicPr>
          <p:cNvPr id="6" name="Picture 5" descr="A picture containing text, stationary, colorful&#10;&#10;Description automatically generated">
            <a:extLst>
              <a:ext uri="{FF2B5EF4-FFF2-40B4-BE49-F238E27FC236}">
                <a16:creationId xmlns:a16="http://schemas.microsoft.com/office/drawing/2014/main" id="{2C52F2A1-DCE4-CB8B-3872-7975CAA0EEC2}"/>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DD85B6-6E9C-1ADF-4A37-8BE6194B048C}"/>
              </a:ext>
            </a:extLst>
          </p:cNvPr>
          <p:cNvSpPr>
            <a:spLocks noGrp="1"/>
          </p:cNvSpPr>
          <p:nvPr>
            <p:ph idx="1"/>
          </p:nvPr>
        </p:nvSpPr>
        <p:spPr/>
        <p:txBody>
          <a:bodyPr>
            <a:normAutofit fontScale="92500" lnSpcReduction="20000"/>
          </a:bodyPr>
          <a:lstStyle/>
          <a:p>
            <a:endParaRPr lang="en-AU" dirty="0"/>
          </a:p>
          <a:p>
            <a:r>
              <a:rPr lang="en-AU" dirty="0"/>
              <a:t>Continuous integration simply means that an integrated version of the system is created and tested every time a change is pushed to the system’s shared repository. </a:t>
            </a:r>
          </a:p>
          <a:p>
            <a:r>
              <a:rPr lang="en-AU" dirty="0"/>
              <a:t>On completion of the push operation, the repository sends a message to an integration server to build a new version of the product</a:t>
            </a:r>
          </a:p>
          <a:p>
            <a:r>
              <a:rPr lang="en-AU" dirty="0"/>
              <a:t>The advantage of continuous integration compared to less frequent integration is that it is faster to find and fix bugs in the system. </a:t>
            </a:r>
          </a:p>
          <a:p>
            <a:r>
              <a:rPr lang="en-AU" dirty="0"/>
              <a:t>If you make a small change and some system tests then fail, the problem almost certainly lies in the new code that you have pushed to the project repo. </a:t>
            </a:r>
          </a:p>
          <a:p>
            <a:r>
              <a:rPr lang="en-AU" dirty="0"/>
              <a:t>You can focus on this code to find the bug that’s causing the problem.</a:t>
            </a:r>
          </a:p>
        </p:txBody>
      </p:sp>
      <p:sp>
        <p:nvSpPr>
          <p:cNvPr id="16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27</a:t>
            </a:fld>
            <a:endParaRPr sz="633" kern="0">
              <a:solidFill>
                <a:srgbClr val="005493"/>
              </a:solidFill>
              <a:latin typeface="Helvetica"/>
              <a:sym typeface="Helvetica"/>
            </a:endParaRPr>
          </a:p>
        </p:txBody>
      </p:sp>
      <p:sp>
        <p:nvSpPr>
          <p:cNvPr id="165" name="Continuous integration simply means that an integrated version of the system is created and tested every time a change is pushed to the system’s shared repository.…"/>
          <p:cNvSpPr txBox="1">
            <a:spLocks noGrp="1"/>
          </p:cNvSpPr>
          <p:nvPr>
            <p:ph type="body" sz="quarter" idx="13"/>
          </p:nvPr>
        </p:nvSpPr>
        <p:spPr>
          <a:prstGeom prst="rect">
            <a:avLst/>
          </a:prstGeom>
        </p:spPr>
        <p:txBody>
          <a:bodyPr>
            <a:normAutofit/>
          </a:bodyPr>
          <a:lstStyle/>
          <a:p>
            <a:r>
              <a:rPr lang="en-AU" dirty="0"/>
              <a:t>Continuous Integration (CI)</a:t>
            </a:r>
            <a:endParaRPr dirty="0"/>
          </a:p>
        </p:txBody>
      </p:sp>
      <p:sp>
        <p:nvSpPr>
          <p:cNvPr id="3" name="Footer Placeholder 2">
            <a:extLst>
              <a:ext uri="{FF2B5EF4-FFF2-40B4-BE49-F238E27FC236}">
                <a16:creationId xmlns:a16="http://schemas.microsoft.com/office/drawing/2014/main" id="{F9A0A645-3986-9A34-635E-D730AB1B1CC0}"/>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86122FB1-5D28-26F6-0EBB-AADE88AEFD87}"/>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28</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9EF84BFA-4CC2-CC97-93AB-D6A9A264013F}"/>
              </a:ext>
            </a:extLst>
          </p:cNvPr>
          <p:cNvSpPr>
            <a:spLocks noGrp="1"/>
          </p:cNvSpPr>
          <p:nvPr>
            <p:ph type="body" sz="quarter" idx="13"/>
          </p:nvPr>
        </p:nvSpPr>
        <p:spPr/>
        <p:txBody>
          <a:bodyPr/>
          <a:lstStyle/>
          <a:p>
            <a:r>
              <a:rPr lang="en-AU" dirty="0"/>
              <a:t>Continuous Integration (CI)</a:t>
            </a:r>
          </a:p>
        </p:txBody>
      </p:sp>
      <p:pic>
        <p:nvPicPr>
          <p:cNvPr id="5" name="Picture 4">
            <a:extLst>
              <a:ext uri="{FF2B5EF4-FFF2-40B4-BE49-F238E27FC236}">
                <a16:creationId xmlns:a16="http://schemas.microsoft.com/office/drawing/2014/main" id="{4B7C4756-CAFA-FA45-ACF6-A67A2890DDD8}"/>
              </a:ext>
            </a:extLst>
          </p:cNvPr>
          <p:cNvPicPr>
            <a:picLocks noChangeAspect="1"/>
          </p:cNvPicPr>
          <p:nvPr/>
        </p:nvPicPr>
        <p:blipFill rotWithShape="1">
          <a:blip r:embed="rId2">
            <a:extLst>
              <a:ext uri="{28A0092B-C50C-407E-A947-70E740481C1C}">
                <a14:useLocalDpi xmlns:a14="http://schemas.microsoft.com/office/drawing/2010/main" val="0"/>
              </a:ext>
            </a:extLst>
          </a:blip>
          <a:srcRect l="6064" t="10510" r="6526" b="57300"/>
          <a:stretch/>
        </p:blipFill>
        <p:spPr>
          <a:xfrm>
            <a:off x="1277385" y="711447"/>
            <a:ext cx="6418837" cy="3209418"/>
          </a:xfrm>
          <a:prstGeom prst="rect">
            <a:avLst/>
          </a:prstGeom>
        </p:spPr>
      </p:pic>
      <p:sp>
        <p:nvSpPr>
          <p:cNvPr id="4" name="Footer Placeholder 3">
            <a:extLst>
              <a:ext uri="{FF2B5EF4-FFF2-40B4-BE49-F238E27FC236}">
                <a16:creationId xmlns:a16="http://schemas.microsoft.com/office/drawing/2014/main" id="{E0E52D62-1E22-B6DA-D46F-E0911E571560}"/>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6991307E-AA64-16DA-E8F8-FF83A3D7E568}"/>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9B59BC-CB5F-C151-7BFA-AA3970F1D2A1}"/>
              </a:ext>
            </a:extLst>
          </p:cNvPr>
          <p:cNvSpPr>
            <a:spLocks noGrp="1"/>
          </p:cNvSpPr>
          <p:nvPr>
            <p:ph idx="1"/>
          </p:nvPr>
        </p:nvSpPr>
        <p:spPr/>
        <p:txBody>
          <a:bodyPr>
            <a:normAutofit fontScale="92500" lnSpcReduction="10000"/>
          </a:bodyPr>
          <a:lstStyle/>
          <a:p>
            <a:endParaRPr lang="en-AU" dirty="0"/>
          </a:p>
          <a:p>
            <a:r>
              <a:rPr lang="en-AU" dirty="0"/>
              <a:t>In a continuous integration environment, developers have to make sure that they don’t ‘break the build’. </a:t>
            </a:r>
          </a:p>
          <a:p>
            <a:r>
              <a:rPr lang="en-AU" dirty="0"/>
              <a:t>Breaking the build means pushing code to the project repository which, when integrated, causes some of the system tests to fail. </a:t>
            </a:r>
          </a:p>
          <a:p>
            <a:r>
              <a:rPr lang="en-AU" dirty="0"/>
              <a:t>If this happens to you, your priority should be to discover and fix the problem so that normal development can continue. </a:t>
            </a:r>
          </a:p>
          <a:p>
            <a:r>
              <a:rPr lang="en-AU" dirty="0"/>
              <a:t>To avoid breaking the build, you should always adopt an ‘integrate twice’ approach to system integration. </a:t>
            </a:r>
          </a:p>
          <a:p>
            <a:pPr lvl="1"/>
            <a:r>
              <a:rPr lang="en-AU" dirty="0"/>
              <a:t>You should integrate and test on your own computer before pushing code to the project repository to trigger the integration server</a:t>
            </a:r>
          </a:p>
        </p:txBody>
      </p:sp>
      <p:sp>
        <p:nvSpPr>
          <p:cNvPr id="175"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29</a:t>
            </a:fld>
            <a:endParaRPr sz="633" kern="0">
              <a:solidFill>
                <a:srgbClr val="005493"/>
              </a:solidFill>
              <a:latin typeface="Helvetica"/>
              <a:sym typeface="Helvetica"/>
            </a:endParaRPr>
          </a:p>
        </p:txBody>
      </p:sp>
      <p:sp>
        <p:nvSpPr>
          <p:cNvPr id="173" name="In a continuous integration environment, developers have to make sure that they don’t ‘break the build’.…"/>
          <p:cNvSpPr txBox="1">
            <a:spLocks noGrp="1"/>
          </p:cNvSpPr>
          <p:nvPr>
            <p:ph type="body" sz="quarter" idx="13"/>
          </p:nvPr>
        </p:nvSpPr>
        <p:spPr>
          <a:prstGeom prst="rect">
            <a:avLst/>
          </a:prstGeom>
        </p:spPr>
        <p:txBody>
          <a:bodyPr>
            <a:normAutofit/>
          </a:bodyPr>
          <a:lstStyle/>
          <a:p>
            <a:r>
              <a:rPr lang="en-AU" dirty="0"/>
              <a:t>Breaking the build</a:t>
            </a:r>
            <a:endParaRPr dirty="0"/>
          </a:p>
        </p:txBody>
      </p:sp>
      <p:sp>
        <p:nvSpPr>
          <p:cNvPr id="3" name="Footer Placeholder 2">
            <a:extLst>
              <a:ext uri="{FF2B5EF4-FFF2-40B4-BE49-F238E27FC236}">
                <a16:creationId xmlns:a16="http://schemas.microsoft.com/office/drawing/2014/main" id="{986A995C-363E-263F-B981-2D814800A6E7}"/>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7311DA2A-72E9-9D7A-0645-28F3BA982811}"/>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65C25B-D235-8664-A92C-828BA4F7BE3A}"/>
              </a:ext>
            </a:extLst>
          </p:cNvPr>
          <p:cNvSpPr>
            <a:spLocks noGrp="1"/>
          </p:cNvSpPr>
          <p:nvPr>
            <p:ph type="sldNum" sz="quarter" idx="12"/>
          </p:nvPr>
        </p:nvSpPr>
        <p:spPr/>
        <p:txBody>
          <a:bodyPr/>
          <a:lstStyle/>
          <a:p>
            <a:fld id="{86CB4B4D-7CA3-9044-876B-883B54F8677D}" type="slidenum">
              <a:rPr lang="en-AU" smtClean="0"/>
              <a:t>3</a:t>
            </a:fld>
            <a:endParaRPr lang="en-AU"/>
          </a:p>
        </p:txBody>
      </p:sp>
      <p:sp>
        <p:nvSpPr>
          <p:cNvPr id="6" name="Text Placeholder 5">
            <a:extLst>
              <a:ext uri="{FF2B5EF4-FFF2-40B4-BE49-F238E27FC236}">
                <a16:creationId xmlns:a16="http://schemas.microsoft.com/office/drawing/2014/main" id="{550F4E60-7D71-D492-9B8C-369FEFC468D0}"/>
              </a:ext>
            </a:extLst>
          </p:cNvPr>
          <p:cNvSpPr>
            <a:spLocks noGrp="1"/>
          </p:cNvSpPr>
          <p:nvPr>
            <p:ph type="body" sz="quarter" idx="13"/>
          </p:nvPr>
        </p:nvSpPr>
        <p:spPr/>
        <p:txBody>
          <a:bodyPr/>
          <a:lstStyle/>
          <a:p>
            <a:r>
              <a:rPr lang="en-AU" dirty="0"/>
              <a:t>DevOps Phases</a:t>
            </a:r>
          </a:p>
        </p:txBody>
      </p:sp>
      <p:pic>
        <p:nvPicPr>
          <p:cNvPr id="5" name="Picture 4">
            <a:extLst>
              <a:ext uri="{FF2B5EF4-FFF2-40B4-BE49-F238E27FC236}">
                <a16:creationId xmlns:a16="http://schemas.microsoft.com/office/drawing/2014/main" id="{01652361-894C-BBD1-E0CD-7BA05B4D0ABF}"/>
              </a:ext>
            </a:extLst>
          </p:cNvPr>
          <p:cNvPicPr>
            <a:picLocks noChangeAspect="1"/>
          </p:cNvPicPr>
          <p:nvPr/>
        </p:nvPicPr>
        <p:blipFill>
          <a:blip r:embed="rId3"/>
          <a:stretch>
            <a:fillRect/>
          </a:stretch>
        </p:blipFill>
        <p:spPr>
          <a:xfrm>
            <a:off x="1272970" y="623944"/>
            <a:ext cx="6598059" cy="3718906"/>
          </a:xfrm>
          <a:prstGeom prst="rect">
            <a:avLst/>
          </a:prstGeom>
        </p:spPr>
      </p:pic>
      <p:sp>
        <p:nvSpPr>
          <p:cNvPr id="7" name="Footer Placeholder 6">
            <a:extLst>
              <a:ext uri="{FF2B5EF4-FFF2-40B4-BE49-F238E27FC236}">
                <a16:creationId xmlns:a16="http://schemas.microsoft.com/office/drawing/2014/main" id="{6594008F-0F35-A2C4-C4F7-CDA1166CE85F}"/>
              </a:ext>
            </a:extLst>
          </p:cNvPr>
          <p:cNvSpPr>
            <a:spLocks noGrp="1"/>
          </p:cNvSpPr>
          <p:nvPr>
            <p:ph type="ftr" sz="quarter" idx="11"/>
          </p:nvPr>
        </p:nvSpPr>
        <p:spPr/>
        <p:txBody>
          <a:bodyPr/>
          <a:lstStyle/>
          <a:p>
            <a:r>
              <a:rPr lang="en-US"/>
              <a:t>ANU SCHOOL OF COMPUTING   |  COMP 2120 / COMP 6120 | WEEK 6 OF 12: DEVOPS</a:t>
            </a:r>
            <a:endParaRPr lang="en-AU" dirty="0"/>
          </a:p>
        </p:txBody>
      </p:sp>
    </p:spTree>
    <p:extLst>
      <p:ext uri="{BB962C8B-B14F-4D97-AF65-F5344CB8AC3E}">
        <p14:creationId xmlns:p14="http://schemas.microsoft.com/office/powerpoint/2010/main" val="37772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30</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9ECFC83B-80E8-BDAE-4525-0ED078DDDBD9}"/>
              </a:ext>
            </a:extLst>
          </p:cNvPr>
          <p:cNvSpPr>
            <a:spLocks noGrp="1"/>
          </p:cNvSpPr>
          <p:nvPr>
            <p:ph type="body" sz="quarter" idx="13"/>
          </p:nvPr>
        </p:nvSpPr>
        <p:spPr/>
        <p:txBody>
          <a:bodyPr/>
          <a:lstStyle/>
          <a:p>
            <a:r>
              <a:rPr lang="en-AU" dirty="0"/>
              <a:t>Local integration</a:t>
            </a:r>
          </a:p>
        </p:txBody>
      </p:sp>
      <p:pic>
        <p:nvPicPr>
          <p:cNvPr id="5" name="Picture 4">
            <a:extLst>
              <a:ext uri="{FF2B5EF4-FFF2-40B4-BE49-F238E27FC236}">
                <a16:creationId xmlns:a16="http://schemas.microsoft.com/office/drawing/2014/main" id="{8E62D35F-6787-874E-ACFA-3D6033F59EE9}"/>
              </a:ext>
            </a:extLst>
          </p:cNvPr>
          <p:cNvPicPr>
            <a:picLocks noChangeAspect="1"/>
          </p:cNvPicPr>
          <p:nvPr/>
        </p:nvPicPr>
        <p:blipFill rotWithShape="1">
          <a:blip r:embed="rId2">
            <a:extLst>
              <a:ext uri="{28A0092B-C50C-407E-A947-70E740481C1C}">
                <a14:useLocalDpi xmlns:a14="http://schemas.microsoft.com/office/drawing/2010/main" val="0"/>
              </a:ext>
            </a:extLst>
          </a:blip>
          <a:srcRect l="8442" t="10948" r="7419" b="51606"/>
          <a:stretch/>
        </p:blipFill>
        <p:spPr>
          <a:xfrm>
            <a:off x="1143000" y="698272"/>
            <a:ext cx="6536888" cy="3949850"/>
          </a:xfrm>
          <a:prstGeom prst="rect">
            <a:avLst/>
          </a:prstGeom>
        </p:spPr>
      </p:pic>
      <p:sp>
        <p:nvSpPr>
          <p:cNvPr id="4" name="Footer Placeholder 3">
            <a:extLst>
              <a:ext uri="{FF2B5EF4-FFF2-40B4-BE49-F238E27FC236}">
                <a16:creationId xmlns:a16="http://schemas.microsoft.com/office/drawing/2014/main" id="{D0781DB1-572C-FC40-37EA-364E68077FA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187690A1-ACBF-744D-8421-563F3F4DC53A}"/>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E22525-C407-EA54-DF06-E30C90E0ADDD}"/>
              </a:ext>
            </a:extLst>
          </p:cNvPr>
          <p:cNvSpPr>
            <a:spLocks noGrp="1"/>
          </p:cNvSpPr>
          <p:nvPr>
            <p:ph idx="1"/>
          </p:nvPr>
        </p:nvSpPr>
        <p:spPr/>
        <p:txBody>
          <a:bodyPr>
            <a:normAutofit fontScale="92500"/>
          </a:bodyPr>
          <a:lstStyle/>
          <a:p>
            <a:endParaRPr lang="en-AU" dirty="0"/>
          </a:p>
          <a:p>
            <a:r>
              <a:rPr lang="en-AU" dirty="0"/>
              <a:t>Continuous integration is only effective if the integration process is fast and developers do not have to wait for the results of their tests of the integrated system. </a:t>
            </a:r>
          </a:p>
          <a:p>
            <a:r>
              <a:rPr lang="en-AU" dirty="0"/>
              <a:t>However, some activities in the build process, such as populating a database or compiling hundreds of system files, are inherently slow. </a:t>
            </a:r>
          </a:p>
          <a:p>
            <a:r>
              <a:rPr lang="en-AU" dirty="0"/>
              <a:t>It is therefore essential to have an automated build process that minimizes the time spent on these activities. </a:t>
            </a:r>
          </a:p>
          <a:p>
            <a:r>
              <a:rPr lang="en-AU" dirty="0"/>
              <a:t>Fast system building is achieved using a process of incremental building, where only those parts of the system that have been changed are rebuilt</a:t>
            </a:r>
          </a:p>
        </p:txBody>
      </p:sp>
      <p:sp>
        <p:nvSpPr>
          <p:cNvPr id="18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31</a:t>
            </a:fld>
            <a:endParaRPr sz="633" kern="0">
              <a:solidFill>
                <a:srgbClr val="005493"/>
              </a:solidFill>
              <a:latin typeface="Helvetica"/>
              <a:sym typeface="Helvetica"/>
            </a:endParaRPr>
          </a:p>
        </p:txBody>
      </p:sp>
      <p:sp>
        <p:nvSpPr>
          <p:cNvPr id="181" name="Continuous integration is only effective if the integration process is fast and developers do not have to wait for the results of their tests of the integrated system.…"/>
          <p:cNvSpPr txBox="1">
            <a:spLocks noGrp="1"/>
          </p:cNvSpPr>
          <p:nvPr>
            <p:ph type="body" sz="quarter" idx="13"/>
          </p:nvPr>
        </p:nvSpPr>
        <p:spPr>
          <a:prstGeom prst="rect">
            <a:avLst/>
          </a:prstGeom>
        </p:spPr>
        <p:txBody>
          <a:bodyPr>
            <a:normAutofit/>
          </a:bodyPr>
          <a:lstStyle/>
          <a:p>
            <a:r>
              <a:rPr lang="en-AU" dirty="0"/>
              <a:t>System building</a:t>
            </a:r>
            <a:endParaRPr dirty="0"/>
          </a:p>
        </p:txBody>
      </p:sp>
      <p:sp>
        <p:nvSpPr>
          <p:cNvPr id="3" name="Footer Placeholder 2">
            <a:extLst>
              <a:ext uri="{FF2B5EF4-FFF2-40B4-BE49-F238E27FC236}">
                <a16:creationId xmlns:a16="http://schemas.microsoft.com/office/drawing/2014/main" id="{51BD0357-FF9E-0B39-92B2-11839B8B8C13}"/>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1454E642-7CB7-F093-1506-4C6926F06FE2}"/>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3E8ADD-5387-9A37-7F98-81E661E728E7}"/>
              </a:ext>
            </a:extLst>
          </p:cNvPr>
          <p:cNvSpPr>
            <a:spLocks noGrp="1"/>
          </p:cNvSpPr>
          <p:nvPr>
            <p:ph idx="1"/>
          </p:nvPr>
        </p:nvSpPr>
        <p:spPr>
          <a:xfrm>
            <a:off x="324000" y="881149"/>
            <a:ext cx="5185549" cy="3777361"/>
          </a:xfrm>
        </p:spPr>
        <p:txBody>
          <a:bodyPr>
            <a:normAutofit fontScale="85000" lnSpcReduction="20000"/>
          </a:bodyPr>
          <a:lstStyle/>
          <a:p>
            <a:r>
              <a:rPr lang="en-AU" dirty="0"/>
              <a:t>Running a set of system tests depends on the existence of executable object code for both the program being tested and the system tests. </a:t>
            </a:r>
          </a:p>
          <a:p>
            <a:r>
              <a:rPr lang="en-AU" dirty="0"/>
              <a:t>In turn, these depend on the source code for the system and the tests that are compiled to create the object code. </a:t>
            </a:r>
          </a:p>
          <a:p>
            <a:r>
              <a:rPr lang="en-AU" dirty="0"/>
              <a:t>Figure on the right shows the dependencies involved in creating the object code for a source code files called </a:t>
            </a:r>
            <a:r>
              <a:rPr lang="en-AU" dirty="0" err="1"/>
              <a:t>Mycode</a:t>
            </a:r>
            <a:r>
              <a:rPr lang="en-AU" dirty="0"/>
              <a:t>.</a:t>
            </a:r>
          </a:p>
          <a:p>
            <a:r>
              <a:rPr lang="en-AU" dirty="0"/>
              <a:t>An automated build system uses the specification of dependencies to work out what needs to be done. It uses the file modification timestamp to decide if a source code file has been changed.</a:t>
            </a:r>
          </a:p>
        </p:txBody>
      </p:sp>
      <p:sp>
        <p:nvSpPr>
          <p:cNvPr id="19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32</a:t>
            </a:fld>
            <a:endParaRPr sz="633" kern="0">
              <a:solidFill>
                <a:srgbClr val="005493"/>
              </a:solidFill>
              <a:latin typeface="Helvetica"/>
              <a:sym typeface="Helvetica"/>
            </a:endParaRPr>
          </a:p>
        </p:txBody>
      </p:sp>
      <p:sp>
        <p:nvSpPr>
          <p:cNvPr id="189" name="Figure 10.11 is a dependency model that shows the dependencies for test execution.…"/>
          <p:cNvSpPr txBox="1">
            <a:spLocks noGrp="1"/>
          </p:cNvSpPr>
          <p:nvPr>
            <p:ph type="body" sz="quarter" idx="13"/>
          </p:nvPr>
        </p:nvSpPr>
        <p:spPr>
          <a:prstGeom prst="rect">
            <a:avLst/>
          </a:prstGeom>
        </p:spPr>
        <p:txBody>
          <a:bodyPr>
            <a:normAutofit/>
          </a:bodyPr>
          <a:lstStyle/>
          <a:p>
            <a:r>
              <a:rPr lang="en-AU" dirty="0"/>
              <a:t>Dependencies</a:t>
            </a:r>
            <a:endParaRPr dirty="0"/>
          </a:p>
        </p:txBody>
      </p:sp>
      <p:sp>
        <p:nvSpPr>
          <p:cNvPr id="3" name="Footer Placeholder 2">
            <a:extLst>
              <a:ext uri="{FF2B5EF4-FFF2-40B4-BE49-F238E27FC236}">
                <a16:creationId xmlns:a16="http://schemas.microsoft.com/office/drawing/2014/main" id="{FC6B640D-3821-261B-1FD5-8BDF27D79FF6}"/>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E7BBE9E8-6612-BA34-D298-6A5B7106786F}"/>
              </a:ext>
            </a:extLst>
          </p:cNvPr>
          <p:cNvPicPr>
            <a:picLocks noChangeAspect="1"/>
          </p:cNvPicPr>
          <p:nvPr/>
        </p:nvPicPr>
        <p:blipFill>
          <a:blip r:embed="rId3"/>
          <a:stretch>
            <a:fillRect/>
          </a:stretch>
        </p:blipFill>
        <p:spPr>
          <a:xfrm>
            <a:off x="8129069" y="0"/>
            <a:ext cx="1014931" cy="1126446"/>
          </a:xfrm>
          <a:prstGeom prst="rect">
            <a:avLst/>
          </a:prstGeom>
        </p:spPr>
      </p:pic>
      <p:pic>
        <p:nvPicPr>
          <p:cNvPr id="5" name="Picture 4">
            <a:extLst>
              <a:ext uri="{FF2B5EF4-FFF2-40B4-BE49-F238E27FC236}">
                <a16:creationId xmlns:a16="http://schemas.microsoft.com/office/drawing/2014/main" id="{D0615F9C-0BD9-A4A4-7426-F98C5B4F04E6}"/>
              </a:ext>
            </a:extLst>
          </p:cNvPr>
          <p:cNvPicPr>
            <a:picLocks noChangeAspect="1"/>
          </p:cNvPicPr>
          <p:nvPr/>
        </p:nvPicPr>
        <p:blipFill rotWithShape="1">
          <a:blip r:embed="rId4">
            <a:extLst>
              <a:ext uri="{28A0092B-C50C-407E-A947-70E740481C1C}">
                <a14:useLocalDpi xmlns:a14="http://schemas.microsoft.com/office/drawing/2010/main" val="0"/>
              </a:ext>
            </a:extLst>
          </a:blip>
          <a:srcRect l="20335" t="10072" r="17527" b="60146"/>
          <a:stretch/>
        </p:blipFill>
        <p:spPr>
          <a:xfrm>
            <a:off x="4844888" y="1830039"/>
            <a:ext cx="4346692" cy="282847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3CB14D-D96E-5C60-1060-079BBF05DDBA}"/>
              </a:ext>
            </a:extLst>
          </p:cNvPr>
          <p:cNvSpPr>
            <a:spLocks noGrp="1"/>
          </p:cNvSpPr>
          <p:nvPr>
            <p:ph idx="1"/>
          </p:nvPr>
        </p:nvSpPr>
        <p:spPr/>
        <p:txBody>
          <a:bodyPr>
            <a:normAutofit fontScale="55000" lnSpcReduction="20000"/>
          </a:bodyPr>
          <a:lstStyle/>
          <a:p>
            <a:pPr marL="128239" indent="-128239" defTabSz="304983">
              <a:spcBef>
                <a:spcPts val="1529"/>
              </a:spcBef>
              <a:defRPr sz="2772"/>
            </a:pPr>
            <a:endParaRPr lang="en-AU" dirty="0"/>
          </a:p>
          <a:p>
            <a:pPr marL="128239" indent="-128239" defTabSz="304983">
              <a:spcBef>
                <a:spcPts val="1529"/>
              </a:spcBef>
              <a:defRPr sz="2772"/>
            </a:pPr>
            <a:r>
              <a:rPr lang="en-AU" dirty="0"/>
              <a:t>Continuous integration means creating an executable version of a software system whenever a change is made to the repository. The CI tool builds the system and runs tests on your development computer or project integration server. </a:t>
            </a:r>
          </a:p>
          <a:p>
            <a:pPr marL="128239" indent="-128239" defTabSz="304983">
              <a:spcBef>
                <a:spcPts val="1529"/>
              </a:spcBef>
              <a:defRPr sz="2772"/>
            </a:pPr>
            <a:r>
              <a:rPr lang="en-AU" dirty="0"/>
              <a:t>However, the real environment in which software runs will inevitably be different from your development system. </a:t>
            </a:r>
          </a:p>
          <a:p>
            <a:pPr marL="128239" indent="-128239" defTabSz="304983">
              <a:spcBef>
                <a:spcPts val="1529"/>
              </a:spcBef>
              <a:defRPr sz="2772"/>
            </a:pPr>
            <a:r>
              <a:rPr lang="en-AU" dirty="0"/>
              <a:t>When your software runs in its real, operational environment bugs may be revealed that did not show up in the test environment.</a:t>
            </a:r>
          </a:p>
          <a:p>
            <a:pPr marL="128239" indent="-128239" defTabSz="304983">
              <a:spcBef>
                <a:spcPts val="1529"/>
              </a:spcBef>
              <a:defRPr sz="2772"/>
            </a:pPr>
            <a:r>
              <a:rPr lang="en-AU" i="1" dirty="0"/>
              <a:t>Continuous delivery means that, after making changes to a system, you ensure that the changed system is ready for delivery to customers.</a:t>
            </a:r>
            <a:r>
              <a:rPr lang="en-AU" dirty="0"/>
              <a:t> </a:t>
            </a:r>
          </a:p>
          <a:p>
            <a:pPr marL="128239" indent="-128239" defTabSz="304983">
              <a:spcBef>
                <a:spcPts val="1529"/>
              </a:spcBef>
              <a:defRPr sz="2772"/>
            </a:pPr>
            <a:r>
              <a:rPr lang="en-AU" dirty="0"/>
              <a:t>This means that you have to test it in a production environment to make sure that environmental factors do not cause system failures or slow down its performance.</a:t>
            </a:r>
          </a:p>
        </p:txBody>
      </p:sp>
      <p:sp>
        <p:nvSpPr>
          <p:cNvPr id="20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33</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CB26943E-F63C-BF5F-CF0D-E556DB6E79DC}"/>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A49DE1FA-CF0E-EE7D-8CD4-AD603BFF8CD0}"/>
              </a:ext>
            </a:extLst>
          </p:cNvPr>
          <p:cNvSpPr>
            <a:spLocks noGrp="1"/>
          </p:cNvSpPr>
          <p:nvPr>
            <p:ph type="body" sz="quarter" idx="13"/>
          </p:nvPr>
        </p:nvSpPr>
        <p:spPr/>
        <p:txBody>
          <a:bodyPr>
            <a:normAutofit lnSpcReduction="10000"/>
          </a:bodyPr>
          <a:lstStyle/>
          <a:p>
            <a:r>
              <a:rPr lang="en-AU" dirty="0"/>
              <a:t>Continuous Delivery</a:t>
            </a:r>
          </a:p>
          <a:p>
            <a:r>
              <a:rPr lang="en-AU" dirty="0"/>
              <a:t>and Deployment (CD)</a:t>
            </a:r>
          </a:p>
        </p:txBody>
      </p:sp>
      <p:pic>
        <p:nvPicPr>
          <p:cNvPr id="6" name="Picture 5" descr="A picture containing text, stationary, colorful&#10;&#10;Description automatically generated">
            <a:extLst>
              <a:ext uri="{FF2B5EF4-FFF2-40B4-BE49-F238E27FC236}">
                <a16:creationId xmlns:a16="http://schemas.microsoft.com/office/drawing/2014/main" id="{3A8F0FDB-BFCC-5E72-1596-2A72415F300E}"/>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34</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50C4A1D7-FB30-B1D0-EFD9-CBC12D746ACB}"/>
              </a:ext>
            </a:extLst>
          </p:cNvPr>
          <p:cNvSpPr>
            <a:spLocks noGrp="1"/>
          </p:cNvSpPr>
          <p:nvPr>
            <p:ph type="body" sz="quarter" idx="13"/>
          </p:nvPr>
        </p:nvSpPr>
        <p:spPr/>
        <p:txBody>
          <a:bodyPr>
            <a:normAutofit lnSpcReduction="10000"/>
          </a:bodyPr>
          <a:lstStyle/>
          <a:p>
            <a:r>
              <a:rPr lang="en-AU" dirty="0"/>
              <a:t>Continuous Delivery</a:t>
            </a:r>
          </a:p>
          <a:p>
            <a:r>
              <a:rPr lang="en-AU" dirty="0"/>
              <a:t>and Deployment (CD)</a:t>
            </a:r>
          </a:p>
        </p:txBody>
      </p:sp>
      <p:pic>
        <p:nvPicPr>
          <p:cNvPr id="5" name="Picture 4">
            <a:extLst>
              <a:ext uri="{FF2B5EF4-FFF2-40B4-BE49-F238E27FC236}">
                <a16:creationId xmlns:a16="http://schemas.microsoft.com/office/drawing/2014/main" id="{DC26A089-59D5-4140-A434-F6AD6D533C6B}"/>
              </a:ext>
            </a:extLst>
          </p:cNvPr>
          <p:cNvPicPr>
            <a:picLocks noChangeAspect="1"/>
          </p:cNvPicPr>
          <p:nvPr/>
        </p:nvPicPr>
        <p:blipFill rotWithShape="1">
          <a:blip r:embed="rId2">
            <a:extLst>
              <a:ext uri="{28A0092B-C50C-407E-A947-70E740481C1C}">
                <a14:useLocalDpi xmlns:a14="http://schemas.microsoft.com/office/drawing/2010/main" val="0"/>
              </a:ext>
            </a:extLst>
          </a:blip>
          <a:srcRect l="8145" t="10291" r="20500" b="57080"/>
          <a:stretch/>
        </p:blipFill>
        <p:spPr>
          <a:xfrm>
            <a:off x="1538249" y="822117"/>
            <a:ext cx="5960457" cy="3700450"/>
          </a:xfrm>
          <a:prstGeom prst="rect">
            <a:avLst/>
          </a:prstGeom>
        </p:spPr>
      </p:pic>
      <p:sp>
        <p:nvSpPr>
          <p:cNvPr id="4" name="Footer Placeholder 3">
            <a:extLst>
              <a:ext uri="{FF2B5EF4-FFF2-40B4-BE49-F238E27FC236}">
                <a16:creationId xmlns:a16="http://schemas.microsoft.com/office/drawing/2014/main" id="{478D33D0-6EED-FA45-9647-124F4016C571}"/>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9D024F46-9904-8151-B33A-AD81BED52012}"/>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07E207-4513-8BD5-EB75-86E8FF1EE9AC}"/>
              </a:ext>
            </a:extLst>
          </p:cNvPr>
          <p:cNvSpPr>
            <a:spLocks noGrp="1"/>
          </p:cNvSpPr>
          <p:nvPr>
            <p:ph idx="1"/>
          </p:nvPr>
        </p:nvSpPr>
        <p:spPr/>
        <p:txBody>
          <a:bodyPr>
            <a:normAutofit fontScale="85000" lnSpcReduction="10000"/>
          </a:bodyPr>
          <a:lstStyle/>
          <a:p>
            <a:endParaRPr lang="en-AU" dirty="0"/>
          </a:p>
          <a:p>
            <a:r>
              <a:rPr lang="en-AU" dirty="0"/>
              <a:t>After initial integration testing, a staged test environment is created. </a:t>
            </a:r>
          </a:p>
          <a:p>
            <a:r>
              <a:rPr lang="en-AU" dirty="0"/>
              <a:t>This is a replica of the actual production environment in which the system will run. </a:t>
            </a:r>
          </a:p>
          <a:p>
            <a:r>
              <a:rPr lang="en-AU" dirty="0"/>
              <a:t>The system acceptance tests, which include functionality, load and performance tests, are then run to check that the software works as expected. If all of these tests pass, the changed software is installed on the production servers.</a:t>
            </a:r>
          </a:p>
          <a:p>
            <a:r>
              <a:rPr lang="en-AU" dirty="0"/>
              <a:t>To deploy the system, you then momentarily stop all new requests for service and leave the older version to process the outstanding transactions. </a:t>
            </a:r>
          </a:p>
          <a:p>
            <a:r>
              <a:rPr lang="en-AU" dirty="0"/>
              <a:t>Once these have been completed, you switch to the new version of the system and restart processing.</a:t>
            </a:r>
          </a:p>
        </p:txBody>
      </p:sp>
      <p:sp>
        <p:nvSpPr>
          <p:cNvPr id="21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35</a:t>
            </a:fld>
            <a:endParaRPr sz="633" kern="0">
              <a:solidFill>
                <a:srgbClr val="005493"/>
              </a:solidFill>
              <a:latin typeface="Helvetica"/>
              <a:sym typeface="Helvetica"/>
            </a:endParaRPr>
          </a:p>
        </p:txBody>
      </p:sp>
      <p:sp>
        <p:nvSpPr>
          <p:cNvPr id="209" name="After initial integration testing, a staged test environment is created.…"/>
          <p:cNvSpPr txBox="1">
            <a:spLocks noGrp="1"/>
          </p:cNvSpPr>
          <p:nvPr>
            <p:ph type="body" sz="quarter" idx="13"/>
          </p:nvPr>
        </p:nvSpPr>
        <p:spPr>
          <a:prstGeom prst="rect">
            <a:avLst/>
          </a:prstGeom>
        </p:spPr>
        <p:txBody>
          <a:bodyPr>
            <a:normAutofit/>
          </a:bodyPr>
          <a:lstStyle/>
          <a:p>
            <a:r>
              <a:rPr lang="en-AU" dirty="0"/>
              <a:t>The deployment pipeline</a:t>
            </a:r>
            <a:endParaRPr dirty="0"/>
          </a:p>
        </p:txBody>
      </p:sp>
      <p:sp>
        <p:nvSpPr>
          <p:cNvPr id="3" name="Footer Placeholder 2">
            <a:extLst>
              <a:ext uri="{FF2B5EF4-FFF2-40B4-BE49-F238E27FC236}">
                <a16:creationId xmlns:a16="http://schemas.microsoft.com/office/drawing/2014/main" id="{EAC444AB-525B-8874-3E4E-AC9432BB2048}"/>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1DFBB2DD-4A5A-1C2E-1B69-2C4B6928745D}"/>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4674DC-BB3E-558D-6BEA-7A7B2261E898}"/>
              </a:ext>
            </a:extLst>
          </p:cNvPr>
          <p:cNvSpPr>
            <a:spLocks noGrp="1"/>
          </p:cNvSpPr>
          <p:nvPr>
            <p:ph idx="1"/>
          </p:nvPr>
        </p:nvSpPr>
        <p:spPr/>
        <p:txBody>
          <a:bodyPr>
            <a:normAutofit fontScale="62500" lnSpcReduction="20000"/>
          </a:bodyPr>
          <a:lstStyle/>
          <a:p>
            <a:pPr defTabSz="274176">
              <a:spcBef>
                <a:spcPts val="1371"/>
              </a:spcBef>
              <a:defRPr sz="2136"/>
            </a:pPr>
            <a:endParaRPr lang="en-AU" b="1" i="1" dirty="0"/>
          </a:p>
          <a:p>
            <a:pPr defTabSz="274176">
              <a:spcBef>
                <a:spcPts val="1371"/>
              </a:spcBef>
              <a:defRPr sz="2136"/>
            </a:pPr>
            <a:r>
              <a:rPr lang="en-AU" b="1" i="1" dirty="0"/>
              <a:t>Reduced costs</a:t>
            </a:r>
            <a:br>
              <a:rPr lang="en-AU" dirty="0"/>
            </a:br>
            <a:r>
              <a:rPr lang="en-AU" dirty="0"/>
              <a:t>If you use continuous deployment, you have no option but to invest in a completely automated deployment pipeline. Manual deployment is a time-consuming and error-prone process. Setting up an automated system is expensive and time-consuming but you can recover these costs quickly if you make regular updates to your product.</a:t>
            </a:r>
          </a:p>
          <a:p>
            <a:pPr defTabSz="274176">
              <a:spcBef>
                <a:spcPts val="1371"/>
              </a:spcBef>
              <a:defRPr sz="2136"/>
            </a:pPr>
            <a:r>
              <a:rPr lang="en-AU" b="1" i="1" dirty="0"/>
              <a:t>Faster problem solving</a:t>
            </a:r>
            <a:br>
              <a:rPr lang="en-AU" dirty="0"/>
            </a:br>
            <a:r>
              <a:rPr lang="en-AU" dirty="0"/>
              <a:t>If a problem occurs, it will probably only affect a small part of the system and it will be obvious what the source of that problem is. If you bundle many changes into a single release, finding and fixing problems is more difficult.</a:t>
            </a:r>
          </a:p>
          <a:p>
            <a:pPr defTabSz="274176">
              <a:spcBef>
                <a:spcPts val="1371"/>
              </a:spcBef>
              <a:defRPr sz="2136"/>
            </a:pPr>
            <a:r>
              <a:rPr lang="en-AU" b="1" i="1" dirty="0"/>
              <a:t>Faster customer feedback</a:t>
            </a:r>
            <a:br>
              <a:rPr lang="en-AU" dirty="0"/>
            </a:br>
            <a:r>
              <a:rPr lang="en-AU" dirty="0"/>
              <a:t>You can deploy new features when they are ready for customer use. You can ask them for feedback on these features and use this feedback to identify improvements that you need to make.</a:t>
            </a:r>
          </a:p>
          <a:p>
            <a:pPr defTabSz="274176">
              <a:spcBef>
                <a:spcPts val="1371"/>
              </a:spcBef>
              <a:defRPr sz="2136"/>
            </a:pPr>
            <a:r>
              <a:rPr lang="en-AU" b="1" i="1" dirty="0"/>
              <a:t>A/B Testing and Canary Deployments</a:t>
            </a:r>
            <a:br>
              <a:rPr lang="en-AU" dirty="0"/>
            </a:br>
            <a:r>
              <a:rPr lang="en-AU" dirty="0"/>
              <a:t>This is an option if you have a large customer base and use several servers for deployment. You can deploy a new version of the software on some servers and leave the older version running on others. You then use the load balancer to divert some customers to the new version while others use the older version. You can then measure and assess how new features are used to see if they do what you expect.</a:t>
            </a:r>
          </a:p>
        </p:txBody>
      </p:sp>
      <p:sp>
        <p:nvSpPr>
          <p:cNvPr id="215"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36</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90875566-E0F3-6895-0876-8D5072126A5B}"/>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FFB1A409-863A-FD30-B7D4-3A71CB545B09}"/>
              </a:ext>
            </a:extLst>
          </p:cNvPr>
          <p:cNvSpPr>
            <a:spLocks noGrp="1"/>
          </p:cNvSpPr>
          <p:nvPr>
            <p:ph type="body" sz="quarter" idx="13"/>
          </p:nvPr>
        </p:nvSpPr>
        <p:spPr/>
        <p:txBody>
          <a:bodyPr>
            <a:normAutofit/>
          </a:bodyPr>
          <a:lstStyle/>
          <a:p>
            <a:r>
              <a:rPr lang="en-AU" dirty="0"/>
              <a:t>Benefits of Continuous Deployment (CD)</a:t>
            </a:r>
          </a:p>
        </p:txBody>
      </p:sp>
      <p:pic>
        <p:nvPicPr>
          <p:cNvPr id="6" name="Picture 5" descr="A picture containing text, stationary, colorful&#10;&#10;Description automatically generated">
            <a:extLst>
              <a:ext uri="{FF2B5EF4-FFF2-40B4-BE49-F238E27FC236}">
                <a16:creationId xmlns:a16="http://schemas.microsoft.com/office/drawing/2014/main" id="{E6C59DD1-C65F-429C-0E90-5CB31EFB4E95}"/>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DF1777-B52A-F170-B4C7-B7515AE51F7A}"/>
              </a:ext>
            </a:extLst>
          </p:cNvPr>
          <p:cNvSpPr>
            <a:spLocks noGrp="1"/>
          </p:cNvSpPr>
          <p:nvPr>
            <p:ph idx="1"/>
          </p:nvPr>
        </p:nvSpPr>
        <p:spPr/>
        <p:txBody>
          <a:bodyPr>
            <a:normAutofit fontScale="85000" lnSpcReduction="10000"/>
          </a:bodyPr>
          <a:lstStyle/>
          <a:p>
            <a:endParaRPr lang="en-AU" dirty="0"/>
          </a:p>
          <a:p>
            <a:r>
              <a:rPr lang="en-AU" dirty="0"/>
              <a:t>In an enterprise environment, there are usually many different physical or virtual servers (web servers, database servers, file servers, etc.) that do different things. These have different configurations and run different software packages. </a:t>
            </a:r>
          </a:p>
          <a:p>
            <a:r>
              <a:rPr lang="en-AU" dirty="0"/>
              <a:t>It is therefore difficult to keep track of the software installed on each machine.</a:t>
            </a:r>
          </a:p>
          <a:p>
            <a:r>
              <a:rPr lang="en-AU" dirty="0"/>
              <a:t>The idea of infrastructure as code was proposed as a way to address this problem. Rather than manually updating the software on a company’s servers, the process can be automated using a model of the infrastructure written in a machine-processable language. </a:t>
            </a:r>
          </a:p>
          <a:p>
            <a:r>
              <a:rPr lang="en-AU" dirty="0"/>
              <a:t>Configuration Management (CM) tools such as Puppet can automatically install software and services on servers according to the infrastructure definition</a:t>
            </a:r>
          </a:p>
        </p:txBody>
      </p:sp>
      <p:sp>
        <p:nvSpPr>
          <p:cNvPr id="21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37</a:t>
            </a:fld>
            <a:endParaRPr sz="633" kern="0">
              <a:solidFill>
                <a:srgbClr val="005493"/>
              </a:solidFill>
              <a:latin typeface="Helvetica"/>
              <a:sym typeface="Helvetica"/>
            </a:endParaRPr>
          </a:p>
        </p:txBody>
      </p:sp>
      <p:sp>
        <p:nvSpPr>
          <p:cNvPr id="217" name="In an enterprise environment, there are usually many different physical or virtual servers (web servers, database servers, file servers, etc.) that do different things. These have different configurations and run different software packages.…"/>
          <p:cNvSpPr txBox="1">
            <a:spLocks noGrp="1"/>
          </p:cNvSpPr>
          <p:nvPr>
            <p:ph type="body" sz="quarter" idx="13"/>
          </p:nvPr>
        </p:nvSpPr>
        <p:spPr>
          <a:prstGeom prst="rect">
            <a:avLst/>
          </a:prstGeom>
        </p:spPr>
        <p:txBody>
          <a:bodyPr>
            <a:normAutofit/>
          </a:bodyPr>
          <a:lstStyle/>
          <a:p>
            <a:r>
              <a:rPr lang="en-AU" dirty="0"/>
              <a:t>Infrastructure as Code</a:t>
            </a:r>
            <a:endParaRPr dirty="0"/>
          </a:p>
        </p:txBody>
      </p:sp>
      <p:sp>
        <p:nvSpPr>
          <p:cNvPr id="3" name="Footer Placeholder 2">
            <a:extLst>
              <a:ext uri="{FF2B5EF4-FFF2-40B4-BE49-F238E27FC236}">
                <a16:creationId xmlns:a16="http://schemas.microsoft.com/office/drawing/2014/main" id="{40844A83-2D37-CBE0-2BFE-9B96A423F0F9}"/>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7ECFFD7A-D416-0554-AF82-60F4420780D7}"/>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60DD0C-EDAA-6672-D9D6-3F1CCBD8E8A2}"/>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4" name="Slide Number Placeholder 3">
            <a:extLst>
              <a:ext uri="{FF2B5EF4-FFF2-40B4-BE49-F238E27FC236}">
                <a16:creationId xmlns:a16="http://schemas.microsoft.com/office/drawing/2014/main" id="{F99C742B-6FC6-4CA6-95D4-86B879555259}"/>
              </a:ext>
            </a:extLst>
          </p:cNvPr>
          <p:cNvSpPr>
            <a:spLocks noGrp="1"/>
          </p:cNvSpPr>
          <p:nvPr>
            <p:ph type="sldNum" sz="quarter" idx="12"/>
          </p:nvPr>
        </p:nvSpPr>
        <p:spPr/>
        <p:txBody>
          <a:bodyPr/>
          <a:lstStyle/>
          <a:p>
            <a:fld id="{10A01DC5-1685-4615-8240-15192985C6A2}" type="slidenum">
              <a:rPr lang="en-AU" smtClean="0"/>
              <a:pPr/>
              <a:t>38</a:t>
            </a:fld>
            <a:endParaRPr lang="en-AU"/>
          </a:p>
        </p:txBody>
      </p:sp>
      <p:sp>
        <p:nvSpPr>
          <p:cNvPr id="5" name="Text Placeholder 4">
            <a:extLst>
              <a:ext uri="{FF2B5EF4-FFF2-40B4-BE49-F238E27FC236}">
                <a16:creationId xmlns:a16="http://schemas.microsoft.com/office/drawing/2014/main" id="{A2AF4C86-A0E0-8D8E-2462-0657A0BF2C3B}"/>
              </a:ext>
            </a:extLst>
          </p:cNvPr>
          <p:cNvSpPr>
            <a:spLocks noGrp="1"/>
          </p:cNvSpPr>
          <p:nvPr>
            <p:ph type="body" sz="quarter" idx="13"/>
          </p:nvPr>
        </p:nvSpPr>
        <p:spPr/>
        <p:txBody>
          <a:bodyPr/>
          <a:lstStyle/>
          <a:p>
            <a:r>
              <a:rPr lang="en-AU" dirty="0"/>
              <a:t>Infrastructure as Code (Puppet)</a:t>
            </a:r>
          </a:p>
        </p:txBody>
      </p:sp>
      <p:sp>
        <p:nvSpPr>
          <p:cNvPr id="6" name="TextBox 5">
            <a:extLst>
              <a:ext uri="{FF2B5EF4-FFF2-40B4-BE49-F238E27FC236}">
                <a16:creationId xmlns:a16="http://schemas.microsoft.com/office/drawing/2014/main" id="{BBD33AD4-46F3-D8AD-2058-8ADC68A3170A}"/>
              </a:ext>
            </a:extLst>
          </p:cNvPr>
          <p:cNvSpPr txBox="1"/>
          <p:nvPr/>
        </p:nvSpPr>
        <p:spPr>
          <a:xfrm>
            <a:off x="2708476" y="4381017"/>
            <a:ext cx="4497257" cy="369332"/>
          </a:xfrm>
          <a:prstGeom prst="rect">
            <a:avLst/>
          </a:prstGeom>
          <a:noFill/>
        </p:spPr>
        <p:txBody>
          <a:bodyPr wrap="none" rtlCol="0">
            <a:spAutoFit/>
          </a:bodyPr>
          <a:lstStyle/>
          <a:p>
            <a:r>
              <a:rPr lang="en-AU" dirty="0"/>
              <a:t>https://</a:t>
            </a:r>
            <a:r>
              <a:rPr lang="en-AU" dirty="0" err="1"/>
              <a:t>phoenixnap.com</a:t>
            </a:r>
            <a:r>
              <a:rPr lang="en-AU" dirty="0"/>
              <a:t>/blog/what-is-puppet</a:t>
            </a:r>
          </a:p>
        </p:txBody>
      </p:sp>
      <p:pic>
        <p:nvPicPr>
          <p:cNvPr id="8" name="Picture 7" descr="Timeline&#10;&#10;Description automatically generated with medium confidence">
            <a:extLst>
              <a:ext uri="{FF2B5EF4-FFF2-40B4-BE49-F238E27FC236}">
                <a16:creationId xmlns:a16="http://schemas.microsoft.com/office/drawing/2014/main" id="{185D60DD-3FE4-D738-4092-51CF7696C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350" y="1104900"/>
            <a:ext cx="5829300" cy="2933700"/>
          </a:xfrm>
          <a:prstGeom prst="rect">
            <a:avLst/>
          </a:prstGeom>
        </p:spPr>
      </p:pic>
    </p:spTree>
    <p:extLst>
      <p:ext uri="{BB962C8B-B14F-4D97-AF65-F5344CB8AC3E}">
        <p14:creationId xmlns:p14="http://schemas.microsoft.com/office/powerpoint/2010/main" val="2356759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60DD0C-EDAA-6672-D9D6-3F1CCBD8E8A2}"/>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4" name="Slide Number Placeholder 3">
            <a:extLst>
              <a:ext uri="{FF2B5EF4-FFF2-40B4-BE49-F238E27FC236}">
                <a16:creationId xmlns:a16="http://schemas.microsoft.com/office/drawing/2014/main" id="{F99C742B-6FC6-4CA6-95D4-86B879555259}"/>
              </a:ext>
            </a:extLst>
          </p:cNvPr>
          <p:cNvSpPr>
            <a:spLocks noGrp="1"/>
          </p:cNvSpPr>
          <p:nvPr>
            <p:ph type="sldNum" sz="quarter" idx="12"/>
          </p:nvPr>
        </p:nvSpPr>
        <p:spPr/>
        <p:txBody>
          <a:bodyPr/>
          <a:lstStyle/>
          <a:p>
            <a:fld id="{10A01DC5-1685-4615-8240-15192985C6A2}" type="slidenum">
              <a:rPr lang="en-AU" smtClean="0"/>
              <a:pPr/>
              <a:t>39</a:t>
            </a:fld>
            <a:endParaRPr lang="en-AU"/>
          </a:p>
        </p:txBody>
      </p:sp>
      <p:sp>
        <p:nvSpPr>
          <p:cNvPr id="5" name="Text Placeholder 4">
            <a:extLst>
              <a:ext uri="{FF2B5EF4-FFF2-40B4-BE49-F238E27FC236}">
                <a16:creationId xmlns:a16="http://schemas.microsoft.com/office/drawing/2014/main" id="{A2AF4C86-A0E0-8D8E-2462-0657A0BF2C3B}"/>
              </a:ext>
            </a:extLst>
          </p:cNvPr>
          <p:cNvSpPr>
            <a:spLocks noGrp="1"/>
          </p:cNvSpPr>
          <p:nvPr>
            <p:ph type="body" sz="quarter" idx="13"/>
          </p:nvPr>
        </p:nvSpPr>
        <p:spPr/>
        <p:txBody>
          <a:bodyPr/>
          <a:lstStyle/>
          <a:p>
            <a:r>
              <a:rPr lang="en-AU" dirty="0"/>
              <a:t>Infrastructure as Code (Ansible)</a:t>
            </a:r>
          </a:p>
        </p:txBody>
      </p:sp>
      <p:sp>
        <p:nvSpPr>
          <p:cNvPr id="6" name="TextBox 5">
            <a:extLst>
              <a:ext uri="{FF2B5EF4-FFF2-40B4-BE49-F238E27FC236}">
                <a16:creationId xmlns:a16="http://schemas.microsoft.com/office/drawing/2014/main" id="{BBD33AD4-46F3-D8AD-2058-8ADC68A3170A}"/>
              </a:ext>
            </a:extLst>
          </p:cNvPr>
          <p:cNvSpPr txBox="1"/>
          <p:nvPr/>
        </p:nvSpPr>
        <p:spPr>
          <a:xfrm>
            <a:off x="2708476" y="4381017"/>
            <a:ext cx="5979907" cy="369332"/>
          </a:xfrm>
          <a:prstGeom prst="rect">
            <a:avLst/>
          </a:prstGeom>
          <a:noFill/>
        </p:spPr>
        <p:txBody>
          <a:bodyPr wrap="none" rtlCol="0">
            <a:spAutoFit/>
          </a:bodyPr>
          <a:lstStyle/>
          <a:p>
            <a:r>
              <a:rPr lang="en-AU" dirty="0"/>
              <a:t>https://</a:t>
            </a:r>
            <a:r>
              <a:rPr lang="en-AU" dirty="0" err="1"/>
              <a:t>phoenixnap.com</a:t>
            </a:r>
            <a:r>
              <a:rPr lang="en-AU" dirty="0"/>
              <a:t>/blog/ansible-vs-terraform-vs-puppet</a:t>
            </a:r>
          </a:p>
        </p:txBody>
      </p:sp>
      <p:pic>
        <p:nvPicPr>
          <p:cNvPr id="2050" name="Picture 2">
            <a:extLst>
              <a:ext uri="{FF2B5EF4-FFF2-40B4-BE49-F238E27FC236}">
                <a16:creationId xmlns:a16="http://schemas.microsoft.com/office/drawing/2014/main" id="{81421643-72EE-CA68-2168-3F154FCA6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654" y="585164"/>
            <a:ext cx="5574480" cy="3714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0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44252F0-D17C-4770-94A1-410BB905ADF8}" type="slidenum">
              <a:rPr lang="en-US" smtClean="0"/>
              <a:pPr/>
              <a:t>4</a:t>
            </a:fld>
            <a:endParaRPr lang="en-US"/>
          </a:p>
        </p:txBody>
      </p:sp>
      <p:sp>
        <p:nvSpPr>
          <p:cNvPr id="3" name="Text Placeholder 2">
            <a:extLst>
              <a:ext uri="{FF2B5EF4-FFF2-40B4-BE49-F238E27FC236}">
                <a16:creationId xmlns:a16="http://schemas.microsoft.com/office/drawing/2014/main" id="{03AA7794-7370-E896-D86C-C1CD2E38D577}"/>
              </a:ext>
            </a:extLst>
          </p:cNvPr>
          <p:cNvSpPr>
            <a:spLocks noGrp="1"/>
          </p:cNvSpPr>
          <p:nvPr>
            <p:ph type="body" sz="quarter" idx="13"/>
          </p:nvPr>
        </p:nvSpPr>
        <p:spPr/>
        <p:txBody>
          <a:bodyPr/>
          <a:lstStyle/>
          <a:p>
            <a:r>
              <a:rPr lang="en-US" dirty="0"/>
              <a:t>What is DevOps?</a:t>
            </a:r>
            <a:endParaRPr lang="en-AU" dirty="0"/>
          </a:p>
        </p:txBody>
      </p:sp>
      <p:pic>
        <p:nvPicPr>
          <p:cNvPr id="4" name="Picture 3">
            <a:extLst>
              <a:ext uri="{FF2B5EF4-FFF2-40B4-BE49-F238E27FC236}">
                <a16:creationId xmlns:a16="http://schemas.microsoft.com/office/drawing/2014/main" id="{137D5685-FBBB-4426-9D96-1C9E34CA08BE}"/>
              </a:ext>
            </a:extLst>
          </p:cNvPr>
          <p:cNvPicPr>
            <a:picLocks noChangeAspect="1"/>
          </p:cNvPicPr>
          <p:nvPr/>
        </p:nvPicPr>
        <p:blipFill>
          <a:blip r:embed="rId3"/>
          <a:stretch>
            <a:fillRect/>
          </a:stretch>
        </p:blipFill>
        <p:spPr>
          <a:xfrm>
            <a:off x="4606287" y="342900"/>
            <a:ext cx="2946952" cy="2094684"/>
          </a:xfrm>
          <a:prstGeom prst="rect">
            <a:avLst/>
          </a:prstGeom>
        </p:spPr>
      </p:pic>
      <p:sp>
        <p:nvSpPr>
          <p:cNvPr id="6" name="TextBox 5">
            <a:extLst>
              <a:ext uri="{FF2B5EF4-FFF2-40B4-BE49-F238E27FC236}">
                <a16:creationId xmlns:a16="http://schemas.microsoft.com/office/drawing/2014/main" id="{02C1EE86-BCB2-4225-88E4-BFAD2D135049}"/>
              </a:ext>
            </a:extLst>
          </p:cNvPr>
          <p:cNvSpPr txBox="1"/>
          <p:nvPr/>
        </p:nvSpPr>
        <p:spPr>
          <a:xfrm>
            <a:off x="1622538" y="2642892"/>
            <a:ext cx="6023893" cy="1546577"/>
          </a:xfrm>
          <a:prstGeom prst="rect">
            <a:avLst/>
          </a:prstGeom>
          <a:noFill/>
        </p:spPr>
        <p:txBody>
          <a:bodyPr wrap="none" rtlCol="0">
            <a:spAutoFit/>
          </a:bodyPr>
          <a:lstStyle/>
          <a:p>
            <a:r>
              <a:rPr lang="en-US" sz="1350" dirty="0"/>
              <a:t>Bringing together two traditionally separate groups within software organizations</a:t>
            </a:r>
          </a:p>
          <a:p>
            <a:pPr marL="214313" indent="-214313">
              <a:buFontTx/>
              <a:buChar char="-"/>
            </a:pPr>
            <a:r>
              <a:rPr lang="en-US" sz="1350" b="1" dirty="0"/>
              <a:t>Development</a:t>
            </a:r>
            <a:r>
              <a:rPr lang="en-US" sz="1350" dirty="0"/>
              <a:t>, typically </a:t>
            </a:r>
            <a:r>
              <a:rPr lang="en-US" sz="1350" i="1" dirty="0"/>
              <a:t>measured on features completed</a:t>
            </a:r>
            <a:r>
              <a:rPr lang="en-US" sz="1350" dirty="0"/>
              <a:t>, code shipped</a:t>
            </a:r>
          </a:p>
          <a:p>
            <a:pPr marL="214313" indent="-214313">
              <a:buFontTx/>
              <a:buChar char="-"/>
            </a:pPr>
            <a:r>
              <a:rPr lang="en-US" sz="1350" b="1" dirty="0"/>
              <a:t>Operations</a:t>
            </a:r>
            <a:r>
              <a:rPr lang="en-US" sz="1350" dirty="0"/>
              <a:t>, typically </a:t>
            </a:r>
            <a:r>
              <a:rPr lang="en-US" sz="1350" i="1" dirty="0"/>
              <a:t>measured through stability, reliability, availability</a:t>
            </a:r>
          </a:p>
          <a:p>
            <a:pPr marL="214313" indent="-214313">
              <a:buFontTx/>
              <a:buChar char="-"/>
            </a:pPr>
            <a:endParaRPr lang="en-US" sz="1350" dirty="0"/>
          </a:p>
          <a:p>
            <a:r>
              <a:rPr lang="en-US" sz="1350" dirty="0"/>
              <a:t>Benefits:</a:t>
            </a:r>
          </a:p>
          <a:p>
            <a:pPr marL="214313" indent="-214313">
              <a:buFontTx/>
              <a:buChar char="-"/>
            </a:pPr>
            <a:r>
              <a:rPr lang="en-US" sz="1350" i="1" dirty="0"/>
              <a:t>Increased</a:t>
            </a:r>
            <a:r>
              <a:rPr lang="en-US" sz="1350" dirty="0"/>
              <a:t> </a:t>
            </a:r>
            <a:r>
              <a:rPr lang="en-US" sz="1350" b="1" dirty="0"/>
              <a:t>Velocity</a:t>
            </a:r>
            <a:r>
              <a:rPr lang="en-US" sz="1350" dirty="0"/>
              <a:t>: how quickly products and applications are pushed to release</a:t>
            </a:r>
          </a:p>
          <a:p>
            <a:pPr marL="214313" indent="-214313">
              <a:buFontTx/>
              <a:buChar char="-"/>
            </a:pPr>
            <a:r>
              <a:rPr lang="en-US" sz="1350" i="1" dirty="0"/>
              <a:t>Increased</a:t>
            </a:r>
            <a:r>
              <a:rPr lang="en-US" sz="1350" dirty="0"/>
              <a:t> </a:t>
            </a:r>
            <a:r>
              <a:rPr lang="en-US" sz="1350" b="1" dirty="0"/>
              <a:t>Quality</a:t>
            </a:r>
            <a:r>
              <a:rPr lang="en-US" sz="1350" dirty="0"/>
              <a:t>: successful delivery of features and products</a:t>
            </a:r>
          </a:p>
        </p:txBody>
      </p:sp>
      <p:sp>
        <p:nvSpPr>
          <p:cNvPr id="18" name="TextBox 17">
            <a:extLst>
              <a:ext uri="{FF2B5EF4-FFF2-40B4-BE49-F238E27FC236}">
                <a16:creationId xmlns:a16="http://schemas.microsoft.com/office/drawing/2014/main" id="{DE94E444-FEE6-4EBD-8D6C-CFB22289D5DB}"/>
              </a:ext>
            </a:extLst>
          </p:cNvPr>
          <p:cNvSpPr txBox="1"/>
          <p:nvPr/>
        </p:nvSpPr>
        <p:spPr>
          <a:xfrm>
            <a:off x="4805001" y="4279361"/>
            <a:ext cx="3169457" cy="230832"/>
          </a:xfrm>
          <a:prstGeom prst="rect">
            <a:avLst/>
          </a:prstGeom>
          <a:noFill/>
        </p:spPr>
        <p:txBody>
          <a:bodyPr wrap="none" rtlCol="0">
            <a:spAutoFit/>
          </a:bodyPr>
          <a:lstStyle/>
          <a:p>
            <a:r>
              <a:rPr lang="en-US" sz="900" dirty="0"/>
              <a:t>reference: https://www.youtube.com/watch?v=UbtB4sMaaNM</a:t>
            </a:r>
          </a:p>
        </p:txBody>
      </p:sp>
      <p:pic>
        <p:nvPicPr>
          <p:cNvPr id="20" name="Picture 19">
            <a:extLst>
              <a:ext uri="{FF2B5EF4-FFF2-40B4-BE49-F238E27FC236}">
                <a16:creationId xmlns:a16="http://schemas.microsoft.com/office/drawing/2014/main" id="{D34B6E99-78D3-4DCD-B859-A268CB9F1B05}"/>
              </a:ext>
            </a:extLst>
          </p:cNvPr>
          <p:cNvPicPr>
            <a:picLocks noChangeAspect="1"/>
          </p:cNvPicPr>
          <p:nvPr/>
        </p:nvPicPr>
        <p:blipFill>
          <a:blip r:embed="rId4"/>
          <a:stretch>
            <a:fillRect/>
          </a:stretch>
        </p:blipFill>
        <p:spPr>
          <a:xfrm>
            <a:off x="1972734" y="1108764"/>
            <a:ext cx="2035277" cy="1147156"/>
          </a:xfrm>
          <a:prstGeom prst="rect">
            <a:avLst/>
          </a:prstGeom>
        </p:spPr>
      </p:pic>
      <p:sp>
        <p:nvSpPr>
          <p:cNvPr id="7" name="Footer Placeholder 6">
            <a:extLst>
              <a:ext uri="{FF2B5EF4-FFF2-40B4-BE49-F238E27FC236}">
                <a16:creationId xmlns:a16="http://schemas.microsoft.com/office/drawing/2014/main" id="{B8DF8EAE-601F-DEE4-867C-CFE41138220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8" name="Picture 7" descr="Text&#10;&#10;Description automatically generated">
            <a:extLst>
              <a:ext uri="{FF2B5EF4-FFF2-40B4-BE49-F238E27FC236}">
                <a16:creationId xmlns:a16="http://schemas.microsoft.com/office/drawing/2014/main" id="{7E85F165-3A61-807D-0174-4D3F4EB79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9469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60DD0C-EDAA-6672-D9D6-3F1CCBD8E8A2}"/>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4" name="Slide Number Placeholder 3">
            <a:extLst>
              <a:ext uri="{FF2B5EF4-FFF2-40B4-BE49-F238E27FC236}">
                <a16:creationId xmlns:a16="http://schemas.microsoft.com/office/drawing/2014/main" id="{F99C742B-6FC6-4CA6-95D4-86B879555259}"/>
              </a:ext>
            </a:extLst>
          </p:cNvPr>
          <p:cNvSpPr>
            <a:spLocks noGrp="1"/>
          </p:cNvSpPr>
          <p:nvPr>
            <p:ph type="sldNum" sz="quarter" idx="12"/>
          </p:nvPr>
        </p:nvSpPr>
        <p:spPr/>
        <p:txBody>
          <a:bodyPr/>
          <a:lstStyle/>
          <a:p>
            <a:fld id="{10A01DC5-1685-4615-8240-15192985C6A2}" type="slidenum">
              <a:rPr lang="en-AU" smtClean="0"/>
              <a:pPr/>
              <a:t>40</a:t>
            </a:fld>
            <a:endParaRPr lang="en-AU"/>
          </a:p>
        </p:txBody>
      </p:sp>
      <p:sp>
        <p:nvSpPr>
          <p:cNvPr id="5" name="Text Placeholder 4">
            <a:extLst>
              <a:ext uri="{FF2B5EF4-FFF2-40B4-BE49-F238E27FC236}">
                <a16:creationId xmlns:a16="http://schemas.microsoft.com/office/drawing/2014/main" id="{A2AF4C86-A0E0-8D8E-2462-0657A0BF2C3B}"/>
              </a:ext>
            </a:extLst>
          </p:cNvPr>
          <p:cNvSpPr>
            <a:spLocks noGrp="1"/>
          </p:cNvSpPr>
          <p:nvPr>
            <p:ph type="body" sz="quarter" idx="13"/>
          </p:nvPr>
        </p:nvSpPr>
        <p:spPr/>
        <p:txBody>
          <a:bodyPr/>
          <a:lstStyle/>
          <a:p>
            <a:r>
              <a:rPr lang="en-AU" dirty="0"/>
              <a:t>Infrastructure as Code (Terraform)</a:t>
            </a:r>
          </a:p>
        </p:txBody>
      </p:sp>
      <p:sp>
        <p:nvSpPr>
          <p:cNvPr id="6" name="TextBox 5">
            <a:extLst>
              <a:ext uri="{FF2B5EF4-FFF2-40B4-BE49-F238E27FC236}">
                <a16:creationId xmlns:a16="http://schemas.microsoft.com/office/drawing/2014/main" id="{BBD33AD4-46F3-D8AD-2058-8ADC68A3170A}"/>
              </a:ext>
            </a:extLst>
          </p:cNvPr>
          <p:cNvSpPr txBox="1"/>
          <p:nvPr/>
        </p:nvSpPr>
        <p:spPr>
          <a:xfrm>
            <a:off x="2708476" y="4381017"/>
            <a:ext cx="5979907" cy="369332"/>
          </a:xfrm>
          <a:prstGeom prst="rect">
            <a:avLst/>
          </a:prstGeom>
          <a:noFill/>
        </p:spPr>
        <p:txBody>
          <a:bodyPr wrap="none" rtlCol="0">
            <a:spAutoFit/>
          </a:bodyPr>
          <a:lstStyle/>
          <a:p>
            <a:r>
              <a:rPr lang="en-AU" dirty="0"/>
              <a:t>https://</a:t>
            </a:r>
            <a:r>
              <a:rPr lang="en-AU" dirty="0" err="1"/>
              <a:t>phoenixnap.com</a:t>
            </a:r>
            <a:r>
              <a:rPr lang="en-AU" dirty="0"/>
              <a:t>/blog/ansible-vs-terraform-vs-puppet</a:t>
            </a:r>
          </a:p>
        </p:txBody>
      </p:sp>
      <p:pic>
        <p:nvPicPr>
          <p:cNvPr id="1026" name="Picture 2">
            <a:extLst>
              <a:ext uri="{FF2B5EF4-FFF2-40B4-BE49-F238E27FC236}">
                <a16:creationId xmlns:a16="http://schemas.microsoft.com/office/drawing/2014/main" id="{6B8FCE89-1A29-525E-88B2-A680531D9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845" y="699713"/>
            <a:ext cx="7448309" cy="3329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545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A412B9-A068-31D7-1C15-B4DC36FDAAA3}"/>
              </a:ext>
            </a:extLst>
          </p:cNvPr>
          <p:cNvSpPr>
            <a:spLocks noGrp="1"/>
          </p:cNvSpPr>
          <p:nvPr>
            <p:ph idx="1"/>
          </p:nvPr>
        </p:nvSpPr>
        <p:spPr/>
        <p:txBody>
          <a:bodyPr>
            <a:normAutofit lnSpcReduction="10000"/>
          </a:bodyPr>
          <a:lstStyle/>
          <a:p>
            <a:r>
              <a:rPr lang="en-AU" dirty="0"/>
              <a:t>Defining your infrastructure as code and using a configuration management system solves two key problems of continuous deployment.</a:t>
            </a:r>
          </a:p>
          <a:p>
            <a:pPr lvl="1"/>
            <a:r>
              <a:rPr lang="en-AU" dirty="0"/>
              <a:t>Your testing environment must be exactly the same as your deployment environment. If you change the deployment environment, you have to mirror those changes in your testing environment.</a:t>
            </a:r>
          </a:p>
          <a:p>
            <a:pPr lvl="1"/>
            <a:r>
              <a:rPr lang="en-AU" dirty="0"/>
              <a:t>When you change a service, you have to be able to roll that change out to all of your servers quickly and reliably. If there is a bug in your changed code that affects the system’s reliability, you have to be able to seamlessly roll back to the older system.</a:t>
            </a:r>
          </a:p>
          <a:p>
            <a:r>
              <a:rPr lang="en-AU" dirty="0"/>
              <a:t>The business benefits of defining your infrastructure as code are lower costs of system management and lower risks of unexpected problems arising when infrastructure changes are implemented.</a:t>
            </a:r>
          </a:p>
        </p:txBody>
      </p:sp>
      <p:sp>
        <p:nvSpPr>
          <p:cNvPr id="22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41</a:t>
            </a:fld>
            <a:endParaRPr sz="633" kern="0">
              <a:solidFill>
                <a:srgbClr val="005493"/>
              </a:solidFill>
              <a:latin typeface="Helvetica"/>
              <a:sym typeface="Helvetica"/>
            </a:endParaRPr>
          </a:p>
        </p:txBody>
      </p:sp>
      <p:sp>
        <p:nvSpPr>
          <p:cNvPr id="225" name="Defining your infrastructure as code and using a configuration management system solves two key problems of continuous deployment.…"/>
          <p:cNvSpPr txBox="1">
            <a:spLocks noGrp="1"/>
          </p:cNvSpPr>
          <p:nvPr>
            <p:ph type="body" sz="quarter" idx="13"/>
          </p:nvPr>
        </p:nvSpPr>
        <p:spPr>
          <a:prstGeom prst="rect">
            <a:avLst/>
          </a:prstGeom>
        </p:spPr>
        <p:txBody>
          <a:bodyPr>
            <a:normAutofit/>
          </a:bodyPr>
          <a:lstStyle/>
          <a:p>
            <a:r>
              <a:rPr lang="en-AU" dirty="0"/>
              <a:t>Benefits of infrastructure as code</a:t>
            </a:r>
            <a:endParaRPr dirty="0"/>
          </a:p>
        </p:txBody>
      </p:sp>
      <p:sp>
        <p:nvSpPr>
          <p:cNvPr id="3" name="Footer Placeholder 2">
            <a:extLst>
              <a:ext uri="{FF2B5EF4-FFF2-40B4-BE49-F238E27FC236}">
                <a16:creationId xmlns:a16="http://schemas.microsoft.com/office/drawing/2014/main" id="{DAC8577B-08D1-1B8F-EC0B-5B5133AD6F49}"/>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3769A74E-EB07-C9FD-69B6-C47F826946BC}"/>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DBCDB6-1A0D-E09A-1A8B-EE2E938E51EC}"/>
              </a:ext>
            </a:extLst>
          </p:cNvPr>
          <p:cNvSpPr>
            <a:spLocks noGrp="1"/>
          </p:cNvSpPr>
          <p:nvPr>
            <p:ph idx="1"/>
          </p:nvPr>
        </p:nvSpPr>
        <p:spPr/>
        <p:txBody>
          <a:bodyPr>
            <a:normAutofit fontScale="70000" lnSpcReduction="20000"/>
          </a:bodyPr>
          <a:lstStyle/>
          <a:p>
            <a:pPr defTabSz="298821">
              <a:spcBef>
                <a:spcPts val="1529"/>
              </a:spcBef>
              <a:defRPr sz="2328"/>
            </a:pPr>
            <a:r>
              <a:rPr lang="en-AU" b="1" i="1" dirty="0"/>
              <a:t>Visibility</a:t>
            </a:r>
            <a:br>
              <a:rPr lang="en-AU" dirty="0"/>
            </a:br>
            <a:r>
              <a:rPr lang="en-AU" dirty="0"/>
              <a:t>Your infrastructure is defined as a stand-alone model that can be read, discussed, understood and reviewed by the whole DevOps team.</a:t>
            </a:r>
          </a:p>
          <a:p>
            <a:pPr defTabSz="298821">
              <a:spcBef>
                <a:spcPts val="1529"/>
              </a:spcBef>
              <a:defRPr sz="2328"/>
            </a:pPr>
            <a:r>
              <a:rPr lang="en-AU" b="1" i="1" dirty="0"/>
              <a:t>Reproducibility</a:t>
            </a:r>
            <a:br>
              <a:rPr lang="en-AU" dirty="0"/>
            </a:br>
            <a:r>
              <a:rPr lang="en-AU" dirty="0"/>
              <a:t>Using a configuration management tool means that the installation tasks will always be run in the same sequence so that the same environment is always created. You are not reliant on people remembering the order that they need to do things.</a:t>
            </a:r>
          </a:p>
          <a:p>
            <a:pPr defTabSz="298821">
              <a:spcBef>
                <a:spcPts val="1529"/>
              </a:spcBef>
              <a:defRPr sz="2328"/>
            </a:pPr>
            <a:r>
              <a:rPr lang="en-AU" b="1" i="1" dirty="0"/>
              <a:t>Reliability</a:t>
            </a:r>
            <a:br>
              <a:rPr lang="en-AU" dirty="0"/>
            </a:br>
            <a:r>
              <a:rPr lang="en-AU" dirty="0"/>
              <a:t>The complexity of managing a complex infrastructure means that system administrators often make simple mistakes, especially when the same changes have to be made to several servers. Automating the process avoids these mistakes.</a:t>
            </a:r>
          </a:p>
          <a:p>
            <a:pPr defTabSz="298821">
              <a:spcBef>
                <a:spcPts val="1529"/>
              </a:spcBef>
              <a:defRPr sz="2328"/>
            </a:pPr>
            <a:r>
              <a:rPr lang="en-AU" b="1" i="1" dirty="0"/>
              <a:t>Recovery</a:t>
            </a:r>
            <a:br>
              <a:rPr lang="en-AU" dirty="0"/>
            </a:br>
            <a:r>
              <a:rPr lang="en-AU" dirty="0"/>
              <a:t>Like any other code, your infrastructure model can be versioned and stored in a code management system. If infrastructure changes cause problems you can easily revert to an older version and reinstall the environment that you know works.</a:t>
            </a:r>
          </a:p>
        </p:txBody>
      </p:sp>
      <p:sp>
        <p:nvSpPr>
          <p:cNvPr id="23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42</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FCED7DEA-CDE8-AC4E-70BB-9078BE69E295}"/>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80D36270-F236-F9B5-F450-CD4B0C5EF038}"/>
              </a:ext>
            </a:extLst>
          </p:cNvPr>
          <p:cNvSpPr>
            <a:spLocks noGrp="1"/>
          </p:cNvSpPr>
          <p:nvPr>
            <p:ph type="body" sz="quarter" idx="13"/>
          </p:nvPr>
        </p:nvSpPr>
        <p:spPr/>
        <p:txBody>
          <a:bodyPr>
            <a:normAutofit/>
          </a:bodyPr>
          <a:lstStyle/>
          <a:p>
            <a:r>
              <a:rPr lang="en-AU" dirty="0"/>
              <a:t>Characteristics of infrastructure as code</a:t>
            </a:r>
          </a:p>
        </p:txBody>
      </p:sp>
      <p:pic>
        <p:nvPicPr>
          <p:cNvPr id="6" name="Picture 5" descr="A picture containing text, stationary, colorful&#10;&#10;Description automatically generated">
            <a:extLst>
              <a:ext uri="{FF2B5EF4-FFF2-40B4-BE49-F238E27FC236}">
                <a16:creationId xmlns:a16="http://schemas.microsoft.com/office/drawing/2014/main" id="{5558858F-C0E6-6CC9-8E6B-F11EC94B07F4}"/>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docker">
            <a:extLst>
              <a:ext uri="{FF2B5EF4-FFF2-40B4-BE49-F238E27FC236}">
                <a16:creationId xmlns:a16="http://schemas.microsoft.com/office/drawing/2014/main" id="{6C3C149E-5434-B498-EFCA-9FD23CEEF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5935" y="49299"/>
            <a:ext cx="3025736" cy="142068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B9D3F072-02B1-3AD1-6562-C04ADC1DEE2B}"/>
              </a:ext>
            </a:extLst>
          </p:cNvPr>
          <p:cNvSpPr>
            <a:spLocks noGrp="1"/>
          </p:cNvSpPr>
          <p:nvPr>
            <p:ph idx="1"/>
          </p:nvPr>
        </p:nvSpPr>
        <p:spPr/>
        <p:txBody>
          <a:bodyPr>
            <a:normAutofit fontScale="55000" lnSpcReduction="20000"/>
          </a:bodyPr>
          <a:lstStyle/>
          <a:p>
            <a:pPr marL="125648" indent="-125648" defTabSz="298821">
              <a:spcBef>
                <a:spcPts val="1529"/>
              </a:spcBef>
              <a:defRPr sz="2716"/>
            </a:pPr>
            <a:endParaRPr lang="en-AU" dirty="0"/>
          </a:p>
          <a:p>
            <a:pPr marL="125648" indent="-125648" defTabSz="298821">
              <a:spcBef>
                <a:spcPts val="1529"/>
              </a:spcBef>
              <a:defRPr sz="2716"/>
            </a:pPr>
            <a:r>
              <a:rPr lang="en-AU" dirty="0"/>
              <a:t>A container provides a stand-alone execution environment running on top of an operating system such as Linux. </a:t>
            </a:r>
          </a:p>
          <a:p>
            <a:pPr marL="125648" indent="-125648" defTabSz="298821">
              <a:spcBef>
                <a:spcPts val="1529"/>
              </a:spcBef>
              <a:defRPr sz="2716"/>
            </a:pPr>
            <a:r>
              <a:rPr lang="en-AU" dirty="0"/>
              <a:t>The software installed in a Docker container is specified using a </a:t>
            </a:r>
            <a:r>
              <a:rPr lang="en-AU" dirty="0" err="1"/>
              <a:t>Dockerfile</a:t>
            </a:r>
            <a:r>
              <a:rPr lang="en-AU" dirty="0"/>
              <a:t>, which is, essentially, a definition of your software infrastructure as code. </a:t>
            </a:r>
          </a:p>
          <a:p>
            <a:pPr marL="125648" indent="-125648" defTabSz="298821">
              <a:spcBef>
                <a:spcPts val="1529"/>
              </a:spcBef>
              <a:defRPr sz="2716"/>
            </a:pPr>
            <a:r>
              <a:rPr lang="en-AU" dirty="0"/>
              <a:t>You build an executable container image by processing the </a:t>
            </a:r>
            <a:r>
              <a:rPr lang="en-AU" dirty="0" err="1"/>
              <a:t>Dockerfile</a:t>
            </a:r>
            <a:r>
              <a:rPr lang="en-AU" dirty="0"/>
              <a:t>. </a:t>
            </a:r>
          </a:p>
          <a:p>
            <a:pPr marL="125648" indent="-125648" defTabSz="298821">
              <a:spcBef>
                <a:spcPts val="1529"/>
              </a:spcBef>
              <a:defRPr sz="2716"/>
            </a:pPr>
            <a:r>
              <a:rPr lang="en-AU" dirty="0"/>
              <a:t>Using containers makes it very simple to provide identical execution environments. </a:t>
            </a:r>
          </a:p>
          <a:p>
            <a:pPr marL="467720" lvl="1" indent="-233861" defTabSz="298821">
              <a:spcBef>
                <a:spcPts val="1529"/>
              </a:spcBef>
              <a:defRPr sz="2328"/>
            </a:pPr>
            <a:r>
              <a:rPr lang="en-AU" dirty="0"/>
              <a:t>For each type of server that you use, you define the environment that you need and build an image for execution. You can run an application container as a test system or as an operational system; there is no distinction between them. </a:t>
            </a:r>
          </a:p>
          <a:p>
            <a:pPr marL="467720" lvl="1" indent="-233861" defTabSz="298821">
              <a:spcBef>
                <a:spcPts val="1529"/>
              </a:spcBef>
              <a:defRPr sz="2328"/>
            </a:pPr>
            <a:r>
              <a:rPr lang="en-AU" dirty="0"/>
              <a:t>When you update your software, you rerun the image creation process to create a new image that includes the modified software. You can then start these images alongside the existing system and divert service requests to them.</a:t>
            </a:r>
          </a:p>
        </p:txBody>
      </p:sp>
      <p:sp>
        <p:nvSpPr>
          <p:cNvPr id="235"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43</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DF00EB9F-583E-A412-7F72-C8D3C558EEB8}"/>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AAD1C1E5-53B8-934F-4270-CACB15AB36DB}"/>
              </a:ext>
            </a:extLst>
          </p:cNvPr>
          <p:cNvSpPr>
            <a:spLocks noGrp="1"/>
          </p:cNvSpPr>
          <p:nvPr>
            <p:ph type="body" sz="quarter" idx="13"/>
          </p:nvPr>
        </p:nvSpPr>
        <p:spPr/>
        <p:txBody>
          <a:bodyPr/>
          <a:lstStyle/>
          <a:p>
            <a:r>
              <a:rPr lang="en-AU" dirty="0"/>
              <a:t>Containers</a:t>
            </a:r>
          </a:p>
        </p:txBody>
      </p:sp>
      <p:pic>
        <p:nvPicPr>
          <p:cNvPr id="6" name="Picture 5" descr="A picture containing text, stationary, colorful&#10;&#10;Description automatically generated">
            <a:extLst>
              <a:ext uri="{FF2B5EF4-FFF2-40B4-BE49-F238E27FC236}">
                <a16:creationId xmlns:a16="http://schemas.microsoft.com/office/drawing/2014/main" id="{B90D3839-1375-1C16-CB01-1E8F0C4331D2}"/>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60BE50-B259-AFFF-FB14-5F831B36C642}"/>
              </a:ext>
            </a:extLst>
          </p:cNvPr>
          <p:cNvSpPr>
            <a:spLocks noGrp="1"/>
          </p:cNvSpPr>
          <p:nvPr>
            <p:ph type="sldNum" sz="quarter" idx="12"/>
          </p:nvPr>
        </p:nvSpPr>
        <p:spPr/>
        <p:txBody>
          <a:bodyPr/>
          <a:lstStyle/>
          <a:p>
            <a:fld id="{10A01DC5-1685-4615-8240-15192985C6A2}" type="slidenum">
              <a:rPr lang="en-AU" smtClean="0"/>
              <a:pPr/>
              <a:t>44</a:t>
            </a:fld>
            <a:endParaRPr lang="en-AU"/>
          </a:p>
        </p:txBody>
      </p:sp>
      <p:sp>
        <p:nvSpPr>
          <p:cNvPr id="8" name="Text Placeholder 5">
            <a:extLst>
              <a:ext uri="{FF2B5EF4-FFF2-40B4-BE49-F238E27FC236}">
                <a16:creationId xmlns:a16="http://schemas.microsoft.com/office/drawing/2014/main" id="{26077B42-9370-E98E-D82E-E11DE9907B0E}"/>
              </a:ext>
            </a:extLst>
          </p:cNvPr>
          <p:cNvSpPr txBox="1">
            <a:spLocks/>
          </p:cNvSpPr>
          <p:nvPr/>
        </p:nvSpPr>
        <p:spPr>
          <a:xfrm>
            <a:off x="311700" y="3806115"/>
            <a:ext cx="8435390" cy="605100"/>
          </a:xfrm>
          <a:prstGeom prst="rect">
            <a:avLst/>
          </a:prstGeom>
        </p:spPr>
        <p:txBody>
          <a:bodyPr vert="horz" lIns="0" tIns="0" rIns="0" bIns="0" rtlCol="0">
            <a:normAutofit/>
          </a:bodyPr>
          <a:lstStyle>
            <a:lvl1pPr marL="180000" indent="-180000" algn="l" defTabSz="685800" rtl="0" eaLnBrk="1" latinLnBrk="0" hangingPunct="1">
              <a:lnSpc>
                <a:spcPct val="100000"/>
              </a:lnSpc>
              <a:spcBef>
                <a:spcPts val="0"/>
              </a:spcBef>
              <a:spcAft>
                <a:spcPts val="600"/>
              </a:spcAft>
              <a:buFont typeface="Arial" panose="020B0604020202020204" pitchFamily="34" charset="0"/>
              <a:buChar char="•"/>
              <a:defRPr sz="2400" b="0" kern="1200">
                <a:solidFill>
                  <a:schemeClr val="accent1"/>
                </a:solidFill>
                <a:latin typeface="+mj-lt"/>
                <a:ea typeface="+mn-ea"/>
                <a:cs typeface="+mn-cs"/>
              </a:defRPr>
            </a:lvl1pPr>
            <a:lvl2pPr marL="360000" indent="-180000" algn="l" defTabSz="6858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6858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3pPr>
            <a:lvl4pPr marL="720000" indent="-180000" algn="l" defTabSz="685800" rtl="0" eaLnBrk="1" latinLnBrk="0" hangingPunct="1">
              <a:lnSpc>
                <a:spcPct val="100000"/>
              </a:lnSpc>
              <a:spcBef>
                <a:spcPts val="0"/>
              </a:spcBef>
              <a:spcAft>
                <a:spcPts val="600"/>
              </a:spcAft>
              <a:buClr>
                <a:schemeClr val="accent1"/>
              </a:buClr>
              <a:buSzPct val="100000"/>
              <a:buFont typeface="Arial" panose="020B0604020202020204" pitchFamily="34" charset="0"/>
              <a:buChar char="•"/>
              <a:defRPr sz="1200" kern="1200">
                <a:solidFill>
                  <a:schemeClr val="tx1"/>
                </a:solidFill>
                <a:latin typeface="+mn-lt"/>
                <a:ea typeface="+mn-ea"/>
                <a:cs typeface="+mn-cs"/>
              </a:defRPr>
            </a:lvl4pPr>
            <a:lvl5pPr marL="900000" indent="-180000" algn="l" defTabSz="685800" rtl="0" eaLnBrk="1" latinLnBrk="0" hangingPunct="1">
              <a:lnSpc>
                <a:spcPct val="100000"/>
              </a:lnSpc>
              <a:spcBef>
                <a:spcPts val="0"/>
              </a:spcBef>
              <a:spcAft>
                <a:spcPts val="600"/>
              </a:spcAft>
              <a:buClr>
                <a:schemeClr val="accent1"/>
              </a:buClr>
              <a:buFont typeface="Sofia Pro Light" panose="020B0000000000000000" pitchFamily="34" charset="0"/>
              <a:buChar char="»"/>
              <a:defRPr sz="10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dirty="0"/>
              <a:t>Mini Break in Monday Lecture</a:t>
            </a:r>
          </a:p>
        </p:txBody>
      </p:sp>
      <p:sp>
        <p:nvSpPr>
          <p:cNvPr id="6" name="Footer Placeholder 5">
            <a:extLst>
              <a:ext uri="{FF2B5EF4-FFF2-40B4-BE49-F238E27FC236}">
                <a16:creationId xmlns:a16="http://schemas.microsoft.com/office/drawing/2014/main" id="{B1BB3AE2-C3B9-544D-DBF9-2295A40098F2}"/>
              </a:ext>
            </a:extLst>
          </p:cNvPr>
          <p:cNvSpPr>
            <a:spLocks noGrp="1"/>
          </p:cNvSpPr>
          <p:nvPr>
            <p:ph type="ftr" sz="quarter" idx="11"/>
          </p:nvPr>
        </p:nvSpPr>
        <p:spPr/>
        <p:txBody>
          <a:bodyPr/>
          <a:lstStyle/>
          <a:p>
            <a:r>
              <a:rPr lang="en-US"/>
              <a:t>ANU SCHOOL OF COMPUTING   |  COMP 2120 / COMP 6120 | WEEK 6 OF 12: DEVOPS</a:t>
            </a:r>
            <a:endParaRPr lang="en-AU" dirty="0"/>
          </a:p>
        </p:txBody>
      </p:sp>
    </p:spTree>
    <p:extLst>
      <p:ext uri="{BB962C8B-B14F-4D97-AF65-F5344CB8AC3E}">
        <p14:creationId xmlns:p14="http://schemas.microsoft.com/office/powerpoint/2010/main" val="1984101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F69BF5-6280-432F-EDF0-1AC8BCA4F710}"/>
              </a:ext>
            </a:extLst>
          </p:cNvPr>
          <p:cNvSpPr>
            <a:spLocks noGrp="1"/>
          </p:cNvSpPr>
          <p:nvPr>
            <p:ph idx="1"/>
          </p:nvPr>
        </p:nvSpPr>
        <p:spPr/>
        <p:txBody>
          <a:bodyPr>
            <a:normAutofit fontScale="92500" lnSpcReduction="10000"/>
          </a:bodyPr>
          <a:lstStyle/>
          <a:p>
            <a:endParaRPr lang="en-AU" dirty="0"/>
          </a:p>
          <a:p>
            <a:r>
              <a:rPr lang="en-AU" dirty="0"/>
              <a:t>After you have adopted DevOps, you should try to continuously improve your DevOps process to achieve faster deployment of better-quality software.</a:t>
            </a:r>
          </a:p>
          <a:p>
            <a:r>
              <a:rPr lang="en-AU" dirty="0"/>
              <a:t>There are four types of software development measurement:</a:t>
            </a:r>
          </a:p>
          <a:p>
            <a:pPr lvl="1"/>
            <a:r>
              <a:rPr lang="en-AU" b="1" dirty="0"/>
              <a:t>Process measurement</a:t>
            </a:r>
            <a:r>
              <a:rPr lang="en-AU" dirty="0"/>
              <a:t> You collect and analyse data about your development, testing and deployment processes.</a:t>
            </a:r>
          </a:p>
          <a:p>
            <a:pPr lvl="1"/>
            <a:r>
              <a:rPr lang="en-AU" b="1" dirty="0"/>
              <a:t>Service measurement</a:t>
            </a:r>
            <a:r>
              <a:rPr lang="en-AU" dirty="0"/>
              <a:t> You collect and analyse data about the software’s performance, reliability and acceptability to customers. </a:t>
            </a:r>
          </a:p>
          <a:p>
            <a:pPr lvl="1"/>
            <a:r>
              <a:rPr lang="en-AU" b="1" dirty="0"/>
              <a:t>Usage measurement</a:t>
            </a:r>
            <a:r>
              <a:rPr lang="en-AU" dirty="0"/>
              <a:t> You collect and analyse data about how customers use your product.</a:t>
            </a:r>
          </a:p>
          <a:p>
            <a:pPr lvl="1"/>
            <a:r>
              <a:rPr lang="en-AU" b="1" dirty="0"/>
              <a:t>Business success measurement</a:t>
            </a:r>
            <a:r>
              <a:rPr lang="en-AU" dirty="0"/>
              <a:t> You collect and analyse data about how your product contributes to the overall success of the business.</a:t>
            </a:r>
          </a:p>
        </p:txBody>
      </p:sp>
      <p:sp>
        <p:nvSpPr>
          <p:cNvPr id="23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45</a:t>
            </a:fld>
            <a:endParaRPr sz="633" kern="0">
              <a:solidFill>
                <a:srgbClr val="005493"/>
              </a:solidFill>
              <a:latin typeface="Helvetica"/>
              <a:sym typeface="Helvetica"/>
            </a:endParaRPr>
          </a:p>
        </p:txBody>
      </p:sp>
      <p:sp>
        <p:nvSpPr>
          <p:cNvPr id="237" name="After you have adopted DevOps, you should try to continuously improve your DevOps process to achieve faster deployment of better-quality software.…"/>
          <p:cNvSpPr txBox="1">
            <a:spLocks noGrp="1"/>
          </p:cNvSpPr>
          <p:nvPr>
            <p:ph type="body" sz="quarter" idx="13"/>
          </p:nvPr>
        </p:nvSpPr>
        <p:spPr>
          <a:prstGeom prst="rect">
            <a:avLst/>
          </a:prstGeom>
        </p:spPr>
        <p:txBody>
          <a:bodyPr>
            <a:normAutofit/>
          </a:bodyPr>
          <a:lstStyle/>
          <a:p>
            <a:r>
              <a:rPr lang="en-AU" dirty="0"/>
              <a:t>DevOps Measurement</a:t>
            </a:r>
            <a:endParaRPr dirty="0"/>
          </a:p>
        </p:txBody>
      </p:sp>
      <p:sp>
        <p:nvSpPr>
          <p:cNvPr id="3" name="Footer Placeholder 2">
            <a:extLst>
              <a:ext uri="{FF2B5EF4-FFF2-40B4-BE49-F238E27FC236}">
                <a16:creationId xmlns:a16="http://schemas.microsoft.com/office/drawing/2014/main" id="{DDDD2B0C-AB5C-ED4A-738F-6B3C32036A41}"/>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558F2338-F20D-9EC5-6217-44435C90A6AE}"/>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041DE-F7FE-C643-FDFF-7956AEDFE029}"/>
              </a:ext>
            </a:extLst>
          </p:cNvPr>
          <p:cNvSpPr>
            <a:spLocks noGrp="1"/>
          </p:cNvSpPr>
          <p:nvPr>
            <p:ph idx="1"/>
          </p:nvPr>
        </p:nvSpPr>
        <p:spPr/>
        <p:txBody>
          <a:bodyPr>
            <a:normAutofit/>
          </a:bodyPr>
          <a:lstStyle/>
          <a:p>
            <a:endParaRPr lang="en-AU" dirty="0"/>
          </a:p>
          <a:p>
            <a:r>
              <a:rPr lang="en-AU" dirty="0"/>
              <a:t>As far as possible, the DevOps principle of automating everything should be applied to software measurement. </a:t>
            </a:r>
          </a:p>
          <a:p>
            <a:r>
              <a:rPr lang="en-AU" dirty="0"/>
              <a:t>You should instrument your software to collect data about itself and you should use a monitoring system to collect data about your software’s performance and availability. </a:t>
            </a:r>
          </a:p>
          <a:p>
            <a:r>
              <a:rPr lang="en-AU" dirty="0"/>
              <a:t>Some process measurements can also be automated. </a:t>
            </a:r>
          </a:p>
          <a:p>
            <a:pPr lvl="1"/>
            <a:r>
              <a:rPr lang="en-AU" dirty="0"/>
              <a:t>However, there are problems in process measurement because people are involved. They work in different ways, may record information differently and are affected by outside influences that affect the way they work.</a:t>
            </a:r>
          </a:p>
        </p:txBody>
      </p:sp>
      <p:sp>
        <p:nvSpPr>
          <p:cNvPr id="24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46</a:t>
            </a:fld>
            <a:endParaRPr sz="633" kern="0">
              <a:solidFill>
                <a:srgbClr val="005493"/>
              </a:solidFill>
              <a:latin typeface="Helvetica"/>
              <a:sym typeface="Helvetica"/>
            </a:endParaRPr>
          </a:p>
        </p:txBody>
      </p:sp>
      <p:sp>
        <p:nvSpPr>
          <p:cNvPr id="241" name="As far as possible, the DevOps principle of automating everything should be applied to software measurement.…"/>
          <p:cNvSpPr txBox="1">
            <a:spLocks noGrp="1"/>
          </p:cNvSpPr>
          <p:nvPr>
            <p:ph type="body" sz="quarter" idx="13"/>
          </p:nvPr>
        </p:nvSpPr>
        <p:spPr>
          <a:prstGeom prst="rect">
            <a:avLst/>
          </a:prstGeom>
        </p:spPr>
        <p:txBody>
          <a:bodyPr>
            <a:normAutofit/>
          </a:bodyPr>
          <a:lstStyle/>
          <a:p>
            <a:r>
              <a:rPr lang="en-AU" dirty="0"/>
              <a:t>Automating Measurement</a:t>
            </a:r>
            <a:endParaRPr dirty="0"/>
          </a:p>
        </p:txBody>
      </p:sp>
      <p:sp>
        <p:nvSpPr>
          <p:cNvPr id="3" name="Footer Placeholder 2">
            <a:extLst>
              <a:ext uri="{FF2B5EF4-FFF2-40B4-BE49-F238E27FC236}">
                <a16:creationId xmlns:a16="http://schemas.microsoft.com/office/drawing/2014/main" id="{C2C9EEA8-0E29-7025-EB26-609A52260C20}"/>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B4B92AA3-0EF3-620A-4F9F-38C0E1FBAD65}"/>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47</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4C0DFF2E-B290-91F0-029A-33B5A30412E5}"/>
              </a:ext>
            </a:extLst>
          </p:cNvPr>
          <p:cNvSpPr>
            <a:spLocks noGrp="1"/>
          </p:cNvSpPr>
          <p:nvPr>
            <p:ph type="body" sz="quarter" idx="13"/>
          </p:nvPr>
        </p:nvSpPr>
        <p:spPr/>
        <p:txBody>
          <a:bodyPr>
            <a:normAutofit/>
          </a:bodyPr>
          <a:lstStyle/>
          <a:p>
            <a:r>
              <a:rPr lang="en-AU" dirty="0"/>
              <a:t>Metrics used in the DevOps scorecard</a:t>
            </a:r>
          </a:p>
        </p:txBody>
      </p:sp>
      <p:pic>
        <p:nvPicPr>
          <p:cNvPr id="5" name="Picture 4">
            <a:extLst>
              <a:ext uri="{FF2B5EF4-FFF2-40B4-BE49-F238E27FC236}">
                <a16:creationId xmlns:a16="http://schemas.microsoft.com/office/drawing/2014/main" id="{8D555328-333B-614F-A128-4A0ABC6806AC}"/>
              </a:ext>
            </a:extLst>
          </p:cNvPr>
          <p:cNvPicPr>
            <a:picLocks noChangeAspect="1"/>
          </p:cNvPicPr>
          <p:nvPr/>
        </p:nvPicPr>
        <p:blipFill rotWithShape="1">
          <a:blip r:embed="rId2">
            <a:extLst>
              <a:ext uri="{28A0092B-C50C-407E-A947-70E740481C1C}">
                <a14:useLocalDpi xmlns:a14="http://schemas.microsoft.com/office/drawing/2010/main" val="0"/>
              </a:ext>
            </a:extLst>
          </a:blip>
          <a:srcRect t="10948" b="35839"/>
          <a:stretch/>
        </p:blipFill>
        <p:spPr>
          <a:xfrm>
            <a:off x="1360661" y="538660"/>
            <a:ext cx="6173782" cy="4460358"/>
          </a:xfrm>
          <a:prstGeom prst="rect">
            <a:avLst/>
          </a:prstGeom>
        </p:spPr>
      </p:pic>
      <p:sp>
        <p:nvSpPr>
          <p:cNvPr id="4" name="Footer Placeholder 3">
            <a:extLst>
              <a:ext uri="{FF2B5EF4-FFF2-40B4-BE49-F238E27FC236}">
                <a16:creationId xmlns:a16="http://schemas.microsoft.com/office/drawing/2014/main" id="{634D54C8-747A-BAC7-80BF-BB8A225B0E40}"/>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66B73D2E-FD1F-DF7B-D16F-992CDA2FFF54}"/>
              </a:ext>
            </a:extLst>
          </p:cNvPr>
          <p:cNvPicPr>
            <a:picLocks noChangeAspect="1"/>
          </p:cNvPicPr>
          <p:nvPr/>
        </p:nvPicPr>
        <p:blipFill>
          <a:blip r:embed="rId3"/>
          <a:stretch>
            <a:fillRect/>
          </a:stretch>
        </p:blipFill>
        <p:spPr>
          <a:xfrm>
            <a:off x="8129069" y="0"/>
            <a:ext cx="1014931" cy="112644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CF25BD-A409-748F-A280-E7C3ACEF26CC}"/>
              </a:ext>
            </a:extLst>
          </p:cNvPr>
          <p:cNvSpPr>
            <a:spLocks noGrp="1"/>
          </p:cNvSpPr>
          <p:nvPr>
            <p:ph idx="1"/>
          </p:nvPr>
        </p:nvSpPr>
        <p:spPr/>
        <p:txBody>
          <a:bodyPr>
            <a:normAutofit lnSpcReduction="10000"/>
          </a:bodyPr>
          <a:lstStyle/>
          <a:p>
            <a:r>
              <a:rPr lang="en-AU" dirty="0" err="1"/>
              <a:t>Payal</a:t>
            </a:r>
            <a:r>
              <a:rPr lang="en-AU" dirty="0"/>
              <a:t> Chakravarty from IBM suggests a practical approach to DevOps measurement based around a metrics scorecard with 9 metrics:</a:t>
            </a:r>
          </a:p>
          <a:p>
            <a:pPr lvl="1"/>
            <a:r>
              <a:rPr lang="en-AU" dirty="0"/>
              <a:t>These are relevant to software that is delivered as a cloud service. They include process metrics and service metrics</a:t>
            </a:r>
          </a:p>
          <a:p>
            <a:pPr lvl="1"/>
            <a:r>
              <a:rPr lang="en-AU" dirty="0"/>
              <a:t>For the process metrics, you would like to see decreases in the number of failed deployments, the mean time to recovery after a service failure and the lead time from development to deployment. </a:t>
            </a:r>
          </a:p>
          <a:p>
            <a:pPr lvl="1"/>
            <a:r>
              <a:rPr lang="en-AU" dirty="0"/>
              <a:t>You would hope to see increases in the deployment frequency and the number of lines of changed code that are shipped. </a:t>
            </a:r>
          </a:p>
          <a:p>
            <a:pPr lvl="1"/>
            <a:r>
              <a:rPr lang="en-AU" dirty="0"/>
              <a:t>For the service metrics, availability and performance should be stable or improving, the number of customer complaints should be decreasing, and the number of new customers should be increasing.</a:t>
            </a:r>
          </a:p>
        </p:txBody>
      </p:sp>
      <p:sp>
        <p:nvSpPr>
          <p:cNvPr id="251"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48</a:t>
            </a:fld>
            <a:endParaRPr sz="633" kern="0">
              <a:solidFill>
                <a:srgbClr val="005493"/>
              </a:solidFill>
              <a:latin typeface="Helvetica"/>
              <a:sym typeface="Helvetica"/>
            </a:endParaRPr>
          </a:p>
        </p:txBody>
      </p:sp>
      <p:sp>
        <p:nvSpPr>
          <p:cNvPr id="249" name="Payal Chakravarty from IBM suggests a practical approach to DevOps measurement based around a metrics scorecard with 9 metrics:…"/>
          <p:cNvSpPr txBox="1">
            <a:spLocks noGrp="1"/>
          </p:cNvSpPr>
          <p:nvPr>
            <p:ph type="body" sz="quarter" idx="13"/>
          </p:nvPr>
        </p:nvSpPr>
        <p:spPr>
          <a:prstGeom prst="rect">
            <a:avLst/>
          </a:prstGeom>
        </p:spPr>
        <p:txBody>
          <a:bodyPr>
            <a:normAutofit/>
          </a:bodyPr>
          <a:lstStyle/>
          <a:p>
            <a:r>
              <a:rPr lang="en-AU" dirty="0"/>
              <a:t>Metrics scorecard</a:t>
            </a:r>
            <a:endParaRPr dirty="0"/>
          </a:p>
        </p:txBody>
      </p:sp>
      <p:sp>
        <p:nvSpPr>
          <p:cNvPr id="3" name="Footer Placeholder 2">
            <a:extLst>
              <a:ext uri="{FF2B5EF4-FFF2-40B4-BE49-F238E27FC236}">
                <a16:creationId xmlns:a16="http://schemas.microsoft.com/office/drawing/2014/main" id="{D951E8EA-45E3-FC0B-F45F-D6ECECE5F369}"/>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190B932B-FDC3-DD1E-9212-8B4D03D43188}"/>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49</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E5C89F6D-A217-7765-5812-EEE99368FE01}"/>
              </a:ext>
            </a:extLst>
          </p:cNvPr>
          <p:cNvSpPr>
            <a:spLocks noGrp="1"/>
          </p:cNvSpPr>
          <p:nvPr>
            <p:ph type="body" sz="quarter" idx="13"/>
          </p:nvPr>
        </p:nvSpPr>
        <p:spPr/>
        <p:txBody>
          <a:bodyPr/>
          <a:lstStyle/>
          <a:p>
            <a:r>
              <a:rPr lang="en-AU" dirty="0"/>
              <a:t>Metrics Trends (via Logging or Similar)</a:t>
            </a:r>
          </a:p>
        </p:txBody>
      </p:sp>
      <p:pic>
        <p:nvPicPr>
          <p:cNvPr id="5" name="Picture 4">
            <a:extLst>
              <a:ext uri="{FF2B5EF4-FFF2-40B4-BE49-F238E27FC236}">
                <a16:creationId xmlns:a16="http://schemas.microsoft.com/office/drawing/2014/main" id="{A99AD891-5F2E-1246-9A72-D121DF30AA47}"/>
              </a:ext>
            </a:extLst>
          </p:cNvPr>
          <p:cNvPicPr>
            <a:picLocks noChangeAspect="1"/>
          </p:cNvPicPr>
          <p:nvPr/>
        </p:nvPicPr>
        <p:blipFill rotWithShape="1">
          <a:blip r:embed="rId2">
            <a:extLst>
              <a:ext uri="{28A0092B-C50C-407E-A947-70E740481C1C}">
                <a14:useLocalDpi xmlns:a14="http://schemas.microsoft.com/office/drawing/2010/main" val="0"/>
              </a:ext>
            </a:extLst>
          </a:blip>
          <a:srcRect t="10948" b="53357"/>
          <a:stretch/>
        </p:blipFill>
        <p:spPr>
          <a:xfrm>
            <a:off x="-673132" y="563223"/>
            <a:ext cx="7605626" cy="3685826"/>
          </a:xfrm>
          <a:prstGeom prst="rect">
            <a:avLst/>
          </a:prstGeom>
        </p:spPr>
      </p:pic>
      <p:sp>
        <p:nvSpPr>
          <p:cNvPr id="4" name="Footer Placeholder 3">
            <a:extLst>
              <a:ext uri="{FF2B5EF4-FFF2-40B4-BE49-F238E27FC236}">
                <a16:creationId xmlns:a16="http://schemas.microsoft.com/office/drawing/2014/main" id="{E2F7517D-59E1-103A-4864-68D952C0B477}"/>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A picture containing text, stationary, colorful&#10;&#10;Description automatically generated">
            <a:extLst>
              <a:ext uri="{FF2B5EF4-FFF2-40B4-BE49-F238E27FC236}">
                <a16:creationId xmlns:a16="http://schemas.microsoft.com/office/drawing/2014/main" id="{BF69DBE1-1915-B937-F7E4-5408261340CF}"/>
              </a:ext>
            </a:extLst>
          </p:cNvPr>
          <p:cNvPicPr>
            <a:picLocks noChangeAspect="1"/>
          </p:cNvPicPr>
          <p:nvPr/>
        </p:nvPicPr>
        <p:blipFill>
          <a:blip r:embed="rId3"/>
          <a:stretch>
            <a:fillRect/>
          </a:stretch>
        </p:blipFill>
        <p:spPr>
          <a:xfrm>
            <a:off x="8129069" y="0"/>
            <a:ext cx="1014931" cy="1126446"/>
          </a:xfrm>
          <a:prstGeom prst="rect">
            <a:avLst/>
          </a:prstGeom>
        </p:spPr>
      </p:pic>
      <p:pic>
        <p:nvPicPr>
          <p:cNvPr id="2" name="Picture 1">
            <a:extLst>
              <a:ext uri="{FF2B5EF4-FFF2-40B4-BE49-F238E27FC236}">
                <a16:creationId xmlns:a16="http://schemas.microsoft.com/office/drawing/2014/main" id="{D72378C5-3432-3BD3-33E9-5D0E3410461C}"/>
              </a:ext>
            </a:extLst>
          </p:cNvPr>
          <p:cNvPicPr>
            <a:picLocks noChangeAspect="1"/>
          </p:cNvPicPr>
          <p:nvPr/>
        </p:nvPicPr>
        <p:blipFill rotWithShape="1">
          <a:blip r:embed="rId4">
            <a:extLst>
              <a:ext uri="{28A0092B-C50C-407E-A947-70E740481C1C}">
                <a14:useLocalDpi xmlns:a14="http://schemas.microsoft.com/office/drawing/2010/main" val="0"/>
              </a:ext>
            </a:extLst>
          </a:blip>
          <a:srcRect l="15876" t="10291" r="13959" b="63650"/>
          <a:stretch/>
        </p:blipFill>
        <p:spPr>
          <a:xfrm>
            <a:off x="5113408" y="1235182"/>
            <a:ext cx="4424297" cy="223089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798A3B-8AF9-BD6E-41DC-04F5E31C76D0}"/>
              </a:ext>
            </a:extLst>
          </p:cNvPr>
          <p:cNvSpPr>
            <a:spLocks noGrp="1"/>
          </p:cNvSpPr>
          <p:nvPr>
            <p:ph idx="1"/>
          </p:nvPr>
        </p:nvSpPr>
        <p:spPr/>
        <p:txBody>
          <a:bodyPr>
            <a:normAutofit lnSpcReduction="10000"/>
          </a:bodyPr>
          <a:lstStyle/>
          <a:p>
            <a:r>
              <a:rPr lang="en-AU" dirty="0"/>
              <a:t>Traditionally, separate teams were responsible for software development, software release and software support. </a:t>
            </a:r>
          </a:p>
          <a:p>
            <a:r>
              <a:rPr lang="en-AU" dirty="0"/>
              <a:t>The development team passed over a ‘final’ version of the software to a release team. This team then built a release version, tested this and prepared release documentation before releasing the software to customers. </a:t>
            </a:r>
          </a:p>
          <a:p>
            <a:r>
              <a:rPr lang="en-AU" dirty="0"/>
              <a:t>A third team was responsible for providing customer support.</a:t>
            </a:r>
          </a:p>
          <a:p>
            <a:pPr lvl="1"/>
            <a:r>
              <a:rPr lang="en-AU" dirty="0"/>
              <a:t>The original development team were sometimes also responsible for implementing software changes. </a:t>
            </a:r>
          </a:p>
          <a:p>
            <a:pPr lvl="1"/>
            <a:r>
              <a:rPr lang="en-AU" dirty="0"/>
              <a:t>Alternatively, the software may have been maintained by a separate ‘maintenance team’.</a:t>
            </a:r>
          </a:p>
        </p:txBody>
      </p:sp>
      <p:sp>
        <p:nvSpPr>
          <p:cNvPr id="79"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5</a:t>
            </a:fld>
            <a:endParaRPr sz="633" kern="0">
              <a:solidFill>
                <a:srgbClr val="005493"/>
              </a:solidFill>
              <a:latin typeface="Helvetica"/>
              <a:sym typeface="Helvetica"/>
            </a:endParaRPr>
          </a:p>
        </p:txBody>
      </p:sp>
      <p:sp>
        <p:nvSpPr>
          <p:cNvPr id="77" name="Traditionally, separate teams were responsible software development, software release and software support.…"/>
          <p:cNvSpPr txBox="1">
            <a:spLocks noGrp="1"/>
          </p:cNvSpPr>
          <p:nvPr>
            <p:ph type="body" sz="quarter" idx="13"/>
          </p:nvPr>
        </p:nvSpPr>
        <p:spPr>
          <a:prstGeom prst="rect">
            <a:avLst/>
          </a:prstGeom>
        </p:spPr>
        <p:txBody>
          <a:bodyPr>
            <a:normAutofit/>
          </a:bodyPr>
          <a:lstStyle/>
          <a:p>
            <a:r>
              <a:rPr lang="en-AU" dirty="0"/>
              <a:t>Software Support</a:t>
            </a:r>
            <a:endParaRPr dirty="0"/>
          </a:p>
        </p:txBody>
      </p:sp>
      <p:pic>
        <p:nvPicPr>
          <p:cNvPr id="5" name="Picture 4" descr="A picture containing text, stationary, colorful&#10;&#10;Description automatically generated">
            <a:extLst>
              <a:ext uri="{FF2B5EF4-FFF2-40B4-BE49-F238E27FC236}">
                <a16:creationId xmlns:a16="http://schemas.microsoft.com/office/drawing/2014/main" id="{83F0E885-3E8E-6F61-6BD7-ADC1C7F5E606}"/>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Footer Placeholder 2">
            <a:extLst>
              <a:ext uri="{FF2B5EF4-FFF2-40B4-BE49-F238E27FC236}">
                <a16:creationId xmlns:a16="http://schemas.microsoft.com/office/drawing/2014/main" id="{604869CF-5EA0-3D96-5CFA-E1A3E06FF973}"/>
              </a:ext>
            </a:extLst>
          </p:cNvPr>
          <p:cNvSpPr>
            <a:spLocks noGrp="1"/>
          </p:cNvSpPr>
          <p:nvPr>
            <p:ph type="ftr" sz="quarter" idx="11"/>
          </p:nvPr>
        </p:nvSpPr>
        <p:spPr/>
        <p:txBody>
          <a:bodyPr/>
          <a:lstStyle/>
          <a:p>
            <a:r>
              <a:rPr lang="en-US"/>
              <a:t>ANU SCHOOL OF COMPUTING   |  COMP 2120 / COMP 6120 | WEEK 6 OF 12: DEVOPS</a:t>
            </a:r>
            <a:endParaRPr lang="en-AU"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72B2DE3-04C8-3044-AE55-5C1E793548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06577" y="881063"/>
            <a:ext cx="8094333" cy="377666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33BB36B5-411A-6245-AA07-3CFCBFDBB598}"/>
              </a:ext>
            </a:extLst>
          </p:cNvPr>
          <p:cNvSpPr>
            <a:spLocks noGrp="1"/>
          </p:cNvSpPr>
          <p:nvPr>
            <p:ph type="sldNum" sz="quarter" idx="12"/>
          </p:nvPr>
        </p:nvSpPr>
        <p:spPr/>
        <p:txBody>
          <a:bodyPr/>
          <a:lstStyle/>
          <a:p>
            <a:fld id="{F5AF2CC4-C3F6-9B4A-BB36-AF0B6CB003F0}" type="slidenum">
              <a:rPr lang="en-US" smtClean="0"/>
              <a:t>50</a:t>
            </a:fld>
            <a:endParaRPr lang="en-US"/>
          </a:p>
        </p:txBody>
      </p:sp>
      <p:sp>
        <p:nvSpPr>
          <p:cNvPr id="2" name="Text Placeholder 1">
            <a:extLst>
              <a:ext uri="{FF2B5EF4-FFF2-40B4-BE49-F238E27FC236}">
                <a16:creationId xmlns:a16="http://schemas.microsoft.com/office/drawing/2014/main" id="{8F9CD49E-960A-C246-99DA-275B50096DB9}"/>
              </a:ext>
            </a:extLst>
          </p:cNvPr>
          <p:cNvSpPr>
            <a:spLocks noGrp="1"/>
          </p:cNvSpPr>
          <p:nvPr>
            <p:ph type="body" sz="quarter" idx="13"/>
          </p:nvPr>
        </p:nvSpPr>
        <p:spPr/>
        <p:txBody>
          <a:bodyPr/>
          <a:lstStyle/>
          <a:p>
            <a:r>
              <a:rPr lang="en-US" dirty="0"/>
              <a:t>Deployment and Evolution</a:t>
            </a:r>
            <a:endParaRPr lang="en-AU" dirty="0"/>
          </a:p>
        </p:txBody>
      </p:sp>
      <p:sp>
        <p:nvSpPr>
          <p:cNvPr id="9" name="Rectangle 8">
            <a:extLst>
              <a:ext uri="{FF2B5EF4-FFF2-40B4-BE49-F238E27FC236}">
                <a16:creationId xmlns:a16="http://schemas.microsoft.com/office/drawing/2014/main" id="{AB1F595D-8ED4-6F49-9CB9-A75A49AE0220}"/>
              </a:ext>
            </a:extLst>
          </p:cNvPr>
          <p:cNvSpPr/>
          <p:nvPr/>
        </p:nvSpPr>
        <p:spPr>
          <a:xfrm>
            <a:off x="4057650" y="4121780"/>
            <a:ext cx="3471863" cy="196208"/>
          </a:xfrm>
          <a:prstGeom prst="rect">
            <a:avLst/>
          </a:prstGeom>
        </p:spPr>
        <p:txBody>
          <a:bodyPr wrap="square">
            <a:spAutoFit/>
          </a:bodyPr>
          <a:lstStyle/>
          <a:p>
            <a:pPr algn="r"/>
            <a:r>
              <a:rPr lang="en-US" sz="675" dirty="0"/>
              <a:t>Source: http://martinfowler.com/articles/microservices.html</a:t>
            </a:r>
          </a:p>
        </p:txBody>
      </p:sp>
      <p:sp>
        <p:nvSpPr>
          <p:cNvPr id="3" name="Footer Placeholder 2">
            <a:extLst>
              <a:ext uri="{FF2B5EF4-FFF2-40B4-BE49-F238E27FC236}">
                <a16:creationId xmlns:a16="http://schemas.microsoft.com/office/drawing/2014/main" id="{B07280D7-4D32-ECAD-2CA9-FE94E25A36E1}"/>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Text&#10;&#10;Description automatically generated">
            <a:extLst>
              <a:ext uri="{FF2B5EF4-FFF2-40B4-BE49-F238E27FC236}">
                <a16:creationId xmlns:a16="http://schemas.microsoft.com/office/drawing/2014/main" id="{13B1F577-427A-7673-E31C-C4D70BE2B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4743985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44252F0-D17C-4770-94A1-410BB905ADF8}" type="slidenum">
              <a:rPr lang="en-US" smtClean="0"/>
              <a:pPr/>
              <a:t>51</a:t>
            </a:fld>
            <a:endParaRPr lang="en-US"/>
          </a:p>
        </p:txBody>
      </p:sp>
      <p:pic>
        <p:nvPicPr>
          <p:cNvPr id="8" name="Picture 7">
            <a:extLst>
              <a:ext uri="{FF2B5EF4-FFF2-40B4-BE49-F238E27FC236}">
                <a16:creationId xmlns:a16="http://schemas.microsoft.com/office/drawing/2014/main" id="{01283569-85EA-4618-AB76-0F472849D3D1}"/>
              </a:ext>
            </a:extLst>
          </p:cNvPr>
          <p:cNvPicPr>
            <a:picLocks noChangeAspect="1"/>
          </p:cNvPicPr>
          <p:nvPr/>
        </p:nvPicPr>
        <p:blipFill>
          <a:blip r:embed="rId3"/>
          <a:stretch>
            <a:fillRect/>
          </a:stretch>
        </p:blipFill>
        <p:spPr>
          <a:xfrm>
            <a:off x="1300562" y="1439185"/>
            <a:ext cx="2547818" cy="1440071"/>
          </a:xfrm>
          <a:prstGeom prst="rect">
            <a:avLst/>
          </a:prstGeom>
        </p:spPr>
      </p:pic>
      <p:pic>
        <p:nvPicPr>
          <p:cNvPr id="10" name="Picture 9">
            <a:extLst>
              <a:ext uri="{FF2B5EF4-FFF2-40B4-BE49-F238E27FC236}">
                <a16:creationId xmlns:a16="http://schemas.microsoft.com/office/drawing/2014/main" id="{1ACF7710-A9E1-4BC1-B02A-3DD611D84195}"/>
              </a:ext>
            </a:extLst>
          </p:cNvPr>
          <p:cNvPicPr>
            <a:picLocks noChangeAspect="1"/>
          </p:cNvPicPr>
          <p:nvPr/>
        </p:nvPicPr>
        <p:blipFill rotWithShape="1">
          <a:blip r:embed="rId4"/>
          <a:srcRect l="1484" t="2948" r="1"/>
          <a:stretch/>
        </p:blipFill>
        <p:spPr>
          <a:xfrm>
            <a:off x="1300562" y="2901254"/>
            <a:ext cx="2547818" cy="1421296"/>
          </a:xfrm>
          <a:prstGeom prst="rect">
            <a:avLst/>
          </a:prstGeom>
        </p:spPr>
      </p:pic>
      <p:sp>
        <p:nvSpPr>
          <p:cNvPr id="13" name="TextBox 12">
            <a:extLst>
              <a:ext uri="{FF2B5EF4-FFF2-40B4-BE49-F238E27FC236}">
                <a16:creationId xmlns:a16="http://schemas.microsoft.com/office/drawing/2014/main" id="{64E0B2EB-E836-4759-9375-B6E25D56EF74}"/>
              </a:ext>
            </a:extLst>
          </p:cNvPr>
          <p:cNvSpPr txBox="1"/>
          <p:nvPr/>
        </p:nvSpPr>
        <p:spPr>
          <a:xfrm>
            <a:off x="3998153" y="4322549"/>
            <a:ext cx="3640740" cy="230832"/>
          </a:xfrm>
          <a:prstGeom prst="rect">
            <a:avLst/>
          </a:prstGeom>
          <a:noFill/>
        </p:spPr>
        <p:txBody>
          <a:bodyPr wrap="none" rtlCol="0">
            <a:spAutoFit/>
          </a:bodyPr>
          <a:lstStyle/>
          <a:p>
            <a:r>
              <a:rPr lang="en-US" sz="900" dirty="0">
                <a:solidFill>
                  <a:schemeClr val="bg1"/>
                </a:solidFill>
              </a:rPr>
              <a:t>as of 2018, reference: https://www.youtube.com/watch?v=UTKIT6STSVM</a:t>
            </a:r>
          </a:p>
        </p:txBody>
      </p:sp>
      <p:sp>
        <p:nvSpPr>
          <p:cNvPr id="14" name="TextBox 13">
            <a:extLst>
              <a:ext uri="{FF2B5EF4-FFF2-40B4-BE49-F238E27FC236}">
                <a16:creationId xmlns:a16="http://schemas.microsoft.com/office/drawing/2014/main" id="{1129D313-BFBC-4D53-8E1A-4EACCA691B96}"/>
              </a:ext>
            </a:extLst>
          </p:cNvPr>
          <p:cNvSpPr txBox="1"/>
          <p:nvPr/>
        </p:nvSpPr>
        <p:spPr>
          <a:xfrm>
            <a:off x="4090731" y="3308003"/>
            <a:ext cx="3631380" cy="715581"/>
          </a:xfrm>
          <a:prstGeom prst="rect">
            <a:avLst/>
          </a:prstGeom>
          <a:noFill/>
        </p:spPr>
        <p:txBody>
          <a:bodyPr wrap="none" rtlCol="0">
            <a:spAutoFit/>
          </a:bodyPr>
          <a:lstStyle/>
          <a:p>
            <a:pPr algn="ctr"/>
            <a:r>
              <a:rPr lang="en-US" sz="1350" dirty="0">
                <a:solidFill>
                  <a:schemeClr val="bg1"/>
                </a:solidFill>
              </a:rPr>
              <a:t>Activity</a:t>
            </a:r>
          </a:p>
          <a:p>
            <a:pPr algn="ctr"/>
            <a:r>
              <a:rPr lang="en-US" sz="1350" dirty="0">
                <a:solidFill>
                  <a:schemeClr val="bg1"/>
                </a:solidFill>
              </a:rPr>
              <a:t>What were some of the challenges of </a:t>
            </a:r>
          </a:p>
          <a:p>
            <a:pPr algn="ctr"/>
            <a:r>
              <a:rPr lang="en-US" sz="1350" dirty="0">
                <a:solidFill>
                  <a:schemeClr val="bg1"/>
                </a:solidFill>
              </a:rPr>
              <a:t>running a microservice architecture of this scale?</a:t>
            </a:r>
          </a:p>
        </p:txBody>
      </p:sp>
      <p:sp>
        <p:nvSpPr>
          <p:cNvPr id="15" name="TextBox 14">
            <a:extLst>
              <a:ext uri="{FF2B5EF4-FFF2-40B4-BE49-F238E27FC236}">
                <a16:creationId xmlns:a16="http://schemas.microsoft.com/office/drawing/2014/main" id="{4758ED89-1CEB-4BF7-B8D1-EB9DAD755546}"/>
              </a:ext>
            </a:extLst>
          </p:cNvPr>
          <p:cNvSpPr txBox="1"/>
          <p:nvPr/>
        </p:nvSpPr>
        <p:spPr>
          <a:xfrm>
            <a:off x="3998152" y="1439186"/>
            <a:ext cx="4105226" cy="2169825"/>
          </a:xfrm>
          <a:prstGeom prst="rect">
            <a:avLst/>
          </a:prstGeom>
          <a:noFill/>
        </p:spPr>
        <p:txBody>
          <a:bodyPr wrap="none" rtlCol="0">
            <a:spAutoFit/>
          </a:bodyPr>
          <a:lstStyle/>
          <a:p>
            <a:pPr marL="214313" indent="-214313">
              <a:buFont typeface="Arial" panose="020B0604020202020204" pitchFamily="34" charset="0"/>
              <a:buChar char="•"/>
            </a:pPr>
            <a:r>
              <a:rPr lang="en-US" sz="1350" dirty="0">
                <a:solidFill>
                  <a:schemeClr val="tx2"/>
                </a:solidFill>
              </a:rPr>
              <a:t>100s of microservices</a:t>
            </a:r>
          </a:p>
          <a:p>
            <a:pPr marL="214313" indent="-214313">
              <a:buFont typeface="Arial" panose="020B0604020202020204" pitchFamily="34" charset="0"/>
              <a:buChar char="•"/>
            </a:pPr>
            <a:r>
              <a:rPr lang="en-US" sz="1350" dirty="0">
                <a:solidFill>
                  <a:schemeClr val="tx2"/>
                </a:solidFill>
              </a:rPr>
              <a:t>1,000s of production changes per day</a:t>
            </a:r>
          </a:p>
          <a:p>
            <a:pPr marL="214313" indent="-214313">
              <a:buFont typeface="Arial" panose="020B0604020202020204" pitchFamily="34" charset="0"/>
              <a:buChar char="•"/>
            </a:pPr>
            <a:r>
              <a:rPr lang="en-US" sz="1350" dirty="0">
                <a:solidFill>
                  <a:schemeClr val="tx2"/>
                </a:solidFill>
              </a:rPr>
              <a:t>10,000s of virtual machines</a:t>
            </a:r>
          </a:p>
          <a:p>
            <a:pPr marL="214313" indent="-214313">
              <a:buFont typeface="Arial" panose="020B0604020202020204" pitchFamily="34" charset="0"/>
              <a:buChar char="•"/>
            </a:pPr>
            <a:r>
              <a:rPr lang="en-US" sz="1350" dirty="0">
                <a:solidFill>
                  <a:schemeClr val="tx2"/>
                </a:solidFill>
              </a:rPr>
              <a:t>100,000s of customer interactions per second</a:t>
            </a:r>
          </a:p>
          <a:p>
            <a:pPr marL="214313" indent="-214313">
              <a:buFont typeface="Arial" panose="020B0604020202020204" pitchFamily="34" charset="0"/>
              <a:buChar char="•"/>
            </a:pPr>
            <a:r>
              <a:rPr lang="en-US" sz="1350" dirty="0">
                <a:solidFill>
                  <a:schemeClr val="tx2"/>
                </a:solidFill>
              </a:rPr>
              <a:t>1,000,000s of metrics per minute (actually, 2 million)</a:t>
            </a:r>
          </a:p>
          <a:p>
            <a:pPr marL="214313" indent="-214313">
              <a:buFont typeface="Arial" panose="020B0604020202020204" pitchFamily="34" charset="0"/>
              <a:buChar char="•"/>
            </a:pPr>
            <a:endParaRPr lang="en-US" sz="1350" dirty="0">
              <a:solidFill>
                <a:schemeClr val="tx2"/>
              </a:solidFill>
            </a:endParaRPr>
          </a:p>
          <a:p>
            <a:pPr marL="214313" indent="-214313">
              <a:buFont typeface="Arial" panose="020B0604020202020204" pitchFamily="34" charset="0"/>
              <a:buChar char="•"/>
            </a:pPr>
            <a:r>
              <a:rPr lang="en-US" sz="1350" dirty="0">
                <a:solidFill>
                  <a:schemeClr val="tx2"/>
                </a:solidFill>
              </a:rPr>
              <a:t>81.5 million customers</a:t>
            </a:r>
          </a:p>
          <a:p>
            <a:pPr marL="214313" indent="-214313">
              <a:buFont typeface="Arial" panose="020B0604020202020204" pitchFamily="34" charset="0"/>
              <a:buChar char="•"/>
            </a:pPr>
            <a:endParaRPr lang="en-US" sz="1350" dirty="0">
              <a:solidFill>
                <a:schemeClr val="tx2"/>
              </a:solidFill>
            </a:endParaRPr>
          </a:p>
          <a:p>
            <a:pPr marL="214313" indent="-214313">
              <a:buFont typeface="Arial" panose="020B0604020202020204" pitchFamily="34" charset="0"/>
              <a:buChar char="•"/>
            </a:pPr>
            <a:r>
              <a:rPr lang="en-US" sz="1350" dirty="0">
                <a:solidFill>
                  <a:schemeClr val="tx2"/>
                </a:solidFill>
              </a:rPr>
              <a:t>10s of operations engineers</a:t>
            </a:r>
          </a:p>
          <a:p>
            <a:pPr marL="214313" indent="-214313">
              <a:buFont typeface="Arial" panose="020B0604020202020204" pitchFamily="34" charset="0"/>
              <a:buChar char="•"/>
            </a:pPr>
            <a:r>
              <a:rPr lang="en-US" sz="1350" dirty="0">
                <a:solidFill>
                  <a:schemeClr val="tx2"/>
                </a:solidFill>
              </a:rPr>
              <a:t>no single engineer knows the entire application</a:t>
            </a:r>
          </a:p>
        </p:txBody>
      </p:sp>
      <p:pic>
        <p:nvPicPr>
          <p:cNvPr id="9" name="Picture 8" descr="Text&#10;&#10;Description automatically generated">
            <a:extLst>
              <a:ext uri="{FF2B5EF4-FFF2-40B4-BE49-F238E27FC236}">
                <a16:creationId xmlns:a16="http://schemas.microsoft.com/office/drawing/2014/main" id="{074A4E48-7324-8489-E24D-D7CCEAA2F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4" name="Footer Placeholder 3">
            <a:extLst>
              <a:ext uri="{FF2B5EF4-FFF2-40B4-BE49-F238E27FC236}">
                <a16:creationId xmlns:a16="http://schemas.microsoft.com/office/drawing/2014/main" id="{5783D86E-0C38-4B35-CDAD-D1D02BDE5A32}"/>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7" name="Text Placeholder 6">
            <a:extLst>
              <a:ext uri="{FF2B5EF4-FFF2-40B4-BE49-F238E27FC236}">
                <a16:creationId xmlns:a16="http://schemas.microsoft.com/office/drawing/2014/main" id="{1F102D37-59E5-301F-BFC2-38EFD732133F}"/>
              </a:ext>
            </a:extLst>
          </p:cNvPr>
          <p:cNvSpPr>
            <a:spLocks noGrp="1"/>
          </p:cNvSpPr>
          <p:nvPr>
            <p:ph type="body" sz="quarter" idx="13"/>
          </p:nvPr>
        </p:nvSpPr>
        <p:spPr/>
        <p:txBody>
          <a:bodyPr/>
          <a:lstStyle/>
          <a:p>
            <a:r>
              <a:rPr lang="en-US" dirty="0"/>
              <a:t>Netflix: Microservice Architecture</a:t>
            </a:r>
            <a:endParaRPr lang="en-AU" dirty="0"/>
          </a:p>
        </p:txBody>
      </p:sp>
    </p:spTree>
    <p:extLst>
      <p:ext uri="{BB962C8B-B14F-4D97-AF65-F5344CB8AC3E}">
        <p14:creationId xmlns:p14="http://schemas.microsoft.com/office/powerpoint/2010/main" val="15593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44252F0-D17C-4770-94A1-410BB905ADF8}" type="slidenum">
              <a:rPr lang="en-US" smtClean="0"/>
              <a:pPr/>
              <a:t>52</a:t>
            </a:fld>
            <a:endParaRPr lang="en-US"/>
          </a:p>
        </p:txBody>
      </p:sp>
      <p:pic>
        <p:nvPicPr>
          <p:cNvPr id="1026" name="Picture 2" descr="Development transformation at Amazon: 2001- &#10;2009 &#10;2001 &#10;Monolithic &#10;application + teams &#10;2009 &#10;bo &#10;0 0000 &#10;Microservices + 2 pizza teams ">
            <a:extLst>
              <a:ext uri="{FF2B5EF4-FFF2-40B4-BE49-F238E27FC236}">
                <a16:creationId xmlns:a16="http://schemas.microsoft.com/office/drawing/2014/main" id="{CC3686F7-89AE-4D3A-AE5D-E74ED44D6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203" y="776287"/>
            <a:ext cx="6858000" cy="3590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673D9B-6DF7-4DF6-8B6C-9C118C7EF7AF}"/>
              </a:ext>
            </a:extLst>
          </p:cNvPr>
          <p:cNvSpPr txBox="1"/>
          <p:nvPr/>
        </p:nvSpPr>
        <p:spPr>
          <a:xfrm>
            <a:off x="4813710" y="4478578"/>
            <a:ext cx="3078087" cy="230832"/>
          </a:xfrm>
          <a:prstGeom prst="rect">
            <a:avLst/>
          </a:prstGeom>
          <a:noFill/>
        </p:spPr>
        <p:txBody>
          <a:bodyPr wrap="none" rtlCol="0">
            <a:spAutoFit/>
          </a:bodyPr>
          <a:lstStyle/>
          <a:p>
            <a:r>
              <a:rPr lang="en-US" sz="900" dirty="0"/>
              <a:t>reference: https://www.youtube.com/watch?v=mBU3AJ3j1rg</a:t>
            </a:r>
          </a:p>
        </p:txBody>
      </p:sp>
      <p:sp>
        <p:nvSpPr>
          <p:cNvPr id="7" name="Footer Placeholder 6">
            <a:extLst>
              <a:ext uri="{FF2B5EF4-FFF2-40B4-BE49-F238E27FC236}">
                <a16:creationId xmlns:a16="http://schemas.microsoft.com/office/drawing/2014/main" id="{B2A1C2C9-17A6-BF17-0C6E-8A64FB548DD8}"/>
              </a:ext>
            </a:extLst>
          </p:cNvPr>
          <p:cNvSpPr>
            <a:spLocks noGrp="1"/>
          </p:cNvSpPr>
          <p:nvPr>
            <p:ph type="ftr" sz="quarter" idx="11"/>
          </p:nvPr>
        </p:nvSpPr>
        <p:spPr/>
        <p:txBody>
          <a:bodyPr/>
          <a:lstStyle/>
          <a:p>
            <a:r>
              <a:rPr lang="en-US"/>
              <a:t>ANU SCHOOL OF COMPUTING   |  COMP 2120 / COMP 6120 | WEEK 6 OF 12: DEVOPS</a:t>
            </a:r>
            <a:endParaRPr lang="en-AU" dirty="0"/>
          </a:p>
        </p:txBody>
      </p:sp>
    </p:spTree>
    <p:extLst>
      <p:ext uri="{BB962C8B-B14F-4D97-AF65-F5344CB8AC3E}">
        <p14:creationId xmlns:p14="http://schemas.microsoft.com/office/powerpoint/2010/main" val="2783530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44252F0-D17C-4770-94A1-410BB905ADF8}" type="slidenum">
              <a:rPr lang="en-US" smtClean="0"/>
              <a:pPr/>
              <a:t>53</a:t>
            </a:fld>
            <a:endParaRPr lang="en-US"/>
          </a:p>
        </p:txBody>
      </p:sp>
      <p:pic>
        <p:nvPicPr>
          <p:cNvPr id="1026" name="Picture 2" descr="Development transformation at Amazon: 2001- &#10;2009 &#10;2001 &#10;Monolithic &#10;application + teams &#10;2009 &#10;bo &#10;0 0000 &#10;Microservices + 2 pizza teams ">
            <a:extLst>
              <a:ext uri="{FF2B5EF4-FFF2-40B4-BE49-F238E27FC236}">
                <a16:creationId xmlns:a16="http://schemas.microsoft.com/office/drawing/2014/main" id="{CC3686F7-89AE-4D3A-AE5D-E74ED44D6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410" y="596537"/>
            <a:ext cx="6858000" cy="35909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e were just waiting. &#10;Wait &#10;Wait &#10;Wait ">
            <a:extLst>
              <a:ext uri="{FF2B5EF4-FFF2-40B4-BE49-F238E27FC236}">
                <a16:creationId xmlns:a16="http://schemas.microsoft.com/office/drawing/2014/main" id="{21E8C353-151D-4014-8B29-C7BF63D3C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120" y="560819"/>
            <a:ext cx="6857999" cy="3626643"/>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a:extLst>
              <a:ext uri="{FF2B5EF4-FFF2-40B4-BE49-F238E27FC236}">
                <a16:creationId xmlns:a16="http://schemas.microsoft.com/office/drawing/2014/main" id="{3537B0BA-12C7-0CCA-000D-623F401A9F64}"/>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12" name="TextBox 11">
            <a:extLst>
              <a:ext uri="{FF2B5EF4-FFF2-40B4-BE49-F238E27FC236}">
                <a16:creationId xmlns:a16="http://schemas.microsoft.com/office/drawing/2014/main" id="{0EECF819-13A0-FE7C-D15F-A925D0F432B7}"/>
              </a:ext>
            </a:extLst>
          </p:cNvPr>
          <p:cNvSpPr txBox="1"/>
          <p:nvPr/>
        </p:nvSpPr>
        <p:spPr>
          <a:xfrm>
            <a:off x="4813710" y="4478578"/>
            <a:ext cx="3078087" cy="230832"/>
          </a:xfrm>
          <a:prstGeom prst="rect">
            <a:avLst/>
          </a:prstGeom>
          <a:noFill/>
        </p:spPr>
        <p:txBody>
          <a:bodyPr wrap="none" rtlCol="0">
            <a:spAutoFit/>
          </a:bodyPr>
          <a:lstStyle/>
          <a:p>
            <a:r>
              <a:rPr lang="en-US" sz="900" dirty="0"/>
              <a:t>reference: https://www.youtube.com/watch?v=mBU3AJ3j1rg</a:t>
            </a:r>
          </a:p>
        </p:txBody>
      </p:sp>
    </p:spTree>
    <p:extLst>
      <p:ext uri="{BB962C8B-B14F-4D97-AF65-F5344CB8AC3E}">
        <p14:creationId xmlns:p14="http://schemas.microsoft.com/office/powerpoint/2010/main" val="1991644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44252F0-D17C-4770-94A1-410BB905ADF8}" type="slidenum">
              <a:rPr lang="en-US" smtClean="0"/>
              <a:pPr/>
              <a:t>54</a:t>
            </a:fld>
            <a:endParaRPr lang="en-US"/>
          </a:p>
        </p:txBody>
      </p:sp>
      <p:pic>
        <p:nvPicPr>
          <p:cNvPr id="1026" name="Picture 2" descr="Development transformation at Amazon: 2001- &#10;2009 &#10;2001 &#10;Monolithic &#10;application + teams &#10;2009 &#10;bo &#10;0 0000 &#10;Microservices + 2 pizza teams ">
            <a:extLst>
              <a:ext uri="{FF2B5EF4-FFF2-40B4-BE49-F238E27FC236}">
                <a16:creationId xmlns:a16="http://schemas.microsoft.com/office/drawing/2014/main" id="{CC3686F7-89AE-4D3A-AE5D-E74ED44D6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890" y="552995"/>
            <a:ext cx="6858000" cy="35909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e were just waiting. &#10;Wait &#10;Wait &#10;Wait ">
            <a:extLst>
              <a:ext uri="{FF2B5EF4-FFF2-40B4-BE49-F238E27FC236}">
                <a16:creationId xmlns:a16="http://schemas.microsoft.com/office/drawing/2014/main" id="{21E8C353-151D-4014-8B29-C7BF63D3C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90" y="552995"/>
            <a:ext cx="6858000" cy="36266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e were just waiting. &#10;Wait &#10;Wait &#10;Mins &#10;Wait &#10;Mins &#10;Mins ">
            <a:extLst>
              <a:ext uri="{FF2B5EF4-FFF2-40B4-BE49-F238E27FC236}">
                <a16:creationId xmlns:a16="http://schemas.microsoft.com/office/drawing/2014/main" id="{97D5A4CE-06C4-4F37-A134-F2E35C58BA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613" y="541088"/>
            <a:ext cx="6858000" cy="3650456"/>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69672AEC-8E14-BDA0-03BA-95B42484274D}"/>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8" name="TextBox 7">
            <a:extLst>
              <a:ext uri="{FF2B5EF4-FFF2-40B4-BE49-F238E27FC236}">
                <a16:creationId xmlns:a16="http://schemas.microsoft.com/office/drawing/2014/main" id="{2A549175-299F-F21C-71F8-94DB04044F6E}"/>
              </a:ext>
            </a:extLst>
          </p:cNvPr>
          <p:cNvSpPr txBox="1"/>
          <p:nvPr/>
        </p:nvSpPr>
        <p:spPr>
          <a:xfrm>
            <a:off x="4813710" y="4478578"/>
            <a:ext cx="3078087" cy="230832"/>
          </a:xfrm>
          <a:prstGeom prst="rect">
            <a:avLst/>
          </a:prstGeom>
          <a:noFill/>
        </p:spPr>
        <p:txBody>
          <a:bodyPr wrap="none" rtlCol="0">
            <a:spAutoFit/>
          </a:bodyPr>
          <a:lstStyle/>
          <a:p>
            <a:r>
              <a:rPr lang="en-US" sz="900" dirty="0"/>
              <a:t>reference: https://www.youtube.com/watch?v=mBU3AJ3j1rg</a:t>
            </a:r>
          </a:p>
        </p:txBody>
      </p:sp>
    </p:spTree>
    <p:extLst>
      <p:ext uri="{BB962C8B-B14F-4D97-AF65-F5344CB8AC3E}">
        <p14:creationId xmlns:p14="http://schemas.microsoft.com/office/powerpoint/2010/main" val="20982348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55</a:t>
            </a:fld>
            <a:endParaRPr lang="en-US"/>
          </a:p>
        </p:txBody>
      </p:sp>
      <p:sp>
        <p:nvSpPr>
          <p:cNvPr id="6" name="Text Placeholder 5">
            <a:extLst>
              <a:ext uri="{FF2B5EF4-FFF2-40B4-BE49-F238E27FC236}">
                <a16:creationId xmlns:a16="http://schemas.microsoft.com/office/drawing/2014/main" id="{CE497F8D-A7F9-D4CC-C62E-213F88DF6AA0}"/>
              </a:ext>
            </a:extLst>
          </p:cNvPr>
          <p:cNvSpPr>
            <a:spLocks noGrp="1"/>
          </p:cNvSpPr>
          <p:nvPr>
            <p:ph type="body" sz="quarter" idx="13"/>
          </p:nvPr>
        </p:nvSpPr>
        <p:spPr/>
        <p:txBody>
          <a:bodyPr/>
          <a:lstStyle/>
          <a:p>
            <a:r>
              <a:rPr lang="en-US" dirty="0"/>
              <a:t>How do we get to DevOps?</a:t>
            </a:r>
            <a:endParaRPr lang="en-AU" dirty="0"/>
          </a:p>
        </p:txBody>
      </p:sp>
      <p:sp>
        <p:nvSpPr>
          <p:cNvPr id="8" name="TextBox 7">
            <a:extLst>
              <a:ext uri="{FF2B5EF4-FFF2-40B4-BE49-F238E27FC236}">
                <a16:creationId xmlns:a16="http://schemas.microsoft.com/office/drawing/2014/main" id="{9E2FC816-8EF8-4696-9EEF-5085F7A22704}"/>
              </a:ext>
            </a:extLst>
          </p:cNvPr>
          <p:cNvSpPr txBox="1"/>
          <p:nvPr/>
        </p:nvSpPr>
        <p:spPr>
          <a:xfrm>
            <a:off x="1587393" y="1052963"/>
            <a:ext cx="6066766" cy="3000821"/>
          </a:xfrm>
          <a:prstGeom prst="rect">
            <a:avLst/>
          </a:prstGeom>
          <a:noFill/>
        </p:spPr>
        <p:txBody>
          <a:bodyPr wrap="square" rtlCol="0">
            <a:spAutoFit/>
          </a:bodyPr>
          <a:lstStyle/>
          <a:p>
            <a:r>
              <a:rPr lang="en-US" sz="1350" b="1" dirty="0"/>
              <a:t>Goals:</a:t>
            </a:r>
            <a:br>
              <a:rPr lang="en-US" sz="1350" b="1" dirty="0"/>
            </a:br>
            <a:endParaRPr lang="en-US" sz="1350" b="1" dirty="0"/>
          </a:p>
          <a:p>
            <a:pPr marL="257175" indent="-257175">
              <a:buFont typeface="+mj-lt"/>
              <a:buAutoNum type="arabicPeriod"/>
            </a:pPr>
            <a:r>
              <a:rPr lang="en-US" sz="1350" b="1" i="1" dirty="0"/>
              <a:t>Technological:</a:t>
            </a:r>
            <a:r>
              <a:rPr lang="en-US" sz="1350" dirty="0"/>
              <a:t> Automated process for moving code from dev to release.</a:t>
            </a:r>
            <a:br>
              <a:rPr lang="en-US" sz="1350" dirty="0"/>
            </a:br>
            <a:br>
              <a:rPr lang="en-US" sz="1350" dirty="0"/>
            </a:br>
            <a:r>
              <a:rPr lang="en-US" sz="1350" dirty="0"/>
              <a:t>Starting with check-in, build, unit test, build artifact, </a:t>
            </a:r>
            <a:br>
              <a:rPr lang="en-US" sz="1350" dirty="0"/>
            </a:br>
            <a:r>
              <a:rPr lang="en-US" sz="1350" dirty="0"/>
              <a:t>integration test, load test, as moves through stage to production,</a:t>
            </a:r>
            <a:br>
              <a:rPr lang="en-US" sz="1350" dirty="0"/>
            </a:br>
            <a:r>
              <a:rPr lang="en-US" sz="1350" dirty="0"/>
              <a:t>finally, with monitoring and other telemetry.</a:t>
            </a:r>
            <a:br>
              <a:rPr lang="en-US" sz="1350" dirty="0"/>
            </a:br>
            <a:endParaRPr lang="en-US" sz="1350" dirty="0"/>
          </a:p>
          <a:p>
            <a:pPr marL="257175" indent="-257175">
              <a:buFont typeface="+mj-lt"/>
              <a:buAutoNum type="arabicPeriod"/>
            </a:pPr>
            <a:r>
              <a:rPr lang="en-US" sz="1350" b="1" i="1" dirty="0"/>
              <a:t>Cultural: </a:t>
            </a:r>
            <a:r>
              <a:rPr lang="en-US" sz="1350" dirty="0"/>
              <a:t>Building cohesive, multidisciplinary teams.</a:t>
            </a:r>
            <a:br>
              <a:rPr lang="en-US" sz="1350" dirty="0"/>
            </a:br>
            <a:br>
              <a:rPr lang="en-US" sz="1350" dirty="0"/>
            </a:br>
            <a:r>
              <a:rPr lang="en-US" sz="1350" dirty="0"/>
              <a:t>Typically, developers are the “first responders” when things go bad in production.</a:t>
            </a:r>
            <a:br>
              <a:rPr lang="en-US" sz="1350" dirty="0"/>
            </a:br>
            <a:r>
              <a:rPr lang="en-US" sz="1350" dirty="0"/>
              <a:t>Sense of “ownership” by the developer all the way from inception to release.</a:t>
            </a:r>
            <a:endParaRPr lang="en-US" sz="1350" b="1" i="1" dirty="0"/>
          </a:p>
          <a:p>
            <a:pPr marL="257175" indent="-257175">
              <a:buFont typeface="+mj-lt"/>
              <a:buAutoNum type="arabicPeriod"/>
            </a:pPr>
            <a:endParaRPr lang="en-US" sz="1350" dirty="0"/>
          </a:p>
        </p:txBody>
      </p:sp>
      <p:sp>
        <p:nvSpPr>
          <p:cNvPr id="10" name="TextBox 9">
            <a:extLst>
              <a:ext uri="{FF2B5EF4-FFF2-40B4-BE49-F238E27FC236}">
                <a16:creationId xmlns:a16="http://schemas.microsoft.com/office/drawing/2014/main" id="{3E6593BE-5FF8-4E11-9E2B-35DC66ABD12F}"/>
              </a:ext>
            </a:extLst>
          </p:cNvPr>
          <p:cNvSpPr txBox="1"/>
          <p:nvPr/>
        </p:nvSpPr>
        <p:spPr>
          <a:xfrm>
            <a:off x="4809355" y="4225598"/>
            <a:ext cx="3169457" cy="230832"/>
          </a:xfrm>
          <a:prstGeom prst="rect">
            <a:avLst/>
          </a:prstGeom>
          <a:noFill/>
        </p:spPr>
        <p:txBody>
          <a:bodyPr wrap="none" rtlCol="0">
            <a:spAutoFit/>
          </a:bodyPr>
          <a:lstStyle/>
          <a:p>
            <a:r>
              <a:rPr lang="en-US" sz="900" dirty="0"/>
              <a:t>reference: https://www.youtube.com/watch?v=UbtB4sMaaNM</a:t>
            </a:r>
          </a:p>
        </p:txBody>
      </p:sp>
      <p:sp>
        <p:nvSpPr>
          <p:cNvPr id="7" name="Footer Placeholder 6">
            <a:extLst>
              <a:ext uri="{FF2B5EF4-FFF2-40B4-BE49-F238E27FC236}">
                <a16:creationId xmlns:a16="http://schemas.microsoft.com/office/drawing/2014/main" id="{62A16D6E-DA68-A30F-141F-A7B1F5A4CF1B}"/>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9" name="Picture 8" descr="Text&#10;&#10;Description automatically generated">
            <a:extLst>
              <a:ext uri="{FF2B5EF4-FFF2-40B4-BE49-F238E27FC236}">
                <a16:creationId xmlns:a16="http://schemas.microsoft.com/office/drawing/2014/main" id="{06D9992C-2FD3-B7DA-3734-8FA26E363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2387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56</a:t>
            </a:fld>
            <a:endParaRPr lang="en-US"/>
          </a:p>
        </p:txBody>
      </p:sp>
      <p:sp>
        <p:nvSpPr>
          <p:cNvPr id="9" name="Text Placeholder 8">
            <a:extLst>
              <a:ext uri="{FF2B5EF4-FFF2-40B4-BE49-F238E27FC236}">
                <a16:creationId xmlns:a16="http://schemas.microsoft.com/office/drawing/2014/main" id="{0D4DA72C-7B82-AA10-0C9D-62702900CCFA}"/>
              </a:ext>
            </a:extLst>
          </p:cNvPr>
          <p:cNvSpPr>
            <a:spLocks noGrp="1"/>
          </p:cNvSpPr>
          <p:nvPr>
            <p:ph type="body" sz="quarter" idx="13"/>
          </p:nvPr>
        </p:nvSpPr>
        <p:spPr/>
        <p:txBody>
          <a:bodyPr/>
          <a:lstStyle/>
          <a:p>
            <a:r>
              <a:rPr lang="en-US" dirty="0"/>
              <a:t>What can it look like when it’s done?</a:t>
            </a:r>
            <a:endParaRPr lang="en-AU" dirty="0"/>
          </a:p>
        </p:txBody>
      </p:sp>
      <p:sp>
        <p:nvSpPr>
          <p:cNvPr id="10" name="TextBox 9">
            <a:extLst>
              <a:ext uri="{FF2B5EF4-FFF2-40B4-BE49-F238E27FC236}">
                <a16:creationId xmlns:a16="http://schemas.microsoft.com/office/drawing/2014/main" id="{3E6593BE-5FF8-4E11-9E2B-35DC66ABD12F}"/>
              </a:ext>
            </a:extLst>
          </p:cNvPr>
          <p:cNvSpPr txBox="1"/>
          <p:nvPr/>
        </p:nvSpPr>
        <p:spPr>
          <a:xfrm>
            <a:off x="4779452" y="2467875"/>
            <a:ext cx="3108543" cy="230832"/>
          </a:xfrm>
          <a:prstGeom prst="rect">
            <a:avLst/>
          </a:prstGeom>
          <a:noFill/>
        </p:spPr>
        <p:txBody>
          <a:bodyPr wrap="none" rtlCol="0">
            <a:spAutoFit/>
          </a:bodyPr>
          <a:lstStyle/>
          <a:p>
            <a:r>
              <a:rPr lang="en-US" sz="900" dirty="0">
                <a:solidFill>
                  <a:schemeClr val="bg1"/>
                </a:solidFill>
              </a:rPr>
              <a:t>reference: https://www.youtube.com/watch?v=UTKIT6STSVM</a:t>
            </a:r>
          </a:p>
        </p:txBody>
      </p:sp>
      <p:sp>
        <p:nvSpPr>
          <p:cNvPr id="7" name="TextBox 6">
            <a:extLst>
              <a:ext uri="{FF2B5EF4-FFF2-40B4-BE49-F238E27FC236}">
                <a16:creationId xmlns:a16="http://schemas.microsoft.com/office/drawing/2014/main" id="{45A1966E-A6B0-46E9-9C6F-2111D6A7946D}"/>
              </a:ext>
            </a:extLst>
          </p:cNvPr>
          <p:cNvSpPr txBox="1"/>
          <p:nvPr/>
        </p:nvSpPr>
        <p:spPr>
          <a:xfrm>
            <a:off x="1522727" y="1431840"/>
            <a:ext cx="6282810" cy="1546577"/>
          </a:xfrm>
          <a:prstGeom prst="rect">
            <a:avLst/>
          </a:prstGeom>
          <a:noFill/>
        </p:spPr>
        <p:txBody>
          <a:bodyPr wrap="none" rtlCol="0">
            <a:spAutoFit/>
          </a:bodyPr>
          <a:lstStyle/>
          <a:p>
            <a:r>
              <a:rPr lang="en-US" sz="1350" b="1" dirty="0"/>
              <a:t>Netflix Spinnaker (open-source CI/CD fully automated pipeline):</a:t>
            </a:r>
            <a:endParaRPr lang="en-US" sz="1350" dirty="0"/>
          </a:p>
          <a:p>
            <a:pPr marL="214313" indent="-214313">
              <a:buFont typeface="Arial" panose="020B0604020202020204" pitchFamily="34" charset="0"/>
              <a:buChar char="•"/>
            </a:pPr>
            <a:r>
              <a:rPr lang="en-US" sz="1350" dirty="0"/>
              <a:t>Takes code from code repository to production. </a:t>
            </a:r>
          </a:p>
          <a:p>
            <a:pPr marL="214313" indent="-214313">
              <a:buFont typeface="Arial" panose="020B0604020202020204" pitchFamily="34" charset="0"/>
              <a:buChar char="•"/>
            </a:pPr>
            <a:r>
              <a:rPr lang="en-US" sz="1350" dirty="0"/>
              <a:t>Allows developers to specify required tests.</a:t>
            </a:r>
          </a:p>
          <a:p>
            <a:pPr marL="214313" indent="-214313">
              <a:buFont typeface="Arial" panose="020B0604020202020204" pitchFamily="34" charset="0"/>
              <a:buChar char="•"/>
            </a:pPr>
            <a:r>
              <a:rPr lang="en-US" sz="1350" dirty="0"/>
              <a:t>Determines where, how code should be run in system (e.g., replication, placement.)</a:t>
            </a:r>
          </a:p>
          <a:p>
            <a:pPr marL="214313" indent="-214313">
              <a:buFont typeface="Arial" panose="020B0604020202020204" pitchFamily="34" charset="0"/>
              <a:buChar char="•"/>
            </a:pPr>
            <a:r>
              <a:rPr lang="en-US" sz="1350" dirty="0"/>
              <a:t>Supports canary deployments, traffic management. </a:t>
            </a:r>
          </a:p>
          <a:p>
            <a:pPr marL="214313" indent="-214313">
              <a:buFont typeface="Arial" panose="020B0604020202020204" pitchFamily="34" charset="0"/>
              <a:buChar char="•"/>
            </a:pPr>
            <a:r>
              <a:rPr lang="en-US" sz="1350" dirty="0"/>
              <a:t>Just publish the repo!</a:t>
            </a:r>
            <a:br>
              <a:rPr lang="en-US" sz="1350" dirty="0"/>
            </a:br>
            <a:endParaRPr lang="en-US" sz="1350" dirty="0"/>
          </a:p>
        </p:txBody>
      </p:sp>
      <p:sp>
        <p:nvSpPr>
          <p:cNvPr id="5" name="TextBox 4">
            <a:extLst>
              <a:ext uri="{FF2B5EF4-FFF2-40B4-BE49-F238E27FC236}">
                <a16:creationId xmlns:a16="http://schemas.microsoft.com/office/drawing/2014/main" id="{E1ECEE0F-BBAD-401C-BD7A-666913086DA5}"/>
              </a:ext>
            </a:extLst>
          </p:cNvPr>
          <p:cNvSpPr txBox="1"/>
          <p:nvPr/>
        </p:nvSpPr>
        <p:spPr>
          <a:xfrm>
            <a:off x="4779452" y="3992041"/>
            <a:ext cx="2598788" cy="230832"/>
          </a:xfrm>
          <a:prstGeom prst="rect">
            <a:avLst/>
          </a:prstGeom>
          <a:noFill/>
        </p:spPr>
        <p:txBody>
          <a:bodyPr wrap="none" rtlCol="0">
            <a:spAutoFit/>
          </a:bodyPr>
          <a:lstStyle/>
          <a:p>
            <a:r>
              <a:rPr lang="en-US" sz="900" dirty="0">
                <a:solidFill>
                  <a:schemeClr val="bg1"/>
                </a:solidFill>
              </a:rPr>
              <a:t>reference: Puppet State of the DevOps Report 2017</a:t>
            </a:r>
          </a:p>
        </p:txBody>
      </p:sp>
      <p:sp>
        <p:nvSpPr>
          <p:cNvPr id="6" name="TextBox 5">
            <a:extLst>
              <a:ext uri="{FF2B5EF4-FFF2-40B4-BE49-F238E27FC236}">
                <a16:creationId xmlns:a16="http://schemas.microsoft.com/office/drawing/2014/main" id="{415E599B-BD1F-4E66-829E-B73679F5B588}"/>
              </a:ext>
            </a:extLst>
          </p:cNvPr>
          <p:cNvSpPr txBox="1"/>
          <p:nvPr/>
        </p:nvSpPr>
        <p:spPr>
          <a:xfrm>
            <a:off x="1657350" y="2882477"/>
            <a:ext cx="971550" cy="1004121"/>
          </a:xfrm>
          <a:prstGeom prst="rect">
            <a:avLst/>
          </a:prstGeom>
          <a:noFill/>
        </p:spPr>
        <p:txBody>
          <a:bodyPr wrap="square" rtlCol="0">
            <a:spAutoFit/>
          </a:bodyPr>
          <a:lstStyle/>
          <a:p>
            <a:r>
              <a:rPr lang="en-US" sz="1875" dirty="0">
                <a:solidFill>
                  <a:schemeClr val="bg1"/>
                </a:solidFill>
              </a:rPr>
              <a:t>5x </a:t>
            </a:r>
            <a:br>
              <a:rPr lang="en-US" sz="1350" dirty="0">
                <a:solidFill>
                  <a:schemeClr val="bg1"/>
                </a:solidFill>
              </a:rPr>
            </a:br>
            <a:r>
              <a:rPr lang="en-US" sz="1350" dirty="0">
                <a:solidFill>
                  <a:schemeClr val="bg1"/>
                </a:solidFill>
              </a:rPr>
              <a:t>lower </a:t>
            </a:r>
          </a:p>
          <a:p>
            <a:r>
              <a:rPr lang="en-US" sz="1350" dirty="0">
                <a:solidFill>
                  <a:schemeClr val="bg1"/>
                </a:solidFill>
              </a:rPr>
              <a:t>change failure rate</a:t>
            </a:r>
          </a:p>
        </p:txBody>
      </p:sp>
      <p:sp>
        <p:nvSpPr>
          <p:cNvPr id="12" name="TextBox 11">
            <a:extLst>
              <a:ext uri="{FF2B5EF4-FFF2-40B4-BE49-F238E27FC236}">
                <a16:creationId xmlns:a16="http://schemas.microsoft.com/office/drawing/2014/main" id="{4FFA518A-B966-4786-8101-99C31BCFECA5}"/>
              </a:ext>
            </a:extLst>
          </p:cNvPr>
          <p:cNvSpPr txBox="1"/>
          <p:nvPr/>
        </p:nvSpPr>
        <p:spPr>
          <a:xfrm>
            <a:off x="2888351" y="2882477"/>
            <a:ext cx="1421324" cy="796372"/>
          </a:xfrm>
          <a:prstGeom prst="rect">
            <a:avLst/>
          </a:prstGeom>
          <a:noFill/>
        </p:spPr>
        <p:txBody>
          <a:bodyPr wrap="square" rtlCol="0">
            <a:spAutoFit/>
          </a:bodyPr>
          <a:lstStyle/>
          <a:p>
            <a:r>
              <a:rPr lang="en-US" sz="1875" dirty="0">
                <a:solidFill>
                  <a:schemeClr val="bg1"/>
                </a:solidFill>
              </a:rPr>
              <a:t>440x </a:t>
            </a:r>
            <a:br>
              <a:rPr lang="en-US" sz="1350" dirty="0">
                <a:solidFill>
                  <a:schemeClr val="bg1"/>
                </a:solidFill>
              </a:rPr>
            </a:br>
            <a:r>
              <a:rPr lang="en-US" sz="1350" dirty="0">
                <a:solidFill>
                  <a:schemeClr val="bg1"/>
                </a:solidFill>
              </a:rPr>
              <a:t>faster from commit to deploy</a:t>
            </a:r>
          </a:p>
        </p:txBody>
      </p:sp>
      <p:sp>
        <p:nvSpPr>
          <p:cNvPr id="14" name="TextBox 13">
            <a:extLst>
              <a:ext uri="{FF2B5EF4-FFF2-40B4-BE49-F238E27FC236}">
                <a16:creationId xmlns:a16="http://schemas.microsoft.com/office/drawing/2014/main" id="{9B11DF59-7025-40F6-B424-03D4D389C765}"/>
              </a:ext>
            </a:extLst>
          </p:cNvPr>
          <p:cNvSpPr txBox="1"/>
          <p:nvPr/>
        </p:nvSpPr>
        <p:spPr>
          <a:xfrm>
            <a:off x="4586607" y="2882477"/>
            <a:ext cx="1421324" cy="796372"/>
          </a:xfrm>
          <a:prstGeom prst="rect">
            <a:avLst/>
          </a:prstGeom>
          <a:noFill/>
        </p:spPr>
        <p:txBody>
          <a:bodyPr wrap="square" rtlCol="0">
            <a:spAutoFit/>
          </a:bodyPr>
          <a:lstStyle/>
          <a:p>
            <a:r>
              <a:rPr lang="en-US" sz="1875" dirty="0">
                <a:solidFill>
                  <a:schemeClr val="bg1"/>
                </a:solidFill>
              </a:rPr>
              <a:t>46x</a:t>
            </a:r>
          </a:p>
          <a:p>
            <a:r>
              <a:rPr lang="en-US" sz="1350" dirty="0">
                <a:solidFill>
                  <a:schemeClr val="bg1"/>
                </a:solidFill>
              </a:rPr>
              <a:t>more frequent deployments</a:t>
            </a:r>
          </a:p>
        </p:txBody>
      </p:sp>
      <p:sp>
        <p:nvSpPr>
          <p:cNvPr id="16" name="TextBox 15">
            <a:extLst>
              <a:ext uri="{FF2B5EF4-FFF2-40B4-BE49-F238E27FC236}">
                <a16:creationId xmlns:a16="http://schemas.microsoft.com/office/drawing/2014/main" id="{88CB3837-6ADD-481F-88B3-8AB66BBA988F}"/>
              </a:ext>
            </a:extLst>
          </p:cNvPr>
          <p:cNvSpPr txBox="1"/>
          <p:nvPr/>
        </p:nvSpPr>
        <p:spPr>
          <a:xfrm>
            <a:off x="6199659" y="2876525"/>
            <a:ext cx="1295564" cy="1211870"/>
          </a:xfrm>
          <a:prstGeom prst="rect">
            <a:avLst/>
          </a:prstGeom>
          <a:noFill/>
        </p:spPr>
        <p:txBody>
          <a:bodyPr wrap="square" rtlCol="0">
            <a:spAutoFit/>
          </a:bodyPr>
          <a:lstStyle/>
          <a:p>
            <a:r>
              <a:rPr lang="en-US" sz="1875" dirty="0">
                <a:solidFill>
                  <a:schemeClr val="bg1"/>
                </a:solidFill>
              </a:rPr>
              <a:t>44% </a:t>
            </a:r>
          </a:p>
          <a:p>
            <a:r>
              <a:rPr lang="en-US" sz="1350" dirty="0">
                <a:solidFill>
                  <a:schemeClr val="bg1"/>
                </a:solidFill>
              </a:rPr>
              <a:t>more time spent on new features and code</a:t>
            </a:r>
          </a:p>
        </p:txBody>
      </p:sp>
      <p:sp>
        <p:nvSpPr>
          <p:cNvPr id="11" name="Footer Placeholder 10">
            <a:extLst>
              <a:ext uri="{FF2B5EF4-FFF2-40B4-BE49-F238E27FC236}">
                <a16:creationId xmlns:a16="http://schemas.microsoft.com/office/drawing/2014/main" id="{3FA23114-7BCD-225C-70D7-843556DE23C6}"/>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13" name="Picture 12" descr="Text&#10;&#10;Description automatically generated">
            <a:extLst>
              <a:ext uri="{FF2B5EF4-FFF2-40B4-BE49-F238E27FC236}">
                <a16:creationId xmlns:a16="http://schemas.microsoft.com/office/drawing/2014/main" id="{8590D1C7-1ADE-DFA0-70AC-BA4F58947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64839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uiExpand="1" build="p"/>
      <p:bldP spid="5" grpId="0"/>
      <p:bldP spid="6" grpId="0"/>
      <p:bldP spid="12" grpId="0"/>
      <p:bldP spid="14" grpId="0"/>
      <p:bldP spid="1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57</a:t>
            </a:fld>
            <a:endParaRPr lang="en-US"/>
          </a:p>
        </p:txBody>
      </p:sp>
      <p:sp>
        <p:nvSpPr>
          <p:cNvPr id="6" name="Text Placeholder 5">
            <a:extLst>
              <a:ext uri="{FF2B5EF4-FFF2-40B4-BE49-F238E27FC236}">
                <a16:creationId xmlns:a16="http://schemas.microsoft.com/office/drawing/2014/main" id="{71AFF9A0-D79B-31AB-090B-E7F2871C6CB7}"/>
              </a:ext>
            </a:extLst>
          </p:cNvPr>
          <p:cNvSpPr>
            <a:spLocks noGrp="1"/>
          </p:cNvSpPr>
          <p:nvPr>
            <p:ph type="body" sz="quarter" idx="13"/>
          </p:nvPr>
        </p:nvSpPr>
        <p:spPr/>
        <p:txBody>
          <a:bodyPr/>
          <a:lstStyle/>
          <a:p>
            <a:r>
              <a:rPr lang="en-US" dirty="0"/>
              <a:t>Exercise: DevOps Pipeline</a:t>
            </a:r>
            <a:endParaRPr lang="en-AU" dirty="0"/>
          </a:p>
        </p:txBody>
      </p:sp>
      <p:sp>
        <p:nvSpPr>
          <p:cNvPr id="8" name="Rectangle: Rounded Corners 7">
            <a:extLst>
              <a:ext uri="{FF2B5EF4-FFF2-40B4-BE49-F238E27FC236}">
                <a16:creationId xmlns:a16="http://schemas.microsoft.com/office/drawing/2014/main" id="{D5FF9038-F0DC-443D-A633-869013C35CC7}"/>
              </a:ext>
            </a:extLst>
          </p:cNvPr>
          <p:cNvSpPr/>
          <p:nvPr/>
        </p:nvSpPr>
        <p:spPr>
          <a:xfrm>
            <a:off x="1400756" y="1313513"/>
            <a:ext cx="1085850" cy="5897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Rounded Corners 8">
            <a:extLst>
              <a:ext uri="{FF2B5EF4-FFF2-40B4-BE49-F238E27FC236}">
                <a16:creationId xmlns:a16="http://schemas.microsoft.com/office/drawing/2014/main" id="{8BC65C98-8BD9-4DE7-A9B4-B501A3F98EAF}"/>
              </a:ext>
            </a:extLst>
          </p:cNvPr>
          <p:cNvSpPr/>
          <p:nvPr/>
        </p:nvSpPr>
        <p:spPr>
          <a:xfrm>
            <a:off x="2710521" y="1313513"/>
            <a:ext cx="1085850" cy="576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Rounded Corners 10">
            <a:extLst>
              <a:ext uri="{FF2B5EF4-FFF2-40B4-BE49-F238E27FC236}">
                <a16:creationId xmlns:a16="http://schemas.microsoft.com/office/drawing/2014/main" id="{AD879572-DEC3-42DF-8C12-D54C8B79791F}"/>
              </a:ext>
            </a:extLst>
          </p:cNvPr>
          <p:cNvSpPr/>
          <p:nvPr/>
        </p:nvSpPr>
        <p:spPr>
          <a:xfrm>
            <a:off x="4035746" y="1313513"/>
            <a:ext cx="1085850" cy="576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Rounded Corners 17">
            <a:extLst>
              <a:ext uri="{FF2B5EF4-FFF2-40B4-BE49-F238E27FC236}">
                <a16:creationId xmlns:a16="http://schemas.microsoft.com/office/drawing/2014/main" id="{0A61895E-965B-4213-A8AE-EEDAB17052CF}"/>
              </a:ext>
            </a:extLst>
          </p:cNvPr>
          <p:cNvSpPr/>
          <p:nvPr/>
        </p:nvSpPr>
        <p:spPr>
          <a:xfrm>
            <a:off x="5360970" y="1313513"/>
            <a:ext cx="1085850" cy="576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Rounded Corners 19">
            <a:extLst>
              <a:ext uri="{FF2B5EF4-FFF2-40B4-BE49-F238E27FC236}">
                <a16:creationId xmlns:a16="http://schemas.microsoft.com/office/drawing/2014/main" id="{8D32C4E1-9A04-48CB-86ED-BC351513E7CF}"/>
              </a:ext>
            </a:extLst>
          </p:cNvPr>
          <p:cNvSpPr/>
          <p:nvPr/>
        </p:nvSpPr>
        <p:spPr>
          <a:xfrm>
            <a:off x="6681978" y="1314450"/>
            <a:ext cx="1085850" cy="576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22" name="Straight Arrow Connector 21">
            <a:extLst>
              <a:ext uri="{FF2B5EF4-FFF2-40B4-BE49-F238E27FC236}">
                <a16:creationId xmlns:a16="http://schemas.microsoft.com/office/drawing/2014/main" id="{532669CC-F8A4-4EB0-AD36-64BC38992672}"/>
              </a:ext>
            </a:extLst>
          </p:cNvPr>
          <p:cNvCxnSpPr>
            <a:cxnSpLocks/>
            <a:stCxn id="8" idx="3"/>
            <a:endCxn id="9" idx="1"/>
          </p:cNvCxnSpPr>
          <p:nvPr/>
        </p:nvCxnSpPr>
        <p:spPr>
          <a:xfrm flipV="1">
            <a:off x="2486605" y="1601550"/>
            <a:ext cx="223916" cy="68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3E7FC10-5050-4B97-8BCD-3114FE679A54}"/>
              </a:ext>
            </a:extLst>
          </p:cNvPr>
          <p:cNvCxnSpPr>
            <a:cxnSpLocks/>
            <a:stCxn id="9" idx="3"/>
            <a:endCxn id="11" idx="1"/>
          </p:cNvCxnSpPr>
          <p:nvPr/>
        </p:nvCxnSpPr>
        <p:spPr>
          <a:xfrm>
            <a:off x="3796371" y="1601549"/>
            <a:ext cx="2393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3C08D737-00B2-4468-A74F-1E84EF431497}"/>
              </a:ext>
            </a:extLst>
          </p:cNvPr>
          <p:cNvSpPr/>
          <p:nvPr/>
        </p:nvSpPr>
        <p:spPr>
          <a:xfrm>
            <a:off x="5490972" y="229930"/>
            <a:ext cx="2281428" cy="85592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Choices</a:t>
            </a:r>
          </a:p>
        </p:txBody>
      </p:sp>
      <p:cxnSp>
        <p:nvCxnSpPr>
          <p:cNvPr id="27" name="Straight Arrow Connector 26">
            <a:extLst>
              <a:ext uri="{FF2B5EF4-FFF2-40B4-BE49-F238E27FC236}">
                <a16:creationId xmlns:a16="http://schemas.microsoft.com/office/drawing/2014/main" id="{53FB5592-AE6C-4E4A-AA06-BD1AC6BA2E6B}"/>
              </a:ext>
            </a:extLst>
          </p:cNvPr>
          <p:cNvCxnSpPr>
            <a:cxnSpLocks/>
            <a:stCxn id="11" idx="3"/>
            <a:endCxn id="18" idx="1"/>
          </p:cNvCxnSpPr>
          <p:nvPr/>
        </p:nvCxnSpPr>
        <p:spPr>
          <a:xfrm>
            <a:off x="5121595" y="1601549"/>
            <a:ext cx="2393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D2CCA31-A6BC-48BB-BFFA-4621EE1219FF}"/>
              </a:ext>
            </a:extLst>
          </p:cNvPr>
          <p:cNvCxnSpPr>
            <a:cxnSpLocks/>
            <a:stCxn id="18" idx="3"/>
            <a:endCxn id="20" idx="1"/>
          </p:cNvCxnSpPr>
          <p:nvPr/>
        </p:nvCxnSpPr>
        <p:spPr>
          <a:xfrm>
            <a:off x="6446820" y="1601550"/>
            <a:ext cx="235158" cy="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FDA4CC72-3141-47B7-9E2B-A8C7565B42A5}"/>
              </a:ext>
            </a:extLst>
          </p:cNvPr>
          <p:cNvCxnSpPr>
            <a:cxnSpLocks/>
          </p:cNvCxnSpPr>
          <p:nvPr/>
        </p:nvCxnSpPr>
        <p:spPr>
          <a:xfrm flipH="1">
            <a:off x="1401102" y="1601549"/>
            <a:ext cx="6366727" cy="9525"/>
          </a:xfrm>
          <a:prstGeom prst="bentConnector5">
            <a:avLst>
              <a:gd name="adj1" fmla="val -2693"/>
              <a:gd name="adj2" fmla="val 4824000"/>
              <a:gd name="adj3" fmla="val 102693"/>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32366D17-FFD0-4742-9528-B6EA00915E4C}"/>
              </a:ext>
            </a:extLst>
          </p:cNvPr>
          <p:cNvSpPr/>
          <p:nvPr/>
        </p:nvSpPr>
        <p:spPr>
          <a:xfrm>
            <a:off x="5570382" y="494801"/>
            <a:ext cx="673007"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Develop</a:t>
            </a:r>
          </a:p>
        </p:txBody>
      </p:sp>
      <p:sp>
        <p:nvSpPr>
          <p:cNvPr id="49" name="Rectangle: Rounded Corners 48">
            <a:extLst>
              <a:ext uri="{FF2B5EF4-FFF2-40B4-BE49-F238E27FC236}">
                <a16:creationId xmlns:a16="http://schemas.microsoft.com/office/drawing/2014/main" id="{9F25FA6B-7EFA-43D0-8CD9-CB3D70EE66C6}"/>
              </a:ext>
            </a:extLst>
          </p:cNvPr>
          <p:cNvSpPr/>
          <p:nvPr/>
        </p:nvSpPr>
        <p:spPr>
          <a:xfrm>
            <a:off x="5570382" y="766816"/>
            <a:ext cx="673007"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Test</a:t>
            </a:r>
          </a:p>
        </p:txBody>
      </p:sp>
      <p:sp>
        <p:nvSpPr>
          <p:cNvPr id="51" name="Rectangle: Rounded Corners 50">
            <a:extLst>
              <a:ext uri="{FF2B5EF4-FFF2-40B4-BE49-F238E27FC236}">
                <a16:creationId xmlns:a16="http://schemas.microsoft.com/office/drawing/2014/main" id="{485E80BA-B915-49E4-BC30-9955FFE363A4}"/>
              </a:ext>
            </a:extLst>
          </p:cNvPr>
          <p:cNvSpPr/>
          <p:nvPr/>
        </p:nvSpPr>
        <p:spPr>
          <a:xfrm>
            <a:off x="6302202" y="494801"/>
            <a:ext cx="673007"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Deploy</a:t>
            </a:r>
          </a:p>
        </p:txBody>
      </p:sp>
      <p:sp>
        <p:nvSpPr>
          <p:cNvPr id="53" name="Rectangle: Rounded Corners 52">
            <a:extLst>
              <a:ext uri="{FF2B5EF4-FFF2-40B4-BE49-F238E27FC236}">
                <a16:creationId xmlns:a16="http://schemas.microsoft.com/office/drawing/2014/main" id="{29F4C470-9AB7-4C7B-BFB4-2371FD6E8DE9}"/>
              </a:ext>
            </a:extLst>
          </p:cNvPr>
          <p:cNvSpPr/>
          <p:nvPr/>
        </p:nvSpPr>
        <p:spPr>
          <a:xfrm>
            <a:off x="6302202" y="766816"/>
            <a:ext cx="673007"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Monitor</a:t>
            </a:r>
          </a:p>
        </p:txBody>
      </p:sp>
      <p:sp>
        <p:nvSpPr>
          <p:cNvPr id="55" name="Rectangle: Rounded Corners 54">
            <a:extLst>
              <a:ext uri="{FF2B5EF4-FFF2-40B4-BE49-F238E27FC236}">
                <a16:creationId xmlns:a16="http://schemas.microsoft.com/office/drawing/2014/main" id="{04328691-6491-440F-94A2-575F7DD9390D}"/>
              </a:ext>
            </a:extLst>
          </p:cNvPr>
          <p:cNvSpPr/>
          <p:nvPr/>
        </p:nvSpPr>
        <p:spPr>
          <a:xfrm>
            <a:off x="7034022" y="494333"/>
            <a:ext cx="673007"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Build</a:t>
            </a:r>
          </a:p>
        </p:txBody>
      </p:sp>
      <p:sp>
        <p:nvSpPr>
          <p:cNvPr id="57" name="Rectangle: Rounded Corners 56">
            <a:extLst>
              <a:ext uri="{FF2B5EF4-FFF2-40B4-BE49-F238E27FC236}">
                <a16:creationId xmlns:a16="http://schemas.microsoft.com/office/drawing/2014/main" id="{3C8B6A98-B393-4143-A681-8525C7FDD4C2}"/>
              </a:ext>
            </a:extLst>
          </p:cNvPr>
          <p:cNvSpPr/>
          <p:nvPr/>
        </p:nvSpPr>
        <p:spPr>
          <a:xfrm>
            <a:off x="7034022" y="766816"/>
            <a:ext cx="673007"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t>Automate</a:t>
            </a:r>
          </a:p>
        </p:txBody>
      </p:sp>
      <p:sp>
        <p:nvSpPr>
          <p:cNvPr id="60" name="TextBox 59">
            <a:extLst>
              <a:ext uri="{FF2B5EF4-FFF2-40B4-BE49-F238E27FC236}">
                <a16:creationId xmlns:a16="http://schemas.microsoft.com/office/drawing/2014/main" id="{4BC3C6C8-1EFE-416D-9C24-85C3B28047C7}"/>
              </a:ext>
            </a:extLst>
          </p:cNvPr>
          <p:cNvSpPr txBox="1"/>
          <p:nvPr/>
        </p:nvSpPr>
        <p:spPr>
          <a:xfrm>
            <a:off x="5501982" y="246950"/>
            <a:ext cx="606256" cy="253916"/>
          </a:xfrm>
          <a:prstGeom prst="rect">
            <a:avLst/>
          </a:prstGeom>
          <a:noFill/>
        </p:spPr>
        <p:txBody>
          <a:bodyPr wrap="none" rtlCol="0">
            <a:spAutoFit/>
          </a:bodyPr>
          <a:lstStyle/>
          <a:p>
            <a:r>
              <a:rPr lang="en-US" sz="1050" dirty="0"/>
              <a:t>Choices</a:t>
            </a:r>
          </a:p>
        </p:txBody>
      </p:sp>
      <p:sp>
        <p:nvSpPr>
          <p:cNvPr id="65" name="Rectangle: Rounded Corners 64">
            <a:extLst>
              <a:ext uri="{FF2B5EF4-FFF2-40B4-BE49-F238E27FC236}">
                <a16:creationId xmlns:a16="http://schemas.microsoft.com/office/drawing/2014/main" id="{9463EA05-8C7F-46F3-B87E-034D7C87C4DB}"/>
              </a:ext>
            </a:extLst>
          </p:cNvPr>
          <p:cNvSpPr/>
          <p:nvPr/>
        </p:nvSpPr>
        <p:spPr>
          <a:xfrm>
            <a:off x="1393228"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7" name="Rectangle: Rounded Corners 66">
            <a:extLst>
              <a:ext uri="{FF2B5EF4-FFF2-40B4-BE49-F238E27FC236}">
                <a16:creationId xmlns:a16="http://schemas.microsoft.com/office/drawing/2014/main" id="{F47AB8A9-43A8-42A3-92CF-E3755EF68024}"/>
              </a:ext>
            </a:extLst>
          </p:cNvPr>
          <p:cNvSpPr/>
          <p:nvPr/>
        </p:nvSpPr>
        <p:spPr>
          <a:xfrm>
            <a:off x="2697163"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Rectangle: Rounded Corners 68">
            <a:extLst>
              <a:ext uri="{FF2B5EF4-FFF2-40B4-BE49-F238E27FC236}">
                <a16:creationId xmlns:a16="http://schemas.microsoft.com/office/drawing/2014/main" id="{D2ECBD75-2D06-4E04-87C9-D0FFDB73AB7E}"/>
              </a:ext>
            </a:extLst>
          </p:cNvPr>
          <p:cNvSpPr/>
          <p:nvPr/>
        </p:nvSpPr>
        <p:spPr>
          <a:xfrm>
            <a:off x="4028218"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1" name="Rectangle: Rounded Corners 70">
            <a:extLst>
              <a:ext uri="{FF2B5EF4-FFF2-40B4-BE49-F238E27FC236}">
                <a16:creationId xmlns:a16="http://schemas.microsoft.com/office/drawing/2014/main" id="{C2CA3430-AFAC-45C9-8710-46374562041B}"/>
              </a:ext>
            </a:extLst>
          </p:cNvPr>
          <p:cNvSpPr/>
          <p:nvPr/>
        </p:nvSpPr>
        <p:spPr>
          <a:xfrm>
            <a:off x="5345932"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3" name="Rectangle: Rounded Corners 122">
            <a:extLst>
              <a:ext uri="{FF2B5EF4-FFF2-40B4-BE49-F238E27FC236}">
                <a16:creationId xmlns:a16="http://schemas.microsoft.com/office/drawing/2014/main" id="{55D8F893-D08E-48B1-BE4C-9181AE0C1351}"/>
              </a:ext>
            </a:extLst>
          </p:cNvPr>
          <p:cNvSpPr/>
          <p:nvPr/>
        </p:nvSpPr>
        <p:spPr>
          <a:xfrm>
            <a:off x="1224955" y="3726984"/>
            <a:ext cx="6692375" cy="589715"/>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3" name="Rectangle: Rounded Corners 72">
            <a:extLst>
              <a:ext uri="{FF2B5EF4-FFF2-40B4-BE49-F238E27FC236}">
                <a16:creationId xmlns:a16="http://schemas.microsoft.com/office/drawing/2014/main" id="{4CEF6E39-4DFA-45FE-9A9A-729A62063B46}"/>
              </a:ext>
            </a:extLst>
          </p:cNvPr>
          <p:cNvSpPr/>
          <p:nvPr/>
        </p:nvSpPr>
        <p:spPr>
          <a:xfrm>
            <a:off x="6674450"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5" name="Rectangle: Rounded Corners 74">
            <a:extLst>
              <a:ext uri="{FF2B5EF4-FFF2-40B4-BE49-F238E27FC236}">
                <a16:creationId xmlns:a16="http://schemas.microsoft.com/office/drawing/2014/main" id="{75F680E5-06E5-419A-890A-4ECD8462995D}"/>
              </a:ext>
            </a:extLst>
          </p:cNvPr>
          <p:cNvSpPr/>
          <p:nvPr/>
        </p:nvSpPr>
        <p:spPr>
          <a:xfrm>
            <a:off x="1385085" y="3753628"/>
            <a:ext cx="923978"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Check in</a:t>
            </a:r>
          </a:p>
        </p:txBody>
      </p:sp>
      <p:sp>
        <p:nvSpPr>
          <p:cNvPr id="79" name="Rectangle: Rounded Corners 78">
            <a:extLst>
              <a:ext uri="{FF2B5EF4-FFF2-40B4-BE49-F238E27FC236}">
                <a16:creationId xmlns:a16="http://schemas.microsoft.com/office/drawing/2014/main" id="{0DBF3FCE-EC15-42F5-8E94-52170E29C960}"/>
              </a:ext>
            </a:extLst>
          </p:cNvPr>
          <p:cNvSpPr/>
          <p:nvPr/>
        </p:nvSpPr>
        <p:spPr>
          <a:xfrm>
            <a:off x="1393228" y="4016546"/>
            <a:ext cx="923978"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Peer review</a:t>
            </a:r>
          </a:p>
        </p:txBody>
      </p:sp>
      <p:sp>
        <p:nvSpPr>
          <p:cNvPr id="89" name="Rectangle: Rounded Corners 88">
            <a:extLst>
              <a:ext uri="{FF2B5EF4-FFF2-40B4-BE49-F238E27FC236}">
                <a16:creationId xmlns:a16="http://schemas.microsoft.com/office/drawing/2014/main" id="{DE8F4D66-D280-4581-A889-73A3C6351F72}"/>
              </a:ext>
            </a:extLst>
          </p:cNvPr>
          <p:cNvSpPr/>
          <p:nvPr/>
        </p:nvSpPr>
        <p:spPr>
          <a:xfrm>
            <a:off x="2366129" y="4019137"/>
            <a:ext cx="1085850"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Run integration tests</a:t>
            </a:r>
          </a:p>
        </p:txBody>
      </p:sp>
      <p:sp>
        <p:nvSpPr>
          <p:cNvPr id="93" name="Rectangle: Rounded Corners 92">
            <a:extLst>
              <a:ext uri="{FF2B5EF4-FFF2-40B4-BE49-F238E27FC236}">
                <a16:creationId xmlns:a16="http://schemas.microsoft.com/office/drawing/2014/main" id="{D7D904B5-8376-465F-B2E3-68E05D46C687}"/>
              </a:ext>
            </a:extLst>
          </p:cNvPr>
          <p:cNvSpPr/>
          <p:nvPr/>
        </p:nvSpPr>
        <p:spPr>
          <a:xfrm>
            <a:off x="4613768" y="4028746"/>
            <a:ext cx="1085850"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Run penetration tests</a:t>
            </a:r>
          </a:p>
        </p:txBody>
      </p:sp>
      <p:sp>
        <p:nvSpPr>
          <p:cNvPr id="95" name="Rectangle: Rounded Corners 94">
            <a:extLst>
              <a:ext uri="{FF2B5EF4-FFF2-40B4-BE49-F238E27FC236}">
                <a16:creationId xmlns:a16="http://schemas.microsoft.com/office/drawing/2014/main" id="{6733B4B7-0EA4-4A75-B93F-AD2C460C04E0}"/>
              </a:ext>
            </a:extLst>
          </p:cNvPr>
          <p:cNvSpPr/>
          <p:nvPr/>
        </p:nvSpPr>
        <p:spPr>
          <a:xfrm>
            <a:off x="3504712" y="4026221"/>
            <a:ext cx="1066454"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Run unit tests</a:t>
            </a:r>
          </a:p>
        </p:txBody>
      </p:sp>
      <p:sp>
        <p:nvSpPr>
          <p:cNvPr id="97" name="Rectangle: Rounded Corners 96">
            <a:extLst>
              <a:ext uri="{FF2B5EF4-FFF2-40B4-BE49-F238E27FC236}">
                <a16:creationId xmlns:a16="http://schemas.microsoft.com/office/drawing/2014/main" id="{6CC8C8C1-571E-4576-B4F0-D87CB270A202}"/>
              </a:ext>
            </a:extLst>
          </p:cNvPr>
          <p:cNvSpPr/>
          <p:nvPr/>
        </p:nvSpPr>
        <p:spPr>
          <a:xfrm>
            <a:off x="5752350" y="4028746"/>
            <a:ext cx="979689"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Deploy to prod</a:t>
            </a:r>
          </a:p>
        </p:txBody>
      </p:sp>
      <p:sp>
        <p:nvSpPr>
          <p:cNvPr id="99" name="Rectangle: Rounded Corners 98">
            <a:extLst>
              <a:ext uri="{FF2B5EF4-FFF2-40B4-BE49-F238E27FC236}">
                <a16:creationId xmlns:a16="http://schemas.microsoft.com/office/drawing/2014/main" id="{4DAB9F5C-EB0E-45D3-B8FF-DA46206AFDD4}"/>
              </a:ext>
            </a:extLst>
          </p:cNvPr>
          <p:cNvSpPr/>
          <p:nvPr/>
        </p:nvSpPr>
        <p:spPr>
          <a:xfrm>
            <a:off x="6769052" y="4034215"/>
            <a:ext cx="1085850"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Record errors</a:t>
            </a:r>
          </a:p>
        </p:txBody>
      </p:sp>
      <p:sp>
        <p:nvSpPr>
          <p:cNvPr id="101" name="Rectangle: Rounded Corners 100">
            <a:extLst>
              <a:ext uri="{FF2B5EF4-FFF2-40B4-BE49-F238E27FC236}">
                <a16:creationId xmlns:a16="http://schemas.microsoft.com/office/drawing/2014/main" id="{8B7A4F94-6F41-400C-B1C0-DB1ECB1009D2}"/>
              </a:ext>
            </a:extLst>
          </p:cNvPr>
          <p:cNvSpPr/>
          <p:nvPr/>
        </p:nvSpPr>
        <p:spPr>
          <a:xfrm>
            <a:off x="6769052" y="3751731"/>
            <a:ext cx="1085850"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Require Manual approval to advance</a:t>
            </a:r>
          </a:p>
        </p:txBody>
      </p:sp>
      <p:sp>
        <p:nvSpPr>
          <p:cNvPr id="103" name="Rectangle: Rounded Corners 102">
            <a:extLst>
              <a:ext uri="{FF2B5EF4-FFF2-40B4-BE49-F238E27FC236}">
                <a16:creationId xmlns:a16="http://schemas.microsoft.com/office/drawing/2014/main" id="{A4B849EB-3D23-44DD-B6AE-34866011ACEE}"/>
              </a:ext>
            </a:extLst>
          </p:cNvPr>
          <p:cNvSpPr/>
          <p:nvPr/>
        </p:nvSpPr>
        <p:spPr>
          <a:xfrm>
            <a:off x="4612816" y="3757544"/>
            <a:ext cx="1073981"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Style check</a:t>
            </a:r>
          </a:p>
        </p:txBody>
      </p:sp>
      <p:sp>
        <p:nvSpPr>
          <p:cNvPr id="107" name="Rectangle: Rounded Corners 106">
            <a:extLst>
              <a:ext uri="{FF2B5EF4-FFF2-40B4-BE49-F238E27FC236}">
                <a16:creationId xmlns:a16="http://schemas.microsoft.com/office/drawing/2014/main" id="{4AAD74E6-A86D-4439-93D1-F699B616702F}"/>
              </a:ext>
            </a:extLst>
          </p:cNvPr>
          <p:cNvSpPr/>
          <p:nvPr/>
        </p:nvSpPr>
        <p:spPr>
          <a:xfrm>
            <a:off x="5744356" y="3754518"/>
            <a:ext cx="987683"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Build container images</a:t>
            </a:r>
          </a:p>
        </p:txBody>
      </p:sp>
      <p:sp>
        <p:nvSpPr>
          <p:cNvPr id="111" name="Rectangle: Rounded Corners 110">
            <a:extLst>
              <a:ext uri="{FF2B5EF4-FFF2-40B4-BE49-F238E27FC236}">
                <a16:creationId xmlns:a16="http://schemas.microsoft.com/office/drawing/2014/main" id="{836A5200-AD1F-4EFE-BCA5-5218B3C34DE4}"/>
              </a:ext>
            </a:extLst>
          </p:cNvPr>
          <p:cNvSpPr/>
          <p:nvPr/>
        </p:nvSpPr>
        <p:spPr>
          <a:xfrm>
            <a:off x="2365670" y="3753924"/>
            <a:ext cx="1093574"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Compilation</a:t>
            </a:r>
          </a:p>
        </p:txBody>
      </p:sp>
      <p:sp>
        <p:nvSpPr>
          <p:cNvPr id="113" name="Rectangle: Rounded Corners 112">
            <a:extLst>
              <a:ext uri="{FF2B5EF4-FFF2-40B4-BE49-F238E27FC236}">
                <a16:creationId xmlns:a16="http://schemas.microsoft.com/office/drawing/2014/main" id="{5CB3F2D3-8AF5-40AA-9541-413C680F6487}"/>
              </a:ext>
            </a:extLst>
          </p:cNvPr>
          <p:cNvSpPr/>
          <p:nvPr/>
        </p:nvSpPr>
        <p:spPr>
          <a:xfrm>
            <a:off x="3496258" y="3753332"/>
            <a:ext cx="1060903"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Run load tests</a:t>
            </a:r>
          </a:p>
        </p:txBody>
      </p:sp>
      <p:cxnSp>
        <p:nvCxnSpPr>
          <p:cNvPr id="115" name="Connector: Elbow 114">
            <a:extLst>
              <a:ext uri="{FF2B5EF4-FFF2-40B4-BE49-F238E27FC236}">
                <a16:creationId xmlns:a16="http://schemas.microsoft.com/office/drawing/2014/main" id="{DD97799D-CF11-4210-850A-1610EC2734CF}"/>
              </a:ext>
            </a:extLst>
          </p:cNvPr>
          <p:cNvCxnSpPr>
            <a:cxnSpLocks/>
            <a:stCxn id="59" idx="1"/>
            <a:endCxn id="18" idx="0"/>
          </p:cNvCxnSpPr>
          <p:nvPr/>
        </p:nvCxnSpPr>
        <p:spPr>
          <a:xfrm rot="10800000" flipH="1" flipV="1">
            <a:off x="5490972" y="657890"/>
            <a:ext cx="412923" cy="655623"/>
          </a:xfrm>
          <a:prstGeom prst="bentConnector4">
            <a:avLst>
              <a:gd name="adj1" fmla="val -41521"/>
              <a:gd name="adj2" fmla="val 8263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A508BBBA-6314-48B9-86E3-30E9A7596B16}"/>
              </a:ext>
            </a:extLst>
          </p:cNvPr>
          <p:cNvCxnSpPr>
            <a:cxnSpLocks/>
            <a:stCxn id="107" idx="0"/>
            <a:endCxn id="69" idx="2"/>
          </p:cNvCxnSpPr>
          <p:nvPr/>
        </p:nvCxnSpPr>
        <p:spPr>
          <a:xfrm rot="16200000" flipV="1">
            <a:off x="5225131" y="2741452"/>
            <a:ext cx="359078" cy="166705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2DEC0715-6370-E8BD-116B-8FA058878C89}"/>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10" name="Picture 9" descr="Text&#10;&#10;Description automatically generated">
            <a:extLst>
              <a:ext uri="{FF2B5EF4-FFF2-40B4-BE49-F238E27FC236}">
                <a16:creationId xmlns:a16="http://schemas.microsoft.com/office/drawing/2014/main" id="{CBF446AE-54A3-EEB2-30C8-BF869FEB2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2876656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58</a:t>
            </a:fld>
            <a:endParaRPr lang="en-US"/>
          </a:p>
        </p:txBody>
      </p:sp>
      <p:sp>
        <p:nvSpPr>
          <p:cNvPr id="6" name="Text Placeholder 5">
            <a:extLst>
              <a:ext uri="{FF2B5EF4-FFF2-40B4-BE49-F238E27FC236}">
                <a16:creationId xmlns:a16="http://schemas.microsoft.com/office/drawing/2014/main" id="{0B55F24C-40E4-63B9-DD33-3232FEAAC91B}"/>
              </a:ext>
            </a:extLst>
          </p:cNvPr>
          <p:cNvSpPr>
            <a:spLocks noGrp="1"/>
          </p:cNvSpPr>
          <p:nvPr>
            <p:ph type="body" sz="quarter" idx="13"/>
          </p:nvPr>
        </p:nvSpPr>
        <p:spPr/>
        <p:txBody>
          <a:bodyPr/>
          <a:lstStyle/>
          <a:p>
            <a:r>
              <a:rPr lang="en-US" dirty="0"/>
              <a:t>A Typical DevOps Pipeline</a:t>
            </a:r>
            <a:endParaRPr lang="en-AU" dirty="0"/>
          </a:p>
        </p:txBody>
      </p:sp>
      <p:sp>
        <p:nvSpPr>
          <p:cNvPr id="8" name="Rectangle: Rounded Corners 7">
            <a:extLst>
              <a:ext uri="{FF2B5EF4-FFF2-40B4-BE49-F238E27FC236}">
                <a16:creationId xmlns:a16="http://schemas.microsoft.com/office/drawing/2014/main" id="{D5FF9038-F0DC-443D-A633-869013C35CC7}"/>
              </a:ext>
            </a:extLst>
          </p:cNvPr>
          <p:cNvSpPr/>
          <p:nvPr/>
        </p:nvSpPr>
        <p:spPr>
          <a:xfrm>
            <a:off x="1400756" y="1313513"/>
            <a:ext cx="1085850" cy="5897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Develop</a:t>
            </a:r>
          </a:p>
        </p:txBody>
      </p:sp>
      <p:sp>
        <p:nvSpPr>
          <p:cNvPr id="9" name="Rectangle: Rounded Corners 8">
            <a:extLst>
              <a:ext uri="{FF2B5EF4-FFF2-40B4-BE49-F238E27FC236}">
                <a16:creationId xmlns:a16="http://schemas.microsoft.com/office/drawing/2014/main" id="{8BC65C98-8BD9-4DE7-A9B4-B501A3F98EAF}"/>
              </a:ext>
            </a:extLst>
          </p:cNvPr>
          <p:cNvSpPr/>
          <p:nvPr/>
        </p:nvSpPr>
        <p:spPr>
          <a:xfrm>
            <a:off x="2710521" y="1313513"/>
            <a:ext cx="1085850" cy="576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Build</a:t>
            </a:r>
          </a:p>
        </p:txBody>
      </p:sp>
      <p:sp>
        <p:nvSpPr>
          <p:cNvPr id="11" name="Rectangle: Rounded Corners 10">
            <a:extLst>
              <a:ext uri="{FF2B5EF4-FFF2-40B4-BE49-F238E27FC236}">
                <a16:creationId xmlns:a16="http://schemas.microsoft.com/office/drawing/2014/main" id="{AD879572-DEC3-42DF-8C12-D54C8B79791F}"/>
              </a:ext>
            </a:extLst>
          </p:cNvPr>
          <p:cNvSpPr/>
          <p:nvPr/>
        </p:nvSpPr>
        <p:spPr>
          <a:xfrm>
            <a:off x="4035746" y="1313513"/>
            <a:ext cx="1085850" cy="576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Test</a:t>
            </a:r>
          </a:p>
        </p:txBody>
      </p:sp>
      <p:sp>
        <p:nvSpPr>
          <p:cNvPr id="18" name="Rectangle: Rounded Corners 17">
            <a:extLst>
              <a:ext uri="{FF2B5EF4-FFF2-40B4-BE49-F238E27FC236}">
                <a16:creationId xmlns:a16="http://schemas.microsoft.com/office/drawing/2014/main" id="{0A61895E-965B-4213-A8AE-EEDAB17052CF}"/>
              </a:ext>
            </a:extLst>
          </p:cNvPr>
          <p:cNvSpPr/>
          <p:nvPr/>
        </p:nvSpPr>
        <p:spPr>
          <a:xfrm>
            <a:off x="5360970" y="1313513"/>
            <a:ext cx="1085850" cy="576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Deploy</a:t>
            </a:r>
          </a:p>
        </p:txBody>
      </p:sp>
      <p:sp>
        <p:nvSpPr>
          <p:cNvPr id="20" name="Rectangle: Rounded Corners 19">
            <a:extLst>
              <a:ext uri="{FF2B5EF4-FFF2-40B4-BE49-F238E27FC236}">
                <a16:creationId xmlns:a16="http://schemas.microsoft.com/office/drawing/2014/main" id="{8D32C4E1-9A04-48CB-86ED-BC351513E7CF}"/>
              </a:ext>
            </a:extLst>
          </p:cNvPr>
          <p:cNvSpPr/>
          <p:nvPr/>
        </p:nvSpPr>
        <p:spPr>
          <a:xfrm>
            <a:off x="6681978" y="1314450"/>
            <a:ext cx="1085850" cy="576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Monitor</a:t>
            </a:r>
          </a:p>
        </p:txBody>
      </p:sp>
      <p:cxnSp>
        <p:nvCxnSpPr>
          <p:cNvPr id="22" name="Straight Arrow Connector 21">
            <a:extLst>
              <a:ext uri="{FF2B5EF4-FFF2-40B4-BE49-F238E27FC236}">
                <a16:creationId xmlns:a16="http://schemas.microsoft.com/office/drawing/2014/main" id="{532669CC-F8A4-4EB0-AD36-64BC38992672}"/>
              </a:ext>
            </a:extLst>
          </p:cNvPr>
          <p:cNvCxnSpPr>
            <a:cxnSpLocks/>
            <a:stCxn id="8" idx="3"/>
            <a:endCxn id="9" idx="1"/>
          </p:cNvCxnSpPr>
          <p:nvPr/>
        </p:nvCxnSpPr>
        <p:spPr>
          <a:xfrm flipV="1">
            <a:off x="2486605" y="1601550"/>
            <a:ext cx="223916" cy="68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3E7FC10-5050-4B97-8BCD-3114FE679A54}"/>
              </a:ext>
            </a:extLst>
          </p:cNvPr>
          <p:cNvCxnSpPr>
            <a:cxnSpLocks/>
            <a:stCxn id="9" idx="3"/>
            <a:endCxn id="11" idx="1"/>
          </p:cNvCxnSpPr>
          <p:nvPr/>
        </p:nvCxnSpPr>
        <p:spPr>
          <a:xfrm>
            <a:off x="3796371" y="1601549"/>
            <a:ext cx="2393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3FB5592-AE6C-4E4A-AA06-BD1AC6BA2E6B}"/>
              </a:ext>
            </a:extLst>
          </p:cNvPr>
          <p:cNvCxnSpPr>
            <a:cxnSpLocks/>
            <a:stCxn id="11" idx="3"/>
            <a:endCxn id="18" idx="1"/>
          </p:cNvCxnSpPr>
          <p:nvPr/>
        </p:nvCxnSpPr>
        <p:spPr>
          <a:xfrm>
            <a:off x="5121595" y="1601549"/>
            <a:ext cx="2393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D2CCA31-A6BC-48BB-BFFA-4621EE1219FF}"/>
              </a:ext>
            </a:extLst>
          </p:cNvPr>
          <p:cNvCxnSpPr>
            <a:cxnSpLocks/>
            <a:stCxn id="18" idx="3"/>
            <a:endCxn id="20" idx="1"/>
          </p:cNvCxnSpPr>
          <p:nvPr/>
        </p:nvCxnSpPr>
        <p:spPr>
          <a:xfrm>
            <a:off x="6446820" y="1601550"/>
            <a:ext cx="235158" cy="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FDA4CC72-3141-47B7-9E2B-A8C7565B42A5}"/>
              </a:ext>
            </a:extLst>
          </p:cNvPr>
          <p:cNvCxnSpPr>
            <a:cxnSpLocks/>
          </p:cNvCxnSpPr>
          <p:nvPr/>
        </p:nvCxnSpPr>
        <p:spPr>
          <a:xfrm flipH="1">
            <a:off x="1401102" y="1601549"/>
            <a:ext cx="6366727" cy="9525"/>
          </a:xfrm>
          <a:prstGeom prst="bentConnector5">
            <a:avLst>
              <a:gd name="adj1" fmla="val -2693"/>
              <a:gd name="adj2" fmla="val 4824000"/>
              <a:gd name="adj3" fmla="val 102693"/>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9463EA05-8C7F-46F3-B87E-034D7C87C4DB}"/>
              </a:ext>
            </a:extLst>
          </p:cNvPr>
          <p:cNvSpPr/>
          <p:nvPr/>
        </p:nvSpPr>
        <p:spPr>
          <a:xfrm>
            <a:off x="1393228"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7" name="Rectangle: Rounded Corners 66">
            <a:extLst>
              <a:ext uri="{FF2B5EF4-FFF2-40B4-BE49-F238E27FC236}">
                <a16:creationId xmlns:a16="http://schemas.microsoft.com/office/drawing/2014/main" id="{F47AB8A9-43A8-42A3-92CF-E3755EF68024}"/>
              </a:ext>
            </a:extLst>
          </p:cNvPr>
          <p:cNvSpPr/>
          <p:nvPr/>
        </p:nvSpPr>
        <p:spPr>
          <a:xfrm>
            <a:off x="2697163"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Rectangle: Rounded Corners 68">
            <a:extLst>
              <a:ext uri="{FF2B5EF4-FFF2-40B4-BE49-F238E27FC236}">
                <a16:creationId xmlns:a16="http://schemas.microsoft.com/office/drawing/2014/main" id="{D2ECBD75-2D06-4E04-87C9-D0FFDB73AB7E}"/>
              </a:ext>
            </a:extLst>
          </p:cNvPr>
          <p:cNvSpPr/>
          <p:nvPr/>
        </p:nvSpPr>
        <p:spPr>
          <a:xfrm>
            <a:off x="4028218"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1" name="Rectangle: Rounded Corners 70">
            <a:extLst>
              <a:ext uri="{FF2B5EF4-FFF2-40B4-BE49-F238E27FC236}">
                <a16:creationId xmlns:a16="http://schemas.microsoft.com/office/drawing/2014/main" id="{C2CA3430-AFAC-45C9-8710-46374562041B}"/>
              </a:ext>
            </a:extLst>
          </p:cNvPr>
          <p:cNvSpPr/>
          <p:nvPr/>
        </p:nvSpPr>
        <p:spPr>
          <a:xfrm>
            <a:off x="5345932"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3" name="Rectangle: Rounded Corners 72">
            <a:extLst>
              <a:ext uri="{FF2B5EF4-FFF2-40B4-BE49-F238E27FC236}">
                <a16:creationId xmlns:a16="http://schemas.microsoft.com/office/drawing/2014/main" id="{4CEF6E39-4DFA-45FE-9A9A-729A62063B46}"/>
              </a:ext>
            </a:extLst>
          </p:cNvPr>
          <p:cNvSpPr/>
          <p:nvPr/>
        </p:nvSpPr>
        <p:spPr>
          <a:xfrm>
            <a:off x="6674450" y="1943100"/>
            <a:ext cx="1085850" cy="1452341"/>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5" name="Rectangle: Rounded Corners 74">
            <a:extLst>
              <a:ext uri="{FF2B5EF4-FFF2-40B4-BE49-F238E27FC236}">
                <a16:creationId xmlns:a16="http://schemas.microsoft.com/office/drawing/2014/main" id="{75F680E5-06E5-419A-890A-4ECD8462995D}"/>
              </a:ext>
            </a:extLst>
          </p:cNvPr>
          <p:cNvSpPr/>
          <p:nvPr/>
        </p:nvSpPr>
        <p:spPr>
          <a:xfrm>
            <a:off x="1474318" y="2076027"/>
            <a:ext cx="923978"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Check in</a:t>
            </a:r>
          </a:p>
        </p:txBody>
      </p:sp>
      <p:sp>
        <p:nvSpPr>
          <p:cNvPr id="79" name="Rectangle: Rounded Corners 78">
            <a:extLst>
              <a:ext uri="{FF2B5EF4-FFF2-40B4-BE49-F238E27FC236}">
                <a16:creationId xmlns:a16="http://schemas.microsoft.com/office/drawing/2014/main" id="{0DBF3FCE-EC15-42F5-8E94-52170E29C960}"/>
              </a:ext>
            </a:extLst>
          </p:cNvPr>
          <p:cNvSpPr/>
          <p:nvPr/>
        </p:nvSpPr>
        <p:spPr>
          <a:xfrm>
            <a:off x="1476322" y="2356098"/>
            <a:ext cx="923978"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Peer review</a:t>
            </a:r>
          </a:p>
        </p:txBody>
      </p:sp>
      <p:sp>
        <p:nvSpPr>
          <p:cNvPr id="89" name="Rectangle: Rounded Corners 88">
            <a:extLst>
              <a:ext uri="{FF2B5EF4-FFF2-40B4-BE49-F238E27FC236}">
                <a16:creationId xmlns:a16="http://schemas.microsoft.com/office/drawing/2014/main" id="{DE8F4D66-D280-4581-A889-73A3C6351F72}"/>
              </a:ext>
            </a:extLst>
          </p:cNvPr>
          <p:cNvSpPr/>
          <p:nvPr/>
        </p:nvSpPr>
        <p:spPr>
          <a:xfrm>
            <a:off x="4136059" y="2074523"/>
            <a:ext cx="835991"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Run integration tests</a:t>
            </a:r>
          </a:p>
        </p:txBody>
      </p:sp>
      <p:sp>
        <p:nvSpPr>
          <p:cNvPr id="93" name="Rectangle: Rounded Corners 92">
            <a:extLst>
              <a:ext uri="{FF2B5EF4-FFF2-40B4-BE49-F238E27FC236}">
                <a16:creationId xmlns:a16="http://schemas.microsoft.com/office/drawing/2014/main" id="{D7D904B5-8376-465F-B2E3-68E05D46C687}"/>
              </a:ext>
            </a:extLst>
          </p:cNvPr>
          <p:cNvSpPr/>
          <p:nvPr/>
        </p:nvSpPr>
        <p:spPr>
          <a:xfrm>
            <a:off x="4144150" y="2634665"/>
            <a:ext cx="835991"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ysClr val="windowText" lastClr="000000"/>
                </a:solidFill>
              </a:rPr>
              <a:t>Run penetration tests</a:t>
            </a:r>
          </a:p>
        </p:txBody>
      </p:sp>
      <p:sp>
        <p:nvSpPr>
          <p:cNvPr id="95" name="Rectangle: Rounded Corners 94">
            <a:extLst>
              <a:ext uri="{FF2B5EF4-FFF2-40B4-BE49-F238E27FC236}">
                <a16:creationId xmlns:a16="http://schemas.microsoft.com/office/drawing/2014/main" id="{6733B4B7-0EA4-4A75-B93F-AD2C460C04E0}"/>
              </a:ext>
            </a:extLst>
          </p:cNvPr>
          <p:cNvSpPr/>
          <p:nvPr/>
        </p:nvSpPr>
        <p:spPr>
          <a:xfrm>
            <a:off x="2780978" y="2654780"/>
            <a:ext cx="914400"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Run unit tests</a:t>
            </a:r>
          </a:p>
        </p:txBody>
      </p:sp>
      <p:sp>
        <p:nvSpPr>
          <p:cNvPr id="97" name="Rectangle: Rounded Corners 96">
            <a:extLst>
              <a:ext uri="{FF2B5EF4-FFF2-40B4-BE49-F238E27FC236}">
                <a16:creationId xmlns:a16="http://schemas.microsoft.com/office/drawing/2014/main" id="{6CC8C8C1-571E-4576-B4F0-D87CB270A202}"/>
              </a:ext>
            </a:extLst>
          </p:cNvPr>
          <p:cNvSpPr/>
          <p:nvPr/>
        </p:nvSpPr>
        <p:spPr>
          <a:xfrm>
            <a:off x="5416538" y="2062385"/>
            <a:ext cx="944638"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Deploy to prod</a:t>
            </a:r>
          </a:p>
        </p:txBody>
      </p:sp>
      <p:sp>
        <p:nvSpPr>
          <p:cNvPr id="99" name="Rectangle: Rounded Corners 98">
            <a:extLst>
              <a:ext uri="{FF2B5EF4-FFF2-40B4-BE49-F238E27FC236}">
                <a16:creationId xmlns:a16="http://schemas.microsoft.com/office/drawing/2014/main" id="{4DAB9F5C-EB0E-45D3-B8FF-DA46206AFDD4}"/>
              </a:ext>
            </a:extLst>
          </p:cNvPr>
          <p:cNvSpPr/>
          <p:nvPr/>
        </p:nvSpPr>
        <p:spPr>
          <a:xfrm>
            <a:off x="6743700" y="2062385"/>
            <a:ext cx="925982"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Record errors</a:t>
            </a:r>
          </a:p>
        </p:txBody>
      </p:sp>
      <p:sp>
        <p:nvSpPr>
          <p:cNvPr id="101" name="Rectangle: Rounded Corners 100">
            <a:extLst>
              <a:ext uri="{FF2B5EF4-FFF2-40B4-BE49-F238E27FC236}">
                <a16:creationId xmlns:a16="http://schemas.microsoft.com/office/drawing/2014/main" id="{8B7A4F94-6F41-400C-B1C0-DB1ECB1009D2}"/>
              </a:ext>
            </a:extLst>
          </p:cNvPr>
          <p:cNvSpPr/>
          <p:nvPr/>
        </p:nvSpPr>
        <p:spPr>
          <a:xfrm>
            <a:off x="4155433" y="2920758"/>
            <a:ext cx="835991" cy="384045"/>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ysClr val="windowText" lastClr="000000"/>
                </a:solidFill>
              </a:rPr>
              <a:t>Require Manual approval to advance</a:t>
            </a:r>
          </a:p>
        </p:txBody>
      </p:sp>
      <p:sp>
        <p:nvSpPr>
          <p:cNvPr id="103" name="Rectangle: Rounded Corners 102">
            <a:extLst>
              <a:ext uri="{FF2B5EF4-FFF2-40B4-BE49-F238E27FC236}">
                <a16:creationId xmlns:a16="http://schemas.microsoft.com/office/drawing/2014/main" id="{A4B849EB-3D23-44DD-B6AE-34866011ACEE}"/>
              </a:ext>
            </a:extLst>
          </p:cNvPr>
          <p:cNvSpPr/>
          <p:nvPr/>
        </p:nvSpPr>
        <p:spPr>
          <a:xfrm>
            <a:off x="2780978" y="2074523"/>
            <a:ext cx="914400"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Style check</a:t>
            </a:r>
          </a:p>
        </p:txBody>
      </p:sp>
      <p:sp>
        <p:nvSpPr>
          <p:cNvPr id="107" name="Rectangle: Rounded Corners 106">
            <a:extLst>
              <a:ext uri="{FF2B5EF4-FFF2-40B4-BE49-F238E27FC236}">
                <a16:creationId xmlns:a16="http://schemas.microsoft.com/office/drawing/2014/main" id="{4AAD74E6-A86D-4439-93D1-F699B616702F}"/>
              </a:ext>
            </a:extLst>
          </p:cNvPr>
          <p:cNvSpPr/>
          <p:nvPr/>
        </p:nvSpPr>
        <p:spPr>
          <a:xfrm>
            <a:off x="2780978" y="2948392"/>
            <a:ext cx="914400"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Build container images</a:t>
            </a:r>
          </a:p>
        </p:txBody>
      </p:sp>
      <p:sp>
        <p:nvSpPr>
          <p:cNvPr id="111" name="Rectangle: Rounded Corners 110">
            <a:extLst>
              <a:ext uri="{FF2B5EF4-FFF2-40B4-BE49-F238E27FC236}">
                <a16:creationId xmlns:a16="http://schemas.microsoft.com/office/drawing/2014/main" id="{836A5200-AD1F-4EFE-BCA5-5218B3C34DE4}"/>
              </a:ext>
            </a:extLst>
          </p:cNvPr>
          <p:cNvSpPr/>
          <p:nvPr/>
        </p:nvSpPr>
        <p:spPr>
          <a:xfrm>
            <a:off x="2780978" y="2361167"/>
            <a:ext cx="914400"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Compilation</a:t>
            </a:r>
          </a:p>
        </p:txBody>
      </p:sp>
      <p:sp>
        <p:nvSpPr>
          <p:cNvPr id="113" name="Rectangle: Rounded Corners 112">
            <a:extLst>
              <a:ext uri="{FF2B5EF4-FFF2-40B4-BE49-F238E27FC236}">
                <a16:creationId xmlns:a16="http://schemas.microsoft.com/office/drawing/2014/main" id="{5CB3F2D3-8AF5-40AA-9541-413C680F6487}"/>
              </a:ext>
            </a:extLst>
          </p:cNvPr>
          <p:cNvSpPr/>
          <p:nvPr/>
        </p:nvSpPr>
        <p:spPr>
          <a:xfrm>
            <a:off x="4136060" y="2354594"/>
            <a:ext cx="835991" cy="228600"/>
          </a:xfrm>
          <a:prstGeom prst="roundRect">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dirty="0">
                <a:solidFill>
                  <a:sysClr val="windowText" lastClr="000000"/>
                </a:solidFill>
              </a:rPr>
              <a:t>Run load tests</a:t>
            </a:r>
          </a:p>
        </p:txBody>
      </p:sp>
      <p:sp>
        <p:nvSpPr>
          <p:cNvPr id="7" name="Footer Placeholder 6">
            <a:extLst>
              <a:ext uri="{FF2B5EF4-FFF2-40B4-BE49-F238E27FC236}">
                <a16:creationId xmlns:a16="http://schemas.microsoft.com/office/drawing/2014/main" id="{2DD592CB-F080-2230-A946-6886859780B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10" name="Picture 9" descr="Text&#10;&#10;Description automatically generated">
            <a:extLst>
              <a:ext uri="{FF2B5EF4-FFF2-40B4-BE49-F238E27FC236}">
                <a16:creationId xmlns:a16="http://schemas.microsoft.com/office/drawing/2014/main" id="{C2EFFF05-AD92-AF36-9AF0-7DB702AEF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33725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8" grpId="0" animBg="1"/>
      <p:bldP spid="20" grpId="0" animBg="1"/>
      <p:bldP spid="65" grpId="0" animBg="1"/>
      <p:bldP spid="67" grpId="0" animBg="1"/>
      <p:bldP spid="69" grpId="0" animBg="1"/>
      <p:bldP spid="71" grpId="0" animBg="1"/>
      <p:bldP spid="73" grpId="0" animBg="1"/>
      <p:bldP spid="75" grpId="0" animBg="1"/>
      <p:bldP spid="79" grpId="0" animBg="1"/>
      <p:bldP spid="89" grpId="0" animBg="1"/>
      <p:bldP spid="93" grpId="0" animBg="1"/>
      <p:bldP spid="95" grpId="0" animBg="1"/>
      <p:bldP spid="97" grpId="0" animBg="1"/>
      <p:bldP spid="99" grpId="0" animBg="1"/>
      <p:bldP spid="101" grpId="0" animBg="1"/>
      <p:bldP spid="103" grpId="0" animBg="1"/>
      <p:bldP spid="107" grpId="0" animBg="1"/>
      <p:bldP spid="111" grpId="0" animBg="1"/>
      <p:bldP spid="1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59</a:t>
            </a:fld>
            <a:endParaRPr lang="en-US"/>
          </a:p>
        </p:txBody>
      </p:sp>
      <p:sp>
        <p:nvSpPr>
          <p:cNvPr id="6" name="Text Placeholder 5">
            <a:extLst>
              <a:ext uri="{FF2B5EF4-FFF2-40B4-BE49-F238E27FC236}">
                <a16:creationId xmlns:a16="http://schemas.microsoft.com/office/drawing/2014/main" id="{967F4F6C-9448-9FAE-79C8-8BAC297CE4E8}"/>
              </a:ext>
            </a:extLst>
          </p:cNvPr>
          <p:cNvSpPr>
            <a:spLocks noGrp="1"/>
          </p:cNvSpPr>
          <p:nvPr>
            <p:ph type="body" sz="quarter" idx="13"/>
          </p:nvPr>
        </p:nvSpPr>
        <p:spPr/>
        <p:txBody>
          <a:bodyPr/>
          <a:lstStyle/>
          <a:p>
            <a:r>
              <a:rPr lang="en-US" dirty="0"/>
              <a:t>What do we need to practice for DevOps?</a:t>
            </a:r>
            <a:endParaRPr lang="en-AU" b="1" dirty="0"/>
          </a:p>
        </p:txBody>
      </p:sp>
      <p:sp>
        <p:nvSpPr>
          <p:cNvPr id="13" name="TextBox 12">
            <a:extLst>
              <a:ext uri="{FF2B5EF4-FFF2-40B4-BE49-F238E27FC236}">
                <a16:creationId xmlns:a16="http://schemas.microsoft.com/office/drawing/2014/main" id="{49684A85-9E92-4EEB-9149-ABC03361DB45}"/>
              </a:ext>
            </a:extLst>
          </p:cNvPr>
          <p:cNvSpPr txBox="1"/>
          <p:nvPr/>
        </p:nvSpPr>
        <p:spPr>
          <a:xfrm>
            <a:off x="1253420" y="1318363"/>
            <a:ext cx="6678832" cy="2377574"/>
          </a:xfrm>
          <a:prstGeom prst="rect">
            <a:avLst/>
          </a:prstGeom>
          <a:noFill/>
        </p:spPr>
        <p:txBody>
          <a:bodyPr wrap="square" rtlCol="0">
            <a:spAutoFit/>
          </a:bodyPr>
          <a:lstStyle/>
          <a:p>
            <a:r>
              <a:rPr lang="en-US" sz="1350" b="1" dirty="0"/>
              <a:t>Continuous Integration (CI)</a:t>
            </a:r>
          </a:p>
          <a:p>
            <a:pPr marL="257175" indent="-257175">
              <a:buFont typeface="+mj-lt"/>
              <a:buAutoNum type="arabicPeriod"/>
            </a:pPr>
            <a:r>
              <a:rPr lang="en-US" sz="1350" dirty="0"/>
              <a:t>Constant testing as code is checked-in/pushed to the repository (e.g., GH hooks, etc.)</a:t>
            </a:r>
          </a:p>
          <a:p>
            <a:pPr marL="257175" indent="-257175">
              <a:buFont typeface="+mj-lt"/>
              <a:buAutoNum type="arabicPeriod"/>
            </a:pPr>
            <a:r>
              <a:rPr lang="en-US" sz="1350" dirty="0"/>
              <a:t>Verify the build process works (i.e., parsing, compilation, code generation, etc.)</a:t>
            </a:r>
          </a:p>
          <a:p>
            <a:pPr marL="257175" indent="-257175">
              <a:buFont typeface="+mj-lt"/>
              <a:buAutoNum type="arabicPeriod"/>
            </a:pPr>
            <a:r>
              <a:rPr lang="en-US" sz="1350" dirty="0"/>
              <a:t>Verify unit tests pass, style checks pass, other static analysis tools.</a:t>
            </a:r>
          </a:p>
          <a:p>
            <a:pPr marL="257175" indent="-257175">
              <a:buFont typeface="+mj-lt"/>
              <a:buAutoNum type="arabicPeriod"/>
            </a:pPr>
            <a:r>
              <a:rPr lang="en-US" sz="1350" dirty="0"/>
              <a:t>Build artifacts</a:t>
            </a:r>
          </a:p>
          <a:p>
            <a:endParaRPr lang="en-US" sz="1350" dirty="0"/>
          </a:p>
          <a:p>
            <a:r>
              <a:rPr lang="en-US" sz="1350" b="1" dirty="0"/>
              <a:t>Continuous Delivery &amp; Deployment (CD)</a:t>
            </a:r>
          </a:p>
          <a:p>
            <a:pPr marL="257175" indent="-257175">
              <a:buFont typeface="+mj-lt"/>
              <a:buAutoNum type="arabicPeriod"/>
            </a:pPr>
            <a:r>
              <a:rPr lang="en-US" sz="1350" dirty="0"/>
              <a:t>Moving build artifacts from test -&gt; stage -&gt; prod environments.</a:t>
            </a:r>
            <a:br>
              <a:rPr lang="en-US" sz="1350" dirty="0"/>
            </a:br>
            <a:r>
              <a:rPr lang="en-US" sz="1350" dirty="0"/>
              <a:t>Environments always differ! (e.g., ENV, PII, data, etc.)</a:t>
            </a:r>
          </a:p>
          <a:p>
            <a:pPr marL="257175" indent="-257175">
              <a:buFont typeface="+mj-lt"/>
              <a:buAutoNum type="arabicPeriod"/>
            </a:pPr>
            <a:r>
              <a:rPr lang="en-US" sz="1350" dirty="0"/>
              <a:t>Gate code, if necessary, from advancing without manual approval.</a:t>
            </a:r>
            <a:br>
              <a:rPr lang="en-US" sz="1350" dirty="0"/>
            </a:br>
            <a:r>
              <a:rPr lang="en-US" sz="1350" dirty="0"/>
              <a:t>Useful when initially transitioning applications into a modern DevOps pipeline.</a:t>
            </a:r>
          </a:p>
        </p:txBody>
      </p:sp>
      <p:sp>
        <p:nvSpPr>
          <p:cNvPr id="8" name="TextBox 7">
            <a:extLst>
              <a:ext uri="{FF2B5EF4-FFF2-40B4-BE49-F238E27FC236}">
                <a16:creationId xmlns:a16="http://schemas.microsoft.com/office/drawing/2014/main" id="{992EF70F-CB2C-4C17-9775-4166CBF2E09C}"/>
              </a:ext>
            </a:extLst>
          </p:cNvPr>
          <p:cNvSpPr txBox="1"/>
          <p:nvPr/>
        </p:nvSpPr>
        <p:spPr>
          <a:xfrm>
            <a:off x="4805002" y="4088353"/>
            <a:ext cx="3078087" cy="230832"/>
          </a:xfrm>
          <a:prstGeom prst="rect">
            <a:avLst/>
          </a:prstGeom>
          <a:noFill/>
        </p:spPr>
        <p:txBody>
          <a:bodyPr wrap="none" rtlCol="0">
            <a:spAutoFit/>
          </a:bodyPr>
          <a:lstStyle/>
          <a:p>
            <a:r>
              <a:rPr lang="en-US" sz="900" dirty="0"/>
              <a:t>reference: https://www.youtube.com/watch?v=mBU3AJ3j1rg</a:t>
            </a:r>
          </a:p>
        </p:txBody>
      </p:sp>
      <p:sp>
        <p:nvSpPr>
          <p:cNvPr id="7" name="Footer Placeholder 6">
            <a:extLst>
              <a:ext uri="{FF2B5EF4-FFF2-40B4-BE49-F238E27FC236}">
                <a16:creationId xmlns:a16="http://schemas.microsoft.com/office/drawing/2014/main" id="{D7AEFED6-3AB0-644F-6688-65059C08335A}"/>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9" name="Picture 8" descr="Text&#10;&#10;Description automatically generated">
            <a:extLst>
              <a:ext uri="{FF2B5EF4-FFF2-40B4-BE49-F238E27FC236}">
                <a16:creationId xmlns:a16="http://schemas.microsoft.com/office/drawing/2014/main" id="{2B595223-BB62-A579-ABDE-5CCBF4036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6964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6</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87E5F4C7-A3A5-CDDC-4271-C66F5D678C72}"/>
              </a:ext>
            </a:extLst>
          </p:cNvPr>
          <p:cNvSpPr>
            <a:spLocks noGrp="1"/>
          </p:cNvSpPr>
          <p:nvPr>
            <p:ph type="body" sz="quarter" idx="13"/>
          </p:nvPr>
        </p:nvSpPr>
        <p:spPr/>
        <p:txBody>
          <a:bodyPr>
            <a:normAutofit/>
          </a:bodyPr>
          <a:lstStyle/>
          <a:p>
            <a:r>
              <a:rPr lang="en-AU" dirty="0"/>
              <a:t>Development, release and support</a:t>
            </a:r>
          </a:p>
        </p:txBody>
      </p:sp>
      <p:pic>
        <p:nvPicPr>
          <p:cNvPr id="5" name="Picture 4">
            <a:extLst>
              <a:ext uri="{FF2B5EF4-FFF2-40B4-BE49-F238E27FC236}">
                <a16:creationId xmlns:a16="http://schemas.microsoft.com/office/drawing/2014/main" id="{AAAD9A45-AE53-1043-A95C-7BFB445D6B6C}"/>
              </a:ext>
            </a:extLst>
          </p:cNvPr>
          <p:cNvPicPr>
            <a:picLocks noChangeAspect="1"/>
          </p:cNvPicPr>
          <p:nvPr/>
        </p:nvPicPr>
        <p:blipFill rotWithShape="1">
          <a:blip r:embed="rId2">
            <a:extLst>
              <a:ext uri="{28A0092B-C50C-407E-A947-70E740481C1C}">
                <a14:useLocalDpi xmlns:a14="http://schemas.microsoft.com/office/drawing/2010/main" val="0"/>
              </a:ext>
            </a:extLst>
          </a:blip>
          <a:srcRect l="5767" t="9853" r="16040" b="63746"/>
          <a:stretch/>
        </p:blipFill>
        <p:spPr>
          <a:xfrm>
            <a:off x="565938" y="757561"/>
            <a:ext cx="7513888" cy="3444326"/>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708F37CB-8E92-4DAA-63F6-67A4D1CAE07A}"/>
              </a:ext>
            </a:extLst>
          </p:cNvPr>
          <p:cNvPicPr>
            <a:picLocks noChangeAspect="1"/>
          </p:cNvPicPr>
          <p:nvPr/>
        </p:nvPicPr>
        <p:blipFill>
          <a:blip r:embed="rId3"/>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B20FADB9-D136-7126-3BBE-A48D51666784}"/>
              </a:ext>
            </a:extLst>
          </p:cNvPr>
          <p:cNvSpPr>
            <a:spLocks noGrp="1"/>
          </p:cNvSpPr>
          <p:nvPr>
            <p:ph type="ftr" sz="quarter" idx="11"/>
          </p:nvPr>
        </p:nvSpPr>
        <p:spPr/>
        <p:txBody>
          <a:bodyPr/>
          <a:lstStyle/>
          <a:p>
            <a:r>
              <a:rPr lang="en-US"/>
              <a:t>ANU SCHOOL OF COMPUTING   |  COMP 2120 / COMP 6120 | WEEK 6 OF 12: DEVOPS</a:t>
            </a:r>
            <a:endParaRPr lang="en-A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60</a:t>
            </a:fld>
            <a:endParaRPr lang="en-US"/>
          </a:p>
        </p:txBody>
      </p:sp>
      <p:sp>
        <p:nvSpPr>
          <p:cNvPr id="5" name="Text Placeholder 4">
            <a:extLst>
              <a:ext uri="{FF2B5EF4-FFF2-40B4-BE49-F238E27FC236}">
                <a16:creationId xmlns:a16="http://schemas.microsoft.com/office/drawing/2014/main" id="{89FEDC46-650D-5CCF-28E0-0B3F734D1C45}"/>
              </a:ext>
            </a:extLst>
          </p:cNvPr>
          <p:cNvSpPr>
            <a:spLocks noGrp="1"/>
          </p:cNvSpPr>
          <p:nvPr>
            <p:ph type="body" sz="quarter" idx="13"/>
          </p:nvPr>
        </p:nvSpPr>
        <p:spPr/>
        <p:txBody>
          <a:bodyPr/>
          <a:lstStyle/>
          <a:p>
            <a:r>
              <a:rPr lang="en-US" dirty="0"/>
              <a:t>What do we need to practice for DevOps?</a:t>
            </a:r>
            <a:endParaRPr lang="en-AU" dirty="0"/>
          </a:p>
        </p:txBody>
      </p:sp>
      <p:sp>
        <p:nvSpPr>
          <p:cNvPr id="13" name="TextBox 12">
            <a:extLst>
              <a:ext uri="{FF2B5EF4-FFF2-40B4-BE49-F238E27FC236}">
                <a16:creationId xmlns:a16="http://schemas.microsoft.com/office/drawing/2014/main" id="{49684A85-9E92-4EEB-9149-ABC03361DB45}"/>
              </a:ext>
            </a:extLst>
          </p:cNvPr>
          <p:cNvSpPr txBox="1"/>
          <p:nvPr/>
        </p:nvSpPr>
        <p:spPr>
          <a:xfrm>
            <a:off x="1376775" y="1461041"/>
            <a:ext cx="6276862" cy="3000821"/>
          </a:xfrm>
          <a:prstGeom prst="rect">
            <a:avLst/>
          </a:prstGeom>
          <a:noFill/>
        </p:spPr>
        <p:txBody>
          <a:bodyPr wrap="square" rtlCol="0">
            <a:spAutoFit/>
          </a:bodyPr>
          <a:lstStyle/>
          <a:p>
            <a:r>
              <a:rPr lang="en-US" sz="1350" b="1" dirty="0"/>
              <a:t>Infrastructure as Code</a:t>
            </a:r>
          </a:p>
          <a:p>
            <a:pPr marL="257175" indent="-257175">
              <a:buFont typeface="+mj-lt"/>
              <a:buAutoNum type="arabicPeriod"/>
            </a:pPr>
            <a:r>
              <a:rPr lang="en-US" sz="1350" dirty="0"/>
              <a:t>Required resources (e.g., cloud services, access policies, etc.) are created by code. </a:t>
            </a:r>
            <a:br>
              <a:rPr lang="en-US" sz="1350" dirty="0"/>
            </a:br>
            <a:r>
              <a:rPr lang="en-US" sz="1350" dirty="0"/>
              <a:t>No UI provisioning, no manual steps (avoid: easy to forget, time consuming!)</a:t>
            </a:r>
          </a:p>
          <a:p>
            <a:pPr marL="257175" indent="-257175">
              <a:buFont typeface="+mj-lt"/>
              <a:buAutoNum type="arabicPeriod"/>
            </a:pPr>
            <a:r>
              <a:rPr lang="en-US" sz="1350" dirty="0"/>
              <a:t>“Immutable Infrastructure”</a:t>
            </a:r>
            <a:br>
              <a:rPr lang="en-US" sz="1350" dirty="0"/>
            </a:br>
            <a:r>
              <a:rPr lang="en-US" sz="1350" dirty="0"/>
              <a:t>No update-in-place (e.g., SSH to server.)  </a:t>
            </a:r>
            <a:br>
              <a:rPr lang="en-US" sz="1350" dirty="0"/>
            </a:br>
            <a:r>
              <a:rPr lang="en-US" sz="1350" dirty="0"/>
              <a:t>Replace with new instances, decommission old instances.</a:t>
            </a:r>
          </a:p>
          <a:p>
            <a:pPr marL="257175" indent="-257175">
              <a:buFont typeface="+mj-lt"/>
              <a:buAutoNum type="arabicPeriod"/>
            </a:pPr>
            <a:r>
              <a:rPr lang="en-US" sz="1350" i="1" dirty="0"/>
              <a:t>Nothing to prod without it being in code, checked-in, versioned along side code!</a:t>
            </a:r>
            <a:br>
              <a:rPr lang="en-US" sz="1350" dirty="0"/>
            </a:br>
            <a:endParaRPr lang="en-US" sz="1350" dirty="0"/>
          </a:p>
          <a:p>
            <a:r>
              <a:rPr lang="en-US" sz="1350" b="1" dirty="0"/>
              <a:t>Observability (Monitoring, Logging, Tracing, Metrics)</a:t>
            </a:r>
          </a:p>
          <a:p>
            <a:pPr marL="257175" indent="-257175">
              <a:buFont typeface="+mj-lt"/>
              <a:buAutoNum type="arabicPeriod"/>
            </a:pPr>
            <a:r>
              <a:rPr lang="en-US" sz="1350" dirty="0"/>
              <a:t>Be able to know how your application is running in production</a:t>
            </a:r>
          </a:p>
          <a:p>
            <a:pPr marL="257175" indent="-257175">
              <a:buFont typeface="+mj-lt"/>
              <a:buAutoNum type="arabicPeriod"/>
            </a:pPr>
            <a:r>
              <a:rPr lang="en-US" sz="1350" dirty="0"/>
              <a:t>Track and analyze low-level metrics on performance, resource allocation</a:t>
            </a:r>
          </a:p>
          <a:p>
            <a:pPr marL="257175" indent="-257175">
              <a:buFont typeface="+mj-lt"/>
              <a:buAutoNum type="arabicPeriod"/>
            </a:pPr>
            <a:r>
              <a:rPr lang="en-US" sz="1350" dirty="0"/>
              <a:t>Capture high-level metrics on application behavior</a:t>
            </a:r>
          </a:p>
          <a:p>
            <a:pPr marL="600075" lvl="1" indent="-257175">
              <a:buFont typeface="+mj-lt"/>
              <a:buAutoNum type="arabicPeriod"/>
            </a:pPr>
            <a:r>
              <a:rPr lang="en-US" sz="1350" dirty="0"/>
              <a:t>What’s “normal”?</a:t>
            </a:r>
          </a:p>
          <a:p>
            <a:pPr marL="600075" lvl="1" indent="-257175">
              <a:buFont typeface="+mj-lt"/>
              <a:buAutoNum type="arabicPeriod"/>
            </a:pPr>
            <a:r>
              <a:rPr lang="en-US" sz="1350" dirty="0"/>
              <a:t>What’s abnormal?</a:t>
            </a:r>
          </a:p>
        </p:txBody>
      </p:sp>
      <p:sp>
        <p:nvSpPr>
          <p:cNvPr id="8" name="TextBox 7">
            <a:extLst>
              <a:ext uri="{FF2B5EF4-FFF2-40B4-BE49-F238E27FC236}">
                <a16:creationId xmlns:a16="http://schemas.microsoft.com/office/drawing/2014/main" id="{992EF70F-CB2C-4C17-9775-4166CBF2E09C}"/>
              </a:ext>
            </a:extLst>
          </p:cNvPr>
          <p:cNvSpPr txBox="1"/>
          <p:nvPr/>
        </p:nvSpPr>
        <p:spPr>
          <a:xfrm>
            <a:off x="4805002" y="4088353"/>
            <a:ext cx="3078087" cy="230832"/>
          </a:xfrm>
          <a:prstGeom prst="rect">
            <a:avLst/>
          </a:prstGeom>
          <a:noFill/>
        </p:spPr>
        <p:txBody>
          <a:bodyPr wrap="none" rtlCol="0">
            <a:spAutoFit/>
          </a:bodyPr>
          <a:lstStyle/>
          <a:p>
            <a:r>
              <a:rPr lang="en-US" sz="900" dirty="0">
                <a:solidFill>
                  <a:schemeClr val="bg1"/>
                </a:solidFill>
              </a:rPr>
              <a:t>reference: https://www.youtube.com/watch?v=mBU3AJ3j1rg</a:t>
            </a:r>
          </a:p>
        </p:txBody>
      </p:sp>
      <p:sp>
        <p:nvSpPr>
          <p:cNvPr id="6" name="Footer Placeholder 5">
            <a:extLst>
              <a:ext uri="{FF2B5EF4-FFF2-40B4-BE49-F238E27FC236}">
                <a16:creationId xmlns:a16="http://schemas.microsoft.com/office/drawing/2014/main" id="{BB53D497-BBF6-B3B7-F572-980A9986A8A0}"/>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7" name="Picture 6" descr="Text&#10;&#10;Description automatically generated">
            <a:extLst>
              <a:ext uri="{FF2B5EF4-FFF2-40B4-BE49-F238E27FC236}">
                <a16:creationId xmlns:a16="http://schemas.microsoft.com/office/drawing/2014/main" id="{119CAE2E-2804-67FB-B87A-C06E6730B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27473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61</a:t>
            </a:fld>
            <a:endParaRPr lang="en-US"/>
          </a:p>
        </p:txBody>
      </p:sp>
      <p:sp>
        <p:nvSpPr>
          <p:cNvPr id="6" name="Text Placeholder 5">
            <a:extLst>
              <a:ext uri="{FF2B5EF4-FFF2-40B4-BE49-F238E27FC236}">
                <a16:creationId xmlns:a16="http://schemas.microsoft.com/office/drawing/2014/main" id="{D2691153-8A36-7640-4559-BA71ED79C6A4}"/>
              </a:ext>
            </a:extLst>
          </p:cNvPr>
          <p:cNvSpPr>
            <a:spLocks noGrp="1"/>
          </p:cNvSpPr>
          <p:nvPr>
            <p:ph type="body" sz="quarter" idx="13"/>
          </p:nvPr>
        </p:nvSpPr>
        <p:spPr/>
        <p:txBody>
          <a:bodyPr/>
          <a:lstStyle/>
          <a:p>
            <a:r>
              <a:rPr lang="en-US" dirty="0"/>
              <a:t>CI/CD</a:t>
            </a:r>
            <a:endParaRPr lang="en-AU" dirty="0"/>
          </a:p>
        </p:txBody>
      </p:sp>
      <p:sp>
        <p:nvSpPr>
          <p:cNvPr id="8" name="TextBox 7">
            <a:extLst>
              <a:ext uri="{FF2B5EF4-FFF2-40B4-BE49-F238E27FC236}">
                <a16:creationId xmlns:a16="http://schemas.microsoft.com/office/drawing/2014/main" id="{992EF70F-CB2C-4C17-9775-4166CBF2E09C}"/>
              </a:ext>
            </a:extLst>
          </p:cNvPr>
          <p:cNvSpPr txBox="1"/>
          <p:nvPr/>
        </p:nvSpPr>
        <p:spPr>
          <a:xfrm>
            <a:off x="4805002" y="4088353"/>
            <a:ext cx="3078087" cy="230832"/>
          </a:xfrm>
          <a:prstGeom prst="rect">
            <a:avLst/>
          </a:prstGeom>
          <a:noFill/>
        </p:spPr>
        <p:txBody>
          <a:bodyPr wrap="none" rtlCol="0">
            <a:spAutoFit/>
          </a:bodyPr>
          <a:lstStyle/>
          <a:p>
            <a:r>
              <a:rPr lang="en-US" sz="900" dirty="0"/>
              <a:t>reference: https://www.youtube.com/watch?v=mBU3AJ3j1rg</a:t>
            </a:r>
          </a:p>
        </p:txBody>
      </p:sp>
      <p:sp>
        <p:nvSpPr>
          <p:cNvPr id="10" name="TextBox 9">
            <a:extLst>
              <a:ext uri="{FF2B5EF4-FFF2-40B4-BE49-F238E27FC236}">
                <a16:creationId xmlns:a16="http://schemas.microsoft.com/office/drawing/2014/main" id="{D77191DB-F83B-4918-B06D-1D185254FB04}"/>
              </a:ext>
            </a:extLst>
          </p:cNvPr>
          <p:cNvSpPr txBox="1"/>
          <p:nvPr/>
        </p:nvSpPr>
        <p:spPr>
          <a:xfrm>
            <a:off x="1413469" y="1021842"/>
            <a:ext cx="5668283" cy="2677656"/>
          </a:xfrm>
          <a:prstGeom prst="rect">
            <a:avLst/>
          </a:prstGeom>
          <a:noFill/>
        </p:spPr>
        <p:txBody>
          <a:bodyPr wrap="none" rtlCol="0">
            <a:spAutoFit/>
          </a:bodyPr>
          <a:lstStyle/>
          <a:p>
            <a:r>
              <a:rPr lang="en-US" sz="1200" b="1" dirty="0"/>
              <a:t>Continuous Integration (CI)</a:t>
            </a:r>
          </a:p>
          <a:p>
            <a:pPr marL="257175" indent="-257175">
              <a:buFont typeface="+mj-lt"/>
              <a:buAutoNum type="arabicPeriod"/>
            </a:pPr>
            <a:r>
              <a:rPr lang="en-US" sz="1200" dirty="0"/>
              <a:t>Commit and check-in code frequently (always can squash later)</a:t>
            </a:r>
          </a:p>
          <a:p>
            <a:pPr marL="257175" indent="-257175">
              <a:buFont typeface="+mj-lt"/>
              <a:buAutoNum type="arabicPeriod"/>
            </a:pPr>
            <a:r>
              <a:rPr lang="en-US" sz="1200" dirty="0"/>
              <a:t>Commits build on previous commits (know precisely where the build breaks)</a:t>
            </a:r>
          </a:p>
          <a:p>
            <a:pPr marL="257175" indent="-257175">
              <a:buFont typeface="+mj-lt"/>
              <a:buAutoNum type="arabicPeriod"/>
            </a:pPr>
            <a:r>
              <a:rPr lang="en-US" sz="1200" dirty="0"/>
              <a:t>Automated feedback and testing on commits</a:t>
            </a:r>
          </a:p>
          <a:p>
            <a:pPr marL="257175" indent="-257175">
              <a:buFont typeface="+mj-lt"/>
              <a:buAutoNum type="arabicPeriod"/>
            </a:pPr>
            <a:r>
              <a:rPr lang="en-US" sz="1200" dirty="0"/>
              <a:t>Artifact creation (e.g., container images, WAR files, etc.)</a:t>
            </a:r>
          </a:p>
          <a:p>
            <a:pPr marL="257175" indent="-257175">
              <a:buFont typeface="+mj-lt"/>
              <a:buAutoNum type="arabicPeriod"/>
            </a:pPr>
            <a:r>
              <a:rPr lang="en-US" sz="1200" dirty="0"/>
              <a:t>Ensure code, supporting infrastructure, documentation are all versioned together</a:t>
            </a:r>
          </a:p>
          <a:p>
            <a:endParaRPr lang="en-US" sz="1200" dirty="0"/>
          </a:p>
          <a:p>
            <a:r>
              <a:rPr lang="en-US" sz="1200" b="1" dirty="0"/>
              <a:t>Continuous Deployment (CD)</a:t>
            </a:r>
          </a:p>
          <a:p>
            <a:pPr marL="257175" indent="-257175">
              <a:buFont typeface="+mj-lt"/>
              <a:buAutoNum type="arabicPeriod"/>
            </a:pPr>
            <a:r>
              <a:rPr lang="en-US" sz="1200" dirty="0"/>
              <a:t>Artifacts automatically shipped into test, stage, production environments</a:t>
            </a:r>
          </a:p>
          <a:p>
            <a:pPr marL="257175" indent="-257175">
              <a:buFont typeface="+mj-lt"/>
              <a:buAutoNum type="arabicPeriod"/>
            </a:pPr>
            <a:r>
              <a:rPr lang="en-US" sz="1200" dirty="0"/>
              <a:t>Prevents “manual” deployment, avoids “manual” steps, early detection of problems</a:t>
            </a:r>
          </a:p>
          <a:p>
            <a:pPr marL="257175" indent="-257175">
              <a:buFont typeface="+mj-lt"/>
              <a:buAutoNum type="arabicPeriod"/>
            </a:pPr>
            <a:r>
              <a:rPr lang="en-US" sz="1200" dirty="0"/>
              <a:t>Can be tied to a “manual” promotion technique to advance through environments</a:t>
            </a:r>
          </a:p>
          <a:p>
            <a:pPr marL="257175" indent="-257175">
              <a:buFont typeface="+mj-lt"/>
              <a:buAutoNum type="arabicPeriod"/>
            </a:pPr>
            <a:r>
              <a:rPr lang="en-US" sz="1200" dirty="0"/>
              <a:t>Multi-stage deployment with automatic rollback on failure detection</a:t>
            </a:r>
          </a:p>
          <a:p>
            <a:br>
              <a:rPr lang="en-US" sz="1200" dirty="0"/>
            </a:br>
            <a:endParaRPr lang="en-US" sz="1200" dirty="0"/>
          </a:p>
        </p:txBody>
      </p:sp>
      <p:pic>
        <p:nvPicPr>
          <p:cNvPr id="4098" name="Picture 2" descr="Image result for circle ci logo">
            <a:extLst>
              <a:ext uri="{FF2B5EF4-FFF2-40B4-BE49-F238E27FC236}">
                <a16:creationId xmlns:a16="http://schemas.microsoft.com/office/drawing/2014/main" id="{16C1E73E-87FA-41DB-85B5-93C397CDC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1" y="336042"/>
            <a:ext cx="678656" cy="685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travisci logo">
            <a:extLst>
              <a:ext uri="{FF2B5EF4-FFF2-40B4-BE49-F238E27FC236}">
                <a16:creationId xmlns:a16="http://schemas.microsoft.com/office/drawing/2014/main" id="{FB59CBF6-ED87-4530-989F-3AEA94DF4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28600"/>
            <a:ext cx="835365" cy="8395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jenkins">
            <a:extLst>
              <a:ext uri="{FF2B5EF4-FFF2-40B4-BE49-F238E27FC236}">
                <a16:creationId xmlns:a16="http://schemas.microsoft.com/office/drawing/2014/main" id="{CAF86AFA-3B54-4251-B867-935D74365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973" y="236030"/>
            <a:ext cx="857250" cy="885825"/>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DF66FD1C-9202-D9B5-4C7B-D1D96C6BDA12}"/>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9" name="Picture 8" descr="Text&#10;&#10;Description automatically generated">
            <a:extLst>
              <a:ext uri="{FF2B5EF4-FFF2-40B4-BE49-F238E27FC236}">
                <a16:creationId xmlns:a16="http://schemas.microsoft.com/office/drawing/2014/main" id="{C16A6110-CEA2-D14A-81F6-0325530AF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58350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281C383-9144-4CE5-C1D9-BBE97B5D7967}"/>
              </a:ext>
            </a:extLst>
          </p:cNvPr>
          <p:cNvSpPr>
            <a:spLocks noGrp="1"/>
          </p:cNvSpPr>
          <p:nvPr>
            <p:ph type="title"/>
          </p:nvPr>
        </p:nvSpPr>
        <p:spPr/>
        <p:txBody>
          <a:bodyPr/>
          <a:lstStyle/>
          <a:p>
            <a:r>
              <a:rPr lang="en-AU" dirty="0"/>
              <a:t>Deploying CODE</a:t>
            </a:r>
          </a:p>
        </p:txBody>
      </p:sp>
      <p:sp>
        <p:nvSpPr>
          <p:cNvPr id="3" name="Footer Placeholder 2">
            <a:extLst>
              <a:ext uri="{FF2B5EF4-FFF2-40B4-BE49-F238E27FC236}">
                <a16:creationId xmlns:a16="http://schemas.microsoft.com/office/drawing/2014/main" id="{64C1AE0B-3F73-5EF0-6669-7FD9387F8878}"/>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4" name="Slide Number Placeholder 3">
            <a:extLst>
              <a:ext uri="{FF2B5EF4-FFF2-40B4-BE49-F238E27FC236}">
                <a16:creationId xmlns:a16="http://schemas.microsoft.com/office/drawing/2014/main" id="{DCCD07EE-FD3E-6F36-6809-51C12D536655}"/>
              </a:ext>
            </a:extLst>
          </p:cNvPr>
          <p:cNvSpPr>
            <a:spLocks noGrp="1"/>
          </p:cNvSpPr>
          <p:nvPr>
            <p:ph type="sldNum" sz="quarter" idx="12"/>
          </p:nvPr>
        </p:nvSpPr>
        <p:spPr/>
        <p:txBody>
          <a:bodyPr/>
          <a:lstStyle/>
          <a:p>
            <a:fld id="{10A01DC5-1685-4615-8240-15192985C6A2}" type="slidenum">
              <a:rPr lang="en-AU" smtClean="0"/>
              <a:pPr/>
              <a:t>62</a:t>
            </a:fld>
            <a:endParaRPr lang="en-AU"/>
          </a:p>
        </p:txBody>
      </p:sp>
    </p:spTree>
    <p:extLst>
      <p:ext uri="{BB962C8B-B14F-4D97-AF65-F5344CB8AC3E}">
        <p14:creationId xmlns:p14="http://schemas.microsoft.com/office/powerpoint/2010/main" val="37828943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9AF8D16-E96A-F843-92E7-7C2D35DD97D9}"/>
              </a:ext>
            </a:extLst>
          </p:cNvPr>
          <p:cNvSpPr>
            <a:spLocks noGrp="1"/>
          </p:cNvSpPr>
          <p:nvPr>
            <p:ph idx="1"/>
          </p:nvPr>
        </p:nvSpPr>
        <p:spPr/>
        <p:txBody>
          <a:bodyPr/>
          <a:lstStyle/>
          <a:p>
            <a:r>
              <a:rPr lang="en-US" sz="1500" dirty="0"/>
              <a:t>Build code and run smoke test (Microsoft 1995) </a:t>
            </a:r>
          </a:p>
          <a:p>
            <a:endParaRPr lang="en-US" sz="1500" dirty="0"/>
          </a:p>
          <a:p>
            <a:r>
              <a:rPr lang="en-US" sz="1500" dirty="0"/>
              <a:t>Benefits </a:t>
            </a:r>
          </a:p>
          <a:p>
            <a:pPr lvl="1"/>
            <a:r>
              <a:rPr lang="en-US" sz="1500" dirty="0"/>
              <a:t>it minimizes integration risk</a:t>
            </a:r>
          </a:p>
          <a:p>
            <a:pPr lvl="1"/>
            <a:r>
              <a:rPr lang="en-US" sz="1500" dirty="0"/>
              <a:t>It reduces the risk of low quality</a:t>
            </a:r>
          </a:p>
          <a:p>
            <a:pPr lvl="1"/>
            <a:r>
              <a:rPr lang="en-US" sz="1500" dirty="0"/>
              <a:t>it supports easier defect diagnosis </a:t>
            </a:r>
          </a:p>
          <a:p>
            <a:pPr lvl="1"/>
            <a:r>
              <a:rPr lang="en-US" sz="1500" dirty="0"/>
              <a:t>it improves morale </a:t>
            </a:r>
          </a:p>
          <a:p>
            <a:endParaRPr lang="en-US" sz="1500" dirty="0"/>
          </a:p>
        </p:txBody>
      </p:sp>
      <p:sp>
        <p:nvSpPr>
          <p:cNvPr id="4" name="Slide Number Placeholder 3">
            <a:extLst>
              <a:ext uri="{FF2B5EF4-FFF2-40B4-BE49-F238E27FC236}">
                <a16:creationId xmlns:a16="http://schemas.microsoft.com/office/drawing/2014/main" id="{285749C1-DFE3-7F4C-B073-CE08B21B87AA}"/>
              </a:ext>
            </a:extLst>
          </p:cNvPr>
          <p:cNvSpPr>
            <a:spLocks noGrp="1"/>
          </p:cNvSpPr>
          <p:nvPr>
            <p:ph type="sldNum" sz="quarter" idx="12"/>
          </p:nvPr>
        </p:nvSpPr>
        <p:spPr/>
        <p:txBody>
          <a:bodyPr/>
          <a:lstStyle/>
          <a:p>
            <a:endParaRPr lang="en-US" dirty="0"/>
          </a:p>
        </p:txBody>
      </p:sp>
      <p:sp>
        <p:nvSpPr>
          <p:cNvPr id="2" name="Text Placeholder 1">
            <a:extLst>
              <a:ext uri="{FF2B5EF4-FFF2-40B4-BE49-F238E27FC236}">
                <a16:creationId xmlns:a16="http://schemas.microsoft.com/office/drawing/2014/main" id="{3A0CAA17-59F5-6426-1D44-3E495366012A}"/>
              </a:ext>
            </a:extLst>
          </p:cNvPr>
          <p:cNvSpPr>
            <a:spLocks noGrp="1"/>
          </p:cNvSpPr>
          <p:nvPr>
            <p:ph type="body" sz="quarter" idx="13"/>
          </p:nvPr>
        </p:nvSpPr>
        <p:spPr/>
        <p:txBody>
          <a:bodyPr/>
          <a:lstStyle/>
          <a:p>
            <a:r>
              <a:rPr lang="en-US" dirty="0"/>
              <a:t>Nightly Build </a:t>
            </a:r>
            <a:endParaRPr lang="en-AU" b="1" dirty="0"/>
          </a:p>
        </p:txBody>
      </p:sp>
      <p:sp>
        <p:nvSpPr>
          <p:cNvPr id="3" name="Footer Placeholder 2">
            <a:extLst>
              <a:ext uri="{FF2B5EF4-FFF2-40B4-BE49-F238E27FC236}">
                <a16:creationId xmlns:a16="http://schemas.microsoft.com/office/drawing/2014/main" id="{786F3607-A52E-AC15-A689-112E106B96C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7" name="Picture 6" descr="Text&#10;&#10;Description automatically generated">
            <a:extLst>
              <a:ext uri="{FF2B5EF4-FFF2-40B4-BE49-F238E27FC236}">
                <a16:creationId xmlns:a16="http://schemas.microsoft.com/office/drawing/2014/main" id="{051B3CD3-04C1-426B-7859-B4F94B3558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617906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F53D0D-98B9-6847-B3E7-1B884ACEC814}"/>
              </a:ext>
            </a:extLst>
          </p:cNvPr>
          <p:cNvSpPr>
            <a:spLocks noGrp="1"/>
          </p:cNvSpPr>
          <p:nvPr>
            <p:ph idx="1"/>
          </p:nvPr>
        </p:nvSpPr>
        <p:spPr/>
        <p:txBody>
          <a:bodyPr>
            <a:normAutofit/>
          </a:bodyPr>
          <a:lstStyle/>
          <a:p>
            <a:r>
              <a:rPr lang="en-US" sz="1200" dirty="0"/>
              <a:t>Commits flow out to rings, de-flight if issue</a:t>
            </a:r>
          </a:p>
          <a:p>
            <a:r>
              <a:rPr lang="en-US" sz="1200" dirty="0"/>
              <a:t>For example: </a:t>
            </a:r>
          </a:p>
          <a:p>
            <a:pPr lvl="1"/>
            <a:r>
              <a:rPr lang="en-US" sz="1600" dirty="0"/>
              <a:t>Ring 0 =&gt; Team </a:t>
            </a:r>
          </a:p>
          <a:p>
            <a:pPr lvl="1"/>
            <a:r>
              <a:rPr lang="en-US" sz="1600" dirty="0"/>
              <a:t>Ring 1 =&gt; Dogfood</a:t>
            </a:r>
          </a:p>
          <a:p>
            <a:pPr lvl="1"/>
            <a:r>
              <a:rPr lang="en-US" sz="1600" dirty="0"/>
              <a:t>Ring 2 =&gt; Beta </a:t>
            </a:r>
          </a:p>
          <a:p>
            <a:pPr lvl="1"/>
            <a:r>
              <a:rPr lang="en-US" sz="1600" dirty="0"/>
              <a:t>Ring 3 =&gt; Many </a:t>
            </a:r>
          </a:p>
          <a:p>
            <a:pPr lvl="1"/>
            <a:r>
              <a:rPr lang="en-US" sz="1600" dirty="0"/>
              <a:t>Ring 4 =&gt; All</a:t>
            </a:r>
          </a:p>
          <a:p>
            <a:r>
              <a:rPr lang="en-US" sz="1200" dirty="0"/>
              <a:t>Windows 10 Insiders Program</a:t>
            </a:r>
          </a:p>
          <a:p>
            <a:pPr lvl="1"/>
            <a:r>
              <a:rPr lang="en-US" sz="1600" dirty="0"/>
              <a:t>Dev Channel (weekly builds of Windows 10)</a:t>
            </a:r>
          </a:p>
          <a:p>
            <a:pPr lvl="1"/>
            <a:r>
              <a:rPr lang="en-US" sz="1600" dirty="0"/>
              <a:t>Beta Channel (dev + validated updates by Microsoft)</a:t>
            </a:r>
          </a:p>
          <a:p>
            <a:pPr lvl="1"/>
            <a:r>
              <a:rPr lang="en-US" sz="1600" dirty="0"/>
              <a:t>Release Preview Channel (highest quality, validated updates)</a:t>
            </a:r>
          </a:p>
        </p:txBody>
      </p:sp>
      <p:sp>
        <p:nvSpPr>
          <p:cNvPr id="4" name="Slide Number Placeholder 3">
            <a:extLst>
              <a:ext uri="{FF2B5EF4-FFF2-40B4-BE49-F238E27FC236}">
                <a16:creationId xmlns:a16="http://schemas.microsoft.com/office/drawing/2014/main" id="{5537DD21-E052-0748-9827-8BEE0E2FFBCD}"/>
              </a:ext>
            </a:extLst>
          </p:cNvPr>
          <p:cNvSpPr>
            <a:spLocks noGrp="1"/>
          </p:cNvSpPr>
          <p:nvPr>
            <p:ph type="sldNum" sz="quarter" idx="12"/>
          </p:nvPr>
        </p:nvSpPr>
        <p:spPr/>
        <p:txBody>
          <a:bodyPr/>
          <a:lstStyle/>
          <a:p>
            <a:fld id="{144252F0-D17C-4770-94A1-410BB905ADF8}" type="slidenum">
              <a:rPr lang="en-US" smtClean="0"/>
              <a:pPr/>
              <a:t>64</a:t>
            </a:fld>
            <a:endParaRPr lang="en-US"/>
          </a:p>
        </p:txBody>
      </p:sp>
      <p:sp>
        <p:nvSpPr>
          <p:cNvPr id="5" name="Text Placeholder 4">
            <a:extLst>
              <a:ext uri="{FF2B5EF4-FFF2-40B4-BE49-F238E27FC236}">
                <a16:creationId xmlns:a16="http://schemas.microsoft.com/office/drawing/2014/main" id="{BDFE071B-A47C-B519-E344-A7F8AC619959}"/>
              </a:ext>
            </a:extLst>
          </p:cNvPr>
          <p:cNvSpPr>
            <a:spLocks noGrp="1"/>
          </p:cNvSpPr>
          <p:nvPr>
            <p:ph type="body" sz="quarter" idx="13"/>
          </p:nvPr>
        </p:nvSpPr>
        <p:spPr/>
        <p:txBody>
          <a:bodyPr/>
          <a:lstStyle/>
          <a:p>
            <a:r>
              <a:rPr lang="en-US" dirty="0"/>
              <a:t>Ring Deployment: Microsoft </a:t>
            </a:r>
            <a:endParaRPr lang="en-AU" b="1" dirty="0"/>
          </a:p>
        </p:txBody>
      </p:sp>
      <p:sp>
        <p:nvSpPr>
          <p:cNvPr id="6" name="Footer Placeholder 5">
            <a:extLst>
              <a:ext uri="{FF2B5EF4-FFF2-40B4-BE49-F238E27FC236}">
                <a16:creationId xmlns:a16="http://schemas.microsoft.com/office/drawing/2014/main" id="{8F173CA3-8CB5-CD7C-582E-F1EB953142A5}"/>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7" name="Picture 6" descr="Text&#10;&#10;Description automatically generated">
            <a:extLst>
              <a:ext uri="{FF2B5EF4-FFF2-40B4-BE49-F238E27FC236}">
                <a16:creationId xmlns:a16="http://schemas.microsoft.com/office/drawing/2014/main" id="{83992447-84CC-44FF-22E5-6502B90F1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6074932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9FE06-8DFD-9247-8122-C2E9151D1F0A}"/>
              </a:ext>
            </a:extLst>
          </p:cNvPr>
          <p:cNvSpPr>
            <a:spLocks noGrp="1"/>
          </p:cNvSpPr>
          <p:nvPr>
            <p:ph idx="1"/>
          </p:nvPr>
        </p:nvSpPr>
        <p:spPr/>
        <p:txBody>
          <a:bodyPr>
            <a:normAutofit lnSpcReduction="10000"/>
          </a:bodyPr>
          <a:lstStyle/>
          <a:p>
            <a:pPr marL="61722" indent="0">
              <a:buNone/>
            </a:pPr>
            <a:r>
              <a:rPr lang="en-US" i="1" dirty="0"/>
              <a:t>If deployment requires on-</a:t>
            </a:r>
            <a:r>
              <a:rPr lang="en-US" i="1" dirty="0" err="1"/>
              <a:t>prem</a:t>
            </a:r>
            <a:r>
              <a:rPr lang="en-US" i="1" dirty="0"/>
              <a:t> deployment, say a web browser </a:t>
            </a:r>
            <a:endParaRPr lang="en-US" dirty="0"/>
          </a:p>
          <a:p>
            <a:r>
              <a:rPr lang="en-US" dirty="0"/>
              <a:t>There are four channels: </a:t>
            </a:r>
            <a:r>
              <a:rPr lang="en-US" i="1" dirty="0"/>
              <a:t>Nightly</a:t>
            </a:r>
            <a:r>
              <a:rPr lang="en-US" dirty="0"/>
              <a:t>, Alpha, Beta, Release Candidate </a:t>
            </a:r>
          </a:p>
          <a:p>
            <a:r>
              <a:rPr lang="en-US" dirty="0"/>
              <a:t>Code flows every 2 weeks to next channel, unless fast tracked by release engineer. </a:t>
            </a:r>
          </a:p>
          <a:p>
            <a:r>
              <a:rPr lang="en-US" dirty="0"/>
              <a:t>Involve corporate customer specific testing in testing (Practice also used by IBM, </a:t>
            </a:r>
            <a:r>
              <a:rPr lang="en-US" dirty="0" err="1"/>
              <a:t>Redhat</a:t>
            </a:r>
            <a:r>
              <a:rPr lang="en-US" dirty="0"/>
              <a:t>) </a:t>
            </a:r>
          </a:p>
          <a:p>
            <a:r>
              <a:rPr lang="en-US" dirty="0"/>
              <a:t>same for Windows Edge browser Insiders Program:</a:t>
            </a:r>
          </a:p>
          <a:p>
            <a:pPr lvl="1"/>
            <a:r>
              <a:rPr lang="en-US" dirty="0"/>
              <a:t>Canary: nightly builds</a:t>
            </a:r>
          </a:p>
          <a:p>
            <a:pPr lvl="1"/>
            <a:r>
              <a:rPr lang="en-US" dirty="0"/>
              <a:t>Dev: weekly builds</a:t>
            </a:r>
          </a:p>
          <a:p>
            <a:pPr lvl="1"/>
            <a:r>
              <a:rPr lang="en-US" dirty="0"/>
              <a:t>Beta: 6 weeks</a:t>
            </a:r>
          </a:p>
        </p:txBody>
      </p:sp>
      <p:sp>
        <p:nvSpPr>
          <p:cNvPr id="4" name="Slide Number Placeholder 3">
            <a:extLst>
              <a:ext uri="{FF2B5EF4-FFF2-40B4-BE49-F238E27FC236}">
                <a16:creationId xmlns:a16="http://schemas.microsoft.com/office/drawing/2014/main" id="{BB156798-F809-3547-813A-2B80D5595A15}"/>
              </a:ext>
            </a:extLst>
          </p:cNvPr>
          <p:cNvSpPr>
            <a:spLocks noGrp="1"/>
          </p:cNvSpPr>
          <p:nvPr>
            <p:ph type="sldNum" sz="quarter" idx="12"/>
          </p:nvPr>
        </p:nvSpPr>
        <p:spPr/>
        <p:txBody>
          <a:bodyPr/>
          <a:lstStyle/>
          <a:p>
            <a:fld id="{144252F0-D17C-4770-94A1-410BB905ADF8}" type="slidenum">
              <a:rPr lang="en-US" smtClean="0"/>
              <a:pPr/>
              <a:t>65</a:t>
            </a:fld>
            <a:endParaRPr lang="en-US"/>
          </a:p>
        </p:txBody>
      </p:sp>
      <p:sp>
        <p:nvSpPr>
          <p:cNvPr id="5" name="Text Placeholder 4">
            <a:extLst>
              <a:ext uri="{FF2B5EF4-FFF2-40B4-BE49-F238E27FC236}">
                <a16:creationId xmlns:a16="http://schemas.microsoft.com/office/drawing/2014/main" id="{AE35C3A4-89A3-CFA4-B318-A267B2CBD4F8}"/>
              </a:ext>
            </a:extLst>
          </p:cNvPr>
          <p:cNvSpPr>
            <a:spLocks noGrp="1"/>
          </p:cNvSpPr>
          <p:nvPr>
            <p:ph type="body" sz="quarter" idx="13"/>
          </p:nvPr>
        </p:nvSpPr>
        <p:spPr/>
        <p:txBody>
          <a:bodyPr/>
          <a:lstStyle/>
          <a:p>
            <a:r>
              <a:rPr lang="en-US" dirty="0"/>
              <a:t>Rapid Release/Mozilla </a:t>
            </a:r>
            <a:endParaRPr lang="en-AU" b="1" dirty="0"/>
          </a:p>
        </p:txBody>
      </p:sp>
      <p:sp>
        <p:nvSpPr>
          <p:cNvPr id="6" name="Footer Placeholder 5">
            <a:extLst>
              <a:ext uri="{FF2B5EF4-FFF2-40B4-BE49-F238E27FC236}">
                <a16:creationId xmlns:a16="http://schemas.microsoft.com/office/drawing/2014/main" id="{C04286E3-E7DB-6A9E-B871-5AD7EF68C803}"/>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7" name="Picture 6" descr="Text&#10;&#10;Description automatically generated">
            <a:extLst>
              <a:ext uri="{FF2B5EF4-FFF2-40B4-BE49-F238E27FC236}">
                <a16:creationId xmlns:a16="http://schemas.microsoft.com/office/drawing/2014/main" id="{F7755858-16DA-23D2-4CE5-F047856FB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404670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FA9051-C894-8846-8E19-57A53B990564}"/>
              </a:ext>
            </a:extLst>
          </p:cNvPr>
          <p:cNvSpPr>
            <a:spLocks noGrp="1"/>
          </p:cNvSpPr>
          <p:nvPr>
            <p:ph type="sldNum" sz="quarter" idx="12"/>
          </p:nvPr>
        </p:nvSpPr>
        <p:spPr/>
        <p:txBody>
          <a:bodyPr/>
          <a:lstStyle/>
          <a:p>
            <a:fld id="{144252F0-D17C-4770-94A1-410BB905ADF8}" type="slidenum">
              <a:rPr lang="en-US" smtClean="0"/>
              <a:pPr/>
              <a:t>66</a:t>
            </a:fld>
            <a:endParaRPr lang="en-US"/>
          </a:p>
        </p:txBody>
      </p:sp>
      <p:sp>
        <p:nvSpPr>
          <p:cNvPr id="9" name="Text Placeholder 8">
            <a:extLst>
              <a:ext uri="{FF2B5EF4-FFF2-40B4-BE49-F238E27FC236}">
                <a16:creationId xmlns:a16="http://schemas.microsoft.com/office/drawing/2014/main" id="{6B41B5AC-D924-13F2-8233-4A198F1923C8}"/>
              </a:ext>
            </a:extLst>
          </p:cNvPr>
          <p:cNvSpPr>
            <a:spLocks noGrp="1"/>
          </p:cNvSpPr>
          <p:nvPr>
            <p:ph type="body" sz="quarter" idx="13"/>
          </p:nvPr>
        </p:nvSpPr>
        <p:spPr/>
        <p:txBody>
          <a:bodyPr/>
          <a:lstStyle/>
          <a:p>
            <a:r>
              <a:rPr lang="en-US" dirty="0"/>
              <a:t>“Big bang” deployments</a:t>
            </a:r>
            <a:endParaRPr lang="en-AU" b="1" dirty="0"/>
          </a:p>
        </p:txBody>
      </p:sp>
      <p:sp>
        <p:nvSpPr>
          <p:cNvPr id="5" name="TextBox 4">
            <a:extLst>
              <a:ext uri="{FF2B5EF4-FFF2-40B4-BE49-F238E27FC236}">
                <a16:creationId xmlns:a16="http://schemas.microsoft.com/office/drawing/2014/main" id="{2997187C-428C-4C4B-BBF0-094CE9314609}"/>
              </a:ext>
            </a:extLst>
          </p:cNvPr>
          <p:cNvSpPr txBox="1"/>
          <p:nvPr/>
        </p:nvSpPr>
        <p:spPr>
          <a:xfrm>
            <a:off x="2952405" y="4057650"/>
            <a:ext cx="5075428" cy="230832"/>
          </a:xfrm>
          <a:prstGeom prst="rect">
            <a:avLst/>
          </a:prstGeom>
          <a:noFill/>
        </p:spPr>
        <p:txBody>
          <a:bodyPr wrap="none" rtlCol="0">
            <a:spAutoFit/>
          </a:bodyPr>
          <a:lstStyle/>
          <a:p>
            <a:r>
              <a:rPr lang="en-US" sz="900" dirty="0"/>
              <a:t>reference: https://dev.to/mostlyjason/intro-to-deployment-strategies-blue-green-canary-and-more-3a3</a:t>
            </a:r>
          </a:p>
        </p:txBody>
      </p:sp>
      <p:pic>
        <p:nvPicPr>
          <p:cNvPr id="6" name="Picture 5">
            <a:extLst>
              <a:ext uri="{FF2B5EF4-FFF2-40B4-BE49-F238E27FC236}">
                <a16:creationId xmlns:a16="http://schemas.microsoft.com/office/drawing/2014/main" id="{B701EEA8-5D5A-427C-B902-F30B88598E1F}"/>
              </a:ext>
            </a:extLst>
          </p:cNvPr>
          <p:cNvPicPr>
            <a:picLocks noChangeAspect="1"/>
          </p:cNvPicPr>
          <p:nvPr/>
        </p:nvPicPr>
        <p:blipFill>
          <a:blip r:embed="rId2"/>
          <a:stretch>
            <a:fillRect/>
          </a:stretch>
        </p:blipFill>
        <p:spPr>
          <a:xfrm>
            <a:off x="2165777" y="1262902"/>
            <a:ext cx="4812447" cy="2617697"/>
          </a:xfrm>
          <a:prstGeom prst="rect">
            <a:avLst/>
          </a:prstGeom>
        </p:spPr>
      </p:pic>
      <p:sp>
        <p:nvSpPr>
          <p:cNvPr id="3" name="Rectangle 2">
            <a:extLst>
              <a:ext uri="{FF2B5EF4-FFF2-40B4-BE49-F238E27FC236}">
                <a16:creationId xmlns:a16="http://schemas.microsoft.com/office/drawing/2014/main" id="{BED25CAD-CECC-4238-8D75-01D6280F55DF}"/>
              </a:ext>
            </a:extLst>
          </p:cNvPr>
          <p:cNvSpPr/>
          <p:nvPr/>
        </p:nvSpPr>
        <p:spPr>
          <a:xfrm>
            <a:off x="4432087" y="1085850"/>
            <a:ext cx="2971800" cy="142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5F23EF9B-0644-4F10-8C55-8F12C6E07DE2}"/>
              </a:ext>
            </a:extLst>
          </p:cNvPr>
          <p:cNvSpPr/>
          <p:nvPr/>
        </p:nvSpPr>
        <p:spPr>
          <a:xfrm>
            <a:off x="1543050" y="2662791"/>
            <a:ext cx="2971800" cy="142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 name="Straight Arrow Connector 9">
            <a:extLst>
              <a:ext uri="{FF2B5EF4-FFF2-40B4-BE49-F238E27FC236}">
                <a16:creationId xmlns:a16="http://schemas.microsoft.com/office/drawing/2014/main" id="{2FA79E26-F6B4-4FF5-B394-D75C145D28CD}"/>
              </a:ext>
            </a:extLst>
          </p:cNvPr>
          <p:cNvCxnSpPr>
            <a:cxnSpLocks/>
          </p:cNvCxnSpPr>
          <p:nvPr/>
        </p:nvCxnSpPr>
        <p:spPr>
          <a:xfrm>
            <a:off x="4343400" y="2421732"/>
            <a:ext cx="514350" cy="4929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1" name="Footer Placeholder 10">
            <a:extLst>
              <a:ext uri="{FF2B5EF4-FFF2-40B4-BE49-F238E27FC236}">
                <a16:creationId xmlns:a16="http://schemas.microsoft.com/office/drawing/2014/main" id="{EB4ADA16-B2EA-8D36-0755-B860E0A0E44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12" name="Picture 11" descr="Text&#10;&#10;Description automatically generated">
            <a:extLst>
              <a:ext uri="{FF2B5EF4-FFF2-40B4-BE49-F238E27FC236}">
                <a16:creationId xmlns:a16="http://schemas.microsoft.com/office/drawing/2014/main" id="{2ADB3297-697E-4866-0A90-9038F5D77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02394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66A12B-062B-7548-9A40-FD592F748A2E}"/>
              </a:ext>
            </a:extLst>
          </p:cNvPr>
          <p:cNvSpPr>
            <a:spLocks noGrp="1"/>
          </p:cNvSpPr>
          <p:nvPr>
            <p:ph idx="1"/>
          </p:nvPr>
        </p:nvSpPr>
        <p:spPr/>
        <p:txBody>
          <a:bodyPr/>
          <a:lstStyle/>
          <a:p>
            <a:pPr marL="0" indent="0">
              <a:buNone/>
            </a:pPr>
            <a:endParaRPr lang="en-US" dirty="0"/>
          </a:p>
          <a:p>
            <a:pPr marL="0" indent="0">
              <a:buNone/>
            </a:pPr>
            <a:r>
              <a:rPr lang="en-US" dirty="0"/>
              <a:t>Chuck Rossi at Facebook: </a:t>
            </a:r>
            <a:r>
              <a:rPr lang="en-US" i="1" dirty="0"/>
              <a:t>“Get your s*** in, fix it in production” </a:t>
            </a:r>
            <a:endParaRPr lang="en-US" dirty="0"/>
          </a:p>
          <a:p>
            <a:endParaRPr lang="en-US" dirty="0"/>
          </a:p>
        </p:txBody>
      </p:sp>
      <p:sp>
        <p:nvSpPr>
          <p:cNvPr id="4" name="Slide Number Placeholder 3">
            <a:extLst>
              <a:ext uri="{FF2B5EF4-FFF2-40B4-BE49-F238E27FC236}">
                <a16:creationId xmlns:a16="http://schemas.microsoft.com/office/drawing/2014/main" id="{170F65D5-219F-F440-B508-4F4EB58B88B6}"/>
              </a:ext>
            </a:extLst>
          </p:cNvPr>
          <p:cNvSpPr>
            <a:spLocks noGrp="1"/>
          </p:cNvSpPr>
          <p:nvPr>
            <p:ph type="sldNum" sz="quarter" idx="12"/>
          </p:nvPr>
        </p:nvSpPr>
        <p:spPr/>
        <p:txBody>
          <a:bodyPr/>
          <a:lstStyle/>
          <a:p>
            <a:fld id="{144252F0-D17C-4770-94A1-410BB905ADF8}" type="slidenum">
              <a:rPr lang="en-US" smtClean="0"/>
              <a:pPr/>
              <a:t>67</a:t>
            </a:fld>
            <a:endParaRPr lang="en-US"/>
          </a:p>
        </p:txBody>
      </p:sp>
      <p:sp>
        <p:nvSpPr>
          <p:cNvPr id="6" name="Text Placeholder 5">
            <a:extLst>
              <a:ext uri="{FF2B5EF4-FFF2-40B4-BE49-F238E27FC236}">
                <a16:creationId xmlns:a16="http://schemas.microsoft.com/office/drawing/2014/main" id="{A48868A1-2397-F2A0-9DDE-2CD4F4702029}"/>
              </a:ext>
            </a:extLst>
          </p:cNvPr>
          <p:cNvSpPr>
            <a:spLocks noGrp="1"/>
          </p:cNvSpPr>
          <p:nvPr>
            <p:ph type="body" sz="quarter" idx="13"/>
          </p:nvPr>
        </p:nvSpPr>
        <p:spPr/>
        <p:txBody>
          <a:bodyPr/>
          <a:lstStyle/>
          <a:p>
            <a:r>
              <a:rPr lang="en-US" dirty="0"/>
              <a:t>Fast to Deploy, Slow to Release </a:t>
            </a:r>
            <a:endParaRPr lang="en-AU" dirty="0"/>
          </a:p>
        </p:txBody>
      </p:sp>
      <p:pic>
        <p:nvPicPr>
          <p:cNvPr id="5" name="Picture 4">
            <a:extLst>
              <a:ext uri="{FF2B5EF4-FFF2-40B4-BE49-F238E27FC236}">
                <a16:creationId xmlns:a16="http://schemas.microsoft.com/office/drawing/2014/main" id="{0A59F4C2-4EFE-674B-BE90-91A476478BF5}"/>
              </a:ext>
            </a:extLst>
          </p:cNvPr>
          <p:cNvPicPr>
            <a:picLocks noChangeAspect="1"/>
          </p:cNvPicPr>
          <p:nvPr/>
        </p:nvPicPr>
        <p:blipFill>
          <a:blip r:embed="rId3"/>
          <a:stretch>
            <a:fillRect/>
          </a:stretch>
        </p:blipFill>
        <p:spPr>
          <a:xfrm>
            <a:off x="3943350" y="2000250"/>
            <a:ext cx="3676650" cy="2068116"/>
          </a:xfrm>
          <a:prstGeom prst="rect">
            <a:avLst/>
          </a:prstGeom>
        </p:spPr>
      </p:pic>
      <p:sp>
        <p:nvSpPr>
          <p:cNvPr id="7" name="Footer Placeholder 6">
            <a:extLst>
              <a:ext uri="{FF2B5EF4-FFF2-40B4-BE49-F238E27FC236}">
                <a16:creationId xmlns:a16="http://schemas.microsoft.com/office/drawing/2014/main" id="{C9DAB940-0310-E33C-E78D-FD55F50A54B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8" name="Picture 7" descr="Text&#10;&#10;Description automatically generated">
            <a:extLst>
              <a:ext uri="{FF2B5EF4-FFF2-40B4-BE49-F238E27FC236}">
                <a16:creationId xmlns:a16="http://schemas.microsoft.com/office/drawing/2014/main" id="{EDEEC376-8812-1BEE-A07A-388A176A2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2" name="TextBox 1">
            <a:extLst>
              <a:ext uri="{FF2B5EF4-FFF2-40B4-BE49-F238E27FC236}">
                <a16:creationId xmlns:a16="http://schemas.microsoft.com/office/drawing/2014/main" id="{92CB8C5C-BDD6-CC39-DC9B-FB7D2DEC2C95}"/>
              </a:ext>
            </a:extLst>
          </p:cNvPr>
          <p:cNvSpPr txBox="1"/>
          <p:nvPr/>
        </p:nvSpPr>
        <p:spPr>
          <a:xfrm>
            <a:off x="683626" y="4232257"/>
            <a:ext cx="7428380" cy="369332"/>
          </a:xfrm>
          <a:prstGeom prst="rect">
            <a:avLst/>
          </a:prstGeom>
          <a:noFill/>
        </p:spPr>
        <p:txBody>
          <a:bodyPr wrap="none" rtlCol="0">
            <a:spAutoFit/>
          </a:bodyPr>
          <a:lstStyle/>
          <a:p>
            <a:r>
              <a:rPr lang="en-AU" dirty="0"/>
              <a:t>https://</a:t>
            </a:r>
            <a:r>
              <a:rPr lang="en-AU" dirty="0" err="1"/>
              <a:t>engineering.fb.com</a:t>
            </a:r>
            <a:r>
              <a:rPr lang="en-AU" dirty="0"/>
              <a:t>/2017/08/31/web/rapid-release-at-massive-scale/</a:t>
            </a:r>
          </a:p>
        </p:txBody>
      </p:sp>
    </p:spTree>
    <p:extLst>
      <p:ext uri="{BB962C8B-B14F-4D97-AF65-F5344CB8AC3E}">
        <p14:creationId xmlns:p14="http://schemas.microsoft.com/office/powerpoint/2010/main" val="7803493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ED7DE8-956A-FE4D-A681-A204865B39E7}"/>
              </a:ext>
            </a:extLst>
          </p:cNvPr>
          <p:cNvSpPr>
            <a:spLocks noGrp="1"/>
          </p:cNvSpPr>
          <p:nvPr>
            <p:ph idx="1"/>
          </p:nvPr>
        </p:nvSpPr>
        <p:spPr/>
        <p:txBody>
          <a:bodyPr/>
          <a:lstStyle/>
          <a:p>
            <a:endParaRPr lang="en-US" b="1" dirty="0"/>
          </a:p>
          <a:p>
            <a:r>
              <a:rPr lang="en-US" b="1" dirty="0"/>
              <a:t>Early</a:t>
            </a:r>
            <a:r>
              <a:rPr lang="en-US" dirty="0"/>
              <a:t>: Integrate as soon as possible. Find bugs early. Code can run in production about 6 months before being publicly announced. </a:t>
            </a:r>
          </a:p>
          <a:p>
            <a:r>
              <a:rPr lang="en-US" b="1" dirty="0"/>
              <a:t>Often</a:t>
            </a:r>
            <a:r>
              <a:rPr lang="en-US" dirty="0"/>
              <a:t>: Reduce friction. Try things out. See what works. Push small changes just to gather metrics, feasibility testing. Large changes just slow down the team. Do dark launches, to see what performance is in production, can scale up and down. </a:t>
            </a:r>
            <a:r>
              <a:rPr lang="en-US" i="1" dirty="0"/>
              <a:t>"Shadow infrastructure" is too expensive, just do in production. </a:t>
            </a:r>
          </a:p>
          <a:p>
            <a:r>
              <a:rPr lang="en-US" b="1" dirty="0"/>
              <a:t>Incremental</a:t>
            </a:r>
            <a:r>
              <a:rPr lang="en-US" dirty="0"/>
              <a:t>: Deploy in increments. Contain risk. Pinpoint issues. </a:t>
            </a:r>
          </a:p>
          <a:p>
            <a:endParaRPr lang="en-US" dirty="0"/>
          </a:p>
        </p:txBody>
      </p:sp>
      <p:sp>
        <p:nvSpPr>
          <p:cNvPr id="4" name="Slide Number Placeholder 3">
            <a:extLst>
              <a:ext uri="{FF2B5EF4-FFF2-40B4-BE49-F238E27FC236}">
                <a16:creationId xmlns:a16="http://schemas.microsoft.com/office/drawing/2014/main" id="{FF880AED-8D39-E74A-B714-A392EE600BBC}"/>
              </a:ext>
            </a:extLst>
          </p:cNvPr>
          <p:cNvSpPr>
            <a:spLocks noGrp="1"/>
          </p:cNvSpPr>
          <p:nvPr>
            <p:ph type="sldNum" sz="quarter" idx="12"/>
          </p:nvPr>
        </p:nvSpPr>
        <p:spPr/>
        <p:txBody>
          <a:bodyPr/>
          <a:lstStyle/>
          <a:p>
            <a:fld id="{144252F0-D17C-4770-94A1-410BB905ADF8}" type="slidenum">
              <a:rPr lang="en-US" smtClean="0"/>
              <a:pPr/>
              <a:t>68</a:t>
            </a:fld>
            <a:endParaRPr lang="en-US"/>
          </a:p>
        </p:txBody>
      </p:sp>
      <p:sp>
        <p:nvSpPr>
          <p:cNvPr id="5" name="Text Placeholder 4">
            <a:extLst>
              <a:ext uri="{FF2B5EF4-FFF2-40B4-BE49-F238E27FC236}">
                <a16:creationId xmlns:a16="http://schemas.microsoft.com/office/drawing/2014/main" id="{37072E81-AC3B-4010-AAA7-B2C60C3564D0}"/>
              </a:ext>
            </a:extLst>
          </p:cNvPr>
          <p:cNvSpPr>
            <a:spLocks noGrp="1"/>
          </p:cNvSpPr>
          <p:nvPr>
            <p:ph type="body" sz="quarter" idx="13"/>
          </p:nvPr>
        </p:nvSpPr>
        <p:spPr/>
        <p:txBody>
          <a:bodyPr/>
          <a:lstStyle/>
          <a:p>
            <a:r>
              <a:rPr lang="en-US" dirty="0"/>
              <a:t>Dark Launches at Instagram </a:t>
            </a:r>
            <a:endParaRPr lang="en-AU" b="1" dirty="0"/>
          </a:p>
        </p:txBody>
      </p:sp>
      <p:sp>
        <p:nvSpPr>
          <p:cNvPr id="6" name="Footer Placeholder 5">
            <a:extLst>
              <a:ext uri="{FF2B5EF4-FFF2-40B4-BE49-F238E27FC236}">
                <a16:creationId xmlns:a16="http://schemas.microsoft.com/office/drawing/2014/main" id="{D78C9161-F74E-8169-F66A-DFEF6AF1AA62}"/>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7" name="Picture 6" descr="Text&#10;&#10;Description automatically generated">
            <a:extLst>
              <a:ext uri="{FF2B5EF4-FFF2-40B4-BE49-F238E27FC236}">
                <a16:creationId xmlns:a16="http://schemas.microsoft.com/office/drawing/2014/main" id="{DE7D3D6D-76C3-74EC-1032-82BD1D338F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075826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B57067-CCFF-CD4A-A5B0-FED24CAD74C0}"/>
              </a:ext>
            </a:extLst>
          </p:cNvPr>
          <p:cNvSpPr>
            <a:spLocks noGrp="1"/>
          </p:cNvSpPr>
          <p:nvPr>
            <p:ph idx="1"/>
          </p:nvPr>
        </p:nvSpPr>
        <p:spPr/>
        <p:txBody>
          <a:bodyPr>
            <a:normAutofit/>
          </a:bodyPr>
          <a:lstStyle/>
          <a:p>
            <a:r>
              <a:rPr lang="en-US" dirty="0"/>
              <a:t>Release is cut Sunday 6pm</a:t>
            </a:r>
          </a:p>
          <a:p>
            <a:r>
              <a:rPr lang="en-US" dirty="0"/>
              <a:t>Stabilize until Tuesday, canaries, release. </a:t>
            </a:r>
            <a:r>
              <a:rPr lang="en-US" sz="900" dirty="0"/>
              <a:t>Tuesday push is 12,000 diffs. </a:t>
            </a:r>
          </a:p>
          <a:p>
            <a:r>
              <a:rPr lang="en-US" dirty="0"/>
              <a:t>Cherry pick: Push 3 times a day (Wed-Fri) </a:t>
            </a:r>
            <a:r>
              <a:rPr lang="en-US" sz="900" dirty="0"/>
              <a:t>300-700 cherry picks / day. </a:t>
            </a:r>
          </a:p>
          <a:p>
            <a:endParaRPr lang="en-US" dirty="0"/>
          </a:p>
        </p:txBody>
      </p:sp>
      <p:sp>
        <p:nvSpPr>
          <p:cNvPr id="4" name="Slide Number Placeholder 3">
            <a:extLst>
              <a:ext uri="{FF2B5EF4-FFF2-40B4-BE49-F238E27FC236}">
                <a16:creationId xmlns:a16="http://schemas.microsoft.com/office/drawing/2014/main" id="{B7A855A0-88F1-6145-8DB6-71522AAAC184}"/>
              </a:ext>
            </a:extLst>
          </p:cNvPr>
          <p:cNvSpPr>
            <a:spLocks noGrp="1"/>
          </p:cNvSpPr>
          <p:nvPr>
            <p:ph type="sldNum" sz="quarter" idx="12"/>
          </p:nvPr>
        </p:nvSpPr>
        <p:spPr/>
        <p:txBody>
          <a:bodyPr/>
          <a:lstStyle/>
          <a:p>
            <a:fld id="{144252F0-D17C-4770-94A1-410BB905ADF8}" type="slidenum">
              <a:rPr lang="en-US" smtClean="0"/>
              <a:pPr/>
              <a:t>69</a:t>
            </a:fld>
            <a:endParaRPr lang="en-US"/>
          </a:p>
        </p:txBody>
      </p:sp>
      <p:sp>
        <p:nvSpPr>
          <p:cNvPr id="5" name="Text Placeholder 4">
            <a:extLst>
              <a:ext uri="{FF2B5EF4-FFF2-40B4-BE49-F238E27FC236}">
                <a16:creationId xmlns:a16="http://schemas.microsoft.com/office/drawing/2014/main" id="{BD35BC7C-5749-AF91-EB65-0BCFC7296061}"/>
              </a:ext>
            </a:extLst>
          </p:cNvPr>
          <p:cNvSpPr>
            <a:spLocks noGrp="1"/>
          </p:cNvSpPr>
          <p:nvPr>
            <p:ph type="body" sz="quarter" idx="13"/>
          </p:nvPr>
        </p:nvSpPr>
        <p:spPr/>
        <p:txBody>
          <a:bodyPr/>
          <a:lstStyle/>
          <a:p>
            <a:r>
              <a:rPr lang="en-US" dirty="0"/>
              <a:t>Facebook process (until 2016) </a:t>
            </a:r>
            <a:endParaRPr lang="en-AU" dirty="0"/>
          </a:p>
        </p:txBody>
      </p:sp>
      <p:pic>
        <p:nvPicPr>
          <p:cNvPr id="4097" name="Picture 1" descr="page24image48110496">
            <a:extLst>
              <a:ext uri="{FF2B5EF4-FFF2-40B4-BE49-F238E27FC236}">
                <a16:creationId xmlns:a16="http://schemas.microsoft.com/office/drawing/2014/main" id="{98062379-EDB4-D54F-B89B-11C5BD6CA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8204" y="2571750"/>
            <a:ext cx="5772150" cy="1781175"/>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88DF97F3-0DF1-97BB-F6DF-AA4303CC4678}"/>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7" name="Picture 6" descr="Text&#10;&#10;Description automatically generated">
            <a:extLst>
              <a:ext uri="{FF2B5EF4-FFF2-40B4-BE49-F238E27FC236}">
                <a16:creationId xmlns:a16="http://schemas.microsoft.com/office/drawing/2014/main" id="{B6FBF9B1-F7DD-E85A-AF48-67C5A34C0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8" name="TextBox 7">
            <a:extLst>
              <a:ext uri="{FF2B5EF4-FFF2-40B4-BE49-F238E27FC236}">
                <a16:creationId xmlns:a16="http://schemas.microsoft.com/office/drawing/2014/main" id="{06C4AD6E-377A-7EF2-1E27-F11E258A1317}"/>
              </a:ext>
            </a:extLst>
          </p:cNvPr>
          <p:cNvSpPr txBox="1"/>
          <p:nvPr/>
        </p:nvSpPr>
        <p:spPr>
          <a:xfrm>
            <a:off x="2974176" y="4440007"/>
            <a:ext cx="4331635" cy="230832"/>
          </a:xfrm>
          <a:prstGeom prst="rect">
            <a:avLst/>
          </a:prstGeom>
          <a:noFill/>
        </p:spPr>
        <p:txBody>
          <a:bodyPr wrap="none" rtlCol="0">
            <a:spAutoFit/>
          </a:bodyPr>
          <a:lstStyle/>
          <a:p>
            <a:r>
              <a:rPr lang="en-US" sz="900" dirty="0"/>
              <a:t>reference: https://</a:t>
            </a:r>
            <a:r>
              <a:rPr lang="en-US" sz="900" dirty="0" err="1"/>
              <a:t>engineering.fb.com</a:t>
            </a:r>
            <a:r>
              <a:rPr lang="en-US" sz="900" dirty="0"/>
              <a:t>/2017/08/31/web/rapid-release-at-massive-scale/</a:t>
            </a:r>
          </a:p>
        </p:txBody>
      </p:sp>
    </p:spTree>
    <p:extLst>
      <p:ext uri="{BB962C8B-B14F-4D97-AF65-F5344CB8AC3E}">
        <p14:creationId xmlns:p14="http://schemas.microsoft.com/office/powerpoint/2010/main" val="2339770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E4B6E2-F47A-291C-7453-3E501B9531F1}"/>
              </a:ext>
            </a:extLst>
          </p:cNvPr>
          <p:cNvSpPr>
            <a:spLocks noGrp="1"/>
          </p:cNvSpPr>
          <p:nvPr>
            <p:ph idx="1"/>
          </p:nvPr>
        </p:nvSpPr>
        <p:spPr/>
        <p:txBody>
          <a:bodyPr>
            <a:normAutofit fontScale="70000" lnSpcReduction="20000"/>
          </a:bodyPr>
          <a:lstStyle/>
          <a:p>
            <a:pPr marL="125648" indent="-125648" defTabSz="298821">
              <a:spcBef>
                <a:spcPts val="1529"/>
              </a:spcBef>
              <a:defRPr sz="2716"/>
            </a:pPr>
            <a:r>
              <a:rPr lang="en-AU" dirty="0"/>
              <a:t>There are inevitable delays and overheads in the traditional support model. </a:t>
            </a:r>
          </a:p>
          <a:p>
            <a:pPr marL="125648" indent="-125648" defTabSz="298821">
              <a:spcBef>
                <a:spcPts val="1529"/>
              </a:spcBef>
              <a:defRPr sz="2716"/>
            </a:pPr>
            <a:r>
              <a:rPr lang="en-AU" dirty="0"/>
              <a:t>To speed up the release and support processes, an alternative approach called DevOps (Development + Operations) has been developed.</a:t>
            </a:r>
          </a:p>
          <a:p>
            <a:pPr marL="125648" indent="-125648" defTabSz="298821">
              <a:spcBef>
                <a:spcPts val="1529"/>
              </a:spcBef>
              <a:defRPr sz="2716"/>
            </a:pPr>
            <a:r>
              <a:rPr lang="en-AU" dirty="0"/>
              <a:t>Three factors led to the development and widespread adoption of DevOps:</a:t>
            </a:r>
          </a:p>
          <a:p>
            <a:pPr marL="467720" lvl="1" indent="-233861" defTabSz="298821">
              <a:spcBef>
                <a:spcPts val="1529"/>
              </a:spcBef>
              <a:defRPr sz="2328"/>
            </a:pPr>
            <a:r>
              <a:rPr lang="en-AU" dirty="0"/>
              <a:t>Agile software engineering reduced the development time for software, but the traditional release process introduced a bottleneck between development and deployment.  </a:t>
            </a:r>
          </a:p>
          <a:p>
            <a:pPr marL="467720" lvl="1" indent="-233861" defTabSz="298821">
              <a:spcBef>
                <a:spcPts val="1529"/>
              </a:spcBef>
              <a:defRPr sz="2328"/>
            </a:pPr>
            <a:r>
              <a:rPr lang="en-AU" dirty="0"/>
              <a:t>Amazon re-engineered their software around services and introduced an approach in which a service was developed and supported by the same team. Amazon’s claim that this led to significant improvements in reliability was widely publicized.</a:t>
            </a:r>
          </a:p>
          <a:p>
            <a:pPr marL="467720" lvl="1" indent="-233861" defTabSz="298821">
              <a:spcBef>
                <a:spcPts val="1529"/>
              </a:spcBef>
              <a:defRPr sz="2328"/>
            </a:pPr>
            <a:r>
              <a:rPr lang="en-AU" dirty="0"/>
              <a:t>It became possible to release software as a service, running on a public or private cloud. Software products did not have to be released to users on physical media or downloads.</a:t>
            </a:r>
          </a:p>
        </p:txBody>
      </p:sp>
      <p:sp>
        <p:nvSpPr>
          <p:cNvPr id="8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7</a:t>
            </a:fld>
            <a:endParaRPr sz="633" kern="0">
              <a:solidFill>
                <a:srgbClr val="005493"/>
              </a:solidFill>
              <a:latin typeface="Helvetica"/>
              <a:sym typeface="Helvetica"/>
            </a:endParaRPr>
          </a:p>
        </p:txBody>
      </p:sp>
      <p:pic>
        <p:nvPicPr>
          <p:cNvPr id="5" name="Picture 4" descr="A picture containing text, stationary, colorful&#10;&#10;Description automatically generated">
            <a:extLst>
              <a:ext uri="{FF2B5EF4-FFF2-40B4-BE49-F238E27FC236}">
                <a16:creationId xmlns:a16="http://schemas.microsoft.com/office/drawing/2014/main" id="{27A7CFB1-666C-EE14-9002-41179FF97B8B}"/>
              </a:ext>
            </a:extLst>
          </p:cNvPr>
          <p:cNvPicPr>
            <a:picLocks noChangeAspect="1"/>
          </p:cNvPicPr>
          <p:nvPr/>
        </p:nvPicPr>
        <p:blipFill>
          <a:blip r:embed="rId2"/>
          <a:stretch>
            <a:fillRect/>
          </a:stretch>
        </p:blipFill>
        <p:spPr>
          <a:xfrm>
            <a:off x="8129069" y="0"/>
            <a:ext cx="1014931" cy="1126446"/>
          </a:xfrm>
          <a:prstGeom prst="rect">
            <a:avLst/>
          </a:prstGeom>
        </p:spPr>
      </p:pic>
      <p:sp>
        <p:nvSpPr>
          <p:cNvPr id="3" name="Footer Placeholder 2">
            <a:extLst>
              <a:ext uri="{FF2B5EF4-FFF2-40B4-BE49-F238E27FC236}">
                <a16:creationId xmlns:a16="http://schemas.microsoft.com/office/drawing/2014/main" id="{F10B8A05-C901-19FF-5941-EB979528615D}"/>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6" name="Text Placeholder 5">
            <a:extLst>
              <a:ext uri="{FF2B5EF4-FFF2-40B4-BE49-F238E27FC236}">
                <a16:creationId xmlns:a16="http://schemas.microsoft.com/office/drawing/2014/main" id="{9E32A659-8C2E-9ACB-E797-77F6C5585BBA}"/>
              </a:ext>
            </a:extLst>
          </p:cNvPr>
          <p:cNvSpPr>
            <a:spLocks noGrp="1"/>
          </p:cNvSpPr>
          <p:nvPr>
            <p:ph type="body" sz="quarter" idx="13"/>
          </p:nvPr>
        </p:nvSpPr>
        <p:spPr/>
        <p:txBody>
          <a:bodyPr/>
          <a:lstStyle/>
          <a:p>
            <a:r>
              <a:rPr lang="en-AU" dirty="0"/>
              <a:t>DevOps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page25image47833632">
            <a:extLst>
              <a:ext uri="{FF2B5EF4-FFF2-40B4-BE49-F238E27FC236}">
                <a16:creationId xmlns:a16="http://schemas.microsoft.com/office/drawing/2014/main" id="{2E6E7B06-FEB7-AB47-920A-FDB6228888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96711" y="881063"/>
            <a:ext cx="6714065" cy="377666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E902105-50F6-A548-A0A0-CF970C58D7B0}"/>
              </a:ext>
            </a:extLst>
          </p:cNvPr>
          <p:cNvSpPr>
            <a:spLocks noGrp="1"/>
          </p:cNvSpPr>
          <p:nvPr>
            <p:ph type="sldNum" sz="quarter" idx="12"/>
          </p:nvPr>
        </p:nvSpPr>
        <p:spPr/>
        <p:txBody>
          <a:bodyPr/>
          <a:lstStyle/>
          <a:p>
            <a:fld id="{144252F0-D17C-4770-94A1-410BB905ADF8}" type="slidenum">
              <a:rPr lang="en-US" smtClean="0"/>
              <a:pPr/>
              <a:t>70</a:t>
            </a:fld>
            <a:endParaRPr lang="en-US"/>
          </a:p>
        </p:txBody>
      </p:sp>
      <p:sp>
        <p:nvSpPr>
          <p:cNvPr id="3" name="Text Placeholder 2">
            <a:extLst>
              <a:ext uri="{FF2B5EF4-FFF2-40B4-BE49-F238E27FC236}">
                <a16:creationId xmlns:a16="http://schemas.microsoft.com/office/drawing/2014/main" id="{90812D02-3C7C-ADB8-85D6-E0FDD3DB99CE}"/>
              </a:ext>
            </a:extLst>
          </p:cNvPr>
          <p:cNvSpPr>
            <a:spLocks noGrp="1"/>
          </p:cNvSpPr>
          <p:nvPr>
            <p:ph type="body" sz="quarter" idx="13"/>
          </p:nvPr>
        </p:nvSpPr>
        <p:spPr/>
        <p:txBody>
          <a:bodyPr/>
          <a:lstStyle/>
          <a:p>
            <a:r>
              <a:rPr lang="en-US" dirty="0"/>
              <a:t>Facebook quasi-continuous release </a:t>
            </a:r>
            <a:endParaRPr lang="en-AU" dirty="0"/>
          </a:p>
        </p:txBody>
      </p:sp>
      <p:sp>
        <p:nvSpPr>
          <p:cNvPr id="5" name="Footer Placeholder 4">
            <a:extLst>
              <a:ext uri="{FF2B5EF4-FFF2-40B4-BE49-F238E27FC236}">
                <a16:creationId xmlns:a16="http://schemas.microsoft.com/office/drawing/2014/main" id="{1753DDFF-66F6-7675-C390-AAB7B5D7788C}"/>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Text&#10;&#10;Description automatically generated">
            <a:extLst>
              <a:ext uri="{FF2B5EF4-FFF2-40B4-BE49-F238E27FC236}">
                <a16:creationId xmlns:a16="http://schemas.microsoft.com/office/drawing/2014/main" id="{DC57C706-955E-8DA4-D892-84081127C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617790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FA9051-C894-8846-8E19-57A53B990564}"/>
              </a:ext>
            </a:extLst>
          </p:cNvPr>
          <p:cNvSpPr>
            <a:spLocks noGrp="1"/>
          </p:cNvSpPr>
          <p:nvPr>
            <p:ph type="sldNum" sz="quarter" idx="12"/>
          </p:nvPr>
        </p:nvSpPr>
        <p:spPr/>
        <p:txBody>
          <a:bodyPr/>
          <a:lstStyle/>
          <a:p>
            <a:fld id="{144252F0-D17C-4770-94A1-410BB905ADF8}" type="slidenum">
              <a:rPr lang="en-US" smtClean="0"/>
              <a:pPr/>
              <a:t>71</a:t>
            </a:fld>
            <a:endParaRPr lang="en-US"/>
          </a:p>
        </p:txBody>
      </p:sp>
      <p:sp>
        <p:nvSpPr>
          <p:cNvPr id="7" name="Text Placeholder 6">
            <a:extLst>
              <a:ext uri="{FF2B5EF4-FFF2-40B4-BE49-F238E27FC236}">
                <a16:creationId xmlns:a16="http://schemas.microsoft.com/office/drawing/2014/main" id="{83329A3F-89AE-5932-3329-4ED994CD8EFA}"/>
              </a:ext>
            </a:extLst>
          </p:cNvPr>
          <p:cNvSpPr>
            <a:spLocks noGrp="1"/>
          </p:cNvSpPr>
          <p:nvPr>
            <p:ph type="body" sz="quarter" idx="13"/>
          </p:nvPr>
        </p:nvSpPr>
        <p:spPr/>
        <p:txBody>
          <a:bodyPr/>
          <a:lstStyle/>
          <a:p>
            <a:r>
              <a:rPr lang="en-US" dirty="0"/>
              <a:t>Rolling deployments</a:t>
            </a:r>
            <a:endParaRPr lang="en-AU" dirty="0"/>
          </a:p>
        </p:txBody>
      </p:sp>
      <p:sp>
        <p:nvSpPr>
          <p:cNvPr id="5" name="TextBox 4">
            <a:extLst>
              <a:ext uri="{FF2B5EF4-FFF2-40B4-BE49-F238E27FC236}">
                <a16:creationId xmlns:a16="http://schemas.microsoft.com/office/drawing/2014/main" id="{2997187C-428C-4C4B-BBF0-094CE9314609}"/>
              </a:ext>
            </a:extLst>
          </p:cNvPr>
          <p:cNvSpPr txBox="1"/>
          <p:nvPr/>
        </p:nvSpPr>
        <p:spPr>
          <a:xfrm>
            <a:off x="2952405" y="4057650"/>
            <a:ext cx="5075428" cy="230832"/>
          </a:xfrm>
          <a:prstGeom prst="rect">
            <a:avLst/>
          </a:prstGeom>
          <a:noFill/>
        </p:spPr>
        <p:txBody>
          <a:bodyPr wrap="none" rtlCol="0">
            <a:spAutoFit/>
          </a:bodyPr>
          <a:lstStyle/>
          <a:p>
            <a:r>
              <a:rPr lang="en-US" sz="900" dirty="0"/>
              <a:t>reference: https://dev.to/mostlyjason/intro-to-deployment-strategies-blue-green-canary-and-more-3a3</a:t>
            </a:r>
          </a:p>
        </p:txBody>
      </p:sp>
      <p:pic>
        <p:nvPicPr>
          <p:cNvPr id="6" name="Picture 5">
            <a:extLst>
              <a:ext uri="{FF2B5EF4-FFF2-40B4-BE49-F238E27FC236}">
                <a16:creationId xmlns:a16="http://schemas.microsoft.com/office/drawing/2014/main" id="{B701EEA8-5D5A-427C-B902-F30B88598E1F}"/>
              </a:ext>
            </a:extLst>
          </p:cNvPr>
          <p:cNvPicPr>
            <a:picLocks noChangeAspect="1"/>
          </p:cNvPicPr>
          <p:nvPr/>
        </p:nvPicPr>
        <p:blipFill>
          <a:blip r:embed="rId2"/>
          <a:stretch>
            <a:fillRect/>
          </a:stretch>
        </p:blipFill>
        <p:spPr>
          <a:xfrm>
            <a:off x="2165777" y="1262902"/>
            <a:ext cx="4812447" cy="2617697"/>
          </a:xfrm>
          <a:prstGeom prst="rect">
            <a:avLst/>
          </a:prstGeom>
        </p:spPr>
      </p:pic>
      <p:sp>
        <p:nvSpPr>
          <p:cNvPr id="8" name="Footer Placeholder 7">
            <a:extLst>
              <a:ext uri="{FF2B5EF4-FFF2-40B4-BE49-F238E27FC236}">
                <a16:creationId xmlns:a16="http://schemas.microsoft.com/office/drawing/2014/main" id="{7DB9AC33-2FE1-BDC3-5CEB-4FD55FAB33EC}"/>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9" name="Picture 8" descr="Text&#10;&#10;Description automatically generated">
            <a:extLst>
              <a:ext uri="{FF2B5EF4-FFF2-40B4-BE49-F238E27FC236}">
                <a16:creationId xmlns:a16="http://schemas.microsoft.com/office/drawing/2014/main" id="{B577FA5B-0D0B-096A-93BF-B42C96D54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77769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FA9051-C894-8846-8E19-57A53B990564}"/>
              </a:ext>
            </a:extLst>
          </p:cNvPr>
          <p:cNvSpPr>
            <a:spLocks noGrp="1"/>
          </p:cNvSpPr>
          <p:nvPr>
            <p:ph type="sldNum" sz="quarter" idx="12"/>
          </p:nvPr>
        </p:nvSpPr>
        <p:spPr/>
        <p:txBody>
          <a:bodyPr/>
          <a:lstStyle/>
          <a:p>
            <a:fld id="{144252F0-D17C-4770-94A1-410BB905ADF8}" type="slidenum">
              <a:rPr lang="en-US" smtClean="0"/>
              <a:pPr/>
              <a:t>72</a:t>
            </a:fld>
            <a:endParaRPr lang="en-US"/>
          </a:p>
        </p:txBody>
      </p:sp>
      <p:sp>
        <p:nvSpPr>
          <p:cNvPr id="6" name="Text Placeholder 5">
            <a:extLst>
              <a:ext uri="{FF2B5EF4-FFF2-40B4-BE49-F238E27FC236}">
                <a16:creationId xmlns:a16="http://schemas.microsoft.com/office/drawing/2014/main" id="{68FC27C1-83DD-CBC3-114D-EEBB13095E1A}"/>
              </a:ext>
            </a:extLst>
          </p:cNvPr>
          <p:cNvSpPr>
            <a:spLocks noGrp="1"/>
          </p:cNvSpPr>
          <p:nvPr>
            <p:ph type="body" sz="quarter" idx="13"/>
          </p:nvPr>
        </p:nvSpPr>
        <p:spPr/>
        <p:txBody>
          <a:bodyPr/>
          <a:lstStyle/>
          <a:p>
            <a:r>
              <a:rPr lang="en-US" dirty="0"/>
              <a:t>Red/Black (Blue/Green) deployments</a:t>
            </a:r>
            <a:endParaRPr lang="en-AU" dirty="0"/>
          </a:p>
        </p:txBody>
      </p:sp>
      <p:sp>
        <p:nvSpPr>
          <p:cNvPr id="5" name="TextBox 4">
            <a:extLst>
              <a:ext uri="{FF2B5EF4-FFF2-40B4-BE49-F238E27FC236}">
                <a16:creationId xmlns:a16="http://schemas.microsoft.com/office/drawing/2014/main" id="{2997187C-428C-4C4B-BBF0-094CE9314609}"/>
              </a:ext>
            </a:extLst>
          </p:cNvPr>
          <p:cNvSpPr txBox="1"/>
          <p:nvPr/>
        </p:nvSpPr>
        <p:spPr>
          <a:xfrm>
            <a:off x="2952405" y="4057650"/>
            <a:ext cx="5075428" cy="230832"/>
          </a:xfrm>
          <a:prstGeom prst="rect">
            <a:avLst/>
          </a:prstGeom>
          <a:noFill/>
        </p:spPr>
        <p:txBody>
          <a:bodyPr wrap="none" rtlCol="0">
            <a:spAutoFit/>
          </a:bodyPr>
          <a:lstStyle/>
          <a:p>
            <a:r>
              <a:rPr lang="en-US" sz="900" dirty="0"/>
              <a:t>reference: https://dev.to/mostlyjason/intro-to-deployment-strategies-blue-green-canary-and-more-3a3</a:t>
            </a:r>
          </a:p>
        </p:txBody>
      </p:sp>
      <p:pic>
        <p:nvPicPr>
          <p:cNvPr id="8" name="Picture 7">
            <a:extLst>
              <a:ext uri="{FF2B5EF4-FFF2-40B4-BE49-F238E27FC236}">
                <a16:creationId xmlns:a16="http://schemas.microsoft.com/office/drawing/2014/main" id="{527841FF-3308-49B8-942A-28C3F13960C0}"/>
              </a:ext>
            </a:extLst>
          </p:cNvPr>
          <p:cNvPicPr>
            <a:picLocks noChangeAspect="1"/>
          </p:cNvPicPr>
          <p:nvPr/>
        </p:nvPicPr>
        <p:blipFill>
          <a:blip r:embed="rId2"/>
          <a:stretch>
            <a:fillRect/>
          </a:stretch>
        </p:blipFill>
        <p:spPr>
          <a:xfrm>
            <a:off x="1309804" y="1385395"/>
            <a:ext cx="3285203" cy="1885950"/>
          </a:xfrm>
          <a:prstGeom prst="rect">
            <a:avLst/>
          </a:prstGeom>
        </p:spPr>
      </p:pic>
      <p:pic>
        <p:nvPicPr>
          <p:cNvPr id="10" name="Picture 9">
            <a:extLst>
              <a:ext uri="{FF2B5EF4-FFF2-40B4-BE49-F238E27FC236}">
                <a16:creationId xmlns:a16="http://schemas.microsoft.com/office/drawing/2014/main" id="{20A0EAE1-F9EA-4716-97C7-6675353FEB6F}"/>
              </a:ext>
            </a:extLst>
          </p:cNvPr>
          <p:cNvPicPr>
            <a:picLocks noChangeAspect="1"/>
          </p:cNvPicPr>
          <p:nvPr/>
        </p:nvPicPr>
        <p:blipFill>
          <a:blip r:embed="rId3"/>
          <a:stretch>
            <a:fillRect/>
          </a:stretch>
        </p:blipFill>
        <p:spPr>
          <a:xfrm>
            <a:off x="4425479" y="2074600"/>
            <a:ext cx="3374575" cy="1922417"/>
          </a:xfrm>
          <a:prstGeom prst="rect">
            <a:avLst/>
          </a:prstGeom>
        </p:spPr>
      </p:pic>
      <p:sp>
        <p:nvSpPr>
          <p:cNvPr id="7" name="Footer Placeholder 6">
            <a:extLst>
              <a:ext uri="{FF2B5EF4-FFF2-40B4-BE49-F238E27FC236}">
                <a16:creationId xmlns:a16="http://schemas.microsoft.com/office/drawing/2014/main" id="{B1FC8B7C-D927-C698-9A12-7BC61C0BD2C1}"/>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9" name="Picture 8" descr="Text&#10;&#10;Description automatically generated">
            <a:extLst>
              <a:ext uri="{FF2B5EF4-FFF2-40B4-BE49-F238E27FC236}">
                <a16:creationId xmlns:a16="http://schemas.microsoft.com/office/drawing/2014/main" id="{D5B22A93-FDBE-0C8C-8AF4-8F8665EC7E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629277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3E5F22-AC9B-9447-AE42-C74084919BDC}"/>
              </a:ext>
            </a:extLst>
          </p:cNvPr>
          <p:cNvSpPr>
            <a:spLocks noGrp="1"/>
          </p:cNvSpPr>
          <p:nvPr>
            <p:ph type="sldNum" sz="quarter" idx="12"/>
          </p:nvPr>
        </p:nvSpPr>
        <p:spPr/>
        <p:txBody>
          <a:bodyPr/>
          <a:lstStyle/>
          <a:p>
            <a:fld id="{144252F0-D17C-4770-94A1-410BB905ADF8}" type="slidenum">
              <a:rPr lang="en-US" smtClean="0"/>
              <a:pPr/>
              <a:t>73</a:t>
            </a:fld>
            <a:endParaRPr lang="en-US"/>
          </a:p>
        </p:txBody>
      </p:sp>
      <p:sp>
        <p:nvSpPr>
          <p:cNvPr id="7" name="Text Placeholder 6">
            <a:extLst>
              <a:ext uri="{FF2B5EF4-FFF2-40B4-BE49-F238E27FC236}">
                <a16:creationId xmlns:a16="http://schemas.microsoft.com/office/drawing/2014/main" id="{42AACC2F-2098-BBC9-CAB8-25B11C827C0A}"/>
              </a:ext>
            </a:extLst>
          </p:cNvPr>
          <p:cNvSpPr>
            <a:spLocks noGrp="1"/>
          </p:cNvSpPr>
          <p:nvPr>
            <p:ph type="body" sz="quarter" idx="13"/>
          </p:nvPr>
        </p:nvSpPr>
        <p:spPr/>
        <p:txBody>
          <a:bodyPr/>
          <a:lstStyle/>
          <a:p>
            <a:r>
              <a:rPr lang="en-US" dirty="0"/>
              <a:t>Canary deployments </a:t>
            </a:r>
            <a:endParaRPr lang="en-AU" dirty="0"/>
          </a:p>
        </p:txBody>
      </p:sp>
      <p:pic>
        <p:nvPicPr>
          <p:cNvPr id="5" name="Picture 4">
            <a:extLst>
              <a:ext uri="{FF2B5EF4-FFF2-40B4-BE49-F238E27FC236}">
                <a16:creationId xmlns:a16="http://schemas.microsoft.com/office/drawing/2014/main" id="{35A3DF73-C1C7-4524-8256-E27B2CC02963}"/>
              </a:ext>
            </a:extLst>
          </p:cNvPr>
          <p:cNvPicPr>
            <a:picLocks noChangeAspect="1"/>
          </p:cNvPicPr>
          <p:nvPr/>
        </p:nvPicPr>
        <p:blipFill>
          <a:blip r:embed="rId2"/>
          <a:stretch>
            <a:fillRect/>
          </a:stretch>
        </p:blipFill>
        <p:spPr>
          <a:xfrm>
            <a:off x="2077186" y="991416"/>
            <a:ext cx="4989628" cy="3160669"/>
          </a:xfrm>
          <a:prstGeom prst="rect">
            <a:avLst/>
          </a:prstGeom>
        </p:spPr>
      </p:pic>
      <p:sp>
        <p:nvSpPr>
          <p:cNvPr id="6" name="TextBox 5">
            <a:extLst>
              <a:ext uri="{FF2B5EF4-FFF2-40B4-BE49-F238E27FC236}">
                <a16:creationId xmlns:a16="http://schemas.microsoft.com/office/drawing/2014/main" id="{DE3BB8E7-651B-4DFB-864F-F8E75CCDCDDF}"/>
              </a:ext>
            </a:extLst>
          </p:cNvPr>
          <p:cNvSpPr txBox="1"/>
          <p:nvPr/>
        </p:nvSpPr>
        <p:spPr>
          <a:xfrm>
            <a:off x="2952405" y="4057650"/>
            <a:ext cx="4564070" cy="230832"/>
          </a:xfrm>
          <a:prstGeom prst="rect">
            <a:avLst/>
          </a:prstGeom>
          <a:noFill/>
        </p:spPr>
        <p:txBody>
          <a:bodyPr wrap="none" rtlCol="0">
            <a:spAutoFit/>
          </a:bodyPr>
          <a:lstStyle/>
          <a:p>
            <a:r>
              <a:rPr lang="en-US" sz="900" dirty="0"/>
              <a:t>https://dev.to/mostlyjason/intro-to-deployment-strategies-blue-green-canary-and-more-3a3</a:t>
            </a:r>
          </a:p>
        </p:txBody>
      </p:sp>
      <p:sp>
        <p:nvSpPr>
          <p:cNvPr id="8" name="Footer Placeholder 7">
            <a:extLst>
              <a:ext uri="{FF2B5EF4-FFF2-40B4-BE49-F238E27FC236}">
                <a16:creationId xmlns:a16="http://schemas.microsoft.com/office/drawing/2014/main" id="{54F90485-6902-8CDF-8C3B-BC7C73C0796C}"/>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9" name="Picture 8" descr="Text&#10;&#10;Description automatically generated">
            <a:extLst>
              <a:ext uri="{FF2B5EF4-FFF2-40B4-BE49-F238E27FC236}">
                <a16:creationId xmlns:a16="http://schemas.microsoft.com/office/drawing/2014/main" id="{991274E0-7767-0598-0D15-0B6A05CB9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846289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FA9051-C894-8846-8E19-57A53B990564}"/>
              </a:ext>
            </a:extLst>
          </p:cNvPr>
          <p:cNvSpPr>
            <a:spLocks noGrp="1"/>
          </p:cNvSpPr>
          <p:nvPr>
            <p:ph type="sldNum" sz="quarter" idx="12"/>
          </p:nvPr>
        </p:nvSpPr>
        <p:spPr/>
        <p:txBody>
          <a:bodyPr/>
          <a:lstStyle/>
          <a:p>
            <a:fld id="{144252F0-D17C-4770-94A1-410BB905ADF8}" type="slidenum">
              <a:rPr lang="en-US" smtClean="0"/>
              <a:pPr/>
              <a:t>74</a:t>
            </a:fld>
            <a:endParaRPr lang="en-US"/>
          </a:p>
        </p:txBody>
      </p:sp>
      <p:sp>
        <p:nvSpPr>
          <p:cNvPr id="6" name="Text Placeholder 5">
            <a:extLst>
              <a:ext uri="{FF2B5EF4-FFF2-40B4-BE49-F238E27FC236}">
                <a16:creationId xmlns:a16="http://schemas.microsoft.com/office/drawing/2014/main" id="{22ABA715-8F00-8B0D-C772-5C9D4E77C14C}"/>
              </a:ext>
            </a:extLst>
          </p:cNvPr>
          <p:cNvSpPr>
            <a:spLocks noGrp="1"/>
          </p:cNvSpPr>
          <p:nvPr>
            <p:ph type="body" sz="quarter" idx="13"/>
          </p:nvPr>
        </p:nvSpPr>
        <p:spPr/>
        <p:txBody>
          <a:bodyPr/>
          <a:lstStyle/>
          <a:p>
            <a:r>
              <a:rPr lang="en-US" dirty="0"/>
              <a:t>Feature Flags </a:t>
            </a:r>
            <a:endParaRPr lang="en-AU" dirty="0"/>
          </a:p>
        </p:txBody>
      </p:sp>
      <p:pic>
        <p:nvPicPr>
          <p:cNvPr id="9218" name="Picture 2" descr="page32image47830512">
            <a:extLst>
              <a:ext uri="{FF2B5EF4-FFF2-40B4-BE49-F238E27FC236}">
                <a16:creationId xmlns:a16="http://schemas.microsoft.com/office/drawing/2014/main" id="{70614B12-88DF-EC42-BB6E-FDEFC68C6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4675" y="1129136"/>
            <a:ext cx="4400276" cy="2771775"/>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 descr="page32image47828016">
            <a:extLst>
              <a:ext uri="{FF2B5EF4-FFF2-40B4-BE49-F238E27FC236}">
                <a16:creationId xmlns:a16="http://schemas.microsoft.com/office/drawing/2014/main" id="{87FDBC00-34F0-6042-9B92-BA22994413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3050" y="2220694"/>
            <a:ext cx="2595632" cy="1944896"/>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DC4BDD87-95D5-C8FD-BAE0-FFDDC10A4BEF}"/>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8" name="Picture 7" descr="Text&#10;&#10;Description automatically generated">
            <a:extLst>
              <a:ext uri="{FF2B5EF4-FFF2-40B4-BE49-F238E27FC236}">
                <a16:creationId xmlns:a16="http://schemas.microsoft.com/office/drawing/2014/main" id="{121A5299-EA3D-893E-D734-3EC37210C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557265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6C17AA-876D-E4E3-4749-577B70E6B965}"/>
              </a:ext>
            </a:extLst>
          </p:cNvPr>
          <p:cNvSpPr>
            <a:spLocks noGrp="1"/>
          </p:cNvSpPr>
          <p:nvPr>
            <p:ph type="title"/>
          </p:nvPr>
        </p:nvSpPr>
        <p:spPr/>
        <p:txBody>
          <a:bodyPr/>
          <a:lstStyle/>
          <a:p>
            <a:r>
              <a:rPr lang="en-AU" dirty="0"/>
              <a:t>Monitoring Production</a:t>
            </a:r>
          </a:p>
        </p:txBody>
      </p:sp>
      <p:sp>
        <p:nvSpPr>
          <p:cNvPr id="3" name="Footer Placeholder 2">
            <a:extLst>
              <a:ext uri="{FF2B5EF4-FFF2-40B4-BE49-F238E27FC236}">
                <a16:creationId xmlns:a16="http://schemas.microsoft.com/office/drawing/2014/main" id="{8E48DD96-E6B2-AFE2-C869-2C892221AA0E}"/>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4" name="Slide Number Placeholder 3">
            <a:extLst>
              <a:ext uri="{FF2B5EF4-FFF2-40B4-BE49-F238E27FC236}">
                <a16:creationId xmlns:a16="http://schemas.microsoft.com/office/drawing/2014/main" id="{EFE8FDEC-1357-4BE8-25D8-84748117C69E}"/>
              </a:ext>
            </a:extLst>
          </p:cNvPr>
          <p:cNvSpPr>
            <a:spLocks noGrp="1"/>
          </p:cNvSpPr>
          <p:nvPr>
            <p:ph type="sldNum" sz="quarter" idx="12"/>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33224942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76</a:t>
            </a:fld>
            <a:endParaRPr lang="en-US"/>
          </a:p>
        </p:txBody>
      </p:sp>
      <p:sp>
        <p:nvSpPr>
          <p:cNvPr id="5" name="Text Placeholder 4">
            <a:extLst>
              <a:ext uri="{FF2B5EF4-FFF2-40B4-BE49-F238E27FC236}">
                <a16:creationId xmlns:a16="http://schemas.microsoft.com/office/drawing/2014/main" id="{BBD8AF67-9483-1DD7-B4CA-35B12520239A}"/>
              </a:ext>
            </a:extLst>
          </p:cNvPr>
          <p:cNvSpPr>
            <a:spLocks noGrp="1"/>
          </p:cNvSpPr>
          <p:nvPr>
            <p:ph type="body" sz="quarter" idx="13"/>
          </p:nvPr>
        </p:nvSpPr>
        <p:spPr/>
        <p:txBody>
          <a:bodyPr/>
          <a:lstStyle/>
          <a:p>
            <a:r>
              <a:rPr lang="en-US" dirty="0"/>
              <a:t>What is Observability?</a:t>
            </a:r>
            <a:endParaRPr lang="en-AU" dirty="0"/>
          </a:p>
        </p:txBody>
      </p:sp>
      <p:sp>
        <p:nvSpPr>
          <p:cNvPr id="9" name="TextBox 8">
            <a:extLst>
              <a:ext uri="{FF2B5EF4-FFF2-40B4-BE49-F238E27FC236}">
                <a16:creationId xmlns:a16="http://schemas.microsoft.com/office/drawing/2014/main" id="{88F2A7F1-266E-405E-B106-C3FB66C60D50}"/>
              </a:ext>
            </a:extLst>
          </p:cNvPr>
          <p:cNvSpPr txBox="1"/>
          <p:nvPr/>
        </p:nvSpPr>
        <p:spPr>
          <a:xfrm>
            <a:off x="1771650" y="1992500"/>
            <a:ext cx="5314950" cy="1246495"/>
          </a:xfrm>
          <a:prstGeom prst="rect">
            <a:avLst/>
          </a:prstGeom>
          <a:noFill/>
        </p:spPr>
        <p:txBody>
          <a:bodyPr wrap="square">
            <a:spAutoFit/>
          </a:bodyPr>
          <a:lstStyle/>
          <a:p>
            <a:pPr algn="ctr"/>
            <a:r>
              <a:rPr lang="en-US" sz="1500" dirty="0">
                <a:latin typeface="Merriweather"/>
              </a:rPr>
              <a:t>“As a philosophy, </a:t>
            </a:r>
            <a:r>
              <a:rPr lang="en-US" sz="1500" b="1" i="1" dirty="0">
                <a:latin typeface="Merriweather"/>
              </a:rPr>
              <a:t>observability</a:t>
            </a:r>
            <a:r>
              <a:rPr lang="en-US" sz="1500" dirty="0">
                <a:latin typeface="Merriweather"/>
              </a:rPr>
              <a:t> is our ability as developers to know and discover what is going on in our systems. In practice, it means adding telemetry to our systems in order to measure change and track workflows.”</a:t>
            </a:r>
            <a:endParaRPr lang="en-US" sz="1500" dirty="0"/>
          </a:p>
        </p:txBody>
      </p:sp>
      <p:sp>
        <p:nvSpPr>
          <p:cNvPr id="6" name="TextBox 5">
            <a:extLst>
              <a:ext uri="{FF2B5EF4-FFF2-40B4-BE49-F238E27FC236}">
                <a16:creationId xmlns:a16="http://schemas.microsoft.com/office/drawing/2014/main" id="{08FC0FE9-651C-43EA-AB1E-C8F1E0E8F4F8}"/>
              </a:ext>
            </a:extLst>
          </p:cNvPr>
          <p:cNvSpPr txBox="1"/>
          <p:nvPr/>
        </p:nvSpPr>
        <p:spPr>
          <a:xfrm>
            <a:off x="4761187" y="3844437"/>
            <a:ext cx="2654894" cy="369332"/>
          </a:xfrm>
          <a:prstGeom prst="rect">
            <a:avLst/>
          </a:prstGeom>
          <a:noFill/>
        </p:spPr>
        <p:txBody>
          <a:bodyPr wrap="none" rtlCol="0">
            <a:spAutoFit/>
          </a:bodyPr>
          <a:lstStyle/>
          <a:p>
            <a:r>
              <a:rPr lang="en-US" sz="900" dirty="0"/>
              <a:t>The New Stack, “What is observability?” 28 Feb 2020</a:t>
            </a:r>
          </a:p>
          <a:p>
            <a:r>
              <a:rPr lang="en-US" sz="900" dirty="0"/>
              <a:t>https://thenewstack.io/what-is-observability/</a:t>
            </a:r>
          </a:p>
        </p:txBody>
      </p:sp>
      <p:sp>
        <p:nvSpPr>
          <p:cNvPr id="7" name="Footer Placeholder 6">
            <a:extLst>
              <a:ext uri="{FF2B5EF4-FFF2-40B4-BE49-F238E27FC236}">
                <a16:creationId xmlns:a16="http://schemas.microsoft.com/office/drawing/2014/main" id="{8CD96DEC-3479-BA09-CFF6-7ED56D565752}"/>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8" name="Picture 7" descr="Text&#10;&#10;Description automatically generated">
            <a:extLst>
              <a:ext uri="{FF2B5EF4-FFF2-40B4-BE49-F238E27FC236}">
                <a16:creationId xmlns:a16="http://schemas.microsoft.com/office/drawing/2014/main" id="{595F7B10-BB2C-A831-19D4-D703710C6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5204775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77</a:t>
            </a:fld>
            <a:endParaRPr lang="en-US"/>
          </a:p>
        </p:txBody>
      </p:sp>
      <p:sp>
        <p:nvSpPr>
          <p:cNvPr id="5" name="Text Placeholder 4">
            <a:extLst>
              <a:ext uri="{FF2B5EF4-FFF2-40B4-BE49-F238E27FC236}">
                <a16:creationId xmlns:a16="http://schemas.microsoft.com/office/drawing/2014/main" id="{B1FE9A8D-76C7-CD97-183C-73F8BDFF437F}"/>
              </a:ext>
            </a:extLst>
          </p:cNvPr>
          <p:cNvSpPr>
            <a:spLocks noGrp="1"/>
          </p:cNvSpPr>
          <p:nvPr>
            <p:ph type="body" sz="quarter" idx="13"/>
          </p:nvPr>
        </p:nvSpPr>
        <p:spPr/>
        <p:txBody>
          <a:bodyPr/>
          <a:lstStyle/>
          <a:p>
            <a:r>
              <a:rPr lang="en-US" dirty="0"/>
              <a:t>Observability: Dashboards</a:t>
            </a:r>
            <a:endParaRPr lang="en-AU" dirty="0"/>
          </a:p>
        </p:txBody>
      </p:sp>
      <p:sp>
        <p:nvSpPr>
          <p:cNvPr id="8" name="TextBox 7">
            <a:extLst>
              <a:ext uri="{FF2B5EF4-FFF2-40B4-BE49-F238E27FC236}">
                <a16:creationId xmlns:a16="http://schemas.microsoft.com/office/drawing/2014/main" id="{992EF70F-CB2C-4C17-9775-4166CBF2E09C}"/>
              </a:ext>
            </a:extLst>
          </p:cNvPr>
          <p:cNvSpPr txBox="1"/>
          <p:nvPr/>
        </p:nvSpPr>
        <p:spPr>
          <a:xfrm>
            <a:off x="4805002" y="4088353"/>
            <a:ext cx="3078087" cy="230832"/>
          </a:xfrm>
          <a:prstGeom prst="rect">
            <a:avLst/>
          </a:prstGeom>
          <a:noFill/>
        </p:spPr>
        <p:txBody>
          <a:bodyPr wrap="none" rtlCol="0">
            <a:spAutoFit/>
          </a:bodyPr>
          <a:lstStyle/>
          <a:p>
            <a:r>
              <a:rPr lang="en-US" sz="900" dirty="0"/>
              <a:t>reference: https://www.youtube.com/watch?v=mBU3AJ3j1rg</a:t>
            </a:r>
          </a:p>
        </p:txBody>
      </p:sp>
      <p:sp>
        <p:nvSpPr>
          <p:cNvPr id="7" name="TextBox 6">
            <a:extLst>
              <a:ext uri="{FF2B5EF4-FFF2-40B4-BE49-F238E27FC236}">
                <a16:creationId xmlns:a16="http://schemas.microsoft.com/office/drawing/2014/main" id="{024D5E19-30D7-45F0-99E0-1B5460FF226A}"/>
              </a:ext>
            </a:extLst>
          </p:cNvPr>
          <p:cNvSpPr txBox="1"/>
          <p:nvPr/>
        </p:nvSpPr>
        <p:spPr>
          <a:xfrm>
            <a:off x="2040281" y="1543050"/>
            <a:ext cx="5098640" cy="1546577"/>
          </a:xfrm>
          <a:prstGeom prst="rect">
            <a:avLst/>
          </a:prstGeom>
          <a:noFill/>
        </p:spPr>
        <p:txBody>
          <a:bodyPr wrap="none" rtlCol="0">
            <a:spAutoFit/>
          </a:bodyPr>
          <a:lstStyle/>
          <a:p>
            <a:pPr marL="257175" indent="-257175">
              <a:buFont typeface="+mj-lt"/>
              <a:buAutoNum type="arabicPeriod"/>
            </a:pPr>
            <a:r>
              <a:rPr lang="en-US" sz="1350" dirty="0"/>
              <a:t>What’s happening now?</a:t>
            </a:r>
            <a:br>
              <a:rPr lang="en-US" sz="1350" dirty="0"/>
            </a:br>
            <a:endParaRPr lang="en-US" sz="1350" dirty="0"/>
          </a:p>
          <a:p>
            <a:pPr marL="257175" indent="-257175">
              <a:buFont typeface="+mj-lt"/>
              <a:buAutoNum type="arabicPeriod"/>
            </a:pPr>
            <a:r>
              <a:rPr lang="en-US" sz="1350" dirty="0"/>
              <a:t>What does “normal” behavior look like?</a:t>
            </a:r>
            <a:br>
              <a:rPr lang="en-US" sz="1350" dirty="0"/>
            </a:br>
            <a:endParaRPr lang="en-US" sz="1350" dirty="0"/>
          </a:p>
          <a:p>
            <a:pPr marL="257175" indent="-257175">
              <a:buFont typeface="+mj-lt"/>
              <a:buAutoNum type="arabicPeriod"/>
            </a:pPr>
            <a:r>
              <a:rPr lang="en-US" sz="1350" dirty="0"/>
              <a:t>What does it look like when something’s gone (or is going) wrong?</a:t>
            </a:r>
            <a:br>
              <a:rPr lang="en-US" sz="1350" dirty="0"/>
            </a:br>
            <a:endParaRPr lang="en-US" sz="1350" dirty="0"/>
          </a:p>
          <a:p>
            <a:pPr marL="257175" indent="-257175">
              <a:buFont typeface="+mj-lt"/>
              <a:buAutoNum type="arabicPeriod"/>
            </a:pPr>
            <a:r>
              <a:rPr lang="en-US" sz="1350" dirty="0"/>
              <a:t>Can I correlate events to changes in the actual graphs?</a:t>
            </a:r>
          </a:p>
        </p:txBody>
      </p:sp>
      <p:sp>
        <p:nvSpPr>
          <p:cNvPr id="6" name="Footer Placeholder 5">
            <a:extLst>
              <a:ext uri="{FF2B5EF4-FFF2-40B4-BE49-F238E27FC236}">
                <a16:creationId xmlns:a16="http://schemas.microsoft.com/office/drawing/2014/main" id="{3995E54E-7B9D-F253-850B-ADB2F4997AB3}"/>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9" name="Picture 8" descr="Text&#10;&#10;Description automatically generated">
            <a:extLst>
              <a:ext uri="{FF2B5EF4-FFF2-40B4-BE49-F238E27FC236}">
                <a16:creationId xmlns:a16="http://schemas.microsoft.com/office/drawing/2014/main" id="{F6A46B14-D650-87D1-11FE-7FA5EF868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02701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78</a:t>
            </a:fld>
            <a:endParaRPr lang="en-US"/>
          </a:p>
        </p:txBody>
      </p:sp>
      <p:sp>
        <p:nvSpPr>
          <p:cNvPr id="7" name="Text Placeholder 6">
            <a:extLst>
              <a:ext uri="{FF2B5EF4-FFF2-40B4-BE49-F238E27FC236}">
                <a16:creationId xmlns:a16="http://schemas.microsoft.com/office/drawing/2014/main" id="{9D7C62A4-0873-DBBD-4461-5D087CD7AAF2}"/>
              </a:ext>
            </a:extLst>
          </p:cNvPr>
          <p:cNvSpPr>
            <a:spLocks noGrp="1"/>
          </p:cNvSpPr>
          <p:nvPr>
            <p:ph type="body" sz="quarter" idx="13"/>
          </p:nvPr>
        </p:nvSpPr>
        <p:spPr/>
        <p:txBody>
          <a:bodyPr/>
          <a:lstStyle/>
          <a:p>
            <a:r>
              <a:rPr lang="en-US" dirty="0"/>
              <a:t>Observability: Dashboard Example</a:t>
            </a:r>
            <a:endParaRPr lang="en-AU" dirty="0"/>
          </a:p>
        </p:txBody>
      </p:sp>
      <p:sp>
        <p:nvSpPr>
          <p:cNvPr id="8" name="TextBox 7">
            <a:extLst>
              <a:ext uri="{FF2B5EF4-FFF2-40B4-BE49-F238E27FC236}">
                <a16:creationId xmlns:a16="http://schemas.microsoft.com/office/drawing/2014/main" id="{992EF70F-CB2C-4C17-9775-4166CBF2E09C}"/>
              </a:ext>
            </a:extLst>
          </p:cNvPr>
          <p:cNvSpPr txBox="1"/>
          <p:nvPr/>
        </p:nvSpPr>
        <p:spPr>
          <a:xfrm>
            <a:off x="1531729" y="4146698"/>
            <a:ext cx="5650906" cy="230832"/>
          </a:xfrm>
          <a:prstGeom prst="rect">
            <a:avLst/>
          </a:prstGeom>
          <a:noFill/>
        </p:spPr>
        <p:txBody>
          <a:bodyPr wrap="none" rtlCol="0">
            <a:spAutoFit/>
          </a:bodyPr>
          <a:lstStyle/>
          <a:p>
            <a:r>
              <a:rPr lang="en-US" sz="900" dirty="0"/>
              <a:t>https://datadog-prod.imgix.net/img/blog/monitoring-kubernetes-with-datadog/kubernetes-dashboard.png?fit=max</a:t>
            </a:r>
          </a:p>
        </p:txBody>
      </p:sp>
      <p:pic>
        <p:nvPicPr>
          <p:cNvPr id="6" name="Picture 5">
            <a:extLst>
              <a:ext uri="{FF2B5EF4-FFF2-40B4-BE49-F238E27FC236}">
                <a16:creationId xmlns:a16="http://schemas.microsoft.com/office/drawing/2014/main" id="{4F400AE5-6C02-4E94-B6E7-01D0C0811C1C}"/>
              </a:ext>
            </a:extLst>
          </p:cNvPr>
          <p:cNvPicPr>
            <a:picLocks noChangeAspect="1"/>
          </p:cNvPicPr>
          <p:nvPr/>
        </p:nvPicPr>
        <p:blipFill>
          <a:blip r:embed="rId2"/>
          <a:stretch>
            <a:fillRect/>
          </a:stretch>
        </p:blipFill>
        <p:spPr>
          <a:xfrm>
            <a:off x="1414463" y="1054908"/>
            <a:ext cx="6286500" cy="3002743"/>
          </a:xfrm>
          <a:prstGeom prst="rect">
            <a:avLst/>
          </a:prstGeom>
        </p:spPr>
      </p:pic>
      <p:sp>
        <p:nvSpPr>
          <p:cNvPr id="9" name="Footer Placeholder 8">
            <a:extLst>
              <a:ext uri="{FF2B5EF4-FFF2-40B4-BE49-F238E27FC236}">
                <a16:creationId xmlns:a16="http://schemas.microsoft.com/office/drawing/2014/main" id="{7540DFD7-E61F-0883-3A39-F0B5231775F0}"/>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10" name="Picture 9" descr="Text&#10;&#10;Description automatically generated">
            <a:extLst>
              <a:ext uri="{FF2B5EF4-FFF2-40B4-BE49-F238E27FC236}">
                <a16:creationId xmlns:a16="http://schemas.microsoft.com/office/drawing/2014/main" id="{D68704B2-69FE-20AF-9FDB-0D3836B86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126045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79</a:t>
            </a:fld>
            <a:endParaRPr lang="en-US"/>
          </a:p>
        </p:txBody>
      </p:sp>
      <p:sp>
        <p:nvSpPr>
          <p:cNvPr id="6" name="Text Placeholder 5">
            <a:extLst>
              <a:ext uri="{FF2B5EF4-FFF2-40B4-BE49-F238E27FC236}">
                <a16:creationId xmlns:a16="http://schemas.microsoft.com/office/drawing/2014/main" id="{9F79E396-3E13-B081-0729-DD1E500F8694}"/>
              </a:ext>
            </a:extLst>
          </p:cNvPr>
          <p:cNvSpPr>
            <a:spLocks noGrp="1"/>
          </p:cNvSpPr>
          <p:nvPr>
            <p:ph type="body" sz="quarter" idx="13"/>
          </p:nvPr>
        </p:nvSpPr>
        <p:spPr/>
        <p:txBody>
          <a:bodyPr/>
          <a:lstStyle/>
          <a:p>
            <a:r>
              <a:rPr lang="en-US" dirty="0"/>
              <a:t>Observability: Defining “Normal”</a:t>
            </a:r>
            <a:endParaRPr lang="en-AU" dirty="0"/>
          </a:p>
        </p:txBody>
      </p:sp>
      <p:sp>
        <p:nvSpPr>
          <p:cNvPr id="8" name="TextBox 7">
            <a:extLst>
              <a:ext uri="{FF2B5EF4-FFF2-40B4-BE49-F238E27FC236}">
                <a16:creationId xmlns:a16="http://schemas.microsoft.com/office/drawing/2014/main" id="{992EF70F-CB2C-4C17-9775-4166CBF2E09C}"/>
              </a:ext>
            </a:extLst>
          </p:cNvPr>
          <p:cNvSpPr txBox="1"/>
          <p:nvPr/>
        </p:nvSpPr>
        <p:spPr>
          <a:xfrm>
            <a:off x="4805002" y="4088353"/>
            <a:ext cx="3108543" cy="230832"/>
          </a:xfrm>
          <a:prstGeom prst="rect">
            <a:avLst/>
          </a:prstGeom>
          <a:noFill/>
        </p:spPr>
        <p:txBody>
          <a:bodyPr wrap="none" rtlCol="0">
            <a:spAutoFit/>
          </a:bodyPr>
          <a:lstStyle/>
          <a:p>
            <a:r>
              <a:rPr lang="en-US" sz="900" dirty="0"/>
              <a:t>reference: https://www.youtube.com/watch?v=vq4QZ4_YDok</a:t>
            </a:r>
          </a:p>
        </p:txBody>
      </p:sp>
      <p:pic>
        <p:nvPicPr>
          <p:cNvPr id="9" name="Picture 8">
            <a:extLst>
              <a:ext uri="{FF2B5EF4-FFF2-40B4-BE49-F238E27FC236}">
                <a16:creationId xmlns:a16="http://schemas.microsoft.com/office/drawing/2014/main" id="{143DED8A-9708-4066-A28D-E03D3CBF2147}"/>
              </a:ext>
            </a:extLst>
          </p:cNvPr>
          <p:cNvPicPr>
            <a:picLocks noChangeAspect="1"/>
          </p:cNvPicPr>
          <p:nvPr/>
        </p:nvPicPr>
        <p:blipFill rotWithShape="1">
          <a:blip r:embed="rId2"/>
          <a:srcRect l="9558"/>
          <a:stretch/>
        </p:blipFill>
        <p:spPr>
          <a:xfrm>
            <a:off x="2137785" y="1070922"/>
            <a:ext cx="4866715" cy="2947087"/>
          </a:xfrm>
          <a:prstGeom prst="rect">
            <a:avLst/>
          </a:prstGeom>
        </p:spPr>
      </p:pic>
      <p:sp>
        <p:nvSpPr>
          <p:cNvPr id="7" name="Footer Placeholder 6">
            <a:extLst>
              <a:ext uri="{FF2B5EF4-FFF2-40B4-BE49-F238E27FC236}">
                <a16:creationId xmlns:a16="http://schemas.microsoft.com/office/drawing/2014/main" id="{DF1F80B9-1174-7B6C-06DD-4A68F69C58D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10" name="Picture 9" descr="Text&#10;&#10;Description automatically generated">
            <a:extLst>
              <a:ext uri="{FF2B5EF4-FFF2-40B4-BE49-F238E27FC236}">
                <a16:creationId xmlns:a16="http://schemas.microsoft.com/office/drawing/2014/main" id="{4F60130C-D5BE-D98D-119C-BA398BD89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88868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8</a:t>
            </a:fld>
            <a:endParaRPr sz="633" kern="0">
              <a:solidFill>
                <a:srgbClr val="005493"/>
              </a:solidFill>
              <a:latin typeface="Helvetica"/>
              <a:sym typeface="Helvetica"/>
            </a:endParaRPr>
          </a:p>
        </p:txBody>
      </p:sp>
      <p:sp>
        <p:nvSpPr>
          <p:cNvPr id="3" name="Text Placeholder 2">
            <a:extLst>
              <a:ext uri="{FF2B5EF4-FFF2-40B4-BE49-F238E27FC236}">
                <a16:creationId xmlns:a16="http://schemas.microsoft.com/office/drawing/2014/main" id="{ECA570EF-425A-7959-C19B-379576885A1A}"/>
              </a:ext>
            </a:extLst>
          </p:cNvPr>
          <p:cNvSpPr>
            <a:spLocks noGrp="1"/>
          </p:cNvSpPr>
          <p:nvPr>
            <p:ph type="body" sz="quarter" idx="13"/>
          </p:nvPr>
        </p:nvSpPr>
        <p:spPr/>
        <p:txBody>
          <a:bodyPr/>
          <a:lstStyle/>
          <a:p>
            <a:r>
              <a:rPr lang="en-AU" dirty="0"/>
              <a:t>DevOps</a:t>
            </a:r>
          </a:p>
        </p:txBody>
      </p:sp>
      <p:pic>
        <p:nvPicPr>
          <p:cNvPr id="5" name="Picture 4">
            <a:extLst>
              <a:ext uri="{FF2B5EF4-FFF2-40B4-BE49-F238E27FC236}">
                <a16:creationId xmlns:a16="http://schemas.microsoft.com/office/drawing/2014/main" id="{A693AFFB-CB5D-E243-A20B-EFFBC7EE90B5}"/>
              </a:ext>
            </a:extLst>
          </p:cNvPr>
          <p:cNvPicPr>
            <a:picLocks noChangeAspect="1"/>
          </p:cNvPicPr>
          <p:nvPr/>
        </p:nvPicPr>
        <p:blipFill rotWithShape="1">
          <a:blip r:embed="rId2">
            <a:extLst>
              <a:ext uri="{28A0092B-C50C-407E-A947-70E740481C1C}">
                <a14:useLocalDpi xmlns:a14="http://schemas.microsoft.com/office/drawing/2010/main" val="0"/>
              </a:ext>
            </a:extLst>
          </a:blip>
          <a:srcRect l="20538" t="17180" r="31240" b="49033"/>
          <a:stretch/>
        </p:blipFill>
        <p:spPr>
          <a:xfrm>
            <a:off x="3177525" y="1235030"/>
            <a:ext cx="2752738" cy="2673440"/>
          </a:xfrm>
          <a:prstGeom prst="rect">
            <a:avLst/>
          </a:prstGeom>
        </p:spPr>
      </p:pic>
      <p:pic>
        <p:nvPicPr>
          <p:cNvPr id="6" name="Picture 5" descr="A picture containing text, stationary, colorful&#10;&#10;Description automatically generated">
            <a:extLst>
              <a:ext uri="{FF2B5EF4-FFF2-40B4-BE49-F238E27FC236}">
                <a16:creationId xmlns:a16="http://schemas.microsoft.com/office/drawing/2014/main" id="{25649CAF-0F32-507F-032E-627510354807}"/>
              </a:ext>
            </a:extLst>
          </p:cNvPr>
          <p:cNvPicPr>
            <a:picLocks noChangeAspect="1"/>
          </p:cNvPicPr>
          <p:nvPr/>
        </p:nvPicPr>
        <p:blipFill>
          <a:blip r:embed="rId3"/>
          <a:stretch>
            <a:fillRect/>
          </a:stretch>
        </p:blipFill>
        <p:spPr>
          <a:xfrm>
            <a:off x="8129069" y="0"/>
            <a:ext cx="1014931" cy="1126446"/>
          </a:xfrm>
          <a:prstGeom prst="rect">
            <a:avLst/>
          </a:prstGeom>
        </p:spPr>
      </p:pic>
      <p:sp>
        <p:nvSpPr>
          <p:cNvPr id="4" name="Footer Placeholder 3">
            <a:extLst>
              <a:ext uri="{FF2B5EF4-FFF2-40B4-BE49-F238E27FC236}">
                <a16:creationId xmlns:a16="http://schemas.microsoft.com/office/drawing/2014/main" id="{4AD2D4A2-4E75-B1C1-6227-77E1E9298490}"/>
              </a:ext>
            </a:extLst>
          </p:cNvPr>
          <p:cNvSpPr>
            <a:spLocks noGrp="1"/>
          </p:cNvSpPr>
          <p:nvPr>
            <p:ph type="ftr" sz="quarter" idx="11"/>
          </p:nvPr>
        </p:nvSpPr>
        <p:spPr/>
        <p:txBody>
          <a:bodyPr/>
          <a:lstStyle/>
          <a:p>
            <a:r>
              <a:rPr lang="en-US"/>
              <a:t>ANU SCHOOL OF COMPUTING   |  COMP 2120 / COMP 6120 | WEEK 6 OF 12: DEVOPS</a:t>
            </a:r>
            <a:endParaRPr lang="en-A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80</a:t>
            </a:fld>
            <a:endParaRPr lang="en-US"/>
          </a:p>
        </p:txBody>
      </p:sp>
      <p:sp>
        <p:nvSpPr>
          <p:cNvPr id="5" name="Text Placeholder 4">
            <a:extLst>
              <a:ext uri="{FF2B5EF4-FFF2-40B4-BE49-F238E27FC236}">
                <a16:creationId xmlns:a16="http://schemas.microsoft.com/office/drawing/2014/main" id="{DC8CC0E7-94C2-09CC-328E-72DE8E654293}"/>
              </a:ext>
            </a:extLst>
          </p:cNvPr>
          <p:cNvSpPr>
            <a:spLocks noGrp="1"/>
          </p:cNvSpPr>
          <p:nvPr>
            <p:ph type="body" sz="quarter" idx="13"/>
          </p:nvPr>
        </p:nvSpPr>
        <p:spPr/>
        <p:txBody>
          <a:bodyPr>
            <a:normAutofit lnSpcReduction="10000"/>
          </a:bodyPr>
          <a:lstStyle/>
          <a:p>
            <a:r>
              <a:rPr lang="en-US" dirty="0"/>
              <a:t>Observability:</a:t>
            </a:r>
          </a:p>
          <a:p>
            <a:r>
              <a:rPr lang="en-US" dirty="0"/>
              <a:t>When things aren’t “Normal”</a:t>
            </a:r>
            <a:endParaRPr lang="en-AU" dirty="0"/>
          </a:p>
        </p:txBody>
      </p:sp>
      <p:sp>
        <p:nvSpPr>
          <p:cNvPr id="8" name="TextBox 7">
            <a:extLst>
              <a:ext uri="{FF2B5EF4-FFF2-40B4-BE49-F238E27FC236}">
                <a16:creationId xmlns:a16="http://schemas.microsoft.com/office/drawing/2014/main" id="{992EF70F-CB2C-4C17-9775-4166CBF2E09C}"/>
              </a:ext>
            </a:extLst>
          </p:cNvPr>
          <p:cNvSpPr txBox="1"/>
          <p:nvPr/>
        </p:nvSpPr>
        <p:spPr>
          <a:xfrm>
            <a:off x="4548267" y="4448494"/>
            <a:ext cx="3023585" cy="230832"/>
          </a:xfrm>
          <a:prstGeom prst="rect">
            <a:avLst/>
          </a:prstGeom>
          <a:noFill/>
        </p:spPr>
        <p:txBody>
          <a:bodyPr wrap="none" rtlCol="0">
            <a:spAutoFit/>
          </a:bodyPr>
          <a:lstStyle/>
          <a:p>
            <a:r>
              <a:rPr lang="en-US" sz="900" dirty="0"/>
              <a:t>reference: https://www.youtube.com/watch?v=qyzymLlj9ag</a:t>
            </a:r>
          </a:p>
        </p:txBody>
      </p:sp>
      <p:pic>
        <p:nvPicPr>
          <p:cNvPr id="6" name="Picture 5">
            <a:extLst>
              <a:ext uri="{FF2B5EF4-FFF2-40B4-BE49-F238E27FC236}">
                <a16:creationId xmlns:a16="http://schemas.microsoft.com/office/drawing/2014/main" id="{E84DA05C-2635-4C2D-99E9-BEC6E97AF589}"/>
              </a:ext>
            </a:extLst>
          </p:cNvPr>
          <p:cNvPicPr>
            <a:picLocks noChangeAspect="1"/>
          </p:cNvPicPr>
          <p:nvPr/>
        </p:nvPicPr>
        <p:blipFill>
          <a:blip r:embed="rId2"/>
          <a:stretch>
            <a:fillRect/>
          </a:stretch>
        </p:blipFill>
        <p:spPr>
          <a:xfrm>
            <a:off x="1885950" y="1244979"/>
            <a:ext cx="5372100" cy="2947248"/>
          </a:xfrm>
          <a:prstGeom prst="rect">
            <a:avLst/>
          </a:prstGeom>
        </p:spPr>
      </p:pic>
      <p:sp>
        <p:nvSpPr>
          <p:cNvPr id="10" name="Rectangle 9">
            <a:extLst>
              <a:ext uri="{FF2B5EF4-FFF2-40B4-BE49-F238E27FC236}">
                <a16:creationId xmlns:a16="http://schemas.microsoft.com/office/drawing/2014/main" id="{8E595399-98A7-4BFB-BEF5-BAC216E646DC}"/>
              </a:ext>
            </a:extLst>
          </p:cNvPr>
          <p:cNvSpPr/>
          <p:nvPr/>
        </p:nvSpPr>
        <p:spPr>
          <a:xfrm>
            <a:off x="6767583" y="1688146"/>
            <a:ext cx="1141286" cy="755843"/>
          </a:xfrm>
          <a:prstGeom prst="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Automatic rollback on high variance!</a:t>
            </a:r>
            <a:endParaRPr lang="en-US" sz="1050" i="1" dirty="0">
              <a:solidFill>
                <a:schemeClr val="tx1"/>
              </a:solidFill>
            </a:endParaRPr>
          </a:p>
        </p:txBody>
      </p:sp>
      <p:sp>
        <p:nvSpPr>
          <p:cNvPr id="12" name="Rectangle 11">
            <a:extLst>
              <a:ext uri="{FF2B5EF4-FFF2-40B4-BE49-F238E27FC236}">
                <a16:creationId xmlns:a16="http://schemas.microsoft.com/office/drawing/2014/main" id="{47BC7D8A-F77A-4402-A8D1-A03FABC15C2D}"/>
              </a:ext>
            </a:extLst>
          </p:cNvPr>
          <p:cNvSpPr/>
          <p:nvPr/>
        </p:nvSpPr>
        <p:spPr>
          <a:xfrm>
            <a:off x="1389923" y="4088353"/>
            <a:ext cx="2514600" cy="436275"/>
          </a:xfrm>
          <a:prstGeom prst="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This is starting to sound awfully like a </a:t>
            </a:r>
            <a:r>
              <a:rPr lang="en-US" sz="1050" i="1" dirty="0">
                <a:solidFill>
                  <a:schemeClr val="tx1"/>
                </a:solidFill>
              </a:rPr>
              <a:t>quality attribute….</a:t>
            </a:r>
          </a:p>
        </p:txBody>
      </p:sp>
      <p:sp>
        <p:nvSpPr>
          <p:cNvPr id="7" name="Footer Placeholder 6">
            <a:extLst>
              <a:ext uri="{FF2B5EF4-FFF2-40B4-BE49-F238E27FC236}">
                <a16:creationId xmlns:a16="http://schemas.microsoft.com/office/drawing/2014/main" id="{876B4306-4784-D5CF-2BBC-A13240F96961}"/>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9" name="Picture 8" descr="Text&#10;&#10;Description automatically generated">
            <a:extLst>
              <a:ext uri="{FF2B5EF4-FFF2-40B4-BE49-F238E27FC236}">
                <a16:creationId xmlns:a16="http://schemas.microsoft.com/office/drawing/2014/main" id="{8D76CE26-D5AA-BF20-9C35-34910F1A4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78956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2" grpId="0" uiExpand="1"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Integration</a:t>
            </a:r>
          </a:p>
        </p:txBody>
      </p:sp>
      <p:sp>
        <p:nvSpPr>
          <p:cNvPr id="7" name="Footer Placeholder 6">
            <a:extLst>
              <a:ext uri="{FF2B5EF4-FFF2-40B4-BE49-F238E27FC236}">
                <a16:creationId xmlns:a16="http://schemas.microsoft.com/office/drawing/2014/main" id="{C9B250B6-7FDC-E4D6-4185-04F4EC11A4E0}"/>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81</a:t>
            </a:fld>
            <a:endParaRPr lang="en-US" dirty="0"/>
          </a:p>
        </p:txBody>
      </p:sp>
    </p:spTree>
    <p:extLst>
      <p:ext uri="{BB962C8B-B14F-4D97-AF65-F5344CB8AC3E}">
        <p14:creationId xmlns:p14="http://schemas.microsoft.com/office/powerpoint/2010/main" val="28710099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AEC29C-7E79-D540-844F-9C3DCE201B60}"/>
              </a:ext>
            </a:extLst>
          </p:cNvPr>
          <p:cNvSpPr>
            <a:spLocks noGrp="1"/>
          </p:cNvSpPr>
          <p:nvPr>
            <p:ph idx="1"/>
          </p:nvPr>
        </p:nvSpPr>
        <p:spPr/>
        <p:txBody>
          <a:bodyPr/>
          <a:lstStyle/>
          <a:p>
            <a:r>
              <a:rPr lang="en-US" dirty="0"/>
              <a:t>Group Processes </a:t>
            </a:r>
          </a:p>
          <a:p>
            <a:r>
              <a:rPr lang="en-US" dirty="0"/>
              <a:t>Continuous Integration</a:t>
            </a:r>
          </a:p>
          <a:p>
            <a:pPr lvl="1"/>
            <a:r>
              <a:rPr lang="en-US" dirty="0"/>
              <a:t>Code Review</a:t>
            </a:r>
          </a:p>
          <a:p>
            <a:pPr lvl="1"/>
            <a:r>
              <a:rPr lang="en-US" dirty="0"/>
              <a:t>Pair/Mob Programming</a:t>
            </a:r>
          </a:p>
          <a:p>
            <a:r>
              <a:rPr lang="en-US" dirty="0"/>
              <a:t>Individual Processes</a:t>
            </a:r>
          </a:p>
          <a:p>
            <a:pPr lvl="1"/>
            <a:r>
              <a:rPr lang="en-US" dirty="0"/>
              <a:t>Asking Questions </a:t>
            </a:r>
          </a:p>
          <a:p>
            <a:pPr lvl="1"/>
            <a:r>
              <a:rPr lang="en-US" dirty="0"/>
              <a:t>How to run a meeting</a:t>
            </a:r>
          </a:p>
          <a:p>
            <a:endParaRPr lang="en-US" dirty="0"/>
          </a:p>
        </p:txBody>
      </p:sp>
      <p:sp>
        <p:nvSpPr>
          <p:cNvPr id="3" name="Slide Number Placeholder 2">
            <a:extLst>
              <a:ext uri="{FF2B5EF4-FFF2-40B4-BE49-F238E27FC236}">
                <a16:creationId xmlns:a16="http://schemas.microsoft.com/office/drawing/2014/main" id="{6072935D-4E6C-834E-9770-B85762FE3550}"/>
              </a:ext>
            </a:extLst>
          </p:cNvPr>
          <p:cNvSpPr>
            <a:spLocks noGrp="1"/>
          </p:cNvSpPr>
          <p:nvPr>
            <p:ph type="sldNum" sz="quarter" idx="12"/>
          </p:nvPr>
        </p:nvSpPr>
        <p:spPr/>
        <p:txBody>
          <a:bodyPr/>
          <a:lstStyle/>
          <a:p>
            <a:fld id="{97BF2E21-1858-3E4E-BBFF-D40A8D2F2DFF}" type="slidenum">
              <a:rPr lang="en-US" smtClean="0"/>
              <a:t>82</a:t>
            </a:fld>
            <a:endParaRPr lang="en-US"/>
          </a:p>
        </p:txBody>
      </p:sp>
      <p:sp>
        <p:nvSpPr>
          <p:cNvPr id="5" name="Text Placeholder 4">
            <a:extLst>
              <a:ext uri="{FF2B5EF4-FFF2-40B4-BE49-F238E27FC236}">
                <a16:creationId xmlns:a16="http://schemas.microsoft.com/office/drawing/2014/main" id="{23345336-59E6-8194-0162-A17F46303F75}"/>
              </a:ext>
            </a:extLst>
          </p:cNvPr>
          <p:cNvSpPr>
            <a:spLocks noGrp="1"/>
          </p:cNvSpPr>
          <p:nvPr>
            <p:ph type="body" sz="quarter" idx="13"/>
          </p:nvPr>
        </p:nvSpPr>
        <p:spPr/>
        <p:txBody>
          <a:bodyPr/>
          <a:lstStyle/>
          <a:p>
            <a:r>
              <a:rPr lang="en-US" dirty="0"/>
              <a:t>Process Roundup</a:t>
            </a:r>
            <a:endParaRPr lang="en-AU" dirty="0"/>
          </a:p>
        </p:txBody>
      </p:sp>
      <p:sp>
        <p:nvSpPr>
          <p:cNvPr id="6" name="Footer Placeholder 5">
            <a:extLst>
              <a:ext uri="{FF2B5EF4-FFF2-40B4-BE49-F238E27FC236}">
                <a16:creationId xmlns:a16="http://schemas.microsoft.com/office/drawing/2014/main" id="{46B5E66A-12F8-00CC-F02C-61C5BE8C531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7" name="Picture 6" descr="Text&#10;&#10;Description automatically generated">
            <a:extLst>
              <a:ext uri="{FF2B5EF4-FFF2-40B4-BE49-F238E27FC236}">
                <a16:creationId xmlns:a16="http://schemas.microsoft.com/office/drawing/2014/main" id="{F53A9D31-C38C-8F62-B49B-391E69047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925467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294EB8-2675-5745-8045-E2025B7D22D3}"/>
              </a:ext>
            </a:extLst>
          </p:cNvPr>
          <p:cNvSpPr>
            <a:spLocks noGrp="1"/>
          </p:cNvSpPr>
          <p:nvPr>
            <p:ph type="body" sz="quarter" idx="13"/>
          </p:nvPr>
        </p:nvSpPr>
        <p:spPr/>
        <p:txBody>
          <a:bodyPr/>
          <a:lstStyle/>
          <a:p>
            <a:r>
              <a:rPr lang="en-US" dirty="0"/>
              <a:t>State of Code Review 2017</a:t>
            </a:r>
          </a:p>
          <a:p>
            <a:endParaRPr lang="en-US" dirty="0"/>
          </a:p>
        </p:txBody>
      </p:sp>
      <p:pic>
        <p:nvPicPr>
          <p:cNvPr id="5" name="Google Shape;112;p19">
            <a:extLst>
              <a:ext uri="{FF2B5EF4-FFF2-40B4-BE49-F238E27FC236}">
                <a16:creationId xmlns:a16="http://schemas.microsoft.com/office/drawing/2014/main" id="{3CED3D38-CB71-0748-B1F3-D1F7F4D01B65}"/>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2043441" y="445031"/>
            <a:ext cx="4991005" cy="3729747"/>
          </a:xfrm>
          <a:prstGeom prst="rect">
            <a:avLst/>
          </a:prstGeom>
          <a:noFill/>
          <a:ln>
            <a:noFill/>
          </a:ln>
        </p:spPr>
      </p:pic>
      <p:sp>
        <p:nvSpPr>
          <p:cNvPr id="7" name="Footer Placeholder 6">
            <a:extLst>
              <a:ext uri="{FF2B5EF4-FFF2-40B4-BE49-F238E27FC236}">
                <a16:creationId xmlns:a16="http://schemas.microsoft.com/office/drawing/2014/main" id="{D3C4C2F9-0F5B-43C0-5CE6-776A0F9A64A3}"/>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8" name="Slide Number Placeholder 7">
            <a:extLst>
              <a:ext uri="{FF2B5EF4-FFF2-40B4-BE49-F238E27FC236}">
                <a16:creationId xmlns:a16="http://schemas.microsoft.com/office/drawing/2014/main" id="{9E033E7F-D30C-6EB0-AD64-9EEC82DD27EC}"/>
              </a:ext>
            </a:extLst>
          </p:cNvPr>
          <p:cNvSpPr>
            <a:spLocks noGrp="1"/>
          </p:cNvSpPr>
          <p:nvPr>
            <p:ph type="sldNum" sz="quarter" idx="12"/>
          </p:nvPr>
        </p:nvSpPr>
        <p:spPr/>
        <p:txBody>
          <a:bodyPr/>
          <a:lstStyle/>
          <a:p>
            <a:fld id="{10A01DC5-1685-4615-8240-15192985C6A2}" type="slidenum">
              <a:rPr lang="en-AU" smtClean="0"/>
              <a:pPr/>
              <a:t>83</a:t>
            </a:fld>
            <a:endParaRPr lang="en-AU"/>
          </a:p>
        </p:txBody>
      </p:sp>
      <p:pic>
        <p:nvPicPr>
          <p:cNvPr id="9" name="Picture 8" descr="Text&#10;&#10;Description automatically generated">
            <a:extLst>
              <a:ext uri="{FF2B5EF4-FFF2-40B4-BE49-F238E27FC236}">
                <a16:creationId xmlns:a16="http://schemas.microsoft.com/office/drawing/2014/main" id="{649AF18E-30D5-B7F6-A328-472784DEA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1006160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BBCBCF-FDCC-3A47-B684-ABC643A7DF84}"/>
              </a:ext>
            </a:extLst>
          </p:cNvPr>
          <p:cNvSpPr>
            <a:spLocks noGrp="1"/>
          </p:cNvSpPr>
          <p:nvPr>
            <p:ph type="sldNum" sz="quarter" idx="12"/>
          </p:nvPr>
        </p:nvSpPr>
        <p:spPr/>
        <p:txBody>
          <a:bodyPr/>
          <a:lstStyle/>
          <a:p>
            <a:fld id="{97BF2E21-1858-3E4E-BBFF-D40A8D2F2DFF}" type="slidenum">
              <a:rPr lang="en-US" smtClean="0"/>
              <a:t>84</a:t>
            </a:fld>
            <a:endParaRPr lang="en-US"/>
          </a:p>
        </p:txBody>
      </p:sp>
      <p:sp>
        <p:nvSpPr>
          <p:cNvPr id="13" name="Text Placeholder 12">
            <a:extLst>
              <a:ext uri="{FF2B5EF4-FFF2-40B4-BE49-F238E27FC236}">
                <a16:creationId xmlns:a16="http://schemas.microsoft.com/office/drawing/2014/main" id="{816C298E-6872-F8AF-A7FA-DB9CEE08A459}"/>
              </a:ext>
            </a:extLst>
          </p:cNvPr>
          <p:cNvSpPr>
            <a:spLocks noGrp="1"/>
          </p:cNvSpPr>
          <p:nvPr>
            <p:ph type="body" sz="quarter" idx="13"/>
          </p:nvPr>
        </p:nvSpPr>
        <p:spPr/>
        <p:txBody>
          <a:bodyPr/>
          <a:lstStyle/>
          <a:p>
            <a:r>
              <a:rPr lang="en-US" dirty="0"/>
              <a:t>History of CI</a:t>
            </a:r>
            <a:endParaRPr lang="en-AU" dirty="0"/>
          </a:p>
        </p:txBody>
      </p:sp>
      <p:sp>
        <p:nvSpPr>
          <p:cNvPr id="5" name="Google Shape;185;p21">
            <a:extLst>
              <a:ext uri="{FF2B5EF4-FFF2-40B4-BE49-F238E27FC236}">
                <a16:creationId xmlns:a16="http://schemas.microsoft.com/office/drawing/2014/main" id="{6463874A-9D01-A048-AB3A-CB1091999501}"/>
              </a:ext>
            </a:extLst>
          </p:cNvPr>
          <p:cNvSpPr txBox="1">
            <a:spLocks/>
          </p:cNvSpPr>
          <p:nvPr/>
        </p:nvSpPr>
        <p:spPr>
          <a:xfrm>
            <a:off x="2341818" y="1269748"/>
            <a:ext cx="5567050" cy="3055544"/>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67"/>
              </a:spcBef>
              <a:spcAft>
                <a:spcPts val="0"/>
              </a:spcAft>
              <a:buClr>
                <a:schemeClr val="dk2"/>
              </a:buClr>
              <a:buSzPts val="1800"/>
              <a:buFont typeface="Open Sans Light"/>
              <a:buChar char="●"/>
              <a:defRPr sz="1800" b="0" i="0" u="none" strike="noStrike" cap="none" baseline="0">
                <a:solidFill>
                  <a:schemeClr val="tx2"/>
                </a:solidFill>
                <a:latin typeface="Open Sans Light"/>
                <a:ea typeface="Open Sans Light"/>
                <a:cs typeface="Open Sans Light"/>
                <a:sym typeface="Open Sans Light"/>
              </a:defRPr>
            </a:lvl1pPr>
            <a:lvl2pPr marL="914400" marR="0" lvl="1" indent="-317500" algn="l" rtl="0">
              <a:lnSpc>
                <a:spcPct val="115000"/>
              </a:lnSpc>
              <a:spcBef>
                <a:spcPts val="1067"/>
              </a:spcBef>
              <a:spcAft>
                <a:spcPts val="0"/>
              </a:spcAft>
              <a:buClr>
                <a:schemeClr val="dk2"/>
              </a:buClr>
              <a:buSzPts val="1400"/>
              <a:buFont typeface="Open Sans Light"/>
              <a:buChar char="○"/>
              <a:defRPr sz="1867" b="0" i="0" u="none" strike="noStrike" cap="none" baseline="0">
                <a:solidFill>
                  <a:schemeClr val="tx2"/>
                </a:solidFill>
                <a:latin typeface="Open Sans Light"/>
                <a:ea typeface="Open Sans Light"/>
                <a:cs typeface="Open Sans Light"/>
                <a:sym typeface="Open Sans Light"/>
              </a:defRPr>
            </a:lvl2pPr>
            <a:lvl3pPr marL="1371600" marR="0" lvl="2" indent="-317500" algn="l" rtl="0">
              <a:lnSpc>
                <a:spcPct val="115000"/>
              </a:lnSpc>
              <a:spcBef>
                <a:spcPts val="1067"/>
              </a:spcBef>
              <a:spcAft>
                <a:spcPts val="0"/>
              </a:spcAft>
              <a:buClr>
                <a:schemeClr val="dk2"/>
              </a:buClr>
              <a:buSzPts val="1400"/>
              <a:buFont typeface="Open Sans Light"/>
              <a:buChar char="■"/>
              <a:defRPr sz="1867" b="0" i="0" u="none" strike="noStrike" cap="none" baseline="0">
                <a:solidFill>
                  <a:schemeClr val="tx2"/>
                </a:solidFill>
                <a:latin typeface="Open Sans Light"/>
                <a:ea typeface="Open Sans Light"/>
                <a:cs typeface="Open Sans Light"/>
                <a:sym typeface="Open Sans Light"/>
              </a:defRPr>
            </a:lvl3pPr>
            <a:lvl4pPr marL="1828800" marR="0" lvl="3" indent="-317500" algn="l" rtl="0">
              <a:lnSpc>
                <a:spcPct val="115000"/>
              </a:lnSpc>
              <a:spcBef>
                <a:spcPts val="1067"/>
              </a:spcBef>
              <a:spcAft>
                <a:spcPts val="0"/>
              </a:spcAft>
              <a:buClr>
                <a:schemeClr val="dk2"/>
              </a:buClr>
              <a:buSzPts val="1400"/>
              <a:buFont typeface="Open Sans Light"/>
              <a:buChar char="●"/>
              <a:defRPr sz="1867" b="0" i="0" u="none" strike="noStrike" cap="none" baseline="0">
                <a:solidFill>
                  <a:schemeClr val="tx2"/>
                </a:solidFill>
                <a:latin typeface="Open Sans Light"/>
                <a:ea typeface="Open Sans Light"/>
                <a:cs typeface="Open Sans Light"/>
                <a:sym typeface="Open Sans Light"/>
              </a:defRPr>
            </a:lvl4pPr>
            <a:lvl5pPr marL="2286000" marR="0" lvl="4" indent="-317500" algn="l" rtl="0">
              <a:lnSpc>
                <a:spcPct val="115000"/>
              </a:lnSpc>
              <a:spcBef>
                <a:spcPts val="1067"/>
              </a:spcBef>
              <a:spcAft>
                <a:spcPts val="0"/>
              </a:spcAft>
              <a:buClr>
                <a:schemeClr val="dk2"/>
              </a:buClr>
              <a:buSzPts val="1400"/>
              <a:buFont typeface="Open Sans Light"/>
              <a:buChar char="○"/>
              <a:defRPr sz="1867" b="0" i="0" u="none" strike="noStrike" cap="none" baseline="0">
                <a:solidFill>
                  <a:schemeClr val="tx2"/>
                </a:solidFill>
                <a:latin typeface="Open Sans Light"/>
                <a:ea typeface="Open Sans Light"/>
                <a:cs typeface="Open Sans Light"/>
                <a:sym typeface="Open Sans Light"/>
              </a:defRPr>
            </a:lvl5pPr>
            <a:lvl6pPr marL="2743200" marR="0" lvl="5" indent="-317500" algn="l" rtl="0">
              <a:lnSpc>
                <a:spcPct val="115000"/>
              </a:lnSpc>
              <a:spcBef>
                <a:spcPts val="1600"/>
              </a:spcBef>
              <a:spcAft>
                <a:spcPts val="0"/>
              </a:spcAft>
              <a:buClr>
                <a:schemeClr val="dk2"/>
              </a:buClr>
              <a:buSzPts val="1400"/>
              <a:buFont typeface="Open Sans Light"/>
              <a:buChar char="■"/>
              <a:defRPr sz="1867" b="0" i="0" u="none" strike="noStrike" cap="none">
                <a:solidFill>
                  <a:schemeClr val="dk2"/>
                </a:solidFill>
                <a:latin typeface="Open Sans Light"/>
                <a:ea typeface="Open Sans Light"/>
                <a:cs typeface="Open Sans Light"/>
                <a:sym typeface="Open Sans Light"/>
              </a:defRPr>
            </a:lvl6pPr>
            <a:lvl7pPr marL="3200400" marR="0" lvl="6" indent="-317500" algn="l" rtl="0">
              <a:lnSpc>
                <a:spcPct val="115000"/>
              </a:lnSpc>
              <a:spcBef>
                <a:spcPts val="1600"/>
              </a:spcBef>
              <a:spcAft>
                <a:spcPts val="0"/>
              </a:spcAft>
              <a:buClr>
                <a:schemeClr val="dk2"/>
              </a:buClr>
              <a:buSzPts val="1400"/>
              <a:buFont typeface="Open Sans Light"/>
              <a:buChar char="●"/>
              <a:defRPr sz="1867" b="0" i="0" u="none" strike="noStrike" cap="none">
                <a:solidFill>
                  <a:schemeClr val="dk2"/>
                </a:solidFill>
                <a:latin typeface="Open Sans Light"/>
                <a:ea typeface="Open Sans Light"/>
                <a:cs typeface="Open Sans Light"/>
                <a:sym typeface="Open Sans Light"/>
              </a:defRPr>
            </a:lvl7pPr>
            <a:lvl8pPr marL="3657600" marR="0" lvl="7" indent="-317500" algn="l" rtl="0">
              <a:lnSpc>
                <a:spcPct val="115000"/>
              </a:lnSpc>
              <a:spcBef>
                <a:spcPts val="1600"/>
              </a:spcBef>
              <a:spcAft>
                <a:spcPts val="0"/>
              </a:spcAft>
              <a:buClr>
                <a:schemeClr val="dk2"/>
              </a:buClr>
              <a:buSzPts val="1400"/>
              <a:buFont typeface="Open Sans Light"/>
              <a:buChar char="○"/>
              <a:defRPr sz="1867" b="0" i="0" u="none" strike="noStrike" cap="none">
                <a:solidFill>
                  <a:schemeClr val="dk2"/>
                </a:solidFill>
                <a:latin typeface="Open Sans Light"/>
                <a:ea typeface="Open Sans Light"/>
                <a:cs typeface="Open Sans Light"/>
                <a:sym typeface="Open Sans Light"/>
              </a:defRPr>
            </a:lvl8pPr>
            <a:lvl9pPr marL="4114800" marR="0" lvl="8" indent="-317500" algn="l" rtl="0">
              <a:lnSpc>
                <a:spcPct val="115000"/>
              </a:lnSpc>
              <a:spcBef>
                <a:spcPts val="1600"/>
              </a:spcBef>
              <a:spcAft>
                <a:spcPts val="1600"/>
              </a:spcAft>
              <a:buClr>
                <a:schemeClr val="dk2"/>
              </a:buClr>
              <a:buSzPts val="1400"/>
              <a:buFont typeface="Open Sans Light"/>
              <a:buChar char="■"/>
              <a:defRPr sz="1867" b="0" i="0" u="none" strike="noStrike" cap="none">
                <a:solidFill>
                  <a:schemeClr val="dk2"/>
                </a:solidFill>
                <a:latin typeface="Open Sans Light"/>
                <a:ea typeface="Open Sans Light"/>
                <a:cs typeface="Open Sans Light"/>
                <a:sym typeface="Open Sans Light"/>
              </a:defRPr>
            </a:lvl9pPr>
          </a:lstStyle>
          <a:p>
            <a:pPr marL="0" indent="0">
              <a:spcBef>
                <a:spcPts val="1800"/>
              </a:spcBef>
              <a:buClr>
                <a:schemeClr val="dk1"/>
              </a:buClr>
              <a:buSzPts val="1100"/>
              <a:buNone/>
            </a:pPr>
            <a:r>
              <a:rPr lang="en-US" sz="1650" dirty="0"/>
              <a:t>(1999) Extreme Programming (XP) rule: “Integrate Often”</a:t>
            </a:r>
          </a:p>
          <a:p>
            <a:pPr marL="0" indent="0">
              <a:spcBef>
                <a:spcPts val="1800"/>
              </a:spcBef>
              <a:buClr>
                <a:schemeClr val="dk1"/>
              </a:buClr>
              <a:buSzPts val="1100"/>
              <a:buNone/>
            </a:pPr>
            <a:r>
              <a:rPr lang="en-US" sz="1650" dirty="0"/>
              <a:t>(2000) Martin Fowler posts “Continuous Integration” blog</a:t>
            </a:r>
          </a:p>
          <a:p>
            <a:pPr marL="0" indent="0">
              <a:spcBef>
                <a:spcPts val="1800"/>
              </a:spcBef>
              <a:buClr>
                <a:schemeClr val="dk1"/>
              </a:buClr>
              <a:buSzPts val="1100"/>
              <a:buNone/>
            </a:pPr>
            <a:r>
              <a:rPr lang="en-US" sz="1650" dirty="0"/>
              <a:t>(2001) First CI tool</a:t>
            </a:r>
          </a:p>
          <a:p>
            <a:pPr marL="0" indent="0">
              <a:spcBef>
                <a:spcPts val="1800"/>
              </a:spcBef>
              <a:buClr>
                <a:schemeClr val="dk1"/>
              </a:buClr>
              <a:buSzPts val="1100"/>
              <a:buNone/>
            </a:pPr>
            <a:r>
              <a:rPr lang="en-US" sz="1650" dirty="0"/>
              <a:t>(2005) Hudson/Jenkins</a:t>
            </a:r>
          </a:p>
          <a:p>
            <a:pPr marL="0" indent="0">
              <a:spcBef>
                <a:spcPts val="1800"/>
              </a:spcBef>
              <a:buNone/>
            </a:pPr>
            <a:r>
              <a:rPr lang="en-US" sz="1650" dirty="0"/>
              <a:t>(2011) Travis CI </a:t>
            </a:r>
          </a:p>
          <a:p>
            <a:pPr marL="0" indent="0">
              <a:spcBef>
                <a:spcPts val="1800"/>
              </a:spcBef>
              <a:spcAft>
                <a:spcPts val="1200"/>
              </a:spcAft>
              <a:buNone/>
            </a:pPr>
            <a:r>
              <a:rPr lang="en-US" sz="1650" dirty="0"/>
              <a:t>(2019) GitHub Actions </a:t>
            </a:r>
          </a:p>
        </p:txBody>
      </p:sp>
      <p:pic>
        <p:nvPicPr>
          <p:cNvPr id="6" name="Google Shape;187;p21">
            <a:extLst>
              <a:ext uri="{FF2B5EF4-FFF2-40B4-BE49-F238E27FC236}">
                <a16:creationId xmlns:a16="http://schemas.microsoft.com/office/drawing/2014/main" id="{77774348-E197-0648-ACAA-CF3D88DE3F2C}"/>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763380" y="1552455"/>
            <a:ext cx="506683" cy="295200"/>
          </a:xfrm>
          <a:prstGeom prst="rect">
            <a:avLst/>
          </a:prstGeom>
          <a:noFill/>
          <a:ln>
            <a:noFill/>
          </a:ln>
        </p:spPr>
      </p:pic>
      <p:pic>
        <p:nvPicPr>
          <p:cNvPr id="7" name="Google Shape;188;p21">
            <a:extLst>
              <a:ext uri="{FF2B5EF4-FFF2-40B4-BE49-F238E27FC236}">
                <a16:creationId xmlns:a16="http://schemas.microsoft.com/office/drawing/2014/main" id="{86690649-F98C-5D4C-B8B5-3FAF744CAF03}"/>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30376" y="1982742"/>
            <a:ext cx="385519" cy="385519"/>
          </a:xfrm>
          <a:prstGeom prst="rect">
            <a:avLst/>
          </a:prstGeom>
          <a:noFill/>
          <a:ln>
            <a:noFill/>
          </a:ln>
        </p:spPr>
      </p:pic>
      <p:pic>
        <p:nvPicPr>
          <p:cNvPr id="8" name="Google Shape;189;p21">
            <a:extLst>
              <a:ext uri="{FF2B5EF4-FFF2-40B4-BE49-F238E27FC236}">
                <a16:creationId xmlns:a16="http://schemas.microsoft.com/office/drawing/2014/main" id="{9973B761-68D3-4945-B471-E6810E3EA32D}"/>
              </a:ext>
            </a:extLst>
          </p:cNvPr>
          <p:cNvPicPr preferRelativeResize="0"/>
          <p:nvPr/>
        </p:nvPicPr>
        <p:blipFill>
          <a:blip r:embed="rId4">
            <a:alphaModFix/>
          </a:blip>
          <a:stretch>
            <a:fillRect/>
          </a:stretch>
        </p:blipFill>
        <p:spPr>
          <a:xfrm>
            <a:off x="1448532" y="2571321"/>
            <a:ext cx="821531" cy="178594"/>
          </a:xfrm>
          <a:prstGeom prst="rect">
            <a:avLst/>
          </a:prstGeom>
          <a:noFill/>
          <a:ln>
            <a:noFill/>
          </a:ln>
        </p:spPr>
      </p:pic>
      <p:pic>
        <p:nvPicPr>
          <p:cNvPr id="9" name="Google Shape;190;p21">
            <a:extLst>
              <a:ext uri="{FF2B5EF4-FFF2-40B4-BE49-F238E27FC236}">
                <a16:creationId xmlns:a16="http://schemas.microsoft.com/office/drawing/2014/main" id="{2AD00772-5A82-FA4B-A227-64A9E03F345F}"/>
              </a:ext>
            </a:extLst>
          </p:cNvPr>
          <p:cNvPicPr preferRelativeResize="0"/>
          <p:nvPr/>
        </p:nvPicPr>
        <p:blipFill>
          <a:blip r:embed="rId5">
            <a:alphaModFix/>
          </a:blip>
          <a:stretch>
            <a:fillRect/>
          </a:stretch>
        </p:blipFill>
        <p:spPr>
          <a:xfrm>
            <a:off x="1333886" y="2972785"/>
            <a:ext cx="992981" cy="314325"/>
          </a:xfrm>
          <a:prstGeom prst="rect">
            <a:avLst/>
          </a:prstGeom>
          <a:noFill/>
          <a:ln>
            <a:noFill/>
          </a:ln>
        </p:spPr>
      </p:pic>
      <p:pic>
        <p:nvPicPr>
          <p:cNvPr id="10" name="Google Shape;191;p21">
            <a:extLst>
              <a:ext uri="{FF2B5EF4-FFF2-40B4-BE49-F238E27FC236}">
                <a16:creationId xmlns:a16="http://schemas.microsoft.com/office/drawing/2014/main" id="{DB1BA6DB-7AEB-DB4F-8155-298B42390134}"/>
              </a:ext>
            </a:extLst>
          </p:cNvPr>
          <p:cNvPicPr preferRelativeResize="0"/>
          <p:nvPr/>
        </p:nvPicPr>
        <p:blipFill>
          <a:blip r:embed="rId6">
            <a:alphaModFix/>
          </a:blip>
          <a:stretch>
            <a:fillRect/>
          </a:stretch>
        </p:blipFill>
        <p:spPr>
          <a:xfrm>
            <a:off x="1306135" y="3469042"/>
            <a:ext cx="1021556" cy="321469"/>
          </a:xfrm>
          <a:prstGeom prst="rect">
            <a:avLst/>
          </a:prstGeom>
          <a:noFill/>
          <a:ln>
            <a:noFill/>
          </a:ln>
        </p:spPr>
      </p:pic>
      <p:pic>
        <p:nvPicPr>
          <p:cNvPr id="11" name="Google Shape;192;p21">
            <a:extLst>
              <a:ext uri="{FF2B5EF4-FFF2-40B4-BE49-F238E27FC236}">
                <a16:creationId xmlns:a16="http://schemas.microsoft.com/office/drawing/2014/main" id="{7B358D80-6900-4640-99F9-4A7A9A331CE9}"/>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681688" y="3894368"/>
            <a:ext cx="631875" cy="459311"/>
          </a:xfrm>
          <a:prstGeom prst="rect">
            <a:avLst/>
          </a:prstGeom>
          <a:noFill/>
          <a:ln>
            <a:noFill/>
          </a:ln>
        </p:spPr>
      </p:pic>
      <p:sp>
        <p:nvSpPr>
          <p:cNvPr id="14" name="Footer Placeholder 13">
            <a:extLst>
              <a:ext uri="{FF2B5EF4-FFF2-40B4-BE49-F238E27FC236}">
                <a16:creationId xmlns:a16="http://schemas.microsoft.com/office/drawing/2014/main" id="{DBD1E506-891D-9217-6892-45997D98199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15" name="Picture 14" descr="Text&#10;&#10;Description automatically generated">
            <a:extLst>
              <a:ext uri="{FF2B5EF4-FFF2-40B4-BE49-F238E27FC236}">
                <a16:creationId xmlns:a16="http://schemas.microsoft.com/office/drawing/2014/main" id="{FCE563F7-2311-474B-6875-8A55676CB9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1927184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3" name="Google Shape;103;p17"/>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85</a:t>
            </a:fld>
            <a:endParaRPr/>
          </a:p>
        </p:txBody>
      </p:sp>
      <p:sp>
        <p:nvSpPr>
          <p:cNvPr id="4" name="Text Placeholder 3">
            <a:extLst>
              <a:ext uri="{FF2B5EF4-FFF2-40B4-BE49-F238E27FC236}">
                <a16:creationId xmlns:a16="http://schemas.microsoft.com/office/drawing/2014/main" id="{BA3B2D70-4875-04D5-CAEF-A95E1D19AE3B}"/>
              </a:ext>
            </a:extLst>
          </p:cNvPr>
          <p:cNvSpPr>
            <a:spLocks noGrp="1"/>
          </p:cNvSpPr>
          <p:nvPr>
            <p:ph type="body" sz="quarter" idx="13"/>
          </p:nvPr>
        </p:nvSpPr>
        <p:spPr/>
        <p:txBody>
          <a:bodyPr/>
          <a:lstStyle/>
          <a:p>
            <a:r>
              <a:rPr lang="en" dirty="0"/>
              <a:t>CI/CD Pipeline overview</a:t>
            </a:r>
            <a:endParaRPr lang="en-AU" dirty="0"/>
          </a:p>
        </p:txBody>
      </p:sp>
      <p:sp>
        <p:nvSpPr>
          <p:cNvPr id="104" name="Google Shape;104;p17"/>
          <p:cNvSpPr/>
          <p:nvPr/>
        </p:nvSpPr>
        <p:spPr>
          <a:xfrm>
            <a:off x="1376775" y="1507294"/>
            <a:ext cx="2107350" cy="91665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2250">
                <a:latin typeface="Consolas"/>
                <a:ea typeface="Consolas"/>
                <a:cs typeface="Consolas"/>
                <a:sym typeface="Consolas"/>
              </a:rPr>
              <a:t>Code Edit</a:t>
            </a:r>
            <a:endParaRPr sz="2250">
              <a:latin typeface="Consolas"/>
              <a:ea typeface="Consolas"/>
              <a:cs typeface="Consolas"/>
              <a:sym typeface="Consolas"/>
            </a:endParaRPr>
          </a:p>
        </p:txBody>
      </p:sp>
      <p:sp>
        <p:nvSpPr>
          <p:cNvPr id="105" name="Google Shape;105;p17"/>
          <p:cNvSpPr/>
          <p:nvPr/>
        </p:nvSpPr>
        <p:spPr>
          <a:xfrm>
            <a:off x="5659883" y="1507294"/>
            <a:ext cx="2107350" cy="91665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2250">
                <a:latin typeface="Consolas"/>
                <a:ea typeface="Consolas"/>
                <a:cs typeface="Consolas"/>
                <a:sym typeface="Consolas"/>
              </a:rPr>
              <a:t>Tests Run</a:t>
            </a:r>
            <a:endParaRPr sz="2250">
              <a:latin typeface="Consolas"/>
              <a:ea typeface="Consolas"/>
              <a:cs typeface="Consolas"/>
              <a:sym typeface="Consolas"/>
            </a:endParaRPr>
          </a:p>
        </p:txBody>
      </p:sp>
      <p:sp>
        <p:nvSpPr>
          <p:cNvPr id="106" name="Google Shape;106;p17"/>
          <p:cNvSpPr/>
          <p:nvPr/>
        </p:nvSpPr>
        <p:spPr>
          <a:xfrm>
            <a:off x="5659875" y="2969794"/>
            <a:ext cx="2107350" cy="91665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2250">
                <a:latin typeface="Consolas"/>
                <a:ea typeface="Consolas"/>
                <a:cs typeface="Consolas"/>
                <a:sym typeface="Consolas"/>
              </a:rPr>
              <a:t>Code Merged</a:t>
            </a:r>
            <a:endParaRPr sz="2250">
              <a:latin typeface="Consolas"/>
              <a:ea typeface="Consolas"/>
              <a:cs typeface="Consolas"/>
              <a:sym typeface="Consolas"/>
            </a:endParaRPr>
          </a:p>
        </p:txBody>
      </p:sp>
      <p:sp>
        <p:nvSpPr>
          <p:cNvPr id="107" name="Google Shape;107;p17"/>
          <p:cNvSpPr/>
          <p:nvPr/>
        </p:nvSpPr>
        <p:spPr>
          <a:xfrm>
            <a:off x="1376775" y="2969794"/>
            <a:ext cx="2175750" cy="91665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 sz="2250">
                <a:latin typeface="Consolas"/>
                <a:ea typeface="Consolas"/>
                <a:cs typeface="Consolas"/>
                <a:sym typeface="Consolas"/>
              </a:rPr>
              <a:t>Code Deployed</a:t>
            </a:r>
            <a:endParaRPr sz="2250">
              <a:latin typeface="Consolas"/>
              <a:ea typeface="Consolas"/>
              <a:cs typeface="Consolas"/>
              <a:sym typeface="Consolas"/>
            </a:endParaRPr>
          </a:p>
        </p:txBody>
      </p:sp>
      <p:cxnSp>
        <p:nvCxnSpPr>
          <p:cNvPr id="108" name="Google Shape;108;p17"/>
          <p:cNvCxnSpPr>
            <a:stCxn id="104" idx="3"/>
            <a:endCxn id="105" idx="1"/>
          </p:cNvCxnSpPr>
          <p:nvPr/>
        </p:nvCxnSpPr>
        <p:spPr>
          <a:xfrm>
            <a:off x="3484125" y="1965619"/>
            <a:ext cx="2175750" cy="0"/>
          </a:xfrm>
          <a:prstGeom prst="straightConnector1">
            <a:avLst/>
          </a:prstGeom>
          <a:noFill/>
          <a:ln w="28575" cap="flat" cmpd="sng">
            <a:solidFill>
              <a:schemeClr val="tx2"/>
            </a:solidFill>
            <a:prstDash val="solid"/>
            <a:round/>
            <a:headEnd type="none" w="med" len="med"/>
            <a:tailEnd type="triangle" w="med" len="med"/>
          </a:ln>
        </p:spPr>
      </p:cxnSp>
      <p:cxnSp>
        <p:nvCxnSpPr>
          <p:cNvPr id="109" name="Google Shape;109;p17"/>
          <p:cNvCxnSpPr>
            <a:stCxn id="105" idx="2"/>
            <a:endCxn id="106" idx="0"/>
          </p:cNvCxnSpPr>
          <p:nvPr/>
        </p:nvCxnSpPr>
        <p:spPr>
          <a:xfrm>
            <a:off x="6713558" y="2423944"/>
            <a:ext cx="0" cy="545850"/>
          </a:xfrm>
          <a:prstGeom prst="straightConnector1">
            <a:avLst/>
          </a:prstGeom>
          <a:noFill/>
          <a:ln w="28575" cap="flat" cmpd="sng">
            <a:solidFill>
              <a:schemeClr val="tx2"/>
            </a:solidFill>
            <a:prstDash val="solid"/>
            <a:round/>
            <a:headEnd type="none" w="med" len="med"/>
            <a:tailEnd type="triangle" w="med" len="med"/>
          </a:ln>
        </p:spPr>
      </p:cxnSp>
      <p:cxnSp>
        <p:nvCxnSpPr>
          <p:cNvPr id="110" name="Google Shape;110;p17"/>
          <p:cNvCxnSpPr>
            <a:stCxn id="106" idx="1"/>
            <a:endCxn id="107" idx="3"/>
          </p:cNvCxnSpPr>
          <p:nvPr/>
        </p:nvCxnSpPr>
        <p:spPr>
          <a:xfrm rot="10800000">
            <a:off x="3552525" y="3428119"/>
            <a:ext cx="2107350" cy="0"/>
          </a:xfrm>
          <a:prstGeom prst="straightConnector1">
            <a:avLst/>
          </a:prstGeom>
          <a:noFill/>
          <a:ln w="28575" cap="flat" cmpd="sng">
            <a:solidFill>
              <a:schemeClr val="tx2"/>
            </a:solidFill>
            <a:prstDash val="solid"/>
            <a:round/>
            <a:headEnd type="none" w="med" len="med"/>
            <a:tailEnd type="triangle" w="med" len="med"/>
          </a:ln>
        </p:spPr>
      </p:cxnSp>
      <p:sp>
        <p:nvSpPr>
          <p:cNvPr id="5" name="Footer Placeholder 4">
            <a:extLst>
              <a:ext uri="{FF2B5EF4-FFF2-40B4-BE49-F238E27FC236}">
                <a16:creationId xmlns:a16="http://schemas.microsoft.com/office/drawing/2014/main" id="{CA83EDA0-84D7-7D20-B7D0-3CDBC3CF6D2C}"/>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Text&#10;&#10;Description automatically generated">
            <a:extLst>
              <a:ext uri="{FF2B5EF4-FFF2-40B4-BE49-F238E27FC236}">
                <a16:creationId xmlns:a16="http://schemas.microsoft.com/office/drawing/2014/main" id="{5ACFA41E-4952-24FE-930E-9F42E387D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7850302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9"/>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86</a:t>
            </a:fld>
            <a:endParaRPr/>
          </a:p>
        </p:txBody>
      </p:sp>
      <p:sp>
        <p:nvSpPr>
          <p:cNvPr id="3" name="Text Placeholder 2">
            <a:extLst>
              <a:ext uri="{FF2B5EF4-FFF2-40B4-BE49-F238E27FC236}">
                <a16:creationId xmlns:a16="http://schemas.microsoft.com/office/drawing/2014/main" id="{1430325D-4F13-A453-6619-D07444147DCD}"/>
              </a:ext>
            </a:extLst>
          </p:cNvPr>
          <p:cNvSpPr>
            <a:spLocks noGrp="1"/>
          </p:cNvSpPr>
          <p:nvPr>
            <p:ph type="body" sz="quarter" idx="13"/>
          </p:nvPr>
        </p:nvSpPr>
        <p:spPr/>
        <p:txBody>
          <a:bodyPr/>
          <a:lstStyle/>
          <a:p>
            <a:r>
              <a:rPr lang="en-AU" dirty="0" err="1"/>
              <a:t>Github</a:t>
            </a:r>
            <a:r>
              <a:rPr lang="en-AU" dirty="0"/>
              <a:t> Flow</a:t>
            </a:r>
            <a:endParaRPr lang="en-AU" dirty="0">
              <a:solidFill>
                <a:srgbClr val="93C47D"/>
              </a:solidFill>
            </a:endParaRPr>
          </a:p>
        </p:txBody>
      </p:sp>
      <p:pic>
        <p:nvPicPr>
          <p:cNvPr id="123" name="Google Shape;123;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24388" y="1555463"/>
            <a:ext cx="411525" cy="411525"/>
          </a:xfrm>
          <a:prstGeom prst="rect">
            <a:avLst/>
          </a:prstGeom>
          <a:solidFill>
            <a:schemeClr val="tx2"/>
          </a:solidFill>
          <a:ln>
            <a:noFill/>
          </a:ln>
        </p:spPr>
      </p:pic>
      <p:pic>
        <p:nvPicPr>
          <p:cNvPr id="124" name="Google Shape;124;p19"/>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324388" y="3621651"/>
            <a:ext cx="411525" cy="365801"/>
          </a:xfrm>
          <a:prstGeom prst="rect">
            <a:avLst/>
          </a:prstGeom>
          <a:solidFill>
            <a:schemeClr val="tx2"/>
          </a:solidFill>
          <a:ln>
            <a:noFill/>
          </a:ln>
        </p:spPr>
      </p:pic>
      <p:cxnSp>
        <p:nvCxnSpPr>
          <p:cNvPr id="125" name="Google Shape;125;p19"/>
          <p:cNvCxnSpPr/>
          <p:nvPr/>
        </p:nvCxnSpPr>
        <p:spPr>
          <a:xfrm>
            <a:off x="1838175" y="3930638"/>
            <a:ext cx="5121450" cy="0"/>
          </a:xfrm>
          <a:prstGeom prst="straightConnector1">
            <a:avLst/>
          </a:prstGeom>
          <a:noFill/>
          <a:ln w="28575" cap="flat" cmpd="sng">
            <a:solidFill>
              <a:schemeClr val="tx2"/>
            </a:solidFill>
            <a:prstDash val="solid"/>
            <a:round/>
            <a:headEnd type="none" w="med" len="med"/>
            <a:tailEnd type="none" w="med" len="med"/>
          </a:ln>
        </p:spPr>
      </p:cxnSp>
      <p:cxnSp>
        <p:nvCxnSpPr>
          <p:cNvPr id="126" name="Google Shape;126;p19"/>
          <p:cNvCxnSpPr/>
          <p:nvPr/>
        </p:nvCxnSpPr>
        <p:spPr>
          <a:xfrm>
            <a:off x="1838175" y="1700100"/>
            <a:ext cx="4930875" cy="675"/>
          </a:xfrm>
          <a:prstGeom prst="straightConnector1">
            <a:avLst/>
          </a:prstGeom>
          <a:noFill/>
          <a:ln w="28575" cap="flat" cmpd="sng">
            <a:solidFill>
              <a:schemeClr val="tx2"/>
            </a:solidFill>
            <a:prstDash val="solid"/>
            <a:round/>
            <a:headEnd type="none" w="med" len="med"/>
            <a:tailEnd type="none" w="med" len="med"/>
          </a:ln>
        </p:spPr>
      </p:cxnSp>
      <p:pic>
        <p:nvPicPr>
          <p:cNvPr id="127" name="Google Shape;127;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46869" y="3054346"/>
            <a:ext cx="190068" cy="253418"/>
          </a:xfrm>
          <a:prstGeom prst="rect">
            <a:avLst/>
          </a:prstGeom>
          <a:solidFill>
            <a:schemeClr val="tx2"/>
          </a:solidFill>
          <a:ln>
            <a:noFill/>
          </a:ln>
        </p:spPr>
      </p:pic>
      <p:cxnSp>
        <p:nvCxnSpPr>
          <p:cNvPr id="128" name="Google Shape;128;p19"/>
          <p:cNvCxnSpPr/>
          <p:nvPr/>
        </p:nvCxnSpPr>
        <p:spPr>
          <a:xfrm>
            <a:off x="2651249" y="2098904"/>
            <a:ext cx="0" cy="912600"/>
          </a:xfrm>
          <a:prstGeom prst="straightConnector1">
            <a:avLst/>
          </a:prstGeom>
          <a:noFill/>
          <a:ln w="19050" cap="flat" cmpd="sng">
            <a:solidFill>
              <a:schemeClr val="accent1"/>
            </a:solidFill>
            <a:prstDash val="solid"/>
            <a:round/>
            <a:headEnd type="none" w="med" len="med"/>
            <a:tailEnd type="triangle" w="med" len="med"/>
          </a:ln>
        </p:spPr>
      </p:cxnSp>
      <p:sp>
        <p:nvSpPr>
          <p:cNvPr id="129" name="Google Shape;129;p19"/>
          <p:cNvSpPr/>
          <p:nvPr/>
        </p:nvSpPr>
        <p:spPr>
          <a:xfrm>
            <a:off x="2592188" y="1644396"/>
            <a:ext cx="106650" cy="113625"/>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30" name="Google Shape;130;p19"/>
          <p:cNvSpPr/>
          <p:nvPr/>
        </p:nvSpPr>
        <p:spPr>
          <a:xfrm>
            <a:off x="2593894" y="3873829"/>
            <a:ext cx="106650" cy="113625"/>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pic>
        <p:nvPicPr>
          <p:cNvPr id="131" name="Google Shape;131;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2546869" y="1822445"/>
            <a:ext cx="190068" cy="253418"/>
          </a:xfrm>
          <a:prstGeom prst="rect">
            <a:avLst/>
          </a:prstGeom>
          <a:solidFill>
            <a:schemeClr val="tx2"/>
          </a:solidFill>
          <a:ln>
            <a:noFill/>
          </a:ln>
        </p:spPr>
      </p:pic>
      <p:sp>
        <p:nvSpPr>
          <p:cNvPr id="132" name="Google Shape;132;p19"/>
          <p:cNvSpPr txBox="1"/>
          <p:nvPr/>
        </p:nvSpPr>
        <p:spPr>
          <a:xfrm>
            <a:off x="6991344" y="3760787"/>
            <a:ext cx="1195611" cy="216000"/>
          </a:xfrm>
          <a:prstGeom prst="rect">
            <a:avLst/>
          </a:prstGeom>
          <a:noFill/>
          <a:ln>
            <a:noFill/>
          </a:ln>
        </p:spPr>
        <p:txBody>
          <a:bodyPr spcFirstLastPara="1" wrap="square" lIns="68569" tIns="68569" rIns="68569" bIns="68569" anchor="t" anchorCtr="0">
            <a:noAutofit/>
          </a:bodyPr>
          <a:lstStyle/>
          <a:p>
            <a:r>
              <a:rPr lang="en" sz="1350" dirty="0">
                <a:solidFill>
                  <a:schemeClr val="tx2"/>
                </a:solidFill>
                <a:latin typeface="Open Sans Light"/>
                <a:ea typeface="Open Sans Light"/>
                <a:cs typeface="Open Sans Light"/>
                <a:sym typeface="Open Sans Light"/>
              </a:rPr>
              <a:t>Working Dir</a:t>
            </a:r>
            <a:endParaRPr sz="1350" dirty="0">
              <a:solidFill>
                <a:schemeClr val="tx2"/>
              </a:solidFill>
              <a:latin typeface="Open Sans Light"/>
              <a:ea typeface="Open Sans Light"/>
              <a:cs typeface="Open Sans Light"/>
              <a:sym typeface="Open Sans Light"/>
            </a:endParaRPr>
          </a:p>
        </p:txBody>
      </p:sp>
      <p:cxnSp>
        <p:nvCxnSpPr>
          <p:cNvPr id="133" name="Google Shape;133;p19"/>
          <p:cNvCxnSpPr/>
          <p:nvPr/>
        </p:nvCxnSpPr>
        <p:spPr>
          <a:xfrm>
            <a:off x="1844525" y="3702038"/>
            <a:ext cx="5121450" cy="0"/>
          </a:xfrm>
          <a:prstGeom prst="straightConnector1">
            <a:avLst/>
          </a:prstGeom>
          <a:noFill/>
          <a:ln w="28575" cap="flat" cmpd="sng">
            <a:solidFill>
              <a:schemeClr val="tx2"/>
            </a:solidFill>
            <a:prstDash val="solid"/>
            <a:round/>
            <a:headEnd type="none" w="med" len="med"/>
            <a:tailEnd type="none" w="med" len="med"/>
          </a:ln>
        </p:spPr>
      </p:cxnSp>
      <p:sp>
        <p:nvSpPr>
          <p:cNvPr id="134" name="Google Shape;134;p19"/>
          <p:cNvSpPr txBox="1"/>
          <p:nvPr/>
        </p:nvSpPr>
        <p:spPr>
          <a:xfrm>
            <a:off x="6991344" y="3528447"/>
            <a:ext cx="1740660" cy="216000"/>
          </a:xfrm>
          <a:prstGeom prst="rect">
            <a:avLst/>
          </a:prstGeom>
          <a:noFill/>
          <a:ln>
            <a:noFill/>
          </a:ln>
        </p:spPr>
        <p:txBody>
          <a:bodyPr spcFirstLastPara="1" wrap="square" lIns="68569" tIns="68569" rIns="68569" bIns="68569" anchor="t" anchorCtr="0">
            <a:noAutofit/>
          </a:bodyPr>
          <a:lstStyle/>
          <a:p>
            <a:r>
              <a:rPr lang="en" sz="1350" dirty="0">
                <a:solidFill>
                  <a:schemeClr val="tx2"/>
                </a:solidFill>
                <a:latin typeface="Open Sans Light"/>
                <a:ea typeface="Open Sans Light"/>
                <a:cs typeface="Open Sans Light"/>
                <a:sym typeface="Open Sans Light"/>
              </a:rPr>
              <a:t>Staging Area</a:t>
            </a:r>
            <a:endParaRPr sz="1350" dirty="0">
              <a:solidFill>
                <a:schemeClr val="tx2"/>
              </a:solidFill>
              <a:latin typeface="Open Sans Light"/>
              <a:ea typeface="Open Sans Light"/>
              <a:cs typeface="Open Sans Light"/>
              <a:sym typeface="Open Sans Light"/>
            </a:endParaRPr>
          </a:p>
        </p:txBody>
      </p:sp>
      <p:cxnSp>
        <p:nvCxnSpPr>
          <p:cNvPr id="135" name="Google Shape;135;p19"/>
          <p:cNvCxnSpPr/>
          <p:nvPr/>
        </p:nvCxnSpPr>
        <p:spPr>
          <a:xfrm>
            <a:off x="1838175" y="3473438"/>
            <a:ext cx="5121450" cy="0"/>
          </a:xfrm>
          <a:prstGeom prst="straightConnector1">
            <a:avLst/>
          </a:prstGeom>
          <a:noFill/>
          <a:ln w="28575" cap="flat" cmpd="sng">
            <a:solidFill>
              <a:schemeClr val="tx2"/>
            </a:solidFill>
            <a:prstDash val="solid"/>
            <a:round/>
            <a:headEnd type="none" w="med" len="med"/>
            <a:tailEnd type="none" w="med" len="med"/>
          </a:ln>
        </p:spPr>
      </p:cxnSp>
      <p:sp>
        <p:nvSpPr>
          <p:cNvPr id="136" name="Google Shape;136;p19"/>
          <p:cNvSpPr/>
          <p:nvPr/>
        </p:nvSpPr>
        <p:spPr>
          <a:xfrm>
            <a:off x="2593894" y="3416629"/>
            <a:ext cx="106650" cy="113625"/>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37" name="Google Shape;137;p19"/>
          <p:cNvSpPr txBox="1"/>
          <p:nvPr/>
        </p:nvSpPr>
        <p:spPr>
          <a:xfrm>
            <a:off x="6991344" y="3303587"/>
            <a:ext cx="1522523" cy="216000"/>
          </a:xfrm>
          <a:prstGeom prst="rect">
            <a:avLst/>
          </a:prstGeom>
          <a:noFill/>
          <a:ln>
            <a:noFill/>
          </a:ln>
        </p:spPr>
        <p:txBody>
          <a:bodyPr spcFirstLastPara="1" wrap="square" lIns="68569" tIns="68569" rIns="68569" bIns="68569" anchor="t" anchorCtr="0">
            <a:noAutofit/>
          </a:bodyPr>
          <a:lstStyle/>
          <a:p>
            <a:r>
              <a:rPr lang="en" sz="1350" dirty="0">
                <a:solidFill>
                  <a:schemeClr val="tx2"/>
                </a:solidFill>
                <a:latin typeface="Open Sans Light"/>
                <a:ea typeface="Open Sans Light"/>
                <a:cs typeface="Open Sans Light"/>
                <a:sym typeface="Open Sans Light"/>
              </a:rPr>
              <a:t>Local Repo</a:t>
            </a:r>
            <a:endParaRPr sz="1350" dirty="0">
              <a:solidFill>
                <a:schemeClr val="tx2"/>
              </a:solidFill>
              <a:latin typeface="Open Sans Light"/>
              <a:ea typeface="Open Sans Light"/>
              <a:cs typeface="Open Sans Light"/>
              <a:sym typeface="Open Sans Light"/>
            </a:endParaRPr>
          </a:p>
        </p:txBody>
      </p:sp>
      <p:sp>
        <p:nvSpPr>
          <p:cNvPr id="138" name="Google Shape;138;p19"/>
          <p:cNvSpPr txBox="1"/>
          <p:nvPr/>
        </p:nvSpPr>
        <p:spPr>
          <a:xfrm>
            <a:off x="6807208" y="1531931"/>
            <a:ext cx="1308681" cy="216000"/>
          </a:xfrm>
          <a:prstGeom prst="rect">
            <a:avLst/>
          </a:prstGeom>
          <a:noFill/>
          <a:ln>
            <a:noFill/>
          </a:ln>
        </p:spPr>
        <p:txBody>
          <a:bodyPr spcFirstLastPara="1" wrap="square" lIns="68569" tIns="68569" rIns="68569" bIns="68569" anchor="t" anchorCtr="0">
            <a:noAutofit/>
          </a:bodyPr>
          <a:lstStyle/>
          <a:p>
            <a:r>
              <a:rPr lang="en" sz="1350" dirty="0">
                <a:solidFill>
                  <a:schemeClr val="tx2"/>
                </a:solidFill>
                <a:latin typeface="Open Sans Light"/>
                <a:ea typeface="Open Sans Light"/>
                <a:cs typeface="Open Sans Light"/>
                <a:sym typeface="Open Sans Light"/>
              </a:rPr>
              <a:t>Remote Master</a:t>
            </a:r>
            <a:endParaRPr sz="1350" dirty="0">
              <a:solidFill>
                <a:schemeClr val="tx2"/>
              </a:solidFill>
              <a:latin typeface="Open Sans Light"/>
              <a:ea typeface="Open Sans Light"/>
              <a:cs typeface="Open Sans Light"/>
              <a:sym typeface="Open Sans Light"/>
            </a:endParaRPr>
          </a:p>
        </p:txBody>
      </p:sp>
      <p:sp>
        <p:nvSpPr>
          <p:cNvPr id="139" name="Google Shape;139;p19"/>
          <p:cNvSpPr/>
          <p:nvPr/>
        </p:nvSpPr>
        <p:spPr>
          <a:xfrm>
            <a:off x="3508294" y="3873829"/>
            <a:ext cx="106650" cy="113625"/>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40" name="Google Shape;140;p19"/>
          <p:cNvSpPr/>
          <p:nvPr/>
        </p:nvSpPr>
        <p:spPr>
          <a:xfrm>
            <a:off x="3508294" y="3645229"/>
            <a:ext cx="106650" cy="113625"/>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cxnSp>
        <p:nvCxnSpPr>
          <p:cNvPr id="141" name="Google Shape;141;p19"/>
          <p:cNvCxnSpPr/>
          <p:nvPr/>
        </p:nvCxnSpPr>
        <p:spPr>
          <a:xfrm rot="10800000">
            <a:off x="3561619" y="3758854"/>
            <a:ext cx="0" cy="114975"/>
          </a:xfrm>
          <a:prstGeom prst="straightConnector1">
            <a:avLst/>
          </a:prstGeom>
          <a:noFill/>
          <a:ln w="9525" cap="flat" cmpd="sng">
            <a:solidFill>
              <a:schemeClr val="dk2"/>
            </a:solidFill>
            <a:prstDash val="solid"/>
            <a:round/>
            <a:headEnd type="none" w="med" len="med"/>
            <a:tailEnd type="triangle" w="med" len="med"/>
          </a:ln>
        </p:spPr>
      </p:cxnSp>
      <p:sp>
        <p:nvSpPr>
          <p:cNvPr id="142" name="Google Shape;142;p19"/>
          <p:cNvSpPr/>
          <p:nvPr/>
        </p:nvSpPr>
        <p:spPr>
          <a:xfrm>
            <a:off x="3508294" y="3416629"/>
            <a:ext cx="106650" cy="113625"/>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cxnSp>
        <p:nvCxnSpPr>
          <p:cNvPr id="143" name="Google Shape;143;p19"/>
          <p:cNvCxnSpPr/>
          <p:nvPr/>
        </p:nvCxnSpPr>
        <p:spPr>
          <a:xfrm rot="10800000">
            <a:off x="3561619" y="3530254"/>
            <a:ext cx="0" cy="114975"/>
          </a:xfrm>
          <a:prstGeom prst="straightConnector1">
            <a:avLst/>
          </a:prstGeom>
          <a:noFill/>
          <a:ln w="9525" cap="flat" cmpd="sng">
            <a:solidFill>
              <a:schemeClr val="dk2"/>
            </a:solidFill>
            <a:prstDash val="solid"/>
            <a:round/>
            <a:headEnd type="none" w="med" len="med"/>
            <a:tailEnd type="triangle" w="med" len="med"/>
          </a:ln>
        </p:spPr>
      </p:cxnSp>
      <p:cxnSp>
        <p:nvCxnSpPr>
          <p:cNvPr id="144" name="Google Shape;144;p19"/>
          <p:cNvCxnSpPr/>
          <p:nvPr/>
        </p:nvCxnSpPr>
        <p:spPr>
          <a:xfrm>
            <a:off x="2761069" y="1701998"/>
            <a:ext cx="278550" cy="178650"/>
          </a:xfrm>
          <a:prstGeom prst="curvedConnector3">
            <a:avLst>
              <a:gd name="adj1" fmla="val 50000"/>
            </a:avLst>
          </a:prstGeom>
          <a:noFill/>
          <a:ln w="28575" cap="flat" cmpd="sng">
            <a:solidFill>
              <a:schemeClr val="tx2"/>
            </a:solidFill>
            <a:prstDash val="solid"/>
            <a:round/>
            <a:headEnd type="none" w="med" len="med"/>
            <a:tailEnd type="none" w="med" len="med"/>
          </a:ln>
        </p:spPr>
      </p:cxnSp>
      <p:cxnSp>
        <p:nvCxnSpPr>
          <p:cNvPr id="145" name="Google Shape;145;p19"/>
          <p:cNvCxnSpPr/>
          <p:nvPr/>
        </p:nvCxnSpPr>
        <p:spPr>
          <a:xfrm rot="10800000" flipH="1">
            <a:off x="3036047" y="1876927"/>
            <a:ext cx="3746925" cy="4950"/>
          </a:xfrm>
          <a:prstGeom prst="straightConnector1">
            <a:avLst/>
          </a:prstGeom>
          <a:noFill/>
          <a:ln w="28575" cap="flat" cmpd="sng">
            <a:solidFill>
              <a:schemeClr val="tx2"/>
            </a:solidFill>
            <a:prstDash val="solid"/>
            <a:round/>
            <a:headEnd type="none" w="med" len="med"/>
            <a:tailEnd type="none" w="med" len="med"/>
          </a:ln>
        </p:spPr>
      </p:cxnSp>
      <p:sp>
        <p:nvSpPr>
          <p:cNvPr id="146" name="Google Shape;146;p19"/>
          <p:cNvSpPr/>
          <p:nvPr/>
        </p:nvSpPr>
        <p:spPr>
          <a:xfrm>
            <a:off x="3508294" y="1823573"/>
            <a:ext cx="106650" cy="113625"/>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cxnSp>
        <p:nvCxnSpPr>
          <p:cNvPr id="147" name="Google Shape;147;p19"/>
          <p:cNvCxnSpPr>
            <a:endCxn id="146" idx="4"/>
          </p:cNvCxnSpPr>
          <p:nvPr/>
        </p:nvCxnSpPr>
        <p:spPr>
          <a:xfrm rot="10800000">
            <a:off x="3561619" y="1937198"/>
            <a:ext cx="0" cy="1479375"/>
          </a:xfrm>
          <a:prstGeom prst="straightConnector1">
            <a:avLst/>
          </a:prstGeom>
          <a:noFill/>
          <a:ln w="9525" cap="flat" cmpd="sng">
            <a:solidFill>
              <a:schemeClr val="tx2"/>
            </a:solidFill>
            <a:prstDash val="solid"/>
            <a:round/>
            <a:headEnd type="none" w="med" len="med"/>
            <a:tailEnd type="triangle" w="med" len="med"/>
          </a:ln>
        </p:spPr>
      </p:cxnSp>
      <p:cxnSp>
        <p:nvCxnSpPr>
          <p:cNvPr id="148" name="Google Shape;148;p19"/>
          <p:cNvCxnSpPr/>
          <p:nvPr/>
        </p:nvCxnSpPr>
        <p:spPr>
          <a:xfrm>
            <a:off x="2822494" y="3102131"/>
            <a:ext cx="578025" cy="0"/>
          </a:xfrm>
          <a:prstGeom prst="straightConnector1">
            <a:avLst/>
          </a:prstGeom>
          <a:noFill/>
          <a:ln w="28575" cap="flat" cmpd="sng">
            <a:solidFill>
              <a:schemeClr val="tx2"/>
            </a:solidFill>
            <a:prstDash val="solid"/>
            <a:round/>
            <a:headEnd type="none" w="med" len="med"/>
            <a:tailEnd type="none" w="med" len="med"/>
          </a:ln>
        </p:spPr>
      </p:cxnSp>
      <p:cxnSp>
        <p:nvCxnSpPr>
          <p:cNvPr id="149" name="Google Shape;149;p19"/>
          <p:cNvCxnSpPr/>
          <p:nvPr/>
        </p:nvCxnSpPr>
        <p:spPr>
          <a:xfrm>
            <a:off x="2932519" y="3100388"/>
            <a:ext cx="278550" cy="178650"/>
          </a:xfrm>
          <a:prstGeom prst="curvedConnector3">
            <a:avLst>
              <a:gd name="adj1" fmla="val 50000"/>
            </a:avLst>
          </a:prstGeom>
          <a:noFill/>
          <a:ln w="28575" cap="flat" cmpd="sng">
            <a:solidFill>
              <a:schemeClr val="tx2"/>
            </a:solidFill>
            <a:prstDash val="solid"/>
            <a:round/>
            <a:headEnd type="none" w="med" len="med"/>
            <a:tailEnd type="none" w="med" len="med"/>
          </a:ln>
        </p:spPr>
      </p:cxnSp>
      <p:cxnSp>
        <p:nvCxnSpPr>
          <p:cNvPr id="150" name="Google Shape;150;p19"/>
          <p:cNvCxnSpPr/>
          <p:nvPr/>
        </p:nvCxnSpPr>
        <p:spPr>
          <a:xfrm>
            <a:off x="3207497" y="3280266"/>
            <a:ext cx="192825" cy="0"/>
          </a:xfrm>
          <a:prstGeom prst="straightConnector1">
            <a:avLst/>
          </a:prstGeom>
          <a:noFill/>
          <a:ln w="28575" cap="flat" cmpd="sng">
            <a:solidFill>
              <a:schemeClr val="tx2"/>
            </a:solidFill>
            <a:prstDash val="solid"/>
            <a:round/>
            <a:headEnd type="none" w="med" len="med"/>
            <a:tailEnd type="none" w="med" len="med"/>
          </a:ln>
        </p:spPr>
      </p:cxnSp>
      <p:sp>
        <p:nvSpPr>
          <p:cNvPr id="151" name="Google Shape;151;p19"/>
          <p:cNvSpPr txBox="1"/>
          <p:nvPr/>
        </p:nvSpPr>
        <p:spPr>
          <a:xfrm>
            <a:off x="3390894" y="2939256"/>
            <a:ext cx="895275" cy="216000"/>
          </a:xfrm>
          <a:prstGeom prst="rect">
            <a:avLst/>
          </a:prstGeom>
          <a:noFill/>
          <a:ln>
            <a:noFill/>
          </a:ln>
        </p:spPr>
        <p:txBody>
          <a:bodyPr spcFirstLastPara="1" wrap="square" lIns="68569" tIns="68569" rIns="68569" bIns="68569" anchor="t" anchorCtr="0">
            <a:noAutofit/>
          </a:bodyPr>
          <a:lstStyle/>
          <a:p>
            <a:r>
              <a:rPr lang="en" sz="1350">
                <a:solidFill>
                  <a:srgbClr val="CCCCCC"/>
                </a:solidFill>
                <a:latin typeface="Open Sans Light"/>
                <a:ea typeface="Open Sans Light"/>
                <a:cs typeface="Open Sans Light"/>
                <a:sym typeface="Open Sans Light"/>
              </a:rPr>
              <a:t>Master</a:t>
            </a:r>
            <a:endParaRPr sz="1350">
              <a:solidFill>
                <a:srgbClr val="CCCCCC"/>
              </a:solidFill>
              <a:latin typeface="Open Sans Light"/>
              <a:ea typeface="Open Sans Light"/>
              <a:cs typeface="Open Sans Light"/>
              <a:sym typeface="Open Sans Light"/>
            </a:endParaRPr>
          </a:p>
        </p:txBody>
      </p:sp>
      <p:sp>
        <p:nvSpPr>
          <p:cNvPr id="152" name="Google Shape;152;p19"/>
          <p:cNvSpPr txBox="1"/>
          <p:nvPr/>
        </p:nvSpPr>
        <p:spPr>
          <a:xfrm>
            <a:off x="3383757" y="3103556"/>
            <a:ext cx="1687622" cy="216000"/>
          </a:xfrm>
          <a:prstGeom prst="rect">
            <a:avLst/>
          </a:prstGeom>
          <a:noFill/>
          <a:ln>
            <a:noFill/>
          </a:ln>
        </p:spPr>
        <p:txBody>
          <a:bodyPr spcFirstLastPara="1" wrap="square" lIns="68569" tIns="68569" rIns="68569" bIns="68569" anchor="t" anchorCtr="0">
            <a:noAutofit/>
          </a:bodyPr>
          <a:lstStyle/>
          <a:p>
            <a:r>
              <a:rPr lang="en" sz="1350" dirty="0" err="1">
                <a:solidFill>
                  <a:schemeClr val="tx2"/>
                </a:solidFill>
                <a:latin typeface="Open Sans Light"/>
                <a:ea typeface="Open Sans Light"/>
                <a:cs typeface="Open Sans Light"/>
                <a:sym typeface="Open Sans Light"/>
              </a:rPr>
              <a:t>featureName</a:t>
            </a:r>
            <a:endParaRPr sz="1350" dirty="0">
              <a:solidFill>
                <a:schemeClr val="tx2"/>
              </a:solidFill>
              <a:latin typeface="Open Sans Light"/>
              <a:ea typeface="Open Sans Light"/>
              <a:cs typeface="Open Sans Light"/>
              <a:sym typeface="Open Sans Light"/>
            </a:endParaRPr>
          </a:p>
        </p:txBody>
      </p:sp>
      <p:sp>
        <p:nvSpPr>
          <p:cNvPr id="153" name="Google Shape;153;p19"/>
          <p:cNvSpPr txBox="1"/>
          <p:nvPr/>
        </p:nvSpPr>
        <p:spPr>
          <a:xfrm>
            <a:off x="7464427" y="1693591"/>
            <a:ext cx="1852790" cy="216000"/>
          </a:xfrm>
          <a:prstGeom prst="rect">
            <a:avLst/>
          </a:prstGeom>
          <a:noFill/>
          <a:ln>
            <a:noFill/>
          </a:ln>
        </p:spPr>
        <p:txBody>
          <a:bodyPr spcFirstLastPara="1" wrap="square" lIns="68569" tIns="68569" rIns="68569" bIns="68569" anchor="t" anchorCtr="0">
            <a:noAutofit/>
          </a:bodyPr>
          <a:lstStyle/>
          <a:p>
            <a:r>
              <a:rPr lang="en" sz="1350" dirty="0" err="1">
                <a:solidFill>
                  <a:schemeClr val="tx2"/>
                </a:solidFill>
                <a:latin typeface="Open Sans Light"/>
                <a:ea typeface="Open Sans Light"/>
                <a:cs typeface="Open Sans Light"/>
                <a:sym typeface="Open Sans Light"/>
              </a:rPr>
              <a:t>featureName</a:t>
            </a:r>
            <a:endParaRPr sz="1350" dirty="0">
              <a:solidFill>
                <a:schemeClr val="tx2"/>
              </a:solidFill>
              <a:latin typeface="Open Sans Light"/>
              <a:ea typeface="Open Sans Light"/>
              <a:cs typeface="Open Sans Light"/>
              <a:sym typeface="Open Sans Light"/>
            </a:endParaRPr>
          </a:p>
        </p:txBody>
      </p:sp>
      <p:sp>
        <p:nvSpPr>
          <p:cNvPr id="154" name="Google Shape;154;p19"/>
          <p:cNvSpPr/>
          <p:nvPr/>
        </p:nvSpPr>
        <p:spPr>
          <a:xfrm>
            <a:off x="3965494" y="3873829"/>
            <a:ext cx="106650" cy="113625"/>
          </a:xfrm>
          <a:prstGeom prst="ellipse">
            <a:avLst/>
          </a:prstGeom>
          <a:solidFill>
            <a:srgbClr val="CC412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55" name="Google Shape;155;p19"/>
          <p:cNvSpPr/>
          <p:nvPr/>
        </p:nvSpPr>
        <p:spPr>
          <a:xfrm>
            <a:off x="3965494" y="3645229"/>
            <a:ext cx="106650" cy="113625"/>
          </a:xfrm>
          <a:prstGeom prst="ellipse">
            <a:avLst/>
          </a:prstGeom>
          <a:solidFill>
            <a:srgbClr val="CC412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56" name="Google Shape;156;p19"/>
          <p:cNvSpPr/>
          <p:nvPr/>
        </p:nvSpPr>
        <p:spPr>
          <a:xfrm>
            <a:off x="3965494" y="3416629"/>
            <a:ext cx="106650" cy="113625"/>
          </a:xfrm>
          <a:prstGeom prst="ellipse">
            <a:avLst/>
          </a:prstGeom>
          <a:solidFill>
            <a:srgbClr val="CC412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57" name="Google Shape;157;p19"/>
          <p:cNvSpPr/>
          <p:nvPr/>
        </p:nvSpPr>
        <p:spPr>
          <a:xfrm>
            <a:off x="3965494" y="1823573"/>
            <a:ext cx="106650" cy="113625"/>
          </a:xfrm>
          <a:prstGeom prst="ellipse">
            <a:avLst/>
          </a:prstGeom>
          <a:solidFill>
            <a:srgbClr val="CC4125"/>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cxnSp>
        <p:nvCxnSpPr>
          <p:cNvPr id="158" name="Google Shape;158;p19"/>
          <p:cNvCxnSpPr>
            <a:endCxn id="157" idx="4"/>
          </p:cNvCxnSpPr>
          <p:nvPr/>
        </p:nvCxnSpPr>
        <p:spPr>
          <a:xfrm rot="10800000">
            <a:off x="4018819" y="1937198"/>
            <a:ext cx="0" cy="1479375"/>
          </a:xfrm>
          <a:prstGeom prst="straightConnector1">
            <a:avLst/>
          </a:prstGeom>
          <a:noFill/>
          <a:ln w="9525" cap="flat" cmpd="sng">
            <a:solidFill>
              <a:schemeClr val="tx2"/>
            </a:solidFill>
            <a:prstDash val="solid"/>
            <a:round/>
            <a:headEnd type="none" w="med" len="med"/>
            <a:tailEnd type="triangle" w="med" len="med"/>
          </a:ln>
        </p:spPr>
      </p:cxnSp>
      <p:sp>
        <p:nvSpPr>
          <p:cNvPr id="159" name="Google Shape;159;p19"/>
          <p:cNvSpPr/>
          <p:nvPr/>
        </p:nvSpPr>
        <p:spPr>
          <a:xfrm>
            <a:off x="4708444" y="3873829"/>
            <a:ext cx="106650" cy="113625"/>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0" name="Google Shape;160;p19"/>
          <p:cNvSpPr/>
          <p:nvPr/>
        </p:nvSpPr>
        <p:spPr>
          <a:xfrm>
            <a:off x="4708444" y="3645229"/>
            <a:ext cx="106650" cy="113625"/>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1" name="Google Shape;161;p19"/>
          <p:cNvSpPr/>
          <p:nvPr/>
        </p:nvSpPr>
        <p:spPr>
          <a:xfrm>
            <a:off x="4708444" y="3416629"/>
            <a:ext cx="106650" cy="113625"/>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2" name="Google Shape;162;p19"/>
          <p:cNvSpPr/>
          <p:nvPr/>
        </p:nvSpPr>
        <p:spPr>
          <a:xfrm>
            <a:off x="4708444" y="1823573"/>
            <a:ext cx="106650" cy="113625"/>
          </a:xfrm>
          <a:prstGeom prst="ellipse">
            <a:avLst/>
          </a:prstGeom>
          <a:solidFill>
            <a:srgbClr val="6FA8DC"/>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cxnSp>
        <p:nvCxnSpPr>
          <p:cNvPr id="163" name="Google Shape;163;p19"/>
          <p:cNvCxnSpPr>
            <a:endCxn id="162" idx="4"/>
          </p:cNvCxnSpPr>
          <p:nvPr/>
        </p:nvCxnSpPr>
        <p:spPr>
          <a:xfrm rot="10800000">
            <a:off x="4761769" y="1937198"/>
            <a:ext cx="0" cy="1479375"/>
          </a:xfrm>
          <a:prstGeom prst="straightConnector1">
            <a:avLst/>
          </a:prstGeom>
          <a:noFill/>
          <a:ln w="9525" cap="flat" cmpd="sng">
            <a:solidFill>
              <a:schemeClr val="tx2"/>
            </a:solidFill>
            <a:prstDash val="solid"/>
            <a:round/>
            <a:headEnd type="none" w="med" len="med"/>
            <a:tailEnd type="triangle" w="med" len="med"/>
          </a:ln>
        </p:spPr>
      </p:cxnSp>
      <p:cxnSp>
        <p:nvCxnSpPr>
          <p:cNvPr id="164" name="Google Shape;164;p19"/>
          <p:cNvCxnSpPr/>
          <p:nvPr/>
        </p:nvCxnSpPr>
        <p:spPr>
          <a:xfrm rot="10800000">
            <a:off x="4018819" y="3758854"/>
            <a:ext cx="0" cy="114975"/>
          </a:xfrm>
          <a:prstGeom prst="straightConnector1">
            <a:avLst/>
          </a:prstGeom>
          <a:noFill/>
          <a:ln w="9525" cap="flat" cmpd="sng">
            <a:solidFill>
              <a:schemeClr val="dk2"/>
            </a:solidFill>
            <a:prstDash val="solid"/>
            <a:round/>
            <a:headEnd type="none" w="med" len="med"/>
            <a:tailEnd type="triangle" w="med" len="med"/>
          </a:ln>
        </p:spPr>
      </p:cxnSp>
      <p:cxnSp>
        <p:nvCxnSpPr>
          <p:cNvPr id="165" name="Google Shape;165;p19"/>
          <p:cNvCxnSpPr/>
          <p:nvPr/>
        </p:nvCxnSpPr>
        <p:spPr>
          <a:xfrm rot="10800000">
            <a:off x="4018819" y="3530254"/>
            <a:ext cx="0" cy="114975"/>
          </a:xfrm>
          <a:prstGeom prst="straightConnector1">
            <a:avLst/>
          </a:prstGeom>
          <a:noFill/>
          <a:ln w="9525" cap="flat" cmpd="sng">
            <a:solidFill>
              <a:schemeClr val="dk2"/>
            </a:solidFill>
            <a:prstDash val="solid"/>
            <a:round/>
            <a:headEnd type="none" w="med" len="med"/>
            <a:tailEnd type="triangle" w="med" len="med"/>
          </a:ln>
        </p:spPr>
      </p:cxnSp>
      <p:cxnSp>
        <p:nvCxnSpPr>
          <p:cNvPr id="166" name="Google Shape;166;p19"/>
          <p:cNvCxnSpPr/>
          <p:nvPr/>
        </p:nvCxnSpPr>
        <p:spPr>
          <a:xfrm rot="10800000">
            <a:off x="4761769" y="3758854"/>
            <a:ext cx="0" cy="114975"/>
          </a:xfrm>
          <a:prstGeom prst="straightConnector1">
            <a:avLst/>
          </a:prstGeom>
          <a:noFill/>
          <a:ln w="9525" cap="flat" cmpd="sng">
            <a:solidFill>
              <a:schemeClr val="dk2"/>
            </a:solidFill>
            <a:prstDash val="solid"/>
            <a:round/>
            <a:headEnd type="none" w="med" len="med"/>
            <a:tailEnd type="triangle" w="med" len="med"/>
          </a:ln>
        </p:spPr>
      </p:cxnSp>
      <p:cxnSp>
        <p:nvCxnSpPr>
          <p:cNvPr id="167" name="Google Shape;167;p19"/>
          <p:cNvCxnSpPr/>
          <p:nvPr/>
        </p:nvCxnSpPr>
        <p:spPr>
          <a:xfrm rot="10800000">
            <a:off x="4761769" y="3530254"/>
            <a:ext cx="0" cy="114975"/>
          </a:xfrm>
          <a:prstGeom prst="straightConnector1">
            <a:avLst/>
          </a:prstGeom>
          <a:noFill/>
          <a:ln w="9525" cap="flat" cmpd="sng">
            <a:solidFill>
              <a:schemeClr val="dk2"/>
            </a:solidFill>
            <a:prstDash val="solid"/>
            <a:round/>
            <a:headEnd type="none" w="med" len="med"/>
            <a:tailEnd type="triangle" w="med" len="med"/>
          </a:ln>
        </p:spPr>
      </p:cxnSp>
      <p:sp>
        <p:nvSpPr>
          <p:cNvPr id="168" name="Google Shape;168;p19"/>
          <p:cNvSpPr/>
          <p:nvPr/>
        </p:nvSpPr>
        <p:spPr>
          <a:xfrm>
            <a:off x="4306688" y="1644396"/>
            <a:ext cx="106650" cy="113625"/>
          </a:xfrm>
          <a:prstGeom prst="ellipse">
            <a:avLst/>
          </a:prstGeom>
          <a:solidFill>
            <a:srgbClr val="8E7CC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cxnSp>
        <p:nvCxnSpPr>
          <p:cNvPr id="169" name="Google Shape;169;p19"/>
          <p:cNvCxnSpPr/>
          <p:nvPr/>
        </p:nvCxnSpPr>
        <p:spPr>
          <a:xfrm>
            <a:off x="5014233" y="1695827"/>
            <a:ext cx="0" cy="1720800"/>
          </a:xfrm>
          <a:prstGeom prst="straightConnector1">
            <a:avLst/>
          </a:prstGeom>
          <a:noFill/>
          <a:ln w="9525" cap="flat" cmpd="sng">
            <a:solidFill>
              <a:schemeClr val="tx2"/>
            </a:solidFill>
            <a:prstDash val="solid"/>
            <a:round/>
            <a:headEnd type="none" w="med" len="med"/>
            <a:tailEnd type="triangle" w="med" len="med"/>
          </a:ln>
        </p:spPr>
      </p:cxnSp>
      <p:sp>
        <p:nvSpPr>
          <p:cNvPr id="170" name="Google Shape;170;p19"/>
          <p:cNvSpPr/>
          <p:nvPr/>
        </p:nvSpPr>
        <p:spPr>
          <a:xfrm>
            <a:off x="4983600" y="3416627"/>
            <a:ext cx="106650" cy="113625"/>
          </a:xfrm>
          <a:prstGeom prst="ellipse">
            <a:avLst/>
          </a:prstGeom>
          <a:solidFill>
            <a:srgbClr val="8E7CC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1" name="Google Shape;171;p19"/>
          <p:cNvSpPr/>
          <p:nvPr/>
        </p:nvSpPr>
        <p:spPr>
          <a:xfrm>
            <a:off x="4983600" y="3873827"/>
            <a:ext cx="106650" cy="113625"/>
          </a:xfrm>
          <a:prstGeom prst="ellipse">
            <a:avLst/>
          </a:prstGeom>
          <a:solidFill>
            <a:srgbClr val="8E7CC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cxnSp>
        <p:nvCxnSpPr>
          <p:cNvPr id="172" name="Google Shape;172;p19"/>
          <p:cNvCxnSpPr/>
          <p:nvPr/>
        </p:nvCxnSpPr>
        <p:spPr>
          <a:xfrm rot="10800000">
            <a:off x="5071383" y="1937252"/>
            <a:ext cx="0" cy="1479375"/>
          </a:xfrm>
          <a:prstGeom prst="straightConnector1">
            <a:avLst/>
          </a:prstGeom>
          <a:noFill/>
          <a:ln w="9525" cap="flat" cmpd="sng">
            <a:solidFill>
              <a:schemeClr val="tx2"/>
            </a:solidFill>
            <a:prstDash val="solid"/>
            <a:round/>
            <a:headEnd type="none" w="med" len="med"/>
            <a:tailEnd type="triangle" w="med" len="med"/>
          </a:ln>
        </p:spPr>
      </p:cxnSp>
      <p:sp>
        <p:nvSpPr>
          <p:cNvPr id="173" name="Google Shape;173;p19"/>
          <p:cNvSpPr/>
          <p:nvPr/>
        </p:nvSpPr>
        <p:spPr>
          <a:xfrm>
            <a:off x="5020559" y="1824923"/>
            <a:ext cx="106650" cy="113625"/>
          </a:xfrm>
          <a:prstGeom prst="ellipse">
            <a:avLst/>
          </a:prstGeom>
          <a:solidFill>
            <a:srgbClr val="8E7CC3"/>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4" name="Footer Placeholder 3">
            <a:extLst>
              <a:ext uri="{FF2B5EF4-FFF2-40B4-BE49-F238E27FC236}">
                <a16:creationId xmlns:a16="http://schemas.microsoft.com/office/drawing/2014/main" id="{6B76D4BA-77DE-C9A5-F10F-B56127B00890}"/>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5" name="Picture 4" descr="Text&#10;&#10;Description automatically generated">
            <a:extLst>
              <a:ext uri="{FF2B5EF4-FFF2-40B4-BE49-F238E27FC236}">
                <a16:creationId xmlns:a16="http://schemas.microsoft.com/office/drawing/2014/main" id="{93513001-F2ED-DE73-FEFC-9314499176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2" name="TextBox 1">
            <a:extLst>
              <a:ext uri="{FF2B5EF4-FFF2-40B4-BE49-F238E27FC236}">
                <a16:creationId xmlns:a16="http://schemas.microsoft.com/office/drawing/2014/main" id="{0B93EC16-2577-804E-6714-0D91E3A590F0}"/>
              </a:ext>
            </a:extLst>
          </p:cNvPr>
          <p:cNvSpPr txBox="1"/>
          <p:nvPr/>
        </p:nvSpPr>
        <p:spPr>
          <a:xfrm>
            <a:off x="2433548" y="4364586"/>
            <a:ext cx="6080319" cy="369332"/>
          </a:xfrm>
          <a:prstGeom prst="rect">
            <a:avLst/>
          </a:prstGeom>
          <a:noFill/>
        </p:spPr>
        <p:txBody>
          <a:bodyPr wrap="none" rtlCol="0">
            <a:spAutoFit/>
          </a:bodyPr>
          <a:lstStyle/>
          <a:p>
            <a:r>
              <a:rPr lang="en-AU" dirty="0"/>
              <a:t>https://</a:t>
            </a:r>
            <a:r>
              <a:rPr lang="en-AU" dirty="0" err="1"/>
              <a:t>docs.github.com</a:t>
            </a:r>
            <a:r>
              <a:rPr lang="en-AU" dirty="0"/>
              <a:t>/</a:t>
            </a:r>
            <a:r>
              <a:rPr lang="en-AU" dirty="0" err="1"/>
              <a:t>en</a:t>
            </a:r>
            <a:r>
              <a:rPr lang="en-AU" dirty="0"/>
              <a:t>/get-started/</a:t>
            </a:r>
            <a:r>
              <a:rPr lang="en-AU" dirty="0" err="1"/>
              <a:t>quickstart</a:t>
            </a:r>
            <a:r>
              <a:rPr lang="en-AU" dirty="0"/>
              <a:t>/</a:t>
            </a:r>
            <a:r>
              <a:rPr lang="en-AU" dirty="0" err="1"/>
              <a:t>github</a:t>
            </a:r>
            <a:r>
              <a:rPr lang="en-AU" dirty="0"/>
              <a:t>-flow</a:t>
            </a:r>
          </a:p>
        </p:txBody>
      </p:sp>
    </p:spTree>
    <p:extLst>
      <p:ext uri="{BB962C8B-B14F-4D97-AF65-F5344CB8AC3E}">
        <p14:creationId xmlns:p14="http://schemas.microsoft.com/office/powerpoint/2010/main" val="35179647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3922A0-01C9-614F-93D3-CAB783F28CF0}"/>
              </a:ext>
            </a:extLst>
          </p:cNvPr>
          <p:cNvSpPr>
            <a:spLocks noGrp="1"/>
          </p:cNvSpPr>
          <p:nvPr>
            <p:ph idx="1"/>
          </p:nvPr>
        </p:nvSpPr>
        <p:spPr>
          <a:xfrm>
            <a:off x="1198632" y="1012942"/>
            <a:ext cx="6746736" cy="3299161"/>
          </a:xfrm>
        </p:spPr>
        <p:txBody>
          <a:bodyPr>
            <a:normAutofit/>
          </a:bodyPr>
          <a:lstStyle/>
          <a:p>
            <a:pPr marL="0" indent="0">
              <a:buNone/>
              <a:defRPr sz="5100"/>
            </a:pPr>
            <a:r>
              <a:rPr lang="en-US" sz="3000" dirty="0"/>
              <a:t>Create Pull Request</a:t>
            </a:r>
          </a:p>
          <a:p>
            <a:pPr marL="0" indent="0">
              <a:buNone/>
              <a:defRPr sz="5100"/>
            </a:pPr>
            <a:r>
              <a:rPr lang="en-US" sz="3000" dirty="0"/>
              <a:t>GitHub tells Travis CI build is mergeable</a:t>
            </a:r>
          </a:p>
          <a:p>
            <a:pPr marL="0" indent="0">
              <a:buNone/>
              <a:defRPr sz="5100"/>
            </a:pPr>
            <a:endParaRPr lang="en-US" sz="3000" dirty="0"/>
          </a:p>
          <a:p>
            <a:pPr marL="0" indent="0">
              <a:buNone/>
              <a:defRPr sz="5100"/>
            </a:pPr>
            <a:r>
              <a:rPr lang="en-US" sz="3000" dirty="0"/>
              <a:t>It builds and passes tests</a:t>
            </a:r>
          </a:p>
          <a:p>
            <a:pPr marL="0" indent="0">
              <a:buNone/>
              <a:defRPr sz="5100"/>
            </a:pPr>
            <a:r>
              <a:rPr lang="en-US" sz="3000" dirty="0"/>
              <a:t>Travis updates PR </a:t>
            </a:r>
          </a:p>
          <a:p>
            <a:pPr marL="0" indent="0">
              <a:buNone/>
              <a:defRPr sz="5100"/>
            </a:pPr>
            <a:r>
              <a:rPr lang="en-US" sz="3000" dirty="0"/>
              <a:t>PR is merged</a:t>
            </a:r>
          </a:p>
        </p:txBody>
      </p:sp>
      <p:sp>
        <p:nvSpPr>
          <p:cNvPr id="3" name="Slide Number Placeholder 2">
            <a:extLst>
              <a:ext uri="{FF2B5EF4-FFF2-40B4-BE49-F238E27FC236}">
                <a16:creationId xmlns:a16="http://schemas.microsoft.com/office/drawing/2014/main" id="{74C26AE0-09C5-3847-86FB-A3785357BC33}"/>
              </a:ext>
            </a:extLst>
          </p:cNvPr>
          <p:cNvSpPr>
            <a:spLocks noGrp="1"/>
          </p:cNvSpPr>
          <p:nvPr>
            <p:ph type="sldNum" sz="quarter" idx="12"/>
          </p:nvPr>
        </p:nvSpPr>
        <p:spPr/>
        <p:txBody>
          <a:bodyPr/>
          <a:lstStyle/>
          <a:p>
            <a:fld id="{97BF2E21-1858-3E4E-BBFF-D40A8D2F2DFF}" type="slidenum">
              <a:rPr lang="en-US" smtClean="0"/>
              <a:t>87</a:t>
            </a:fld>
            <a:endParaRPr lang="en-US"/>
          </a:p>
        </p:txBody>
      </p:sp>
      <p:sp>
        <p:nvSpPr>
          <p:cNvPr id="10" name="Text Placeholder 9">
            <a:extLst>
              <a:ext uri="{FF2B5EF4-FFF2-40B4-BE49-F238E27FC236}">
                <a16:creationId xmlns:a16="http://schemas.microsoft.com/office/drawing/2014/main" id="{33F4825B-1175-940D-5D40-AC5E2B7C2C13}"/>
              </a:ext>
            </a:extLst>
          </p:cNvPr>
          <p:cNvSpPr>
            <a:spLocks noGrp="1"/>
          </p:cNvSpPr>
          <p:nvPr>
            <p:ph type="body" sz="quarter" idx="13"/>
          </p:nvPr>
        </p:nvSpPr>
        <p:spPr/>
        <p:txBody>
          <a:bodyPr/>
          <a:lstStyle/>
          <a:p>
            <a:r>
              <a:rPr lang="en-US" dirty="0"/>
              <a:t>Sample CI Workflow</a:t>
            </a:r>
            <a:endParaRPr lang="en-AU" dirty="0"/>
          </a:p>
        </p:txBody>
      </p:sp>
      <p:pic>
        <p:nvPicPr>
          <p:cNvPr id="5" name="image07.png" descr="image07.png">
            <a:extLst>
              <a:ext uri="{FF2B5EF4-FFF2-40B4-BE49-F238E27FC236}">
                <a16:creationId xmlns:a16="http://schemas.microsoft.com/office/drawing/2014/main" id="{12B96F05-C6FC-D64C-8F68-C762C33236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2468" y="1012942"/>
            <a:ext cx="393900" cy="393899"/>
          </a:xfrm>
          <a:prstGeom prst="rect">
            <a:avLst/>
          </a:prstGeom>
          <a:ln w="12700">
            <a:miter lim="400000"/>
          </a:ln>
        </p:spPr>
      </p:pic>
      <p:pic>
        <p:nvPicPr>
          <p:cNvPr id="6" name="image08.png" descr="image08.png">
            <a:extLst>
              <a:ext uri="{FF2B5EF4-FFF2-40B4-BE49-F238E27FC236}">
                <a16:creationId xmlns:a16="http://schemas.microsoft.com/office/drawing/2014/main" id="{3F11D908-11AD-F246-B005-FECDA07191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468" y="1578608"/>
            <a:ext cx="393900" cy="393900"/>
          </a:xfrm>
          <a:prstGeom prst="rect">
            <a:avLst/>
          </a:prstGeom>
          <a:ln w="12700">
            <a:miter lim="400000"/>
          </a:ln>
        </p:spPr>
      </p:pic>
      <p:pic>
        <p:nvPicPr>
          <p:cNvPr id="7" name="image10.png" descr="image10.png">
            <a:extLst>
              <a:ext uri="{FF2B5EF4-FFF2-40B4-BE49-F238E27FC236}">
                <a16:creationId xmlns:a16="http://schemas.microsoft.com/office/drawing/2014/main" id="{1D2852C5-75E0-5442-9BB5-AAF20A628C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468" y="2604689"/>
            <a:ext cx="393900" cy="393900"/>
          </a:xfrm>
          <a:prstGeom prst="rect">
            <a:avLst/>
          </a:prstGeom>
          <a:ln w="12700">
            <a:miter lim="400000"/>
          </a:ln>
        </p:spPr>
      </p:pic>
      <p:pic>
        <p:nvPicPr>
          <p:cNvPr id="8" name="image13.png" descr="image13.png">
            <a:extLst>
              <a:ext uri="{FF2B5EF4-FFF2-40B4-BE49-F238E27FC236}">
                <a16:creationId xmlns:a16="http://schemas.microsoft.com/office/drawing/2014/main" id="{D2E239AE-60B1-9E45-9759-057B0A0F63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2468" y="3143354"/>
            <a:ext cx="393900" cy="393900"/>
          </a:xfrm>
          <a:prstGeom prst="rect">
            <a:avLst/>
          </a:prstGeom>
          <a:ln w="12700">
            <a:miter lim="400000"/>
          </a:ln>
        </p:spPr>
      </p:pic>
      <p:pic>
        <p:nvPicPr>
          <p:cNvPr id="9" name="image17.png" descr="image17.png">
            <a:extLst>
              <a:ext uri="{FF2B5EF4-FFF2-40B4-BE49-F238E27FC236}">
                <a16:creationId xmlns:a16="http://schemas.microsoft.com/office/drawing/2014/main" id="{160170EE-E94D-5F43-9471-178254C4543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2467" y="3727214"/>
            <a:ext cx="393899" cy="393900"/>
          </a:xfrm>
          <a:prstGeom prst="rect">
            <a:avLst/>
          </a:prstGeom>
          <a:ln w="12700">
            <a:miter lim="400000"/>
          </a:ln>
        </p:spPr>
      </p:pic>
      <p:sp>
        <p:nvSpPr>
          <p:cNvPr id="11" name="Footer Placeholder 10">
            <a:extLst>
              <a:ext uri="{FF2B5EF4-FFF2-40B4-BE49-F238E27FC236}">
                <a16:creationId xmlns:a16="http://schemas.microsoft.com/office/drawing/2014/main" id="{AE67F4F1-809F-C944-4782-CB3FAE8E4713}"/>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12" name="Picture 11" descr="Text&#10;&#10;Description automatically generated">
            <a:extLst>
              <a:ext uri="{FF2B5EF4-FFF2-40B4-BE49-F238E27FC236}">
                <a16:creationId xmlns:a16="http://schemas.microsoft.com/office/drawing/2014/main" id="{133B4ED4-183C-27E8-0C1B-F8DC48F65A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
        <p:nvSpPr>
          <p:cNvPr id="4" name="TextBox 3">
            <a:extLst>
              <a:ext uri="{FF2B5EF4-FFF2-40B4-BE49-F238E27FC236}">
                <a16:creationId xmlns:a16="http://schemas.microsoft.com/office/drawing/2014/main" id="{1B61BC25-3003-DAEE-A38A-5AE6BE550A57}"/>
              </a:ext>
            </a:extLst>
          </p:cNvPr>
          <p:cNvSpPr txBox="1"/>
          <p:nvPr/>
        </p:nvSpPr>
        <p:spPr>
          <a:xfrm>
            <a:off x="324000" y="4473459"/>
            <a:ext cx="7977312" cy="307777"/>
          </a:xfrm>
          <a:prstGeom prst="rect">
            <a:avLst/>
          </a:prstGeom>
          <a:noFill/>
        </p:spPr>
        <p:txBody>
          <a:bodyPr wrap="none" rtlCol="0">
            <a:spAutoFit/>
          </a:bodyPr>
          <a:lstStyle/>
          <a:p>
            <a:r>
              <a:rPr lang="en-AU" sz="1400" dirty="0"/>
              <a:t>https://</a:t>
            </a:r>
            <a:r>
              <a:rPr lang="en-AU" sz="1400" dirty="0" err="1"/>
              <a:t>docs.github.com</a:t>
            </a:r>
            <a:r>
              <a:rPr lang="en-AU" sz="1400" dirty="0"/>
              <a:t>/</a:t>
            </a:r>
            <a:r>
              <a:rPr lang="en-AU" sz="1400" dirty="0" err="1"/>
              <a:t>en</a:t>
            </a:r>
            <a:r>
              <a:rPr lang="en-AU" sz="1400" dirty="0"/>
              <a:t>/actions/migrating-to-</a:t>
            </a:r>
            <a:r>
              <a:rPr lang="en-AU" sz="1400" dirty="0" err="1"/>
              <a:t>github</a:t>
            </a:r>
            <a:r>
              <a:rPr lang="en-AU" sz="1400" dirty="0"/>
              <a:t>-actions/migrating-from-</a:t>
            </a:r>
            <a:r>
              <a:rPr lang="en-AU" sz="1400" dirty="0" err="1"/>
              <a:t>travis</a:t>
            </a:r>
            <a:r>
              <a:rPr lang="en-AU" sz="1400" dirty="0"/>
              <a:t>-ci-to-</a:t>
            </a:r>
            <a:r>
              <a:rPr lang="en-AU" sz="1400" dirty="0" err="1"/>
              <a:t>github</a:t>
            </a:r>
            <a:r>
              <a:rPr lang="en-AU" sz="1400" dirty="0"/>
              <a:t>-actions</a:t>
            </a:r>
          </a:p>
        </p:txBody>
      </p:sp>
    </p:spTree>
    <p:extLst>
      <p:ext uri="{BB962C8B-B14F-4D97-AF65-F5344CB8AC3E}">
        <p14:creationId xmlns:p14="http://schemas.microsoft.com/office/powerpoint/2010/main" val="2895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8"/>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9" grpId="0"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9" name="Google Shape;199;p22"/>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88</a:t>
            </a:fld>
            <a:endParaRPr/>
          </a:p>
        </p:txBody>
      </p:sp>
      <p:sp>
        <p:nvSpPr>
          <p:cNvPr id="4" name="Text Placeholder 3">
            <a:extLst>
              <a:ext uri="{FF2B5EF4-FFF2-40B4-BE49-F238E27FC236}">
                <a16:creationId xmlns:a16="http://schemas.microsoft.com/office/drawing/2014/main" id="{B9422F27-9486-B787-A70E-210275BE948B}"/>
              </a:ext>
            </a:extLst>
          </p:cNvPr>
          <p:cNvSpPr>
            <a:spLocks noGrp="1"/>
          </p:cNvSpPr>
          <p:nvPr>
            <p:ph type="body" sz="quarter" idx="13"/>
          </p:nvPr>
        </p:nvSpPr>
        <p:spPr/>
        <p:txBody>
          <a:bodyPr/>
          <a:lstStyle/>
          <a:p>
            <a:r>
              <a:rPr lang="en" dirty="0"/>
              <a:t>Example CI/CD Pipeline</a:t>
            </a:r>
            <a:endParaRPr lang="en-AU" dirty="0"/>
          </a:p>
        </p:txBody>
      </p:sp>
      <p:pic>
        <p:nvPicPr>
          <p:cNvPr id="200" name="Google Shape;200;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671426" y="1507286"/>
            <a:ext cx="5801146" cy="2481346"/>
          </a:xfrm>
          <a:prstGeom prst="rect">
            <a:avLst/>
          </a:prstGeom>
          <a:noFill/>
          <a:ln>
            <a:noFill/>
          </a:ln>
        </p:spPr>
      </p:pic>
      <p:sp>
        <p:nvSpPr>
          <p:cNvPr id="5" name="Footer Placeholder 4">
            <a:extLst>
              <a:ext uri="{FF2B5EF4-FFF2-40B4-BE49-F238E27FC236}">
                <a16:creationId xmlns:a16="http://schemas.microsoft.com/office/drawing/2014/main" id="{3895B472-6E07-7219-24ED-CAAF8FEF69EB}"/>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Text&#10;&#10;Description automatically generated">
            <a:extLst>
              <a:ext uri="{FF2B5EF4-FFF2-40B4-BE49-F238E27FC236}">
                <a16:creationId xmlns:a16="http://schemas.microsoft.com/office/drawing/2014/main" id="{DA973DFB-EB76-A811-B078-38E465506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41102050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p23"/>
          <p:cNvSpPr txBox="1">
            <a:spLocks noGrp="1"/>
          </p:cNvSpPr>
          <p:nvPr>
            <p:ph idx="1"/>
          </p:nvPr>
        </p:nvSpPr>
        <p:spPr>
          <a:prstGeom prst="rect">
            <a:avLst/>
          </a:prstGeom>
        </p:spPr>
        <p:txBody>
          <a:bodyPr spcFirstLastPara="1" vert="horz" wrap="square" lIns="68569" tIns="68569" rIns="68569" bIns="68569" rtlCol="0" anchor="t" anchorCtr="0">
            <a:noAutofit/>
          </a:bodyPr>
          <a:lstStyle/>
          <a:p>
            <a:pPr marL="0" indent="0">
              <a:buNone/>
            </a:pPr>
            <a:r>
              <a:rPr lang="en" dirty="0"/>
              <a:t>“My favorite way of thinking about build time is basically, you have tea time, lunch time, or bedtime…”</a:t>
            </a:r>
            <a:endParaRPr dirty="0"/>
          </a:p>
          <a:p>
            <a:pPr marL="0" indent="0">
              <a:spcBef>
                <a:spcPts val="1200"/>
              </a:spcBef>
              <a:spcAft>
                <a:spcPts val="1200"/>
              </a:spcAft>
              <a:buNone/>
            </a:pPr>
            <a:endParaRPr dirty="0"/>
          </a:p>
        </p:txBody>
      </p:sp>
      <p:sp>
        <p:nvSpPr>
          <p:cNvPr id="207" name="Google Shape;207;p23"/>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89</a:t>
            </a:fld>
            <a:endParaRPr/>
          </a:p>
        </p:txBody>
      </p:sp>
      <p:sp>
        <p:nvSpPr>
          <p:cNvPr id="2" name="Text Placeholder 1">
            <a:extLst>
              <a:ext uri="{FF2B5EF4-FFF2-40B4-BE49-F238E27FC236}">
                <a16:creationId xmlns:a16="http://schemas.microsoft.com/office/drawing/2014/main" id="{7A9A057C-4C43-D1E3-BAED-EE81FAEF35D6}"/>
              </a:ext>
            </a:extLst>
          </p:cNvPr>
          <p:cNvSpPr>
            <a:spLocks noGrp="1"/>
          </p:cNvSpPr>
          <p:nvPr>
            <p:ph type="body" sz="quarter" idx="13"/>
          </p:nvPr>
        </p:nvSpPr>
        <p:spPr/>
        <p:txBody>
          <a:bodyPr/>
          <a:lstStyle/>
          <a:p>
            <a:r>
              <a:rPr lang="en" dirty="0"/>
              <a:t>CI Research</a:t>
            </a:r>
            <a:endParaRPr lang="en-AU" dirty="0"/>
          </a:p>
        </p:txBody>
      </p:sp>
      <p:pic>
        <p:nvPicPr>
          <p:cNvPr id="208" name="Google Shape;208;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167951" y="498770"/>
            <a:ext cx="4808101" cy="4808101"/>
          </a:xfrm>
          <a:prstGeom prst="rect">
            <a:avLst/>
          </a:prstGeom>
          <a:noFill/>
          <a:ln>
            <a:noFill/>
          </a:ln>
          <a:effectLst>
            <a:softEdge rad="50800"/>
          </a:effectLst>
        </p:spPr>
      </p:pic>
      <p:sp>
        <p:nvSpPr>
          <p:cNvPr id="3" name="Footer Placeholder 2">
            <a:extLst>
              <a:ext uri="{FF2B5EF4-FFF2-40B4-BE49-F238E27FC236}">
                <a16:creationId xmlns:a16="http://schemas.microsoft.com/office/drawing/2014/main" id="{0C4B24BA-1CC2-4368-C164-152F3D40483C}"/>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Text&#10;&#10;Description automatically generated">
            <a:extLst>
              <a:ext uri="{FF2B5EF4-FFF2-40B4-BE49-F238E27FC236}">
                <a16:creationId xmlns:a16="http://schemas.microsoft.com/office/drawing/2014/main" id="{1E69369D-FB68-45B8-2584-98131AA56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558213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97A591-9F10-6140-160C-7737606B2744}"/>
              </a:ext>
            </a:extLst>
          </p:cNvPr>
          <p:cNvSpPr>
            <a:spLocks noGrp="1"/>
          </p:cNvSpPr>
          <p:nvPr>
            <p:ph idx="1"/>
          </p:nvPr>
        </p:nvSpPr>
        <p:spPr/>
        <p:txBody>
          <a:bodyPr>
            <a:normAutofit fontScale="92500" lnSpcReduction="10000"/>
          </a:bodyPr>
          <a:lstStyle/>
          <a:p>
            <a:r>
              <a:rPr lang="en-AU" b="1" i="1" dirty="0"/>
              <a:t>Everyone is responsible for everything</a:t>
            </a:r>
            <a:br>
              <a:rPr lang="en-AU" dirty="0"/>
            </a:br>
            <a:r>
              <a:rPr lang="en-AU" dirty="0"/>
              <a:t>All team members have joint responsibility for developing, delivering and supporting the software.</a:t>
            </a:r>
          </a:p>
          <a:p>
            <a:r>
              <a:rPr lang="en-AU" b="1" i="1" dirty="0"/>
              <a:t>Everything that can be automated should be automated</a:t>
            </a:r>
            <a:br>
              <a:rPr lang="en-AU" dirty="0"/>
            </a:br>
            <a:r>
              <a:rPr lang="en-AU" dirty="0"/>
              <a:t>All activities involved in testing, deployment and support should be automated if it is possible to do so. There should be minimal manual involvement in deploying software.</a:t>
            </a:r>
          </a:p>
          <a:p>
            <a:r>
              <a:rPr lang="en-AU" b="1" i="1" dirty="0"/>
              <a:t>Measure first, change later</a:t>
            </a:r>
            <a:br>
              <a:rPr lang="en-AU" dirty="0"/>
            </a:br>
            <a:r>
              <a:rPr lang="en-AU" dirty="0"/>
              <a:t>DevOps should be driven by a measurement program where you collect data about the system and its operation. You then use the collected data to inform decisions about changing DevOps processes and tools.</a:t>
            </a:r>
          </a:p>
        </p:txBody>
      </p:sp>
      <p:sp>
        <p:nvSpPr>
          <p:cNvPr id="95"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9</a:t>
            </a:fld>
            <a:endParaRPr sz="633" kern="0">
              <a:solidFill>
                <a:srgbClr val="005493"/>
              </a:solidFill>
              <a:latin typeface="Helvetica"/>
              <a:sym typeface="Helvetica"/>
            </a:endParaRPr>
          </a:p>
        </p:txBody>
      </p:sp>
      <p:sp>
        <p:nvSpPr>
          <p:cNvPr id="93" name="Everyone is responsible for everything All team members have joint responsibility for developing, delivering and supporting the software.…"/>
          <p:cNvSpPr txBox="1">
            <a:spLocks noGrp="1"/>
          </p:cNvSpPr>
          <p:nvPr>
            <p:ph type="body" sz="quarter" idx="13"/>
          </p:nvPr>
        </p:nvSpPr>
        <p:spPr>
          <a:prstGeom prst="rect">
            <a:avLst/>
          </a:prstGeom>
        </p:spPr>
        <p:txBody>
          <a:bodyPr>
            <a:normAutofit/>
          </a:bodyPr>
          <a:lstStyle/>
          <a:p>
            <a:r>
              <a:rPr lang="en-AU" dirty="0"/>
              <a:t>DevOps principles</a:t>
            </a:r>
            <a:endParaRPr dirty="0"/>
          </a:p>
        </p:txBody>
      </p:sp>
      <p:sp>
        <p:nvSpPr>
          <p:cNvPr id="3" name="Footer Placeholder 2">
            <a:extLst>
              <a:ext uri="{FF2B5EF4-FFF2-40B4-BE49-F238E27FC236}">
                <a16:creationId xmlns:a16="http://schemas.microsoft.com/office/drawing/2014/main" id="{FE021B38-3455-7C16-FF90-8570CE676AC8}"/>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A picture containing text, stationary, colorful&#10;&#10;Description automatically generated">
            <a:extLst>
              <a:ext uri="{FF2B5EF4-FFF2-40B4-BE49-F238E27FC236}">
                <a16:creationId xmlns:a16="http://schemas.microsoft.com/office/drawing/2014/main" id="{381F985D-F361-4044-8C4C-91FB8B353C0D}"/>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387147-E0DD-4240-ABB2-7C6C50295264}"/>
              </a:ext>
            </a:extLst>
          </p:cNvPr>
          <p:cNvSpPr/>
          <p:nvPr/>
        </p:nvSpPr>
        <p:spPr>
          <a:xfrm>
            <a:off x="5989074" y="1237615"/>
            <a:ext cx="1669027" cy="2191385"/>
          </a:xfrm>
          <a:prstGeom prst="rect">
            <a:avLst/>
          </a:prstGeom>
          <a:solidFill>
            <a:schemeClr val="accent4">
              <a:lumMod val="20000"/>
              <a:lumOff val="80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2"/>
          </p:nvPr>
        </p:nvSpPr>
        <p:spPr/>
        <p:txBody>
          <a:bodyPr/>
          <a:lstStyle/>
          <a:p>
            <a:fld id="{B6F15528-21DE-4FAA-801E-634DDDAF4B2B}" type="slidenum">
              <a:rPr lang="en-US" smtClean="0"/>
              <a:pPr/>
              <a:t>90</a:t>
            </a:fld>
            <a:endParaRPr lang="en-US"/>
          </a:p>
        </p:txBody>
      </p:sp>
      <p:sp>
        <p:nvSpPr>
          <p:cNvPr id="7" name="Text Placeholder 6">
            <a:extLst>
              <a:ext uri="{FF2B5EF4-FFF2-40B4-BE49-F238E27FC236}">
                <a16:creationId xmlns:a16="http://schemas.microsoft.com/office/drawing/2014/main" id="{0CEB7E94-5EBF-5712-FEAF-4AF3AAC2FCBE}"/>
              </a:ext>
            </a:extLst>
          </p:cNvPr>
          <p:cNvSpPr>
            <a:spLocks noGrp="1"/>
          </p:cNvSpPr>
          <p:nvPr>
            <p:ph type="body" sz="quarter" idx="13"/>
          </p:nvPr>
        </p:nvSpPr>
        <p:spPr/>
        <p:txBody>
          <a:bodyPr/>
          <a:lstStyle/>
          <a:p>
            <a:r>
              <a:rPr lang="en-US" dirty="0"/>
              <a:t>DevOps: More Resources</a:t>
            </a:r>
            <a:endParaRPr lang="en-AU" dirty="0"/>
          </a:p>
        </p:txBody>
      </p:sp>
      <p:pic>
        <p:nvPicPr>
          <p:cNvPr id="6" name="Picture 5">
            <a:extLst>
              <a:ext uri="{FF2B5EF4-FFF2-40B4-BE49-F238E27FC236}">
                <a16:creationId xmlns:a16="http://schemas.microsoft.com/office/drawing/2014/main" id="{A32D1488-1AF5-4F3B-897B-F736C248F4C4}"/>
              </a:ext>
            </a:extLst>
          </p:cNvPr>
          <p:cNvPicPr>
            <a:picLocks noChangeAspect="1"/>
          </p:cNvPicPr>
          <p:nvPr/>
        </p:nvPicPr>
        <p:blipFill>
          <a:blip r:embed="rId2"/>
          <a:stretch>
            <a:fillRect/>
          </a:stretch>
        </p:blipFill>
        <p:spPr>
          <a:xfrm>
            <a:off x="1543051" y="1237615"/>
            <a:ext cx="4323833" cy="2248535"/>
          </a:xfrm>
          <a:prstGeom prst="rect">
            <a:avLst/>
          </a:prstGeom>
        </p:spPr>
      </p:pic>
      <p:pic>
        <p:nvPicPr>
          <p:cNvPr id="8" name="Picture 7">
            <a:extLst>
              <a:ext uri="{FF2B5EF4-FFF2-40B4-BE49-F238E27FC236}">
                <a16:creationId xmlns:a16="http://schemas.microsoft.com/office/drawing/2014/main" id="{0A73456D-EF8A-487E-9D9D-BBEE89A025C0}"/>
              </a:ext>
            </a:extLst>
          </p:cNvPr>
          <p:cNvPicPr>
            <a:picLocks noChangeAspect="1"/>
          </p:cNvPicPr>
          <p:nvPr/>
        </p:nvPicPr>
        <p:blipFill rotWithShape="1">
          <a:blip r:embed="rId3"/>
          <a:srcRect t="12644" r="77774" b="11491"/>
          <a:stretch/>
        </p:blipFill>
        <p:spPr>
          <a:xfrm>
            <a:off x="6115050" y="1320844"/>
            <a:ext cx="1420860" cy="2057400"/>
          </a:xfrm>
          <a:prstGeom prst="rect">
            <a:avLst/>
          </a:prstGeom>
        </p:spPr>
      </p:pic>
      <p:sp>
        <p:nvSpPr>
          <p:cNvPr id="11" name="Footer Placeholder 10">
            <a:extLst>
              <a:ext uri="{FF2B5EF4-FFF2-40B4-BE49-F238E27FC236}">
                <a16:creationId xmlns:a16="http://schemas.microsoft.com/office/drawing/2014/main" id="{A2F0CCC4-992C-6683-3024-AF50F48CAC31}"/>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12" name="Picture 11" descr="Text&#10;&#10;Description automatically generated">
            <a:extLst>
              <a:ext uri="{FF2B5EF4-FFF2-40B4-BE49-F238E27FC236}">
                <a16:creationId xmlns:a16="http://schemas.microsoft.com/office/drawing/2014/main" id="{11EF13E3-F368-457D-DF95-16D96518F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7715030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24"/>
          <p:cNvSpPr txBox="1">
            <a:spLocks noGrp="1"/>
          </p:cNvSpPr>
          <p:nvPr>
            <p:ph idx="1"/>
          </p:nvPr>
        </p:nvSpPr>
        <p:spPr>
          <a:prstGeom prst="rect">
            <a:avLst/>
          </a:prstGeom>
        </p:spPr>
        <p:txBody>
          <a:bodyPr spcFirstLastPara="1" vert="horz" wrap="square" lIns="68569" tIns="68569" rIns="68569" bIns="68569" rtlCol="0" anchor="t" anchorCtr="0">
            <a:noAutofit/>
          </a:bodyPr>
          <a:lstStyle/>
          <a:p>
            <a:pPr marL="0" indent="0">
              <a:buClr>
                <a:schemeClr val="dk1"/>
              </a:buClr>
              <a:buSzPts val="1100"/>
              <a:buNone/>
            </a:pPr>
            <a:r>
              <a:rPr lang="en" sz="1800" dirty="0"/>
              <a:t>CI helps us catch bugs earlier</a:t>
            </a:r>
            <a:br>
              <a:rPr lang="en" sz="1800" dirty="0"/>
            </a:br>
            <a:r>
              <a:rPr lang="en" sz="1800" dirty="0"/>
              <a:t>CI makes us less worried about breaking our builds</a:t>
            </a:r>
            <a:br>
              <a:rPr lang="en" sz="1800" dirty="0"/>
            </a:br>
            <a:r>
              <a:rPr lang="en" sz="1800" dirty="0"/>
              <a:t>CI lets us spend less time debugging</a:t>
            </a:r>
            <a:endParaRPr sz="1800" dirty="0"/>
          </a:p>
          <a:p>
            <a:pPr marL="0" indent="0">
              <a:spcBef>
                <a:spcPts val="1200"/>
              </a:spcBef>
              <a:buClr>
                <a:schemeClr val="dk1"/>
              </a:buClr>
              <a:buSzPts val="1100"/>
              <a:buNone/>
            </a:pPr>
            <a:endParaRPr sz="1800" dirty="0"/>
          </a:p>
          <a:p>
            <a:pPr marL="0" indent="0">
              <a:spcBef>
                <a:spcPts val="1200"/>
              </a:spcBef>
              <a:buClr>
                <a:schemeClr val="dk1"/>
              </a:buClr>
              <a:buSzPts val="1100"/>
              <a:buNone/>
            </a:pPr>
            <a:r>
              <a:rPr lang="en" sz="1800" dirty="0"/>
              <a:t>“[CI] does have a pretty big impact on [catching bugs]. It allows us to find issues even before they get into our main repo, ... rather than letting bugs go unnoticed, for months, and letting users catch them.”</a:t>
            </a:r>
            <a:endParaRPr sz="1800" dirty="0"/>
          </a:p>
          <a:p>
            <a:pPr marL="0" indent="0">
              <a:spcBef>
                <a:spcPts val="1200"/>
              </a:spcBef>
              <a:spcAft>
                <a:spcPts val="1200"/>
              </a:spcAft>
              <a:buNone/>
            </a:pPr>
            <a:endParaRPr sz="1800" dirty="0"/>
          </a:p>
        </p:txBody>
      </p:sp>
      <p:sp>
        <p:nvSpPr>
          <p:cNvPr id="215" name="Google Shape;215;p24"/>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91</a:t>
            </a:fld>
            <a:endParaRPr/>
          </a:p>
        </p:txBody>
      </p:sp>
      <p:sp>
        <p:nvSpPr>
          <p:cNvPr id="2" name="Text Placeholder 1">
            <a:extLst>
              <a:ext uri="{FF2B5EF4-FFF2-40B4-BE49-F238E27FC236}">
                <a16:creationId xmlns:a16="http://schemas.microsoft.com/office/drawing/2014/main" id="{6637AC0D-E010-EBA7-935C-AC7CB3178058}"/>
              </a:ext>
            </a:extLst>
          </p:cNvPr>
          <p:cNvSpPr>
            <a:spLocks noGrp="1"/>
          </p:cNvSpPr>
          <p:nvPr>
            <p:ph type="body" sz="quarter" idx="13"/>
          </p:nvPr>
        </p:nvSpPr>
        <p:spPr/>
        <p:txBody>
          <a:bodyPr/>
          <a:lstStyle/>
          <a:p>
            <a:r>
              <a:rPr lang="en" dirty="0"/>
              <a:t>Developers say:</a:t>
            </a:r>
            <a:endParaRPr lang="en-AU" dirty="0"/>
          </a:p>
        </p:txBody>
      </p:sp>
      <p:sp>
        <p:nvSpPr>
          <p:cNvPr id="3" name="Footer Placeholder 2">
            <a:extLst>
              <a:ext uri="{FF2B5EF4-FFF2-40B4-BE49-F238E27FC236}">
                <a16:creationId xmlns:a16="http://schemas.microsoft.com/office/drawing/2014/main" id="{5A156CA4-FEBF-6731-A18B-8557A51D5665}"/>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Text&#10;&#10;Description automatically generated">
            <a:extLst>
              <a:ext uri="{FF2B5EF4-FFF2-40B4-BE49-F238E27FC236}">
                <a16:creationId xmlns:a16="http://schemas.microsoft.com/office/drawing/2014/main" id="{B82F9820-704C-E1D3-46F5-E5691DDBF6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3805863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1" name="Google Shape;221;p25"/>
          <p:cNvSpPr txBox="1">
            <a:spLocks noGrp="1"/>
          </p:cNvSpPr>
          <p:nvPr>
            <p:ph idx="1"/>
          </p:nvPr>
        </p:nvSpPr>
        <p:spPr>
          <a:prstGeom prst="rect">
            <a:avLst/>
          </a:prstGeom>
        </p:spPr>
        <p:txBody>
          <a:bodyPr spcFirstLastPara="1" vert="horz" wrap="square" lIns="68569" tIns="68569" rIns="68569" bIns="68569" rtlCol="0" anchor="t" anchorCtr="0">
            <a:noAutofit/>
          </a:bodyPr>
          <a:lstStyle/>
          <a:p>
            <a:pPr marL="0" indent="0">
              <a:spcAft>
                <a:spcPts val="1200"/>
              </a:spcAft>
              <a:buNone/>
            </a:pPr>
            <a:r>
              <a:rPr lang="en" dirty="0"/>
              <a:t>Do developers on projects with CI give (more/similar/less) value to automated tests?</a:t>
            </a:r>
            <a:endParaRPr dirty="0"/>
          </a:p>
        </p:txBody>
      </p:sp>
      <p:sp>
        <p:nvSpPr>
          <p:cNvPr id="222" name="Google Shape;222;p25"/>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92</a:t>
            </a:fld>
            <a:endParaRPr/>
          </a:p>
        </p:txBody>
      </p:sp>
      <p:sp>
        <p:nvSpPr>
          <p:cNvPr id="2" name="Text Placeholder 1">
            <a:extLst>
              <a:ext uri="{FF2B5EF4-FFF2-40B4-BE49-F238E27FC236}">
                <a16:creationId xmlns:a16="http://schemas.microsoft.com/office/drawing/2014/main" id="{6BEF4E59-5BA8-7C6E-9100-3F7CC2BBB4EF}"/>
              </a:ext>
            </a:extLst>
          </p:cNvPr>
          <p:cNvSpPr>
            <a:spLocks noGrp="1"/>
          </p:cNvSpPr>
          <p:nvPr>
            <p:ph type="body" sz="quarter" idx="13"/>
          </p:nvPr>
        </p:nvSpPr>
        <p:spPr/>
        <p:txBody>
          <a:bodyPr/>
          <a:lstStyle/>
          <a:p>
            <a:r>
              <a:rPr lang="en-AU" dirty="0"/>
              <a:t>Developers report:</a:t>
            </a:r>
          </a:p>
        </p:txBody>
      </p:sp>
      <p:grpSp>
        <p:nvGrpSpPr>
          <p:cNvPr id="3" name="Group 2">
            <a:extLst>
              <a:ext uri="{FF2B5EF4-FFF2-40B4-BE49-F238E27FC236}">
                <a16:creationId xmlns:a16="http://schemas.microsoft.com/office/drawing/2014/main" id="{8124483B-9B2A-F743-A654-66912D968C5C}"/>
              </a:ext>
            </a:extLst>
          </p:cNvPr>
          <p:cNvGrpSpPr/>
          <p:nvPr/>
        </p:nvGrpSpPr>
        <p:grpSpPr>
          <a:xfrm>
            <a:off x="1854463" y="2312861"/>
            <a:ext cx="5435075" cy="1182263"/>
            <a:chOff x="1657350" y="3388615"/>
            <a:chExt cx="5829300" cy="1268016"/>
          </a:xfrm>
        </p:grpSpPr>
        <p:pic>
          <p:nvPicPr>
            <p:cNvPr id="223" name="Google Shape;223;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38938" y="3808741"/>
              <a:ext cx="5492530" cy="847890"/>
            </a:xfrm>
            <a:prstGeom prst="rect">
              <a:avLst/>
            </a:prstGeom>
            <a:noFill/>
            <a:ln>
              <a:noFill/>
            </a:ln>
          </p:spPr>
        </p:pic>
        <p:pic>
          <p:nvPicPr>
            <p:cNvPr id="6" name="Google Shape;231;p26">
              <a:extLst>
                <a:ext uri="{FF2B5EF4-FFF2-40B4-BE49-F238E27FC236}">
                  <a16:creationId xmlns:a16="http://schemas.microsoft.com/office/drawing/2014/main" id="{28E05A78-E875-DC4E-9D6E-E5CECA33D925}"/>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657350" y="3388615"/>
              <a:ext cx="5829300" cy="323236"/>
            </a:xfrm>
            <a:prstGeom prst="rect">
              <a:avLst/>
            </a:prstGeom>
            <a:noFill/>
            <a:ln>
              <a:noFill/>
            </a:ln>
          </p:spPr>
        </p:pic>
      </p:grpSp>
      <p:sp>
        <p:nvSpPr>
          <p:cNvPr id="4" name="Footer Placeholder 3">
            <a:extLst>
              <a:ext uri="{FF2B5EF4-FFF2-40B4-BE49-F238E27FC236}">
                <a16:creationId xmlns:a16="http://schemas.microsoft.com/office/drawing/2014/main" id="{91111751-6B3A-E639-425C-3BE6042755C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5" name="Picture 4" descr="Text&#10;&#10;Description automatically generated">
            <a:extLst>
              <a:ext uri="{FF2B5EF4-FFF2-40B4-BE49-F238E27FC236}">
                <a16:creationId xmlns:a16="http://schemas.microsoft.com/office/drawing/2014/main" id="{51AC40B0-AEC4-7928-57AA-E9F42E6072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38121905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9" name="Google Shape;229;p26"/>
          <p:cNvSpPr txBox="1">
            <a:spLocks noGrp="1"/>
          </p:cNvSpPr>
          <p:nvPr>
            <p:ph idx="1"/>
          </p:nvPr>
        </p:nvSpPr>
        <p:spPr>
          <a:prstGeom prst="rect">
            <a:avLst/>
          </a:prstGeom>
        </p:spPr>
        <p:txBody>
          <a:bodyPr spcFirstLastPara="1" vert="horz" wrap="square" lIns="68569" tIns="68569" rIns="68569" bIns="68569" rtlCol="0" anchor="t" anchorCtr="0">
            <a:noAutofit/>
          </a:bodyPr>
          <a:lstStyle/>
          <a:p>
            <a:pPr marL="0" indent="0">
              <a:spcAft>
                <a:spcPts val="1200"/>
              </a:spcAft>
              <a:buNone/>
            </a:pPr>
            <a:r>
              <a:rPr lang="en" dirty="0">
                <a:solidFill>
                  <a:schemeClr val="tx2">
                    <a:lumMod val="75000"/>
                  </a:schemeClr>
                </a:solidFill>
              </a:rPr>
              <a:t>Do developers on projects with CI give (more/similar/less) value to automated tests?</a:t>
            </a:r>
            <a:br>
              <a:rPr lang="en" dirty="0"/>
            </a:br>
            <a:r>
              <a:rPr lang="en" sz="1800" dirty="0"/>
              <a:t>Do projects with CI have (higher/similar/lower) test quality? </a:t>
            </a:r>
            <a:endParaRPr dirty="0"/>
          </a:p>
        </p:txBody>
      </p:sp>
      <p:sp>
        <p:nvSpPr>
          <p:cNvPr id="230" name="Google Shape;230;p26"/>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93</a:t>
            </a:fld>
            <a:endParaRPr/>
          </a:p>
        </p:txBody>
      </p:sp>
      <p:sp>
        <p:nvSpPr>
          <p:cNvPr id="2" name="Text Placeholder 1">
            <a:extLst>
              <a:ext uri="{FF2B5EF4-FFF2-40B4-BE49-F238E27FC236}">
                <a16:creationId xmlns:a16="http://schemas.microsoft.com/office/drawing/2014/main" id="{A066824D-7378-3BFB-696A-E231049ADAB9}"/>
              </a:ext>
            </a:extLst>
          </p:cNvPr>
          <p:cNvSpPr>
            <a:spLocks noGrp="1"/>
          </p:cNvSpPr>
          <p:nvPr>
            <p:ph type="body" sz="quarter" idx="13"/>
          </p:nvPr>
        </p:nvSpPr>
        <p:spPr/>
        <p:txBody>
          <a:bodyPr/>
          <a:lstStyle/>
          <a:p>
            <a:r>
              <a:rPr lang="en-AU" dirty="0"/>
              <a:t>Developers report:</a:t>
            </a:r>
          </a:p>
        </p:txBody>
      </p:sp>
      <p:pic>
        <p:nvPicPr>
          <p:cNvPr id="231" name="Google Shape;231;p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86013" y="2541461"/>
            <a:ext cx="4371975" cy="242427"/>
          </a:xfrm>
          <a:prstGeom prst="rect">
            <a:avLst/>
          </a:prstGeom>
          <a:noFill/>
          <a:ln>
            <a:noFill/>
          </a:ln>
        </p:spPr>
      </p:pic>
      <p:pic>
        <p:nvPicPr>
          <p:cNvPr id="6" name="Google Shape;231;p26">
            <a:extLst>
              <a:ext uri="{FF2B5EF4-FFF2-40B4-BE49-F238E27FC236}">
                <a16:creationId xmlns:a16="http://schemas.microsoft.com/office/drawing/2014/main" id="{5F1C562E-A730-2442-8A2E-4531B9CA8DB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82502" y="2884951"/>
            <a:ext cx="4175486" cy="613318"/>
          </a:xfrm>
          <a:prstGeom prst="rect">
            <a:avLst/>
          </a:prstGeom>
          <a:noFill/>
          <a:ln>
            <a:noFill/>
          </a:ln>
        </p:spPr>
      </p:pic>
      <p:sp>
        <p:nvSpPr>
          <p:cNvPr id="3" name="Footer Placeholder 2">
            <a:extLst>
              <a:ext uri="{FF2B5EF4-FFF2-40B4-BE49-F238E27FC236}">
                <a16:creationId xmlns:a16="http://schemas.microsoft.com/office/drawing/2014/main" id="{95506C45-8F14-927E-1D55-FA313C49AF98}"/>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Text&#10;&#10;Description automatically generated">
            <a:extLst>
              <a:ext uri="{FF2B5EF4-FFF2-40B4-BE49-F238E27FC236}">
                <a16:creationId xmlns:a16="http://schemas.microsoft.com/office/drawing/2014/main" id="{7B9249C1-4BCB-B392-494E-EF3A598FEC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71087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27"/>
          <p:cNvSpPr txBox="1">
            <a:spLocks noGrp="1"/>
          </p:cNvSpPr>
          <p:nvPr>
            <p:ph idx="1"/>
          </p:nvPr>
        </p:nvSpPr>
        <p:spPr>
          <a:prstGeom prst="rect">
            <a:avLst/>
          </a:prstGeom>
        </p:spPr>
        <p:txBody>
          <a:bodyPr spcFirstLastPara="1" vert="horz" wrap="square" lIns="68569" tIns="68569" rIns="68569" bIns="68569" rtlCol="0" anchor="t" anchorCtr="0">
            <a:noAutofit/>
          </a:bodyPr>
          <a:lstStyle/>
          <a:p>
            <a:pPr marL="0" indent="0">
              <a:spcAft>
                <a:spcPts val="1200"/>
              </a:spcAft>
              <a:buNone/>
            </a:pPr>
            <a:r>
              <a:rPr lang="en" dirty="0">
                <a:solidFill>
                  <a:schemeClr val="tx2">
                    <a:lumMod val="75000"/>
                  </a:schemeClr>
                </a:solidFill>
              </a:rPr>
              <a:t>Do developers on projects with CI give (more/similar/less) value to automated tests?</a:t>
            </a:r>
            <a:br>
              <a:rPr lang="en" dirty="0">
                <a:solidFill>
                  <a:schemeClr val="tx2">
                    <a:lumMod val="75000"/>
                  </a:schemeClr>
                </a:solidFill>
              </a:rPr>
            </a:br>
            <a:r>
              <a:rPr lang="en" dirty="0">
                <a:solidFill>
                  <a:schemeClr val="tx2">
                    <a:lumMod val="75000"/>
                  </a:schemeClr>
                </a:solidFill>
              </a:rPr>
              <a:t>Do projects with CI have (higher/similar/lower) test quality? </a:t>
            </a:r>
            <a:br>
              <a:rPr lang="en" dirty="0"/>
            </a:br>
            <a:r>
              <a:rPr lang="en" sz="1800" b="1" dirty="0"/>
              <a:t>Do projects with CI have (higher/similar/lower) code quality?</a:t>
            </a:r>
            <a:endParaRPr b="1" dirty="0"/>
          </a:p>
        </p:txBody>
      </p:sp>
      <p:sp>
        <p:nvSpPr>
          <p:cNvPr id="238" name="Google Shape;238;p27"/>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94</a:t>
            </a:fld>
            <a:endParaRPr/>
          </a:p>
        </p:txBody>
      </p:sp>
      <p:sp>
        <p:nvSpPr>
          <p:cNvPr id="2" name="Text Placeholder 1">
            <a:extLst>
              <a:ext uri="{FF2B5EF4-FFF2-40B4-BE49-F238E27FC236}">
                <a16:creationId xmlns:a16="http://schemas.microsoft.com/office/drawing/2014/main" id="{A682D705-F50E-7DBE-AA62-F2E31DA383B1}"/>
              </a:ext>
            </a:extLst>
          </p:cNvPr>
          <p:cNvSpPr>
            <a:spLocks noGrp="1"/>
          </p:cNvSpPr>
          <p:nvPr>
            <p:ph type="body" sz="quarter" idx="13"/>
          </p:nvPr>
        </p:nvSpPr>
        <p:spPr/>
        <p:txBody>
          <a:bodyPr/>
          <a:lstStyle/>
          <a:p>
            <a:r>
              <a:rPr lang="en-AU" dirty="0"/>
              <a:t>Developers report:</a:t>
            </a:r>
          </a:p>
        </p:txBody>
      </p:sp>
      <p:pic>
        <p:nvPicPr>
          <p:cNvPr id="239" name="Google Shape;239;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576244" y="3298004"/>
            <a:ext cx="4181743" cy="588440"/>
          </a:xfrm>
          <a:prstGeom prst="rect">
            <a:avLst/>
          </a:prstGeom>
          <a:noFill/>
          <a:ln>
            <a:noFill/>
          </a:ln>
        </p:spPr>
      </p:pic>
      <p:pic>
        <p:nvPicPr>
          <p:cNvPr id="6" name="Google Shape;231;p26">
            <a:extLst>
              <a:ext uri="{FF2B5EF4-FFF2-40B4-BE49-F238E27FC236}">
                <a16:creationId xmlns:a16="http://schemas.microsoft.com/office/drawing/2014/main" id="{CB51714B-57DA-384B-81A2-78B7C344B2AC}"/>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86012" y="3005046"/>
            <a:ext cx="4371975" cy="242427"/>
          </a:xfrm>
          <a:prstGeom prst="rect">
            <a:avLst/>
          </a:prstGeom>
          <a:noFill/>
          <a:ln>
            <a:noFill/>
          </a:ln>
        </p:spPr>
      </p:pic>
      <p:sp>
        <p:nvSpPr>
          <p:cNvPr id="3" name="Footer Placeholder 2">
            <a:extLst>
              <a:ext uri="{FF2B5EF4-FFF2-40B4-BE49-F238E27FC236}">
                <a16:creationId xmlns:a16="http://schemas.microsoft.com/office/drawing/2014/main" id="{0E92EB35-3AE1-FFD9-A82D-1EBC87B806CD}"/>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Text&#10;&#10;Description automatically generated">
            <a:extLst>
              <a:ext uri="{FF2B5EF4-FFF2-40B4-BE49-F238E27FC236}">
                <a16:creationId xmlns:a16="http://schemas.microsoft.com/office/drawing/2014/main" id="{B845B169-69D0-8EFE-2F95-9BA427687E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23176447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5" name="Google Shape;245;p28"/>
          <p:cNvSpPr txBox="1">
            <a:spLocks noGrp="1"/>
          </p:cNvSpPr>
          <p:nvPr>
            <p:ph idx="1"/>
          </p:nvPr>
        </p:nvSpPr>
        <p:spPr>
          <a:prstGeom prst="rect">
            <a:avLst/>
          </a:prstGeom>
        </p:spPr>
        <p:txBody>
          <a:bodyPr spcFirstLastPara="1" vert="horz" wrap="square" lIns="68569" tIns="68569" rIns="68569" bIns="68569" rtlCol="0" anchor="t" anchorCtr="0">
            <a:noAutofit/>
          </a:bodyPr>
          <a:lstStyle/>
          <a:p>
            <a:pPr marL="0" indent="0">
              <a:spcAft>
                <a:spcPts val="1200"/>
              </a:spcAft>
              <a:buNone/>
            </a:pPr>
            <a:r>
              <a:rPr lang="en" dirty="0">
                <a:solidFill>
                  <a:schemeClr val="tx2">
                    <a:lumMod val="75000"/>
                  </a:schemeClr>
                </a:solidFill>
              </a:rPr>
              <a:t>Do developers on projects with CI give (more/similar/less) value to automated tests?</a:t>
            </a:r>
            <a:br>
              <a:rPr lang="en" dirty="0">
                <a:solidFill>
                  <a:schemeClr val="tx2">
                    <a:lumMod val="75000"/>
                  </a:schemeClr>
                </a:solidFill>
              </a:rPr>
            </a:br>
            <a:r>
              <a:rPr lang="en" dirty="0">
                <a:solidFill>
                  <a:schemeClr val="tx2">
                    <a:lumMod val="75000"/>
                  </a:schemeClr>
                </a:solidFill>
              </a:rPr>
              <a:t>Do projects with CI have (higher/similar/lower) test quality? </a:t>
            </a:r>
            <a:br>
              <a:rPr lang="en" dirty="0">
                <a:solidFill>
                  <a:schemeClr val="tx2">
                    <a:lumMod val="75000"/>
                  </a:schemeClr>
                </a:solidFill>
              </a:rPr>
            </a:br>
            <a:r>
              <a:rPr lang="en" dirty="0">
                <a:solidFill>
                  <a:schemeClr val="tx2">
                    <a:lumMod val="75000"/>
                  </a:schemeClr>
                </a:solidFill>
              </a:rPr>
              <a:t>Do projects with CI have (higher/similar/lower) code quality?</a:t>
            </a:r>
            <a:br>
              <a:rPr lang="en" dirty="0"/>
            </a:br>
            <a:r>
              <a:rPr lang="en" dirty="0"/>
              <a:t>Are developers on projects with CI (more/similar/less) productive?</a:t>
            </a:r>
            <a:endParaRPr dirty="0"/>
          </a:p>
        </p:txBody>
      </p:sp>
      <p:sp>
        <p:nvSpPr>
          <p:cNvPr id="246" name="Google Shape;246;p28"/>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95</a:t>
            </a:fld>
            <a:endParaRPr/>
          </a:p>
        </p:txBody>
      </p:sp>
      <p:sp>
        <p:nvSpPr>
          <p:cNvPr id="2" name="Text Placeholder 1">
            <a:extLst>
              <a:ext uri="{FF2B5EF4-FFF2-40B4-BE49-F238E27FC236}">
                <a16:creationId xmlns:a16="http://schemas.microsoft.com/office/drawing/2014/main" id="{E24FDBF3-D6F1-C631-D2DB-8B31E8E0ED2A}"/>
              </a:ext>
            </a:extLst>
          </p:cNvPr>
          <p:cNvSpPr>
            <a:spLocks noGrp="1"/>
          </p:cNvSpPr>
          <p:nvPr>
            <p:ph type="body" sz="quarter" idx="13"/>
          </p:nvPr>
        </p:nvSpPr>
        <p:spPr/>
        <p:txBody>
          <a:bodyPr/>
          <a:lstStyle/>
          <a:p>
            <a:r>
              <a:rPr lang="en-AU" dirty="0"/>
              <a:t>Developers report:</a:t>
            </a:r>
          </a:p>
        </p:txBody>
      </p:sp>
      <p:pic>
        <p:nvPicPr>
          <p:cNvPr id="247" name="Google Shape;247;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52608" y="3174171"/>
            <a:ext cx="4654194" cy="672232"/>
          </a:xfrm>
          <a:prstGeom prst="rect">
            <a:avLst/>
          </a:prstGeom>
          <a:noFill/>
          <a:ln>
            <a:noFill/>
          </a:ln>
        </p:spPr>
      </p:pic>
      <p:pic>
        <p:nvPicPr>
          <p:cNvPr id="6" name="Google Shape;231;p26">
            <a:extLst>
              <a:ext uri="{FF2B5EF4-FFF2-40B4-BE49-F238E27FC236}">
                <a16:creationId xmlns:a16="http://schemas.microsoft.com/office/drawing/2014/main" id="{54D66F36-B402-BA4C-AAAF-9385738DFEE4}"/>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70081" y="2796994"/>
            <a:ext cx="4856969" cy="269320"/>
          </a:xfrm>
          <a:prstGeom prst="rect">
            <a:avLst/>
          </a:prstGeom>
          <a:noFill/>
          <a:ln>
            <a:noFill/>
          </a:ln>
        </p:spPr>
      </p:pic>
      <p:sp>
        <p:nvSpPr>
          <p:cNvPr id="3" name="Footer Placeholder 2">
            <a:extLst>
              <a:ext uri="{FF2B5EF4-FFF2-40B4-BE49-F238E27FC236}">
                <a16:creationId xmlns:a16="http://schemas.microsoft.com/office/drawing/2014/main" id="{0B7A9B5B-D485-CD7A-FE25-3A954F898508}"/>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4" name="Picture 3" descr="Text&#10;&#10;Description automatically generated">
            <a:extLst>
              <a:ext uri="{FF2B5EF4-FFF2-40B4-BE49-F238E27FC236}">
                <a16:creationId xmlns:a16="http://schemas.microsoft.com/office/drawing/2014/main" id="{339FCD12-B287-5D8F-EC1C-BD0D5CF1E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7971675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p29"/>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fld id="{00000000-1234-1234-1234-123412341234}" type="slidenum">
              <a:rPr lang="en"/>
              <a:pPr/>
              <a:t>96</a:t>
            </a:fld>
            <a:endParaRPr/>
          </a:p>
        </p:txBody>
      </p:sp>
      <p:sp>
        <p:nvSpPr>
          <p:cNvPr id="4" name="Text Placeholder 3">
            <a:extLst>
              <a:ext uri="{FF2B5EF4-FFF2-40B4-BE49-F238E27FC236}">
                <a16:creationId xmlns:a16="http://schemas.microsoft.com/office/drawing/2014/main" id="{A3AF418A-7014-414D-ED5C-B616111BBD2C}"/>
              </a:ext>
            </a:extLst>
          </p:cNvPr>
          <p:cNvSpPr>
            <a:spLocks noGrp="1"/>
          </p:cNvSpPr>
          <p:nvPr>
            <p:ph type="body" sz="quarter" idx="13"/>
          </p:nvPr>
        </p:nvSpPr>
        <p:spPr/>
        <p:txBody>
          <a:bodyPr/>
          <a:lstStyle/>
          <a:p>
            <a:r>
              <a:rPr lang="en-AU" dirty="0"/>
              <a:t>Challenge: Flaky Tests</a:t>
            </a:r>
          </a:p>
        </p:txBody>
      </p:sp>
      <p:pic>
        <p:nvPicPr>
          <p:cNvPr id="254" name="Google Shape;254;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146019" y="1507294"/>
            <a:ext cx="4653698" cy="2736095"/>
          </a:xfrm>
          <a:prstGeom prst="rect">
            <a:avLst/>
          </a:prstGeom>
          <a:solidFill>
            <a:schemeClr val="tx2"/>
          </a:solidFill>
          <a:ln>
            <a:noFill/>
          </a:ln>
        </p:spPr>
      </p:pic>
      <p:sp>
        <p:nvSpPr>
          <p:cNvPr id="5" name="Footer Placeholder 4">
            <a:extLst>
              <a:ext uri="{FF2B5EF4-FFF2-40B4-BE49-F238E27FC236}">
                <a16:creationId xmlns:a16="http://schemas.microsoft.com/office/drawing/2014/main" id="{5C55E574-279E-6371-C825-6CD71B26EC49}"/>
              </a:ext>
            </a:extLst>
          </p:cNvPr>
          <p:cNvSpPr>
            <a:spLocks noGrp="1"/>
          </p:cNvSpPr>
          <p:nvPr>
            <p:ph type="ftr" sz="quarter" idx="11"/>
          </p:nvPr>
        </p:nvSpPr>
        <p:spPr/>
        <p:txBody>
          <a:bodyPr/>
          <a:lstStyle/>
          <a:p>
            <a:r>
              <a:rPr lang="en-US"/>
              <a:t>ANU SCHOOL OF COMPUTING   |  COMP 2120 / COMP 6120 | WEEK 6 OF 12: DEVOPS</a:t>
            </a:r>
            <a:endParaRPr lang="en-AU" dirty="0"/>
          </a:p>
        </p:txBody>
      </p:sp>
      <p:pic>
        <p:nvPicPr>
          <p:cNvPr id="6" name="Picture 5" descr="Text&#10;&#10;Description automatically generated">
            <a:extLst>
              <a:ext uri="{FF2B5EF4-FFF2-40B4-BE49-F238E27FC236}">
                <a16:creationId xmlns:a16="http://schemas.microsoft.com/office/drawing/2014/main" id="{6F4D509E-5865-94E7-4C02-FFF944430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4657954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0"/>
          <p:cNvSpPr txBox="1">
            <a:spLocks noGrp="1"/>
          </p:cNvSpPr>
          <p:nvPr>
            <p:ph type="title"/>
          </p:nvPr>
        </p:nvSpPr>
        <p:spPr>
          <a:prstGeom prst="rect">
            <a:avLst/>
          </a:prstGeom>
        </p:spPr>
        <p:txBody>
          <a:bodyPr spcFirstLastPara="1" vert="horz" wrap="square" lIns="68569" tIns="68569" rIns="68569" bIns="68569" rtlCol="0" anchor="b" anchorCtr="0">
            <a:noAutofit/>
          </a:bodyPr>
          <a:lstStyle/>
          <a:p>
            <a:pPr algn="ctr">
              <a:spcBef>
                <a:spcPts val="0"/>
              </a:spcBef>
            </a:pPr>
            <a:r>
              <a:rPr lang="en" sz="5400" dirty="0"/>
              <a:t>Observation</a:t>
            </a:r>
            <a:endParaRPr sz="5400" dirty="0"/>
          </a:p>
        </p:txBody>
      </p:sp>
      <p:sp>
        <p:nvSpPr>
          <p:cNvPr id="213" name="Google Shape;213;p30"/>
          <p:cNvSpPr txBox="1">
            <a:spLocks noGrp="1"/>
          </p:cNvSpPr>
          <p:nvPr>
            <p:ph type="body" idx="1"/>
          </p:nvPr>
        </p:nvSpPr>
        <p:spPr>
          <a:prstGeom prst="rect">
            <a:avLst/>
          </a:prstGeom>
        </p:spPr>
        <p:txBody>
          <a:bodyPr spcFirstLastPara="1" vert="horz" wrap="square" lIns="68569" tIns="68569" rIns="68569" bIns="68569" rtlCol="0" anchor="t" anchorCtr="0">
            <a:noAutofit/>
          </a:bodyPr>
          <a:lstStyle/>
          <a:p>
            <a:pPr algn="ctr">
              <a:spcAft>
                <a:spcPts val="1200"/>
              </a:spcAft>
            </a:pPr>
            <a:r>
              <a:rPr lang="en" sz="4050" b="1" dirty="0">
                <a:solidFill>
                  <a:schemeClr val="tx2"/>
                </a:solidFill>
              </a:rPr>
              <a:t>Most of the benefits of CI come from running tests</a:t>
            </a:r>
            <a:endParaRPr sz="4050" b="1" dirty="0">
              <a:solidFill>
                <a:schemeClr val="tx2"/>
              </a:solidFill>
            </a:endParaRPr>
          </a:p>
        </p:txBody>
      </p:sp>
      <p:sp>
        <p:nvSpPr>
          <p:cNvPr id="3" name="Footer Placeholder 2">
            <a:extLst>
              <a:ext uri="{FF2B5EF4-FFF2-40B4-BE49-F238E27FC236}">
                <a16:creationId xmlns:a16="http://schemas.microsoft.com/office/drawing/2014/main" id="{C76F5193-C885-0B0E-C981-B4EE3E748194}"/>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214" name="Google Shape;214;p30"/>
          <p:cNvSpPr txBox="1">
            <a:spLocks noGrp="1"/>
          </p:cNvSpPr>
          <p:nvPr>
            <p:ph type="sldNum" sz="quarter" idx="12"/>
          </p:nvPr>
        </p:nvSpPr>
        <p:spPr>
          <a:prstGeom prst="rect">
            <a:avLst/>
          </a:prstGeom>
        </p:spPr>
        <p:txBody>
          <a:bodyPr spcFirstLastPara="1" vert="horz" wrap="square" lIns="68569" tIns="68569" rIns="68569" bIns="68569" rtlCol="0" anchor="ctr" anchorCtr="0">
            <a:noAutofit/>
          </a:bodyPr>
          <a:lstStyle/>
          <a:p>
            <a:pPr algn="r"/>
            <a:fld id="{00000000-1234-1234-1234-123412341234}" type="slidenum">
              <a:rPr lang="en"/>
              <a:pPr algn="r"/>
              <a:t>97</a:t>
            </a:fld>
            <a:endParaRPr/>
          </a:p>
        </p:txBody>
      </p:sp>
      <p:pic>
        <p:nvPicPr>
          <p:cNvPr id="4" name="Picture 3" descr="Text&#10;&#10;Description automatically generated">
            <a:extLst>
              <a:ext uri="{FF2B5EF4-FFF2-40B4-BE49-F238E27FC236}">
                <a16:creationId xmlns:a16="http://schemas.microsoft.com/office/drawing/2014/main" id="{579B77D0-F12B-F7CB-3466-33299C47E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006" y="0"/>
            <a:ext cx="1031994" cy="1012942"/>
          </a:xfrm>
          <a:prstGeom prst="rect">
            <a:avLst/>
          </a:prstGeom>
        </p:spPr>
      </p:pic>
    </p:spTree>
    <p:extLst>
      <p:ext uri="{BB962C8B-B14F-4D97-AF65-F5344CB8AC3E}">
        <p14:creationId xmlns:p14="http://schemas.microsoft.com/office/powerpoint/2010/main" val="19205616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7FB25-FE3B-475C-4540-21DF5F2A6D1F}"/>
              </a:ext>
            </a:extLst>
          </p:cNvPr>
          <p:cNvSpPr>
            <a:spLocks noGrp="1"/>
          </p:cNvSpPr>
          <p:nvPr>
            <p:ph idx="1"/>
          </p:nvPr>
        </p:nvSpPr>
        <p:spPr/>
        <p:txBody>
          <a:bodyPr>
            <a:normAutofit fontScale="55000" lnSpcReduction="20000"/>
          </a:bodyPr>
          <a:lstStyle/>
          <a:p>
            <a:pPr marL="123058" indent="-123058" defTabSz="292660">
              <a:spcBef>
                <a:spcPts val="1477"/>
              </a:spcBef>
              <a:defRPr sz="2660"/>
            </a:pPr>
            <a:endParaRPr lang="en-AU" dirty="0"/>
          </a:p>
          <a:p>
            <a:pPr marL="123058" indent="-123058" defTabSz="292660">
              <a:spcBef>
                <a:spcPts val="1477"/>
              </a:spcBef>
              <a:defRPr sz="2660"/>
            </a:pPr>
            <a:r>
              <a:rPr lang="en-AU" dirty="0"/>
              <a:t>DevOps is the integration of software development and the management of that software once it has been deployed for use. The same team is responsible for development, deployment and software support.</a:t>
            </a:r>
          </a:p>
          <a:p>
            <a:pPr marL="123058" indent="-123058" defTabSz="292660">
              <a:spcBef>
                <a:spcPts val="1477"/>
              </a:spcBef>
              <a:defRPr sz="2660"/>
            </a:pPr>
            <a:r>
              <a:rPr lang="en-AU" dirty="0"/>
              <a:t>The benefits of DevOps are faster deployment, reduced risk, faster repair of buggy code and more productive teams.</a:t>
            </a:r>
          </a:p>
          <a:p>
            <a:pPr marL="123058" indent="-123058" defTabSz="292660">
              <a:spcBef>
                <a:spcPts val="1477"/>
              </a:spcBef>
              <a:defRPr sz="2660"/>
            </a:pPr>
            <a:r>
              <a:rPr lang="en-AU" dirty="0"/>
              <a:t>Source code management is essential to avoid changes made by different developers interfering with each other.</a:t>
            </a:r>
          </a:p>
          <a:p>
            <a:pPr marL="123058" indent="-123058" defTabSz="292660">
              <a:spcBef>
                <a:spcPts val="1477"/>
              </a:spcBef>
              <a:defRPr sz="2660"/>
            </a:pPr>
            <a:r>
              <a:rPr lang="en-AU" dirty="0"/>
              <a:t>All code management systems are based around a shared code repository with a set of features that support code transfer, version storage and retrieval, branching and merging and maintaining version information.</a:t>
            </a:r>
          </a:p>
          <a:p>
            <a:pPr marL="123058" indent="-123058" defTabSz="292660">
              <a:spcBef>
                <a:spcPts val="1477"/>
              </a:spcBef>
              <a:defRPr sz="2660"/>
            </a:pPr>
            <a:r>
              <a:rPr lang="en-AU" dirty="0"/>
              <a:t>Git is a distributed code management system that is the most widely used system for software product development. Each developer works with their own copy of the repository which may be merged with the shared project repository.</a:t>
            </a:r>
          </a:p>
        </p:txBody>
      </p:sp>
      <p:sp>
        <p:nvSpPr>
          <p:cNvPr id="263"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98</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B8A99B82-811C-E203-9E74-B647DC2AB242}"/>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D0A7AA8D-75E3-1686-DC5C-6DF73611AD4C}"/>
              </a:ext>
            </a:extLst>
          </p:cNvPr>
          <p:cNvSpPr>
            <a:spLocks noGrp="1"/>
          </p:cNvSpPr>
          <p:nvPr>
            <p:ph type="body" sz="quarter" idx="13"/>
          </p:nvPr>
        </p:nvSpPr>
        <p:spPr/>
        <p:txBody>
          <a:bodyPr/>
          <a:lstStyle/>
          <a:p>
            <a:r>
              <a:rPr lang="en-AU" dirty="0"/>
              <a:t>Key Points</a:t>
            </a:r>
          </a:p>
        </p:txBody>
      </p:sp>
      <p:pic>
        <p:nvPicPr>
          <p:cNvPr id="6" name="Picture 5" descr="A picture containing text, stationary, colorful&#10;&#10;Description automatically generated">
            <a:extLst>
              <a:ext uri="{FF2B5EF4-FFF2-40B4-BE49-F238E27FC236}">
                <a16:creationId xmlns:a16="http://schemas.microsoft.com/office/drawing/2014/main" id="{5D725F58-55FF-5AF8-6E1A-90A08B7AF68F}"/>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3DBDB5-AB9C-CEF3-1826-78FE804C1659}"/>
              </a:ext>
            </a:extLst>
          </p:cNvPr>
          <p:cNvSpPr>
            <a:spLocks noGrp="1"/>
          </p:cNvSpPr>
          <p:nvPr>
            <p:ph idx="1"/>
          </p:nvPr>
        </p:nvSpPr>
        <p:spPr/>
        <p:txBody>
          <a:bodyPr>
            <a:normAutofit fontScale="62500" lnSpcReduction="20000"/>
          </a:bodyPr>
          <a:lstStyle/>
          <a:p>
            <a:pPr marL="110105" indent="-110105" defTabSz="261854">
              <a:spcBef>
                <a:spcPts val="1319"/>
              </a:spcBef>
              <a:defRPr sz="2380"/>
            </a:pPr>
            <a:endParaRPr lang="en-AU" dirty="0"/>
          </a:p>
          <a:p>
            <a:pPr marL="110105" indent="-110105" defTabSz="261854">
              <a:spcBef>
                <a:spcPts val="1319"/>
              </a:spcBef>
              <a:defRPr sz="2380"/>
            </a:pPr>
            <a:r>
              <a:rPr lang="en-AU" dirty="0"/>
              <a:t>Continuous integration means that as soon as a change is committed to a project repository, it is integrated with existing code and a new version of the system is created for testing.</a:t>
            </a:r>
          </a:p>
          <a:p>
            <a:pPr marL="110105" indent="-110105" defTabSz="261854">
              <a:spcBef>
                <a:spcPts val="1319"/>
              </a:spcBef>
              <a:defRPr sz="2380"/>
            </a:pPr>
            <a:r>
              <a:rPr lang="en-AU" dirty="0"/>
              <a:t>Automated system building tools reduce the time needed to compile and integrate the system by only recompiling those components and their dependents that have changed.</a:t>
            </a:r>
          </a:p>
          <a:p>
            <a:pPr marL="110105" indent="-110105" defTabSz="261854">
              <a:spcBef>
                <a:spcPts val="1319"/>
              </a:spcBef>
              <a:defRPr sz="2380"/>
            </a:pPr>
            <a:r>
              <a:rPr lang="en-AU" dirty="0"/>
              <a:t>Continuous deployment means that as soon as a change is made, the deployed version of the system is automatically updated. This is only possible when the software product is delivered as a cloud-based service.</a:t>
            </a:r>
          </a:p>
          <a:p>
            <a:pPr marL="110105" indent="-110105" defTabSz="261854">
              <a:spcBef>
                <a:spcPts val="1319"/>
              </a:spcBef>
              <a:defRPr sz="2380"/>
            </a:pPr>
            <a:r>
              <a:rPr lang="en-AU" dirty="0"/>
              <a:t>Infrastructure as code means that the infrastructure (network, installed software, etc.) on which software executes is defined as a machine-readable model. Automated tools, such as Chef and Puppet, can provision servers based on the infrastructure model.</a:t>
            </a:r>
          </a:p>
          <a:p>
            <a:pPr marL="110105" indent="-110105" defTabSz="261854">
              <a:spcBef>
                <a:spcPts val="1319"/>
              </a:spcBef>
              <a:defRPr sz="2380"/>
            </a:pPr>
            <a:r>
              <a:rPr lang="en-AU" dirty="0"/>
              <a:t>Measurement is a fundamental principle of DevOps. You may make both process and product measurements. Important process metrics are deployment frequency, percentage of failed deployments, and mean time to recovery from failure.</a:t>
            </a:r>
          </a:p>
        </p:txBody>
      </p:sp>
      <p:sp>
        <p:nvSpPr>
          <p:cNvPr id="26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308063" hangingPunct="0"/>
            <a:fld id="{86CB4B4D-7CA3-9044-876B-883B54F8677D}" type="slidenum">
              <a:rPr sz="633" kern="0">
                <a:solidFill>
                  <a:srgbClr val="005493"/>
                </a:solidFill>
                <a:latin typeface="Helvetica"/>
                <a:sym typeface="Helvetica"/>
              </a:rPr>
              <a:pPr defTabSz="308063" hangingPunct="0"/>
              <a:t>99</a:t>
            </a:fld>
            <a:endParaRPr sz="633" kern="0">
              <a:solidFill>
                <a:srgbClr val="005493"/>
              </a:solidFill>
              <a:latin typeface="Helvetica"/>
              <a:sym typeface="Helvetica"/>
            </a:endParaRPr>
          </a:p>
        </p:txBody>
      </p:sp>
      <p:sp>
        <p:nvSpPr>
          <p:cNvPr id="3" name="Footer Placeholder 2">
            <a:extLst>
              <a:ext uri="{FF2B5EF4-FFF2-40B4-BE49-F238E27FC236}">
                <a16:creationId xmlns:a16="http://schemas.microsoft.com/office/drawing/2014/main" id="{BA9DE7F0-66B9-B7DC-A11C-732A58668002}"/>
              </a:ext>
            </a:extLst>
          </p:cNvPr>
          <p:cNvSpPr>
            <a:spLocks noGrp="1"/>
          </p:cNvSpPr>
          <p:nvPr>
            <p:ph type="ftr" sz="quarter" idx="11"/>
          </p:nvPr>
        </p:nvSpPr>
        <p:spPr/>
        <p:txBody>
          <a:bodyPr/>
          <a:lstStyle/>
          <a:p>
            <a:r>
              <a:rPr lang="en-US"/>
              <a:t>ANU SCHOOL OF COMPUTING   |  COMP 2120 / COMP 6120 | WEEK 6 OF 12: DEVOPS</a:t>
            </a:r>
            <a:endParaRPr lang="en-AU" dirty="0"/>
          </a:p>
        </p:txBody>
      </p:sp>
      <p:sp>
        <p:nvSpPr>
          <p:cNvPr id="5" name="Text Placeholder 4">
            <a:extLst>
              <a:ext uri="{FF2B5EF4-FFF2-40B4-BE49-F238E27FC236}">
                <a16:creationId xmlns:a16="http://schemas.microsoft.com/office/drawing/2014/main" id="{0BBF41B0-0AC4-9363-6A45-348A6B88923F}"/>
              </a:ext>
            </a:extLst>
          </p:cNvPr>
          <p:cNvSpPr>
            <a:spLocks noGrp="1"/>
          </p:cNvSpPr>
          <p:nvPr>
            <p:ph type="body" sz="quarter" idx="13"/>
          </p:nvPr>
        </p:nvSpPr>
        <p:spPr/>
        <p:txBody>
          <a:bodyPr/>
          <a:lstStyle/>
          <a:p>
            <a:r>
              <a:rPr lang="en-AU" dirty="0"/>
              <a:t>Key Points</a:t>
            </a:r>
          </a:p>
        </p:txBody>
      </p:sp>
      <p:pic>
        <p:nvPicPr>
          <p:cNvPr id="6" name="Picture 5" descr="A picture containing text, stationary, colorful&#10;&#10;Description automatically generated">
            <a:extLst>
              <a:ext uri="{FF2B5EF4-FFF2-40B4-BE49-F238E27FC236}">
                <a16:creationId xmlns:a16="http://schemas.microsoft.com/office/drawing/2014/main" id="{14B2483F-8769-7553-FA6A-73DBFFADEDAC}"/>
              </a:ext>
            </a:extLst>
          </p:cNvPr>
          <p:cNvPicPr>
            <a:picLocks noChangeAspect="1"/>
          </p:cNvPicPr>
          <p:nvPr/>
        </p:nvPicPr>
        <p:blipFill>
          <a:blip r:embed="rId2"/>
          <a:stretch>
            <a:fillRect/>
          </a:stretch>
        </p:blipFill>
        <p:spPr>
          <a:xfrm>
            <a:off x="8129069" y="0"/>
            <a:ext cx="1014931" cy="1126446"/>
          </a:xfrm>
          <a:prstGeom prst="rect">
            <a:avLst/>
          </a:prstGeom>
        </p:spPr>
      </p:pic>
    </p:spTree>
  </p:cSld>
  <p:clrMapOvr>
    <a:masterClrMapping/>
  </p:clrMapOvr>
</p:sld>
</file>

<file path=ppt/theme/theme1.xml><?xml version="1.0" encoding="utf-8"?>
<a:theme xmlns:a="http://schemas.openxmlformats.org/drawingml/2006/main" name="ANU Light">
  <a:themeElements>
    <a:clrScheme name="ANU">
      <a:dk1>
        <a:sysClr val="windowText" lastClr="000000"/>
      </a:dk1>
      <a:lt1>
        <a:sysClr val="window" lastClr="FFFFFF"/>
      </a:lt1>
      <a:dk2>
        <a:srgbClr val="000000"/>
      </a:dk2>
      <a:lt2>
        <a:srgbClr val="FFFFFF"/>
      </a:lt2>
      <a:accent1>
        <a:srgbClr val="BE830E"/>
      </a:accent1>
      <a:accent2>
        <a:srgbClr val="DFC187"/>
      </a:accent2>
      <a:accent3>
        <a:srgbClr val="F5EDDE"/>
      </a:accent3>
      <a:accent4>
        <a:srgbClr val="BE4E0E"/>
      </a:accent4>
      <a:accent5>
        <a:srgbClr val="CB7352"/>
      </a:accent5>
      <a:accent6>
        <a:srgbClr val="F2DCD4"/>
      </a:accent6>
      <a:hlink>
        <a:srgbClr val="BE830E"/>
      </a:hlink>
      <a:folHlink>
        <a:srgbClr val="BE4E0E"/>
      </a:folHlink>
    </a:clrScheme>
    <a:fontScheme name="ANU">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6" id="{9CA59881-62CF-4D40-AB8C-3378E5D7764B}" vid="{E95A3EAB-3210-344A-95C3-3A9C18246D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009AC5283E95468D41B3B02A942082" ma:contentTypeVersion="14" ma:contentTypeDescription="Create a new document." ma:contentTypeScope="" ma:versionID="81f047ee36f5309b78b9ab5df6d40fa9">
  <xsd:schema xmlns:xsd="http://www.w3.org/2001/XMLSchema" xmlns:xs="http://www.w3.org/2001/XMLSchema" xmlns:p="http://schemas.microsoft.com/office/2006/metadata/properties" xmlns:ns2="2906fbf8-e47d-4c21-be87-cb09cf1c70cb" xmlns:ns3="cd7196b5-af4d-4b5a-ba66-d723b2d8b01e" targetNamespace="http://schemas.microsoft.com/office/2006/metadata/properties" ma:root="true" ma:fieldsID="f77ccc56e2633edc0902f4eefe5b9336" ns2:_="" ns3:_="">
    <xsd:import namespace="2906fbf8-e47d-4c21-be87-cb09cf1c70cb"/>
    <xsd:import namespace="cd7196b5-af4d-4b5a-ba66-d723b2d8b01e"/>
    <xsd:element name="properties">
      <xsd:complexType>
        <xsd:sequence>
          <xsd:element name="documentManagement">
            <xsd:complexType>
              <xsd:all>
                <xsd:element ref="ns2:MediaServiceMetadata" minOccurs="0"/>
                <xsd:element ref="ns2:MediaServiceFastMetadata" minOccurs="0"/>
                <xsd:element ref="ns2:FAQs"/>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Document_x0020_Notes"/>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06fbf8-e47d-4c21-be87-cb09cf1c70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FAQs" ma:index="10" ma:displayName="FAQs" ma:internalName="FAQs">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cument_x0020_Notes" ma:index="18" ma:displayName="IMPORTANT" ma:description="DO NOT EDIT. DOWNLOAD FIRST" ma:format="Dropdown" ma:internalName="Document_x0020_Notes">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7196b5-af4d-4b5a-ba66-d723b2d8b0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_x0020_Notes xmlns="2906fbf8-e47d-4c21-be87-cb09cf1c70cb">DO NOT EDIT. DOWNLOAD FIRST.</Document_x0020_Notes>
    <FAQs xmlns="2906fbf8-e47d-4c21-be87-cb09cf1c70cb"/>
  </documentManagement>
</p:properties>
</file>

<file path=customXml/itemProps1.xml><?xml version="1.0" encoding="utf-8"?>
<ds:datastoreItem xmlns:ds="http://schemas.openxmlformats.org/officeDocument/2006/customXml" ds:itemID="{F6944D8A-F35C-4795-83BB-5BA756EF3C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06fbf8-e47d-4c21-be87-cb09cf1c70cb"/>
    <ds:schemaRef ds:uri="cd7196b5-af4d-4b5a-ba66-d723b2d8b0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242CD11-9905-45C0-AA8E-EE5B79DEFBE2}">
  <ds:schemaRefs>
    <ds:schemaRef ds:uri="http://schemas.microsoft.com/sharepoint/v3/contenttype/forms"/>
  </ds:schemaRefs>
</ds:datastoreItem>
</file>

<file path=customXml/itemProps3.xml><?xml version="1.0" encoding="utf-8"?>
<ds:datastoreItem xmlns:ds="http://schemas.openxmlformats.org/officeDocument/2006/customXml" ds:itemID="{F655D042-D8B3-4BE3-86DE-6019F96E2850}">
  <ds:schemaRefs>
    <ds:schemaRef ds:uri="http://schemas.microsoft.com/office/2006/documentManagement/types"/>
    <ds:schemaRef ds:uri="2906fbf8-e47d-4c21-be87-cb09cf1c70cb"/>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cd7196b5-af4d-4b5a-ba66-d723b2d8b01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ANU Light</Template>
  <TotalTime>919</TotalTime>
  <Words>9077</Words>
  <Application>Microsoft Macintosh PowerPoint</Application>
  <PresentationFormat>On-screen Show (16:9)</PresentationFormat>
  <Paragraphs>751</Paragraphs>
  <Slides>102</Slides>
  <Notes>27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102</vt:i4>
      </vt:variant>
    </vt:vector>
  </HeadingPairs>
  <TitlesOfParts>
    <vt:vector size="112" baseType="lpstr">
      <vt:lpstr>Arial</vt:lpstr>
      <vt:lpstr>Calibri</vt:lpstr>
      <vt:lpstr>Consolas</vt:lpstr>
      <vt:lpstr>Helvetica</vt:lpstr>
      <vt:lpstr>Merriweather</vt:lpstr>
      <vt:lpstr>Open Sans Light</vt:lpstr>
      <vt:lpstr>Public Sans</vt:lpstr>
      <vt:lpstr>Public Sans Light</vt:lpstr>
      <vt:lpstr>Sofia Pro Light</vt:lpstr>
      <vt:lpstr>ANU Light</vt:lpstr>
      <vt:lpstr>COMP 2120 / COMP 6120  devops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Deploying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Monitoring Production</vt:lpstr>
      <vt:lpstr>PowerPoint Presentation</vt:lpstr>
      <vt:lpstr>PowerPoint Presentation</vt:lpstr>
      <vt:lpstr>PowerPoint Presentation</vt:lpstr>
      <vt:lpstr>PowerPoint Presentation</vt:lpstr>
      <vt:lpstr>PowerPoint Presentation</vt:lpstr>
      <vt:lpstr>Continuous Integration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 2120 / COMP 6120  REQUIREMENTS</dc:title>
  <dc:creator>Alex Potanin</dc:creator>
  <cp:lastModifiedBy>Alex Potanin</cp:lastModifiedBy>
  <cp:revision>100</cp:revision>
  <dcterms:created xsi:type="dcterms:W3CDTF">2022-06-04T02:36:47Z</dcterms:created>
  <dcterms:modified xsi:type="dcterms:W3CDTF">2022-08-29T04:28:28Z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0x010100EF009AC5283E95468D41B3B02A942082</vt:lpwstr>
  </property>
</Properties>
</file>