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4" r:id="rId4"/>
  </p:sldMasterIdLst>
  <p:notesMasterIdLst>
    <p:notesMasterId r:id="rId31"/>
  </p:notesMasterIdLst>
  <p:sldIdLst>
    <p:sldId id="256" r:id="rId5"/>
    <p:sldId id="288" r:id="rId6"/>
    <p:sldId id="258" r:id="rId7"/>
    <p:sldId id="259" r:id="rId8"/>
    <p:sldId id="260" r:id="rId9"/>
    <p:sldId id="272" r:id="rId10"/>
    <p:sldId id="292" r:id="rId11"/>
    <p:sldId id="293" r:id="rId12"/>
    <p:sldId id="294" r:id="rId13"/>
    <p:sldId id="273" r:id="rId14"/>
    <p:sldId id="280" r:id="rId15"/>
    <p:sldId id="281" r:id="rId16"/>
    <p:sldId id="282" r:id="rId17"/>
    <p:sldId id="283" r:id="rId18"/>
    <p:sldId id="289" r:id="rId19"/>
    <p:sldId id="284" r:id="rId20"/>
    <p:sldId id="287" r:id="rId21"/>
    <p:sldId id="279" r:id="rId22"/>
    <p:sldId id="268" r:id="rId23"/>
    <p:sldId id="277" r:id="rId24"/>
    <p:sldId id="290" r:id="rId25"/>
    <p:sldId id="291" r:id="rId26"/>
    <p:sldId id="275" r:id="rId27"/>
    <p:sldId id="274" r:id="rId28"/>
    <p:sldId id="270" r:id="rId29"/>
    <p:sldId id="26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KPMG Extralight" panose="020B0303030202040204" pitchFamily="34" charset="0"/>
      <p:regular r:id="rId36"/>
      <p:italic r:id="rId37"/>
    </p:embeddedFont>
    <p:embeddedFont>
      <p:font typeface="Univers for KPMG" panose="020B0603020202020204" pitchFamily="34"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072839-C989-4BDA-8EA1-5ECC5862515B}">
          <p14:sldIdLst>
            <p14:sldId id="256"/>
            <p14:sldId id="288"/>
            <p14:sldId id="258"/>
            <p14:sldId id="259"/>
            <p14:sldId id="260"/>
            <p14:sldId id="272"/>
            <p14:sldId id="292"/>
            <p14:sldId id="293"/>
            <p14:sldId id="294"/>
            <p14:sldId id="273"/>
            <p14:sldId id="280"/>
          </p14:sldIdLst>
        </p14:section>
        <p14:section name="Untitled Section" id="{975081E0-0D16-47EA-B3D7-06E2A0070733}">
          <p14:sldIdLst>
            <p14:sldId id="281"/>
            <p14:sldId id="282"/>
            <p14:sldId id="283"/>
            <p14:sldId id="289"/>
            <p14:sldId id="284"/>
            <p14:sldId id="287"/>
            <p14:sldId id="279"/>
            <p14:sldId id="268"/>
            <p14:sldId id="277"/>
            <p14:sldId id="290"/>
            <p14:sldId id="291"/>
            <p14:sldId id="275"/>
            <p14:sldId id="274"/>
            <p14:sldId id="270"/>
            <p14:sldId id="2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374" autoAdjust="0"/>
  </p:normalViewPr>
  <p:slideViewPr>
    <p:cSldViewPr snapToGrid="0" showGuides="1">
      <p:cViewPr varScale="1">
        <p:scale>
          <a:sx n="98" d="100"/>
          <a:sy n="98" d="100"/>
        </p:scale>
        <p:origin x="4147" y="67"/>
      </p:cViewPr>
      <p:guideLst>
        <p:guide orient="horz" pos="2160"/>
        <p:guide pos="2880"/>
      </p:guideLst>
    </p:cSldViewPr>
  </p:slideViewPr>
  <p:notesTextViewPr>
    <p:cViewPr>
      <p:scale>
        <a:sx n="1" d="1"/>
        <a:sy n="1" d="1"/>
      </p:scale>
      <p:origin x="0" y="0"/>
    </p:cViewPr>
  </p:notesTextViewPr>
  <p:notesViewPr>
    <p:cSldViewPr snapToGrid="0">
      <p:cViewPr varScale="1">
        <p:scale>
          <a:sx n="47" d="100"/>
          <a:sy n="47" d="100"/>
        </p:scale>
        <p:origin x="253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D6EFD-9678-478B-943E-C7E5CFF47975}" type="datetimeFigureOut">
              <a:rPr lang="en-AU" smtClean="0"/>
              <a:t>30/08/2022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B28EA-8E5E-4C1C-B677-EFD537496932}" type="slidenum">
              <a:rPr lang="en-AU" smtClean="0"/>
              <a:t>‹#›</a:t>
            </a:fld>
            <a:endParaRPr lang="en-AU"/>
          </a:p>
        </p:txBody>
      </p:sp>
    </p:spTree>
    <p:extLst>
      <p:ext uri="{BB962C8B-B14F-4D97-AF65-F5344CB8AC3E}">
        <p14:creationId xmlns:p14="http://schemas.microsoft.com/office/powerpoint/2010/main" val="234185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 hope you are well today. This is the first time I've done something like this so thank you for having me.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So today I'm going to give an introductory talk on DevOps. </a:t>
            </a:r>
          </a:p>
          <a:p>
            <a:pPr rtl="0" fontAlgn="base">
              <a:spcBef>
                <a:spcPts val="0"/>
              </a:spcBef>
              <a:spcAft>
                <a:spcPts val="120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I'll talk in a bit of detail about the elements and practices that comprise DevOps but there is a lot of content out there so if you find the topic interesting then I highly encourage you to pursue it further. I'll provide some recommendations at the end for learning paths and recommended readings. </a:t>
            </a:r>
          </a:p>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I'll also perform a practical demonstration of some core </a:t>
            </a:r>
            <a:r>
              <a:rPr lang="en-AU" sz="1800" b="0" i="0" u="none" strike="noStrike" dirty="0" err="1">
                <a:solidFill>
                  <a:srgbClr val="000000"/>
                </a:solidFill>
                <a:effectLst/>
                <a:latin typeface="Arial" panose="020B0604020202020204" pitchFamily="34" charset="0"/>
              </a:rPr>
              <a:t>devops</a:t>
            </a:r>
            <a:r>
              <a:rPr lang="en-AU" sz="1800" b="0" i="0" u="none" strike="noStrike" dirty="0">
                <a:solidFill>
                  <a:srgbClr val="000000"/>
                </a:solidFill>
                <a:effectLst/>
                <a:latin typeface="Arial" panose="020B0604020202020204" pitchFamily="34" charset="0"/>
              </a:rPr>
              <a:t> concepts with some industry standard tooling which hopefully you will find interesting with the intent of showing how some of the theory behind DevOps is actually implemented in the real world. </a:t>
            </a:r>
          </a:p>
        </p:txBody>
      </p:sp>
      <p:sp>
        <p:nvSpPr>
          <p:cNvPr id="4" name="Slide Number Placeholder 3"/>
          <p:cNvSpPr>
            <a:spLocks noGrp="1"/>
          </p:cNvSpPr>
          <p:nvPr>
            <p:ph type="sldNum" sz="quarter" idx="5"/>
          </p:nvPr>
        </p:nvSpPr>
        <p:spPr/>
        <p:txBody>
          <a:bodyPr/>
          <a:lstStyle/>
          <a:p>
            <a:fld id="{669B28EA-8E5E-4C1C-B677-EFD537496932}" type="slidenum">
              <a:rPr lang="en-AU" smtClean="0"/>
              <a:t>1</a:t>
            </a:fld>
            <a:endParaRPr lang="en-AU"/>
          </a:p>
        </p:txBody>
      </p:sp>
    </p:spTree>
    <p:extLst>
      <p:ext uri="{BB962C8B-B14F-4D97-AF65-F5344CB8AC3E}">
        <p14:creationId xmlns:p14="http://schemas.microsoft.com/office/powerpoint/2010/main" val="193012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AU" sz="1800" b="0" i="0" u="none" strike="noStrike" dirty="0">
                <a:solidFill>
                  <a:srgbClr val="000000"/>
                </a:solidFill>
                <a:effectLst/>
                <a:latin typeface="Arial" panose="020B0604020202020204" pitchFamily="34" charset="0"/>
              </a:rPr>
              <a:t>These principles I would say are encompassed within the three ways but are more specific and can be associated with practical implementations. </a:t>
            </a:r>
          </a:p>
        </p:txBody>
      </p:sp>
      <p:sp>
        <p:nvSpPr>
          <p:cNvPr id="4" name="Slide Number Placeholder 3"/>
          <p:cNvSpPr>
            <a:spLocks noGrp="1"/>
          </p:cNvSpPr>
          <p:nvPr>
            <p:ph type="sldNum" sz="quarter" idx="5"/>
          </p:nvPr>
        </p:nvSpPr>
        <p:spPr/>
        <p:txBody>
          <a:bodyPr/>
          <a:lstStyle/>
          <a:p>
            <a:fld id="{669B28EA-8E5E-4C1C-B677-EFD537496932}" type="slidenum">
              <a:rPr lang="en-AU" smtClean="0"/>
              <a:t>10</a:t>
            </a:fld>
            <a:endParaRPr lang="en-AU"/>
          </a:p>
        </p:txBody>
      </p:sp>
    </p:spTree>
    <p:extLst>
      <p:ext uri="{BB962C8B-B14F-4D97-AF65-F5344CB8AC3E}">
        <p14:creationId xmlns:p14="http://schemas.microsoft.com/office/powerpoint/2010/main" val="418348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Traditionally</a:t>
            </a:r>
            <a:r>
              <a:rPr lang="en-AU" sz="1800" b="0" i="0" u="none" strike="noStrike" dirty="0">
                <a:solidFill>
                  <a:srgbClr val="000000"/>
                </a:solidFill>
                <a:effectLst/>
                <a:latin typeface="Arial" panose="020B0604020202020204" pitchFamily="34" charset="0"/>
              </a:rPr>
              <a:t>, teams have worked in siloes with little or no collaboration. In short, development would hand off their work to ops for them to deal with the deployment and monitoring processes.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DevOps </a:t>
            </a:r>
            <a:r>
              <a:rPr lang="en-AU" sz="1800" b="0" i="0" u="none" strike="noStrike" dirty="0">
                <a:solidFill>
                  <a:srgbClr val="000000"/>
                </a:solidFill>
                <a:effectLst/>
                <a:latin typeface="Arial" panose="020B0604020202020204" pitchFamily="34" charset="0"/>
              </a:rPr>
              <a:t>entails a culture in which the success or failure of a product is a shared responsibility of both Development and Operations. Both teams are expected to oversee the product over the course of its life rather than absolving themselves of any more responsibility once their portion is complete.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This </a:t>
            </a:r>
            <a:r>
              <a:rPr lang="en-AU" sz="1800" b="0" i="0" u="none" strike="noStrike" dirty="0">
                <a:solidFill>
                  <a:srgbClr val="000000"/>
                </a:solidFill>
                <a:effectLst/>
                <a:latin typeface="Arial" panose="020B0604020202020204" pitchFamily="34" charset="0"/>
              </a:rPr>
              <a:t>mentality gives better visibility to all and allows both teams to see the challenges that each other faces.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For example</a:t>
            </a:r>
            <a:r>
              <a:rPr lang="en-AU" sz="1800" b="0" i="0" u="none" strike="noStrike" dirty="0">
                <a:solidFill>
                  <a:srgbClr val="000000"/>
                </a:solidFill>
                <a:effectLst/>
                <a:latin typeface="Arial" panose="020B0604020202020204" pitchFamily="34" charset="0"/>
              </a:rPr>
              <a:t>, Developers may pair with an Operations engineer to go through the deployment process. When they witness the challenges that Operations face during this process, they can help identify ways to simplify the workflow. Similarly, when Operations understand the business goals of the customer, they can work with developers to assist in translating them into operational requirements. So generally preventing less ambiguity about what is required by the customer.</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Ultimately</a:t>
            </a:r>
            <a:r>
              <a:rPr lang="en-AU" sz="1800" b="0" i="0" u="none" strike="noStrike" dirty="0">
                <a:solidFill>
                  <a:srgbClr val="000000"/>
                </a:solidFill>
                <a:effectLst/>
                <a:latin typeface="Arial" panose="020B0604020202020204" pitchFamily="34" charset="0"/>
              </a:rPr>
              <a:t>, in both examples, we strive to provide a greater experience for the customer. The use of DevOps tooling and automation of the software delivery process forces collaboration by physically bringing together the workflows and responsibilities of development and operations.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When </a:t>
            </a:r>
            <a:r>
              <a:rPr lang="en-AU" sz="1800" b="0" i="0" u="none" strike="noStrike" dirty="0">
                <a:solidFill>
                  <a:srgbClr val="000000"/>
                </a:solidFill>
                <a:effectLst/>
                <a:latin typeface="Arial" panose="020B0604020202020204" pitchFamily="34" charset="0"/>
              </a:rPr>
              <a:t>deployment processes are simplified and robust, deployment failures are reduced. When business goals are clearly articulated and translated into requirements, the customer receives what they were expecting.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Further</a:t>
            </a:r>
            <a:r>
              <a:rPr lang="en-AU" sz="1800" b="0" i="0" u="none" strike="noStrike" dirty="0">
                <a:solidFill>
                  <a:srgbClr val="000000"/>
                </a:solidFill>
                <a:effectLst/>
                <a:latin typeface="Arial" panose="020B0604020202020204" pitchFamily="34" charset="0"/>
              </a:rPr>
              <a:t>, in order to reduce lead times, it is important that teams are enabled to work with autonomy. Making decisions and implementing changes to any phase of the pipeline should remove any cumbersome approval process. Instead, place teams and individuals within environments that are free of bureaucracy.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If we</a:t>
            </a:r>
            <a:r>
              <a:rPr lang="en-AU" sz="1800" b="0" i="0" u="none" strike="noStrike" dirty="0">
                <a:solidFill>
                  <a:srgbClr val="000000"/>
                </a:solidFill>
                <a:effectLst/>
                <a:latin typeface="Arial" panose="020B0604020202020204" pitchFamily="34" charset="0"/>
              </a:rPr>
              <a:t> give teams access to sets of tools that allow them to make decisions with increased efficiency and clarity, we can remove the yellow tape that would have traditionally surrounded them. </a:t>
            </a:r>
          </a:p>
          <a:p>
            <a:pPr rtl="0" fontAlgn="base">
              <a:spcBef>
                <a:spcPts val="0"/>
              </a:spcBef>
              <a:spcAft>
                <a:spcPts val="120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This environment</a:t>
            </a:r>
            <a:r>
              <a:rPr lang="en-AU" sz="1800" b="0" i="0" u="none" strike="noStrike" dirty="0">
                <a:solidFill>
                  <a:srgbClr val="000000"/>
                </a:solidFill>
                <a:effectLst/>
                <a:latin typeface="Arial" panose="020B0604020202020204" pitchFamily="34" charset="0"/>
              </a:rPr>
              <a:t> should also separate failure from blame. As mentioned previously, taking risks and experimenting can help an organisation stay innovative. If we don't have this kind of environment then we are potentially stunting organizational and individual growth.</a:t>
            </a:r>
          </a:p>
        </p:txBody>
      </p:sp>
      <p:sp>
        <p:nvSpPr>
          <p:cNvPr id="4" name="Slide Number Placeholder 3"/>
          <p:cNvSpPr>
            <a:spLocks noGrp="1"/>
          </p:cNvSpPr>
          <p:nvPr>
            <p:ph type="sldNum" sz="quarter" idx="5"/>
          </p:nvPr>
        </p:nvSpPr>
        <p:spPr/>
        <p:txBody>
          <a:bodyPr/>
          <a:lstStyle/>
          <a:p>
            <a:fld id="{669B28EA-8E5E-4C1C-B677-EFD537496932}" type="slidenum">
              <a:rPr lang="en-AU" smtClean="0"/>
              <a:t>11</a:t>
            </a:fld>
            <a:endParaRPr lang="en-AU"/>
          </a:p>
        </p:txBody>
      </p:sp>
    </p:spTree>
    <p:extLst>
      <p:ext uri="{BB962C8B-B14F-4D97-AF65-F5344CB8AC3E}">
        <p14:creationId xmlns:p14="http://schemas.microsoft.com/office/powerpoint/2010/main" val="383432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This </a:t>
            </a:r>
            <a:r>
              <a:rPr lang="en-AU" sz="1800" b="0" i="0" u="none" strike="noStrike" dirty="0">
                <a:solidFill>
                  <a:srgbClr val="000000"/>
                </a:solidFill>
                <a:effectLst/>
                <a:latin typeface="Arial" panose="020B0604020202020204" pitchFamily="34" charset="0"/>
              </a:rPr>
              <a:t>supports the existence of the remaining principles as they all leverage automation in some capacity.  </a:t>
            </a:r>
          </a:p>
          <a:p>
            <a:pPr rtl="0" fontAlgn="base">
              <a:spcBef>
                <a:spcPts val="0"/>
              </a:spcBef>
              <a:spcAft>
                <a:spcPts val="0"/>
              </a:spcAft>
              <a:buFont typeface="Arial" panose="020B0604020202020204" pitchFamily="34" charset="0"/>
              <a:buChar char="•"/>
            </a:pPr>
            <a:endParaRPr lang="en-AU"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Automation </a:t>
            </a:r>
            <a:r>
              <a:rPr lang="en-AU" sz="1800" b="0" i="0" u="none" strike="noStrike" dirty="0">
                <a:solidFill>
                  <a:srgbClr val="000000"/>
                </a:solidFill>
                <a:effectLst/>
                <a:latin typeface="Arial" panose="020B0604020202020204" pitchFamily="34" charset="0"/>
              </a:rPr>
              <a:t>allows us to create and implement consistent and repeatable processes that may be very simple or very complex in nature. </a:t>
            </a:r>
          </a:p>
          <a:p>
            <a:pPr rtl="0" fontAlgn="base">
              <a:spcBef>
                <a:spcPts val="0"/>
              </a:spcBef>
              <a:spcAft>
                <a:spcPts val="0"/>
              </a:spcAft>
              <a:buFont typeface="Arial" panose="020B0604020202020204" pitchFamily="34" charset="0"/>
              <a:buNone/>
            </a:pPr>
            <a:endParaRPr lang="en-AU"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It also enables us to accelerate these processes and scale environments. </a:t>
            </a:r>
          </a:p>
          <a:p>
            <a:pPr rtl="0" fontAlgn="base">
              <a:spcBef>
                <a:spcPts val="0"/>
              </a:spcBef>
              <a:spcAft>
                <a:spcPts val="0"/>
              </a:spcAft>
              <a:buFont typeface="Arial" panose="020B0604020202020204" pitchFamily="34" charset="0"/>
              <a:buNone/>
            </a:pPr>
            <a:endParaRPr lang="en-AU"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AU" sz="1800" b="1" i="0" u="none" strike="noStrike" dirty="0">
                <a:solidFill>
                  <a:srgbClr val="000000"/>
                </a:solidFill>
                <a:effectLst/>
                <a:latin typeface="Arial" panose="020B0604020202020204" pitchFamily="34" charset="0"/>
              </a:rPr>
              <a:t>Automation </a:t>
            </a:r>
            <a:r>
              <a:rPr lang="en-AU" sz="1800" b="0" i="0" u="none" strike="noStrike" dirty="0">
                <a:solidFill>
                  <a:srgbClr val="000000"/>
                </a:solidFill>
                <a:effectLst/>
                <a:latin typeface="Arial" panose="020B0604020202020204" pitchFamily="34" charset="0"/>
              </a:rPr>
              <a:t>minimizes the possibility of human error because you know it will always carry out processes the same way every time it executes.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Processes without </a:t>
            </a:r>
            <a:r>
              <a:rPr lang="en-AU" sz="1800" b="0" i="0" u="none" strike="noStrike" dirty="0">
                <a:solidFill>
                  <a:srgbClr val="000000"/>
                </a:solidFill>
                <a:effectLst/>
                <a:latin typeface="Arial" panose="020B0604020202020204" pitchFamily="34" charset="0"/>
              </a:rPr>
              <a:t>or with minimal automation</a:t>
            </a:r>
            <a:r>
              <a:rPr lang="en-AU" sz="1800" b="1" i="0" u="none" strike="noStrike" dirty="0">
                <a:solidFill>
                  <a:srgbClr val="000000"/>
                </a:solidFill>
                <a:effectLst/>
                <a:latin typeface="Arial" panose="020B0604020202020204" pitchFamily="34" charset="0"/>
              </a:rPr>
              <a:t> </a:t>
            </a:r>
            <a:r>
              <a:rPr lang="en-AU" sz="1800" b="0" i="0" u="none" strike="noStrike" dirty="0">
                <a:solidFill>
                  <a:srgbClr val="000000"/>
                </a:solidFill>
                <a:effectLst/>
                <a:latin typeface="Arial" panose="020B0604020202020204" pitchFamily="34" charset="0"/>
              </a:rPr>
              <a:t>might exhibit a deployment engineer carrying out steps manually. If this engineer carries out this process frequently, it only increases the chance that they will eventually miss a deployment step and cause a critical outage or failure. This concept can be applied to all phases of the workflow and isn't just applicable to deployments.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So with Automation, </a:t>
            </a:r>
            <a:r>
              <a:rPr lang="en-AU" sz="1800" b="0" i="0" u="none" strike="noStrike" dirty="0">
                <a:solidFill>
                  <a:srgbClr val="000000"/>
                </a:solidFill>
                <a:effectLst/>
                <a:latin typeface="Arial" panose="020B0604020202020204" pitchFamily="34" charset="0"/>
              </a:rPr>
              <a:t>we can limit the amount of deviation that could occur if the process were to be carried out manually.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Coming from an operations background where we would carry out manual releases every single week, I know firsthand of the pressure that comes with deploying software to a production environment that millions of people depend on.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Implementing </a:t>
            </a:r>
            <a:r>
              <a:rPr lang="en-AU" sz="1800" b="0" i="0" u="none" strike="noStrike" dirty="0">
                <a:solidFill>
                  <a:srgbClr val="000000"/>
                </a:solidFill>
                <a:effectLst/>
                <a:latin typeface="Arial" panose="020B0604020202020204" pitchFamily="34" charset="0"/>
              </a:rPr>
              <a:t>automation both reduces deployment issues as well as alleviates stress and pressure from the deployment engineer. </a:t>
            </a:r>
          </a:p>
          <a:p>
            <a:pPr rtl="0" fontAlgn="base">
              <a:spcBef>
                <a:spcPts val="0"/>
              </a:spcBef>
              <a:spcAft>
                <a:spcPts val="120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Of course</a:t>
            </a:r>
            <a:r>
              <a:rPr lang="en-AU" sz="1800" b="0" i="0" u="none" strike="noStrike" dirty="0">
                <a:solidFill>
                  <a:srgbClr val="000000"/>
                </a:solidFill>
                <a:effectLst/>
                <a:latin typeface="Arial" panose="020B0604020202020204" pitchFamily="34" charset="0"/>
              </a:rPr>
              <a:t>, we must ensure that we are sufficiently automating the task. When I say this, I am thinking of correct error handling and back out processes in the event something unexpected occurs. We will never be able to account for all possible issues that might occur, but we can account for most if the automation we implement is thoroughly designed.</a:t>
            </a:r>
          </a:p>
        </p:txBody>
      </p:sp>
      <p:sp>
        <p:nvSpPr>
          <p:cNvPr id="4" name="Slide Number Placeholder 3"/>
          <p:cNvSpPr>
            <a:spLocks noGrp="1"/>
          </p:cNvSpPr>
          <p:nvPr>
            <p:ph type="sldNum" sz="quarter" idx="5"/>
          </p:nvPr>
        </p:nvSpPr>
        <p:spPr/>
        <p:txBody>
          <a:bodyPr/>
          <a:lstStyle/>
          <a:p>
            <a:fld id="{669B28EA-8E5E-4C1C-B677-EFD537496932}" type="slidenum">
              <a:rPr lang="en-AU" smtClean="0"/>
              <a:t>12</a:t>
            </a:fld>
            <a:endParaRPr lang="en-AU"/>
          </a:p>
        </p:txBody>
      </p:sp>
    </p:spTree>
    <p:extLst>
      <p:ext uri="{BB962C8B-B14F-4D97-AF65-F5344CB8AC3E}">
        <p14:creationId xmlns:p14="http://schemas.microsoft.com/office/powerpoint/2010/main" val="32861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This principle</a:t>
            </a:r>
            <a:r>
              <a:rPr lang="en-AU" sz="1800" b="0" i="0" u="none" strike="noStrike" dirty="0">
                <a:solidFill>
                  <a:srgbClr val="000000"/>
                </a:solidFill>
                <a:effectLst/>
                <a:latin typeface="Arial" panose="020B0604020202020204" pitchFamily="34" charset="0"/>
              </a:rPr>
              <a:t> refers to the practice of constantly committing code changes into the main branch of a project instead of creating separate branches to work on new features or resolve bugs.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Traditionally</a:t>
            </a:r>
            <a:r>
              <a:rPr lang="en-AU" sz="1800" b="0" i="0" u="none" strike="noStrike" dirty="0">
                <a:solidFill>
                  <a:srgbClr val="000000"/>
                </a:solidFill>
                <a:effectLst/>
                <a:latin typeface="Arial" panose="020B0604020202020204" pitchFamily="34" charset="0"/>
              </a:rPr>
              <a:t>, and still a completely common practice today is to create a branch of a software project that is usually based on a stable release of that project.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The purpose</a:t>
            </a:r>
            <a:r>
              <a:rPr lang="en-AU" sz="1800" b="0" i="0" u="none" strike="noStrike" dirty="0">
                <a:solidFill>
                  <a:srgbClr val="000000"/>
                </a:solidFill>
                <a:effectLst/>
                <a:latin typeface="Arial" panose="020B0604020202020204" pitchFamily="34" charset="0"/>
              </a:rPr>
              <a:t> for doing this is such that any new feature or bug that needs to be implemented or resolved, can be tested against this new branch and when that feature or bug fix is sufficiently tested, they can be pulled back into the main branch of the project.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During</a:t>
            </a:r>
            <a:r>
              <a:rPr lang="en-AU" sz="1800" b="0" i="0" u="none" strike="noStrike" dirty="0">
                <a:solidFill>
                  <a:srgbClr val="000000"/>
                </a:solidFill>
                <a:effectLst/>
                <a:latin typeface="Arial" panose="020B0604020202020204" pitchFamily="34" charset="0"/>
              </a:rPr>
              <a:t> the time that these changes are being implemented, other developers may be working on other changes (for which they will also have their own branches). Some bugs or features might be tested before other developers’ changes, in which case they can be merged back into the main project while development continues on other changes.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Continuous Integration</a:t>
            </a:r>
            <a:r>
              <a:rPr lang="en-AU" sz="1800" b="0" i="0" u="none" strike="noStrike" dirty="0">
                <a:solidFill>
                  <a:srgbClr val="000000"/>
                </a:solidFill>
                <a:effectLst/>
                <a:latin typeface="Arial" panose="020B0604020202020204" pitchFamily="34" charset="0"/>
              </a:rPr>
              <a:t> insists that all changes that are committed to the same branch will be tested and built upon commit. This is known as trunk based development.</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These tests</a:t>
            </a:r>
            <a:r>
              <a:rPr lang="en-AU" sz="1800" b="0" i="0" u="none" strike="noStrike" dirty="0">
                <a:solidFill>
                  <a:srgbClr val="000000"/>
                </a:solidFill>
                <a:effectLst/>
                <a:latin typeface="Arial" panose="020B0604020202020204" pitchFamily="34" charset="0"/>
              </a:rPr>
              <a:t> will then assert the correctness of the code before being integrated. For this reason, it is imperative that a set of thorough test cases are developed so the changes can be reliably evaluated against.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So why trunk based development?</a:t>
            </a:r>
            <a:r>
              <a:rPr lang="en-AU" sz="1800" b="0" i="0" u="none" strike="noStrike" dirty="0">
                <a:solidFill>
                  <a:srgbClr val="000000"/>
                </a:solidFill>
                <a:effectLst/>
                <a:latin typeface="Arial" panose="020B0604020202020204" pitchFamily="34" charset="0"/>
              </a:rPr>
              <a:t> The primary benefit is the minimization of merge conflicts.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You might wonder how developers work on new features in a trunk based development model. And they do this by using feature flags which wrap new functionality in an active code path which can then be activated at a later time.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While it</a:t>
            </a:r>
            <a:r>
              <a:rPr lang="en-AU" sz="1800" b="0" i="0" u="none" strike="noStrike" dirty="0">
                <a:solidFill>
                  <a:srgbClr val="000000"/>
                </a:solidFill>
                <a:effectLst/>
                <a:latin typeface="Arial" panose="020B0604020202020204" pitchFamily="34" charset="0"/>
              </a:rPr>
              <a:t> is true that an initial overhead may be incurred to establish such a pipeline, the benefits will be realised very quickly.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Developers will no longer need to coordinate with each other to merge their changes.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This extends</a:t>
            </a:r>
            <a:r>
              <a:rPr lang="en-AU" sz="1800" b="0" i="0" u="none" strike="noStrike" dirty="0">
                <a:solidFill>
                  <a:srgbClr val="000000"/>
                </a:solidFill>
                <a:effectLst/>
                <a:latin typeface="Arial" panose="020B0604020202020204" pitchFamily="34" charset="0"/>
              </a:rPr>
              <a:t> to other teams such as operations and product teams within the organisation. Operations engineers will know there is only one build they need to be handling instead of having to search and find specific builds that include the changes the customer is expecting.</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 can remember working as a deployment engineer, we might have had 3 or 4 versions of the same package that contained different changes that would be released according to a predefined timeline. The associated overhead of trying to determine which was the one that needed to be deployed at a given time was stressful and made us heavily reliant on checking the code commit message as well as the code itself when really this is something that could have been avoided with trunk based development. </a:t>
            </a:r>
          </a:p>
          <a:p>
            <a:pPr rtl="0" fontAlgn="base">
              <a:spcBef>
                <a:spcPts val="0"/>
              </a:spcBef>
              <a:spcAft>
                <a:spcPts val="120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The communication overhead</a:t>
            </a:r>
            <a:r>
              <a:rPr lang="en-AU" sz="1800" b="0" i="0" u="none" strike="noStrike" dirty="0">
                <a:solidFill>
                  <a:srgbClr val="000000"/>
                </a:solidFill>
                <a:effectLst/>
                <a:latin typeface="Arial" panose="020B0604020202020204" pitchFamily="34" charset="0"/>
              </a:rPr>
              <a:t> of a non-CI environment can quickly enable desynchronisation among teams and result in back and forth where clarification might be required. Slower releases and a higher failure rate are just two potential results of this.</a:t>
            </a:r>
          </a:p>
        </p:txBody>
      </p:sp>
      <p:sp>
        <p:nvSpPr>
          <p:cNvPr id="4" name="Slide Number Placeholder 3"/>
          <p:cNvSpPr>
            <a:spLocks noGrp="1"/>
          </p:cNvSpPr>
          <p:nvPr>
            <p:ph type="sldNum" sz="quarter" idx="5"/>
          </p:nvPr>
        </p:nvSpPr>
        <p:spPr/>
        <p:txBody>
          <a:bodyPr/>
          <a:lstStyle/>
          <a:p>
            <a:fld id="{669B28EA-8E5E-4C1C-B677-EFD537496932}" type="slidenum">
              <a:rPr lang="en-AU" smtClean="0"/>
              <a:t>13</a:t>
            </a:fld>
            <a:endParaRPr lang="en-AU"/>
          </a:p>
        </p:txBody>
      </p:sp>
    </p:spTree>
    <p:extLst>
      <p:ext uri="{BB962C8B-B14F-4D97-AF65-F5344CB8AC3E}">
        <p14:creationId xmlns:p14="http://schemas.microsoft.com/office/powerpoint/2010/main" val="3506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As you</a:t>
            </a:r>
            <a:r>
              <a:rPr lang="en-AU" sz="1800" b="0" i="0" u="none" strike="noStrike" dirty="0">
                <a:solidFill>
                  <a:srgbClr val="000000"/>
                </a:solidFill>
                <a:effectLst/>
                <a:latin typeface="Arial" panose="020B0604020202020204" pitchFamily="34" charset="0"/>
              </a:rPr>
              <a:t> might have already guessed, this refers to the organisation’s ability to continuously deliver software changes to a production environment in a consistent and reliable manner.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From</a:t>
            </a:r>
            <a:r>
              <a:rPr lang="en-AU" sz="1800" b="0" i="0" u="none" strike="noStrike" dirty="0">
                <a:solidFill>
                  <a:srgbClr val="000000"/>
                </a:solidFill>
                <a:effectLst/>
                <a:latin typeface="Arial" panose="020B0604020202020204" pitchFamily="34" charset="0"/>
              </a:rPr>
              <a:t> a workflow point of view, it follows directly on from Continuous Integration - in that, when code has been successfully integrated, a build containing that change can be deployed automatically to a test or production environment.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The core</a:t>
            </a:r>
            <a:r>
              <a:rPr lang="en-AU" sz="1800" b="0" i="0" u="none" strike="noStrike" dirty="0">
                <a:solidFill>
                  <a:srgbClr val="000000"/>
                </a:solidFill>
                <a:effectLst/>
                <a:latin typeface="Arial" panose="020B0604020202020204" pitchFamily="34" charset="0"/>
              </a:rPr>
              <a:t> idea here is to deploy as frequently as possible, in small batches rather than performing a weekly release that contains many changes. In the event of a deployment failure, rolling back will be far less impactful if you’re only reverting a small number of changes.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Similarly</a:t>
            </a:r>
            <a:r>
              <a:rPr lang="en-AU" sz="1800" b="0" i="0" u="none" strike="noStrike" dirty="0">
                <a:solidFill>
                  <a:srgbClr val="000000"/>
                </a:solidFill>
                <a:effectLst/>
                <a:latin typeface="Arial" panose="020B0604020202020204" pitchFamily="34" charset="0"/>
              </a:rPr>
              <a:t>, if issues are recognised after the deployment, it makes troubleshooting them much easier due to the limited scope of what could be contributing to the issue.</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Continuous Deployment</a:t>
            </a:r>
            <a:r>
              <a:rPr lang="en-AU" sz="1800" b="0" i="0" u="none" strike="noStrike" dirty="0">
                <a:solidFill>
                  <a:srgbClr val="000000"/>
                </a:solidFill>
                <a:effectLst/>
                <a:latin typeface="Arial" panose="020B0604020202020204" pitchFamily="34" charset="0"/>
              </a:rPr>
              <a:t> is the next iteration in that its goal is to automate the entire production deployment pipeline process rather than requiring manual input prior to a production deployment. You can see the difference on the slide.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Arguably </a:t>
            </a:r>
            <a:r>
              <a:rPr lang="en-AU" sz="1800" b="0" i="0" u="none" strike="noStrike" dirty="0">
                <a:solidFill>
                  <a:srgbClr val="000000"/>
                </a:solidFill>
                <a:effectLst/>
                <a:latin typeface="Arial" panose="020B0604020202020204" pitchFamily="34" charset="0"/>
              </a:rPr>
              <a:t>the greatest benefit of continuous deployment is the customer’s ability to continuously see improvements that are being applied rather than seeing them monthly or quarterly for example. The visibility that they have where they are constantly being served with a greater end product is invaluable. Again, this ties in with making the work as visible as possible. </a:t>
            </a:r>
          </a:p>
        </p:txBody>
      </p:sp>
      <p:sp>
        <p:nvSpPr>
          <p:cNvPr id="4" name="Slide Number Placeholder 3"/>
          <p:cNvSpPr>
            <a:spLocks noGrp="1"/>
          </p:cNvSpPr>
          <p:nvPr>
            <p:ph type="sldNum" sz="quarter" idx="5"/>
          </p:nvPr>
        </p:nvSpPr>
        <p:spPr/>
        <p:txBody>
          <a:bodyPr/>
          <a:lstStyle/>
          <a:p>
            <a:fld id="{669B28EA-8E5E-4C1C-B677-EFD537496932}" type="slidenum">
              <a:rPr lang="en-AU" smtClean="0"/>
              <a:t>14</a:t>
            </a:fld>
            <a:endParaRPr lang="en-AU"/>
          </a:p>
        </p:txBody>
      </p:sp>
    </p:spTree>
    <p:extLst>
      <p:ext uri="{BB962C8B-B14F-4D97-AF65-F5344CB8AC3E}">
        <p14:creationId xmlns:p14="http://schemas.microsoft.com/office/powerpoint/2010/main" val="422084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This follows directly after continuous deployment.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Continuous Monitoring</a:t>
            </a:r>
            <a:r>
              <a:rPr lang="en-AU" sz="1800" b="0" i="0" u="none" strike="noStrike" dirty="0">
                <a:solidFill>
                  <a:srgbClr val="000000"/>
                </a:solidFill>
                <a:effectLst/>
                <a:latin typeface="Arial" panose="020B0604020202020204" pitchFamily="34" charset="0"/>
              </a:rPr>
              <a:t> is the practice of analysing how an organizations software is performing and automatically providing feedback to operations with this information.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This information</a:t>
            </a:r>
            <a:r>
              <a:rPr lang="en-AU" sz="1800" b="0" i="0" u="none" strike="noStrike" dirty="0">
                <a:solidFill>
                  <a:srgbClr val="000000"/>
                </a:solidFill>
                <a:effectLst/>
                <a:latin typeface="Arial" panose="020B0604020202020204" pitchFamily="34" charset="0"/>
              </a:rPr>
              <a:t> can then be assessed in any number of ways and used to make further improvements to the software or system.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Critical </a:t>
            </a:r>
            <a:r>
              <a:rPr lang="en-AU" sz="1800" b="0" i="0" u="none" strike="noStrike" dirty="0">
                <a:solidFill>
                  <a:srgbClr val="000000"/>
                </a:solidFill>
                <a:effectLst/>
                <a:latin typeface="Arial" panose="020B0604020202020204" pitchFamily="34" charset="0"/>
              </a:rPr>
              <a:t>to this practice is configuring key metrics and telemetry to measure the software against.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A simple example</a:t>
            </a:r>
            <a:r>
              <a:rPr lang="en-AU" sz="1800" b="0" i="0" u="none" strike="noStrike" dirty="0">
                <a:solidFill>
                  <a:srgbClr val="000000"/>
                </a:solidFill>
                <a:effectLst/>
                <a:latin typeface="Arial" panose="020B0604020202020204" pitchFamily="34" charset="0"/>
              </a:rPr>
              <a:t> of this may be just measuring CPU and Memory usage and configuring notifications to send when a specific threshold has been exceeded. So with this mechanism in place, we can get an early indication on if additional hardware resources might be required in order to prevent slowness or a crash in the system.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More granular</a:t>
            </a:r>
            <a:r>
              <a:rPr lang="en-AU" sz="1800" b="0" i="0" u="none" strike="noStrike" dirty="0">
                <a:solidFill>
                  <a:srgbClr val="000000"/>
                </a:solidFill>
                <a:effectLst/>
                <a:latin typeface="Arial" panose="020B0604020202020204" pitchFamily="34" charset="0"/>
              </a:rPr>
              <a:t> monitoring may include simulating requests that are considered mission critical for them to be operating. If response codes other than 200 are returned then these could be reported on and returned to operations for analysis.</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Other information</a:t>
            </a:r>
            <a:r>
              <a:rPr lang="en-AU" sz="1800" b="0" i="0" u="none" strike="noStrike" dirty="0">
                <a:solidFill>
                  <a:srgbClr val="000000"/>
                </a:solidFill>
                <a:effectLst/>
                <a:latin typeface="Arial" panose="020B0604020202020204" pitchFamily="34" charset="0"/>
              </a:rPr>
              <a:t> like user usage can also be reported on and allow us to gauge exactly how the platform is being used. So if new functionality was recently implemented, we can use analytics to determine if and how it is being used.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Like with</a:t>
            </a:r>
            <a:r>
              <a:rPr lang="en-AU" sz="1800" b="0" i="0" u="none" strike="noStrike" dirty="0">
                <a:solidFill>
                  <a:srgbClr val="000000"/>
                </a:solidFill>
                <a:effectLst/>
                <a:latin typeface="Arial" panose="020B0604020202020204" pitchFamily="34" charset="0"/>
              </a:rPr>
              <a:t> continuous integration, the configuration of these health checks need to be thoroughly configured to ensure we’re reporting on the activity we’re actually interested in. We do not want to report on false positives or return false negatives. We need to know what normal behaviour looks like and what does the system look like when something has gone wrong? Is it possible to correlate deployments with a change in the systems behaviour?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The primary goal</a:t>
            </a:r>
            <a:r>
              <a:rPr lang="en-AU" sz="1800" b="0" i="0" u="none" strike="noStrike" dirty="0">
                <a:solidFill>
                  <a:srgbClr val="000000"/>
                </a:solidFill>
                <a:effectLst/>
                <a:latin typeface="Arial" panose="020B0604020202020204" pitchFamily="34" charset="0"/>
              </a:rPr>
              <a:t> of this practice is to identify issues with what is being monitored as soon as possible and have them resolved.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And as mentioned already</a:t>
            </a:r>
            <a:r>
              <a:rPr lang="en-AU" sz="1800" b="0" i="0" u="none" strike="noStrike" dirty="0">
                <a:solidFill>
                  <a:srgbClr val="000000"/>
                </a:solidFill>
                <a:effectLst/>
                <a:latin typeface="Arial" panose="020B0604020202020204" pitchFamily="34" charset="0"/>
              </a:rPr>
              <a:t>, this practice should not be isolated to the application but the entire stack that the application is run on. So application layer and infrastructure layer telemetry should be configured. </a:t>
            </a:r>
          </a:p>
          <a:p>
            <a:pPr rtl="0" fontAlgn="base">
              <a:spcBef>
                <a:spcPts val="0"/>
              </a:spcBef>
              <a:spcAft>
                <a:spcPts val="120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With continuous monitoring</a:t>
            </a:r>
            <a:r>
              <a:rPr lang="en-AU" sz="1800" b="0" i="0" u="none" strike="noStrike" dirty="0">
                <a:solidFill>
                  <a:srgbClr val="000000"/>
                </a:solidFill>
                <a:effectLst/>
                <a:latin typeface="Arial" panose="020B0604020202020204" pitchFamily="34" charset="0"/>
              </a:rPr>
              <a:t>, we also minimize system downtime as we are constantly checking the health of the entire system and raising the alarm early if it is required. </a:t>
            </a:r>
          </a:p>
          <a:p>
            <a:r>
              <a:rPr lang="en-AU" sz="1800" b="1" i="0" u="none" strike="noStrike" dirty="0">
                <a:solidFill>
                  <a:srgbClr val="000000"/>
                </a:solidFill>
                <a:effectLst/>
                <a:latin typeface="Arial" panose="020B0604020202020204" pitchFamily="34" charset="0"/>
              </a:rPr>
              <a:t>The relationship</a:t>
            </a:r>
            <a:r>
              <a:rPr lang="en-AU" sz="1800" b="0" i="0" u="none" strike="noStrike" dirty="0">
                <a:solidFill>
                  <a:srgbClr val="000000"/>
                </a:solidFill>
                <a:effectLst/>
                <a:latin typeface="Arial" panose="020B0604020202020204" pitchFamily="34" charset="0"/>
              </a:rPr>
              <a:t> with the end customer is then enhanced by enabling them to operate with minimal downtime and greater performance, safeguarding against revenue loss or credibility.</a:t>
            </a:r>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15</a:t>
            </a:fld>
            <a:endParaRPr lang="en-AU"/>
          </a:p>
        </p:txBody>
      </p:sp>
    </p:spTree>
    <p:extLst>
      <p:ext uri="{BB962C8B-B14F-4D97-AF65-F5344CB8AC3E}">
        <p14:creationId xmlns:p14="http://schemas.microsoft.com/office/powerpoint/2010/main" val="17458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It’s the practice</a:t>
            </a:r>
            <a:r>
              <a:rPr lang="en-AU" sz="1800" b="0" i="0" u="none" strike="noStrike" dirty="0">
                <a:solidFill>
                  <a:srgbClr val="000000"/>
                </a:solidFill>
                <a:effectLst/>
                <a:latin typeface="Arial" panose="020B0604020202020204" pitchFamily="34" charset="0"/>
              </a:rPr>
              <a:t> of focusing on experimentation, minimizing waste, and optimizing for speed, cost, and ease of delivery. I spoke about this briefly when referring to the Third Way.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This ties in</a:t>
            </a:r>
            <a:r>
              <a:rPr lang="en-AU" sz="1800" b="0" i="0" u="none" strike="noStrike" dirty="0">
                <a:solidFill>
                  <a:srgbClr val="000000"/>
                </a:solidFill>
                <a:effectLst/>
                <a:latin typeface="Arial" panose="020B0604020202020204" pitchFamily="34" charset="0"/>
              </a:rPr>
              <a:t> with receiving constant feedback from all stakeholders and addressing it in a manner that results in greatest value deliverance for the customer. </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Improving the activities</a:t>
            </a:r>
            <a:r>
              <a:rPr lang="en-AU" sz="1800" b="0" i="0" u="none" strike="noStrike" dirty="0">
                <a:solidFill>
                  <a:srgbClr val="000000"/>
                </a:solidFill>
                <a:effectLst/>
                <a:latin typeface="Arial" panose="020B0604020202020204" pitchFamily="34" charset="0"/>
              </a:rPr>
              <a:t> within an organisation might be done by enhancing the rollback procedure within the deployment pipeline so that it can execute with greater autonomy.</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Improving skills</a:t>
            </a:r>
            <a:r>
              <a:rPr lang="en-AU" sz="1800" b="0" i="0" u="none" strike="noStrike" dirty="0">
                <a:solidFill>
                  <a:srgbClr val="000000"/>
                </a:solidFill>
                <a:effectLst/>
                <a:latin typeface="Arial" panose="020B0604020202020204" pitchFamily="34" charset="0"/>
              </a:rPr>
              <a:t> could mean getting individuals and teams certified in the use of a specific tool that is critical to the operation.</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And improving</a:t>
            </a:r>
            <a:r>
              <a:rPr lang="en-AU" sz="1800" b="0" i="0" u="none" strike="noStrike" dirty="0">
                <a:solidFill>
                  <a:srgbClr val="000000"/>
                </a:solidFill>
                <a:effectLst/>
                <a:latin typeface="Arial" panose="020B0604020202020204" pitchFamily="34" charset="0"/>
              </a:rPr>
              <a:t> the quality of the application could be by developing improved test cases for continuous integration, ensuring higher quality code that is being integrated and delivered to the customer.</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Experimentation</a:t>
            </a:r>
            <a:r>
              <a:rPr lang="en-AU" sz="1800" b="0" i="0" u="none" strike="noStrike" dirty="0">
                <a:solidFill>
                  <a:srgbClr val="000000"/>
                </a:solidFill>
                <a:effectLst/>
                <a:latin typeface="Arial" panose="020B0604020202020204" pitchFamily="34" charset="0"/>
              </a:rPr>
              <a:t> is encouraged. If a certain portion of the workflow isn't working for some, block out time and work to implement a solution that improves the workflow.  </a:t>
            </a:r>
          </a:p>
          <a:p>
            <a:r>
              <a:rPr lang="en-AU" sz="1800" b="1" i="0" u="none" strike="noStrike" dirty="0">
                <a:solidFill>
                  <a:srgbClr val="000000"/>
                </a:solidFill>
                <a:effectLst/>
                <a:latin typeface="Arial" panose="020B0604020202020204" pitchFamily="34" charset="0"/>
              </a:rPr>
              <a:t>Essentially</a:t>
            </a:r>
            <a:r>
              <a:rPr lang="en-AU" sz="1800" b="0" i="0" u="none" strike="noStrike" dirty="0">
                <a:solidFill>
                  <a:srgbClr val="000000"/>
                </a:solidFill>
                <a:effectLst/>
                <a:latin typeface="Arial" panose="020B0604020202020204" pitchFamily="34" charset="0"/>
              </a:rPr>
              <a:t>, remember the idea of systems thinking and seek to resolve any kind of bottleneck that may exist in any phase of the pipeline, no matter its size. </a:t>
            </a:r>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16</a:t>
            </a:fld>
            <a:endParaRPr lang="en-AU"/>
          </a:p>
        </p:txBody>
      </p:sp>
    </p:spTree>
    <p:extLst>
      <p:ext uri="{BB962C8B-B14F-4D97-AF65-F5344CB8AC3E}">
        <p14:creationId xmlns:p14="http://schemas.microsoft.com/office/powerpoint/2010/main" val="2116880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While there are many benefits to adopting a DevOps practice, it does require substantial effort to establish. And this might be the single biggest deterrent for an organisation.</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Dealing with legacy systems and migrating to new tool sets can be a massive job and might require a large amount of initial capital to get the ball rolling.</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Additionally, given it is a relatively new concept, it can be difficult to employ teams and  individuals with the right skill sets to implement the core practices.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So for an organization with many applications that may require automation in some capacity, this would present a huge challenge to overcome.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Not only is there a technical shift involved, but also a culture shift.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DevOps requires a fundamental change in organizational culture and structure in order to be successful. </a:t>
            </a:r>
          </a:p>
          <a:p>
            <a:pPr rtl="0" fontAlgn="base">
              <a:spcBef>
                <a:spcPts val="0"/>
              </a:spcBef>
              <a:spcAft>
                <a:spcPts val="120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This can be a challenge for many organizations, particularly those that are larger and more traditional in their approach. Where a </a:t>
            </a:r>
            <a:r>
              <a:rPr lang="en-AU" sz="1800" b="0" i="0" u="none" strike="noStrike" dirty="0" err="1">
                <a:solidFill>
                  <a:srgbClr val="000000"/>
                </a:solidFill>
                <a:effectLst/>
                <a:latin typeface="Arial" panose="020B0604020202020204" pitchFamily="34" charset="0"/>
              </a:rPr>
              <a:t>startup</a:t>
            </a:r>
            <a:r>
              <a:rPr lang="en-AU" sz="1800" b="0" i="0" u="none" strike="noStrike" dirty="0">
                <a:solidFill>
                  <a:srgbClr val="000000"/>
                </a:solidFill>
                <a:effectLst/>
                <a:latin typeface="Arial" panose="020B0604020202020204" pitchFamily="34" charset="0"/>
              </a:rPr>
              <a:t> could transition to DevOps enabled workflow in a matter of months, it might take several years for a large corporation to do the same. </a:t>
            </a:r>
          </a:p>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These are just general considerations organisations should think about when considering moving to a DevOps enabled workflow. </a:t>
            </a:r>
          </a:p>
        </p:txBody>
      </p:sp>
      <p:sp>
        <p:nvSpPr>
          <p:cNvPr id="4" name="Slide Number Placeholder 3"/>
          <p:cNvSpPr>
            <a:spLocks noGrp="1"/>
          </p:cNvSpPr>
          <p:nvPr>
            <p:ph type="sldNum" sz="quarter" idx="5"/>
          </p:nvPr>
        </p:nvSpPr>
        <p:spPr/>
        <p:txBody>
          <a:bodyPr/>
          <a:lstStyle/>
          <a:p>
            <a:fld id="{669B28EA-8E5E-4C1C-B677-EFD537496932}" type="slidenum">
              <a:rPr lang="en-AU" smtClean="0"/>
              <a:t>17</a:t>
            </a:fld>
            <a:endParaRPr lang="en-AU"/>
          </a:p>
        </p:txBody>
      </p:sp>
    </p:spTree>
    <p:extLst>
      <p:ext uri="{BB962C8B-B14F-4D97-AF65-F5344CB8AC3E}">
        <p14:creationId xmlns:p14="http://schemas.microsoft.com/office/powerpoint/2010/main" val="80693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Now </a:t>
            </a:r>
            <a:r>
              <a:rPr lang="en-AU" sz="1800" b="0" i="0" u="none" strike="noStrike" dirty="0" err="1">
                <a:solidFill>
                  <a:srgbClr val="000000"/>
                </a:solidFill>
                <a:effectLst/>
                <a:latin typeface="Arial" panose="020B0604020202020204" pitchFamily="34" charset="0"/>
              </a:rPr>
              <a:t>i'm</a:t>
            </a:r>
            <a:r>
              <a:rPr lang="en-AU" sz="1800" b="0" i="0" u="none" strike="noStrike" dirty="0">
                <a:solidFill>
                  <a:srgbClr val="000000"/>
                </a:solidFill>
                <a:effectLst/>
                <a:latin typeface="Arial" panose="020B0604020202020204" pitchFamily="34" charset="0"/>
              </a:rPr>
              <a:t> going to briefly talk about a project I was brought onto when I first joined KPMG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I'm going to highlight a few key areas where we were able to implement some elements of DevOps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 was brought onto a team that had created a full stack web application hosted with Azure. My role was to migrate the application from Azure based stack to AWS (Amazon Web Services). The primary reason for this was to prepare the application to be in a state that was ready for production.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And so AWS had the right set of services that we could utilize to achieve this. </a:t>
            </a:r>
          </a:p>
        </p:txBody>
      </p:sp>
      <p:sp>
        <p:nvSpPr>
          <p:cNvPr id="4" name="Slide Number Placeholder 3"/>
          <p:cNvSpPr>
            <a:spLocks noGrp="1"/>
          </p:cNvSpPr>
          <p:nvPr>
            <p:ph type="sldNum" sz="quarter" idx="5"/>
          </p:nvPr>
        </p:nvSpPr>
        <p:spPr/>
        <p:txBody>
          <a:bodyPr/>
          <a:lstStyle/>
          <a:p>
            <a:fld id="{669B28EA-8E5E-4C1C-B677-EFD537496932}" type="slidenum">
              <a:rPr lang="en-AU" smtClean="0"/>
              <a:t>18</a:t>
            </a:fld>
            <a:endParaRPr lang="en-AU"/>
          </a:p>
        </p:txBody>
      </p:sp>
    </p:spTree>
    <p:extLst>
      <p:ext uri="{BB962C8B-B14F-4D97-AF65-F5344CB8AC3E}">
        <p14:creationId xmlns:p14="http://schemas.microsoft.com/office/powerpoint/2010/main" val="107565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As you can see on the screen, I've provided a simplified diagram of the architecture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Almost immediately you can identify some core issues with this architecture </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Does anyone want to maybe take a go at highlighting one of them?</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There isn't high availability, there isn't scalability</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If you’re not already familiar, high availability simply refers to the applications ability to remain operational in the event of a catastrophic failure.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So the best example I can give is when a whole data </a:t>
            </a:r>
            <a:r>
              <a:rPr lang="en-AU" sz="1100" b="0" i="0" u="none" strike="noStrike" dirty="0" err="1">
                <a:solidFill>
                  <a:srgbClr val="000000"/>
                </a:solidFill>
                <a:effectLst/>
                <a:latin typeface="Arial" panose="020B0604020202020204" pitchFamily="34" charset="0"/>
              </a:rPr>
              <a:t>center</a:t>
            </a:r>
            <a:r>
              <a:rPr lang="en-AU" sz="1100" b="0" i="0" u="none" strike="noStrike" dirty="0">
                <a:solidFill>
                  <a:srgbClr val="000000"/>
                </a:solidFill>
                <a:effectLst/>
                <a:latin typeface="Arial" panose="020B0604020202020204" pitchFamily="34" charset="0"/>
              </a:rPr>
              <a:t> fails. With high availability, the application should be configured to be running in geographically distinct data </a:t>
            </a:r>
            <a:r>
              <a:rPr lang="en-AU" sz="1100" b="0" i="0" u="none" strike="noStrike" dirty="0" err="1">
                <a:solidFill>
                  <a:srgbClr val="000000"/>
                </a:solidFill>
                <a:effectLst/>
                <a:latin typeface="Arial" panose="020B0604020202020204" pitchFamily="34" charset="0"/>
              </a:rPr>
              <a:t>centers</a:t>
            </a:r>
            <a:r>
              <a:rPr lang="en-AU" sz="1100" b="0" i="0" u="none" strike="noStrike" dirty="0">
                <a:solidFill>
                  <a:srgbClr val="000000"/>
                </a:solidFill>
                <a:effectLst/>
                <a:latin typeface="Arial" panose="020B0604020202020204" pitchFamily="34" charset="0"/>
              </a:rPr>
              <a:t> to accommodate for this.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The fastest recovery if this architecture were to fail would be to restore a copy of the Virtual Machine’s volume (if one exists) to a virtual machine in a different data </a:t>
            </a:r>
            <a:r>
              <a:rPr lang="en-AU" sz="1100" b="0" i="0" u="none" strike="noStrike" dirty="0" err="1">
                <a:solidFill>
                  <a:srgbClr val="000000"/>
                </a:solidFill>
                <a:effectLst/>
                <a:latin typeface="Arial" panose="020B0604020202020204" pitchFamily="34" charset="0"/>
              </a:rPr>
              <a:t>center</a:t>
            </a:r>
            <a:r>
              <a:rPr lang="en-AU" sz="1100" b="0" i="0" u="none" strike="noStrike" dirty="0">
                <a:solidFill>
                  <a:srgbClr val="000000"/>
                </a:solidFill>
                <a:effectLst/>
                <a:latin typeface="Arial" panose="020B0604020202020204" pitchFamily="34" charset="0"/>
              </a:rPr>
              <a:t>.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Of course if there are specific networking and security requirements, that would also need to be performed manually.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Scalability refers to the application’s ability to scale to the demands being placed on it.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For example, when the application is receiving greater than normal traffic loads, it should scale up to handle the increased demand being placed on it. If we didn't scale, the system has the possibility of becoming slow or even crashing completely. Potentially causing revenue loss and damage to reputation.</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Conversely we want to scale the application down if the traffic is lower than normal.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Because cloud computing is a pay as you go offering, we </a:t>
            </a:r>
            <a:r>
              <a:rPr lang="en-AU" sz="1100" b="0" i="0" u="none" strike="noStrike" dirty="0" err="1">
                <a:solidFill>
                  <a:srgbClr val="000000"/>
                </a:solidFill>
                <a:effectLst/>
                <a:latin typeface="Arial" panose="020B0604020202020204" pitchFamily="34" charset="0"/>
              </a:rPr>
              <a:t>dont</a:t>
            </a:r>
            <a:r>
              <a:rPr lang="en-AU" sz="1100" b="0" i="0" u="none" strike="noStrike" dirty="0">
                <a:solidFill>
                  <a:srgbClr val="000000"/>
                </a:solidFill>
                <a:effectLst/>
                <a:latin typeface="Arial" panose="020B0604020202020204" pitchFamily="34" charset="0"/>
              </a:rPr>
              <a:t> want to pay for computing resources we </a:t>
            </a:r>
            <a:r>
              <a:rPr lang="en-AU" sz="1100" b="0" i="0" u="none" strike="noStrike" dirty="0" err="1">
                <a:solidFill>
                  <a:srgbClr val="000000"/>
                </a:solidFill>
                <a:effectLst/>
                <a:latin typeface="Arial" panose="020B0604020202020204" pitchFamily="34" charset="0"/>
              </a:rPr>
              <a:t>arent</a:t>
            </a:r>
            <a:r>
              <a:rPr lang="en-AU" sz="1100" b="0" i="0" u="none" strike="noStrike" dirty="0">
                <a:solidFill>
                  <a:srgbClr val="000000"/>
                </a:solidFill>
                <a:effectLst/>
                <a:latin typeface="Arial" panose="020B0604020202020204" pitchFamily="34" charset="0"/>
              </a:rPr>
              <a:t> fully utilising. So with scalability we can implement a cost effective way in which to run our application.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So when I was brought onto this project those were the two core shortcomings that myself and the greater team recognised and decided to address.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It also gave us the opportunity to leverage some relatively new technology that would allow us to quickly provision and deprovision cloud resources completely, making it more cost effective than constantly having the cloud resources running and waiting to be used.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To support this, we needed to create new build and release pipelines specifically for the infrastructure.</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This isn't something that is visible in the diagram but was imperative for establishing continuous integration and continuous delivery.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Having had experience in developing similar pipelines previously, I was able to leverage that knowledge on this engagement.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I'll talk more about this shortly. </a:t>
            </a:r>
          </a:p>
          <a:p>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19</a:t>
            </a:fld>
            <a:endParaRPr lang="en-AU"/>
          </a:p>
        </p:txBody>
      </p:sp>
    </p:spTree>
    <p:extLst>
      <p:ext uri="{BB962C8B-B14F-4D97-AF65-F5344CB8AC3E}">
        <p14:creationId xmlns:p14="http://schemas.microsoft.com/office/powerpoint/2010/main" val="1478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0" u="none" strike="noStrike" dirty="0">
                <a:solidFill>
                  <a:srgbClr val="3A3A44"/>
                </a:solidFill>
                <a:effectLst/>
                <a:latin typeface="Calibri" panose="020F0502020204030204" pitchFamily="34" charset="0"/>
              </a:rPr>
              <a:t>I begin today by acknowledging the Ngunnawal people, Traditional Custodians of the land on which we gather today, and pay my respects to their Elders past and </a:t>
            </a:r>
            <a:r>
              <a:rPr lang="en-AU" sz="1800" b="1" i="0" u="none" strike="noStrike">
                <a:solidFill>
                  <a:srgbClr val="3A3A44"/>
                </a:solidFill>
                <a:effectLst/>
                <a:latin typeface="Calibri" panose="020F0502020204030204" pitchFamily="34" charset="0"/>
              </a:rPr>
              <a:t>present.</a:t>
            </a:r>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2</a:t>
            </a:fld>
            <a:endParaRPr lang="en-AU"/>
          </a:p>
        </p:txBody>
      </p:sp>
    </p:spTree>
    <p:extLst>
      <p:ext uri="{BB962C8B-B14F-4D97-AF65-F5344CB8AC3E}">
        <p14:creationId xmlns:p14="http://schemas.microsoft.com/office/powerpoint/2010/main" val="123033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So what you see on screen now is the new architecture that was developed to address the shortcomings identified in the previous architecture.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You will notice we migrated to AWS. Without going into too much detail, this decision was made given the various offering comparisons made between AWS and Azure. In essence, we wanted to leverage as many managed services as we could to minimize overhead.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It is simplified for ease of viewing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With this architecture you can tell straight away that we have addressed the issue of high availability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Our application now runs within two geographically distinct data </a:t>
            </a:r>
            <a:r>
              <a:rPr lang="en-AU" sz="1100" b="0" i="0" u="none" strike="noStrike" dirty="0" err="1">
                <a:solidFill>
                  <a:srgbClr val="000000"/>
                </a:solidFill>
                <a:effectLst/>
                <a:latin typeface="Arial" panose="020B0604020202020204" pitchFamily="34" charset="0"/>
              </a:rPr>
              <a:t>centers</a:t>
            </a:r>
            <a:r>
              <a:rPr lang="en-AU" sz="1100" b="0" i="0" u="none" strike="noStrike" dirty="0">
                <a:solidFill>
                  <a:srgbClr val="000000"/>
                </a:solidFill>
                <a:effectLst/>
                <a:latin typeface="Arial" panose="020B0604020202020204" pitchFamily="34" charset="0"/>
              </a:rPr>
              <a:t>.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From a design point of view, you could increase the redundancy even further by replicating the application onto a third data </a:t>
            </a:r>
            <a:r>
              <a:rPr lang="en-AU" sz="1100" b="0" i="0" u="none" strike="noStrike" dirty="0" err="1">
                <a:solidFill>
                  <a:srgbClr val="000000"/>
                </a:solidFill>
                <a:effectLst/>
                <a:latin typeface="Arial" panose="020B0604020202020204" pitchFamily="34" charset="0"/>
              </a:rPr>
              <a:t>center</a:t>
            </a:r>
            <a:r>
              <a:rPr lang="en-AU" sz="1100" b="0" i="0" u="none" strike="noStrike" dirty="0">
                <a:solidFill>
                  <a:srgbClr val="000000"/>
                </a:solidFill>
                <a:effectLst/>
                <a:latin typeface="Arial" panose="020B0604020202020204" pitchFamily="34" charset="0"/>
              </a:rPr>
              <a:t>.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For critical applications that people depend on, this may be a necessity in order to mitigate failures.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Less obvious yet still present is the function of scalability.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In the new architecture we harnessed an elastic container service.</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This service can utilize serverless technology. Serverless is where we do not need to deploy or configure the compute resources we require. They are provisioned automatically based on predefined definitions.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In our example, we have multiple unique containers running in each availability zone, which receive load balanced traffic. If the containers consistently exceed CPU or Memory thresholds, a new container is spawned.</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So now we’ve added another compute resource in an effort to distribute the load even further with the ultimate goal of reducing hardware utilisation.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Conversely, when these hardware thresholds are not being exceeded, the containers have been configured to terminate given their lack of usage.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So our new solution is both highly available and utilising cost effective scaling technology.</a:t>
            </a:r>
          </a:p>
        </p:txBody>
      </p:sp>
      <p:sp>
        <p:nvSpPr>
          <p:cNvPr id="4" name="Slide Number Placeholder 3"/>
          <p:cNvSpPr>
            <a:spLocks noGrp="1"/>
          </p:cNvSpPr>
          <p:nvPr>
            <p:ph type="sldNum" sz="quarter" idx="5"/>
          </p:nvPr>
        </p:nvSpPr>
        <p:spPr/>
        <p:txBody>
          <a:bodyPr/>
          <a:lstStyle/>
          <a:p>
            <a:fld id="{669B28EA-8E5E-4C1C-B677-EFD537496932}" type="slidenum">
              <a:rPr lang="en-AU" smtClean="0"/>
              <a:t>20</a:t>
            </a:fld>
            <a:endParaRPr lang="en-AU"/>
          </a:p>
        </p:txBody>
      </p:sp>
    </p:spTree>
    <p:extLst>
      <p:ext uri="{BB962C8B-B14F-4D97-AF65-F5344CB8AC3E}">
        <p14:creationId xmlns:p14="http://schemas.microsoft.com/office/powerpoint/2010/main" val="237040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But what if the application is not being used at all and we have all of these services running?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You may ask why that would ever be the case and I will provide two examples yet I am sure there are more. </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When initially developing this architecture and modifying it to adapt it to our requirements, we did not want to have to go through and keep deleting, editing and adding through the AWS user interface. We did not want this to be a part of our workflow.</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Additionally, if this web application is only actively used at specific periods during the year, we don't need to have it running at all. As you can see in the architecture, we’re harnessing more services which in turn results in higher costs. If we don't need these, they should be terminated. </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What if we could automate provisioning and deprovisioning of all the required cloud resources in order for the application to run?</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This is where Infrastructure as Code comes in. </a:t>
            </a:r>
          </a:p>
          <a:p>
            <a:pPr marL="742950" lvl="1" indent="-285750" rtl="0" fontAlgn="base">
              <a:spcBef>
                <a:spcPts val="0"/>
              </a:spcBef>
              <a:spcAft>
                <a:spcPts val="0"/>
              </a:spcAft>
              <a:buFont typeface="Arial" panose="020B0604020202020204" pitchFamily="34" charset="0"/>
              <a:buChar char="•"/>
            </a:pPr>
            <a:endParaRPr lang="en-AU"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Infrastructure as Code allows us to describe and implement our cloud infrastructure using human readable code rather than manually implementing it via the user interface of a given cloud provider.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This brings us back to one of the core principles of DevOps in that a once manual process can now be automated.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Not only is it automated but it is consistent and repeatable. Given we are working with code, it can also be version controlled.</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So any updates to the configuration are easily visible throughout its lifetime.</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Though there was initial overhead to get it configured and working as expected, we can now harness all of the benefits it offers.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Additionally, we have essentially bundled our infrastructure together into a neat little package. This is great because now we can include it as a part of the offering. Maybe in the future the architecture will be self managed by the customer, or we may get new customers rapidly. Now if that were the case they can easily provision the resources they need simply by executing the code.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We were able to do all of this using Terraform</a:t>
            </a:r>
          </a:p>
        </p:txBody>
      </p:sp>
      <p:sp>
        <p:nvSpPr>
          <p:cNvPr id="4" name="Slide Number Placeholder 3"/>
          <p:cNvSpPr>
            <a:spLocks noGrp="1"/>
          </p:cNvSpPr>
          <p:nvPr>
            <p:ph type="sldNum" sz="quarter" idx="5"/>
          </p:nvPr>
        </p:nvSpPr>
        <p:spPr/>
        <p:txBody>
          <a:bodyPr/>
          <a:lstStyle/>
          <a:p>
            <a:fld id="{669B28EA-8E5E-4C1C-B677-EFD537496932}" type="slidenum">
              <a:rPr lang="en-AU" smtClean="0"/>
              <a:t>21</a:t>
            </a:fld>
            <a:endParaRPr lang="en-AU"/>
          </a:p>
        </p:txBody>
      </p:sp>
    </p:spTree>
    <p:extLst>
      <p:ext uri="{BB962C8B-B14F-4D97-AF65-F5344CB8AC3E}">
        <p14:creationId xmlns:p14="http://schemas.microsoft.com/office/powerpoint/2010/main" val="3221948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Terraform is a product of HashiCorp who are a San </a:t>
            </a:r>
            <a:r>
              <a:rPr lang="en-AU" sz="1100" b="0" i="0" u="none" strike="noStrike" dirty="0" err="1">
                <a:solidFill>
                  <a:srgbClr val="000000"/>
                </a:solidFill>
                <a:effectLst/>
                <a:latin typeface="Arial" panose="020B0604020202020204" pitchFamily="34" charset="0"/>
              </a:rPr>
              <a:t>francisco</a:t>
            </a:r>
            <a:r>
              <a:rPr lang="en-AU" sz="1100" b="0" i="0" u="none" strike="noStrike" dirty="0">
                <a:solidFill>
                  <a:srgbClr val="000000"/>
                </a:solidFill>
                <a:effectLst/>
                <a:latin typeface="Arial" panose="020B0604020202020204" pitchFamily="34" charset="0"/>
              </a:rPr>
              <a:t> based software company.</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It is an open source declarative Infrastructure as Code tool.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There are quite a few IaC tools out there today such as Ansible</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The main motivation behind choosing Terraform is because</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 already had experience with it </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It is easy to learn </a:t>
            </a:r>
          </a:p>
          <a:p>
            <a:pPr marL="742950" lvl="1" indent="-285750"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It is well supported in that there is plenty of documentation and example usages throughout.</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It is also described as being cloud agnostic which means it is compatible with many cloud providers such as AWS, Azure, Google Cloud Platform and so on.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Resource declarations will differ from one provider to the next but they are all supported by the HashiCorp configuration language which is what you will see shortly. </a:t>
            </a:r>
          </a:p>
          <a:p>
            <a:pPr rtl="0" fontAlgn="base">
              <a:spcBef>
                <a:spcPts val="0"/>
              </a:spcBef>
              <a:spcAft>
                <a:spcPts val="0"/>
              </a:spcAft>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It is cloud agnostic in the sense that it doesn't have a one-to-one relationship the way Cloud formation has to AWS or ARM templates to Azure for example. 	</a:t>
            </a:r>
          </a:p>
        </p:txBody>
      </p:sp>
      <p:sp>
        <p:nvSpPr>
          <p:cNvPr id="4" name="Slide Number Placeholder 3"/>
          <p:cNvSpPr>
            <a:spLocks noGrp="1"/>
          </p:cNvSpPr>
          <p:nvPr>
            <p:ph type="sldNum" sz="quarter" idx="5"/>
          </p:nvPr>
        </p:nvSpPr>
        <p:spPr/>
        <p:txBody>
          <a:bodyPr/>
          <a:lstStyle/>
          <a:p>
            <a:fld id="{669B28EA-8E5E-4C1C-B677-EFD537496932}" type="slidenum">
              <a:rPr lang="en-AU" smtClean="0"/>
              <a:t>22</a:t>
            </a:fld>
            <a:endParaRPr lang="en-AU"/>
          </a:p>
        </p:txBody>
      </p:sp>
    </p:spTree>
    <p:extLst>
      <p:ext uri="{BB962C8B-B14F-4D97-AF65-F5344CB8AC3E}">
        <p14:creationId xmlns:p14="http://schemas.microsoft.com/office/powerpoint/2010/main" val="111886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dirty="0">
                <a:solidFill>
                  <a:srgbClr val="000000"/>
                </a:solidFill>
                <a:effectLst/>
                <a:latin typeface="Arial" panose="020B0604020202020204" pitchFamily="34" charset="0"/>
              </a:rPr>
              <a:t>So now I'll perform a demonstration of Infrastructure as Code in action whilst also providing a practical implementation of continuous integration and continuous delivery. </a:t>
            </a:r>
          </a:p>
          <a:p>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23</a:t>
            </a:fld>
            <a:endParaRPr lang="en-AU"/>
          </a:p>
        </p:txBody>
      </p:sp>
    </p:spTree>
    <p:extLst>
      <p:ext uri="{BB962C8B-B14F-4D97-AF65-F5344CB8AC3E}">
        <p14:creationId xmlns:p14="http://schemas.microsoft.com/office/powerpoint/2010/main" val="211779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 mins</a:t>
            </a:r>
          </a:p>
          <a:p>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24</a:t>
            </a:fld>
            <a:endParaRPr lang="en-AU"/>
          </a:p>
        </p:txBody>
      </p:sp>
    </p:spTree>
    <p:extLst>
      <p:ext uri="{BB962C8B-B14F-4D97-AF65-F5344CB8AC3E}">
        <p14:creationId xmlns:p14="http://schemas.microsoft.com/office/powerpoint/2010/main" val="77340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So a bit about me and my recent experience. My name is Christian and I’m currently a Manager at KPMG in the Government Cyber division of management consulting.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My background is in software engineering. More specifically I’ve been heavily involved in cloud architecture and DevOps enablement both in my current role and previous role at Nuance.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At Nuance, I was contracted to Services Australia as a deployment engineer for their IVR software stack. I was there for about 2 and half years and then moved to KPMG.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DevOps was a great fit for me because I’m passionate about automation and implementing efficient processes both from a development perspective as well as operational.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After reading and learning more about DevOps, it really resonated with me because I've been in multiple roles where manual processes were the norm.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So to be exposed to ideas that seek to reduce inefficiencies and generally improve overall workflows was very refreshing and appealing.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Professionally, it enables you to be truly full stack, and not just from a technical perspective. It allows you to observe the end-to-end operation of software delivery which means being able to identify shortcomings in processes and come up with solutions to those problems, and generally just appreciate what it takes to deliver high quality software to your customers. </a:t>
            </a:r>
          </a:p>
          <a:p>
            <a:pPr rtl="0" fontAlgn="base">
              <a:spcBef>
                <a:spcPts val="0"/>
              </a:spcBef>
              <a:spcAft>
                <a:spcPts val="120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Just as important to me is the ability to frequently collaborate with multiple teams within the greater organisation. </a:t>
            </a:r>
          </a:p>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It allows you to be surrounded by individuals with really diverse skill sets. So being in that kind of environment is really valuable if you’re passionate about continual learning and upskilling throughout your career. </a:t>
            </a:r>
          </a:p>
        </p:txBody>
      </p:sp>
      <p:sp>
        <p:nvSpPr>
          <p:cNvPr id="4" name="Slide Number Placeholder 3"/>
          <p:cNvSpPr>
            <a:spLocks noGrp="1"/>
          </p:cNvSpPr>
          <p:nvPr>
            <p:ph type="sldNum" sz="quarter" idx="5"/>
          </p:nvPr>
        </p:nvSpPr>
        <p:spPr/>
        <p:txBody>
          <a:bodyPr/>
          <a:lstStyle/>
          <a:p>
            <a:fld id="{669B28EA-8E5E-4C1C-B677-EFD537496932}" type="slidenum">
              <a:rPr lang="en-AU" smtClean="0"/>
              <a:t>3</a:t>
            </a:fld>
            <a:endParaRPr lang="en-AU"/>
          </a:p>
        </p:txBody>
      </p:sp>
    </p:spTree>
    <p:extLst>
      <p:ext uri="{BB962C8B-B14F-4D97-AF65-F5344CB8AC3E}">
        <p14:creationId xmlns:p14="http://schemas.microsoft.com/office/powerpoint/2010/main" val="223530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So, what actually is DevOps?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You’ve most likely heard the term but to those who aren't in the industry it is a little vague and abstract.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Put simply, it’s a combination of specific development and operational practices and tools in action with a heavy focus on automation and feedback throughout the entire workflow. </a:t>
            </a:r>
          </a:p>
          <a:p>
            <a:pPr rtl="0" fontAlgn="base">
              <a:spcBef>
                <a:spcPts val="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It encourages a massive culture shift from siloed teams to shared responsibility, encouraging greater and more effective collaboration among teams, with the goal of creating greater outcomes for the customer.</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Like Agile or other methodologies</a:t>
            </a:r>
            <a:r>
              <a:rPr lang="en-AU" sz="1800" b="0" i="0" u="none" strike="noStrike" dirty="0">
                <a:solidFill>
                  <a:srgbClr val="000000"/>
                </a:solidFill>
                <a:effectLst/>
                <a:latin typeface="Arial" panose="020B0604020202020204" pitchFamily="34" charset="0"/>
              </a:rPr>
              <a:t>, an organisation can fully or partially adopt elements of DevOps, so it isn't an all or nothing concept. </a:t>
            </a:r>
          </a:p>
          <a:p>
            <a:pPr rtl="0" fontAlgn="base">
              <a:spcBef>
                <a:spcPts val="0"/>
              </a:spcBef>
              <a:spcAft>
                <a:spcPts val="120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It is a journey or an ongoing process rather than a step. </a:t>
            </a:r>
          </a:p>
          <a:p>
            <a:pPr rtl="0" fontAlgn="base">
              <a:spcBef>
                <a:spcPts val="1200"/>
              </a:spcBef>
              <a:spcAft>
                <a:spcPts val="0"/>
              </a:spcAft>
              <a:buFont typeface="Arial" panose="020B0604020202020204" pitchFamily="34" charset="0"/>
              <a:buChar char="•"/>
            </a:pPr>
            <a:r>
              <a:rPr lang="en-AU" sz="1800" b="0" i="0" u="none" strike="noStrike" dirty="0">
                <a:solidFill>
                  <a:srgbClr val="000000"/>
                </a:solidFill>
                <a:effectLst/>
                <a:latin typeface="Arial" panose="020B0604020202020204" pitchFamily="34" charset="0"/>
              </a:rPr>
              <a:t>The primary and most impactful benefit of adopting DevOps is the ability to frequently deploy high quality software releases. </a:t>
            </a:r>
          </a:p>
        </p:txBody>
      </p:sp>
      <p:sp>
        <p:nvSpPr>
          <p:cNvPr id="4" name="Slide Number Placeholder 3"/>
          <p:cNvSpPr>
            <a:spLocks noGrp="1"/>
          </p:cNvSpPr>
          <p:nvPr>
            <p:ph type="sldNum" sz="quarter" idx="5"/>
          </p:nvPr>
        </p:nvSpPr>
        <p:spPr/>
        <p:txBody>
          <a:bodyPr/>
          <a:lstStyle/>
          <a:p>
            <a:fld id="{669B28EA-8E5E-4C1C-B677-EFD537496932}" type="slidenum">
              <a:rPr lang="en-AU" smtClean="0"/>
              <a:t>4</a:t>
            </a:fld>
            <a:endParaRPr lang="en-AU"/>
          </a:p>
        </p:txBody>
      </p:sp>
    </p:spTree>
    <p:extLst>
      <p:ext uri="{BB962C8B-B14F-4D97-AF65-F5344CB8AC3E}">
        <p14:creationId xmlns:p14="http://schemas.microsoft.com/office/powerpoint/2010/main" val="143111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So now that we’ve defined</a:t>
            </a:r>
            <a:r>
              <a:rPr lang="en-AU" sz="1800" b="0" i="0" u="none" strike="noStrike" dirty="0">
                <a:solidFill>
                  <a:srgbClr val="000000"/>
                </a:solidFill>
                <a:effectLst/>
                <a:latin typeface="Arial" panose="020B0604020202020204" pitchFamily="34" charset="0"/>
              </a:rPr>
              <a:t> what DevOps is, what problems does it seek to resolve? Or what are we trying to improve upon with the implementation of DevOps?</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Value deliverance. </a:t>
            </a:r>
            <a:r>
              <a:rPr lang="en-AU" sz="1800" b="0" i="0" u="none" strike="noStrike" dirty="0">
                <a:solidFill>
                  <a:srgbClr val="000000"/>
                </a:solidFill>
                <a:effectLst/>
                <a:latin typeface="Arial" panose="020B0604020202020204" pitchFamily="34" charset="0"/>
              </a:rPr>
              <a:t>DevOps enabled organizations allow them to automate or remove repetitive or low value tasks, allowing higher value tasks to receive greater attention and therefore allowing innovation to flourish. So rather than work on something that requires little mental input, teams and individuals can work on creating new software functionality or work to improve the reliability of infrastructure. So tasks that deliver high value to the customer. </a:t>
            </a:r>
            <a:endParaRPr lang="en-AU"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Reduced cycle time - increased productivity: </a:t>
            </a:r>
            <a:r>
              <a:rPr lang="en-AU" sz="1800" b="0" i="0" u="none" strike="noStrike" dirty="0">
                <a:solidFill>
                  <a:srgbClr val="000000"/>
                </a:solidFill>
                <a:effectLst/>
                <a:latin typeface="Arial" panose="020B0604020202020204" pitchFamily="34" charset="0"/>
              </a:rPr>
              <a:t>By automating every portion of the workflow, we can increase the speed of software creation and transportation. So where value deliverance was concerned with delivering high quality outcomes to the customer. Reduced cycle time is concerned with </a:t>
            </a:r>
            <a:r>
              <a:rPr lang="en-AU" sz="1800" b="0" i="1" u="none" strike="noStrike" dirty="0">
                <a:solidFill>
                  <a:srgbClr val="000000"/>
                </a:solidFill>
                <a:effectLst/>
                <a:latin typeface="Arial" panose="020B0604020202020204" pitchFamily="34" charset="0"/>
              </a:rPr>
              <a:t>frequently </a:t>
            </a:r>
            <a:r>
              <a:rPr lang="en-AU" sz="1800" b="0" i="0" u="none" strike="noStrike" dirty="0">
                <a:solidFill>
                  <a:srgbClr val="000000"/>
                </a:solidFill>
                <a:effectLst/>
                <a:latin typeface="Arial" panose="020B0604020202020204" pitchFamily="34" charset="0"/>
              </a:rPr>
              <a:t>delivering high quality outcomes to the customer.  </a:t>
            </a:r>
            <a:endParaRPr lang="en-AU"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Reduced Deployment Failures</a:t>
            </a:r>
            <a:r>
              <a:rPr lang="en-AU" sz="1800" b="0" i="0" u="none" strike="noStrike" dirty="0">
                <a:solidFill>
                  <a:srgbClr val="000000"/>
                </a:solidFill>
                <a:effectLst/>
                <a:latin typeface="Arial" panose="020B0604020202020204" pitchFamily="34" charset="0"/>
              </a:rPr>
              <a:t>: Implementing consistent and repeatable processes minimise the chance of a variation in workflow (Enabling easier standardization of deployments) and therefore reduce the chance of a deployment failure.</a:t>
            </a:r>
          </a:p>
          <a:p>
            <a:pPr rtl="0" fontAlgn="base">
              <a:spcBef>
                <a:spcPts val="0"/>
              </a:spcBef>
              <a:spcAft>
                <a:spcPts val="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Faster Recovery</a:t>
            </a:r>
            <a:r>
              <a:rPr lang="en-AU" sz="1800" b="0" i="0" u="none" strike="noStrike" dirty="0">
                <a:solidFill>
                  <a:srgbClr val="000000"/>
                </a:solidFill>
                <a:effectLst/>
                <a:latin typeface="Arial" panose="020B0604020202020204" pitchFamily="34" charset="0"/>
              </a:rPr>
              <a:t>: Smaller deployments, which refers to deployments containing fewer changes are inherently less risky, so we can recover quickly due to the limit in changes in the event of a failure. This is an important concept and ties in with continuous delivery which I'll be talking about later on. </a:t>
            </a:r>
          </a:p>
          <a:p>
            <a:pPr rtl="0" fontAlgn="base">
              <a:spcBef>
                <a:spcPts val="0"/>
              </a:spcBef>
              <a:spcAft>
                <a:spcPts val="1200"/>
              </a:spcAft>
              <a:buFont typeface="Arial" panose="020B0604020202020204" pitchFamily="34" charset="0"/>
              <a:buChar char="•"/>
            </a:pPr>
            <a:r>
              <a:rPr lang="en-AU" sz="1800" b="1" i="0" u="none" strike="noStrike" dirty="0">
                <a:solidFill>
                  <a:srgbClr val="000000"/>
                </a:solidFill>
                <a:effectLst/>
                <a:latin typeface="Arial" panose="020B0604020202020204" pitchFamily="34" charset="0"/>
              </a:rPr>
              <a:t>Time to Market: </a:t>
            </a:r>
            <a:r>
              <a:rPr lang="en-AU" sz="1800" b="0" i="0" u="none" strike="noStrike" dirty="0">
                <a:solidFill>
                  <a:srgbClr val="000000"/>
                </a:solidFill>
                <a:effectLst/>
                <a:latin typeface="Arial" panose="020B0604020202020204" pitchFamily="34" charset="0"/>
              </a:rPr>
              <a:t>If our teams can move with greater agility, it follows that time to market is reduced. We can utilise tools that can provide us with rapid feedback, enabling developers to focus solely on developing the functionality the customer wants and spending less time on menial tasks. Supporting this is of course the operations portion and being able to transport that development work into the customer’s environment as soon as possible. </a:t>
            </a:r>
            <a:endParaRPr lang="en-AU" sz="1800" b="1" i="0" u="none" strike="noStrike" dirty="0">
              <a:solidFill>
                <a:srgbClr val="000000"/>
              </a:solidFill>
              <a:effectLst/>
              <a:latin typeface="Arial" panose="020B0604020202020204" pitchFamily="34" charset="0"/>
            </a:endParaRPr>
          </a:p>
          <a:p>
            <a:r>
              <a:rPr lang="en-AU" sz="1800" b="1" i="0" u="none" strike="noStrike" dirty="0">
                <a:solidFill>
                  <a:srgbClr val="000000"/>
                </a:solidFill>
                <a:effectLst/>
                <a:latin typeface="Arial" panose="020B0604020202020204" pitchFamily="34" charset="0"/>
              </a:rPr>
              <a:t>Ultimately </a:t>
            </a:r>
            <a:r>
              <a:rPr lang="en-AU" sz="1800" b="0" i="0" u="none" strike="noStrike" dirty="0">
                <a:solidFill>
                  <a:srgbClr val="000000"/>
                </a:solidFill>
                <a:effectLst/>
                <a:latin typeface="Arial" panose="020B0604020202020204" pitchFamily="34" charset="0"/>
              </a:rPr>
              <a:t>this increases the viability of the organisation in the industry if they are able to get off the ground and enter the market sooner.</a:t>
            </a:r>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5</a:t>
            </a:fld>
            <a:endParaRPr lang="en-AU"/>
          </a:p>
        </p:txBody>
      </p:sp>
    </p:spTree>
    <p:extLst>
      <p:ext uri="{BB962C8B-B14F-4D97-AF65-F5344CB8AC3E}">
        <p14:creationId xmlns:p14="http://schemas.microsoft.com/office/powerpoint/2010/main" val="306676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endParaRPr lang="en-AU" sz="12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69B28EA-8E5E-4C1C-B677-EFD537496932}" type="slidenum">
              <a:rPr lang="en-AU" smtClean="0"/>
              <a:t>6</a:t>
            </a:fld>
            <a:endParaRPr lang="en-AU"/>
          </a:p>
        </p:txBody>
      </p:sp>
    </p:spTree>
    <p:extLst>
      <p:ext uri="{BB962C8B-B14F-4D97-AF65-F5344CB8AC3E}">
        <p14:creationId xmlns:p14="http://schemas.microsoft.com/office/powerpoint/2010/main" val="68637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AU" sz="1200" b="1" i="0" u="none" strike="noStrike" dirty="0">
                <a:solidFill>
                  <a:srgbClr val="000000"/>
                </a:solidFill>
                <a:effectLst/>
                <a:latin typeface="Arial" panose="020B0604020202020204" pitchFamily="34" charset="0"/>
              </a:rPr>
              <a:t>The first way - Flows/System thinking:</a:t>
            </a:r>
            <a:endParaRPr lang="en-AU" b="0" dirty="0">
              <a:effectLst/>
            </a:endParaRPr>
          </a:p>
          <a:p>
            <a:pPr rtl="0" fontAlgn="base">
              <a:spcBef>
                <a:spcPts val="120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Emphasizes </a:t>
            </a:r>
            <a:r>
              <a:rPr lang="en-AU" sz="1200" b="0" i="0" u="none" strike="noStrike" dirty="0">
                <a:solidFill>
                  <a:srgbClr val="000000"/>
                </a:solidFill>
                <a:effectLst/>
                <a:latin typeface="Arial" panose="020B0604020202020204" pitchFamily="34" charset="0"/>
              </a:rPr>
              <a:t>the performance of the entire system, not just a specific silo of work. Instead we need to consider left to right. In other words, from Dev to Ops to Customer in their entirety.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To support this, we need to limit Work</a:t>
            </a:r>
            <a:r>
              <a:rPr lang="en-AU" sz="1200" b="0" i="0" u="none" strike="noStrike" dirty="0">
                <a:solidFill>
                  <a:srgbClr val="000000"/>
                </a:solidFill>
                <a:effectLst/>
                <a:latin typeface="Arial" panose="020B0604020202020204" pitchFamily="34" charset="0"/>
              </a:rPr>
              <a:t> in Progress so that cycle times are reduced and throughput is improved. This means completing work in small batches rather than having ongoing work that may remain in the pipeline for a long period of time. Limiting the work in progress makes it easier to identify inefficiencies in a team’s workflow.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A significant</a:t>
            </a:r>
            <a:r>
              <a:rPr lang="en-AU" sz="1200" b="0" i="0" u="none" strike="noStrike" dirty="0">
                <a:solidFill>
                  <a:srgbClr val="000000"/>
                </a:solidFill>
                <a:effectLst/>
                <a:latin typeface="Arial" panose="020B0604020202020204" pitchFamily="34" charset="0"/>
              </a:rPr>
              <a:t> difference between technology and manufacturing value streams is that our work is intangible. To help us see where work is flowing well and where work is queued or stalled, we need to make work as visible as possible. </a:t>
            </a:r>
          </a:p>
          <a:p>
            <a:pPr rtl="0" fontAlgn="base">
              <a:spcBef>
                <a:spcPts val="0"/>
              </a:spcBef>
              <a:spcAft>
                <a:spcPts val="0"/>
              </a:spcAft>
              <a:buFont typeface="Arial" panose="020B0604020202020204" pitchFamily="34" charset="0"/>
              <a:buChar char="•"/>
            </a:pPr>
            <a:r>
              <a:rPr lang="en-AU" sz="1200" b="0" i="0" u="none" strike="noStrike" dirty="0">
                <a:solidFill>
                  <a:srgbClr val="000000"/>
                </a:solidFill>
                <a:effectLst/>
                <a:latin typeface="Arial" panose="020B0604020202020204" pitchFamily="34" charset="0"/>
              </a:rPr>
              <a:t>This can be done with effective use of various tools. With work being clearly visible, we can see what tasks team members are working on and what the complexity of the task is.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Visibility of work prevents </a:t>
            </a:r>
            <a:r>
              <a:rPr lang="en-AU" sz="1200" b="0" i="0" u="none" strike="noStrike" dirty="0">
                <a:solidFill>
                  <a:srgbClr val="000000"/>
                </a:solidFill>
                <a:effectLst/>
                <a:latin typeface="Arial" panose="020B0604020202020204" pitchFamily="34" charset="0"/>
              </a:rPr>
              <a:t>us from focusing on the wrong areas for improvement. If we see that specific tasks take significantly longer than others, we should investigate if there is a resolution to this rather than spending effort on processes that are already operating optimally in comparison.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Do not</a:t>
            </a:r>
            <a:r>
              <a:rPr lang="en-AU" sz="1200" b="0" i="0" u="none" strike="noStrike" dirty="0">
                <a:solidFill>
                  <a:srgbClr val="000000"/>
                </a:solidFill>
                <a:effectLst/>
                <a:latin typeface="Arial" panose="020B0604020202020204" pitchFamily="34" charset="0"/>
              </a:rPr>
              <a:t> pass known defects downstream. It is often more costly to address them later than to address them in the present. </a:t>
            </a:r>
          </a:p>
          <a:p>
            <a:pPr rtl="0" fontAlgn="base">
              <a:spcBef>
                <a:spcPts val="0"/>
              </a:spcBef>
              <a:spcAft>
                <a:spcPts val="120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Continually</a:t>
            </a:r>
            <a:r>
              <a:rPr lang="en-AU" sz="1200" b="0" i="0" u="none" strike="noStrike" dirty="0">
                <a:solidFill>
                  <a:srgbClr val="000000"/>
                </a:solidFill>
                <a:effectLst/>
                <a:latin typeface="Arial" panose="020B0604020202020204" pitchFamily="34" charset="0"/>
              </a:rPr>
              <a:t> try to find ways to simplify and improve the workflow</a:t>
            </a:r>
          </a:p>
          <a:p>
            <a:pPr rtl="0">
              <a:spcBef>
                <a:spcPts val="1200"/>
              </a:spcBef>
              <a:spcAft>
                <a:spcPts val="1200"/>
              </a:spcAft>
            </a:pPr>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7</a:t>
            </a:fld>
            <a:endParaRPr lang="en-AU"/>
          </a:p>
        </p:txBody>
      </p:sp>
    </p:spTree>
    <p:extLst>
      <p:ext uri="{BB962C8B-B14F-4D97-AF65-F5344CB8AC3E}">
        <p14:creationId xmlns:p14="http://schemas.microsoft.com/office/powerpoint/2010/main" val="128877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AU" sz="1200" b="1" i="0" u="none" strike="noStrike" dirty="0">
                <a:solidFill>
                  <a:srgbClr val="000000"/>
                </a:solidFill>
                <a:effectLst/>
                <a:latin typeface="Arial" panose="020B0604020202020204" pitchFamily="34" charset="0"/>
              </a:rPr>
              <a:t>The second way - Amplify Feedback Loops:</a:t>
            </a:r>
            <a:endParaRPr lang="en-AU" b="0" dirty="0">
              <a:effectLst/>
            </a:endParaRPr>
          </a:p>
          <a:p>
            <a:pPr rtl="0" fontAlgn="base">
              <a:spcBef>
                <a:spcPts val="120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Still </a:t>
            </a:r>
            <a:r>
              <a:rPr lang="en-AU" sz="1200" b="0" i="0" u="none" strike="noStrike" dirty="0">
                <a:solidFill>
                  <a:srgbClr val="000000"/>
                </a:solidFill>
                <a:effectLst/>
                <a:latin typeface="Arial" panose="020B0604020202020204" pitchFamily="34" charset="0"/>
              </a:rPr>
              <a:t>with the concept of enhancing the performance of an entire system, we can make our system of work safer by creating fast, frequent and high quality information flow throughout the value stream. In this case the information we want to amplify is feedback - not just from the customer but from all parties.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This </a:t>
            </a:r>
            <a:r>
              <a:rPr lang="en-AU" sz="1200" b="0" i="0" u="none" strike="noStrike" dirty="0">
                <a:solidFill>
                  <a:srgbClr val="000000"/>
                </a:solidFill>
                <a:effectLst/>
                <a:latin typeface="Arial" panose="020B0604020202020204" pitchFamily="34" charset="0"/>
              </a:rPr>
              <a:t>includes feedback and feedforward loops. So look at the system as it is currently and how it can be improved and also the ability to plan for the future</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Complex </a:t>
            </a:r>
            <a:r>
              <a:rPr lang="en-AU" sz="1200" b="0" i="0" u="none" strike="noStrike" dirty="0">
                <a:solidFill>
                  <a:srgbClr val="000000"/>
                </a:solidFill>
                <a:effectLst/>
                <a:latin typeface="Arial" panose="020B0604020202020204" pitchFamily="34" charset="0"/>
              </a:rPr>
              <a:t>systems typically have a high degree of interconnectedness - failure is inherent and inevitable. Our systems must be designed with this consideration. </a:t>
            </a:r>
          </a:p>
          <a:p>
            <a:pPr rtl="0" fontAlgn="base">
              <a:spcBef>
                <a:spcPts val="0"/>
              </a:spcBef>
              <a:spcAft>
                <a:spcPts val="0"/>
              </a:spcAft>
              <a:buFont typeface="Arial" panose="020B0604020202020204" pitchFamily="34" charset="0"/>
              <a:buChar char="•"/>
            </a:pPr>
            <a:r>
              <a:rPr lang="en-AU" sz="1200" b="0" i="0" u="none" strike="noStrike" dirty="0">
                <a:solidFill>
                  <a:srgbClr val="000000"/>
                </a:solidFill>
                <a:effectLst/>
                <a:latin typeface="Arial" panose="020B0604020202020204" pitchFamily="34" charset="0"/>
              </a:rPr>
              <a:t>It isn't sustainable to simply detect issues should they arise. They should be swarmed by the required teams and resolved as soon as possible. So we need to amplify feedback on our system if it is not performing as we expect such that we can progress with implementing a resolution.</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A great</a:t>
            </a:r>
            <a:r>
              <a:rPr lang="en-AU" sz="1200" b="0" i="0" u="none" strike="noStrike" dirty="0">
                <a:solidFill>
                  <a:srgbClr val="000000"/>
                </a:solidFill>
                <a:effectLst/>
                <a:latin typeface="Arial" panose="020B0604020202020204" pitchFamily="34" charset="0"/>
              </a:rPr>
              <a:t> example of this in a non technical environment is at Toyota. Within their manufacturing process there are various stages where employees have the opportunity to pull on a cord (called the Andon cord) which would result in a sign board lighting up, indicating a suspected problem. Pulling on this cord essentially brings the entire production process to a halt. </a:t>
            </a:r>
          </a:p>
          <a:p>
            <a:pPr rtl="0" fontAlgn="base">
              <a:spcBef>
                <a:spcPts val="0"/>
              </a:spcBef>
              <a:spcAft>
                <a:spcPts val="120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By stopping </a:t>
            </a:r>
            <a:r>
              <a:rPr lang="en-AU" sz="1200" b="0" i="0" u="none" strike="noStrike" dirty="0">
                <a:solidFill>
                  <a:srgbClr val="000000"/>
                </a:solidFill>
                <a:effectLst/>
                <a:latin typeface="Arial" panose="020B0604020202020204" pitchFamily="34" charset="0"/>
              </a:rPr>
              <a:t>the entire production process, it allows the problem to be identified at the root and resolved at the root rather than letting it get passed down the production line where it could remain unresolved or may require fixing at a greater cost. Because pulling on the cord stops the production processes, it creates a great sense of urgency, allowing the problem to receive the attention it requires in order to be resolved as soon as possible</a:t>
            </a:r>
          </a:p>
          <a:p>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8</a:t>
            </a:fld>
            <a:endParaRPr lang="en-AU"/>
          </a:p>
        </p:txBody>
      </p:sp>
    </p:spTree>
    <p:extLst>
      <p:ext uri="{BB962C8B-B14F-4D97-AF65-F5344CB8AC3E}">
        <p14:creationId xmlns:p14="http://schemas.microsoft.com/office/powerpoint/2010/main" val="44620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AU" sz="1200" b="1" i="0" u="none" strike="noStrike" dirty="0">
                <a:solidFill>
                  <a:srgbClr val="000000"/>
                </a:solidFill>
                <a:effectLst/>
                <a:latin typeface="Arial" panose="020B0604020202020204" pitchFamily="34" charset="0"/>
              </a:rPr>
              <a:t>The third way - Continual Learning and Experimentation </a:t>
            </a:r>
            <a:endParaRPr lang="en-AU" b="0" dirty="0">
              <a:effectLst/>
            </a:endParaRPr>
          </a:p>
          <a:p>
            <a:pPr rtl="0" fontAlgn="base">
              <a:spcBef>
                <a:spcPts val="120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The third way is about creating</a:t>
            </a:r>
            <a:r>
              <a:rPr lang="en-AU" sz="1200" b="0" i="0" u="none" strike="noStrike" dirty="0">
                <a:solidFill>
                  <a:srgbClr val="000000"/>
                </a:solidFill>
                <a:effectLst/>
                <a:latin typeface="Arial" panose="020B0604020202020204" pitchFamily="34" charset="0"/>
              </a:rPr>
              <a:t> a culture that fosters two things: continual experimentation, taking risks and learning from failure; and understanding that repetition and practice is the prerequisite to mastery.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Time should be reserved</a:t>
            </a:r>
            <a:r>
              <a:rPr lang="en-AU" sz="1200" b="0" i="0" u="none" strike="noStrike" dirty="0">
                <a:solidFill>
                  <a:srgbClr val="000000"/>
                </a:solidFill>
                <a:effectLst/>
                <a:latin typeface="Arial" panose="020B0604020202020204" pitchFamily="34" charset="0"/>
              </a:rPr>
              <a:t> specifically to conduct these experiments as well as address accumulating technical debt.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Experimentation and taking risk</a:t>
            </a:r>
            <a:r>
              <a:rPr lang="en-AU" sz="1200" b="0" i="0" u="none" strike="noStrike" dirty="0">
                <a:solidFill>
                  <a:srgbClr val="000000"/>
                </a:solidFill>
                <a:effectLst/>
                <a:latin typeface="Arial" panose="020B0604020202020204" pitchFamily="34" charset="0"/>
              </a:rPr>
              <a:t>s are necessary activities to ensure we’re striving to improve even if it means going into unchartered territory.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When new learnings</a:t>
            </a:r>
            <a:r>
              <a:rPr lang="en-AU" sz="1200" b="0" i="0" u="none" strike="noStrike" dirty="0">
                <a:solidFill>
                  <a:srgbClr val="000000"/>
                </a:solidFill>
                <a:effectLst/>
                <a:latin typeface="Arial" panose="020B0604020202020204" pitchFamily="34" charset="0"/>
              </a:rPr>
              <a:t> are discovered, they should be propagated throughout the rest of the organisation such that others can benefit. In other words, we want to encourage transforming local discoveries into global improvements. </a:t>
            </a:r>
          </a:p>
          <a:p>
            <a:pPr rtl="0" fontAlgn="base">
              <a:spcBef>
                <a:spcPts val="0"/>
              </a:spcBef>
              <a:spcAft>
                <a:spcPts val="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Continuous learning</a:t>
            </a:r>
            <a:r>
              <a:rPr lang="en-AU" sz="1200" b="0" i="0" u="none" strike="noStrike" dirty="0">
                <a:solidFill>
                  <a:srgbClr val="000000"/>
                </a:solidFill>
                <a:effectLst/>
                <a:latin typeface="Arial" panose="020B0604020202020204" pitchFamily="34" charset="0"/>
              </a:rPr>
              <a:t> also promotes the idea of injecting resilience patterns into daily work. </a:t>
            </a:r>
          </a:p>
          <a:p>
            <a:pPr rtl="0" fontAlgn="base">
              <a:spcBef>
                <a:spcPts val="0"/>
              </a:spcBef>
              <a:spcAft>
                <a:spcPts val="1200"/>
              </a:spcAft>
              <a:buFont typeface="Arial" panose="020B0604020202020204" pitchFamily="34" charset="0"/>
              <a:buChar char="•"/>
            </a:pPr>
            <a:r>
              <a:rPr lang="en-AU" sz="1200" b="1" i="0" u="none" strike="noStrike" dirty="0">
                <a:solidFill>
                  <a:srgbClr val="000000"/>
                </a:solidFill>
                <a:effectLst/>
                <a:latin typeface="Arial" panose="020B0604020202020204" pitchFamily="34" charset="0"/>
              </a:rPr>
              <a:t>So an example</a:t>
            </a:r>
            <a:r>
              <a:rPr lang="en-AU" sz="1200" b="0" i="0" u="none" strike="noStrike" dirty="0">
                <a:solidFill>
                  <a:srgbClr val="000000"/>
                </a:solidFill>
                <a:effectLst/>
                <a:latin typeface="Arial" panose="020B0604020202020204" pitchFamily="34" charset="0"/>
              </a:rPr>
              <a:t> of this is simulating failures and working toward improving key metrics for deployment. </a:t>
            </a:r>
          </a:p>
          <a:p>
            <a:r>
              <a:rPr lang="en-AU" sz="1200" b="1" i="0" u="none" strike="noStrike" dirty="0">
                <a:solidFill>
                  <a:srgbClr val="000000"/>
                </a:solidFill>
                <a:effectLst/>
                <a:latin typeface="Arial" panose="020B0604020202020204" pitchFamily="34" charset="0"/>
              </a:rPr>
              <a:t>Netflix actually</a:t>
            </a:r>
            <a:r>
              <a:rPr lang="en-AU" sz="1200" b="0" i="0" u="none" strike="noStrike" dirty="0">
                <a:solidFill>
                  <a:srgbClr val="000000"/>
                </a:solidFill>
                <a:effectLst/>
                <a:latin typeface="Arial" panose="020B0604020202020204" pitchFamily="34" charset="0"/>
              </a:rPr>
              <a:t> accomplished this by inventing Chaos Monkey. Chaos Monkey is a piece of software that would be responsible for randomly terminating instances in production to ensure engineers had implemented their services to be resilient to instance failures.</a:t>
            </a:r>
            <a:endParaRPr lang="en-AU" sz="1000" b="0" i="0" u="none" strike="noStrike" dirty="0">
              <a:solidFill>
                <a:srgbClr val="000000"/>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69B28EA-8E5E-4C1C-B677-EFD537496932}" type="slidenum">
              <a:rPr lang="en-AU" smtClean="0"/>
              <a:t>9</a:t>
            </a:fld>
            <a:endParaRPr lang="en-AU"/>
          </a:p>
        </p:txBody>
      </p:sp>
    </p:spTree>
    <p:extLst>
      <p:ext uri="{BB962C8B-B14F-4D97-AF65-F5344CB8AC3E}">
        <p14:creationId xmlns:p14="http://schemas.microsoft.com/office/powerpoint/2010/main" val="2409313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youtube.com/user/kpmgaustralia" TargetMode="External"/><Relationship Id="rId7" Type="http://schemas.openxmlformats.org/officeDocument/2006/relationships/hyperlink" Target="https://www.linkedin.com/company/kpmg-australia?trk=hb_tab_compy_id_2639873" TargetMode="External"/><Relationship Id="rId2" Type="http://schemas.openxmlformats.org/officeDocument/2006/relationships/hyperlink" Target="http://kpmg.com/socialmedia" TargetMode="External"/><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hyperlink" Target="https://www.facebook.com/KPMGinAustraliaGraduatesandStudents?fref=ts"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s://twitter.com/kpmgaustralia"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hyperlink" Target="https://instagram.com/kpmgaustralia/" TargetMode="External"/><Relationship Id="rId13" Type="http://schemas.openxmlformats.org/officeDocument/2006/relationships/image" Target="../media/image9.jpeg"/><Relationship Id="rId3" Type="http://schemas.openxmlformats.org/officeDocument/2006/relationships/hyperlink" Target="http://kpmg.com/socialmedia" TargetMode="External"/><Relationship Id="rId7" Type="http://schemas.openxmlformats.org/officeDocument/2006/relationships/image" Target="../media/image7.jpeg"/><Relationship Id="rId12" Type="http://schemas.openxmlformats.org/officeDocument/2006/relationships/hyperlink" Target="https://twitter.com/kpmgaustralia" TargetMode="External"/><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www.facebook.com/KPMGinAustraliaGraduatesandStudents?fref=ts" TargetMode="External"/><Relationship Id="rId11" Type="http://schemas.openxmlformats.org/officeDocument/2006/relationships/image" Target="../media/image8.jpeg"/><Relationship Id="rId5" Type="http://schemas.openxmlformats.org/officeDocument/2006/relationships/image" Target="../media/image6.jpeg"/><Relationship Id="rId10" Type="http://schemas.openxmlformats.org/officeDocument/2006/relationships/hyperlink" Target="https://www.linkedin.com/company/kpmg-australia?trk=hb_tab_compy_id_2639873" TargetMode="External"/><Relationship Id="rId4" Type="http://schemas.openxmlformats.org/officeDocument/2006/relationships/hyperlink" Target="https://www.youtube.com/user/kpmgaustralia" TargetMode="External"/><Relationship Id="rId9"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83820"/>
            <a:ext cx="9144000" cy="702564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a:t>Title Slide 1 – </a:t>
            </a:r>
            <a:br>
              <a:rPr lang="en-GB" dirty="0"/>
            </a:br>
            <a:r>
              <a:rPr lang="en-GB" dirty="0"/>
              <a:t>left light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553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77404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086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3607200"/>
            <a:ext cx="76392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117879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7524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3768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12460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752400" y="1209600"/>
            <a:ext cx="7639200" cy="45936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359118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833886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8275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311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720771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0691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7" y="0"/>
            <a:ext cx="9119106" cy="685800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a:t>Title slide 2 - right dark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293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70545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93409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020" t="-1" r="11694" b="17937"/>
          <a:stretch/>
        </p:blipFill>
        <p:spPr>
          <a:xfrm>
            <a:off x="1" y="0"/>
            <a:ext cx="9144000" cy="6858000"/>
          </a:xfrm>
          <a:prstGeom prst="rect">
            <a:avLst/>
          </a:prstGeom>
        </p:spPr>
      </p:pic>
      <p:sp>
        <p:nvSpPr>
          <p:cNvPr id="7"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6645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53078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3141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58887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76904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2000"/>
            <a:ext cx="7639200" cy="518400"/>
          </a:xfrm>
        </p:spPr>
        <p:txBody>
          <a:bodyPr/>
          <a:lstStyle>
            <a:lvl1pPr>
              <a:defRPr/>
            </a:lvl1pPr>
          </a:lstStyle>
          <a:p>
            <a:r>
              <a:rPr lang="en-US" dirty="0"/>
              <a:t>Colors</a:t>
            </a:r>
          </a:p>
        </p:txBody>
      </p:sp>
      <p:grpSp>
        <p:nvGrpSpPr>
          <p:cNvPr id="52" name="Group 51"/>
          <p:cNvGrpSpPr/>
          <p:nvPr userDrawn="1"/>
        </p:nvGrpSpPr>
        <p:grpSpPr>
          <a:xfrm>
            <a:off x="752400" y="1430719"/>
            <a:ext cx="7639200" cy="4323905"/>
            <a:chOff x="752400" y="1211263"/>
            <a:chExt cx="7647063" cy="4594225"/>
          </a:xfrm>
        </p:grpSpPr>
        <p:sp>
          <p:nvSpPr>
            <p:cNvPr id="53" name="TextBox 52"/>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chemeClr val="tx2"/>
                  </a:solidFill>
                </a:rPr>
                <a:t>Primary</a:t>
              </a:r>
            </a:p>
          </p:txBody>
        </p:sp>
        <p:sp>
          <p:nvSpPr>
            <p:cNvPr id="54" name="TextBox 53"/>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chemeClr val="tx2"/>
                  </a:solidFill>
                </a:rPr>
                <a:t>Secondary</a:t>
              </a:r>
            </a:p>
          </p:txBody>
        </p:sp>
        <p:sp>
          <p:nvSpPr>
            <p:cNvPr id="55" name="TextBox 54"/>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chemeClr val="tx2"/>
                  </a:solidFill>
                </a:rPr>
                <a:t>Tertiary</a:t>
              </a:r>
            </a:p>
          </p:txBody>
        </p:sp>
        <p:sp>
          <p:nvSpPr>
            <p:cNvPr id="56" name="Rectangle 55"/>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KPMG Blue</a:t>
              </a:r>
            </a:p>
            <a:p>
              <a:pPr algn="ctr"/>
              <a:r>
                <a:rPr lang="en-GB" sz="900">
                  <a:solidFill>
                    <a:schemeClr val="bg1"/>
                  </a:solidFill>
                </a:rPr>
                <a:t>0 / 51 / 141</a:t>
              </a:r>
              <a:endParaRPr lang="en-GB" sz="900" dirty="0">
                <a:solidFill>
                  <a:schemeClr val="bg1"/>
                </a:solidFill>
              </a:endParaRPr>
            </a:p>
          </p:txBody>
        </p:sp>
        <p:sp>
          <p:nvSpPr>
            <p:cNvPr id="57" name="Rectangle 56"/>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58" name="Rectangle 57"/>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Blue</a:t>
              </a:r>
            </a:p>
            <a:p>
              <a:pPr algn="ctr"/>
              <a:r>
                <a:rPr lang="en-GB" sz="900" dirty="0">
                  <a:solidFill>
                    <a:schemeClr val="bg1"/>
                  </a:solidFill>
                </a:rPr>
                <a:t>0 / 145 / 218</a:t>
              </a:r>
            </a:p>
          </p:txBody>
        </p:sp>
        <p:sp>
          <p:nvSpPr>
            <p:cNvPr id="59" name="Rectangle 58"/>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Violet</a:t>
              </a:r>
            </a:p>
            <a:p>
              <a:pPr algn="ctr"/>
              <a:r>
                <a:rPr lang="en-GB" sz="900">
                  <a:solidFill>
                    <a:schemeClr val="bg1"/>
                  </a:solidFill>
                </a:rPr>
                <a:t>72 / 54 / 152</a:t>
              </a:r>
              <a:endParaRPr lang="en-GB" sz="900" dirty="0">
                <a:solidFill>
                  <a:schemeClr val="bg1"/>
                </a:solidFill>
              </a:endParaRPr>
            </a:p>
          </p:txBody>
        </p:sp>
        <p:sp>
          <p:nvSpPr>
            <p:cNvPr id="60" name="Rectangle 59"/>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Purple</a:t>
              </a:r>
            </a:p>
            <a:p>
              <a:pPr algn="ctr"/>
              <a:r>
                <a:rPr lang="en-GB" sz="900" dirty="0">
                  <a:solidFill>
                    <a:schemeClr val="bg1"/>
                  </a:solidFill>
                </a:rPr>
                <a:t>71 / 10 / 104</a:t>
              </a:r>
            </a:p>
          </p:txBody>
        </p:sp>
        <p:sp>
          <p:nvSpPr>
            <p:cNvPr id="61" name="Rectangle 60"/>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Purple</a:t>
              </a:r>
            </a:p>
            <a:p>
              <a:pPr algn="ctr"/>
              <a:r>
                <a:rPr lang="en-GB" sz="900">
                  <a:solidFill>
                    <a:schemeClr val="bg1"/>
                  </a:solidFill>
                </a:rPr>
                <a:t>109 / 32 / 119</a:t>
              </a:r>
              <a:endParaRPr lang="en-GB" sz="900" dirty="0">
                <a:solidFill>
                  <a:schemeClr val="bg1"/>
                </a:solidFill>
              </a:endParaRPr>
            </a:p>
          </p:txBody>
        </p:sp>
        <p:sp>
          <p:nvSpPr>
            <p:cNvPr id="62" name="Rectangle 61"/>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Green</a:t>
              </a:r>
            </a:p>
            <a:p>
              <a:pPr algn="ctr"/>
              <a:r>
                <a:rPr lang="en-GB" sz="900">
                  <a:solidFill>
                    <a:schemeClr val="bg1"/>
                  </a:solidFill>
                </a:rPr>
                <a:t>0 / 163 / 161</a:t>
              </a:r>
              <a:endParaRPr lang="en-GB" sz="900" dirty="0">
                <a:solidFill>
                  <a:schemeClr val="bg1"/>
                </a:solidFill>
              </a:endParaRPr>
            </a:p>
          </p:txBody>
        </p:sp>
        <p:sp>
          <p:nvSpPr>
            <p:cNvPr id="63" name="Rectangle 62"/>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 Green</a:t>
              </a:r>
            </a:p>
            <a:p>
              <a:pPr algn="ctr"/>
              <a:r>
                <a:rPr lang="en-GB" sz="900" dirty="0">
                  <a:solidFill>
                    <a:schemeClr val="bg1"/>
                  </a:solidFill>
                </a:rPr>
                <a:t>0 / 154 / 68</a:t>
              </a:r>
            </a:p>
          </p:txBody>
        </p:sp>
        <p:sp>
          <p:nvSpPr>
            <p:cNvPr id="64" name="Rectangle 63"/>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Green</a:t>
              </a:r>
            </a:p>
            <a:p>
              <a:pPr algn="ctr"/>
              <a:r>
                <a:rPr lang="en-GB" sz="900">
                  <a:solidFill>
                    <a:schemeClr val="bg1"/>
                  </a:solidFill>
                </a:rPr>
                <a:t>67 / 176 / 42</a:t>
              </a:r>
              <a:endParaRPr lang="en-GB" sz="900" dirty="0">
                <a:solidFill>
                  <a:schemeClr val="bg1"/>
                </a:solidFill>
              </a:endParaRPr>
            </a:p>
          </p:txBody>
        </p:sp>
        <p:sp>
          <p:nvSpPr>
            <p:cNvPr id="65" name="Rectangle 64"/>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Yellow</a:t>
              </a:r>
            </a:p>
            <a:p>
              <a:pPr algn="ctr"/>
              <a:r>
                <a:rPr lang="en-GB" sz="900">
                  <a:solidFill>
                    <a:schemeClr val="bg1"/>
                  </a:solidFill>
                </a:rPr>
                <a:t>234 / 170 / 0</a:t>
              </a:r>
              <a:endParaRPr lang="en-GB" sz="900" dirty="0">
                <a:solidFill>
                  <a:schemeClr val="bg1"/>
                </a:solidFill>
              </a:endParaRPr>
            </a:p>
          </p:txBody>
        </p:sp>
        <p:sp>
          <p:nvSpPr>
            <p:cNvPr id="66" name="Rectangle 65"/>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Orange</a:t>
              </a:r>
            </a:p>
            <a:p>
              <a:pPr algn="ctr"/>
              <a:r>
                <a:rPr lang="en-GB" sz="900" dirty="0">
                  <a:solidFill>
                    <a:schemeClr val="bg1"/>
                  </a:solidFill>
                </a:rPr>
                <a:t>246 / 141 / 46</a:t>
              </a:r>
            </a:p>
          </p:txBody>
        </p:sp>
        <p:sp>
          <p:nvSpPr>
            <p:cNvPr id="67" name="Rectangle 66"/>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Red</a:t>
              </a:r>
            </a:p>
            <a:p>
              <a:pPr algn="ctr"/>
              <a:r>
                <a:rPr lang="en-GB" sz="900">
                  <a:solidFill>
                    <a:schemeClr val="bg1"/>
                  </a:solidFill>
                </a:rPr>
                <a:t>188 / 32 / 75</a:t>
              </a:r>
              <a:endParaRPr lang="en-GB" sz="900" dirty="0">
                <a:solidFill>
                  <a:schemeClr val="bg1"/>
                </a:solidFill>
              </a:endParaRPr>
            </a:p>
          </p:txBody>
        </p:sp>
        <p:sp>
          <p:nvSpPr>
            <p:cNvPr id="68" name="Rectangle 67"/>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69" name="Rectangle 68"/>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KPMG Blue</a:t>
              </a:r>
            </a:p>
            <a:p>
              <a:pPr algn="ctr"/>
              <a:r>
                <a:rPr lang="en-GB" sz="900">
                  <a:solidFill>
                    <a:schemeClr val="bg1"/>
                  </a:solidFill>
                </a:rPr>
                <a:t>0 / 51 / 141</a:t>
              </a:r>
              <a:endParaRPr lang="en-GB" sz="900" dirty="0">
                <a:solidFill>
                  <a:schemeClr val="bg1"/>
                </a:solidFill>
              </a:endParaRPr>
            </a:p>
          </p:txBody>
        </p:sp>
        <p:sp>
          <p:nvSpPr>
            <p:cNvPr id="70" name="Rectangle 69"/>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71" name="Rectangle 70"/>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Blue</a:t>
              </a:r>
            </a:p>
            <a:p>
              <a:pPr algn="ctr"/>
              <a:r>
                <a:rPr lang="en-GB" sz="900">
                  <a:solidFill>
                    <a:schemeClr val="bg1"/>
                  </a:solidFill>
                </a:rPr>
                <a:t>0 / 145 / 218</a:t>
              </a:r>
              <a:endParaRPr lang="en-GB" sz="900" dirty="0">
                <a:solidFill>
                  <a:schemeClr val="bg1"/>
                </a:solidFill>
              </a:endParaRPr>
            </a:p>
          </p:txBody>
        </p:sp>
        <p:sp>
          <p:nvSpPr>
            <p:cNvPr id="72" name="Rectangle 71"/>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Purple</a:t>
              </a:r>
            </a:p>
            <a:p>
              <a:pPr algn="ctr"/>
              <a:r>
                <a:rPr lang="en-GB" sz="900">
                  <a:solidFill>
                    <a:schemeClr val="bg1"/>
                  </a:solidFill>
                </a:rPr>
                <a:t>109 / 32 / 119</a:t>
              </a:r>
              <a:endParaRPr lang="en-GB" sz="900" dirty="0">
                <a:solidFill>
                  <a:schemeClr val="bg1"/>
                </a:solidFill>
              </a:endParaRPr>
            </a:p>
          </p:txBody>
        </p:sp>
        <p:sp>
          <p:nvSpPr>
            <p:cNvPr id="73" name="Rectangle 72"/>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Green</a:t>
              </a:r>
            </a:p>
            <a:p>
              <a:pPr algn="ctr"/>
              <a:r>
                <a:rPr lang="en-GB" sz="900">
                  <a:solidFill>
                    <a:schemeClr val="bg1"/>
                  </a:solidFill>
                </a:rPr>
                <a:t>0 / 163 / 161</a:t>
              </a:r>
              <a:endParaRPr lang="en-GB" sz="900" dirty="0">
                <a:solidFill>
                  <a:schemeClr val="bg1"/>
                </a:solidFill>
              </a:endParaRPr>
            </a:p>
          </p:txBody>
        </p:sp>
        <p:sp>
          <p:nvSpPr>
            <p:cNvPr id="74" name="Rectangle 73"/>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Green</a:t>
              </a:r>
            </a:p>
            <a:p>
              <a:pPr algn="ctr"/>
              <a:r>
                <a:rPr lang="en-GB" sz="900" dirty="0">
                  <a:solidFill>
                    <a:schemeClr val="bg1"/>
                  </a:solidFill>
                </a:rPr>
                <a:t>67 / 176 / 42</a:t>
              </a:r>
            </a:p>
          </p:txBody>
        </p:sp>
        <p:sp>
          <p:nvSpPr>
            <p:cNvPr id="75" name="Rectangle 74"/>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Yellow</a:t>
              </a:r>
            </a:p>
            <a:p>
              <a:pPr algn="ctr"/>
              <a:r>
                <a:rPr lang="en-GB" sz="900">
                  <a:solidFill>
                    <a:schemeClr val="bg1"/>
                  </a:solidFill>
                </a:rPr>
                <a:t>234 / 170 / 0</a:t>
              </a:r>
              <a:endParaRPr lang="en-GB" sz="900" dirty="0">
                <a:solidFill>
                  <a:schemeClr val="bg1"/>
                </a:solidFill>
              </a:endParaRPr>
            </a:p>
          </p:txBody>
        </p:sp>
        <p:sp>
          <p:nvSpPr>
            <p:cNvPr id="76" name="Rectangle 75"/>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77" name="Rectangle 76"/>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a:t>
              </a:r>
              <a:r>
                <a:rPr lang="en-GB" sz="900" baseline="0" dirty="0">
                  <a:solidFill>
                    <a:schemeClr val="bg1"/>
                  </a:solidFill>
                </a:rPr>
                <a:t> Brown</a:t>
              </a:r>
            </a:p>
            <a:p>
              <a:pPr algn="ctr"/>
              <a:r>
                <a:rPr lang="en-GB" sz="900" baseline="0" dirty="0">
                  <a:solidFill>
                    <a:schemeClr val="bg1"/>
                  </a:solidFill>
                </a:rPr>
                <a:t>117 / 63 / 25</a:t>
              </a:r>
              <a:endParaRPr lang="en-GB" sz="900" dirty="0">
                <a:solidFill>
                  <a:schemeClr val="bg1"/>
                </a:solidFill>
              </a:endParaRPr>
            </a:p>
          </p:txBody>
        </p:sp>
        <p:sp>
          <p:nvSpPr>
            <p:cNvPr id="78" name="Rectangle 77"/>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a:t>
              </a:r>
              <a:r>
                <a:rPr lang="en-GB" sz="900" baseline="0" dirty="0">
                  <a:solidFill>
                    <a:schemeClr val="bg1"/>
                  </a:solidFill>
                </a:rPr>
                <a:t>Brown</a:t>
              </a:r>
            </a:p>
            <a:p>
              <a:pPr algn="ctr"/>
              <a:r>
                <a:rPr lang="en-GB" sz="900" baseline="0" dirty="0">
                  <a:solidFill>
                    <a:schemeClr val="bg1"/>
                  </a:solidFill>
                </a:rPr>
                <a:t>155 / 100 / 46</a:t>
              </a:r>
              <a:endParaRPr lang="en-GB" sz="900" dirty="0">
                <a:solidFill>
                  <a:schemeClr val="bg1"/>
                </a:solidFill>
              </a:endParaRPr>
            </a:p>
          </p:txBody>
        </p:sp>
        <p:sp>
          <p:nvSpPr>
            <p:cNvPr id="79" name="Rectangle 78"/>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Beige</a:t>
              </a:r>
            </a:p>
            <a:p>
              <a:pPr algn="ctr"/>
              <a:r>
                <a:rPr lang="en-GB" sz="900" dirty="0">
                  <a:solidFill>
                    <a:schemeClr val="bg1"/>
                  </a:solidFill>
                </a:rPr>
                <a:t>227 / 188 / 159</a:t>
              </a:r>
            </a:p>
          </p:txBody>
        </p:sp>
        <p:sp>
          <p:nvSpPr>
            <p:cNvPr id="80" name="Rectangle 79"/>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Olive</a:t>
              </a:r>
            </a:p>
            <a:p>
              <a:pPr algn="ctr"/>
              <a:r>
                <a:rPr lang="en-GB" sz="900" dirty="0">
                  <a:solidFill>
                    <a:schemeClr val="bg1"/>
                  </a:solidFill>
                </a:rPr>
                <a:t>157 / 147 / 117</a:t>
              </a:r>
            </a:p>
          </p:txBody>
        </p:sp>
        <p:sp>
          <p:nvSpPr>
            <p:cNvPr id="81" name="Rectangle 80"/>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Pink</a:t>
              </a:r>
            </a:p>
            <a:p>
              <a:pPr algn="ctr"/>
              <a:r>
                <a:rPr lang="en-GB" sz="900" dirty="0">
                  <a:solidFill>
                    <a:schemeClr val="bg1"/>
                  </a:solidFill>
                </a:rPr>
                <a:t>227 / 104 /</a:t>
              </a:r>
              <a:r>
                <a:rPr lang="en-GB" sz="900" baseline="0" dirty="0">
                  <a:solidFill>
                    <a:schemeClr val="bg1"/>
                  </a:solidFill>
                </a:rPr>
                <a:t> 119</a:t>
              </a:r>
              <a:endParaRPr lang="en-GB" sz="900" dirty="0">
                <a:solidFill>
                  <a:schemeClr val="bg1"/>
                </a:solidFill>
              </a:endParaRPr>
            </a:p>
          </p:txBody>
        </p:sp>
        <p:sp>
          <p:nvSpPr>
            <p:cNvPr id="82" name="TextBox 81"/>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chemeClr val="tx2"/>
                  </a:solidFill>
                </a:rPr>
                <a:t>Colour</a:t>
              </a:r>
              <a:r>
                <a:rPr lang="en-GB" sz="1000" b="1" baseline="0" dirty="0">
                  <a:solidFill>
                    <a:schemeClr val="tx2"/>
                  </a:solidFill>
                </a:rPr>
                <a:t> o</a:t>
              </a:r>
              <a:r>
                <a:rPr lang="en-GB" sz="1000" b="1" dirty="0">
                  <a:solidFill>
                    <a:schemeClr val="tx2"/>
                  </a:solidFill>
                </a:rPr>
                <a:t>rder for graphs</a:t>
              </a:r>
            </a:p>
          </p:txBody>
        </p:sp>
      </p:grpSp>
    </p:spTree>
    <p:extLst>
      <p:ext uri="{BB962C8B-B14F-4D97-AF65-F5344CB8AC3E}">
        <p14:creationId xmlns:p14="http://schemas.microsoft.com/office/powerpoint/2010/main" val="2526594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Text Placeholder 2"/>
          <p:cNvSpPr>
            <a:spLocks noGrp="1"/>
          </p:cNvSpPr>
          <p:nvPr>
            <p:ph type="body" sz="quarter" idx="11"/>
          </p:nvPr>
        </p:nvSpPr>
        <p:spPr>
          <a:xfrm>
            <a:off x="1584000" y="4940975"/>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3" name="Text Placeholder 2"/>
          <p:cNvSpPr>
            <a:spLocks noGrp="1"/>
          </p:cNvSpPr>
          <p:nvPr>
            <p:ph type="body" sz="quarter" idx="12"/>
          </p:nvPr>
        </p:nvSpPr>
        <p:spPr>
          <a:xfrm>
            <a:off x="1584000" y="5988561"/>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4" name="Text Placeholder 2"/>
          <p:cNvSpPr>
            <a:spLocks noGrp="1"/>
          </p:cNvSpPr>
          <p:nvPr>
            <p:ph type="body" sz="quarter" idx="13"/>
          </p:nvPr>
        </p:nvSpPr>
        <p:spPr>
          <a:xfrm>
            <a:off x="1584000" y="3893389"/>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grpSp>
        <p:nvGrpSpPr>
          <p:cNvPr id="23" name="Group 22">
            <a:extLst>
              <a:ext uri="{FF2B5EF4-FFF2-40B4-BE49-F238E27FC236}">
                <a16:creationId xmlns:a16="http://schemas.microsoft.com/office/drawing/2014/main" id="{E6E6C81F-EA91-4CAE-92B6-690953CC0E98}"/>
              </a:ext>
            </a:extLst>
          </p:cNvPr>
          <p:cNvGrpSpPr/>
          <p:nvPr userDrawn="1"/>
        </p:nvGrpSpPr>
        <p:grpSpPr>
          <a:xfrm>
            <a:off x="1575374" y="3111292"/>
            <a:ext cx="2336391" cy="685953"/>
            <a:chOff x="2729163" y="2687708"/>
            <a:chExt cx="2336391" cy="685953"/>
          </a:xfrm>
        </p:grpSpPr>
        <p:grpSp>
          <p:nvGrpSpPr>
            <p:cNvPr id="29" name="Group 28">
              <a:extLst>
                <a:ext uri="{FF2B5EF4-FFF2-40B4-BE49-F238E27FC236}">
                  <a16:creationId xmlns:a16="http://schemas.microsoft.com/office/drawing/2014/main" id="{1BC1A31E-3FF8-469E-A106-B5949A0006C4}"/>
                </a:ext>
              </a:extLst>
            </p:cNvPr>
            <p:cNvGrpSpPr/>
            <p:nvPr userDrawn="1"/>
          </p:nvGrpSpPr>
          <p:grpSpPr>
            <a:xfrm>
              <a:off x="2729163" y="2687708"/>
              <a:ext cx="2336391" cy="668921"/>
              <a:chOff x="1715999" y="3156944"/>
              <a:chExt cx="2336391" cy="668921"/>
            </a:xfrm>
          </p:grpSpPr>
          <p:sp>
            <p:nvSpPr>
              <p:cNvPr id="31" name="Rectangle 30">
                <a:hlinkClick r:id="rId2"/>
                <a:extLst>
                  <a:ext uri="{FF2B5EF4-FFF2-40B4-BE49-F238E27FC236}">
                    <a16:creationId xmlns:a16="http://schemas.microsoft.com/office/drawing/2014/main" id="{2FF90034-EE96-4B1F-A4B3-056D6982D8A9}"/>
                  </a:ext>
                </a:extLst>
              </p:cNvPr>
              <p:cNvSpPr>
                <a:spLocks noChangeArrowheads="1"/>
              </p:cNvSpPr>
              <p:nvPr userDrawn="1"/>
            </p:nvSpPr>
            <p:spPr bwMode="auto">
              <a:xfrm>
                <a:off x="1715999" y="3156944"/>
                <a:ext cx="2336391" cy="184666"/>
              </a:xfrm>
              <a:prstGeom prst="rect">
                <a:avLst/>
              </a:prstGeom>
              <a:noFill/>
              <a:ln w="9525">
                <a:noFill/>
                <a:miter lim="800000"/>
                <a:headEnd/>
                <a:tailEnd/>
              </a:ln>
              <a:effectLst/>
            </p:spPr>
            <p:txBody>
              <a:bodyPr wrap="square" lIns="0" tIns="0" rIns="0" bIns="0" anchor="ctr">
                <a:spAutoFit/>
              </a:bodyPr>
              <a:lstStyle/>
              <a:p>
                <a:pPr>
                  <a:defRPr/>
                </a:pPr>
                <a:r>
                  <a:rPr lang="en-GB" sz="1200" b="1" i="0" kern="0" dirty="0">
                    <a:solidFill>
                      <a:srgbClr val="00338D"/>
                    </a:solidFill>
                    <a:latin typeface="Univers for KPMG"/>
                    <a:cs typeface="Univers for KPMG"/>
                  </a:rPr>
                  <a:t>KPMG.com.au</a:t>
                </a:r>
              </a:p>
            </p:txBody>
          </p:sp>
          <p:pic>
            <p:nvPicPr>
              <p:cNvPr id="32" name="Picture 31">
                <a:hlinkClick r:id="rId3"/>
                <a:extLst>
                  <a:ext uri="{FF2B5EF4-FFF2-40B4-BE49-F238E27FC236}">
                    <a16:creationId xmlns:a16="http://schemas.microsoft.com/office/drawing/2014/main" id="{BE5846D1-0AAB-4C49-95C0-13EFFC1A68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63842" y="3445883"/>
                <a:ext cx="379982" cy="379982"/>
              </a:xfrm>
              <a:prstGeom prst="rect">
                <a:avLst/>
              </a:prstGeom>
            </p:spPr>
          </p:pic>
          <p:pic>
            <p:nvPicPr>
              <p:cNvPr id="33" name="Picture 32">
                <a:hlinkClick r:id="rId5"/>
                <a:extLst>
                  <a:ext uri="{FF2B5EF4-FFF2-40B4-BE49-F238E27FC236}">
                    <a16:creationId xmlns:a16="http://schemas.microsoft.com/office/drawing/2014/main" id="{9B854B81-68B0-4AD6-ABF5-64CACE3843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34658" y="3445883"/>
                <a:ext cx="379982" cy="379982"/>
              </a:xfrm>
              <a:prstGeom prst="rect">
                <a:avLst/>
              </a:prstGeom>
            </p:spPr>
          </p:pic>
          <p:pic>
            <p:nvPicPr>
              <p:cNvPr id="34" name="Picture 33">
                <a:hlinkClick r:id="rId7"/>
                <a:extLst>
                  <a:ext uri="{FF2B5EF4-FFF2-40B4-BE49-F238E27FC236}">
                    <a16:creationId xmlns:a16="http://schemas.microsoft.com/office/drawing/2014/main" id="{D8093C30-4941-4BB5-90DA-FF389B4AED5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2210" y="3445883"/>
                <a:ext cx="379982" cy="379982"/>
              </a:xfrm>
              <a:prstGeom prst="rect">
                <a:avLst/>
              </a:prstGeom>
            </p:spPr>
          </p:pic>
          <p:pic>
            <p:nvPicPr>
              <p:cNvPr id="35" name="Picture 34">
                <a:hlinkClick r:id="rId9"/>
                <a:extLst>
                  <a:ext uri="{FF2B5EF4-FFF2-40B4-BE49-F238E27FC236}">
                    <a16:creationId xmlns:a16="http://schemas.microsoft.com/office/drawing/2014/main" id="{3ACBDD70-F4F5-4E5A-8C54-A6CD0F5784B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93026" y="3445882"/>
                <a:ext cx="379982" cy="379982"/>
              </a:xfrm>
              <a:prstGeom prst="rect">
                <a:avLst/>
              </a:prstGeom>
            </p:spPr>
          </p:pic>
        </p:grpSp>
        <p:pic>
          <p:nvPicPr>
            <p:cNvPr id="30" name="Picture 29">
              <a:extLst>
                <a:ext uri="{FF2B5EF4-FFF2-40B4-BE49-F238E27FC236}">
                  <a16:creationId xmlns:a16="http://schemas.microsoft.com/office/drawing/2014/main" id="{8AB38DD8-A221-4339-997E-D77D6DDF3D47}"/>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4250" t="13820" r="13221" b="13650"/>
            <a:stretch/>
          </p:blipFill>
          <p:spPr>
            <a:xfrm>
              <a:off x="4605300" y="2966997"/>
              <a:ext cx="406662" cy="406664"/>
            </a:xfrm>
            <a:prstGeom prst="rect">
              <a:avLst/>
            </a:prstGeom>
          </p:spPr>
        </p:pic>
      </p:grpSp>
    </p:spTree>
    <p:extLst>
      <p:ext uri="{BB962C8B-B14F-4D97-AF65-F5344CB8AC3E}">
        <p14:creationId xmlns:p14="http://schemas.microsoft.com/office/powerpoint/2010/main" val="728487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1 - Right light vertical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83820"/>
            <a:ext cx="9144000" cy="702564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a:t>Title Slide 1 – </a:t>
            </a:r>
            <a:br>
              <a:rPr lang="en-GB" dirty="0"/>
            </a:br>
            <a:r>
              <a:rPr lang="en-GB" dirty="0"/>
              <a:t>left light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609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7025640"/>
          </a:xfrm>
          <a:prstGeom prst="rect">
            <a:avLst/>
          </a:prstGeom>
        </p:spPr>
      </p:pic>
      <p:sp>
        <p:nvSpPr>
          <p:cNvPr id="2"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a:t>Title slide 3</a:t>
            </a:r>
            <a:br>
              <a:rPr lang="en-GB" dirty="0"/>
            </a:br>
            <a:r>
              <a:rPr lang="en-GB" dirty="0"/>
              <a:t>light right vertical image</a:t>
            </a:r>
            <a:endParaRPr lang="en-US" dirty="0"/>
          </a:p>
        </p:txBody>
      </p:sp>
      <p:sp>
        <p:nvSpPr>
          <p:cNvPr id="5"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3444975" y="5036400"/>
            <a:ext cx="45324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21631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2 - Righ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7" y="0"/>
            <a:ext cx="9119106" cy="685800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a:t>Title slide 2 - right dark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51527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7025640"/>
          </a:xfrm>
          <a:prstGeom prst="rect">
            <a:avLst/>
          </a:prstGeom>
        </p:spPr>
      </p:pic>
      <p:sp>
        <p:nvSpPr>
          <p:cNvPr id="2"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a:t>Title slide 3</a:t>
            </a:r>
            <a:br>
              <a:rPr lang="en-GB" dirty="0"/>
            </a:br>
            <a:r>
              <a:rPr lang="en-GB" dirty="0"/>
              <a:t>light right vertical image</a:t>
            </a:r>
            <a:endParaRPr lang="en-US" dirty="0"/>
          </a:p>
        </p:txBody>
      </p:sp>
      <p:sp>
        <p:nvSpPr>
          <p:cNvPr id="5"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3444975" y="5036400"/>
            <a:ext cx="45324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7174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4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a:t>Title slide 4</a:t>
            </a:r>
            <a:br>
              <a:rPr lang="en-GB" dirty="0"/>
            </a:br>
            <a:r>
              <a:rPr lang="en-GB" dirty="0"/>
              <a:t>dark right vertical image</a:t>
            </a:r>
            <a:endParaRPr lang="en-US" dirty="0"/>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3444975" y="5036400"/>
            <a:ext cx="495448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73797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3" y="0"/>
            <a:ext cx="9119106" cy="685800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94990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Title slide 6 – </a:t>
            </a:r>
            <a:br>
              <a:rPr lang="en-GB" dirty="0"/>
            </a:br>
            <a:r>
              <a:rPr lang="en-GB" dirty="0"/>
              <a:t>no 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468853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290827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3607200"/>
            <a:ext cx="76392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a:t>Title slide 4</a:t>
            </a:r>
            <a:br>
              <a:rPr lang="en-GB" dirty="0"/>
            </a:br>
            <a:r>
              <a:rPr lang="en-GB" dirty="0"/>
              <a:t>dark right vertical image</a:t>
            </a:r>
            <a:endParaRPr lang="en-US" dirty="0"/>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3444975" y="5036400"/>
            <a:ext cx="495448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05436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7524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3768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752400" y="1209600"/>
            <a:ext cx="7639200" cy="45936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14931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27072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020" t="-1" r="11694" b="17937"/>
          <a:stretch/>
        </p:blipFill>
        <p:spPr>
          <a:xfrm>
            <a:off x="1" y="0"/>
            <a:ext cx="9144000" cy="6858000"/>
          </a:xfrm>
          <a:prstGeom prst="rect">
            <a:avLst/>
          </a:prstGeom>
        </p:spPr>
      </p:pic>
      <p:sp>
        <p:nvSpPr>
          <p:cNvPr id="7"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3982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3" y="0"/>
            <a:ext cx="9119106" cy="685800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07628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62771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1153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6" name="TextBox 15"/>
          <p:cNvSpPr txBox="1"/>
          <p:nvPr userDrawn="1">
            <p:custDataLst>
              <p:tags r:id="rId1"/>
            </p:custDataLst>
          </p:nvPr>
        </p:nvSpPr>
        <p:spPr>
          <a:xfrm>
            <a:off x="1846217" y="6690918"/>
            <a:ext cx="5442857" cy="930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a:solidFill>
                  <a:schemeClr val="tx1"/>
                </a:solidFill>
                <a:latin typeface="+mn-lt"/>
                <a:ea typeface="+mn-ea"/>
                <a:cs typeface="+mn-cs"/>
              </a:rPr>
              <a:t>Document Classification: KPMG Public</a:t>
            </a:r>
            <a:endParaRPr lang="en-GB" sz="600" b="1" kern="1200" noProof="0" dirty="0">
              <a:solidFill>
                <a:schemeClr val="tx1"/>
              </a:solidFill>
              <a:latin typeface="+mn-lt"/>
              <a:ea typeface="+mn-ea"/>
              <a:cs typeface="+mn-cs"/>
            </a:endParaRPr>
          </a:p>
        </p:txBody>
      </p:sp>
      <p:grpSp>
        <p:nvGrpSpPr>
          <p:cNvPr id="24" name="Group 23"/>
          <p:cNvGrpSpPr/>
          <p:nvPr userDrawn="1"/>
        </p:nvGrpSpPr>
        <p:grpSpPr>
          <a:xfrm>
            <a:off x="1576111" y="2757561"/>
            <a:ext cx="2336391" cy="668921"/>
            <a:chOff x="1715999" y="3156944"/>
            <a:chExt cx="2336391" cy="668921"/>
          </a:xfrm>
        </p:grpSpPr>
        <p:sp>
          <p:nvSpPr>
            <p:cNvPr id="25" name="Rectangle 24">
              <a:hlinkClick r:id="rId3"/>
            </p:cNvPr>
            <p:cNvSpPr>
              <a:spLocks noChangeArrowheads="1"/>
            </p:cNvSpPr>
            <p:nvPr userDrawn="1"/>
          </p:nvSpPr>
          <p:spPr bwMode="auto">
            <a:xfrm>
              <a:off x="1715999" y="3156944"/>
              <a:ext cx="2336391" cy="184666"/>
            </a:xfrm>
            <a:prstGeom prst="rect">
              <a:avLst/>
            </a:prstGeom>
            <a:noFill/>
            <a:ln w="9525">
              <a:noFill/>
              <a:miter lim="800000"/>
              <a:headEnd/>
              <a:tailEnd/>
            </a:ln>
            <a:effectLst/>
          </p:spPr>
          <p:txBody>
            <a:bodyPr wrap="square" lIns="0" tIns="0" rIns="0" bIns="0" anchor="ctr">
              <a:spAutoFit/>
            </a:bodyPr>
            <a:lstStyle/>
            <a:p>
              <a:pPr>
                <a:defRPr/>
              </a:pPr>
              <a:r>
                <a:rPr lang="en-GB" sz="1200" b="1" i="0" kern="0" dirty="0">
                  <a:solidFill>
                    <a:srgbClr val="00338D"/>
                  </a:solidFill>
                  <a:latin typeface="Univers for KPMG"/>
                  <a:cs typeface="Univers for KPMG"/>
                </a:rPr>
                <a:t>KPMG.com.au</a:t>
              </a:r>
            </a:p>
          </p:txBody>
        </p:sp>
        <p:pic>
          <p:nvPicPr>
            <p:cNvPr id="26" name="Picture 25">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63842" y="3445883"/>
              <a:ext cx="379982" cy="379982"/>
            </a:xfrm>
            <a:prstGeom prst="rect">
              <a:avLst/>
            </a:prstGeom>
          </p:spPr>
        </p:pic>
        <p:pic>
          <p:nvPicPr>
            <p:cNvPr id="27" name="Picture 26">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34658" y="3445883"/>
              <a:ext cx="379982" cy="379982"/>
            </a:xfrm>
            <a:prstGeom prst="rect">
              <a:avLst/>
            </a:prstGeom>
          </p:spPr>
        </p:pic>
        <p:pic>
          <p:nvPicPr>
            <p:cNvPr id="28" name="Picture 27">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05476" y="3445883"/>
              <a:ext cx="379982" cy="379982"/>
            </a:xfrm>
            <a:prstGeom prst="rect">
              <a:avLst/>
            </a:prstGeom>
          </p:spPr>
        </p:pic>
        <p:pic>
          <p:nvPicPr>
            <p:cNvPr id="36" name="Picture 35">
              <a:hlinkClick r:id="rId10"/>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22210" y="3445883"/>
              <a:ext cx="379982" cy="379982"/>
            </a:xfrm>
            <a:prstGeom prst="rect">
              <a:avLst/>
            </a:prstGeom>
          </p:spPr>
        </p:pic>
        <p:pic>
          <p:nvPicPr>
            <p:cNvPr id="37" name="Picture 36">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93026" y="3445882"/>
              <a:ext cx="379982" cy="379982"/>
            </a:xfrm>
            <a:prstGeom prst="rect">
              <a:avLst/>
            </a:prstGeom>
          </p:spPr>
        </p:pic>
      </p:grpSp>
    </p:spTree>
    <p:extLst>
      <p:ext uri="{BB962C8B-B14F-4D97-AF65-F5344CB8AC3E}">
        <p14:creationId xmlns:p14="http://schemas.microsoft.com/office/powerpoint/2010/main" val="326727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a:t>Title slide 6 – </a:t>
            </a:r>
            <a:br>
              <a:rPr lang="en-GB" dirty="0"/>
            </a:br>
            <a:r>
              <a:rPr lang="en-GB" dirty="0"/>
              <a:t>no 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6844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6466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201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5170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2400" y="1211262"/>
            <a:ext cx="7639200" cy="458113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30" name="TextBox 29"/>
          <p:cNvSpPr txBox="1"/>
          <p:nvPr userDrawn="1">
            <p:custDataLst>
              <p:tags r:id="rId56"/>
            </p:custDataLst>
          </p:nvPr>
        </p:nvSpPr>
        <p:spPr>
          <a:xfrm>
            <a:off x="1743030" y="6232580"/>
            <a:ext cx="6228875" cy="4739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US" sz="600" kern="1200" noProof="0">
                <a:solidFill>
                  <a:schemeClr val="bg1">
                    <a:lumMod val="65000"/>
                  </a:schemeClr>
                </a:solidFill>
                <a:latin typeface="+mn-lt"/>
                <a:ea typeface="+mn-ea"/>
                <a:cs typeface="+mn-cs"/>
              </a:rPr>
              <a:t>Document Classification: KPMG Public</a:t>
            </a:r>
            <a:endParaRPr lang="en-US" sz="8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7490131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661" r:id="rId29"/>
    <p:sldLayoutId id="2147483678" r:id="rId30"/>
    <p:sldLayoutId id="2147483673" r:id="rId31"/>
    <p:sldLayoutId id="2147483679" r:id="rId32"/>
    <p:sldLayoutId id="2147483675" r:id="rId33"/>
    <p:sldLayoutId id="2147483680" r:id="rId34"/>
    <p:sldLayoutId id="2147483664"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701" r:id="rId44"/>
    <p:sldLayoutId id="2147483697" r:id="rId45"/>
    <p:sldLayoutId id="2147483703" r:id="rId46"/>
    <p:sldLayoutId id="2147483699" r:id="rId47"/>
    <p:sldLayoutId id="2147483700" r:id="rId48"/>
    <p:sldLayoutId id="2147483662" r:id="rId49"/>
    <p:sldLayoutId id="2147483682" r:id="rId50"/>
    <p:sldLayoutId id="2147483683" r:id="rId51"/>
    <p:sldLayoutId id="2147483684" r:id="rId52"/>
    <p:sldLayoutId id="2147483685" r:id="rId53"/>
    <p:sldLayoutId id="2147483667" r:id="rId54"/>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roadmap.sh/devops" TargetMode="External"/><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Introduction to DevOps</a:t>
            </a:r>
          </a:p>
        </p:txBody>
      </p:sp>
    </p:spTree>
    <p:extLst>
      <p:ext uri="{BB962C8B-B14F-4D97-AF65-F5344CB8AC3E}">
        <p14:creationId xmlns:p14="http://schemas.microsoft.com/office/powerpoint/2010/main" val="43828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principles of DevOps</a:t>
            </a:r>
          </a:p>
        </p:txBody>
      </p:sp>
      <p:sp>
        <p:nvSpPr>
          <p:cNvPr id="7" name="Text Placeholder 3">
            <a:extLst>
              <a:ext uri="{FF2B5EF4-FFF2-40B4-BE49-F238E27FC236}">
                <a16:creationId xmlns:a16="http://schemas.microsoft.com/office/drawing/2014/main" id="{4A7E9F64-A184-44E7-83C6-C0C49EFF1D79}"/>
              </a:ext>
            </a:extLst>
          </p:cNvPr>
          <p:cNvSpPr>
            <a:spLocks noGrp="1"/>
          </p:cNvSpPr>
          <p:nvPr>
            <p:ph type="body" sz="quarter" idx="10"/>
          </p:nvPr>
        </p:nvSpPr>
        <p:spPr>
          <a:xfrm>
            <a:off x="752400" y="1211263"/>
            <a:ext cx="7639200" cy="4592562"/>
          </a:xfrm>
        </p:spPr>
        <p:txBody>
          <a:bodyPr/>
          <a:lstStyle/>
          <a:p>
            <a:pPr marL="285750" indent="-285750">
              <a:buFont typeface="Arial" panose="020B0604020202020204" pitchFamily="34" charset="0"/>
              <a:buChar char="•"/>
            </a:pPr>
            <a:r>
              <a:rPr lang="en-GB" sz="1400" b="0" dirty="0"/>
              <a:t>Collaboration </a:t>
            </a:r>
          </a:p>
          <a:p>
            <a:pPr marL="285750" indent="-285750">
              <a:buFont typeface="Arial" panose="020B0604020202020204" pitchFamily="34" charset="0"/>
              <a:buChar char="•"/>
            </a:pPr>
            <a:r>
              <a:rPr lang="en-GB" sz="1400" b="0" dirty="0"/>
              <a:t>Automation </a:t>
            </a:r>
          </a:p>
          <a:p>
            <a:pPr marL="285750" indent="-285750">
              <a:buFont typeface="Arial" panose="020B0604020202020204" pitchFamily="34" charset="0"/>
              <a:buChar char="•"/>
            </a:pPr>
            <a:r>
              <a:rPr lang="en-GB" sz="1400" b="0" dirty="0"/>
              <a:t>Continuous Integration </a:t>
            </a:r>
          </a:p>
          <a:p>
            <a:pPr marL="285750" indent="-285750">
              <a:buFont typeface="Arial" panose="020B0604020202020204" pitchFamily="34" charset="0"/>
              <a:buChar char="•"/>
            </a:pPr>
            <a:r>
              <a:rPr lang="en-GB" sz="1400" b="0" dirty="0"/>
              <a:t>Continuous Delivery/Deployment </a:t>
            </a:r>
          </a:p>
          <a:p>
            <a:pPr marL="285750" indent="-285750">
              <a:buFont typeface="Arial" panose="020B0604020202020204" pitchFamily="34" charset="0"/>
              <a:buChar char="•"/>
            </a:pPr>
            <a:r>
              <a:rPr lang="en-GB" sz="1400" b="0" dirty="0"/>
              <a:t>Continuous Monitoring </a:t>
            </a:r>
          </a:p>
          <a:p>
            <a:pPr marL="285750" indent="-285750">
              <a:buFont typeface="Arial" panose="020B0604020202020204" pitchFamily="34" charset="0"/>
              <a:buChar char="•"/>
            </a:pPr>
            <a:r>
              <a:rPr lang="en-GB" sz="1400" b="0" dirty="0"/>
              <a:t>Continuous Improvement </a:t>
            </a:r>
          </a:p>
        </p:txBody>
      </p:sp>
      <p:pic>
        <p:nvPicPr>
          <p:cNvPr id="6" name="Picture 2" descr="DevOps Infinity Wheel">
            <a:extLst>
              <a:ext uri="{FF2B5EF4-FFF2-40B4-BE49-F238E27FC236}">
                <a16:creationId xmlns:a16="http://schemas.microsoft.com/office/drawing/2014/main" id="{96B905EB-593E-4A38-BD11-E4F9A7106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437" y="3237406"/>
            <a:ext cx="5741126" cy="287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0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D9FE-884A-4FC3-B346-1D7F487724CA}"/>
              </a:ext>
            </a:extLst>
          </p:cNvPr>
          <p:cNvSpPr>
            <a:spLocks noGrp="1"/>
          </p:cNvSpPr>
          <p:nvPr>
            <p:ph type="title"/>
          </p:nvPr>
        </p:nvSpPr>
        <p:spPr/>
        <p:txBody>
          <a:bodyPr/>
          <a:lstStyle/>
          <a:p>
            <a:r>
              <a:rPr lang="en-AU" dirty="0"/>
              <a:t>Collaboration</a:t>
            </a:r>
          </a:p>
        </p:txBody>
      </p:sp>
      <p:sp>
        <p:nvSpPr>
          <p:cNvPr id="5" name="Text Placeholder 7">
            <a:extLst>
              <a:ext uri="{FF2B5EF4-FFF2-40B4-BE49-F238E27FC236}">
                <a16:creationId xmlns:a16="http://schemas.microsoft.com/office/drawing/2014/main" id="{BD2BFECE-C9B2-41EA-A06F-052A8AE79285}"/>
              </a:ext>
            </a:extLst>
          </p:cNvPr>
          <p:cNvSpPr>
            <a:spLocks noGrp="1"/>
          </p:cNvSpPr>
          <p:nvPr>
            <p:ph type="body" sz="quarter" idx="10"/>
          </p:nvPr>
        </p:nvSpPr>
        <p:spPr>
          <a:xfrm>
            <a:off x="752400" y="1209601"/>
            <a:ext cx="7639200" cy="1413408"/>
          </a:xfrm>
        </p:spPr>
        <p:txBody>
          <a:bodyPr/>
          <a:lstStyle/>
          <a:p>
            <a:pPr marL="285750" indent="-285750">
              <a:buFont typeface="Arial" panose="020B0604020202020204" pitchFamily="34" charset="0"/>
              <a:buChar char="•"/>
            </a:pPr>
            <a:r>
              <a:rPr lang="en-AU" b="0" dirty="0"/>
              <a:t>Teams traditionally worked in isolation (minimal collaboration) </a:t>
            </a:r>
          </a:p>
          <a:p>
            <a:pPr marL="285750" indent="-285750">
              <a:buFont typeface="Arial" panose="020B0604020202020204" pitchFamily="34" charset="0"/>
              <a:buChar char="•"/>
            </a:pPr>
            <a:r>
              <a:rPr lang="en-AU" b="0" dirty="0"/>
              <a:t>Shared responsibility </a:t>
            </a:r>
          </a:p>
          <a:p>
            <a:pPr marL="285750" indent="-285750">
              <a:buFont typeface="Arial" panose="020B0604020202020204" pitchFamily="34" charset="0"/>
              <a:buChar char="•"/>
            </a:pPr>
            <a:r>
              <a:rPr lang="en-AU" b="0" dirty="0"/>
              <a:t>Give teams greater autonomy </a:t>
            </a:r>
          </a:p>
          <a:p>
            <a:pPr marL="285750" indent="-285750">
              <a:buFont typeface="Arial" panose="020B0604020202020204" pitchFamily="34" charset="0"/>
              <a:buChar char="•"/>
            </a:pPr>
            <a:r>
              <a:rPr lang="en-AU" b="0" dirty="0"/>
              <a:t>Separate failure from blame</a:t>
            </a:r>
          </a:p>
        </p:txBody>
      </p:sp>
      <p:sp>
        <p:nvSpPr>
          <p:cNvPr id="4" name="AutoShape 4" descr="DevOps: A Perfect Collaboration Between Development &amp; Operations">
            <a:extLst>
              <a:ext uri="{FF2B5EF4-FFF2-40B4-BE49-F238E27FC236}">
                <a16:creationId xmlns:a16="http://schemas.microsoft.com/office/drawing/2014/main" id="{8A7CBE77-C330-487D-812A-CF1DE0511A1D}"/>
              </a:ext>
            </a:extLst>
          </p:cNvPr>
          <p:cNvSpPr>
            <a:spLocks noChangeAspect="1" noChangeArrowheads="1"/>
          </p:cNvSpPr>
          <p:nvPr/>
        </p:nvSpPr>
        <p:spPr bwMode="auto">
          <a:xfrm>
            <a:off x="1338607" y="1609627"/>
            <a:ext cx="5052766" cy="50527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8">
            <a:extLst>
              <a:ext uri="{FF2B5EF4-FFF2-40B4-BE49-F238E27FC236}">
                <a16:creationId xmlns:a16="http://schemas.microsoft.com/office/drawing/2014/main" id="{D4A51466-20F9-4FFB-A262-02F1B0AFA8DD}"/>
              </a:ext>
            </a:extLst>
          </p:cNvPr>
          <p:cNvSpPr>
            <a:spLocks noChangeAspect="1" noChangeArrowheads="1"/>
          </p:cNvSpPr>
          <p:nvPr/>
        </p:nvSpPr>
        <p:spPr bwMode="auto">
          <a:xfrm>
            <a:off x="-480766" y="3644245"/>
            <a:ext cx="5052766" cy="50527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 name="Picture 9">
            <a:extLst>
              <a:ext uri="{FF2B5EF4-FFF2-40B4-BE49-F238E27FC236}">
                <a16:creationId xmlns:a16="http://schemas.microsoft.com/office/drawing/2014/main" id="{2BC96CDC-7CDD-4B16-A8AF-25DF424C38A6}"/>
              </a:ext>
            </a:extLst>
          </p:cNvPr>
          <p:cNvPicPr>
            <a:picLocks noChangeAspect="1"/>
          </p:cNvPicPr>
          <p:nvPr/>
        </p:nvPicPr>
        <p:blipFill>
          <a:blip r:embed="rId3"/>
          <a:stretch>
            <a:fillRect/>
          </a:stretch>
        </p:blipFill>
        <p:spPr>
          <a:xfrm>
            <a:off x="752400" y="2505090"/>
            <a:ext cx="7841660" cy="3665538"/>
          </a:xfrm>
          <a:prstGeom prst="rect">
            <a:avLst/>
          </a:prstGeom>
        </p:spPr>
      </p:pic>
    </p:spTree>
    <p:extLst>
      <p:ext uri="{BB962C8B-B14F-4D97-AF65-F5344CB8AC3E}">
        <p14:creationId xmlns:p14="http://schemas.microsoft.com/office/powerpoint/2010/main" val="4294011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695F-DFF7-4E98-B21A-F66E6B4663A7}"/>
              </a:ext>
            </a:extLst>
          </p:cNvPr>
          <p:cNvSpPr>
            <a:spLocks noGrp="1"/>
          </p:cNvSpPr>
          <p:nvPr>
            <p:ph type="title"/>
          </p:nvPr>
        </p:nvSpPr>
        <p:spPr/>
        <p:txBody>
          <a:bodyPr/>
          <a:lstStyle/>
          <a:p>
            <a:r>
              <a:rPr lang="en-AU" dirty="0"/>
              <a:t>Automation	</a:t>
            </a:r>
          </a:p>
        </p:txBody>
      </p:sp>
      <p:pic>
        <p:nvPicPr>
          <p:cNvPr id="6" name="Picture 5">
            <a:extLst>
              <a:ext uri="{FF2B5EF4-FFF2-40B4-BE49-F238E27FC236}">
                <a16:creationId xmlns:a16="http://schemas.microsoft.com/office/drawing/2014/main" id="{AACD737D-B556-49DF-BDBC-E0D6130077C6}"/>
              </a:ext>
            </a:extLst>
          </p:cNvPr>
          <p:cNvPicPr>
            <a:picLocks noChangeAspect="1"/>
          </p:cNvPicPr>
          <p:nvPr/>
        </p:nvPicPr>
        <p:blipFill>
          <a:blip r:embed="rId3"/>
          <a:stretch>
            <a:fillRect/>
          </a:stretch>
        </p:blipFill>
        <p:spPr>
          <a:xfrm>
            <a:off x="711007" y="2882210"/>
            <a:ext cx="7721985" cy="2973286"/>
          </a:xfrm>
          <a:prstGeom prst="rect">
            <a:avLst/>
          </a:prstGeom>
        </p:spPr>
      </p:pic>
      <p:sp>
        <p:nvSpPr>
          <p:cNvPr id="7" name="Text Placeholder 7">
            <a:extLst>
              <a:ext uri="{FF2B5EF4-FFF2-40B4-BE49-F238E27FC236}">
                <a16:creationId xmlns:a16="http://schemas.microsoft.com/office/drawing/2014/main" id="{A1FD1E7B-DD53-4288-9030-9109F2F35F75}"/>
              </a:ext>
            </a:extLst>
          </p:cNvPr>
          <p:cNvSpPr>
            <a:spLocks noGrp="1"/>
          </p:cNvSpPr>
          <p:nvPr>
            <p:ph type="body" sz="quarter" idx="10"/>
          </p:nvPr>
        </p:nvSpPr>
        <p:spPr>
          <a:xfrm>
            <a:off x="752400" y="1209601"/>
            <a:ext cx="7639200" cy="1413408"/>
          </a:xfrm>
        </p:spPr>
        <p:txBody>
          <a:bodyPr/>
          <a:lstStyle/>
          <a:p>
            <a:pPr marL="285750" indent="-285750">
              <a:buFont typeface="Arial" panose="020B0604020202020204" pitchFamily="34" charset="0"/>
              <a:buChar char="•"/>
            </a:pPr>
            <a:r>
              <a:rPr lang="en-AU" b="0" dirty="0"/>
              <a:t>Automate everything</a:t>
            </a:r>
          </a:p>
          <a:p>
            <a:pPr marL="285750" indent="-285750">
              <a:buFont typeface="Arial" panose="020B0604020202020204" pitchFamily="34" charset="0"/>
              <a:buChar char="•"/>
            </a:pPr>
            <a:r>
              <a:rPr lang="en-AU" b="0" dirty="0"/>
              <a:t>Repeatable Processes (simple and complex)</a:t>
            </a:r>
          </a:p>
          <a:p>
            <a:pPr marL="285750" indent="-285750">
              <a:buFont typeface="Arial" panose="020B0604020202020204" pitchFamily="34" charset="0"/>
              <a:buChar char="•"/>
            </a:pPr>
            <a:r>
              <a:rPr lang="en-AU" b="0" dirty="0"/>
              <a:t>Consistent </a:t>
            </a:r>
          </a:p>
          <a:p>
            <a:pPr marL="285750" indent="-285750">
              <a:buFont typeface="Arial" panose="020B0604020202020204" pitchFamily="34" charset="0"/>
              <a:buChar char="•"/>
            </a:pPr>
            <a:r>
              <a:rPr lang="en-AU" b="0" dirty="0"/>
              <a:t>Safer and more reliable</a:t>
            </a:r>
          </a:p>
          <a:p>
            <a:pPr marL="285750" indent="-285750">
              <a:buFont typeface="Arial" panose="020B0604020202020204" pitchFamily="34" charset="0"/>
              <a:buChar char="•"/>
            </a:pPr>
            <a:r>
              <a:rPr lang="en-AU" b="0" dirty="0"/>
              <a:t>Allows time to be spent on other activities </a:t>
            </a:r>
          </a:p>
        </p:txBody>
      </p:sp>
    </p:spTree>
    <p:extLst>
      <p:ext uri="{BB962C8B-B14F-4D97-AF65-F5344CB8AC3E}">
        <p14:creationId xmlns:p14="http://schemas.microsoft.com/office/powerpoint/2010/main" val="52293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B3F8-C655-4600-9BBD-9612A084680E}"/>
              </a:ext>
            </a:extLst>
          </p:cNvPr>
          <p:cNvSpPr>
            <a:spLocks noGrp="1"/>
          </p:cNvSpPr>
          <p:nvPr>
            <p:ph type="title"/>
          </p:nvPr>
        </p:nvSpPr>
        <p:spPr/>
        <p:txBody>
          <a:bodyPr/>
          <a:lstStyle/>
          <a:p>
            <a:r>
              <a:rPr lang="en-AU" dirty="0"/>
              <a:t>Continuous Integration	</a:t>
            </a:r>
          </a:p>
        </p:txBody>
      </p:sp>
      <p:pic>
        <p:nvPicPr>
          <p:cNvPr id="10" name="Picture 9">
            <a:extLst>
              <a:ext uri="{FF2B5EF4-FFF2-40B4-BE49-F238E27FC236}">
                <a16:creationId xmlns:a16="http://schemas.microsoft.com/office/drawing/2014/main" id="{691DB028-D37C-4BD9-AE43-30B8D3C6F14C}"/>
              </a:ext>
            </a:extLst>
          </p:cNvPr>
          <p:cNvPicPr>
            <a:picLocks noChangeAspect="1"/>
          </p:cNvPicPr>
          <p:nvPr/>
        </p:nvPicPr>
        <p:blipFill>
          <a:blip r:embed="rId3"/>
          <a:stretch>
            <a:fillRect/>
          </a:stretch>
        </p:blipFill>
        <p:spPr>
          <a:xfrm>
            <a:off x="633030" y="2218619"/>
            <a:ext cx="7877940" cy="3608537"/>
          </a:xfrm>
          <a:prstGeom prst="rect">
            <a:avLst/>
          </a:prstGeom>
        </p:spPr>
      </p:pic>
      <p:sp>
        <p:nvSpPr>
          <p:cNvPr id="12" name="Text Placeholder 7">
            <a:extLst>
              <a:ext uri="{FF2B5EF4-FFF2-40B4-BE49-F238E27FC236}">
                <a16:creationId xmlns:a16="http://schemas.microsoft.com/office/drawing/2014/main" id="{1218FCAC-2130-4AFC-9343-9BEB4A69987A}"/>
              </a:ext>
            </a:extLst>
          </p:cNvPr>
          <p:cNvSpPr>
            <a:spLocks noGrp="1"/>
          </p:cNvSpPr>
          <p:nvPr>
            <p:ph type="body" sz="quarter" idx="10"/>
          </p:nvPr>
        </p:nvSpPr>
        <p:spPr>
          <a:xfrm>
            <a:off x="752400" y="1209600"/>
            <a:ext cx="7639200" cy="4594225"/>
          </a:xfrm>
        </p:spPr>
        <p:txBody>
          <a:bodyPr/>
          <a:lstStyle/>
          <a:p>
            <a:pPr marL="285750" indent="-285750">
              <a:buFont typeface="Arial" panose="020B0604020202020204" pitchFamily="34" charset="0"/>
              <a:buChar char="•"/>
            </a:pPr>
            <a:r>
              <a:rPr lang="en-AU" b="0" dirty="0"/>
              <a:t>Commit to main branch </a:t>
            </a:r>
          </a:p>
          <a:p>
            <a:pPr marL="285750" indent="-285750">
              <a:buFont typeface="Arial" panose="020B0604020202020204" pitchFamily="34" charset="0"/>
              <a:buChar char="•"/>
            </a:pPr>
            <a:r>
              <a:rPr lang="en-AU" b="0" dirty="0"/>
              <a:t>Robust testing regimes</a:t>
            </a:r>
          </a:p>
          <a:p>
            <a:pPr marL="285750" indent="-285750">
              <a:buFont typeface="Arial" panose="020B0604020202020204" pitchFamily="34" charset="0"/>
              <a:buChar char="•"/>
            </a:pPr>
            <a:r>
              <a:rPr lang="en-AU" b="0" dirty="0"/>
              <a:t>Trunk based development</a:t>
            </a:r>
          </a:p>
          <a:p>
            <a:pPr marL="285750" indent="-285750">
              <a:buFont typeface="Arial" panose="020B0604020202020204" pitchFamily="34" charset="0"/>
              <a:buChar char="•"/>
            </a:pPr>
            <a:r>
              <a:rPr lang="en-AU" b="0" dirty="0"/>
              <a:t>Reduce Developer coordination and associated overheads</a:t>
            </a:r>
          </a:p>
        </p:txBody>
      </p:sp>
    </p:spTree>
    <p:extLst>
      <p:ext uri="{BB962C8B-B14F-4D97-AF65-F5344CB8AC3E}">
        <p14:creationId xmlns:p14="http://schemas.microsoft.com/office/powerpoint/2010/main" val="64550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F554-70A0-4595-B38D-550194FFDE4E}"/>
              </a:ext>
            </a:extLst>
          </p:cNvPr>
          <p:cNvSpPr>
            <a:spLocks noGrp="1"/>
          </p:cNvSpPr>
          <p:nvPr>
            <p:ph type="title"/>
          </p:nvPr>
        </p:nvSpPr>
        <p:spPr/>
        <p:txBody>
          <a:bodyPr/>
          <a:lstStyle/>
          <a:p>
            <a:r>
              <a:rPr lang="en-AU" dirty="0"/>
              <a:t>Continuous Delivery and Deployment </a:t>
            </a:r>
          </a:p>
        </p:txBody>
      </p:sp>
      <p:pic>
        <p:nvPicPr>
          <p:cNvPr id="6" name="Picture 5">
            <a:extLst>
              <a:ext uri="{FF2B5EF4-FFF2-40B4-BE49-F238E27FC236}">
                <a16:creationId xmlns:a16="http://schemas.microsoft.com/office/drawing/2014/main" id="{B98668D2-2F9C-4208-8F72-522A560987A1}"/>
              </a:ext>
            </a:extLst>
          </p:cNvPr>
          <p:cNvPicPr>
            <a:picLocks noChangeAspect="1"/>
          </p:cNvPicPr>
          <p:nvPr/>
        </p:nvPicPr>
        <p:blipFill>
          <a:blip r:embed="rId3"/>
          <a:stretch>
            <a:fillRect/>
          </a:stretch>
        </p:blipFill>
        <p:spPr>
          <a:xfrm>
            <a:off x="880966" y="2355751"/>
            <a:ext cx="7382068" cy="3863582"/>
          </a:xfrm>
          <a:prstGeom prst="rect">
            <a:avLst/>
          </a:prstGeom>
        </p:spPr>
      </p:pic>
      <p:sp>
        <p:nvSpPr>
          <p:cNvPr id="7" name="Text Placeholder 7">
            <a:extLst>
              <a:ext uri="{FF2B5EF4-FFF2-40B4-BE49-F238E27FC236}">
                <a16:creationId xmlns:a16="http://schemas.microsoft.com/office/drawing/2014/main" id="{A4D2EA88-5B1B-472A-B1CA-F4DF6FE50628}"/>
              </a:ext>
            </a:extLst>
          </p:cNvPr>
          <p:cNvSpPr>
            <a:spLocks noGrp="1"/>
          </p:cNvSpPr>
          <p:nvPr>
            <p:ph type="body" sz="quarter" idx="10"/>
          </p:nvPr>
        </p:nvSpPr>
        <p:spPr>
          <a:xfrm>
            <a:off x="752400" y="1209600"/>
            <a:ext cx="7639200" cy="4594225"/>
          </a:xfrm>
        </p:spPr>
        <p:txBody>
          <a:bodyPr/>
          <a:lstStyle/>
          <a:p>
            <a:pPr marL="285750" indent="-285750">
              <a:buFont typeface="Arial" panose="020B0604020202020204" pitchFamily="34" charset="0"/>
              <a:buChar char="•"/>
            </a:pPr>
            <a:r>
              <a:rPr lang="en-AU" b="0" dirty="0"/>
              <a:t>Deploy to production frequently (daily)</a:t>
            </a:r>
          </a:p>
          <a:p>
            <a:pPr marL="285750" indent="-285750">
              <a:buFont typeface="Arial" panose="020B0604020202020204" pitchFamily="34" charset="0"/>
              <a:buChar char="•"/>
            </a:pPr>
            <a:r>
              <a:rPr lang="en-AU" b="0" dirty="0"/>
              <a:t>Develop and Deploy in small batches</a:t>
            </a:r>
          </a:p>
          <a:p>
            <a:pPr marL="285750" indent="-285750">
              <a:buFont typeface="Arial" panose="020B0604020202020204" pitchFamily="34" charset="0"/>
              <a:buChar char="•"/>
            </a:pPr>
            <a:r>
              <a:rPr lang="en-AU" b="0" dirty="0"/>
              <a:t>Rollbacks are less impactful</a:t>
            </a:r>
          </a:p>
          <a:p>
            <a:pPr marL="285750" indent="-285750">
              <a:buFont typeface="Arial" panose="020B0604020202020204" pitchFamily="34" charset="0"/>
              <a:buChar char="•"/>
            </a:pPr>
            <a:r>
              <a:rPr lang="en-AU" b="0" dirty="0"/>
              <a:t>Easier to troubleshoot issues with deployment/code</a:t>
            </a:r>
          </a:p>
          <a:p>
            <a:pPr marL="285750" indent="-285750">
              <a:buFont typeface="Arial" panose="020B0604020202020204" pitchFamily="34" charset="0"/>
              <a:buChar char="•"/>
            </a:pPr>
            <a:r>
              <a:rPr lang="en-AU" b="0" dirty="0"/>
              <a:t>Customer receives improvements more regularly</a:t>
            </a:r>
          </a:p>
          <a:p>
            <a:pPr marL="285750" indent="-285750">
              <a:buFont typeface="Arial" panose="020B0604020202020204" pitchFamily="34" charset="0"/>
              <a:buChar char="•"/>
            </a:pPr>
            <a:r>
              <a:rPr lang="en-AU" b="0" dirty="0"/>
              <a:t>Developers see their work deployed more regularly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b="1" dirty="0"/>
          </a:p>
        </p:txBody>
      </p:sp>
    </p:spTree>
    <p:extLst>
      <p:ext uri="{BB962C8B-B14F-4D97-AF65-F5344CB8AC3E}">
        <p14:creationId xmlns:p14="http://schemas.microsoft.com/office/powerpoint/2010/main" val="142979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040D-C05E-4F29-B7F9-8C952333E7AC}"/>
              </a:ext>
            </a:extLst>
          </p:cNvPr>
          <p:cNvSpPr>
            <a:spLocks noGrp="1"/>
          </p:cNvSpPr>
          <p:nvPr>
            <p:ph type="title"/>
          </p:nvPr>
        </p:nvSpPr>
        <p:spPr/>
        <p:txBody>
          <a:bodyPr/>
          <a:lstStyle/>
          <a:p>
            <a:r>
              <a:rPr lang="en-AU" dirty="0"/>
              <a:t>Continuous Monitoring</a:t>
            </a:r>
          </a:p>
        </p:txBody>
      </p:sp>
      <p:sp>
        <p:nvSpPr>
          <p:cNvPr id="5" name="Text Placeholder 7">
            <a:extLst>
              <a:ext uri="{FF2B5EF4-FFF2-40B4-BE49-F238E27FC236}">
                <a16:creationId xmlns:a16="http://schemas.microsoft.com/office/drawing/2014/main" id="{434FC669-CDBF-4202-8F5C-AECEEC213C42}"/>
              </a:ext>
            </a:extLst>
          </p:cNvPr>
          <p:cNvSpPr>
            <a:spLocks noGrp="1"/>
          </p:cNvSpPr>
          <p:nvPr>
            <p:ph type="body" sz="quarter" idx="10"/>
          </p:nvPr>
        </p:nvSpPr>
        <p:spPr>
          <a:xfrm>
            <a:off x="752400" y="1209600"/>
            <a:ext cx="7639200" cy="4594225"/>
          </a:xfrm>
        </p:spPr>
        <p:txBody>
          <a:bodyPr/>
          <a:lstStyle/>
          <a:p>
            <a:pPr marL="285750" indent="-285750">
              <a:buFont typeface="Arial" panose="020B0604020202020204" pitchFamily="34" charset="0"/>
              <a:buChar char="•"/>
            </a:pPr>
            <a:r>
              <a:rPr lang="en-AU" sz="1300" b="0" dirty="0"/>
              <a:t>Analyse performance of software:</a:t>
            </a:r>
          </a:p>
          <a:p>
            <a:pPr marL="570150" lvl="2" indent="-285750">
              <a:buFont typeface="Arial" panose="020B0604020202020204" pitchFamily="34" charset="0"/>
              <a:buChar char="•"/>
            </a:pPr>
            <a:r>
              <a:rPr lang="en-AU" sz="1300" dirty="0"/>
              <a:t>What is normal behaviour? </a:t>
            </a:r>
            <a:r>
              <a:rPr lang="en-AU" sz="1300" b="0" dirty="0"/>
              <a:t>What is abnormal behaviour?</a:t>
            </a:r>
          </a:p>
          <a:p>
            <a:pPr marL="285750" indent="-285750">
              <a:buFont typeface="Arial" panose="020B0604020202020204" pitchFamily="34" charset="0"/>
              <a:buChar char="•"/>
            </a:pPr>
            <a:r>
              <a:rPr lang="en-AU" sz="1300" b="0" dirty="0"/>
              <a:t>It is critical to configure key metrics:</a:t>
            </a:r>
          </a:p>
          <a:p>
            <a:pPr marL="570150" lvl="2" indent="-285750">
              <a:buFont typeface="Arial" panose="020B0604020202020204" pitchFamily="34" charset="0"/>
              <a:buChar char="•"/>
            </a:pPr>
            <a:r>
              <a:rPr lang="en-AU" sz="1300" dirty="0"/>
              <a:t>Hardware usage, User usage, </a:t>
            </a:r>
            <a:r>
              <a:rPr lang="en-AU" sz="1300" b="0" dirty="0"/>
              <a:t>Log telemetry</a:t>
            </a:r>
          </a:p>
          <a:p>
            <a:pPr marL="285750" indent="-285750">
              <a:buFont typeface="Arial" panose="020B0604020202020204" pitchFamily="34" charset="0"/>
              <a:buChar char="•"/>
            </a:pPr>
            <a:r>
              <a:rPr lang="en-AU" sz="1300" b="0" dirty="0"/>
              <a:t>Proactively respond to potential issues</a:t>
            </a:r>
          </a:p>
          <a:p>
            <a:pPr marL="285750" indent="-285750">
              <a:buFont typeface="Arial" panose="020B0604020202020204" pitchFamily="34" charset="0"/>
              <a:buChar char="•"/>
            </a:pPr>
            <a:r>
              <a:rPr lang="en-AU" sz="1300" b="0" dirty="0"/>
              <a:t>Enables customer to operate with minimal downtime </a:t>
            </a:r>
          </a:p>
          <a:p>
            <a:pPr marL="285750" indent="-285750">
              <a:buFont typeface="Arial" panose="020B0604020202020204" pitchFamily="34" charset="0"/>
              <a:buChar char="•"/>
            </a:pPr>
            <a:endParaRPr lang="en-AU" sz="1200" dirty="0"/>
          </a:p>
          <a:p>
            <a:pPr marL="285750" indent="-285750">
              <a:buFont typeface="Arial" panose="020B0604020202020204" pitchFamily="34" charset="0"/>
              <a:buChar char="•"/>
            </a:pPr>
            <a:endParaRPr lang="en-AU" sz="1200" b="1" dirty="0"/>
          </a:p>
        </p:txBody>
      </p:sp>
      <p:pic>
        <p:nvPicPr>
          <p:cNvPr id="1026" name="Picture 2" descr="Seq — centralized structured logs for . NET, Java, Node.js">
            <a:extLst>
              <a:ext uri="{FF2B5EF4-FFF2-40B4-BE49-F238E27FC236}">
                <a16:creationId xmlns:a16="http://schemas.microsoft.com/office/drawing/2014/main" id="{A1A71590-8267-4E3E-BF49-666D538AB7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737" y="2937837"/>
            <a:ext cx="6276526" cy="312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4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3E2B-C744-42A1-94B5-414AFC9ED713}"/>
              </a:ext>
            </a:extLst>
          </p:cNvPr>
          <p:cNvSpPr>
            <a:spLocks noGrp="1"/>
          </p:cNvSpPr>
          <p:nvPr>
            <p:ph type="title"/>
          </p:nvPr>
        </p:nvSpPr>
        <p:spPr/>
        <p:txBody>
          <a:bodyPr/>
          <a:lstStyle/>
          <a:p>
            <a:r>
              <a:rPr lang="en-AU" dirty="0"/>
              <a:t>Continuous Improvement</a:t>
            </a:r>
          </a:p>
        </p:txBody>
      </p:sp>
      <p:pic>
        <p:nvPicPr>
          <p:cNvPr id="2050" name="Picture 2" descr="Continuous Improvement: A Model for Success in Your Organization - Plutora">
            <a:extLst>
              <a:ext uri="{FF2B5EF4-FFF2-40B4-BE49-F238E27FC236}">
                <a16:creationId xmlns:a16="http://schemas.microsoft.com/office/drawing/2014/main" id="{A5C32C9B-051C-4716-984D-C7904BCBA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510" y="1628382"/>
            <a:ext cx="6422979" cy="418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3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ACA6-6717-40D1-8EB1-AA148F1EAE0F}"/>
              </a:ext>
            </a:extLst>
          </p:cNvPr>
          <p:cNvSpPr>
            <a:spLocks noGrp="1"/>
          </p:cNvSpPr>
          <p:nvPr>
            <p:ph type="title"/>
          </p:nvPr>
        </p:nvSpPr>
        <p:spPr/>
        <p:txBody>
          <a:bodyPr/>
          <a:lstStyle/>
          <a:p>
            <a:r>
              <a:rPr lang="en-AU" dirty="0"/>
              <a:t>The challenges </a:t>
            </a:r>
          </a:p>
        </p:txBody>
      </p:sp>
      <p:sp>
        <p:nvSpPr>
          <p:cNvPr id="5" name="Text Placeholder 3">
            <a:extLst>
              <a:ext uri="{FF2B5EF4-FFF2-40B4-BE49-F238E27FC236}">
                <a16:creationId xmlns:a16="http://schemas.microsoft.com/office/drawing/2014/main" id="{9A42010B-9C72-4629-A5A3-35998DB2AE65}"/>
              </a:ext>
            </a:extLst>
          </p:cNvPr>
          <p:cNvSpPr>
            <a:spLocks noGrp="1"/>
          </p:cNvSpPr>
          <p:nvPr>
            <p:ph type="body" sz="quarter" idx="10"/>
          </p:nvPr>
        </p:nvSpPr>
        <p:spPr>
          <a:xfrm>
            <a:off x="752400" y="1211263"/>
            <a:ext cx="7639200" cy="4592562"/>
          </a:xfrm>
        </p:spPr>
        <p:txBody>
          <a:bodyPr/>
          <a:lstStyle/>
          <a:p>
            <a:pPr marL="285750" indent="-285750">
              <a:buFont typeface="Arial" panose="020B0604020202020204" pitchFamily="34" charset="0"/>
              <a:buChar char="•"/>
            </a:pPr>
            <a:r>
              <a:rPr lang="en-GB" sz="1800" b="0" dirty="0"/>
              <a:t>Initial effort</a:t>
            </a:r>
          </a:p>
          <a:p>
            <a:pPr marL="285750" indent="-285750">
              <a:buFont typeface="Arial" panose="020B0604020202020204" pitchFamily="34" charset="0"/>
              <a:buChar char="•"/>
            </a:pPr>
            <a:r>
              <a:rPr lang="en-GB" sz="1800" b="0" dirty="0"/>
              <a:t>Dealing with legacy systems  </a:t>
            </a:r>
          </a:p>
          <a:p>
            <a:pPr marL="285750" indent="-285750">
              <a:buFont typeface="Arial" panose="020B0604020202020204" pitchFamily="34" charset="0"/>
              <a:buChar char="•"/>
            </a:pPr>
            <a:r>
              <a:rPr lang="en-GB" sz="1800" b="0" dirty="0"/>
              <a:t>Unique skill set required </a:t>
            </a:r>
          </a:p>
          <a:p>
            <a:pPr marL="285750" indent="-285750">
              <a:buFont typeface="Arial" panose="020B0604020202020204" pitchFamily="34" charset="0"/>
              <a:buChar char="•"/>
            </a:pPr>
            <a:r>
              <a:rPr lang="en-GB" sz="1800" b="0" dirty="0"/>
              <a:t>Culture shift as well as technical shift </a:t>
            </a:r>
          </a:p>
        </p:txBody>
      </p:sp>
      <p:pic>
        <p:nvPicPr>
          <p:cNvPr id="1026" name="Picture 2" descr="Challenges free icon">
            <a:extLst>
              <a:ext uri="{FF2B5EF4-FFF2-40B4-BE49-F238E27FC236}">
                <a16:creationId xmlns:a16="http://schemas.microsoft.com/office/drawing/2014/main" id="{7E8991A3-0BE2-4EF4-856E-422BA314E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006" y="3093395"/>
            <a:ext cx="2345987" cy="234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7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73F888-F029-4BB9-B377-F29D3648D332}"/>
              </a:ext>
            </a:extLst>
          </p:cNvPr>
          <p:cNvSpPr>
            <a:spLocks noGrp="1"/>
          </p:cNvSpPr>
          <p:nvPr>
            <p:ph type="ctrTitle"/>
          </p:nvPr>
        </p:nvSpPr>
        <p:spPr/>
        <p:txBody>
          <a:bodyPr/>
          <a:lstStyle/>
          <a:p>
            <a:r>
              <a:rPr lang="en-AU" dirty="0"/>
              <a:t>Story Time</a:t>
            </a:r>
          </a:p>
        </p:txBody>
      </p:sp>
    </p:spTree>
    <p:extLst>
      <p:ext uri="{BB962C8B-B14F-4D97-AF65-F5344CB8AC3E}">
        <p14:creationId xmlns:p14="http://schemas.microsoft.com/office/powerpoint/2010/main" val="267738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Previous Architecture </a:t>
            </a:r>
          </a:p>
        </p:txBody>
      </p:sp>
      <p:pic>
        <p:nvPicPr>
          <p:cNvPr id="18" name="Picture 17">
            <a:extLst>
              <a:ext uri="{FF2B5EF4-FFF2-40B4-BE49-F238E27FC236}">
                <a16:creationId xmlns:a16="http://schemas.microsoft.com/office/drawing/2014/main" id="{05162D19-E6D7-448D-9D84-44F9C289E86C}"/>
              </a:ext>
            </a:extLst>
          </p:cNvPr>
          <p:cNvPicPr>
            <a:picLocks noChangeAspect="1"/>
          </p:cNvPicPr>
          <p:nvPr/>
        </p:nvPicPr>
        <p:blipFill>
          <a:blip r:embed="rId3"/>
          <a:stretch>
            <a:fillRect/>
          </a:stretch>
        </p:blipFill>
        <p:spPr>
          <a:xfrm>
            <a:off x="868878" y="1264122"/>
            <a:ext cx="7406243" cy="4703332"/>
          </a:xfrm>
          <a:prstGeom prst="rect">
            <a:avLst/>
          </a:prstGeom>
        </p:spPr>
      </p:pic>
    </p:spTree>
    <p:extLst>
      <p:ext uri="{BB962C8B-B14F-4D97-AF65-F5344CB8AC3E}">
        <p14:creationId xmlns:p14="http://schemas.microsoft.com/office/powerpoint/2010/main" val="343027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39AB9A-2700-4ECF-8256-DF7CD95ED446}"/>
              </a:ext>
            </a:extLst>
          </p:cNvPr>
          <p:cNvSpPr>
            <a:spLocks noGrp="1"/>
          </p:cNvSpPr>
          <p:nvPr>
            <p:ph type="ctrTitle"/>
          </p:nvPr>
        </p:nvSpPr>
        <p:spPr/>
        <p:txBody>
          <a:bodyPr/>
          <a:lstStyle/>
          <a:p>
            <a:r>
              <a:rPr lang="en-AU" sz="6600" dirty="0"/>
              <a:t>Acknowledgment of Country</a:t>
            </a:r>
          </a:p>
        </p:txBody>
      </p:sp>
    </p:spTree>
    <p:extLst>
      <p:ext uri="{BB962C8B-B14F-4D97-AF65-F5344CB8AC3E}">
        <p14:creationId xmlns:p14="http://schemas.microsoft.com/office/powerpoint/2010/main" val="3755065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8CD7-AE4D-478A-85FA-A183162DCC0F}"/>
              </a:ext>
            </a:extLst>
          </p:cNvPr>
          <p:cNvSpPr>
            <a:spLocks noGrp="1"/>
          </p:cNvSpPr>
          <p:nvPr>
            <p:ph type="title"/>
          </p:nvPr>
        </p:nvSpPr>
        <p:spPr/>
        <p:txBody>
          <a:bodyPr/>
          <a:lstStyle/>
          <a:p>
            <a:pPr algn="ctr"/>
            <a:r>
              <a:rPr lang="en-AU" dirty="0"/>
              <a:t>The New Architecture</a:t>
            </a:r>
          </a:p>
        </p:txBody>
      </p:sp>
      <p:pic>
        <p:nvPicPr>
          <p:cNvPr id="8" name="Picture 7">
            <a:extLst>
              <a:ext uri="{FF2B5EF4-FFF2-40B4-BE49-F238E27FC236}">
                <a16:creationId xmlns:a16="http://schemas.microsoft.com/office/drawing/2014/main" id="{C3BDF2C1-C85C-48CA-A288-FE4A7E4B6AFF}"/>
              </a:ext>
            </a:extLst>
          </p:cNvPr>
          <p:cNvPicPr>
            <a:picLocks noChangeAspect="1"/>
          </p:cNvPicPr>
          <p:nvPr/>
        </p:nvPicPr>
        <p:blipFill>
          <a:blip r:embed="rId3"/>
          <a:stretch>
            <a:fillRect/>
          </a:stretch>
        </p:blipFill>
        <p:spPr>
          <a:xfrm>
            <a:off x="817418" y="1198694"/>
            <a:ext cx="7509164" cy="4899141"/>
          </a:xfrm>
          <a:prstGeom prst="rect">
            <a:avLst/>
          </a:prstGeom>
        </p:spPr>
      </p:pic>
    </p:spTree>
    <p:extLst>
      <p:ext uri="{BB962C8B-B14F-4D97-AF65-F5344CB8AC3E}">
        <p14:creationId xmlns:p14="http://schemas.microsoft.com/office/powerpoint/2010/main" val="643508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A186E-F235-4F6F-8788-8A1E50C80AB5}"/>
              </a:ext>
            </a:extLst>
          </p:cNvPr>
          <p:cNvSpPr>
            <a:spLocks noGrp="1"/>
          </p:cNvSpPr>
          <p:nvPr>
            <p:ph type="title"/>
          </p:nvPr>
        </p:nvSpPr>
        <p:spPr/>
        <p:txBody>
          <a:bodyPr/>
          <a:lstStyle/>
          <a:p>
            <a:r>
              <a:rPr lang="en-AU" dirty="0"/>
              <a:t>Infrastructure as Code (IaC)</a:t>
            </a:r>
          </a:p>
        </p:txBody>
      </p:sp>
      <p:sp>
        <p:nvSpPr>
          <p:cNvPr id="8" name="Text Placeholder 7">
            <a:extLst>
              <a:ext uri="{FF2B5EF4-FFF2-40B4-BE49-F238E27FC236}">
                <a16:creationId xmlns:a16="http://schemas.microsoft.com/office/drawing/2014/main" id="{AF73F6CC-C068-4C77-BB9E-E4217C4355B7}"/>
              </a:ext>
            </a:extLst>
          </p:cNvPr>
          <p:cNvSpPr>
            <a:spLocks noGrp="1"/>
          </p:cNvSpPr>
          <p:nvPr>
            <p:ph type="body" sz="quarter" idx="10"/>
          </p:nvPr>
        </p:nvSpPr>
        <p:spPr/>
        <p:txBody>
          <a:bodyPr/>
          <a:lstStyle/>
          <a:p>
            <a:pPr marL="285750" indent="-285750">
              <a:buFont typeface="Arial" panose="020B0604020202020204" pitchFamily="34" charset="0"/>
              <a:buChar char="•"/>
            </a:pPr>
            <a:r>
              <a:rPr lang="en-AU" b="0" dirty="0"/>
              <a:t>Describe and implement our cloud infrastructure using code </a:t>
            </a:r>
          </a:p>
          <a:p>
            <a:pPr marL="285750" indent="-285750">
              <a:buFont typeface="Arial" panose="020B0604020202020204" pitchFamily="34" charset="0"/>
              <a:buChar char="•"/>
            </a:pPr>
            <a:r>
              <a:rPr lang="en-AU" b="0" dirty="0"/>
              <a:t>Creates a layer of abstraction between declaration and implementation (human readable)</a:t>
            </a:r>
          </a:p>
          <a:p>
            <a:pPr marL="285750" indent="-285750">
              <a:buFont typeface="Arial" panose="020B0604020202020204" pitchFamily="34" charset="0"/>
              <a:buChar char="•"/>
            </a:pPr>
            <a:r>
              <a:rPr lang="en-AU" b="0" dirty="0"/>
              <a:t>Consistent </a:t>
            </a:r>
          </a:p>
          <a:p>
            <a:pPr marL="285750" indent="-285750">
              <a:buFont typeface="Arial" panose="020B0604020202020204" pitchFamily="34" charset="0"/>
              <a:buChar char="•"/>
            </a:pPr>
            <a:r>
              <a:rPr lang="en-AU" b="0" dirty="0"/>
              <a:t>Repeatable </a:t>
            </a:r>
          </a:p>
          <a:p>
            <a:pPr marL="285750" indent="-285750">
              <a:buFont typeface="Arial" panose="020B0604020202020204" pitchFamily="34" charset="0"/>
              <a:buChar char="•"/>
            </a:pPr>
            <a:r>
              <a:rPr lang="en-AU" b="0" dirty="0"/>
              <a:t>Can be automated</a:t>
            </a:r>
          </a:p>
          <a:p>
            <a:pPr marL="285750" indent="-285750">
              <a:buFont typeface="Arial" panose="020B0604020202020204" pitchFamily="34" charset="0"/>
              <a:buChar char="•"/>
            </a:pPr>
            <a:r>
              <a:rPr lang="en-AU" b="0" dirty="0"/>
              <a:t>Version controlled </a:t>
            </a:r>
          </a:p>
        </p:txBody>
      </p:sp>
      <p:pic>
        <p:nvPicPr>
          <p:cNvPr id="2050" name="Picture 2" descr="What is Infrastructure as Code? - Azure DevOps | Microsoft Docs">
            <a:extLst>
              <a:ext uri="{FF2B5EF4-FFF2-40B4-BE49-F238E27FC236}">
                <a16:creationId xmlns:a16="http://schemas.microsoft.com/office/drawing/2014/main" id="{4F92A8A0-ADC1-47A9-B391-4CD6D0547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720" y="3509547"/>
            <a:ext cx="4874559" cy="243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52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7EB2-0F03-49AD-99AF-2F391628B3D5}"/>
              </a:ext>
            </a:extLst>
          </p:cNvPr>
          <p:cNvSpPr>
            <a:spLocks noGrp="1"/>
          </p:cNvSpPr>
          <p:nvPr>
            <p:ph type="title"/>
          </p:nvPr>
        </p:nvSpPr>
        <p:spPr/>
        <p:txBody>
          <a:bodyPr/>
          <a:lstStyle/>
          <a:p>
            <a:r>
              <a:rPr lang="en-AU" dirty="0"/>
              <a:t>Terraform</a:t>
            </a:r>
          </a:p>
        </p:txBody>
      </p:sp>
      <p:sp>
        <p:nvSpPr>
          <p:cNvPr id="3" name="Text Placeholder 2">
            <a:extLst>
              <a:ext uri="{FF2B5EF4-FFF2-40B4-BE49-F238E27FC236}">
                <a16:creationId xmlns:a16="http://schemas.microsoft.com/office/drawing/2014/main" id="{B2A8FF53-55E6-4C4F-9C29-CF5AF80BA520}"/>
              </a:ext>
            </a:extLst>
          </p:cNvPr>
          <p:cNvSpPr>
            <a:spLocks noGrp="1"/>
          </p:cNvSpPr>
          <p:nvPr>
            <p:ph type="body" sz="quarter" idx="10"/>
          </p:nvPr>
        </p:nvSpPr>
        <p:spPr>
          <a:xfrm>
            <a:off x="752400" y="1209600"/>
            <a:ext cx="7639200" cy="1547047"/>
          </a:xfrm>
        </p:spPr>
        <p:txBody>
          <a:bodyPr/>
          <a:lstStyle/>
          <a:p>
            <a:pPr marL="285750" indent="-285750">
              <a:buFont typeface="Arial" panose="020B0604020202020204" pitchFamily="34" charset="0"/>
              <a:buChar char="•"/>
            </a:pPr>
            <a:r>
              <a:rPr lang="en-AU" b="0" dirty="0"/>
              <a:t>IaC tool</a:t>
            </a:r>
          </a:p>
          <a:p>
            <a:pPr marL="285750" indent="-285750">
              <a:buFont typeface="Arial" panose="020B0604020202020204" pitchFamily="34" charset="0"/>
              <a:buChar char="•"/>
            </a:pPr>
            <a:r>
              <a:rPr lang="en-AU" b="0" dirty="0"/>
              <a:t>Created by HashiCorp </a:t>
            </a:r>
          </a:p>
          <a:p>
            <a:pPr marL="285750" indent="-285750">
              <a:buFont typeface="Arial" panose="020B0604020202020204" pitchFamily="34" charset="0"/>
              <a:buChar char="•"/>
            </a:pPr>
            <a:r>
              <a:rPr lang="en-AU" b="0" dirty="0"/>
              <a:t>Open source </a:t>
            </a:r>
          </a:p>
          <a:p>
            <a:pPr marL="285750" indent="-285750">
              <a:buFont typeface="Arial" panose="020B0604020202020204" pitchFamily="34" charset="0"/>
              <a:buChar char="•"/>
            </a:pPr>
            <a:r>
              <a:rPr lang="en-AU" b="0" dirty="0"/>
              <a:t>Declarative</a:t>
            </a:r>
          </a:p>
          <a:p>
            <a:pPr marL="285750" indent="-285750">
              <a:buFont typeface="Arial" panose="020B0604020202020204" pitchFamily="34" charset="0"/>
              <a:buChar char="•"/>
            </a:pPr>
            <a:r>
              <a:rPr lang="en-AU" b="0" dirty="0"/>
              <a:t>“Cloud agnostic” </a:t>
            </a:r>
          </a:p>
        </p:txBody>
      </p:sp>
      <p:pic>
        <p:nvPicPr>
          <p:cNvPr id="2050" name="Picture 2" descr="Terraform Interview Questions and Answers August 2022">
            <a:extLst>
              <a:ext uri="{FF2B5EF4-FFF2-40B4-BE49-F238E27FC236}">
                <a16:creationId xmlns:a16="http://schemas.microsoft.com/office/drawing/2014/main" id="{559345EE-3A8F-4824-BFC3-475C22C67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817" y="2981403"/>
            <a:ext cx="5876365" cy="276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8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73F888-F029-4BB9-B377-F29D3648D332}"/>
              </a:ext>
            </a:extLst>
          </p:cNvPr>
          <p:cNvSpPr>
            <a:spLocks noGrp="1"/>
          </p:cNvSpPr>
          <p:nvPr>
            <p:ph type="ctrTitle"/>
          </p:nvPr>
        </p:nvSpPr>
        <p:spPr/>
        <p:txBody>
          <a:bodyPr/>
          <a:lstStyle/>
          <a:p>
            <a:r>
              <a:rPr lang="en-AU" dirty="0"/>
              <a:t>IaC Demonstration</a:t>
            </a:r>
          </a:p>
        </p:txBody>
      </p:sp>
    </p:spTree>
    <p:extLst>
      <p:ext uri="{BB962C8B-B14F-4D97-AF65-F5344CB8AC3E}">
        <p14:creationId xmlns:p14="http://schemas.microsoft.com/office/powerpoint/2010/main" val="4036481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3290BB9-74EA-4166-9EEA-CA8A8D19EA1F}"/>
              </a:ext>
            </a:extLst>
          </p:cNvPr>
          <p:cNvSpPr>
            <a:spLocks noGrp="1"/>
          </p:cNvSpPr>
          <p:nvPr>
            <p:ph type="title"/>
          </p:nvPr>
        </p:nvSpPr>
        <p:spPr/>
        <p:txBody>
          <a:bodyPr/>
          <a:lstStyle/>
          <a:p>
            <a:r>
              <a:rPr lang="en-AU" dirty="0"/>
              <a:t>Recommendations </a:t>
            </a:r>
          </a:p>
        </p:txBody>
      </p:sp>
      <p:sp>
        <p:nvSpPr>
          <p:cNvPr id="24" name="Text Placeholder 23">
            <a:extLst>
              <a:ext uri="{FF2B5EF4-FFF2-40B4-BE49-F238E27FC236}">
                <a16:creationId xmlns:a16="http://schemas.microsoft.com/office/drawing/2014/main" id="{657B7A3B-CACD-431B-91FE-156F15D5D234}"/>
              </a:ext>
            </a:extLst>
          </p:cNvPr>
          <p:cNvSpPr>
            <a:spLocks noGrp="1"/>
          </p:cNvSpPr>
          <p:nvPr>
            <p:ph type="body" sz="quarter" idx="10"/>
          </p:nvPr>
        </p:nvSpPr>
        <p:spPr/>
        <p:txBody>
          <a:bodyPr/>
          <a:lstStyle/>
          <a:p>
            <a:pPr marL="285750" indent="-285750">
              <a:buFont typeface="Arial" panose="020B0604020202020204" pitchFamily="34" charset="0"/>
              <a:buChar char="•"/>
            </a:pPr>
            <a:r>
              <a:rPr lang="en-AU" sz="1800" dirty="0"/>
              <a:t>Reading:</a:t>
            </a:r>
          </a:p>
          <a:p>
            <a:pPr marL="570150" lvl="2" indent="-285750">
              <a:buFont typeface="Arial" panose="020B0604020202020204" pitchFamily="34" charset="0"/>
              <a:buChar char="•"/>
            </a:pPr>
            <a:r>
              <a:rPr lang="en-AU" sz="1800" dirty="0"/>
              <a:t>The DevOps Handbook: How to Create World-Class Agility, Reliability, and Security in Technology Organisations </a:t>
            </a:r>
          </a:p>
          <a:p>
            <a:pPr marL="285750" lvl="1" indent="-285750">
              <a:buFont typeface="Arial" panose="020B0604020202020204" pitchFamily="34" charset="0"/>
              <a:buChar char="•"/>
            </a:pPr>
            <a:r>
              <a:rPr lang="en-AU" sz="1800" b="1" dirty="0"/>
              <a:t>Learning Pathway:</a:t>
            </a:r>
          </a:p>
          <a:p>
            <a:pPr marL="570150" lvl="2" indent="-285750">
              <a:buFont typeface="Arial" panose="020B0604020202020204" pitchFamily="34" charset="0"/>
              <a:buChar char="•"/>
            </a:pPr>
            <a:r>
              <a:rPr lang="en-AU" sz="1800" dirty="0"/>
              <a:t>DevOps Roadmap: </a:t>
            </a:r>
            <a:r>
              <a:rPr lang="en-AU" sz="1800" dirty="0">
                <a:hlinkClick r:id="rId3"/>
              </a:rPr>
              <a:t>https://roadmap.sh/devops</a:t>
            </a:r>
            <a:r>
              <a:rPr lang="en-AU" sz="1800" dirty="0"/>
              <a:t> </a:t>
            </a:r>
          </a:p>
          <a:p>
            <a:pPr marL="570150" lvl="2" indent="-285750">
              <a:buFont typeface="Arial" panose="020B0604020202020204" pitchFamily="34" charset="0"/>
              <a:buChar char="•"/>
            </a:pPr>
            <a:endParaRPr lang="en-AU" sz="1800" dirty="0"/>
          </a:p>
          <a:p>
            <a:pPr marL="570150" lvl="2" indent="-285750">
              <a:buFont typeface="Arial" panose="020B0604020202020204" pitchFamily="34" charset="0"/>
              <a:buChar char="•"/>
            </a:pPr>
            <a:endParaRPr lang="en-AU" sz="1800" dirty="0"/>
          </a:p>
          <a:p>
            <a:pPr marL="570150" lvl="2" indent="-285750">
              <a:buFont typeface="Arial" panose="020B0604020202020204" pitchFamily="34" charset="0"/>
              <a:buChar char="•"/>
            </a:pPr>
            <a:endParaRPr lang="en-AU" sz="1800" dirty="0"/>
          </a:p>
          <a:p>
            <a:pPr marL="570150" lvl="2" indent="-285750">
              <a:buFont typeface="Arial" panose="020B0604020202020204" pitchFamily="34" charset="0"/>
              <a:buChar char="•"/>
            </a:pPr>
            <a:endParaRPr lang="en-AU" sz="1800" dirty="0"/>
          </a:p>
          <a:p>
            <a:pPr marL="570150" lvl="2" indent="-285750">
              <a:buFont typeface="Arial" panose="020B0604020202020204" pitchFamily="34" charset="0"/>
              <a:buChar char="•"/>
            </a:pPr>
            <a:endParaRPr lang="en-AU" sz="1800" dirty="0"/>
          </a:p>
          <a:p>
            <a:pPr lvl="2" indent="0" algn="ctr">
              <a:buNone/>
            </a:pPr>
            <a:r>
              <a:rPr lang="en-AU" sz="4400" dirty="0"/>
              <a:t>Good luck!</a:t>
            </a:r>
          </a:p>
          <a:p>
            <a:pPr marL="285750" lvl="1" indent="-285750">
              <a:buFont typeface="Arial" panose="020B0604020202020204" pitchFamily="34" charset="0"/>
              <a:buChar char="•"/>
            </a:pPr>
            <a:endParaRPr lang="en-AU" b="1" dirty="0"/>
          </a:p>
        </p:txBody>
      </p:sp>
    </p:spTree>
    <p:extLst>
      <p:ext uri="{BB962C8B-B14F-4D97-AF65-F5344CB8AC3E}">
        <p14:creationId xmlns:p14="http://schemas.microsoft.com/office/powerpoint/2010/main" val="52252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Thank you</a:t>
            </a:r>
            <a:endParaRPr lang="en-GB" dirty="0"/>
          </a:p>
        </p:txBody>
      </p:sp>
    </p:spTree>
    <p:extLst>
      <p:ext uri="{BB962C8B-B14F-4D97-AF65-F5344CB8AC3E}">
        <p14:creationId xmlns:p14="http://schemas.microsoft.com/office/powerpoint/2010/main" val="182015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custDataLst>
              <p:tags r:id="rId1"/>
            </p:custDataLst>
          </p:nvPr>
        </p:nvSpPr>
        <p:spPr/>
        <p:txBody>
          <a:bodyPr/>
          <a:lstStyle/>
          <a:p>
            <a:pPr>
              <a:defRPr/>
            </a:pPr>
            <a:r>
              <a:rPr lang="en-AU" sz="800"/>
              <a:t>©2022 </a:t>
            </a:r>
            <a:r>
              <a:rPr lang="en-AU" sz="800" dirty="0"/>
              <a:t>KPMG, an Australian partnership and a member firm of the KPMG global organisation of independent member firms affiliated with KPMG International Limited, a private English company limited by guarantee. All rights reserved. </a:t>
            </a:r>
          </a:p>
          <a:p>
            <a:pPr>
              <a:defRPr/>
            </a:pPr>
            <a:r>
              <a:rPr lang="en-AU" sz="800" dirty="0"/>
              <a:t>The KPMG name and logo are trademarks used under license by the independent member firms of the KPMG global organisation.</a:t>
            </a:r>
          </a:p>
          <a:p>
            <a:pPr>
              <a:defRPr/>
            </a:pPr>
            <a:r>
              <a:rPr lang="en-AU" sz="800" dirty="0"/>
              <a:t>The information contained in this document is of a general nature and is not intended to address the objectives, financial situation or needs of any particular individual or entity. It is provided for information purposes only and does not constitute, nor should it be regarded in any manner whatsoever, as advice and is not intended to influence a person in making a decision, including, if applicable, in relation to any financial product or an interest in a financial product. Although we endeavour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 </a:t>
            </a:r>
          </a:p>
          <a:p>
            <a:pPr>
              <a:defRPr/>
            </a:pPr>
            <a:r>
              <a:rPr lang="en-AU" sz="800" dirty="0"/>
              <a:t>To the extent permissible by law, KPMG and its associated entities shall not be liable for any errors, omissions, defects or misrepresentations in the information or for any loss or damage suffered by persons who use or rely on such information (including for reasons of negligence, negligent misstatement or otherwise).</a:t>
            </a:r>
          </a:p>
          <a:p>
            <a:pPr>
              <a:defRPr/>
            </a:pPr>
            <a:r>
              <a:rPr lang="en-US" sz="800" dirty="0"/>
              <a:t>Liability limited by a scheme approved under Professional Standards Legislation.</a:t>
            </a:r>
          </a:p>
          <a:p>
            <a:pPr>
              <a:defRPr/>
            </a:pPr>
            <a:r>
              <a:rPr lang="en-US" sz="800" b="1" dirty="0"/>
              <a:t>Document Classification: KPMG Confidential</a:t>
            </a:r>
          </a:p>
        </p:txBody>
      </p:sp>
      <p:sp>
        <p:nvSpPr>
          <p:cNvPr id="2" name="Text Placeholder 1">
            <a:extLst>
              <a:ext uri="{FF2B5EF4-FFF2-40B4-BE49-F238E27FC236}">
                <a16:creationId xmlns:a16="http://schemas.microsoft.com/office/drawing/2014/main" id="{9ED9EDF8-AB9C-41A5-A421-17937003527A}"/>
              </a:ext>
            </a:extLst>
          </p:cNvPr>
          <p:cNvSpPr>
            <a:spLocks noGrp="1"/>
          </p:cNvSpPr>
          <p:nvPr>
            <p:ph type="body" sz="quarter" idx="12"/>
          </p:nvPr>
        </p:nvSpPr>
        <p:spPr/>
        <p:txBody>
          <a:bodyPr/>
          <a:lstStyle/>
          <a:p>
            <a:endParaRPr lang="en-AU"/>
          </a:p>
        </p:txBody>
      </p:sp>
      <p:sp>
        <p:nvSpPr>
          <p:cNvPr id="3" name="Text Placeholder 2">
            <a:extLst>
              <a:ext uri="{FF2B5EF4-FFF2-40B4-BE49-F238E27FC236}">
                <a16:creationId xmlns:a16="http://schemas.microsoft.com/office/drawing/2014/main" id="{58BF640A-6EBF-4929-AF72-339EC63121F1}"/>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394525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Christian Townsend</a:t>
            </a:r>
          </a:p>
        </p:txBody>
      </p:sp>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r>
              <a:rPr lang="en-GB" sz="1800" b="0" dirty="0"/>
              <a:t>Manager / Solutions Architect, Government Cyber at KPMG </a:t>
            </a:r>
          </a:p>
          <a:p>
            <a:pPr marL="285750" indent="-285750">
              <a:buFont typeface="Arial" panose="020B0604020202020204" pitchFamily="34" charset="0"/>
              <a:buChar char="•"/>
            </a:pPr>
            <a:r>
              <a:rPr lang="en-GB" sz="1800" b="0" dirty="0"/>
              <a:t>Former DevOps/Operations Engineer at Nuance Communications</a:t>
            </a:r>
          </a:p>
          <a:p>
            <a:pPr marL="285750" indent="-285750">
              <a:buFont typeface="Arial" panose="020B0604020202020204" pitchFamily="34" charset="0"/>
              <a:buChar char="•"/>
            </a:pPr>
            <a:r>
              <a:rPr lang="en-GB" sz="1800" b="0" dirty="0"/>
              <a:t>Passionate about:</a:t>
            </a:r>
          </a:p>
          <a:p>
            <a:pPr marL="570150" lvl="2" indent="-285750">
              <a:buFont typeface="Arial" panose="020B0604020202020204" pitchFamily="34" charset="0"/>
              <a:buChar char="•"/>
            </a:pPr>
            <a:r>
              <a:rPr lang="en-GB" sz="1800" dirty="0"/>
              <a:t>Cloud Architecture </a:t>
            </a:r>
          </a:p>
          <a:p>
            <a:pPr marL="570150" lvl="2" indent="-285750">
              <a:buFont typeface="Arial" panose="020B0604020202020204" pitchFamily="34" charset="0"/>
              <a:buChar char="•"/>
            </a:pPr>
            <a:r>
              <a:rPr lang="en-GB" sz="1800" dirty="0"/>
              <a:t>Infrastructure Management </a:t>
            </a:r>
          </a:p>
          <a:p>
            <a:pPr marL="570150" lvl="2" indent="-285750">
              <a:buFont typeface="Arial" panose="020B0604020202020204" pitchFamily="34" charset="0"/>
              <a:buChar char="•"/>
            </a:pPr>
            <a:r>
              <a:rPr lang="en-GB" sz="1800" dirty="0"/>
              <a:t>Automation</a:t>
            </a:r>
          </a:p>
          <a:p>
            <a:pPr marL="570150" lvl="2" indent="-285750">
              <a:buFont typeface="Arial" panose="020B0604020202020204" pitchFamily="34" charset="0"/>
              <a:buChar char="•"/>
            </a:pPr>
            <a:r>
              <a:rPr lang="en-GB" sz="1800" dirty="0"/>
              <a:t>Delivering high quality to customers</a:t>
            </a:r>
          </a:p>
          <a:p>
            <a:pPr lvl="2" indent="0">
              <a:buNone/>
            </a:pPr>
            <a:endParaRPr lang="en-GB" sz="1800" dirty="0"/>
          </a:p>
        </p:txBody>
      </p:sp>
      <p:pic>
        <p:nvPicPr>
          <p:cNvPr id="7" name="Picture 6" descr="A picture containing sky, person, clothing, outdoor&#10;&#10;Description automatically generated">
            <a:extLst>
              <a:ext uri="{FF2B5EF4-FFF2-40B4-BE49-F238E27FC236}">
                <a16:creationId xmlns:a16="http://schemas.microsoft.com/office/drawing/2014/main" id="{32EFD315-59D0-420D-936C-3F0D49ABD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379" y="2167757"/>
            <a:ext cx="2764221" cy="4146331"/>
          </a:xfrm>
          <a:prstGeom prst="rect">
            <a:avLst/>
          </a:prstGeom>
        </p:spPr>
      </p:pic>
    </p:spTree>
    <p:extLst>
      <p:ext uri="{BB962C8B-B14F-4D97-AF65-F5344CB8AC3E}">
        <p14:creationId xmlns:p14="http://schemas.microsoft.com/office/powerpoint/2010/main" val="353134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DevOps?</a:t>
            </a:r>
          </a:p>
        </p:txBody>
      </p:sp>
      <p:sp>
        <p:nvSpPr>
          <p:cNvPr id="5" name="Text Placeholder 3">
            <a:extLst>
              <a:ext uri="{FF2B5EF4-FFF2-40B4-BE49-F238E27FC236}">
                <a16:creationId xmlns:a16="http://schemas.microsoft.com/office/drawing/2014/main" id="{565EBF3B-529E-4CB3-B83A-BD6BB61619D0}"/>
              </a:ext>
            </a:extLst>
          </p:cNvPr>
          <p:cNvSpPr>
            <a:spLocks noGrp="1"/>
          </p:cNvSpPr>
          <p:nvPr>
            <p:ph type="body" sz="quarter" idx="10"/>
          </p:nvPr>
        </p:nvSpPr>
        <p:spPr>
          <a:xfrm>
            <a:off x="752400" y="1211263"/>
            <a:ext cx="7639200" cy="4592562"/>
          </a:xfrm>
        </p:spPr>
        <p:txBody>
          <a:bodyPr/>
          <a:lstStyle/>
          <a:p>
            <a:pPr marL="285750" indent="-285750">
              <a:buFont typeface="Arial" panose="020B0604020202020204" pitchFamily="34" charset="0"/>
              <a:buChar char="•"/>
            </a:pPr>
            <a:r>
              <a:rPr lang="en-GB" sz="1800" dirty="0"/>
              <a:t>Combination of:</a:t>
            </a:r>
          </a:p>
          <a:p>
            <a:pPr marL="570150" lvl="2" indent="-285750">
              <a:buFont typeface="Arial" panose="020B0604020202020204" pitchFamily="34" charset="0"/>
              <a:buChar char="•"/>
            </a:pPr>
            <a:r>
              <a:rPr lang="en-GB" sz="1800" dirty="0"/>
              <a:t>Practices </a:t>
            </a:r>
          </a:p>
          <a:p>
            <a:pPr marL="570150" lvl="2" indent="-285750">
              <a:buFont typeface="Arial" panose="020B0604020202020204" pitchFamily="34" charset="0"/>
              <a:buChar char="•"/>
            </a:pPr>
            <a:r>
              <a:rPr lang="en-GB" sz="1800" dirty="0"/>
              <a:t>Tools: </a:t>
            </a:r>
          </a:p>
          <a:p>
            <a:pPr marL="861750" lvl="3" indent="-285750">
              <a:buFont typeface="Arial" panose="020B0604020202020204" pitchFamily="34" charset="0"/>
              <a:buChar char="•"/>
            </a:pPr>
            <a:r>
              <a:rPr lang="en-GB" sz="1800" dirty="0"/>
              <a:t>Planning</a:t>
            </a:r>
          </a:p>
          <a:p>
            <a:pPr marL="861750" lvl="3" indent="-285750">
              <a:buFont typeface="Arial" panose="020B0604020202020204" pitchFamily="34" charset="0"/>
              <a:buChar char="•"/>
            </a:pPr>
            <a:r>
              <a:rPr lang="en-GB" sz="1800" dirty="0"/>
              <a:t>Building</a:t>
            </a:r>
          </a:p>
          <a:p>
            <a:pPr marL="861750" lvl="3" indent="-285750">
              <a:buFont typeface="Arial" panose="020B0604020202020204" pitchFamily="34" charset="0"/>
              <a:buChar char="•"/>
            </a:pPr>
            <a:r>
              <a:rPr lang="en-GB" sz="1800" dirty="0"/>
              <a:t>Testing</a:t>
            </a:r>
          </a:p>
          <a:p>
            <a:pPr marL="861750" lvl="3" indent="-285750">
              <a:buFont typeface="Arial" panose="020B0604020202020204" pitchFamily="34" charset="0"/>
              <a:buChar char="•"/>
            </a:pPr>
            <a:r>
              <a:rPr lang="en-GB" sz="1800" dirty="0"/>
              <a:t>Deploying</a:t>
            </a:r>
          </a:p>
          <a:p>
            <a:pPr marL="861750" lvl="3" indent="-285750">
              <a:buFont typeface="Arial" panose="020B0604020202020204" pitchFamily="34" charset="0"/>
              <a:buChar char="•"/>
            </a:pPr>
            <a:r>
              <a:rPr lang="en-GB" sz="1800" dirty="0"/>
              <a:t>Monitoring </a:t>
            </a:r>
          </a:p>
          <a:p>
            <a:pPr marL="570150" lvl="2" indent="-285750">
              <a:buFont typeface="Arial" panose="020B0604020202020204" pitchFamily="34" charset="0"/>
              <a:buChar char="•"/>
            </a:pPr>
            <a:r>
              <a:rPr lang="en-GB" sz="1800" dirty="0"/>
              <a:t>Culture shift – move from siloed teams to shared responsibility </a:t>
            </a:r>
          </a:p>
          <a:p>
            <a:pPr marL="570150" lvl="2" indent="-285750">
              <a:buFont typeface="Arial" panose="020B0604020202020204" pitchFamily="34" charset="0"/>
              <a:buChar char="•"/>
            </a:pPr>
            <a:r>
              <a:rPr lang="en-GB" sz="1800" dirty="0"/>
              <a:t>Heavy focus on automation and feedback</a:t>
            </a:r>
          </a:p>
          <a:p>
            <a:pPr marL="570150" lvl="2" indent="-285750">
              <a:buFont typeface="Arial" panose="020B0604020202020204" pitchFamily="34" charset="0"/>
              <a:buChar char="•"/>
            </a:pPr>
            <a:r>
              <a:rPr lang="en-GB" sz="1800" dirty="0"/>
              <a:t>DevOps adoption is a journey, not a step</a:t>
            </a:r>
          </a:p>
          <a:p>
            <a:pPr marL="570150" lvl="2" indent="-285750">
              <a:buFont typeface="Arial" panose="020B0604020202020204" pitchFamily="34" charset="0"/>
              <a:buChar char="•"/>
            </a:pPr>
            <a:r>
              <a:rPr lang="en-GB" sz="1800" dirty="0"/>
              <a:t>Primary benefit is to frequently deploy high quality software releases</a:t>
            </a:r>
          </a:p>
        </p:txBody>
      </p:sp>
    </p:spTree>
    <p:extLst>
      <p:ext uri="{BB962C8B-B14F-4D97-AF65-F5344CB8AC3E}">
        <p14:creationId xmlns:p14="http://schemas.microsoft.com/office/powerpoint/2010/main" val="147713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problems is DevOps trying to solve?</a:t>
            </a:r>
          </a:p>
        </p:txBody>
      </p:sp>
      <p:sp>
        <p:nvSpPr>
          <p:cNvPr id="7" name="Text Placeholder 3">
            <a:extLst>
              <a:ext uri="{FF2B5EF4-FFF2-40B4-BE49-F238E27FC236}">
                <a16:creationId xmlns:a16="http://schemas.microsoft.com/office/drawing/2014/main" id="{4A7E9F64-A184-44E7-83C6-C0C49EFF1D79}"/>
              </a:ext>
            </a:extLst>
          </p:cNvPr>
          <p:cNvSpPr>
            <a:spLocks noGrp="1"/>
          </p:cNvSpPr>
          <p:nvPr>
            <p:ph type="body" sz="quarter" idx="10"/>
          </p:nvPr>
        </p:nvSpPr>
        <p:spPr>
          <a:xfrm>
            <a:off x="752400" y="1211263"/>
            <a:ext cx="7639200" cy="4592562"/>
          </a:xfrm>
        </p:spPr>
        <p:txBody>
          <a:bodyPr/>
          <a:lstStyle/>
          <a:p>
            <a:pPr marL="285750" indent="-285750">
              <a:buFont typeface="Arial" panose="020B0604020202020204" pitchFamily="34" charset="0"/>
              <a:buChar char="•"/>
            </a:pPr>
            <a:r>
              <a:rPr lang="en-GB" sz="1800" b="0" dirty="0"/>
              <a:t>Value deliverance</a:t>
            </a:r>
          </a:p>
          <a:p>
            <a:pPr marL="285750" indent="-285750">
              <a:buFont typeface="Arial" panose="020B0604020202020204" pitchFamily="34" charset="0"/>
              <a:buChar char="•"/>
            </a:pPr>
            <a:r>
              <a:rPr lang="en-GB" sz="1800" b="0" dirty="0"/>
              <a:t>Reduced cycle time</a:t>
            </a:r>
          </a:p>
          <a:p>
            <a:pPr marL="285750" indent="-285750">
              <a:buFont typeface="Arial" panose="020B0604020202020204" pitchFamily="34" charset="0"/>
              <a:buChar char="•"/>
            </a:pPr>
            <a:r>
              <a:rPr lang="en-GB" sz="1800" b="0" dirty="0"/>
              <a:t>Faster deployments </a:t>
            </a:r>
          </a:p>
          <a:p>
            <a:pPr marL="285750" indent="-285750">
              <a:buFont typeface="Arial" panose="020B0604020202020204" pitchFamily="34" charset="0"/>
              <a:buChar char="•"/>
            </a:pPr>
            <a:r>
              <a:rPr lang="en-GB" sz="1800" b="0" dirty="0"/>
              <a:t>Reduced deployment failures </a:t>
            </a:r>
          </a:p>
          <a:p>
            <a:pPr marL="285750" indent="-285750">
              <a:buFont typeface="Arial" panose="020B0604020202020204" pitchFamily="34" charset="0"/>
              <a:buChar char="•"/>
            </a:pPr>
            <a:r>
              <a:rPr lang="en-GB" sz="1800" b="0" dirty="0"/>
              <a:t>Faster recovery </a:t>
            </a:r>
          </a:p>
          <a:p>
            <a:pPr marL="285750" indent="-285750">
              <a:buFont typeface="Arial" panose="020B0604020202020204" pitchFamily="34" charset="0"/>
              <a:buChar char="•"/>
            </a:pPr>
            <a:r>
              <a:rPr lang="en-GB" sz="1800" b="0" dirty="0"/>
              <a:t>Time to market </a:t>
            </a:r>
          </a:p>
        </p:txBody>
      </p:sp>
      <p:pic>
        <p:nvPicPr>
          <p:cNvPr id="2054" name="Picture 6" descr="It Works on My Machine | HackerNoon">
            <a:extLst>
              <a:ext uri="{FF2B5EF4-FFF2-40B4-BE49-F238E27FC236}">
                <a16:creationId xmlns:a16="http://schemas.microsoft.com/office/drawing/2014/main" id="{D86AEBB2-0444-4943-BE22-85C27A3ACB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69851"/>
            <a:ext cx="4025630" cy="402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6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The Three Ways – the principles underpinning DevOps</a:t>
            </a:r>
          </a:p>
        </p:txBody>
      </p:sp>
      <p:sp>
        <p:nvSpPr>
          <p:cNvPr id="7" name="Text Placeholder 3">
            <a:extLst>
              <a:ext uri="{FF2B5EF4-FFF2-40B4-BE49-F238E27FC236}">
                <a16:creationId xmlns:a16="http://schemas.microsoft.com/office/drawing/2014/main" id="{4A7E9F64-A184-44E7-83C6-C0C49EFF1D79}"/>
              </a:ext>
            </a:extLst>
          </p:cNvPr>
          <p:cNvSpPr>
            <a:spLocks noGrp="1"/>
          </p:cNvSpPr>
          <p:nvPr>
            <p:ph type="body" sz="quarter" idx="10"/>
          </p:nvPr>
        </p:nvSpPr>
        <p:spPr>
          <a:xfrm>
            <a:off x="752400" y="1211263"/>
            <a:ext cx="7639200" cy="4592562"/>
          </a:xfrm>
        </p:spPr>
        <p:txBody>
          <a:bodyPr/>
          <a:lstStyle/>
          <a:p>
            <a:pPr marL="285750" indent="-285750">
              <a:buFont typeface="Arial" panose="020B0604020202020204" pitchFamily="34" charset="0"/>
              <a:buChar char="•"/>
            </a:pPr>
            <a:r>
              <a:rPr lang="en-GB" sz="1400" dirty="0"/>
              <a:t>The First Way: </a:t>
            </a:r>
            <a:r>
              <a:rPr lang="en-GB" sz="1400" b="0" dirty="0"/>
              <a:t>Flows/Systems Thinking</a:t>
            </a:r>
          </a:p>
          <a:p>
            <a:pPr marL="285750" indent="-285750">
              <a:buFont typeface="Arial" panose="020B0604020202020204" pitchFamily="34" charset="0"/>
              <a:buChar char="•"/>
            </a:pPr>
            <a:r>
              <a:rPr lang="en-GB" sz="1400" dirty="0"/>
              <a:t>The Second Way: </a:t>
            </a:r>
            <a:r>
              <a:rPr lang="en-GB" sz="1400" b="0" dirty="0"/>
              <a:t>Amplify Feedback Loops </a:t>
            </a:r>
          </a:p>
          <a:p>
            <a:pPr marL="285750" indent="-285750">
              <a:buFont typeface="Arial" panose="020B0604020202020204" pitchFamily="34" charset="0"/>
              <a:buChar char="•"/>
            </a:pPr>
            <a:r>
              <a:rPr lang="en-GB" sz="1400" dirty="0"/>
              <a:t>The Third Way: </a:t>
            </a:r>
            <a:r>
              <a:rPr lang="en-GB" sz="1400" b="0" dirty="0"/>
              <a:t>Culture of Continual Experimentation and Learning</a:t>
            </a:r>
          </a:p>
        </p:txBody>
      </p:sp>
      <p:pic>
        <p:nvPicPr>
          <p:cNvPr id="8" name="Picture 7">
            <a:extLst>
              <a:ext uri="{FF2B5EF4-FFF2-40B4-BE49-F238E27FC236}">
                <a16:creationId xmlns:a16="http://schemas.microsoft.com/office/drawing/2014/main" id="{C3D877CA-1DAF-4BD6-B3AE-38D3353B4856}"/>
              </a:ext>
            </a:extLst>
          </p:cNvPr>
          <p:cNvPicPr>
            <a:picLocks noChangeAspect="1"/>
          </p:cNvPicPr>
          <p:nvPr/>
        </p:nvPicPr>
        <p:blipFill>
          <a:blip r:embed="rId3"/>
          <a:stretch>
            <a:fillRect/>
          </a:stretch>
        </p:blipFill>
        <p:spPr>
          <a:xfrm>
            <a:off x="2270150" y="2232263"/>
            <a:ext cx="4904229" cy="3414474"/>
          </a:xfrm>
          <a:prstGeom prst="rect">
            <a:avLst/>
          </a:prstGeom>
        </p:spPr>
      </p:pic>
    </p:spTree>
    <p:extLst>
      <p:ext uri="{BB962C8B-B14F-4D97-AF65-F5344CB8AC3E}">
        <p14:creationId xmlns:p14="http://schemas.microsoft.com/office/powerpoint/2010/main" val="293728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4B6D-0D67-4781-895A-13A7A777DFCF}"/>
              </a:ext>
            </a:extLst>
          </p:cNvPr>
          <p:cNvSpPr>
            <a:spLocks noGrp="1"/>
          </p:cNvSpPr>
          <p:nvPr>
            <p:ph type="title"/>
          </p:nvPr>
        </p:nvSpPr>
        <p:spPr/>
        <p:txBody>
          <a:bodyPr/>
          <a:lstStyle/>
          <a:p>
            <a:r>
              <a:rPr lang="en-AU" dirty="0"/>
              <a:t>The First Way - Flows/System Thinking</a:t>
            </a:r>
          </a:p>
        </p:txBody>
      </p:sp>
      <p:sp>
        <p:nvSpPr>
          <p:cNvPr id="5" name="Text Placeholder 3">
            <a:extLst>
              <a:ext uri="{FF2B5EF4-FFF2-40B4-BE49-F238E27FC236}">
                <a16:creationId xmlns:a16="http://schemas.microsoft.com/office/drawing/2014/main" id="{AA3444E4-7CFB-4723-B1AA-E7B43C1FE5E1}"/>
              </a:ext>
            </a:extLst>
          </p:cNvPr>
          <p:cNvSpPr>
            <a:spLocks noGrp="1"/>
          </p:cNvSpPr>
          <p:nvPr>
            <p:ph type="body" sz="quarter" idx="10"/>
          </p:nvPr>
        </p:nvSpPr>
        <p:spPr>
          <a:xfrm>
            <a:off x="752400" y="1211263"/>
            <a:ext cx="7639200" cy="4592562"/>
          </a:xfrm>
        </p:spPr>
        <p:txBody>
          <a:bodyPr/>
          <a:lstStyle/>
          <a:p>
            <a:pPr marL="285750" lvl="1" indent="-285750">
              <a:buFont typeface="Arial" panose="020B0604020202020204" pitchFamily="34" charset="0"/>
              <a:buChar char="•"/>
            </a:pPr>
            <a:r>
              <a:rPr lang="en-GB" sz="1400" b="0" dirty="0"/>
              <a:t>Emphasises the perfor</a:t>
            </a:r>
            <a:r>
              <a:rPr lang="en-GB" sz="1400" dirty="0"/>
              <a:t>mance of the entire system </a:t>
            </a:r>
          </a:p>
          <a:p>
            <a:pPr marL="285750" lvl="1" indent="-285750">
              <a:buFont typeface="Arial" panose="020B0604020202020204" pitchFamily="34" charset="0"/>
              <a:buChar char="•"/>
            </a:pPr>
            <a:r>
              <a:rPr lang="en-GB" sz="1400" b="0" dirty="0"/>
              <a:t>Limit work in progress </a:t>
            </a:r>
          </a:p>
          <a:p>
            <a:pPr marL="285750" lvl="1" indent="-285750">
              <a:buFont typeface="Arial" panose="020B0604020202020204" pitchFamily="34" charset="0"/>
              <a:buChar char="•"/>
            </a:pPr>
            <a:r>
              <a:rPr lang="en-GB" sz="1400" dirty="0"/>
              <a:t>Make work visible</a:t>
            </a:r>
          </a:p>
          <a:p>
            <a:pPr marL="285750" lvl="1" indent="-285750">
              <a:buFont typeface="Arial" panose="020B0604020202020204" pitchFamily="34" charset="0"/>
              <a:buChar char="•"/>
            </a:pPr>
            <a:r>
              <a:rPr lang="en-GB" sz="1400" b="0" dirty="0"/>
              <a:t>Do not pass defects downstream </a:t>
            </a:r>
          </a:p>
        </p:txBody>
      </p:sp>
      <p:pic>
        <p:nvPicPr>
          <p:cNvPr id="7" name="Picture 6">
            <a:extLst>
              <a:ext uri="{FF2B5EF4-FFF2-40B4-BE49-F238E27FC236}">
                <a16:creationId xmlns:a16="http://schemas.microsoft.com/office/drawing/2014/main" id="{24661E17-7662-4B32-8876-4DB9A0D8F12E}"/>
              </a:ext>
            </a:extLst>
          </p:cNvPr>
          <p:cNvPicPr>
            <a:picLocks noChangeAspect="1"/>
          </p:cNvPicPr>
          <p:nvPr/>
        </p:nvPicPr>
        <p:blipFill>
          <a:blip r:embed="rId3"/>
          <a:stretch>
            <a:fillRect/>
          </a:stretch>
        </p:blipFill>
        <p:spPr>
          <a:xfrm>
            <a:off x="1575346" y="3298372"/>
            <a:ext cx="5993307" cy="1751697"/>
          </a:xfrm>
          <a:prstGeom prst="rect">
            <a:avLst/>
          </a:prstGeom>
        </p:spPr>
      </p:pic>
    </p:spTree>
    <p:extLst>
      <p:ext uri="{BB962C8B-B14F-4D97-AF65-F5344CB8AC3E}">
        <p14:creationId xmlns:p14="http://schemas.microsoft.com/office/powerpoint/2010/main" val="29779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4EDB-3613-4845-824F-03060B9BE71E}"/>
              </a:ext>
            </a:extLst>
          </p:cNvPr>
          <p:cNvSpPr>
            <a:spLocks noGrp="1"/>
          </p:cNvSpPr>
          <p:nvPr>
            <p:ph type="title"/>
          </p:nvPr>
        </p:nvSpPr>
        <p:spPr/>
        <p:txBody>
          <a:bodyPr/>
          <a:lstStyle/>
          <a:p>
            <a:r>
              <a:rPr lang="en-AU" dirty="0"/>
              <a:t>The Second Way – Amplify Feedback Loops</a:t>
            </a:r>
          </a:p>
        </p:txBody>
      </p:sp>
      <p:sp>
        <p:nvSpPr>
          <p:cNvPr id="5" name="Text Placeholder 3">
            <a:extLst>
              <a:ext uri="{FF2B5EF4-FFF2-40B4-BE49-F238E27FC236}">
                <a16:creationId xmlns:a16="http://schemas.microsoft.com/office/drawing/2014/main" id="{62B65E03-0926-490E-9E68-FBBD3B16A664}"/>
              </a:ext>
            </a:extLst>
          </p:cNvPr>
          <p:cNvSpPr>
            <a:spLocks noGrp="1"/>
          </p:cNvSpPr>
          <p:nvPr>
            <p:ph type="body" sz="quarter" idx="10"/>
          </p:nvPr>
        </p:nvSpPr>
        <p:spPr>
          <a:xfrm>
            <a:off x="752400" y="1211263"/>
            <a:ext cx="7639200" cy="4592562"/>
          </a:xfrm>
        </p:spPr>
        <p:txBody>
          <a:bodyPr/>
          <a:lstStyle/>
          <a:p>
            <a:pPr marL="285750" indent="-285750">
              <a:buFont typeface="Arial" panose="020B0604020202020204" pitchFamily="34" charset="0"/>
              <a:buChar char="•"/>
            </a:pPr>
            <a:r>
              <a:rPr lang="en-GB" sz="1400" b="0" dirty="0"/>
              <a:t>Create high quality information flow throughout value stream </a:t>
            </a:r>
          </a:p>
          <a:p>
            <a:pPr marL="285750" indent="-285750">
              <a:buFont typeface="Arial" panose="020B0604020202020204" pitchFamily="34" charset="0"/>
              <a:buChar char="•"/>
            </a:pPr>
            <a:r>
              <a:rPr lang="en-GB" sz="1400" b="0" dirty="0"/>
              <a:t>Feedback and Feedforward loops </a:t>
            </a:r>
          </a:p>
          <a:p>
            <a:pPr marL="285750" indent="-285750">
              <a:buFont typeface="Arial" panose="020B0604020202020204" pitchFamily="34" charset="0"/>
              <a:buChar char="•"/>
            </a:pPr>
            <a:r>
              <a:rPr lang="en-GB" sz="1400" b="0" dirty="0"/>
              <a:t>Complex systems typically have a high degree of interconnectedness </a:t>
            </a:r>
          </a:p>
          <a:p>
            <a:pPr marL="285750" indent="-285750">
              <a:buFont typeface="Arial" panose="020B0604020202020204" pitchFamily="34" charset="0"/>
              <a:buChar char="•"/>
            </a:pPr>
            <a:r>
              <a:rPr lang="en-GB" sz="1400" b="0" dirty="0"/>
              <a:t>Create feedback mechanisms where they are required</a:t>
            </a:r>
          </a:p>
        </p:txBody>
      </p:sp>
      <p:pic>
        <p:nvPicPr>
          <p:cNvPr id="7" name="Picture 6">
            <a:extLst>
              <a:ext uri="{FF2B5EF4-FFF2-40B4-BE49-F238E27FC236}">
                <a16:creationId xmlns:a16="http://schemas.microsoft.com/office/drawing/2014/main" id="{768FE460-B910-44A3-B4DC-ADB66EB721B9}"/>
              </a:ext>
            </a:extLst>
          </p:cNvPr>
          <p:cNvPicPr>
            <a:picLocks noChangeAspect="1"/>
          </p:cNvPicPr>
          <p:nvPr/>
        </p:nvPicPr>
        <p:blipFill>
          <a:blip r:embed="rId3"/>
          <a:stretch>
            <a:fillRect/>
          </a:stretch>
        </p:blipFill>
        <p:spPr>
          <a:xfrm>
            <a:off x="1237999" y="3135086"/>
            <a:ext cx="6668001" cy="2325188"/>
          </a:xfrm>
          <a:prstGeom prst="rect">
            <a:avLst/>
          </a:prstGeom>
        </p:spPr>
      </p:pic>
    </p:spTree>
    <p:extLst>
      <p:ext uri="{BB962C8B-B14F-4D97-AF65-F5344CB8AC3E}">
        <p14:creationId xmlns:p14="http://schemas.microsoft.com/office/powerpoint/2010/main" val="165044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3F93-F58E-4A38-9912-3455B6DC1912}"/>
              </a:ext>
            </a:extLst>
          </p:cNvPr>
          <p:cNvSpPr>
            <a:spLocks noGrp="1"/>
          </p:cNvSpPr>
          <p:nvPr>
            <p:ph type="title"/>
          </p:nvPr>
        </p:nvSpPr>
        <p:spPr/>
        <p:txBody>
          <a:bodyPr/>
          <a:lstStyle/>
          <a:p>
            <a:r>
              <a:rPr lang="en-AU" sz="4400" dirty="0"/>
              <a:t>The Third Way – Continual Learning and Experimentation </a:t>
            </a:r>
          </a:p>
        </p:txBody>
      </p:sp>
      <p:pic>
        <p:nvPicPr>
          <p:cNvPr id="6" name="Picture 5">
            <a:extLst>
              <a:ext uri="{FF2B5EF4-FFF2-40B4-BE49-F238E27FC236}">
                <a16:creationId xmlns:a16="http://schemas.microsoft.com/office/drawing/2014/main" id="{AF6ED989-A16D-433C-AC32-8A66C00BBFFE}"/>
              </a:ext>
            </a:extLst>
          </p:cNvPr>
          <p:cNvPicPr>
            <a:picLocks noChangeAspect="1"/>
          </p:cNvPicPr>
          <p:nvPr/>
        </p:nvPicPr>
        <p:blipFill>
          <a:blip r:embed="rId3"/>
          <a:stretch>
            <a:fillRect/>
          </a:stretch>
        </p:blipFill>
        <p:spPr>
          <a:xfrm>
            <a:off x="1557172" y="3164649"/>
            <a:ext cx="6029656" cy="2482088"/>
          </a:xfrm>
          <a:prstGeom prst="rect">
            <a:avLst/>
          </a:prstGeom>
        </p:spPr>
      </p:pic>
      <p:sp>
        <p:nvSpPr>
          <p:cNvPr id="7" name="Text Placeholder 3">
            <a:extLst>
              <a:ext uri="{FF2B5EF4-FFF2-40B4-BE49-F238E27FC236}">
                <a16:creationId xmlns:a16="http://schemas.microsoft.com/office/drawing/2014/main" id="{111BE0F2-B6E0-4C10-89DF-138E70619107}"/>
              </a:ext>
            </a:extLst>
          </p:cNvPr>
          <p:cNvSpPr>
            <a:spLocks noGrp="1"/>
          </p:cNvSpPr>
          <p:nvPr>
            <p:ph type="body" sz="quarter" idx="10"/>
          </p:nvPr>
        </p:nvSpPr>
        <p:spPr>
          <a:xfrm>
            <a:off x="752400" y="1211263"/>
            <a:ext cx="7639200" cy="4592562"/>
          </a:xfrm>
        </p:spPr>
        <p:txBody>
          <a:bodyPr/>
          <a:lstStyle/>
          <a:p>
            <a:pPr marL="285750" indent="-285750">
              <a:buFont typeface="Arial" panose="020B0604020202020204" pitchFamily="34" charset="0"/>
              <a:buChar char="•"/>
            </a:pPr>
            <a:r>
              <a:rPr lang="en-GB" sz="1400" b="0" dirty="0"/>
              <a:t>Create a culture that fosters continual experimentation, and understanding that repetition is the prerequisite to mastery</a:t>
            </a:r>
          </a:p>
          <a:p>
            <a:pPr marL="285750" indent="-285750">
              <a:buFont typeface="Arial" panose="020B0604020202020204" pitchFamily="34" charset="0"/>
              <a:buChar char="•"/>
            </a:pPr>
            <a:r>
              <a:rPr lang="en-GB" sz="1400" b="0" dirty="0"/>
              <a:t>Reserve time specifically for conducting such experiments </a:t>
            </a:r>
          </a:p>
          <a:p>
            <a:pPr marL="285750" indent="-285750">
              <a:buFont typeface="Arial" panose="020B0604020202020204" pitchFamily="34" charset="0"/>
              <a:buChar char="•"/>
            </a:pPr>
            <a:r>
              <a:rPr lang="en-GB" sz="1400" b="0" dirty="0"/>
              <a:t>Transform local discoveries into global improvements </a:t>
            </a:r>
          </a:p>
          <a:p>
            <a:pPr marL="285750" indent="-285750">
              <a:buFont typeface="Arial" panose="020B0604020202020204" pitchFamily="34" charset="0"/>
              <a:buChar char="•"/>
            </a:pPr>
            <a:r>
              <a:rPr lang="en-GB" sz="1400" b="0" dirty="0"/>
              <a:t>Promote injection of resilience into daily work </a:t>
            </a:r>
          </a:p>
        </p:txBody>
      </p:sp>
    </p:spTree>
    <p:extLst>
      <p:ext uri="{BB962C8B-B14F-4D97-AF65-F5344CB8AC3E}">
        <p14:creationId xmlns:p14="http://schemas.microsoft.com/office/powerpoint/2010/main" val="3026542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32"/>
  <p:tag name="TYPE" val="Screen"/>
  <p:tag name="KEYWORD" val="SCREEN"/>
  <p:tag name="TEMPLATEVERSION" val="24/01/2022 13:54:08"/>
</p:tagLst>
</file>

<file path=ppt/tags/tag2.xml><?xml version="1.0" encoding="utf-8"?>
<p:tagLst xmlns:a="http://schemas.openxmlformats.org/drawingml/2006/main" xmlns:r="http://schemas.openxmlformats.org/officeDocument/2006/relationships" xmlns:p="http://schemas.openxmlformats.org/presentationml/2006/main">
  <p:tag name="ADV_TOP" val="483.0487"/>
  <p:tag name="ADV_LEFT" val="137.2465"/>
  <p:tag name="ADV_HEIGHT" val="29.19685"/>
  <p:tag name="ADV_WIDTH" val="458.0787"/>
  <p:tag name="ADV_COPYRIGHT" val="TRUE"/>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 id="{FFE7D429-37FC-4086-9CE5-66C3119BB2F3}" vid="{63A39784-9AB9-47B4-B90C-64D68A126C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DC65BE0BE17946B08BCF56E2F3AA42" ma:contentTypeVersion="13" ma:contentTypeDescription="Create a new document." ma:contentTypeScope="" ma:versionID="ad693cbe0c1210a180cacc69a3670520">
  <xsd:schema xmlns:xsd="http://www.w3.org/2001/XMLSchema" xmlns:xs="http://www.w3.org/2001/XMLSchema" xmlns:p="http://schemas.microsoft.com/office/2006/metadata/properties" xmlns:ns3="6df7fe08-e8db-4ff2-bb35-433b7a0b5ddb" xmlns:ns4="f07b863b-5312-4260-879b-2d0c224e2ee0" targetNamespace="http://schemas.microsoft.com/office/2006/metadata/properties" ma:root="true" ma:fieldsID="8d984e5b13143eb5450560ea7643029f" ns3:_="" ns4:_="">
    <xsd:import namespace="6df7fe08-e8db-4ff2-bb35-433b7a0b5ddb"/>
    <xsd:import namespace="f07b863b-5312-4260-879b-2d0c224e2e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7fe08-e8db-4ff2-bb35-433b7a0b5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b863b-5312-4260-879b-2d0c224e2e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1D317-47A6-4752-A4BF-14E36B67DEB0}">
  <ds:schemaRefs>
    <ds:schemaRef ds:uri="f07b863b-5312-4260-879b-2d0c224e2ee0"/>
    <ds:schemaRef ds:uri="http://www.w3.org/XML/1998/namespace"/>
    <ds:schemaRef ds:uri="http://purl.org/dc/dcmitype/"/>
    <ds:schemaRef ds:uri="http://purl.org/dc/elements/1.1/"/>
    <ds:schemaRef ds:uri="http://purl.org/dc/terms/"/>
    <ds:schemaRef ds:uri="6df7fe08-e8db-4ff2-bb35-433b7a0b5ddb"/>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E86351C-C8AB-4CFE-828F-BF4271479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7fe08-e8db-4ff2-bb35-433b7a0b5ddb"/>
    <ds:schemaRef ds:uri="f07b863b-5312-4260-879b-2d0c224e2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F2057B-8630-4632-B74E-4D5203EBEC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KPMG Screen Standard Template</Template>
  <TotalTime>11440</TotalTime>
  <Words>6290</Words>
  <Application>Microsoft Office PowerPoint</Application>
  <PresentationFormat>On-screen Show (4:3)</PresentationFormat>
  <Paragraphs>332</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Univers for KPMG</vt:lpstr>
      <vt:lpstr>KPMG Extralight</vt:lpstr>
      <vt:lpstr>Arial</vt:lpstr>
      <vt:lpstr>Calibri</vt:lpstr>
      <vt:lpstr>KPMG_Standard_4x3_0922_2015</vt:lpstr>
      <vt:lpstr>Introduction to DevOps</vt:lpstr>
      <vt:lpstr>Acknowledgment of Country</vt:lpstr>
      <vt:lpstr>Christian Townsend</vt:lpstr>
      <vt:lpstr>What is DevOps?</vt:lpstr>
      <vt:lpstr>What problems is DevOps trying to solve?</vt:lpstr>
      <vt:lpstr>The Three Ways – the principles underpinning DevOps</vt:lpstr>
      <vt:lpstr>The First Way - Flows/System Thinking</vt:lpstr>
      <vt:lpstr>The Second Way – Amplify Feedback Loops</vt:lpstr>
      <vt:lpstr>The Third Way – Continual Learning and Experimentation </vt:lpstr>
      <vt:lpstr>Supporting principles of DevOps</vt:lpstr>
      <vt:lpstr>Collaboration</vt:lpstr>
      <vt:lpstr>Automation </vt:lpstr>
      <vt:lpstr>Continuous Integration </vt:lpstr>
      <vt:lpstr>Continuous Delivery and Deployment </vt:lpstr>
      <vt:lpstr>Continuous Monitoring</vt:lpstr>
      <vt:lpstr>Continuous Improvement</vt:lpstr>
      <vt:lpstr>The challenges </vt:lpstr>
      <vt:lpstr>Story Time</vt:lpstr>
      <vt:lpstr>The Previous Architecture </vt:lpstr>
      <vt:lpstr>The New Architecture</vt:lpstr>
      <vt:lpstr>Infrastructure as Code (IaC)</vt:lpstr>
      <vt:lpstr>Terraform</vt:lpstr>
      <vt:lpstr>IaC Demonstration</vt:lpstr>
      <vt:lpstr>Recommendations </vt:lpstr>
      <vt:lpstr>Thank you</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DevOps</dc:title>
  <dc:creator>Townsend, Christian</dc:creator>
  <cp:lastModifiedBy>Townsend, Christian</cp:lastModifiedBy>
  <cp:revision>122</cp:revision>
  <dcterms:created xsi:type="dcterms:W3CDTF">2022-08-02T05:41:57Z</dcterms:created>
  <dcterms:modified xsi:type="dcterms:W3CDTF">2022-08-30T02:09:02Z</dcterms:modified>
  <cp:category>KPMG Public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0x010100BCDC65BE0BE17946B08BCF56E2F3AA42</vt:lpwstr>
  </property>
</Properties>
</file>