
<file path=[Content_Types].xml><?xml version="1.0" encoding="utf-8"?>
<Types xmlns="http://schemas.openxmlformats.org/package/2006/content-types">
  <Default Extension="emf" ContentType="image/x-emf"/>
  <Default Extension="gif" ContentType="image/gi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12"/>
  </p:notesMasterIdLst>
  <p:handoutMasterIdLst>
    <p:handoutMasterId r:id="rId113"/>
  </p:handoutMasterIdLst>
  <p:sldIdLst>
    <p:sldId id="256" r:id="rId5"/>
    <p:sldId id="524" r:id="rId6"/>
    <p:sldId id="1827" r:id="rId7"/>
    <p:sldId id="257" r:id="rId8"/>
    <p:sldId id="258" r:id="rId9"/>
    <p:sldId id="259" r:id="rId10"/>
    <p:sldId id="260" r:id="rId11"/>
    <p:sldId id="261" r:id="rId12"/>
    <p:sldId id="1816" r:id="rId13"/>
    <p:sldId id="263" r:id="rId14"/>
    <p:sldId id="264" r:id="rId15"/>
    <p:sldId id="265" r:id="rId16"/>
    <p:sldId id="266" r:id="rId17"/>
    <p:sldId id="267" r:id="rId18"/>
    <p:sldId id="268" r:id="rId19"/>
    <p:sldId id="1829" r:id="rId20"/>
    <p:sldId id="269" r:id="rId21"/>
    <p:sldId id="270" r:id="rId22"/>
    <p:sldId id="271" r:id="rId23"/>
    <p:sldId id="272" r:id="rId24"/>
    <p:sldId id="273" r:id="rId25"/>
    <p:sldId id="274" r:id="rId26"/>
    <p:sldId id="275" r:id="rId27"/>
    <p:sldId id="276" r:id="rId28"/>
    <p:sldId id="277" r:id="rId29"/>
    <p:sldId id="278"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1812" r:id="rId51"/>
    <p:sldId id="300" r:id="rId52"/>
    <p:sldId id="301" r:id="rId53"/>
    <p:sldId id="302" r:id="rId54"/>
    <p:sldId id="303" r:id="rId55"/>
    <p:sldId id="304" r:id="rId56"/>
    <p:sldId id="526" r:id="rId57"/>
    <p:sldId id="1474" r:id="rId58"/>
    <p:sldId id="1477" r:id="rId59"/>
    <p:sldId id="1817" r:id="rId60"/>
    <p:sldId id="1818" r:id="rId61"/>
    <p:sldId id="1416" r:id="rId62"/>
    <p:sldId id="1819" r:id="rId63"/>
    <p:sldId id="1820" r:id="rId64"/>
    <p:sldId id="1476" r:id="rId65"/>
    <p:sldId id="1821" r:id="rId66"/>
    <p:sldId id="1822" r:id="rId67"/>
    <p:sldId id="1823" r:id="rId68"/>
    <p:sldId id="1597" r:id="rId69"/>
    <p:sldId id="1433" r:id="rId70"/>
    <p:sldId id="1604" r:id="rId71"/>
    <p:sldId id="1447" r:id="rId72"/>
    <p:sldId id="1605" r:id="rId73"/>
    <p:sldId id="1824" r:id="rId74"/>
    <p:sldId id="1425" r:id="rId75"/>
    <p:sldId id="1606" r:id="rId76"/>
    <p:sldId id="1607" r:id="rId77"/>
    <p:sldId id="1825" r:id="rId78"/>
    <p:sldId id="1608" r:id="rId79"/>
    <p:sldId id="1593" r:id="rId80"/>
    <p:sldId id="1247" r:id="rId81"/>
    <p:sldId id="1598" r:id="rId82"/>
    <p:sldId id="1601" r:id="rId83"/>
    <p:sldId id="1609" r:id="rId84"/>
    <p:sldId id="1826" r:id="rId85"/>
    <p:sldId id="1437" r:id="rId86"/>
    <p:sldId id="1602" r:id="rId87"/>
    <p:sldId id="1600" r:id="rId88"/>
    <p:sldId id="1599" r:id="rId89"/>
    <p:sldId id="1610" r:id="rId90"/>
    <p:sldId id="1628" r:id="rId91"/>
    <p:sldId id="1630" r:id="rId92"/>
    <p:sldId id="1631" r:id="rId93"/>
    <p:sldId id="1632" r:id="rId94"/>
    <p:sldId id="1614" r:id="rId95"/>
    <p:sldId id="1612" r:id="rId96"/>
    <p:sldId id="1633" r:id="rId97"/>
    <p:sldId id="1615" r:id="rId98"/>
    <p:sldId id="1623" r:id="rId99"/>
    <p:sldId id="1634" r:id="rId100"/>
    <p:sldId id="1616" r:id="rId101"/>
    <p:sldId id="1620" r:id="rId102"/>
    <p:sldId id="1622" r:id="rId103"/>
    <p:sldId id="1831" r:id="rId104"/>
    <p:sldId id="1828" r:id="rId105"/>
    <p:sldId id="1830" r:id="rId106"/>
    <p:sldId id="305" r:id="rId107"/>
    <p:sldId id="306" r:id="rId108"/>
    <p:sldId id="1625" r:id="rId109"/>
    <p:sldId id="1282" r:id="rId110"/>
    <p:sldId id="1469" r:id="rId1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0" autoAdjust="0"/>
    <p:restoredTop sz="78904"/>
  </p:normalViewPr>
  <p:slideViewPr>
    <p:cSldViewPr snapToGrid="0">
      <p:cViewPr varScale="1">
        <p:scale>
          <a:sx n="132" d="100"/>
          <a:sy n="132" d="100"/>
        </p:scale>
        <p:origin x="1624" y="168"/>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3" d="100"/>
          <a:sy n="173" d="100"/>
        </p:scale>
        <p:origin x="5456"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B83D50-4763-6248-B604-3BDEE39AC43A}" type="doc">
      <dgm:prSet loTypeId="urn:microsoft.com/office/officeart/2005/8/layout/pyramid1" loCatId="" qsTypeId="urn:microsoft.com/office/officeart/2005/8/quickstyle/simple1" qsCatId="simple" csTypeId="urn:microsoft.com/office/officeart/2005/8/colors/accent1_2" csCatId="accent1" phldr="1"/>
      <dgm:spPr/>
    </dgm:pt>
    <dgm:pt modelId="{B0C4D6CC-8C37-F44E-B1FA-D86F39E06F5E}">
      <dgm:prSet phldrT="[Text]"/>
      <dgm:spPr/>
      <dgm:t>
        <a:bodyPr/>
        <a:lstStyle/>
        <a:p>
          <a:r>
            <a:rPr lang="en-US" dirty="0"/>
            <a:t>E2E</a:t>
          </a:r>
        </a:p>
      </dgm:t>
    </dgm:pt>
    <dgm:pt modelId="{801AC5C6-3D9F-B54A-B3BB-E21548110405}" type="parTrans" cxnId="{259D15B9-6489-FF41-9BAC-FCDECD8F81D9}">
      <dgm:prSet/>
      <dgm:spPr/>
      <dgm:t>
        <a:bodyPr/>
        <a:lstStyle/>
        <a:p>
          <a:endParaRPr lang="en-US"/>
        </a:p>
      </dgm:t>
    </dgm:pt>
    <dgm:pt modelId="{17E487EA-AEF8-0A4D-9439-B3C6E01414EA}" type="sibTrans" cxnId="{259D15B9-6489-FF41-9BAC-FCDECD8F81D9}">
      <dgm:prSet/>
      <dgm:spPr/>
      <dgm:t>
        <a:bodyPr/>
        <a:lstStyle/>
        <a:p>
          <a:endParaRPr lang="en-US"/>
        </a:p>
      </dgm:t>
    </dgm:pt>
    <dgm:pt modelId="{8D4C928B-B425-0B42-909C-603C25DA5E22}">
      <dgm:prSet phldrT="[Text]"/>
      <dgm:spPr/>
      <dgm:t>
        <a:bodyPr/>
        <a:lstStyle/>
        <a:p>
          <a:r>
            <a:rPr lang="en-US" dirty="0"/>
            <a:t>Integration</a:t>
          </a:r>
        </a:p>
      </dgm:t>
    </dgm:pt>
    <dgm:pt modelId="{C6D0B4CE-81B2-F848-B2B9-29A46D13A383}" type="parTrans" cxnId="{01CCA933-1BDA-A042-8EBB-5FEE17F8D05E}">
      <dgm:prSet/>
      <dgm:spPr/>
      <dgm:t>
        <a:bodyPr/>
        <a:lstStyle/>
        <a:p>
          <a:endParaRPr lang="en-US"/>
        </a:p>
      </dgm:t>
    </dgm:pt>
    <dgm:pt modelId="{101C25C7-4998-884F-AEA4-00F12E8341B0}" type="sibTrans" cxnId="{01CCA933-1BDA-A042-8EBB-5FEE17F8D05E}">
      <dgm:prSet/>
      <dgm:spPr/>
      <dgm:t>
        <a:bodyPr/>
        <a:lstStyle/>
        <a:p>
          <a:endParaRPr lang="en-US"/>
        </a:p>
      </dgm:t>
    </dgm:pt>
    <dgm:pt modelId="{004CA98D-B210-9341-841A-3904CA13B113}">
      <dgm:prSet phldrT="[Text]"/>
      <dgm:spPr/>
      <dgm:t>
        <a:bodyPr/>
        <a:lstStyle/>
        <a:p>
          <a:r>
            <a:rPr lang="en-US" dirty="0"/>
            <a:t>Unit</a:t>
          </a:r>
        </a:p>
      </dgm:t>
    </dgm:pt>
    <dgm:pt modelId="{0D847CA8-6A81-E34E-B7F8-6091A50DD664}" type="parTrans" cxnId="{EC8DC39D-D601-AD41-AFB6-DDFAEF79C017}">
      <dgm:prSet/>
      <dgm:spPr/>
      <dgm:t>
        <a:bodyPr/>
        <a:lstStyle/>
        <a:p>
          <a:endParaRPr lang="en-US"/>
        </a:p>
      </dgm:t>
    </dgm:pt>
    <dgm:pt modelId="{28011361-73B6-364D-BC3C-FFE7A77AB216}" type="sibTrans" cxnId="{EC8DC39D-D601-AD41-AFB6-DDFAEF79C017}">
      <dgm:prSet/>
      <dgm:spPr/>
      <dgm:t>
        <a:bodyPr/>
        <a:lstStyle/>
        <a:p>
          <a:endParaRPr lang="en-US"/>
        </a:p>
      </dgm:t>
    </dgm:pt>
    <dgm:pt modelId="{75EA6791-589E-4B41-8619-7E03923A67DA}" type="pres">
      <dgm:prSet presAssocID="{FAB83D50-4763-6248-B604-3BDEE39AC43A}" presName="Name0" presStyleCnt="0">
        <dgm:presLayoutVars>
          <dgm:dir/>
          <dgm:animLvl val="lvl"/>
          <dgm:resizeHandles val="exact"/>
        </dgm:presLayoutVars>
      </dgm:prSet>
      <dgm:spPr/>
    </dgm:pt>
    <dgm:pt modelId="{A181F61E-331E-904C-8B81-94F3856CD583}" type="pres">
      <dgm:prSet presAssocID="{B0C4D6CC-8C37-F44E-B1FA-D86F39E06F5E}" presName="Name8" presStyleCnt="0"/>
      <dgm:spPr/>
    </dgm:pt>
    <dgm:pt modelId="{DC398463-F072-A046-AF84-365EDD169F62}" type="pres">
      <dgm:prSet presAssocID="{B0C4D6CC-8C37-F44E-B1FA-D86F39E06F5E}" presName="level" presStyleLbl="node1" presStyleIdx="0" presStyleCnt="3">
        <dgm:presLayoutVars>
          <dgm:chMax val="1"/>
          <dgm:bulletEnabled val="1"/>
        </dgm:presLayoutVars>
      </dgm:prSet>
      <dgm:spPr/>
    </dgm:pt>
    <dgm:pt modelId="{08316BAA-E7B5-E044-AA0F-6ADF84D5550F}" type="pres">
      <dgm:prSet presAssocID="{B0C4D6CC-8C37-F44E-B1FA-D86F39E06F5E}" presName="levelTx" presStyleLbl="revTx" presStyleIdx="0" presStyleCnt="0">
        <dgm:presLayoutVars>
          <dgm:chMax val="1"/>
          <dgm:bulletEnabled val="1"/>
        </dgm:presLayoutVars>
      </dgm:prSet>
      <dgm:spPr/>
    </dgm:pt>
    <dgm:pt modelId="{1A021F90-3D22-2346-8D55-0A4CB0EEADA2}" type="pres">
      <dgm:prSet presAssocID="{8D4C928B-B425-0B42-909C-603C25DA5E22}" presName="Name8" presStyleCnt="0"/>
      <dgm:spPr/>
    </dgm:pt>
    <dgm:pt modelId="{377BB7A0-2201-C341-9B74-B59D1C20FBEE}" type="pres">
      <dgm:prSet presAssocID="{8D4C928B-B425-0B42-909C-603C25DA5E22}" presName="level" presStyleLbl="node1" presStyleIdx="1" presStyleCnt="3">
        <dgm:presLayoutVars>
          <dgm:chMax val="1"/>
          <dgm:bulletEnabled val="1"/>
        </dgm:presLayoutVars>
      </dgm:prSet>
      <dgm:spPr/>
    </dgm:pt>
    <dgm:pt modelId="{C2E09440-A114-6948-A738-03846F3DDC4A}" type="pres">
      <dgm:prSet presAssocID="{8D4C928B-B425-0B42-909C-603C25DA5E22}" presName="levelTx" presStyleLbl="revTx" presStyleIdx="0" presStyleCnt="0">
        <dgm:presLayoutVars>
          <dgm:chMax val="1"/>
          <dgm:bulletEnabled val="1"/>
        </dgm:presLayoutVars>
      </dgm:prSet>
      <dgm:spPr/>
    </dgm:pt>
    <dgm:pt modelId="{855062F4-B860-FA49-8CC8-C4FF6414DD77}" type="pres">
      <dgm:prSet presAssocID="{004CA98D-B210-9341-841A-3904CA13B113}" presName="Name8" presStyleCnt="0"/>
      <dgm:spPr/>
    </dgm:pt>
    <dgm:pt modelId="{B63D5F10-AA63-D040-98AE-BB7BE8F6592E}" type="pres">
      <dgm:prSet presAssocID="{004CA98D-B210-9341-841A-3904CA13B113}" presName="level" presStyleLbl="node1" presStyleIdx="2" presStyleCnt="3">
        <dgm:presLayoutVars>
          <dgm:chMax val="1"/>
          <dgm:bulletEnabled val="1"/>
        </dgm:presLayoutVars>
      </dgm:prSet>
      <dgm:spPr/>
    </dgm:pt>
    <dgm:pt modelId="{474ACFA3-1CFB-3C41-AB78-3B7C28D6C03A}" type="pres">
      <dgm:prSet presAssocID="{004CA98D-B210-9341-841A-3904CA13B113}" presName="levelTx" presStyleLbl="revTx" presStyleIdx="0" presStyleCnt="0">
        <dgm:presLayoutVars>
          <dgm:chMax val="1"/>
          <dgm:bulletEnabled val="1"/>
        </dgm:presLayoutVars>
      </dgm:prSet>
      <dgm:spPr/>
    </dgm:pt>
  </dgm:ptLst>
  <dgm:cxnLst>
    <dgm:cxn modelId="{F5E55A03-1F52-5842-A4DF-3FDFF9FFEB97}" type="presOf" srcId="{004CA98D-B210-9341-841A-3904CA13B113}" destId="{474ACFA3-1CFB-3C41-AB78-3B7C28D6C03A}" srcOrd="1" destOrd="0" presId="urn:microsoft.com/office/officeart/2005/8/layout/pyramid1"/>
    <dgm:cxn modelId="{01CCA933-1BDA-A042-8EBB-5FEE17F8D05E}" srcId="{FAB83D50-4763-6248-B604-3BDEE39AC43A}" destId="{8D4C928B-B425-0B42-909C-603C25DA5E22}" srcOrd="1" destOrd="0" parTransId="{C6D0B4CE-81B2-F848-B2B9-29A46D13A383}" sibTransId="{101C25C7-4998-884F-AEA4-00F12E8341B0}"/>
    <dgm:cxn modelId="{C7796348-03E4-C346-8199-8E536D5FDCAA}" type="presOf" srcId="{8D4C928B-B425-0B42-909C-603C25DA5E22}" destId="{377BB7A0-2201-C341-9B74-B59D1C20FBEE}" srcOrd="0" destOrd="0" presId="urn:microsoft.com/office/officeart/2005/8/layout/pyramid1"/>
    <dgm:cxn modelId="{5D5FC070-FE7D-3149-853B-64AC94B151A1}" type="presOf" srcId="{B0C4D6CC-8C37-F44E-B1FA-D86F39E06F5E}" destId="{08316BAA-E7B5-E044-AA0F-6ADF84D5550F}" srcOrd="1" destOrd="0" presId="urn:microsoft.com/office/officeart/2005/8/layout/pyramid1"/>
    <dgm:cxn modelId="{EC8DC39D-D601-AD41-AFB6-DDFAEF79C017}" srcId="{FAB83D50-4763-6248-B604-3BDEE39AC43A}" destId="{004CA98D-B210-9341-841A-3904CA13B113}" srcOrd="2" destOrd="0" parTransId="{0D847CA8-6A81-E34E-B7F8-6091A50DD664}" sibTransId="{28011361-73B6-364D-BC3C-FFE7A77AB216}"/>
    <dgm:cxn modelId="{259D15B9-6489-FF41-9BAC-FCDECD8F81D9}" srcId="{FAB83D50-4763-6248-B604-3BDEE39AC43A}" destId="{B0C4D6CC-8C37-F44E-B1FA-D86F39E06F5E}" srcOrd="0" destOrd="0" parTransId="{801AC5C6-3D9F-B54A-B3BB-E21548110405}" sibTransId="{17E487EA-AEF8-0A4D-9439-B3C6E01414EA}"/>
    <dgm:cxn modelId="{D44036C0-EFDE-3F48-927D-70DDB17129E0}" type="presOf" srcId="{004CA98D-B210-9341-841A-3904CA13B113}" destId="{B63D5F10-AA63-D040-98AE-BB7BE8F6592E}" srcOrd="0" destOrd="0" presId="urn:microsoft.com/office/officeart/2005/8/layout/pyramid1"/>
    <dgm:cxn modelId="{25418BCB-6A55-5D40-929C-383E01C717BF}" type="presOf" srcId="{FAB83D50-4763-6248-B604-3BDEE39AC43A}" destId="{75EA6791-589E-4B41-8619-7E03923A67DA}" srcOrd="0" destOrd="0" presId="urn:microsoft.com/office/officeart/2005/8/layout/pyramid1"/>
    <dgm:cxn modelId="{A6A67FCE-81EA-5446-9929-5B11C386ABEB}" type="presOf" srcId="{8D4C928B-B425-0B42-909C-603C25DA5E22}" destId="{C2E09440-A114-6948-A738-03846F3DDC4A}" srcOrd="1" destOrd="0" presId="urn:microsoft.com/office/officeart/2005/8/layout/pyramid1"/>
    <dgm:cxn modelId="{FB1F49D7-401D-D747-8EF0-F657CBB0F13C}" type="presOf" srcId="{B0C4D6CC-8C37-F44E-B1FA-D86F39E06F5E}" destId="{DC398463-F072-A046-AF84-365EDD169F62}" srcOrd="0" destOrd="0" presId="urn:microsoft.com/office/officeart/2005/8/layout/pyramid1"/>
    <dgm:cxn modelId="{7016D193-B3CF-A443-A106-D95C770F53C0}" type="presParOf" srcId="{75EA6791-589E-4B41-8619-7E03923A67DA}" destId="{A181F61E-331E-904C-8B81-94F3856CD583}" srcOrd="0" destOrd="0" presId="urn:microsoft.com/office/officeart/2005/8/layout/pyramid1"/>
    <dgm:cxn modelId="{9FEDC6C7-7CB8-9F47-9C57-B5B33F4AA0B9}" type="presParOf" srcId="{A181F61E-331E-904C-8B81-94F3856CD583}" destId="{DC398463-F072-A046-AF84-365EDD169F62}" srcOrd="0" destOrd="0" presId="urn:microsoft.com/office/officeart/2005/8/layout/pyramid1"/>
    <dgm:cxn modelId="{2178FD4B-7CA8-A441-B7D0-10E038AF4180}" type="presParOf" srcId="{A181F61E-331E-904C-8B81-94F3856CD583}" destId="{08316BAA-E7B5-E044-AA0F-6ADF84D5550F}" srcOrd="1" destOrd="0" presId="urn:microsoft.com/office/officeart/2005/8/layout/pyramid1"/>
    <dgm:cxn modelId="{48188CF9-1434-F545-BB43-EC7EB0634702}" type="presParOf" srcId="{75EA6791-589E-4B41-8619-7E03923A67DA}" destId="{1A021F90-3D22-2346-8D55-0A4CB0EEADA2}" srcOrd="1" destOrd="0" presId="urn:microsoft.com/office/officeart/2005/8/layout/pyramid1"/>
    <dgm:cxn modelId="{A5D6912E-FCE0-DF45-95E9-7B7AE07BEC8B}" type="presParOf" srcId="{1A021F90-3D22-2346-8D55-0A4CB0EEADA2}" destId="{377BB7A0-2201-C341-9B74-B59D1C20FBEE}" srcOrd="0" destOrd="0" presId="urn:microsoft.com/office/officeart/2005/8/layout/pyramid1"/>
    <dgm:cxn modelId="{92C84D5C-4E51-F349-A275-98F73F66F43E}" type="presParOf" srcId="{1A021F90-3D22-2346-8D55-0A4CB0EEADA2}" destId="{C2E09440-A114-6948-A738-03846F3DDC4A}" srcOrd="1" destOrd="0" presId="urn:microsoft.com/office/officeart/2005/8/layout/pyramid1"/>
    <dgm:cxn modelId="{84017F49-40B8-724B-A5E3-E2C87FFFF754}" type="presParOf" srcId="{75EA6791-589E-4B41-8619-7E03923A67DA}" destId="{855062F4-B860-FA49-8CC8-C4FF6414DD77}" srcOrd="2" destOrd="0" presId="urn:microsoft.com/office/officeart/2005/8/layout/pyramid1"/>
    <dgm:cxn modelId="{F54B555B-67B8-3E42-95A4-9178F9A4E419}" type="presParOf" srcId="{855062F4-B860-FA49-8CC8-C4FF6414DD77}" destId="{B63D5F10-AA63-D040-98AE-BB7BE8F6592E}" srcOrd="0" destOrd="0" presId="urn:microsoft.com/office/officeart/2005/8/layout/pyramid1"/>
    <dgm:cxn modelId="{482B438D-A860-E94D-BE18-D82F55908323}" type="presParOf" srcId="{855062F4-B860-FA49-8CC8-C4FF6414DD77}" destId="{474ACFA3-1CFB-3C41-AB78-3B7C28D6C03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59E9DF-A87D-8141-8BAD-A7113DBA3376}" type="doc">
      <dgm:prSet loTypeId="urn:microsoft.com/office/officeart/2005/8/layout/pyramid3" loCatId="" qsTypeId="urn:microsoft.com/office/officeart/2005/8/quickstyle/simple1" qsCatId="simple" csTypeId="urn:microsoft.com/office/officeart/2005/8/colors/accent1_2" csCatId="accent1" phldr="1"/>
      <dgm:spPr/>
    </dgm:pt>
    <dgm:pt modelId="{9E139861-07DE-BE49-8C7A-3838CCD9142B}">
      <dgm:prSet phldrT="[Text]"/>
      <dgm:spPr/>
      <dgm:t>
        <a:bodyPr/>
        <a:lstStyle/>
        <a:p>
          <a:r>
            <a:rPr lang="en-US" dirty="0"/>
            <a:t>E2E</a:t>
          </a:r>
        </a:p>
      </dgm:t>
    </dgm:pt>
    <dgm:pt modelId="{D6849585-93FA-D44E-B2C7-2B2179608B18}" type="parTrans" cxnId="{17D2F58D-1115-CC48-A00B-82125F19DD36}">
      <dgm:prSet/>
      <dgm:spPr/>
      <dgm:t>
        <a:bodyPr/>
        <a:lstStyle/>
        <a:p>
          <a:endParaRPr lang="en-US"/>
        </a:p>
      </dgm:t>
    </dgm:pt>
    <dgm:pt modelId="{C3955DB6-05DE-2448-8A9D-C55E1F0AC6F2}" type="sibTrans" cxnId="{17D2F58D-1115-CC48-A00B-82125F19DD36}">
      <dgm:prSet/>
      <dgm:spPr/>
      <dgm:t>
        <a:bodyPr/>
        <a:lstStyle/>
        <a:p>
          <a:endParaRPr lang="en-US"/>
        </a:p>
      </dgm:t>
    </dgm:pt>
    <dgm:pt modelId="{96F38BE7-3574-8F47-B77F-03832833F17C}">
      <dgm:prSet phldrT="[Text]"/>
      <dgm:spPr/>
      <dgm:t>
        <a:bodyPr/>
        <a:lstStyle/>
        <a:p>
          <a:r>
            <a:rPr lang="en-US" dirty="0"/>
            <a:t>Integration</a:t>
          </a:r>
        </a:p>
      </dgm:t>
    </dgm:pt>
    <dgm:pt modelId="{F325F8AD-4663-3549-97F7-560854A7CED1}" type="parTrans" cxnId="{B2BD0A2A-52B5-2743-85A5-BF6195F3FA88}">
      <dgm:prSet/>
      <dgm:spPr/>
      <dgm:t>
        <a:bodyPr/>
        <a:lstStyle/>
        <a:p>
          <a:endParaRPr lang="en-US"/>
        </a:p>
      </dgm:t>
    </dgm:pt>
    <dgm:pt modelId="{7D6E47CE-4011-F943-97D5-C26952E64E9C}" type="sibTrans" cxnId="{B2BD0A2A-52B5-2743-85A5-BF6195F3FA88}">
      <dgm:prSet/>
      <dgm:spPr/>
      <dgm:t>
        <a:bodyPr/>
        <a:lstStyle/>
        <a:p>
          <a:endParaRPr lang="en-US"/>
        </a:p>
      </dgm:t>
    </dgm:pt>
    <dgm:pt modelId="{C5B593C8-9E0C-A74D-AAA9-A6F51B307576}">
      <dgm:prSet phldrT="[Text]"/>
      <dgm:spPr/>
      <dgm:t>
        <a:bodyPr/>
        <a:lstStyle/>
        <a:p>
          <a:r>
            <a:rPr lang="en-US" dirty="0"/>
            <a:t>Unit</a:t>
          </a:r>
        </a:p>
      </dgm:t>
    </dgm:pt>
    <dgm:pt modelId="{B970D6FC-B2C9-BE4A-9336-33F6124611AA}" type="parTrans" cxnId="{D15F05EC-A694-4349-875A-A51781501558}">
      <dgm:prSet/>
      <dgm:spPr/>
      <dgm:t>
        <a:bodyPr/>
        <a:lstStyle/>
        <a:p>
          <a:endParaRPr lang="en-US"/>
        </a:p>
      </dgm:t>
    </dgm:pt>
    <dgm:pt modelId="{DF794F29-4B7C-6247-9EC5-AE3CDC6A2B56}" type="sibTrans" cxnId="{D15F05EC-A694-4349-875A-A51781501558}">
      <dgm:prSet/>
      <dgm:spPr/>
      <dgm:t>
        <a:bodyPr/>
        <a:lstStyle/>
        <a:p>
          <a:endParaRPr lang="en-US"/>
        </a:p>
      </dgm:t>
    </dgm:pt>
    <dgm:pt modelId="{BDEED372-7C6F-114E-99CD-7F9879F3F5A6}" type="pres">
      <dgm:prSet presAssocID="{E459E9DF-A87D-8141-8BAD-A7113DBA3376}" presName="Name0" presStyleCnt="0">
        <dgm:presLayoutVars>
          <dgm:dir/>
          <dgm:animLvl val="lvl"/>
          <dgm:resizeHandles val="exact"/>
        </dgm:presLayoutVars>
      </dgm:prSet>
      <dgm:spPr/>
    </dgm:pt>
    <dgm:pt modelId="{7B66806F-ED4D-674C-9364-E7DA1B1BFD2F}" type="pres">
      <dgm:prSet presAssocID="{9E139861-07DE-BE49-8C7A-3838CCD9142B}" presName="Name8" presStyleCnt="0"/>
      <dgm:spPr/>
    </dgm:pt>
    <dgm:pt modelId="{36A5D5CF-9A30-C642-8E10-CA5EEB8F384F}" type="pres">
      <dgm:prSet presAssocID="{9E139861-07DE-BE49-8C7A-3838CCD9142B}" presName="level" presStyleLbl="node1" presStyleIdx="0" presStyleCnt="3">
        <dgm:presLayoutVars>
          <dgm:chMax val="1"/>
          <dgm:bulletEnabled val="1"/>
        </dgm:presLayoutVars>
      </dgm:prSet>
      <dgm:spPr/>
    </dgm:pt>
    <dgm:pt modelId="{005AAD9B-AF40-804A-AFAA-0E746DB0ED88}" type="pres">
      <dgm:prSet presAssocID="{9E139861-07DE-BE49-8C7A-3838CCD9142B}" presName="levelTx" presStyleLbl="revTx" presStyleIdx="0" presStyleCnt="0">
        <dgm:presLayoutVars>
          <dgm:chMax val="1"/>
          <dgm:bulletEnabled val="1"/>
        </dgm:presLayoutVars>
      </dgm:prSet>
      <dgm:spPr/>
    </dgm:pt>
    <dgm:pt modelId="{949DDEF0-E116-1E42-9540-7C0BCEFF7B1A}" type="pres">
      <dgm:prSet presAssocID="{96F38BE7-3574-8F47-B77F-03832833F17C}" presName="Name8" presStyleCnt="0"/>
      <dgm:spPr/>
    </dgm:pt>
    <dgm:pt modelId="{1AF4BF59-7DC8-104B-AE51-830C38FF2A4C}" type="pres">
      <dgm:prSet presAssocID="{96F38BE7-3574-8F47-B77F-03832833F17C}" presName="level" presStyleLbl="node1" presStyleIdx="1" presStyleCnt="3">
        <dgm:presLayoutVars>
          <dgm:chMax val="1"/>
          <dgm:bulletEnabled val="1"/>
        </dgm:presLayoutVars>
      </dgm:prSet>
      <dgm:spPr/>
    </dgm:pt>
    <dgm:pt modelId="{0D77396A-F499-0846-B331-D86774298169}" type="pres">
      <dgm:prSet presAssocID="{96F38BE7-3574-8F47-B77F-03832833F17C}" presName="levelTx" presStyleLbl="revTx" presStyleIdx="0" presStyleCnt="0">
        <dgm:presLayoutVars>
          <dgm:chMax val="1"/>
          <dgm:bulletEnabled val="1"/>
        </dgm:presLayoutVars>
      </dgm:prSet>
      <dgm:spPr/>
    </dgm:pt>
    <dgm:pt modelId="{FCCA1253-E6D9-7940-BB09-21A6B85B3C66}" type="pres">
      <dgm:prSet presAssocID="{C5B593C8-9E0C-A74D-AAA9-A6F51B307576}" presName="Name8" presStyleCnt="0"/>
      <dgm:spPr/>
    </dgm:pt>
    <dgm:pt modelId="{35B7BB35-4E4D-BB47-B37C-6BBFE93A725B}" type="pres">
      <dgm:prSet presAssocID="{C5B593C8-9E0C-A74D-AAA9-A6F51B307576}" presName="level" presStyleLbl="node1" presStyleIdx="2" presStyleCnt="3">
        <dgm:presLayoutVars>
          <dgm:chMax val="1"/>
          <dgm:bulletEnabled val="1"/>
        </dgm:presLayoutVars>
      </dgm:prSet>
      <dgm:spPr/>
    </dgm:pt>
    <dgm:pt modelId="{FEFA90D3-4DE5-2049-B2AF-B1A3613ECCBF}" type="pres">
      <dgm:prSet presAssocID="{C5B593C8-9E0C-A74D-AAA9-A6F51B307576}" presName="levelTx" presStyleLbl="revTx" presStyleIdx="0" presStyleCnt="0">
        <dgm:presLayoutVars>
          <dgm:chMax val="1"/>
          <dgm:bulletEnabled val="1"/>
        </dgm:presLayoutVars>
      </dgm:prSet>
      <dgm:spPr/>
    </dgm:pt>
  </dgm:ptLst>
  <dgm:cxnLst>
    <dgm:cxn modelId="{BC77BF03-FB45-7D4F-8CC3-03EFB5D9619C}" type="presOf" srcId="{C5B593C8-9E0C-A74D-AAA9-A6F51B307576}" destId="{FEFA90D3-4DE5-2049-B2AF-B1A3613ECCBF}" srcOrd="1" destOrd="0" presId="urn:microsoft.com/office/officeart/2005/8/layout/pyramid3"/>
    <dgm:cxn modelId="{94D75625-7859-7143-A29F-24F884A43213}" type="presOf" srcId="{E459E9DF-A87D-8141-8BAD-A7113DBA3376}" destId="{BDEED372-7C6F-114E-99CD-7F9879F3F5A6}" srcOrd="0" destOrd="0" presId="urn:microsoft.com/office/officeart/2005/8/layout/pyramid3"/>
    <dgm:cxn modelId="{B2BD0A2A-52B5-2743-85A5-BF6195F3FA88}" srcId="{E459E9DF-A87D-8141-8BAD-A7113DBA3376}" destId="{96F38BE7-3574-8F47-B77F-03832833F17C}" srcOrd="1" destOrd="0" parTransId="{F325F8AD-4663-3549-97F7-560854A7CED1}" sibTransId="{7D6E47CE-4011-F943-97D5-C26952E64E9C}"/>
    <dgm:cxn modelId="{18CC5C32-CEA7-DE44-A644-FD9A7C797111}" type="presOf" srcId="{96F38BE7-3574-8F47-B77F-03832833F17C}" destId="{0D77396A-F499-0846-B331-D86774298169}" srcOrd="1" destOrd="0" presId="urn:microsoft.com/office/officeart/2005/8/layout/pyramid3"/>
    <dgm:cxn modelId="{3D76EE3E-0700-FC4D-89EA-02C18AE8281D}" type="presOf" srcId="{9E139861-07DE-BE49-8C7A-3838CCD9142B}" destId="{005AAD9B-AF40-804A-AFAA-0E746DB0ED88}" srcOrd="1" destOrd="0" presId="urn:microsoft.com/office/officeart/2005/8/layout/pyramid3"/>
    <dgm:cxn modelId="{24F6994E-F698-2B4B-8964-52D9F56AD208}" type="presOf" srcId="{C5B593C8-9E0C-A74D-AAA9-A6F51B307576}" destId="{35B7BB35-4E4D-BB47-B37C-6BBFE93A725B}" srcOrd="0" destOrd="0" presId="urn:microsoft.com/office/officeart/2005/8/layout/pyramid3"/>
    <dgm:cxn modelId="{E91EFD74-4CFA-6843-87D3-9028E3C9841B}" type="presOf" srcId="{9E139861-07DE-BE49-8C7A-3838CCD9142B}" destId="{36A5D5CF-9A30-C642-8E10-CA5EEB8F384F}" srcOrd="0" destOrd="0" presId="urn:microsoft.com/office/officeart/2005/8/layout/pyramid3"/>
    <dgm:cxn modelId="{17D2F58D-1115-CC48-A00B-82125F19DD36}" srcId="{E459E9DF-A87D-8141-8BAD-A7113DBA3376}" destId="{9E139861-07DE-BE49-8C7A-3838CCD9142B}" srcOrd="0" destOrd="0" parTransId="{D6849585-93FA-D44E-B2C7-2B2179608B18}" sibTransId="{C3955DB6-05DE-2448-8A9D-C55E1F0AC6F2}"/>
    <dgm:cxn modelId="{AFFB96B6-1F34-ED49-B0B5-92832E5CCDAF}" type="presOf" srcId="{96F38BE7-3574-8F47-B77F-03832833F17C}" destId="{1AF4BF59-7DC8-104B-AE51-830C38FF2A4C}" srcOrd="0" destOrd="0" presId="urn:microsoft.com/office/officeart/2005/8/layout/pyramid3"/>
    <dgm:cxn modelId="{D15F05EC-A694-4349-875A-A51781501558}" srcId="{E459E9DF-A87D-8141-8BAD-A7113DBA3376}" destId="{C5B593C8-9E0C-A74D-AAA9-A6F51B307576}" srcOrd="2" destOrd="0" parTransId="{B970D6FC-B2C9-BE4A-9336-33F6124611AA}" sibTransId="{DF794F29-4B7C-6247-9EC5-AE3CDC6A2B56}"/>
    <dgm:cxn modelId="{40670BC6-6F54-EF4E-84EF-5295BF0DEA18}" type="presParOf" srcId="{BDEED372-7C6F-114E-99CD-7F9879F3F5A6}" destId="{7B66806F-ED4D-674C-9364-E7DA1B1BFD2F}" srcOrd="0" destOrd="0" presId="urn:microsoft.com/office/officeart/2005/8/layout/pyramid3"/>
    <dgm:cxn modelId="{0CB764E3-CF5B-0049-B4C3-7ED4C85A2C33}" type="presParOf" srcId="{7B66806F-ED4D-674C-9364-E7DA1B1BFD2F}" destId="{36A5D5CF-9A30-C642-8E10-CA5EEB8F384F}" srcOrd="0" destOrd="0" presId="urn:microsoft.com/office/officeart/2005/8/layout/pyramid3"/>
    <dgm:cxn modelId="{E6470B26-396A-5647-BECA-2E773529347C}" type="presParOf" srcId="{7B66806F-ED4D-674C-9364-E7DA1B1BFD2F}" destId="{005AAD9B-AF40-804A-AFAA-0E746DB0ED88}" srcOrd="1" destOrd="0" presId="urn:microsoft.com/office/officeart/2005/8/layout/pyramid3"/>
    <dgm:cxn modelId="{70F786BD-5B21-DB4C-AD6D-2DBDB86BB5D5}" type="presParOf" srcId="{BDEED372-7C6F-114E-99CD-7F9879F3F5A6}" destId="{949DDEF0-E116-1E42-9540-7C0BCEFF7B1A}" srcOrd="1" destOrd="0" presId="urn:microsoft.com/office/officeart/2005/8/layout/pyramid3"/>
    <dgm:cxn modelId="{A43081C5-86C4-A146-92BB-CB58EE54A171}" type="presParOf" srcId="{949DDEF0-E116-1E42-9540-7C0BCEFF7B1A}" destId="{1AF4BF59-7DC8-104B-AE51-830C38FF2A4C}" srcOrd="0" destOrd="0" presId="urn:microsoft.com/office/officeart/2005/8/layout/pyramid3"/>
    <dgm:cxn modelId="{8A0EB1FA-DF21-6442-84B6-DF393E959D2A}" type="presParOf" srcId="{949DDEF0-E116-1E42-9540-7C0BCEFF7B1A}" destId="{0D77396A-F499-0846-B331-D86774298169}" srcOrd="1" destOrd="0" presId="urn:microsoft.com/office/officeart/2005/8/layout/pyramid3"/>
    <dgm:cxn modelId="{B5BC4404-BE8D-FC44-B47C-A89A77A0BD15}" type="presParOf" srcId="{BDEED372-7C6F-114E-99CD-7F9879F3F5A6}" destId="{FCCA1253-E6D9-7940-BB09-21A6B85B3C66}" srcOrd="2" destOrd="0" presId="urn:microsoft.com/office/officeart/2005/8/layout/pyramid3"/>
    <dgm:cxn modelId="{484C5289-4A89-D54C-B129-3455E853E51E}" type="presParOf" srcId="{FCCA1253-E6D9-7940-BB09-21A6B85B3C66}" destId="{35B7BB35-4E4D-BB47-B37C-6BBFE93A725B}" srcOrd="0" destOrd="0" presId="urn:microsoft.com/office/officeart/2005/8/layout/pyramid3"/>
    <dgm:cxn modelId="{EA790A27-2D02-B548-93C7-F69188A5E676}" type="presParOf" srcId="{FCCA1253-E6D9-7940-BB09-21A6B85B3C66}" destId="{FEFA90D3-4DE5-2049-B2AF-B1A3613ECCBF}" srcOrd="1" destOrd="0" presId="urn:microsoft.com/office/officeart/2005/8/layout/pyramid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98463-F072-A046-AF84-365EDD169F62}">
      <dsp:nvSpPr>
        <dsp:cNvPr id="0" name=""/>
        <dsp:cNvSpPr/>
      </dsp:nvSpPr>
      <dsp:spPr>
        <a:xfrm>
          <a:off x="2819929" y="0"/>
          <a:ext cx="2819929" cy="1258887"/>
        </a:xfrm>
        <a:prstGeom prst="trapezoid">
          <a:avLst>
            <a:gd name="adj" fmla="val 1120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n-US" sz="6100" kern="1200" dirty="0"/>
            <a:t>E2E</a:t>
          </a:r>
        </a:p>
      </dsp:txBody>
      <dsp:txXfrm>
        <a:off x="2819929" y="0"/>
        <a:ext cx="2819929" cy="1258887"/>
      </dsp:txXfrm>
    </dsp:sp>
    <dsp:sp modelId="{377BB7A0-2201-C341-9B74-B59D1C20FBEE}">
      <dsp:nvSpPr>
        <dsp:cNvPr id="0" name=""/>
        <dsp:cNvSpPr/>
      </dsp:nvSpPr>
      <dsp:spPr>
        <a:xfrm>
          <a:off x="1409964" y="1258887"/>
          <a:ext cx="5639858" cy="1258887"/>
        </a:xfrm>
        <a:prstGeom prst="trapezoid">
          <a:avLst>
            <a:gd name="adj" fmla="val 1120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n-US" sz="6100" kern="1200" dirty="0"/>
            <a:t>Integration</a:t>
          </a:r>
        </a:p>
      </dsp:txBody>
      <dsp:txXfrm>
        <a:off x="2396939" y="1258887"/>
        <a:ext cx="3665908" cy="1258887"/>
      </dsp:txXfrm>
    </dsp:sp>
    <dsp:sp modelId="{B63D5F10-AA63-D040-98AE-BB7BE8F6592E}">
      <dsp:nvSpPr>
        <dsp:cNvPr id="0" name=""/>
        <dsp:cNvSpPr/>
      </dsp:nvSpPr>
      <dsp:spPr>
        <a:xfrm>
          <a:off x="0" y="2517774"/>
          <a:ext cx="8459788" cy="1258887"/>
        </a:xfrm>
        <a:prstGeom prst="trapezoid">
          <a:avLst>
            <a:gd name="adj" fmla="val 11200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r>
            <a:rPr lang="en-US" sz="6100" kern="1200" dirty="0"/>
            <a:t>Unit</a:t>
          </a:r>
        </a:p>
      </dsp:txBody>
      <dsp:txXfrm>
        <a:off x="1480462" y="2517774"/>
        <a:ext cx="5498862" cy="1258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5D5CF-9A30-C642-8E10-CA5EEB8F384F}">
      <dsp:nvSpPr>
        <dsp:cNvPr id="0" name=""/>
        <dsp:cNvSpPr/>
      </dsp:nvSpPr>
      <dsp:spPr>
        <a:xfrm rot="10800000">
          <a:off x="0" y="0"/>
          <a:ext cx="3138486" cy="1060450"/>
        </a:xfrm>
        <a:prstGeom prst="trapezoid">
          <a:avLst>
            <a:gd name="adj" fmla="val 493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E2E</a:t>
          </a:r>
        </a:p>
      </dsp:txBody>
      <dsp:txXfrm rot="-10800000">
        <a:off x="549235" y="0"/>
        <a:ext cx="2040016" cy="1060450"/>
      </dsp:txXfrm>
    </dsp:sp>
    <dsp:sp modelId="{1AF4BF59-7DC8-104B-AE51-830C38FF2A4C}">
      <dsp:nvSpPr>
        <dsp:cNvPr id="0" name=""/>
        <dsp:cNvSpPr/>
      </dsp:nvSpPr>
      <dsp:spPr>
        <a:xfrm rot="10800000">
          <a:off x="523081" y="1060450"/>
          <a:ext cx="2092324" cy="1060450"/>
        </a:xfrm>
        <a:prstGeom prst="trapezoid">
          <a:avLst>
            <a:gd name="adj" fmla="val 4932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Integration</a:t>
          </a:r>
        </a:p>
      </dsp:txBody>
      <dsp:txXfrm rot="-10800000">
        <a:off x="889237" y="1060450"/>
        <a:ext cx="1360011" cy="1060450"/>
      </dsp:txXfrm>
    </dsp:sp>
    <dsp:sp modelId="{35B7BB35-4E4D-BB47-B37C-6BBFE93A725B}">
      <dsp:nvSpPr>
        <dsp:cNvPr id="0" name=""/>
        <dsp:cNvSpPr/>
      </dsp:nvSpPr>
      <dsp:spPr>
        <a:xfrm rot="10800000">
          <a:off x="1046162" y="2120900"/>
          <a:ext cx="1046162" cy="1060450"/>
        </a:xfrm>
        <a:prstGeom prst="trapezoid">
          <a:avLst>
            <a:gd name="adj"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Unit</a:t>
          </a:r>
        </a:p>
      </dsp:txBody>
      <dsp:txXfrm rot="-10800000">
        <a:off x="1046162" y="2120900"/>
        <a:ext cx="1046162" cy="10604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26/9/2022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26/9/2022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4bd50f91f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4bd50f91f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748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should be the granularity of testing?</a:t>
            </a:r>
          </a:p>
          <a:p>
            <a:endParaRPr lang="en-AU" dirty="0"/>
          </a:p>
          <a:p>
            <a:r>
              <a:rPr lang="en-AU" dirty="0"/>
              <a:t>Functions? Classes? Modules? Features? Software design? Software architecture?</a:t>
            </a:r>
          </a:p>
          <a:p>
            <a:endParaRPr lang="en-AU" dirty="0"/>
          </a:p>
          <a:p>
            <a:r>
              <a:rPr lang="en-AU" dirty="0"/>
              <a:t>Code? Data? Scripts? Other artifacts?</a:t>
            </a:r>
          </a:p>
          <a:p>
            <a:endParaRPr lang="en-AU" dirty="0"/>
          </a:p>
          <a:p>
            <a:r>
              <a:rPr lang="en-AU" dirty="0"/>
              <a:t>Can we test requirements / specification?</a:t>
            </a:r>
          </a:p>
        </p:txBody>
      </p:sp>
      <p:sp>
        <p:nvSpPr>
          <p:cNvPr id="4" name="Slide Number Placeholder 3"/>
          <p:cNvSpPr>
            <a:spLocks noGrp="1"/>
          </p:cNvSpPr>
          <p:nvPr>
            <p:ph type="sldNum" sz="quarter" idx="5"/>
          </p:nvPr>
        </p:nvSpPr>
        <p:spPr/>
        <p:txBody>
          <a:bodyPr/>
          <a:lstStyle/>
          <a:p>
            <a:fld id="{10A29E61-899D-4DEC-B2DA-C928176A27CF}" type="slidenum">
              <a:rPr lang="en-AU" smtClean="0"/>
              <a:t>70</a:t>
            </a:fld>
            <a:endParaRPr lang="en-AU"/>
          </a:p>
        </p:txBody>
      </p:sp>
    </p:spTree>
    <p:extLst>
      <p:ext uri="{BB962C8B-B14F-4D97-AF65-F5344CB8AC3E}">
        <p14:creationId xmlns:p14="http://schemas.microsoft.com/office/powerpoint/2010/main" val="4209999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testing is white box</a:t>
            </a:r>
          </a:p>
          <a:p>
            <a:r>
              <a:rPr lang="en-US" dirty="0"/>
              <a:t>System testing is black box</a:t>
            </a:r>
          </a:p>
          <a:p>
            <a:r>
              <a:rPr lang="en-US" dirty="0"/>
              <a:t>Integration testing blurs the line and sometimes hard to define</a:t>
            </a:r>
          </a:p>
          <a:p>
            <a:r>
              <a:rPr lang="en-US" dirty="0"/>
              <a:t>Unit on single process (no I/O), integration on single node (no network), E2E can be distributed but that’s costly</a:t>
            </a:r>
          </a:p>
          <a:p>
            <a:r>
              <a:rPr lang="en-US" dirty="0"/>
              <a:t>Testing in production provides real data but comes with risks</a:t>
            </a:r>
          </a:p>
        </p:txBody>
      </p:sp>
    </p:spTree>
    <p:extLst>
      <p:ext uri="{BB962C8B-B14F-4D97-AF65-F5344CB8AC3E}">
        <p14:creationId xmlns:p14="http://schemas.microsoft.com/office/powerpoint/2010/main" val="3572690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testing is white box</a:t>
            </a:r>
          </a:p>
          <a:p>
            <a:r>
              <a:rPr lang="en-US" dirty="0"/>
              <a:t>System testing is black box</a:t>
            </a:r>
          </a:p>
          <a:p>
            <a:r>
              <a:rPr lang="en-US" dirty="0"/>
              <a:t>Integration testing blurs the line and sometimes hard to define</a:t>
            </a:r>
          </a:p>
          <a:p>
            <a:r>
              <a:rPr lang="en-US" dirty="0"/>
              <a:t>Unit on single process (no I/O), integration on single node (no network), E2E can be distributed but that’s costly</a:t>
            </a:r>
          </a:p>
          <a:p>
            <a:r>
              <a:rPr lang="en-US" dirty="0"/>
              <a:t>Testing in production provides real data but comes with risks</a:t>
            </a:r>
          </a:p>
        </p:txBody>
      </p:sp>
    </p:spTree>
    <p:extLst>
      <p:ext uri="{BB962C8B-B14F-4D97-AF65-F5344CB8AC3E}">
        <p14:creationId xmlns:p14="http://schemas.microsoft.com/office/powerpoint/2010/main" val="316843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Right side is an anti-pattern: easier to write E2E tests, but they are slow and takes longer for defects to be identified and debugged</a:t>
            </a:r>
          </a:p>
          <a:p>
            <a:pPr marL="158750" indent="0">
              <a:buNone/>
            </a:pPr>
            <a:r>
              <a:rPr lang="en-US" dirty="0"/>
              <a:t>Also bad: hourglass shape (lots of E2E and unit tests but few integration tests)</a:t>
            </a:r>
          </a:p>
          <a:p>
            <a:pPr marL="158750" indent="0">
              <a:buNone/>
            </a:pPr>
            <a:r>
              <a:rPr lang="en-US" dirty="0"/>
              <a:t>Left side is good: Lots of unit tests, </a:t>
            </a:r>
          </a:p>
        </p:txBody>
      </p:sp>
    </p:spTree>
    <p:extLst>
      <p:ext uri="{BB962C8B-B14F-4D97-AF65-F5344CB8AC3E}">
        <p14:creationId xmlns:p14="http://schemas.microsoft.com/office/powerpoint/2010/main" val="256234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quality of test inputs</a:t>
            </a:r>
          </a:p>
          <a:p>
            <a:r>
              <a:rPr lang="en-US" dirty="0"/>
              <a:t>Track fuzzing progress</a:t>
            </a:r>
          </a:p>
          <a:p>
            <a:r>
              <a:rPr lang="en-US" dirty="0"/>
              <a:t>Use as guide for tuning heuristics (more seeds, better mutations, etc.)</a:t>
            </a:r>
          </a:p>
          <a:p>
            <a:r>
              <a:rPr lang="en-US" dirty="0"/>
              <a:t>Tools: </a:t>
            </a:r>
            <a:r>
              <a:rPr lang="en-US" dirty="0" err="1"/>
              <a:t>gcov</a:t>
            </a:r>
            <a:r>
              <a:rPr lang="en-US" dirty="0"/>
              <a:t>, </a:t>
            </a:r>
            <a:r>
              <a:rPr lang="en-US" dirty="0" err="1"/>
              <a:t>lcov</a:t>
            </a:r>
            <a:endParaRPr lang="en-US" dirty="0"/>
          </a:p>
          <a:p>
            <a:r>
              <a:rPr lang="en-US" dirty="0"/>
              <a:t>Granularity: line coverage, </a:t>
            </a:r>
            <a:r>
              <a:rPr lang="en-US" dirty="0" err="1"/>
              <a:t>stmt</a:t>
            </a:r>
            <a:r>
              <a:rPr lang="en-US" dirty="0"/>
              <a:t> coverage, branch coverage</a:t>
            </a:r>
          </a:p>
          <a:p>
            <a:endParaRPr lang="en-US" dirty="0"/>
          </a:p>
        </p:txBody>
      </p:sp>
      <p:sp>
        <p:nvSpPr>
          <p:cNvPr id="4" name="Slide Number Placeholder 3"/>
          <p:cNvSpPr>
            <a:spLocks noGrp="1"/>
          </p:cNvSpPr>
          <p:nvPr>
            <p:ph type="sldNum" sz="quarter" idx="5"/>
          </p:nvPr>
        </p:nvSpPr>
        <p:spPr/>
        <p:txBody>
          <a:bodyPr/>
          <a:lstStyle/>
          <a:p>
            <a:fld id="{8F8AC7D9-3B4B-9442-A3D4-FD1768BCFD89}" type="slidenum">
              <a:rPr lang="en-US" smtClean="0"/>
              <a:t>76</a:t>
            </a:fld>
            <a:endParaRPr lang="en-US"/>
          </a:p>
        </p:txBody>
      </p:sp>
    </p:spTree>
    <p:extLst>
      <p:ext uri="{BB962C8B-B14F-4D97-AF65-F5344CB8AC3E}">
        <p14:creationId xmlns:p14="http://schemas.microsoft.com/office/powerpoint/2010/main" val="1924705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measure coverage on</a:t>
            </a:r>
            <a:r>
              <a:rPr lang="en-US" baseline="0" dirty="0"/>
              <a:t> </a:t>
            </a:r>
            <a:r>
              <a:rPr lang="en-US" dirty="0"/>
              <a:t>any artifact produced during</a:t>
            </a:r>
            <a:r>
              <a:rPr lang="en-US" baseline="0" dirty="0"/>
              <a:t> </a:t>
            </a:r>
            <a:r>
              <a:rPr lang="en-US" dirty="0"/>
              <a:t>software development, e.g.,</a:t>
            </a:r>
            <a:r>
              <a:rPr lang="en-US" baseline="0" dirty="0"/>
              <a:t> </a:t>
            </a:r>
            <a:r>
              <a:rPr lang="en-US" dirty="0"/>
              <a:t>structural coverage of source</a:t>
            </a:r>
            <a:r>
              <a:rPr lang="en-US" baseline="0" dirty="0"/>
              <a:t> </a:t>
            </a:r>
            <a:r>
              <a:rPr lang="en-US" dirty="0"/>
              <a:t>code, coverage of input space,</a:t>
            </a:r>
            <a:r>
              <a:rPr lang="en-US" baseline="0" dirty="0"/>
              <a:t> </a:t>
            </a:r>
            <a:r>
              <a:rPr lang="en-US" dirty="0"/>
              <a:t>coverage of complex inputs -</a:t>
            </a:r>
            <a:r>
              <a:rPr lang="en-US" baseline="0" dirty="0"/>
              <a:t> </a:t>
            </a:r>
            <a:r>
              <a:rPr lang="en-US" dirty="0"/>
              <a:t>e.g., grammar based, coverage</a:t>
            </a:r>
            <a:r>
              <a:rPr lang="en-US" baseline="0" dirty="0"/>
              <a:t> </a:t>
            </a:r>
            <a:r>
              <a:rPr lang="en-US" dirty="0"/>
              <a:t>of specification, coverage of test</a:t>
            </a:r>
            <a:r>
              <a:rPr lang="en-US" baseline="0" dirty="0"/>
              <a:t> </a:t>
            </a:r>
            <a:r>
              <a:rPr lang="en-US" dirty="0"/>
              <a:t>models, coverage of</a:t>
            </a:r>
            <a:r>
              <a:rPr lang="en-US" baseline="0" dirty="0"/>
              <a:t> </a:t>
            </a:r>
            <a:r>
              <a:rPr lang="en-US" dirty="0"/>
              <a:t>requirements, coverage of GUI</a:t>
            </a:r>
            <a:r>
              <a:rPr lang="en-US" baseline="0" dirty="0"/>
              <a:t> </a:t>
            </a:r>
            <a:r>
              <a:rPr lang="en-US" dirty="0"/>
              <a:t>elements, ...EXAMPLES THAT YOU REMEMBER?</a:t>
            </a:r>
          </a:p>
        </p:txBody>
      </p:sp>
      <p:sp>
        <p:nvSpPr>
          <p:cNvPr id="4" name="Slide Number Placeholder 3"/>
          <p:cNvSpPr>
            <a:spLocks noGrp="1"/>
          </p:cNvSpPr>
          <p:nvPr>
            <p:ph type="sldNum" sz="quarter" idx="10"/>
          </p:nvPr>
        </p:nvSpPr>
        <p:spPr/>
        <p:txBody>
          <a:bodyPr/>
          <a:lstStyle/>
          <a:p>
            <a:fld id="{55B7E8F5-7DCC-4C86-9548-4535CE19A0AC}" type="slidenum">
              <a:rPr lang="en-US" smtClean="0"/>
              <a:pPr/>
              <a:t>77</a:t>
            </a:fld>
            <a:endParaRPr lang="en-US"/>
          </a:p>
        </p:txBody>
      </p:sp>
    </p:spTree>
    <p:extLst>
      <p:ext uri="{BB962C8B-B14F-4D97-AF65-F5344CB8AC3E}">
        <p14:creationId xmlns:p14="http://schemas.microsoft.com/office/powerpoint/2010/main" val="2751873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testing a button click on a web page or other GUI app will probably run 10s of thousands of code (e.g. browser, JS, or Android app framework)</a:t>
            </a:r>
          </a:p>
        </p:txBody>
      </p:sp>
    </p:spTree>
    <p:extLst>
      <p:ext uri="{BB962C8B-B14F-4D97-AF65-F5344CB8AC3E}">
        <p14:creationId xmlns:p14="http://schemas.microsoft.com/office/powerpoint/2010/main" val="398576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rgbClr val="2FFF12"/>
                </a:solidFill>
                <a:effectLst/>
                <a:latin typeface="Monaco" pitchFamily="2" charset="77"/>
              </a:rPr>
              <a:t>import </a:t>
            </a:r>
            <a:r>
              <a:rPr lang="en-AU" dirty="0" err="1">
                <a:solidFill>
                  <a:srgbClr val="2FFF12"/>
                </a:solidFill>
                <a:effectLst/>
                <a:latin typeface="Monaco" pitchFamily="2" charset="77"/>
              </a:rPr>
              <a:t>org.junit.jupiter.api</a:t>
            </a:r>
            <a:r>
              <a:rPr lang="en-AU" dirty="0">
                <a:solidFill>
                  <a:srgbClr val="2FFF12"/>
                </a:solidFill>
                <a:effectLst/>
                <a:latin typeface="Monaco" pitchFamily="2" charset="77"/>
              </a:rPr>
              <a:t>.*;</a:t>
            </a:r>
          </a:p>
          <a:p>
            <a:r>
              <a:rPr lang="en-AU" dirty="0">
                <a:solidFill>
                  <a:srgbClr val="2FFF12"/>
                </a:solidFill>
                <a:effectLst/>
                <a:latin typeface="Monaco" pitchFamily="2" charset="77"/>
              </a:rPr>
              <a:t>import static </a:t>
            </a:r>
            <a:r>
              <a:rPr lang="en-AU" dirty="0" err="1">
                <a:solidFill>
                  <a:srgbClr val="2FFF12"/>
                </a:solidFill>
                <a:effectLst/>
                <a:latin typeface="Monaco" pitchFamily="2" charset="77"/>
              </a:rPr>
              <a:t>org.junit.jupiter.api.Assertions</a:t>
            </a:r>
            <a:r>
              <a:rPr lang="en-AU" dirty="0">
                <a:solidFill>
                  <a:srgbClr val="2FFF12"/>
                </a:solidFill>
                <a:effectLst/>
                <a:latin typeface="Monaco" pitchFamily="2" charset="77"/>
              </a:rPr>
              <a:t>.*;</a:t>
            </a:r>
          </a:p>
          <a:p>
            <a:br>
              <a:rPr lang="en-AU" dirty="0">
                <a:solidFill>
                  <a:srgbClr val="2FFF12"/>
                </a:solidFill>
                <a:effectLst/>
                <a:latin typeface="Monaco" pitchFamily="2" charset="77"/>
              </a:rPr>
            </a:br>
            <a:endParaRPr lang="en-AU" dirty="0">
              <a:solidFill>
                <a:srgbClr val="2FFF12"/>
              </a:solidFill>
              <a:effectLst/>
              <a:latin typeface="Monaco" pitchFamily="2" charset="77"/>
            </a:endParaRPr>
          </a:p>
          <a:p>
            <a:r>
              <a:rPr lang="en-AU" dirty="0">
                <a:solidFill>
                  <a:srgbClr val="2FFF12"/>
                </a:solidFill>
                <a:effectLst/>
                <a:latin typeface="Monaco" pitchFamily="2" charset="77"/>
              </a:rPr>
              <a:t>import </a:t>
            </a:r>
            <a:r>
              <a:rPr lang="en-AU" dirty="0" err="1">
                <a:solidFill>
                  <a:srgbClr val="2FFF12"/>
                </a:solidFill>
                <a:effectLst/>
                <a:latin typeface="Monaco" pitchFamily="2" charset="77"/>
              </a:rPr>
              <a:t>java.util</a:t>
            </a:r>
            <a:r>
              <a:rPr lang="en-AU" dirty="0">
                <a:solidFill>
                  <a:srgbClr val="2FFF12"/>
                </a:solidFill>
                <a:effectLst/>
                <a:latin typeface="Monaco" pitchFamily="2" charset="77"/>
              </a:rPr>
              <a:t>.*;</a:t>
            </a:r>
          </a:p>
          <a:p>
            <a:br>
              <a:rPr lang="en-AU" dirty="0">
                <a:solidFill>
                  <a:srgbClr val="2FFF12"/>
                </a:solidFill>
                <a:effectLst/>
                <a:latin typeface="Monaco" pitchFamily="2" charset="77"/>
              </a:rPr>
            </a:br>
            <a:endParaRPr lang="en-AU" dirty="0">
              <a:solidFill>
                <a:srgbClr val="2FFF12"/>
              </a:solidFill>
              <a:effectLst/>
              <a:latin typeface="Monaco" pitchFamily="2" charset="77"/>
            </a:endParaRPr>
          </a:p>
          <a:p>
            <a:r>
              <a:rPr lang="en-AU" dirty="0">
                <a:solidFill>
                  <a:srgbClr val="2FFF12"/>
                </a:solidFill>
                <a:effectLst/>
                <a:latin typeface="Monaco" pitchFamily="2" charset="77"/>
              </a:rPr>
              <a:t>public class Tester {</a:t>
            </a:r>
          </a:p>
          <a:p>
            <a:r>
              <a:rPr lang="en-AU" dirty="0">
                <a:solidFill>
                  <a:srgbClr val="2FFF12"/>
                </a:solidFill>
                <a:effectLst/>
                <a:latin typeface="Monaco" pitchFamily="2" charset="77"/>
              </a:rPr>
              <a:t>    @Test</a:t>
            </a:r>
          </a:p>
          <a:p>
            <a:r>
              <a:rPr lang="en-AU" dirty="0">
                <a:solidFill>
                  <a:srgbClr val="2FFF12"/>
                </a:solidFill>
                <a:effectLst/>
                <a:latin typeface="Monaco" pitchFamily="2" charset="77"/>
              </a:rPr>
              <a:t>    public void </a:t>
            </a:r>
            <a:r>
              <a:rPr lang="en-AU" dirty="0" err="1">
                <a:solidFill>
                  <a:srgbClr val="2FFF12"/>
                </a:solidFill>
                <a:effectLst/>
                <a:latin typeface="Monaco" pitchFamily="2" charset="77"/>
              </a:rPr>
              <a:t>testSort</a:t>
            </a:r>
            <a:r>
              <a:rPr lang="en-AU" dirty="0">
                <a:solidFill>
                  <a:srgbClr val="2FFF12"/>
                </a:solidFill>
                <a:effectLst/>
                <a:latin typeface="Monaco" pitchFamily="2" charset="77"/>
              </a:rPr>
              <a:t>() {</a:t>
            </a:r>
          </a:p>
          <a:p>
            <a:r>
              <a:rPr lang="en-AU" dirty="0">
                <a:solidFill>
                  <a:srgbClr val="2FFF12"/>
                </a:solidFill>
                <a:effectLst/>
                <a:latin typeface="Monaco" pitchFamily="2" charset="77"/>
              </a:rPr>
              <a:t>        int[] input = {8, 16, 15, 4, 42, 23};</a:t>
            </a:r>
          </a:p>
          <a:p>
            <a:r>
              <a:rPr lang="en-AU" dirty="0">
                <a:solidFill>
                  <a:srgbClr val="2FFF12"/>
                </a:solidFill>
                <a:effectLst/>
                <a:latin typeface="Monaco" pitchFamily="2" charset="77"/>
              </a:rPr>
              <a:t>        int[] output = {4, 8, 15, 16, 23, 42};</a:t>
            </a:r>
          </a:p>
          <a:p>
            <a:r>
              <a:rPr lang="en-AU" dirty="0">
                <a:solidFill>
                  <a:srgbClr val="2FFF12"/>
                </a:solidFill>
                <a:effectLst/>
                <a:latin typeface="Monaco" pitchFamily="2" charset="77"/>
              </a:rPr>
              <a:t>        </a:t>
            </a:r>
            <a:r>
              <a:rPr lang="en-AU" dirty="0" err="1">
                <a:solidFill>
                  <a:srgbClr val="2FFF12"/>
                </a:solidFill>
                <a:effectLst/>
                <a:latin typeface="Monaco" pitchFamily="2" charset="77"/>
              </a:rPr>
              <a:t>assertArrayEquals</a:t>
            </a:r>
            <a:r>
              <a:rPr lang="en-AU" dirty="0">
                <a:solidFill>
                  <a:srgbClr val="2FFF12"/>
                </a:solidFill>
                <a:effectLst/>
                <a:latin typeface="Monaco" pitchFamily="2" charset="77"/>
              </a:rPr>
              <a:t>(sort(input), output);</a:t>
            </a:r>
          </a:p>
          <a:p>
            <a:r>
              <a:rPr lang="en-AU" dirty="0">
                <a:solidFill>
                  <a:srgbClr val="2FFF12"/>
                </a:solidFill>
                <a:effectLst/>
                <a:latin typeface="Monaco" pitchFamily="2" charset="77"/>
              </a:rPr>
              <a:t>    }</a:t>
            </a:r>
          </a:p>
          <a:p>
            <a:br>
              <a:rPr lang="en-AU" dirty="0">
                <a:solidFill>
                  <a:srgbClr val="2FFF12"/>
                </a:solidFill>
                <a:effectLst/>
                <a:latin typeface="Monaco" pitchFamily="2" charset="77"/>
              </a:rPr>
            </a:br>
            <a:endParaRPr lang="en-AU" dirty="0">
              <a:solidFill>
                <a:srgbClr val="2FFF12"/>
              </a:solidFill>
              <a:effectLst/>
              <a:latin typeface="Monaco" pitchFamily="2" charset="77"/>
            </a:endParaRPr>
          </a:p>
          <a:p>
            <a:r>
              <a:rPr lang="en-AU" dirty="0">
                <a:solidFill>
                  <a:srgbClr val="2FFF12"/>
                </a:solidFill>
                <a:effectLst/>
                <a:latin typeface="Monaco" pitchFamily="2" charset="77"/>
              </a:rPr>
              <a:t>    int[] sort(int[] </a:t>
            </a:r>
            <a:r>
              <a:rPr lang="en-AU" dirty="0" err="1">
                <a:solidFill>
                  <a:srgbClr val="2FFF12"/>
                </a:solidFill>
                <a:effectLst/>
                <a:latin typeface="Monaco" pitchFamily="2" charset="77"/>
              </a:rPr>
              <a:t>args</a:t>
            </a:r>
            <a:r>
              <a:rPr lang="en-AU" dirty="0">
                <a:solidFill>
                  <a:srgbClr val="2FFF12"/>
                </a:solidFill>
                <a:effectLst/>
                <a:latin typeface="Monaco" pitchFamily="2" charset="77"/>
              </a:rPr>
              <a:t>) {</a:t>
            </a:r>
          </a:p>
          <a:p>
            <a:r>
              <a:rPr lang="en-AU" dirty="0">
                <a:solidFill>
                  <a:srgbClr val="2FFF12"/>
                </a:solidFill>
                <a:effectLst/>
                <a:latin typeface="Monaco" pitchFamily="2" charset="77"/>
              </a:rPr>
              <a:t>        List&lt;Integer&gt; in = new </a:t>
            </a:r>
            <a:r>
              <a:rPr lang="en-AU" dirty="0" err="1">
                <a:solidFill>
                  <a:srgbClr val="2FFF12"/>
                </a:solidFill>
                <a:effectLst/>
                <a:latin typeface="Monaco" pitchFamily="2" charset="77"/>
              </a:rPr>
              <a:t>ArrayList</a:t>
            </a:r>
            <a:r>
              <a:rPr lang="en-AU" dirty="0">
                <a:solidFill>
                  <a:srgbClr val="2FFF12"/>
                </a:solidFill>
                <a:effectLst/>
                <a:latin typeface="Monaco" pitchFamily="2" charset="77"/>
              </a:rPr>
              <a:t>();</a:t>
            </a:r>
          </a:p>
          <a:p>
            <a:r>
              <a:rPr lang="en-AU" dirty="0">
                <a:solidFill>
                  <a:srgbClr val="2FFF12"/>
                </a:solidFill>
                <a:effectLst/>
                <a:latin typeface="Monaco" pitchFamily="2" charset="77"/>
              </a:rPr>
              <a:t>        for (int </a:t>
            </a:r>
            <a:r>
              <a:rPr lang="en-AU" dirty="0" err="1">
                <a:solidFill>
                  <a:srgbClr val="2FFF12"/>
                </a:solidFill>
                <a:effectLst/>
                <a:latin typeface="Monaco" pitchFamily="2" charset="77"/>
              </a:rPr>
              <a:t>i</a:t>
            </a:r>
            <a:r>
              <a:rPr lang="en-AU" dirty="0">
                <a:solidFill>
                  <a:srgbClr val="2FFF12"/>
                </a:solidFill>
                <a:effectLst/>
                <a:latin typeface="Monaco" pitchFamily="2" charset="77"/>
              </a:rPr>
              <a:t> : </a:t>
            </a:r>
            <a:r>
              <a:rPr lang="en-AU" dirty="0" err="1">
                <a:solidFill>
                  <a:srgbClr val="2FFF12"/>
                </a:solidFill>
                <a:effectLst/>
                <a:latin typeface="Monaco" pitchFamily="2" charset="77"/>
              </a:rPr>
              <a:t>args</a:t>
            </a:r>
            <a:r>
              <a:rPr lang="en-AU" dirty="0">
                <a:solidFill>
                  <a:srgbClr val="2FFF12"/>
                </a:solidFill>
                <a:effectLst/>
                <a:latin typeface="Monaco" pitchFamily="2" charset="77"/>
              </a:rPr>
              <a:t>) </a:t>
            </a:r>
            <a:r>
              <a:rPr lang="en-AU" dirty="0" err="1">
                <a:solidFill>
                  <a:srgbClr val="2FFF12"/>
                </a:solidFill>
                <a:effectLst/>
                <a:latin typeface="Monaco" pitchFamily="2" charset="77"/>
              </a:rPr>
              <a:t>in.add</a:t>
            </a:r>
            <a:r>
              <a:rPr lang="en-AU" dirty="0">
                <a:solidFill>
                  <a:srgbClr val="2FFF12"/>
                </a:solidFill>
                <a:effectLst/>
                <a:latin typeface="Monaco" pitchFamily="2" charset="77"/>
              </a:rPr>
              <a:t>(</a:t>
            </a:r>
            <a:r>
              <a:rPr lang="en-AU" dirty="0" err="1">
                <a:solidFill>
                  <a:srgbClr val="2FFF12"/>
                </a:solidFill>
                <a:effectLst/>
                <a:latin typeface="Monaco" pitchFamily="2" charset="77"/>
              </a:rPr>
              <a:t>i</a:t>
            </a:r>
            <a:r>
              <a:rPr lang="en-AU" dirty="0">
                <a:solidFill>
                  <a:srgbClr val="2FFF12"/>
                </a:solidFill>
                <a:effectLst/>
                <a:latin typeface="Monaco" pitchFamily="2" charset="77"/>
              </a:rPr>
              <a:t>);</a:t>
            </a:r>
          </a:p>
          <a:p>
            <a:r>
              <a:rPr lang="en-AU" dirty="0">
                <a:solidFill>
                  <a:srgbClr val="2FFF12"/>
                </a:solidFill>
                <a:effectLst/>
                <a:latin typeface="Monaco" pitchFamily="2" charset="77"/>
              </a:rPr>
              <a:t>        </a:t>
            </a:r>
            <a:r>
              <a:rPr lang="en-AU" dirty="0" err="1">
                <a:solidFill>
                  <a:srgbClr val="2FFF12"/>
                </a:solidFill>
                <a:effectLst/>
                <a:latin typeface="Monaco" pitchFamily="2" charset="77"/>
              </a:rPr>
              <a:t>Collections.sort</a:t>
            </a:r>
            <a:r>
              <a:rPr lang="en-AU" dirty="0">
                <a:solidFill>
                  <a:srgbClr val="2FFF12"/>
                </a:solidFill>
                <a:effectLst/>
                <a:latin typeface="Monaco" pitchFamily="2" charset="77"/>
              </a:rPr>
              <a:t>(in);</a:t>
            </a:r>
          </a:p>
          <a:p>
            <a:r>
              <a:rPr lang="en-AU" dirty="0">
                <a:solidFill>
                  <a:srgbClr val="2FFF12"/>
                </a:solidFill>
                <a:effectLst/>
                <a:latin typeface="Monaco" pitchFamily="2" charset="77"/>
              </a:rPr>
              <a:t>        int[] out = new int[</a:t>
            </a:r>
            <a:r>
              <a:rPr lang="en-AU" dirty="0" err="1">
                <a:solidFill>
                  <a:srgbClr val="2FFF12"/>
                </a:solidFill>
                <a:effectLst/>
                <a:latin typeface="Monaco" pitchFamily="2" charset="77"/>
              </a:rPr>
              <a:t>args.length</a:t>
            </a:r>
            <a:r>
              <a:rPr lang="en-AU" dirty="0">
                <a:solidFill>
                  <a:srgbClr val="2FFF12"/>
                </a:solidFill>
                <a:effectLst/>
                <a:latin typeface="Monaco" pitchFamily="2" charset="77"/>
              </a:rPr>
              <a:t>];</a:t>
            </a:r>
          </a:p>
          <a:p>
            <a:r>
              <a:rPr lang="en-AU" dirty="0">
                <a:solidFill>
                  <a:srgbClr val="2FFF12"/>
                </a:solidFill>
                <a:effectLst/>
                <a:latin typeface="Monaco" pitchFamily="2" charset="77"/>
              </a:rPr>
              <a:t>        for (int </a:t>
            </a:r>
            <a:r>
              <a:rPr lang="en-AU" dirty="0" err="1">
                <a:solidFill>
                  <a:srgbClr val="2FFF12"/>
                </a:solidFill>
                <a:effectLst/>
                <a:latin typeface="Monaco" pitchFamily="2" charset="77"/>
              </a:rPr>
              <a:t>i</a:t>
            </a:r>
            <a:r>
              <a:rPr lang="en-AU" dirty="0">
                <a:solidFill>
                  <a:srgbClr val="2FFF12"/>
                </a:solidFill>
                <a:effectLst/>
                <a:latin typeface="Monaco" pitchFamily="2" charset="77"/>
              </a:rPr>
              <a:t> = 0; </a:t>
            </a:r>
            <a:r>
              <a:rPr lang="en-AU" dirty="0" err="1">
                <a:solidFill>
                  <a:srgbClr val="2FFF12"/>
                </a:solidFill>
                <a:effectLst/>
                <a:latin typeface="Monaco" pitchFamily="2" charset="77"/>
              </a:rPr>
              <a:t>i</a:t>
            </a:r>
            <a:r>
              <a:rPr lang="en-AU" dirty="0">
                <a:solidFill>
                  <a:srgbClr val="2FFF12"/>
                </a:solidFill>
                <a:effectLst/>
                <a:latin typeface="Monaco" pitchFamily="2" charset="77"/>
              </a:rPr>
              <a:t> &lt; </a:t>
            </a:r>
            <a:r>
              <a:rPr lang="en-AU" dirty="0" err="1">
                <a:solidFill>
                  <a:srgbClr val="2FFF12"/>
                </a:solidFill>
                <a:effectLst/>
                <a:latin typeface="Monaco" pitchFamily="2" charset="77"/>
              </a:rPr>
              <a:t>out.length</a:t>
            </a:r>
            <a:r>
              <a:rPr lang="en-AU" dirty="0">
                <a:solidFill>
                  <a:srgbClr val="2FFF12"/>
                </a:solidFill>
                <a:effectLst/>
                <a:latin typeface="Monaco" pitchFamily="2" charset="77"/>
              </a:rPr>
              <a:t>; </a:t>
            </a:r>
            <a:r>
              <a:rPr lang="en-AU" dirty="0" err="1">
                <a:solidFill>
                  <a:srgbClr val="2FFF12"/>
                </a:solidFill>
                <a:effectLst/>
                <a:latin typeface="Monaco" pitchFamily="2" charset="77"/>
              </a:rPr>
              <a:t>i</a:t>
            </a:r>
            <a:r>
              <a:rPr lang="en-AU" dirty="0">
                <a:solidFill>
                  <a:srgbClr val="2FFF12"/>
                </a:solidFill>
                <a:effectLst/>
                <a:latin typeface="Monaco" pitchFamily="2" charset="77"/>
              </a:rPr>
              <a:t>++) out[</a:t>
            </a:r>
            <a:r>
              <a:rPr lang="en-AU" dirty="0" err="1">
                <a:solidFill>
                  <a:srgbClr val="2FFF12"/>
                </a:solidFill>
                <a:effectLst/>
                <a:latin typeface="Monaco" pitchFamily="2" charset="77"/>
              </a:rPr>
              <a:t>i</a:t>
            </a:r>
            <a:r>
              <a:rPr lang="en-AU" dirty="0">
                <a:solidFill>
                  <a:srgbClr val="2FFF12"/>
                </a:solidFill>
                <a:effectLst/>
                <a:latin typeface="Monaco" pitchFamily="2" charset="77"/>
              </a:rPr>
              <a:t>] = </a:t>
            </a:r>
            <a:r>
              <a:rPr lang="en-AU" dirty="0" err="1">
                <a:solidFill>
                  <a:srgbClr val="2FFF12"/>
                </a:solidFill>
                <a:effectLst/>
                <a:latin typeface="Monaco" pitchFamily="2" charset="77"/>
              </a:rPr>
              <a:t>in.get</a:t>
            </a:r>
            <a:r>
              <a:rPr lang="en-AU" dirty="0">
                <a:solidFill>
                  <a:srgbClr val="2FFF12"/>
                </a:solidFill>
                <a:effectLst/>
                <a:latin typeface="Monaco" pitchFamily="2" charset="77"/>
              </a:rPr>
              <a:t>(</a:t>
            </a:r>
            <a:r>
              <a:rPr lang="en-AU" dirty="0" err="1">
                <a:solidFill>
                  <a:srgbClr val="2FFF12"/>
                </a:solidFill>
                <a:effectLst/>
                <a:latin typeface="Monaco" pitchFamily="2" charset="77"/>
              </a:rPr>
              <a:t>i</a:t>
            </a:r>
            <a:r>
              <a:rPr lang="en-AU" dirty="0">
                <a:solidFill>
                  <a:srgbClr val="2FFF12"/>
                </a:solidFill>
                <a:effectLst/>
                <a:latin typeface="Monaco" pitchFamily="2" charset="77"/>
              </a:rPr>
              <a:t>); </a:t>
            </a:r>
          </a:p>
          <a:p>
            <a:r>
              <a:rPr lang="en-AU" dirty="0">
                <a:solidFill>
                  <a:srgbClr val="2FFF12"/>
                </a:solidFill>
                <a:effectLst/>
                <a:latin typeface="Monaco" pitchFamily="2" charset="77"/>
              </a:rPr>
              <a:t>        return out;</a:t>
            </a:r>
          </a:p>
          <a:p>
            <a:r>
              <a:rPr lang="en-AU" dirty="0">
                <a:solidFill>
                  <a:srgbClr val="2FFF12"/>
                </a:solidFill>
                <a:effectLst/>
                <a:latin typeface="Monaco" pitchFamily="2" charset="77"/>
              </a:rPr>
              <a:t>    }</a:t>
            </a:r>
          </a:p>
          <a:p>
            <a:r>
              <a:rPr lang="en-AU" dirty="0">
                <a:solidFill>
                  <a:srgbClr val="2FFF12"/>
                </a:solidFill>
                <a:effectLst/>
                <a:latin typeface="Monaco" pitchFamily="2" charset="77"/>
              </a:rPr>
              <a:t>}</a:t>
            </a:r>
          </a:p>
          <a:p>
            <a:endParaRPr lang="en-AU" dirty="0"/>
          </a:p>
          <a:p>
            <a:r>
              <a:rPr lang="en-AU" dirty="0" err="1">
                <a:solidFill>
                  <a:srgbClr val="2FFF12"/>
                </a:solidFill>
                <a:effectLst/>
                <a:latin typeface="Monaco" pitchFamily="2" charset="77"/>
              </a:rPr>
              <a:t>alex@kanga</a:t>
            </a:r>
            <a:r>
              <a:rPr lang="en-AU" dirty="0">
                <a:solidFill>
                  <a:srgbClr val="2FFF12"/>
                </a:solidFill>
                <a:effectLst/>
                <a:latin typeface="Monaco" pitchFamily="2" charset="77"/>
              </a:rPr>
              <a:t> </a:t>
            </a:r>
            <a:r>
              <a:rPr lang="en-AU" dirty="0" err="1">
                <a:solidFill>
                  <a:srgbClr val="2FFF12"/>
                </a:solidFill>
                <a:effectLst/>
                <a:latin typeface="Monaco" pitchFamily="2" charset="77"/>
              </a:rPr>
              <a:t>TestingExamples</a:t>
            </a:r>
            <a:r>
              <a:rPr lang="en-AU" dirty="0">
                <a:solidFill>
                  <a:srgbClr val="2FFF12"/>
                </a:solidFill>
                <a:effectLst/>
                <a:latin typeface="Monaco" pitchFamily="2" charset="77"/>
              </a:rPr>
              <a:t> % cat </a:t>
            </a:r>
            <a:r>
              <a:rPr lang="en-AU" dirty="0" err="1">
                <a:solidFill>
                  <a:srgbClr val="2FFF12"/>
                </a:solidFill>
                <a:effectLst/>
                <a:latin typeface="Monaco" pitchFamily="2" charset="77"/>
              </a:rPr>
              <a:t>compile.sh</a:t>
            </a:r>
            <a:r>
              <a:rPr lang="en-AU" dirty="0">
                <a:solidFill>
                  <a:srgbClr val="2FFF12"/>
                </a:solidFill>
                <a:effectLst/>
                <a:latin typeface="Monaco" pitchFamily="2" charset="77"/>
              </a:rPr>
              <a:t> </a:t>
            </a:r>
          </a:p>
          <a:p>
            <a:r>
              <a:rPr lang="en-AU" dirty="0">
                <a:solidFill>
                  <a:srgbClr val="2FFF12"/>
                </a:solidFill>
                <a:effectLst/>
                <a:latin typeface="Monaco" pitchFamily="2" charset="77"/>
              </a:rPr>
              <a:t>#!/bin/</a:t>
            </a:r>
            <a:r>
              <a:rPr lang="en-AU" dirty="0" err="1">
                <a:solidFill>
                  <a:srgbClr val="2FFF12"/>
                </a:solidFill>
                <a:effectLst/>
                <a:latin typeface="Monaco" pitchFamily="2" charset="77"/>
              </a:rPr>
              <a:t>sh</a:t>
            </a:r>
            <a:endParaRPr lang="en-AU" dirty="0">
              <a:solidFill>
                <a:srgbClr val="2FFF12"/>
              </a:solidFill>
              <a:effectLst/>
              <a:latin typeface="Monaco" pitchFamily="2" charset="77"/>
            </a:endParaRPr>
          </a:p>
          <a:p>
            <a:r>
              <a:rPr lang="en-AU" dirty="0" err="1">
                <a:solidFill>
                  <a:srgbClr val="2FFF12"/>
                </a:solidFill>
                <a:effectLst/>
                <a:latin typeface="Monaco" pitchFamily="2" charset="77"/>
              </a:rPr>
              <a:t>javac</a:t>
            </a:r>
            <a:r>
              <a:rPr lang="en-AU" dirty="0">
                <a:solidFill>
                  <a:srgbClr val="2FFF12"/>
                </a:solidFill>
                <a:effectLst/>
                <a:latin typeface="Monaco" pitchFamily="2" charset="77"/>
              </a:rPr>
              <a:t> -cp junit-platform-console-standalone-1.9.1.jar </a:t>
            </a:r>
            <a:r>
              <a:rPr lang="en-AU" dirty="0" err="1">
                <a:solidFill>
                  <a:srgbClr val="2FFF12"/>
                </a:solidFill>
                <a:effectLst/>
                <a:latin typeface="Monaco" pitchFamily="2" charset="77"/>
              </a:rPr>
              <a:t>Tester.java</a:t>
            </a:r>
            <a:endParaRPr lang="en-AU" dirty="0">
              <a:solidFill>
                <a:srgbClr val="2FFF12"/>
              </a:solidFill>
              <a:effectLst/>
              <a:latin typeface="Monaco" pitchFamily="2" charset="77"/>
            </a:endParaRPr>
          </a:p>
          <a:p>
            <a:r>
              <a:rPr lang="en-AU" dirty="0" err="1">
                <a:solidFill>
                  <a:srgbClr val="2FFF12"/>
                </a:solidFill>
                <a:effectLst/>
                <a:latin typeface="Monaco" pitchFamily="2" charset="77"/>
              </a:rPr>
              <a:t>alex@kanga</a:t>
            </a:r>
            <a:r>
              <a:rPr lang="en-AU" dirty="0">
                <a:solidFill>
                  <a:srgbClr val="2FFF12"/>
                </a:solidFill>
                <a:effectLst/>
                <a:latin typeface="Monaco" pitchFamily="2" charset="77"/>
              </a:rPr>
              <a:t> </a:t>
            </a:r>
            <a:r>
              <a:rPr lang="en-AU" dirty="0" err="1">
                <a:solidFill>
                  <a:srgbClr val="2FFF12"/>
                </a:solidFill>
                <a:effectLst/>
                <a:latin typeface="Monaco" pitchFamily="2" charset="77"/>
              </a:rPr>
              <a:t>TestingExamples</a:t>
            </a:r>
            <a:r>
              <a:rPr lang="en-AU" dirty="0">
                <a:solidFill>
                  <a:srgbClr val="2FFF12"/>
                </a:solidFill>
                <a:effectLst/>
                <a:latin typeface="Monaco" pitchFamily="2" charset="77"/>
              </a:rPr>
              <a:t> % cat </a:t>
            </a:r>
            <a:r>
              <a:rPr lang="en-AU" dirty="0" err="1">
                <a:solidFill>
                  <a:srgbClr val="2FFF12"/>
                </a:solidFill>
                <a:effectLst/>
                <a:latin typeface="Monaco" pitchFamily="2" charset="77"/>
              </a:rPr>
              <a:t>run.sh</a:t>
            </a:r>
            <a:r>
              <a:rPr lang="en-AU" dirty="0">
                <a:solidFill>
                  <a:srgbClr val="2FFF12"/>
                </a:solidFill>
                <a:effectLst/>
                <a:latin typeface="Monaco" pitchFamily="2" charset="77"/>
              </a:rPr>
              <a:t> </a:t>
            </a:r>
          </a:p>
          <a:p>
            <a:r>
              <a:rPr lang="en-AU" dirty="0">
                <a:solidFill>
                  <a:srgbClr val="2FFF12"/>
                </a:solidFill>
                <a:effectLst/>
                <a:latin typeface="Monaco" pitchFamily="2" charset="77"/>
              </a:rPr>
              <a:t>#!/bin/</a:t>
            </a:r>
            <a:r>
              <a:rPr lang="en-AU" dirty="0" err="1">
                <a:solidFill>
                  <a:srgbClr val="2FFF12"/>
                </a:solidFill>
                <a:effectLst/>
                <a:latin typeface="Monaco" pitchFamily="2" charset="77"/>
              </a:rPr>
              <a:t>sh</a:t>
            </a:r>
            <a:endParaRPr lang="en-AU" dirty="0">
              <a:solidFill>
                <a:srgbClr val="2FFF12"/>
              </a:solidFill>
              <a:effectLst/>
              <a:latin typeface="Monaco" pitchFamily="2" charset="77"/>
            </a:endParaRPr>
          </a:p>
          <a:p>
            <a:r>
              <a:rPr lang="en-AU" dirty="0">
                <a:solidFill>
                  <a:srgbClr val="2FFF12"/>
                </a:solidFill>
                <a:effectLst/>
                <a:latin typeface="Monaco" pitchFamily="2" charset="77"/>
              </a:rPr>
              <a:t>java -jar junit-platform-console-standalone-1.9.1.jar --class-path . --scan-class-path</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82</a:t>
            </a:fld>
            <a:endParaRPr lang="en-AU"/>
          </a:p>
        </p:txBody>
      </p:sp>
    </p:spTree>
    <p:extLst>
      <p:ext uri="{BB962C8B-B14F-4D97-AF65-F5344CB8AC3E}">
        <p14:creationId xmlns:p14="http://schemas.microsoft.com/office/powerpoint/2010/main" val="240113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 could be: set-up a server, VM, docker, database, import libraries, etc.</a:t>
            </a:r>
          </a:p>
          <a:p>
            <a:r>
              <a:rPr lang="en-US" dirty="0"/>
              <a:t>Harness could be: Boilerplate code to issue a request, query, command, or simply creating objects and invoking public functions. May involve mocks.</a:t>
            </a:r>
          </a:p>
          <a:p>
            <a:r>
              <a:rPr lang="en-US" dirty="0"/>
              <a:t>Oracle could be: explicit asserts or implicit (shouldn’t throw run-time errors)</a:t>
            </a:r>
          </a:p>
        </p:txBody>
      </p:sp>
    </p:spTree>
    <p:extLst>
      <p:ext uri="{BB962C8B-B14F-4D97-AF65-F5344CB8AC3E}">
        <p14:creationId xmlns:p14="http://schemas.microsoft.com/office/powerpoint/2010/main" val="311711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We’ve mentioned Quality Assurance (QA) and Software Testing many times in this class, but what do we really mean by software testing? What is it, why should we do it, what should test, how should one write tests, when should you run tests, and what are the limitations of testing? We’ll explore all that today.</a:t>
            </a:r>
          </a:p>
          <a:p>
            <a:endParaRPr lang="en-US" dirty="0"/>
          </a:p>
          <a:p>
            <a:endParaRPr lang="en-US" dirty="0"/>
          </a:p>
        </p:txBody>
      </p:sp>
    </p:spTree>
    <p:extLst>
      <p:ext uri="{BB962C8B-B14F-4D97-AF65-F5344CB8AC3E}">
        <p14:creationId xmlns:p14="http://schemas.microsoft.com/office/powerpoint/2010/main" val="9691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18334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code for live demo: https://</a:t>
            </a:r>
            <a:r>
              <a:rPr lang="en-US" dirty="0" err="1"/>
              <a:t>github.com</a:t>
            </a:r>
            <a:r>
              <a:rPr lang="en-US" dirty="0"/>
              <a:t>/CMU-313/sort-tests</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86</a:t>
            </a:fld>
            <a:endParaRPr lang="en-AU"/>
          </a:p>
        </p:txBody>
      </p:sp>
    </p:spTree>
    <p:extLst>
      <p:ext uri="{BB962C8B-B14F-4D97-AF65-F5344CB8AC3E}">
        <p14:creationId xmlns:p14="http://schemas.microsoft.com/office/powerpoint/2010/main" val="177818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suggestions from students but don’t show the </a:t>
            </a:r>
            <a:r>
              <a:rPr lang="en-US" dirty="0" err="1"/>
              <a:t>BoundaryValueTest</a:t>
            </a:r>
            <a:r>
              <a:rPr lang="en-US" dirty="0"/>
              <a:t> first.</a:t>
            </a:r>
          </a:p>
        </p:txBody>
      </p:sp>
    </p:spTree>
    <p:extLst>
      <p:ext uri="{BB962C8B-B14F-4D97-AF65-F5344CB8AC3E}">
        <p14:creationId xmlns:p14="http://schemas.microsoft.com/office/powerpoint/2010/main" val="854822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draw a rectangle on the board to emphasize edge-case and corner-case testing.</a:t>
            </a:r>
          </a:p>
          <a:p>
            <a:r>
              <a:rPr lang="en-US" dirty="0"/>
              <a:t>Show live demo of boundary tests after this.</a:t>
            </a:r>
          </a:p>
        </p:txBody>
      </p:sp>
    </p:spTree>
    <p:extLst>
      <p:ext uri="{BB962C8B-B14F-4D97-AF65-F5344CB8AC3E}">
        <p14:creationId xmlns:p14="http://schemas.microsoft.com/office/powerpoint/2010/main" val="2614325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showing this slide, switch to demo: try to increase </a:t>
            </a:r>
            <a:r>
              <a:rPr lang="en-US" dirty="0" err="1"/>
              <a:t>TimSort</a:t>
            </a:r>
            <a:r>
              <a:rPr lang="en-US" dirty="0"/>
              <a:t> coverage by identifying that a list with size &gt; 32 is needed. Maybe get values from students to show hard it is to create an input-output example.</a:t>
            </a:r>
          </a:p>
        </p:txBody>
      </p:sp>
    </p:spTree>
    <p:extLst>
      <p:ext uri="{BB962C8B-B14F-4D97-AF65-F5344CB8AC3E}">
        <p14:creationId xmlns:p14="http://schemas.microsoft.com/office/powerpoint/2010/main" val="402748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to demo. Show how even the initial test gets full coverage on Quicksort.</a:t>
            </a:r>
          </a:p>
        </p:txBody>
      </p:sp>
    </p:spTree>
    <p:extLst>
      <p:ext uri="{BB962C8B-B14F-4D97-AF65-F5344CB8AC3E}">
        <p14:creationId xmlns:p14="http://schemas.microsoft.com/office/powerpoint/2010/main" val="1924234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changing `pivot = array[mid]` to `pivot = array[0]`. No tests will fail.</a:t>
            </a:r>
          </a:p>
        </p:txBody>
      </p:sp>
    </p:spTree>
    <p:extLst>
      <p:ext uri="{BB962C8B-B14F-4D97-AF65-F5344CB8AC3E}">
        <p14:creationId xmlns:p14="http://schemas.microsoft.com/office/powerpoint/2010/main" val="1051337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456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to demo, and show class </a:t>
            </a:r>
            <a:r>
              <a:rPr lang="en-US" dirty="0" err="1"/>
              <a:t>DifferentialTest</a:t>
            </a:r>
            <a:endParaRPr lang="en-US" dirty="0"/>
          </a:p>
          <a:p>
            <a:pPr lvl="1"/>
            <a:r>
              <a:rPr lang="en-US" dirty="0"/>
              <a:t>Single diff test: no need to specify expected output</a:t>
            </a:r>
          </a:p>
          <a:p>
            <a:pPr lvl="1"/>
            <a:r>
              <a:rPr lang="en-US" dirty="0"/>
              <a:t>Differential property-based test: no need to specify input, output, or oracle! (the property/oracle is implicit in differential testing)</a:t>
            </a:r>
          </a:p>
        </p:txBody>
      </p:sp>
    </p:spTree>
    <p:extLst>
      <p:ext uri="{BB962C8B-B14F-4D97-AF65-F5344CB8AC3E}">
        <p14:creationId xmlns:p14="http://schemas.microsoft.com/office/powerpoint/2010/main" val="1177037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demo of </a:t>
            </a:r>
            <a:r>
              <a:rPr lang="en-US" dirty="0" err="1"/>
              <a:t>RegressionTest</a:t>
            </a:r>
            <a:r>
              <a:rPr lang="en-US" dirty="0"/>
              <a:t> --- output </a:t>
            </a:r>
            <a:r>
              <a:rPr lang="en-US" dirty="0" err="1"/>
              <a:t>hashCode</a:t>
            </a:r>
            <a:r>
              <a:rPr lang="en-US" dirty="0"/>
              <a:t> is taken. </a:t>
            </a:r>
          </a:p>
        </p:txBody>
      </p:sp>
    </p:spTree>
    <p:extLst>
      <p:ext uri="{BB962C8B-B14F-4D97-AF65-F5344CB8AC3E}">
        <p14:creationId xmlns:p14="http://schemas.microsoft.com/office/powerpoint/2010/main" val="12155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tip: Only include the subsequent question slides and not their following “answer” slides in the PDF posted to the website before class, so that students actually attempt to think for themselves.</a:t>
            </a:r>
          </a:p>
        </p:txBody>
      </p:sp>
    </p:spTree>
    <p:extLst>
      <p:ext uri="{BB962C8B-B14F-4D97-AF65-F5344CB8AC3E}">
        <p14:creationId xmlns:p14="http://schemas.microsoft.com/office/powerpoint/2010/main" val="123712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Possible examples:</a:t>
            </a:r>
          </a:p>
          <a:p>
            <a:endParaRPr lang="en-AU" dirty="0"/>
          </a:p>
          <a:p>
            <a:r>
              <a:rPr lang="en-AU" dirty="0"/>
              <a:t>Correctness</a:t>
            </a:r>
          </a:p>
          <a:p>
            <a:r>
              <a:rPr lang="en-AU" dirty="0"/>
              <a:t>Performance</a:t>
            </a:r>
          </a:p>
          <a:p>
            <a:r>
              <a:rPr lang="en-AU" dirty="0"/>
              <a:t>Reliability</a:t>
            </a:r>
          </a:p>
          <a:p>
            <a:r>
              <a:rPr lang="en-AU" dirty="0"/>
              <a:t>Security (maybe?)</a:t>
            </a:r>
          </a:p>
          <a:p>
            <a:r>
              <a:rPr lang="en-AU" dirty="0"/>
              <a:t>Maintainability (!!!!!!!!!  indirect effect) </a:t>
            </a:r>
          </a:p>
          <a:p>
            <a:endParaRPr lang="en-AU" dirty="0"/>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56</a:t>
            </a:fld>
            <a:endParaRPr lang="en-AU"/>
          </a:p>
        </p:txBody>
      </p:sp>
    </p:spTree>
    <p:extLst>
      <p:ext uri="{BB962C8B-B14F-4D97-AF65-F5344CB8AC3E}">
        <p14:creationId xmlns:p14="http://schemas.microsoft.com/office/powerpoint/2010/main" val="23459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prove correctness or other quality attributes over all cases; can only measure a sample</a:t>
            </a:r>
          </a:p>
          <a:p>
            <a:r>
              <a:rPr lang="en-US" dirty="0"/>
              <a:t>Only as good as the tests you write – will come back to Oracle Problem</a:t>
            </a:r>
          </a:p>
          <a:p>
            <a:r>
              <a:rPr lang="en-US" dirty="0"/>
              <a:t>Testing does not validate specifications / requirements</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57</a:t>
            </a:fld>
            <a:endParaRPr lang="en-AU"/>
          </a:p>
        </p:txBody>
      </p:sp>
    </p:spTree>
    <p:extLst>
      <p:ext uri="{BB962C8B-B14F-4D97-AF65-F5344CB8AC3E}">
        <p14:creationId xmlns:p14="http://schemas.microsoft.com/office/powerpoint/2010/main" val="3366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Improve software quality attributes, yes. But how?</a:t>
            </a:r>
          </a:p>
          <a:p>
            <a:r>
              <a:rPr lang="en-US" dirty="0"/>
              <a:t>Expected answer: ensure that our software meets requirements, is correct, etc.</a:t>
            </a:r>
          </a:p>
          <a:p>
            <a:r>
              <a:rPr lang="en-US" dirty="0"/>
              <a:t>Thinking deeper: real value in testing is in preventing bugs or quality degradations from being accidentally introduced in the future</a:t>
            </a:r>
          </a:p>
          <a:p>
            <a:r>
              <a:rPr lang="en-US" dirty="0"/>
              <a:t>Testing also helps us bridge the gap between a declarative view of the system (i.e., requirements) and an imperative view (i.e., implementation). Testing provides redundancy.</a:t>
            </a:r>
          </a:p>
          <a:p>
            <a:r>
              <a:rPr lang="en-US" dirty="0"/>
              <a:t>Testing helps uncover unexpected behaviors that can’t be identified by reading source code</a:t>
            </a:r>
          </a:p>
        </p:txBody>
      </p:sp>
      <p:sp>
        <p:nvSpPr>
          <p:cNvPr id="4" name="Slide Number Placeholder 3"/>
          <p:cNvSpPr>
            <a:spLocks noGrp="1"/>
          </p:cNvSpPr>
          <p:nvPr>
            <p:ph type="sldNum" sz="quarter" idx="5"/>
          </p:nvPr>
        </p:nvSpPr>
        <p:spPr/>
        <p:txBody>
          <a:bodyPr/>
          <a:lstStyle/>
          <a:p>
            <a:fld id="{10A29E61-899D-4DEC-B2DA-C928176A27CF}" type="slidenum">
              <a:rPr lang="en-AU" smtClean="0"/>
              <a:t>60</a:t>
            </a:fld>
            <a:endParaRPr lang="en-AU"/>
          </a:p>
        </p:txBody>
      </p:sp>
    </p:spTree>
    <p:extLst>
      <p:ext uri="{BB962C8B-B14F-4D97-AF65-F5344CB8AC3E}">
        <p14:creationId xmlns:p14="http://schemas.microsoft.com/office/powerpoint/2010/main" val="64061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prove correctness or other quality attributes over all cases; can only measure a sample</a:t>
            </a:r>
          </a:p>
          <a:p>
            <a:r>
              <a:rPr lang="en-US" dirty="0"/>
              <a:t>Only as good as the tests you write – will come back to Oracle Problem</a:t>
            </a:r>
          </a:p>
          <a:p>
            <a:r>
              <a:rPr lang="en-US" dirty="0"/>
              <a:t>Testing does not validate specifications / requirements</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62</a:t>
            </a:fld>
            <a:endParaRPr lang="en-AU"/>
          </a:p>
        </p:txBody>
      </p:sp>
    </p:spTree>
    <p:extLst>
      <p:ext uri="{BB962C8B-B14F-4D97-AF65-F5344CB8AC3E}">
        <p14:creationId xmlns:p14="http://schemas.microsoft.com/office/powerpoint/2010/main" val="1955068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release time? After every code change? After writing new code? Before writing new code? Before/after merging? In production?</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64</a:t>
            </a:fld>
            <a:endParaRPr lang="en-AU"/>
          </a:p>
        </p:txBody>
      </p:sp>
    </p:spTree>
    <p:extLst>
      <p:ext uri="{BB962C8B-B14F-4D97-AF65-F5344CB8AC3E}">
        <p14:creationId xmlns:p14="http://schemas.microsoft.com/office/powerpoint/2010/main" val="2030287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TDD principles can also be applied to code contribution guidelines (e.g. do not commit without accompanying tests; tests must fail on old version and pass on new version)</a:t>
            </a:r>
          </a:p>
        </p:txBody>
      </p:sp>
    </p:spTree>
    <p:extLst>
      <p:ext uri="{BB962C8B-B14F-4D97-AF65-F5344CB8AC3E}">
        <p14:creationId xmlns:p14="http://schemas.microsoft.com/office/powerpoint/2010/main" val="3451562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a:t>ANU SCHOOL OF COMPUTING   |  COMP 2120 / COMP 6120 | WEEK 8 OF 12: Testing</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dirty="0"/>
              <a:t>ANU SCHOOL OF COMPUTING   |  COMP 2120 / COMP 6120 | WEEK 8 OF 12: Testing</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7BF2E21-1858-3E4E-BBFF-D40A8D2F2DFF}" type="slidenum">
              <a:rPr lang="en-US" smtClean="0"/>
              <a:t>‹#›</a:t>
            </a:fld>
            <a:endParaRPr lang="en-US"/>
          </a:p>
        </p:txBody>
      </p:sp>
      <p:sp>
        <p:nvSpPr>
          <p:cNvPr id="4" name="Footer Placeholder 4">
            <a:extLst>
              <a:ext uri="{FF2B5EF4-FFF2-40B4-BE49-F238E27FC236}">
                <a16:creationId xmlns:a16="http://schemas.microsoft.com/office/drawing/2014/main" id="{BBAC0532-040B-5336-5DCE-D281A18ECEBD}"/>
              </a:ext>
            </a:extLst>
          </p:cNvPr>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dirty="0"/>
              <a:t>ANU SCHOOL OF COMPUTING   |  COMP 2120 / COMP 6120 | WEEK 8 OF 12: Testing</a:t>
            </a:r>
            <a:endParaRPr lang="en-AU" dirty="0"/>
          </a:p>
        </p:txBody>
      </p:sp>
    </p:spTree>
    <p:extLst>
      <p:ext uri="{BB962C8B-B14F-4D97-AF65-F5344CB8AC3E}">
        <p14:creationId xmlns:p14="http://schemas.microsoft.com/office/powerpoint/2010/main" val="4230898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a:t>ANU SCHOOL OF COMPUTING   |  COMP 2120 / COMP 6120 | WEEK 8 OF 12: Testing</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71" r:id="rId3"/>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2" Type="http://schemas.openxmlformats.org/officeDocument/2006/relationships/hyperlink" Target="https://testing.googleblog.com/search/label/TotT"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testing</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8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7F3D2-3645-D10E-F517-BE6E3264CC7D}"/>
              </a:ext>
            </a:extLst>
          </p:cNvPr>
          <p:cNvSpPr>
            <a:spLocks noGrp="1"/>
          </p:cNvSpPr>
          <p:nvPr>
            <p:ph idx="1"/>
          </p:nvPr>
        </p:nvSpPr>
        <p:spPr/>
        <p:txBody>
          <a:bodyPr>
            <a:normAutofit fontScale="62500" lnSpcReduction="20000"/>
          </a:bodyPr>
          <a:lstStyle/>
          <a:p>
            <a:pPr marL="128239" indent="-128239" defTabSz="304983">
              <a:spcBef>
                <a:spcPts val="1529"/>
              </a:spcBef>
              <a:defRPr sz="2772"/>
            </a:pPr>
            <a:r>
              <a:rPr lang="en-AU" dirty="0"/>
              <a:t>As you develop a code unit, you should also develop tests for that code. </a:t>
            </a:r>
          </a:p>
          <a:p>
            <a:pPr marL="128239" indent="-128239" defTabSz="304983">
              <a:spcBef>
                <a:spcPts val="1529"/>
              </a:spcBef>
              <a:defRPr sz="2772"/>
            </a:pPr>
            <a:r>
              <a:rPr lang="en-AU" dirty="0"/>
              <a:t>A code unit is anything that has a clearly defined responsibility. It is usually a function or class method but could be a module that includes a small number of other functions. </a:t>
            </a:r>
          </a:p>
          <a:p>
            <a:pPr marL="128239" indent="-128239" defTabSz="304983">
              <a:spcBef>
                <a:spcPts val="1529"/>
              </a:spcBef>
              <a:defRPr sz="2772"/>
            </a:pPr>
            <a:r>
              <a:rPr lang="en-AU" dirty="0"/>
              <a:t>Unit testing is based on a simple general principle:</a:t>
            </a:r>
          </a:p>
          <a:p>
            <a:pPr marL="477364" lvl="1" indent="-238682" defTabSz="304983">
              <a:spcBef>
                <a:spcPts val="1529"/>
              </a:spcBef>
              <a:defRPr sz="2376"/>
            </a:pPr>
            <a:r>
              <a:rPr lang="en-AU" dirty="0"/>
              <a:t>If a program unit behaves as expected for a set of inputs that have some shared characteristics, it will behave in the same way for a larger set whose members share these characteristics.</a:t>
            </a:r>
          </a:p>
          <a:p>
            <a:pPr marL="128239" indent="-128239" defTabSz="304983">
              <a:spcBef>
                <a:spcPts val="1529"/>
              </a:spcBef>
              <a:defRPr sz="2772"/>
            </a:pPr>
            <a:r>
              <a:rPr lang="en-AU" dirty="0"/>
              <a:t>To test a program efficiently, you should identify sets of inputs (equivalence partitions) that will be treated in the same way in your code. </a:t>
            </a:r>
          </a:p>
          <a:p>
            <a:pPr marL="128239" indent="-128239" defTabSz="304983">
              <a:spcBef>
                <a:spcPts val="1529"/>
              </a:spcBef>
              <a:defRPr sz="2772"/>
            </a:pPr>
            <a:r>
              <a:rPr lang="en-AU" dirty="0"/>
              <a:t>The equivalence partitions that you identify should not just include those containing inputs that produce the correct values. You should also identify ‘incorrectness partitions’ where the inputs are deliberately incorrect.</a:t>
            </a:r>
          </a:p>
        </p:txBody>
      </p:sp>
      <p:sp>
        <p:nvSpPr>
          <p:cNvPr id="3" name="Slide Number Placeholder 2">
            <a:extLst>
              <a:ext uri="{FF2B5EF4-FFF2-40B4-BE49-F238E27FC236}">
                <a16:creationId xmlns:a16="http://schemas.microsoft.com/office/drawing/2014/main" id="{EDAE5CF6-B40E-8F4C-0CF7-54F393C56173}"/>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4" name="Footer Placeholder 3">
            <a:extLst>
              <a:ext uri="{FF2B5EF4-FFF2-40B4-BE49-F238E27FC236}">
                <a16:creationId xmlns:a16="http://schemas.microsoft.com/office/drawing/2014/main" id="{6AD0A09C-6D57-4F07-ABCF-4DB1680D1D0E}"/>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33F62A45-857A-8D6C-CCC6-F5F269DB51D4}"/>
              </a:ext>
            </a:extLst>
          </p:cNvPr>
          <p:cNvSpPr>
            <a:spLocks noGrp="1"/>
          </p:cNvSpPr>
          <p:nvPr>
            <p:ph type="body" sz="quarter" idx="13"/>
          </p:nvPr>
        </p:nvSpPr>
        <p:spPr/>
        <p:txBody>
          <a:bodyPr/>
          <a:lstStyle/>
          <a:p>
            <a:r>
              <a:rPr lang="en-AU" dirty="0"/>
              <a:t>Unit testing</a:t>
            </a:r>
          </a:p>
        </p:txBody>
      </p:sp>
      <p:pic>
        <p:nvPicPr>
          <p:cNvPr id="7" name="Picture 6" descr="A picture containing text, stationary, colorful&#10;&#10;Description automatically generated">
            <a:extLst>
              <a:ext uri="{FF2B5EF4-FFF2-40B4-BE49-F238E27FC236}">
                <a16:creationId xmlns:a16="http://schemas.microsoft.com/office/drawing/2014/main" id="{39055ED5-8F35-108F-BFB4-DA7C820A402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F53687-BDBC-41EA-0810-96373E192FA0}"/>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3ED27908-A80A-7ED9-594A-339D57A1BAA9}"/>
              </a:ext>
            </a:extLst>
          </p:cNvPr>
          <p:cNvSpPr>
            <a:spLocks noGrp="1"/>
          </p:cNvSpPr>
          <p:nvPr>
            <p:ph type="sldNum" sz="quarter" idx="12"/>
          </p:nvPr>
        </p:nvSpPr>
        <p:spPr/>
        <p:txBody>
          <a:bodyPr/>
          <a:lstStyle/>
          <a:p>
            <a:fld id="{10A01DC5-1685-4615-8240-15192985C6A2}" type="slidenum">
              <a:rPr lang="en-AU" smtClean="0"/>
              <a:pPr/>
              <a:t>100</a:t>
            </a:fld>
            <a:endParaRPr lang="en-AU"/>
          </a:p>
        </p:txBody>
      </p:sp>
      <p:pic>
        <p:nvPicPr>
          <p:cNvPr id="6" name="AFSCD2" descr="AFSCD2">
            <a:hlinkClick r:id="" action="ppaction://media"/>
            <a:extLst>
              <a:ext uri="{FF2B5EF4-FFF2-40B4-BE49-F238E27FC236}">
                <a16:creationId xmlns:a16="http://schemas.microsoft.com/office/drawing/2014/main" id="{BDA3B29B-2693-15E3-57E3-8EB08CEFEA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57312" y="0"/>
            <a:ext cx="6429375" cy="5143500"/>
          </a:xfrm>
          <a:prstGeom prst="rect">
            <a:avLst/>
          </a:prstGeom>
        </p:spPr>
      </p:pic>
    </p:spTree>
    <p:extLst>
      <p:ext uri="{BB962C8B-B14F-4D97-AF65-F5344CB8AC3E}">
        <p14:creationId xmlns:p14="http://schemas.microsoft.com/office/powerpoint/2010/main" val="86060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50C103-829E-538C-AC6D-37450A56E178}"/>
              </a:ext>
            </a:extLst>
          </p:cNvPr>
          <p:cNvSpPr>
            <a:spLocks noGrp="1"/>
          </p:cNvSpPr>
          <p:nvPr>
            <p:ph idx="1"/>
          </p:nvPr>
        </p:nvSpPr>
        <p:spPr/>
        <p:txBody>
          <a:bodyPr/>
          <a:lstStyle/>
          <a:p>
            <a:pPr marL="0" indent="0">
              <a:buNone/>
            </a:pPr>
            <a:endParaRPr lang="en-AU" dirty="0">
              <a:hlinkClick r:id="rId2"/>
            </a:endParaRPr>
          </a:p>
          <a:p>
            <a:pPr marL="0" indent="0">
              <a:buNone/>
            </a:pPr>
            <a:endParaRPr lang="en-AU" dirty="0">
              <a:hlinkClick r:id="rId2"/>
            </a:endParaRPr>
          </a:p>
          <a:p>
            <a:pPr marL="0" indent="0">
              <a:buNone/>
            </a:pPr>
            <a:endParaRPr lang="en-AU" dirty="0">
              <a:hlinkClick r:id="rId2"/>
            </a:endParaRPr>
          </a:p>
          <a:p>
            <a:pPr marL="0" indent="0" algn="ctr">
              <a:buNone/>
            </a:pPr>
            <a:r>
              <a:rPr lang="en-AU" dirty="0">
                <a:hlinkClick r:id="rId2"/>
              </a:rPr>
              <a:t>https://testing.googleblog.com/search/label/TotT</a:t>
            </a:r>
            <a:r>
              <a:rPr lang="en-AU" dirty="0"/>
              <a:t> </a:t>
            </a:r>
          </a:p>
        </p:txBody>
      </p:sp>
      <p:sp>
        <p:nvSpPr>
          <p:cNvPr id="3" name="Footer Placeholder 2">
            <a:extLst>
              <a:ext uri="{FF2B5EF4-FFF2-40B4-BE49-F238E27FC236}">
                <a16:creationId xmlns:a16="http://schemas.microsoft.com/office/drawing/2014/main" id="{7CC9217A-24CC-A8CD-5BF1-B3B309C18D27}"/>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EFA7FA98-D662-EE54-A63A-3E5A67B1436A}"/>
              </a:ext>
            </a:extLst>
          </p:cNvPr>
          <p:cNvSpPr>
            <a:spLocks noGrp="1"/>
          </p:cNvSpPr>
          <p:nvPr>
            <p:ph type="sldNum" sz="quarter" idx="12"/>
          </p:nvPr>
        </p:nvSpPr>
        <p:spPr/>
        <p:txBody>
          <a:bodyPr/>
          <a:lstStyle/>
          <a:p>
            <a:fld id="{10A01DC5-1685-4615-8240-15192985C6A2}" type="slidenum">
              <a:rPr lang="en-AU" smtClean="0"/>
              <a:pPr/>
              <a:t>101</a:t>
            </a:fld>
            <a:endParaRPr lang="en-AU"/>
          </a:p>
        </p:txBody>
      </p:sp>
      <p:sp>
        <p:nvSpPr>
          <p:cNvPr id="5" name="Text Placeholder 4">
            <a:extLst>
              <a:ext uri="{FF2B5EF4-FFF2-40B4-BE49-F238E27FC236}">
                <a16:creationId xmlns:a16="http://schemas.microsoft.com/office/drawing/2014/main" id="{1192CCEC-6AC0-4DEC-748B-F0E013178031}"/>
              </a:ext>
            </a:extLst>
          </p:cNvPr>
          <p:cNvSpPr>
            <a:spLocks noGrp="1"/>
          </p:cNvSpPr>
          <p:nvPr>
            <p:ph type="body" sz="quarter" idx="13"/>
          </p:nvPr>
        </p:nvSpPr>
        <p:spPr/>
        <p:txBody>
          <a:bodyPr/>
          <a:lstStyle/>
          <a:p>
            <a:r>
              <a:rPr lang="en-AU" dirty="0"/>
              <a:t>Google’s Testing on the Toilet</a:t>
            </a:r>
          </a:p>
        </p:txBody>
      </p:sp>
    </p:spTree>
    <p:extLst>
      <p:ext uri="{BB962C8B-B14F-4D97-AF65-F5344CB8AC3E}">
        <p14:creationId xmlns:p14="http://schemas.microsoft.com/office/powerpoint/2010/main" val="23058227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5FED6E-0820-548F-5811-E3EC3C74EF72}"/>
              </a:ext>
            </a:extLst>
          </p:cNvPr>
          <p:cNvSpPr>
            <a:spLocks noGrp="1"/>
          </p:cNvSpPr>
          <p:nvPr>
            <p:ph idx="1"/>
          </p:nvPr>
        </p:nvSpPr>
        <p:spPr/>
        <p:txBody>
          <a:bodyPr/>
          <a:lstStyle/>
          <a:p>
            <a:pPr marL="0" indent="0">
              <a:buNone/>
            </a:pPr>
            <a:endParaRPr lang="en-AU" dirty="0"/>
          </a:p>
          <a:p>
            <a:pPr marL="0" indent="0">
              <a:buNone/>
            </a:pPr>
            <a:endParaRPr lang="en-AU" dirty="0"/>
          </a:p>
          <a:p>
            <a:pPr marL="0" indent="0">
              <a:buNone/>
            </a:pPr>
            <a:endParaRPr lang="en-AU" dirty="0"/>
          </a:p>
          <a:p>
            <a:pPr marL="0" indent="0" algn="ctr">
              <a:buNone/>
            </a:pPr>
            <a:r>
              <a:rPr lang="en-AU" dirty="0"/>
              <a:t>Work with your TUTOR to pick Open Source Project and Issue(s) to work on for GA3 and get them </a:t>
            </a:r>
            <a:r>
              <a:rPr lang="en-AU" i="1" dirty="0"/>
              <a:t>pre-approved.</a:t>
            </a:r>
          </a:p>
        </p:txBody>
      </p:sp>
      <p:sp>
        <p:nvSpPr>
          <p:cNvPr id="3" name="Footer Placeholder 2">
            <a:extLst>
              <a:ext uri="{FF2B5EF4-FFF2-40B4-BE49-F238E27FC236}">
                <a16:creationId xmlns:a16="http://schemas.microsoft.com/office/drawing/2014/main" id="{FE1FE8AA-9C62-E95C-818A-6DC93D9FADFF}"/>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1EFCC73D-5E80-D275-67FD-E0A0B8DD093A}"/>
              </a:ext>
            </a:extLst>
          </p:cNvPr>
          <p:cNvSpPr>
            <a:spLocks noGrp="1"/>
          </p:cNvSpPr>
          <p:nvPr>
            <p:ph type="sldNum" sz="quarter" idx="12"/>
          </p:nvPr>
        </p:nvSpPr>
        <p:spPr/>
        <p:txBody>
          <a:bodyPr/>
          <a:lstStyle/>
          <a:p>
            <a:fld id="{10A01DC5-1685-4615-8240-15192985C6A2}" type="slidenum">
              <a:rPr lang="en-AU" smtClean="0"/>
              <a:pPr/>
              <a:t>102</a:t>
            </a:fld>
            <a:endParaRPr lang="en-AU"/>
          </a:p>
        </p:txBody>
      </p:sp>
      <p:sp>
        <p:nvSpPr>
          <p:cNvPr id="5" name="Text Placeholder 4">
            <a:extLst>
              <a:ext uri="{FF2B5EF4-FFF2-40B4-BE49-F238E27FC236}">
                <a16:creationId xmlns:a16="http://schemas.microsoft.com/office/drawing/2014/main" id="{6290F5AF-9876-5F4E-A51F-FF3EFF93B2A8}"/>
              </a:ext>
            </a:extLst>
          </p:cNvPr>
          <p:cNvSpPr>
            <a:spLocks noGrp="1"/>
          </p:cNvSpPr>
          <p:nvPr>
            <p:ph type="body" sz="quarter" idx="13"/>
          </p:nvPr>
        </p:nvSpPr>
        <p:spPr/>
        <p:txBody>
          <a:bodyPr/>
          <a:lstStyle/>
          <a:p>
            <a:r>
              <a:rPr lang="en-AU" dirty="0"/>
              <a:t>What Happens Next Week (Week 9)	</a:t>
            </a:r>
          </a:p>
        </p:txBody>
      </p:sp>
    </p:spTree>
    <p:extLst>
      <p:ext uri="{BB962C8B-B14F-4D97-AF65-F5344CB8AC3E}">
        <p14:creationId xmlns:p14="http://schemas.microsoft.com/office/powerpoint/2010/main" val="2773008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8D4C73-A7F6-D3C5-0BFF-6B4DDEE530C0}"/>
              </a:ext>
            </a:extLst>
          </p:cNvPr>
          <p:cNvSpPr>
            <a:spLocks noGrp="1"/>
          </p:cNvSpPr>
          <p:nvPr>
            <p:ph idx="1"/>
          </p:nvPr>
        </p:nvSpPr>
        <p:spPr/>
        <p:txBody>
          <a:bodyPr>
            <a:normAutofit fontScale="55000" lnSpcReduction="20000"/>
          </a:bodyPr>
          <a:lstStyle/>
          <a:p>
            <a:pPr marL="113990" indent="-113990" defTabSz="271095">
              <a:spcBef>
                <a:spcPts val="1371"/>
              </a:spcBef>
              <a:defRPr sz="2464"/>
            </a:pPr>
            <a:endParaRPr lang="en-AU" dirty="0"/>
          </a:p>
          <a:p>
            <a:pPr marL="113990" indent="-113990" defTabSz="271095">
              <a:spcBef>
                <a:spcPts val="1371"/>
              </a:spcBef>
              <a:defRPr sz="2464"/>
            </a:pPr>
            <a:r>
              <a:rPr lang="en-AU" dirty="0"/>
              <a:t>The aim of program testing is to find bugs and to show that a program does what its developers expect it to do. </a:t>
            </a:r>
          </a:p>
          <a:p>
            <a:pPr marL="113990" indent="-113990" defTabSz="271095">
              <a:spcBef>
                <a:spcPts val="1371"/>
              </a:spcBef>
              <a:defRPr sz="2464"/>
            </a:pPr>
            <a:r>
              <a:rPr lang="en-AU" dirty="0"/>
              <a:t>Four types of testing that are relevant to software products are functional testing, user testing, load and performance testing and security testing.</a:t>
            </a:r>
          </a:p>
          <a:p>
            <a:pPr marL="113990" indent="-113990" defTabSz="271095">
              <a:spcBef>
                <a:spcPts val="1371"/>
              </a:spcBef>
              <a:defRPr sz="2464"/>
            </a:pPr>
            <a:r>
              <a:rPr lang="en-AU" dirty="0"/>
              <a:t>Unit testing involves testing program units such as functions or class methods that have a single responsibility. Feature testing focuses on testing individual system features. System testing tests the system as a whole to check for unwanted interactions between features and between the system and its environment.</a:t>
            </a:r>
          </a:p>
          <a:p>
            <a:pPr marL="113990" indent="-113990" defTabSz="271095">
              <a:spcBef>
                <a:spcPts val="1371"/>
              </a:spcBef>
              <a:defRPr sz="2464"/>
            </a:pPr>
            <a:r>
              <a:rPr lang="en-AU" dirty="0"/>
              <a:t>Identifying equivalence partitions, in which all inputs have the same characteristics, and choosing test inputs at the boundaries of these partitions, is an effective way of finding bugs in a program.</a:t>
            </a:r>
          </a:p>
          <a:p>
            <a:pPr marL="113990" indent="-113990" defTabSz="271095">
              <a:spcBef>
                <a:spcPts val="1371"/>
              </a:spcBef>
              <a:defRPr sz="2464"/>
            </a:pPr>
            <a:r>
              <a:rPr lang="en-AU" dirty="0"/>
              <a:t>User stories may be used as a basis for deriving feature tests.</a:t>
            </a:r>
          </a:p>
          <a:p>
            <a:pPr marL="113990" indent="-113990" defTabSz="271095">
              <a:spcBef>
                <a:spcPts val="1371"/>
              </a:spcBef>
              <a:defRPr sz="2464"/>
            </a:pPr>
            <a:r>
              <a:rPr lang="en-AU" dirty="0"/>
              <a:t>Test automation is based on the idea that tests should be executable. You develop a set of executable tests and run these each time you make a change to a system.</a:t>
            </a:r>
          </a:p>
        </p:txBody>
      </p:sp>
      <p:sp>
        <p:nvSpPr>
          <p:cNvPr id="3" name="Slide Number Placeholder 2">
            <a:extLst>
              <a:ext uri="{FF2B5EF4-FFF2-40B4-BE49-F238E27FC236}">
                <a16:creationId xmlns:a16="http://schemas.microsoft.com/office/drawing/2014/main" id="{77333C16-7F87-EB85-5661-BE6E43D292E7}"/>
              </a:ext>
            </a:extLst>
          </p:cNvPr>
          <p:cNvSpPr>
            <a:spLocks noGrp="1"/>
          </p:cNvSpPr>
          <p:nvPr>
            <p:ph type="sldNum" sz="quarter" idx="12"/>
          </p:nvPr>
        </p:nvSpPr>
        <p:spPr/>
        <p:txBody>
          <a:bodyPr/>
          <a:lstStyle/>
          <a:p>
            <a:fld id="{10A01DC5-1685-4615-8240-15192985C6A2}" type="slidenum">
              <a:rPr lang="en-AU" smtClean="0"/>
              <a:pPr/>
              <a:t>103</a:t>
            </a:fld>
            <a:endParaRPr lang="en-AU"/>
          </a:p>
        </p:txBody>
      </p:sp>
      <p:sp>
        <p:nvSpPr>
          <p:cNvPr id="4" name="Footer Placeholder 3">
            <a:extLst>
              <a:ext uri="{FF2B5EF4-FFF2-40B4-BE49-F238E27FC236}">
                <a16:creationId xmlns:a16="http://schemas.microsoft.com/office/drawing/2014/main" id="{7B76ADB6-A3CF-8F9D-B85C-F14F08FEBC3F}"/>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E551C2EB-C8DB-3335-B781-5A608B7D0CBA}"/>
              </a:ext>
            </a:extLst>
          </p:cNvPr>
          <p:cNvSpPr>
            <a:spLocks noGrp="1"/>
          </p:cNvSpPr>
          <p:nvPr>
            <p:ph type="body" sz="quarter" idx="13"/>
          </p:nvPr>
        </p:nvSpPr>
        <p:spPr/>
        <p:txBody>
          <a:bodyPr/>
          <a:lstStyle/>
          <a:p>
            <a:r>
              <a:rPr lang="en-AU" dirty="0"/>
              <a:t>Key Points</a:t>
            </a:r>
          </a:p>
        </p:txBody>
      </p:sp>
      <p:pic>
        <p:nvPicPr>
          <p:cNvPr id="7" name="Picture 6" descr="A picture containing text, stationary, colorful&#10;&#10;Description automatically generated">
            <a:extLst>
              <a:ext uri="{FF2B5EF4-FFF2-40B4-BE49-F238E27FC236}">
                <a16:creationId xmlns:a16="http://schemas.microsoft.com/office/drawing/2014/main" id="{21265A69-F904-446A-7783-D8705A2AC22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7F1DFE-12E6-F512-C488-A7E6DBADF945}"/>
              </a:ext>
            </a:extLst>
          </p:cNvPr>
          <p:cNvSpPr>
            <a:spLocks noGrp="1"/>
          </p:cNvSpPr>
          <p:nvPr>
            <p:ph idx="1"/>
          </p:nvPr>
        </p:nvSpPr>
        <p:spPr/>
        <p:txBody>
          <a:bodyPr>
            <a:normAutofit fontScale="55000" lnSpcReduction="20000"/>
          </a:bodyPr>
          <a:lstStyle/>
          <a:p>
            <a:pPr marL="125648" indent="-125648" defTabSz="298821">
              <a:spcBef>
                <a:spcPts val="1529"/>
              </a:spcBef>
              <a:defRPr sz="2716"/>
            </a:pPr>
            <a:endParaRPr lang="en-AU" dirty="0"/>
          </a:p>
          <a:p>
            <a:pPr marL="125648" indent="-125648" defTabSz="298821">
              <a:spcBef>
                <a:spcPts val="1529"/>
              </a:spcBef>
              <a:defRPr sz="2716"/>
            </a:pPr>
            <a:r>
              <a:rPr lang="en-AU" dirty="0"/>
              <a:t>The structure of an automated unit test should be arrange-action-assert. You set up the test parameters, call the function or method being tested, and make an assertion of what should be true after the action has been completed.</a:t>
            </a:r>
          </a:p>
          <a:p>
            <a:pPr marL="125648" indent="-125648" defTabSz="298821">
              <a:spcBef>
                <a:spcPts val="1529"/>
              </a:spcBef>
              <a:defRPr sz="2716"/>
            </a:pPr>
            <a:r>
              <a:rPr lang="en-AU" dirty="0"/>
              <a:t>Test-driven development is an approach to development where executable tests are written before the code. Code is then developed to pass the tests.</a:t>
            </a:r>
          </a:p>
          <a:p>
            <a:pPr marL="125648" indent="-125648" defTabSz="298821">
              <a:spcBef>
                <a:spcPts val="1529"/>
              </a:spcBef>
              <a:defRPr sz="2716"/>
            </a:pPr>
            <a:r>
              <a:rPr lang="en-AU" dirty="0"/>
              <a:t>A disadvantage of test-driven development is that programmers focus on the detail of passing tests rather than considering the broader structure of their code and algorithms used.</a:t>
            </a:r>
          </a:p>
          <a:p>
            <a:pPr marL="125648" indent="-125648" defTabSz="298821">
              <a:spcBef>
                <a:spcPts val="1529"/>
              </a:spcBef>
              <a:defRPr sz="2716"/>
            </a:pPr>
            <a:r>
              <a:rPr lang="en-AU" dirty="0"/>
              <a:t>Security testing may be risk driven where a list of security risks is used to identify tests that may identify system vulnerabilities.</a:t>
            </a:r>
          </a:p>
          <a:p>
            <a:pPr marL="125648" indent="-125648" defTabSz="298821">
              <a:spcBef>
                <a:spcPts val="1529"/>
              </a:spcBef>
              <a:defRPr sz="2716"/>
            </a:pPr>
            <a:r>
              <a:rPr lang="en-AU" dirty="0"/>
              <a:t>Code reviews are an effective supplement to testing. They involve people checking the code to comment on the code quality and to look for bugs.</a:t>
            </a:r>
          </a:p>
          <a:p>
            <a:endParaRPr lang="en-AU" dirty="0"/>
          </a:p>
        </p:txBody>
      </p:sp>
      <p:sp>
        <p:nvSpPr>
          <p:cNvPr id="3" name="Slide Number Placeholder 2">
            <a:extLst>
              <a:ext uri="{FF2B5EF4-FFF2-40B4-BE49-F238E27FC236}">
                <a16:creationId xmlns:a16="http://schemas.microsoft.com/office/drawing/2014/main" id="{D48823AD-9348-27E5-C4BF-BBCDBE496716}"/>
              </a:ext>
            </a:extLst>
          </p:cNvPr>
          <p:cNvSpPr>
            <a:spLocks noGrp="1"/>
          </p:cNvSpPr>
          <p:nvPr>
            <p:ph type="sldNum" sz="quarter" idx="12"/>
          </p:nvPr>
        </p:nvSpPr>
        <p:spPr/>
        <p:txBody>
          <a:bodyPr/>
          <a:lstStyle/>
          <a:p>
            <a:fld id="{10A01DC5-1685-4615-8240-15192985C6A2}" type="slidenum">
              <a:rPr lang="en-AU" smtClean="0"/>
              <a:pPr/>
              <a:t>104</a:t>
            </a:fld>
            <a:endParaRPr lang="en-AU"/>
          </a:p>
        </p:txBody>
      </p:sp>
      <p:sp>
        <p:nvSpPr>
          <p:cNvPr id="4" name="Footer Placeholder 3">
            <a:extLst>
              <a:ext uri="{FF2B5EF4-FFF2-40B4-BE49-F238E27FC236}">
                <a16:creationId xmlns:a16="http://schemas.microsoft.com/office/drawing/2014/main" id="{59368E6B-C881-7E47-96D3-DB9F1F3D3400}"/>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8B9B34ED-2990-E185-8D1C-F28AA9B0139B}"/>
              </a:ext>
            </a:extLst>
          </p:cNvPr>
          <p:cNvSpPr>
            <a:spLocks noGrp="1"/>
          </p:cNvSpPr>
          <p:nvPr>
            <p:ph type="body" sz="quarter" idx="13"/>
          </p:nvPr>
        </p:nvSpPr>
        <p:spPr/>
        <p:txBody>
          <a:bodyPr/>
          <a:lstStyle/>
          <a:p>
            <a:r>
              <a:rPr lang="en-AU" dirty="0"/>
              <a:t>Key Points</a:t>
            </a:r>
          </a:p>
        </p:txBody>
      </p:sp>
      <p:pic>
        <p:nvPicPr>
          <p:cNvPr id="7" name="Picture 6" descr="A picture containing text, stationary, colorful&#10;&#10;Description automatically generated">
            <a:extLst>
              <a:ext uri="{FF2B5EF4-FFF2-40B4-BE49-F238E27FC236}">
                <a16:creationId xmlns:a16="http://schemas.microsoft.com/office/drawing/2014/main" id="{46D65FC3-3540-0340-2902-FFF5CAE6162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9346B3-2AF5-ED43-A347-E904CED2B933}"/>
              </a:ext>
            </a:extLst>
          </p:cNvPr>
          <p:cNvSpPr>
            <a:spLocks noGrp="1"/>
          </p:cNvSpPr>
          <p:nvPr>
            <p:ph idx="1"/>
          </p:nvPr>
        </p:nvSpPr>
        <p:spPr/>
        <p:txBody>
          <a:bodyPr>
            <a:normAutofit fontScale="92500" lnSpcReduction="20000"/>
          </a:bodyPr>
          <a:lstStyle/>
          <a:p>
            <a:r>
              <a:rPr lang="en-US" dirty="0"/>
              <a:t>Most tests that you will write will be </a:t>
            </a:r>
            <a:r>
              <a:rPr lang="en-US" dirty="0" err="1"/>
              <a:t>muuuuuuch</a:t>
            </a:r>
            <a:r>
              <a:rPr lang="en-US" dirty="0"/>
              <a:t> more complex than testing a sort function.</a:t>
            </a:r>
          </a:p>
          <a:p>
            <a:r>
              <a:rPr lang="en-US" dirty="0"/>
              <a:t>Need to set up environment, create objects whose methods to test, create objects for test data, get all these into an interesting state, test multiple APIs with varying arguments, etc.</a:t>
            </a:r>
          </a:p>
          <a:p>
            <a:r>
              <a:rPr lang="en-US" dirty="0"/>
              <a:t>Many tests will require mocks (i.e., faking a resource-intensive component).</a:t>
            </a:r>
          </a:p>
          <a:p>
            <a:r>
              <a:rPr lang="en-US" dirty="0"/>
              <a:t>General principles of many of these strategies still apply:</a:t>
            </a:r>
          </a:p>
          <a:p>
            <a:pPr lvl="1"/>
            <a:r>
              <a:rPr lang="en-US" dirty="0"/>
              <a:t>Writing tests can be time consuming</a:t>
            </a:r>
          </a:p>
          <a:p>
            <a:pPr lvl="1"/>
            <a:r>
              <a:rPr lang="en-US" dirty="0"/>
              <a:t>Determining test adequacy can be hard (if not impossible)</a:t>
            </a:r>
          </a:p>
          <a:p>
            <a:pPr lvl="1"/>
            <a:r>
              <a:rPr lang="en-US" dirty="0"/>
              <a:t>Test oracles are not easy</a:t>
            </a:r>
          </a:p>
          <a:p>
            <a:pPr lvl="1"/>
            <a:r>
              <a:rPr lang="en-US" dirty="0"/>
              <a:t>Advanced test strategies have trade-offs (high costs with high returns)</a:t>
            </a:r>
          </a:p>
          <a:p>
            <a:pPr lvl="1"/>
            <a:endParaRPr lang="en-US" dirty="0"/>
          </a:p>
        </p:txBody>
      </p:sp>
      <p:sp>
        <p:nvSpPr>
          <p:cNvPr id="4" name="Text Placeholder 3">
            <a:extLst>
              <a:ext uri="{FF2B5EF4-FFF2-40B4-BE49-F238E27FC236}">
                <a16:creationId xmlns:a16="http://schemas.microsoft.com/office/drawing/2014/main" id="{69BA9D3F-496D-0D11-CD11-C3079B61841E}"/>
              </a:ext>
            </a:extLst>
          </p:cNvPr>
          <p:cNvSpPr>
            <a:spLocks noGrp="1"/>
          </p:cNvSpPr>
          <p:nvPr>
            <p:ph type="body" sz="quarter" idx="13"/>
          </p:nvPr>
        </p:nvSpPr>
        <p:spPr/>
        <p:txBody>
          <a:bodyPr/>
          <a:lstStyle/>
          <a:p>
            <a:r>
              <a:rPr lang="en-AU" dirty="0"/>
              <a:t>Key Points</a:t>
            </a:r>
          </a:p>
        </p:txBody>
      </p:sp>
      <p:sp>
        <p:nvSpPr>
          <p:cNvPr id="5" name="Slide Number Placeholder 4">
            <a:extLst>
              <a:ext uri="{FF2B5EF4-FFF2-40B4-BE49-F238E27FC236}">
                <a16:creationId xmlns:a16="http://schemas.microsoft.com/office/drawing/2014/main" id="{9DE3DEDC-F3F8-4228-3515-B71445C4387A}"/>
              </a:ext>
            </a:extLst>
          </p:cNvPr>
          <p:cNvSpPr>
            <a:spLocks noGrp="1"/>
          </p:cNvSpPr>
          <p:nvPr>
            <p:ph type="sldNum" sz="quarter" idx="12"/>
          </p:nvPr>
        </p:nvSpPr>
        <p:spPr/>
        <p:txBody>
          <a:bodyPr/>
          <a:lstStyle/>
          <a:p>
            <a:fld id="{10A01DC5-1685-4615-8240-15192985C6A2}" type="slidenum">
              <a:rPr lang="en-AU" smtClean="0"/>
              <a:pPr/>
              <a:t>105</a:t>
            </a:fld>
            <a:endParaRPr lang="en-AU"/>
          </a:p>
        </p:txBody>
      </p:sp>
      <p:sp>
        <p:nvSpPr>
          <p:cNvPr id="6" name="Footer Placeholder 5">
            <a:extLst>
              <a:ext uri="{FF2B5EF4-FFF2-40B4-BE49-F238E27FC236}">
                <a16:creationId xmlns:a16="http://schemas.microsoft.com/office/drawing/2014/main" id="{B19D91FD-5F0E-5245-7642-E2A9F2560BB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79EF5E6A-BB07-D1EA-0278-655864687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142717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Identify the scope and limitations of software testing</a:t>
            </a:r>
          </a:p>
          <a:p>
            <a:r>
              <a:rPr lang="en-US" dirty="0"/>
              <a:t>Appreciate software testing as a methodology to use automation in improving software quality</a:t>
            </a:r>
          </a:p>
          <a:p>
            <a:r>
              <a:rPr lang="en-US" dirty="0"/>
              <a:t>Estimate the costs of testing and discuss trade-offs of running tests at different times in the software development lifecycle</a:t>
            </a:r>
          </a:p>
          <a:p>
            <a:r>
              <a:rPr lang="en-US" dirty="0"/>
              <a:t>Measure the quality of software tests and define test adequacy criteria</a:t>
            </a:r>
          </a:p>
          <a:p>
            <a:r>
              <a:rPr lang="en-US" dirty="0"/>
              <a:t>Enumerate different levels of testing such as unit testing, integration testing, system testing, and testing in production</a:t>
            </a:r>
          </a:p>
          <a:p>
            <a:r>
              <a:rPr lang="en-US" dirty="0"/>
              <a:t>Describe the principles of test-driven development</a:t>
            </a:r>
          </a:p>
          <a:p>
            <a:r>
              <a:rPr lang="en-US" dirty="0"/>
              <a:t>Outline design principles for writing good tests</a:t>
            </a:r>
          </a:p>
          <a:p>
            <a:r>
              <a:rPr lang="en-US" dirty="0"/>
              <a:t>Recognize and avoid testing anti-patterns</a:t>
            </a:r>
          </a:p>
        </p:txBody>
      </p:sp>
      <p:sp>
        <p:nvSpPr>
          <p:cNvPr id="4" name="Text Placeholder 3">
            <a:extLst>
              <a:ext uri="{FF2B5EF4-FFF2-40B4-BE49-F238E27FC236}">
                <a16:creationId xmlns:a16="http://schemas.microsoft.com/office/drawing/2014/main" id="{53C8B367-C450-1CF7-36DE-EF43FD913502}"/>
              </a:ext>
            </a:extLst>
          </p:cNvPr>
          <p:cNvSpPr>
            <a:spLocks noGrp="1"/>
          </p:cNvSpPr>
          <p:nvPr>
            <p:ph type="body" sz="quarter" idx="13"/>
          </p:nvPr>
        </p:nvSpPr>
        <p:spPr/>
        <p:txBody>
          <a:bodyPr/>
          <a:lstStyle/>
          <a:p>
            <a:r>
              <a:rPr lang="en-AU" dirty="0"/>
              <a:t>Key Points</a:t>
            </a:r>
          </a:p>
        </p:txBody>
      </p:sp>
      <p:sp>
        <p:nvSpPr>
          <p:cNvPr id="5" name="Slide Number Placeholder 4">
            <a:extLst>
              <a:ext uri="{FF2B5EF4-FFF2-40B4-BE49-F238E27FC236}">
                <a16:creationId xmlns:a16="http://schemas.microsoft.com/office/drawing/2014/main" id="{02367B66-FB51-7BBD-6CA8-50ED587377FE}"/>
              </a:ext>
            </a:extLst>
          </p:cNvPr>
          <p:cNvSpPr>
            <a:spLocks noGrp="1"/>
          </p:cNvSpPr>
          <p:nvPr>
            <p:ph type="sldNum" sz="quarter" idx="12"/>
          </p:nvPr>
        </p:nvSpPr>
        <p:spPr/>
        <p:txBody>
          <a:bodyPr/>
          <a:lstStyle/>
          <a:p>
            <a:fld id="{10A01DC5-1685-4615-8240-15192985C6A2}" type="slidenum">
              <a:rPr lang="en-AU" smtClean="0"/>
              <a:pPr/>
              <a:t>106</a:t>
            </a:fld>
            <a:endParaRPr lang="en-AU"/>
          </a:p>
        </p:txBody>
      </p:sp>
      <p:sp>
        <p:nvSpPr>
          <p:cNvPr id="6" name="Footer Placeholder 5">
            <a:extLst>
              <a:ext uri="{FF2B5EF4-FFF2-40B4-BE49-F238E27FC236}">
                <a16:creationId xmlns:a16="http://schemas.microsoft.com/office/drawing/2014/main" id="{5046545F-0B9B-7A62-F669-14C0BA5890B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058B128A-DD89-51F8-8B74-A636E3BD6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73596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Enumerate various strategies for picking test cases, such as:</a:t>
            </a:r>
          </a:p>
          <a:p>
            <a:pPr lvl="1"/>
            <a:r>
              <a:rPr lang="en-US" dirty="0"/>
              <a:t>Specification-based testing</a:t>
            </a:r>
          </a:p>
          <a:p>
            <a:pPr lvl="1"/>
            <a:r>
              <a:rPr lang="en-US" dirty="0"/>
              <a:t>Boundary-value testing</a:t>
            </a:r>
          </a:p>
          <a:p>
            <a:pPr lvl="1"/>
            <a:r>
              <a:rPr lang="en-US" dirty="0"/>
              <a:t>Structural testing</a:t>
            </a:r>
          </a:p>
          <a:p>
            <a:pPr lvl="1"/>
            <a:r>
              <a:rPr lang="en-US" dirty="0"/>
              <a:t>Property testing</a:t>
            </a:r>
          </a:p>
          <a:p>
            <a:pPr lvl="1"/>
            <a:r>
              <a:rPr lang="en-US" dirty="0"/>
              <a:t>Regression testing</a:t>
            </a:r>
          </a:p>
          <a:p>
            <a:pPr lvl="1"/>
            <a:r>
              <a:rPr lang="en-US" dirty="0"/>
              <a:t>Differential testing</a:t>
            </a:r>
          </a:p>
          <a:p>
            <a:pPr lvl="1"/>
            <a:r>
              <a:rPr lang="en-US" dirty="0"/>
              <a:t>Property-based testing</a:t>
            </a:r>
          </a:p>
          <a:p>
            <a:pPr lvl="1"/>
            <a:r>
              <a:rPr lang="en-US"/>
              <a:t>Mutation testing</a:t>
            </a:r>
            <a:endParaRPr lang="en-US" dirty="0"/>
          </a:p>
        </p:txBody>
      </p:sp>
      <p:sp>
        <p:nvSpPr>
          <p:cNvPr id="4" name="Text Placeholder 3">
            <a:extLst>
              <a:ext uri="{FF2B5EF4-FFF2-40B4-BE49-F238E27FC236}">
                <a16:creationId xmlns:a16="http://schemas.microsoft.com/office/drawing/2014/main" id="{45E3E4C2-FB37-1BAD-5A09-6A4181EFA4C6}"/>
              </a:ext>
            </a:extLst>
          </p:cNvPr>
          <p:cNvSpPr>
            <a:spLocks noGrp="1"/>
          </p:cNvSpPr>
          <p:nvPr>
            <p:ph type="body" sz="quarter" idx="13"/>
          </p:nvPr>
        </p:nvSpPr>
        <p:spPr/>
        <p:txBody>
          <a:bodyPr/>
          <a:lstStyle/>
          <a:p>
            <a:r>
              <a:rPr lang="en-AU" dirty="0"/>
              <a:t>Key Points</a:t>
            </a:r>
          </a:p>
        </p:txBody>
      </p:sp>
      <p:sp>
        <p:nvSpPr>
          <p:cNvPr id="5" name="Slide Number Placeholder 4">
            <a:extLst>
              <a:ext uri="{FF2B5EF4-FFF2-40B4-BE49-F238E27FC236}">
                <a16:creationId xmlns:a16="http://schemas.microsoft.com/office/drawing/2014/main" id="{18DF2B5F-0346-63E5-84AC-B8997D0BBE9A}"/>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6" name="Footer Placeholder 5">
            <a:extLst>
              <a:ext uri="{FF2B5EF4-FFF2-40B4-BE49-F238E27FC236}">
                <a16:creationId xmlns:a16="http://schemas.microsoft.com/office/drawing/2014/main" id="{DA928E84-F8ED-F052-A608-EC2069E00B52}"/>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222AE90C-B5E2-D864-8236-C887BACC4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22095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6F8AF4-497E-86C3-47ED-4B3E99BF20F5}"/>
              </a:ext>
            </a:extLst>
          </p:cNvPr>
          <p:cNvSpPr>
            <a:spLocks noGrp="1"/>
          </p:cNvSpPr>
          <p:nvPr>
            <p:ph type="body" sz="quarter" idx="13"/>
          </p:nvPr>
        </p:nvSpPr>
        <p:spPr/>
        <p:txBody>
          <a:bodyPr/>
          <a:lstStyle/>
          <a:p>
            <a:r>
              <a:rPr lang="en-AU" dirty="0"/>
              <a:t>Equivalence partitions</a:t>
            </a:r>
          </a:p>
        </p:txBody>
      </p:sp>
      <p:pic>
        <p:nvPicPr>
          <p:cNvPr id="5" name="Picture 4">
            <a:extLst>
              <a:ext uri="{FF2B5EF4-FFF2-40B4-BE49-F238E27FC236}">
                <a16:creationId xmlns:a16="http://schemas.microsoft.com/office/drawing/2014/main" id="{048F0F94-51BB-8341-A9FB-93622B0F6163}"/>
              </a:ext>
            </a:extLst>
          </p:cNvPr>
          <p:cNvPicPr>
            <a:picLocks noChangeAspect="1"/>
          </p:cNvPicPr>
          <p:nvPr/>
        </p:nvPicPr>
        <p:blipFill rotWithShape="1">
          <a:blip r:embed="rId2">
            <a:extLst>
              <a:ext uri="{28A0092B-C50C-407E-A947-70E740481C1C}">
                <a14:useLocalDpi xmlns:a14="http://schemas.microsoft.com/office/drawing/2010/main" val="0"/>
              </a:ext>
            </a:extLst>
          </a:blip>
          <a:srcRect t="12251" b="41951"/>
          <a:stretch/>
        </p:blipFill>
        <p:spPr>
          <a:xfrm>
            <a:off x="1408641" y="657433"/>
            <a:ext cx="6090065" cy="3983426"/>
          </a:xfrm>
          <a:prstGeom prst="rect">
            <a:avLst/>
          </a:prstGeom>
        </p:spPr>
      </p:pic>
      <p:sp>
        <p:nvSpPr>
          <p:cNvPr id="4" name="Slide Number Placeholder 3">
            <a:extLst>
              <a:ext uri="{FF2B5EF4-FFF2-40B4-BE49-F238E27FC236}">
                <a16:creationId xmlns:a16="http://schemas.microsoft.com/office/drawing/2014/main" id="{DD26ED86-825B-17D1-2826-CDF02BD42867}"/>
              </a:ext>
            </a:extLst>
          </p:cNvPr>
          <p:cNvSpPr>
            <a:spLocks noGrp="1"/>
          </p:cNvSpPr>
          <p:nvPr>
            <p:ph type="sldNum" sz="quarter" idx="12"/>
          </p:nvPr>
        </p:nvSpPr>
        <p:spPr/>
        <p:txBody>
          <a:bodyPr/>
          <a:lstStyle/>
          <a:p>
            <a:fld id="{10A01DC5-1685-4615-8240-15192985C6A2}" type="slidenum">
              <a:rPr lang="en-AU" smtClean="0"/>
              <a:pPr/>
              <a:t>11</a:t>
            </a:fld>
            <a:endParaRPr lang="en-AU"/>
          </a:p>
        </p:txBody>
      </p:sp>
      <p:sp>
        <p:nvSpPr>
          <p:cNvPr id="6" name="Footer Placeholder 5">
            <a:extLst>
              <a:ext uri="{FF2B5EF4-FFF2-40B4-BE49-F238E27FC236}">
                <a16:creationId xmlns:a16="http://schemas.microsoft.com/office/drawing/2014/main" id="{1D1195EF-51A0-3EED-2E21-4C0B38DECD8E}"/>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5485BEF6-1856-CCA3-8045-91656541E2D2}"/>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54CF5-F8C0-F5FB-252B-4F3EFB206DAC}"/>
              </a:ext>
            </a:extLst>
          </p:cNvPr>
          <p:cNvSpPr>
            <a:spLocks noGrp="1"/>
          </p:cNvSpPr>
          <p:nvPr>
            <p:ph idx="1"/>
          </p:nvPr>
        </p:nvSpPr>
        <p:spPr/>
        <p:txBody>
          <a:bodyPr>
            <a:normAutofit fontScale="62500" lnSpcReduction="20000"/>
          </a:bodyPr>
          <a:lstStyle/>
          <a:p>
            <a:pPr marL="0" indent="0">
              <a:buNone/>
            </a:pPr>
            <a:r>
              <a:rPr lang="en-AU" b="1" dirty="0">
                <a:latin typeface="Andale Mono" panose="020B0509000000000004" pitchFamily="49" charset="0"/>
              </a:rPr>
              <a:t>def</a:t>
            </a:r>
            <a:r>
              <a:rPr lang="en-AU" dirty="0">
                <a:latin typeface="Andale Mono" panose="020B0509000000000004" pitchFamily="49" charset="0"/>
              </a:rPr>
              <a:t> namecheck (s):</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 Checks that a name only includes alphabetic characters, - or </a:t>
            </a:r>
          </a:p>
          <a:p>
            <a:pPr marL="0" indent="0">
              <a:buNone/>
            </a:pPr>
            <a:r>
              <a:rPr lang="en-AU" dirty="0">
                <a:latin typeface="Andale Mono" panose="020B0509000000000004" pitchFamily="49" charset="0"/>
              </a:rPr>
              <a:t>	# a single quote. Names must be between 2 and 40 characters long</a:t>
            </a:r>
          </a:p>
          <a:p>
            <a:pPr marL="0" indent="0">
              <a:buNone/>
            </a:pPr>
            <a:r>
              <a:rPr lang="en-AU" dirty="0">
                <a:latin typeface="Andale Mono" panose="020B0509000000000004" pitchFamily="49" charset="0"/>
              </a:rPr>
              <a:t>	# quoted strings and -- are disallowed</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a:t>
            </a:r>
            <a:r>
              <a:rPr lang="en-AU" dirty="0" err="1">
                <a:latin typeface="Andale Mono" panose="020B0509000000000004" pitchFamily="49" charset="0"/>
              </a:rPr>
              <a:t>namex</a:t>
            </a:r>
            <a:r>
              <a:rPr lang="en-AU" dirty="0">
                <a:latin typeface="Andale Mono" panose="020B0509000000000004" pitchFamily="49" charset="0"/>
              </a:rPr>
              <a:t> = r"^[a-</a:t>
            </a:r>
            <a:r>
              <a:rPr lang="en-AU" dirty="0" err="1">
                <a:latin typeface="Andale Mono" panose="020B0509000000000004" pitchFamily="49" charset="0"/>
              </a:rPr>
              <a:t>zA</a:t>
            </a:r>
            <a:r>
              <a:rPr lang="en-AU" dirty="0">
                <a:latin typeface="Andale Mono" panose="020B0509000000000004" pitchFamily="49" charset="0"/>
              </a:rPr>
              <a:t>-Z][a-</a:t>
            </a:r>
            <a:r>
              <a:rPr lang="en-AU" dirty="0" err="1">
                <a:latin typeface="Andale Mono" panose="020B0509000000000004" pitchFamily="49" charset="0"/>
              </a:rPr>
              <a:t>zA</a:t>
            </a:r>
            <a:r>
              <a:rPr lang="en-AU" dirty="0">
                <a:latin typeface="Andale Mono" panose="020B0509000000000004" pitchFamily="49" charset="0"/>
              </a:rPr>
              <a:t>-Z-']{1,39}$"</a:t>
            </a:r>
          </a:p>
          <a:p>
            <a:pPr marL="0" indent="0">
              <a:buNone/>
            </a:pPr>
            <a:r>
              <a:rPr lang="en-AU" dirty="0">
                <a:latin typeface="Andale Mono" panose="020B0509000000000004" pitchFamily="49" charset="0"/>
              </a:rPr>
              <a:t>	</a:t>
            </a:r>
            <a:r>
              <a:rPr lang="en-AU" b="1" dirty="0">
                <a:latin typeface="Andale Mono" panose="020B0509000000000004" pitchFamily="49" charset="0"/>
              </a:rPr>
              <a:t>if</a:t>
            </a:r>
            <a:r>
              <a:rPr lang="en-AU" dirty="0">
                <a:latin typeface="Andale Mono" panose="020B0509000000000004" pitchFamily="49" charset="0"/>
              </a:rPr>
              <a:t> </a:t>
            </a:r>
            <a:r>
              <a:rPr lang="en-AU" dirty="0" err="1">
                <a:latin typeface="Andale Mono" panose="020B0509000000000004" pitchFamily="49" charset="0"/>
              </a:rPr>
              <a:t>re.match</a:t>
            </a:r>
            <a:r>
              <a:rPr lang="en-AU" dirty="0">
                <a:latin typeface="Andale Mono" panose="020B0509000000000004" pitchFamily="49" charset="0"/>
              </a:rPr>
              <a:t> (</a:t>
            </a:r>
            <a:r>
              <a:rPr lang="en-AU" dirty="0" err="1">
                <a:latin typeface="Andale Mono" panose="020B0509000000000004" pitchFamily="49" charset="0"/>
              </a:rPr>
              <a:t>namex</a:t>
            </a:r>
            <a:r>
              <a:rPr lang="en-AU" dirty="0">
                <a:latin typeface="Andale Mono" panose="020B0509000000000004" pitchFamily="49" charset="0"/>
              </a:rPr>
              <a:t>, s):</a:t>
            </a:r>
          </a:p>
          <a:p>
            <a:pPr marL="0" indent="0">
              <a:buNone/>
            </a:pPr>
            <a:r>
              <a:rPr lang="en-AU" dirty="0">
                <a:latin typeface="Andale Mono" panose="020B0509000000000004" pitchFamily="49" charset="0"/>
              </a:rPr>
              <a:t>		</a:t>
            </a:r>
            <a:r>
              <a:rPr lang="en-AU" b="1" dirty="0">
                <a:latin typeface="Andale Mono" panose="020B0509000000000004" pitchFamily="49" charset="0"/>
              </a:rPr>
              <a:t>if</a:t>
            </a:r>
            <a:r>
              <a:rPr lang="en-AU" dirty="0">
                <a:latin typeface="Andale Mono" panose="020B0509000000000004" pitchFamily="49" charset="0"/>
              </a:rPr>
              <a:t> </a:t>
            </a:r>
            <a:r>
              <a:rPr lang="en-AU" dirty="0" err="1">
                <a:latin typeface="Andale Mono" panose="020B0509000000000004" pitchFamily="49" charset="0"/>
              </a:rPr>
              <a:t>re.search</a:t>
            </a:r>
            <a:r>
              <a:rPr lang="en-AU" dirty="0">
                <a:latin typeface="Andale Mono" panose="020B0509000000000004" pitchFamily="49" charset="0"/>
              </a:rPr>
              <a:t> ("'.*'", s) or </a:t>
            </a:r>
            <a:r>
              <a:rPr lang="en-AU" dirty="0" err="1">
                <a:latin typeface="Andale Mono" panose="020B0509000000000004" pitchFamily="49" charset="0"/>
              </a:rPr>
              <a:t>re.search</a:t>
            </a:r>
            <a:r>
              <a:rPr lang="en-AU" dirty="0">
                <a:latin typeface="Andale Mono" panose="020B0509000000000004" pitchFamily="49" charset="0"/>
              </a:rPr>
              <a:t> ("--", s):</a:t>
            </a:r>
          </a:p>
          <a:p>
            <a:pPr marL="0" indent="0">
              <a:buNone/>
            </a:pPr>
            <a:r>
              <a:rPr lang="en-AU" dirty="0">
                <a:latin typeface="Andale Mono" panose="020B0509000000000004" pitchFamily="49" charset="0"/>
              </a:rPr>
              <a:t>			</a:t>
            </a:r>
            <a:r>
              <a:rPr lang="en-AU" b="1" dirty="0">
                <a:latin typeface="Andale Mono" panose="020B0509000000000004" pitchFamily="49" charset="0"/>
              </a:rPr>
              <a:t>return</a:t>
            </a:r>
            <a:r>
              <a:rPr lang="en-AU" dirty="0">
                <a:latin typeface="Andale Mono" panose="020B0509000000000004" pitchFamily="49" charset="0"/>
              </a:rPr>
              <a:t> False</a:t>
            </a:r>
          </a:p>
          <a:p>
            <a:pPr marL="0" indent="0">
              <a:buNone/>
            </a:pPr>
            <a:r>
              <a:rPr lang="en-AU" dirty="0">
                <a:latin typeface="Andale Mono" panose="020B0509000000000004" pitchFamily="49" charset="0"/>
              </a:rPr>
              <a:t>		 </a:t>
            </a:r>
            <a:r>
              <a:rPr lang="en-AU" b="1" dirty="0">
                <a:latin typeface="Andale Mono" panose="020B0509000000000004" pitchFamily="49" charset="0"/>
              </a:rPr>
              <a:t>else</a:t>
            </a:r>
            <a:r>
              <a:rPr lang="en-AU" dirty="0">
                <a:latin typeface="Andale Mono" panose="020B0509000000000004" pitchFamily="49" charset="0"/>
              </a:rPr>
              <a:t>:</a:t>
            </a:r>
          </a:p>
          <a:p>
            <a:pPr marL="0" indent="0">
              <a:buNone/>
            </a:pPr>
            <a:r>
              <a:rPr lang="en-AU" dirty="0">
                <a:latin typeface="Andale Mono" panose="020B0509000000000004" pitchFamily="49" charset="0"/>
              </a:rPr>
              <a:t>			</a:t>
            </a:r>
            <a:r>
              <a:rPr lang="en-AU" b="1" dirty="0">
                <a:latin typeface="Andale Mono" panose="020B0509000000000004" pitchFamily="49" charset="0"/>
              </a:rPr>
              <a:t>return</a:t>
            </a:r>
            <a:r>
              <a:rPr lang="en-AU" dirty="0">
                <a:latin typeface="Andale Mono" panose="020B0509000000000004" pitchFamily="49" charset="0"/>
              </a:rPr>
              <a:t> True</a:t>
            </a:r>
          </a:p>
          <a:p>
            <a:pPr marL="0" indent="0">
              <a:buNone/>
            </a:pPr>
            <a:r>
              <a:rPr lang="en-AU" dirty="0">
                <a:latin typeface="Andale Mono" panose="020B0509000000000004" pitchFamily="49" charset="0"/>
              </a:rPr>
              <a:t>	</a:t>
            </a:r>
            <a:r>
              <a:rPr lang="en-AU" b="1" dirty="0">
                <a:latin typeface="Andale Mono" panose="020B0509000000000004" pitchFamily="49" charset="0"/>
              </a:rPr>
              <a:t>else</a:t>
            </a:r>
            <a:r>
              <a:rPr lang="en-AU" dirty="0">
                <a:latin typeface="Andale Mono" panose="020B0509000000000004" pitchFamily="49" charset="0"/>
              </a:rPr>
              <a:t>:</a:t>
            </a:r>
          </a:p>
          <a:p>
            <a:pPr marL="0" indent="0">
              <a:buNone/>
            </a:pPr>
            <a:r>
              <a:rPr lang="en-AU" dirty="0">
                <a:latin typeface="Andale Mono" panose="020B0509000000000004" pitchFamily="49" charset="0"/>
              </a:rPr>
              <a:t>		</a:t>
            </a:r>
            <a:r>
              <a:rPr lang="en-AU" b="1" dirty="0">
                <a:latin typeface="Andale Mono" panose="020B0509000000000004" pitchFamily="49" charset="0"/>
              </a:rPr>
              <a:t>return</a:t>
            </a:r>
            <a:r>
              <a:rPr lang="en-AU" dirty="0">
                <a:latin typeface="Andale Mono" panose="020B0509000000000004" pitchFamily="49" charset="0"/>
              </a:rPr>
              <a:t> False </a:t>
            </a:r>
          </a:p>
          <a:p>
            <a:pPr marL="0" indent="0">
              <a:buNone/>
            </a:pPr>
            <a:endParaRPr lang="en-AU" dirty="0">
              <a:latin typeface="Andale Mono" panose="020B0509000000000004" pitchFamily="49" charset="0"/>
            </a:endParaRPr>
          </a:p>
        </p:txBody>
      </p:sp>
      <p:sp>
        <p:nvSpPr>
          <p:cNvPr id="110" name="def namecheck (s):…"/>
          <p:cNvSpPr txBox="1">
            <a:spLocks noGrp="1"/>
          </p:cNvSpPr>
          <p:nvPr>
            <p:ph type="body" sz="quarter" idx="13"/>
          </p:nvPr>
        </p:nvSpPr>
        <p:spPr>
          <a:prstGeom prst="rect">
            <a:avLst/>
          </a:prstGeom>
        </p:spPr>
        <p:txBody>
          <a:bodyPr>
            <a:normAutofit/>
          </a:bodyPr>
          <a:lstStyle/>
          <a:p>
            <a:r>
              <a:rPr lang="en-AU" dirty="0"/>
              <a:t>A name checking function</a:t>
            </a:r>
            <a:endParaRPr dirty="0"/>
          </a:p>
        </p:txBody>
      </p:sp>
      <p:sp>
        <p:nvSpPr>
          <p:cNvPr id="3" name="Slide Number Placeholder 2">
            <a:extLst>
              <a:ext uri="{FF2B5EF4-FFF2-40B4-BE49-F238E27FC236}">
                <a16:creationId xmlns:a16="http://schemas.microsoft.com/office/drawing/2014/main" id="{E8D32D34-663F-05F0-8C70-F1A168D84401}"/>
              </a:ext>
            </a:extLst>
          </p:cNvPr>
          <p:cNvSpPr>
            <a:spLocks noGrp="1"/>
          </p:cNvSpPr>
          <p:nvPr>
            <p:ph type="sldNum" sz="quarter" idx="12"/>
          </p:nvPr>
        </p:nvSpPr>
        <p:spPr/>
        <p:txBody>
          <a:bodyPr/>
          <a:lstStyle/>
          <a:p>
            <a:fld id="{10A01DC5-1685-4615-8240-15192985C6A2}" type="slidenum">
              <a:rPr lang="en-AU" smtClean="0"/>
              <a:pPr/>
              <a:t>12</a:t>
            </a:fld>
            <a:endParaRPr lang="en-AU"/>
          </a:p>
        </p:txBody>
      </p:sp>
      <p:sp>
        <p:nvSpPr>
          <p:cNvPr id="4" name="Footer Placeholder 3">
            <a:extLst>
              <a:ext uri="{FF2B5EF4-FFF2-40B4-BE49-F238E27FC236}">
                <a16:creationId xmlns:a16="http://schemas.microsoft.com/office/drawing/2014/main" id="{6F841CA1-FB58-597F-0F25-E03897D1D0A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CAFADED4-2CF1-F1BB-3637-74B36BFFDC0F}"/>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6CC022-113F-F626-E365-7CD95AB2C207}"/>
              </a:ext>
            </a:extLst>
          </p:cNvPr>
          <p:cNvSpPr>
            <a:spLocks noGrp="1"/>
          </p:cNvSpPr>
          <p:nvPr>
            <p:ph idx="1"/>
          </p:nvPr>
        </p:nvSpPr>
        <p:spPr/>
        <p:txBody>
          <a:bodyPr>
            <a:normAutofit fontScale="62500" lnSpcReduction="20000"/>
          </a:bodyPr>
          <a:lstStyle/>
          <a:p>
            <a:pPr defTabSz="277256">
              <a:spcBef>
                <a:spcPts val="1424"/>
              </a:spcBef>
              <a:defRPr sz="2159"/>
            </a:pPr>
            <a:r>
              <a:rPr lang="en-AU" b="1" i="1" dirty="0"/>
              <a:t>Correct names 1</a:t>
            </a:r>
            <a:br>
              <a:rPr lang="en-AU" dirty="0"/>
            </a:br>
            <a:r>
              <a:rPr lang="en-AU" dirty="0"/>
              <a:t>The inputs only includes alphabetic characters and are between 2 and 40 characters long.</a:t>
            </a:r>
          </a:p>
          <a:p>
            <a:pPr defTabSz="277256">
              <a:spcBef>
                <a:spcPts val="1424"/>
              </a:spcBef>
              <a:defRPr sz="2159"/>
            </a:pPr>
            <a:r>
              <a:rPr lang="en-AU" b="1" i="1" dirty="0"/>
              <a:t>Correct names 2</a:t>
            </a:r>
            <a:br>
              <a:rPr lang="en-AU" dirty="0"/>
            </a:br>
            <a:r>
              <a:rPr lang="en-AU" dirty="0"/>
              <a:t>The inputs only includes alphabetic characters, hyphens or apostrophes and are between 2 and 40 characters long.</a:t>
            </a:r>
          </a:p>
          <a:p>
            <a:pPr defTabSz="277256">
              <a:spcBef>
                <a:spcPts val="1424"/>
              </a:spcBef>
              <a:defRPr sz="2159"/>
            </a:pPr>
            <a:r>
              <a:rPr lang="en-AU" b="1" i="1" dirty="0"/>
              <a:t>Incorrect names 1</a:t>
            </a:r>
            <a:br>
              <a:rPr lang="en-AU" dirty="0"/>
            </a:br>
            <a:r>
              <a:rPr lang="en-AU" dirty="0"/>
              <a:t>The inputs are between 2 and 40 characters long but include disallowed characters.</a:t>
            </a:r>
          </a:p>
          <a:p>
            <a:pPr defTabSz="277256">
              <a:spcBef>
                <a:spcPts val="1424"/>
              </a:spcBef>
              <a:defRPr sz="2159"/>
            </a:pPr>
            <a:r>
              <a:rPr lang="en-AU" b="1" i="1" dirty="0"/>
              <a:t>Incorrect names 2</a:t>
            </a:r>
            <a:br>
              <a:rPr lang="en-AU" dirty="0"/>
            </a:br>
            <a:r>
              <a:rPr lang="en-AU" dirty="0"/>
              <a:t>The inputs include allowed characters but are either a single character or are more than 40 characters long.</a:t>
            </a:r>
          </a:p>
          <a:p>
            <a:pPr defTabSz="277256">
              <a:spcBef>
                <a:spcPts val="1424"/>
              </a:spcBef>
              <a:defRPr sz="2159"/>
            </a:pPr>
            <a:r>
              <a:rPr lang="en-AU" b="1" i="1" dirty="0"/>
              <a:t>Incorrect names 3</a:t>
            </a:r>
            <a:br>
              <a:rPr lang="en-AU" dirty="0"/>
            </a:br>
            <a:r>
              <a:rPr lang="en-AU" dirty="0"/>
              <a:t>The inputs are between 2 and 40 characters long but the first character is a hyphen or an apostrophe.</a:t>
            </a:r>
          </a:p>
          <a:p>
            <a:pPr defTabSz="277256">
              <a:spcBef>
                <a:spcPts val="1424"/>
              </a:spcBef>
              <a:defRPr sz="2159"/>
            </a:pPr>
            <a:r>
              <a:rPr lang="en-AU" b="1" i="1" dirty="0"/>
              <a:t>Incorrect names 4</a:t>
            </a:r>
            <a:br>
              <a:rPr lang="en-AU" dirty="0"/>
            </a:br>
            <a:r>
              <a:rPr lang="en-AU" dirty="0"/>
              <a:t>The inputs include valid characters, are between 2 and 40 characters long, but include either a double hyphen, quoted text or both.</a:t>
            </a:r>
          </a:p>
        </p:txBody>
      </p:sp>
      <p:sp>
        <p:nvSpPr>
          <p:cNvPr id="3" name="Slide Number Placeholder 2">
            <a:extLst>
              <a:ext uri="{FF2B5EF4-FFF2-40B4-BE49-F238E27FC236}">
                <a16:creationId xmlns:a16="http://schemas.microsoft.com/office/drawing/2014/main" id="{855FA5F7-7745-7C65-DF74-7376D2FC0ECF}"/>
              </a:ext>
            </a:extLst>
          </p:cNvPr>
          <p:cNvSpPr>
            <a:spLocks noGrp="1"/>
          </p:cNvSpPr>
          <p:nvPr>
            <p:ph type="sldNum" sz="quarter" idx="12"/>
          </p:nvPr>
        </p:nvSpPr>
        <p:spPr/>
        <p:txBody>
          <a:bodyPr/>
          <a:lstStyle/>
          <a:p>
            <a:fld id="{10A01DC5-1685-4615-8240-15192985C6A2}" type="slidenum">
              <a:rPr lang="en-AU" smtClean="0"/>
              <a:pPr/>
              <a:t>13</a:t>
            </a:fld>
            <a:endParaRPr lang="en-AU"/>
          </a:p>
        </p:txBody>
      </p:sp>
      <p:sp>
        <p:nvSpPr>
          <p:cNvPr id="4" name="Footer Placeholder 3">
            <a:extLst>
              <a:ext uri="{FF2B5EF4-FFF2-40B4-BE49-F238E27FC236}">
                <a16:creationId xmlns:a16="http://schemas.microsoft.com/office/drawing/2014/main" id="{3118F286-84AE-587C-A0F0-5D95E395772E}"/>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2A776922-FE7A-7A15-BE7C-F34F7C2ECD81}"/>
              </a:ext>
            </a:extLst>
          </p:cNvPr>
          <p:cNvSpPr>
            <a:spLocks noGrp="1"/>
          </p:cNvSpPr>
          <p:nvPr>
            <p:ph type="body" sz="quarter" idx="13"/>
          </p:nvPr>
        </p:nvSpPr>
        <p:spPr/>
        <p:txBody>
          <a:bodyPr>
            <a:normAutofit fontScale="92500" lnSpcReduction="10000"/>
          </a:bodyPr>
          <a:lstStyle/>
          <a:p>
            <a:r>
              <a:rPr lang="en-AU" dirty="0"/>
              <a:t>Equivalence partitions for</a:t>
            </a:r>
          </a:p>
          <a:p>
            <a:r>
              <a:rPr lang="en-AU" dirty="0"/>
              <a:t>the name checking function</a:t>
            </a:r>
          </a:p>
          <a:p>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9F25A8BA-65CB-F99B-2350-455C4B976316}"/>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5CB4FC-C0B0-078D-4B86-2C1DF3226740}"/>
              </a:ext>
            </a:extLst>
          </p:cNvPr>
          <p:cNvSpPr>
            <a:spLocks noGrp="1"/>
          </p:cNvSpPr>
          <p:nvPr>
            <p:ph idx="1"/>
          </p:nvPr>
        </p:nvSpPr>
        <p:spPr/>
        <p:txBody>
          <a:bodyPr>
            <a:normAutofit lnSpcReduction="10000"/>
          </a:bodyPr>
          <a:lstStyle/>
          <a:p>
            <a:r>
              <a:rPr lang="en-AU" b="1" i="1" dirty="0"/>
              <a:t>Test edge cases</a:t>
            </a:r>
            <a:br>
              <a:rPr lang="en-AU" dirty="0"/>
            </a:br>
            <a:r>
              <a:rPr lang="en-AU" dirty="0"/>
              <a:t>If your partition has upper and lower bounds (e.g. length of strings, numbers, etc.) choose inputs at the edges of the range.</a:t>
            </a:r>
          </a:p>
          <a:p>
            <a:r>
              <a:rPr lang="en-AU" b="1" i="1" dirty="0"/>
              <a:t>Force errors</a:t>
            </a:r>
            <a:br>
              <a:rPr lang="en-AU" dirty="0"/>
            </a:br>
            <a:r>
              <a:rPr lang="en-AU" dirty="0"/>
              <a:t>Choose test inputs that force the system to generate all error messages. Choose test inputs that should generate invalid outputs.</a:t>
            </a:r>
          </a:p>
          <a:p>
            <a:r>
              <a:rPr lang="en-AU" b="1" i="1" dirty="0"/>
              <a:t>Fill buffers</a:t>
            </a:r>
            <a:br>
              <a:rPr lang="en-AU" dirty="0"/>
            </a:br>
            <a:r>
              <a:rPr lang="en-AU" dirty="0"/>
              <a:t>Choose test inputs that cause all input buffers to overflow.</a:t>
            </a:r>
          </a:p>
          <a:p>
            <a:r>
              <a:rPr lang="en-AU" b="1" i="1" dirty="0"/>
              <a:t>Repeat yourself</a:t>
            </a:r>
            <a:br>
              <a:rPr lang="en-AU" dirty="0"/>
            </a:br>
            <a:r>
              <a:rPr lang="en-AU" dirty="0"/>
              <a:t>Repeat the same test input or series of inputs several times.</a:t>
            </a:r>
          </a:p>
        </p:txBody>
      </p:sp>
      <p:sp>
        <p:nvSpPr>
          <p:cNvPr id="118" name="Test edge cases If your partition has upper and lower bounds (e.g. length of strings, numbers, etc.) choose inputs at the edges of the range.…"/>
          <p:cNvSpPr txBox="1">
            <a:spLocks noGrp="1"/>
          </p:cNvSpPr>
          <p:nvPr>
            <p:ph type="body" sz="quarter" idx="13"/>
          </p:nvPr>
        </p:nvSpPr>
        <p:spPr>
          <a:prstGeom prst="rect">
            <a:avLst/>
          </a:prstGeom>
        </p:spPr>
        <p:txBody>
          <a:bodyPr>
            <a:normAutofit/>
          </a:bodyPr>
          <a:lstStyle/>
          <a:p>
            <a:r>
              <a:rPr lang="en-AU" dirty="0"/>
              <a:t>Unit testing guidelines (1)</a:t>
            </a:r>
            <a:endParaRPr dirty="0"/>
          </a:p>
        </p:txBody>
      </p:sp>
      <p:sp>
        <p:nvSpPr>
          <p:cNvPr id="3" name="Slide Number Placeholder 2">
            <a:extLst>
              <a:ext uri="{FF2B5EF4-FFF2-40B4-BE49-F238E27FC236}">
                <a16:creationId xmlns:a16="http://schemas.microsoft.com/office/drawing/2014/main" id="{60F09D2A-E5B8-07D6-5360-2D2EAB92F27C}"/>
              </a:ext>
            </a:extLst>
          </p:cNvPr>
          <p:cNvSpPr>
            <a:spLocks noGrp="1"/>
          </p:cNvSpPr>
          <p:nvPr>
            <p:ph type="sldNum" sz="quarter" idx="12"/>
          </p:nvPr>
        </p:nvSpPr>
        <p:spPr/>
        <p:txBody>
          <a:bodyPr/>
          <a:lstStyle/>
          <a:p>
            <a:fld id="{10A01DC5-1685-4615-8240-15192985C6A2}" type="slidenum">
              <a:rPr lang="en-AU" smtClean="0"/>
              <a:pPr/>
              <a:t>14</a:t>
            </a:fld>
            <a:endParaRPr lang="en-AU"/>
          </a:p>
        </p:txBody>
      </p:sp>
      <p:sp>
        <p:nvSpPr>
          <p:cNvPr id="4" name="Footer Placeholder 3">
            <a:extLst>
              <a:ext uri="{FF2B5EF4-FFF2-40B4-BE49-F238E27FC236}">
                <a16:creationId xmlns:a16="http://schemas.microsoft.com/office/drawing/2014/main" id="{915FF567-C135-F190-6083-703C1BD80D03}"/>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5AD9FF57-C110-DA86-1967-AE2F1439A64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D5E7B0-2F91-97CC-E5DD-F46595F69FF9}"/>
              </a:ext>
            </a:extLst>
          </p:cNvPr>
          <p:cNvSpPr>
            <a:spLocks noGrp="1"/>
          </p:cNvSpPr>
          <p:nvPr>
            <p:ph idx="1"/>
          </p:nvPr>
        </p:nvSpPr>
        <p:spPr/>
        <p:txBody>
          <a:bodyPr>
            <a:normAutofit fontScale="85000" lnSpcReduction="20000"/>
          </a:bodyPr>
          <a:lstStyle/>
          <a:p>
            <a:r>
              <a:rPr lang="en-AU" b="1" i="1" dirty="0"/>
              <a:t>Overflow and underflow</a:t>
            </a:r>
            <a:br>
              <a:rPr lang="en-AU" dirty="0"/>
            </a:br>
            <a:r>
              <a:rPr lang="en-AU" dirty="0"/>
              <a:t>If your program does numeric calculations, choose test inputs that cause it to calculate very large or very small numbers.</a:t>
            </a:r>
          </a:p>
          <a:p>
            <a:r>
              <a:rPr lang="en-AU" b="1" i="1" dirty="0"/>
              <a:t>Don’t forget null and zero</a:t>
            </a:r>
            <a:br>
              <a:rPr lang="en-AU" dirty="0"/>
            </a:br>
            <a:r>
              <a:rPr lang="en-AU" dirty="0"/>
              <a:t>If your program uses pointers or strings, always test with null pointers and strings. If you use sequences, test with an empty sequence. For numeric inputs, always test with zero.</a:t>
            </a:r>
          </a:p>
          <a:p>
            <a:r>
              <a:rPr lang="en-AU" b="1" i="1" dirty="0"/>
              <a:t>Keep count</a:t>
            </a:r>
            <a:br>
              <a:rPr lang="en-AU" b="1" i="1" dirty="0"/>
            </a:br>
            <a:r>
              <a:rPr lang="en-AU" dirty="0"/>
              <a:t>When dealing with lists and list transformation, keep count of the number of elements in each list and check that these are consistent after each transformation.</a:t>
            </a:r>
          </a:p>
          <a:p>
            <a:r>
              <a:rPr lang="en-AU" b="1" i="1" dirty="0"/>
              <a:t>One is different</a:t>
            </a:r>
            <a:br>
              <a:rPr lang="en-AU" dirty="0"/>
            </a:br>
            <a:r>
              <a:rPr lang="en-AU" dirty="0"/>
              <a:t>If your program deals with sequences, always test with sequences that have a single value.</a:t>
            </a:r>
          </a:p>
        </p:txBody>
      </p:sp>
      <p:sp>
        <p:nvSpPr>
          <p:cNvPr id="122" name="Overflow and underflow If your program does numeric calculations, choose test inputs that cause it to calculate very large or very small numbers.…"/>
          <p:cNvSpPr txBox="1">
            <a:spLocks noGrp="1"/>
          </p:cNvSpPr>
          <p:nvPr>
            <p:ph type="body" sz="quarter" idx="13"/>
          </p:nvPr>
        </p:nvSpPr>
        <p:spPr>
          <a:prstGeom prst="rect">
            <a:avLst/>
          </a:prstGeom>
        </p:spPr>
        <p:txBody>
          <a:bodyPr>
            <a:normAutofit/>
          </a:bodyPr>
          <a:lstStyle/>
          <a:p>
            <a:r>
              <a:rPr lang="en-AU" dirty="0"/>
              <a:t>Unit testing guidelines (2)</a:t>
            </a:r>
            <a:endParaRPr dirty="0"/>
          </a:p>
        </p:txBody>
      </p:sp>
      <p:sp>
        <p:nvSpPr>
          <p:cNvPr id="3" name="Slide Number Placeholder 2">
            <a:extLst>
              <a:ext uri="{FF2B5EF4-FFF2-40B4-BE49-F238E27FC236}">
                <a16:creationId xmlns:a16="http://schemas.microsoft.com/office/drawing/2014/main" id="{D0AD5611-AEB2-817F-169E-4555D82C9521}"/>
              </a:ext>
            </a:extLst>
          </p:cNvPr>
          <p:cNvSpPr>
            <a:spLocks noGrp="1"/>
          </p:cNvSpPr>
          <p:nvPr>
            <p:ph type="sldNum" sz="quarter" idx="12"/>
          </p:nvPr>
        </p:nvSpPr>
        <p:spPr/>
        <p:txBody>
          <a:bodyPr/>
          <a:lstStyle/>
          <a:p>
            <a:fld id="{10A01DC5-1685-4615-8240-15192985C6A2}" type="slidenum">
              <a:rPr lang="en-AU" smtClean="0"/>
              <a:pPr/>
              <a:t>15</a:t>
            </a:fld>
            <a:endParaRPr lang="en-AU"/>
          </a:p>
        </p:txBody>
      </p:sp>
      <p:sp>
        <p:nvSpPr>
          <p:cNvPr id="4" name="Footer Placeholder 3">
            <a:extLst>
              <a:ext uri="{FF2B5EF4-FFF2-40B4-BE49-F238E27FC236}">
                <a16:creationId xmlns:a16="http://schemas.microsoft.com/office/drawing/2014/main" id="{55C0E898-F3C1-4501-8294-3EF989C5662D}"/>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1AE163FE-22F0-0D65-5481-14A2D15F588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2C6859-4C2C-1C0F-5EAB-D781BBF84C52}"/>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0B0C95C9-B1DA-F3A6-3483-0B19F645C494}"/>
              </a:ext>
            </a:extLst>
          </p:cNvPr>
          <p:cNvSpPr>
            <a:spLocks noGrp="1"/>
          </p:cNvSpPr>
          <p:nvPr>
            <p:ph type="sldNum" sz="quarter" idx="12"/>
          </p:nvPr>
        </p:nvSpPr>
        <p:spPr/>
        <p:txBody>
          <a:bodyPr/>
          <a:lstStyle/>
          <a:p>
            <a:fld id="{10A01DC5-1685-4615-8240-15192985C6A2}" type="slidenum">
              <a:rPr lang="en-AU" smtClean="0"/>
              <a:pPr/>
              <a:t>16</a:t>
            </a:fld>
            <a:endParaRPr lang="en-AU"/>
          </a:p>
        </p:txBody>
      </p:sp>
      <p:sp>
        <p:nvSpPr>
          <p:cNvPr id="5" name="Text Placeholder 4">
            <a:extLst>
              <a:ext uri="{FF2B5EF4-FFF2-40B4-BE49-F238E27FC236}">
                <a16:creationId xmlns:a16="http://schemas.microsoft.com/office/drawing/2014/main" id="{844D6E25-3BA0-3C0F-15C5-D1657BD7ABD9}"/>
              </a:ext>
            </a:extLst>
          </p:cNvPr>
          <p:cNvSpPr>
            <a:spLocks noGrp="1"/>
          </p:cNvSpPr>
          <p:nvPr>
            <p:ph type="body" sz="quarter" idx="13"/>
          </p:nvPr>
        </p:nvSpPr>
        <p:spPr/>
        <p:txBody>
          <a:bodyPr/>
          <a:lstStyle/>
          <a:p>
            <a:r>
              <a:rPr lang="en-AU" dirty="0"/>
              <a:t>But, remember…</a:t>
            </a:r>
          </a:p>
        </p:txBody>
      </p:sp>
      <p:pic>
        <p:nvPicPr>
          <p:cNvPr id="7" name="Picture 6" descr="Text, letter&#10;&#10;Description automatically generated">
            <a:extLst>
              <a:ext uri="{FF2B5EF4-FFF2-40B4-BE49-F238E27FC236}">
                <a16:creationId xmlns:a16="http://schemas.microsoft.com/office/drawing/2014/main" id="{04DB0844-73EF-4EC9-D4DB-F9EFCDBD6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244" y="946150"/>
            <a:ext cx="4813300" cy="3251200"/>
          </a:xfrm>
          <a:prstGeom prst="rect">
            <a:avLst/>
          </a:prstGeom>
        </p:spPr>
      </p:pic>
    </p:spTree>
    <p:extLst>
      <p:ext uri="{BB962C8B-B14F-4D97-AF65-F5344CB8AC3E}">
        <p14:creationId xmlns:p14="http://schemas.microsoft.com/office/powerpoint/2010/main" val="4097073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2F3E4D-D48F-A0D9-D304-83731568A241}"/>
              </a:ext>
            </a:extLst>
          </p:cNvPr>
          <p:cNvSpPr>
            <a:spLocks noGrp="1"/>
          </p:cNvSpPr>
          <p:nvPr>
            <p:ph idx="1"/>
          </p:nvPr>
        </p:nvSpPr>
        <p:spPr/>
        <p:txBody>
          <a:bodyPr>
            <a:normAutofit fontScale="92500" lnSpcReduction="10000"/>
          </a:bodyPr>
          <a:lstStyle/>
          <a:p>
            <a:endParaRPr lang="en-AU" dirty="0"/>
          </a:p>
          <a:p>
            <a:r>
              <a:rPr lang="en-AU" dirty="0"/>
              <a:t>Features have to be tested to show that the functionality is implemented as expected and that the functionality meets the real needs of users. </a:t>
            </a:r>
          </a:p>
          <a:p>
            <a:pPr lvl="1"/>
            <a:r>
              <a:rPr lang="en-AU" dirty="0"/>
              <a:t>For example, if your product has a feature that allows users to login using their Google account, then you have to check that this registers the user correctly and informs them of what information will be shared with Google. </a:t>
            </a:r>
          </a:p>
          <a:p>
            <a:pPr lvl="1"/>
            <a:r>
              <a:rPr lang="en-AU" dirty="0"/>
              <a:t>You may want to check that it gives users the option to sign up for email information about your product.</a:t>
            </a:r>
          </a:p>
          <a:p>
            <a:r>
              <a:rPr lang="en-AU" dirty="0"/>
              <a:t>Normally, a feature that does several things is implemented by multiple, interacting, program units. </a:t>
            </a:r>
          </a:p>
          <a:p>
            <a:r>
              <a:rPr lang="en-AU" dirty="0"/>
              <a:t>These units may be implemented by different developers and all of these developers should be involved in the feature testing process.</a:t>
            </a:r>
          </a:p>
        </p:txBody>
      </p:sp>
      <p:sp>
        <p:nvSpPr>
          <p:cNvPr id="126" name="Features have to be tested to show that the functionality is implemented as expected and that the functionality meets the real needs of users.…"/>
          <p:cNvSpPr txBox="1">
            <a:spLocks noGrp="1"/>
          </p:cNvSpPr>
          <p:nvPr>
            <p:ph type="body" sz="quarter" idx="13"/>
          </p:nvPr>
        </p:nvSpPr>
        <p:spPr>
          <a:prstGeom prst="rect">
            <a:avLst/>
          </a:prstGeom>
        </p:spPr>
        <p:txBody>
          <a:bodyPr>
            <a:normAutofit/>
          </a:bodyPr>
          <a:lstStyle/>
          <a:p>
            <a:r>
              <a:rPr lang="en-AU" dirty="0"/>
              <a:t>Feature testing</a:t>
            </a:r>
            <a:endParaRPr dirty="0"/>
          </a:p>
        </p:txBody>
      </p:sp>
      <p:sp>
        <p:nvSpPr>
          <p:cNvPr id="3" name="Slide Number Placeholder 2">
            <a:extLst>
              <a:ext uri="{FF2B5EF4-FFF2-40B4-BE49-F238E27FC236}">
                <a16:creationId xmlns:a16="http://schemas.microsoft.com/office/drawing/2014/main" id="{FC0CECBC-AFA2-4334-0807-54BCCC61810D}"/>
              </a:ext>
            </a:extLst>
          </p:cNvPr>
          <p:cNvSpPr>
            <a:spLocks noGrp="1"/>
          </p:cNvSpPr>
          <p:nvPr>
            <p:ph type="sldNum" sz="quarter" idx="12"/>
          </p:nvPr>
        </p:nvSpPr>
        <p:spPr/>
        <p:txBody>
          <a:bodyPr/>
          <a:lstStyle/>
          <a:p>
            <a:fld id="{10A01DC5-1685-4615-8240-15192985C6A2}" type="slidenum">
              <a:rPr lang="en-AU" smtClean="0"/>
              <a:pPr/>
              <a:t>17</a:t>
            </a:fld>
            <a:endParaRPr lang="en-AU"/>
          </a:p>
        </p:txBody>
      </p:sp>
      <p:sp>
        <p:nvSpPr>
          <p:cNvPr id="4" name="Footer Placeholder 3">
            <a:extLst>
              <a:ext uri="{FF2B5EF4-FFF2-40B4-BE49-F238E27FC236}">
                <a16:creationId xmlns:a16="http://schemas.microsoft.com/office/drawing/2014/main" id="{5E97A71D-CC3B-F9DF-D1F4-BFA1307B546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7B85262-3170-5870-F3F1-9C5E9953164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78665E-1898-1A80-B9E3-C67D7B5F9A6D}"/>
              </a:ext>
            </a:extLst>
          </p:cNvPr>
          <p:cNvSpPr>
            <a:spLocks noGrp="1"/>
          </p:cNvSpPr>
          <p:nvPr>
            <p:ph idx="1"/>
          </p:nvPr>
        </p:nvSpPr>
        <p:spPr/>
        <p:txBody>
          <a:bodyPr>
            <a:normAutofit fontScale="62500" lnSpcReduction="20000"/>
          </a:bodyPr>
          <a:lstStyle/>
          <a:p>
            <a:pPr marL="110105" indent="-110105" defTabSz="261854">
              <a:spcBef>
                <a:spcPts val="1319"/>
              </a:spcBef>
              <a:defRPr sz="2380"/>
            </a:pPr>
            <a:r>
              <a:rPr lang="en-AU" dirty="0"/>
              <a:t>Interaction tests</a:t>
            </a:r>
          </a:p>
          <a:p>
            <a:pPr marL="409858" lvl="1" indent="-204929" defTabSz="261854">
              <a:spcBef>
                <a:spcPts val="1319"/>
              </a:spcBef>
              <a:defRPr sz="2040"/>
            </a:pPr>
            <a:r>
              <a:rPr lang="en-AU" dirty="0"/>
              <a:t>These test the interactions between the units that implement the feature. The developers of the units that are combined to make up the feature may have different understandings of what is required of that feature. </a:t>
            </a:r>
          </a:p>
          <a:p>
            <a:pPr marL="409858" lvl="1" indent="-204929" defTabSz="261854">
              <a:spcBef>
                <a:spcPts val="1319"/>
              </a:spcBef>
              <a:defRPr sz="2040"/>
            </a:pPr>
            <a:r>
              <a:rPr lang="en-AU" dirty="0"/>
              <a:t>These misunderstandings will not show up in unit tests but may only come to light when the units are integrated. </a:t>
            </a:r>
          </a:p>
          <a:p>
            <a:pPr marL="409858" lvl="1" indent="-204929" defTabSz="261854">
              <a:spcBef>
                <a:spcPts val="1319"/>
              </a:spcBef>
              <a:defRPr sz="2040"/>
            </a:pPr>
            <a:r>
              <a:rPr lang="en-AU" dirty="0"/>
              <a:t>The integration may also reveal bugs in program units, which were not exposed by unit testing.</a:t>
            </a:r>
          </a:p>
          <a:p>
            <a:pPr marL="110105" indent="-110105" defTabSz="261854">
              <a:spcBef>
                <a:spcPts val="1319"/>
              </a:spcBef>
              <a:defRPr sz="2380"/>
            </a:pPr>
            <a:r>
              <a:rPr lang="en-AU" dirty="0"/>
              <a:t>Usefulness tests</a:t>
            </a:r>
          </a:p>
          <a:p>
            <a:pPr marL="409858" lvl="1" indent="-204929" defTabSz="261854">
              <a:spcBef>
                <a:spcPts val="1319"/>
              </a:spcBef>
              <a:defRPr sz="2040"/>
            </a:pPr>
            <a:r>
              <a:rPr lang="en-AU" dirty="0"/>
              <a:t>These test that the feature implements what users are likely to want. </a:t>
            </a:r>
          </a:p>
          <a:p>
            <a:pPr marL="409858" lvl="1" indent="-204929" defTabSz="261854">
              <a:spcBef>
                <a:spcPts val="1319"/>
              </a:spcBef>
              <a:defRPr sz="2040"/>
            </a:pPr>
            <a:r>
              <a:rPr lang="en-AU" dirty="0"/>
              <a:t>For example, the developers of a login with Google feature may have implemented an opt-out default on registration so that users receive all emails from a company. They must expressly choose what type of emails that they don’t want. </a:t>
            </a:r>
          </a:p>
          <a:p>
            <a:pPr marL="409858" lvl="1" indent="-204929" defTabSz="261854">
              <a:spcBef>
                <a:spcPts val="1319"/>
              </a:spcBef>
              <a:defRPr sz="2040"/>
            </a:pPr>
            <a:r>
              <a:rPr lang="en-AU" dirty="0"/>
              <a:t>What might be preferred is an opt-in default so that users choose what types of email they do want to receive.</a:t>
            </a:r>
          </a:p>
        </p:txBody>
      </p:sp>
      <p:sp>
        <p:nvSpPr>
          <p:cNvPr id="3" name="Slide Number Placeholder 2">
            <a:extLst>
              <a:ext uri="{FF2B5EF4-FFF2-40B4-BE49-F238E27FC236}">
                <a16:creationId xmlns:a16="http://schemas.microsoft.com/office/drawing/2014/main" id="{4F583FFC-83A9-E9F8-6CE8-487DC428D9AA}"/>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4" name="Footer Placeholder 3">
            <a:extLst>
              <a:ext uri="{FF2B5EF4-FFF2-40B4-BE49-F238E27FC236}">
                <a16:creationId xmlns:a16="http://schemas.microsoft.com/office/drawing/2014/main" id="{B195E54C-39D5-CAC0-E955-DCF77DA45598}"/>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50F5D4ED-C15D-C67A-F034-E3FEE8D79712}"/>
              </a:ext>
            </a:extLst>
          </p:cNvPr>
          <p:cNvSpPr>
            <a:spLocks noGrp="1"/>
          </p:cNvSpPr>
          <p:nvPr>
            <p:ph type="body" sz="quarter" idx="13"/>
          </p:nvPr>
        </p:nvSpPr>
        <p:spPr/>
        <p:txBody>
          <a:bodyPr/>
          <a:lstStyle/>
          <a:p>
            <a:r>
              <a:rPr lang="en-AU" dirty="0"/>
              <a:t>Types of feature test</a:t>
            </a:r>
          </a:p>
        </p:txBody>
      </p:sp>
      <p:pic>
        <p:nvPicPr>
          <p:cNvPr id="7" name="Picture 6" descr="A picture containing text, stationary, colorful&#10;&#10;Description automatically generated">
            <a:extLst>
              <a:ext uri="{FF2B5EF4-FFF2-40B4-BE49-F238E27FC236}">
                <a16:creationId xmlns:a16="http://schemas.microsoft.com/office/drawing/2014/main" id="{E197F1ED-1E58-717F-5608-EF15C3906EF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056E1A-1B71-92A0-A8F9-0A016029A6F9}"/>
              </a:ext>
            </a:extLst>
          </p:cNvPr>
          <p:cNvSpPr>
            <a:spLocks noGrp="1"/>
          </p:cNvSpPr>
          <p:nvPr>
            <p:ph idx="1"/>
          </p:nvPr>
        </p:nvSpPr>
        <p:spPr/>
        <p:txBody>
          <a:bodyPr>
            <a:normAutofit lnSpcReduction="10000"/>
          </a:bodyPr>
          <a:lstStyle/>
          <a:p>
            <a:r>
              <a:rPr lang="en-AU" b="1" i="1" dirty="0"/>
              <a:t>User registration</a:t>
            </a:r>
            <a:br>
              <a:rPr lang="en-AU" dirty="0"/>
            </a:br>
            <a:r>
              <a:rPr lang="en-AU" dirty="0"/>
              <a:t>As a user, I want to be able to login without creating a new account so that I don’t have to remember another login id and password.</a:t>
            </a:r>
          </a:p>
          <a:p>
            <a:r>
              <a:rPr lang="en-AU" b="1" i="1" dirty="0"/>
              <a:t>Information sharing</a:t>
            </a:r>
            <a:br>
              <a:rPr lang="en-AU" dirty="0"/>
            </a:br>
            <a:r>
              <a:rPr lang="en-AU" dirty="0"/>
              <a:t>As a user, I want to know what information you will share with other companies. I want to be able to cancel my registration if I don’t want to share this information.</a:t>
            </a:r>
          </a:p>
          <a:p>
            <a:r>
              <a:rPr lang="en-AU" b="1" i="1" dirty="0"/>
              <a:t>Email choice</a:t>
            </a:r>
            <a:br>
              <a:rPr lang="en-AU" dirty="0"/>
            </a:br>
            <a:r>
              <a:rPr lang="en-AU" dirty="0"/>
              <a:t>As a user, I want to be able to choose the types of email that I’ll get from you when I register for an account.</a:t>
            </a:r>
          </a:p>
        </p:txBody>
      </p:sp>
      <p:sp>
        <p:nvSpPr>
          <p:cNvPr id="134" name="User registration As a user, I want to be able to login without creating a new account so that I don’t have to remember another login id and password.…"/>
          <p:cNvSpPr txBox="1">
            <a:spLocks noGrp="1"/>
          </p:cNvSpPr>
          <p:nvPr>
            <p:ph type="body" sz="quarter" idx="13"/>
          </p:nvPr>
        </p:nvSpPr>
        <p:spPr>
          <a:prstGeom prst="rect">
            <a:avLst/>
          </a:prstGeom>
        </p:spPr>
        <p:txBody>
          <a:bodyPr>
            <a:normAutofit lnSpcReduction="10000"/>
          </a:bodyPr>
          <a:lstStyle/>
          <a:p>
            <a:r>
              <a:rPr lang="en-AU" dirty="0"/>
              <a:t>User stories for the sign-in with Google feature</a:t>
            </a:r>
            <a:endParaRPr dirty="0"/>
          </a:p>
        </p:txBody>
      </p:sp>
      <p:sp>
        <p:nvSpPr>
          <p:cNvPr id="3" name="Slide Number Placeholder 2">
            <a:extLst>
              <a:ext uri="{FF2B5EF4-FFF2-40B4-BE49-F238E27FC236}">
                <a16:creationId xmlns:a16="http://schemas.microsoft.com/office/drawing/2014/main" id="{D7459343-5258-EC64-4D94-12925F29B61D}"/>
              </a:ext>
            </a:extLst>
          </p:cNvPr>
          <p:cNvSpPr>
            <a:spLocks noGrp="1"/>
          </p:cNvSpPr>
          <p:nvPr>
            <p:ph type="sldNum" sz="quarter" idx="12"/>
          </p:nvPr>
        </p:nvSpPr>
        <p:spPr/>
        <p:txBody>
          <a:bodyPr/>
          <a:lstStyle/>
          <a:p>
            <a:fld id="{10A01DC5-1685-4615-8240-15192985C6A2}" type="slidenum">
              <a:rPr lang="en-AU" smtClean="0"/>
              <a:pPr/>
              <a:t>19</a:t>
            </a:fld>
            <a:endParaRPr lang="en-AU"/>
          </a:p>
        </p:txBody>
      </p:sp>
      <p:sp>
        <p:nvSpPr>
          <p:cNvPr id="4" name="Footer Placeholder 3">
            <a:extLst>
              <a:ext uri="{FF2B5EF4-FFF2-40B4-BE49-F238E27FC236}">
                <a16:creationId xmlns:a16="http://schemas.microsoft.com/office/drawing/2014/main" id="{E593BD5F-D979-C1A0-C66C-140E8DB8B964}"/>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088AFFD3-8E1E-23B8-435C-B562B24137B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3" name="Slide Number Placeholder 2">
            <a:extLst>
              <a:ext uri="{FF2B5EF4-FFF2-40B4-BE49-F238E27FC236}">
                <a16:creationId xmlns:a16="http://schemas.microsoft.com/office/drawing/2014/main" id="{07F843BC-684E-86B2-451F-1D3D52EC9946}"/>
              </a:ext>
            </a:extLst>
          </p:cNvPr>
          <p:cNvSpPr>
            <a:spLocks noGrp="1"/>
          </p:cNvSpPr>
          <p:nvPr>
            <p:ph type="sldNum" sz="quarter" idx="12"/>
          </p:nvPr>
        </p:nvSpPr>
        <p:spPr/>
        <p:txBody>
          <a:bodyPr/>
          <a:lstStyle/>
          <a:p>
            <a:fld id="{10A01DC5-1685-4615-8240-15192985C6A2}" type="slidenum">
              <a:rPr lang="en-AU" smtClean="0"/>
              <a:pPr/>
              <a:t>2</a:t>
            </a:fld>
            <a:endParaRPr lang="en-AU"/>
          </a:p>
        </p:txBody>
      </p:sp>
      <p:sp>
        <p:nvSpPr>
          <p:cNvPr id="4" name="Footer Placeholder 3">
            <a:extLst>
              <a:ext uri="{FF2B5EF4-FFF2-40B4-BE49-F238E27FC236}">
                <a16:creationId xmlns:a16="http://schemas.microsoft.com/office/drawing/2014/main" id="{A2082F07-E1C9-6A4A-C787-C6EB58A91881}"/>
              </a:ext>
            </a:extLst>
          </p:cNvPr>
          <p:cNvSpPr>
            <a:spLocks noGrp="1"/>
          </p:cNvSpPr>
          <p:nvPr>
            <p:ph type="ftr" sz="quarter" idx="11"/>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44F6EA-FC38-4751-8A47-C48B60839E8D}"/>
              </a:ext>
            </a:extLst>
          </p:cNvPr>
          <p:cNvSpPr>
            <a:spLocks noGrp="1"/>
          </p:cNvSpPr>
          <p:nvPr>
            <p:ph idx="1"/>
          </p:nvPr>
        </p:nvSpPr>
        <p:spPr/>
        <p:txBody>
          <a:bodyPr>
            <a:normAutofit fontScale="77500" lnSpcReduction="20000"/>
          </a:bodyPr>
          <a:lstStyle/>
          <a:p>
            <a:r>
              <a:rPr lang="en-AU" b="1" i="1" dirty="0"/>
              <a:t>Initial login screen</a:t>
            </a:r>
            <a:br>
              <a:rPr lang="en-AU" b="1" i="1" dirty="0"/>
            </a:br>
            <a:r>
              <a:rPr lang="en-AU" dirty="0"/>
              <a:t>Test that the screen displaying a request for Google account credentials is correctly displayed when a user clicks on the ‘Sign-in with Google’ link. Test that the login is completed if the user is already logged in to Google.</a:t>
            </a:r>
          </a:p>
          <a:p>
            <a:r>
              <a:rPr lang="en-AU" b="1" i="1" dirty="0"/>
              <a:t>Incorrect credentials</a:t>
            </a:r>
            <a:br>
              <a:rPr lang="en-AU" dirty="0"/>
            </a:br>
            <a:r>
              <a:rPr lang="en-AU" dirty="0"/>
              <a:t>Test that the error message and retry screen is displayed if the user inputs incorrect Google credentials.</a:t>
            </a:r>
          </a:p>
          <a:p>
            <a:r>
              <a:rPr lang="en-AU" b="1" i="1" dirty="0"/>
              <a:t>Shared information</a:t>
            </a:r>
            <a:br>
              <a:rPr lang="en-AU" dirty="0"/>
            </a:br>
            <a:r>
              <a:rPr lang="en-AU" dirty="0"/>
              <a:t>Test that the information shared with Google is displayed, along with a cancel or confirm option.  Test that the registration is cancelled if the cancel option is chosen.</a:t>
            </a:r>
          </a:p>
          <a:p>
            <a:r>
              <a:rPr lang="en-AU" b="1" i="1" dirty="0"/>
              <a:t>Email opt-in</a:t>
            </a:r>
            <a:br>
              <a:rPr lang="en-AU" dirty="0"/>
            </a:br>
            <a:r>
              <a:rPr lang="en-AU" dirty="0"/>
              <a:t>Test that the user is offered a menu of options for email information and can choose multiple items to opt-in to emails. Test that the user is not registered for any emails if no options are selected.</a:t>
            </a:r>
          </a:p>
        </p:txBody>
      </p:sp>
      <p:sp>
        <p:nvSpPr>
          <p:cNvPr id="138" name="Initial login screen Test that the screen displaying a request for Google account credentials is correctly displayed when a user clicks on the ‘Sign-in with Google’ link. Test that the login is completed if the user is already logged in to Google.…"/>
          <p:cNvSpPr txBox="1">
            <a:spLocks noGrp="1"/>
          </p:cNvSpPr>
          <p:nvPr>
            <p:ph type="body" sz="quarter" idx="13"/>
          </p:nvPr>
        </p:nvSpPr>
        <p:spPr>
          <a:prstGeom prst="rect">
            <a:avLst/>
          </a:prstGeom>
        </p:spPr>
        <p:txBody>
          <a:bodyPr>
            <a:normAutofit/>
          </a:bodyPr>
          <a:lstStyle/>
          <a:p>
            <a:r>
              <a:rPr lang="en-AU" dirty="0"/>
              <a:t>Feature tests for sign-in with Google</a:t>
            </a:r>
            <a:endParaRPr dirty="0"/>
          </a:p>
        </p:txBody>
      </p:sp>
      <p:sp>
        <p:nvSpPr>
          <p:cNvPr id="3" name="Slide Number Placeholder 2">
            <a:extLst>
              <a:ext uri="{FF2B5EF4-FFF2-40B4-BE49-F238E27FC236}">
                <a16:creationId xmlns:a16="http://schemas.microsoft.com/office/drawing/2014/main" id="{63845043-33B1-377A-B305-0809329655E8}"/>
              </a:ext>
            </a:extLst>
          </p:cNvPr>
          <p:cNvSpPr>
            <a:spLocks noGrp="1"/>
          </p:cNvSpPr>
          <p:nvPr>
            <p:ph type="sldNum" sz="quarter" idx="12"/>
          </p:nvPr>
        </p:nvSpPr>
        <p:spPr/>
        <p:txBody>
          <a:bodyPr/>
          <a:lstStyle/>
          <a:p>
            <a:fld id="{10A01DC5-1685-4615-8240-15192985C6A2}" type="slidenum">
              <a:rPr lang="en-AU" smtClean="0"/>
              <a:pPr/>
              <a:t>20</a:t>
            </a:fld>
            <a:endParaRPr lang="en-AU"/>
          </a:p>
        </p:txBody>
      </p:sp>
      <p:sp>
        <p:nvSpPr>
          <p:cNvPr id="4" name="Footer Placeholder 3">
            <a:extLst>
              <a:ext uri="{FF2B5EF4-FFF2-40B4-BE49-F238E27FC236}">
                <a16:creationId xmlns:a16="http://schemas.microsoft.com/office/drawing/2014/main" id="{98077667-4740-B47F-79B0-22E8CA8F836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09BFC118-0FA0-981D-96CB-E52F57A401A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FA3461-5780-899B-ABD2-45CB197CDBA7}"/>
              </a:ext>
            </a:extLst>
          </p:cNvPr>
          <p:cNvSpPr>
            <a:spLocks noGrp="1"/>
          </p:cNvSpPr>
          <p:nvPr>
            <p:ph idx="1"/>
          </p:nvPr>
        </p:nvSpPr>
        <p:spPr/>
        <p:txBody>
          <a:bodyPr>
            <a:normAutofit lnSpcReduction="10000"/>
          </a:bodyPr>
          <a:lstStyle/>
          <a:p>
            <a:endParaRPr lang="en-AU" dirty="0"/>
          </a:p>
          <a:p>
            <a:r>
              <a:rPr lang="en-AU" dirty="0"/>
              <a:t>System testing involves testing the system as a whole, rather than the individual system features. </a:t>
            </a:r>
          </a:p>
          <a:p>
            <a:r>
              <a:rPr lang="en-AU" dirty="0"/>
              <a:t>System testing should focus on four things:</a:t>
            </a:r>
          </a:p>
          <a:p>
            <a:pPr lvl="1"/>
            <a:r>
              <a:rPr lang="en-AU" dirty="0"/>
              <a:t>Testing to discover if there are unexpected and unwanted interactions between the features in a system.</a:t>
            </a:r>
          </a:p>
          <a:p>
            <a:pPr lvl="1"/>
            <a:r>
              <a:rPr lang="en-AU" dirty="0"/>
              <a:t>Testing to discover if the system features work together effectively to support what users really want to do with the system.</a:t>
            </a:r>
          </a:p>
          <a:p>
            <a:pPr lvl="1"/>
            <a:r>
              <a:rPr lang="en-AU" dirty="0"/>
              <a:t>Testing the system to make sure it operates in the expected way in the different environments where it will be used. </a:t>
            </a:r>
          </a:p>
          <a:p>
            <a:pPr lvl="1"/>
            <a:r>
              <a:rPr lang="en-AU" dirty="0"/>
              <a:t>Testing the responsiveness, throughput, security and other quality attributes of the system.</a:t>
            </a:r>
          </a:p>
        </p:txBody>
      </p:sp>
      <p:sp>
        <p:nvSpPr>
          <p:cNvPr id="142" name="System testing involves testing the system as a whole, rather than the individual system features.…"/>
          <p:cNvSpPr txBox="1">
            <a:spLocks noGrp="1"/>
          </p:cNvSpPr>
          <p:nvPr>
            <p:ph type="body" sz="quarter" idx="13"/>
          </p:nvPr>
        </p:nvSpPr>
        <p:spPr>
          <a:prstGeom prst="rect">
            <a:avLst/>
          </a:prstGeom>
        </p:spPr>
        <p:txBody>
          <a:bodyPr>
            <a:normAutofit/>
          </a:bodyPr>
          <a:lstStyle/>
          <a:p>
            <a:r>
              <a:rPr lang="en-AU" dirty="0"/>
              <a:t>System and release testing</a:t>
            </a:r>
            <a:endParaRPr dirty="0"/>
          </a:p>
        </p:txBody>
      </p:sp>
      <p:sp>
        <p:nvSpPr>
          <p:cNvPr id="3" name="Slide Number Placeholder 2">
            <a:extLst>
              <a:ext uri="{FF2B5EF4-FFF2-40B4-BE49-F238E27FC236}">
                <a16:creationId xmlns:a16="http://schemas.microsoft.com/office/drawing/2014/main" id="{814C360E-2F10-A751-A1E0-00D6A63D4AF5}"/>
              </a:ext>
            </a:extLst>
          </p:cNvPr>
          <p:cNvSpPr>
            <a:spLocks noGrp="1"/>
          </p:cNvSpPr>
          <p:nvPr>
            <p:ph type="sldNum" sz="quarter" idx="12"/>
          </p:nvPr>
        </p:nvSpPr>
        <p:spPr/>
        <p:txBody>
          <a:bodyPr/>
          <a:lstStyle/>
          <a:p>
            <a:fld id="{10A01DC5-1685-4615-8240-15192985C6A2}" type="slidenum">
              <a:rPr lang="en-AU" smtClean="0"/>
              <a:pPr/>
              <a:t>21</a:t>
            </a:fld>
            <a:endParaRPr lang="en-AU"/>
          </a:p>
        </p:txBody>
      </p:sp>
      <p:sp>
        <p:nvSpPr>
          <p:cNvPr id="4" name="Footer Placeholder 3">
            <a:extLst>
              <a:ext uri="{FF2B5EF4-FFF2-40B4-BE49-F238E27FC236}">
                <a16:creationId xmlns:a16="http://schemas.microsoft.com/office/drawing/2014/main" id="{881B76F4-DB73-8CCB-6A76-B61CD386F8C9}"/>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54BF0199-9CF3-A770-05AF-AF22FEEEF9B6}"/>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346889-55E6-FC19-F46C-C5A93098FB39}"/>
              </a:ext>
            </a:extLst>
          </p:cNvPr>
          <p:cNvSpPr>
            <a:spLocks noGrp="1"/>
          </p:cNvSpPr>
          <p:nvPr>
            <p:ph idx="1"/>
          </p:nvPr>
        </p:nvSpPr>
        <p:spPr/>
        <p:txBody>
          <a:bodyPr/>
          <a:lstStyle/>
          <a:p>
            <a:endParaRPr lang="en-AU" dirty="0"/>
          </a:p>
          <a:p>
            <a:r>
              <a:rPr lang="en-AU" dirty="0"/>
              <a:t>The best way to systematically test a system is to start with a set of scenarios that describe possible uses of the system and then work through these scenarios each time a new version of the system is created. </a:t>
            </a:r>
          </a:p>
          <a:p>
            <a:r>
              <a:rPr lang="en-AU" dirty="0"/>
              <a:t>Using the scenario, you identify a set of end-to-end pathways that users might follow when using the system. </a:t>
            </a:r>
          </a:p>
          <a:p>
            <a:r>
              <a:rPr lang="en-AU" dirty="0"/>
              <a:t>An end-to-end pathway is a sequence of actions from starting to use the system for the task, through to completion of the task.</a:t>
            </a:r>
          </a:p>
        </p:txBody>
      </p:sp>
      <p:sp>
        <p:nvSpPr>
          <p:cNvPr id="146" name="The best way to systematically test a system is to start with a set of scenarios that describe possible uses of the system and then work through these scenarios each time a new version of the system is created.…"/>
          <p:cNvSpPr txBox="1">
            <a:spLocks noGrp="1"/>
          </p:cNvSpPr>
          <p:nvPr>
            <p:ph type="body" sz="quarter" idx="13"/>
          </p:nvPr>
        </p:nvSpPr>
        <p:spPr>
          <a:prstGeom prst="rect">
            <a:avLst/>
          </a:prstGeom>
        </p:spPr>
        <p:txBody>
          <a:bodyPr>
            <a:normAutofit/>
          </a:bodyPr>
          <a:lstStyle/>
          <a:p>
            <a:r>
              <a:rPr lang="en-AU" dirty="0"/>
              <a:t>Scenario-based testing</a:t>
            </a:r>
            <a:endParaRPr dirty="0"/>
          </a:p>
        </p:txBody>
      </p:sp>
      <p:sp>
        <p:nvSpPr>
          <p:cNvPr id="3" name="Slide Number Placeholder 2">
            <a:extLst>
              <a:ext uri="{FF2B5EF4-FFF2-40B4-BE49-F238E27FC236}">
                <a16:creationId xmlns:a16="http://schemas.microsoft.com/office/drawing/2014/main" id="{DA8E49DE-FCA6-5716-D32A-FA9001C96AE6}"/>
              </a:ext>
            </a:extLst>
          </p:cNvPr>
          <p:cNvSpPr>
            <a:spLocks noGrp="1"/>
          </p:cNvSpPr>
          <p:nvPr>
            <p:ph type="sldNum" sz="quarter" idx="12"/>
          </p:nvPr>
        </p:nvSpPr>
        <p:spPr/>
        <p:txBody>
          <a:bodyPr/>
          <a:lstStyle/>
          <a:p>
            <a:fld id="{10A01DC5-1685-4615-8240-15192985C6A2}" type="slidenum">
              <a:rPr lang="en-AU" smtClean="0"/>
              <a:pPr/>
              <a:t>22</a:t>
            </a:fld>
            <a:endParaRPr lang="en-AU"/>
          </a:p>
        </p:txBody>
      </p:sp>
      <p:sp>
        <p:nvSpPr>
          <p:cNvPr id="4" name="Footer Placeholder 3">
            <a:extLst>
              <a:ext uri="{FF2B5EF4-FFF2-40B4-BE49-F238E27FC236}">
                <a16:creationId xmlns:a16="http://schemas.microsoft.com/office/drawing/2014/main" id="{731B4D6D-07F9-483F-7B21-7F2615A815B5}"/>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A376BA98-03C0-BBFD-7E55-149D9E26120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3B6CF-9B05-2EB1-8832-2133074CE78D}"/>
              </a:ext>
            </a:extLst>
          </p:cNvPr>
          <p:cNvSpPr>
            <a:spLocks noGrp="1"/>
          </p:cNvSpPr>
          <p:nvPr>
            <p:ph idx="1"/>
          </p:nvPr>
        </p:nvSpPr>
        <p:spPr/>
        <p:txBody>
          <a:bodyPr>
            <a:normAutofit fontScale="62500" lnSpcReduction="20000"/>
          </a:bodyPr>
          <a:lstStyle/>
          <a:p>
            <a:pPr defTabSz="283418">
              <a:spcBef>
                <a:spcPts val="1424"/>
              </a:spcBef>
              <a:defRPr sz="2208"/>
            </a:pPr>
            <a:endParaRPr lang="en-AU" dirty="0"/>
          </a:p>
          <a:p>
            <a:pPr defTabSz="283418">
              <a:spcBef>
                <a:spcPts val="1424"/>
              </a:spcBef>
              <a:defRPr sz="2208"/>
            </a:pPr>
            <a:r>
              <a:rPr lang="en-AU" dirty="0"/>
              <a:t>Andrew and Maria have a two year old son and a four month old daughter. They live in Scotland and they want to have a holiday in the sunshine. However, they are concerned about the hassle of flying with young children. They decide to try a family holiday planner product to help them choose a destination that is easy to get to and that fits in with their </a:t>
            </a:r>
            <a:r>
              <a:rPr lang="en-AU" dirty="0" err="1"/>
              <a:t>childrens</a:t>
            </a:r>
            <a:r>
              <a:rPr lang="en-AU" dirty="0"/>
              <a:t>’ routines.</a:t>
            </a:r>
          </a:p>
          <a:p>
            <a:pPr defTabSz="283418">
              <a:spcBef>
                <a:spcPts val="1424"/>
              </a:spcBef>
              <a:defRPr sz="2208"/>
            </a:pPr>
            <a:r>
              <a:rPr lang="en-AU" dirty="0"/>
              <a:t>Maria navigates to the holiday planner website and selects the ‘find a destination’ page. This presents a screen with a number of options. She can choose a specific destination or can choose a departure airport and find all destinations that have direct flights from that airport. She can also input the time band that she’d prefer for flights, holiday dates and a maximum cost per person.</a:t>
            </a:r>
          </a:p>
          <a:p>
            <a:pPr defTabSz="283418">
              <a:spcBef>
                <a:spcPts val="1424"/>
              </a:spcBef>
              <a:defRPr sz="2208"/>
            </a:pPr>
            <a:r>
              <a:rPr lang="en-AU" dirty="0"/>
              <a:t>Edinburgh is their closest departure airport. She chooses ‘find direct flights’. The system then presents a list of countries that have direct flights from Edinburgh and the days when these flights operate. She selects France, Italy, Portugal and Spain and requests further information about these flights. She then sets a filter to display flights that leave on a Saturday or Sunday after 7.30am and arrive before 6pm. </a:t>
            </a:r>
          </a:p>
          <a:p>
            <a:pPr defTabSz="283418">
              <a:spcBef>
                <a:spcPts val="1424"/>
              </a:spcBef>
              <a:defRPr sz="2208"/>
            </a:pPr>
            <a:r>
              <a:rPr lang="en-AU" dirty="0"/>
              <a:t>She also sets the maximum acceptable cost for a flight. The list of flights is pruned according to the filter and is redisplayed. Maria then clicks on the flight she wants. This opens a tab in her browser showing a booking form for this flight on the airline’s website.</a:t>
            </a:r>
          </a:p>
        </p:txBody>
      </p:sp>
      <p:sp>
        <p:nvSpPr>
          <p:cNvPr id="3" name="Slide Number Placeholder 2">
            <a:extLst>
              <a:ext uri="{FF2B5EF4-FFF2-40B4-BE49-F238E27FC236}">
                <a16:creationId xmlns:a16="http://schemas.microsoft.com/office/drawing/2014/main" id="{5746E415-6FA5-1EEF-9F09-E41241A5E918}"/>
              </a:ext>
            </a:extLst>
          </p:cNvPr>
          <p:cNvSpPr>
            <a:spLocks noGrp="1"/>
          </p:cNvSpPr>
          <p:nvPr>
            <p:ph type="sldNum" sz="quarter" idx="12"/>
          </p:nvPr>
        </p:nvSpPr>
        <p:spPr/>
        <p:txBody>
          <a:bodyPr/>
          <a:lstStyle/>
          <a:p>
            <a:fld id="{10A01DC5-1685-4615-8240-15192985C6A2}" type="slidenum">
              <a:rPr lang="en-AU" smtClean="0"/>
              <a:pPr/>
              <a:t>23</a:t>
            </a:fld>
            <a:endParaRPr lang="en-AU"/>
          </a:p>
        </p:txBody>
      </p:sp>
      <p:sp>
        <p:nvSpPr>
          <p:cNvPr id="4" name="Footer Placeholder 3">
            <a:extLst>
              <a:ext uri="{FF2B5EF4-FFF2-40B4-BE49-F238E27FC236}">
                <a16:creationId xmlns:a16="http://schemas.microsoft.com/office/drawing/2014/main" id="{8389000B-DCDE-0991-F953-22C5837D8A91}"/>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BC3E4DDE-6A1E-B68F-493C-EC7536953926}"/>
              </a:ext>
            </a:extLst>
          </p:cNvPr>
          <p:cNvSpPr>
            <a:spLocks noGrp="1"/>
          </p:cNvSpPr>
          <p:nvPr>
            <p:ph type="body" sz="quarter" idx="13"/>
          </p:nvPr>
        </p:nvSpPr>
        <p:spPr/>
        <p:txBody>
          <a:bodyPr/>
          <a:lstStyle/>
          <a:p>
            <a:r>
              <a:rPr lang="en-AU" dirty="0"/>
              <a:t>Choosing a holiday destination</a:t>
            </a:r>
          </a:p>
        </p:txBody>
      </p:sp>
      <p:pic>
        <p:nvPicPr>
          <p:cNvPr id="7" name="Picture 6" descr="A picture containing text, stationary, colorful&#10;&#10;Description automatically generated">
            <a:extLst>
              <a:ext uri="{FF2B5EF4-FFF2-40B4-BE49-F238E27FC236}">
                <a16:creationId xmlns:a16="http://schemas.microsoft.com/office/drawing/2014/main" id="{C14949F5-3521-64DE-2055-91D2FF7D398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D6B7E-69DB-33AB-033E-64BAF621AA85}"/>
              </a:ext>
            </a:extLst>
          </p:cNvPr>
          <p:cNvSpPr>
            <a:spLocks noGrp="1"/>
          </p:cNvSpPr>
          <p:nvPr>
            <p:ph idx="1"/>
          </p:nvPr>
        </p:nvSpPr>
        <p:spPr/>
        <p:txBody>
          <a:bodyPr>
            <a:normAutofit fontScale="92500" lnSpcReduction="20000"/>
          </a:bodyPr>
          <a:lstStyle/>
          <a:p>
            <a:pPr marL="457200" indent="-457200">
              <a:buFont typeface="+mj-lt"/>
              <a:buAutoNum type="arabicPeriod"/>
            </a:pPr>
            <a:endParaRPr lang="en-AU" dirty="0"/>
          </a:p>
          <a:p>
            <a:pPr marL="457200" indent="-457200">
              <a:buFont typeface="+mj-lt"/>
              <a:buAutoNum type="arabicPeriod"/>
            </a:pPr>
            <a:r>
              <a:rPr lang="en-AU" dirty="0"/>
              <a:t>User inputs departure airport and chooses to see only direct flights. User quits.</a:t>
            </a:r>
          </a:p>
          <a:p>
            <a:pPr marL="457200" indent="-457200">
              <a:buFont typeface="+mj-lt"/>
              <a:buAutoNum type="arabicPeriod"/>
            </a:pPr>
            <a:r>
              <a:rPr lang="en-AU" dirty="0"/>
              <a:t>User inputs departure airport and chooses to see all flights. User quits.</a:t>
            </a:r>
          </a:p>
          <a:p>
            <a:pPr marL="457200" indent="-457200">
              <a:buFont typeface="+mj-lt"/>
              <a:buAutoNum type="arabicPeriod"/>
            </a:pPr>
            <a:r>
              <a:rPr lang="en-AU" dirty="0"/>
              <a:t>User chooses destination country and chooses to see all flights. User quits.</a:t>
            </a:r>
          </a:p>
          <a:p>
            <a:pPr marL="457200" indent="-457200">
              <a:buFont typeface="+mj-lt"/>
              <a:buAutoNum type="arabicPeriod"/>
            </a:pPr>
            <a:r>
              <a:rPr lang="en-AU" dirty="0"/>
              <a:t>User inputs departure airport and chooses to see direct flights. User sets filter specifying departure times and prices. User quits.</a:t>
            </a:r>
          </a:p>
          <a:p>
            <a:pPr marL="457200" indent="-457200">
              <a:buFont typeface="+mj-lt"/>
              <a:buAutoNum type="arabicPeriod"/>
            </a:pPr>
            <a:r>
              <a:rPr lang="en-AU" dirty="0"/>
              <a:t>User inputs departure airport and chooses to see direct flights. User sets filter specifying departure times and prices. User selects a displayed flight and clicks through to airline website. User returns to holiday planner after booking flight.</a:t>
            </a:r>
          </a:p>
        </p:txBody>
      </p:sp>
      <p:sp>
        <p:nvSpPr>
          <p:cNvPr id="154" name="1. User inputs departure airport and chooses to see only direct flights. User quits.…"/>
          <p:cNvSpPr txBox="1">
            <a:spLocks noGrp="1"/>
          </p:cNvSpPr>
          <p:nvPr>
            <p:ph type="body" sz="quarter" idx="13"/>
          </p:nvPr>
        </p:nvSpPr>
        <p:spPr>
          <a:prstGeom prst="rect">
            <a:avLst/>
          </a:prstGeom>
        </p:spPr>
        <p:txBody>
          <a:bodyPr>
            <a:normAutofit/>
          </a:bodyPr>
          <a:lstStyle/>
          <a:p>
            <a:r>
              <a:rPr lang="en-AU" dirty="0"/>
              <a:t>End-to-end pathways</a:t>
            </a:r>
            <a:endParaRPr dirty="0"/>
          </a:p>
        </p:txBody>
      </p:sp>
      <p:sp>
        <p:nvSpPr>
          <p:cNvPr id="3" name="Slide Number Placeholder 2">
            <a:extLst>
              <a:ext uri="{FF2B5EF4-FFF2-40B4-BE49-F238E27FC236}">
                <a16:creationId xmlns:a16="http://schemas.microsoft.com/office/drawing/2014/main" id="{14D0E78B-2ED2-245F-CF28-414D7F2E4CAE}"/>
              </a:ext>
            </a:extLst>
          </p:cNvPr>
          <p:cNvSpPr>
            <a:spLocks noGrp="1"/>
          </p:cNvSpPr>
          <p:nvPr>
            <p:ph type="sldNum" sz="quarter" idx="12"/>
          </p:nvPr>
        </p:nvSpPr>
        <p:spPr/>
        <p:txBody>
          <a:bodyPr/>
          <a:lstStyle/>
          <a:p>
            <a:fld id="{10A01DC5-1685-4615-8240-15192985C6A2}" type="slidenum">
              <a:rPr lang="en-AU" smtClean="0"/>
              <a:pPr/>
              <a:t>24</a:t>
            </a:fld>
            <a:endParaRPr lang="en-AU"/>
          </a:p>
        </p:txBody>
      </p:sp>
      <p:sp>
        <p:nvSpPr>
          <p:cNvPr id="4" name="Footer Placeholder 3">
            <a:extLst>
              <a:ext uri="{FF2B5EF4-FFF2-40B4-BE49-F238E27FC236}">
                <a16:creationId xmlns:a16="http://schemas.microsoft.com/office/drawing/2014/main" id="{06967F63-72FB-E996-A126-AD7C74379EC5}"/>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2C5DD076-9C29-4024-0D7B-8812FEE09FC0}"/>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2D548-E5AC-65FC-FED6-24BEE485EAC6}"/>
              </a:ext>
            </a:extLst>
          </p:cNvPr>
          <p:cNvSpPr>
            <a:spLocks noGrp="1"/>
          </p:cNvSpPr>
          <p:nvPr>
            <p:ph idx="1"/>
          </p:nvPr>
        </p:nvSpPr>
        <p:spPr/>
        <p:txBody>
          <a:bodyPr>
            <a:normAutofit fontScale="62500" lnSpcReduction="20000"/>
          </a:bodyPr>
          <a:lstStyle/>
          <a:p>
            <a:pPr marL="121763" indent="-121763" defTabSz="289580">
              <a:spcBef>
                <a:spcPts val="1477"/>
              </a:spcBef>
              <a:defRPr sz="2632"/>
            </a:pPr>
            <a:endParaRPr lang="en-AU" dirty="0"/>
          </a:p>
          <a:p>
            <a:pPr marL="121763" indent="-121763" defTabSz="289580">
              <a:spcBef>
                <a:spcPts val="1477"/>
              </a:spcBef>
              <a:defRPr sz="2632"/>
            </a:pPr>
            <a:r>
              <a:rPr lang="en-AU" dirty="0"/>
              <a:t>Release testing is a type of system testing where a system that’s intended for release to customers is tested. </a:t>
            </a:r>
          </a:p>
          <a:p>
            <a:pPr marL="121763" indent="-121763" defTabSz="289580">
              <a:spcBef>
                <a:spcPts val="1477"/>
              </a:spcBef>
              <a:defRPr sz="2632"/>
            </a:pPr>
            <a:r>
              <a:rPr lang="en-AU" dirty="0"/>
              <a:t>The fundamental differences between release testing and system testing are:</a:t>
            </a:r>
          </a:p>
          <a:p>
            <a:pPr marL="453255" lvl="1" indent="-226628" defTabSz="289580">
              <a:spcBef>
                <a:spcPts val="1477"/>
              </a:spcBef>
              <a:defRPr sz="2256"/>
            </a:pPr>
            <a:r>
              <a:rPr lang="en-AU" dirty="0"/>
              <a:t>Release testing tests the system in its real operational environment rather than in a test environment. Problems commonly arise with real user data, which is sometimes more complex and less reliable than test data.</a:t>
            </a:r>
          </a:p>
          <a:p>
            <a:pPr marL="453255" lvl="1" indent="-226628" defTabSz="289580">
              <a:spcBef>
                <a:spcPts val="1477"/>
              </a:spcBef>
              <a:defRPr sz="2256"/>
            </a:pPr>
            <a:r>
              <a:rPr lang="en-AU" dirty="0"/>
              <a:t>The aim of release testing is to decide if the system is good enough to release, not to detect bugs in the system. Therefore, some tests that ‘fail’ may be ignored if these have minimal consequences for most users.</a:t>
            </a:r>
          </a:p>
          <a:p>
            <a:pPr marL="121763" indent="-121763" defTabSz="289580">
              <a:spcBef>
                <a:spcPts val="1477"/>
              </a:spcBef>
              <a:defRPr sz="2632"/>
            </a:pPr>
            <a:r>
              <a:rPr lang="en-AU" dirty="0"/>
              <a:t>Preparing a system for release involves packaging that system for deployment (e.g. in a container if it is a cloud service) and installing software and libraries that are used by your product. You must define configuration parameters such as the name of a root directory, the database size limit per user and so on.</a:t>
            </a:r>
          </a:p>
        </p:txBody>
      </p:sp>
      <p:sp>
        <p:nvSpPr>
          <p:cNvPr id="3" name="Slide Number Placeholder 2">
            <a:extLst>
              <a:ext uri="{FF2B5EF4-FFF2-40B4-BE49-F238E27FC236}">
                <a16:creationId xmlns:a16="http://schemas.microsoft.com/office/drawing/2014/main" id="{F04367CD-458C-6D85-7785-778E16A9E5FD}"/>
              </a:ext>
            </a:extLst>
          </p:cNvPr>
          <p:cNvSpPr>
            <a:spLocks noGrp="1"/>
          </p:cNvSpPr>
          <p:nvPr>
            <p:ph type="sldNum" sz="quarter" idx="12"/>
          </p:nvPr>
        </p:nvSpPr>
        <p:spPr/>
        <p:txBody>
          <a:bodyPr/>
          <a:lstStyle/>
          <a:p>
            <a:fld id="{10A01DC5-1685-4615-8240-15192985C6A2}" type="slidenum">
              <a:rPr lang="en-AU" smtClean="0"/>
              <a:pPr/>
              <a:t>25</a:t>
            </a:fld>
            <a:endParaRPr lang="en-AU"/>
          </a:p>
        </p:txBody>
      </p:sp>
      <p:sp>
        <p:nvSpPr>
          <p:cNvPr id="4" name="Footer Placeholder 3">
            <a:extLst>
              <a:ext uri="{FF2B5EF4-FFF2-40B4-BE49-F238E27FC236}">
                <a16:creationId xmlns:a16="http://schemas.microsoft.com/office/drawing/2014/main" id="{C2FE4666-8B76-4206-62DF-DFF2153BAA63}"/>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75B3DEB0-47F3-9328-A4AB-80A190296F05}"/>
              </a:ext>
            </a:extLst>
          </p:cNvPr>
          <p:cNvSpPr>
            <a:spLocks noGrp="1"/>
          </p:cNvSpPr>
          <p:nvPr>
            <p:ph type="body" sz="quarter" idx="13"/>
          </p:nvPr>
        </p:nvSpPr>
        <p:spPr/>
        <p:txBody>
          <a:bodyPr/>
          <a:lstStyle/>
          <a:p>
            <a:r>
              <a:rPr lang="en-AU" dirty="0"/>
              <a:t>Release testing</a:t>
            </a:r>
          </a:p>
        </p:txBody>
      </p:sp>
      <p:pic>
        <p:nvPicPr>
          <p:cNvPr id="7" name="Picture 6" descr="A picture containing text, stationary, colorful&#10;&#10;Description automatically generated">
            <a:extLst>
              <a:ext uri="{FF2B5EF4-FFF2-40B4-BE49-F238E27FC236}">
                <a16:creationId xmlns:a16="http://schemas.microsoft.com/office/drawing/2014/main" id="{AF94BD86-3573-92FC-C757-B16AF7DEB4D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9605B1-4A86-E6A9-9A16-D93E6C47534B}"/>
              </a:ext>
            </a:extLst>
          </p:cNvPr>
          <p:cNvSpPr>
            <a:spLocks noGrp="1"/>
          </p:cNvSpPr>
          <p:nvPr>
            <p:ph idx="1"/>
          </p:nvPr>
        </p:nvSpPr>
        <p:spPr/>
        <p:txBody>
          <a:bodyPr/>
          <a:lstStyle/>
          <a:p>
            <a:r>
              <a:rPr lang="en-AU" dirty="0"/>
              <a:t>Automated testing is based on the idea that tests should be executable. </a:t>
            </a:r>
          </a:p>
          <a:p>
            <a:r>
              <a:rPr lang="en-AU" dirty="0"/>
              <a:t>An executable test includes the input data to the unit that is being tested, the expected result and a check that the unit returns the expected result. </a:t>
            </a:r>
          </a:p>
          <a:p>
            <a:r>
              <a:rPr lang="en-AU" dirty="0"/>
              <a:t>You run the test and the test passes if the unit returns the expected result. </a:t>
            </a:r>
          </a:p>
          <a:p>
            <a:r>
              <a:rPr lang="en-AU" dirty="0"/>
              <a:t>Normally, you should develop hundreds or thousands of executable tests for a software product.</a:t>
            </a:r>
          </a:p>
        </p:txBody>
      </p:sp>
      <p:sp>
        <p:nvSpPr>
          <p:cNvPr id="162" name="Automated testing is based on the idea that tests should be executable.…"/>
          <p:cNvSpPr txBox="1">
            <a:spLocks noGrp="1"/>
          </p:cNvSpPr>
          <p:nvPr>
            <p:ph type="body" sz="quarter" idx="13"/>
          </p:nvPr>
        </p:nvSpPr>
        <p:spPr>
          <a:prstGeom prst="rect">
            <a:avLst/>
          </a:prstGeom>
        </p:spPr>
        <p:txBody>
          <a:bodyPr>
            <a:normAutofit/>
          </a:bodyPr>
          <a:lstStyle/>
          <a:p>
            <a:r>
              <a:rPr lang="en-AU" dirty="0"/>
              <a:t>Test automation</a:t>
            </a:r>
            <a:endParaRPr dirty="0"/>
          </a:p>
        </p:txBody>
      </p:sp>
      <p:sp>
        <p:nvSpPr>
          <p:cNvPr id="3" name="Slide Number Placeholder 2">
            <a:extLst>
              <a:ext uri="{FF2B5EF4-FFF2-40B4-BE49-F238E27FC236}">
                <a16:creationId xmlns:a16="http://schemas.microsoft.com/office/drawing/2014/main" id="{607AE011-4BB8-A77C-3482-0CEDEC8D127C}"/>
              </a:ext>
            </a:extLst>
          </p:cNvPr>
          <p:cNvSpPr>
            <a:spLocks noGrp="1"/>
          </p:cNvSpPr>
          <p:nvPr>
            <p:ph type="sldNum" sz="quarter" idx="12"/>
          </p:nvPr>
        </p:nvSpPr>
        <p:spPr/>
        <p:txBody>
          <a:bodyPr/>
          <a:lstStyle/>
          <a:p>
            <a:fld id="{10A01DC5-1685-4615-8240-15192985C6A2}" type="slidenum">
              <a:rPr lang="en-AU" smtClean="0"/>
              <a:pPr/>
              <a:t>26</a:t>
            </a:fld>
            <a:endParaRPr lang="en-AU"/>
          </a:p>
        </p:txBody>
      </p:sp>
      <p:sp>
        <p:nvSpPr>
          <p:cNvPr id="4" name="Footer Placeholder 3">
            <a:extLst>
              <a:ext uri="{FF2B5EF4-FFF2-40B4-BE49-F238E27FC236}">
                <a16:creationId xmlns:a16="http://schemas.microsoft.com/office/drawing/2014/main" id="{24D4A263-A6F3-C9C6-240D-8D8431CA0DE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0915F2A7-8FE8-12B7-F011-BD60132E991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CDE7D7-8063-6AD4-632A-DA49D91026D8}"/>
              </a:ext>
            </a:extLst>
          </p:cNvPr>
          <p:cNvSpPr>
            <a:spLocks noGrp="1"/>
          </p:cNvSpPr>
          <p:nvPr>
            <p:ph idx="1"/>
          </p:nvPr>
        </p:nvSpPr>
        <p:spPr>
          <a:xfrm>
            <a:off x="324000" y="881149"/>
            <a:ext cx="4248000" cy="3777361"/>
          </a:xfrm>
        </p:spPr>
        <p:txBody>
          <a:bodyPr>
            <a:normAutofit lnSpcReduction="10000"/>
          </a:bodyPr>
          <a:lstStyle/>
          <a:p>
            <a:pPr marL="0" indent="0" defTabSz="289580">
              <a:spcBef>
                <a:spcPts val="211"/>
              </a:spcBef>
              <a:buNone/>
              <a:defRPr sz="2256">
                <a:solidFill>
                  <a:srgbClr val="FF2600"/>
                </a:solidFill>
              </a:defRPr>
            </a:pPr>
            <a:r>
              <a:rPr lang="en-AU" sz="1000" dirty="0">
                <a:latin typeface="Andale Mono" panose="020B0509000000000004" pitchFamily="49" charset="0"/>
              </a:rPr>
              <a:t># </a:t>
            </a:r>
            <a:r>
              <a:rPr lang="en-AU" sz="1000" dirty="0" err="1">
                <a:latin typeface="Andale Mono" panose="020B0509000000000004" pitchFamily="49" charset="0"/>
              </a:rPr>
              <a:t>TestInterestCalculator</a:t>
            </a:r>
            <a:r>
              <a:rPr lang="en-AU" sz="1000" dirty="0">
                <a:latin typeface="Andale Mono" panose="020B0509000000000004" pitchFamily="49" charset="0"/>
              </a:rPr>
              <a:t> inherits attributes and methods from the class </a:t>
            </a:r>
          </a:p>
          <a:p>
            <a:pPr marL="0" indent="0" defTabSz="289580">
              <a:spcBef>
                <a:spcPts val="211"/>
              </a:spcBef>
              <a:buNone/>
              <a:defRPr sz="2256">
                <a:solidFill>
                  <a:srgbClr val="FF2600"/>
                </a:solidFill>
              </a:defRPr>
            </a:pPr>
            <a:r>
              <a:rPr lang="en-AU" sz="1000" dirty="0">
                <a:latin typeface="Andale Mono" panose="020B0509000000000004" pitchFamily="49" charset="0"/>
              </a:rPr>
              <a:t># </a:t>
            </a:r>
            <a:r>
              <a:rPr lang="en-AU" sz="1000" dirty="0" err="1">
                <a:latin typeface="Andale Mono" panose="020B0509000000000004" pitchFamily="49" charset="0"/>
              </a:rPr>
              <a:t>TestCase</a:t>
            </a:r>
            <a:r>
              <a:rPr lang="en-AU" sz="1000" dirty="0">
                <a:latin typeface="Andale Mono" panose="020B0509000000000004" pitchFamily="49" charset="0"/>
              </a:rPr>
              <a:t> in the testing framework </a:t>
            </a:r>
            <a:r>
              <a:rPr lang="en-AU" sz="1000" dirty="0" err="1">
                <a:latin typeface="Andale Mono" panose="020B0509000000000004" pitchFamily="49" charset="0"/>
              </a:rPr>
              <a:t>unittest</a:t>
            </a:r>
            <a:endParaRPr lang="en-AU" sz="1000" dirty="0">
              <a:latin typeface="Andale Mono" panose="020B0509000000000004" pitchFamily="49" charset="0"/>
            </a:endParaRPr>
          </a:p>
          <a:p>
            <a:pPr marL="0" indent="0" defTabSz="289580">
              <a:spcBef>
                <a:spcPts val="211"/>
              </a:spcBef>
              <a:buNone/>
              <a:defRPr sz="2256"/>
            </a:pPr>
            <a:endParaRPr lang="en-AU" sz="1000" dirty="0">
              <a:latin typeface="Andale Mono" panose="020B0509000000000004" pitchFamily="49" charset="0"/>
            </a:endParaRPr>
          </a:p>
          <a:p>
            <a:pPr marL="0" indent="0" defTabSz="289580">
              <a:spcBef>
                <a:spcPts val="211"/>
              </a:spcBef>
              <a:buNone/>
              <a:defRPr sz="2256"/>
            </a:pPr>
            <a:r>
              <a:rPr lang="en-AU" sz="1000" dirty="0">
                <a:latin typeface="Andale Mono" panose="020B0509000000000004" pitchFamily="49" charset="0"/>
              </a:rPr>
              <a:t>class </a:t>
            </a:r>
            <a:r>
              <a:rPr lang="en-AU" sz="1000" dirty="0" err="1">
                <a:latin typeface="Andale Mono" panose="020B0509000000000004" pitchFamily="49" charset="0"/>
              </a:rPr>
              <a:t>TestInterestCalculator</a:t>
            </a:r>
            <a:r>
              <a:rPr lang="en-AU" sz="1000" dirty="0">
                <a:latin typeface="Andale Mono" panose="020B0509000000000004" pitchFamily="49" charset="0"/>
              </a:rPr>
              <a:t> (</a:t>
            </a:r>
            <a:r>
              <a:rPr lang="en-AU" sz="1000" dirty="0" err="1">
                <a:latin typeface="Andale Mono" panose="020B0509000000000004" pitchFamily="49" charset="0"/>
              </a:rPr>
              <a:t>unittest.TestCase</a:t>
            </a:r>
            <a:r>
              <a:rPr lang="en-AU" sz="1000" dirty="0">
                <a:latin typeface="Andale Mono" panose="020B0509000000000004" pitchFamily="49" charset="0"/>
              </a:rPr>
              <a:t>):</a:t>
            </a:r>
          </a:p>
          <a:p>
            <a:pPr marL="0" indent="0" defTabSz="289580">
              <a:spcBef>
                <a:spcPts val="211"/>
              </a:spcBef>
              <a:buNone/>
              <a:defRPr sz="2256"/>
            </a:pPr>
            <a:r>
              <a:rPr lang="en-AU" sz="1000" dirty="0">
                <a:latin typeface="Andale Mono" panose="020B0509000000000004" pitchFamily="49" charset="0"/>
              </a:rPr>
              <a:t>	</a:t>
            </a:r>
            <a:r>
              <a:rPr lang="en-AU" sz="1000" dirty="0">
                <a:solidFill>
                  <a:srgbClr val="FF2600"/>
                </a:solidFill>
                <a:latin typeface="Andale Mono" panose="020B0509000000000004" pitchFamily="49" charset="0"/>
              </a:rPr>
              <a:t># Define a set of unit tests where each test tests one thing only</a:t>
            </a:r>
          </a:p>
          <a:p>
            <a:pPr marL="0" indent="0" defTabSz="289580">
              <a:spcBef>
                <a:spcPts val="211"/>
              </a:spcBef>
              <a:buNone/>
              <a:defRPr sz="2256">
                <a:solidFill>
                  <a:srgbClr val="FF2600"/>
                </a:solidFill>
              </a:defRPr>
            </a:pPr>
            <a:r>
              <a:rPr lang="en-AU" sz="1000" dirty="0">
                <a:latin typeface="Andale Mono" panose="020B0509000000000004" pitchFamily="49" charset="0"/>
              </a:rPr>
              <a:t>	# Tests should start with test_ and the name should explain what is being tested</a:t>
            </a:r>
          </a:p>
          <a:p>
            <a:pPr marL="0" indent="0" defTabSz="289580">
              <a:spcBef>
                <a:spcPts val="211"/>
              </a:spcBef>
              <a:buNone/>
              <a:defRPr sz="2256"/>
            </a:pPr>
            <a:r>
              <a:rPr lang="en-AU" sz="1000" dirty="0">
                <a:latin typeface="Andale Mono" panose="020B0509000000000004" pitchFamily="49" charset="0"/>
              </a:rPr>
              <a:t>	def </a:t>
            </a:r>
            <a:r>
              <a:rPr lang="en-AU" sz="1000" dirty="0" err="1">
                <a:latin typeface="Andale Mono" panose="020B0509000000000004" pitchFamily="49" charset="0"/>
              </a:rPr>
              <a:t>test_zeroprincipal</a:t>
            </a:r>
            <a:r>
              <a:rPr lang="en-AU" sz="1000" dirty="0">
                <a:latin typeface="Andale Mono" panose="020B0509000000000004" pitchFamily="49" charset="0"/>
              </a:rPr>
              <a:t> (self):</a:t>
            </a:r>
          </a:p>
          <a:p>
            <a:pPr marL="0" indent="0" defTabSz="289580">
              <a:spcBef>
                <a:spcPts val="211"/>
              </a:spcBef>
              <a:buNone/>
              <a:defRPr sz="2256"/>
            </a:pPr>
            <a:r>
              <a:rPr lang="en-AU" sz="1000" dirty="0">
                <a:latin typeface="Andale Mono" panose="020B0509000000000004" pitchFamily="49" charset="0"/>
              </a:rPr>
              <a:t>		#Arrange - set up the test parameters</a:t>
            </a:r>
          </a:p>
          <a:p>
            <a:pPr marL="0" indent="0" defTabSz="289580">
              <a:spcBef>
                <a:spcPts val="211"/>
              </a:spcBef>
              <a:buNone/>
              <a:defRPr sz="2256"/>
            </a:pPr>
            <a:r>
              <a:rPr lang="en-AU" sz="1000" dirty="0">
                <a:latin typeface="Andale Mono" panose="020B0509000000000004" pitchFamily="49" charset="0"/>
              </a:rPr>
              <a:t>		p = 0; r = 3; n = 31</a:t>
            </a:r>
          </a:p>
          <a:p>
            <a:pPr marL="0" indent="0" defTabSz="289580">
              <a:spcBef>
                <a:spcPts val="211"/>
              </a:spcBef>
              <a:buNone/>
              <a:defRPr sz="2256"/>
            </a:pPr>
            <a:r>
              <a:rPr lang="en-AU" sz="1000" dirty="0">
                <a:latin typeface="Andale Mono" panose="020B0509000000000004" pitchFamily="49" charset="0"/>
              </a:rPr>
              <a:t>		</a:t>
            </a:r>
            <a:r>
              <a:rPr lang="en-AU" sz="1000" dirty="0" err="1">
                <a:latin typeface="Andale Mono" panose="020B0509000000000004" pitchFamily="49" charset="0"/>
              </a:rPr>
              <a:t>result_should_be</a:t>
            </a:r>
            <a:r>
              <a:rPr lang="en-AU" sz="1000" dirty="0">
                <a:latin typeface="Andale Mono" panose="020B0509000000000004" pitchFamily="49" charset="0"/>
              </a:rPr>
              <a:t> = 0</a:t>
            </a:r>
          </a:p>
          <a:p>
            <a:pPr marL="0" indent="0" defTabSz="289580">
              <a:spcBef>
                <a:spcPts val="211"/>
              </a:spcBef>
              <a:buNone/>
              <a:defRPr sz="2256"/>
            </a:pPr>
            <a:r>
              <a:rPr lang="en-AU" sz="1000" dirty="0">
                <a:latin typeface="Andale Mono" panose="020B0509000000000004" pitchFamily="49" charset="0"/>
              </a:rPr>
              <a:t>		</a:t>
            </a:r>
            <a:r>
              <a:rPr lang="en-AU" sz="1000" dirty="0">
                <a:solidFill>
                  <a:srgbClr val="FF2600"/>
                </a:solidFill>
                <a:latin typeface="Andale Mono" panose="020B0509000000000004" pitchFamily="49" charset="0"/>
              </a:rPr>
              <a:t>#Action - Call the method to be tested</a:t>
            </a:r>
          </a:p>
          <a:p>
            <a:pPr marL="0" indent="0" defTabSz="289580">
              <a:spcBef>
                <a:spcPts val="211"/>
              </a:spcBef>
              <a:buNone/>
              <a:defRPr sz="2256"/>
            </a:pPr>
            <a:r>
              <a:rPr lang="en-AU" sz="1000" dirty="0">
                <a:latin typeface="Andale Mono" panose="020B0509000000000004" pitchFamily="49" charset="0"/>
              </a:rPr>
              <a:t>		interest = </a:t>
            </a:r>
            <a:r>
              <a:rPr lang="en-AU" sz="1000" dirty="0" err="1">
                <a:latin typeface="Andale Mono" panose="020B0509000000000004" pitchFamily="49" charset="0"/>
              </a:rPr>
              <a:t>interest_calculator</a:t>
            </a:r>
            <a:r>
              <a:rPr lang="en-AU" sz="1000" dirty="0">
                <a:latin typeface="Andale Mono" panose="020B0509000000000004" pitchFamily="49" charset="0"/>
              </a:rPr>
              <a:t> (p, r, n)</a:t>
            </a:r>
          </a:p>
          <a:p>
            <a:pPr marL="0" indent="0" defTabSz="289580">
              <a:spcBef>
                <a:spcPts val="211"/>
              </a:spcBef>
              <a:buNone/>
              <a:defRPr sz="2256"/>
            </a:pPr>
            <a:r>
              <a:rPr lang="en-AU" sz="1000" dirty="0">
                <a:latin typeface="Andale Mono" panose="020B0509000000000004" pitchFamily="49" charset="0"/>
              </a:rPr>
              <a:t>		</a:t>
            </a:r>
            <a:r>
              <a:rPr lang="en-AU" sz="1000" dirty="0">
                <a:solidFill>
                  <a:srgbClr val="FF2600"/>
                </a:solidFill>
                <a:latin typeface="Andale Mono" panose="020B0509000000000004" pitchFamily="49" charset="0"/>
              </a:rPr>
              <a:t>#Assert - test what should be true</a:t>
            </a:r>
          </a:p>
          <a:p>
            <a:pPr marL="0" indent="0" defTabSz="289580">
              <a:spcBef>
                <a:spcPts val="211"/>
              </a:spcBef>
              <a:buNone/>
              <a:defRPr sz="2256"/>
            </a:pPr>
            <a:r>
              <a:rPr lang="en-AU" sz="1000" dirty="0">
                <a:latin typeface="Andale Mono" panose="020B0509000000000004" pitchFamily="49" charset="0"/>
              </a:rPr>
              <a:t>		</a:t>
            </a:r>
            <a:r>
              <a:rPr lang="en-AU" sz="1000" dirty="0" err="1">
                <a:latin typeface="Andale Mono" panose="020B0509000000000004" pitchFamily="49" charset="0"/>
              </a:rPr>
              <a:t>self.assertEqual</a:t>
            </a:r>
            <a:r>
              <a:rPr lang="en-AU" sz="1000" dirty="0">
                <a:latin typeface="Andale Mono" panose="020B0509000000000004" pitchFamily="49" charset="0"/>
              </a:rPr>
              <a:t> (</a:t>
            </a:r>
            <a:r>
              <a:rPr lang="en-AU" sz="1000" dirty="0" err="1">
                <a:latin typeface="Andale Mono" panose="020B0509000000000004" pitchFamily="49" charset="0"/>
              </a:rPr>
              <a:t>result_should_be</a:t>
            </a:r>
            <a:r>
              <a:rPr lang="en-AU" sz="1000" dirty="0">
                <a:latin typeface="Andale Mono" panose="020B0509000000000004" pitchFamily="49" charset="0"/>
              </a:rPr>
              <a:t>, interest)</a:t>
            </a:r>
          </a:p>
        </p:txBody>
      </p:sp>
      <p:sp>
        <p:nvSpPr>
          <p:cNvPr id="3" name="Slide Number Placeholder 2">
            <a:extLst>
              <a:ext uri="{FF2B5EF4-FFF2-40B4-BE49-F238E27FC236}">
                <a16:creationId xmlns:a16="http://schemas.microsoft.com/office/drawing/2014/main" id="{E556E1DA-BEDA-4E3D-B151-C8B18E4E430A}"/>
              </a:ext>
            </a:extLst>
          </p:cNvPr>
          <p:cNvSpPr>
            <a:spLocks noGrp="1"/>
          </p:cNvSpPr>
          <p:nvPr>
            <p:ph type="sldNum" sz="quarter" idx="12"/>
          </p:nvPr>
        </p:nvSpPr>
        <p:spPr/>
        <p:txBody>
          <a:bodyPr/>
          <a:lstStyle/>
          <a:p>
            <a:fld id="{10A01DC5-1685-4615-8240-15192985C6A2}" type="slidenum">
              <a:rPr lang="en-AU" smtClean="0"/>
              <a:pPr/>
              <a:t>27</a:t>
            </a:fld>
            <a:endParaRPr lang="en-AU"/>
          </a:p>
        </p:txBody>
      </p:sp>
      <p:sp>
        <p:nvSpPr>
          <p:cNvPr id="4" name="Footer Placeholder 3">
            <a:extLst>
              <a:ext uri="{FF2B5EF4-FFF2-40B4-BE49-F238E27FC236}">
                <a16:creationId xmlns:a16="http://schemas.microsoft.com/office/drawing/2014/main" id="{4957ADAB-F6BF-E595-C4A8-D0D945B83038}"/>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4DEDCDDD-0CDE-3BFF-96BB-1F73FD25F191}"/>
              </a:ext>
            </a:extLst>
          </p:cNvPr>
          <p:cNvSpPr>
            <a:spLocks noGrp="1"/>
          </p:cNvSpPr>
          <p:nvPr>
            <p:ph type="body" sz="quarter" idx="13"/>
          </p:nvPr>
        </p:nvSpPr>
        <p:spPr/>
        <p:txBody>
          <a:bodyPr>
            <a:normAutofit/>
          </a:bodyPr>
          <a:lstStyle/>
          <a:p>
            <a:r>
              <a:rPr lang="en-AU" dirty="0"/>
              <a:t>Test methods for an interest calculator</a:t>
            </a:r>
          </a:p>
        </p:txBody>
      </p:sp>
      <p:sp>
        <p:nvSpPr>
          <p:cNvPr id="7" name="Content Placeholder 1">
            <a:extLst>
              <a:ext uri="{FF2B5EF4-FFF2-40B4-BE49-F238E27FC236}">
                <a16:creationId xmlns:a16="http://schemas.microsoft.com/office/drawing/2014/main" id="{BC868A2F-9A57-E8EA-31CB-2C875911CCE2}"/>
              </a:ext>
            </a:extLst>
          </p:cNvPr>
          <p:cNvSpPr txBox="1">
            <a:spLocks/>
          </p:cNvSpPr>
          <p:nvPr/>
        </p:nvSpPr>
        <p:spPr>
          <a:xfrm>
            <a:off x="4572000" y="881148"/>
            <a:ext cx="4248000" cy="3777361"/>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289580">
              <a:spcBef>
                <a:spcPts val="211"/>
              </a:spcBef>
              <a:buFont typeface="Arial" panose="020B0604020202020204" pitchFamily="34" charset="0"/>
              <a:buNone/>
              <a:defRPr sz="2256">
                <a:solidFill>
                  <a:srgbClr val="FF2600"/>
                </a:solidFill>
              </a:defRPr>
            </a:pPr>
            <a:r>
              <a:rPr lang="en-AU" sz="1000" dirty="0">
                <a:latin typeface="Andale Mono" panose="020B0509000000000004" pitchFamily="49" charset="0"/>
              </a:rPr>
              <a:t>def </a:t>
            </a:r>
            <a:r>
              <a:rPr lang="en-AU" sz="1000" dirty="0" err="1">
                <a:latin typeface="Andale Mono" panose="020B0509000000000004" pitchFamily="49" charset="0"/>
              </a:rPr>
              <a:t>test_yearly_interest</a:t>
            </a:r>
            <a:r>
              <a:rPr lang="en-AU" sz="1000" dirty="0">
                <a:latin typeface="Andale Mono" panose="020B0509000000000004" pitchFamily="49" charset="0"/>
              </a:rPr>
              <a:t> (self):</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a:t>
            </a:r>
            <a:r>
              <a:rPr lang="en-AU" sz="1050" dirty="0">
                <a:solidFill>
                  <a:srgbClr val="FF2600"/>
                </a:solidFill>
                <a:latin typeface="Andale Mono" panose="020B0509000000000004" pitchFamily="49" charset="0"/>
              </a:rPr>
              <a:t>#Arrange - set up the test parameters</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p = 17000; r = 3; n = 365</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a:t>
            </a:r>
            <a:r>
              <a:rPr lang="en-AU" sz="1050" dirty="0">
                <a:solidFill>
                  <a:srgbClr val="FF2600"/>
                </a:solidFill>
                <a:latin typeface="Andale Mono" panose="020B0509000000000004" pitchFamily="49" charset="0"/>
              </a:rPr>
              <a:t>#Action - Call the method to be tested</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a:t>
            </a:r>
            <a:r>
              <a:rPr lang="en-AU" sz="1050" dirty="0" err="1">
                <a:latin typeface="Andale Mono" panose="020B0509000000000004" pitchFamily="49" charset="0"/>
              </a:rPr>
              <a:t>result_should_be</a:t>
            </a:r>
            <a:r>
              <a:rPr lang="en-AU" sz="1050" dirty="0">
                <a:latin typeface="Andale Mono" panose="020B0509000000000004" pitchFamily="49" charset="0"/>
              </a:rPr>
              <a:t> = 270.36</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interest = </a:t>
            </a:r>
            <a:r>
              <a:rPr lang="en-AU" sz="1050" dirty="0" err="1">
                <a:latin typeface="Andale Mono" panose="020B0509000000000004" pitchFamily="49" charset="0"/>
              </a:rPr>
              <a:t>interest_calculator</a:t>
            </a:r>
            <a:r>
              <a:rPr lang="en-AU" sz="1050" dirty="0">
                <a:latin typeface="Andale Mono" panose="020B0509000000000004" pitchFamily="49" charset="0"/>
              </a:rPr>
              <a:t> (p, r, n)</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a:t>
            </a:r>
            <a:r>
              <a:rPr lang="en-AU" sz="1050" dirty="0">
                <a:solidFill>
                  <a:srgbClr val="FF2600"/>
                </a:solidFill>
                <a:latin typeface="Andale Mono" panose="020B0509000000000004" pitchFamily="49" charset="0"/>
              </a:rPr>
              <a:t>#Assert - test what should be true</a:t>
            </a:r>
          </a:p>
          <a:p>
            <a:pPr marL="0" indent="0" defTabSz="289580">
              <a:spcBef>
                <a:spcPts val="211"/>
              </a:spcBef>
              <a:buFont typeface="Arial" panose="020B0604020202020204" pitchFamily="34" charset="0"/>
              <a:buNone/>
              <a:defRPr sz="2256"/>
            </a:pPr>
            <a:r>
              <a:rPr lang="en-AU" sz="1050" dirty="0">
                <a:latin typeface="Andale Mono" panose="020B0509000000000004" pitchFamily="49" charset="0"/>
              </a:rPr>
              <a:t>		</a:t>
            </a:r>
            <a:r>
              <a:rPr lang="en-AU" sz="1050" dirty="0" err="1">
                <a:latin typeface="Andale Mono" panose="020B0509000000000004" pitchFamily="49" charset="0"/>
              </a:rPr>
              <a:t>self.assertEqual</a:t>
            </a:r>
            <a:r>
              <a:rPr lang="en-AU" sz="1050" dirty="0">
                <a:latin typeface="Andale Mono" panose="020B0509000000000004" pitchFamily="49" charset="0"/>
              </a:rPr>
              <a:t> (</a:t>
            </a:r>
            <a:r>
              <a:rPr lang="en-AU" sz="1050" dirty="0" err="1">
                <a:latin typeface="Andale Mono" panose="020B0509000000000004" pitchFamily="49" charset="0"/>
              </a:rPr>
              <a:t>result_should_be</a:t>
            </a:r>
            <a:r>
              <a:rPr lang="en-AU" sz="1050" dirty="0">
                <a:latin typeface="Andale Mono" panose="020B0509000000000004" pitchFamily="49" charset="0"/>
              </a:rPr>
              <a:t>, interest)</a:t>
            </a:r>
          </a:p>
        </p:txBody>
      </p:sp>
      <p:pic>
        <p:nvPicPr>
          <p:cNvPr id="8" name="Picture 7" descr="A picture containing text, stationary, colorful&#10;&#10;Description automatically generated">
            <a:extLst>
              <a:ext uri="{FF2B5EF4-FFF2-40B4-BE49-F238E27FC236}">
                <a16:creationId xmlns:a16="http://schemas.microsoft.com/office/drawing/2014/main" id="{E7B3B3A5-BDA1-38A4-A145-6CD2405EBBA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49F4AF-93A0-EAE6-9ACE-89E36234CC04}"/>
              </a:ext>
            </a:extLst>
          </p:cNvPr>
          <p:cNvSpPr>
            <a:spLocks noGrp="1"/>
          </p:cNvSpPr>
          <p:nvPr>
            <p:ph idx="1"/>
          </p:nvPr>
        </p:nvSpPr>
        <p:spPr/>
        <p:txBody>
          <a:bodyPr>
            <a:normAutofit lnSpcReduction="10000"/>
          </a:bodyPr>
          <a:lstStyle/>
          <a:p>
            <a:endParaRPr lang="en-AU" dirty="0"/>
          </a:p>
          <a:p>
            <a:r>
              <a:rPr lang="en-AU" dirty="0"/>
              <a:t>It is good practice to structure automated tests into three parts:</a:t>
            </a:r>
          </a:p>
          <a:p>
            <a:pPr lvl="1"/>
            <a:r>
              <a:rPr lang="en-AU" b="1" dirty="0"/>
              <a:t>Arrange</a:t>
            </a:r>
            <a:r>
              <a:rPr lang="en-AU" dirty="0"/>
              <a:t> You set up the system to run the test. This involves defining the test parameters and, if necessary, mock objects that emulate the functionality of code that has not yet been developed.</a:t>
            </a:r>
          </a:p>
          <a:p>
            <a:pPr lvl="1"/>
            <a:r>
              <a:rPr lang="en-AU" b="1" dirty="0"/>
              <a:t>Action </a:t>
            </a:r>
            <a:r>
              <a:rPr lang="en-AU" dirty="0"/>
              <a:t>You call the unit that is being tested with the test parameters. </a:t>
            </a:r>
          </a:p>
          <a:p>
            <a:pPr lvl="1"/>
            <a:r>
              <a:rPr lang="en-AU" b="1" dirty="0"/>
              <a:t>Assert</a:t>
            </a:r>
            <a:r>
              <a:rPr lang="en-AU" dirty="0"/>
              <a:t> You make an assertion about what should hold if the unit being tested has executed successfully. In program on the previous slide, we use </a:t>
            </a:r>
            <a:r>
              <a:rPr lang="en-AU" dirty="0" err="1"/>
              <a:t>assertEquals</a:t>
            </a:r>
            <a:r>
              <a:rPr lang="en-AU" dirty="0"/>
              <a:t>, which checks if its parameters are equal.</a:t>
            </a:r>
          </a:p>
          <a:p>
            <a:r>
              <a:rPr lang="en-AU" dirty="0"/>
              <a:t>If you use equivalence partitions to identify test inputs, you should have several automated tests based on correct and incorrect inputs from each partition.</a:t>
            </a:r>
          </a:p>
        </p:txBody>
      </p:sp>
      <p:sp>
        <p:nvSpPr>
          <p:cNvPr id="174" name="It is good practice to structure automated tests into three parts:…"/>
          <p:cNvSpPr txBox="1">
            <a:spLocks noGrp="1"/>
          </p:cNvSpPr>
          <p:nvPr>
            <p:ph type="body" sz="quarter" idx="13"/>
          </p:nvPr>
        </p:nvSpPr>
        <p:spPr>
          <a:prstGeom prst="rect">
            <a:avLst/>
          </a:prstGeom>
        </p:spPr>
        <p:txBody>
          <a:bodyPr>
            <a:normAutofit/>
          </a:bodyPr>
          <a:lstStyle/>
          <a:p>
            <a:r>
              <a:rPr lang="en-AU" dirty="0"/>
              <a:t>Automated tests</a:t>
            </a:r>
            <a:endParaRPr dirty="0"/>
          </a:p>
        </p:txBody>
      </p:sp>
      <p:sp>
        <p:nvSpPr>
          <p:cNvPr id="3" name="Slide Number Placeholder 2">
            <a:extLst>
              <a:ext uri="{FF2B5EF4-FFF2-40B4-BE49-F238E27FC236}">
                <a16:creationId xmlns:a16="http://schemas.microsoft.com/office/drawing/2014/main" id="{9B71B641-EC4F-5F69-7B50-E25759C82B96}"/>
              </a:ext>
            </a:extLst>
          </p:cNvPr>
          <p:cNvSpPr>
            <a:spLocks noGrp="1"/>
          </p:cNvSpPr>
          <p:nvPr>
            <p:ph type="sldNum" sz="quarter" idx="12"/>
          </p:nvPr>
        </p:nvSpPr>
        <p:spPr/>
        <p:txBody>
          <a:bodyPr/>
          <a:lstStyle/>
          <a:p>
            <a:fld id="{10A01DC5-1685-4615-8240-15192985C6A2}" type="slidenum">
              <a:rPr lang="en-AU" smtClean="0"/>
              <a:pPr/>
              <a:t>28</a:t>
            </a:fld>
            <a:endParaRPr lang="en-AU"/>
          </a:p>
        </p:txBody>
      </p:sp>
      <p:sp>
        <p:nvSpPr>
          <p:cNvPr id="4" name="Footer Placeholder 3">
            <a:extLst>
              <a:ext uri="{FF2B5EF4-FFF2-40B4-BE49-F238E27FC236}">
                <a16:creationId xmlns:a16="http://schemas.microsoft.com/office/drawing/2014/main" id="{10EDE8B9-1C5D-5CA3-65A2-58217ABF019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5AECB22F-9B36-168F-694D-B923D622A56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CDCF43-82B2-3351-FDD5-441AFD722388}"/>
              </a:ext>
            </a:extLst>
          </p:cNvPr>
          <p:cNvSpPr>
            <a:spLocks noGrp="1"/>
          </p:cNvSpPr>
          <p:nvPr>
            <p:ph idx="1"/>
          </p:nvPr>
        </p:nvSpPr>
        <p:spPr>
          <a:xfrm>
            <a:off x="324000" y="881149"/>
            <a:ext cx="4248000" cy="3777361"/>
          </a:xfrm>
        </p:spPr>
        <p:txBody>
          <a:bodyPr>
            <a:noAutofit/>
          </a:bodyPr>
          <a:lstStyle/>
          <a:p>
            <a:pPr marL="0" indent="0" defTabSz="224886">
              <a:spcBef>
                <a:spcPts val="158"/>
              </a:spcBef>
              <a:buNone/>
              <a:defRPr sz="1752"/>
            </a:pPr>
            <a:r>
              <a:rPr lang="en-AU" sz="800" dirty="0">
                <a:latin typeface="Andale Mono" panose="020B0509000000000004" pitchFamily="49" charset="0"/>
              </a:rPr>
              <a:t>import </a:t>
            </a:r>
            <a:r>
              <a:rPr lang="en-AU" sz="800" dirty="0" err="1">
                <a:latin typeface="Andale Mono" panose="020B0509000000000004" pitchFamily="49" charset="0"/>
              </a:rPr>
              <a:t>unittest</a:t>
            </a: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from </a:t>
            </a:r>
            <a:r>
              <a:rPr lang="en-AU" sz="800" dirty="0" err="1">
                <a:latin typeface="Andale Mono" panose="020B0509000000000004" pitchFamily="49" charset="0"/>
              </a:rPr>
              <a:t>RE_checker</a:t>
            </a:r>
            <a:r>
              <a:rPr lang="en-AU" sz="800" dirty="0">
                <a:latin typeface="Andale Mono" panose="020B0509000000000004" pitchFamily="49" charset="0"/>
              </a:rPr>
              <a:t> import namecheck</a:t>
            </a:r>
          </a:p>
          <a:p>
            <a:pPr marL="0" indent="0" defTabSz="224886">
              <a:spcBef>
                <a:spcPts val="158"/>
              </a:spcBef>
              <a:buNone/>
              <a:defRPr sz="1752"/>
            </a:pP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class </a:t>
            </a:r>
            <a:r>
              <a:rPr lang="en-AU" sz="800" dirty="0" err="1">
                <a:latin typeface="Andale Mono" panose="020B0509000000000004" pitchFamily="49" charset="0"/>
              </a:rPr>
              <a:t>TestNameCheck</a:t>
            </a:r>
            <a:r>
              <a:rPr lang="en-AU" sz="800" dirty="0">
                <a:latin typeface="Andale Mono" panose="020B0509000000000004" pitchFamily="49" charset="0"/>
              </a:rPr>
              <a:t> (</a:t>
            </a:r>
            <a:r>
              <a:rPr lang="en-AU" sz="800" dirty="0" err="1">
                <a:latin typeface="Andale Mono" panose="020B0509000000000004" pitchFamily="49" charset="0"/>
              </a:rPr>
              <a:t>unittest.TestCase</a:t>
            </a:r>
            <a:r>
              <a:rPr lang="en-AU" sz="800" dirty="0">
                <a:latin typeface="Andale Mono" panose="020B0509000000000004" pitchFamily="49" charset="0"/>
              </a:rPr>
              <a:t>):</a:t>
            </a:r>
          </a:p>
          <a:p>
            <a:pPr marL="0" indent="0" defTabSz="224886">
              <a:spcBef>
                <a:spcPts val="158"/>
              </a:spcBef>
              <a:buNone/>
              <a:defRPr sz="1752"/>
            </a:pP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	def </a:t>
            </a:r>
            <a:r>
              <a:rPr lang="en-AU" sz="800" dirty="0" err="1">
                <a:latin typeface="Andale Mono" panose="020B0509000000000004" pitchFamily="49" charset="0"/>
              </a:rPr>
              <a:t>test_alphaname</a:t>
            </a:r>
            <a:r>
              <a:rPr lang="en-AU" sz="800" dirty="0">
                <a:latin typeface="Andale Mono" panose="020B0509000000000004" pitchFamily="49" charset="0"/>
              </a:rPr>
              <a:t> (self):</a:t>
            </a:r>
          </a:p>
          <a:p>
            <a:pPr marL="0" indent="0" defTabSz="224886">
              <a:spcBef>
                <a:spcPts val="158"/>
              </a:spcBef>
              <a:buNone/>
              <a:defRPr sz="1752"/>
            </a:pPr>
            <a:r>
              <a:rPr lang="en-AU" sz="800" dirty="0">
                <a:latin typeface="Andale Mono" panose="020B0509000000000004" pitchFamily="49" charset="0"/>
              </a:rPr>
              <a:t>		</a:t>
            </a:r>
            <a:r>
              <a:rPr lang="en-AU" sz="800" dirty="0" err="1">
                <a:latin typeface="Andale Mono" panose="020B0509000000000004" pitchFamily="49" charset="0"/>
              </a:rPr>
              <a:t>self.assertTrue</a:t>
            </a:r>
            <a:r>
              <a:rPr lang="en-AU" sz="800" dirty="0">
                <a:latin typeface="Andale Mono" panose="020B0509000000000004" pitchFamily="49" charset="0"/>
              </a:rPr>
              <a:t> (namecheck ('Sommerville'))</a:t>
            </a:r>
          </a:p>
          <a:p>
            <a:pPr marL="0" indent="0" defTabSz="224886">
              <a:spcBef>
                <a:spcPts val="158"/>
              </a:spcBef>
              <a:buNone/>
              <a:defRPr sz="1752"/>
            </a:pP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	def </a:t>
            </a:r>
            <a:r>
              <a:rPr lang="en-AU" sz="800" dirty="0" err="1">
                <a:latin typeface="Andale Mono" panose="020B0509000000000004" pitchFamily="49" charset="0"/>
              </a:rPr>
              <a:t>test_doublequote</a:t>
            </a:r>
            <a:r>
              <a:rPr lang="en-AU" sz="800" dirty="0">
                <a:latin typeface="Andale Mono" panose="020B0509000000000004" pitchFamily="49" charset="0"/>
              </a:rPr>
              <a:t> (self):</a:t>
            </a:r>
          </a:p>
          <a:p>
            <a:pPr marL="0" indent="0" defTabSz="224886">
              <a:spcBef>
                <a:spcPts val="158"/>
              </a:spcBef>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a:t>
            </a:r>
            <a:r>
              <a:rPr lang="en-AU" sz="800" dirty="0" err="1">
                <a:latin typeface="Andale Mono" panose="020B0509000000000004" pitchFamily="49" charset="0"/>
              </a:rPr>
              <a:t>Thisis'maliciouscode</a:t>
            </a:r>
            <a:r>
              <a:rPr lang="en-AU" sz="800" dirty="0">
                <a:latin typeface="Andale Mono" panose="020B0509000000000004" pitchFamily="49" charset="0"/>
              </a:rPr>
              <a:t>'"))</a:t>
            </a:r>
          </a:p>
          <a:p>
            <a:pPr marL="0" indent="0" defTabSz="224886">
              <a:spcBef>
                <a:spcPts val="158"/>
              </a:spcBef>
              <a:buNone/>
              <a:defRPr sz="1752"/>
            </a:pP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test_namestartswithhyphen</a:t>
            </a:r>
            <a:r>
              <a:rPr lang="en-AU" sz="800" dirty="0">
                <a:latin typeface="Andale Mono" panose="020B0509000000000004" pitchFamily="49" charset="0"/>
              </a:rPr>
              <a:t> (self):</a:t>
            </a:r>
          </a:p>
          <a:p>
            <a:pPr marL="0" indent="0" defTabSz="224886">
              <a:spcBef>
                <a:spcPts val="158"/>
              </a:spcBef>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('-Sommerville'))</a:t>
            </a:r>
          </a:p>
          <a:p>
            <a:pPr marL="0" indent="0" defTabSz="224886">
              <a:spcBef>
                <a:spcPts val="158"/>
              </a:spcBef>
              <a:buNone/>
              <a:defRPr sz="1752"/>
            </a:pPr>
            <a:endParaRPr lang="en-AU" sz="800" dirty="0">
              <a:latin typeface="Andale Mono" panose="020B0509000000000004" pitchFamily="49" charset="0"/>
            </a:endParaRPr>
          </a:p>
          <a:p>
            <a:pPr marL="0" indent="0" defTabSz="224886">
              <a:spcBef>
                <a:spcPts val="158"/>
              </a:spcBef>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test_namestartswithquote</a:t>
            </a:r>
            <a:r>
              <a:rPr lang="en-AU" sz="800" dirty="0">
                <a:latin typeface="Andale Mono" panose="020B0509000000000004" pitchFamily="49" charset="0"/>
              </a:rPr>
              <a:t> (self):</a:t>
            </a:r>
          </a:p>
          <a:p>
            <a:pPr marL="0" indent="0" defTabSz="224886">
              <a:spcBef>
                <a:spcPts val="158"/>
              </a:spcBef>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("'Reilly"))</a:t>
            </a:r>
          </a:p>
        </p:txBody>
      </p:sp>
      <p:sp>
        <p:nvSpPr>
          <p:cNvPr id="3" name="Slide Number Placeholder 2">
            <a:extLst>
              <a:ext uri="{FF2B5EF4-FFF2-40B4-BE49-F238E27FC236}">
                <a16:creationId xmlns:a16="http://schemas.microsoft.com/office/drawing/2014/main" id="{7EA63F10-5CDC-154A-5C11-9ABB27CA30B8}"/>
              </a:ext>
            </a:extLst>
          </p:cNvPr>
          <p:cNvSpPr>
            <a:spLocks noGrp="1"/>
          </p:cNvSpPr>
          <p:nvPr>
            <p:ph type="sldNum" sz="quarter" idx="12"/>
          </p:nvPr>
        </p:nvSpPr>
        <p:spPr/>
        <p:txBody>
          <a:bodyPr/>
          <a:lstStyle/>
          <a:p>
            <a:fld id="{10A01DC5-1685-4615-8240-15192985C6A2}" type="slidenum">
              <a:rPr lang="en-AU" smtClean="0"/>
              <a:pPr/>
              <a:t>29</a:t>
            </a:fld>
            <a:endParaRPr lang="en-AU"/>
          </a:p>
        </p:txBody>
      </p:sp>
      <p:sp>
        <p:nvSpPr>
          <p:cNvPr id="4" name="Footer Placeholder 3">
            <a:extLst>
              <a:ext uri="{FF2B5EF4-FFF2-40B4-BE49-F238E27FC236}">
                <a16:creationId xmlns:a16="http://schemas.microsoft.com/office/drawing/2014/main" id="{14D43720-8565-5741-D1B3-3A6265BD6F10}"/>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F593D4EA-9F01-7127-0EBD-5E3297BC2DE2}"/>
              </a:ext>
            </a:extLst>
          </p:cNvPr>
          <p:cNvSpPr>
            <a:spLocks noGrp="1"/>
          </p:cNvSpPr>
          <p:nvPr>
            <p:ph type="body" sz="quarter" idx="13"/>
          </p:nvPr>
        </p:nvSpPr>
        <p:spPr/>
        <p:txBody>
          <a:bodyPr>
            <a:normAutofit lnSpcReduction="10000"/>
          </a:bodyPr>
          <a:lstStyle/>
          <a:p>
            <a:r>
              <a:rPr lang="en-AU" dirty="0"/>
              <a:t>Executable tests for the</a:t>
            </a:r>
          </a:p>
          <a:p>
            <a:r>
              <a:rPr lang="en-AU" dirty="0"/>
              <a:t>namecheck function</a:t>
            </a:r>
          </a:p>
        </p:txBody>
      </p:sp>
      <p:sp>
        <p:nvSpPr>
          <p:cNvPr id="7" name="Content Placeholder 1">
            <a:extLst>
              <a:ext uri="{FF2B5EF4-FFF2-40B4-BE49-F238E27FC236}">
                <a16:creationId xmlns:a16="http://schemas.microsoft.com/office/drawing/2014/main" id="{E627900B-C91B-6A7A-A0DF-CCE90BD6D777}"/>
              </a:ext>
            </a:extLst>
          </p:cNvPr>
          <p:cNvSpPr txBox="1">
            <a:spLocks/>
          </p:cNvSpPr>
          <p:nvPr/>
        </p:nvSpPr>
        <p:spPr>
          <a:xfrm>
            <a:off x="4572000" y="886616"/>
            <a:ext cx="4248000" cy="3777361"/>
          </a:xfrm>
          <a:prstGeom prst="rect">
            <a:avLst/>
          </a:prstGeom>
        </p:spPr>
        <p:txBody>
          <a:bodyPr vert="horz" lIns="0" tIns="0" rIns="0" bIns="0" rtlCol="0">
            <a:no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test_nametoolong</a:t>
            </a:r>
            <a:r>
              <a:rPr lang="en-AU" sz="800" dirty="0">
                <a:latin typeface="Andale Mono" panose="020B0509000000000004" pitchFamily="49" charset="0"/>
              </a:rPr>
              <a:t> (self):</a:t>
            </a: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('Thisisalongstringwithmorethen40charactersfrombeginningtoend'))</a:t>
            </a:r>
          </a:p>
          <a:p>
            <a:pPr marL="0" indent="0" defTabSz="224886">
              <a:spcBef>
                <a:spcPts val="158"/>
              </a:spcBef>
              <a:buFont typeface="Arial" panose="020B0604020202020204" pitchFamily="34" charset="0"/>
              <a:buNone/>
              <a:defRPr sz="1752"/>
            </a:pPr>
            <a:endParaRPr lang="en-AU" sz="800" dirty="0">
              <a:latin typeface="Andale Mono" panose="020B0509000000000004" pitchFamily="49" charset="0"/>
            </a:endParaRP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test_nametooshort</a:t>
            </a:r>
            <a:r>
              <a:rPr lang="en-AU" sz="800" dirty="0">
                <a:latin typeface="Andale Mono" panose="020B0509000000000004" pitchFamily="49" charset="0"/>
              </a:rPr>
              <a:t> (self):</a:t>
            </a: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('S'))</a:t>
            </a:r>
          </a:p>
          <a:p>
            <a:pPr marL="0" indent="0" defTabSz="224886">
              <a:spcBef>
                <a:spcPts val="158"/>
              </a:spcBef>
              <a:buFont typeface="Arial" panose="020B0604020202020204" pitchFamily="34" charset="0"/>
              <a:buNone/>
              <a:defRPr sz="1752"/>
            </a:pPr>
            <a:endParaRPr lang="en-AU" sz="800" dirty="0">
              <a:latin typeface="Andale Mono" panose="020B0509000000000004" pitchFamily="49" charset="0"/>
            </a:endParaRP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test_namewithdigit</a:t>
            </a:r>
            <a:r>
              <a:rPr lang="en-AU" sz="800" dirty="0">
                <a:latin typeface="Andale Mono" panose="020B0509000000000004" pitchFamily="49" charset="0"/>
              </a:rPr>
              <a:t> (self):</a:t>
            </a: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(namecheck('C-3PO'))</a:t>
            </a:r>
          </a:p>
          <a:p>
            <a:pPr marL="0" indent="0" defTabSz="224886">
              <a:spcBef>
                <a:spcPts val="158"/>
              </a:spcBef>
              <a:buFont typeface="Arial" panose="020B0604020202020204" pitchFamily="34" charset="0"/>
              <a:buNone/>
              <a:defRPr sz="1752"/>
            </a:pPr>
            <a:endParaRPr lang="en-AU" sz="800" dirty="0">
              <a:latin typeface="Andale Mono" panose="020B0509000000000004" pitchFamily="49" charset="0"/>
            </a:endParaRP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def </a:t>
            </a:r>
            <a:r>
              <a:rPr lang="en-AU" sz="800" dirty="0" err="1">
                <a:latin typeface="Andale Mono" panose="020B0509000000000004" pitchFamily="49" charset="0"/>
              </a:rPr>
              <a:t>test_namewithdoublehyphen</a:t>
            </a:r>
            <a:r>
              <a:rPr lang="en-AU" sz="800" dirty="0">
                <a:latin typeface="Andale Mono" panose="020B0509000000000004" pitchFamily="49" charset="0"/>
              </a:rPr>
              <a:t> (self):</a:t>
            </a:r>
          </a:p>
          <a:p>
            <a:pPr marL="0" indent="0" defTabSz="224886">
              <a:spcBef>
                <a:spcPts val="158"/>
              </a:spcBef>
              <a:buFont typeface="Arial" panose="020B0604020202020204" pitchFamily="34" charset="0"/>
              <a:buNone/>
              <a:defRPr sz="1752"/>
            </a:pPr>
            <a:r>
              <a:rPr lang="en-AU" sz="800" dirty="0">
                <a:latin typeface="Andale Mono" panose="020B0509000000000004" pitchFamily="49" charset="0"/>
              </a:rPr>
              <a:t>		</a:t>
            </a:r>
            <a:r>
              <a:rPr lang="en-AU" sz="800" dirty="0" err="1">
                <a:latin typeface="Andale Mono" panose="020B0509000000000004" pitchFamily="49" charset="0"/>
              </a:rPr>
              <a:t>self.assertFalse</a:t>
            </a:r>
            <a:r>
              <a:rPr lang="en-AU" sz="800" dirty="0">
                <a:latin typeface="Andale Mono" panose="020B0509000000000004" pitchFamily="49" charset="0"/>
              </a:rPr>
              <a:t> (namecheck ('--</a:t>
            </a:r>
            <a:r>
              <a:rPr lang="en-AU" sz="800" dirty="0" err="1">
                <a:latin typeface="Andale Mono" panose="020B0509000000000004" pitchFamily="49" charset="0"/>
              </a:rPr>
              <a:t>badcode</a:t>
            </a:r>
            <a:r>
              <a:rPr lang="en-AU" sz="800" dirty="0">
                <a:latin typeface="Andale Mono" panose="020B0509000000000004" pitchFamily="49" charset="0"/>
              </a:rPr>
              <a:t>'))	</a:t>
            </a:r>
          </a:p>
        </p:txBody>
      </p:sp>
      <p:pic>
        <p:nvPicPr>
          <p:cNvPr id="8" name="Picture 7" descr="A picture containing text, stationary, colorful&#10;&#10;Description automatically generated">
            <a:extLst>
              <a:ext uri="{FF2B5EF4-FFF2-40B4-BE49-F238E27FC236}">
                <a16:creationId xmlns:a16="http://schemas.microsoft.com/office/drawing/2014/main" id="{07D67EB9-5B42-5C01-66E5-E09DE4F946B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2096BF32-35CD-1FC0-58FA-28692B2098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7277" y="121500"/>
            <a:ext cx="4769446" cy="4562079"/>
          </a:xfrm>
        </p:spPr>
      </p:pic>
      <p:sp>
        <p:nvSpPr>
          <p:cNvPr id="3" name="Footer Placeholder 2">
            <a:extLst>
              <a:ext uri="{FF2B5EF4-FFF2-40B4-BE49-F238E27FC236}">
                <a16:creationId xmlns:a16="http://schemas.microsoft.com/office/drawing/2014/main" id="{F9DA14FD-FCF9-99EE-D352-D4CEB4513B03}"/>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261B6B17-57E3-17FC-F72F-E9BF1C6656CF}"/>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3312335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70FA90-E6F8-2D16-37CB-370A67ACEEEE}"/>
              </a:ext>
            </a:extLst>
          </p:cNvPr>
          <p:cNvSpPr>
            <a:spLocks noGrp="1"/>
          </p:cNvSpPr>
          <p:nvPr>
            <p:ph idx="1"/>
          </p:nvPr>
        </p:nvSpPr>
        <p:spPr/>
        <p:txBody>
          <a:bodyPr>
            <a:normAutofit fontScale="47500" lnSpcReduction="20000"/>
          </a:bodyPr>
          <a:lstStyle/>
          <a:p>
            <a:pPr marL="0" indent="0">
              <a:buNone/>
            </a:pPr>
            <a:r>
              <a:rPr lang="en-AU" dirty="0">
                <a:latin typeface="Andale Mono" panose="020B0509000000000004" pitchFamily="49" charset="0"/>
              </a:rPr>
              <a:t>	def </a:t>
            </a:r>
            <a:r>
              <a:rPr lang="en-AU" dirty="0" err="1">
                <a:latin typeface="Andale Mono" panose="020B0509000000000004" pitchFamily="49" charset="0"/>
              </a:rPr>
              <a:t>test_namewithhyphen</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self.assertTrue</a:t>
            </a:r>
            <a:r>
              <a:rPr lang="en-AU" dirty="0">
                <a:latin typeface="Andale Mono" panose="020B0509000000000004" pitchFamily="49" charset="0"/>
              </a:rPr>
              <a:t> (namecheck ('Washington-Wilson'))	</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def </a:t>
            </a:r>
            <a:r>
              <a:rPr lang="en-AU" dirty="0" err="1">
                <a:latin typeface="Andale Mono" panose="020B0509000000000004" pitchFamily="49" charset="0"/>
              </a:rPr>
              <a:t>test_namewithinvalidchar</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self.assertFalse</a:t>
            </a:r>
            <a:r>
              <a:rPr lang="en-AU" dirty="0">
                <a:latin typeface="Andale Mono" panose="020B0509000000000004" pitchFamily="49" charset="0"/>
              </a:rPr>
              <a:t> (namecheck('</a:t>
            </a:r>
            <a:r>
              <a:rPr lang="en-AU" dirty="0" err="1">
                <a:latin typeface="Andale Mono" panose="020B0509000000000004" pitchFamily="49" charset="0"/>
              </a:rPr>
              <a:t>Sommer_ville</a:t>
            </a:r>
            <a:r>
              <a:rPr lang="en-AU" dirty="0">
                <a:latin typeface="Andale Mono" panose="020B0509000000000004" pitchFamily="49" charset="0"/>
              </a:rPr>
              <a:t>'))</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def </a:t>
            </a:r>
            <a:r>
              <a:rPr lang="en-AU" dirty="0" err="1">
                <a:latin typeface="Andale Mono" panose="020B0509000000000004" pitchFamily="49" charset="0"/>
              </a:rPr>
              <a:t>test_namewithquote</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self.assertTrue</a:t>
            </a:r>
            <a:r>
              <a:rPr lang="en-AU" dirty="0">
                <a:latin typeface="Andale Mono" panose="020B0509000000000004" pitchFamily="49" charset="0"/>
              </a:rPr>
              <a:t> (namecheck ("O'Reilly"))</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def </a:t>
            </a:r>
            <a:r>
              <a:rPr lang="en-AU" dirty="0" err="1">
                <a:latin typeface="Andale Mono" panose="020B0509000000000004" pitchFamily="49" charset="0"/>
              </a:rPr>
              <a:t>test_namewithspaces</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self.assertFalse</a:t>
            </a:r>
            <a:r>
              <a:rPr lang="en-AU" dirty="0">
                <a:latin typeface="Andale Mono" panose="020B0509000000000004" pitchFamily="49" charset="0"/>
              </a:rPr>
              <a:t> (namecheck ('Washington Wilson'))</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def </a:t>
            </a:r>
            <a:r>
              <a:rPr lang="en-AU" dirty="0" err="1">
                <a:latin typeface="Andale Mono" panose="020B0509000000000004" pitchFamily="49" charset="0"/>
              </a:rPr>
              <a:t>test_shortname</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self.assertTrue</a:t>
            </a:r>
            <a:r>
              <a:rPr lang="en-AU" dirty="0">
                <a:latin typeface="Andale Mono" panose="020B0509000000000004" pitchFamily="49" charset="0"/>
              </a:rPr>
              <a:t> ('</a:t>
            </a:r>
            <a:r>
              <a:rPr lang="en-AU" dirty="0" err="1">
                <a:latin typeface="Andale Mono" panose="020B0509000000000004" pitchFamily="49" charset="0"/>
              </a:rPr>
              <a:t>Sx</a:t>
            </a:r>
            <a:r>
              <a:rPr lang="en-AU" dirty="0">
                <a:latin typeface="Andale Mono" panose="020B0509000000000004" pitchFamily="49" charset="0"/>
              </a:rPr>
              <a:t>')</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	def </a:t>
            </a:r>
            <a:r>
              <a:rPr lang="en-AU" dirty="0" err="1">
                <a:latin typeface="Andale Mono" panose="020B0509000000000004" pitchFamily="49" charset="0"/>
              </a:rPr>
              <a:t>test_thiswillfail</a:t>
            </a:r>
            <a:r>
              <a:rPr lang="en-AU" dirty="0">
                <a:latin typeface="Andale Mono" panose="020B0509000000000004" pitchFamily="49" charset="0"/>
              </a:rPr>
              <a:t> (self):</a:t>
            </a:r>
          </a:p>
          <a:p>
            <a:pPr marL="0" indent="0">
              <a:buNone/>
            </a:pPr>
            <a:r>
              <a:rPr lang="en-AU" dirty="0">
                <a:latin typeface="Andale Mono" panose="020B0509000000000004" pitchFamily="49" charset="0"/>
              </a:rPr>
              <a:t>		</a:t>
            </a:r>
            <a:r>
              <a:rPr lang="en-AU" dirty="0" err="1">
                <a:latin typeface="Andale Mono" panose="020B0509000000000004" pitchFamily="49" charset="0"/>
              </a:rPr>
              <a:t>self.assertTrue</a:t>
            </a:r>
            <a:r>
              <a:rPr lang="en-AU" dirty="0">
                <a:latin typeface="Andale Mono" panose="020B0509000000000004" pitchFamily="49" charset="0"/>
              </a:rPr>
              <a:t> (namecheck ("O Reilly"))</a:t>
            </a:r>
          </a:p>
        </p:txBody>
      </p:sp>
      <p:sp>
        <p:nvSpPr>
          <p:cNvPr id="3" name="Slide Number Placeholder 2">
            <a:extLst>
              <a:ext uri="{FF2B5EF4-FFF2-40B4-BE49-F238E27FC236}">
                <a16:creationId xmlns:a16="http://schemas.microsoft.com/office/drawing/2014/main" id="{576E08F2-67C6-7703-852B-93BFA34E23EA}"/>
              </a:ext>
            </a:extLst>
          </p:cNvPr>
          <p:cNvSpPr>
            <a:spLocks noGrp="1"/>
          </p:cNvSpPr>
          <p:nvPr>
            <p:ph type="sldNum" sz="quarter" idx="12"/>
          </p:nvPr>
        </p:nvSpPr>
        <p:spPr/>
        <p:txBody>
          <a:bodyPr/>
          <a:lstStyle/>
          <a:p>
            <a:fld id="{10A01DC5-1685-4615-8240-15192985C6A2}" type="slidenum">
              <a:rPr lang="en-AU" smtClean="0"/>
              <a:pPr/>
              <a:t>30</a:t>
            </a:fld>
            <a:endParaRPr lang="en-AU"/>
          </a:p>
        </p:txBody>
      </p:sp>
      <p:sp>
        <p:nvSpPr>
          <p:cNvPr id="4" name="Footer Placeholder 3">
            <a:extLst>
              <a:ext uri="{FF2B5EF4-FFF2-40B4-BE49-F238E27FC236}">
                <a16:creationId xmlns:a16="http://schemas.microsoft.com/office/drawing/2014/main" id="{DC50414E-D863-9409-0F67-1D9AE736C13A}"/>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9" name="Text Placeholder 5">
            <a:extLst>
              <a:ext uri="{FF2B5EF4-FFF2-40B4-BE49-F238E27FC236}">
                <a16:creationId xmlns:a16="http://schemas.microsoft.com/office/drawing/2014/main" id="{E133E371-C6CB-3699-B7B1-4108532E633B}"/>
              </a:ext>
            </a:extLst>
          </p:cNvPr>
          <p:cNvSpPr>
            <a:spLocks noGrp="1"/>
          </p:cNvSpPr>
          <p:nvPr>
            <p:ph type="body" sz="quarter" idx="13"/>
          </p:nvPr>
        </p:nvSpPr>
        <p:spPr>
          <a:xfrm>
            <a:off x="324000" y="0"/>
            <a:ext cx="8459788" cy="881149"/>
          </a:xfrm>
        </p:spPr>
        <p:txBody>
          <a:bodyPr>
            <a:normAutofit lnSpcReduction="10000"/>
          </a:bodyPr>
          <a:lstStyle/>
          <a:p>
            <a:r>
              <a:rPr lang="en-AU" dirty="0"/>
              <a:t>Executable tests for the</a:t>
            </a:r>
          </a:p>
          <a:p>
            <a:r>
              <a:rPr lang="en-AU" dirty="0"/>
              <a:t>namecheck function</a:t>
            </a:r>
          </a:p>
        </p:txBody>
      </p:sp>
      <p:pic>
        <p:nvPicPr>
          <p:cNvPr id="10" name="Picture 9" descr="A picture containing text, stationary, colorful&#10;&#10;Description automatically generated">
            <a:extLst>
              <a:ext uri="{FF2B5EF4-FFF2-40B4-BE49-F238E27FC236}">
                <a16:creationId xmlns:a16="http://schemas.microsoft.com/office/drawing/2014/main" id="{E54EDA31-ED69-49AE-2168-9951873A94D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F22558-8C2A-3635-4897-244E85CA2691}"/>
              </a:ext>
            </a:extLst>
          </p:cNvPr>
          <p:cNvSpPr>
            <a:spLocks noGrp="1"/>
          </p:cNvSpPr>
          <p:nvPr>
            <p:ph idx="1"/>
          </p:nvPr>
        </p:nvSpPr>
        <p:spPr/>
        <p:txBody>
          <a:bodyPr>
            <a:normAutofit fontScale="70000" lnSpcReduction="20000"/>
          </a:bodyPr>
          <a:lstStyle/>
          <a:p>
            <a:pPr marL="0" indent="0">
              <a:buNone/>
            </a:pPr>
            <a:r>
              <a:rPr lang="en-AU" dirty="0">
                <a:latin typeface="Andale Mono" panose="020B0509000000000004" pitchFamily="49" charset="0"/>
              </a:rPr>
              <a:t>import </a:t>
            </a:r>
            <a:r>
              <a:rPr lang="en-AU" dirty="0" err="1">
                <a:latin typeface="Andale Mono" panose="020B0509000000000004" pitchFamily="49" charset="0"/>
              </a:rPr>
              <a:t>unittest</a:t>
            </a:r>
            <a:endParaRPr lang="en-AU" dirty="0">
              <a:latin typeface="Andale Mono" panose="020B0509000000000004" pitchFamily="49" charset="0"/>
            </a:endParaRP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loader = </a:t>
            </a:r>
            <a:r>
              <a:rPr lang="en-AU" dirty="0" err="1">
                <a:latin typeface="Andale Mono" panose="020B0509000000000004" pitchFamily="49" charset="0"/>
              </a:rPr>
              <a:t>unittest.TestLoader</a:t>
            </a:r>
            <a:r>
              <a:rPr lang="en-AU" dirty="0">
                <a:latin typeface="Andale Mono" panose="020B0509000000000004" pitchFamily="49" charset="0"/>
              </a:rPr>
              <a:t>()</a:t>
            </a:r>
          </a:p>
          <a:p>
            <a:pPr marL="0" indent="0">
              <a:buNone/>
            </a:pPr>
            <a:endParaRPr lang="en-AU" dirty="0">
              <a:latin typeface="Andale Mono" panose="020B0509000000000004" pitchFamily="49" charset="0"/>
            </a:endParaRPr>
          </a:p>
          <a:p>
            <a:pPr marL="0" indent="0">
              <a:buNone/>
              <a:defRPr>
                <a:solidFill>
                  <a:srgbClr val="FF2600"/>
                </a:solidFill>
              </a:defRPr>
            </a:pPr>
            <a:r>
              <a:rPr lang="en-AU" dirty="0">
                <a:latin typeface="Andale Mono" panose="020B0509000000000004" pitchFamily="49" charset="0"/>
              </a:rPr>
              <a:t>#Find the test files in the current directory</a:t>
            </a:r>
          </a:p>
          <a:p>
            <a:pPr marL="0" indent="0">
              <a:buNone/>
            </a:pPr>
            <a:endParaRPr lang="en-AU" dirty="0">
              <a:latin typeface="Andale Mono" panose="020B0509000000000004" pitchFamily="49" charset="0"/>
            </a:endParaRPr>
          </a:p>
          <a:p>
            <a:pPr marL="0" indent="0">
              <a:buNone/>
            </a:pPr>
            <a:r>
              <a:rPr lang="en-AU" dirty="0">
                <a:latin typeface="Andale Mono" panose="020B0509000000000004" pitchFamily="49" charset="0"/>
              </a:rPr>
              <a:t>tests = </a:t>
            </a:r>
            <a:r>
              <a:rPr lang="en-AU" dirty="0" err="1">
                <a:latin typeface="Andale Mono" panose="020B0509000000000004" pitchFamily="49" charset="0"/>
              </a:rPr>
              <a:t>loader.discover</a:t>
            </a:r>
            <a:r>
              <a:rPr lang="en-AU" dirty="0">
                <a:latin typeface="Andale Mono" panose="020B0509000000000004" pitchFamily="49" charset="0"/>
              </a:rPr>
              <a:t>('.')</a:t>
            </a:r>
          </a:p>
          <a:p>
            <a:pPr marL="0" indent="0">
              <a:buNone/>
            </a:pPr>
            <a:endParaRPr lang="en-AU" dirty="0">
              <a:latin typeface="Andale Mono" panose="020B0509000000000004" pitchFamily="49" charset="0"/>
            </a:endParaRPr>
          </a:p>
          <a:p>
            <a:pPr marL="0" indent="0">
              <a:buNone/>
              <a:defRPr>
                <a:solidFill>
                  <a:srgbClr val="FF2600"/>
                </a:solidFill>
              </a:defRPr>
            </a:pPr>
            <a:r>
              <a:rPr lang="en-AU" dirty="0">
                <a:latin typeface="Andale Mono" panose="020B0509000000000004" pitchFamily="49" charset="0"/>
              </a:rPr>
              <a:t>#Specify the level of information provided by the test runner</a:t>
            </a:r>
          </a:p>
          <a:p>
            <a:pPr marL="0" indent="0">
              <a:buNone/>
            </a:pPr>
            <a:endParaRPr lang="en-AU" dirty="0">
              <a:latin typeface="Andale Mono" panose="020B0509000000000004" pitchFamily="49" charset="0"/>
            </a:endParaRPr>
          </a:p>
          <a:p>
            <a:pPr marL="0" indent="0">
              <a:buNone/>
            </a:pPr>
            <a:r>
              <a:rPr lang="en-AU" dirty="0" err="1">
                <a:latin typeface="Andale Mono" panose="020B0509000000000004" pitchFamily="49" charset="0"/>
              </a:rPr>
              <a:t>testRunner</a:t>
            </a:r>
            <a:r>
              <a:rPr lang="en-AU" dirty="0">
                <a:latin typeface="Andale Mono" panose="020B0509000000000004" pitchFamily="49" charset="0"/>
              </a:rPr>
              <a:t> = </a:t>
            </a:r>
            <a:r>
              <a:rPr lang="en-AU" dirty="0" err="1">
                <a:latin typeface="Andale Mono" panose="020B0509000000000004" pitchFamily="49" charset="0"/>
              </a:rPr>
              <a:t>unittest.runner.TextTestRunner</a:t>
            </a:r>
            <a:r>
              <a:rPr lang="en-AU" dirty="0">
                <a:latin typeface="Andale Mono" panose="020B0509000000000004" pitchFamily="49" charset="0"/>
              </a:rPr>
              <a:t>(verbosity=2)</a:t>
            </a:r>
          </a:p>
          <a:p>
            <a:pPr marL="0" indent="0">
              <a:buNone/>
            </a:pPr>
            <a:r>
              <a:rPr lang="en-AU" dirty="0" err="1">
                <a:latin typeface="Andale Mono" panose="020B0509000000000004" pitchFamily="49" charset="0"/>
              </a:rPr>
              <a:t>testRunner.run</a:t>
            </a:r>
            <a:r>
              <a:rPr lang="en-AU" dirty="0">
                <a:latin typeface="Andale Mono" panose="020B0509000000000004" pitchFamily="49" charset="0"/>
              </a:rPr>
              <a:t>(tests)</a:t>
            </a:r>
          </a:p>
        </p:txBody>
      </p:sp>
      <p:sp>
        <p:nvSpPr>
          <p:cNvPr id="186" name="import unittest…"/>
          <p:cNvSpPr txBox="1">
            <a:spLocks noGrp="1"/>
          </p:cNvSpPr>
          <p:nvPr>
            <p:ph type="body" sz="quarter" idx="13"/>
          </p:nvPr>
        </p:nvSpPr>
        <p:spPr>
          <a:prstGeom prst="rect">
            <a:avLst/>
          </a:prstGeom>
        </p:spPr>
        <p:txBody>
          <a:bodyPr>
            <a:normAutofit/>
          </a:bodyPr>
          <a:lstStyle/>
          <a:p>
            <a:r>
              <a:rPr lang="en-AU" dirty="0"/>
              <a:t>Code to run unit tests from files</a:t>
            </a:r>
            <a:endParaRPr dirty="0"/>
          </a:p>
        </p:txBody>
      </p:sp>
      <p:sp>
        <p:nvSpPr>
          <p:cNvPr id="3" name="Slide Number Placeholder 2">
            <a:extLst>
              <a:ext uri="{FF2B5EF4-FFF2-40B4-BE49-F238E27FC236}">
                <a16:creationId xmlns:a16="http://schemas.microsoft.com/office/drawing/2014/main" id="{673133BB-E8CF-B1FD-4A5E-7F5FCDFBB242}"/>
              </a:ext>
            </a:extLst>
          </p:cNvPr>
          <p:cNvSpPr>
            <a:spLocks noGrp="1"/>
          </p:cNvSpPr>
          <p:nvPr>
            <p:ph type="sldNum" sz="quarter" idx="12"/>
          </p:nvPr>
        </p:nvSpPr>
        <p:spPr/>
        <p:txBody>
          <a:bodyPr/>
          <a:lstStyle/>
          <a:p>
            <a:fld id="{10A01DC5-1685-4615-8240-15192985C6A2}" type="slidenum">
              <a:rPr lang="en-AU" smtClean="0"/>
              <a:pPr/>
              <a:t>31</a:t>
            </a:fld>
            <a:endParaRPr lang="en-AU"/>
          </a:p>
        </p:txBody>
      </p:sp>
      <p:sp>
        <p:nvSpPr>
          <p:cNvPr id="4" name="Footer Placeholder 3">
            <a:extLst>
              <a:ext uri="{FF2B5EF4-FFF2-40B4-BE49-F238E27FC236}">
                <a16:creationId xmlns:a16="http://schemas.microsoft.com/office/drawing/2014/main" id="{990CBA41-52F2-E22B-013E-EB8E5FE8484C}"/>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EA08CCB5-925D-A150-3B31-2F0ABF681C1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243011-ED50-478B-28AB-B76942418596}"/>
              </a:ext>
            </a:extLst>
          </p:cNvPr>
          <p:cNvSpPr>
            <a:spLocks noGrp="1"/>
          </p:cNvSpPr>
          <p:nvPr>
            <p:ph type="body" sz="quarter" idx="13"/>
          </p:nvPr>
        </p:nvSpPr>
        <p:spPr/>
        <p:txBody>
          <a:bodyPr/>
          <a:lstStyle/>
          <a:p>
            <a:r>
              <a:rPr lang="en-AU" dirty="0"/>
              <a:t>The test pyramid</a:t>
            </a:r>
          </a:p>
        </p:txBody>
      </p:sp>
      <p:pic>
        <p:nvPicPr>
          <p:cNvPr id="5" name="Picture 4">
            <a:extLst>
              <a:ext uri="{FF2B5EF4-FFF2-40B4-BE49-F238E27FC236}">
                <a16:creationId xmlns:a16="http://schemas.microsoft.com/office/drawing/2014/main" id="{6F045CB8-EA19-2343-B660-A23CDF660D23}"/>
              </a:ext>
            </a:extLst>
          </p:cNvPr>
          <p:cNvPicPr>
            <a:picLocks noChangeAspect="1"/>
          </p:cNvPicPr>
          <p:nvPr/>
        </p:nvPicPr>
        <p:blipFill rotWithShape="1">
          <a:blip r:embed="rId2">
            <a:extLst>
              <a:ext uri="{28A0092B-C50C-407E-A947-70E740481C1C}">
                <a14:useLocalDpi xmlns:a14="http://schemas.microsoft.com/office/drawing/2010/main" val="0"/>
              </a:ext>
            </a:extLst>
          </a:blip>
          <a:srcRect l="11712" t="8088" r="11284" b="63184"/>
          <a:stretch/>
        </p:blipFill>
        <p:spPr>
          <a:xfrm>
            <a:off x="1341710" y="774688"/>
            <a:ext cx="6156996" cy="3280562"/>
          </a:xfrm>
          <a:prstGeom prst="rect">
            <a:avLst/>
          </a:prstGeom>
        </p:spPr>
      </p:pic>
      <p:sp>
        <p:nvSpPr>
          <p:cNvPr id="4" name="Slide Number Placeholder 3">
            <a:extLst>
              <a:ext uri="{FF2B5EF4-FFF2-40B4-BE49-F238E27FC236}">
                <a16:creationId xmlns:a16="http://schemas.microsoft.com/office/drawing/2014/main" id="{48A767C8-CFD0-5877-489C-895448D56E24}"/>
              </a:ext>
            </a:extLst>
          </p:cNvPr>
          <p:cNvSpPr>
            <a:spLocks noGrp="1"/>
          </p:cNvSpPr>
          <p:nvPr>
            <p:ph type="sldNum" sz="quarter" idx="12"/>
          </p:nvPr>
        </p:nvSpPr>
        <p:spPr/>
        <p:txBody>
          <a:bodyPr/>
          <a:lstStyle/>
          <a:p>
            <a:fld id="{10A01DC5-1685-4615-8240-15192985C6A2}" type="slidenum">
              <a:rPr lang="en-AU" smtClean="0"/>
              <a:pPr/>
              <a:t>32</a:t>
            </a:fld>
            <a:endParaRPr lang="en-AU"/>
          </a:p>
        </p:txBody>
      </p:sp>
      <p:sp>
        <p:nvSpPr>
          <p:cNvPr id="6" name="Footer Placeholder 5">
            <a:extLst>
              <a:ext uri="{FF2B5EF4-FFF2-40B4-BE49-F238E27FC236}">
                <a16:creationId xmlns:a16="http://schemas.microsoft.com/office/drawing/2014/main" id="{069D33D1-C13A-F14D-D4B4-832951FBAB2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DBD6768D-E87C-108F-E199-524BFB28EBFA}"/>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E2A84E-60E0-FBC5-2096-19E88CF58A2D}"/>
              </a:ext>
            </a:extLst>
          </p:cNvPr>
          <p:cNvSpPr>
            <a:spLocks noGrp="1"/>
          </p:cNvSpPr>
          <p:nvPr>
            <p:ph idx="1"/>
          </p:nvPr>
        </p:nvSpPr>
        <p:spPr/>
        <p:txBody>
          <a:bodyPr>
            <a:normAutofit fontScale="92500" lnSpcReduction="10000"/>
          </a:bodyPr>
          <a:lstStyle/>
          <a:p>
            <a:endParaRPr lang="en-AU" dirty="0"/>
          </a:p>
          <a:p>
            <a:r>
              <a:rPr lang="en-AU" dirty="0"/>
              <a:t>Generally, users access features through the product’s graphical user interface (GUI). </a:t>
            </a:r>
          </a:p>
          <a:p>
            <a:r>
              <a:rPr lang="en-AU" dirty="0"/>
              <a:t>However, GUI-based testing is expensive to automate so it is best to design your product so that its features can be directly accessed through an API and not just from the user interface. </a:t>
            </a:r>
          </a:p>
          <a:p>
            <a:r>
              <a:rPr lang="en-AU" dirty="0"/>
              <a:t>The feature tests can then access features directly through the API without the need for direct user interaction through the system’s GUI. </a:t>
            </a:r>
          </a:p>
          <a:p>
            <a:r>
              <a:rPr lang="en-AU" dirty="0"/>
              <a:t>Accessing features through an API has the additional benefit that it is possible to re-implement the GUI without changing the functional components of the software.</a:t>
            </a:r>
          </a:p>
        </p:txBody>
      </p:sp>
      <p:sp>
        <p:nvSpPr>
          <p:cNvPr id="194" name="Generally, users access features through the product’s graphical user interface (GUI).…"/>
          <p:cNvSpPr txBox="1">
            <a:spLocks noGrp="1"/>
          </p:cNvSpPr>
          <p:nvPr>
            <p:ph type="body" sz="quarter" idx="13"/>
          </p:nvPr>
        </p:nvSpPr>
        <p:spPr>
          <a:prstGeom prst="rect">
            <a:avLst/>
          </a:prstGeom>
        </p:spPr>
        <p:txBody>
          <a:bodyPr>
            <a:normAutofit/>
          </a:bodyPr>
          <a:lstStyle/>
          <a:p>
            <a:r>
              <a:rPr lang="en-AU" dirty="0"/>
              <a:t>Automated feature testing</a:t>
            </a:r>
            <a:endParaRPr dirty="0"/>
          </a:p>
        </p:txBody>
      </p:sp>
      <p:sp>
        <p:nvSpPr>
          <p:cNvPr id="3" name="Slide Number Placeholder 2">
            <a:extLst>
              <a:ext uri="{FF2B5EF4-FFF2-40B4-BE49-F238E27FC236}">
                <a16:creationId xmlns:a16="http://schemas.microsoft.com/office/drawing/2014/main" id="{4B3EA298-6DCE-F9A9-5373-82DFC7FD6CA1}"/>
              </a:ext>
            </a:extLst>
          </p:cNvPr>
          <p:cNvSpPr>
            <a:spLocks noGrp="1"/>
          </p:cNvSpPr>
          <p:nvPr>
            <p:ph type="sldNum" sz="quarter" idx="12"/>
          </p:nvPr>
        </p:nvSpPr>
        <p:spPr/>
        <p:txBody>
          <a:bodyPr/>
          <a:lstStyle/>
          <a:p>
            <a:fld id="{10A01DC5-1685-4615-8240-15192985C6A2}" type="slidenum">
              <a:rPr lang="en-AU" smtClean="0"/>
              <a:pPr/>
              <a:t>33</a:t>
            </a:fld>
            <a:endParaRPr lang="en-AU"/>
          </a:p>
        </p:txBody>
      </p:sp>
      <p:sp>
        <p:nvSpPr>
          <p:cNvPr id="4" name="Footer Placeholder 3">
            <a:extLst>
              <a:ext uri="{FF2B5EF4-FFF2-40B4-BE49-F238E27FC236}">
                <a16:creationId xmlns:a16="http://schemas.microsoft.com/office/drawing/2014/main" id="{37544C5A-EA08-CD4E-D405-AE8D75A661C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BE7E02D6-AA60-576E-220B-1E82FD67EF8B}"/>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32230E-FF8D-0FA4-ACC2-CA0DA4046793}"/>
              </a:ext>
            </a:extLst>
          </p:cNvPr>
          <p:cNvSpPr>
            <a:spLocks noGrp="1"/>
          </p:cNvSpPr>
          <p:nvPr>
            <p:ph type="body" sz="quarter" idx="13"/>
          </p:nvPr>
        </p:nvSpPr>
        <p:spPr/>
        <p:txBody>
          <a:bodyPr/>
          <a:lstStyle/>
          <a:p>
            <a:r>
              <a:rPr lang="en-AU" dirty="0"/>
              <a:t>Feature editing through an API</a:t>
            </a:r>
          </a:p>
        </p:txBody>
      </p:sp>
      <p:pic>
        <p:nvPicPr>
          <p:cNvPr id="5" name="Picture 4">
            <a:extLst>
              <a:ext uri="{FF2B5EF4-FFF2-40B4-BE49-F238E27FC236}">
                <a16:creationId xmlns:a16="http://schemas.microsoft.com/office/drawing/2014/main" id="{41DC63E8-1061-1C47-9E2F-2E6B4F88F8A6}"/>
              </a:ext>
            </a:extLst>
          </p:cNvPr>
          <p:cNvPicPr>
            <a:picLocks noChangeAspect="1"/>
          </p:cNvPicPr>
          <p:nvPr/>
        </p:nvPicPr>
        <p:blipFill rotWithShape="1">
          <a:blip r:embed="rId2">
            <a:extLst>
              <a:ext uri="{28A0092B-C50C-407E-A947-70E740481C1C}">
                <a14:useLocalDpi xmlns:a14="http://schemas.microsoft.com/office/drawing/2010/main" val="0"/>
              </a:ext>
            </a:extLst>
          </a:blip>
          <a:srcRect l="12605" t="6840" r="9796" b="61935"/>
          <a:stretch/>
        </p:blipFill>
        <p:spPr>
          <a:xfrm>
            <a:off x="1002302" y="623175"/>
            <a:ext cx="6781038" cy="3897151"/>
          </a:xfrm>
          <a:prstGeom prst="rect">
            <a:avLst/>
          </a:prstGeom>
        </p:spPr>
      </p:pic>
      <p:sp>
        <p:nvSpPr>
          <p:cNvPr id="4" name="Slide Number Placeholder 3">
            <a:extLst>
              <a:ext uri="{FF2B5EF4-FFF2-40B4-BE49-F238E27FC236}">
                <a16:creationId xmlns:a16="http://schemas.microsoft.com/office/drawing/2014/main" id="{CFB05680-B651-55CB-076D-745CF9474317}"/>
              </a:ext>
            </a:extLst>
          </p:cNvPr>
          <p:cNvSpPr>
            <a:spLocks noGrp="1"/>
          </p:cNvSpPr>
          <p:nvPr>
            <p:ph type="sldNum" sz="quarter" idx="12"/>
          </p:nvPr>
        </p:nvSpPr>
        <p:spPr/>
        <p:txBody>
          <a:bodyPr/>
          <a:lstStyle/>
          <a:p>
            <a:fld id="{10A01DC5-1685-4615-8240-15192985C6A2}" type="slidenum">
              <a:rPr lang="en-AU" smtClean="0"/>
              <a:pPr/>
              <a:t>34</a:t>
            </a:fld>
            <a:endParaRPr lang="en-AU"/>
          </a:p>
        </p:txBody>
      </p:sp>
      <p:sp>
        <p:nvSpPr>
          <p:cNvPr id="6" name="Footer Placeholder 5">
            <a:extLst>
              <a:ext uri="{FF2B5EF4-FFF2-40B4-BE49-F238E27FC236}">
                <a16:creationId xmlns:a16="http://schemas.microsoft.com/office/drawing/2014/main" id="{0A72118C-0D06-9203-CE8B-0B6398B838AD}"/>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91FC0E48-DF24-4F48-E7C9-3B0BD9DBEE8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CF2E59-9C44-C551-FBD3-FF63EBEEA5F1}"/>
              </a:ext>
            </a:extLst>
          </p:cNvPr>
          <p:cNvSpPr>
            <a:spLocks noGrp="1"/>
          </p:cNvSpPr>
          <p:nvPr>
            <p:ph idx="1"/>
          </p:nvPr>
        </p:nvSpPr>
        <p:spPr/>
        <p:txBody>
          <a:bodyPr>
            <a:normAutofit fontScale="92500" lnSpcReduction="20000"/>
          </a:bodyPr>
          <a:lstStyle/>
          <a:p>
            <a:endParaRPr lang="en-AU" dirty="0"/>
          </a:p>
          <a:p>
            <a:r>
              <a:rPr lang="en-AU" dirty="0"/>
              <a:t>System testing, which should follow feature testing, involves testing the system as a surrogate user. </a:t>
            </a:r>
          </a:p>
          <a:p>
            <a:r>
              <a:rPr lang="en-AU" dirty="0"/>
              <a:t>As a system tester, you go through a process of selecting items from menus, making screen selections, inputting information from the keyboard and so on. </a:t>
            </a:r>
          </a:p>
          <a:p>
            <a:r>
              <a:rPr lang="en-AU" dirty="0"/>
              <a:t>You are looking for interactions between features that cause problems, sequences of actions that lead to system crashes and so on.</a:t>
            </a:r>
          </a:p>
          <a:p>
            <a:r>
              <a:rPr lang="en-AU" dirty="0"/>
              <a:t>Manual system testing, when testers have to repeat sequences of actions, is boring and error-prone. In some cases, the timing of actions is important and is practically impossible to repeat consistently. </a:t>
            </a:r>
          </a:p>
          <a:p>
            <a:pPr lvl="1"/>
            <a:r>
              <a:rPr lang="en-AU" dirty="0"/>
              <a:t>To avoid these problems, testing tools have been developed that can record a series of actions and automatically replay these when a system is retested</a:t>
            </a:r>
          </a:p>
        </p:txBody>
      </p:sp>
      <p:sp>
        <p:nvSpPr>
          <p:cNvPr id="202" name="System testing, which should follow feature testing, involves testing the system as a surrogate user.…"/>
          <p:cNvSpPr txBox="1">
            <a:spLocks noGrp="1"/>
          </p:cNvSpPr>
          <p:nvPr>
            <p:ph type="body" sz="quarter" idx="13"/>
          </p:nvPr>
        </p:nvSpPr>
        <p:spPr>
          <a:prstGeom prst="rect">
            <a:avLst/>
          </a:prstGeom>
        </p:spPr>
        <p:txBody>
          <a:bodyPr>
            <a:normAutofit/>
          </a:bodyPr>
          <a:lstStyle/>
          <a:p>
            <a:r>
              <a:rPr lang="en-AU" dirty="0"/>
              <a:t>System testing</a:t>
            </a:r>
            <a:endParaRPr dirty="0"/>
          </a:p>
        </p:txBody>
      </p:sp>
      <p:sp>
        <p:nvSpPr>
          <p:cNvPr id="3" name="Slide Number Placeholder 2">
            <a:extLst>
              <a:ext uri="{FF2B5EF4-FFF2-40B4-BE49-F238E27FC236}">
                <a16:creationId xmlns:a16="http://schemas.microsoft.com/office/drawing/2014/main" id="{C1F1BEC5-0137-5806-A593-FC5CCC63EDDB}"/>
              </a:ext>
            </a:extLst>
          </p:cNvPr>
          <p:cNvSpPr>
            <a:spLocks noGrp="1"/>
          </p:cNvSpPr>
          <p:nvPr>
            <p:ph type="sldNum" sz="quarter" idx="12"/>
          </p:nvPr>
        </p:nvSpPr>
        <p:spPr/>
        <p:txBody>
          <a:bodyPr/>
          <a:lstStyle/>
          <a:p>
            <a:fld id="{10A01DC5-1685-4615-8240-15192985C6A2}" type="slidenum">
              <a:rPr lang="en-AU" smtClean="0"/>
              <a:pPr/>
              <a:t>35</a:t>
            </a:fld>
            <a:endParaRPr lang="en-AU"/>
          </a:p>
        </p:txBody>
      </p:sp>
      <p:sp>
        <p:nvSpPr>
          <p:cNvPr id="4" name="Footer Placeholder 3">
            <a:extLst>
              <a:ext uri="{FF2B5EF4-FFF2-40B4-BE49-F238E27FC236}">
                <a16:creationId xmlns:a16="http://schemas.microsoft.com/office/drawing/2014/main" id="{9B2560DD-E369-EE80-15F3-61E51B1A87AD}"/>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68830663-90AB-F559-6F1A-8D48292983F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C91855-7DBF-0514-98A0-6EAAD9204EE4}"/>
              </a:ext>
            </a:extLst>
          </p:cNvPr>
          <p:cNvSpPr>
            <a:spLocks noGrp="1"/>
          </p:cNvSpPr>
          <p:nvPr>
            <p:ph type="body" sz="quarter" idx="13"/>
          </p:nvPr>
        </p:nvSpPr>
        <p:spPr/>
        <p:txBody>
          <a:bodyPr/>
          <a:lstStyle/>
          <a:p>
            <a:r>
              <a:rPr lang="en-AU" dirty="0"/>
              <a:t>Interaction recording and playback</a:t>
            </a:r>
          </a:p>
        </p:txBody>
      </p:sp>
      <p:pic>
        <p:nvPicPr>
          <p:cNvPr id="5" name="Picture 4">
            <a:extLst>
              <a:ext uri="{FF2B5EF4-FFF2-40B4-BE49-F238E27FC236}">
                <a16:creationId xmlns:a16="http://schemas.microsoft.com/office/drawing/2014/main" id="{DB5C26CD-7614-904B-96B5-E5662B2FB797}"/>
              </a:ext>
            </a:extLst>
          </p:cNvPr>
          <p:cNvPicPr>
            <a:picLocks noChangeAspect="1"/>
          </p:cNvPicPr>
          <p:nvPr/>
        </p:nvPicPr>
        <p:blipFill rotWithShape="1">
          <a:blip r:embed="rId2">
            <a:extLst>
              <a:ext uri="{28A0092B-C50C-407E-A947-70E740481C1C}">
                <a14:useLocalDpi xmlns:a14="http://schemas.microsoft.com/office/drawing/2010/main" val="0"/>
              </a:ext>
            </a:extLst>
          </a:blip>
          <a:srcRect l="10821" t="7256" r="10094" b="55066"/>
          <a:stretch/>
        </p:blipFill>
        <p:spPr>
          <a:xfrm>
            <a:off x="1591827" y="711449"/>
            <a:ext cx="5960347" cy="4055724"/>
          </a:xfrm>
          <a:prstGeom prst="rect">
            <a:avLst/>
          </a:prstGeom>
        </p:spPr>
      </p:pic>
      <p:sp>
        <p:nvSpPr>
          <p:cNvPr id="4" name="Slide Number Placeholder 3">
            <a:extLst>
              <a:ext uri="{FF2B5EF4-FFF2-40B4-BE49-F238E27FC236}">
                <a16:creationId xmlns:a16="http://schemas.microsoft.com/office/drawing/2014/main" id="{FA8FD81B-BD59-6446-F5EB-561E0A1C2CEB}"/>
              </a:ext>
            </a:extLst>
          </p:cNvPr>
          <p:cNvSpPr>
            <a:spLocks noGrp="1"/>
          </p:cNvSpPr>
          <p:nvPr>
            <p:ph type="sldNum" sz="quarter" idx="12"/>
          </p:nvPr>
        </p:nvSpPr>
        <p:spPr/>
        <p:txBody>
          <a:bodyPr/>
          <a:lstStyle/>
          <a:p>
            <a:fld id="{10A01DC5-1685-4615-8240-15192985C6A2}" type="slidenum">
              <a:rPr lang="en-AU" smtClean="0"/>
              <a:pPr/>
              <a:t>36</a:t>
            </a:fld>
            <a:endParaRPr lang="en-AU"/>
          </a:p>
        </p:txBody>
      </p:sp>
      <p:sp>
        <p:nvSpPr>
          <p:cNvPr id="6" name="Footer Placeholder 5">
            <a:extLst>
              <a:ext uri="{FF2B5EF4-FFF2-40B4-BE49-F238E27FC236}">
                <a16:creationId xmlns:a16="http://schemas.microsoft.com/office/drawing/2014/main" id="{26917DD2-5ACA-44B7-1FB2-7E4CB46B9FD9}"/>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5720036D-E7C7-EE18-8556-B097164E985F}"/>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2321BE-77C8-8AD5-472C-9517B7400AE4}"/>
              </a:ext>
            </a:extLst>
          </p:cNvPr>
          <p:cNvSpPr>
            <a:spLocks noGrp="1"/>
          </p:cNvSpPr>
          <p:nvPr>
            <p:ph idx="1"/>
          </p:nvPr>
        </p:nvSpPr>
        <p:spPr/>
        <p:txBody>
          <a:bodyPr>
            <a:normAutofit fontScale="92500" lnSpcReduction="20000"/>
          </a:bodyPr>
          <a:lstStyle/>
          <a:p>
            <a:endParaRPr lang="en-AU" dirty="0"/>
          </a:p>
          <a:p>
            <a:r>
              <a:rPr lang="en-AU" dirty="0"/>
              <a:t>Test-driven development (TDD) is an approach to program development that is based around the general idea that you should write an executable test or tests for code that you are writing before you write the code. </a:t>
            </a:r>
          </a:p>
          <a:p>
            <a:r>
              <a:rPr lang="en-AU" dirty="0"/>
              <a:t>It was introduced by early users of the Extreme Programming agile method, but it can be used with any incremental development approach.</a:t>
            </a:r>
          </a:p>
          <a:p>
            <a:r>
              <a:rPr lang="en-AU" dirty="0"/>
              <a:t>Test-driven development works best for the development of individual program units and it is more difficult to apply to system testing. </a:t>
            </a:r>
          </a:p>
          <a:p>
            <a:r>
              <a:rPr lang="en-AU" dirty="0"/>
              <a:t>Even the strongest advocates of TDD accept that it is challenging to use this approach when you are developing and testing systems with graphical user interfaces.</a:t>
            </a:r>
          </a:p>
        </p:txBody>
      </p:sp>
      <p:sp>
        <p:nvSpPr>
          <p:cNvPr id="210" name="Test-driven development (TDD) is an approach to program development that is based around the general idea that you should write an executable test or tests for code that you are writing before you write the code.…"/>
          <p:cNvSpPr txBox="1">
            <a:spLocks noGrp="1"/>
          </p:cNvSpPr>
          <p:nvPr>
            <p:ph type="body" sz="quarter" idx="13"/>
          </p:nvPr>
        </p:nvSpPr>
        <p:spPr>
          <a:prstGeom prst="rect">
            <a:avLst/>
          </a:prstGeom>
        </p:spPr>
        <p:txBody>
          <a:bodyPr>
            <a:normAutofit/>
          </a:bodyPr>
          <a:lstStyle/>
          <a:p>
            <a:r>
              <a:rPr lang="en-AU" dirty="0"/>
              <a:t>Test-driven development</a:t>
            </a:r>
            <a:endParaRPr dirty="0"/>
          </a:p>
        </p:txBody>
      </p:sp>
      <p:sp>
        <p:nvSpPr>
          <p:cNvPr id="3" name="Slide Number Placeholder 2">
            <a:extLst>
              <a:ext uri="{FF2B5EF4-FFF2-40B4-BE49-F238E27FC236}">
                <a16:creationId xmlns:a16="http://schemas.microsoft.com/office/drawing/2014/main" id="{FE4ABC68-A7C8-98E1-1F01-CA07DAB08A60}"/>
              </a:ext>
            </a:extLst>
          </p:cNvPr>
          <p:cNvSpPr>
            <a:spLocks noGrp="1"/>
          </p:cNvSpPr>
          <p:nvPr>
            <p:ph type="sldNum" sz="quarter" idx="12"/>
          </p:nvPr>
        </p:nvSpPr>
        <p:spPr/>
        <p:txBody>
          <a:bodyPr/>
          <a:lstStyle/>
          <a:p>
            <a:fld id="{10A01DC5-1685-4615-8240-15192985C6A2}" type="slidenum">
              <a:rPr lang="en-AU" smtClean="0"/>
              <a:pPr/>
              <a:t>37</a:t>
            </a:fld>
            <a:endParaRPr lang="en-AU"/>
          </a:p>
        </p:txBody>
      </p:sp>
      <p:sp>
        <p:nvSpPr>
          <p:cNvPr id="4" name="Footer Placeholder 3">
            <a:extLst>
              <a:ext uri="{FF2B5EF4-FFF2-40B4-BE49-F238E27FC236}">
                <a16:creationId xmlns:a16="http://schemas.microsoft.com/office/drawing/2014/main" id="{48B2E0E3-CA2F-E85F-8E2D-45C51C71F4D3}"/>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63CAAE3C-19FE-59AD-AD19-AA89C36F7763}"/>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1806030" y="714516"/>
            <a:ext cx="5695057" cy="4103698"/>
          </a:xfrm>
          <a:prstGeom prst="rect">
            <a:avLst/>
          </a:prstGeom>
          <a:solidFill>
            <a:srgbClr val="FFFFFF"/>
          </a:solidFill>
          <a:ln w="25400">
            <a:solidFill>
              <a:srgbClr val="FFFFFF"/>
            </a:solidFill>
            <a:miter lim="400000"/>
          </a:ln>
        </p:spPr>
        <p:txBody>
          <a:bodyPr lIns="26789" tIns="26789" rIns="26789" bIns="26789" anchor="ctr"/>
          <a:lstStyle/>
          <a:p>
            <a:pPr algn="ctr" defTabSz="308063" hangingPunct="0">
              <a:defRPr sz="2400">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sz="1265" kern="0">
              <a:solidFill>
                <a:srgbClr val="FFFFFF"/>
              </a:solidFill>
              <a:effectLst>
                <a:outerShdw blurRad="25400" dist="23998" dir="2700000" rotWithShape="0">
                  <a:srgbClr val="000000">
                    <a:alpha val="31034"/>
                  </a:srgbClr>
                </a:outerShdw>
              </a:effectLst>
              <a:latin typeface="Helvetica Light"/>
              <a:sym typeface="Helvetica Light"/>
            </a:endParaRPr>
          </a:p>
        </p:txBody>
      </p:sp>
      <p:sp>
        <p:nvSpPr>
          <p:cNvPr id="3" name="Text Placeholder 2">
            <a:extLst>
              <a:ext uri="{FF2B5EF4-FFF2-40B4-BE49-F238E27FC236}">
                <a16:creationId xmlns:a16="http://schemas.microsoft.com/office/drawing/2014/main" id="{A0FEED31-5428-FC82-37E6-1F0E9DDEB907}"/>
              </a:ext>
            </a:extLst>
          </p:cNvPr>
          <p:cNvSpPr>
            <a:spLocks noGrp="1"/>
          </p:cNvSpPr>
          <p:nvPr>
            <p:ph type="body" sz="quarter" idx="13"/>
          </p:nvPr>
        </p:nvSpPr>
        <p:spPr/>
        <p:txBody>
          <a:bodyPr/>
          <a:lstStyle/>
          <a:p>
            <a:r>
              <a:rPr lang="en-AU" dirty="0"/>
              <a:t>Test-driven development</a:t>
            </a:r>
          </a:p>
        </p:txBody>
      </p:sp>
      <p:pic>
        <p:nvPicPr>
          <p:cNvPr id="6" name="Picture 5">
            <a:extLst>
              <a:ext uri="{FF2B5EF4-FFF2-40B4-BE49-F238E27FC236}">
                <a16:creationId xmlns:a16="http://schemas.microsoft.com/office/drawing/2014/main" id="{7BB857D8-588E-1243-878B-8C3421C62F8A}"/>
              </a:ext>
            </a:extLst>
          </p:cNvPr>
          <p:cNvPicPr>
            <a:picLocks noChangeAspect="1"/>
          </p:cNvPicPr>
          <p:nvPr/>
        </p:nvPicPr>
        <p:blipFill rotWithShape="1">
          <a:blip r:embed="rId2">
            <a:extLst>
              <a:ext uri="{28A0092B-C50C-407E-A947-70E740481C1C}">
                <a14:useLocalDpi xmlns:a14="http://schemas.microsoft.com/office/drawing/2010/main" val="0"/>
              </a:ext>
            </a:extLst>
          </a:blip>
          <a:srcRect t="6215" b="41118"/>
          <a:stretch/>
        </p:blipFill>
        <p:spPr>
          <a:xfrm>
            <a:off x="1276396" y="562624"/>
            <a:ext cx="5929715" cy="4460326"/>
          </a:xfrm>
          <a:prstGeom prst="rect">
            <a:avLst/>
          </a:prstGeom>
        </p:spPr>
      </p:pic>
      <p:sp>
        <p:nvSpPr>
          <p:cNvPr id="4" name="Slide Number Placeholder 3">
            <a:extLst>
              <a:ext uri="{FF2B5EF4-FFF2-40B4-BE49-F238E27FC236}">
                <a16:creationId xmlns:a16="http://schemas.microsoft.com/office/drawing/2014/main" id="{B01C2248-3984-0D6B-D2CD-A51F5B0DBA3B}"/>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5" name="Footer Placeholder 4">
            <a:extLst>
              <a:ext uri="{FF2B5EF4-FFF2-40B4-BE49-F238E27FC236}">
                <a16:creationId xmlns:a16="http://schemas.microsoft.com/office/drawing/2014/main" id="{471EEFD9-3364-B6C9-ECFC-9DF33869F7E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CCF50F11-E456-E2B6-6F98-AC91A7957FB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0D300C-705E-B064-9CA4-6CF64249E242}"/>
              </a:ext>
            </a:extLst>
          </p:cNvPr>
          <p:cNvSpPr>
            <a:spLocks noGrp="1"/>
          </p:cNvSpPr>
          <p:nvPr>
            <p:ph idx="1"/>
          </p:nvPr>
        </p:nvSpPr>
        <p:spPr/>
        <p:txBody>
          <a:bodyPr>
            <a:normAutofit fontScale="92500" lnSpcReduction="20000"/>
          </a:bodyPr>
          <a:lstStyle/>
          <a:p>
            <a:r>
              <a:rPr lang="en-AU" b="1" i="1" dirty="0"/>
              <a:t>Identify partial implementation</a:t>
            </a:r>
            <a:br>
              <a:rPr lang="en-AU" dirty="0"/>
            </a:br>
            <a:r>
              <a:rPr lang="en-AU" dirty="0"/>
              <a:t>Break down the implementation of the functionality required into smaller mini-units. Choose one of these mini-units for implementation.</a:t>
            </a:r>
          </a:p>
          <a:p>
            <a:r>
              <a:rPr lang="en-AU" b="1" i="1" dirty="0"/>
              <a:t>Write mini-unit tests</a:t>
            </a:r>
            <a:br>
              <a:rPr lang="en-AU" dirty="0"/>
            </a:br>
            <a:r>
              <a:rPr lang="en-AU" dirty="0"/>
              <a:t>Write one or more automated tests for the mini-unit that you have chosen for implementation. The mini-unit should pass these tests if it is properly implemented.</a:t>
            </a:r>
          </a:p>
          <a:p>
            <a:r>
              <a:rPr lang="en-AU" b="1" dirty="0"/>
              <a:t>Write a code stub that will fail test</a:t>
            </a:r>
            <a:br>
              <a:rPr lang="en-AU" dirty="0"/>
            </a:br>
            <a:r>
              <a:rPr lang="en-AU" dirty="0"/>
              <a:t>Write incomplete code that will be called to implement the mini-unit. You know this will fail.</a:t>
            </a:r>
          </a:p>
          <a:p>
            <a:r>
              <a:rPr lang="en-AU" b="1" i="1" dirty="0"/>
              <a:t>Run all existing automated tests</a:t>
            </a:r>
            <a:br>
              <a:rPr lang="en-AU" b="1" i="1" dirty="0"/>
            </a:br>
            <a:r>
              <a:rPr lang="en-AU" dirty="0"/>
              <a:t>All previous tests should pass. The test for the incomplete code should fail.</a:t>
            </a:r>
          </a:p>
        </p:txBody>
      </p:sp>
      <p:sp>
        <p:nvSpPr>
          <p:cNvPr id="219" name="Identify partial implementation Break down the implementation of the functionality required into smaller mini-units. Choose one of these mini-units for implementation.…"/>
          <p:cNvSpPr txBox="1">
            <a:spLocks noGrp="1"/>
          </p:cNvSpPr>
          <p:nvPr>
            <p:ph type="body" sz="quarter" idx="13"/>
          </p:nvPr>
        </p:nvSpPr>
        <p:spPr>
          <a:prstGeom prst="rect">
            <a:avLst/>
          </a:prstGeom>
        </p:spPr>
        <p:txBody>
          <a:bodyPr>
            <a:normAutofit/>
          </a:bodyPr>
          <a:lstStyle/>
          <a:p>
            <a:r>
              <a:rPr lang="en-AU" dirty="0"/>
              <a:t>Stages of test-driven development (1)</a:t>
            </a:r>
            <a:endParaRPr dirty="0"/>
          </a:p>
        </p:txBody>
      </p:sp>
      <p:sp>
        <p:nvSpPr>
          <p:cNvPr id="3" name="Slide Number Placeholder 2">
            <a:extLst>
              <a:ext uri="{FF2B5EF4-FFF2-40B4-BE49-F238E27FC236}">
                <a16:creationId xmlns:a16="http://schemas.microsoft.com/office/drawing/2014/main" id="{A9BC21B1-9F8C-904E-6918-6A2604A55CF5}"/>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4" name="Footer Placeholder 3">
            <a:extLst>
              <a:ext uri="{FF2B5EF4-FFF2-40B4-BE49-F238E27FC236}">
                <a16:creationId xmlns:a16="http://schemas.microsoft.com/office/drawing/2014/main" id="{97B6C16C-F602-92F6-6FAA-ADADCC9DCE57}"/>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6E727384-594F-F957-AC68-43BF4C7D06BB}"/>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F8DEF7-2386-3141-1E0D-1942B9686D67}"/>
              </a:ext>
            </a:extLst>
          </p:cNvPr>
          <p:cNvSpPr>
            <a:spLocks noGrp="1"/>
          </p:cNvSpPr>
          <p:nvPr>
            <p:ph idx="1"/>
          </p:nvPr>
        </p:nvSpPr>
        <p:spPr/>
        <p:txBody>
          <a:bodyPr>
            <a:normAutofit fontScale="92500" lnSpcReduction="10000"/>
          </a:bodyPr>
          <a:lstStyle/>
          <a:p>
            <a:pPr marL="111029" indent="-111029"/>
            <a:endParaRPr lang="en-AU" dirty="0"/>
          </a:p>
          <a:p>
            <a:pPr marL="111029" indent="-111029"/>
            <a:r>
              <a:rPr lang="en-AU" dirty="0"/>
              <a:t>Software testing is a process in which you execute your program using data that simulates user inputs. </a:t>
            </a:r>
          </a:p>
          <a:p>
            <a:pPr marL="111029" indent="-111029"/>
            <a:r>
              <a:rPr lang="en-AU" dirty="0"/>
              <a:t>You observe its behaviour to see whether or not your program is doing what it is supposed to do. </a:t>
            </a:r>
          </a:p>
          <a:p>
            <a:pPr marL="336261" lvl="1" indent="-95168"/>
            <a:r>
              <a:rPr lang="en-AU" dirty="0"/>
              <a:t>Tests pass if the behaviour is what you expect. Tests fail if the behaviour differs from that expected.</a:t>
            </a:r>
          </a:p>
          <a:p>
            <a:pPr marL="336261" lvl="1" indent="-95168"/>
            <a:r>
              <a:rPr lang="en-AU" dirty="0"/>
              <a:t>If your program does what you expect, this shows that for the inputs used, the program behaves correctly. </a:t>
            </a:r>
          </a:p>
          <a:p>
            <a:pPr marL="111029" indent="-111029"/>
            <a:r>
              <a:rPr lang="en-AU" dirty="0"/>
              <a:t>If these inputs are representative of a larger set of inputs, you can infer that the program will behave correctly for all members of this larger input set.</a:t>
            </a:r>
          </a:p>
        </p:txBody>
      </p:sp>
      <p:sp>
        <p:nvSpPr>
          <p:cNvPr id="77" name="Software testing is a process in which you execute your program using data that simulates user inputs.…"/>
          <p:cNvSpPr txBox="1">
            <a:spLocks noGrp="1"/>
          </p:cNvSpPr>
          <p:nvPr>
            <p:ph type="body" sz="quarter" idx="13"/>
          </p:nvPr>
        </p:nvSpPr>
        <p:spPr>
          <a:prstGeom prst="rect">
            <a:avLst/>
          </a:prstGeom>
        </p:spPr>
        <p:txBody>
          <a:bodyPr>
            <a:normAutofit/>
          </a:bodyPr>
          <a:lstStyle/>
          <a:p>
            <a:pPr marL="111029" indent="-111029"/>
            <a:r>
              <a:rPr lang="en-AU" dirty="0"/>
              <a:t>Software testing</a:t>
            </a:r>
            <a:endParaRPr dirty="0"/>
          </a:p>
        </p:txBody>
      </p:sp>
      <p:sp>
        <p:nvSpPr>
          <p:cNvPr id="3" name="Slide Number Placeholder 2">
            <a:extLst>
              <a:ext uri="{FF2B5EF4-FFF2-40B4-BE49-F238E27FC236}">
                <a16:creationId xmlns:a16="http://schemas.microsoft.com/office/drawing/2014/main" id="{EB754F75-393E-31C7-2EEC-2D248FC59B5F}"/>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4" name="Footer Placeholder 3">
            <a:extLst>
              <a:ext uri="{FF2B5EF4-FFF2-40B4-BE49-F238E27FC236}">
                <a16:creationId xmlns:a16="http://schemas.microsoft.com/office/drawing/2014/main" id="{2C03E4B6-C11A-648A-F385-D29D6BE7584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93D490DE-E578-7E4D-D52E-9F443BB4310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8153A-6CD1-9680-8217-DF8980DB5392}"/>
              </a:ext>
            </a:extLst>
          </p:cNvPr>
          <p:cNvSpPr>
            <a:spLocks noGrp="1"/>
          </p:cNvSpPr>
          <p:nvPr>
            <p:ph idx="1"/>
          </p:nvPr>
        </p:nvSpPr>
        <p:spPr/>
        <p:txBody>
          <a:bodyPr>
            <a:normAutofit lnSpcReduction="10000"/>
          </a:bodyPr>
          <a:lstStyle/>
          <a:p>
            <a:r>
              <a:rPr lang="en-AU" b="1" i="1" dirty="0"/>
              <a:t>Implement code that should cause the failing test to pass</a:t>
            </a:r>
            <a:br>
              <a:rPr lang="en-AU" dirty="0"/>
            </a:br>
            <a:r>
              <a:rPr lang="en-AU" dirty="0"/>
              <a:t>Write code to implement the mini-unit, which should cause it to operate correctly</a:t>
            </a:r>
          </a:p>
          <a:p>
            <a:r>
              <a:rPr lang="en-AU" b="1" i="1" dirty="0"/>
              <a:t>Rerun all automated tests</a:t>
            </a:r>
            <a:br>
              <a:rPr lang="en-AU" dirty="0"/>
            </a:br>
            <a:r>
              <a:rPr lang="en-AU" dirty="0"/>
              <a:t>If any tests fail, your code is probably incorrect. Keep working on it until all tests pass.</a:t>
            </a:r>
          </a:p>
          <a:p>
            <a:r>
              <a:rPr lang="en-AU" b="1" i="1" dirty="0"/>
              <a:t>Refactor code if necessary</a:t>
            </a:r>
            <a:br>
              <a:rPr lang="en-AU" dirty="0"/>
            </a:br>
            <a:r>
              <a:rPr lang="en-AU" dirty="0"/>
              <a:t>If all tests pass, you can move on to implementing  the next mini-unit. If you see ways of improving your code, you should do this before the next stage of implementation.</a:t>
            </a:r>
          </a:p>
        </p:txBody>
      </p:sp>
      <p:sp>
        <p:nvSpPr>
          <p:cNvPr id="223" name="Implement code that should cause the failing test to pass Write code to implement the mini-unit, which should cause it to operate correctly…"/>
          <p:cNvSpPr txBox="1">
            <a:spLocks noGrp="1"/>
          </p:cNvSpPr>
          <p:nvPr>
            <p:ph type="body" sz="quarter" idx="13"/>
          </p:nvPr>
        </p:nvSpPr>
        <p:spPr>
          <a:prstGeom prst="rect">
            <a:avLst/>
          </a:prstGeom>
        </p:spPr>
        <p:txBody>
          <a:bodyPr>
            <a:normAutofit/>
          </a:bodyPr>
          <a:lstStyle/>
          <a:p>
            <a:r>
              <a:rPr lang="en-AU" dirty="0"/>
              <a:t>Stages of test-driven development (2)</a:t>
            </a:r>
            <a:endParaRPr dirty="0"/>
          </a:p>
        </p:txBody>
      </p:sp>
      <p:sp>
        <p:nvSpPr>
          <p:cNvPr id="3" name="Slide Number Placeholder 2">
            <a:extLst>
              <a:ext uri="{FF2B5EF4-FFF2-40B4-BE49-F238E27FC236}">
                <a16:creationId xmlns:a16="http://schemas.microsoft.com/office/drawing/2014/main" id="{0EF0EB98-F668-56A6-79B4-34C0FC4AB156}"/>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4" name="Footer Placeholder 3">
            <a:extLst>
              <a:ext uri="{FF2B5EF4-FFF2-40B4-BE49-F238E27FC236}">
                <a16:creationId xmlns:a16="http://schemas.microsoft.com/office/drawing/2014/main" id="{19618933-EEB8-30B4-04DB-A23AA1EA88D8}"/>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F297DB12-EF41-EB8E-B336-3F1C6A5986D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B0B932-805A-15A9-6A99-08B9B1464CEE}"/>
              </a:ext>
            </a:extLst>
          </p:cNvPr>
          <p:cNvSpPr>
            <a:spLocks noGrp="1"/>
          </p:cNvSpPr>
          <p:nvPr>
            <p:ph idx="1"/>
          </p:nvPr>
        </p:nvSpPr>
        <p:spPr/>
        <p:txBody>
          <a:bodyPr>
            <a:normAutofit fontScale="62500" lnSpcReduction="20000"/>
          </a:bodyPr>
          <a:lstStyle/>
          <a:p>
            <a:pPr marL="128239" indent="-128239" defTabSz="304983">
              <a:spcBef>
                <a:spcPts val="1529"/>
              </a:spcBef>
              <a:defRPr sz="2772"/>
            </a:pPr>
            <a:r>
              <a:rPr lang="en-AU" dirty="0"/>
              <a:t>It is a systematic approach to testing in which tests are clearly linked to sections of the program code. </a:t>
            </a:r>
          </a:p>
          <a:p>
            <a:pPr marL="477364" lvl="1" indent="-238682" defTabSz="304983">
              <a:spcBef>
                <a:spcPts val="1529"/>
              </a:spcBef>
              <a:defRPr sz="2376"/>
            </a:pPr>
            <a:r>
              <a:rPr lang="en-AU" dirty="0"/>
              <a:t>This means you can be confident that your tests cover all of the code that has been developed and that there are no untested code sections in the delivered code. In my view, this is the most significant benefit of TDD. </a:t>
            </a:r>
          </a:p>
          <a:p>
            <a:pPr marL="128239" indent="-128239" defTabSz="304983">
              <a:spcBef>
                <a:spcPts val="1529"/>
              </a:spcBef>
              <a:defRPr sz="2772"/>
            </a:pPr>
            <a:r>
              <a:rPr lang="en-AU" dirty="0"/>
              <a:t>The tests act as a written specification for the program code. In principle at least, it should be possible to understand what the program does by reading the tests. </a:t>
            </a:r>
          </a:p>
          <a:p>
            <a:pPr marL="128239" indent="-128239" defTabSz="304983">
              <a:spcBef>
                <a:spcPts val="1529"/>
              </a:spcBef>
              <a:defRPr sz="2772"/>
            </a:pPr>
            <a:r>
              <a:rPr lang="en-AU" dirty="0"/>
              <a:t>Debugging is simplified because, when a program failure is observed, you can immediately link this to the last increment of code that you added to the system.</a:t>
            </a:r>
          </a:p>
          <a:p>
            <a:pPr marL="128239" indent="-128239" defTabSz="304983">
              <a:spcBef>
                <a:spcPts val="1529"/>
              </a:spcBef>
              <a:defRPr sz="2772"/>
            </a:pPr>
            <a:r>
              <a:rPr lang="en-AU" dirty="0"/>
              <a:t>It is argued that TDD leads to simpler code as programmers only write code that’s necessary to pass tests. They don’t over-engineer their code with complex features that aren’t needed.</a:t>
            </a:r>
          </a:p>
        </p:txBody>
      </p:sp>
      <p:sp>
        <p:nvSpPr>
          <p:cNvPr id="3" name="Slide Number Placeholder 2">
            <a:extLst>
              <a:ext uri="{FF2B5EF4-FFF2-40B4-BE49-F238E27FC236}">
                <a16:creationId xmlns:a16="http://schemas.microsoft.com/office/drawing/2014/main" id="{8DC182F1-3A42-7C6F-E8C0-305C5717C038}"/>
              </a:ext>
            </a:extLst>
          </p:cNvPr>
          <p:cNvSpPr>
            <a:spLocks noGrp="1"/>
          </p:cNvSpPr>
          <p:nvPr>
            <p:ph type="sldNum" sz="quarter" idx="12"/>
          </p:nvPr>
        </p:nvSpPr>
        <p:spPr/>
        <p:txBody>
          <a:bodyPr/>
          <a:lstStyle/>
          <a:p>
            <a:fld id="{10A01DC5-1685-4615-8240-15192985C6A2}" type="slidenum">
              <a:rPr lang="en-AU" smtClean="0"/>
              <a:pPr/>
              <a:t>41</a:t>
            </a:fld>
            <a:endParaRPr lang="en-AU"/>
          </a:p>
        </p:txBody>
      </p:sp>
      <p:sp>
        <p:nvSpPr>
          <p:cNvPr id="4" name="Footer Placeholder 3">
            <a:extLst>
              <a:ext uri="{FF2B5EF4-FFF2-40B4-BE49-F238E27FC236}">
                <a16:creationId xmlns:a16="http://schemas.microsoft.com/office/drawing/2014/main" id="{D4A6D945-E420-A050-D520-C1AC8F740DB0}"/>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04120FF8-568D-CDA9-1A8D-8C238FF2A8B2}"/>
              </a:ext>
            </a:extLst>
          </p:cNvPr>
          <p:cNvSpPr>
            <a:spLocks noGrp="1"/>
          </p:cNvSpPr>
          <p:nvPr>
            <p:ph type="body" sz="quarter" idx="13"/>
          </p:nvPr>
        </p:nvSpPr>
        <p:spPr/>
        <p:txBody>
          <a:bodyPr/>
          <a:lstStyle/>
          <a:p>
            <a:r>
              <a:rPr lang="en-AU" dirty="0"/>
              <a:t>Benefits of test-driven development</a:t>
            </a:r>
          </a:p>
        </p:txBody>
      </p:sp>
      <p:pic>
        <p:nvPicPr>
          <p:cNvPr id="7" name="Picture 6" descr="A picture containing text, stationary, colorful&#10;&#10;Description automatically generated">
            <a:extLst>
              <a:ext uri="{FF2B5EF4-FFF2-40B4-BE49-F238E27FC236}">
                <a16:creationId xmlns:a16="http://schemas.microsoft.com/office/drawing/2014/main" id="{A406FB2B-B7BD-2815-1D64-A7CA1AFA1D9A}"/>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C57F88-B050-C967-7BA5-F16AE55B8482}"/>
              </a:ext>
            </a:extLst>
          </p:cNvPr>
          <p:cNvSpPr>
            <a:spLocks noGrp="1"/>
          </p:cNvSpPr>
          <p:nvPr>
            <p:ph idx="1"/>
          </p:nvPr>
        </p:nvSpPr>
        <p:spPr>
          <a:xfrm>
            <a:off x="324000" y="945405"/>
            <a:ext cx="8460000" cy="3777361"/>
          </a:xfrm>
        </p:spPr>
        <p:txBody>
          <a:bodyPr>
            <a:normAutofit fontScale="70000" lnSpcReduction="20000"/>
          </a:bodyPr>
          <a:lstStyle/>
          <a:p>
            <a:pPr defTabSz="271095">
              <a:spcBef>
                <a:spcPts val="1371"/>
              </a:spcBef>
              <a:defRPr sz="2112"/>
            </a:pPr>
            <a:r>
              <a:rPr lang="en-AU" b="1" i="1" dirty="0"/>
              <a:t>TDD discourages radical program change</a:t>
            </a:r>
            <a:br>
              <a:rPr lang="en-AU" dirty="0"/>
            </a:br>
            <a:r>
              <a:rPr lang="en-AU" dirty="0"/>
              <a:t>I found that I was reluctant to make refactoring decisions that I knew would cause many tests to fail. I tended to avoid radical program change for this reason.</a:t>
            </a:r>
          </a:p>
          <a:p>
            <a:pPr defTabSz="271095">
              <a:spcBef>
                <a:spcPts val="1371"/>
              </a:spcBef>
              <a:defRPr sz="2112"/>
            </a:pPr>
            <a:r>
              <a:rPr lang="en-AU" b="1" i="1" dirty="0"/>
              <a:t>I focused on the tests rather than the problem I was trying to solve</a:t>
            </a:r>
            <a:br>
              <a:rPr lang="en-AU" dirty="0"/>
            </a:br>
            <a:r>
              <a:rPr lang="en-AU" dirty="0"/>
              <a:t>A basic principle of TDD is that your design should be driven by the tests you have written. I found that I was unconsciously redefining the problem I was trying to solve to make it easier to write tests. This meant that I sometimes didn’t implement important checks, because it was difficult to write tests in advance of their implementation.</a:t>
            </a:r>
          </a:p>
          <a:p>
            <a:pPr defTabSz="271095">
              <a:spcBef>
                <a:spcPts val="1371"/>
              </a:spcBef>
              <a:defRPr sz="2112"/>
            </a:pPr>
            <a:r>
              <a:rPr lang="en-AU" b="1" i="1" dirty="0"/>
              <a:t>I spent too much time thinking about implementation details rather than the programming problem</a:t>
            </a:r>
            <a:br>
              <a:rPr lang="en-AU" dirty="0"/>
            </a:br>
            <a:r>
              <a:rPr lang="en-AU" dirty="0"/>
              <a:t>Sometimes when programming, it is best to step back and look at the program as a whole rather than focusing on implementation details. TDD encourages a focus on details that might cause tests to pass or fail and discourages large-scale program revisions.</a:t>
            </a:r>
          </a:p>
          <a:p>
            <a:pPr defTabSz="271095">
              <a:spcBef>
                <a:spcPts val="1371"/>
              </a:spcBef>
              <a:defRPr sz="2112"/>
            </a:pPr>
            <a:r>
              <a:rPr lang="en-AU" b="1" i="1" dirty="0"/>
              <a:t>It is hard to write ‘bad data’ tests</a:t>
            </a:r>
            <a:br>
              <a:rPr lang="en-AU" dirty="0"/>
            </a:br>
            <a:r>
              <a:rPr lang="en-AU" dirty="0"/>
              <a:t>Many problems involving dealing with messy and incomplete data. It is practically impossible to anticipate all of the data problems that might arise and write tests for these in advance. You might argue that you should simply reject bad data but this is sometimes impractical.</a:t>
            </a:r>
          </a:p>
        </p:txBody>
      </p:sp>
      <p:sp>
        <p:nvSpPr>
          <p:cNvPr id="3" name="Slide Number Placeholder 2">
            <a:extLst>
              <a:ext uri="{FF2B5EF4-FFF2-40B4-BE49-F238E27FC236}">
                <a16:creationId xmlns:a16="http://schemas.microsoft.com/office/drawing/2014/main" id="{790FB1EA-E3B3-98A6-CC7E-D14A8F421E82}"/>
              </a:ext>
            </a:extLst>
          </p:cNvPr>
          <p:cNvSpPr>
            <a:spLocks noGrp="1"/>
          </p:cNvSpPr>
          <p:nvPr>
            <p:ph type="sldNum" sz="quarter" idx="12"/>
          </p:nvPr>
        </p:nvSpPr>
        <p:spPr/>
        <p:txBody>
          <a:bodyPr/>
          <a:lstStyle/>
          <a:p>
            <a:fld id="{10A01DC5-1685-4615-8240-15192985C6A2}" type="slidenum">
              <a:rPr lang="en-AU" smtClean="0"/>
              <a:pPr/>
              <a:t>42</a:t>
            </a:fld>
            <a:endParaRPr lang="en-AU"/>
          </a:p>
        </p:txBody>
      </p:sp>
      <p:sp>
        <p:nvSpPr>
          <p:cNvPr id="4" name="Footer Placeholder 3">
            <a:extLst>
              <a:ext uri="{FF2B5EF4-FFF2-40B4-BE49-F238E27FC236}">
                <a16:creationId xmlns:a16="http://schemas.microsoft.com/office/drawing/2014/main" id="{4B20AEE5-306F-0D7D-335B-3FDADA308CA7}"/>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6A94E713-C571-2DA7-84A8-519D5ED4867D}"/>
              </a:ext>
            </a:extLst>
          </p:cNvPr>
          <p:cNvSpPr>
            <a:spLocks noGrp="1"/>
          </p:cNvSpPr>
          <p:nvPr>
            <p:ph type="body" sz="quarter" idx="13"/>
          </p:nvPr>
        </p:nvSpPr>
        <p:spPr/>
        <p:txBody>
          <a:bodyPr/>
          <a:lstStyle/>
          <a:p>
            <a:r>
              <a:rPr lang="en-AU" dirty="0"/>
              <a:t>Sommerville’s reasons for not using TDD</a:t>
            </a:r>
          </a:p>
        </p:txBody>
      </p:sp>
      <p:pic>
        <p:nvPicPr>
          <p:cNvPr id="7" name="Picture 6" descr="A picture containing text, stationary, colorful&#10;&#10;Description automatically generated">
            <a:extLst>
              <a:ext uri="{FF2B5EF4-FFF2-40B4-BE49-F238E27FC236}">
                <a16:creationId xmlns:a16="http://schemas.microsoft.com/office/drawing/2014/main" id="{BA65478D-944D-8A2F-458F-D0F1D62DB37A}"/>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7017E-471D-2FF2-6641-8C4D3B5F8329}"/>
              </a:ext>
            </a:extLst>
          </p:cNvPr>
          <p:cNvSpPr>
            <a:spLocks noGrp="1"/>
          </p:cNvSpPr>
          <p:nvPr>
            <p:ph idx="1"/>
          </p:nvPr>
        </p:nvSpPr>
        <p:spPr/>
        <p:txBody>
          <a:bodyPr>
            <a:normAutofit lnSpcReduction="10000"/>
          </a:bodyPr>
          <a:lstStyle/>
          <a:p>
            <a:endParaRPr lang="en-AU" dirty="0"/>
          </a:p>
          <a:p>
            <a:r>
              <a:rPr lang="en-AU" dirty="0"/>
              <a:t>Security testing aims to find vulnerabilities that may be exploited by an attacker and to provide convincing evidence that the system is sufficiently secure. </a:t>
            </a:r>
          </a:p>
          <a:p>
            <a:r>
              <a:rPr lang="en-AU" dirty="0"/>
              <a:t>The tests should demonstrate that the system can resist attacks on its availability, attacks that try to inject malware and attacks that try to corrupt or steal users’ data and identity.</a:t>
            </a:r>
          </a:p>
          <a:p>
            <a:r>
              <a:rPr lang="en-AU" dirty="0"/>
              <a:t>Comprehensive security testing requires specialist knowledge of software vulnerabilities and approaches to testing that can find these vulnerabilities.</a:t>
            </a:r>
          </a:p>
        </p:txBody>
      </p:sp>
      <p:sp>
        <p:nvSpPr>
          <p:cNvPr id="235" name="Security testing aims to find vulnerabilities that may be exploited by an attacker and to provide convincing evidence that the system is sufficiently secure.…"/>
          <p:cNvSpPr txBox="1">
            <a:spLocks noGrp="1"/>
          </p:cNvSpPr>
          <p:nvPr>
            <p:ph type="body" sz="quarter" idx="13"/>
          </p:nvPr>
        </p:nvSpPr>
        <p:spPr>
          <a:prstGeom prst="rect">
            <a:avLst/>
          </a:prstGeom>
        </p:spPr>
        <p:txBody>
          <a:bodyPr>
            <a:normAutofit/>
          </a:bodyPr>
          <a:lstStyle/>
          <a:p>
            <a:r>
              <a:rPr lang="en-AU" dirty="0"/>
              <a:t>Security testing</a:t>
            </a:r>
            <a:endParaRPr dirty="0"/>
          </a:p>
        </p:txBody>
      </p:sp>
      <p:sp>
        <p:nvSpPr>
          <p:cNvPr id="3" name="Slide Number Placeholder 2">
            <a:extLst>
              <a:ext uri="{FF2B5EF4-FFF2-40B4-BE49-F238E27FC236}">
                <a16:creationId xmlns:a16="http://schemas.microsoft.com/office/drawing/2014/main" id="{002B6C21-7FE5-D0DC-55A1-A485C02EB581}"/>
              </a:ext>
            </a:extLst>
          </p:cNvPr>
          <p:cNvSpPr>
            <a:spLocks noGrp="1"/>
          </p:cNvSpPr>
          <p:nvPr>
            <p:ph type="sldNum" sz="quarter" idx="12"/>
          </p:nvPr>
        </p:nvSpPr>
        <p:spPr/>
        <p:txBody>
          <a:bodyPr/>
          <a:lstStyle/>
          <a:p>
            <a:fld id="{10A01DC5-1685-4615-8240-15192985C6A2}" type="slidenum">
              <a:rPr lang="en-AU" smtClean="0"/>
              <a:pPr/>
              <a:t>43</a:t>
            </a:fld>
            <a:endParaRPr lang="en-AU"/>
          </a:p>
        </p:txBody>
      </p:sp>
      <p:sp>
        <p:nvSpPr>
          <p:cNvPr id="4" name="Footer Placeholder 3">
            <a:extLst>
              <a:ext uri="{FF2B5EF4-FFF2-40B4-BE49-F238E27FC236}">
                <a16:creationId xmlns:a16="http://schemas.microsoft.com/office/drawing/2014/main" id="{768DF680-B56F-EB53-7ED6-C67F23B5F83B}"/>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C6C45E95-1617-7203-7359-01422F4FBE2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C94C7B-07E5-161C-E67F-2D368A7F7A94}"/>
              </a:ext>
            </a:extLst>
          </p:cNvPr>
          <p:cNvSpPr>
            <a:spLocks noGrp="1"/>
          </p:cNvSpPr>
          <p:nvPr>
            <p:ph idx="1"/>
          </p:nvPr>
        </p:nvSpPr>
        <p:spPr/>
        <p:txBody>
          <a:bodyPr>
            <a:normAutofit fontScale="92500" lnSpcReduction="10000"/>
          </a:bodyPr>
          <a:lstStyle/>
          <a:p>
            <a:endParaRPr lang="en-AU" dirty="0"/>
          </a:p>
          <a:p>
            <a:r>
              <a:rPr lang="en-AU" dirty="0"/>
              <a:t>A risk-based approach to security testing involves identifying common risks and developing tests to demonstrate that the system protects itself from these risks. </a:t>
            </a:r>
          </a:p>
          <a:p>
            <a:r>
              <a:rPr lang="en-AU" dirty="0"/>
              <a:t>You may also use automated tools that scan your system to check for known vulnerabilities, such as unused HTTP ports being left open.</a:t>
            </a:r>
          </a:p>
          <a:p>
            <a:r>
              <a:rPr lang="en-AU" dirty="0"/>
              <a:t>Based on the risks that have been identified, you then design tests and checks to see if the system is vulnerable. </a:t>
            </a:r>
          </a:p>
          <a:p>
            <a:r>
              <a:rPr lang="en-AU" dirty="0"/>
              <a:t>It may be possible to construct automated tests for some of these checks, but others inevitably involve manual checking of the system’s behaviour and its files.</a:t>
            </a:r>
          </a:p>
        </p:txBody>
      </p:sp>
      <p:sp>
        <p:nvSpPr>
          <p:cNvPr id="239" name="A risk-based approach to security testing involves identifying common risks and developing tests to demonstrate that the system protects itself from these risks.…"/>
          <p:cNvSpPr txBox="1">
            <a:spLocks noGrp="1"/>
          </p:cNvSpPr>
          <p:nvPr>
            <p:ph type="body" sz="quarter" idx="13"/>
          </p:nvPr>
        </p:nvSpPr>
        <p:spPr>
          <a:prstGeom prst="rect">
            <a:avLst/>
          </a:prstGeom>
        </p:spPr>
        <p:txBody>
          <a:bodyPr>
            <a:normAutofit/>
          </a:bodyPr>
          <a:lstStyle/>
          <a:p>
            <a:r>
              <a:rPr lang="en-AU" dirty="0"/>
              <a:t>Risk-based security testing</a:t>
            </a:r>
            <a:endParaRPr dirty="0"/>
          </a:p>
        </p:txBody>
      </p:sp>
      <p:sp>
        <p:nvSpPr>
          <p:cNvPr id="3" name="Slide Number Placeholder 2">
            <a:extLst>
              <a:ext uri="{FF2B5EF4-FFF2-40B4-BE49-F238E27FC236}">
                <a16:creationId xmlns:a16="http://schemas.microsoft.com/office/drawing/2014/main" id="{49833B9C-A241-BF3F-C76F-C18EB8378F3C}"/>
              </a:ext>
            </a:extLst>
          </p:cNvPr>
          <p:cNvSpPr>
            <a:spLocks noGrp="1"/>
          </p:cNvSpPr>
          <p:nvPr>
            <p:ph type="sldNum" sz="quarter" idx="12"/>
          </p:nvPr>
        </p:nvSpPr>
        <p:spPr/>
        <p:txBody>
          <a:bodyPr/>
          <a:lstStyle/>
          <a:p>
            <a:fld id="{10A01DC5-1685-4615-8240-15192985C6A2}" type="slidenum">
              <a:rPr lang="en-AU" smtClean="0"/>
              <a:pPr/>
              <a:t>44</a:t>
            </a:fld>
            <a:endParaRPr lang="en-AU"/>
          </a:p>
        </p:txBody>
      </p:sp>
      <p:sp>
        <p:nvSpPr>
          <p:cNvPr id="4" name="Footer Placeholder 3">
            <a:extLst>
              <a:ext uri="{FF2B5EF4-FFF2-40B4-BE49-F238E27FC236}">
                <a16:creationId xmlns:a16="http://schemas.microsoft.com/office/drawing/2014/main" id="{8AF96AD1-2BBC-A35D-0164-21822068F175}"/>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BA0B2621-A1BF-2E56-2CAD-6C78091F117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9484F-E89C-F295-EC48-DE94100A6591}"/>
              </a:ext>
            </a:extLst>
          </p:cNvPr>
          <p:cNvSpPr>
            <a:spLocks noGrp="1"/>
          </p:cNvSpPr>
          <p:nvPr>
            <p:ph idx="1"/>
          </p:nvPr>
        </p:nvSpPr>
        <p:spPr/>
        <p:txBody>
          <a:bodyPr>
            <a:normAutofit fontScale="92500"/>
          </a:bodyPr>
          <a:lstStyle/>
          <a:p>
            <a:r>
              <a:rPr lang="en-AU" dirty="0"/>
              <a:t>Unauthorized attacker gains access to a system using authorized credentials</a:t>
            </a:r>
          </a:p>
          <a:p>
            <a:r>
              <a:rPr lang="en-AU" dirty="0"/>
              <a:t>Authorized individual accesses resources that are forbidden to them</a:t>
            </a:r>
          </a:p>
          <a:p>
            <a:r>
              <a:rPr lang="en-AU" dirty="0"/>
              <a:t>Authentication system fails to detect unauthorized attacker</a:t>
            </a:r>
          </a:p>
          <a:p>
            <a:r>
              <a:rPr lang="en-AU" dirty="0"/>
              <a:t>Attacker gains access to database using SQL poisoning attack</a:t>
            </a:r>
          </a:p>
          <a:p>
            <a:r>
              <a:rPr lang="en-AU" dirty="0"/>
              <a:t>Improper management of HTTP session</a:t>
            </a:r>
          </a:p>
          <a:p>
            <a:r>
              <a:rPr lang="en-AU" dirty="0"/>
              <a:t>HTTP session cookies revealed to attacker</a:t>
            </a:r>
          </a:p>
          <a:p>
            <a:r>
              <a:rPr lang="en-AU" dirty="0"/>
              <a:t>Confidential data are unencrypted</a:t>
            </a:r>
          </a:p>
          <a:p>
            <a:r>
              <a:rPr lang="en-AU" dirty="0"/>
              <a:t>Encryption keys are leaked to potential attackers</a:t>
            </a:r>
          </a:p>
        </p:txBody>
      </p:sp>
      <p:sp>
        <p:nvSpPr>
          <p:cNvPr id="243" name="Unauthorized attacker gains access to a system using authorized credentials…"/>
          <p:cNvSpPr txBox="1">
            <a:spLocks noGrp="1"/>
          </p:cNvSpPr>
          <p:nvPr>
            <p:ph type="body" sz="quarter" idx="13"/>
          </p:nvPr>
        </p:nvSpPr>
        <p:spPr>
          <a:prstGeom prst="rect">
            <a:avLst/>
          </a:prstGeom>
        </p:spPr>
        <p:txBody>
          <a:bodyPr>
            <a:normAutofit/>
          </a:bodyPr>
          <a:lstStyle/>
          <a:p>
            <a:r>
              <a:rPr lang="en-AU" dirty="0"/>
              <a:t>Examples of security risks</a:t>
            </a:r>
            <a:endParaRPr dirty="0"/>
          </a:p>
        </p:txBody>
      </p:sp>
      <p:sp>
        <p:nvSpPr>
          <p:cNvPr id="3" name="Slide Number Placeholder 2">
            <a:extLst>
              <a:ext uri="{FF2B5EF4-FFF2-40B4-BE49-F238E27FC236}">
                <a16:creationId xmlns:a16="http://schemas.microsoft.com/office/drawing/2014/main" id="{974D6A66-354F-81A0-E452-9938CA4C56D3}"/>
              </a:ext>
            </a:extLst>
          </p:cNvPr>
          <p:cNvSpPr>
            <a:spLocks noGrp="1"/>
          </p:cNvSpPr>
          <p:nvPr>
            <p:ph type="sldNum" sz="quarter" idx="12"/>
          </p:nvPr>
        </p:nvSpPr>
        <p:spPr/>
        <p:txBody>
          <a:bodyPr/>
          <a:lstStyle/>
          <a:p>
            <a:fld id="{10A01DC5-1685-4615-8240-15192985C6A2}" type="slidenum">
              <a:rPr lang="en-AU" smtClean="0"/>
              <a:pPr/>
              <a:t>45</a:t>
            </a:fld>
            <a:endParaRPr lang="en-AU"/>
          </a:p>
        </p:txBody>
      </p:sp>
      <p:sp>
        <p:nvSpPr>
          <p:cNvPr id="4" name="Footer Placeholder 3">
            <a:extLst>
              <a:ext uri="{FF2B5EF4-FFF2-40B4-BE49-F238E27FC236}">
                <a16:creationId xmlns:a16="http://schemas.microsoft.com/office/drawing/2014/main" id="{6FC4F367-9F77-AB69-5D62-340F80F555A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A442EA59-6D1F-7E9A-2585-22A2DB9A151B}"/>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954B19-5BFB-1BDE-09BB-17446204CCEC}"/>
              </a:ext>
            </a:extLst>
          </p:cNvPr>
          <p:cNvSpPr>
            <a:spLocks noGrp="1"/>
          </p:cNvSpPr>
          <p:nvPr>
            <p:ph idx="1"/>
          </p:nvPr>
        </p:nvSpPr>
        <p:spPr/>
        <p:txBody>
          <a:bodyPr>
            <a:normAutofit fontScale="92500" lnSpcReduction="10000"/>
          </a:bodyPr>
          <a:lstStyle/>
          <a:p>
            <a:endParaRPr lang="en-AU" dirty="0"/>
          </a:p>
          <a:p>
            <a:r>
              <a:rPr lang="en-AU" dirty="0"/>
              <a:t>Once you have identified security risks, you then </a:t>
            </a:r>
            <a:r>
              <a:rPr lang="en-AU" dirty="0" err="1"/>
              <a:t>analyze</a:t>
            </a:r>
            <a:r>
              <a:rPr lang="en-AU" dirty="0"/>
              <a:t> them to assess how they might arise. For example, for the first risk two slides earlier (unauthorized attacker) there are several possibilities:</a:t>
            </a:r>
          </a:p>
          <a:p>
            <a:pPr lvl="1"/>
            <a:r>
              <a:rPr lang="en-AU" dirty="0"/>
              <a:t>The user has set weak passwords that can be guessed by an attacker.</a:t>
            </a:r>
          </a:p>
          <a:p>
            <a:pPr lvl="1"/>
            <a:r>
              <a:rPr lang="en-AU" dirty="0"/>
              <a:t>The system’s password file has been stolen and passwords discovered by attacker.</a:t>
            </a:r>
          </a:p>
          <a:p>
            <a:pPr lvl="1"/>
            <a:r>
              <a:rPr lang="en-AU" dirty="0"/>
              <a:t>The user has not set up two-factor authentication.</a:t>
            </a:r>
          </a:p>
          <a:p>
            <a:pPr lvl="1"/>
            <a:r>
              <a:rPr lang="en-AU" dirty="0"/>
              <a:t>An attacker has discovered credentials of a legitimate user through social engineering techniques.</a:t>
            </a:r>
          </a:p>
          <a:p>
            <a:r>
              <a:rPr lang="en-AU" dirty="0"/>
              <a:t>You can then develop tests to check some of these possibilities. </a:t>
            </a:r>
          </a:p>
          <a:p>
            <a:pPr lvl="1"/>
            <a:r>
              <a:rPr lang="en-AU" dirty="0"/>
              <a:t>For example, you might run a test to check that the code that allows users to set their passwords always checks the strength of passwords.</a:t>
            </a:r>
          </a:p>
        </p:txBody>
      </p:sp>
      <p:sp>
        <p:nvSpPr>
          <p:cNvPr id="247" name="Once you have identified security risks, you then analyze them to assess how they might arise. For example, for the first risk in Table 9.11 (unauthorized attacker) there are several possibilities:…"/>
          <p:cNvSpPr txBox="1">
            <a:spLocks noGrp="1"/>
          </p:cNvSpPr>
          <p:nvPr>
            <p:ph type="body" sz="quarter" idx="13"/>
          </p:nvPr>
        </p:nvSpPr>
        <p:spPr>
          <a:prstGeom prst="rect">
            <a:avLst/>
          </a:prstGeom>
        </p:spPr>
        <p:txBody>
          <a:bodyPr>
            <a:normAutofit/>
          </a:bodyPr>
          <a:lstStyle/>
          <a:p>
            <a:r>
              <a:rPr lang="en-AU" dirty="0"/>
              <a:t>Risk analysis</a:t>
            </a:r>
            <a:endParaRPr dirty="0"/>
          </a:p>
        </p:txBody>
      </p:sp>
      <p:sp>
        <p:nvSpPr>
          <p:cNvPr id="3" name="Slide Number Placeholder 2">
            <a:extLst>
              <a:ext uri="{FF2B5EF4-FFF2-40B4-BE49-F238E27FC236}">
                <a16:creationId xmlns:a16="http://schemas.microsoft.com/office/drawing/2014/main" id="{B698B98E-43DB-5F8E-47B7-F4B6674EC263}"/>
              </a:ext>
            </a:extLst>
          </p:cNvPr>
          <p:cNvSpPr>
            <a:spLocks noGrp="1"/>
          </p:cNvSpPr>
          <p:nvPr>
            <p:ph type="sldNum" sz="quarter" idx="12"/>
          </p:nvPr>
        </p:nvSpPr>
        <p:spPr/>
        <p:txBody>
          <a:bodyPr/>
          <a:lstStyle/>
          <a:p>
            <a:fld id="{10A01DC5-1685-4615-8240-15192985C6A2}" type="slidenum">
              <a:rPr lang="en-AU" smtClean="0"/>
              <a:pPr/>
              <a:t>46</a:t>
            </a:fld>
            <a:endParaRPr lang="en-AU"/>
          </a:p>
        </p:txBody>
      </p:sp>
      <p:sp>
        <p:nvSpPr>
          <p:cNvPr id="4" name="Footer Placeholder 3">
            <a:extLst>
              <a:ext uri="{FF2B5EF4-FFF2-40B4-BE49-F238E27FC236}">
                <a16:creationId xmlns:a16="http://schemas.microsoft.com/office/drawing/2014/main" id="{0A9AF798-0127-8917-4665-DD4159EBC5A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D6DFC811-CC01-3D6A-F6C3-82CCE942842A}"/>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60BE50-B259-AFFF-FB14-5F831B36C642}"/>
              </a:ext>
            </a:extLst>
          </p:cNvPr>
          <p:cNvSpPr>
            <a:spLocks noGrp="1"/>
          </p:cNvSpPr>
          <p:nvPr>
            <p:ph type="sldNum" sz="quarter" idx="12"/>
          </p:nvPr>
        </p:nvSpPr>
        <p:spPr/>
        <p:txBody>
          <a:bodyPr/>
          <a:lstStyle/>
          <a:p>
            <a:fld id="{10A01DC5-1685-4615-8240-15192985C6A2}" type="slidenum">
              <a:rPr lang="en-AU" smtClean="0"/>
              <a:pPr/>
              <a:t>47</a:t>
            </a:fld>
            <a:endParaRPr lang="en-AU"/>
          </a:p>
        </p:txBody>
      </p:sp>
      <p:sp>
        <p:nvSpPr>
          <p:cNvPr id="8" name="Text Placeholder 5">
            <a:extLst>
              <a:ext uri="{FF2B5EF4-FFF2-40B4-BE49-F238E27FC236}">
                <a16:creationId xmlns:a16="http://schemas.microsoft.com/office/drawing/2014/main" id="{26077B42-9370-E98E-D82E-E11DE9907B0E}"/>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
        <p:nvSpPr>
          <p:cNvPr id="6" name="Footer Placeholder 5">
            <a:extLst>
              <a:ext uri="{FF2B5EF4-FFF2-40B4-BE49-F238E27FC236}">
                <a16:creationId xmlns:a16="http://schemas.microsoft.com/office/drawing/2014/main" id="{90270C0B-D856-0AAC-49AE-F828103EEDCE}"/>
              </a:ext>
            </a:extLst>
          </p:cNvPr>
          <p:cNvSpPr>
            <a:spLocks noGrp="1"/>
          </p:cNvSpPr>
          <p:nvPr>
            <p:ph type="ftr" sz="quarter" idx="11"/>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984101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7AA8D1-AB78-E2D7-D911-7C65776ED629}"/>
              </a:ext>
            </a:extLst>
          </p:cNvPr>
          <p:cNvSpPr>
            <a:spLocks noGrp="1"/>
          </p:cNvSpPr>
          <p:nvPr>
            <p:ph idx="1"/>
          </p:nvPr>
        </p:nvSpPr>
        <p:spPr/>
        <p:txBody>
          <a:bodyPr>
            <a:normAutofit fontScale="92500"/>
          </a:bodyPr>
          <a:lstStyle/>
          <a:p>
            <a:endParaRPr lang="en-AU" dirty="0"/>
          </a:p>
          <a:p>
            <a:r>
              <a:rPr lang="en-AU" dirty="0"/>
              <a:t>Code reviews involve one or more people examining the code to check for errors and anomalies and discussing issues with the developer. </a:t>
            </a:r>
          </a:p>
          <a:p>
            <a:r>
              <a:rPr lang="en-AU" dirty="0"/>
              <a:t>If problems are identified, it is the developer’s responsibility to change the code to fix the problems. </a:t>
            </a:r>
          </a:p>
          <a:p>
            <a:r>
              <a:rPr lang="en-AU" dirty="0"/>
              <a:t>Code reviews complement testing. They are effective in finding bugs that arise through misunderstandings and bugs that may only arise when unusual sequences of code are executed.</a:t>
            </a:r>
          </a:p>
          <a:p>
            <a:r>
              <a:rPr lang="en-AU" dirty="0"/>
              <a:t>Many software companies insist that all code has to go through a process of code review before it is integrated into the product codebase.</a:t>
            </a:r>
          </a:p>
        </p:txBody>
      </p:sp>
      <p:sp>
        <p:nvSpPr>
          <p:cNvPr id="251" name="Code reviews involve one or more people examining the code to check for errors and anomalies and discussing issues with the developer.…"/>
          <p:cNvSpPr txBox="1">
            <a:spLocks noGrp="1"/>
          </p:cNvSpPr>
          <p:nvPr>
            <p:ph type="body" sz="quarter" idx="13"/>
          </p:nvPr>
        </p:nvSpPr>
        <p:spPr>
          <a:prstGeom prst="rect">
            <a:avLst/>
          </a:prstGeom>
        </p:spPr>
        <p:txBody>
          <a:bodyPr>
            <a:normAutofit/>
          </a:bodyPr>
          <a:lstStyle/>
          <a:p>
            <a:r>
              <a:rPr lang="en-AU" dirty="0"/>
              <a:t>Remember Code Reviews?</a:t>
            </a:r>
            <a:endParaRPr dirty="0"/>
          </a:p>
        </p:txBody>
      </p:sp>
      <p:sp>
        <p:nvSpPr>
          <p:cNvPr id="3" name="Slide Number Placeholder 2">
            <a:extLst>
              <a:ext uri="{FF2B5EF4-FFF2-40B4-BE49-F238E27FC236}">
                <a16:creationId xmlns:a16="http://schemas.microsoft.com/office/drawing/2014/main" id="{F90BC880-3861-D549-C585-9A33375CAFDE}"/>
              </a:ext>
            </a:extLst>
          </p:cNvPr>
          <p:cNvSpPr>
            <a:spLocks noGrp="1"/>
          </p:cNvSpPr>
          <p:nvPr>
            <p:ph type="sldNum" sz="quarter" idx="12"/>
          </p:nvPr>
        </p:nvSpPr>
        <p:spPr/>
        <p:txBody>
          <a:bodyPr/>
          <a:lstStyle/>
          <a:p>
            <a:fld id="{10A01DC5-1685-4615-8240-15192985C6A2}" type="slidenum">
              <a:rPr lang="en-AU" smtClean="0"/>
              <a:pPr/>
              <a:t>48</a:t>
            </a:fld>
            <a:endParaRPr lang="en-AU"/>
          </a:p>
        </p:txBody>
      </p:sp>
      <p:sp>
        <p:nvSpPr>
          <p:cNvPr id="4" name="Footer Placeholder 3">
            <a:extLst>
              <a:ext uri="{FF2B5EF4-FFF2-40B4-BE49-F238E27FC236}">
                <a16:creationId xmlns:a16="http://schemas.microsoft.com/office/drawing/2014/main" id="{E8AEB5D7-FEDD-482E-4351-322930D07738}"/>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FB7D8428-5EDB-D73B-4A38-49BCF5979F5F}"/>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24562E-C312-046C-E672-AD904EA48BAA}"/>
              </a:ext>
            </a:extLst>
          </p:cNvPr>
          <p:cNvSpPr>
            <a:spLocks noGrp="1"/>
          </p:cNvSpPr>
          <p:nvPr>
            <p:ph type="body" sz="quarter" idx="13"/>
          </p:nvPr>
        </p:nvSpPr>
        <p:spPr/>
        <p:txBody>
          <a:bodyPr/>
          <a:lstStyle/>
          <a:p>
            <a:r>
              <a:rPr lang="en-AU" dirty="0"/>
              <a:t>Code reviews</a:t>
            </a:r>
          </a:p>
        </p:txBody>
      </p:sp>
      <p:pic>
        <p:nvPicPr>
          <p:cNvPr id="5" name="Picture 4">
            <a:extLst>
              <a:ext uri="{FF2B5EF4-FFF2-40B4-BE49-F238E27FC236}">
                <a16:creationId xmlns:a16="http://schemas.microsoft.com/office/drawing/2014/main" id="{D635724E-5858-A045-B88B-DFEB0612F3EE}"/>
              </a:ext>
            </a:extLst>
          </p:cNvPr>
          <p:cNvPicPr>
            <a:picLocks noChangeAspect="1"/>
          </p:cNvPicPr>
          <p:nvPr/>
        </p:nvPicPr>
        <p:blipFill rotWithShape="1">
          <a:blip r:embed="rId2">
            <a:extLst>
              <a:ext uri="{28A0092B-C50C-407E-A947-70E740481C1C}">
                <a14:useLocalDpi xmlns:a14="http://schemas.microsoft.com/office/drawing/2010/main" val="0"/>
              </a:ext>
            </a:extLst>
          </a:blip>
          <a:srcRect t="8088" b="61102"/>
          <a:stretch/>
        </p:blipFill>
        <p:spPr>
          <a:xfrm>
            <a:off x="1143001" y="840781"/>
            <a:ext cx="7035776" cy="3095894"/>
          </a:xfrm>
          <a:prstGeom prst="rect">
            <a:avLst/>
          </a:prstGeom>
        </p:spPr>
      </p:pic>
      <p:sp>
        <p:nvSpPr>
          <p:cNvPr id="4" name="Slide Number Placeholder 3">
            <a:extLst>
              <a:ext uri="{FF2B5EF4-FFF2-40B4-BE49-F238E27FC236}">
                <a16:creationId xmlns:a16="http://schemas.microsoft.com/office/drawing/2014/main" id="{6CFCCF13-FB6E-A71F-F33A-3D336A3E1D8D}"/>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6" name="Footer Placeholder 5">
            <a:extLst>
              <a:ext uri="{FF2B5EF4-FFF2-40B4-BE49-F238E27FC236}">
                <a16:creationId xmlns:a16="http://schemas.microsoft.com/office/drawing/2014/main" id="{5100A516-8BE7-D3C1-D9F0-A5D2C607C5E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43239215-D58E-DDFC-97A0-F12207D69DC4}"/>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051181-D2BD-E556-0088-87270B6C1231}"/>
              </a:ext>
            </a:extLst>
          </p:cNvPr>
          <p:cNvSpPr>
            <a:spLocks noGrp="1"/>
          </p:cNvSpPr>
          <p:nvPr>
            <p:ph idx="1"/>
          </p:nvPr>
        </p:nvSpPr>
        <p:spPr/>
        <p:txBody>
          <a:bodyPr>
            <a:normAutofit fontScale="92500" lnSpcReduction="10000"/>
          </a:bodyPr>
          <a:lstStyle/>
          <a:p>
            <a:endParaRPr lang="en-AU" dirty="0"/>
          </a:p>
          <a:p>
            <a:r>
              <a:rPr lang="en-AU" dirty="0"/>
              <a:t>If the behaviour of the program does not match the behaviour that you expect, then this means that there are bugs in your program that need to be fixed. </a:t>
            </a:r>
          </a:p>
          <a:p>
            <a:r>
              <a:rPr lang="en-AU" dirty="0"/>
              <a:t>There are two causes of program bugs:</a:t>
            </a:r>
          </a:p>
          <a:p>
            <a:pPr lvl="1"/>
            <a:r>
              <a:rPr lang="en-AU" b="1" i="1" dirty="0"/>
              <a:t>Programming errors</a:t>
            </a:r>
            <a:r>
              <a:rPr lang="en-AU" dirty="0"/>
              <a:t> You have accidentally included faults in your program code. For example, a common programming error is an ‘off-by-1’ error where you make a mistake with the upper bound of a sequence and fail to process the last element in that sequence. </a:t>
            </a:r>
          </a:p>
          <a:p>
            <a:pPr lvl="1"/>
            <a:r>
              <a:rPr lang="en-AU" b="1" i="1" dirty="0"/>
              <a:t>Understanding errors</a:t>
            </a:r>
            <a:r>
              <a:rPr lang="en-AU" dirty="0"/>
              <a:t> You have misunderstood or have been unaware of some of the details of what the program is supposed to do. For example, if your program processes data from a file, you may not be aware that some of this data is in the wrong format, so your program doesn’t include code to handle this.</a:t>
            </a:r>
          </a:p>
        </p:txBody>
      </p:sp>
      <p:sp>
        <p:nvSpPr>
          <p:cNvPr id="81" name="If the behaviour of the program does not match the behaviour that you expect, then this means that there are bugs in your program that need to be fixed.…"/>
          <p:cNvSpPr txBox="1">
            <a:spLocks noGrp="1"/>
          </p:cNvSpPr>
          <p:nvPr>
            <p:ph type="body" sz="quarter" idx="13"/>
          </p:nvPr>
        </p:nvSpPr>
        <p:spPr>
          <a:prstGeom prst="rect">
            <a:avLst/>
          </a:prstGeom>
        </p:spPr>
        <p:txBody>
          <a:bodyPr>
            <a:normAutofit/>
          </a:bodyPr>
          <a:lstStyle/>
          <a:p>
            <a:r>
              <a:rPr lang="en-AU" dirty="0"/>
              <a:t>Program bugs</a:t>
            </a:r>
            <a:endParaRPr dirty="0"/>
          </a:p>
        </p:txBody>
      </p:sp>
      <p:sp>
        <p:nvSpPr>
          <p:cNvPr id="3" name="Slide Number Placeholder 2">
            <a:extLst>
              <a:ext uri="{FF2B5EF4-FFF2-40B4-BE49-F238E27FC236}">
                <a16:creationId xmlns:a16="http://schemas.microsoft.com/office/drawing/2014/main" id="{1765202C-7743-1AEE-F736-15D6645B3B01}"/>
              </a:ext>
            </a:extLst>
          </p:cNvPr>
          <p:cNvSpPr>
            <a:spLocks noGrp="1"/>
          </p:cNvSpPr>
          <p:nvPr>
            <p:ph type="sldNum" sz="quarter" idx="12"/>
          </p:nvPr>
        </p:nvSpPr>
        <p:spPr/>
        <p:txBody>
          <a:bodyPr/>
          <a:lstStyle/>
          <a:p>
            <a:fld id="{10A01DC5-1685-4615-8240-15192985C6A2}" type="slidenum">
              <a:rPr lang="en-AU" smtClean="0"/>
              <a:pPr/>
              <a:t>5</a:t>
            </a:fld>
            <a:endParaRPr lang="en-AU"/>
          </a:p>
        </p:txBody>
      </p:sp>
      <p:sp>
        <p:nvSpPr>
          <p:cNvPr id="4" name="Footer Placeholder 3">
            <a:extLst>
              <a:ext uri="{FF2B5EF4-FFF2-40B4-BE49-F238E27FC236}">
                <a16:creationId xmlns:a16="http://schemas.microsoft.com/office/drawing/2014/main" id="{EDD819D9-66AC-28EC-B325-A5958B9CD0ED}"/>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48505C69-D741-1D1F-A3C8-F05F0BDEC0E5}"/>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64E44-21F3-17FD-CC34-7364E29909FA}"/>
              </a:ext>
            </a:extLst>
          </p:cNvPr>
          <p:cNvSpPr>
            <a:spLocks noGrp="1"/>
          </p:cNvSpPr>
          <p:nvPr>
            <p:ph idx="1"/>
          </p:nvPr>
        </p:nvSpPr>
        <p:spPr/>
        <p:txBody>
          <a:bodyPr>
            <a:normAutofit fontScale="85000" lnSpcReduction="20000"/>
          </a:bodyPr>
          <a:lstStyle/>
          <a:p>
            <a:r>
              <a:rPr lang="en-AU" b="1" i="1" dirty="0"/>
              <a:t>Setup review</a:t>
            </a:r>
            <a:br>
              <a:rPr lang="en-AU" dirty="0"/>
            </a:br>
            <a:r>
              <a:rPr lang="en-AU" dirty="0"/>
              <a:t>The programmer contacts a reviewer and arranges a review date.</a:t>
            </a:r>
          </a:p>
          <a:p>
            <a:r>
              <a:rPr lang="en-AU" b="1" i="1" dirty="0"/>
              <a:t>Prepare code</a:t>
            </a:r>
            <a:br>
              <a:rPr lang="en-AU" b="1" i="1" dirty="0"/>
            </a:br>
            <a:r>
              <a:rPr lang="en-AU" dirty="0"/>
              <a:t>The programmer collects the code and tests for review and annotates them with information for the reviewer about the intended purpose of the code and tests.</a:t>
            </a:r>
          </a:p>
          <a:p>
            <a:r>
              <a:rPr lang="en-AU" b="1" i="1" dirty="0"/>
              <a:t>Distribute code/tests</a:t>
            </a:r>
            <a:br>
              <a:rPr lang="en-AU" b="1" i="1" dirty="0"/>
            </a:br>
            <a:r>
              <a:rPr lang="en-AU" dirty="0"/>
              <a:t>The programmer sends code and tests to the reviewer.</a:t>
            </a:r>
          </a:p>
          <a:p>
            <a:r>
              <a:rPr lang="en-AU" b="1" i="1" dirty="0"/>
              <a:t>Check code</a:t>
            </a:r>
            <a:br>
              <a:rPr lang="en-AU" b="1" i="1" dirty="0"/>
            </a:br>
            <a:r>
              <a:rPr lang="en-AU" dirty="0"/>
              <a:t>The reviewer systematically checks the code and tests against their understanding of what they are supposed to do.</a:t>
            </a:r>
          </a:p>
          <a:p>
            <a:r>
              <a:rPr lang="en-AU" b="1" i="1" dirty="0"/>
              <a:t>Write review report</a:t>
            </a:r>
            <a:br>
              <a:rPr lang="en-AU" b="1" i="1" dirty="0"/>
            </a:br>
            <a:r>
              <a:rPr lang="en-AU" dirty="0"/>
              <a:t>The reviewer annotates the code and tests with a report of the issues to be discussed at the review meeting.</a:t>
            </a:r>
          </a:p>
        </p:txBody>
      </p:sp>
      <p:sp>
        <p:nvSpPr>
          <p:cNvPr id="259" name="Setup review The programmer contacts a reviewer and arranges a review date.…"/>
          <p:cNvSpPr txBox="1">
            <a:spLocks noGrp="1"/>
          </p:cNvSpPr>
          <p:nvPr>
            <p:ph type="body" sz="quarter" idx="13"/>
          </p:nvPr>
        </p:nvSpPr>
        <p:spPr>
          <a:prstGeom prst="rect">
            <a:avLst/>
          </a:prstGeom>
        </p:spPr>
        <p:txBody>
          <a:bodyPr>
            <a:normAutofit/>
          </a:bodyPr>
          <a:lstStyle/>
          <a:p>
            <a:r>
              <a:rPr lang="en-AU" dirty="0"/>
              <a:t>Code review activities (1)</a:t>
            </a:r>
            <a:endParaRPr dirty="0"/>
          </a:p>
        </p:txBody>
      </p:sp>
      <p:sp>
        <p:nvSpPr>
          <p:cNvPr id="3" name="Slide Number Placeholder 2">
            <a:extLst>
              <a:ext uri="{FF2B5EF4-FFF2-40B4-BE49-F238E27FC236}">
                <a16:creationId xmlns:a16="http://schemas.microsoft.com/office/drawing/2014/main" id="{2011C2D5-304D-B952-101C-E19B1CB2B995}"/>
              </a:ext>
            </a:extLst>
          </p:cNvPr>
          <p:cNvSpPr>
            <a:spLocks noGrp="1"/>
          </p:cNvSpPr>
          <p:nvPr>
            <p:ph type="sldNum" sz="quarter" idx="12"/>
          </p:nvPr>
        </p:nvSpPr>
        <p:spPr/>
        <p:txBody>
          <a:bodyPr/>
          <a:lstStyle/>
          <a:p>
            <a:fld id="{10A01DC5-1685-4615-8240-15192985C6A2}" type="slidenum">
              <a:rPr lang="en-AU" smtClean="0"/>
              <a:pPr/>
              <a:t>50</a:t>
            </a:fld>
            <a:endParaRPr lang="en-AU"/>
          </a:p>
        </p:txBody>
      </p:sp>
      <p:sp>
        <p:nvSpPr>
          <p:cNvPr id="4" name="Footer Placeholder 3">
            <a:extLst>
              <a:ext uri="{FF2B5EF4-FFF2-40B4-BE49-F238E27FC236}">
                <a16:creationId xmlns:a16="http://schemas.microsoft.com/office/drawing/2014/main" id="{649C72A3-4630-697A-2335-119DCA5EA53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30D551B1-7607-FA77-A889-B2ADA0AA38B5}"/>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68B5D-A3A3-987E-3973-69FBE6516576}"/>
              </a:ext>
            </a:extLst>
          </p:cNvPr>
          <p:cNvSpPr>
            <a:spLocks noGrp="1"/>
          </p:cNvSpPr>
          <p:nvPr>
            <p:ph idx="1"/>
          </p:nvPr>
        </p:nvSpPr>
        <p:spPr/>
        <p:txBody>
          <a:bodyPr/>
          <a:lstStyle/>
          <a:p>
            <a:r>
              <a:rPr lang="en-AU" b="1" i="1" dirty="0"/>
              <a:t>Discussion</a:t>
            </a:r>
            <a:br>
              <a:rPr lang="en-AU" dirty="0"/>
            </a:br>
            <a:r>
              <a:rPr lang="en-AU" dirty="0"/>
              <a:t>The reviewer and programmer discuss the issues and agree on the actions to resolve these.</a:t>
            </a:r>
          </a:p>
          <a:p>
            <a:r>
              <a:rPr lang="en-AU" b="1" i="1" dirty="0"/>
              <a:t>Make to-do list</a:t>
            </a:r>
            <a:br>
              <a:rPr lang="en-AU" dirty="0"/>
            </a:br>
            <a:r>
              <a:rPr lang="en-AU" dirty="0"/>
              <a:t>The programmer documents the outcome of the review as a to-do list and shares this with the reviewer.</a:t>
            </a:r>
          </a:p>
          <a:p>
            <a:r>
              <a:rPr lang="en-AU" b="1" i="1" dirty="0"/>
              <a:t>Make code changes</a:t>
            </a:r>
            <a:br>
              <a:rPr lang="en-AU" dirty="0"/>
            </a:br>
            <a:r>
              <a:rPr lang="en-AU" dirty="0"/>
              <a:t>The programmer modifies their code and tests to address the issues raised in the review.</a:t>
            </a:r>
          </a:p>
        </p:txBody>
      </p:sp>
      <p:sp>
        <p:nvSpPr>
          <p:cNvPr id="263" name="Discussion The reviewer and programmer discuss the issues and agree on the actions to resolve these.…"/>
          <p:cNvSpPr txBox="1">
            <a:spLocks noGrp="1"/>
          </p:cNvSpPr>
          <p:nvPr>
            <p:ph type="body" sz="quarter" idx="13"/>
          </p:nvPr>
        </p:nvSpPr>
        <p:spPr>
          <a:prstGeom prst="rect">
            <a:avLst/>
          </a:prstGeom>
        </p:spPr>
        <p:txBody>
          <a:bodyPr>
            <a:normAutofit/>
          </a:bodyPr>
          <a:lstStyle/>
          <a:p>
            <a:r>
              <a:rPr lang="en-AU" dirty="0"/>
              <a:t>Code review activities (2)</a:t>
            </a:r>
            <a:endParaRPr dirty="0"/>
          </a:p>
        </p:txBody>
      </p:sp>
      <p:sp>
        <p:nvSpPr>
          <p:cNvPr id="3" name="Slide Number Placeholder 2">
            <a:extLst>
              <a:ext uri="{FF2B5EF4-FFF2-40B4-BE49-F238E27FC236}">
                <a16:creationId xmlns:a16="http://schemas.microsoft.com/office/drawing/2014/main" id="{62E00F79-AC2C-41DB-949D-A466EE03A66B}"/>
              </a:ext>
            </a:extLst>
          </p:cNvPr>
          <p:cNvSpPr>
            <a:spLocks noGrp="1"/>
          </p:cNvSpPr>
          <p:nvPr>
            <p:ph type="sldNum" sz="quarter" idx="12"/>
          </p:nvPr>
        </p:nvSpPr>
        <p:spPr/>
        <p:txBody>
          <a:bodyPr/>
          <a:lstStyle/>
          <a:p>
            <a:fld id="{10A01DC5-1685-4615-8240-15192985C6A2}" type="slidenum">
              <a:rPr lang="en-AU" smtClean="0"/>
              <a:pPr/>
              <a:t>51</a:t>
            </a:fld>
            <a:endParaRPr lang="en-AU"/>
          </a:p>
        </p:txBody>
      </p:sp>
      <p:sp>
        <p:nvSpPr>
          <p:cNvPr id="4" name="Footer Placeholder 3">
            <a:extLst>
              <a:ext uri="{FF2B5EF4-FFF2-40B4-BE49-F238E27FC236}">
                <a16:creationId xmlns:a16="http://schemas.microsoft.com/office/drawing/2014/main" id="{F63E2912-3EAE-3BFC-6CAE-F8A71D154EF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43F83F02-1BD5-59FA-8B52-44DD789A1261}"/>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29247-BBB9-C3DC-4757-0080304A17AE}"/>
              </a:ext>
            </a:extLst>
          </p:cNvPr>
          <p:cNvSpPr>
            <a:spLocks noGrp="1"/>
          </p:cNvSpPr>
          <p:nvPr>
            <p:ph idx="1"/>
          </p:nvPr>
        </p:nvSpPr>
        <p:spPr/>
        <p:txBody>
          <a:bodyPr>
            <a:normAutofit fontScale="62500" lnSpcReduction="20000"/>
          </a:bodyPr>
          <a:lstStyle/>
          <a:p>
            <a:pPr defTabSz="249531">
              <a:spcBef>
                <a:spcPts val="1265"/>
              </a:spcBef>
              <a:defRPr sz="1944"/>
            </a:pPr>
            <a:r>
              <a:rPr lang="en-AU" b="1" i="1" dirty="0"/>
              <a:t>Are meaningful variable and function names used? (General)</a:t>
            </a:r>
            <a:br>
              <a:rPr lang="en-AU" b="1" i="1" dirty="0"/>
            </a:br>
            <a:r>
              <a:rPr lang="en-AU" dirty="0"/>
              <a:t>Meaningful names make a program easier to read and understand.</a:t>
            </a:r>
          </a:p>
          <a:p>
            <a:pPr defTabSz="249531">
              <a:spcBef>
                <a:spcPts val="1265"/>
              </a:spcBef>
              <a:defRPr sz="1944"/>
            </a:pPr>
            <a:r>
              <a:rPr lang="en-AU" b="1" i="1" dirty="0"/>
              <a:t>Have all data errors been considered and tests written for them? (General</a:t>
            </a:r>
            <a:r>
              <a:rPr lang="en-AU" dirty="0"/>
              <a:t>)</a:t>
            </a:r>
            <a:br>
              <a:rPr lang="en-AU" dirty="0"/>
            </a:br>
            <a:r>
              <a:rPr lang="en-AU" dirty="0"/>
              <a:t>It is easy to write tests for the most common cases but it is equally important to check that the program won’t fail when presented with incorrect data.	</a:t>
            </a:r>
          </a:p>
          <a:p>
            <a:pPr defTabSz="249531">
              <a:spcBef>
                <a:spcPts val="1265"/>
              </a:spcBef>
              <a:defRPr sz="1944"/>
            </a:pPr>
            <a:r>
              <a:rPr lang="en-AU" b="1" dirty="0"/>
              <a:t>Are all exceptions explicitly handled? (General)</a:t>
            </a:r>
            <a:br>
              <a:rPr lang="en-AU" dirty="0"/>
            </a:br>
            <a:r>
              <a:rPr lang="en-AU" dirty="0"/>
              <a:t>Unhandled exceptions may cause a system to crash.</a:t>
            </a:r>
          </a:p>
          <a:p>
            <a:pPr defTabSz="249531">
              <a:spcBef>
                <a:spcPts val="1265"/>
              </a:spcBef>
              <a:defRPr sz="1944"/>
            </a:pPr>
            <a:r>
              <a:rPr lang="en-AU" b="1" dirty="0"/>
              <a:t>Are default function parameters used? (Python)</a:t>
            </a:r>
            <a:br>
              <a:rPr lang="en-AU" dirty="0"/>
            </a:br>
            <a:r>
              <a:rPr lang="en-AU" dirty="0"/>
              <a:t>Python allows default values to be set for function parameters when the function is defined. This often leads to errors when programmers forget about or misuse them.  </a:t>
            </a:r>
          </a:p>
          <a:p>
            <a:pPr defTabSz="249531">
              <a:spcBef>
                <a:spcPts val="1265"/>
              </a:spcBef>
              <a:defRPr sz="1944"/>
            </a:pPr>
            <a:r>
              <a:rPr lang="en-AU" b="1" i="1" dirty="0"/>
              <a:t>Are types used consistently? (Python)</a:t>
            </a:r>
            <a:br>
              <a:rPr lang="en-AU" dirty="0"/>
            </a:br>
            <a:r>
              <a:rPr lang="en-AU" dirty="0"/>
              <a:t>Python does not have compile-time type checking so it it is possible to assign values of different types to the same variable. This is best avoided but, if used, it should be justified.</a:t>
            </a:r>
          </a:p>
          <a:p>
            <a:pPr defTabSz="249531">
              <a:spcBef>
                <a:spcPts val="1265"/>
              </a:spcBef>
              <a:defRPr sz="1944"/>
            </a:pPr>
            <a:r>
              <a:rPr lang="en-AU" b="1" i="1" dirty="0"/>
              <a:t>Is the indentation level correct? (Python)</a:t>
            </a:r>
            <a:br>
              <a:rPr lang="en-AU" dirty="0"/>
            </a:br>
            <a:r>
              <a:rPr lang="en-AU" dirty="0"/>
              <a:t>Python uses indentation rather than explicit brackets after conditional statements to indicate the code to be executed if the condition is true or false. If the code is not properly indented in nested conditionals this may mean that incorrect code is executed.</a:t>
            </a:r>
          </a:p>
        </p:txBody>
      </p:sp>
      <p:sp>
        <p:nvSpPr>
          <p:cNvPr id="3" name="Slide Number Placeholder 2">
            <a:extLst>
              <a:ext uri="{FF2B5EF4-FFF2-40B4-BE49-F238E27FC236}">
                <a16:creationId xmlns:a16="http://schemas.microsoft.com/office/drawing/2014/main" id="{46A17A33-501B-8AF5-AD95-057278E427C7}"/>
              </a:ext>
            </a:extLst>
          </p:cNvPr>
          <p:cNvSpPr>
            <a:spLocks noGrp="1"/>
          </p:cNvSpPr>
          <p:nvPr>
            <p:ph type="sldNum" sz="quarter" idx="12"/>
          </p:nvPr>
        </p:nvSpPr>
        <p:spPr/>
        <p:txBody>
          <a:bodyPr/>
          <a:lstStyle/>
          <a:p>
            <a:fld id="{10A01DC5-1685-4615-8240-15192985C6A2}" type="slidenum">
              <a:rPr lang="en-AU" smtClean="0"/>
              <a:pPr/>
              <a:t>52</a:t>
            </a:fld>
            <a:endParaRPr lang="en-AU"/>
          </a:p>
        </p:txBody>
      </p:sp>
      <p:sp>
        <p:nvSpPr>
          <p:cNvPr id="4" name="Footer Placeholder 3">
            <a:extLst>
              <a:ext uri="{FF2B5EF4-FFF2-40B4-BE49-F238E27FC236}">
                <a16:creationId xmlns:a16="http://schemas.microsoft.com/office/drawing/2014/main" id="{DEB13B6A-101A-651F-E53A-AD56A63AEF57}"/>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3DC3982D-0BEA-75F7-0281-0ECDCB450939}"/>
              </a:ext>
            </a:extLst>
          </p:cNvPr>
          <p:cNvSpPr>
            <a:spLocks noGrp="1"/>
          </p:cNvSpPr>
          <p:nvPr>
            <p:ph type="body" sz="quarter" idx="13"/>
          </p:nvPr>
        </p:nvSpPr>
        <p:spPr/>
        <p:txBody>
          <a:bodyPr>
            <a:normAutofit lnSpcReduction="10000"/>
          </a:bodyPr>
          <a:lstStyle/>
          <a:p>
            <a:r>
              <a:rPr lang="en-AU" dirty="0"/>
              <a:t>Part of a checklist for</a:t>
            </a:r>
          </a:p>
          <a:p>
            <a:r>
              <a:rPr lang="en-AU" dirty="0"/>
              <a:t>a Python code review </a:t>
            </a:r>
          </a:p>
        </p:txBody>
      </p:sp>
      <p:pic>
        <p:nvPicPr>
          <p:cNvPr id="7" name="Picture 6" descr="A picture containing text, stationary, colorful&#10;&#10;Description automatically generated">
            <a:extLst>
              <a:ext uri="{FF2B5EF4-FFF2-40B4-BE49-F238E27FC236}">
                <a16:creationId xmlns:a16="http://schemas.microsoft.com/office/drawing/2014/main" id="{5B1DDD14-1489-F2BA-A864-A849DC185CCA}"/>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8C8C9-3B2F-7548-851B-F4160E34A759}"/>
              </a:ext>
            </a:extLst>
          </p:cNvPr>
          <p:cNvSpPr>
            <a:spLocks noGrp="1"/>
          </p:cNvSpPr>
          <p:nvPr>
            <p:ph type="title"/>
          </p:nvPr>
        </p:nvSpPr>
        <p:spPr/>
        <p:txBody>
          <a:bodyPr/>
          <a:lstStyle/>
          <a:p>
            <a:r>
              <a:rPr lang="en-US" dirty="0"/>
              <a:t>Intro to QA and Testing (TAKE 2 </a:t>
            </a:r>
            <a:r>
              <a:rPr lang="en-US" dirty="0">
                <a:sym typeface="Wingdings" pitchFamily="2" charset="2"/>
              </a:rPr>
              <a:t>)</a:t>
            </a:r>
            <a:endParaRPr lang="en-US" dirty="0"/>
          </a:p>
        </p:txBody>
      </p:sp>
      <p:sp>
        <p:nvSpPr>
          <p:cNvPr id="7" name="Slide Number Placeholder 6">
            <a:extLst>
              <a:ext uri="{FF2B5EF4-FFF2-40B4-BE49-F238E27FC236}">
                <a16:creationId xmlns:a16="http://schemas.microsoft.com/office/drawing/2014/main" id="{58591580-AC6B-BFDB-FD75-19A5FA53D2C5}"/>
              </a:ext>
            </a:extLst>
          </p:cNvPr>
          <p:cNvSpPr>
            <a:spLocks noGrp="1"/>
          </p:cNvSpPr>
          <p:nvPr>
            <p:ph type="sldNum" sz="quarter" idx="12"/>
          </p:nvPr>
        </p:nvSpPr>
        <p:spPr/>
        <p:txBody>
          <a:bodyPr/>
          <a:lstStyle/>
          <a:p>
            <a:fld id="{10A01DC5-1685-4615-8240-15192985C6A2}" type="slidenum">
              <a:rPr lang="en-AU" smtClean="0"/>
              <a:pPr/>
              <a:t>53</a:t>
            </a:fld>
            <a:endParaRPr lang="en-AU"/>
          </a:p>
        </p:txBody>
      </p:sp>
      <p:sp>
        <p:nvSpPr>
          <p:cNvPr id="8" name="Footer Placeholder 7">
            <a:extLst>
              <a:ext uri="{FF2B5EF4-FFF2-40B4-BE49-F238E27FC236}">
                <a16:creationId xmlns:a16="http://schemas.microsoft.com/office/drawing/2014/main" id="{22C2150E-B9D7-A097-A0F4-CC751A4FA563}"/>
              </a:ext>
            </a:extLst>
          </p:cNvPr>
          <p:cNvSpPr>
            <a:spLocks noGrp="1"/>
          </p:cNvSpPr>
          <p:nvPr>
            <p:ph type="ftr" sz="quarter" idx="3"/>
          </p:nvPr>
        </p:nvSpPr>
        <p:spPr/>
        <p:txBody>
          <a:bodyPr/>
          <a:lstStyle/>
          <a:p>
            <a:r>
              <a:rPr lang="en-US"/>
              <a:t>ANU SCHOOL OF COMPUTING   |  COMP 2120 / COMP 6120 | WEEK 8 OF 12: Testing</a:t>
            </a:r>
            <a:endParaRPr lang="en-AU" dirty="0"/>
          </a:p>
        </p:txBody>
      </p:sp>
      <p:sp>
        <p:nvSpPr>
          <p:cNvPr id="4" name="Google Shape;74;p13">
            <a:extLst>
              <a:ext uri="{FF2B5EF4-FFF2-40B4-BE49-F238E27FC236}">
                <a16:creationId xmlns:a16="http://schemas.microsoft.com/office/drawing/2014/main" id="{891FC8E7-C133-2644-91D4-5E2AC02A005A}"/>
              </a:ext>
            </a:extLst>
          </p:cNvPr>
          <p:cNvSpPr txBox="1">
            <a:spLocks/>
          </p:cNvSpPr>
          <p:nvPr/>
        </p:nvSpPr>
        <p:spPr>
          <a:xfrm>
            <a:off x="1376775" y="2834125"/>
            <a:ext cx="639045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dirty="0">
                <a:solidFill>
                  <a:schemeClr val="bg1"/>
                </a:solidFill>
                <a:latin typeface="Open Sans"/>
                <a:ea typeface="Open Sans"/>
                <a:cs typeface="Open Sans"/>
                <a:sym typeface="Open Sans"/>
              </a:rPr>
              <a:t>Michael Hilton and </a:t>
            </a:r>
            <a:r>
              <a:rPr lang="en-US" sz="1800" b="1" dirty="0">
                <a:solidFill>
                  <a:schemeClr val="bg1"/>
                </a:solidFill>
                <a:latin typeface="Open Sans"/>
                <a:ea typeface="Open Sans"/>
                <a:cs typeface="Open Sans"/>
                <a:sym typeface="Open Sans"/>
              </a:rPr>
              <a:t>Rohan Padhye</a:t>
            </a:r>
            <a:endParaRPr lang="en-US" sz="1400" b="1" dirty="0">
              <a:solidFill>
                <a:schemeClr val="bg1"/>
              </a:solidFill>
            </a:endParaRPr>
          </a:p>
        </p:txBody>
      </p:sp>
    </p:spTree>
    <p:extLst>
      <p:ext uri="{BB962C8B-B14F-4D97-AF65-F5344CB8AC3E}">
        <p14:creationId xmlns:p14="http://schemas.microsoft.com/office/powerpoint/2010/main" val="23387108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What is testing?</a:t>
            </a:r>
          </a:p>
          <a:p>
            <a:pPr lvl="1"/>
            <a:r>
              <a:rPr lang="en-US" dirty="0"/>
              <a:t>Execution of code on sample inputs in a controlled environment </a:t>
            </a:r>
          </a:p>
          <a:p>
            <a:r>
              <a:rPr lang="en-US" dirty="0"/>
              <a:t>Principle goals:</a:t>
            </a:r>
          </a:p>
          <a:p>
            <a:pPr lvl="1"/>
            <a:r>
              <a:rPr lang="en-US" dirty="0"/>
              <a:t>Validation: program meets requirements, including quality attributes.</a:t>
            </a:r>
          </a:p>
          <a:p>
            <a:pPr lvl="1"/>
            <a:r>
              <a:rPr lang="en-US" dirty="0"/>
              <a:t>Defect testing: reveal failures.</a:t>
            </a:r>
          </a:p>
          <a:p>
            <a:r>
              <a:rPr lang="en-US" dirty="0"/>
              <a:t>Other goals:</a:t>
            </a:r>
          </a:p>
          <a:p>
            <a:pPr lvl="1"/>
            <a:r>
              <a:rPr lang="en-US" dirty="0"/>
              <a:t>Reveal bugs (main goal)</a:t>
            </a:r>
          </a:p>
          <a:p>
            <a:pPr lvl="1"/>
            <a:r>
              <a:rPr lang="en-US" dirty="0"/>
              <a:t>Assess quality (hard to quantify)</a:t>
            </a:r>
          </a:p>
          <a:p>
            <a:pPr lvl="1"/>
            <a:r>
              <a:rPr lang="en-US" dirty="0"/>
              <a:t>Clarify the specification, documentation</a:t>
            </a:r>
          </a:p>
          <a:p>
            <a:pPr lvl="1"/>
            <a:r>
              <a:rPr lang="en-US" dirty="0"/>
              <a:t>Verify contracts</a:t>
            </a:r>
          </a:p>
        </p:txBody>
      </p:sp>
      <p:sp>
        <p:nvSpPr>
          <p:cNvPr id="4" name="Text Placeholder 3">
            <a:extLst>
              <a:ext uri="{FF2B5EF4-FFF2-40B4-BE49-F238E27FC236}">
                <a16:creationId xmlns:a16="http://schemas.microsoft.com/office/drawing/2014/main" id="{CAE83CC7-CF1E-B301-0B07-BD8ED6C20F58}"/>
              </a:ext>
            </a:extLst>
          </p:cNvPr>
          <p:cNvSpPr>
            <a:spLocks noGrp="1"/>
          </p:cNvSpPr>
          <p:nvPr>
            <p:ph type="body" sz="quarter" idx="13"/>
          </p:nvPr>
        </p:nvSpPr>
        <p:spPr/>
        <p:txBody>
          <a:bodyPr/>
          <a:lstStyle/>
          <a:p>
            <a:r>
              <a:rPr lang="en-US" dirty="0"/>
              <a:t>What is Testing???</a:t>
            </a:r>
            <a:endParaRPr lang="en-AU" dirty="0"/>
          </a:p>
        </p:txBody>
      </p:sp>
      <p:sp>
        <p:nvSpPr>
          <p:cNvPr id="5" name="Slide Number Placeholder 4">
            <a:extLst>
              <a:ext uri="{FF2B5EF4-FFF2-40B4-BE49-F238E27FC236}">
                <a16:creationId xmlns:a16="http://schemas.microsoft.com/office/drawing/2014/main" id="{E11DA0B2-E87A-CED3-6534-0505EDAA9750}"/>
              </a:ext>
            </a:extLst>
          </p:cNvPr>
          <p:cNvSpPr>
            <a:spLocks noGrp="1"/>
          </p:cNvSpPr>
          <p:nvPr>
            <p:ph type="sldNum" sz="quarter" idx="12"/>
          </p:nvPr>
        </p:nvSpPr>
        <p:spPr/>
        <p:txBody>
          <a:bodyPr/>
          <a:lstStyle/>
          <a:p>
            <a:fld id="{10A01DC5-1685-4615-8240-15192985C6A2}" type="slidenum">
              <a:rPr lang="en-AU" smtClean="0"/>
              <a:pPr/>
              <a:t>54</a:t>
            </a:fld>
            <a:endParaRPr lang="en-AU"/>
          </a:p>
        </p:txBody>
      </p:sp>
      <p:sp>
        <p:nvSpPr>
          <p:cNvPr id="6" name="Footer Placeholder 5">
            <a:extLst>
              <a:ext uri="{FF2B5EF4-FFF2-40B4-BE49-F238E27FC236}">
                <a16:creationId xmlns:a16="http://schemas.microsoft.com/office/drawing/2014/main" id="{5F07D63C-BF2B-8743-2A12-A85DE91D3142}"/>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F89A4FA3-D908-BE81-0BC2-51394AB5B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22387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AAA2B4-481E-EE4D-A7EE-EB76D75124B6}"/>
              </a:ext>
            </a:extLst>
          </p:cNvPr>
          <p:cNvSpPr>
            <a:spLocks noGrp="1"/>
          </p:cNvSpPr>
          <p:nvPr>
            <p:ph idx="1"/>
          </p:nvPr>
        </p:nvSpPr>
        <p:spPr/>
        <p:txBody>
          <a:bodyPr>
            <a:normAutofit fontScale="92500" lnSpcReduction="20000"/>
          </a:bodyPr>
          <a:lstStyle/>
          <a:p>
            <a:r>
              <a:rPr lang="en-US" dirty="0"/>
              <a:t>What can we test for? (Software quality attributes)</a:t>
            </a:r>
          </a:p>
          <a:p>
            <a:pPr lvl="1"/>
            <a:r>
              <a:rPr lang="en-US" dirty="0"/>
              <a:t>What can we not test for?</a:t>
            </a:r>
          </a:p>
          <a:p>
            <a:r>
              <a:rPr lang="en-US" dirty="0"/>
              <a:t>Why should we test? What does testing achieve?</a:t>
            </a:r>
          </a:p>
          <a:p>
            <a:pPr lvl="1"/>
            <a:r>
              <a:rPr lang="en-US" dirty="0"/>
              <a:t>What does testing not achieve?</a:t>
            </a:r>
          </a:p>
          <a:p>
            <a:r>
              <a:rPr lang="en-US" dirty="0"/>
              <a:t>When should we test?</a:t>
            </a:r>
          </a:p>
          <a:p>
            <a:pPr lvl="1"/>
            <a:r>
              <a:rPr lang="en-US" dirty="0"/>
              <a:t>And where should we run the tests?</a:t>
            </a:r>
          </a:p>
          <a:p>
            <a:r>
              <a:rPr lang="en-US" dirty="0"/>
              <a:t>What should we test? </a:t>
            </a:r>
          </a:p>
          <a:p>
            <a:pPr lvl="1"/>
            <a:r>
              <a:rPr lang="en-US" dirty="0"/>
              <a:t>What CAN we test?</a:t>
            </a:r>
          </a:p>
          <a:p>
            <a:r>
              <a:rPr lang="en-US" dirty="0"/>
              <a:t>How should we test?</a:t>
            </a:r>
          </a:p>
          <a:p>
            <a:pPr lvl="1"/>
            <a:r>
              <a:rPr lang="en-US" dirty="0"/>
              <a:t>How many ways can you test the sort() function?</a:t>
            </a:r>
          </a:p>
          <a:p>
            <a:r>
              <a:rPr lang="en-US" dirty="0"/>
              <a:t>How good are our tests?</a:t>
            </a:r>
          </a:p>
          <a:p>
            <a:pPr lvl="1"/>
            <a:r>
              <a:rPr lang="en-US" dirty="0"/>
              <a:t>How to measure test quality?</a:t>
            </a:r>
          </a:p>
        </p:txBody>
      </p:sp>
      <p:sp>
        <p:nvSpPr>
          <p:cNvPr id="4" name="Text Placeholder 3">
            <a:extLst>
              <a:ext uri="{FF2B5EF4-FFF2-40B4-BE49-F238E27FC236}">
                <a16:creationId xmlns:a16="http://schemas.microsoft.com/office/drawing/2014/main" id="{50711894-DEB0-C815-0F84-F74A020992D8}"/>
              </a:ext>
            </a:extLst>
          </p:cNvPr>
          <p:cNvSpPr>
            <a:spLocks noGrp="1"/>
          </p:cNvSpPr>
          <p:nvPr>
            <p:ph type="body" sz="quarter" idx="13"/>
          </p:nvPr>
        </p:nvSpPr>
        <p:spPr/>
        <p:txBody>
          <a:bodyPr/>
          <a:lstStyle/>
          <a:p>
            <a:r>
              <a:rPr lang="en-US" dirty="0"/>
              <a:t>What is Testing???</a:t>
            </a:r>
            <a:endParaRPr lang="en-AU" dirty="0"/>
          </a:p>
          <a:p>
            <a:endParaRPr lang="en-AU" dirty="0"/>
          </a:p>
        </p:txBody>
      </p:sp>
      <p:sp>
        <p:nvSpPr>
          <p:cNvPr id="5" name="Slide Number Placeholder 4">
            <a:extLst>
              <a:ext uri="{FF2B5EF4-FFF2-40B4-BE49-F238E27FC236}">
                <a16:creationId xmlns:a16="http://schemas.microsoft.com/office/drawing/2014/main" id="{1A0B5DE2-C972-2359-8BFA-99DA9A2988AA}"/>
              </a:ext>
            </a:extLst>
          </p:cNvPr>
          <p:cNvSpPr>
            <a:spLocks noGrp="1"/>
          </p:cNvSpPr>
          <p:nvPr>
            <p:ph type="sldNum" sz="quarter" idx="12"/>
          </p:nvPr>
        </p:nvSpPr>
        <p:spPr/>
        <p:txBody>
          <a:bodyPr/>
          <a:lstStyle/>
          <a:p>
            <a:fld id="{10A01DC5-1685-4615-8240-15192985C6A2}" type="slidenum">
              <a:rPr lang="en-AU" smtClean="0"/>
              <a:pPr/>
              <a:t>55</a:t>
            </a:fld>
            <a:endParaRPr lang="en-AU"/>
          </a:p>
        </p:txBody>
      </p:sp>
      <p:sp>
        <p:nvSpPr>
          <p:cNvPr id="6" name="Footer Placeholder 5">
            <a:extLst>
              <a:ext uri="{FF2B5EF4-FFF2-40B4-BE49-F238E27FC236}">
                <a16:creationId xmlns:a16="http://schemas.microsoft.com/office/drawing/2014/main" id="{AF1E67DD-1463-E32A-30CF-F97B340FBE1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1C46826B-C7FF-E8B6-9162-BE5C26236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81289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AB99-219D-139A-C771-F86E7ED7EC16}"/>
              </a:ext>
            </a:extLst>
          </p:cNvPr>
          <p:cNvSpPr>
            <a:spLocks noGrp="1"/>
          </p:cNvSpPr>
          <p:nvPr>
            <p:ph type="title"/>
          </p:nvPr>
        </p:nvSpPr>
        <p:spPr/>
        <p:txBody>
          <a:bodyPr/>
          <a:lstStyle/>
          <a:p>
            <a:r>
              <a:rPr lang="en-AU" dirty="0"/>
              <a:t>What can we run (automated) tests for?</a:t>
            </a:r>
            <a:br>
              <a:rPr lang="en-AU" dirty="0"/>
            </a:br>
            <a:r>
              <a:rPr lang="en-AU" dirty="0"/>
              <a:t>(Software Quality attributes)</a:t>
            </a:r>
          </a:p>
        </p:txBody>
      </p:sp>
      <p:sp>
        <p:nvSpPr>
          <p:cNvPr id="4" name="Slide Number Placeholder 3">
            <a:extLst>
              <a:ext uri="{FF2B5EF4-FFF2-40B4-BE49-F238E27FC236}">
                <a16:creationId xmlns:a16="http://schemas.microsoft.com/office/drawing/2014/main" id="{53336083-C5B9-F15F-054C-C06F4E3CF9C9}"/>
              </a:ext>
            </a:extLst>
          </p:cNvPr>
          <p:cNvSpPr>
            <a:spLocks noGrp="1"/>
          </p:cNvSpPr>
          <p:nvPr>
            <p:ph type="sldNum" sz="quarter" idx="12"/>
          </p:nvPr>
        </p:nvSpPr>
        <p:spPr/>
        <p:txBody>
          <a:bodyPr/>
          <a:lstStyle/>
          <a:p>
            <a:fld id="{97BF2E21-1858-3E4E-BBFF-D40A8D2F2DFF}" type="slidenum">
              <a:rPr lang="en-US" smtClean="0"/>
              <a:t>56</a:t>
            </a:fld>
            <a:endParaRPr lang="en-US"/>
          </a:p>
        </p:txBody>
      </p:sp>
      <p:sp>
        <p:nvSpPr>
          <p:cNvPr id="5" name="Footer Placeholder 4">
            <a:extLst>
              <a:ext uri="{FF2B5EF4-FFF2-40B4-BE49-F238E27FC236}">
                <a16:creationId xmlns:a16="http://schemas.microsoft.com/office/drawing/2014/main" id="{C69AF3DB-AC9B-3DA8-1A01-C55E8251CBBF}"/>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739724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C057-ED74-8956-A83D-D50261CBE622}"/>
              </a:ext>
            </a:extLst>
          </p:cNvPr>
          <p:cNvSpPr>
            <a:spLocks noGrp="1"/>
          </p:cNvSpPr>
          <p:nvPr>
            <p:ph type="title"/>
          </p:nvPr>
        </p:nvSpPr>
        <p:spPr/>
        <p:txBody>
          <a:bodyPr/>
          <a:lstStyle/>
          <a:p>
            <a:r>
              <a:rPr lang="en-AU" dirty="0"/>
              <a:t>What can we not (easily) test for?</a:t>
            </a:r>
            <a:br>
              <a:rPr lang="en-AU" dirty="0"/>
            </a:br>
            <a:r>
              <a:rPr lang="en-AU" dirty="0"/>
              <a:t>(Software Quality attributes)</a:t>
            </a:r>
          </a:p>
        </p:txBody>
      </p:sp>
      <p:sp>
        <p:nvSpPr>
          <p:cNvPr id="4" name="Slide Number Placeholder 3">
            <a:extLst>
              <a:ext uri="{FF2B5EF4-FFF2-40B4-BE49-F238E27FC236}">
                <a16:creationId xmlns:a16="http://schemas.microsoft.com/office/drawing/2014/main" id="{F423209B-16AD-8FFC-C73D-F1491F59C784}"/>
              </a:ext>
            </a:extLst>
          </p:cNvPr>
          <p:cNvSpPr>
            <a:spLocks noGrp="1"/>
          </p:cNvSpPr>
          <p:nvPr>
            <p:ph type="sldNum" sz="quarter" idx="12"/>
          </p:nvPr>
        </p:nvSpPr>
        <p:spPr/>
        <p:txBody>
          <a:bodyPr/>
          <a:lstStyle/>
          <a:p>
            <a:fld id="{97BF2E21-1858-3E4E-BBFF-D40A8D2F2DFF}" type="slidenum">
              <a:rPr lang="en-US" smtClean="0"/>
              <a:t>57</a:t>
            </a:fld>
            <a:endParaRPr lang="en-US"/>
          </a:p>
        </p:txBody>
      </p:sp>
      <p:sp>
        <p:nvSpPr>
          <p:cNvPr id="5" name="Footer Placeholder 4">
            <a:extLst>
              <a:ext uri="{FF2B5EF4-FFF2-40B4-BE49-F238E27FC236}">
                <a16:creationId xmlns:a16="http://schemas.microsoft.com/office/drawing/2014/main" id="{46FAA21A-B017-119B-D87A-B5DCB17854F2}"/>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255814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b="1" dirty="0"/>
              <a:t>Program/system functionality:</a:t>
            </a:r>
          </a:p>
          <a:p>
            <a:pPr lvl="1"/>
            <a:r>
              <a:rPr lang="en-US" b="1" dirty="0"/>
              <a:t> Execution space (white box).</a:t>
            </a:r>
          </a:p>
          <a:p>
            <a:pPr lvl="1"/>
            <a:r>
              <a:rPr lang="en-US" b="1" dirty="0"/>
              <a:t> Input or requirements space (black box). </a:t>
            </a:r>
          </a:p>
          <a:p>
            <a:r>
              <a:rPr lang="en-US" dirty="0"/>
              <a:t>The expected user experience (usability).</a:t>
            </a:r>
          </a:p>
          <a:p>
            <a:pPr lvl="1"/>
            <a:r>
              <a:rPr lang="en-US" dirty="0"/>
              <a:t>GUI testing, A/B testing</a:t>
            </a:r>
          </a:p>
          <a:p>
            <a:r>
              <a:rPr lang="en-US" dirty="0"/>
              <a:t>The expected performance envelope (performance, reliability, robustness, integration).</a:t>
            </a:r>
          </a:p>
          <a:p>
            <a:pPr lvl="1"/>
            <a:r>
              <a:rPr lang="en-US" dirty="0"/>
              <a:t>Security, robustness, fuzz, and infrastructure testing.</a:t>
            </a:r>
          </a:p>
          <a:p>
            <a:pPr lvl="1"/>
            <a:r>
              <a:rPr lang="en-US" dirty="0"/>
              <a:t>Performance and reliability: soak and stress testing.</a:t>
            </a:r>
          </a:p>
          <a:p>
            <a:pPr lvl="1"/>
            <a:r>
              <a:rPr lang="en-US" dirty="0"/>
              <a:t>Integration and reliability: API/protocol testing</a:t>
            </a:r>
          </a:p>
        </p:txBody>
      </p:sp>
      <p:sp>
        <p:nvSpPr>
          <p:cNvPr id="4" name="Text Placeholder 3">
            <a:extLst>
              <a:ext uri="{FF2B5EF4-FFF2-40B4-BE49-F238E27FC236}">
                <a16:creationId xmlns:a16="http://schemas.microsoft.com/office/drawing/2014/main" id="{B4717404-4CB8-0687-7320-EDBEE3E957E4}"/>
              </a:ext>
            </a:extLst>
          </p:cNvPr>
          <p:cNvSpPr>
            <a:spLocks noGrp="1"/>
          </p:cNvSpPr>
          <p:nvPr>
            <p:ph type="body" sz="quarter" idx="13"/>
          </p:nvPr>
        </p:nvSpPr>
        <p:spPr/>
        <p:txBody>
          <a:bodyPr/>
          <a:lstStyle/>
          <a:p>
            <a:r>
              <a:rPr lang="en-US" dirty="0"/>
              <a:t>Things we might try to test</a:t>
            </a:r>
            <a:endParaRPr lang="en-AU" dirty="0"/>
          </a:p>
        </p:txBody>
      </p:sp>
      <p:sp>
        <p:nvSpPr>
          <p:cNvPr id="5" name="Slide Number Placeholder 4">
            <a:extLst>
              <a:ext uri="{FF2B5EF4-FFF2-40B4-BE49-F238E27FC236}">
                <a16:creationId xmlns:a16="http://schemas.microsoft.com/office/drawing/2014/main" id="{5D701912-A34E-F3AB-E2FF-FBE4E36F4ECF}"/>
              </a:ext>
            </a:extLst>
          </p:cNvPr>
          <p:cNvSpPr>
            <a:spLocks noGrp="1"/>
          </p:cNvSpPr>
          <p:nvPr>
            <p:ph type="sldNum" sz="quarter" idx="12"/>
          </p:nvPr>
        </p:nvSpPr>
        <p:spPr/>
        <p:txBody>
          <a:bodyPr/>
          <a:lstStyle/>
          <a:p>
            <a:fld id="{10A01DC5-1685-4615-8240-15192985C6A2}" type="slidenum">
              <a:rPr lang="en-AU" smtClean="0"/>
              <a:pPr/>
              <a:t>58</a:t>
            </a:fld>
            <a:endParaRPr lang="en-AU"/>
          </a:p>
        </p:txBody>
      </p:sp>
      <p:sp>
        <p:nvSpPr>
          <p:cNvPr id="6" name="Footer Placeholder 5">
            <a:extLst>
              <a:ext uri="{FF2B5EF4-FFF2-40B4-BE49-F238E27FC236}">
                <a16:creationId xmlns:a16="http://schemas.microsoft.com/office/drawing/2014/main" id="{F9B01C52-3483-E71B-0113-62F3B8C00265}"/>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8768E643-A198-2A65-66A3-698C448F9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20519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FF6150-782E-021A-8CC6-9145AB9628F7}"/>
              </a:ext>
            </a:extLst>
          </p:cNvPr>
          <p:cNvSpPr>
            <a:spLocks noGrp="1"/>
          </p:cNvSpPr>
          <p:nvPr>
            <p:ph idx="1"/>
          </p:nvPr>
        </p:nvSpPr>
        <p:spPr>
          <a:xfrm>
            <a:off x="324000" y="881149"/>
            <a:ext cx="4248000" cy="3777361"/>
          </a:xfrm>
        </p:spPr>
        <p:txBody>
          <a:bodyPr>
            <a:normAutofit fontScale="92500" lnSpcReduction="10000"/>
          </a:bodyPr>
          <a:lstStyle/>
          <a:p>
            <a:r>
              <a:rPr lang="en-AU" dirty="0"/>
              <a:t>Functional errors</a:t>
            </a:r>
          </a:p>
          <a:p>
            <a:r>
              <a:rPr lang="en-AU" dirty="0"/>
              <a:t>Performance errors</a:t>
            </a:r>
          </a:p>
          <a:p>
            <a:r>
              <a:rPr lang="en-AU" dirty="0"/>
              <a:t>Deadlock</a:t>
            </a:r>
          </a:p>
          <a:p>
            <a:r>
              <a:rPr lang="en-AU" dirty="0"/>
              <a:t>Race conditions</a:t>
            </a:r>
          </a:p>
          <a:p>
            <a:r>
              <a:rPr lang="en-AU" dirty="0"/>
              <a:t>Boundary errors</a:t>
            </a:r>
          </a:p>
          <a:p>
            <a:r>
              <a:rPr lang="en-AU" dirty="0"/>
              <a:t>Buffer overflow</a:t>
            </a:r>
          </a:p>
          <a:p>
            <a:r>
              <a:rPr lang="en-AU" dirty="0"/>
              <a:t>Integration errors</a:t>
            </a:r>
          </a:p>
          <a:p>
            <a:r>
              <a:rPr lang="en-AU" dirty="0"/>
              <a:t>Usability errors</a:t>
            </a:r>
          </a:p>
          <a:p>
            <a:r>
              <a:rPr lang="en-AU" dirty="0"/>
              <a:t>Robustness errors</a:t>
            </a:r>
          </a:p>
          <a:p>
            <a:r>
              <a:rPr lang="en-AU" dirty="0"/>
              <a:t>Load errors</a:t>
            </a:r>
          </a:p>
        </p:txBody>
      </p:sp>
      <p:sp>
        <p:nvSpPr>
          <p:cNvPr id="3" name="Footer Placeholder 2">
            <a:extLst>
              <a:ext uri="{FF2B5EF4-FFF2-40B4-BE49-F238E27FC236}">
                <a16:creationId xmlns:a16="http://schemas.microsoft.com/office/drawing/2014/main" id="{CFE4A032-CCB4-EB66-16D9-E6AE51F594F8}"/>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90A88815-E42B-4E84-BCB7-68B7445A7541}"/>
              </a:ext>
            </a:extLst>
          </p:cNvPr>
          <p:cNvSpPr>
            <a:spLocks noGrp="1"/>
          </p:cNvSpPr>
          <p:nvPr>
            <p:ph type="sldNum" sz="quarter" idx="12"/>
          </p:nvPr>
        </p:nvSpPr>
        <p:spPr/>
        <p:txBody>
          <a:bodyPr/>
          <a:lstStyle/>
          <a:p>
            <a:fld id="{10A01DC5-1685-4615-8240-15192985C6A2}" type="slidenum">
              <a:rPr lang="en-AU" smtClean="0"/>
              <a:pPr/>
              <a:t>59</a:t>
            </a:fld>
            <a:endParaRPr lang="en-AU"/>
          </a:p>
        </p:txBody>
      </p:sp>
      <p:sp>
        <p:nvSpPr>
          <p:cNvPr id="5" name="Text Placeholder 4">
            <a:extLst>
              <a:ext uri="{FF2B5EF4-FFF2-40B4-BE49-F238E27FC236}">
                <a16:creationId xmlns:a16="http://schemas.microsoft.com/office/drawing/2014/main" id="{E38BBA37-C579-63B4-1F20-6F395DD71506}"/>
              </a:ext>
            </a:extLst>
          </p:cNvPr>
          <p:cNvSpPr>
            <a:spLocks noGrp="1"/>
          </p:cNvSpPr>
          <p:nvPr>
            <p:ph type="body" sz="quarter" idx="13"/>
          </p:nvPr>
        </p:nvSpPr>
        <p:spPr/>
        <p:txBody>
          <a:bodyPr/>
          <a:lstStyle/>
          <a:p>
            <a:r>
              <a:rPr lang="en-US" dirty="0"/>
              <a:t>Software Errors</a:t>
            </a:r>
            <a:endParaRPr lang="en-AU" dirty="0"/>
          </a:p>
        </p:txBody>
      </p:sp>
      <p:sp>
        <p:nvSpPr>
          <p:cNvPr id="6" name="Content Placeholder 1">
            <a:extLst>
              <a:ext uri="{FF2B5EF4-FFF2-40B4-BE49-F238E27FC236}">
                <a16:creationId xmlns:a16="http://schemas.microsoft.com/office/drawing/2014/main" id="{9F10C215-E45E-EED6-D85A-828319FF0CFE}"/>
              </a:ext>
            </a:extLst>
          </p:cNvPr>
          <p:cNvSpPr txBox="1">
            <a:spLocks/>
          </p:cNvSpPr>
          <p:nvPr/>
        </p:nvSpPr>
        <p:spPr>
          <a:xfrm>
            <a:off x="4553894" y="881149"/>
            <a:ext cx="4248000" cy="3777361"/>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AU" dirty="0"/>
          </a:p>
        </p:txBody>
      </p:sp>
      <p:sp>
        <p:nvSpPr>
          <p:cNvPr id="8" name="Content Placeholder 1">
            <a:extLst>
              <a:ext uri="{FF2B5EF4-FFF2-40B4-BE49-F238E27FC236}">
                <a16:creationId xmlns:a16="http://schemas.microsoft.com/office/drawing/2014/main" id="{5970CD55-C85C-F5F4-3A53-ED382D3C590D}"/>
              </a:ext>
            </a:extLst>
          </p:cNvPr>
          <p:cNvSpPr txBox="1">
            <a:spLocks/>
          </p:cNvSpPr>
          <p:nvPr/>
        </p:nvSpPr>
        <p:spPr>
          <a:xfrm>
            <a:off x="4574497" y="881149"/>
            <a:ext cx="4248000" cy="3777361"/>
          </a:xfrm>
          <a:prstGeom prst="rect">
            <a:avLst/>
          </a:prstGeom>
        </p:spPr>
        <p:txBody>
          <a:bodyPr vert="horz" lIns="0" tIns="0" rIns="0" bIns="0" rtlCol="0">
            <a:normAutofit fontScale="92500"/>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t>Design defects</a:t>
            </a:r>
          </a:p>
          <a:p>
            <a:r>
              <a:rPr lang="en-AU" dirty="0"/>
              <a:t>Versioning and configuration errors</a:t>
            </a:r>
          </a:p>
          <a:p>
            <a:r>
              <a:rPr lang="en-AU" dirty="0"/>
              <a:t>Hardware errors</a:t>
            </a:r>
          </a:p>
          <a:p>
            <a:r>
              <a:rPr lang="en-AU" dirty="0"/>
              <a:t>State management errors</a:t>
            </a:r>
          </a:p>
          <a:p>
            <a:r>
              <a:rPr lang="en-AU" dirty="0"/>
              <a:t>Metadata errors</a:t>
            </a:r>
          </a:p>
          <a:p>
            <a:r>
              <a:rPr lang="en-AU" dirty="0"/>
              <a:t>Error-handling errors</a:t>
            </a:r>
          </a:p>
          <a:p>
            <a:r>
              <a:rPr lang="en-AU" dirty="0"/>
              <a:t>User interface errors</a:t>
            </a:r>
          </a:p>
          <a:p>
            <a:r>
              <a:rPr lang="en-AU" dirty="0"/>
              <a:t>API usage errors</a:t>
            </a:r>
          </a:p>
          <a:p>
            <a:r>
              <a:rPr lang="en-AU" dirty="0"/>
              <a:t>…</a:t>
            </a:r>
          </a:p>
        </p:txBody>
      </p:sp>
      <p:pic>
        <p:nvPicPr>
          <p:cNvPr id="9" name="Picture 8" descr="Text&#10;&#10;Description automatically generated">
            <a:extLst>
              <a:ext uri="{FF2B5EF4-FFF2-40B4-BE49-F238E27FC236}">
                <a16:creationId xmlns:a16="http://schemas.microsoft.com/office/drawing/2014/main" id="{44EC536C-4367-4148-BA9F-2C54563F13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974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A4313A-6858-7BCB-F36A-C7C3AE604D3D}"/>
              </a:ext>
            </a:extLst>
          </p:cNvPr>
          <p:cNvSpPr>
            <a:spLocks noGrp="1"/>
          </p:cNvSpPr>
          <p:nvPr>
            <p:ph idx="1"/>
          </p:nvPr>
        </p:nvSpPr>
        <p:spPr>
          <a:xfrm>
            <a:off x="324000" y="1008894"/>
            <a:ext cx="8460000" cy="3777361"/>
          </a:xfrm>
        </p:spPr>
        <p:txBody>
          <a:bodyPr>
            <a:normAutofit fontScale="62500" lnSpcReduction="20000"/>
          </a:bodyPr>
          <a:lstStyle/>
          <a:p>
            <a:pPr defTabSz="289580">
              <a:spcBef>
                <a:spcPts val="1477"/>
              </a:spcBef>
              <a:defRPr sz="2256"/>
            </a:pPr>
            <a:r>
              <a:rPr lang="en-AU" b="1" i="1" dirty="0"/>
              <a:t>Functional testing</a:t>
            </a:r>
            <a:br>
              <a:rPr lang="en-AU" i="1" dirty="0"/>
            </a:br>
            <a:r>
              <a:rPr lang="en-AU" dirty="0"/>
              <a:t>Test the functionality of the overall system. The goals of functional testing are to discover as many bugs as possible in the implementation of the system and to provide convincing evidence that the system is fit for its intended purpose.	</a:t>
            </a:r>
          </a:p>
          <a:p>
            <a:pPr defTabSz="289580">
              <a:spcBef>
                <a:spcPts val="1477"/>
              </a:spcBef>
              <a:defRPr sz="2256"/>
            </a:pPr>
            <a:r>
              <a:rPr lang="en-AU" b="1" i="1" dirty="0"/>
              <a:t>User testing</a:t>
            </a:r>
            <a:br>
              <a:rPr lang="en-AU" b="1" i="1" dirty="0"/>
            </a:br>
            <a:r>
              <a:rPr lang="en-AU" dirty="0"/>
              <a:t>Test that the software product is useful to and usable by end-users. You need to show that the features of the system help users do what they want to do with the software. You should also show that users understand how to access the software’s features and can use these features effectively.</a:t>
            </a:r>
          </a:p>
          <a:p>
            <a:pPr defTabSz="289580">
              <a:spcBef>
                <a:spcPts val="1477"/>
              </a:spcBef>
              <a:defRPr sz="2256"/>
            </a:pPr>
            <a:r>
              <a:rPr lang="en-AU" b="1" i="1" dirty="0"/>
              <a:t>Performance and load testing</a:t>
            </a:r>
            <a:br>
              <a:rPr lang="en-AU" dirty="0"/>
            </a:br>
            <a:r>
              <a:rPr lang="en-AU" dirty="0"/>
              <a:t>Test that the software works quickly and can handle the expected load placed on the system by its users. You need to show that the response and processing time of your system is acceptable to end-users. You also need to demonstrate that your system can handle different loads and scales gracefully as the load on the software increases.</a:t>
            </a:r>
          </a:p>
          <a:p>
            <a:pPr defTabSz="289580">
              <a:spcBef>
                <a:spcPts val="1477"/>
              </a:spcBef>
              <a:defRPr sz="2256"/>
            </a:pPr>
            <a:r>
              <a:rPr lang="en-AU" b="1" i="1" dirty="0"/>
              <a:t>Security testing</a:t>
            </a:r>
            <a:br>
              <a:rPr lang="en-AU" b="1" i="1" dirty="0"/>
            </a:br>
            <a:r>
              <a:rPr lang="en-AU" dirty="0"/>
              <a:t>Test that the software maintains its integrity and can protect user information from theft and damage.</a:t>
            </a:r>
          </a:p>
        </p:txBody>
      </p:sp>
      <p:sp>
        <p:nvSpPr>
          <p:cNvPr id="3" name="Slide Number Placeholder 2">
            <a:extLst>
              <a:ext uri="{FF2B5EF4-FFF2-40B4-BE49-F238E27FC236}">
                <a16:creationId xmlns:a16="http://schemas.microsoft.com/office/drawing/2014/main" id="{87342E83-D831-D240-3BA4-AD972EEC3C5E}"/>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4" name="Footer Placeholder 3">
            <a:extLst>
              <a:ext uri="{FF2B5EF4-FFF2-40B4-BE49-F238E27FC236}">
                <a16:creationId xmlns:a16="http://schemas.microsoft.com/office/drawing/2014/main" id="{623075AD-6C8D-89C8-C47E-DF9D36D151EF}"/>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6" name="Text Placeholder 5">
            <a:extLst>
              <a:ext uri="{FF2B5EF4-FFF2-40B4-BE49-F238E27FC236}">
                <a16:creationId xmlns:a16="http://schemas.microsoft.com/office/drawing/2014/main" id="{F6DD1DDC-A48B-6F42-1482-4E90D8F713EF}"/>
              </a:ext>
            </a:extLst>
          </p:cNvPr>
          <p:cNvSpPr>
            <a:spLocks noGrp="1"/>
          </p:cNvSpPr>
          <p:nvPr>
            <p:ph type="body" sz="quarter" idx="13"/>
          </p:nvPr>
        </p:nvSpPr>
        <p:spPr/>
        <p:txBody>
          <a:bodyPr/>
          <a:lstStyle/>
          <a:p>
            <a:r>
              <a:rPr lang="en-AU" dirty="0"/>
              <a:t>Types of testing</a:t>
            </a:r>
          </a:p>
        </p:txBody>
      </p:sp>
      <p:pic>
        <p:nvPicPr>
          <p:cNvPr id="7" name="Picture 6" descr="A picture containing text, stationary, colorful&#10;&#10;Description automatically generated">
            <a:extLst>
              <a:ext uri="{FF2B5EF4-FFF2-40B4-BE49-F238E27FC236}">
                <a16:creationId xmlns:a16="http://schemas.microsoft.com/office/drawing/2014/main" id="{584C9EC7-DD26-B61F-5AB1-E406A99C588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0304-CDF2-2B8F-D492-5B40AB646251}"/>
              </a:ext>
            </a:extLst>
          </p:cNvPr>
          <p:cNvSpPr>
            <a:spLocks noGrp="1"/>
          </p:cNvSpPr>
          <p:nvPr>
            <p:ph type="title"/>
          </p:nvPr>
        </p:nvSpPr>
        <p:spPr/>
        <p:txBody>
          <a:bodyPr/>
          <a:lstStyle/>
          <a:p>
            <a:r>
              <a:rPr lang="en-AU" dirty="0"/>
              <a:t>Why should we test?</a:t>
            </a:r>
            <a:br>
              <a:rPr lang="en-AU" dirty="0"/>
            </a:br>
            <a:r>
              <a:rPr lang="en-AU" dirty="0"/>
              <a:t>(What does testing help us achieve?)</a:t>
            </a:r>
          </a:p>
        </p:txBody>
      </p:sp>
      <p:sp>
        <p:nvSpPr>
          <p:cNvPr id="4" name="Slide Number Placeholder 3">
            <a:extLst>
              <a:ext uri="{FF2B5EF4-FFF2-40B4-BE49-F238E27FC236}">
                <a16:creationId xmlns:a16="http://schemas.microsoft.com/office/drawing/2014/main" id="{88DD27D5-BA08-D185-D2C3-193EA5543BDB}"/>
              </a:ext>
            </a:extLst>
          </p:cNvPr>
          <p:cNvSpPr>
            <a:spLocks noGrp="1"/>
          </p:cNvSpPr>
          <p:nvPr>
            <p:ph type="sldNum" sz="quarter" idx="12"/>
          </p:nvPr>
        </p:nvSpPr>
        <p:spPr/>
        <p:txBody>
          <a:bodyPr/>
          <a:lstStyle/>
          <a:p>
            <a:fld id="{97BF2E21-1858-3E4E-BBFF-D40A8D2F2DFF}" type="slidenum">
              <a:rPr lang="en-US" smtClean="0"/>
              <a:t>60</a:t>
            </a:fld>
            <a:endParaRPr lang="en-US"/>
          </a:p>
        </p:txBody>
      </p:sp>
      <p:sp>
        <p:nvSpPr>
          <p:cNvPr id="5" name="Footer Placeholder 4">
            <a:extLst>
              <a:ext uri="{FF2B5EF4-FFF2-40B4-BE49-F238E27FC236}">
                <a16:creationId xmlns:a16="http://schemas.microsoft.com/office/drawing/2014/main" id="{8DCF3BFA-65A3-84B5-6718-C2E8C2529EF3}"/>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706688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0333415-6AC7-ED4E-BB53-F5F394295F30}"/>
              </a:ext>
            </a:extLst>
          </p:cNvPr>
          <p:cNvSpPr>
            <a:spLocks noGrp="1"/>
          </p:cNvSpPr>
          <p:nvPr>
            <p:ph idx="1"/>
          </p:nvPr>
        </p:nvSpPr>
        <p:spPr/>
        <p:txBody>
          <a:bodyPr>
            <a:normAutofit fontScale="85000" lnSpcReduction="10000"/>
          </a:bodyPr>
          <a:lstStyle/>
          <a:p>
            <a:endParaRPr lang="en-US" dirty="0"/>
          </a:p>
          <a:p>
            <a:r>
              <a:rPr lang="en-US" dirty="0"/>
              <a:t>[Low bar] Ensure that our software meets requirements, is correct, etc.</a:t>
            </a:r>
          </a:p>
          <a:p>
            <a:r>
              <a:rPr lang="en-US" dirty="0"/>
              <a:t>Preventing bugs or quality degradations from being accidentally introduced in the future</a:t>
            </a:r>
          </a:p>
          <a:p>
            <a:r>
              <a:rPr lang="en-US" dirty="0"/>
              <a:t>Helps uncover unexpected behaviors that can’t be identified by reading source code</a:t>
            </a:r>
          </a:p>
          <a:p>
            <a:r>
              <a:rPr lang="en-US" dirty="0"/>
              <a:t>Increased confidence in changes (“will I break the internet with this commit?”)</a:t>
            </a:r>
          </a:p>
          <a:p>
            <a:r>
              <a:rPr lang="en-US" dirty="0"/>
              <a:t>Bridges the gap between a declarative view of the system (i.e., requirements) and an imperative view (i.e., implementation) by means of redundancy.</a:t>
            </a:r>
          </a:p>
          <a:p>
            <a:r>
              <a:rPr lang="en-US" dirty="0"/>
              <a:t>Tests are executable documentation; increases code maintainability</a:t>
            </a:r>
          </a:p>
          <a:p>
            <a:r>
              <a:rPr lang="en-US" dirty="0"/>
              <a:t>Forces writing testable code &lt;-&gt; checks software design</a:t>
            </a:r>
          </a:p>
          <a:p>
            <a:endParaRPr lang="en-US" dirty="0"/>
          </a:p>
        </p:txBody>
      </p:sp>
      <p:sp>
        <p:nvSpPr>
          <p:cNvPr id="2" name="Text Placeholder 1">
            <a:extLst>
              <a:ext uri="{FF2B5EF4-FFF2-40B4-BE49-F238E27FC236}">
                <a16:creationId xmlns:a16="http://schemas.microsoft.com/office/drawing/2014/main" id="{641C3B34-8A36-FD19-A6DF-208D656D0007}"/>
              </a:ext>
            </a:extLst>
          </p:cNvPr>
          <p:cNvSpPr>
            <a:spLocks noGrp="1"/>
          </p:cNvSpPr>
          <p:nvPr>
            <p:ph type="body" sz="quarter" idx="13"/>
          </p:nvPr>
        </p:nvSpPr>
        <p:spPr/>
        <p:txBody>
          <a:bodyPr/>
          <a:lstStyle/>
          <a:p>
            <a:r>
              <a:rPr lang="en-US" dirty="0"/>
              <a:t>Value of Testing</a:t>
            </a:r>
            <a:endParaRPr lang="en-AU" dirty="0"/>
          </a:p>
        </p:txBody>
      </p:sp>
      <p:sp>
        <p:nvSpPr>
          <p:cNvPr id="3" name="Slide Number Placeholder 2">
            <a:extLst>
              <a:ext uri="{FF2B5EF4-FFF2-40B4-BE49-F238E27FC236}">
                <a16:creationId xmlns:a16="http://schemas.microsoft.com/office/drawing/2014/main" id="{BE23E6F1-F9A2-D6BA-AFF6-76368A3B36BD}"/>
              </a:ext>
            </a:extLst>
          </p:cNvPr>
          <p:cNvSpPr>
            <a:spLocks noGrp="1"/>
          </p:cNvSpPr>
          <p:nvPr>
            <p:ph type="sldNum" sz="quarter" idx="12"/>
          </p:nvPr>
        </p:nvSpPr>
        <p:spPr/>
        <p:txBody>
          <a:bodyPr/>
          <a:lstStyle/>
          <a:p>
            <a:fld id="{10A01DC5-1685-4615-8240-15192985C6A2}" type="slidenum">
              <a:rPr lang="en-AU" smtClean="0"/>
              <a:pPr/>
              <a:t>61</a:t>
            </a:fld>
            <a:endParaRPr lang="en-AU"/>
          </a:p>
        </p:txBody>
      </p:sp>
      <p:sp>
        <p:nvSpPr>
          <p:cNvPr id="6" name="Footer Placeholder 5">
            <a:extLst>
              <a:ext uri="{FF2B5EF4-FFF2-40B4-BE49-F238E27FC236}">
                <a16:creationId xmlns:a16="http://schemas.microsoft.com/office/drawing/2014/main" id="{E8336FFA-D323-6F02-4BB5-D7EBAD82A59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600E6A49-5206-8F57-39A8-07EFB8D598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6034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64495-1923-2ADF-C598-0F3345C3561F}"/>
              </a:ext>
            </a:extLst>
          </p:cNvPr>
          <p:cNvSpPr>
            <a:spLocks noGrp="1"/>
          </p:cNvSpPr>
          <p:nvPr>
            <p:ph type="title"/>
          </p:nvPr>
        </p:nvSpPr>
        <p:spPr/>
        <p:txBody>
          <a:bodyPr/>
          <a:lstStyle/>
          <a:p>
            <a:r>
              <a:rPr lang="en-AU" dirty="0"/>
              <a:t>What are the limitations of testing?</a:t>
            </a:r>
            <a:br>
              <a:rPr lang="en-AU" dirty="0"/>
            </a:br>
            <a:r>
              <a:rPr lang="en-AU" dirty="0"/>
              <a:t>(What does testing not achieve?)</a:t>
            </a:r>
          </a:p>
        </p:txBody>
      </p:sp>
      <p:sp>
        <p:nvSpPr>
          <p:cNvPr id="4" name="Slide Number Placeholder 3">
            <a:extLst>
              <a:ext uri="{FF2B5EF4-FFF2-40B4-BE49-F238E27FC236}">
                <a16:creationId xmlns:a16="http://schemas.microsoft.com/office/drawing/2014/main" id="{745DDFD9-6738-6588-B323-CEDBB3291AD6}"/>
              </a:ext>
            </a:extLst>
          </p:cNvPr>
          <p:cNvSpPr>
            <a:spLocks noGrp="1"/>
          </p:cNvSpPr>
          <p:nvPr>
            <p:ph type="sldNum" sz="quarter" idx="12"/>
          </p:nvPr>
        </p:nvSpPr>
        <p:spPr/>
        <p:txBody>
          <a:bodyPr/>
          <a:lstStyle/>
          <a:p>
            <a:fld id="{10A01DC5-1685-4615-8240-15192985C6A2}" type="slidenum">
              <a:rPr lang="en-AU" smtClean="0"/>
              <a:pPr/>
              <a:t>62</a:t>
            </a:fld>
            <a:endParaRPr lang="en-AU"/>
          </a:p>
        </p:txBody>
      </p:sp>
      <p:sp>
        <p:nvSpPr>
          <p:cNvPr id="3" name="Footer Placeholder 2">
            <a:extLst>
              <a:ext uri="{FF2B5EF4-FFF2-40B4-BE49-F238E27FC236}">
                <a16:creationId xmlns:a16="http://schemas.microsoft.com/office/drawing/2014/main" id="{6BA04C48-A522-097B-8985-816D44831F81}"/>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40125532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60C277E-DA3B-8698-73BD-18F3815D5123}"/>
              </a:ext>
            </a:extLst>
          </p:cNvPr>
          <p:cNvSpPr>
            <a:spLocks noGrp="1"/>
          </p:cNvSpPr>
          <p:nvPr>
            <p:ph idx="1"/>
          </p:nvPr>
        </p:nvSpPr>
        <p:spPr/>
        <p:txBody>
          <a:bodyPr>
            <a:normAutofit lnSpcReduction="10000"/>
          </a:bodyPr>
          <a:lstStyle/>
          <a:p>
            <a:pPr marL="0" indent="0">
              <a:buNone/>
            </a:pPr>
            <a:r>
              <a:rPr lang="en-AU" dirty="0"/>
              <a:t>"Testing shows the presence,  not the absence of bugs.”</a:t>
            </a:r>
          </a:p>
          <a:p>
            <a:pPr marL="0" indent="0">
              <a:buNone/>
            </a:pPr>
            <a:r>
              <a:rPr lang="en-AU" dirty="0"/>
              <a:t>							 -</a:t>
            </a:r>
            <a:r>
              <a:rPr lang="en-AU" dirty="0" err="1"/>
              <a:t>Edsger</a:t>
            </a:r>
            <a:r>
              <a:rPr lang="en-AU" dirty="0"/>
              <a:t> W. Dijkstra </a:t>
            </a:r>
          </a:p>
          <a:p>
            <a:r>
              <a:rPr lang="en-AU" dirty="0"/>
              <a:t>Testing doesn’t really give any formal assurances</a:t>
            </a:r>
          </a:p>
          <a:p>
            <a:r>
              <a:rPr lang="en-AU" dirty="0"/>
              <a:t>Writing tests is hard, time consuming</a:t>
            </a:r>
          </a:p>
          <a:p>
            <a:r>
              <a:rPr lang="en-AU" dirty="0"/>
              <a:t>Knowing if your tests are good enough is not obvious</a:t>
            </a:r>
          </a:p>
          <a:p>
            <a:r>
              <a:rPr lang="en-AU" dirty="0"/>
              <a:t>Executing tests can be expensive, especially as software complexity and configuration space grows</a:t>
            </a:r>
          </a:p>
          <a:p>
            <a:pPr lvl="1"/>
            <a:r>
              <a:rPr lang="en-AU" dirty="0"/>
              <a:t>Full test suite for a single large app can take several days to run</a:t>
            </a:r>
          </a:p>
          <a:p>
            <a:r>
              <a:rPr lang="en-AU" dirty="0"/>
              <a:t>Halting Problem</a:t>
            </a:r>
          </a:p>
          <a:p>
            <a:endParaRPr lang="en-AU" dirty="0"/>
          </a:p>
          <a:p>
            <a:endParaRPr lang="en-AU" dirty="0"/>
          </a:p>
          <a:p>
            <a:endParaRPr lang="en-AU" dirty="0"/>
          </a:p>
          <a:p>
            <a:endParaRPr lang="en-AU" dirty="0"/>
          </a:p>
          <a:p>
            <a:endParaRPr lang="en-AU" dirty="0"/>
          </a:p>
          <a:p>
            <a:endParaRPr lang="en-AU" dirty="0"/>
          </a:p>
        </p:txBody>
      </p:sp>
      <p:sp>
        <p:nvSpPr>
          <p:cNvPr id="5" name="Footer Placeholder 4">
            <a:extLst>
              <a:ext uri="{FF2B5EF4-FFF2-40B4-BE49-F238E27FC236}">
                <a16:creationId xmlns:a16="http://schemas.microsoft.com/office/drawing/2014/main" id="{79D42AF2-5284-4978-F480-38A3A36DAD8E}"/>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57945926-3D33-F700-29CA-A33691DD3E85}"/>
              </a:ext>
            </a:extLst>
          </p:cNvPr>
          <p:cNvSpPr>
            <a:spLocks noGrp="1"/>
          </p:cNvSpPr>
          <p:nvPr>
            <p:ph type="sldNum" sz="quarter" idx="12"/>
          </p:nvPr>
        </p:nvSpPr>
        <p:spPr/>
        <p:txBody>
          <a:bodyPr/>
          <a:lstStyle/>
          <a:p>
            <a:fld id="{97BF2E21-1858-3E4E-BBFF-D40A8D2F2DFF}" type="slidenum">
              <a:rPr lang="en-US" smtClean="0"/>
              <a:t>63</a:t>
            </a:fld>
            <a:endParaRPr lang="en-US"/>
          </a:p>
        </p:txBody>
      </p:sp>
      <p:sp>
        <p:nvSpPr>
          <p:cNvPr id="7" name="Text Placeholder 6">
            <a:extLst>
              <a:ext uri="{FF2B5EF4-FFF2-40B4-BE49-F238E27FC236}">
                <a16:creationId xmlns:a16="http://schemas.microsoft.com/office/drawing/2014/main" id="{37018851-6C97-0D20-F903-BC551B32B84A}"/>
              </a:ext>
            </a:extLst>
          </p:cNvPr>
          <p:cNvSpPr>
            <a:spLocks noGrp="1"/>
          </p:cNvSpPr>
          <p:nvPr>
            <p:ph type="body" sz="quarter" idx="13"/>
          </p:nvPr>
        </p:nvSpPr>
        <p:spPr/>
        <p:txBody>
          <a:bodyPr/>
          <a:lstStyle/>
          <a:p>
            <a:r>
              <a:rPr lang="en-US" dirty="0"/>
              <a:t>Limitations of Testing</a:t>
            </a:r>
            <a:endParaRPr lang="en-AU" dirty="0"/>
          </a:p>
        </p:txBody>
      </p:sp>
      <p:pic>
        <p:nvPicPr>
          <p:cNvPr id="8" name="Picture 7" descr="Text&#10;&#10;Description automatically generated">
            <a:extLst>
              <a:ext uri="{FF2B5EF4-FFF2-40B4-BE49-F238E27FC236}">
                <a16:creationId xmlns:a16="http://schemas.microsoft.com/office/drawing/2014/main" id="{8B96B533-000E-AF50-D5CE-3E436536A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55099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0E193E-37EB-1294-F764-581BD6D860CB}"/>
              </a:ext>
            </a:extLst>
          </p:cNvPr>
          <p:cNvSpPr>
            <a:spLocks noGrp="1"/>
          </p:cNvSpPr>
          <p:nvPr>
            <p:ph type="title"/>
          </p:nvPr>
        </p:nvSpPr>
        <p:spPr/>
        <p:txBody>
          <a:bodyPr/>
          <a:lstStyle/>
          <a:p>
            <a:r>
              <a:rPr lang="en-AU" dirty="0"/>
              <a:t>When should we test?</a:t>
            </a:r>
            <a:br>
              <a:rPr lang="en-AU" dirty="0"/>
            </a:br>
            <a:r>
              <a:rPr lang="en-AU" dirty="0"/>
              <a:t>(And where should we run the tests?)</a:t>
            </a:r>
          </a:p>
        </p:txBody>
      </p:sp>
      <p:sp>
        <p:nvSpPr>
          <p:cNvPr id="4" name="Slide Number Placeholder 3">
            <a:extLst>
              <a:ext uri="{FF2B5EF4-FFF2-40B4-BE49-F238E27FC236}">
                <a16:creationId xmlns:a16="http://schemas.microsoft.com/office/drawing/2014/main" id="{65E33E62-EA27-2791-066E-3A28D412BA14}"/>
              </a:ext>
            </a:extLst>
          </p:cNvPr>
          <p:cNvSpPr>
            <a:spLocks noGrp="1"/>
          </p:cNvSpPr>
          <p:nvPr>
            <p:ph type="sldNum" sz="quarter" idx="12"/>
          </p:nvPr>
        </p:nvSpPr>
        <p:spPr/>
        <p:txBody>
          <a:bodyPr/>
          <a:lstStyle/>
          <a:p>
            <a:fld id="{10A01DC5-1685-4615-8240-15192985C6A2}" type="slidenum">
              <a:rPr lang="en-AU" smtClean="0"/>
              <a:pPr/>
              <a:t>64</a:t>
            </a:fld>
            <a:endParaRPr lang="en-AU"/>
          </a:p>
        </p:txBody>
      </p:sp>
      <p:sp>
        <p:nvSpPr>
          <p:cNvPr id="3" name="Footer Placeholder 2">
            <a:extLst>
              <a:ext uri="{FF2B5EF4-FFF2-40B4-BE49-F238E27FC236}">
                <a16:creationId xmlns:a16="http://schemas.microsoft.com/office/drawing/2014/main" id="{1D6ED9FC-7582-09B1-B30D-C283058D05D3}"/>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27024345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D4764DA-0096-3D4A-AD34-D5040DBBA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856" y="1794183"/>
            <a:ext cx="4990289" cy="155513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5A713B1-4C28-EA3C-2F77-405AF9C42E3F}"/>
              </a:ext>
            </a:extLst>
          </p:cNvPr>
          <p:cNvSpPr>
            <a:spLocks noGrp="1"/>
          </p:cNvSpPr>
          <p:nvPr>
            <p:ph type="sldNum" sz="quarter" idx="12"/>
          </p:nvPr>
        </p:nvSpPr>
        <p:spPr/>
        <p:txBody>
          <a:bodyPr/>
          <a:lstStyle/>
          <a:p>
            <a:fld id="{10A01DC5-1685-4615-8240-15192985C6A2}" type="slidenum">
              <a:rPr lang="en-AU" smtClean="0"/>
              <a:pPr/>
              <a:t>65</a:t>
            </a:fld>
            <a:endParaRPr lang="en-AU"/>
          </a:p>
        </p:txBody>
      </p:sp>
      <p:sp>
        <p:nvSpPr>
          <p:cNvPr id="6" name="Footer Placeholder 5">
            <a:extLst>
              <a:ext uri="{FF2B5EF4-FFF2-40B4-BE49-F238E27FC236}">
                <a16:creationId xmlns:a16="http://schemas.microsoft.com/office/drawing/2014/main" id="{615517A0-40E9-480F-76D5-69BF8FF092D9}"/>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91D6016B-5B0A-67B8-F6ED-26E2D1FE6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88005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Content Placeholder 2"/>
          <p:cNvSpPr>
            <a:spLocks noGrp="1"/>
          </p:cNvSpPr>
          <p:nvPr>
            <p:ph idx="1"/>
          </p:nvPr>
        </p:nvSpPr>
        <p:spPr/>
        <p:txBody>
          <a:bodyPr>
            <a:normAutofit fontScale="92500" lnSpcReduction="10000"/>
          </a:bodyPr>
          <a:lstStyle/>
          <a:p>
            <a:pPr>
              <a:defRPr/>
            </a:pPr>
            <a:r>
              <a:rPr dirty="0"/>
              <a:t>Tests first!</a:t>
            </a:r>
          </a:p>
          <a:p>
            <a:pPr>
              <a:defRPr/>
            </a:pPr>
            <a:r>
              <a:rPr dirty="0"/>
              <a:t>Popular agile technique</a:t>
            </a:r>
          </a:p>
          <a:p>
            <a:pPr>
              <a:defRPr/>
            </a:pPr>
            <a:r>
              <a:rPr dirty="0"/>
              <a:t>Write tests as </a:t>
            </a:r>
            <a:r>
              <a:rPr lang="en-US" dirty="0"/>
              <a:t> </a:t>
            </a:r>
            <a:r>
              <a:rPr dirty="0"/>
              <a:t>specifications before code</a:t>
            </a:r>
          </a:p>
          <a:p>
            <a:pPr>
              <a:defRPr/>
            </a:pPr>
            <a:r>
              <a:rPr dirty="0"/>
              <a:t>Never write code without </a:t>
            </a:r>
            <a:r>
              <a:rPr lang="en-US" dirty="0"/>
              <a:t> </a:t>
            </a:r>
            <a:r>
              <a:rPr dirty="0"/>
              <a:t>a failing test</a:t>
            </a:r>
          </a:p>
          <a:p>
            <a:pPr>
              <a:defRPr/>
            </a:pPr>
            <a:r>
              <a:rPr dirty="0"/>
              <a:t>Claims:</a:t>
            </a:r>
          </a:p>
          <a:p>
            <a:pPr lvl="1">
              <a:buFont typeface="Arial" charset="0"/>
              <a:buChar char="•"/>
              <a:defRPr/>
            </a:pPr>
            <a:r>
              <a:rPr lang="en-US" dirty="0"/>
              <a:t>Design approach toward testable design</a:t>
            </a:r>
          </a:p>
          <a:p>
            <a:pPr lvl="1">
              <a:buFont typeface="Arial" charset="0"/>
              <a:buChar char="•"/>
              <a:defRPr/>
            </a:pPr>
            <a:r>
              <a:rPr lang="en-US" dirty="0"/>
              <a:t>Think about interfaces first</a:t>
            </a:r>
          </a:p>
          <a:p>
            <a:pPr lvl="1">
              <a:buFont typeface="Arial" charset="0"/>
              <a:buChar char="•"/>
              <a:defRPr/>
            </a:pPr>
            <a:r>
              <a:rPr lang="en-US" dirty="0"/>
              <a:t>Avoid unneeded code</a:t>
            </a:r>
          </a:p>
          <a:p>
            <a:pPr lvl="1">
              <a:buFont typeface="Arial" charset="0"/>
              <a:buChar char="•"/>
              <a:defRPr/>
            </a:pPr>
            <a:r>
              <a:rPr lang="en-US" dirty="0"/>
              <a:t>Higher product quality </a:t>
            </a:r>
          </a:p>
          <a:p>
            <a:pPr lvl="1">
              <a:buFont typeface="Arial" charset="0"/>
              <a:buChar char="•"/>
              <a:defRPr/>
            </a:pPr>
            <a:r>
              <a:rPr lang="en-US" dirty="0"/>
              <a:t>Higher test suite quality</a:t>
            </a:r>
          </a:p>
          <a:p>
            <a:pPr lvl="1">
              <a:buFont typeface="Arial" charset="0"/>
              <a:buChar char="•"/>
              <a:defRPr/>
            </a:pPr>
            <a:r>
              <a:rPr lang="en-US" dirty="0"/>
              <a:t>Higher overall productivity</a:t>
            </a:r>
          </a:p>
        </p:txBody>
      </p:sp>
      <p:sp>
        <p:nvSpPr>
          <p:cNvPr id="2" name="Text Placeholder 1">
            <a:extLst>
              <a:ext uri="{FF2B5EF4-FFF2-40B4-BE49-F238E27FC236}">
                <a16:creationId xmlns:a16="http://schemas.microsoft.com/office/drawing/2014/main" id="{CA63B153-2F42-2D00-94DC-600569E272F5}"/>
              </a:ext>
            </a:extLst>
          </p:cNvPr>
          <p:cNvSpPr>
            <a:spLocks noGrp="1"/>
          </p:cNvSpPr>
          <p:nvPr>
            <p:ph type="body" sz="quarter" idx="13"/>
          </p:nvPr>
        </p:nvSpPr>
        <p:spPr/>
        <p:txBody>
          <a:bodyPr/>
          <a:lstStyle/>
          <a:p>
            <a:r>
              <a:rPr lang="en-AU" dirty="0">
                <a:latin typeface="Arial" charset="0"/>
                <a:cs typeface="Arial" charset="0"/>
              </a:rPr>
              <a:t>Test Driven Development (TDD)</a:t>
            </a:r>
            <a:endParaRPr lang="en-AU" dirty="0"/>
          </a:p>
        </p:txBody>
      </p:sp>
      <p:pic>
        <p:nvPicPr>
          <p:cNvPr id="3074" name="Picture 2">
            <a:extLst>
              <a:ext uri="{FF2B5EF4-FFF2-40B4-BE49-F238E27FC236}">
                <a16:creationId xmlns:a16="http://schemas.microsoft.com/office/drawing/2014/main" id="{5495BDB7-E1DD-BB41-BC7A-A3768B30F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991" y="2571750"/>
            <a:ext cx="3574914" cy="2098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480B3B4-6C9D-4027-51B1-583D9F85675F}"/>
              </a:ext>
            </a:extLst>
          </p:cNvPr>
          <p:cNvSpPr>
            <a:spLocks noGrp="1"/>
          </p:cNvSpPr>
          <p:nvPr>
            <p:ph type="sldNum" sz="quarter" idx="12"/>
          </p:nvPr>
        </p:nvSpPr>
        <p:spPr/>
        <p:txBody>
          <a:bodyPr/>
          <a:lstStyle/>
          <a:p>
            <a:fld id="{10A01DC5-1685-4615-8240-15192985C6A2}" type="slidenum">
              <a:rPr lang="en-AU" smtClean="0"/>
              <a:pPr/>
              <a:t>66</a:t>
            </a:fld>
            <a:endParaRPr lang="en-AU"/>
          </a:p>
        </p:txBody>
      </p:sp>
      <p:sp>
        <p:nvSpPr>
          <p:cNvPr id="4" name="Footer Placeholder 3">
            <a:extLst>
              <a:ext uri="{FF2B5EF4-FFF2-40B4-BE49-F238E27FC236}">
                <a16:creationId xmlns:a16="http://schemas.microsoft.com/office/drawing/2014/main" id="{0B9D4482-ED77-8D57-FF27-DFBC39D10373}"/>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5" name="Picture 4" descr="Text&#10;&#10;Description automatically generated">
            <a:extLst>
              <a:ext uri="{FF2B5EF4-FFF2-40B4-BE49-F238E27FC236}">
                <a16:creationId xmlns:a16="http://schemas.microsoft.com/office/drawing/2014/main" id="{8EEDA436-9EB7-DB47-B992-840F75653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934378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097FAE2-EF58-239A-D127-EEE79375FB23}"/>
              </a:ext>
            </a:extLst>
          </p:cNvPr>
          <p:cNvSpPr>
            <a:spLocks noGrp="1"/>
          </p:cNvSpPr>
          <p:nvPr>
            <p:ph type="body" sz="quarter" idx="13"/>
          </p:nvPr>
        </p:nvSpPr>
        <p:spPr/>
        <p:txBody>
          <a:bodyPr/>
          <a:lstStyle/>
          <a:p>
            <a:r>
              <a:rPr lang="en-US" dirty="0"/>
              <a:t>Common bar for contributions</a:t>
            </a:r>
            <a:endParaRPr lang="en-AU" dirty="0"/>
          </a:p>
        </p:txBody>
      </p:sp>
      <p:pic>
        <p:nvPicPr>
          <p:cNvPr id="5" name="Picture 4">
            <a:extLst>
              <a:ext uri="{FF2B5EF4-FFF2-40B4-BE49-F238E27FC236}">
                <a16:creationId xmlns:a16="http://schemas.microsoft.com/office/drawing/2014/main" id="{AA702C52-685D-7342-8BC9-D142412E7377}"/>
              </a:ext>
            </a:extLst>
          </p:cNvPr>
          <p:cNvPicPr>
            <a:picLocks noChangeAspect="1"/>
          </p:cNvPicPr>
          <p:nvPr/>
        </p:nvPicPr>
        <p:blipFill>
          <a:blip r:embed="rId2"/>
          <a:stretch>
            <a:fillRect/>
          </a:stretch>
        </p:blipFill>
        <p:spPr>
          <a:xfrm>
            <a:off x="1442126" y="1253566"/>
            <a:ext cx="4615793" cy="978948"/>
          </a:xfrm>
          <a:prstGeom prst="rect">
            <a:avLst/>
          </a:prstGeom>
        </p:spPr>
      </p:pic>
      <p:sp>
        <p:nvSpPr>
          <p:cNvPr id="6" name="TextBox 5">
            <a:extLst>
              <a:ext uri="{FF2B5EF4-FFF2-40B4-BE49-F238E27FC236}">
                <a16:creationId xmlns:a16="http://schemas.microsoft.com/office/drawing/2014/main" id="{6098D956-724F-4D41-BBDC-9974C77BB208}"/>
              </a:ext>
            </a:extLst>
          </p:cNvPr>
          <p:cNvSpPr txBox="1"/>
          <p:nvPr/>
        </p:nvSpPr>
        <p:spPr>
          <a:xfrm>
            <a:off x="1376775" y="1022733"/>
            <a:ext cx="925638" cy="300082"/>
          </a:xfrm>
          <a:prstGeom prst="rect">
            <a:avLst/>
          </a:prstGeom>
          <a:noFill/>
        </p:spPr>
        <p:txBody>
          <a:bodyPr wrap="none" rtlCol="0">
            <a:spAutoFit/>
          </a:bodyPr>
          <a:lstStyle/>
          <a:p>
            <a:r>
              <a:rPr lang="en-US" sz="1350" dirty="0">
                <a:solidFill>
                  <a:schemeClr val="accent1"/>
                </a:solidFill>
              </a:rPr>
              <a:t>Chromium</a:t>
            </a:r>
          </a:p>
        </p:txBody>
      </p:sp>
      <p:pic>
        <p:nvPicPr>
          <p:cNvPr id="7" name="Picture 6">
            <a:extLst>
              <a:ext uri="{FF2B5EF4-FFF2-40B4-BE49-F238E27FC236}">
                <a16:creationId xmlns:a16="http://schemas.microsoft.com/office/drawing/2014/main" id="{C1DAE621-3D5A-B94D-9B03-69B6843131CF}"/>
              </a:ext>
            </a:extLst>
          </p:cNvPr>
          <p:cNvPicPr>
            <a:picLocks noChangeAspect="1"/>
          </p:cNvPicPr>
          <p:nvPr/>
        </p:nvPicPr>
        <p:blipFill>
          <a:blip r:embed="rId3"/>
          <a:stretch>
            <a:fillRect/>
          </a:stretch>
        </p:blipFill>
        <p:spPr>
          <a:xfrm>
            <a:off x="4572000" y="2270137"/>
            <a:ext cx="3060121" cy="1054736"/>
          </a:xfrm>
          <a:prstGeom prst="rect">
            <a:avLst/>
          </a:prstGeom>
        </p:spPr>
      </p:pic>
      <p:sp>
        <p:nvSpPr>
          <p:cNvPr id="8" name="TextBox 7">
            <a:extLst>
              <a:ext uri="{FF2B5EF4-FFF2-40B4-BE49-F238E27FC236}">
                <a16:creationId xmlns:a16="http://schemas.microsoft.com/office/drawing/2014/main" id="{CB38F2CD-F84F-D64C-83BD-B3DB2F07D245}"/>
              </a:ext>
            </a:extLst>
          </p:cNvPr>
          <p:cNvSpPr txBox="1"/>
          <p:nvPr/>
        </p:nvSpPr>
        <p:spPr>
          <a:xfrm>
            <a:off x="7040796" y="2055883"/>
            <a:ext cx="661079" cy="300082"/>
          </a:xfrm>
          <a:prstGeom prst="rect">
            <a:avLst/>
          </a:prstGeom>
          <a:noFill/>
        </p:spPr>
        <p:txBody>
          <a:bodyPr wrap="none" rtlCol="0">
            <a:spAutoFit/>
          </a:bodyPr>
          <a:lstStyle/>
          <a:p>
            <a:pPr algn="r"/>
            <a:r>
              <a:rPr lang="en-US" sz="1350" dirty="0">
                <a:solidFill>
                  <a:schemeClr val="accent1"/>
                </a:solidFill>
              </a:rPr>
              <a:t>Firefox</a:t>
            </a:r>
          </a:p>
        </p:txBody>
      </p:sp>
      <p:pic>
        <p:nvPicPr>
          <p:cNvPr id="9" name="Picture 8">
            <a:extLst>
              <a:ext uri="{FF2B5EF4-FFF2-40B4-BE49-F238E27FC236}">
                <a16:creationId xmlns:a16="http://schemas.microsoft.com/office/drawing/2014/main" id="{CEB1077A-FC18-734C-A311-EA2046643FD8}"/>
              </a:ext>
            </a:extLst>
          </p:cNvPr>
          <p:cNvPicPr>
            <a:picLocks noChangeAspect="1"/>
          </p:cNvPicPr>
          <p:nvPr/>
        </p:nvPicPr>
        <p:blipFill>
          <a:blip r:embed="rId4"/>
          <a:stretch>
            <a:fillRect/>
          </a:stretch>
        </p:blipFill>
        <p:spPr>
          <a:xfrm>
            <a:off x="1376775" y="3370484"/>
            <a:ext cx="4067472" cy="1103534"/>
          </a:xfrm>
          <a:prstGeom prst="rect">
            <a:avLst/>
          </a:prstGeom>
        </p:spPr>
      </p:pic>
      <p:sp>
        <p:nvSpPr>
          <p:cNvPr id="10" name="TextBox 9">
            <a:extLst>
              <a:ext uri="{FF2B5EF4-FFF2-40B4-BE49-F238E27FC236}">
                <a16:creationId xmlns:a16="http://schemas.microsoft.com/office/drawing/2014/main" id="{41FE2EE3-CE83-E849-9143-63F8E72D8A7E}"/>
              </a:ext>
            </a:extLst>
          </p:cNvPr>
          <p:cNvSpPr txBox="1"/>
          <p:nvPr/>
        </p:nvSpPr>
        <p:spPr>
          <a:xfrm>
            <a:off x="1314318" y="3116845"/>
            <a:ext cx="676019" cy="300082"/>
          </a:xfrm>
          <a:prstGeom prst="rect">
            <a:avLst/>
          </a:prstGeom>
          <a:noFill/>
        </p:spPr>
        <p:txBody>
          <a:bodyPr wrap="none" rtlCol="0">
            <a:spAutoFit/>
          </a:bodyPr>
          <a:lstStyle/>
          <a:p>
            <a:r>
              <a:rPr lang="en-US" sz="1350" dirty="0">
                <a:solidFill>
                  <a:schemeClr val="accent1"/>
                </a:solidFill>
              </a:rPr>
              <a:t>Docker</a:t>
            </a:r>
          </a:p>
        </p:txBody>
      </p:sp>
      <p:pic>
        <p:nvPicPr>
          <p:cNvPr id="3" name="Picture 2" descr="Text&#10;&#10;Description automatically generated">
            <a:extLst>
              <a:ext uri="{FF2B5EF4-FFF2-40B4-BE49-F238E27FC236}">
                <a16:creationId xmlns:a16="http://schemas.microsoft.com/office/drawing/2014/main" id="{14B69B19-3C5F-3121-D96B-C2342F7B0E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12" name="Slide Number Placeholder 11">
            <a:extLst>
              <a:ext uri="{FF2B5EF4-FFF2-40B4-BE49-F238E27FC236}">
                <a16:creationId xmlns:a16="http://schemas.microsoft.com/office/drawing/2014/main" id="{67A31511-5A9A-1836-9ACD-FA75135F66FE}"/>
              </a:ext>
            </a:extLst>
          </p:cNvPr>
          <p:cNvSpPr>
            <a:spLocks noGrp="1"/>
          </p:cNvSpPr>
          <p:nvPr>
            <p:ph type="sldNum" sz="quarter" idx="12"/>
          </p:nvPr>
        </p:nvSpPr>
        <p:spPr/>
        <p:txBody>
          <a:bodyPr/>
          <a:lstStyle/>
          <a:p>
            <a:fld id="{10A01DC5-1685-4615-8240-15192985C6A2}" type="slidenum">
              <a:rPr lang="en-AU" smtClean="0"/>
              <a:pPr/>
              <a:t>67</a:t>
            </a:fld>
            <a:endParaRPr lang="en-AU"/>
          </a:p>
        </p:txBody>
      </p:sp>
      <p:sp>
        <p:nvSpPr>
          <p:cNvPr id="13" name="Footer Placeholder 12">
            <a:extLst>
              <a:ext uri="{FF2B5EF4-FFF2-40B4-BE49-F238E27FC236}">
                <a16:creationId xmlns:a16="http://schemas.microsoft.com/office/drawing/2014/main" id="{5634A3E1-1CF4-6E30-CDEF-B1A6023C4448}"/>
              </a:ext>
            </a:extLst>
          </p:cNvPr>
          <p:cNvSpPr>
            <a:spLocks noGrp="1"/>
          </p:cNvSpPr>
          <p:nvPr>
            <p:ph type="ftr" sz="quarter" idx="11"/>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530792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Usual model: </a:t>
            </a:r>
          </a:p>
          <a:p>
            <a:pPr lvl="1"/>
            <a:r>
              <a:rPr lang="en-US" dirty="0"/>
              <a:t>Introduce regression tests for bug fixes, etc.</a:t>
            </a:r>
          </a:p>
          <a:p>
            <a:pPr lvl="1"/>
            <a:r>
              <a:rPr lang="en-US" dirty="0"/>
              <a:t>Compare results as code evolves</a:t>
            </a:r>
          </a:p>
          <a:p>
            <a:pPr lvl="2"/>
            <a:r>
              <a:rPr lang="en-US" b="1" dirty="0"/>
              <a:t>Code1 </a:t>
            </a:r>
            <a:r>
              <a:rPr lang="en-US" dirty="0"/>
              <a:t>+ </a:t>
            </a:r>
            <a:r>
              <a:rPr lang="en-US" b="1" dirty="0" err="1"/>
              <a:t>TestSet</a:t>
            </a:r>
            <a:r>
              <a:rPr lang="en-US" dirty="0"/>
              <a:t> </a:t>
            </a:r>
            <a:r>
              <a:rPr lang="en-US" dirty="0">
                <a:sym typeface="Wingdings" pitchFamily="2" charset="2"/>
              </a:rPr>
              <a:t></a:t>
            </a:r>
            <a:r>
              <a:rPr lang="en-US" dirty="0"/>
              <a:t> </a:t>
            </a:r>
            <a:r>
              <a:rPr lang="en-US" b="1" dirty="0"/>
              <a:t>TestResults1</a:t>
            </a:r>
          </a:p>
          <a:p>
            <a:pPr lvl="2"/>
            <a:r>
              <a:rPr lang="en-US" b="1" dirty="0"/>
              <a:t>Code2</a:t>
            </a:r>
            <a:r>
              <a:rPr lang="en-US" dirty="0"/>
              <a:t> + </a:t>
            </a:r>
            <a:r>
              <a:rPr lang="en-US" b="1" dirty="0" err="1"/>
              <a:t>TestSet</a:t>
            </a:r>
            <a:r>
              <a:rPr lang="en-US" dirty="0"/>
              <a:t> </a:t>
            </a:r>
            <a:r>
              <a:rPr lang="en-US" dirty="0">
                <a:sym typeface="Wingdings" pitchFamily="2" charset="2"/>
              </a:rPr>
              <a:t></a:t>
            </a:r>
            <a:r>
              <a:rPr lang="en-US" dirty="0"/>
              <a:t> </a:t>
            </a:r>
            <a:r>
              <a:rPr lang="en-US" b="1" dirty="0"/>
              <a:t>TestResults2</a:t>
            </a:r>
          </a:p>
          <a:p>
            <a:pPr lvl="1"/>
            <a:r>
              <a:rPr lang="en-US" dirty="0"/>
              <a:t>As code evolves, compare </a:t>
            </a:r>
            <a:r>
              <a:rPr lang="en-US" b="1" dirty="0"/>
              <a:t>TestResults1</a:t>
            </a:r>
            <a:r>
              <a:rPr lang="en-US" dirty="0"/>
              <a:t> with </a:t>
            </a:r>
            <a:r>
              <a:rPr lang="en-US" b="1" dirty="0"/>
              <a:t>TestResults2</a:t>
            </a:r>
            <a:r>
              <a:rPr lang="en-US" dirty="0"/>
              <a:t>, etc.</a:t>
            </a:r>
          </a:p>
          <a:p>
            <a:r>
              <a:rPr lang="en-US" dirty="0"/>
              <a:t>Benefits:</a:t>
            </a:r>
          </a:p>
          <a:p>
            <a:pPr lvl="1"/>
            <a:r>
              <a:rPr lang="en-US" dirty="0"/>
              <a:t>Ensure bug fixes remain in place and bugs do not reappear.</a:t>
            </a:r>
          </a:p>
          <a:p>
            <a:pPr lvl="1"/>
            <a:r>
              <a:rPr lang="en-US" dirty="0"/>
              <a:t>Reduces reliance on specifications, as </a:t>
            </a:r>
            <a:r>
              <a:rPr lang="en-US" b="1" dirty="0">
                <a:cs typeface="Calibri"/>
              </a:rPr>
              <a:t>&lt;TestSet,TestResults1&gt; </a:t>
            </a:r>
            <a:r>
              <a:rPr lang="en-US" dirty="0">
                <a:cs typeface="Calibri"/>
              </a:rPr>
              <a:t> acts as one.</a:t>
            </a:r>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C455D203-1ED3-739C-DFCD-0301DA95DD71}"/>
              </a:ext>
            </a:extLst>
          </p:cNvPr>
          <p:cNvSpPr>
            <a:spLocks noGrp="1"/>
          </p:cNvSpPr>
          <p:nvPr>
            <p:ph type="body" sz="quarter" idx="13"/>
          </p:nvPr>
        </p:nvSpPr>
        <p:spPr/>
        <p:txBody>
          <a:bodyPr/>
          <a:lstStyle/>
          <a:p>
            <a:r>
              <a:rPr lang="en-US" dirty="0"/>
              <a:t>Regression testing</a:t>
            </a:r>
            <a:endParaRPr lang="en-AU" dirty="0"/>
          </a:p>
        </p:txBody>
      </p:sp>
      <p:pic>
        <p:nvPicPr>
          <p:cNvPr id="4" name="Picture 3" descr="Text&#10;&#10;Description automatically generated">
            <a:extLst>
              <a:ext uri="{FF2B5EF4-FFF2-40B4-BE49-F238E27FC236}">
                <a16:creationId xmlns:a16="http://schemas.microsoft.com/office/drawing/2014/main" id="{95CB7492-9910-ED0C-E1A6-16DEF6F1FD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6" name="Slide Number Placeholder 5">
            <a:extLst>
              <a:ext uri="{FF2B5EF4-FFF2-40B4-BE49-F238E27FC236}">
                <a16:creationId xmlns:a16="http://schemas.microsoft.com/office/drawing/2014/main" id="{9023DC93-31D2-638A-D988-EB54AB150D85}"/>
              </a:ext>
            </a:extLst>
          </p:cNvPr>
          <p:cNvSpPr>
            <a:spLocks noGrp="1"/>
          </p:cNvSpPr>
          <p:nvPr>
            <p:ph type="sldNum" sz="quarter" idx="12"/>
          </p:nvPr>
        </p:nvSpPr>
        <p:spPr/>
        <p:txBody>
          <a:bodyPr/>
          <a:lstStyle/>
          <a:p>
            <a:fld id="{10A01DC5-1685-4615-8240-15192985C6A2}" type="slidenum">
              <a:rPr lang="en-AU" smtClean="0"/>
              <a:pPr/>
              <a:t>68</a:t>
            </a:fld>
            <a:endParaRPr lang="en-AU"/>
          </a:p>
        </p:txBody>
      </p:sp>
      <p:sp>
        <p:nvSpPr>
          <p:cNvPr id="7" name="Footer Placeholder 6">
            <a:extLst>
              <a:ext uri="{FF2B5EF4-FFF2-40B4-BE49-F238E27FC236}">
                <a16:creationId xmlns:a16="http://schemas.microsoft.com/office/drawing/2014/main" id="{E44EC21E-142F-E5D1-33E4-07358D9C55A7}"/>
              </a:ext>
            </a:extLst>
          </p:cNvPr>
          <p:cNvSpPr>
            <a:spLocks noGrp="1"/>
          </p:cNvSpPr>
          <p:nvPr>
            <p:ph type="ftr" sz="quarter" idx="11"/>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2165086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4" name="Text Placeholder 3">
            <a:extLst>
              <a:ext uri="{FF2B5EF4-FFF2-40B4-BE49-F238E27FC236}">
                <a16:creationId xmlns:a16="http://schemas.microsoft.com/office/drawing/2014/main" id="{CB707B14-94E4-2C31-234C-9B43A72568A6}"/>
              </a:ext>
            </a:extLst>
          </p:cNvPr>
          <p:cNvSpPr>
            <a:spLocks noGrp="1"/>
          </p:cNvSpPr>
          <p:nvPr>
            <p:ph type="body" sz="quarter" idx="13"/>
          </p:nvPr>
        </p:nvSpPr>
        <p:spPr/>
        <p:txBody>
          <a:bodyPr/>
          <a:lstStyle/>
          <a:p>
            <a:r>
              <a:rPr lang="en" dirty="0"/>
              <a:t>Continuous Integration</a:t>
            </a:r>
            <a:endParaRPr lang="en-AU" dirty="0"/>
          </a:p>
        </p:txBody>
      </p:sp>
      <p:pic>
        <p:nvPicPr>
          <p:cNvPr id="200" name="Google Shape;20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71426" y="1507286"/>
            <a:ext cx="5801146" cy="2481346"/>
          </a:xfrm>
          <a:prstGeom prst="rect">
            <a:avLst/>
          </a:prstGeom>
          <a:noFill/>
          <a:ln>
            <a:noFill/>
          </a:ln>
        </p:spPr>
      </p:pic>
      <p:sp>
        <p:nvSpPr>
          <p:cNvPr id="5" name="Slide Number Placeholder 4">
            <a:extLst>
              <a:ext uri="{FF2B5EF4-FFF2-40B4-BE49-F238E27FC236}">
                <a16:creationId xmlns:a16="http://schemas.microsoft.com/office/drawing/2014/main" id="{B4647391-EC88-F779-DD4E-13D52FC678C2}"/>
              </a:ext>
            </a:extLst>
          </p:cNvPr>
          <p:cNvSpPr>
            <a:spLocks noGrp="1"/>
          </p:cNvSpPr>
          <p:nvPr>
            <p:ph type="sldNum" sz="quarter" idx="12"/>
          </p:nvPr>
        </p:nvSpPr>
        <p:spPr/>
        <p:txBody>
          <a:bodyPr/>
          <a:lstStyle/>
          <a:p>
            <a:fld id="{10A01DC5-1685-4615-8240-15192985C6A2}" type="slidenum">
              <a:rPr lang="en-AU" smtClean="0"/>
              <a:pPr/>
              <a:t>69</a:t>
            </a:fld>
            <a:endParaRPr lang="en-AU"/>
          </a:p>
        </p:txBody>
      </p:sp>
      <p:sp>
        <p:nvSpPr>
          <p:cNvPr id="6" name="Footer Placeholder 5">
            <a:extLst>
              <a:ext uri="{FF2B5EF4-FFF2-40B4-BE49-F238E27FC236}">
                <a16:creationId xmlns:a16="http://schemas.microsoft.com/office/drawing/2014/main" id="{793A0A3C-2549-0DEB-D689-3D00CF4B6C43}"/>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2" name="Picture 1" descr="Text&#10;&#10;Description automatically generated">
            <a:extLst>
              <a:ext uri="{FF2B5EF4-FFF2-40B4-BE49-F238E27FC236}">
                <a16:creationId xmlns:a16="http://schemas.microsoft.com/office/drawing/2014/main" id="{D4C4A0C9-BDBB-7BA0-A04D-D061F8216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1020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D8B577-4BCB-0016-60DA-44EB6BD58B47}"/>
              </a:ext>
            </a:extLst>
          </p:cNvPr>
          <p:cNvSpPr>
            <a:spLocks noGrp="1"/>
          </p:cNvSpPr>
          <p:nvPr>
            <p:ph idx="1"/>
          </p:nvPr>
        </p:nvSpPr>
        <p:spPr/>
        <p:txBody>
          <a:bodyPr>
            <a:normAutofit fontScale="85000" lnSpcReduction="10000"/>
          </a:bodyPr>
          <a:lstStyle/>
          <a:p>
            <a:endParaRPr lang="en-AU" dirty="0"/>
          </a:p>
          <a:p>
            <a:r>
              <a:rPr lang="en-AU" dirty="0"/>
              <a:t>Functional testing involves developing a large set of program tests so that, ideally, all of a program’s code is executed at least once. </a:t>
            </a:r>
          </a:p>
          <a:p>
            <a:r>
              <a:rPr lang="en-AU" dirty="0"/>
              <a:t>The number of tests needed obviously depends on the size and the functionality of the application. </a:t>
            </a:r>
          </a:p>
          <a:p>
            <a:r>
              <a:rPr lang="en-AU" dirty="0"/>
              <a:t>For a business-focused web application, you may have to develop thousands of tests to convince yourself that your product is ready for release to customers.</a:t>
            </a:r>
          </a:p>
          <a:p>
            <a:r>
              <a:rPr lang="en-AU" dirty="0"/>
              <a:t>Functional testing is a staged activity in which you initially test individual units of code. You integrate code units with other units to create larger units then do more testing. </a:t>
            </a:r>
          </a:p>
          <a:p>
            <a:r>
              <a:rPr lang="en-AU" dirty="0"/>
              <a:t>The process continues until you have created a complete system ready for release.</a:t>
            </a:r>
          </a:p>
        </p:txBody>
      </p:sp>
      <p:sp>
        <p:nvSpPr>
          <p:cNvPr id="89" name="Functional testing involves developing a large set of program tests so that, ideally, all of a program’s code is executed at least once.…"/>
          <p:cNvSpPr txBox="1">
            <a:spLocks noGrp="1"/>
          </p:cNvSpPr>
          <p:nvPr>
            <p:ph type="body" sz="quarter" idx="13"/>
          </p:nvPr>
        </p:nvSpPr>
        <p:spPr>
          <a:prstGeom prst="rect">
            <a:avLst/>
          </a:prstGeom>
        </p:spPr>
        <p:txBody>
          <a:bodyPr>
            <a:normAutofit/>
          </a:bodyPr>
          <a:lstStyle/>
          <a:p>
            <a:r>
              <a:rPr lang="en-AU" dirty="0"/>
              <a:t>Functional testing</a:t>
            </a:r>
            <a:endParaRPr dirty="0"/>
          </a:p>
        </p:txBody>
      </p:sp>
      <p:pic>
        <p:nvPicPr>
          <p:cNvPr id="2" name="Picture 1" descr="A picture containing text, stationary, colorful&#10;&#10;Description automatically generated">
            <a:extLst>
              <a:ext uri="{FF2B5EF4-FFF2-40B4-BE49-F238E27FC236}">
                <a16:creationId xmlns:a16="http://schemas.microsoft.com/office/drawing/2014/main" id="{6B526E54-08D9-B79C-7B53-730F089698D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05FE35A-6C35-F538-4636-1A163DF3730B}"/>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5" name="Footer Placeholder 4">
            <a:extLst>
              <a:ext uri="{FF2B5EF4-FFF2-40B4-BE49-F238E27FC236}">
                <a16:creationId xmlns:a16="http://schemas.microsoft.com/office/drawing/2014/main" id="{8D8B24E2-C5A7-1B76-2928-00AAAAC30F5D}"/>
              </a:ext>
            </a:extLst>
          </p:cNvPr>
          <p:cNvSpPr>
            <a:spLocks noGrp="1"/>
          </p:cNvSpPr>
          <p:nvPr>
            <p:ph type="ftr" sz="quarter" idx="11"/>
          </p:nvPr>
        </p:nvSpPr>
        <p:spPr/>
        <p:txBody>
          <a:bodyPr/>
          <a:lstStyle/>
          <a:p>
            <a:r>
              <a:rPr lang="en-US"/>
              <a:t>ANU SCHOOL OF COMPUTING   |  COMP 2120 / COMP 6120 | WEEK 8 OF 12: Testing</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081B8D-898C-0FE3-C51C-8102F85C1EC1}"/>
              </a:ext>
            </a:extLst>
          </p:cNvPr>
          <p:cNvSpPr>
            <a:spLocks noGrp="1"/>
          </p:cNvSpPr>
          <p:nvPr>
            <p:ph type="title"/>
          </p:nvPr>
        </p:nvSpPr>
        <p:spPr/>
        <p:txBody>
          <a:bodyPr/>
          <a:lstStyle/>
          <a:p>
            <a:r>
              <a:rPr lang="en-AU" dirty="0"/>
              <a:t>What should we test?</a:t>
            </a:r>
            <a:br>
              <a:rPr lang="en-AU" dirty="0"/>
            </a:br>
            <a:r>
              <a:rPr lang="en-AU" dirty="0"/>
              <a:t>(What CAN we test?)</a:t>
            </a:r>
          </a:p>
        </p:txBody>
      </p:sp>
      <p:sp>
        <p:nvSpPr>
          <p:cNvPr id="4" name="Slide Number Placeholder 3">
            <a:extLst>
              <a:ext uri="{FF2B5EF4-FFF2-40B4-BE49-F238E27FC236}">
                <a16:creationId xmlns:a16="http://schemas.microsoft.com/office/drawing/2014/main" id="{19517B29-6C53-B479-E47F-D3E6532BC157}"/>
              </a:ext>
            </a:extLst>
          </p:cNvPr>
          <p:cNvSpPr>
            <a:spLocks noGrp="1"/>
          </p:cNvSpPr>
          <p:nvPr>
            <p:ph type="sldNum" sz="quarter" idx="12"/>
          </p:nvPr>
        </p:nvSpPr>
        <p:spPr/>
        <p:txBody>
          <a:bodyPr/>
          <a:lstStyle/>
          <a:p>
            <a:fld id="{10A01DC5-1685-4615-8240-15192985C6A2}" type="slidenum">
              <a:rPr lang="en-AU" smtClean="0"/>
              <a:pPr/>
              <a:t>70</a:t>
            </a:fld>
            <a:endParaRPr lang="en-AU"/>
          </a:p>
        </p:txBody>
      </p:sp>
      <p:sp>
        <p:nvSpPr>
          <p:cNvPr id="3" name="Footer Placeholder 2">
            <a:extLst>
              <a:ext uri="{FF2B5EF4-FFF2-40B4-BE49-F238E27FC236}">
                <a16:creationId xmlns:a16="http://schemas.microsoft.com/office/drawing/2014/main" id="{6BA1E98B-B004-5713-22BB-83502B15BAB3}"/>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6475505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a:t>Unit testing</a:t>
            </a:r>
            <a:endParaRPr lang="en-US" dirty="0"/>
          </a:p>
          <a:p>
            <a:r>
              <a:rPr lang="en-US" b="1" dirty="0"/>
              <a:t>Integration testing</a:t>
            </a:r>
            <a:endParaRPr lang="en-US" dirty="0"/>
          </a:p>
          <a:p>
            <a:r>
              <a:rPr lang="en-US" b="1" dirty="0"/>
              <a:t>System testing</a:t>
            </a:r>
          </a:p>
          <a:p>
            <a:pPr lvl="1"/>
            <a:endParaRPr lang="en-US" dirty="0"/>
          </a:p>
        </p:txBody>
      </p:sp>
      <p:sp>
        <p:nvSpPr>
          <p:cNvPr id="4" name="Text Placeholder 3">
            <a:extLst>
              <a:ext uri="{FF2B5EF4-FFF2-40B4-BE49-F238E27FC236}">
                <a16:creationId xmlns:a16="http://schemas.microsoft.com/office/drawing/2014/main" id="{83FEE5D2-9044-42B6-2F70-8F7D754BD14B}"/>
              </a:ext>
            </a:extLst>
          </p:cNvPr>
          <p:cNvSpPr>
            <a:spLocks noGrp="1"/>
          </p:cNvSpPr>
          <p:nvPr>
            <p:ph type="body" sz="quarter" idx="13"/>
          </p:nvPr>
        </p:nvSpPr>
        <p:spPr/>
        <p:txBody>
          <a:bodyPr/>
          <a:lstStyle/>
          <a:p>
            <a:r>
              <a:rPr lang="en-US" dirty="0"/>
              <a:t>Testing Levels</a:t>
            </a:r>
            <a:endParaRPr lang="en-AU" dirty="0"/>
          </a:p>
        </p:txBody>
      </p:sp>
      <p:sp>
        <p:nvSpPr>
          <p:cNvPr id="5" name="Slide Number Placeholder 4">
            <a:extLst>
              <a:ext uri="{FF2B5EF4-FFF2-40B4-BE49-F238E27FC236}">
                <a16:creationId xmlns:a16="http://schemas.microsoft.com/office/drawing/2014/main" id="{697A4195-FA5B-2A07-12F3-C2C0868D30FC}"/>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6" name="Footer Placeholder 5">
            <a:extLst>
              <a:ext uri="{FF2B5EF4-FFF2-40B4-BE49-F238E27FC236}">
                <a16:creationId xmlns:a16="http://schemas.microsoft.com/office/drawing/2014/main" id="{9B7BD56F-1A17-BC31-835D-085EEB2731B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7B064860-F16D-477C-C07F-7776EA1CB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651555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b="1" dirty="0"/>
              <a:t>Unit testing</a:t>
            </a:r>
          </a:p>
          <a:p>
            <a:pPr lvl="1"/>
            <a:r>
              <a:rPr lang="en-US" dirty="0"/>
              <a:t>Code level, E.g. is a function implemented correctly?</a:t>
            </a:r>
          </a:p>
          <a:p>
            <a:pPr lvl="1"/>
            <a:r>
              <a:rPr lang="en-US" dirty="0"/>
              <a:t>Does not require setting up a complex environment</a:t>
            </a:r>
          </a:p>
          <a:p>
            <a:r>
              <a:rPr lang="en-US" b="1" dirty="0"/>
              <a:t>Integration testing</a:t>
            </a:r>
          </a:p>
          <a:p>
            <a:pPr lvl="1"/>
            <a:r>
              <a:rPr lang="en-US" dirty="0"/>
              <a:t>Do components interact correctly? E.g. a feature that cuts across client and server. </a:t>
            </a:r>
          </a:p>
          <a:p>
            <a:pPr lvl="1"/>
            <a:r>
              <a:rPr lang="en-US" dirty="0"/>
              <a:t>Usually requires some environment setup, but can abstract/mock out other components that are not being tested (e.g. network)</a:t>
            </a:r>
          </a:p>
          <a:p>
            <a:r>
              <a:rPr lang="en-US" b="1" dirty="0"/>
              <a:t>System testing</a:t>
            </a:r>
          </a:p>
          <a:p>
            <a:pPr lvl="1"/>
            <a:r>
              <a:rPr lang="en-US" b="1" dirty="0"/>
              <a:t>Validating the whole system end-to-end (E2E)</a:t>
            </a:r>
          </a:p>
          <a:p>
            <a:pPr lvl="1"/>
            <a:r>
              <a:rPr lang="en-US" dirty="0"/>
              <a:t>Requires complete deployment in a staging area, but fake data</a:t>
            </a:r>
          </a:p>
          <a:p>
            <a:r>
              <a:rPr lang="en-US" b="1" dirty="0"/>
              <a:t>Testing in production</a:t>
            </a:r>
          </a:p>
          <a:p>
            <a:pPr lvl="1"/>
            <a:r>
              <a:rPr lang="en-US" b="1" dirty="0"/>
              <a:t>Real data but more risks</a:t>
            </a:r>
          </a:p>
          <a:p>
            <a:pPr lvl="1"/>
            <a:endParaRPr lang="en-US" dirty="0"/>
          </a:p>
        </p:txBody>
      </p:sp>
      <p:sp>
        <p:nvSpPr>
          <p:cNvPr id="4" name="Text Placeholder 3">
            <a:extLst>
              <a:ext uri="{FF2B5EF4-FFF2-40B4-BE49-F238E27FC236}">
                <a16:creationId xmlns:a16="http://schemas.microsoft.com/office/drawing/2014/main" id="{0C39E01F-D389-8AF3-F3FB-92F33218B639}"/>
              </a:ext>
            </a:extLst>
          </p:cNvPr>
          <p:cNvSpPr>
            <a:spLocks noGrp="1"/>
          </p:cNvSpPr>
          <p:nvPr>
            <p:ph type="body" sz="quarter" idx="13"/>
          </p:nvPr>
        </p:nvSpPr>
        <p:spPr/>
        <p:txBody>
          <a:bodyPr/>
          <a:lstStyle/>
          <a:p>
            <a:r>
              <a:rPr lang="en-US" dirty="0"/>
              <a:t>Testing Levels</a:t>
            </a:r>
            <a:endParaRPr lang="en-AU" dirty="0"/>
          </a:p>
        </p:txBody>
      </p:sp>
      <p:sp>
        <p:nvSpPr>
          <p:cNvPr id="5" name="Slide Number Placeholder 4">
            <a:extLst>
              <a:ext uri="{FF2B5EF4-FFF2-40B4-BE49-F238E27FC236}">
                <a16:creationId xmlns:a16="http://schemas.microsoft.com/office/drawing/2014/main" id="{EBBE13EF-F7B6-0367-7D75-38AF1DDF236C}"/>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6" name="Footer Placeholder 5">
            <a:extLst>
              <a:ext uri="{FF2B5EF4-FFF2-40B4-BE49-F238E27FC236}">
                <a16:creationId xmlns:a16="http://schemas.microsoft.com/office/drawing/2014/main" id="{843391E0-41B1-82BF-D85F-7FC6316DA725}"/>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0F80FD3C-8665-3242-733E-73CA20339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4865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64C67114-2803-6A42-8583-360DF9424837}"/>
              </a:ext>
            </a:extLst>
          </p:cNvPr>
          <p:cNvGraphicFramePr>
            <a:graphicFrameLocks noGrp="1"/>
          </p:cNvGraphicFramePr>
          <p:nvPr>
            <p:ph idx="1"/>
            <p:extLst>
              <p:ext uri="{D42A27DB-BD31-4B8C-83A1-F6EECF244321}">
                <p14:modId xmlns:p14="http://schemas.microsoft.com/office/powerpoint/2010/main" val="1131540174"/>
              </p:ext>
            </p:extLst>
          </p:nvPr>
        </p:nvGraphicFramePr>
        <p:xfrm>
          <a:off x="323850" y="881063"/>
          <a:ext cx="8459788" cy="3776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3FD6ED02-E27D-7D0A-BABB-02AE97FCE40C}"/>
              </a:ext>
            </a:extLst>
          </p:cNvPr>
          <p:cNvSpPr>
            <a:spLocks noGrp="1"/>
          </p:cNvSpPr>
          <p:nvPr>
            <p:ph type="body" sz="quarter" idx="13"/>
          </p:nvPr>
        </p:nvSpPr>
        <p:spPr/>
        <p:txBody>
          <a:bodyPr/>
          <a:lstStyle/>
          <a:p>
            <a:r>
              <a:rPr lang="en-US" dirty="0"/>
              <a:t>What’s a good distribution of test levels?</a:t>
            </a:r>
            <a:endParaRPr lang="en-AU" dirty="0"/>
          </a:p>
        </p:txBody>
      </p:sp>
      <p:graphicFrame>
        <p:nvGraphicFramePr>
          <p:cNvPr id="9" name="Content Placeholder 8">
            <a:extLst>
              <a:ext uri="{FF2B5EF4-FFF2-40B4-BE49-F238E27FC236}">
                <a16:creationId xmlns:a16="http://schemas.microsoft.com/office/drawing/2014/main" id="{1B8D9F36-7132-1741-9441-735FE3A3CF22}"/>
              </a:ext>
            </a:extLst>
          </p:cNvPr>
          <p:cNvGraphicFramePr>
            <a:graphicFrameLocks noGrp="1"/>
          </p:cNvGraphicFramePr>
          <p:nvPr>
            <p:ph sz="half" idx="4294967295"/>
            <p:extLst>
              <p:ext uri="{D42A27DB-BD31-4B8C-83A1-F6EECF244321}">
                <p14:modId xmlns:p14="http://schemas.microsoft.com/office/powerpoint/2010/main" val="3984203097"/>
              </p:ext>
            </p:extLst>
          </p:nvPr>
        </p:nvGraphicFramePr>
        <p:xfrm>
          <a:off x="6005513" y="1152525"/>
          <a:ext cx="3138487" cy="31813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Slide Number Placeholder 3">
            <a:extLst>
              <a:ext uri="{FF2B5EF4-FFF2-40B4-BE49-F238E27FC236}">
                <a16:creationId xmlns:a16="http://schemas.microsoft.com/office/drawing/2014/main" id="{02B34D84-4EDE-8D16-739B-E831A073D24D}"/>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5" name="Footer Placeholder 4">
            <a:extLst>
              <a:ext uri="{FF2B5EF4-FFF2-40B4-BE49-F238E27FC236}">
                <a16:creationId xmlns:a16="http://schemas.microsoft.com/office/drawing/2014/main" id="{9D925E46-4707-28E9-BA25-3B9F2B7A4B71}"/>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6" name="Picture 5" descr="Text&#10;&#10;Description automatically generated">
            <a:extLst>
              <a:ext uri="{FF2B5EF4-FFF2-40B4-BE49-F238E27FC236}">
                <a16:creationId xmlns:a16="http://schemas.microsoft.com/office/drawing/2014/main" id="{DBBB73D5-ECFE-EEE6-C194-7E3D6A666F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6084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A929BA-C902-2F04-5CDF-61A0E3C944FB}"/>
              </a:ext>
            </a:extLst>
          </p:cNvPr>
          <p:cNvSpPr>
            <a:spLocks noGrp="1"/>
          </p:cNvSpPr>
          <p:nvPr>
            <p:ph type="title"/>
          </p:nvPr>
        </p:nvSpPr>
        <p:spPr/>
        <p:txBody>
          <a:bodyPr/>
          <a:lstStyle/>
          <a:p>
            <a:r>
              <a:rPr lang="en-AU" dirty="0"/>
              <a:t>How good are our tests?</a:t>
            </a:r>
            <a:br>
              <a:rPr lang="en-AU" dirty="0"/>
            </a:br>
            <a:r>
              <a:rPr lang="en-AU" dirty="0"/>
              <a:t>(How can we measure test quality?)</a:t>
            </a:r>
          </a:p>
        </p:txBody>
      </p:sp>
      <p:sp>
        <p:nvSpPr>
          <p:cNvPr id="4" name="Slide Number Placeholder 3">
            <a:extLst>
              <a:ext uri="{FF2B5EF4-FFF2-40B4-BE49-F238E27FC236}">
                <a16:creationId xmlns:a16="http://schemas.microsoft.com/office/drawing/2014/main" id="{41F00F38-04DE-40E6-F9C7-1C793C71265A}"/>
              </a:ext>
            </a:extLst>
          </p:cNvPr>
          <p:cNvSpPr>
            <a:spLocks noGrp="1"/>
          </p:cNvSpPr>
          <p:nvPr>
            <p:ph type="sldNum" sz="quarter" idx="12"/>
          </p:nvPr>
        </p:nvSpPr>
        <p:spPr/>
        <p:txBody>
          <a:bodyPr/>
          <a:lstStyle/>
          <a:p>
            <a:fld id="{10A01DC5-1685-4615-8240-15192985C6A2}" type="slidenum">
              <a:rPr lang="en-AU" smtClean="0"/>
              <a:pPr/>
              <a:t>74</a:t>
            </a:fld>
            <a:endParaRPr lang="en-AU"/>
          </a:p>
        </p:txBody>
      </p:sp>
      <p:sp>
        <p:nvSpPr>
          <p:cNvPr id="3" name="Footer Placeholder 2">
            <a:extLst>
              <a:ext uri="{FF2B5EF4-FFF2-40B4-BE49-F238E27FC236}">
                <a16:creationId xmlns:a16="http://schemas.microsoft.com/office/drawing/2014/main" id="{8AD4C8A3-CAEE-51B4-784F-E0FF61E1FBE7}"/>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13908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3C491F-F3AC-CC41-960F-2A6AE7137713}"/>
              </a:ext>
            </a:extLst>
          </p:cNvPr>
          <p:cNvSpPr>
            <a:spLocks noGrp="1"/>
          </p:cNvSpPr>
          <p:nvPr>
            <p:ph idx="1"/>
          </p:nvPr>
        </p:nvSpPr>
        <p:spPr/>
        <p:txBody>
          <a:bodyPr>
            <a:normAutofit/>
          </a:bodyPr>
          <a:lstStyle/>
          <a:p>
            <a:r>
              <a:rPr lang="en-US" dirty="0"/>
              <a:t>Line coverage</a:t>
            </a:r>
          </a:p>
          <a:p>
            <a:r>
              <a:rPr lang="en-US" dirty="0"/>
              <a:t>Statement coverage</a:t>
            </a:r>
          </a:p>
          <a:p>
            <a:r>
              <a:rPr lang="en-US" dirty="0"/>
              <a:t>Branch coverage</a:t>
            </a:r>
          </a:p>
          <a:p>
            <a:r>
              <a:rPr lang="en-US" dirty="0"/>
              <a:t>Instruction coverage</a:t>
            </a:r>
          </a:p>
          <a:p>
            <a:r>
              <a:rPr lang="en-US" dirty="0"/>
              <a:t>Basic-block coverage</a:t>
            </a:r>
          </a:p>
          <a:p>
            <a:r>
              <a:rPr lang="en-US" dirty="0"/>
              <a:t>Edge coverage</a:t>
            </a:r>
          </a:p>
          <a:p>
            <a:r>
              <a:rPr lang="en-US" dirty="0"/>
              <a:t>Path coverage</a:t>
            </a:r>
          </a:p>
          <a:p>
            <a:r>
              <a:rPr lang="en-US" dirty="0"/>
              <a:t>…</a:t>
            </a:r>
          </a:p>
        </p:txBody>
      </p:sp>
      <p:sp>
        <p:nvSpPr>
          <p:cNvPr id="5" name="Text Placeholder 4">
            <a:extLst>
              <a:ext uri="{FF2B5EF4-FFF2-40B4-BE49-F238E27FC236}">
                <a16:creationId xmlns:a16="http://schemas.microsoft.com/office/drawing/2014/main" id="{52352647-B805-4615-B40C-FD371896EDCD}"/>
              </a:ext>
            </a:extLst>
          </p:cNvPr>
          <p:cNvSpPr>
            <a:spLocks noGrp="1"/>
          </p:cNvSpPr>
          <p:nvPr>
            <p:ph type="body" sz="quarter" idx="13"/>
          </p:nvPr>
        </p:nvSpPr>
        <p:spPr/>
        <p:txBody>
          <a:bodyPr/>
          <a:lstStyle/>
          <a:p>
            <a:r>
              <a:rPr lang="en-US" dirty="0"/>
              <a:t>Code Coverage</a:t>
            </a:r>
            <a:endParaRPr lang="en-AU" dirty="0"/>
          </a:p>
        </p:txBody>
      </p:sp>
      <p:sp>
        <p:nvSpPr>
          <p:cNvPr id="4" name="TextBox 3">
            <a:extLst>
              <a:ext uri="{FF2B5EF4-FFF2-40B4-BE49-F238E27FC236}">
                <a16:creationId xmlns:a16="http://schemas.microsoft.com/office/drawing/2014/main" id="{7AC49E1A-5625-3745-8053-4DE9AA3C70F4}"/>
              </a:ext>
            </a:extLst>
          </p:cNvPr>
          <p:cNvSpPr txBox="1"/>
          <p:nvPr/>
        </p:nvSpPr>
        <p:spPr>
          <a:xfrm>
            <a:off x="2209576" y="1208490"/>
            <a:ext cx="5139292" cy="300082"/>
          </a:xfrm>
          <a:prstGeom prst="rect">
            <a:avLst/>
          </a:prstGeom>
          <a:noFill/>
        </p:spPr>
        <p:txBody>
          <a:bodyPr wrap="none" rtlCol="0">
            <a:spAutoFit/>
          </a:bodyPr>
          <a:lstStyle/>
          <a:p>
            <a:r>
              <a:rPr lang="en-US" sz="1350" dirty="0">
                <a:solidFill>
                  <a:schemeClr val="bg1"/>
                </a:solidFill>
              </a:rPr>
              <a:t>‘X’ coverage = Number of ‘X’ executed / Total number of ‘X’ in program</a:t>
            </a:r>
          </a:p>
        </p:txBody>
      </p:sp>
      <p:sp>
        <p:nvSpPr>
          <p:cNvPr id="6" name="Slide Number Placeholder 5">
            <a:extLst>
              <a:ext uri="{FF2B5EF4-FFF2-40B4-BE49-F238E27FC236}">
                <a16:creationId xmlns:a16="http://schemas.microsoft.com/office/drawing/2014/main" id="{C688C2C3-C459-9432-8C50-BEE594625DE6}"/>
              </a:ext>
            </a:extLst>
          </p:cNvPr>
          <p:cNvSpPr>
            <a:spLocks noGrp="1"/>
          </p:cNvSpPr>
          <p:nvPr>
            <p:ph type="sldNum" sz="quarter" idx="12"/>
          </p:nvPr>
        </p:nvSpPr>
        <p:spPr/>
        <p:txBody>
          <a:bodyPr/>
          <a:lstStyle/>
          <a:p>
            <a:fld id="{10A01DC5-1685-4615-8240-15192985C6A2}" type="slidenum">
              <a:rPr lang="en-AU" smtClean="0"/>
              <a:pPr/>
              <a:t>75</a:t>
            </a:fld>
            <a:endParaRPr lang="en-AU"/>
          </a:p>
        </p:txBody>
      </p:sp>
      <p:sp>
        <p:nvSpPr>
          <p:cNvPr id="7" name="Footer Placeholder 6">
            <a:extLst>
              <a:ext uri="{FF2B5EF4-FFF2-40B4-BE49-F238E27FC236}">
                <a16:creationId xmlns:a16="http://schemas.microsoft.com/office/drawing/2014/main" id="{2F047D79-7370-AAD4-AD4E-15F48A42F659}"/>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8" name="Picture 7" descr="Text&#10;&#10;Description automatically generated">
            <a:extLst>
              <a:ext uri="{FF2B5EF4-FFF2-40B4-BE49-F238E27FC236}">
                <a16:creationId xmlns:a16="http://schemas.microsoft.com/office/drawing/2014/main" id="{A8DC73B1-CFE7-B88D-BB8C-025A321EF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321062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BCA2B6-403B-7842-8F1A-B3A688FD7A2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10332" y="881063"/>
            <a:ext cx="7886823" cy="3776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B8F4A6F1-0F50-68B1-62C2-AABB0CECA95C}"/>
              </a:ext>
            </a:extLst>
          </p:cNvPr>
          <p:cNvSpPr>
            <a:spLocks noGrp="1"/>
          </p:cNvSpPr>
          <p:nvPr>
            <p:ph type="body" sz="quarter" idx="13"/>
          </p:nvPr>
        </p:nvSpPr>
        <p:spPr/>
        <p:txBody>
          <a:bodyPr/>
          <a:lstStyle/>
          <a:p>
            <a:r>
              <a:rPr lang="en-US" dirty="0"/>
              <a:t>Code Coverage</a:t>
            </a:r>
            <a:endParaRPr lang="en-AU" dirty="0"/>
          </a:p>
        </p:txBody>
      </p:sp>
      <p:pic>
        <p:nvPicPr>
          <p:cNvPr id="1028" name="Picture 4">
            <a:extLst>
              <a:ext uri="{FF2B5EF4-FFF2-40B4-BE49-F238E27FC236}">
                <a16:creationId xmlns:a16="http://schemas.microsoft.com/office/drawing/2014/main" id="{EF857742-9386-B04F-A690-9161F57422C5}"/>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6400800" y="1501775"/>
            <a:ext cx="2743200" cy="24479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DFDB162-A983-1FD7-88F5-7CD6A6C55FF1}"/>
              </a:ext>
            </a:extLst>
          </p:cNvPr>
          <p:cNvSpPr>
            <a:spLocks noGrp="1"/>
          </p:cNvSpPr>
          <p:nvPr>
            <p:ph type="sldNum" sz="quarter" idx="12"/>
          </p:nvPr>
        </p:nvSpPr>
        <p:spPr/>
        <p:txBody>
          <a:bodyPr/>
          <a:lstStyle/>
          <a:p>
            <a:fld id="{10A01DC5-1685-4615-8240-15192985C6A2}" type="slidenum">
              <a:rPr lang="en-AU" smtClean="0"/>
              <a:pPr/>
              <a:t>76</a:t>
            </a:fld>
            <a:endParaRPr lang="en-AU"/>
          </a:p>
        </p:txBody>
      </p:sp>
      <p:sp>
        <p:nvSpPr>
          <p:cNvPr id="5" name="Footer Placeholder 4">
            <a:extLst>
              <a:ext uri="{FF2B5EF4-FFF2-40B4-BE49-F238E27FC236}">
                <a16:creationId xmlns:a16="http://schemas.microsoft.com/office/drawing/2014/main" id="{6FFE8B90-D07F-215D-D2B9-7A7E773EC262}"/>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6" name="Picture 5" descr="Text&#10;&#10;Description automatically generated">
            <a:extLst>
              <a:ext uri="{FF2B5EF4-FFF2-40B4-BE49-F238E27FC236}">
                <a16:creationId xmlns:a16="http://schemas.microsoft.com/office/drawing/2014/main" id="{97CBF57C-C235-552C-BE49-7AC0AE09C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354407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67644" y="946944"/>
            <a:ext cx="6172200" cy="3644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 Placeholder 2">
            <a:extLst>
              <a:ext uri="{FF2B5EF4-FFF2-40B4-BE49-F238E27FC236}">
                <a16:creationId xmlns:a16="http://schemas.microsoft.com/office/drawing/2014/main" id="{C4ADD483-E559-8D5B-AF9D-0FB769344B00}"/>
              </a:ext>
            </a:extLst>
          </p:cNvPr>
          <p:cNvSpPr>
            <a:spLocks noGrp="1"/>
          </p:cNvSpPr>
          <p:nvPr>
            <p:ph type="body" sz="quarter" idx="13"/>
          </p:nvPr>
        </p:nvSpPr>
        <p:spPr/>
        <p:txBody>
          <a:bodyPr>
            <a:normAutofit lnSpcReduction="10000"/>
          </a:bodyPr>
          <a:lstStyle/>
          <a:p>
            <a:r>
              <a:rPr lang="en-US" dirty="0"/>
              <a:t>We can measure coverage on almost anything</a:t>
            </a:r>
            <a:endParaRPr lang="en-AU" dirty="0"/>
          </a:p>
        </p:txBody>
      </p:sp>
      <p:sp>
        <p:nvSpPr>
          <p:cNvPr id="8" name="TextBox 7"/>
          <p:cNvSpPr txBox="1"/>
          <p:nvPr/>
        </p:nvSpPr>
        <p:spPr>
          <a:xfrm>
            <a:off x="4381910" y="4498601"/>
            <a:ext cx="3613490" cy="253916"/>
          </a:xfrm>
          <a:prstGeom prst="rect">
            <a:avLst/>
          </a:prstGeom>
          <a:noFill/>
        </p:spPr>
        <p:txBody>
          <a:bodyPr wrap="none" rtlCol="0">
            <a:spAutoFit/>
          </a:bodyPr>
          <a:lstStyle/>
          <a:p>
            <a:r>
              <a:rPr lang="en-US" sz="1050" dirty="0">
                <a:latin typeface="Arial"/>
                <a:cs typeface="Arial"/>
              </a:rPr>
              <a:t>A. Zeller, Testing and Debugging Advanced course, 2010</a:t>
            </a:r>
          </a:p>
        </p:txBody>
      </p:sp>
      <p:sp>
        <p:nvSpPr>
          <p:cNvPr id="4" name="Slide Number Placeholder 3">
            <a:extLst>
              <a:ext uri="{FF2B5EF4-FFF2-40B4-BE49-F238E27FC236}">
                <a16:creationId xmlns:a16="http://schemas.microsoft.com/office/drawing/2014/main" id="{6F011101-85D1-C189-4AC9-A460A8E40C6A}"/>
              </a:ext>
            </a:extLst>
          </p:cNvPr>
          <p:cNvSpPr>
            <a:spLocks noGrp="1"/>
          </p:cNvSpPr>
          <p:nvPr>
            <p:ph type="sldNum" sz="quarter" idx="12"/>
          </p:nvPr>
        </p:nvSpPr>
        <p:spPr/>
        <p:txBody>
          <a:bodyPr/>
          <a:lstStyle/>
          <a:p>
            <a:fld id="{10A01DC5-1685-4615-8240-15192985C6A2}" type="slidenum">
              <a:rPr lang="en-AU" smtClean="0"/>
              <a:pPr/>
              <a:t>77</a:t>
            </a:fld>
            <a:endParaRPr lang="en-AU"/>
          </a:p>
        </p:txBody>
      </p:sp>
      <p:sp>
        <p:nvSpPr>
          <p:cNvPr id="5" name="Footer Placeholder 4">
            <a:extLst>
              <a:ext uri="{FF2B5EF4-FFF2-40B4-BE49-F238E27FC236}">
                <a16:creationId xmlns:a16="http://schemas.microsoft.com/office/drawing/2014/main" id="{64CACF3A-4803-D2F7-10EE-F3F435F1A090}"/>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6" name="Picture 5" descr="Text&#10;&#10;Description automatically generated">
            <a:extLst>
              <a:ext uri="{FF2B5EF4-FFF2-40B4-BE49-F238E27FC236}">
                <a16:creationId xmlns:a16="http://schemas.microsoft.com/office/drawing/2014/main" id="{13014C6A-B75B-2EE9-4DFA-DAA72D119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7574701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B63F3-C6FC-7049-8BD1-376FF2A3C081}"/>
              </a:ext>
            </a:extLst>
          </p:cNvPr>
          <p:cNvSpPr>
            <a:spLocks noGrp="1"/>
          </p:cNvSpPr>
          <p:nvPr>
            <p:ph idx="1"/>
          </p:nvPr>
        </p:nvSpPr>
        <p:spPr/>
        <p:txBody>
          <a:bodyPr/>
          <a:lstStyle/>
          <a:p>
            <a:r>
              <a:rPr lang="en-US" dirty="0"/>
              <a:t>Recall: issues with metrics and incentives</a:t>
            </a:r>
          </a:p>
          <a:p>
            <a:r>
              <a:rPr lang="en-US" dirty="0"/>
              <a:t>Also: Numbers can be deceptive</a:t>
            </a:r>
          </a:p>
          <a:p>
            <a:pPr lvl="1"/>
            <a:r>
              <a:rPr lang="en-US" dirty="0"/>
              <a:t>100% coverage != exhaustively tested</a:t>
            </a:r>
          </a:p>
          <a:p>
            <a:r>
              <a:rPr lang="en-US" dirty="0"/>
              <a:t>“Coverage is not strongly correlated with suite effectiveness”</a:t>
            </a:r>
          </a:p>
          <a:p>
            <a:pPr lvl="1"/>
            <a:r>
              <a:rPr lang="en-US" dirty="0"/>
              <a:t>Based on empirical study on GitHub projects [</a:t>
            </a:r>
            <a:r>
              <a:rPr lang="en-US" dirty="0" err="1"/>
              <a:t>Inozemtseva</a:t>
            </a:r>
            <a:r>
              <a:rPr lang="en-US" dirty="0"/>
              <a:t> and Holmes, ICSE’14]</a:t>
            </a:r>
          </a:p>
          <a:p>
            <a:r>
              <a:rPr lang="en-US" dirty="0"/>
              <a:t>Still, it’s a good low bar</a:t>
            </a:r>
          </a:p>
          <a:p>
            <a:pPr lvl="1"/>
            <a:r>
              <a:rPr lang="en-US" dirty="0"/>
              <a:t>Code that is not executed has definitely not been tested</a:t>
            </a:r>
          </a:p>
        </p:txBody>
      </p:sp>
      <p:sp>
        <p:nvSpPr>
          <p:cNvPr id="4" name="Text Placeholder 3">
            <a:extLst>
              <a:ext uri="{FF2B5EF4-FFF2-40B4-BE49-F238E27FC236}">
                <a16:creationId xmlns:a16="http://schemas.microsoft.com/office/drawing/2014/main" id="{5054E42B-6C64-FE42-9D39-ED1F39E2DDD3}"/>
              </a:ext>
            </a:extLst>
          </p:cNvPr>
          <p:cNvSpPr>
            <a:spLocks noGrp="1"/>
          </p:cNvSpPr>
          <p:nvPr>
            <p:ph type="body" sz="quarter" idx="13"/>
          </p:nvPr>
        </p:nvSpPr>
        <p:spPr/>
        <p:txBody>
          <a:bodyPr/>
          <a:lstStyle/>
          <a:p>
            <a:r>
              <a:rPr lang="en-US" dirty="0"/>
              <a:t>Beware of coverage chasing</a:t>
            </a:r>
            <a:endParaRPr lang="en-AU" dirty="0"/>
          </a:p>
        </p:txBody>
      </p:sp>
      <p:sp>
        <p:nvSpPr>
          <p:cNvPr id="5" name="Slide Number Placeholder 4">
            <a:extLst>
              <a:ext uri="{FF2B5EF4-FFF2-40B4-BE49-F238E27FC236}">
                <a16:creationId xmlns:a16="http://schemas.microsoft.com/office/drawing/2014/main" id="{DF92CF7F-99FA-407C-D4C7-4759FFBBA0E9}"/>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6" name="Footer Placeholder 5">
            <a:extLst>
              <a:ext uri="{FF2B5EF4-FFF2-40B4-BE49-F238E27FC236}">
                <a16:creationId xmlns:a16="http://schemas.microsoft.com/office/drawing/2014/main" id="{2C082489-C2C3-CDD9-43BE-3BC21142BD6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200998E6-6B63-F918-4946-A5282563B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9246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D2B6E-35EA-4F47-8BB9-764A63BEE14D}"/>
              </a:ext>
            </a:extLst>
          </p:cNvPr>
          <p:cNvSpPr>
            <a:spLocks noGrp="1"/>
          </p:cNvSpPr>
          <p:nvPr>
            <p:ph idx="1"/>
          </p:nvPr>
        </p:nvSpPr>
        <p:spPr/>
        <p:txBody>
          <a:bodyPr/>
          <a:lstStyle/>
          <a:p>
            <a:r>
              <a:rPr lang="en-US" dirty="0"/>
              <a:t>Distinguish code being tested and code being executed</a:t>
            </a:r>
          </a:p>
          <a:p>
            <a:r>
              <a:rPr lang="en-US" dirty="0"/>
              <a:t>Library code &gt;&gt;&gt;&gt; Application code</a:t>
            </a:r>
          </a:p>
          <a:p>
            <a:pPr lvl="1"/>
            <a:r>
              <a:rPr lang="en-US" dirty="0"/>
              <a:t>Can selectively measure coverage</a:t>
            </a:r>
          </a:p>
          <a:p>
            <a:r>
              <a:rPr lang="en-US" dirty="0"/>
              <a:t>All application code &gt;&gt;&gt; code being tested</a:t>
            </a:r>
          </a:p>
          <a:p>
            <a:pPr lvl="1"/>
            <a:r>
              <a:rPr lang="en-US" dirty="0"/>
              <a:t>Not always easy to do this within an application</a:t>
            </a:r>
          </a:p>
        </p:txBody>
      </p:sp>
      <p:sp>
        <p:nvSpPr>
          <p:cNvPr id="4" name="Text Placeholder 3">
            <a:extLst>
              <a:ext uri="{FF2B5EF4-FFF2-40B4-BE49-F238E27FC236}">
                <a16:creationId xmlns:a16="http://schemas.microsoft.com/office/drawing/2014/main" id="{03A2BC1F-E64C-D7DB-657E-1E63A61140FB}"/>
              </a:ext>
            </a:extLst>
          </p:cNvPr>
          <p:cNvSpPr>
            <a:spLocks noGrp="1"/>
          </p:cNvSpPr>
          <p:nvPr>
            <p:ph type="body" sz="quarter" idx="13"/>
          </p:nvPr>
        </p:nvSpPr>
        <p:spPr/>
        <p:txBody>
          <a:bodyPr/>
          <a:lstStyle/>
          <a:p>
            <a:r>
              <a:rPr lang="en-US" dirty="0"/>
              <a:t>Coverage of what?</a:t>
            </a:r>
            <a:endParaRPr lang="en-AU" dirty="0"/>
          </a:p>
        </p:txBody>
      </p:sp>
      <p:sp>
        <p:nvSpPr>
          <p:cNvPr id="5" name="Slide Number Placeholder 4">
            <a:extLst>
              <a:ext uri="{FF2B5EF4-FFF2-40B4-BE49-F238E27FC236}">
                <a16:creationId xmlns:a16="http://schemas.microsoft.com/office/drawing/2014/main" id="{8339CFF3-12EE-33CE-9826-DEF91D659A59}"/>
              </a:ext>
            </a:extLst>
          </p:cNvPr>
          <p:cNvSpPr>
            <a:spLocks noGrp="1"/>
          </p:cNvSpPr>
          <p:nvPr>
            <p:ph type="sldNum" sz="quarter" idx="12"/>
          </p:nvPr>
        </p:nvSpPr>
        <p:spPr/>
        <p:txBody>
          <a:bodyPr/>
          <a:lstStyle/>
          <a:p>
            <a:fld id="{10A01DC5-1685-4615-8240-15192985C6A2}" type="slidenum">
              <a:rPr lang="en-AU" smtClean="0"/>
              <a:pPr/>
              <a:t>79</a:t>
            </a:fld>
            <a:endParaRPr lang="en-AU"/>
          </a:p>
        </p:txBody>
      </p:sp>
      <p:sp>
        <p:nvSpPr>
          <p:cNvPr id="6" name="Footer Placeholder 5">
            <a:extLst>
              <a:ext uri="{FF2B5EF4-FFF2-40B4-BE49-F238E27FC236}">
                <a16:creationId xmlns:a16="http://schemas.microsoft.com/office/drawing/2014/main" id="{37814EAB-19F9-9A36-5E0B-0C8C009364BB}"/>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516AE252-0CC7-5A4F-82BC-1E1F4D129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598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p:cNvSpPr/>
          <p:nvPr/>
        </p:nvSpPr>
        <p:spPr>
          <a:xfrm>
            <a:off x="1839516" y="686339"/>
            <a:ext cx="5054186" cy="4041592"/>
          </a:xfrm>
          <a:prstGeom prst="rect">
            <a:avLst/>
          </a:prstGeom>
          <a:solidFill>
            <a:srgbClr val="FFFFFF"/>
          </a:solidFill>
          <a:ln w="25400">
            <a:solidFill>
              <a:srgbClr val="FFFFFF"/>
            </a:solidFill>
            <a:miter lim="400000"/>
          </a:ln>
        </p:spPr>
        <p:txBody>
          <a:bodyPr lIns="26789" tIns="26789" rIns="26789" bIns="26789" anchor="ctr"/>
          <a:lstStyle/>
          <a:p>
            <a:pPr algn="ctr" defTabSz="308063" hangingPunct="0">
              <a:defRPr sz="2400">
                <a:solidFill>
                  <a:srgbClr val="FFFFFF"/>
                </a:solidFill>
                <a:effectLst>
                  <a:outerShdw blurRad="25400" dist="23998" dir="2700000" rotWithShape="0">
                    <a:srgbClr val="000000">
                      <a:alpha val="31034"/>
                    </a:srgbClr>
                  </a:outerShdw>
                </a:effectLst>
                <a:latin typeface="+mn-lt"/>
                <a:ea typeface="+mn-ea"/>
                <a:cs typeface="+mn-cs"/>
                <a:sym typeface="Helvetica Light"/>
              </a:defRPr>
            </a:pPr>
            <a:endParaRPr sz="1265" kern="0">
              <a:solidFill>
                <a:srgbClr val="FFFFFF"/>
              </a:solidFill>
              <a:effectLst>
                <a:outerShdw blurRad="25400" dist="23998" dir="2700000" rotWithShape="0">
                  <a:srgbClr val="000000">
                    <a:alpha val="31034"/>
                  </a:srgbClr>
                </a:outerShdw>
              </a:effectLst>
              <a:latin typeface="Helvetica Light"/>
              <a:sym typeface="Helvetica Light"/>
            </a:endParaRPr>
          </a:p>
        </p:txBody>
      </p:sp>
      <p:sp>
        <p:nvSpPr>
          <p:cNvPr id="3" name="Text Placeholder 2">
            <a:extLst>
              <a:ext uri="{FF2B5EF4-FFF2-40B4-BE49-F238E27FC236}">
                <a16:creationId xmlns:a16="http://schemas.microsoft.com/office/drawing/2014/main" id="{30BAE86E-CD04-3925-BE27-EB3C59D132DF}"/>
              </a:ext>
            </a:extLst>
          </p:cNvPr>
          <p:cNvSpPr>
            <a:spLocks noGrp="1"/>
          </p:cNvSpPr>
          <p:nvPr>
            <p:ph type="body" sz="quarter" idx="13"/>
          </p:nvPr>
        </p:nvSpPr>
        <p:spPr/>
        <p:txBody>
          <a:bodyPr/>
          <a:lstStyle/>
          <a:p>
            <a:r>
              <a:rPr lang="en-AU" dirty="0"/>
              <a:t>Functional testing</a:t>
            </a:r>
          </a:p>
        </p:txBody>
      </p:sp>
      <p:pic>
        <p:nvPicPr>
          <p:cNvPr id="6" name="Picture 5">
            <a:extLst>
              <a:ext uri="{FF2B5EF4-FFF2-40B4-BE49-F238E27FC236}">
                <a16:creationId xmlns:a16="http://schemas.microsoft.com/office/drawing/2014/main" id="{4C53ACB6-CB76-2147-8CEA-C89CF2D91C68}"/>
              </a:ext>
            </a:extLst>
          </p:cNvPr>
          <p:cNvPicPr>
            <a:picLocks noChangeAspect="1"/>
          </p:cNvPicPr>
          <p:nvPr/>
        </p:nvPicPr>
        <p:blipFill rotWithShape="1">
          <a:blip r:embed="rId2">
            <a:extLst>
              <a:ext uri="{28A0092B-C50C-407E-A947-70E740481C1C}">
                <a14:useLocalDpi xmlns:a14="http://schemas.microsoft.com/office/drawing/2010/main" val="0"/>
              </a:ext>
            </a:extLst>
          </a:blip>
          <a:srcRect l="22713" t="17040" r="26744" b="40910"/>
          <a:stretch/>
        </p:blipFill>
        <p:spPr>
          <a:xfrm>
            <a:off x="2644944" y="686339"/>
            <a:ext cx="3525617" cy="4189263"/>
          </a:xfrm>
          <a:prstGeom prst="rect">
            <a:avLst/>
          </a:prstGeom>
        </p:spPr>
      </p:pic>
      <p:sp>
        <p:nvSpPr>
          <p:cNvPr id="4" name="Slide Number Placeholder 3">
            <a:extLst>
              <a:ext uri="{FF2B5EF4-FFF2-40B4-BE49-F238E27FC236}">
                <a16:creationId xmlns:a16="http://schemas.microsoft.com/office/drawing/2014/main" id="{C0980E93-E4BD-3B12-D3A9-37A630DCA60A}"/>
              </a:ext>
            </a:extLst>
          </p:cNvPr>
          <p:cNvSpPr>
            <a:spLocks noGrp="1"/>
          </p:cNvSpPr>
          <p:nvPr>
            <p:ph type="sldNum" sz="quarter" idx="12"/>
          </p:nvPr>
        </p:nvSpPr>
        <p:spPr/>
        <p:txBody>
          <a:bodyPr/>
          <a:lstStyle/>
          <a:p>
            <a:fld id="{10A01DC5-1685-4615-8240-15192985C6A2}" type="slidenum">
              <a:rPr lang="en-AU" smtClean="0"/>
              <a:pPr/>
              <a:t>8</a:t>
            </a:fld>
            <a:endParaRPr lang="en-AU"/>
          </a:p>
        </p:txBody>
      </p:sp>
      <p:sp>
        <p:nvSpPr>
          <p:cNvPr id="5" name="Footer Placeholder 4">
            <a:extLst>
              <a:ext uri="{FF2B5EF4-FFF2-40B4-BE49-F238E27FC236}">
                <a16:creationId xmlns:a16="http://schemas.microsoft.com/office/drawing/2014/main" id="{1271385E-E45F-C528-3B0D-15C3AA269011}"/>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A picture containing text, stationary, colorful&#10;&#10;Description automatically generated">
            <a:extLst>
              <a:ext uri="{FF2B5EF4-FFF2-40B4-BE49-F238E27FC236}">
                <a16:creationId xmlns:a16="http://schemas.microsoft.com/office/drawing/2014/main" id="{CE1CE650-3C26-3278-F2B2-B55ABF303D35}"/>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3A60C0D-6B11-8146-ACF6-6875B0E987A8}"/>
              </a:ext>
            </a:extLst>
          </p:cNvPr>
          <p:cNvSpPr>
            <a:spLocks noGrp="1"/>
          </p:cNvSpPr>
          <p:nvPr>
            <p:ph idx="1"/>
          </p:nvPr>
        </p:nvSpPr>
        <p:spPr/>
        <p:txBody>
          <a:bodyPr>
            <a:normAutofit fontScale="92500" lnSpcReduction="10000"/>
          </a:bodyPr>
          <a:lstStyle/>
          <a:p>
            <a:r>
              <a:rPr lang="en-US" dirty="0"/>
              <a:t>What’s better, tests that always pass or tests that always fail?</a:t>
            </a:r>
          </a:p>
          <a:p>
            <a:r>
              <a:rPr lang="en-US" dirty="0"/>
              <a:t>Tests should ideally be </a:t>
            </a:r>
            <a:r>
              <a:rPr lang="en-US" i="1" dirty="0"/>
              <a:t>falsifiable.</a:t>
            </a:r>
            <a:r>
              <a:rPr lang="en-US" dirty="0"/>
              <a:t> Boundary determines specification</a:t>
            </a:r>
          </a:p>
          <a:p>
            <a:r>
              <a:rPr lang="en-US" dirty="0"/>
              <a:t>Ideally:</a:t>
            </a:r>
          </a:p>
          <a:p>
            <a:pPr lvl="1"/>
            <a:r>
              <a:rPr lang="en-US" dirty="0"/>
              <a:t>Correct implementations should pass all tests</a:t>
            </a:r>
          </a:p>
          <a:p>
            <a:pPr lvl="1"/>
            <a:r>
              <a:rPr lang="en-US" dirty="0"/>
              <a:t>Buggy code should fail at least one test</a:t>
            </a:r>
          </a:p>
          <a:p>
            <a:pPr lvl="1"/>
            <a:r>
              <a:rPr lang="en-US" dirty="0"/>
              <a:t>Intuition behind </a:t>
            </a:r>
            <a:r>
              <a:rPr lang="en-US" i="1" dirty="0"/>
              <a:t>mutation testing</a:t>
            </a:r>
            <a:endParaRPr lang="en-US" dirty="0"/>
          </a:p>
          <a:p>
            <a:r>
              <a:rPr lang="en-US" dirty="0"/>
              <a:t>What if tests have bugs? </a:t>
            </a:r>
          </a:p>
          <a:p>
            <a:pPr lvl="1"/>
            <a:r>
              <a:rPr lang="en-US" dirty="0"/>
              <a:t>Pass on buggy code or fail on correct code</a:t>
            </a:r>
          </a:p>
          <a:p>
            <a:r>
              <a:rPr lang="en-US" dirty="0"/>
              <a:t>Even worse: flaky tests</a:t>
            </a:r>
          </a:p>
          <a:p>
            <a:pPr lvl="1"/>
            <a:r>
              <a:rPr lang="en-US" dirty="0"/>
              <a:t>Pass or fail on the same test case </a:t>
            </a:r>
            <a:r>
              <a:rPr lang="en-US" dirty="0" err="1"/>
              <a:t>nondeterministically</a:t>
            </a:r>
            <a:endParaRPr lang="en-US" dirty="0"/>
          </a:p>
          <a:p>
            <a:r>
              <a:rPr lang="en-US" dirty="0"/>
              <a:t>What’s the worst type of test?</a:t>
            </a:r>
          </a:p>
        </p:txBody>
      </p:sp>
      <p:sp>
        <p:nvSpPr>
          <p:cNvPr id="3" name="Text Placeholder 2">
            <a:extLst>
              <a:ext uri="{FF2B5EF4-FFF2-40B4-BE49-F238E27FC236}">
                <a16:creationId xmlns:a16="http://schemas.microsoft.com/office/drawing/2014/main" id="{36C21D72-59A7-9549-E0FC-CFB76FFE3425}"/>
              </a:ext>
            </a:extLst>
          </p:cNvPr>
          <p:cNvSpPr>
            <a:spLocks noGrp="1"/>
          </p:cNvSpPr>
          <p:nvPr>
            <p:ph type="body" sz="quarter" idx="13"/>
          </p:nvPr>
        </p:nvSpPr>
        <p:spPr/>
        <p:txBody>
          <a:bodyPr/>
          <a:lstStyle/>
          <a:p>
            <a:r>
              <a:rPr lang="en-US" dirty="0"/>
              <a:t>Coverage != Outcome</a:t>
            </a:r>
            <a:endParaRPr lang="en-AU" dirty="0"/>
          </a:p>
        </p:txBody>
      </p:sp>
      <p:sp>
        <p:nvSpPr>
          <p:cNvPr id="4" name="Slide Number Placeholder 3">
            <a:extLst>
              <a:ext uri="{FF2B5EF4-FFF2-40B4-BE49-F238E27FC236}">
                <a16:creationId xmlns:a16="http://schemas.microsoft.com/office/drawing/2014/main" id="{908E23D9-7370-9ABB-7D79-2082A0BE0904}"/>
              </a:ext>
            </a:extLst>
          </p:cNvPr>
          <p:cNvSpPr>
            <a:spLocks noGrp="1"/>
          </p:cNvSpPr>
          <p:nvPr>
            <p:ph type="sldNum" sz="quarter" idx="12"/>
          </p:nvPr>
        </p:nvSpPr>
        <p:spPr/>
        <p:txBody>
          <a:bodyPr/>
          <a:lstStyle/>
          <a:p>
            <a:fld id="{10A01DC5-1685-4615-8240-15192985C6A2}" type="slidenum">
              <a:rPr lang="en-AU" smtClean="0"/>
              <a:pPr/>
              <a:t>80</a:t>
            </a:fld>
            <a:endParaRPr lang="en-AU"/>
          </a:p>
        </p:txBody>
      </p:sp>
      <p:sp>
        <p:nvSpPr>
          <p:cNvPr id="5" name="Footer Placeholder 4">
            <a:extLst>
              <a:ext uri="{FF2B5EF4-FFF2-40B4-BE49-F238E27FC236}">
                <a16:creationId xmlns:a16="http://schemas.microsoft.com/office/drawing/2014/main" id="{F7AB1E46-E036-CF28-F40C-1CE1FC94719B}"/>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6" name="Picture 5" descr="Text&#10;&#10;Description automatically generated">
            <a:extLst>
              <a:ext uri="{FF2B5EF4-FFF2-40B4-BE49-F238E27FC236}">
                <a16:creationId xmlns:a16="http://schemas.microsoft.com/office/drawing/2014/main" id="{1F40668A-CCCA-9C9D-F589-5BCE03087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601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ED3012-A800-2FBC-FB32-E6495E9B431A}"/>
              </a:ext>
            </a:extLst>
          </p:cNvPr>
          <p:cNvSpPr>
            <a:spLocks noGrp="1"/>
          </p:cNvSpPr>
          <p:nvPr>
            <p:ph type="title"/>
          </p:nvPr>
        </p:nvSpPr>
        <p:spPr/>
        <p:txBody>
          <a:bodyPr/>
          <a:lstStyle/>
          <a:p>
            <a:r>
              <a:rPr lang="en-AU" dirty="0"/>
              <a:t>How should we test?</a:t>
            </a:r>
          </a:p>
        </p:txBody>
      </p:sp>
      <p:sp>
        <p:nvSpPr>
          <p:cNvPr id="4" name="Slide Number Placeholder 3">
            <a:extLst>
              <a:ext uri="{FF2B5EF4-FFF2-40B4-BE49-F238E27FC236}">
                <a16:creationId xmlns:a16="http://schemas.microsoft.com/office/drawing/2014/main" id="{0FE894D7-64CA-AB1C-8062-EC029FA24A4F}"/>
              </a:ext>
            </a:extLst>
          </p:cNvPr>
          <p:cNvSpPr>
            <a:spLocks noGrp="1"/>
          </p:cNvSpPr>
          <p:nvPr>
            <p:ph type="sldNum" sz="quarter" idx="12"/>
          </p:nvPr>
        </p:nvSpPr>
        <p:spPr/>
        <p:txBody>
          <a:bodyPr/>
          <a:lstStyle/>
          <a:p>
            <a:fld id="{10A01DC5-1685-4615-8240-15192985C6A2}" type="slidenum">
              <a:rPr lang="en-AU" smtClean="0"/>
              <a:pPr/>
              <a:t>81</a:t>
            </a:fld>
            <a:endParaRPr lang="en-AU"/>
          </a:p>
        </p:txBody>
      </p:sp>
      <p:sp>
        <p:nvSpPr>
          <p:cNvPr id="3" name="Footer Placeholder 2">
            <a:extLst>
              <a:ext uri="{FF2B5EF4-FFF2-40B4-BE49-F238E27FC236}">
                <a16:creationId xmlns:a16="http://schemas.microsoft.com/office/drawing/2014/main" id="{B066B820-BD46-03E2-BB62-ACB7C070C790}"/>
              </a:ext>
            </a:extLst>
          </p:cNvPr>
          <p:cNvSpPr>
            <a:spLocks noGrp="1"/>
          </p:cNvSpPr>
          <p:nvPr>
            <p:ph type="ftr" sz="quarter" idx="3"/>
          </p:nvPr>
        </p:nvSpPr>
        <p:spPr/>
        <p:txBody>
          <a:bodyPr/>
          <a:lstStyle/>
          <a:p>
            <a:r>
              <a:rPr lang="en-US"/>
              <a:t>ANU SCHOOL OF COMPUTING   |  COMP 2120 / COMP 6120 | WEEK 8 OF 12: Testing</a:t>
            </a:r>
            <a:endParaRPr lang="en-AU" dirty="0"/>
          </a:p>
        </p:txBody>
      </p:sp>
    </p:spTree>
    <p:extLst>
      <p:ext uri="{BB962C8B-B14F-4D97-AF65-F5344CB8AC3E}">
        <p14:creationId xmlns:p14="http://schemas.microsoft.com/office/powerpoint/2010/main" val="1644222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p:txBody>
          <a:bodyPr>
            <a:normAutofit/>
          </a:bodyPr>
          <a:lstStyle/>
          <a:p>
            <a:r>
              <a:rPr lang="en-US" sz="1500" dirty="0"/>
              <a:t>Popular unit-testing framework for Java</a:t>
            </a:r>
          </a:p>
          <a:p>
            <a:r>
              <a:rPr lang="en-US" sz="1500" dirty="0"/>
              <a:t>Easy to use</a:t>
            </a:r>
          </a:p>
          <a:p>
            <a:r>
              <a:rPr lang="en-US" sz="1500" dirty="0"/>
              <a:t>Tool support available (Maven, Gradle, etc.)</a:t>
            </a:r>
          </a:p>
          <a:p>
            <a:r>
              <a:rPr lang="en-US" sz="1500" dirty="0"/>
              <a:t>Can be used as design mechanism</a:t>
            </a:r>
          </a:p>
        </p:txBody>
      </p:sp>
      <p:sp>
        <p:nvSpPr>
          <p:cNvPr id="2" name="Text Placeholder 1">
            <a:extLst>
              <a:ext uri="{FF2B5EF4-FFF2-40B4-BE49-F238E27FC236}">
                <a16:creationId xmlns:a16="http://schemas.microsoft.com/office/drawing/2014/main" id="{0B8436DF-D792-2AA5-E500-9DFD0A201E19}"/>
              </a:ext>
            </a:extLst>
          </p:cNvPr>
          <p:cNvSpPr>
            <a:spLocks noGrp="1"/>
          </p:cNvSpPr>
          <p:nvPr>
            <p:ph type="body" sz="quarter" idx="13"/>
          </p:nvPr>
        </p:nvSpPr>
        <p:spPr/>
        <p:txBody>
          <a:bodyPr/>
          <a:lstStyle/>
          <a:p>
            <a:r>
              <a:rPr lang="en-US" dirty="0"/>
              <a:t>JUnit</a:t>
            </a:r>
            <a:endParaRPr lang="en-AU" dirty="0"/>
          </a:p>
        </p:txBody>
      </p:sp>
      <p:sp>
        <p:nvSpPr>
          <p:cNvPr id="3" name="Slide Number Placeholder 2">
            <a:extLst>
              <a:ext uri="{FF2B5EF4-FFF2-40B4-BE49-F238E27FC236}">
                <a16:creationId xmlns:a16="http://schemas.microsoft.com/office/drawing/2014/main" id="{88A34AED-32C7-F6FC-CDDC-5246CDD3A505}"/>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4" name="Footer Placeholder 3">
            <a:extLst>
              <a:ext uri="{FF2B5EF4-FFF2-40B4-BE49-F238E27FC236}">
                <a16:creationId xmlns:a16="http://schemas.microsoft.com/office/drawing/2014/main" id="{425917DB-6B58-9676-3FD2-6C46FE5B60C4}"/>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6" name="Picture 5" descr="Text&#10;&#10;Description automatically generated">
            <a:extLst>
              <a:ext uri="{FF2B5EF4-FFF2-40B4-BE49-F238E27FC236}">
                <a16:creationId xmlns:a16="http://schemas.microsoft.com/office/drawing/2014/main" id="{13980CE7-F520-6DA2-B404-AF6E54F8D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pic>
        <p:nvPicPr>
          <p:cNvPr id="8" name="Picture 7" descr="Text&#10;&#10;Description automatically generated">
            <a:extLst>
              <a:ext uri="{FF2B5EF4-FFF2-40B4-BE49-F238E27FC236}">
                <a16:creationId xmlns:a16="http://schemas.microsoft.com/office/drawing/2014/main" id="{B1D278F2-26EE-9A4F-0187-1F2A34A57264}"/>
              </a:ext>
            </a:extLst>
          </p:cNvPr>
          <p:cNvPicPr>
            <a:picLocks noChangeAspect="1"/>
          </p:cNvPicPr>
          <p:nvPr/>
        </p:nvPicPr>
        <p:blipFill rotWithShape="1">
          <a:blip r:embed="rId4">
            <a:extLst>
              <a:ext uri="{28A0092B-C50C-407E-A947-70E740481C1C}">
                <a14:useLocalDpi xmlns:a14="http://schemas.microsoft.com/office/drawing/2010/main" val="0"/>
              </a:ext>
            </a:extLst>
          </a:blip>
          <a:srcRect t="609" b="34896"/>
          <a:stretch/>
        </p:blipFill>
        <p:spPr>
          <a:xfrm>
            <a:off x="3378200" y="1848787"/>
            <a:ext cx="5765800" cy="2588302"/>
          </a:xfrm>
          <a:prstGeom prst="rect">
            <a:avLst/>
          </a:prstGeom>
        </p:spPr>
      </p:pic>
    </p:spTree>
    <p:extLst>
      <p:ext uri="{BB962C8B-B14F-4D97-AF65-F5344CB8AC3E}">
        <p14:creationId xmlns:p14="http://schemas.microsoft.com/office/powerpoint/2010/main" val="10409094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A2F32D-B116-0E4B-A22E-B5E47ACAADC0}"/>
              </a:ext>
            </a:extLst>
          </p:cNvPr>
          <p:cNvSpPr>
            <a:spLocks noGrp="1"/>
          </p:cNvSpPr>
          <p:nvPr>
            <p:ph idx="1"/>
          </p:nvPr>
        </p:nvSpPr>
        <p:spPr/>
        <p:txBody>
          <a:bodyPr>
            <a:normAutofit/>
          </a:bodyPr>
          <a:lstStyle/>
          <a:p>
            <a:r>
              <a:rPr lang="en-US" dirty="0"/>
              <a:t>Tests usually need an </a:t>
            </a:r>
            <a:r>
              <a:rPr lang="en-US" i="1" dirty="0"/>
              <a:t>input</a:t>
            </a:r>
            <a:r>
              <a:rPr lang="en-US" dirty="0"/>
              <a:t> and </a:t>
            </a:r>
            <a:r>
              <a:rPr lang="en-US" i="1" dirty="0"/>
              <a:t>expected output.</a:t>
            </a:r>
          </a:p>
          <a:p>
            <a:endParaRPr lang="en-US" i="1" dirty="0"/>
          </a:p>
          <a:p>
            <a:endParaRPr lang="en-US" dirty="0"/>
          </a:p>
          <a:p>
            <a:endParaRPr lang="en-US" dirty="0"/>
          </a:p>
          <a:p>
            <a:r>
              <a:rPr lang="en-US" dirty="0"/>
              <a:t>More generally, a </a:t>
            </a:r>
            <a:r>
              <a:rPr lang="en-US" i="1" dirty="0"/>
              <a:t>test environment, </a:t>
            </a:r>
            <a:r>
              <a:rPr lang="en-US" dirty="0"/>
              <a:t>a </a:t>
            </a:r>
            <a:r>
              <a:rPr lang="en-US" i="1" dirty="0"/>
              <a:t>test harness</a:t>
            </a:r>
            <a:r>
              <a:rPr lang="en-US" dirty="0"/>
              <a:t>, and a </a:t>
            </a:r>
            <a:r>
              <a:rPr lang="en-US" i="1" dirty="0"/>
              <a:t>test oracle</a:t>
            </a:r>
          </a:p>
          <a:p>
            <a:pPr lvl="1"/>
            <a:r>
              <a:rPr lang="en-US" b="1" dirty="0"/>
              <a:t>Environment</a:t>
            </a:r>
            <a:r>
              <a:rPr lang="en-US" dirty="0"/>
              <a:t>: Resources needed to execute a family of tests</a:t>
            </a:r>
          </a:p>
          <a:p>
            <a:pPr lvl="1"/>
            <a:r>
              <a:rPr lang="en-US" b="1" dirty="0"/>
              <a:t>Harness</a:t>
            </a:r>
            <a:r>
              <a:rPr lang="en-US" dirty="0"/>
              <a:t>: Triggers execution of a test case (aka </a:t>
            </a:r>
            <a:r>
              <a:rPr lang="en-US" i="1" dirty="0"/>
              <a:t>entry point</a:t>
            </a:r>
            <a:r>
              <a:rPr lang="en-US" dirty="0"/>
              <a:t>)</a:t>
            </a:r>
          </a:p>
          <a:p>
            <a:pPr lvl="1"/>
            <a:r>
              <a:rPr lang="en-US" b="1" dirty="0"/>
              <a:t>Oracle</a:t>
            </a:r>
            <a:r>
              <a:rPr lang="en-US" dirty="0"/>
              <a:t>: A mechanism for determining whether a test was successful</a:t>
            </a:r>
          </a:p>
          <a:p>
            <a:pPr lvl="1"/>
            <a:endParaRPr lang="en-US" dirty="0"/>
          </a:p>
        </p:txBody>
      </p:sp>
      <p:sp>
        <p:nvSpPr>
          <p:cNvPr id="4" name="Text Placeholder 3">
            <a:extLst>
              <a:ext uri="{FF2B5EF4-FFF2-40B4-BE49-F238E27FC236}">
                <a16:creationId xmlns:a16="http://schemas.microsoft.com/office/drawing/2014/main" id="{90A17C6F-DFAF-B0BB-D196-F1CF1B369514}"/>
              </a:ext>
            </a:extLst>
          </p:cNvPr>
          <p:cNvSpPr>
            <a:spLocks noGrp="1"/>
          </p:cNvSpPr>
          <p:nvPr>
            <p:ph type="body" sz="quarter" idx="13"/>
          </p:nvPr>
        </p:nvSpPr>
        <p:spPr/>
        <p:txBody>
          <a:bodyPr/>
          <a:lstStyle/>
          <a:p>
            <a:r>
              <a:rPr lang="en-US" dirty="0"/>
              <a:t>Basic Elements of a Test</a:t>
            </a:r>
            <a:endParaRPr lang="en-AU" dirty="0"/>
          </a:p>
        </p:txBody>
      </p:sp>
      <p:sp>
        <p:nvSpPr>
          <p:cNvPr id="5" name="Slide Number Placeholder 4">
            <a:extLst>
              <a:ext uri="{FF2B5EF4-FFF2-40B4-BE49-F238E27FC236}">
                <a16:creationId xmlns:a16="http://schemas.microsoft.com/office/drawing/2014/main" id="{80CFD266-2AE1-9DB5-0413-2B386A2445C8}"/>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7" name="Footer Placeholder 6">
            <a:extLst>
              <a:ext uri="{FF2B5EF4-FFF2-40B4-BE49-F238E27FC236}">
                <a16:creationId xmlns:a16="http://schemas.microsoft.com/office/drawing/2014/main" id="{D82386FD-3E29-EB59-2B4E-67469D557987}"/>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8" name="Picture 7" descr="Text&#10;&#10;Description automatically generated">
            <a:extLst>
              <a:ext uri="{FF2B5EF4-FFF2-40B4-BE49-F238E27FC236}">
                <a16:creationId xmlns:a16="http://schemas.microsoft.com/office/drawing/2014/main" id="{4E7B34B6-D2F2-37F1-E7FC-EAC3E25CE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pic>
        <p:nvPicPr>
          <p:cNvPr id="11" name="Picture 10" descr="Text&#10;&#10;Description automatically generated">
            <a:extLst>
              <a:ext uri="{FF2B5EF4-FFF2-40B4-BE49-F238E27FC236}">
                <a16:creationId xmlns:a16="http://schemas.microsoft.com/office/drawing/2014/main" id="{65E5A8E7-5C2A-5C2B-21C9-97F76F4E4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050" y="1352550"/>
            <a:ext cx="4025900" cy="1219200"/>
          </a:xfrm>
          <a:prstGeom prst="rect">
            <a:avLst/>
          </a:prstGeom>
        </p:spPr>
      </p:pic>
    </p:spTree>
    <p:extLst>
      <p:ext uri="{BB962C8B-B14F-4D97-AF65-F5344CB8AC3E}">
        <p14:creationId xmlns:p14="http://schemas.microsoft.com/office/powerpoint/2010/main" val="363044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EF005-CC9C-7D42-A94F-8DC299B12447}"/>
              </a:ext>
            </a:extLst>
          </p:cNvPr>
          <p:cNvSpPr>
            <a:spLocks noGrp="1"/>
          </p:cNvSpPr>
          <p:nvPr>
            <p:ph idx="1"/>
          </p:nvPr>
        </p:nvSpPr>
        <p:spPr/>
        <p:txBody>
          <a:bodyPr/>
          <a:lstStyle/>
          <a:p>
            <a:r>
              <a:rPr lang="en-US" dirty="0"/>
              <a:t>Use public APIs only</a:t>
            </a:r>
          </a:p>
          <a:p>
            <a:r>
              <a:rPr lang="en-US" dirty="0"/>
              <a:t>Clearly distinguish inputs, configuration, execution, and oracle</a:t>
            </a:r>
          </a:p>
          <a:p>
            <a:r>
              <a:rPr lang="en-US" dirty="0"/>
              <a:t>Be simple; avoid complex control flow such as conditionals and loops</a:t>
            </a:r>
          </a:p>
          <a:p>
            <a:r>
              <a:rPr lang="en-US" dirty="0"/>
              <a:t>Tests shouldn’t need to be frequently changed or refactored</a:t>
            </a:r>
          </a:p>
          <a:p>
            <a:pPr lvl="1"/>
            <a:r>
              <a:rPr lang="en-US" dirty="0"/>
              <a:t>Definitely not as frequently as the code being tested changes</a:t>
            </a:r>
          </a:p>
          <a:p>
            <a:pPr lvl="1"/>
            <a:endParaRPr lang="en-US" dirty="0"/>
          </a:p>
        </p:txBody>
      </p:sp>
      <p:sp>
        <p:nvSpPr>
          <p:cNvPr id="4" name="Text Placeholder 3">
            <a:extLst>
              <a:ext uri="{FF2B5EF4-FFF2-40B4-BE49-F238E27FC236}">
                <a16:creationId xmlns:a16="http://schemas.microsoft.com/office/drawing/2014/main" id="{E7908321-ABA1-C61A-DF23-C4F149A8F65A}"/>
              </a:ext>
            </a:extLst>
          </p:cNvPr>
          <p:cNvSpPr>
            <a:spLocks noGrp="1"/>
          </p:cNvSpPr>
          <p:nvPr>
            <p:ph type="body" sz="quarter" idx="13"/>
          </p:nvPr>
        </p:nvSpPr>
        <p:spPr/>
        <p:txBody>
          <a:bodyPr/>
          <a:lstStyle/>
          <a:p>
            <a:r>
              <a:rPr lang="en-US" dirty="0"/>
              <a:t>Test Design principles</a:t>
            </a:r>
            <a:endParaRPr lang="en-AU" dirty="0"/>
          </a:p>
        </p:txBody>
      </p:sp>
      <p:sp>
        <p:nvSpPr>
          <p:cNvPr id="5" name="Slide Number Placeholder 4">
            <a:extLst>
              <a:ext uri="{FF2B5EF4-FFF2-40B4-BE49-F238E27FC236}">
                <a16:creationId xmlns:a16="http://schemas.microsoft.com/office/drawing/2014/main" id="{57BB3FFE-C719-DEEE-8CB4-FA912D954C3F}"/>
              </a:ext>
            </a:extLst>
          </p:cNvPr>
          <p:cNvSpPr>
            <a:spLocks noGrp="1"/>
          </p:cNvSpPr>
          <p:nvPr>
            <p:ph type="sldNum" sz="quarter" idx="12"/>
          </p:nvPr>
        </p:nvSpPr>
        <p:spPr/>
        <p:txBody>
          <a:bodyPr/>
          <a:lstStyle/>
          <a:p>
            <a:fld id="{10A01DC5-1685-4615-8240-15192985C6A2}" type="slidenum">
              <a:rPr lang="en-AU" smtClean="0"/>
              <a:pPr/>
              <a:t>84</a:t>
            </a:fld>
            <a:endParaRPr lang="en-AU"/>
          </a:p>
        </p:txBody>
      </p:sp>
      <p:sp>
        <p:nvSpPr>
          <p:cNvPr id="6" name="Footer Placeholder 5">
            <a:extLst>
              <a:ext uri="{FF2B5EF4-FFF2-40B4-BE49-F238E27FC236}">
                <a16:creationId xmlns:a16="http://schemas.microsoft.com/office/drawing/2014/main" id="{371667C5-CF82-E0AC-53B0-3DB825A40B01}"/>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4D17E3A8-09A4-1CDC-6BB2-5CCBD34D0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174472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AB290-E24D-2B4F-8F5C-8D5BB0BB9BCB}"/>
              </a:ext>
            </a:extLst>
          </p:cNvPr>
          <p:cNvSpPr>
            <a:spLocks noGrp="1"/>
          </p:cNvSpPr>
          <p:nvPr>
            <p:ph idx="1"/>
          </p:nvPr>
        </p:nvSpPr>
        <p:spPr/>
        <p:txBody>
          <a:bodyPr>
            <a:normAutofit fontScale="85000" lnSpcReduction="20000"/>
          </a:bodyPr>
          <a:lstStyle/>
          <a:p>
            <a:r>
              <a:rPr lang="en-US" dirty="0"/>
              <a:t>Snoopy oracles</a:t>
            </a:r>
          </a:p>
          <a:p>
            <a:pPr lvl="1"/>
            <a:r>
              <a:rPr lang="en-US" dirty="0"/>
              <a:t>Relying on implementation state instead of observable behavior</a:t>
            </a:r>
          </a:p>
          <a:p>
            <a:pPr lvl="1"/>
            <a:r>
              <a:rPr lang="en-US" dirty="0"/>
              <a:t>E.g. Checking variables or fields instead of return values</a:t>
            </a:r>
          </a:p>
          <a:p>
            <a:r>
              <a:rPr lang="en-US" dirty="0"/>
              <a:t>Brittle tests</a:t>
            </a:r>
          </a:p>
          <a:p>
            <a:pPr lvl="1"/>
            <a:r>
              <a:rPr lang="en-US" dirty="0"/>
              <a:t>Overfitting to special-case behavior instead of general principle</a:t>
            </a:r>
          </a:p>
          <a:p>
            <a:pPr lvl="1"/>
            <a:r>
              <a:rPr lang="en-US" dirty="0"/>
              <a:t>E.g. hard-coding message strings instead of behavior</a:t>
            </a:r>
          </a:p>
          <a:p>
            <a:r>
              <a:rPr lang="en-US" dirty="0"/>
              <a:t>Slow tests</a:t>
            </a:r>
          </a:p>
          <a:p>
            <a:pPr lvl="1"/>
            <a:r>
              <a:rPr lang="en-US" dirty="0"/>
              <a:t>Self-explanatory (beware of heavy environments, I/O, and </a:t>
            </a:r>
            <a:r>
              <a:rPr lang="en-US" dirty="0">
                <a:latin typeface="Consolas" panose="020B0609020204030204" pitchFamily="49" charset="0"/>
                <a:cs typeface="Consolas" panose="020B0609020204030204" pitchFamily="49" charset="0"/>
              </a:rPr>
              <a:t>sleep()</a:t>
            </a:r>
            <a:r>
              <a:rPr lang="en-US" dirty="0"/>
              <a:t>)</a:t>
            </a:r>
          </a:p>
          <a:p>
            <a:r>
              <a:rPr lang="en-US" dirty="0"/>
              <a:t>Flaky tests</a:t>
            </a:r>
          </a:p>
          <a:p>
            <a:pPr lvl="1"/>
            <a:r>
              <a:rPr lang="en-US" dirty="0"/>
              <a:t>Tests that pass or fail </a:t>
            </a:r>
            <a:r>
              <a:rPr lang="en-US" dirty="0" err="1"/>
              <a:t>nondeterministically</a:t>
            </a:r>
            <a:endParaRPr lang="en-US" dirty="0"/>
          </a:p>
          <a:p>
            <a:pPr lvl="1"/>
            <a:r>
              <a:rPr lang="en-US" dirty="0"/>
              <a:t>Often because of reliance on random inputs, timing (e.g. </a:t>
            </a:r>
            <a:r>
              <a:rPr lang="en-US" dirty="0">
                <a:latin typeface="Consolas" panose="020B0609020204030204" pitchFamily="49" charset="0"/>
                <a:cs typeface="Consolas" panose="020B0609020204030204" pitchFamily="49" charset="0"/>
              </a:rPr>
              <a:t>sleep(1000)</a:t>
            </a:r>
            <a:r>
              <a:rPr lang="en-US" dirty="0"/>
              <a:t>), availability of external services (e.g. fetching data over the network in a unit test), or dependency on order of test execution (e.g. previous test sets up global variables in certain way)</a:t>
            </a:r>
          </a:p>
          <a:p>
            <a:pPr lvl="1"/>
            <a:endParaRPr lang="en-US" dirty="0"/>
          </a:p>
        </p:txBody>
      </p:sp>
      <p:sp>
        <p:nvSpPr>
          <p:cNvPr id="4" name="Text Placeholder 3">
            <a:extLst>
              <a:ext uri="{FF2B5EF4-FFF2-40B4-BE49-F238E27FC236}">
                <a16:creationId xmlns:a16="http://schemas.microsoft.com/office/drawing/2014/main" id="{9ACC74C1-0EC2-2460-1EAA-2E4D9EDF6E25}"/>
              </a:ext>
            </a:extLst>
          </p:cNvPr>
          <p:cNvSpPr>
            <a:spLocks noGrp="1"/>
          </p:cNvSpPr>
          <p:nvPr>
            <p:ph type="body" sz="quarter" idx="13"/>
          </p:nvPr>
        </p:nvSpPr>
        <p:spPr/>
        <p:txBody>
          <a:bodyPr/>
          <a:lstStyle/>
          <a:p>
            <a:r>
              <a:rPr lang="en-US" dirty="0"/>
              <a:t>Anti-patterns</a:t>
            </a:r>
            <a:endParaRPr lang="en-AU" dirty="0"/>
          </a:p>
        </p:txBody>
      </p:sp>
      <p:sp>
        <p:nvSpPr>
          <p:cNvPr id="5" name="Slide Number Placeholder 4">
            <a:extLst>
              <a:ext uri="{FF2B5EF4-FFF2-40B4-BE49-F238E27FC236}">
                <a16:creationId xmlns:a16="http://schemas.microsoft.com/office/drawing/2014/main" id="{F5573DF4-0E86-1E20-3202-310919F2BEEA}"/>
              </a:ext>
            </a:extLst>
          </p:cNvPr>
          <p:cNvSpPr>
            <a:spLocks noGrp="1"/>
          </p:cNvSpPr>
          <p:nvPr>
            <p:ph type="sldNum" sz="quarter" idx="12"/>
          </p:nvPr>
        </p:nvSpPr>
        <p:spPr/>
        <p:txBody>
          <a:bodyPr/>
          <a:lstStyle/>
          <a:p>
            <a:fld id="{10A01DC5-1685-4615-8240-15192985C6A2}" type="slidenum">
              <a:rPr lang="en-AU" smtClean="0"/>
              <a:pPr/>
              <a:t>85</a:t>
            </a:fld>
            <a:endParaRPr lang="en-AU"/>
          </a:p>
        </p:txBody>
      </p:sp>
      <p:sp>
        <p:nvSpPr>
          <p:cNvPr id="6" name="Footer Placeholder 5">
            <a:extLst>
              <a:ext uri="{FF2B5EF4-FFF2-40B4-BE49-F238E27FC236}">
                <a16:creationId xmlns:a16="http://schemas.microsoft.com/office/drawing/2014/main" id="{30465F13-7354-EBAA-7AEE-C78995056216}"/>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3D9FA9F3-0D89-AF6F-BACA-B1A77E8E0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5452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8C8C9-3B2F-7548-851B-F4160E34A759}"/>
              </a:ext>
            </a:extLst>
          </p:cNvPr>
          <p:cNvSpPr>
            <a:spLocks noGrp="1"/>
          </p:cNvSpPr>
          <p:nvPr>
            <p:ph type="title"/>
          </p:nvPr>
        </p:nvSpPr>
        <p:spPr/>
        <p:txBody>
          <a:bodyPr/>
          <a:lstStyle/>
          <a:p>
            <a:r>
              <a:rPr lang="en-US" dirty="0"/>
              <a:t>Test Strategies</a:t>
            </a:r>
          </a:p>
        </p:txBody>
      </p:sp>
      <p:sp>
        <p:nvSpPr>
          <p:cNvPr id="7" name="Slide Number Placeholder 6">
            <a:extLst>
              <a:ext uri="{FF2B5EF4-FFF2-40B4-BE49-F238E27FC236}">
                <a16:creationId xmlns:a16="http://schemas.microsoft.com/office/drawing/2014/main" id="{F51DEC55-8D20-9C1A-6437-5475DF4FFC69}"/>
              </a:ext>
            </a:extLst>
          </p:cNvPr>
          <p:cNvSpPr>
            <a:spLocks noGrp="1"/>
          </p:cNvSpPr>
          <p:nvPr>
            <p:ph type="sldNum" sz="quarter" idx="12"/>
          </p:nvPr>
        </p:nvSpPr>
        <p:spPr/>
        <p:txBody>
          <a:bodyPr/>
          <a:lstStyle/>
          <a:p>
            <a:fld id="{10A01DC5-1685-4615-8240-15192985C6A2}" type="slidenum">
              <a:rPr lang="en-AU" smtClean="0"/>
              <a:pPr/>
              <a:t>86</a:t>
            </a:fld>
            <a:endParaRPr lang="en-AU"/>
          </a:p>
        </p:txBody>
      </p:sp>
      <p:sp>
        <p:nvSpPr>
          <p:cNvPr id="8" name="Footer Placeholder 7">
            <a:extLst>
              <a:ext uri="{FF2B5EF4-FFF2-40B4-BE49-F238E27FC236}">
                <a16:creationId xmlns:a16="http://schemas.microsoft.com/office/drawing/2014/main" id="{E4E929C2-B0A3-FC79-09AE-E3B3EE60763D}"/>
              </a:ext>
            </a:extLst>
          </p:cNvPr>
          <p:cNvSpPr>
            <a:spLocks noGrp="1"/>
          </p:cNvSpPr>
          <p:nvPr>
            <p:ph type="ftr" sz="quarter" idx="3"/>
          </p:nvPr>
        </p:nvSpPr>
        <p:spPr/>
        <p:txBody>
          <a:bodyPr/>
          <a:lstStyle/>
          <a:p>
            <a:r>
              <a:rPr lang="en-US"/>
              <a:t>ANU SCHOOL OF COMPUTING   |  COMP 2120 / COMP 6120 | WEEK 8 OF 12: Testing</a:t>
            </a:r>
            <a:endParaRPr lang="en-AU" dirty="0"/>
          </a:p>
        </p:txBody>
      </p:sp>
      <p:sp>
        <p:nvSpPr>
          <p:cNvPr id="4" name="Google Shape;74;p13">
            <a:extLst>
              <a:ext uri="{FF2B5EF4-FFF2-40B4-BE49-F238E27FC236}">
                <a16:creationId xmlns:a16="http://schemas.microsoft.com/office/drawing/2014/main" id="{891FC8E7-C133-2644-91D4-5E2AC02A005A}"/>
              </a:ext>
            </a:extLst>
          </p:cNvPr>
          <p:cNvSpPr txBox="1">
            <a:spLocks/>
          </p:cNvSpPr>
          <p:nvPr/>
        </p:nvSpPr>
        <p:spPr>
          <a:xfrm>
            <a:off x="1376775" y="2834125"/>
            <a:ext cx="6390450" cy="792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dirty="0">
                <a:solidFill>
                  <a:schemeClr val="bg1"/>
                </a:solidFill>
                <a:latin typeface="Open Sans"/>
                <a:ea typeface="Open Sans"/>
                <a:cs typeface="Open Sans"/>
                <a:sym typeface="Open Sans"/>
              </a:rPr>
              <a:t>Michael Hilton and </a:t>
            </a:r>
            <a:r>
              <a:rPr lang="en-US" sz="1800" b="1" dirty="0">
                <a:solidFill>
                  <a:schemeClr val="bg1"/>
                </a:solidFill>
                <a:latin typeface="Open Sans"/>
                <a:ea typeface="Open Sans"/>
                <a:cs typeface="Open Sans"/>
                <a:sym typeface="Open Sans"/>
              </a:rPr>
              <a:t>Rohan Padhye</a:t>
            </a:r>
            <a:endParaRPr lang="en-US" sz="1400" b="1" dirty="0">
              <a:solidFill>
                <a:schemeClr val="bg1"/>
              </a:solidFill>
            </a:endParaRPr>
          </a:p>
        </p:txBody>
      </p:sp>
    </p:spTree>
    <p:extLst>
      <p:ext uri="{BB962C8B-B14F-4D97-AF65-F5344CB8AC3E}">
        <p14:creationId xmlns:p14="http://schemas.microsoft.com/office/powerpoint/2010/main" val="17410396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0240EF-5B4F-3C1F-2758-612FDE1F6465}"/>
              </a:ext>
            </a:extLst>
          </p:cNvPr>
          <p:cNvSpPr>
            <a:spLocks noGrp="1"/>
          </p:cNvSpPr>
          <p:nvPr>
            <p:ph type="body" sz="quarter" idx="13"/>
          </p:nvPr>
        </p:nvSpPr>
        <p:spPr/>
        <p:txBody>
          <a:bodyPr/>
          <a:lstStyle/>
          <a:p>
            <a:r>
              <a:rPr lang="en-US" dirty="0"/>
              <a:t>Basic Unit Test for Sort</a:t>
            </a:r>
            <a:endParaRPr lang="en-AU" dirty="0"/>
          </a:p>
        </p:txBody>
      </p:sp>
      <p:sp>
        <p:nvSpPr>
          <p:cNvPr id="7" name="TextBox 6">
            <a:extLst>
              <a:ext uri="{FF2B5EF4-FFF2-40B4-BE49-F238E27FC236}">
                <a16:creationId xmlns:a16="http://schemas.microsoft.com/office/drawing/2014/main" id="{FC5E46A1-3016-1948-92FA-FB54FEFC0358}"/>
              </a:ext>
            </a:extLst>
          </p:cNvPr>
          <p:cNvSpPr txBox="1"/>
          <p:nvPr/>
        </p:nvSpPr>
        <p:spPr>
          <a:xfrm>
            <a:off x="1445821" y="3126179"/>
            <a:ext cx="2856872" cy="369332"/>
          </a:xfrm>
          <a:prstGeom prst="rect">
            <a:avLst/>
          </a:prstGeom>
          <a:noFill/>
        </p:spPr>
        <p:txBody>
          <a:bodyPr wrap="none" rtlCol="0">
            <a:spAutoFit/>
          </a:bodyPr>
          <a:lstStyle/>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Is this test good enough?</a:t>
            </a:r>
          </a:p>
        </p:txBody>
      </p:sp>
      <p:sp>
        <p:nvSpPr>
          <p:cNvPr id="4" name="Slide Number Placeholder 3">
            <a:extLst>
              <a:ext uri="{FF2B5EF4-FFF2-40B4-BE49-F238E27FC236}">
                <a16:creationId xmlns:a16="http://schemas.microsoft.com/office/drawing/2014/main" id="{046220A6-F324-B948-625D-633B97553D32}"/>
              </a:ext>
            </a:extLst>
          </p:cNvPr>
          <p:cNvSpPr>
            <a:spLocks noGrp="1"/>
          </p:cNvSpPr>
          <p:nvPr>
            <p:ph type="sldNum" sz="quarter" idx="12"/>
          </p:nvPr>
        </p:nvSpPr>
        <p:spPr/>
        <p:txBody>
          <a:bodyPr/>
          <a:lstStyle/>
          <a:p>
            <a:fld id="{10A01DC5-1685-4615-8240-15192985C6A2}" type="slidenum">
              <a:rPr lang="en-AU" smtClean="0"/>
              <a:pPr/>
              <a:t>87</a:t>
            </a:fld>
            <a:endParaRPr lang="en-AU"/>
          </a:p>
        </p:txBody>
      </p:sp>
      <p:sp>
        <p:nvSpPr>
          <p:cNvPr id="6" name="Footer Placeholder 5">
            <a:extLst>
              <a:ext uri="{FF2B5EF4-FFF2-40B4-BE49-F238E27FC236}">
                <a16:creationId xmlns:a16="http://schemas.microsoft.com/office/drawing/2014/main" id="{56898FC0-F64A-C9AC-8058-0E150C33A1E6}"/>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8" name="Content Placeholder 1">
            <a:extLst>
              <a:ext uri="{FF2B5EF4-FFF2-40B4-BE49-F238E27FC236}">
                <a16:creationId xmlns:a16="http://schemas.microsoft.com/office/drawing/2014/main" id="{C4674D9F-0B50-B1BD-5CE6-6C243D90BB66}"/>
              </a:ext>
            </a:extLst>
          </p:cNvPr>
          <p:cNvSpPr txBox="1">
            <a:spLocks/>
          </p:cNvSpPr>
          <p:nvPr/>
        </p:nvSpPr>
        <p:spPr>
          <a:xfrm>
            <a:off x="324000" y="2243987"/>
            <a:ext cx="8460000" cy="2414523"/>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t>What are some interesting values to test?</a:t>
            </a:r>
          </a:p>
          <a:p>
            <a:pPr lvl="1"/>
            <a:r>
              <a:rPr lang="en-AU" dirty="0"/>
              <a:t>List tuples &lt;input, output, reason&gt;</a:t>
            </a:r>
          </a:p>
        </p:txBody>
      </p:sp>
      <p:pic>
        <p:nvPicPr>
          <p:cNvPr id="9" name="Picture 8" descr="Text&#10;&#10;Description automatically generated">
            <a:extLst>
              <a:ext uri="{FF2B5EF4-FFF2-40B4-BE49-F238E27FC236}">
                <a16:creationId xmlns:a16="http://schemas.microsoft.com/office/drawing/2014/main" id="{85C242B4-0E7C-B24A-76A5-CEE4CA702D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pic>
        <p:nvPicPr>
          <p:cNvPr id="10" name="Picture 9" descr="Text&#10;&#10;Description automatically generated">
            <a:extLst>
              <a:ext uri="{FF2B5EF4-FFF2-40B4-BE49-F238E27FC236}">
                <a16:creationId xmlns:a16="http://schemas.microsoft.com/office/drawing/2014/main" id="{D7F94756-F521-4123-492D-8CB0EE40C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994" y="740594"/>
            <a:ext cx="3733800" cy="1371600"/>
          </a:xfrm>
          <a:prstGeom prst="rect">
            <a:avLst/>
          </a:prstGeom>
        </p:spPr>
      </p:pic>
    </p:spTree>
    <p:extLst>
      <p:ext uri="{BB962C8B-B14F-4D97-AF65-F5344CB8AC3E}">
        <p14:creationId xmlns:p14="http://schemas.microsoft.com/office/powerpoint/2010/main" val="213008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7BB86B-3569-A84A-BBCE-FC6CE9A295C3}"/>
              </a:ext>
            </a:extLst>
          </p:cNvPr>
          <p:cNvSpPr>
            <a:spLocks noGrp="1"/>
          </p:cNvSpPr>
          <p:nvPr>
            <p:ph idx="1"/>
          </p:nvPr>
        </p:nvSpPr>
        <p:spPr/>
        <p:txBody>
          <a:bodyPr>
            <a:normAutofit fontScale="92500" lnSpcReduction="20000"/>
          </a:bodyPr>
          <a:lstStyle/>
          <a:p>
            <a:endParaRPr lang="en-US" dirty="0"/>
          </a:p>
          <a:p>
            <a:r>
              <a:rPr lang="en-US" dirty="0"/>
              <a:t>Test cases are often designed based on behavioral equivalence classes. </a:t>
            </a:r>
          </a:p>
          <a:p>
            <a:pPr lvl="1"/>
            <a:r>
              <a:rPr lang="en-US" i="1" dirty="0"/>
              <a:t>Assumption</a:t>
            </a:r>
            <a:r>
              <a:rPr lang="en-US" dirty="0"/>
              <a:t>: if test passes for one value =&gt; test will pass for all values in the equivalence class.</a:t>
            </a:r>
          </a:p>
          <a:p>
            <a:r>
              <a:rPr lang="en-US" dirty="0"/>
              <a:t>Systematic tests can be drawn from specification. </a:t>
            </a:r>
          </a:p>
          <a:p>
            <a:pPr lvl="1"/>
            <a:r>
              <a:rPr lang="en-US" dirty="0"/>
              <a:t>For example: A year is a </a:t>
            </a:r>
            <a:r>
              <a:rPr lang="en-US" i="1" dirty="0"/>
              <a:t>leap year</a:t>
            </a:r>
            <a:r>
              <a:rPr lang="en-US" dirty="0"/>
              <a:t> if:</a:t>
            </a:r>
          </a:p>
          <a:p>
            <a:pPr lvl="2"/>
            <a:r>
              <a:rPr lang="en-US" dirty="0"/>
              <a:t>the year is divisible by 4;</a:t>
            </a:r>
          </a:p>
          <a:p>
            <a:pPr lvl="2"/>
            <a:r>
              <a:rPr lang="en-US" dirty="0"/>
              <a:t>and the year is not divisible by 100;</a:t>
            </a:r>
          </a:p>
          <a:p>
            <a:pPr lvl="3"/>
            <a:r>
              <a:rPr lang="en-US" dirty="0"/>
              <a:t>except when the year is divisible by 400</a:t>
            </a:r>
          </a:p>
          <a:p>
            <a:pPr lvl="1"/>
            <a:r>
              <a:rPr lang="en-US" dirty="0"/>
              <a:t>Tests:</a:t>
            </a:r>
          </a:p>
          <a:p>
            <a:pPr lvl="2"/>
            <a:r>
              <a:rPr lang="en-US" dirty="0"/>
              <a:t>assert </a:t>
            </a:r>
            <a:r>
              <a:rPr lang="en-US" dirty="0" err="1"/>
              <a:t>isLeapYear</a:t>
            </a:r>
            <a:r>
              <a:rPr lang="en-US" dirty="0"/>
              <a:t>(1945) == false</a:t>
            </a:r>
          </a:p>
          <a:p>
            <a:pPr lvl="2"/>
            <a:r>
              <a:rPr lang="en-US" dirty="0"/>
              <a:t>assert </a:t>
            </a:r>
            <a:r>
              <a:rPr lang="en-US" dirty="0" err="1"/>
              <a:t>isLeapYear</a:t>
            </a:r>
            <a:r>
              <a:rPr lang="en-US" dirty="0"/>
              <a:t>(1944) == true</a:t>
            </a:r>
          </a:p>
          <a:p>
            <a:pPr lvl="2"/>
            <a:r>
              <a:rPr lang="en-US" dirty="0"/>
              <a:t>assert </a:t>
            </a:r>
            <a:r>
              <a:rPr lang="en-US" dirty="0" err="1"/>
              <a:t>isLeapYear</a:t>
            </a:r>
            <a:r>
              <a:rPr lang="en-US" dirty="0"/>
              <a:t>(1900) == false</a:t>
            </a:r>
          </a:p>
          <a:p>
            <a:pPr lvl="2"/>
            <a:r>
              <a:rPr lang="en-US" dirty="0"/>
              <a:t>assert </a:t>
            </a:r>
            <a:r>
              <a:rPr lang="en-US" dirty="0" err="1"/>
              <a:t>isLeapYear</a:t>
            </a:r>
            <a:r>
              <a:rPr lang="en-US" dirty="0"/>
              <a:t>(2000) == true</a:t>
            </a:r>
          </a:p>
          <a:p>
            <a:pPr lvl="2"/>
            <a:endParaRPr lang="en-US" dirty="0"/>
          </a:p>
        </p:txBody>
      </p:sp>
      <p:sp>
        <p:nvSpPr>
          <p:cNvPr id="4" name="Text Placeholder 3">
            <a:extLst>
              <a:ext uri="{FF2B5EF4-FFF2-40B4-BE49-F238E27FC236}">
                <a16:creationId xmlns:a16="http://schemas.microsoft.com/office/drawing/2014/main" id="{AC865C9C-8344-A056-9798-DE1B4EAF9141}"/>
              </a:ext>
            </a:extLst>
          </p:cNvPr>
          <p:cNvSpPr>
            <a:spLocks noGrp="1"/>
          </p:cNvSpPr>
          <p:nvPr>
            <p:ph type="body" sz="quarter" idx="13"/>
          </p:nvPr>
        </p:nvSpPr>
        <p:spPr/>
        <p:txBody>
          <a:bodyPr/>
          <a:lstStyle/>
          <a:p>
            <a:r>
              <a:rPr lang="en-US" dirty="0"/>
              <a:t>Black-box &amp; Specification-Based Testing</a:t>
            </a:r>
            <a:endParaRPr lang="en-AU" dirty="0"/>
          </a:p>
        </p:txBody>
      </p:sp>
      <p:sp>
        <p:nvSpPr>
          <p:cNvPr id="5" name="Slide Number Placeholder 4">
            <a:extLst>
              <a:ext uri="{FF2B5EF4-FFF2-40B4-BE49-F238E27FC236}">
                <a16:creationId xmlns:a16="http://schemas.microsoft.com/office/drawing/2014/main" id="{87CF0BB4-B228-0654-C9AA-72BA34008AD9}"/>
              </a:ext>
            </a:extLst>
          </p:cNvPr>
          <p:cNvSpPr>
            <a:spLocks noGrp="1"/>
          </p:cNvSpPr>
          <p:nvPr>
            <p:ph type="sldNum" sz="quarter" idx="12"/>
          </p:nvPr>
        </p:nvSpPr>
        <p:spPr/>
        <p:txBody>
          <a:bodyPr/>
          <a:lstStyle/>
          <a:p>
            <a:fld id="{10A01DC5-1685-4615-8240-15192985C6A2}" type="slidenum">
              <a:rPr lang="en-AU" smtClean="0"/>
              <a:pPr/>
              <a:t>88</a:t>
            </a:fld>
            <a:endParaRPr lang="en-AU"/>
          </a:p>
        </p:txBody>
      </p:sp>
      <p:sp>
        <p:nvSpPr>
          <p:cNvPr id="6" name="Footer Placeholder 5">
            <a:extLst>
              <a:ext uri="{FF2B5EF4-FFF2-40B4-BE49-F238E27FC236}">
                <a16:creationId xmlns:a16="http://schemas.microsoft.com/office/drawing/2014/main" id="{8DF68510-AB38-A65A-9703-D0ECE18511D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71127109-902D-D650-88A9-F7305EA88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5181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389A90-2D42-3240-8C18-714C71A91489}"/>
              </a:ext>
            </a:extLst>
          </p:cNvPr>
          <p:cNvSpPr>
            <a:spLocks noGrp="1"/>
          </p:cNvSpPr>
          <p:nvPr>
            <p:ph idx="1"/>
          </p:nvPr>
        </p:nvSpPr>
        <p:spPr/>
        <p:txBody>
          <a:bodyPr>
            <a:normAutofit fontScale="85000" lnSpcReduction="20000"/>
          </a:bodyPr>
          <a:lstStyle/>
          <a:p>
            <a:endParaRPr lang="en-US" i="1" dirty="0"/>
          </a:p>
          <a:p>
            <a:r>
              <a:rPr lang="en-US" i="1" dirty="0"/>
              <a:t>Aim</a:t>
            </a:r>
            <a:r>
              <a:rPr lang="en-US" dirty="0"/>
              <a:t>: Test for cases that are at the “boundary” of equivalence classes in the specification.</a:t>
            </a:r>
          </a:p>
          <a:p>
            <a:pPr lvl="1"/>
            <a:r>
              <a:rPr lang="en-US" dirty="0"/>
              <a:t>Small change in input moves it from one class to another.</a:t>
            </a:r>
          </a:p>
          <a:p>
            <a:pPr lvl="1"/>
            <a:r>
              <a:rPr lang="en-US" dirty="0"/>
              <a:t>Example: Testing a function </a:t>
            </a:r>
            <a:r>
              <a:rPr lang="en-US" i="1" dirty="0"/>
              <a:t>divide</a:t>
            </a:r>
            <a:r>
              <a:rPr lang="en-US" dirty="0"/>
              <a:t>(int a, int b)</a:t>
            </a:r>
          </a:p>
          <a:p>
            <a:pPr lvl="2"/>
            <a:r>
              <a:rPr lang="en-US" dirty="0"/>
              <a:t>One boundary may be at `a == b` </a:t>
            </a:r>
          </a:p>
          <a:p>
            <a:pPr lvl="1"/>
            <a:endParaRPr lang="en-US" dirty="0"/>
          </a:p>
          <a:p>
            <a:r>
              <a:rPr lang="en-US" i="1" dirty="0"/>
              <a:t>Edge case: </a:t>
            </a:r>
            <a:r>
              <a:rPr lang="en-US" dirty="0"/>
              <a:t>One of many parameters are at the boundary</a:t>
            </a:r>
          </a:p>
          <a:p>
            <a:pPr lvl="1"/>
            <a:r>
              <a:rPr lang="en-US" dirty="0"/>
              <a:t>E.g. for </a:t>
            </a:r>
            <a:r>
              <a:rPr lang="en-US" i="1" dirty="0"/>
              <a:t>divide</a:t>
            </a:r>
            <a:r>
              <a:rPr lang="en-US" dirty="0"/>
              <a:t>: a=0, b=42 or a=42, b = 0</a:t>
            </a:r>
          </a:p>
          <a:p>
            <a:pPr lvl="1"/>
            <a:r>
              <a:rPr lang="en-US" dirty="0"/>
              <a:t>E.g. for </a:t>
            </a:r>
            <a:r>
              <a:rPr lang="en-US" i="1" dirty="0"/>
              <a:t>sort</a:t>
            </a:r>
            <a:r>
              <a:rPr lang="en-US" dirty="0"/>
              <a:t>: list contains duplicates, list is empty</a:t>
            </a:r>
          </a:p>
          <a:p>
            <a:pPr lvl="1"/>
            <a:endParaRPr lang="en-US" dirty="0"/>
          </a:p>
          <a:p>
            <a:r>
              <a:rPr lang="en-US" i="1" dirty="0"/>
              <a:t>Corner</a:t>
            </a:r>
            <a:r>
              <a:rPr lang="en-US" dirty="0"/>
              <a:t> case: Combination of parameters are at the boundary</a:t>
            </a:r>
          </a:p>
          <a:p>
            <a:pPr lvl="1"/>
            <a:r>
              <a:rPr lang="en-US" dirty="0"/>
              <a:t>E.g. for </a:t>
            </a:r>
            <a:r>
              <a:rPr lang="en-US" i="1" dirty="0"/>
              <a:t>divide</a:t>
            </a:r>
            <a:r>
              <a:rPr lang="en-US" dirty="0"/>
              <a:t>: a=0, b=0</a:t>
            </a:r>
          </a:p>
        </p:txBody>
      </p:sp>
      <p:sp>
        <p:nvSpPr>
          <p:cNvPr id="4" name="Text Placeholder 3">
            <a:extLst>
              <a:ext uri="{FF2B5EF4-FFF2-40B4-BE49-F238E27FC236}">
                <a16:creationId xmlns:a16="http://schemas.microsoft.com/office/drawing/2014/main" id="{82E08953-852D-8AE6-277A-512AC527DA44}"/>
              </a:ext>
            </a:extLst>
          </p:cNvPr>
          <p:cNvSpPr>
            <a:spLocks noGrp="1"/>
          </p:cNvSpPr>
          <p:nvPr>
            <p:ph type="body" sz="quarter" idx="13"/>
          </p:nvPr>
        </p:nvSpPr>
        <p:spPr/>
        <p:txBody>
          <a:bodyPr/>
          <a:lstStyle/>
          <a:p>
            <a:r>
              <a:rPr lang="en-US" dirty="0"/>
              <a:t>Boundary-Value Testing</a:t>
            </a:r>
            <a:endParaRPr lang="en-AU" dirty="0"/>
          </a:p>
        </p:txBody>
      </p:sp>
      <p:sp>
        <p:nvSpPr>
          <p:cNvPr id="5" name="Slide Number Placeholder 4">
            <a:extLst>
              <a:ext uri="{FF2B5EF4-FFF2-40B4-BE49-F238E27FC236}">
                <a16:creationId xmlns:a16="http://schemas.microsoft.com/office/drawing/2014/main" id="{55935D71-312C-9995-6348-65636CB70A36}"/>
              </a:ext>
            </a:extLst>
          </p:cNvPr>
          <p:cNvSpPr>
            <a:spLocks noGrp="1"/>
          </p:cNvSpPr>
          <p:nvPr>
            <p:ph type="sldNum" sz="quarter" idx="12"/>
          </p:nvPr>
        </p:nvSpPr>
        <p:spPr/>
        <p:txBody>
          <a:bodyPr/>
          <a:lstStyle/>
          <a:p>
            <a:fld id="{10A01DC5-1685-4615-8240-15192985C6A2}" type="slidenum">
              <a:rPr lang="en-AU" smtClean="0"/>
              <a:pPr/>
              <a:t>89</a:t>
            </a:fld>
            <a:endParaRPr lang="en-AU"/>
          </a:p>
        </p:txBody>
      </p:sp>
      <p:sp>
        <p:nvSpPr>
          <p:cNvPr id="6" name="Footer Placeholder 5">
            <a:extLst>
              <a:ext uri="{FF2B5EF4-FFF2-40B4-BE49-F238E27FC236}">
                <a16:creationId xmlns:a16="http://schemas.microsoft.com/office/drawing/2014/main" id="{730031A8-7541-56A3-0215-41BC99EA6964}"/>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E8723F71-448C-A74A-6A69-71AB4BA89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289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E03CC6-9D06-4AD7-38F9-F6E041D2E7FC}"/>
              </a:ext>
            </a:extLst>
          </p:cNvPr>
          <p:cNvSpPr>
            <a:spLocks noGrp="1"/>
          </p:cNvSpPr>
          <p:nvPr>
            <p:ph idx="1"/>
          </p:nvPr>
        </p:nvSpPr>
        <p:spPr/>
        <p:txBody>
          <a:bodyPr>
            <a:normAutofit fontScale="62500" lnSpcReduction="20000"/>
          </a:bodyPr>
          <a:lstStyle/>
          <a:p>
            <a:endParaRPr lang="en-AU" b="1" dirty="0"/>
          </a:p>
          <a:p>
            <a:r>
              <a:rPr lang="en-AU" b="1" dirty="0"/>
              <a:t>Unit testing</a:t>
            </a:r>
            <a:br>
              <a:rPr lang="en-AU" dirty="0"/>
            </a:br>
            <a:r>
              <a:rPr lang="en-AU" dirty="0"/>
              <a:t>The aim of unit testing is to test program units in isolation. Tests should be designed to execute all of the code in a unit at least once. Individual code units are tested by the programmer as they are developed.</a:t>
            </a:r>
          </a:p>
          <a:p>
            <a:r>
              <a:rPr lang="en-AU" b="1" dirty="0"/>
              <a:t>Feature testing</a:t>
            </a:r>
            <a:br>
              <a:rPr lang="en-AU" dirty="0"/>
            </a:br>
            <a:r>
              <a:rPr lang="en-AU" dirty="0"/>
              <a:t>Code units are integrated to create features. Feature tests should test all aspects of a feature. All of the programmers who contribute code units to a feature should be involved in its testing.</a:t>
            </a:r>
          </a:p>
          <a:p>
            <a:r>
              <a:rPr lang="en-AU" b="1" dirty="0"/>
              <a:t>System testing</a:t>
            </a:r>
            <a:br>
              <a:rPr lang="en-AU" dirty="0"/>
            </a:br>
            <a:r>
              <a:rPr lang="en-AU" dirty="0"/>
              <a:t>Code units are integrated to create a working (perhaps incomplete) version of a system. The aim of system testing is to check that there are no unexpected interactions between the features in the system. System testing may also involve checking the responsiveness, reliability and security of the system. In large companies, a dedicated testing team may be responsible for system testing. In small companies, this is impractical, so product developers are also involved in system testing.</a:t>
            </a:r>
          </a:p>
          <a:p>
            <a:r>
              <a:rPr lang="en-AU" b="1" dirty="0"/>
              <a:t>Release testing</a:t>
            </a:r>
            <a:br>
              <a:rPr lang="en-AU" dirty="0"/>
            </a:br>
            <a:r>
              <a:rPr lang="en-AU" dirty="0"/>
              <a:t>The system is packaged for release to customers and the release is tested to check that it operates as expected. The software may be released as a cloud service or as a download to be installed on a customer’s computer or mobile device. If DevOps is used, then the development team are responsible for release testing otherwise a separate team has that responsibility.</a:t>
            </a:r>
          </a:p>
        </p:txBody>
      </p:sp>
      <p:sp>
        <p:nvSpPr>
          <p:cNvPr id="3" name="Footer Placeholder 2">
            <a:extLst>
              <a:ext uri="{FF2B5EF4-FFF2-40B4-BE49-F238E27FC236}">
                <a16:creationId xmlns:a16="http://schemas.microsoft.com/office/drawing/2014/main" id="{E77639CD-0BEF-0616-FDEF-ED98E3F437FF}"/>
              </a:ext>
            </a:extLst>
          </p:cNvPr>
          <p:cNvSpPr>
            <a:spLocks noGrp="1"/>
          </p:cNvSpPr>
          <p:nvPr>
            <p:ph type="ftr" sz="quarter" idx="11"/>
          </p:nvPr>
        </p:nvSpPr>
        <p:spPr/>
        <p:txBody>
          <a:bodyPr/>
          <a:lstStyle/>
          <a:p>
            <a:r>
              <a:rPr lang="en-US"/>
              <a:t>ANU SCHOOL OF COMPUTING   |  COMP 2120 / COMP 6120 | WEEK 8 OF 12: Testing</a:t>
            </a:r>
            <a:endParaRPr lang="en-AU" dirty="0"/>
          </a:p>
        </p:txBody>
      </p:sp>
      <p:sp>
        <p:nvSpPr>
          <p:cNvPr id="4" name="Slide Number Placeholder 3">
            <a:extLst>
              <a:ext uri="{FF2B5EF4-FFF2-40B4-BE49-F238E27FC236}">
                <a16:creationId xmlns:a16="http://schemas.microsoft.com/office/drawing/2014/main" id="{E5EB3A5B-083D-E595-FAE6-C5C5423FEFF1}"/>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5" name="Text Placeholder 4">
            <a:extLst>
              <a:ext uri="{FF2B5EF4-FFF2-40B4-BE49-F238E27FC236}">
                <a16:creationId xmlns:a16="http://schemas.microsoft.com/office/drawing/2014/main" id="{594E8753-DFC2-25AC-BBC8-29C59CFB2BF5}"/>
              </a:ext>
            </a:extLst>
          </p:cNvPr>
          <p:cNvSpPr>
            <a:spLocks noGrp="1"/>
          </p:cNvSpPr>
          <p:nvPr>
            <p:ph type="body" sz="quarter" idx="13"/>
          </p:nvPr>
        </p:nvSpPr>
        <p:spPr/>
        <p:txBody>
          <a:bodyPr/>
          <a:lstStyle/>
          <a:p>
            <a:r>
              <a:rPr lang="en-AU" dirty="0"/>
              <a:t>Functional testing processes</a:t>
            </a:r>
          </a:p>
        </p:txBody>
      </p:sp>
      <p:pic>
        <p:nvPicPr>
          <p:cNvPr id="6" name="Picture 5" descr="A picture containing text, stationary, colorful&#10;&#10;Description automatically generated">
            <a:extLst>
              <a:ext uri="{FF2B5EF4-FFF2-40B4-BE49-F238E27FC236}">
                <a16:creationId xmlns:a16="http://schemas.microsoft.com/office/drawing/2014/main" id="{DE8313E6-0CB5-0D97-B321-72215A4E4522}"/>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7311761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658599-9AAD-0549-BEAD-7D3AC84B155F}"/>
              </a:ext>
            </a:extLst>
          </p:cNvPr>
          <p:cNvSpPr>
            <a:spLocks noGrp="1"/>
          </p:cNvSpPr>
          <p:nvPr>
            <p:ph idx="1"/>
          </p:nvPr>
        </p:nvSpPr>
        <p:spPr/>
        <p:txBody>
          <a:bodyPr>
            <a:normAutofit/>
          </a:bodyPr>
          <a:lstStyle/>
          <a:p>
            <a:r>
              <a:rPr lang="en-US" i="1" dirty="0"/>
              <a:t>Aim</a:t>
            </a:r>
            <a:r>
              <a:rPr lang="en-US" dirty="0"/>
              <a:t>: Test for cases that exercise various program elements (e.g. functions, lines, statements, branches)</a:t>
            </a:r>
          </a:p>
          <a:p>
            <a:endParaRPr lang="en-US" dirty="0"/>
          </a:p>
          <a:p>
            <a:r>
              <a:rPr lang="en-US" i="1" dirty="0"/>
              <a:t>Key idea</a:t>
            </a:r>
            <a:r>
              <a:rPr lang="en-US" dirty="0"/>
              <a:t>: If you don’t execute some code, you can’t find bugs in that code. So, let’s execute all the code.</a:t>
            </a:r>
          </a:p>
          <a:p>
            <a:endParaRPr lang="en-US" dirty="0"/>
          </a:p>
          <a:p>
            <a:r>
              <a:rPr lang="en-US" dirty="0"/>
              <a:t>Which one do you think is harder: black-box boundary-value testing or white-box structural testing?</a:t>
            </a:r>
          </a:p>
          <a:p>
            <a:endParaRPr lang="en-US" dirty="0"/>
          </a:p>
          <a:p>
            <a:endParaRPr lang="en-US" dirty="0"/>
          </a:p>
        </p:txBody>
      </p:sp>
      <p:sp>
        <p:nvSpPr>
          <p:cNvPr id="4" name="Text Placeholder 3">
            <a:extLst>
              <a:ext uri="{FF2B5EF4-FFF2-40B4-BE49-F238E27FC236}">
                <a16:creationId xmlns:a16="http://schemas.microsoft.com/office/drawing/2014/main" id="{7CC440F4-19BF-4AD9-D6E4-AB79FAE82246}"/>
              </a:ext>
            </a:extLst>
          </p:cNvPr>
          <p:cNvSpPr>
            <a:spLocks noGrp="1"/>
          </p:cNvSpPr>
          <p:nvPr>
            <p:ph type="body" sz="quarter" idx="13"/>
          </p:nvPr>
        </p:nvSpPr>
        <p:spPr/>
        <p:txBody>
          <a:bodyPr/>
          <a:lstStyle/>
          <a:p>
            <a:r>
              <a:rPr lang="en-US" dirty="0"/>
              <a:t>White-box or Structural Testing</a:t>
            </a:r>
            <a:endParaRPr lang="en-AU" dirty="0"/>
          </a:p>
        </p:txBody>
      </p:sp>
      <p:sp>
        <p:nvSpPr>
          <p:cNvPr id="5" name="Slide Number Placeholder 4">
            <a:extLst>
              <a:ext uri="{FF2B5EF4-FFF2-40B4-BE49-F238E27FC236}">
                <a16:creationId xmlns:a16="http://schemas.microsoft.com/office/drawing/2014/main" id="{BA5A442D-BA07-7155-453C-69A2084F3BA4}"/>
              </a:ext>
            </a:extLst>
          </p:cNvPr>
          <p:cNvSpPr>
            <a:spLocks noGrp="1"/>
          </p:cNvSpPr>
          <p:nvPr>
            <p:ph type="sldNum" sz="quarter" idx="12"/>
          </p:nvPr>
        </p:nvSpPr>
        <p:spPr/>
        <p:txBody>
          <a:bodyPr/>
          <a:lstStyle/>
          <a:p>
            <a:fld id="{10A01DC5-1685-4615-8240-15192985C6A2}" type="slidenum">
              <a:rPr lang="en-AU" smtClean="0"/>
              <a:pPr/>
              <a:t>90</a:t>
            </a:fld>
            <a:endParaRPr lang="en-AU"/>
          </a:p>
        </p:txBody>
      </p:sp>
      <p:sp>
        <p:nvSpPr>
          <p:cNvPr id="6" name="Footer Placeholder 5">
            <a:extLst>
              <a:ext uri="{FF2B5EF4-FFF2-40B4-BE49-F238E27FC236}">
                <a16:creationId xmlns:a16="http://schemas.microsoft.com/office/drawing/2014/main" id="{778B3B46-887F-84E6-1FF6-774603411517}"/>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F2C6FA45-382D-2041-9ABA-80A3A407C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6914877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414B2E-FF84-DF86-3A9A-CD179EFFDB91}"/>
              </a:ext>
            </a:extLst>
          </p:cNvPr>
          <p:cNvSpPr>
            <a:spLocks noGrp="1"/>
          </p:cNvSpPr>
          <p:nvPr>
            <p:ph type="body" sz="quarter" idx="13"/>
          </p:nvPr>
        </p:nvSpPr>
        <p:spPr/>
        <p:txBody>
          <a:bodyPr/>
          <a:lstStyle/>
          <a:p>
            <a:r>
              <a:rPr lang="en-US" dirty="0"/>
              <a:t>Coverage of the Basic Unit Test</a:t>
            </a:r>
            <a:endParaRPr lang="en-AU" dirty="0"/>
          </a:p>
        </p:txBody>
      </p:sp>
      <p:sp>
        <p:nvSpPr>
          <p:cNvPr id="4" name="Slide Number Placeholder 3">
            <a:extLst>
              <a:ext uri="{FF2B5EF4-FFF2-40B4-BE49-F238E27FC236}">
                <a16:creationId xmlns:a16="http://schemas.microsoft.com/office/drawing/2014/main" id="{95695965-4258-A753-2D22-2744E28A0D99}"/>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10" name="Footer Placeholder 9">
            <a:extLst>
              <a:ext uri="{FF2B5EF4-FFF2-40B4-BE49-F238E27FC236}">
                <a16:creationId xmlns:a16="http://schemas.microsoft.com/office/drawing/2014/main" id="{A5320FF8-FE2F-13F0-9650-5DFB21F301AC}"/>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11" name="Picture 10" descr="Text&#10;&#10;Description automatically generated">
            <a:extLst>
              <a:ext uri="{FF2B5EF4-FFF2-40B4-BE49-F238E27FC236}">
                <a16:creationId xmlns:a16="http://schemas.microsoft.com/office/drawing/2014/main" id="{91937FE9-2E0B-E383-935C-3F9490135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pic>
        <p:nvPicPr>
          <p:cNvPr id="7" name="Picture 6" descr="Graphical user interface, text, chat or text message, website&#10;&#10;Description automatically generated">
            <a:extLst>
              <a:ext uri="{FF2B5EF4-FFF2-40B4-BE49-F238E27FC236}">
                <a16:creationId xmlns:a16="http://schemas.microsoft.com/office/drawing/2014/main" id="{73283265-4B3E-CA9E-1192-C8DB48519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76" y="1303606"/>
            <a:ext cx="7772400" cy="2877869"/>
          </a:xfrm>
          <a:prstGeom prst="rect">
            <a:avLst/>
          </a:prstGeom>
        </p:spPr>
      </p:pic>
      <p:sp>
        <p:nvSpPr>
          <p:cNvPr id="12" name="Oval 11">
            <a:extLst>
              <a:ext uri="{FF2B5EF4-FFF2-40B4-BE49-F238E27FC236}">
                <a16:creationId xmlns:a16="http://schemas.microsoft.com/office/drawing/2014/main" id="{9EF9C575-19E2-9B5A-0054-DDD0CB408BFC}"/>
              </a:ext>
            </a:extLst>
          </p:cNvPr>
          <p:cNvSpPr/>
          <p:nvPr/>
        </p:nvSpPr>
        <p:spPr>
          <a:xfrm>
            <a:off x="2893103" y="3602637"/>
            <a:ext cx="589612" cy="2198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0638749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A49144-CE2D-0C47-8CA0-4B1A642CB21D}"/>
              </a:ext>
            </a:extLst>
          </p:cNvPr>
          <p:cNvSpPr>
            <a:spLocks noGrp="1"/>
          </p:cNvSpPr>
          <p:nvPr>
            <p:ph type="body" sz="quarter" idx="13"/>
          </p:nvPr>
        </p:nvSpPr>
        <p:spPr>
          <a:xfrm>
            <a:off x="324000" y="0"/>
            <a:ext cx="8455239" cy="881149"/>
          </a:xfrm>
        </p:spPr>
        <p:txBody>
          <a:bodyPr>
            <a:normAutofit lnSpcReduction="10000"/>
          </a:bodyPr>
          <a:lstStyle/>
          <a:p>
            <a:r>
              <a:rPr lang="en-US" dirty="0"/>
              <a:t>But the basic unit test worked well</a:t>
            </a:r>
          </a:p>
          <a:p>
            <a:r>
              <a:rPr lang="en-US" dirty="0"/>
              <a:t>for Merge and </a:t>
            </a:r>
            <a:r>
              <a:rPr lang="en-US" dirty="0" err="1"/>
              <a:t>otherSort</a:t>
            </a:r>
            <a:r>
              <a:rPr lang="en-US" dirty="0"/>
              <a:t>….</a:t>
            </a:r>
          </a:p>
        </p:txBody>
      </p:sp>
      <p:sp>
        <p:nvSpPr>
          <p:cNvPr id="2" name="Title 1">
            <a:extLst>
              <a:ext uri="{FF2B5EF4-FFF2-40B4-BE49-F238E27FC236}">
                <a16:creationId xmlns:a16="http://schemas.microsoft.com/office/drawing/2014/main" id="{9647112D-338B-5444-A5E0-ABFB356989DF}"/>
              </a:ext>
            </a:extLst>
          </p:cNvPr>
          <p:cNvSpPr>
            <a:spLocks noGrp="1"/>
          </p:cNvSpPr>
          <p:nvPr>
            <p:ph type="title" idx="4294967295"/>
          </p:nvPr>
        </p:nvSpPr>
        <p:spPr>
          <a:xfrm>
            <a:off x="1371600" y="3305175"/>
            <a:ext cx="7772400" cy="1022350"/>
          </a:xfrm>
        </p:spPr>
        <p:txBody>
          <a:bodyPr>
            <a:normAutofit/>
          </a:bodyPr>
          <a:lstStyle/>
          <a:p>
            <a:r>
              <a:rPr lang="en-US" dirty="0"/>
              <a:t>Coverage != Completeness</a:t>
            </a:r>
          </a:p>
        </p:txBody>
      </p:sp>
      <p:sp>
        <p:nvSpPr>
          <p:cNvPr id="4" name="Slide Number Placeholder 3">
            <a:extLst>
              <a:ext uri="{FF2B5EF4-FFF2-40B4-BE49-F238E27FC236}">
                <a16:creationId xmlns:a16="http://schemas.microsoft.com/office/drawing/2014/main" id="{0D417396-694E-CF2F-4D7D-F1E8B241E763}"/>
              </a:ext>
            </a:extLst>
          </p:cNvPr>
          <p:cNvSpPr>
            <a:spLocks noGrp="1"/>
          </p:cNvSpPr>
          <p:nvPr>
            <p:ph type="sldNum" sz="quarter" idx="12"/>
          </p:nvPr>
        </p:nvSpPr>
        <p:spPr/>
        <p:txBody>
          <a:bodyPr/>
          <a:lstStyle/>
          <a:p>
            <a:fld id="{10A01DC5-1685-4615-8240-15192985C6A2}" type="slidenum">
              <a:rPr lang="en-AU" smtClean="0"/>
              <a:pPr/>
              <a:t>92</a:t>
            </a:fld>
            <a:endParaRPr lang="en-AU"/>
          </a:p>
        </p:txBody>
      </p:sp>
      <p:sp>
        <p:nvSpPr>
          <p:cNvPr id="6" name="Footer Placeholder 5">
            <a:extLst>
              <a:ext uri="{FF2B5EF4-FFF2-40B4-BE49-F238E27FC236}">
                <a16:creationId xmlns:a16="http://schemas.microsoft.com/office/drawing/2014/main" id="{C2C055F7-B551-AEE3-BE87-7E4114EFFA4F}"/>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5A106444-CF24-8374-756F-DC7BD1826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53687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9040D6-BA0A-2C4E-ACF5-C45AB4974CF8}"/>
              </a:ext>
            </a:extLst>
          </p:cNvPr>
          <p:cNvSpPr>
            <a:spLocks noGrp="1"/>
          </p:cNvSpPr>
          <p:nvPr>
            <p:ph idx="1"/>
          </p:nvPr>
        </p:nvSpPr>
        <p:spPr/>
        <p:txBody>
          <a:bodyPr>
            <a:normAutofit lnSpcReduction="10000"/>
          </a:bodyPr>
          <a:lstStyle/>
          <a:p>
            <a:r>
              <a:rPr lang="en-US" i="1" dirty="0"/>
              <a:t>Key idea</a:t>
            </a:r>
            <a:r>
              <a:rPr lang="en-US" dirty="0"/>
              <a:t>: Inject bugs in the program by </a:t>
            </a:r>
            <a:r>
              <a:rPr lang="en-US" i="1" dirty="0"/>
              <a:t>mutating</a:t>
            </a:r>
            <a:r>
              <a:rPr lang="en-US" dirty="0"/>
              <a:t> the source code.</a:t>
            </a:r>
          </a:p>
          <a:p>
            <a:r>
              <a:rPr lang="en-US" i="1" dirty="0"/>
              <a:t>Ideally</a:t>
            </a:r>
            <a:r>
              <a:rPr lang="en-US" dirty="0"/>
              <a:t>: at least one test should fail on the mutated program (= catch bug). </a:t>
            </a:r>
          </a:p>
          <a:p>
            <a:pPr lvl="1"/>
            <a:r>
              <a:rPr lang="en-US" dirty="0"/>
              <a:t>If this happens, the mutant is said to be “killed”.</a:t>
            </a:r>
          </a:p>
          <a:p>
            <a:pPr lvl="1"/>
            <a:r>
              <a:rPr lang="en-US" dirty="0"/>
              <a:t>If all tests continue to pass under the mutated program, then the mutant is said to “survive”.</a:t>
            </a:r>
          </a:p>
          <a:p>
            <a:pPr lvl="1"/>
            <a:r>
              <a:rPr lang="en-US" dirty="0"/>
              <a:t>Mutation score = (mutants killed) / (total mutants). This is a better predictor of bug-finding capability than coverage.</a:t>
            </a:r>
          </a:p>
          <a:p>
            <a:r>
              <a:rPr lang="en-US" i="1" dirty="0"/>
              <a:t>Competent programmer assumption</a:t>
            </a:r>
            <a:r>
              <a:rPr lang="en-US" dirty="0"/>
              <a:t>: programs are mostly correct, except for very small errors. </a:t>
            </a:r>
          </a:p>
          <a:p>
            <a:pPr lvl="1"/>
            <a:r>
              <a:rPr lang="en-US" dirty="0"/>
              <a:t>Shows that tests are falsifiable at the boundary of implementation </a:t>
            </a:r>
            <a:r>
              <a:rPr lang="en-US" sz="900" dirty="0"/>
              <a:t>(as opposed to boundary of specification).</a:t>
            </a:r>
            <a:endParaRPr lang="en-US" dirty="0"/>
          </a:p>
        </p:txBody>
      </p:sp>
      <p:sp>
        <p:nvSpPr>
          <p:cNvPr id="4" name="Text Placeholder 3">
            <a:extLst>
              <a:ext uri="{FF2B5EF4-FFF2-40B4-BE49-F238E27FC236}">
                <a16:creationId xmlns:a16="http://schemas.microsoft.com/office/drawing/2014/main" id="{88DF0869-C5C2-F99A-ACAB-5CD0BC2040A1}"/>
              </a:ext>
            </a:extLst>
          </p:cNvPr>
          <p:cNvSpPr>
            <a:spLocks noGrp="1"/>
          </p:cNvSpPr>
          <p:nvPr>
            <p:ph type="body" sz="quarter" idx="13"/>
          </p:nvPr>
        </p:nvSpPr>
        <p:spPr/>
        <p:txBody>
          <a:bodyPr/>
          <a:lstStyle/>
          <a:p>
            <a:r>
              <a:rPr lang="en-US" dirty="0"/>
              <a:t>Mutation Testing</a:t>
            </a:r>
            <a:endParaRPr lang="en-AU" dirty="0"/>
          </a:p>
        </p:txBody>
      </p:sp>
      <p:sp>
        <p:nvSpPr>
          <p:cNvPr id="5" name="Slide Number Placeholder 4">
            <a:extLst>
              <a:ext uri="{FF2B5EF4-FFF2-40B4-BE49-F238E27FC236}">
                <a16:creationId xmlns:a16="http://schemas.microsoft.com/office/drawing/2014/main" id="{5B16FE64-B865-BDEC-BFC5-8AAB44E344A2}"/>
              </a:ext>
            </a:extLst>
          </p:cNvPr>
          <p:cNvSpPr>
            <a:spLocks noGrp="1"/>
          </p:cNvSpPr>
          <p:nvPr>
            <p:ph type="sldNum" sz="quarter" idx="12"/>
          </p:nvPr>
        </p:nvSpPr>
        <p:spPr/>
        <p:txBody>
          <a:bodyPr/>
          <a:lstStyle/>
          <a:p>
            <a:fld id="{10A01DC5-1685-4615-8240-15192985C6A2}" type="slidenum">
              <a:rPr lang="en-AU" smtClean="0"/>
              <a:pPr/>
              <a:t>93</a:t>
            </a:fld>
            <a:endParaRPr lang="en-AU"/>
          </a:p>
        </p:txBody>
      </p:sp>
      <p:sp>
        <p:nvSpPr>
          <p:cNvPr id="6" name="Footer Placeholder 5">
            <a:extLst>
              <a:ext uri="{FF2B5EF4-FFF2-40B4-BE49-F238E27FC236}">
                <a16:creationId xmlns:a16="http://schemas.microsoft.com/office/drawing/2014/main" id="{AE313E9D-F5DF-1163-6BAB-D4E9E0A6F331}"/>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7BE21DD4-C57B-944D-D0EE-4E8D7BB1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3315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13D7A-F578-1C41-B02F-6B2D4DF6C13B}"/>
              </a:ext>
            </a:extLst>
          </p:cNvPr>
          <p:cNvSpPr>
            <a:spLocks noGrp="1"/>
          </p:cNvSpPr>
          <p:nvPr>
            <p:ph idx="1"/>
          </p:nvPr>
        </p:nvSpPr>
        <p:spPr/>
        <p:txBody>
          <a:bodyPr/>
          <a:lstStyle/>
          <a:p>
            <a:r>
              <a:rPr lang="en-US" dirty="0"/>
              <a:t>Sample mutations include:</a:t>
            </a:r>
          </a:p>
          <a:p>
            <a:pPr lvl="1"/>
            <a:r>
              <a:rPr lang="en-US" dirty="0"/>
              <a:t>Change ‘a + b’ to ‘a – b’</a:t>
            </a:r>
          </a:p>
          <a:p>
            <a:pPr lvl="1"/>
            <a:r>
              <a:rPr lang="en-US" dirty="0"/>
              <a:t>Change ‘if (a &gt; b)’ to ‘if (a &gt;= b)’ or ‘if(b &gt; a)’</a:t>
            </a:r>
          </a:p>
          <a:p>
            <a:pPr lvl="1"/>
            <a:r>
              <a:rPr lang="en-US" dirty="0"/>
              <a:t>Change ‘</a:t>
            </a:r>
            <a:r>
              <a:rPr lang="en-US" dirty="0" err="1"/>
              <a:t>i</a:t>
            </a:r>
            <a:r>
              <a:rPr lang="en-US" dirty="0"/>
              <a:t>++’ to ‘</a:t>
            </a:r>
            <a:r>
              <a:rPr lang="en-US" dirty="0" err="1"/>
              <a:t>i</a:t>
            </a:r>
            <a:r>
              <a:rPr lang="en-US" dirty="0"/>
              <a:t>—’</a:t>
            </a:r>
          </a:p>
          <a:p>
            <a:pPr lvl="1"/>
            <a:r>
              <a:rPr lang="en-US" dirty="0"/>
              <a:t>Replace integer variables with 0</a:t>
            </a:r>
          </a:p>
          <a:p>
            <a:pPr lvl="1"/>
            <a:r>
              <a:rPr lang="en-US" dirty="0"/>
              <a:t>Change ‘return x’ to ‘return True’ (or some other constant)</a:t>
            </a:r>
          </a:p>
          <a:p>
            <a:pPr lvl="1"/>
            <a:r>
              <a:rPr lang="en-US" dirty="0"/>
              <a:t>Delete lines containing void method calls (e.g. ‘</a:t>
            </a:r>
            <a:r>
              <a:rPr lang="en-US" dirty="0" err="1"/>
              <a:t>x.setFoo</a:t>
            </a:r>
            <a:r>
              <a:rPr lang="en-US" dirty="0"/>
              <a:t>(1)’)</a:t>
            </a:r>
          </a:p>
          <a:p>
            <a:pPr lvl="1"/>
            <a:r>
              <a:rPr lang="en-US" dirty="0"/>
              <a:t>… and many more</a:t>
            </a:r>
          </a:p>
          <a:p>
            <a:r>
              <a:rPr lang="en-US" dirty="0"/>
              <a:t>Over time, standard list of mutators curated by researchers</a:t>
            </a:r>
          </a:p>
          <a:p>
            <a:r>
              <a:rPr lang="en-US" dirty="0" err="1"/>
              <a:t>Pitest</a:t>
            </a:r>
            <a:r>
              <a:rPr lang="en-US" dirty="0"/>
              <a:t> is a popular mutation testing tool for Java (</a:t>
            </a:r>
            <a:r>
              <a:rPr lang="en-US" dirty="0" err="1"/>
              <a:t>pitest.org</a:t>
            </a:r>
            <a:r>
              <a:rPr lang="en-US" dirty="0"/>
              <a:t>)</a:t>
            </a:r>
          </a:p>
        </p:txBody>
      </p:sp>
      <p:sp>
        <p:nvSpPr>
          <p:cNvPr id="4" name="Text Placeholder 3">
            <a:extLst>
              <a:ext uri="{FF2B5EF4-FFF2-40B4-BE49-F238E27FC236}">
                <a16:creationId xmlns:a16="http://schemas.microsoft.com/office/drawing/2014/main" id="{7C8AC1DA-7BC7-856B-D26D-C7EEB21363C3}"/>
              </a:ext>
            </a:extLst>
          </p:cNvPr>
          <p:cNvSpPr>
            <a:spLocks noGrp="1"/>
          </p:cNvSpPr>
          <p:nvPr>
            <p:ph type="body" sz="quarter" idx="13"/>
          </p:nvPr>
        </p:nvSpPr>
        <p:spPr/>
        <p:txBody>
          <a:bodyPr/>
          <a:lstStyle/>
          <a:p>
            <a:r>
              <a:rPr lang="en-US" dirty="0"/>
              <a:t>Mutation Testing</a:t>
            </a:r>
            <a:endParaRPr lang="en-AU" dirty="0"/>
          </a:p>
        </p:txBody>
      </p:sp>
      <p:sp>
        <p:nvSpPr>
          <p:cNvPr id="5" name="Slide Number Placeholder 4">
            <a:extLst>
              <a:ext uri="{FF2B5EF4-FFF2-40B4-BE49-F238E27FC236}">
                <a16:creationId xmlns:a16="http://schemas.microsoft.com/office/drawing/2014/main" id="{5CDEF02C-5BB5-9B91-1297-8DF69C271CB7}"/>
              </a:ext>
            </a:extLst>
          </p:cNvPr>
          <p:cNvSpPr>
            <a:spLocks noGrp="1"/>
          </p:cNvSpPr>
          <p:nvPr>
            <p:ph type="sldNum" sz="quarter" idx="12"/>
          </p:nvPr>
        </p:nvSpPr>
        <p:spPr/>
        <p:txBody>
          <a:bodyPr/>
          <a:lstStyle/>
          <a:p>
            <a:fld id="{10A01DC5-1685-4615-8240-15192985C6A2}" type="slidenum">
              <a:rPr lang="en-AU" smtClean="0"/>
              <a:pPr/>
              <a:t>94</a:t>
            </a:fld>
            <a:endParaRPr lang="en-AU"/>
          </a:p>
        </p:txBody>
      </p:sp>
      <p:sp>
        <p:nvSpPr>
          <p:cNvPr id="6" name="Footer Placeholder 5">
            <a:extLst>
              <a:ext uri="{FF2B5EF4-FFF2-40B4-BE49-F238E27FC236}">
                <a16:creationId xmlns:a16="http://schemas.microsoft.com/office/drawing/2014/main" id="{34A1999A-289D-8094-D3B5-C3FFB35A42BE}"/>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10156F75-C41F-9B1B-A052-1B81AC8239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44691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213D7A-F578-1C41-B02F-6B2D4DF6C13B}"/>
              </a:ext>
            </a:extLst>
          </p:cNvPr>
          <p:cNvSpPr>
            <a:spLocks noGrp="1"/>
          </p:cNvSpPr>
          <p:nvPr>
            <p:ph idx="1"/>
          </p:nvPr>
        </p:nvSpPr>
        <p:spPr/>
        <p:txBody>
          <a:bodyPr/>
          <a:lstStyle/>
          <a:p>
            <a:r>
              <a:rPr lang="en-US" dirty="0"/>
              <a:t>Nice idea but has several limitations:</a:t>
            </a:r>
          </a:p>
          <a:p>
            <a:pPr marL="790575" lvl="1" indent="-342900">
              <a:buFont typeface="+mj-lt"/>
              <a:buAutoNum type="arabicPeriod"/>
            </a:pPr>
            <a:r>
              <a:rPr lang="en-US" i="1" dirty="0"/>
              <a:t>Equivalent</a:t>
            </a:r>
            <a:r>
              <a:rPr lang="en-US" dirty="0"/>
              <a:t> mutations: Modifications that do not affect program semantics (e.g. affecting the pivot in Quicksort).</a:t>
            </a:r>
          </a:p>
          <a:p>
            <a:pPr marL="790575" lvl="1" indent="-342900">
              <a:buFont typeface="+mj-lt"/>
              <a:buAutoNum type="arabicPeriod"/>
            </a:pPr>
            <a:r>
              <a:rPr lang="en-US" dirty="0"/>
              <a:t>Needs a pretty </a:t>
            </a:r>
            <a:r>
              <a:rPr lang="en-US" i="1" dirty="0"/>
              <a:t>complete</a:t>
            </a:r>
            <a:r>
              <a:rPr lang="en-US" dirty="0"/>
              <a:t> test oracle: Otherwise, some genuine bugs may never be caught. We’ll come back to this point later.</a:t>
            </a:r>
          </a:p>
          <a:p>
            <a:pPr marL="790575" lvl="1" indent="-342900">
              <a:buFont typeface="+mj-lt"/>
              <a:buAutoNum type="arabicPeriod"/>
            </a:pPr>
            <a:r>
              <a:rPr lang="en-US" dirty="0"/>
              <a:t>Expensive to run. N mutants require N test executions. Program testing costs scale quadratically (because N also grows with size).</a:t>
            </a:r>
          </a:p>
        </p:txBody>
      </p:sp>
      <p:sp>
        <p:nvSpPr>
          <p:cNvPr id="4" name="Text Placeholder 3">
            <a:extLst>
              <a:ext uri="{FF2B5EF4-FFF2-40B4-BE49-F238E27FC236}">
                <a16:creationId xmlns:a16="http://schemas.microsoft.com/office/drawing/2014/main" id="{FDC56F30-3B7A-3E71-C52D-72FBEFDE54C3}"/>
              </a:ext>
            </a:extLst>
          </p:cNvPr>
          <p:cNvSpPr>
            <a:spLocks noGrp="1"/>
          </p:cNvSpPr>
          <p:nvPr>
            <p:ph type="body" sz="quarter" idx="13"/>
          </p:nvPr>
        </p:nvSpPr>
        <p:spPr/>
        <p:txBody>
          <a:bodyPr/>
          <a:lstStyle/>
          <a:p>
            <a:r>
              <a:rPr lang="en-US" dirty="0"/>
              <a:t>Mutation Testing</a:t>
            </a:r>
            <a:endParaRPr lang="en-AU" dirty="0"/>
          </a:p>
        </p:txBody>
      </p:sp>
      <p:pic>
        <p:nvPicPr>
          <p:cNvPr id="5" name="Picture 4">
            <a:extLst>
              <a:ext uri="{FF2B5EF4-FFF2-40B4-BE49-F238E27FC236}">
                <a16:creationId xmlns:a16="http://schemas.microsoft.com/office/drawing/2014/main" id="{4709BDC2-DFF2-554A-A452-CEFE0D9358FE}"/>
              </a:ext>
            </a:extLst>
          </p:cNvPr>
          <p:cNvPicPr>
            <a:picLocks noChangeAspect="1"/>
          </p:cNvPicPr>
          <p:nvPr/>
        </p:nvPicPr>
        <p:blipFill>
          <a:blip r:embed="rId3"/>
          <a:stretch>
            <a:fillRect/>
          </a:stretch>
        </p:blipFill>
        <p:spPr>
          <a:xfrm>
            <a:off x="3438846" y="3111624"/>
            <a:ext cx="4691164" cy="1603639"/>
          </a:xfrm>
          <a:prstGeom prst="rect">
            <a:avLst/>
          </a:prstGeom>
        </p:spPr>
      </p:pic>
      <p:sp>
        <p:nvSpPr>
          <p:cNvPr id="9" name="Oval 8">
            <a:extLst>
              <a:ext uri="{FF2B5EF4-FFF2-40B4-BE49-F238E27FC236}">
                <a16:creationId xmlns:a16="http://schemas.microsoft.com/office/drawing/2014/main" id="{4BD142CF-5153-524C-9940-9555344F0FC5}"/>
              </a:ext>
            </a:extLst>
          </p:cNvPr>
          <p:cNvSpPr/>
          <p:nvPr/>
        </p:nvSpPr>
        <p:spPr>
          <a:xfrm>
            <a:off x="4394839" y="3393482"/>
            <a:ext cx="226168" cy="167802"/>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465AB92E-2EDA-F0A3-507D-940453C7C421}"/>
              </a:ext>
            </a:extLst>
          </p:cNvPr>
          <p:cNvSpPr>
            <a:spLocks noGrp="1"/>
          </p:cNvSpPr>
          <p:nvPr>
            <p:ph type="sldNum" sz="quarter" idx="12"/>
          </p:nvPr>
        </p:nvSpPr>
        <p:spPr/>
        <p:txBody>
          <a:bodyPr/>
          <a:lstStyle/>
          <a:p>
            <a:fld id="{10A01DC5-1685-4615-8240-15192985C6A2}" type="slidenum">
              <a:rPr lang="en-AU" smtClean="0"/>
              <a:pPr/>
              <a:t>95</a:t>
            </a:fld>
            <a:endParaRPr lang="en-AU"/>
          </a:p>
        </p:txBody>
      </p:sp>
      <p:sp>
        <p:nvSpPr>
          <p:cNvPr id="7" name="Footer Placeholder 6">
            <a:extLst>
              <a:ext uri="{FF2B5EF4-FFF2-40B4-BE49-F238E27FC236}">
                <a16:creationId xmlns:a16="http://schemas.microsoft.com/office/drawing/2014/main" id="{48305A31-DC27-9C4D-2FA5-863906018F4A}"/>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8" name="Picture 7" descr="Text&#10;&#10;Description automatically generated">
            <a:extLst>
              <a:ext uri="{FF2B5EF4-FFF2-40B4-BE49-F238E27FC236}">
                <a16:creationId xmlns:a16="http://schemas.microsoft.com/office/drawing/2014/main" id="{23E7D574-BCF2-6541-4C5C-7A6003C9E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775193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52FFC-D53C-DD41-AF5D-7B938072BEFC}"/>
              </a:ext>
            </a:extLst>
          </p:cNvPr>
          <p:cNvSpPr>
            <a:spLocks noGrp="1"/>
          </p:cNvSpPr>
          <p:nvPr>
            <p:ph idx="1"/>
          </p:nvPr>
        </p:nvSpPr>
        <p:spPr/>
        <p:txBody>
          <a:bodyPr/>
          <a:lstStyle/>
          <a:p>
            <a:r>
              <a:rPr lang="en-US" dirty="0"/>
              <a:t>Obvious in some applications (e.g. “sort()”) but more challenging in others (e.g. “encrypt()” or UI-based tests)</a:t>
            </a:r>
          </a:p>
          <a:p>
            <a:pPr marL="0" indent="0">
              <a:buNone/>
            </a:pPr>
            <a:endParaRPr lang="en-US" dirty="0"/>
          </a:p>
          <a:p>
            <a:r>
              <a:rPr lang="en-US" dirty="0"/>
              <a:t>Lack of good oracles can limit the scalability of testing. Easy to generate lots of input data, but not easy to validate if output (or other program behavior) is correct.</a:t>
            </a:r>
          </a:p>
          <a:p>
            <a:endParaRPr lang="en-US" dirty="0"/>
          </a:p>
          <a:p>
            <a:r>
              <a:rPr lang="en-US" dirty="0"/>
              <a:t>Fortunately, we have some tricks.</a:t>
            </a:r>
          </a:p>
        </p:txBody>
      </p:sp>
      <p:sp>
        <p:nvSpPr>
          <p:cNvPr id="4" name="Text Placeholder 3">
            <a:extLst>
              <a:ext uri="{FF2B5EF4-FFF2-40B4-BE49-F238E27FC236}">
                <a16:creationId xmlns:a16="http://schemas.microsoft.com/office/drawing/2014/main" id="{14C2891E-64A4-800B-7BB7-B543FD7721F6}"/>
              </a:ext>
            </a:extLst>
          </p:cNvPr>
          <p:cNvSpPr>
            <a:spLocks noGrp="1"/>
          </p:cNvSpPr>
          <p:nvPr>
            <p:ph type="body" sz="quarter" idx="13"/>
          </p:nvPr>
        </p:nvSpPr>
        <p:spPr/>
        <p:txBody>
          <a:bodyPr/>
          <a:lstStyle/>
          <a:p>
            <a:r>
              <a:rPr lang="en-US" dirty="0"/>
              <a:t>Test Oracles</a:t>
            </a:r>
            <a:endParaRPr lang="en-AU" dirty="0"/>
          </a:p>
        </p:txBody>
      </p:sp>
      <p:sp>
        <p:nvSpPr>
          <p:cNvPr id="5" name="Slide Number Placeholder 4">
            <a:extLst>
              <a:ext uri="{FF2B5EF4-FFF2-40B4-BE49-F238E27FC236}">
                <a16:creationId xmlns:a16="http://schemas.microsoft.com/office/drawing/2014/main" id="{E8B16CB7-D9F4-E14D-E356-2FB3A8535DBE}"/>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6" name="Footer Placeholder 5">
            <a:extLst>
              <a:ext uri="{FF2B5EF4-FFF2-40B4-BE49-F238E27FC236}">
                <a16:creationId xmlns:a16="http://schemas.microsoft.com/office/drawing/2014/main" id="{04E7A5E7-08A1-5FF2-C1BF-1AEA3737B09B}"/>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6825031D-97FB-8DD4-831A-1810DE9F5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500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533647-21EA-F540-8DB1-9B60A7D0794F}"/>
              </a:ext>
            </a:extLst>
          </p:cNvPr>
          <p:cNvSpPr>
            <a:spLocks noGrp="1"/>
          </p:cNvSpPr>
          <p:nvPr>
            <p:ph idx="1"/>
          </p:nvPr>
        </p:nvSpPr>
        <p:spPr/>
        <p:txBody>
          <a:bodyPr/>
          <a:lstStyle/>
          <a:p>
            <a:r>
              <a:rPr lang="en-US" dirty="0"/>
              <a:t>Intends to validate invariants that are always true of a computed result.</a:t>
            </a:r>
          </a:p>
          <a:p>
            <a:pPr lvl="1"/>
            <a:r>
              <a:rPr lang="en-US" dirty="0"/>
              <a:t>E.g. if testing a list-reversing function called `rev`, then we have the invariant: `rev(rev(list)).equals(list)`</a:t>
            </a:r>
          </a:p>
          <a:p>
            <a:r>
              <a:rPr lang="en-US" dirty="0"/>
              <a:t>Key idea: Can now easily scale testing to very large data sets, either hand-written or automatically generated, without the need for hard-coding expected outputs completely.</a:t>
            </a:r>
          </a:p>
          <a:p>
            <a:endParaRPr lang="en-US" dirty="0"/>
          </a:p>
        </p:txBody>
      </p:sp>
      <p:sp>
        <p:nvSpPr>
          <p:cNvPr id="4" name="Text Placeholder 3">
            <a:extLst>
              <a:ext uri="{FF2B5EF4-FFF2-40B4-BE49-F238E27FC236}">
                <a16:creationId xmlns:a16="http://schemas.microsoft.com/office/drawing/2014/main" id="{005BBA1B-B2EF-909B-0FF8-F045EBE859B0}"/>
              </a:ext>
            </a:extLst>
          </p:cNvPr>
          <p:cNvSpPr>
            <a:spLocks noGrp="1"/>
          </p:cNvSpPr>
          <p:nvPr>
            <p:ph type="body" sz="quarter" idx="13"/>
          </p:nvPr>
        </p:nvSpPr>
        <p:spPr/>
        <p:txBody>
          <a:bodyPr/>
          <a:lstStyle/>
          <a:p>
            <a:r>
              <a:rPr lang="en-US" dirty="0"/>
              <a:t>Property-Based Testing</a:t>
            </a:r>
            <a:endParaRPr lang="en-AU" dirty="0"/>
          </a:p>
        </p:txBody>
      </p:sp>
      <p:pic>
        <p:nvPicPr>
          <p:cNvPr id="5" name="Picture 4">
            <a:extLst>
              <a:ext uri="{FF2B5EF4-FFF2-40B4-BE49-F238E27FC236}">
                <a16:creationId xmlns:a16="http://schemas.microsoft.com/office/drawing/2014/main" id="{F6FA3A6D-4B7A-D142-8EBE-B384DA323112}"/>
              </a:ext>
            </a:extLst>
          </p:cNvPr>
          <p:cNvPicPr>
            <a:picLocks noChangeAspect="1"/>
          </p:cNvPicPr>
          <p:nvPr/>
        </p:nvPicPr>
        <p:blipFill>
          <a:blip r:embed="rId3"/>
          <a:stretch>
            <a:fillRect/>
          </a:stretch>
        </p:blipFill>
        <p:spPr>
          <a:xfrm>
            <a:off x="2640646" y="3419159"/>
            <a:ext cx="5452934" cy="1367096"/>
          </a:xfrm>
          <a:prstGeom prst="rect">
            <a:avLst/>
          </a:prstGeom>
        </p:spPr>
      </p:pic>
      <p:sp>
        <p:nvSpPr>
          <p:cNvPr id="6" name="Slide Number Placeholder 5">
            <a:extLst>
              <a:ext uri="{FF2B5EF4-FFF2-40B4-BE49-F238E27FC236}">
                <a16:creationId xmlns:a16="http://schemas.microsoft.com/office/drawing/2014/main" id="{03654D8A-DE7C-214B-D9EC-C0C64AE653E2}"/>
              </a:ext>
            </a:extLst>
          </p:cNvPr>
          <p:cNvSpPr>
            <a:spLocks noGrp="1"/>
          </p:cNvSpPr>
          <p:nvPr>
            <p:ph type="sldNum" sz="quarter" idx="12"/>
          </p:nvPr>
        </p:nvSpPr>
        <p:spPr/>
        <p:txBody>
          <a:bodyPr/>
          <a:lstStyle/>
          <a:p>
            <a:fld id="{10A01DC5-1685-4615-8240-15192985C6A2}" type="slidenum">
              <a:rPr lang="en-AU" smtClean="0"/>
              <a:pPr/>
              <a:t>97</a:t>
            </a:fld>
            <a:endParaRPr lang="en-AU"/>
          </a:p>
        </p:txBody>
      </p:sp>
      <p:sp>
        <p:nvSpPr>
          <p:cNvPr id="7" name="Footer Placeholder 6">
            <a:extLst>
              <a:ext uri="{FF2B5EF4-FFF2-40B4-BE49-F238E27FC236}">
                <a16:creationId xmlns:a16="http://schemas.microsoft.com/office/drawing/2014/main" id="{87BE78F8-7F0C-C672-E399-A4A1D252C2E3}"/>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8" name="Picture 7" descr="Text&#10;&#10;Description automatically generated">
            <a:extLst>
              <a:ext uri="{FF2B5EF4-FFF2-40B4-BE49-F238E27FC236}">
                <a16:creationId xmlns:a16="http://schemas.microsoft.com/office/drawing/2014/main" id="{BB1B4F68-B64D-C444-D1E8-8E2DEBD608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0273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32A82E-CC60-084D-BB21-6A54B6A968AE}"/>
              </a:ext>
            </a:extLst>
          </p:cNvPr>
          <p:cNvSpPr>
            <a:spLocks noGrp="1"/>
          </p:cNvSpPr>
          <p:nvPr>
            <p:ph idx="1"/>
          </p:nvPr>
        </p:nvSpPr>
        <p:spPr/>
        <p:txBody>
          <a:bodyPr>
            <a:normAutofit fontScale="77500" lnSpcReduction="20000"/>
          </a:bodyPr>
          <a:lstStyle/>
          <a:p>
            <a:endParaRPr lang="en-US" dirty="0"/>
          </a:p>
          <a:p>
            <a:r>
              <a:rPr lang="en-US" dirty="0"/>
              <a:t>If you have two implementations of the same specification, then their output should match on all inputs.</a:t>
            </a:r>
          </a:p>
          <a:p>
            <a:pPr lvl="1"/>
            <a:r>
              <a:rPr lang="en-US" dirty="0"/>
              <a:t>E.g. `</a:t>
            </a:r>
            <a:r>
              <a:rPr lang="en-US" dirty="0" err="1"/>
              <a:t>timSort</a:t>
            </a:r>
            <a:r>
              <a:rPr lang="en-US" dirty="0"/>
              <a:t>(x).equals(</a:t>
            </a:r>
            <a:r>
              <a:rPr lang="en-US" dirty="0" err="1"/>
              <a:t>quickSort</a:t>
            </a:r>
            <a:r>
              <a:rPr lang="en-US" dirty="0"/>
              <a:t>(x))` </a:t>
            </a:r>
            <a:r>
              <a:rPr lang="en-US" dirty="0">
                <a:sym typeface="Wingdings" pitchFamily="2" charset="2"/>
              </a:rPr>
              <a:t> should always be true</a:t>
            </a:r>
          </a:p>
          <a:p>
            <a:pPr lvl="1"/>
            <a:r>
              <a:rPr lang="en-US" dirty="0">
                <a:sym typeface="Wingdings" pitchFamily="2" charset="2"/>
              </a:rPr>
              <a:t>Special case of a property test, with a free oracle.</a:t>
            </a:r>
          </a:p>
          <a:p>
            <a:pPr lvl="1"/>
            <a:endParaRPr lang="en-US" dirty="0"/>
          </a:p>
          <a:p>
            <a:r>
              <a:rPr lang="en-US" dirty="0"/>
              <a:t>If a differential test fails, at least one of the two implementations is wrong.</a:t>
            </a:r>
          </a:p>
          <a:p>
            <a:pPr lvl="1"/>
            <a:r>
              <a:rPr lang="en-US" dirty="0"/>
              <a:t>But which one?</a:t>
            </a:r>
          </a:p>
          <a:p>
            <a:pPr lvl="1"/>
            <a:r>
              <a:rPr lang="en-US" dirty="0"/>
              <a:t>If you have N &gt; 2 implementations, run them all and compare. Majority wins (the odd one out is buggy).</a:t>
            </a:r>
          </a:p>
          <a:p>
            <a:endParaRPr lang="en-US" dirty="0"/>
          </a:p>
          <a:p>
            <a:r>
              <a:rPr lang="en-US" dirty="0"/>
              <a:t>Differential testing works well when testing programs that implement standard specifications such as compilers, browsers, SQL engines, XML/JSON parsers, media players, etc. </a:t>
            </a:r>
          </a:p>
          <a:p>
            <a:pPr lvl="1"/>
            <a:r>
              <a:rPr lang="en-US" dirty="0"/>
              <a:t>Not feasible in general</a:t>
            </a:r>
          </a:p>
        </p:txBody>
      </p:sp>
      <p:sp>
        <p:nvSpPr>
          <p:cNvPr id="4" name="Text Placeholder 3">
            <a:extLst>
              <a:ext uri="{FF2B5EF4-FFF2-40B4-BE49-F238E27FC236}">
                <a16:creationId xmlns:a16="http://schemas.microsoft.com/office/drawing/2014/main" id="{C52561B6-C50B-1DF9-90CF-3E6B8880ADA6}"/>
              </a:ext>
            </a:extLst>
          </p:cNvPr>
          <p:cNvSpPr>
            <a:spLocks noGrp="1"/>
          </p:cNvSpPr>
          <p:nvPr>
            <p:ph type="body" sz="quarter" idx="13"/>
          </p:nvPr>
        </p:nvSpPr>
        <p:spPr/>
        <p:txBody>
          <a:bodyPr/>
          <a:lstStyle/>
          <a:p>
            <a:r>
              <a:rPr lang="en-US" dirty="0"/>
              <a:t>Differential Testing</a:t>
            </a:r>
            <a:endParaRPr lang="en-AU" dirty="0"/>
          </a:p>
        </p:txBody>
      </p:sp>
      <p:sp>
        <p:nvSpPr>
          <p:cNvPr id="5" name="Slide Number Placeholder 4">
            <a:extLst>
              <a:ext uri="{FF2B5EF4-FFF2-40B4-BE49-F238E27FC236}">
                <a16:creationId xmlns:a16="http://schemas.microsoft.com/office/drawing/2014/main" id="{1EC1562D-5F70-F335-3285-E22FEBE86F7B}"/>
              </a:ext>
            </a:extLst>
          </p:cNvPr>
          <p:cNvSpPr>
            <a:spLocks noGrp="1"/>
          </p:cNvSpPr>
          <p:nvPr>
            <p:ph type="sldNum" sz="quarter" idx="12"/>
          </p:nvPr>
        </p:nvSpPr>
        <p:spPr/>
        <p:txBody>
          <a:bodyPr/>
          <a:lstStyle/>
          <a:p>
            <a:fld id="{10A01DC5-1685-4615-8240-15192985C6A2}" type="slidenum">
              <a:rPr lang="en-AU" smtClean="0"/>
              <a:pPr/>
              <a:t>98</a:t>
            </a:fld>
            <a:endParaRPr lang="en-AU"/>
          </a:p>
        </p:txBody>
      </p:sp>
      <p:sp>
        <p:nvSpPr>
          <p:cNvPr id="6" name="Footer Placeholder 5">
            <a:extLst>
              <a:ext uri="{FF2B5EF4-FFF2-40B4-BE49-F238E27FC236}">
                <a16:creationId xmlns:a16="http://schemas.microsoft.com/office/drawing/2014/main" id="{0DAD63D5-7640-9522-0592-1113434BB92C}"/>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C526F6A8-92AA-365D-0F4F-3FC8006B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1373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A7316-1750-3346-8FCB-2AC2B2E0B93F}"/>
              </a:ext>
            </a:extLst>
          </p:cNvPr>
          <p:cNvSpPr>
            <a:spLocks noGrp="1"/>
          </p:cNvSpPr>
          <p:nvPr>
            <p:ph idx="1"/>
          </p:nvPr>
        </p:nvSpPr>
        <p:spPr/>
        <p:txBody>
          <a:bodyPr/>
          <a:lstStyle/>
          <a:p>
            <a:r>
              <a:rPr lang="en-US" dirty="0"/>
              <a:t>Differential testing through time (or </a:t>
            </a:r>
            <a:r>
              <a:rPr lang="en-US" i="1" dirty="0"/>
              <a:t>versions</a:t>
            </a:r>
            <a:r>
              <a:rPr lang="en-US" dirty="0"/>
              <a:t>, say V1 and V2).</a:t>
            </a:r>
          </a:p>
          <a:p>
            <a:endParaRPr lang="en-US" dirty="0"/>
          </a:p>
          <a:p>
            <a:r>
              <a:rPr lang="en-US" dirty="0"/>
              <a:t>Assuming V1 and V2 don’t add a new feature or fix a known bug, then f(x) in V1 should give the same result as f(x) in V2.</a:t>
            </a:r>
          </a:p>
          <a:p>
            <a:endParaRPr lang="en-US" dirty="0"/>
          </a:p>
          <a:p>
            <a:r>
              <a:rPr lang="en-US" i="1" dirty="0"/>
              <a:t>Key Idea</a:t>
            </a:r>
            <a:r>
              <a:rPr lang="en-US" dirty="0"/>
              <a:t>:  Assume the current version is correct. Run program on current version and log output. Compare all future versions to that output.</a:t>
            </a:r>
          </a:p>
          <a:p>
            <a:endParaRPr lang="en-US" dirty="0"/>
          </a:p>
          <a:p>
            <a:endParaRPr lang="en-US" dirty="0"/>
          </a:p>
        </p:txBody>
      </p:sp>
      <p:sp>
        <p:nvSpPr>
          <p:cNvPr id="4" name="Text Placeholder 3">
            <a:extLst>
              <a:ext uri="{FF2B5EF4-FFF2-40B4-BE49-F238E27FC236}">
                <a16:creationId xmlns:a16="http://schemas.microsoft.com/office/drawing/2014/main" id="{5FE735EC-AA32-237F-8EC6-252A061755CE}"/>
              </a:ext>
            </a:extLst>
          </p:cNvPr>
          <p:cNvSpPr>
            <a:spLocks noGrp="1"/>
          </p:cNvSpPr>
          <p:nvPr>
            <p:ph type="body" sz="quarter" idx="13"/>
          </p:nvPr>
        </p:nvSpPr>
        <p:spPr/>
        <p:txBody>
          <a:bodyPr/>
          <a:lstStyle/>
          <a:p>
            <a:r>
              <a:rPr lang="en-US" dirty="0"/>
              <a:t>Regression Testing</a:t>
            </a:r>
            <a:endParaRPr lang="en-AU" dirty="0"/>
          </a:p>
        </p:txBody>
      </p:sp>
      <p:sp>
        <p:nvSpPr>
          <p:cNvPr id="5" name="Slide Number Placeholder 4">
            <a:extLst>
              <a:ext uri="{FF2B5EF4-FFF2-40B4-BE49-F238E27FC236}">
                <a16:creationId xmlns:a16="http://schemas.microsoft.com/office/drawing/2014/main" id="{E75D14D9-E1A0-57DE-3CA9-328318D44E64}"/>
              </a:ext>
            </a:extLst>
          </p:cNvPr>
          <p:cNvSpPr>
            <a:spLocks noGrp="1"/>
          </p:cNvSpPr>
          <p:nvPr>
            <p:ph type="sldNum" sz="quarter" idx="12"/>
          </p:nvPr>
        </p:nvSpPr>
        <p:spPr/>
        <p:txBody>
          <a:bodyPr/>
          <a:lstStyle/>
          <a:p>
            <a:fld id="{10A01DC5-1685-4615-8240-15192985C6A2}" type="slidenum">
              <a:rPr lang="en-AU" smtClean="0"/>
              <a:pPr/>
              <a:t>99</a:t>
            </a:fld>
            <a:endParaRPr lang="en-AU"/>
          </a:p>
        </p:txBody>
      </p:sp>
      <p:sp>
        <p:nvSpPr>
          <p:cNvPr id="6" name="Footer Placeholder 5">
            <a:extLst>
              <a:ext uri="{FF2B5EF4-FFF2-40B4-BE49-F238E27FC236}">
                <a16:creationId xmlns:a16="http://schemas.microsoft.com/office/drawing/2014/main" id="{E138C876-9637-2537-2D0D-FEE35D515B84}"/>
              </a:ext>
            </a:extLst>
          </p:cNvPr>
          <p:cNvSpPr>
            <a:spLocks noGrp="1"/>
          </p:cNvSpPr>
          <p:nvPr>
            <p:ph type="ftr" sz="quarter" idx="11"/>
          </p:nvPr>
        </p:nvSpPr>
        <p:spPr/>
        <p:txBody>
          <a:bodyPr/>
          <a:lstStyle/>
          <a:p>
            <a:r>
              <a:rPr lang="en-US"/>
              <a:t>ANU SCHOOL OF COMPUTING   |  COMP 2120 / COMP 6120 | WEEK 8 OF 12: Testing</a:t>
            </a:r>
            <a:endParaRPr lang="en-AU" dirty="0"/>
          </a:p>
        </p:txBody>
      </p:sp>
      <p:pic>
        <p:nvPicPr>
          <p:cNvPr id="7" name="Picture 6" descr="Text&#10;&#10;Description automatically generated">
            <a:extLst>
              <a:ext uri="{FF2B5EF4-FFF2-40B4-BE49-F238E27FC236}">
                <a16:creationId xmlns:a16="http://schemas.microsoft.com/office/drawing/2014/main" id="{91DF499B-272F-617F-AE27-ED7EDECBB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12640951"/>
      </p:ext>
    </p:extLst>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Props1.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2CD11-9905-45C0-AA8E-EE5B79DEFBE2}">
  <ds:schemaRefs>
    <ds:schemaRef ds:uri="http://schemas.microsoft.com/sharepoint/v3/contenttype/forms"/>
  </ds:schemaRefs>
</ds:datastoreItem>
</file>

<file path=customXml/itemProps3.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ANU Light</Template>
  <TotalTime>4830</TotalTime>
  <Words>11591</Words>
  <Application>Microsoft Macintosh PowerPoint</Application>
  <PresentationFormat>On-screen Show (16:9)</PresentationFormat>
  <Paragraphs>1011</Paragraphs>
  <Slides>107</Slides>
  <Notes>29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107</vt:i4>
      </vt:variant>
    </vt:vector>
  </HeadingPairs>
  <TitlesOfParts>
    <vt:vector size="118" baseType="lpstr">
      <vt:lpstr>Andale Mono</vt:lpstr>
      <vt:lpstr>Arial</vt:lpstr>
      <vt:lpstr>Calibri</vt:lpstr>
      <vt:lpstr>Consolas</vt:lpstr>
      <vt:lpstr>Helvetica Light</vt:lpstr>
      <vt:lpstr>Monaco</vt:lpstr>
      <vt:lpstr>Open Sans</vt:lpstr>
      <vt:lpstr>Public Sans</vt:lpstr>
      <vt:lpstr>Public Sans Light</vt:lpstr>
      <vt:lpstr>Sofia Pro Light</vt:lpstr>
      <vt:lpstr>ANU Light</vt:lpstr>
      <vt:lpstr>COMP 2120 / COMP 6120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 to QA and Testing (TAKE 2 )</vt:lpstr>
      <vt:lpstr>PowerPoint Presentation</vt:lpstr>
      <vt:lpstr>PowerPoint Presentation</vt:lpstr>
      <vt:lpstr>What can we run (automated) tests for? (Software Quality attributes)</vt:lpstr>
      <vt:lpstr>What can we not (easily) test for? (Software Quality attributes)</vt:lpstr>
      <vt:lpstr>PowerPoint Presentation</vt:lpstr>
      <vt:lpstr>PowerPoint Presentation</vt:lpstr>
      <vt:lpstr>Why should we test? (What does testing help us achieve?)</vt:lpstr>
      <vt:lpstr>PowerPoint Presentation</vt:lpstr>
      <vt:lpstr>What are the limitations of testing? (What does testing not achieve?)</vt:lpstr>
      <vt:lpstr>PowerPoint Presentation</vt:lpstr>
      <vt:lpstr>When should we test? (And where should we run the tests?)</vt:lpstr>
      <vt:lpstr>PowerPoint Presentation</vt:lpstr>
      <vt:lpstr>PowerPoint Presentation</vt:lpstr>
      <vt:lpstr>PowerPoint Presentation</vt:lpstr>
      <vt:lpstr>PowerPoint Presentation</vt:lpstr>
      <vt:lpstr>PowerPoint Presentation</vt:lpstr>
      <vt:lpstr>What should we test? (What CAN we test?)</vt:lpstr>
      <vt:lpstr>PowerPoint Presentation</vt:lpstr>
      <vt:lpstr>PowerPoint Presentation</vt:lpstr>
      <vt:lpstr>PowerPoint Presentation</vt:lpstr>
      <vt:lpstr>How good are our tests? (How can we measure test quality?)</vt:lpstr>
      <vt:lpstr>PowerPoint Presentation</vt:lpstr>
      <vt:lpstr>PowerPoint Presentation</vt:lpstr>
      <vt:lpstr>PowerPoint Presentation</vt:lpstr>
      <vt:lpstr>PowerPoint Presentation</vt:lpstr>
      <vt:lpstr>PowerPoint Presentation</vt:lpstr>
      <vt:lpstr>PowerPoint Presentation</vt:lpstr>
      <vt:lpstr>How should we test?</vt:lpstr>
      <vt:lpstr>PowerPoint Presentation</vt:lpstr>
      <vt:lpstr>PowerPoint Presentation</vt:lpstr>
      <vt:lpstr>PowerPoint Presentation</vt:lpstr>
      <vt:lpstr>PowerPoint Presentation</vt:lpstr>
      <vt:lpstr>Test Strategies</vt:lpstr>
      <vt:lpstr>PowerPoint Presentation</vt:lpstr>
      <vt:lpstr>PowerPoint Presentation</vt:lpstr>
      <vt:lpstr>PowerPoint Presentation</vt:lpstr>
      <vt:lpstr>PowerPoint Presentation</vt:lpstr>
      <vt:lpstr>PowerPoint Presentation</vt:lpstr>
      <vt:lpstr>Coverage != Completeness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63</cp:revision>
  <cp:lastPrinted>2022-09-21T05:23:48Z</cp:lastPrinted>
  <dcterms:created xsi:type="dcterms:W3CDTF">2022-06-04T02:36:47Z</dcterms:created>
  <dcterms:modified xsi:type="dcterms:W3CDTF">2022-09-26T07:43:06Z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