
<file path=[Content_Types].xml><?xml version="1.0" encoding="utf-8"?>
<Types xmlns="http://schemas.openxmlformats.org/package/2006/content-types">
  <Default Extension="emf" ContentType="image/x-emf"/>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38"/>
  </p:notesMasterIdLst>
  <p:handoutMasterIdLst>
    <p:handoutMasterId r:id="rId139"/>
  </p:handoutMasterIdLst>
  <p:sldIdLst>
    <p:sldId id="256" r:id="rId5"/>
    <p:sldId id="524" r:id="rId6"/>
    <p:sldId id="526" r:id="rId7"/>
    <p:sldId id="1816" r:id="rId8"/>
    <p:sldId id="258" r:id="rId9"/>
    <p:sldId id="1817"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1812" r:id="rId59"/>
    <p:sldId id="527" r:id="rId60"/>
    <p:sldId id="528" r:id="rId61"/>
    <p:sldId id="529" r:id="rId62"/>
    <p:sldId id="530" r:id="rId63"/>
    <p:sldId id="531" r:id="rId64"/>
    <p:sldId id="532" r:id="rId65"/>
    <p:sldId id="533" r:id="rId66"/>
    <p:sldId id="534" r:id="rId67"/>
    <p:sldId id="535" r:id="rId68"/>
    <p:sldId id="536" r:id="rId69"/>
    <p:sldId id="537" r:id="rId70"/>
    <p:sldId id="538" r:id="rId71"/>
    <p:sldId id="539" r:id="rId72"/>
    <p:sldId id="540" r:id="rId73"/>
    <p:sldId id="541" r:id="rId74"/>
    <p:sldId id="542" r:id="rId75"/>
    <p:sldId id="543" r:id="rId76"/>
    <p:sldId id="544" r:id="rId77"/>
    <p:sldId id="545" r:id="rId78"/>
    <p:sldId id="546" r:id="rId79"/>
    <p:sldId id="547" r:id="rId80"/>
    <p:sldId id="548" r:id="rId81"/>
    <p:sldId id="549" r:id="rId82"/>
    <p:sldId id="550" r:id="rId83"/>
    <p:sldId id="551" r:id="rId84"/>
    <p:sldId id="552" r:id="rId85"/>
    <p:sldId id="553" r:id="rId86"/>
    <p:sldId id="554" r:id="rId87"/>
    <p:sldId id="555" r:id="rId88"/>
    <p:sldId id="556" r:id="rId89"/>
    <p:sldId id="557" r:id="rId90"/>
    <p:sldId id="558" r:id="rId91"/>
    <p:sldId id="559" r:id="rId92"/>
    <p:sldId id="560" r:id="rId93"/>
    <p:sldId id="561" r:id="rId94"/>
    <p:sldId id="562" r:id="rId95"/>
    <p:sldId id="563" r:id="rId96"/>
    <p:sldId id="564" r:id="rId97"/>
    <p:sldId id="565" r:id="rId98"/>
    <p:sldId id="566" r:id="rId99"/>
    <p:sldId id="567" r:id="rId100"/>
    <p:sldId id="568" r:id="rId101"/>
    <p:sldId id="569" r:id="rId102"/>
    <p:sldId id="570" r:id="rId103"/>
    <p:sldId id="571" r:id="rId104"/>
    <p:sldId id="572" r:id="rId105"/>
    <p:sldId id="573" r:id="rId106"/>
    <p:sldId id="574" r:id="rId107"/>
    <p:sldId id="575" r:id="rId108"/>
    <p:sldId id="576" r:id="rId109"/>
    <p:sldId id="1813" r:id="rId110"/>
    <p:sldId id="1818" r:id="rId111"/>
    <p:sldId id="1657" r:id="rId112"/>
    <p:sldId id="257" r:id="rId113"/>
    <p:sldId id="1819" r:id="rId114"/>
    <p:sldId id="1820" r:id="rId115"/>
    <p:sldId id="1821" r:id="rId116"/>
    <p:sldId id="1822" r:id="rId117"/>
    <p:sldId id="1823" r:id="rId118"/>
    <p:sldId id="1824" r:id="rId119"/>
    <p:sldId id="1825" r:id="rId120"/>
    <p:sldId id="1826" r:id="rId121"/>
    <p:sldId id="1827" r:id="rId122"/>
    <p:sldId id="1828" r:id="rId123"/>
    <p:sldId id="1829" r:id="rId124"/>
    <p:sldId id="1830" r:id="rId125"/>
    <p:sldId id="1831" r:id="rId126"/>
    <p:sldId id="1832" r:id="rId127"/>
    <p:sldId id="1833" r:id="rId128"/>
    <p:sldId id="1834" r:id="rId129"/>
    <p:sldId id="1835" r:id="rId130"/>
    <p:sldId id="1836" r:id="rId131"/>
    <p:sldId id="1837" r:id="rId132"/>
    <p:sldId id="1838" r:id="rId133"/>
    <p:sldId id="1839" r:id="rId134"/>
    <p:sldId id="1840" r:id="rId135"/>
    <p:sldId id="1841" r:id="rId136"/>
    <p:sldId id="1842" r:id="rId1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89" autoAdjust="0"/>
    <p:restoredTop sz="84521"/>
  </p:normalViewPr>
  <p:slideViewPr>
    <p:cSldViewPr snapToGrid="0">
      <p:cViewPr varScale="1">
        <p:scale>
          <a:sx n="104" d="100"/>
          <a:sy n="104" d="100"/>
        </p:scale>
        <p:origin x="192" y="800"/>
      </p:cViewPr>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172" d="100"/>
          <a:sy n="172" d="100"/>
        </p:scale>
        <p:origin x="6552"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C0A257-B081-4972-B0CF-1F39F8714D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D948091-2DCD-4509-A944-5FC3CAA09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B27F89-6F89-4D72-A243-A68B4122D611}" type="datetimeFigureOut">
              <a:rPr lang="en-AU" smtClean="0"/>
              <a:t>18/10/2022</a:t>
            </a:fld>
            <a:endParaRPr lang="en-AU"/>
          </a:p>
        </p:txBody>
      </p:sp>
      <p:sp>
        <p:nvSpPr>
          <p:cNvPr id="4" name="Footer Placeholder 3">
            <a:extLst>
              <a:ext uri="{FF2B5EF4-FFF2-40B4-BE49-F238E27FC236}">
                <a16:creationId xmlns:a16="http://schemas.microsoft.com/office/drawing/2014/main" id="{9BC56B26-2CBE-4E97-9F33-B336733FED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337CD2B-E28A-4D49-A0FA-D516F93D72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8E5BEA-06EA-4996-A757-E0A11090F5C6}" type="slidenum">
              <a:rPr lang="en-AU" smtClean="0"/>
              <a:t>‹#›</a:t>
            </a:fld>
            <a:endParaRPr lang="en-AU"/>
          </a:p>
        </p:txBody>
      </p:sp>
    </p:spTree>
    <p:extLst>
      <p:ext uri="{BB962C8B-B14F-4D97-AF65-F5344CB8AC3E}">
        <p14:creationId xmlns:p14="http://schemas.microsoft.com/office/powerpoint/2010/main" val="2408613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51D79-A941-472A-B86F-4C1D5FA7235B}" type="datetimeFigureOut">
              <a:rPr lang="en-AU" smtClean="0"/>
              <a:t>18/10/2022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29E61-899D-4DEC-B2DA-C928176A27CF}" type="slidenum">
              <a:rPr lang="en-AU" smtClean="0"/>
              <a:t>‹#›</a:t>
            </a:fld>
            <a:endParaRPr lang="en-AU"/>
          </a:p>
        </p:txBody>
      </p:sp>
    </p:spTree>
    <p:extLst>
      <p:ext uri="{BB962C8B-B14F-4D97-AF65-F5344CB8AC3E}">
        <p14:creationId xmlns:p14="http://schemas.microsoft.com/office/powerpoint/2010/main" val="856005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a-webdesign.com/download.html" TargetMode="External"/><Relationship Id="rId2" Type="http://schemas.openxmlformats.org/officeDocument/2006/relationships/slide" Target="../slides/slide111.xml"/><Relationship Id="rId1" Type="http://schemas.openxmlformats.org/officeDocument/2006/relationships/notesMaster" Target="../notesMasters/notesMaster1.xml"/><Relationship Id="rId5" Type="http://schemas.openxmlformats.org/officeDocument/2006/relationships/hyperlink" Target="http://www.clipartpanda.com/clipart_images/usability-can-t-save-the-world-7748931" TargetMode="External"/><Relationship Id="rId4" Type="http://schemas.openxmlformats.org/officeDocument/2006/relationships/hyperlink" Target="http://www.aucklandmuseum.com/collections-research/collections/record/am_library-photography-3020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www.anu.edu.au</a:t>
            </a:r>
            <a:r>
              <a:rPr lang="en-AU" dirty="0"/>
              <a:t>/students/contacts/</a:t>
            </a:r>
            <a:r>
              <a:rPr lang="en-AU" dirty="0" err="1"/>
              <a:t>tjabal</a:t>
            </a:r>
            <a:r>
              <a:rPr lang="en-AU" dirty="0"/>
              <a:t>-indigenous-higher-education-centre</a:t>
            </a:r>
          </a:p>
          <a:p>
            <a:endParaRPr lang="en-AU" dirty="0"/>
          </a:p>
          <a:p>
            <a:r>
              <a:rPr lang="en-AU" dirty="0"/>
              <a:t>https://</a:t>
            </a:r>
            <a:r>
              <a:rPr lang="en-AU" dirty="0" err="1"/>
              <a:t>services.anu.edu.au</a:t>
            </a:r>
            <a:r>
              <a:rPr lang="en-AU" dirty="0"/>
              <a:t>/human-resources/respect-inclusion/anu-acknowledgment-of-country</a:t>
            </a:r>
          </a:p>
          <a:p>
            <a:endParaRPr lang="en-AU" dirty="0"/>
          </a:p>
          <a:p>
            <a:r>
              <a:rPr lang="en-AU" dirty="0"/>
              <a:t>https://</a:t>
            </a:r>
            <a:r>
              <a:rPr lang="en-AU" dirty="0" err="1"/>
              <a:t>www.indigenous.gov.au</a:t>
            </a:r>
            <a:r>
              <a:rPr lang="en-AU" dirty="0"/>
              <a:t>/contact-us/</a:t>
            </a:r>
            <a:r>
              <a:rPr lang="en-AU" dirty="0" err="1"/>
              <a:t>welcome_acknowledgement</a:t>
            </a:r>
            <a:r>
              <a:rPr lang="en-AU" dirty="0"/>
              <a:t>-country</a:t>
            </a:r>
          </a:p>
          <a:p>
            <a:endParaRPr lang="en-AU" dirty="0"/>
          </a:p>
          <a:p>
            <a:r>
              <a:rPr lang="en-AU" dirty="0"/>
              <a:t>https://</a:t>
            </a:r>
            <a:r>
              <a:rPr lang="en-AU" dirty="0" err="1"/>
              <a:t>aiatsis.gov.au</a:t>
            </a:r>
            <a:r>
              <a:rPr lang="en-AU" dirty="0"/>
              <a:t>/explore/map-indigenous-</a:t>
            </a:r>
            <a:r>
              <a:rPr lang="en-AU" dirty="0" err="1"/>
              <a:t>australia</a:t>
            </a:r>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2</a:t>
            </a:fld>
            <a:endParaRPr lang="en-AU"/>
          </a:p>
        </p:txBody>
      </p:sp>
    </p:spTree>
    <p:extLst>
      <p:ext uri="{BB962C8B-B14F-4D97-AF65-F5344CB8AC3E}">
        <p14:creationId xmlns:p14="http://schemas.microsoft.com/office/powerpoint/2010/main" val="3632181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F691CB5-D572-4142-8A73-3FC469DF1AC8}" type="slidenum">
              <a:rPr lang="en-AU" smtClean="0"/>
              <a:t>125</a:t>
            </a:fld>
            <a:endParaRPr lang="en-AU"/>
          </a:p>
        </p:txBody>
      </p:sp>
    </p:spTree>
    <p:extLst>
      <p:ext uri="{BB962C8B-B14F-4D97-AF65-F5344CB8AC3E}">
        <p14:creationId xmlns:p14="http://schemas.microsoft.com/office/powerpoint/2010/main" val="238953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F691CB5-D572-4142-8A73-3FC469DF1AC8}" type="slidenum">
              <a:rPr lang="en-AU" smtClean="0"/>
              <a:t>132</a:t>
            </a:fld>
            <a:endParaRPr lang="en-AU"/>
          </a:p>
        </p:txBody>
      </p:sp>
    </p:spTree>
    <p:extLst>
      <p:ext uri="{BB962C8B-B14F-4D97-AF65-F5344CB8AC3E}">
        <p14:creationId xmlns:p14="http://schemas.microsoft.com/office/powerpoint/2010/main" val="3230453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9</a:t>
            </a:fld>
            <a:endParaRPr lang="en-AU"/>
          </a:p>
        </p:txBody>
      </p:sp>
    </p:spTree>
    <p:extLst>
      <p:ext uri="{BB962C8B-B14F-4D97-AF65-F5344CB8AC3E}">
        <p14:creationId xmlns:p14="http://schemas.microsoft.com/office/powerpoint/2010/main" val="97872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Abstract: In this talk I will provide motivation behind security- and usability- first approach to language design and implementation. I will also give two specific examples of how Wyvern helps software implementers: (1) type-specific languages, and (2) capabilities and effects for modules. Offline, I would be happy to expand on the current ongoing work around formal semantics for Wyvern including (1) type members and decidability, and (2) abstract effect members.</a:t>
            </a:r>
          </a:p>
        </p:txBody>
      </p:sp>
      <p:sp>
        <p:nvSpPr>
          <p:cNvPr id="4" name="Slide Number Placeholder 3"/>
          <p:cNvSpPr>
            <a:spLocks noGrp="1"/>
          </p:cNvSpPr>
          <p:nvPr>
            <p:ph type="sldNum" sz="quarter" idx="5"/>
          </p:nvPr>
        </p:nvSpPr>
        <p:spPr/>
        <p:txBody>
          <a:bodyPr/>
          <a:lstStyle/>
          <a:p>
            <a:fld id="{7F691CB5-D572-4142-8A73-3FC469DF1AC8}" type="slidenum">
              <a:rPr lang="en-AU" smtClean="0"/>
              <a:t>108</a:t>
            </a:fld>
            <a:endParaRPr lang="en-AU"/>
          </a:p>
        </p:txBody>
      </p:sp>
    </p:spTree>
    <p:extLst>
      <p:ext uri="{BB962C8B-B14F-4D97-AF65-F5344CB8AC3E}">
        <p14:creationId xmlns:p14="http://schemas.microsoft.com/office/powerpoint/2010/main" val="3529668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600"/>
            </a:pPr>
            <a:r>
              <a:rPr lang="en-NZ" dirty="0"/>
              <a:t>Architecture: "the set of principal design decisions about the system" [</a:t>
            </a:r>
            <a:r>
              <a:rPr lang="en-NZ" dirty="0" err="1"/>
              <a:t>Garlan</a:t>
            </a:r>
            <a:r>
              <a:rPr lang="en-NZ" dirty="0"/>
              <a:t> and Shaw 1996; Taylor et al. 2009]. Typically large in scope. </a:t>
            </a:r>
          </a:p>
          <a:p>
            <a:pPr>
              <a:defRPr sz="1600"/>
            </a:pPr>
            <a:endParaRPr lang="en-NZ" dirty="0"/>
          </a:p>
          <a:p>
            <a:pPr>
              <a:defRPr sz="1600"/>
            </a:pPr>
            <a:r>
              <a:rPr lang="en-NZ" dirty="0"/>
              <a:t>Image Credits: Padlock (</a:t>
            </a:r>
            <a:r>
              <a:rPr lang="en-NZ" u="sng" dirty="0">
                <a:hlinkClick r:id="rId3"/>
              </a:rPr>
              <a:t>https://ya-webdesign.com/download.html</a:t>
            </a:r>
            <a:r>
              <a:rPr lang="en-NZ" dirty="0"/>
              <a:t>), Auckland Harbour Bridge (</a:t>
            </a:r>
            <a:r>
              <a:rPr lang="en-NZ" u="sng" dirty="0">
                <a:hlinkClick r:id="rId4"/>
              </a:rPr>
              <a:t>http://www.aucklandmuseum.com/collections-research/collections/record/am_library-photography-30209</a:t>
            </a:r>
            <a:r>
              <a:rPr lang="en-NZ" dirty="0"/>
              <a:t> taken in 1959), Usability (</a:t>
            </a:r>
            <a:r>
              <a:rPr lang="en-NZ" u="sng" dirty="0">
                <a:hlinkClick r:id="rId5"/>
              </a:rPr>
              <a:t>http://www.clipartpanda.com/clipart_images/usability-can-t-save-the-world-7748931</a:t>
            </a:r>
            <a:r>
              <a:rPr lang="en-NZ" dirty="0"/>
              <a:t>).</a:t>
            </a:r>
          </a:p>
          <a:p>
            <a:endParaRPr lang="en-AU" dirty="0"/>
          </a:p>
        </p:txBody>
      </p:sp>
      <p:sp>
        <p:nvSpPr>
          <p:cNvPr id="4" name="Slide Number Placeholder 3"/>
          <p:cNvSpPr>
            <a:spLocks noGrp="1"/>
          </p:cNvSpPr>
          <p:nvPr>
            <p:ph type="sldNum" sz="quarter" idx="5"/>
          </p:nvPr>
        </p:nvSpPr>
        <p:spPr/>
        <p:txBody>
          <a:bodyPr/>
          <a:lstStyle/>
          <a:p>
            <a:fld id="{7F691CB5-D572-4142-8A73-3FC469DF1AC8}" type="slidenum">
              <a:rPr lang="en-AU" smtClean="0"/>
              <a:t>111</a:t>
            </a:fld>
            <a:endParaRPr lang="en-AU"/>
          </a:p>
        </p:txBody>
      </p:sp>
    </p:spTree>
    <p:extLst>
      <p:ext uri="{BB962C8B-B14F-4D97-AF65-F5344CB8AC3E}">
        <p14:creationId xmlns:p14="http://schemas.microsoft.com/office/powerpoint/2010/main" val="2609057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Wyvern is a new programming language designed from the ground up to support highly productive development of secure software systems. While the language is general purpose, we are especially interested in emerging application areas such as the web, mobile devices, and the internet of things.</a:t>
            </a:r>
          </a:p>
          <a:p>
            <a:endParaRPr lang="en-AU" dirty="0"/>
          </a:p>
        </p:txBody>
      </p:sp>
      <p:sp>
        <p:nvSpPr>
          <p:cNvPr id="4" name="Slide Number Placeholder 3"/>
          <p:cNvSpPr>
            <a:spLocks noGrp="1"/>
          </p:cNvSpPr>
          <p:nvPr>
            <p:ph type="sldNum" sz="quarter" idx="5"/>
          </p:nvPr>
        </p:nvSpPr>
        <p:spPr/>
        <p:txBody>
          <a:bodyPr/>
          <a:lstStyle/>
          <a:p>
            <a:fld id="{7F691CB5-D572-4142-8A73-3FC469DF1AC8}" type="slidenum">
              <a:rPr lang="en-AU" smtClean="0"/>
              <a:t>112</a:t>
            </a:fld>
            <a:endParaRPr lang="en-AU"/>
          </a:p>
        </p:txBody>
      </p:sp>
    </p:spTree>
    <p:extLst>
      <p:ext uri="{BB962C8B-B14F-4D97-AF65-F5344CB8AC3E}">
        <p14:creationId xmlns:p14="http://schemas.microsoft.com/office/powerpoint/2010/main" val="15569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Achieving high productivity and high security simultaneously may seem daunting, as there are clear </a:t>
            </a:r>
            <a:r>
              <a:rPr lang="en-NZ" dirty="0" err="1"/>
              <a:t>tradeoffs</a:t>
            </a:r>
            <a:r>
              <a:rPr lang="en-NZ" dirty="0"/>
              <a:t> between existing approaches that have been taken to achieve these goals. For example, we could seek to increase security by fully specifying a program's intended behaviour and security properties and then verifying the code against that specifications, but this could be achieved only at very high cost in programmer time. The key insight of Wyvern is that we can leapfrog current languages both in productivity and security by providing better support for expressing and enforcing large-scale design.</a:t>
            </a:r>
          </a:p>
          <a:p>
            <a:endParaRPr lang="en-AU" dirty="0"/>
          </a:p>
        </p:txBody>
      </p:sp>
      <p:sp>
        <p:nvSpPr>
          <p:cNvPr id="4" name="Slide Number Placeholder 3"/>
          <p:cNvSpPr>
            <a:spLocks noGrp="1"/>
          </p:cNvSpPr>
          <p:nvPr>
            <p:ph type="sldNum" sz="quarter" idx="5"/>
          </p:nvPr>
        </p:nvSpPr>
        <p:spPr/>
        <p:txBody>
          <a:bodyPr/>
          <a:lstStyle/>
          <a:p>
            <a:fld id="{7F691CB5-D572-4142-8A73-3FC469DF1AC8}" type="slidenum">
              <a:rPr lang="en-AU" smtClean="0"/>
              <a:t>113</a:t>
            </a:fld>
            <a:endParaRPr lang="en-AU"/>
          </a:p>
        </p:txBody>
      </p:sp>
    </p:spTree>
    <p:extLst>
      <p:ext uri="{BB962C8B-B14F-4D97-AF65-F5344CB8AC3E}">
        <p14:creationId xmlns:p14="http://schemas.microsoft.com/office/powerpoint/2010/main" val="926164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Of course this is all notional. In fact there are good reasons to think Java may be more productive than Python for larger programs or programs that use a lot of libraries.  This is also just 2 dimensions in a multidimensional space. The point is that there are inherent </a:t>
            </a:r>
            <a:r>
              <a:rPr lang="en-NZ" dirty="0" err="1"/>
              <a:t>tradeoffs</a:t>
            </a:r>
            <a:r>
              <a:rPr lang="en-NZ" dirty="0"/>
              <a:t> based on current language technology, and research can change that.</a:t>
            </a:r>
          </a:p>
          <a:p>
            <a:endParaRPr lang="en-AU" dirty="0"/>
          </a:p>
        </p:txBody>
      </p:sp>
      <p:sp>
        <p:nvSpPr>
          <p:cNvPr id="4" name="Slide Number Placeholder 3"/>
          <p:cNvSpPr>
            <a:spLocks noGrp="1"/>
          </p:cNvSpPr>
          <p:nvPr>
            <p:ph type="sldNum" sz="quarter" idx="5"/>
          </p:nvPr>
        </p:nvSpPr>
        <p:spPr/>
        <p:txBody>
          <a:bodyPr/>
          <a:lstStyle/>
          <a:p>
            <a:fld id="{7F691CB5-D572-4142-8A73-3FC469DF1AC8}" type="slidenum">
              <a:rPr lang="en-AU" smtClean="0"/>
              <a:t>115</a:t>
            </a:fld>
            <a:endParaRPr lang="en-AU"/>
          </a:p>
        </p:txBody>
      </p:sp>
    </p:spTree>
    <p:extLst>
      <p:ext uri="{BB962C8B-B14F-4D97-AF65-F5344CB8AC3E}">
        <p14:creationId xmlns:p14="http://schemas.microsoft.com/office/powerpoint/2010/main" val="1002510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NB! Omar et al. [ICSE 2012] shows benefits of similar DSL IDE plugins.</a:t>
            </a:r>
          </a:p>
          <a:p>
            <a:endParaRPr lang="en-AU" dirty="0"/>
          </a:p>
        </p:txBody>
      </p:sp>
      <p:sp>
        <p:nvSpPr>
          <p:cNvPr id="4" name="Slide Number Placeholder 3"/>
          <p:cNvSpPr>
            <a:spLocks noGrp="1"/>
          </p:cNvSpPr>
          <p:nvPr>
            <p:ph type="sldNum" sz="quarter" idx="5"/>
          </p:nvPr>
        </p:nvSpPr>
        <p:spPr/>
        <p:txBody>
          <a:bodyPr/>
          <a:lstStyle/>
          <a:p>
            <a:fld id="{7F691CB5-D572-4142-8A73-3FC469DF1AC8}" type="slidenum">
              <a:rPr lang="en-AU" smtClean="0"/>
              <a:t>120</a:t>
            </a:fld>
            <a:endParaRPr lang="en-AU"/>
          </a:p>
        </p:txBody>
      </p:sp>
    </p:spTree>
    <p:extLst>
      <p:ext uri="{BB962C8B-B14F-4D97-AF65-F5344CB8AC3E}">
        <p14:creationId xmlns:p14="http://schemas.microsoft.com/office/powerpoint/2010/main" val="913932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F691CB5-D572-4142-8A73-3FC469DF1AC8}" type="slidenum">
              <a:rPr lang="en-AU" smtClean="0"/>
              <a:t>124</a:t>
            </a:fld>
            <a:endParaRPr lang="en-AU"/>
          </a:p>
        </p:txBody>
      </p:sp>
    </p:spTree>
    <p:extLst>
      <p:ext uri="{BB962C8B-B14F-4D97-AF65-F5344CB8AC3E}">
        <p14:creationId xmlns:p14="http://schemas.microsoft.com/office/powerpoint/2010/main" val="2165352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alpha val="9349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48000" y="324000"/>
            <a:ext cx="6372000" cy="2139553"/>
          </a:xfrm>
        </p:spPr>
        <p:txBody>
          <a:bodyPr anchor="t">
            <a:normAutofit/>
          </a:bodyPr>
          <a:lstStyle>
            <a:lvl1pPr>
              <a:lnSpc>
                <a:spcPct val="80000"/>
              </a:lnSpc>
              <a:defRPr sz="4000" cap="all" baseline="0">
                <a:solidFill>
                  <a:schemeClr val="tx1"/>
                </a:solidFill>
              </a:defRPr>
            </a:lvl1pPr>
          </a:lstStyle>
          <a:p>
            <a:r>
              <a:rPr lang="en-GB" dirty="0"/>
              <a:t>Click here to edit title</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COMPUTING   |  COMP 2120 / COMP 6120 | WEEK 11 OF 12: Architecture</a:t>
            </a:r>
            <a:endParaRPr lang="en-AU" dirty="0"/>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normAutofit/>
          </a:bodyPr>
          <a:lstStyle>
            <a:lvl1pPr marL="0" indent="0">
              <a:lnSpc>
                <a:spcPct val="80000"/>
              </a:lnSpc>
              <a:spcAft>
                <a:spcPts val="0"/>
              </a:spcAft>
              <a:buNone/>
              <a:defRPr sz="4000">
                <a:solidFill>
                  <a:schemeClr val="tx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sp>
        <p:nvSpPr>
          <p:cNvPr id="10" name="Footer Placeholder 4">
            <a:extLst>
              <a:ext uri="{FF2B5EF4-FFF2-40B4-BE49-F238E27FC236}">
                <a16:creationId xmlns:a16="http://schemas.microsoft.com/office/drawing/2014/main" id="{4964EA38-476C-CD49-A352-6F89EDE05656}"/>
              </a:ext>
            </a:extLst>
          </p:cNvPr>
          <p:cNvSpPr txBox="1">
            <a:spLocks/>
          </p:cNvSpPr>
          <p:nvPr userDrawn="1"/>
        </p:nvSpPr>
        <p:spPr>
          <a:xfrm>
            <a:off x="7380000" y="5054290"/>
            <a:ext cx="1035570" cy="8921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00" dirty="0">
                <a:solidFill>
                  <a:schemeClr val="tx2">
                    <a:lumMod val="75000"/>
                  </a:schemeClr>
                </a:solidFill>
              </a:rPr>
              <a:t>CRICOS Provider #00120C</a:t>
            </a:r>
            <a:endParaRPr lang="en-AU" sz="500" dirty="0">
              <a:solidFill>
                <a:schemeClr val="tx2">
                  <a:lumMod val="75000"/>
                </a:schemeClr>
              </a:solidFill>
            </a:endParaRPr>
          </a:p>
        </p:txBody>
      </p:sp>
      <p:sp>
        <p:nvSpPr>
          <p:cNvPr id="15" name="Text Placeholder 14">
            <a:extLst>
              <a:ext uri="{FF2B5EF4-FFF2-40B4-BE49-F238E27FC236}">
                <a16:creationId xmlns:a16="http://schemas.microsoft.com/office/drawing/2014/main" id="{BECF6E0B-FC0B-C1C4-3052-E11CEAD655D2}"/>
              </a:ext>
            </a:extLst>
          </p:cNvPr>
          <p:cNvSpPr>
            <a:spLocks noGrp="1"/>
          </p:cNvSpPr>
          <p:nvPr>
            <p:ph type="body" sz="quarter" idx="14" hasCustomPrompt="1"/>
          </p:nvPr>
        </p:nvSpPr>
        <p:spPr>
          <a:xfrm>
            <a:off x="2448000" y="4270495"/>
            <a:ext cx="6372000" cy="400358"/>
          </a:xfrm>
        </p:spPr>
        <p:txBody>
          <a:bodyPr/>
          <a:lstStyle>
            <a:lvl1pPr marL="0" indent="0">
              <a:buNone/>
              <a:defRPr sz="2400"/>
            </a:lvl1pPr>
            <a:lvl3pPr marL="0" indent="0">
              <a:buNone/>
              <a:defRPr/>
            </a:lvl3pPr>
            <a:lvl4pPr marL="180000" indent="0">
              <a:buNone/>
              <a:defRPr/>
            </a:lvl4pPr>
          </a:lstStyle>
          <a:p>
            <a:pPr lvl="0"/>
            <a:r>
              <a:rPr lang="en-GB" dirty="0"/>
              <a:t>Click here to edit authors</a:t>
            </a:r>
          </a:p>
        </p:txBody>
      </p:sp>
    </p:spTree>
    <p:extLst>
      <p:ext uri="{BB962C8B-B14F-4D97-AF65-F5344CB8AC3E}">
        <p14:creationId xmlns:p14="http://schemas.microsoft.com/office/powerpoint/2010/main" val="4589227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dirty="0"/>
              <a:t>Click here to edit text</a:t>
            </a:r>
          </a:p>
          <a:p>
            <a:pPr lvl="1"/>
            <a:r>
              <a:rPr lang="en-GB" dirty="0"/>
              <a:t>Second</a:t>
            </a:r>
          </a:p>
          <a:p>
            <a:pPr lvl="2"/>
            <a:r>
              <a:rPr lang="en-GB" dirty="0"/>
              <a:t>Third</a:t>
            </a:r>
          </a:p>
          <a:p>
            <a:pPr lvl="3"/>
            <a:r>
              <a:rPr lang="en-GB" dirty="0"/>
              <a:t>Fourth</a:t>
            </a:r>
          </a:p>
          <a:p>
            <a:pPr lvl="4"/>
            <a:r>
              <a:rPr lang="en-GB" dirty="0"/>
              <a:t>Fifth</a:t>
            </a:r>
          </a:p>
        </p:txBody>
      </p:sp>
      <p:sp>
        <p:nvSpPr>
          <p:cNvPr id="5" name="Footer Placeholder 4"/>
          <p:cNvSpPr>
            <a:spLocks noGrp="1"/>
          </p:cNvSpPr>
          <p:nvPr>
            <p:ph type="ftr" sz="quarter" idx="11"/>
          </p:nvPr>
        </p:nvSpPr>
        <p:spPr/>
        <p:txBody>
          <a:bodyPr/>
          <a:lstStyle/>
          <a:p>
            <a:r>
              <a:rPr lang="en-US"/>
              <a:t>ANU SCHOOL OF COMPUTING   |  COMP 2120 / COMP 6120 | WEEK 11 OF 12: Architecture</a:t>
            </a:r>
            <a:endParaRPr lang="en-AU" dirty="0"/>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endParaRPr lang="en-AU" dirty="0"/>
          </a:p>
        </p:txBody>
      </p:sp>
      <p:sp>
        <p:nvSpPr>
          <p:cNvPr id="11" name="Text Placeholder 7">
            <a:extLst>
              <a:ext uri="{FF2B5EF4-FFF2-40B4-BE49-F238E27FC236}">
                <a16:creationId xmlns:a16="http://schemas.microsoft.com/office/drawing/2014/main" id="{94117324-6B4D-4511-9A09-354F37701177}"/>
              </a:ext>
            </a:extLst>
          </p:cNvPr>
          <p:cNvSpPr>
            <a:spLocks noGrp="1"/>
          </p:cNvSpPr>
          <p:nvPr>
            <p:ph type="body" sz="quarter" idx="13" hasCustomPrompt="1"/>
          </p:nvPr>
        </p:nvSpPr>
        <p:spPr>
          <a:xfrm>
            <a:off x="324000" y="0"/>
            <a:ext cx="8459788" cy="881149"/>
          </a:xfrm>
        </p:spPr>
        <p:txBody>
          <a:bodyPr/>
          <a:lstStyle>
            <a:lvl1pPr marL="0" indent="0">
              <a:lnSpc>
                <a:spcPct val="80000"/>
              </a:lnSpc>
              <a:buNone/>
              <a:defRPr sz="3600">
                <a:solidFill>
                  <a:schemeClr val="accent1"/>
                </a:solidFill>
              </a:defRPr>
            </a:lvl1pPr>
            <a:lvl2pPr marL="0" indent="0">
              <a:buNone/>
              <a:defRPr sz="1800"/>
            </a:lvl2pPr>
            <a:lvl3pPr>
              <a:buNone/>
              <a:defRPr/>
            </a:lvl3pPr>
          </a:lstStyle>
          <a:p>
            <a:pPr lvl="0"/>
            <a:r>
              <a:rPr lang="en-GB" dirty="0"/>
              <a:t>Click here to edit title</a:t>
            </a:r>
          </a:p>
          <a:p>
            <a:pPr lvl="1"/>
            <a:r>
              <a:rPr lang="en-GB" dirty="0"/>
              <a:t>Second level</a:t>
            </a:r>
          </a:p>
        </p:txBody>
      </p:sp>
    </p:spTree>
    <p:extLst>
      <p:ext uri="{BB962C8B-B14F-4D97-AF65-F5344CB8AC3E}">
        <p14:creationId xmlns:p14="http://schemas.microsoft.com/office/powerpoint/2010/main" val="37040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a:prstGeom prst="rect">
            <a:avLst/>
          </a:prstGeom>
        </p:spPr>
        <p:txBody>
          <a:bodyPr anchor="t"/>
          <a:lstStyle>
            <a:lvl1pPr algn="l">
              <a:defRPr sz="2250" b="1" cap="all"/>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63" indent="0">
              <a:buNone/>
              <a:defRPr sz="1013">
                <a:solidFill>
                  <a:schemeClr val="tx1">
                    <a:tint val="75000"/>
                  </a:schemeClr>
                </a:solidFill>
              </a:defRPr>
            </a:lvl2pPr>
            <a:lvl3pPr marL="514325" indent="0">
              <a:buNone/>
              <a:defRPr sz="900">
                <a:solidFill>
                  <a:schemeClr val="tx1">
                    <a:tint val="75000"/>
                  </a:schemeClr>
                </a:solidFill>
              </a:defRPr>
            </a:lvl3pPr>
            <a:lvl4pPr marL="771487" indent="0">
              <a:buNone/>
              <a:defRPr sz="788">
                <a:solidFill>
                  <a:schemeClr val="tx1">
                    <a:tint val="75000"/>
                  </a:schemeClr>
                </a:solidFill>
              </a:defRPr>
            </a:lvl4pPr>
            <a:lvl5pPr marL="1028649" indent="0">
              <a:buNone/>
              <a:defRPr sz="788">
                <a:solidFill>
                  <a:schemeClr val="tx1">
                    <a:tint val="75000"/>
                  </a:schemeClr>
                </a:solidFill>
              </a:defRPr>
            </a:lvl5pPr>
            <a:lvl6pPr marL="1285811" indent="0">
              <a:buNone/>
              <a:defRPr sz="788">
                <a:solidFill>
                  <a:schemeClr val="tx1">
                    <a:tint val="75000"/>
                  </a:schemeClr>
                </a:solidFill>
              </a:defRPr>
            </a:lvl6pPr>
            <a:lvl7pPr marL="1542973" indent="0">
              <a:buNone/>
              <a:defRPr sz="788">
                <a:solidFill>
                  <a:schemeClr val="tx1">
                    <a:tint val="75000"/>
                  </a:schemeClr>
                </a:solidFill>
              </a:defRPr>
            </a:lvl7pPr>
            <a:lvl8pPr marL="1800135" indent="0">
              <a:buNone/>
              <a:defRPr sz="788">
                <a:solidFill>
                  <a:schemeClr val="tx1">
                    <a:tint val="75000"/>
                  </a:schemeClr>
                </a:solidFill>
              </a:defRPr>
            </a:lvl8pPr>
            <a:lvl9pPr marL="2057298" indent="0">
              <a:buNone/>
              <a:defRPr sz="788">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7E570CC-8034-5C47-8E08-5DBFBD9D172D}" type="slidenum">
              <a:rPr lang="en-US" smtClean="0"/>
              <a:t>‹#›</a:t>
            </a:fld>
            <a:endParaRPr lang="en-US" dirty="0"/>
          </a:p>
        </p:txBody>
      </p:sp>
      <p:sp>
        <p:nvSpPr>
          <p:cNvPr id="4" name="Footer Placeholder 4">
            <a:extLst>
              <a:ext uri="{FF2B5EF4-FFF2-40B4-BE49-F238E27FC236}">
                <a16:creationId xmlns:a16="http://schemas.microsoft.com/office/drawing/2014/main" id="{0250DA97-ED5E-78FE-CEB1-4561795ED21A}"/>
              </a:ext>
            </a:extLst>
          </p:cNvPr>
          <p:cNvSpPr>
            <a:spLocks noGrp="1"/>
          </p:cNvSpPr>
          <p:nvPr>
            <p:ph type="ftr" sz="quarter" idx="11"/>
          </p:nvPr>
        </p:nvSpPr>
        <p:spPr>
          <a:xfrm>
            <a:off x="1440000" y="4914000"/>
            <a:ext cx="5400000" cy="108000"/>
          </a:xfrm>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2178248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4000" y="0"/>
            <a:ext cx="8460000" cy="881149"/>
          </a:xfrm>
          <a:prstGeom prst="rect">
            <a:avLst/>
          </a:prstGeom>
        </p:spPr>
        <p:txBody>
          <a:bodyPr vert="horz" lIns="0" tIns="0" rIns="0" bIns="0" rtlCol="0" anchor="t">
            <a:normAutofit/>
          </a:bodyPr>
          <a:lstStyle/>
          <a:p>
            <a:r>
              <a:rPr lang="en-GB" dirty="0"/>
              <a:t>Click here to edit title</a:t>
            </a:r>
            <a:endParaRPr lang="en-US" dirty="0"/>
          </a:p>
        </p:txBody>
      </p:sp>
      <p:sp>
        <p:nvSpPr>
          <p:cNvPr id="3" name="Text Placeholder 2"/>
          <p:cNvSpPr>
            <a:spLocks noGrp="1"/>
          </p:cNvSpPr>
          <p:nvPr>
            <p:ph type="body" idx="1"/>
          </p:nvPr>
        </p:nvSpPr>
        <p:spPr>
          <a:xfrm>
            <a:off x="324000" y="881149"/>
            <a:ext cx="8460000" cy="3777361"/>
          </a:xfrm>
          <a:prstGeom prst="rect">
            <a:avLst/>
          </a:prstGeom>
        </p:spPr>
        <p:txBody>
          <a:bodyPr vert="horz" lIns="0" tIns="0" rIns="0" bIns="0" rtlCol="0">
            <a:normAutofit/>
          </a:bodyPr>
          <a:lstStyle/>
          <a:p>
            <a:pPr lvl="0"/>
            <a:r>
              <a:rPr lang="en-GB" dirty="0"/>
              <a:t>Click here to edit text</a:t>
            </a:r>
          </a:p>
          <a:p>
            <a:pPr lvl="1"/>
            <a:r>
              <a:rPr lang="en-GB" dirty="0"/>
              <a:t>Second</a:t>
            </a:r>
          </a:p>
          <a:p>
            <a:pPr lvl="2"/>
            <a:r>
              <a:rPr lang="en-GB" dirty="0"/>
              <a:t>Third</a:t>
            </a:r>
          </a:p>
          <a:p>
            <a:pPr lvl="3"/>
            <a:r>
              <a:rPr lang="en-GB" dirty="0"/>
              <a:t>Fourth</a:t>
            </a:r>
          </a:p>
          <a:p>
            <a:pPr lvl="4"/>
            <a:r>
              <a:rPr lang="en-GB" dirty="0"/>
              <a:t>Fifth</a:t>
            </a:r>
          </a:p>
        </p:txBody>
      </p:sp>
      <p:sp>
        <p:nvSpPr>
          <p:cNvPr id="5" name="Footer Placeholder 4"/>
          <p:cNvSpPr>
            <a:spLocks noGrp="1"/>
          </p:cNvSpPr>
          <p:nvPr>
            <p:ph type="ftr" sz="quarter" idx="3"/>
          </p:nvPr>
        </p:nvSpPr>
        <p:spPr>
          <a:xfrm>
            <a:off x="1440000" y="4914000"/>
            <a:ext cx="5400000" cy="108000"/>
          </a:xfrm>
          <a:prstGeom prst="rect">
            <a:avLst/>
          </a:prstGeom>
        </p:spPr>
        <p:txBody>
          <a:bodyPr vert="horz" lIns="0" tIns="0" rIns="0" bIns="0" rtlCol="0" anchor="t"/>
          <a:lstStyle>
            <a:lvl1pPr algn="l">
              <a:defRPr sz="600" cap="all" baseline="0">
                <a:solidFill>
                  <a:schemeClr val="tx1"/>
                </a:solidFill>
                <a:latin typeface="+mn-lt"/>
              </a:defRPr>
            </a:lvl1pPr>
          </a:lstStyle>
          <a:p>
            <a:r>
              <a:rPr lang="en-US"/>
              <a:t>ANU SCHOOL OF COMPUTING   |  COMP 2120 / COMP 6120 | WEEK 11 OF 12: Architecture</a:t>
            </a:r>
            <a:endParaRPr lang="en-AU" dirty="0"/>
          </a:p>
        </p:txBody>
      </p:sp>
      <p:sp>
        <p:nvSpPr>
          <p:cNvPr id="6" name="Slide Number Placeholder 5"/>
          <p:cNvSpPr>
            <a:spLocks noGrp="1"/>
          </p:cNvSpPr>
          <p:nvPr>
            <p:ph type="sldNum" sz="quarter" idx="4"/>
          </p:nvPr>
        </p:nvSpPr>
        <p:spPr>
          <a:xfrm>
            <a:off x="324000" y="4914000"/>
            <a:ext cx="360000" cy="108000"/>
          </a:xfrm>
          <a:prstGeom prst="rect">
            <a:avLst/>
          </a:prstGeom>
        </p:spPr>
        <p:txBody>
          <a:bodyPr vert="horz" lIns="0" tIns="0" rIns="0" bIns="0" rtlCol="0" anchor="t"/>
          <a:lstStyle>
            <a:lvl1pPr algn="l">
              <a:defRPr sz="600" cap="all" baseline="0">
                <a:solidFill>
                  <a:schemeClr val="tx1"/>
                </a:solidFill>
                <a:latin typeface="+mn-lt"/>
              </a:defRPr>
            </a:lvl1pPr>
          </a:lstStyle>
          <a:p>
            <a:fld id="{10A01DC5-1685-4615-8240-15192985C6A2}" type="slidenum">
              <a:rPr lang="en-AU" smtClean="0"/>
              <a:pPr/>
              <a:t>‹#›</a:t>
            </a:fld>
            <a:endParaRPr lang="en-AU" dirty="0"/>
          </a:p>
        </p:txBody>
      </p:sp>
      <p:sp>
        <p:nvSpPr>
          <p:cNvPr id="11" name="Date Placeholder 10">
            <a:extLst>
              <a:ext uri="{FF2B5EF4-FFF2-40B4-BE49-F238E27FC236}">
                <a16:creationId xmlns:a16="http://schemas.microsoft.com/office/drawing/2014/main" id="{32F70BC5-DBE8-42FB-9A35-2E8AC821B1A4}"/>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latin typeface="+mn-lt"/>
              </a:defRPr>
            </a:lvl1pPr>
          </a:lstStyle>
          <a:p>
            <a:endParaRPr lang="en-AU" dirty="0"/>
          </a:p>
        </p:txBody>
      </p:sp>
      <p:pic>
        <p:nvPicPr>
          <p:cNvPr id="12" name="Picture 11">
            <a:extLst>
              <a:ext uri="{FF2B5EF4-FFF2-40B4-BE49-F238E27FC236}">
                <a16:creationId xmlns:a16="http://schemas.microsoft.com/office/drawing/2014/main" id="{997071D7-58A8-4D10-B668-7A37D63450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
        <p:nvSpPr>
          <p:cNvPr id="13" name="Footer Placeholder 4">
            <a:extLst>
              <a:ext uri="{FF2B5EF4-FFF2-40B4-BE49-F238E27FC236}">
                <a16:creationId xmlns:a16="http://schemas.microsoft.com/office/drawing/2014/main" id="{6F38DE2A-A10B-154D-A8BE-8E54C3DBFD94}"/>
              </a:ext>
            </a:extLst>
          </p:cNvPr>
          <p:cNvSpPr txBox="1">
            <a:spLocks/>
          </p:cNvSpPr>
          <p:nvPr userDrawn="1"/>
        </p:nvSpPr>
        <p:spPr>
          <a:xfrm>
            <a:off x="7380000" y="5054290"/>
            <a:ext cx="1035570" cy="8921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00" dirty="0">
                <a:solidFill>
                  <a:schemeClr val="bg2">
                    <a:lumMod val="75000"/>
                  </a:schemeClr>
                </a:solidFill>
              </a:rPr>
              <a:t>CRICOS Provider #00120C</a:t>
            </a:r>
            <a:endParaRPr lang="en-AU" sz="500" dirty="0">
              <a:solidFill>
                <a:schemeClr val="bg2">
                  <a:lumMod val="75000"/>
                </a:schemeClr>
              </a:solidFill>
            </a:endParaRPr>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687" r:id="rId3"/>
  </p:sldLayoutIdLst>
  <p:hf sldNum="0" hdr="0" dt="0"/>
  <p:txStyles>
    <p:titleStyle>
      <a:lvl1pPr algn="l" defTabSz="6858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36.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42.png"/><Relationship Id="rId4" Type="http://schemas.openxmlformats.org/officeDocument/2006/relationships/image" Target="../media/image41.png"/></Relationships>
</file>

<file path=ppt/slides/_rels/slide112.xml.rels><?xml version="1.0" encoding="UTF-8" standalone="yes"?>
<Relationships xmlns="http://schemas.openxmlformats.org/package/2006/relationships"><Relationship Id="rId3" Type="http://schemas.openxmlformats.org/officeDocument/2006/relationships/hyperlink" Target="http://wyvernlang.github.io/"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3.png"/></Relationships>
</file>

<file path=ppt/slides/_rels/slide1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40.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42.png"/><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42.png"/><Relationship Id="rId4" Type="http://schemas.openxmlformats.org/officeDocument/2006/relationships/image" Target="../media/image41.png"/></Relationships>
</file>

<file path=ppt/slides/_rels/slide1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aiatsis.gov.au/explore/map-indigenous-australi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en.wikipedia.org/wiki/Mary_Shaw_(computer_scientist)"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CF72-68A1-626F-99DC-88BD1B895FC6}"/>
              </a:ext>
            </a:extLst>
          </p:cNvPr>
          <p:cNvSpPr>
            <a:spLocks noGrp="1"/>
          </p:cNvSpPr>
          <p:nvPr>
            <p:ph type="title"/>
          </p:nvPr>
        </p:nvSpPr>
        <p:spPr/>
        <p:txBody>
          <a:bodyPr/>
          <a:lstStyle/>
          <a:p>
            <a:r>
              <a:rPr lang="en-AU" dirty="0"/>
              <a:t>COMP 2120 / COMP 6120</a:t>
            </a:r>
            <a:br>
              <a:rPr lang="en-AU" dirty="0"/>
            </a:br>
            <a:br>
              <a:rPr lang="en-AU" dirty="0"/>
            </a:br>
            <a:r>
              <a:rPr lang="en-AU" dirty="0"/>
              <a:t>architecture</a:t>
            </a:r>
          </a:p>
        </p:txBody>
      </p:sp>
      <p:sp>
        <p:nvSpPr>
          <p:cNvPr id="3" name="Text Placeholder 2">
            <a:extLst>
              <a:ext uri="{FF2B5EF4-FFF2-40B4-BE49-F238E27FC236}">
                <a16:creationId xmlns:a16="http://schemas.microsoft.com/office/drawing/2014/main" id="{0EDDA104-F162-0D9C-63C7-B34FC7D1A79E}"/>
              </a:ext>
            </a:extLst>
          </p:cNvPr>
          <p:cNvSpPr>
            <a:spLocks noGrp="1"/>
          </p:cNvSpPr>
          <p:nvPr>
            <p:ph type="body" sz="quarter" idx="13"/>
          </p:nvPr>
        </p:nvSpPr>
        <p:spPr/>
        <p:txBody>
          <a:bodyPr/>
          <a:lstStyle/>
          <a:p>
            <a:r>
              <a:rPr lang="en-AU" dirty="0"/>
              <a:t>Week:</a:t>
            </a:r>
          </a:p>
          <a:p>
            <a:r>
              <a:rPr lang="en-AU"/>
              <a:t>11 </a:t>
            </a:r>
            <a:r>
              <a:rPr lang="en-AU" dirty="0"/>
              <a:t>of 12</a:t>
            </a:r>
          </a:p>
        </p:txBody>
      </p:sp>
      <p:sp>
        <p:nvSpPr>
          <p:cNvPr id="4" name="Text Placeholder 3">
            <a:extLst>
              <a:ext uri="{FF2B5EF4-FFF2-40B4-BE49-F238E27FC236}">
                <a16:creationId xmlns:a16="http://schemas.microsoft.com/office/drawing/2014/main" id="{708EC52B-D2FF-2B46-6ECB-8C47034DD996}"/>
              </a:ext>
            </a:extLst>
          </p:cNvPr>
          <p:cNvSpPr>
            <a:spLocks noGrp="1"/>
          </p:cNvSpPr>
          <p:nvPr>
            <p:ph type="body" sz="quarter" idx="14"/>
          </p:nvPr>
        </p:nvSpPr>
        <p:spPr/>
        <p:txBody>
          <a:bodyPr/>
          <a:lstStyle/>
          <a:p>
            <a:r>
              <a:rPr lang="en-AU" dirty="0"/>
              <a:t>A/Prof Alex Potanin and Dr Melina </a:t>
            </a:r>
            <a:r>
              <a:rPr lang="en-AU" dirty="0" err="1"/>
              <a:t>Vidoni</a:t>
            </a:r>
            <a:endParaRPr lang="en-AU" dirty="0"/>
          </a:p>
        </p:txBody>
      </p:sp>
    </p:spTree>
    <p:extLst>
      <p:ext uri="{BB962C8B-B14F-4D97-AF65-F5344CB8AC3E}">
        <p14:creationId xmlns:p14="http://schemas.microsoft.com/office/powerpoint/2010/main" val="372806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06E98E-616B-28FC-2D82-77EC0B7B6E64}"/>
              </a:ext>
            </a:extLst>
          </p:cNvPr>
          <p:cNvSpPr>
            <a:spLocks noGrp="1"/>
          </p:cNvSpPr>
          <p:nvPr>
            <p:ph idx="1"/>
          </p:nvPr>
        </p:nvSpPr>
        <p:spPr/>
        <p:txBody>
          <a:bodyPr>
            <a:normAutofit fontScale="55000" lnSpcReduction="20000"/>
          </a:bodyPr>
          <a:lstStyle/>
          <a:p>
            <a:pPr defTabSz="304983">
              <a:spcBef>
                <a:spcPts val="1002"/>
              </a:spcBef>
              <a:defRPr sz="2376"/>
            </a:pPr>
            <a:r>
              <a:rPr lang="en-AU" i="1" dirty="0"/>
              <a:t>Responsiveness</a:t>
            </a:r>
            <a:br>
              <a:rPr lang="en-AU" dirty="0"/>
            </a:br>
            <a:r>
              <a:rPr lang="en-AU" dirty="0"/>
              <a:t>Does the system return results to users in a reasonable time?</a:t>
            </a:r>
          </a:p>
          <a:p>
            <a:pPr defTabSz="304983">
              <a:spcBef>
                <a:spcPts val="1002"/>
              </a:spcBef>
              <a:defRPr sz="2376"/>
            </a:pPr>
            <a:r>
              <a:rPr lang="en-AU" i="1" dirty="0"/>
              <a:t>Reliability</a:t>
            </a:r>
            <a:br>
              <a:rPr lang="en-AU" dirty="0"/>
            </a:br>
            <a:r>
              <a:rPr lang="en-AU" dirty="0"/>
              <a:t>Do the system features behave as expected by both developers and users?</a:t>
            </a:r>
          </a:p>
          <a:p>
            <a:pPr defTabSz="304983">
              <a:spcBef>
                <a:spcPts val="1002"/>
              </a:spcBef>
              <a:defRPr sz="2376"/>
            </a:pPr>
            <a:r>
              <a:rPr lang="en-AU" i="1" dirty="0"/>
              <a:t>Availability</a:t>
            </a:r>
            <a:br>
              <a:rPr lang="en-AU" dirty="0"/>
            </a:br>
            <a:r>
              <a:rPr lang="en-AU" dirty="0"/>
              <a:t>Can the system deliver its services when requested by users?</a:t>
            </a:r>
          </a:p>
          <a:p>
            <a:pPr defTabSz="304983">
              <a:spcBef>
                <a:spcPts val="1002"/>
              </a:spcBef>
              <a:defRPr sz="2376"/>
            </a:pPr>
            <a:r>
              <a:rPr lang="en-AU" i="1" dirty="0"/>
              <a:t>Security</a:t>
            </a:r>
            <a:br>
              <a:rPr lang="en-AU" dirty="0"/>
            </a:br>
            <a:r>
              <a:rPr lang="en-AU" dirty="0"/>
              <a:t>Does the system protect itself and users’ data from unauthorized attacks and intrusions?</a:t>
            </a:r>
          </a:p>
          <a:p>
            <a:pPr defTabSz="304983">
              <a:spcBef>
                <a:spcPts val="1002"/>
              </a:spcBef>
              <a:defRPr sz="2376"/>
            </a:pPr>
            <a:r>
              <a:rPr lang="en-AU" i="1" dirty="0"/>
              <a:t>Usability</a:t>
            </a:r>
            <a:br>
              <a:rPr lang="en-AU" dirty="0"/>
            </a:br>
            <a:r>
              <a:rPr lang="en-AU" dirty="0"/>
              <a:t>Can system users access the features that they need and use them quickly and without errors?</a:t>
            </a:r>
          </a:p>
          <a:p>
            <a:pPr defTabSz="304983">
              <a:spcBef>
                <a:spcPts val="1002"/>
              </a:spcBef>
              <a:defRPr sz="2376"/>
            </a:pPr>
            <a:r>
              <a:rPr lang="en-AU" i="1" dirty="0"/>
              <a:t>Maintainability</a:t>
            </a:r>
            <a:br>
              <a:rPr lang="en-AU" dirty="0"/>
            </a:br>
            <a:r>
              <a:rPr lang="en-AU" dirty="0"/>
              <a:t>Can the system be readily updated and new features added without undue costs?</a:t>
            </a:r>
          </a:p>
          <a:p>
            <a:pPr defTabSz="304983">
              <a:spcBef>
                <a:spcPts val="1002"/>
              </a:spcBef>
              <a:defRPr sz="2376"/>
            </a:pPr>
            <a:r>
              <a:rPr lang="en-AU" i="1" dirty="0"/>
              <a:t>Resilience</a:t>
            </a:r>
            <a:br>
              <a:rPr lang="en-AU" dirty="0"/>
            </a:br>
            <a:r>
              <a:rPr lang="en-AU" dirty="0"/>
              <a:t>Can the system continue to deliver user services in the event of partial failure or external attack?</a:t>
            </a:r>
          </a:p>
        </p:txBody>
      </p:sp>
      <p:sp>
        <p:nvSpPr>
          <p:cNvPr id="5" name="Text Placeholder 4">
            <a:extLst>
              <a:ext uri="{FF2B5EF4-FFF2-40B4-BE49-F238E27FC236}">
                <a16:creationId xmlns:a16="http://schemas.microsoft.com/office/drawing/2014/main" id="{2744CB3B-4B62-924A-2AF0-B9F484C73C68}"/>
              </a:ext>
            </a:extLst>
          </p:cNvPr>
          <p:cNvSpPr>
            <a:spLocks noGrp="1"/>
          </p:cNvSpPr>
          <p:nvPr>
            <p:ph type="body" sz="quarter" idx="13"/>
          </p:nvPr>
        </p:nvSpPr>
        <p:spPr/>
        <p:txBody>
          <a:bodyPr/>
          <a:lstStyle/>
          <a:p>
            <a:r>
              <a:rPr lang="en-AU" dirty="0"/>
              <a:t>Non-functional system quality attributes</a:t>
            </a:r>
          </a:p>
          <a:p>
            <a:endParaRPr lang="en-AU" dirty="0"/>
          </a:p>
        </p:txBody>
      </p:sp>
      <p:pic>
        <p:nvPicPr>
          <p:cNvPr id="6" name="Picture 5" descr="A picture containing text, stationary, colorful&#10;&#10;Description automatically generated">
            <a:extLst>
              <a:ext uri="{FF2B5EF4-FFF2-40B4-BE49-F238E27FC236}">
                <a16:creationId xmlns:a16="http://schemas.microsoft.com/office/drawing/2014/main" id="{481103B5-BD7C-0032-D2EF-18BEE2FEF3C5}"/>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2F4C8588-BECF-A644-2257-823474A3C9C3}"/>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5C19D1-A8A1-5D03-895A-5E571ED855B0}"/>
              </a:ext>
            </a:extLst>
          </p:cNvPr>
          <p:cNvSpPr>
            <a:spLocks noGrp="1"/>
          </p:cNvSpPr>
          <p:nvPr>
            <p:ph type="body" sz="quarter" idx="13"/>
          </p:nvPr>
        </p:nvSpPr>
        <p:spPr/>
        <p:txBody>
          <a:bodyPr/>
          <a:lstStyle/>
          <a:p>
            <a:r>
              <a:rPr lang="en-AU" dirty="0"/>
              <a:t>Data protection laws</a:t>
            </a:r>
          </a:p>
        </p:txBody>
      </p:sp>
      <p:pic>
        <p:nvPicPr>
          <p:cNvPr id="5" name="Picture 4">
            <a:extLst>
              <a:ext uri="{FF2B5EF4-FFF2-40B4-BE49-F238E27FC236}">
                <a16:creationId xmlns:a16="http://schemas.microsoft.com/office/drawing/2014/main" id="{EF39DEBB-B1EF-9E48-AED8-8EA720E5DB35}"/>
              </a:ext>
            </a:extLst>
          </p:cNvPr>
          <p:cNvPicPr>
            <a:picLocks noChangeAspect="1"/>
          </p:cNvPicPr>
          <p:nvPr/>
        </p:nvPicPr>
        <p:blipFill rotWithShape="1">
          <a:blip r:embed="rId2">
            <a:extLst>
              <a:ext uri="{28A0092B-C50C-407E-A947-70E740481C1C}">
                <a14:useLocalDpi xmlns:a14="http://schemas.microsoft.com/office/drawing/2010/main" val="0"/>
              </a:ext>
            </a:extLst>
          </a:blip>
          <a:srcRect l="8145" t="11628" r="5932" b="67347"/>
          <a:stretch/>
        </p:blipFill>
        <p:spPr>
          <a:xfrm>
            <a:off x="1201167" y="1027647"/>
            <a:ext cx="6582173" cy="2300347"/>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E71FCC6D-0017-6ABD-0284-DA7A878FE17F}"/>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C1B1CAA0-9416-4118-BF2C-00CADB357494}"/>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AFCD7A-8AC8-F57D-D480-0D3BD1391B40}"/>
              </a:ext>
            </a:extLst>
          </p:cNvPr>
          <p:cNvSpPr>
            <a:spLocks noGrp="1"/>
          </p:cNvSpPr>
          <p:nvPr>
            <p:ph idx="1"/>
          </p:nvPr>
        </p:nvSpPr>
        <p:spPr/>
        <p:txBody>
          <a:bodyPr>
            <a:normAutofit fontScale="85000" lnSpcReduction="20000"/>
          </a:bodyPr>
          <a:lstStyle/>
          <a:p>
            <a:r>
              <a:rPr lang="en-AU" b="1" i="1" dirty="0"/>
              <a:t>Awareness and control</a:t>
            </a:r>
            <a:br>
              <a:rPr lang="en-AU" dirty="0"/>
            </a:br>
            <a:r>
              <a:rPr lang="en-AU" dirty="0"/>
              <a:t>Users of your product must be made aware of what data is collected when they are using your product, and must have control over the personal information that you collect from them.</a:t>
            </a:r>
          </a:p>
          <a:p>
            <a:r>
              <a:rPr lang="en-AU" b="1" i="1" dirty="0"/>
              <a:t>Purpose</a:t>
            </a:r>
            <a:br>
              <a:rPr lang="en-AU" dirty="0"/>
            </a:br>
            <a:r>
              <a:rPr lang="en-AU" dirty="0"/>
              <a:t>You must tell users why data is being collected and you must not use that data for other purposes.</a:t>
            </a:r>
          </a:p>
          <a:p>
            <a:r>
              <a:rPr lang="en-AU" b="1" i="1" dirty="0"/>
              <a:t>Consent</a:t>
            </a:r>
            <a:br>
              <a:rPr lang="en-AU" dirty="0"/>
            </a:br>
            <a:r>
              <a:rPr lang="en-AU" dirty="0"/>
              <a:t>You must always have the consent of a user before you disclose their data to other people.</a:t>
            </a:r>
          </a:p>
          <a:p>
            <a:r>
              <a:rPr lang="en-AU" b="1" i="1" dirty="0"/>
              <a:t>Data lifetime</a:t>
            </a:r>
            <a:br>
              <a:rPr lang="en-AU" dirty="0"/>
            </a:br>
            <a:r>
              <a:rPr lang="en-AU" dirty="0"/>
              <a:t>You must not keep data for longer than you need to. If a user deletes their account, you must delete the personal data associated with that account.</a:t>
            </a:r>
          </a:p>
        </p:txBody>
      </p:sp>
      <p:sp>
        <p:nvSpPr>
          <p:cNvPr id="241" name="Awareness and control Users of your product must be made aware of what data is collected when they are using your product, and must have control over the personal information that you collect from them.…"/>
          <p:cNvSpPr txBox="1">
            <a:spLocks noGrp="1"/>
          </p:cNvSpPr>
          <p:nvPr>
            <p:ph type="body" sz="quarter" idx="13"/>
          </p:nvPr>
        </p:nvSpPr>
        <p:spPr>
          <a:prstGeom prst="rect">
            <a:avLst/>
          </a:prstGeom>
        </p:spPr>
        <p:txBody>
          <a:bodyPr>
            <a:normAutofit/>
          </a:bodyPr>
          <a:lstStyle/>
          <a:p>
            <a:r>
              <a:rPr lang="en-AU" dirty="0"/>
              <a:t>Data protection principles (1)</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19AC01AF-3CCE-08E2-789B-B7DAEAAEBF44}"/>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ED9EC463-FBC5-1BA7-9E13-42BC32DF6973}"/>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75F0AE-19C3-928E-A691-C15FA907766C}"/>
              </a:ext>
            </a:extLst>
          </p:cNvPr>
          <p:cNvSpPr>
            <a:spLocks noGrp="1"/>
          </p:cNvSpPr>
          <p:nvPr>
            <p:ph idx="1"/>
          </p:nvPr>
        </p:nvSpPr>
        <p:spPr/>
        <p:txBody>
          <a:bodyPr>
            <a:normAutofit lnSpcReduction="10000"/>
          </a:bodyPr>
          <a:lstStyle/>
          <a:p>
            <a:r>
              <a:rPr lang="en-AU" b="1" dirty="0"/>
              <a:t>Secure storage</a:t>
            </a:r>
            <a:br>
              <a:rPr lang="en-AU" dirty="0"/>
            </a:br>
            <a:r>
              <a:rPr lang="en-AU" dirty="0"/>
              <a:t>You must maintain data securely so that it cannot be tampered with or disclosed to unauthorized people.</a:t>
            </a:r>
          </a:p>
          <a:p>
            <a:r>
              <a:rPr lang="en-AU" b="1" dirty="0"/>
              <a:t>Discovery and error correction</a:t>
            </a:r>
            <a:br>
              <a:rPr lang="en-AU" dirty="0"/>
            </a:br>
            <a:r>
              <a:rPr lang="en-AU" dirty="0"/>
              <a:t>You must allow users to find out what personal data that you store. You must provide a way for users to correct errors in their personal data.</a:t>
            </a:r>
          </a:p>
          <a:p>
            <a:r>
              <a:rPr lang="en-AU" b="1" i="1" dirty="0"/>
              <a:t>Location</a:t>
            </a:r>
            <a:br>
              <a:rPr lang="en-AU" dirty="0"/>
            </a:br>
            <a:r>
              <a:rPr lang="en-AU" dirty="0"/>
              <a:t>You must not store data in countries where weaker data protection laws apply unless there is an explicit agreement that the stronger data protection rules will be upheld.</a:t>
            </a:r>
          </a:p>
        </p:txBody>
      </p:sp>
      <p:sp>
        <p:nvSpPr>
          <p:cNvPr id="245" name="Secure storage You must maintain data securely so that it cannot be tampered with or disclosed to unauthorized people.…"/>
          <p:cNvSpPr txBox="1">
            <a:spLocks noGrp="1"/>
          </p:cNvSpPr>
          <p:nvPr>
            <p:ph type="body" sz="quarter" idx="13"/>
          </p:nvPr>
        </p:nvSpPr>
        <p:spPr>
          <a:prstGeom prst="rect">
            <a:avLst/>
          </a:prstGeom>
        </p:spPr>
        <p:txBody>
          <a:bodyPr>
            <a:normAutofit/>
          </a:bodyPr>
          <a:lstStyle/>
          <a:p>
            <a:r>
              <a:rPr lang="en-AU" dirty="0"/>
              <a:t>Data protection principles (2)</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BB3723D2-1140-BB63-3D56-0D8C8F9238FF}"/>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052CA08A-A865-CEB9-42BC-2CA62B10748D}"/>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119041-AA3A-CC55-3D3F-17F0269FA1E8}"/>
              </a:ext>
            </a:extLst>
          </p:cNvPr>
          <p:cNvSpPr>
            <a:spLocks noGrp="1"/>
          </p:cNvSpPr>
          <p:nvPr>
            <p:ph idx="1"/>
          </p:nvPr>
        </p:nvSpPr>
        <p:spPr>
          <a:xfrm>
            <a:off x="324000" y="881149"/>
            <a:ext cx="7991325" cy="3777361"/>
          </a:xfrm>
        </p:spPr>
        <p:txBody>
          <a:bodyPr>
            <a:normAutofit fontScale="70000" lnSpcReduction="20000"/>
          </a:bodyPr>
          <a:lstStyle/>
          <a:p>
            <a:pPr marL="113990" indent="-113990" defTabSz="271095">
              <a:spcBef>
                <a:spcPts val="1371"/>
              </a:spcBef>
              <a:defRPr sz="2464"/>
            </a:pPr>
            <a:r>
              <a:rPr lang="en-AU" dirty="0"/>
              <a:t>You should to establish a privacy policy that defines how personal and sensitive information about users is collected, stored and managed.  </a:t>
            </a:r>
          </a:p>
          <a:p>
            <a:pPr marL="113990" indent="-113990" defTabSz="271095">
              <a:spcBef>
                <a:spcPts val="1371"/>
              </a:spcBef>
              <a:defRPr sz="2464"/>
            </a:pPr>
            <a:r>
              <a:rPr lang="en-AU" dirty="0"/>
              <a:t>Software products use data in different ways, so your privacy policy has to define the personal data that you will collect and how you will use that data. </a:t>
            </a:r>
          </a:p>
          <a:p>
            <a:pPr marL="113990" indent="-113990" defTabSz="271095">
              <a:spcBef>
                <a:spcPts val="1371"/>
              </a:spcBef>
              <a:defRPr sz="2464"/>
            </a:pPr>
            <a:r>
              <a:rPr lang="en-AU" dirty="0"/>
              <a:t>Product users should be able to review your privacy policy and change their preferences regarding the information that you store. </a:t>
            </a:r>
          </a:p>
          <a:p>
            <a:pPr marL="113990" indent="-113990" defTabSz="271095">
              <a:spcBef>
                <a:spcPts val="1371"/>
              </a:spcBef>
              <a:defRPr sz="2464"/>
            </a:pPr>
            <a:r>
              <a:rPr lang="en-AU" dirty="0"/>
              <a:t>Your privacy policy is a legal document and it should be auditable to check that it is consistent with the data protection laws in countries where your software is sold.</a:t>
            </a:r>
          </a:p>
          <a:p>
            <a:pPr marL="113990" indent="-113990" defTabSz="271095">
              <a:spcBef>
                <a:spcPts val="1371"/>
              </a:spcBef>
              <a:defRPr sz="2464"/>
            </a:pPr>
            <a:r>
              <a:rPr lang="en-AU" dirty="0"/>
              <a:t>Privacy policies should not be expressed to users in a long ‘terms and conditions’ document that, in practice, nobody reads. </a:t>
            </a:r>
          </a:p>
          <a:p>
            <a:pPr marL="113990" indent="-113990" defTabSz="271095">
              <a:spcBef>
                <a:spcPts val="1371"/>
              </a:spcBef>
              <a:defRPr sz="2464"/>
            </a:pPr>
            <a:r>
              <a:rPr lang="en-AU" dirty="0"/>
              <a:t>The GDPR now require software companies to include a summary of their privacy policy, written in plain language rather than legal jargon, on their website.</a:t>
            </a:r>
          </a:p>
        </p:txBody>
      </p:sp>
      <p:sp>
        <p:nvSpPr>
          <p:cNvPr id="5" name="Text Placeholder 4">
            <a:extLst>
              <a:ext uri="{FF2B5EF4-FFF2-40B4-BE49-F238E27FC236}">
                <a16:creationId xmlns:a16="http://schemas.microsoft.com/office/drawing/2014/main" id="{0A263B77-5628-CDD0-35B7-FCD7FCE3BC53}"/>
              </a:ext>
            </a:extLst>
          </p:cNvPr>
          <p:cNvSpPr>
            <a:spLocks noGrp="1"/>
          </p:cNvSpPr>
          <p:nvPr>
            <p:ph type="body" sz="quarter" idx="13"/>
          </p:nvPr>
        </p:nvSpPr>
        <p:spPr/>
        <p:txBody>
          <a:bodyPr/>
          <a:lstStyle/>
          <a:p>
            <a:r>
              <a:rPr lang="en-AU" dirty="0"/>
              <a:t>Privacy policy</a:t>
            </a:r>
          </a:p>
        </p:txBody>
      </p:sp>
      <p:pic>
        <p:nvPicPr>
          <p:cNvPr id="6" name="Picture 5" descr="A picture containing text, stationary, colorful&#10;&#10;Description automatically generated">
            <a:extLst>
              <a:ext uri="{FF2B5EF4-FFF2-40B4-BE49-F238E27FC236}">
                <a16:creationId xmlns:a16="http://schemas.microsoft.com/office/drawing/2014/main" id="{2527B3FA-943A-130F-E06C-ACB7EA80FCB6}"/>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02526252-D7EC-A6B8-55E5-A2F6E3FA4EC0}"/>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091045-6036-F6D9-4711-AB036A8430A4}"/>
              </a:ext>
            </a:extLst>
          </p:cNvPr>
          <p:cNvSpPr>
            <a:spLocks noGrp="1"/>
          </p:cNvSpPr>
          <p:nvPr>
            <p:ph idx="1"/>
          </p:nvPr>
        </p:nvSpPr>
        <p:spPr/>
        <p:txBody>
          <a:bodyPr>
            <a:normAutofit fontScale="55000" lnSpcReduction="20000"/>
          </a:bodyPr>
          <a:lstStyle/>
          <a:p>
            <a:pPr marL="104923" indent="-104923" defTabSz="249531">
              <a:spcBef>
                <a:spcPts val="1265"/>
              </a:spcBef>
              <a:defRPr sz="2268"/>
            </a:pPr>
            <a:endParaRPr lang="en-AU" dirty="0"/>
          </a:p>
          <a:p>
            <a:pPr marL="104923" indent="-104923" defTabSz="249531">
              <a:spcBef>
                <a:spcPts val="1265"/>
              </a:spcBef>
              <a:defRPr sz="2268"/>
            </a:pPr>
            <a:r>
              <a:rPr lang="en-AU" dirty="0"/>
              <a:t>Security is a technical concept that relates to a software system’s ability to protect itself from malicious attacks that may threaten its availability, the integrity of the system and/or its data, and the theft of confidential information.</a:t>
            </a:r>
          </a:p>
          <a:p>
            <a:pPr marL="104923" indent="-104923" defTabSz="249531">
              <a:spcBef>
                <a:spcPts val="1265"/>
              </a:spcBef>
              <a:defRPr sz="2268"/>
            </a:pPr>
            <a:r>
              <a:rPr lang="en-AU" dirty="0"/>
              <a:t>Common types of attack on software products include injection attacks, cross-site scripting attacks, session hijacking attacks, denial of service attacks and brute force attacks.</a:t>
            </a:r>
          </a:p>
          <a:p>
            <a:pPr marL="104923" indent="-104923" defTabSz="249531">
              <a:spcBef>
                <a:spcPts val="1265"/>
              </a:spcBef>
              <a:defRPr sz="2268"/>
            </a:pPr>
            <a:r>
              <a:rPr lang="en-AU" dirty="0"/>
              <a:t>Authentication may be based on something a user knows, something a user has, or some physical attribute of the user.</a:t>
            </a:r>
          </a:p>
          <a:p>
            <a:pPr marL="104923" indent="-104923" defTabSz="249531">
              <a:spcBef>
                <a:spcPts val="1265"/>
              </a:spcBef>
              <a:defRPr sz="2268"/>
            </a:pPr>
            <a:r>
              <a:rPr lang="en-AU" dirty="0"/>
              <a:t>Federated authentication involves devolving responsibility for authentication to a third-party such as Facebook or Google, or to a business’s authentication service.</a:t>
            </a:r>
          </a:p>
          <a:p>
            <a:pPr marL="104923" indent="-104923" defTabSz="249531">
              <a:spcBef>
                <a:spcPts val="1265"/>
              </a:spcBef>
              <a:defRPr sz="2268"/>
            </a:pPr>
            <a:r>
              <a:rPr lang="en-AU" dirty="0"/>
              <a:t>Authorization involves controlling access to system resources based on the user’s authenticated identity. Access control lists are the most commonly-used mechanism to implement authorization.</a:t>
            </a:r>
          </a:p>
          <a:p>
            <a:pPr marL="104923" indent="-104923" defTabSz="249531">
              <a:spcBef>
                <a:spcPts val="1265"/>
              </a:spcBef>
              <a:defRPr sz="2268"/>
            </a:pPr>
            <a:r>
              <a:rPr lang="en-AU" dirty="0"/>
              <a:t>Symmetric encryption involves encrypting and decrypting information with the same secret key. Asymmetric encryption uses a key pair – a private key and a public key. Information encrypted using the public key can only be decrypted using the private key.</a:t>
            </a:r>
          </a:p>
        </p:txBody>
      </p:sp>
      <p:sp>
        <p:nvSpPr>
          <p:cNvPr id="5" name="Text Placeholder 4">
            <a:extLst>
              <a:ext uri="{FF2B5EF4-FFF2-40B4-BE49-F238E27FC236}">
                <a16:creationId xmlns:a16="http://schemas.microsoft.com/office/drawing/2014/main" id="{B7666FC7-AEFD-5442-FDA6-9A3D500C0F55}"/>
              </a:ext>
            </a:extLst>
          </p:cNvPr>
          <p:cNvSpPr>
            <a:spLocks noGrp="1"/>
          </p:cNvSpPr>
          <p:nvPr>
            <p:ph type="body" sz="quarter" idx="13"/>
          </p:nvPr>
        </p:nvSpPr>
        <p:spPr/>
        <p:txBody>
          <a:bodyPr/>
          <a:lstStyle/>
          <a:p>
            <a:r>
              <a:rPr lang="en-AU" dirty="0"/>
              <a:t>Key Points</a:t>
            </a:r>
          </a:p>
        </p:txBody>
      </p:sp>
      <p:pic>
        <p:nvPicPr>
          <p:cNvPr id="6" name="Picture 5" descr="A picture containing text, stationary, colorful&#10;&#10;Description automatically generated">
            <a:extLst>
              <a:ext uri="{FF2B5EF4-FFF2-40B4-BE49-F238E27FC236}">
                <a16:creationId xmlns:a16="http://schemas.microsoft.com/office/drawing/2014/main" id="{57915AD3-43B7-6C76-3EA9-53DE0544E7DC}"/>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6A7593D4-7CE7-D6F3-D51B-45D8D3680474}"/>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1B1F64-FB32-7BF5-0D15-5323E1B1553C}"/>
              </a:ext>
            </a:extLst>
          </p:cNvPr>
          <p:cNvSpPr>
            <a:spLocks noGrp="1"/>
          </p:cNvSpPr>
          <p:nvPr>
            <p:ph idx="1"/>
          </p:nvPr>
        </p:nvSpPr>
        <p:spPr>
          <a:xfrm>
            <a:off x="324000" y="881149"/>
            <a:ext cx="7805069" cy="3777361"/>
          </a:xfrm>
        </p:spPr>
        <p:txBody>
          <a:bodyPr>
            <a:normAutofit fontScale="62500" lnSpcReduction="20000"/>
          </a:bodyPr>
          <a:lstStyle/>
          <a:p>
            <a:pPr marL="110105" indent="-110105" defTabSz="261854">
              <a:spcBef>
                <a:spcPts val="1319"/>
              </a:spcBef>
              <a:defRPr sz="2380"/>
            </a:pPr>
            <a:r>
              <a:rPr lang="en-AU" dirty="0"/>
              <a:t>A major issue in symmetric encryption is key exchange. The TLS protocol, which is used to secure web traffic, gets around this problem by using asymmetric encryption for transferring information used to generate a shared key.</a:t>
            </a:r>
          </a:p>
          <a:p>
            <a:pPr marL="110105" indent="-110105" defTabSz="261854">
              <a:spcBef>
                <a:spcPts val="1319"/>
              </a:spcBef>
              <a:defRPr sz="2380"/>
            </a:pPr>
            <a:r>
              <a:rPr lang="en-AU" dirty="0"/>
              <a:t>If your product stores sensitive user data, you should encrypt that data when it is not in use.</a:t>
            </a:r>
          </a:p>
          <a:p>
            <a:pPr marL="110105" indent="-110105" defTabSz="261854">
              <a:spcBef>
                <a:spcPts val="1319"/>
              </a:spcBef>
              <a:defRPr sz="2380"/>
            </a:pPr>
            <a:r>
              <a:rPr lang="en-AU" dirty="0"/>
              <a:t>A key management system (KMS) stores encryption keys. Using a KMS is essential because a business may have to manage thousands or even millions of keys and may have to decrypt historic data that was encrypted using an obsolete encryption key. </a:t>
            </a:r>
          </a:p>
          <a:p>
            <a:pPr marL="110105" indent="-110105" defTabSz="261854">
              <a:spcBef>
                <a:spcPts val="1319"/>
              </a:spcBef>
              <a:defRPr sz="2380"/>
            </a:pPr>
            <a:r>
              <a:rPr lang="en-AU" dirty="0"/>
              <a:t>Privacy is a social concept that relates to how people feel about the release of their personal information to others. Different countries and cultures have different ideas on what information should and should not be private.</a:t>
            </a:r>
          </a:p>
          <a:p>
            <a:pPr marL="110105" indent="-110105" defTabSz="261854">
              <a:spcBef>
                <a:spcPts val="1319"/>
              </a:spcBef>
              <a:defRPr sz="2380"/>
            </a:pPr>
            <a:r>
              <a:rPr lang="en-AU" dirty="0"/>
              <a:t>Data protection laws have been made in many countries to protect individual privacy. They require companies who manage user data to store it securely, to ensure that it is not used or sold without the permission of users, and to allow users to view and correct personal data held by the system.</a:t>
            </a:r>
          </a:p>
        </p:txBody>
      </p:sp>
      <p:sp>
        <p:nvSpPr>
          <p:cNvPr id="5" name="Text Placeholder 4">
            <a:extLst>
              <a:ext uri="{FF2B5EF4-FFF2-40B4-BE49-F238E27FC236}">
                <a16:creationId xmlns:a16="http://schemas.microsoft.com/office/drawing/2014/main" id="{14121FE7-9B9F-0950-F57A-140598A7625D}"/>
              </a:ext>
            </a:extLst>
          </p:cNvPr>
          <p:cNvSpPr>
            <a:spLocks noGrp="1"/>
          </p:cNvSpPr>
          <p:nvPr>
            <p:ph type="body" sz="quarter" idx="13"/>
          </p:nvPr>
        </p:nvSpPr>
        <p:spPr/>
        <p:txBody>
          <a:bodyPr/>
          <a:lstStyle/>
          <a:p>
            <a:r>
              <a:rPr lang="en-AU" dirty="0"/>
              <a:t>Key Points</a:t>
            </a:r>
          </a:p>
        </p:txBody>
      </p:sp>
      <p:pic>
        <p:nvPicPr>
          <p:cNvPr id="6" name="Picture 5" descr="A picture containing text, stationary, colorful&#10;&#10;Description automatically generated">
            <a:extLst>
              <a:ext uri="{FF2B5EF4-FFF2-40B4-BE49-F238E27FC236}">
                <a16:creationId xmlns:a16="http://schemas.microsoft.com/office/drawing/2014/main" id="{22BC1B73-4293-99D2-AA1F-E207D01F9C97}"/>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3955BC87-8ADE-DD7F-FFEA-56E3B4D7597D}"/>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42811FBD-C41F-517E-DE74-645BC8E3069B}"/>
              </a:ext>
            </a:extLst>
          </p:cNvPr>
          <p:cNvSpPr txBox="1">
            <a:spLocks/>
          </p:cNvSpPr>
          <p:nvPr/>
        </p:nvSpPr>
        <p:spPr>
          <a:xfrm>
            <a:off x="311700" y="3806115"/>
            <a:ext cx="8435390" cy="605100"/>
          </a:xfrm>
          <a:prstGeom prst="rect">
            <a:avLst/>
          </a:prstGeom>
        </p:spPr>
        <p:txBody>
          <a:bodyPr vert="horz" lIns="0" tIns="0" rIns="0" bIns="0" rtlCol="0">
            <a:norm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dirty="0"/>
              <a:t>End of Monday Lecture/Start of Tuesday Lecture</a:t>
            </a:r>
          </a:p>
        </p:txBody>
      </p:sp>
      <p:sp>
        <p:nvSpPr>
          <p:cNvPr id="2" name="Footer Placeholder 1">
            <a:extLst>
              <a:ext uri="{FF2B5EF4-FFF2-40B4-BE49-F238E27FC236}">
                <a16:creationId xmlns:a16="http://schemas.microsoft.com/office/drawing/2014/main" id="{95E6ADC6-237E-0A4B-50AE-951EA4A932A6}"/>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33513178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SCD S01E09B" descr="AFSCD S01E09B">
            <a:hlinkClick r:id="" action="ppaction://media"/>
            <a:extLst>
              <a:ext uri="{FF2B5EF4-FFF2-40B4-BE49-F238E27FC236}">
                <a16:creationId xmlns:a16="http://schemas.microsoft.com/office/drawing/2014/main" id="{12AE9B54-6FE8-78DE-6E96-3C1A8D3D5C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7312" y="0"/>
            <a:ext cx="6429375" cy="5143500"/>
          </a:xfrm>
          <a:prstGeom prst="rect">
            <a:avLst/>
          </a:prstGeom>
        </p:spPr>
      </p:pic>
      <p:sp>
        <p:nvSpPr>
          <p:cNvPr id="7" name="Footer Placeholder 6">
            <a:extLst>
              <a:ext uri="{FF2B5EF4-FFF2-40B4-BE49-F238E27FC236}">
                <a16:creationId xmlns:a16="http://schemas.microsoft.com/office/drawing/2014/main" id="{3F7FE278-3779-59E4-E746-CBADA6F7EE10}"/>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180740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CEAE410-B231-464E-5203-34B44C49F3D3}"/>
              </a:ext>
            </a:extLst>
          </p:cNvPr>
          <p:cNvSpPr>
            <a:spLocks noGrp="1"/>
          </p:cNvSpPr>
          <p:nvPr>
            <p:ph idx="1"/>
          </p:nvPr>
        </p:nvSpPr>
        <p:spPr/>
        <p:txBody>
          <a:bodyPr/>
          <a:lstStyle/>
          <a:p>
            <a:endParaRPr lang="en-AU"/>
          </a:p>
        </p:txBody>
      </p:sp>
      <p:sp>
        <p:nvSpPr>
          <p:cNvPr id="3" name="Subtitle 2">
            <a:extLst>
              <a:ext uri="{FF2B5EF4-FFF2-40B4-BE49-F238E27FC236}">
                <a16:creationId xmlns:a16="http://schemas.microsoft.com/office/drawing/2014/main" id="{9A4C6FEB-3649-DF49-90CC-88E407F581E8}"/>
              </a:ext>
            </a:extLst>
          </p:cNvPr>
          <p:cNvSpPr>
            <a:spLocks noGrp="1"/>
          </p:cNvSpPr>
          <p:nvPr>
            <p:ph type="body" sz="quarter" idx="13"/>
          </p:nvPr>
        </p:nvSpPr>
        <p:spPr/>
        <p:txBody>
          <a:bodyPr/>
          <a:lstStyle/>
          <a:p>
            <a:r>
              <a:rPr lang="en-AU" dirty="0"/>
              <a:t>A/Prof Alex Potanin</a:t>
            </a:r>
          </a:p>
        </p:txBody>
      </p:sp>
      <p:sp>
        <p:nvSpPr>
          <p:cNvPr id="2" name="Title 1">
            <a:extLst>
              <a:ext uri="{FF2B5EF4-FFF2-40B4-BE49-F238E27FC236}">
                <a16:creationId xmlns:a16="http://schemas.microsoft.com/office/drawing/2014/main" id="{6315EF3E-54FB-4844-9334-EB18E7B3D69B}"/>
              </a:ext>
            </a:extLst>
          </p:cNvPr>
          <p:cNvSpPr>
            <a:spLocks noGrp="1"/>
          </p:cNvSpPr>
          <p:nvPr>
            <p:ph type="title" idx="4294967295"/>
          </p:nvPr>
        </p:nvSpPr>
        <p:spPr>
          <a:xfrm>
            <a:off x="1371600" y="3305175"/>
            <a:ext cx="7772400" cy="1022350"/>
          </a:xfrm>
        </p:spPr>
        <p:txBody>
          <a:bodyPr/>
          <a:lstStyle/>
          <a:p>
            <a:r>
              <a:rPr lang="en-AU" dirty="0"/>
              <a:t>Wyvern: Security via Programming Language Design</a:t>
            </a:r>
          </a:p>
        </p:txBody>
      </p:sp>
      <p:sp>
        <p:nvSpPr>
          <p:cNvPr id="5" name="Footer Placeholder 4">
            <a:extLst>
              <a:ext uri="{FF2B5EF4-FFF2-40B4-BE49-F238E27FC236}">
                <a16:creationId xmlns:a16="http://schemas.microsoft.com/office/drawing/2014/main" id="{53729EFD-4A49-0938-4AE6-AC47172D11D0}"/>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23692264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E21033-C074-897B-87E3-0D2C11DF45C2}"/>
              </a:ext>
            </a:extLst>
          </p:cNvPr>
          <p:cNvSpPr>
            <a:spLocks noGrp="1"/>
          </p:cNvSpPr>
          <p:nvPr>
            <p:ph idx="1"/>
          </p:nvPr>
        </p:nvSpPr>
        <p:spPr/>
        <p:txBody>
          <a:bodyPr/>
          <a:lstStyle/>
          <a:p>
            <a:endParaRPr lang="en-AU"/>
          </a:p>
        </p:txBody>
      </p:sp>
      <p:sp>
        <p:nvSpPr>
          <p:cNvPr id="4" name="Text Placeholder 3">
            <a:extLst>
              <a:ext uri="{FF2B5EF4-FFF2-40B4-BE49-F238E27FC236}">
                <a16:creationId xmlns:a16="http://schemas.microsoft.com/office/drawing/2014/main" id="{F6E694CE-48F1-E5AE-54A7-33AB169CA23F}"/>
              </a:ext>
            </a:extLst>
          </p:cNvPr>
          <p:cNvSpPr>
            <a:spLocks noGrp="1"/>
          </p:cNvSpPr>
          <p:nvPr>
            <p:ph type="body" sz="quarter" idx="13"/>
          </p:nvPr>
        </p:nvSpPr>
        <p:spPr/>
        <p:txBody>
          <a:bodyPr/>
          <a:lstStyle/>
          <a:p>
            <a:r>
              <a:rPr lang="en-AU" dirty="0"/>
              <a:t>Software Security is a Big Problem</a:t>
            </a:r>
          </a:p>
        </p:txBody>
      </p:sp>
      <p:pic>
        <p:nvPicPr>
          <p:cNvPr id="5" name="Picture 4" descr="A picture containing text, screen, screenshot, hand&#10;&#10;Description automatically generated">
            <a:extLst>
              <a:ext uri="{FF2B5EF4-FFF2-40B4-BE49-F238E27FC236}">
                <a16:creationId xmlns:a16="http://schemas.microsoft.com/office/drawing/2014/main" id="{B53976F3-8BDF-014E-A368-3F895846A915}"/>
              </a:ext>
            </a:extLst>
          </p:cNvPr>
          <p:cNvPicPr>
            <a:picLocks noChangeAspect="1"/>
          </p:cNvPicPr>
          <p:nvPr/>
        </p:nvPicPr>
        <p:blipFill>
          <a:blip r:embed="rId2"/>
          <a:stretch>
            <a:fillRect/>
          </a:stretch>
        </p:blipFill>
        <p:spPr>
          <a:xfrm>
            <a:off x="1341239" y="1101314"/>
            <a:ext cx="3825478" cy="2659589"/>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3E86A5AF-D3B4-E841-B1D2-7532A7E0D2C1}"/>
              </a:ext>
            </a:extLst>
          </p:cNvPr>
          <p:cNvPicPr>
            <a:picLocks noChangeAspect="1"/>
          </p:cNvPicPr>
          <p:nvPr/>
        </p:nvPicPr>
        <p:blipFill>
          <a:blip r:embed="rId3"/>
          <a:stretch>
            <a:fillRect/>
          </a:stretch>
        </p:blipFill>
        <p:spPr>
          <a:xfrm>
            <a:off x="5166716" y="878681"/>
            <a:ext cx="2703647" cy="3664744"/>
          </a:xfrm>
          <a:prstGeom prst="rect">
            <a:avLst/>
          </a:prstGeom>
        </p:spPr>
      </p:pic>
      <p:pic>
        <p:nvPicPr>
          <p:cNvPr id="9" name="Picture 8" descr="Graphical user interface, application, website, PowerPoint&#10;&#10;Description automatically generated">
            <a:extLst>
              <a:ext uri="{FF2B5EF4-FFF2-40B4-BE49-F238E27FC236}">
                <a16:creationId xmlns:a16="http://schemas.microsoft.com/office/drawing/2014/main" id="{D60E703A-8B0E-ED4F-8E41-D3F1A927DF15}"/>
              </a:ext>
            </a:extLst>
          </p:cNvPr>
          <p:cNvPicPr>
            <a:picLocks noChangeAspect="1"/>
          </p:cNvPicPr>
          <p:nvPr/>
        </p:nvPicPr>
        <p:blipFill>
          <a:blip r:embed="rId4"/>
          <a:stretch>
            <a:fillRect/>
          </a:stretch>
        </p:blipFill>
        <p:spPr>
          <a:xfrm>
            <a:off x="2752430" y="2003822"/>
            <a:ext cx="3003003" cy="3777258"/>
          </a:xfrm>
          <a:prstGeom prst="rect">
            <a:avLst/>
          </a:prstGeom>
        </p:spPr>
      </p:pic>
      <p:sp>
        <p:nvSpPr>
          <p:cNvPr id="3" name="Footer Placeholder 2">
            <a:extLst>
              <a:ext uri="{FF2B5EF4-FFF2-40B4-BE49-F238E27FC236}">
                <a16:creationId xmlns:a16="http://schemas.microsoft.com/office/drawing/2014/main" id="{A5950502-14D6-C62B-C465-9B96A5F6A38A}"/>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241273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7E00EC-4823-01C2-9A87-DA2872E152B3}"/>
              </a:ext>
            </a:extLst>
          </p:cNvPr>
          <p:cNvSpPr>
            <a:spLocks noGrp="1"/>
          </p:cNvSpPr>
          <p:nvPr>
            <p:ph idx="1"/>
          </p:nvPr>
        </p:nvSpPr>
        <p:spPr/>
        <p:txBody>
          <a:bodyPr>
            <a:normAutofit fontScale="77500" lnSpcReduction="20000"/>
          </a:bodyPr>
          <a:lstStyle/>
          <a:p>
            <a:r>
              <a:rPr lang="en-AU" i="1" dirty="0"/>
              <a:t>A centralized security architecture</a:t>
            </a:r>
            <a:br>
              <a:rPr lang="en-AU" dirty="0"/>
            </a:br>
            <a:r>
              <a:rPr lang="en-AU" dirty="0"/>
              <a:t>In the Star Wars prequel Rogue One (https://</a:t>
            </a:r>
            <a:r>
              <a:rPr lang="en-AU" dirty="0" err="1"/>
              <a:t>en.wikipedia.org</a:t>
            </a:r>
            <a:r>
              <a:rPr lang="en-AU" dirty="0"/>
              <a:t>/wiki/</a:t>
            </a:r>
            <a:r>
              <a:rPr lang="en-AU" dirty="0" err="1"/>
              <a:t>Rogue_One</a:t>
            </a:r>
            <a:r>
              <a:rPr lang="en-AU" dirty="0"/>
              <a:t>), the evil Empire have stored the plans for all of their equipment in a single, highly secure, well-guarded, remote location. This is called a centralized security architecture. It is based on the principle that if you maintain all of your information in one place, then you can apply lots of resources to protect that information and ensure that intruders can’t get hold of it.</a:t>
            </a:r>
          </a:p>
          <a:p>
            <a:r>
              <a:rPr lang="en-AU" dirty="0"/>
              <a:t>Unfortunately (for the Empire), the rebels managed to breach their security. They stole the plans for the Death Star, an event which underpins the whole Star Wars saga. In trying to stop them, the Empire destroyed their entire archive of system documentation with who knows what resultant costs. Had the Empire chosen a distributed security architecture, with different parts of the Death Star plans stored in different locations, then stealing the plans would have been more difficult. The rebels would have had to breach security in all locations to steal the complete Death Star blueprints.</a:t>
            </a:r>
          </a:p>
        </p:txBody>
      </p:sp>
      <p:sp>
        <p:nvSpPr>
          <p:cNvPr id="90" name="A centralized security architecture In the Star Wars prequel Rogue One (https://en.wikipedia.org/wiki/Rogue_One), the evil Empire have stored the plans for all of their equipment in a single, highly secure, well-guarded, remote location. This is called a centralized security architecture. It is based on the principle that if you maintain all of your information in one place, then you can apply lots of resources to protect that information and ensure that intruders can’t get hold of it.…"/>
          <p:cNvSpPr txBox="1">
            <a:spLocks noGrp="1"/>
          </p:cNvSpPr>
          <p:nvPr>
            <p:ph type="body" sz="quarter" idx="13"/>
          </p:nvPr>
        </p:nvSpPr>
        <p:spPr>
          <a:prstGeom prst="rect">
            <a:avLst/>
          </a:prstGeom>
        </p:spPr>
        <p:txBody>
          <a:bodyPr>
            <a:normAutofit lnSpcReduction="10000"/>
          </a:bodyPr>
          <a:lstStyle/>
          <a:p>
            <a:r>
              <a:rPr lang="en-AU" dirty="0"/>
              <a:t>The influence on architecture of system security</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7434214B-8EFB-34C1-BBC1-D68075AAAE9D}"/>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4A868D94-6822-F253-878C-B4C45489B491}"/>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5F3E45-B634-C046-8FB1-30BFA24618AD}"/>
              </a:ext>
            </a:extLst>
          </p:cNvPr>
          <p:cNvSpPr>
            <a:spLocks noGrp="1"/>
          </p:cNvSpPr>
          <p:nvPr>
            <p:ph idx="1"/>
          </p:nvPr>
        </p:nvSpPr>
        <p:spPr/>
        <p:txBody>
          <a:bodyPr/>
          <a:lstStyle/>
          <a:p>
            <a:r>
              <a:rPr lang="en-AU" dirty="0"/>
              <a:t>We “know” how to code securely</a:t>
            </a:r>
          </a:p>
          <a:p>
            <a:pPr lvl="1"/>
            <a:r>
              <a:rPr lang="en-AU" dirty="0"/>
              <a:t>Follow the rules: CERT, Oracle, …</a:t>
            </a:r>
          </a:p>
          <a:p>
            <a:pPr lvl="1"/>
            <a:r>
              <a:rPr lang="en-AU" dirty="0"/>
              <a:t>Technical advances: types, memory safety</a:t>
            </a:r>
          </a:p>
          <a:p>
            <a:r>
              <a:rPr lang="en-AU" dirty="0"/>
              <a:t>But we still fail too often!</a:t>
            </a:r>
          </a:p>
          <a:p>
            <a:r>
              <a:rPr lang="en-AU" dirty="0"/>
              <a:t>Root causes</a:t>
            </a:r>
          </a:p>
          <a:p>
            <a:pPr lvl="1"/>
            <a:r>
              <a:rPr lang="en-AU" dirty="0"/>
              <a:t>Coding instead of engineering</a:t>
            </a:r>
          </a:p>
          <a:p>
            <a:pPr lvl="1"/>
            <a:r>
              <a:rPr lang="en-AU" dirty="0"/>
              <a:t>Human limitations</a:t>
            </a:r>
          </a:p>
          <a:p>
            <a:pPr lvl="1"/>
            <a:r>
              <a:rPr lang="en-AU" dirty="0"/>
              <a:t>Unusable tools</a:t>
            </a:r>
          </a:p>
        </p:txBody>
      </p:sp>
      <p:sp>
        <p:nvSpPr>
          <p:cNvPr id="5" name="Text Placeholder 4">
            <a:extLst>
              <a:ext uri="{FF2B5EF4-FFF2-40B4-BE49-F238E27FC236}">
                <a16:creationId xmlns:a16="http://schemas.microsoft.com/office/drawing/2014/main" id="{5C397833-D0D3-0028-A11E-9A81E700D230}"/>
              </a:ext>
            </a:extLst>
          </p:cNvPr>
          <p:cNvSpPr>
            <a:spLocks noGrp="1"/>
          </p:cNvSpPr>
          <p:nvPr>
            <p:ph type="body" sz="quarter" idx="13"/>
          </p:nvPr>
        </p:nvSpPr>
        <p:spPr/>
        <p:txBody>
          <a:bodyPr/>
          <a:lstStyle/>
          <a:p>
            <a:r>
              <a:rPr lang="en-AU" dirty="0"/>
              <a:t>Why Systems are Vulnerable?</a:t>
            </a:r>
          </a:p>
        </p:txBody>
      </p:sp>
      <p:sp>
        <p:nvSpPr>
          <p:cNvPr id="2" name="Footer Placeholder 1">
            <a:extLst>
              <a:ext uri="{FF2B5EF4-FFF2-40B4-BE49-F238E27FC236}">
                <a16:creationId xmlns:a16="http://schemas.microsoft.com/office/drawing/2014/main" id="{5F73B0E8-470E-FEB4-7117-1D63D473931F}"/>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233670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549826-D941-37AD-EBAC-D363DEAD98B8}"/>
              </a:ext>
            </a:extLst>
          </p:cNvPr>
          <p:cNvSpPr>
            <a:spLocks noGrp="1"/>
          </p:cNvSpPr>
          <p:nvPr>
            <p:ph idx="1"/>
          </p:nvPr>
        </p:nvSpPr>
        <p:spPr/>
        <p:txBody>
          <a:bodyPr/>
          <a:lstStyle/>
          <a:p>
            <a:endParaRPr lang="en-AU"/>
          </a:p>
        </p:txBody>
      </p:sp>
      <p:sp>
        <p:nvSpPr>
          <p:cNvPr id="11" name="Text Placeholder 10">
            <a:extLst>
              <a:ext uri="{FF2B5EF4-FFF2-40B4-BE49-F238E27FC236}">
                <a16:creationId xmlns:a16="http://schemas.microsoft.com/office/drawing/2014/main" id="{FEAECDFC-4741-6244-A4C0-64B6CAA0D266}"/>
              </a:ext>
            </a:extLst>
          </p:cNvPr>
          <p:cNvSpPr>
            <a:spLocks noGrp="1"/>
          </p:cNvSpPr>
          <p:nvPr>
            <p:ph type="body" sz="quarter" idx="13"/>
          </p:nvPr>
        </p:nvSpPr>
        <p:spPr/>
        <p:txBody>
          <a:bodyPr>
            <a:normAutofit lnSpcReduction="10000"/>
          </a:bodyPr>
          <a:lstStyle/>
          <a:p>
            <a:r>
              <a:rPr lang="en-AU" dirty="0"/>
              <a:t>Our Approach:</a:t>
            </a:r>
            <a:br>
              <a:rPr lang="en-AU" dirty="0"/>
            </a:br>
            <a:r>
              <a:rPr lang="en-AU" dirty="0"/>
              <a:t>Usable Architecture-Based Security</a:t>
            </a:r>
          </a:p>
        </p:txBody>
      </p:sp>
      <p:pic>
        <p:nvPicPr>
          <p:cNvPr id="4" name="d8151fcef6c8600dc785cfc64289a2423d785225.jpg" descr="d8151fcef6c8600dc785cfc64289a2423d785225.jpg">
            <a:extLst>
              <a:ext uri="{FF2B5EF4-FFF2-40B4-BE49-F238E27FC236}">
                <a16:creationId xmlns:a16="http://schemas.microsoft.com/office/drawing/2014/main" id="{E64D62B7-6E48-654C-A66E-D5368ED84416}"/>
              </a:ext>
            </a:extLst>
          </p:cNvPr>
          <p:cNvPicPr>
            <a:picLocks noChangeAspect="1"/>
          </p:cNvPicPr>
          <p:nvPr/>
        </p:nvPicPr>
        <p:blipFill>
          <a:blip r:embed="rId3"/>
          <a:srcRect l="900" t="2150" r="33395" b="43889"/>
          <a:stretch>
            <a:fillRect/>
          </a:stretch>
        </p:blipFill>
        <p:spPr>
          <a:xfrm>
            <a:off x="1371409" y="1201401"/>
            <a:ext cx="1753982" cy="1119629"/>
          </a:xfrm>
          <a:prstGeom prst="rect">
            <a:avLst/>
          </a:prstGeom>
          <a:ln w="88900">
            <a:miter lim="400000"/>
          </a:ln>
        </p:spPr>
      </p:pic>
      <p:sp>
        <p:nvSpPr>
          <p:cNvPr id="5" name="Engineering:…">
            <a:extLst>
              <a:ext uri="{FF2B5EF4-FFF2-40B4-BE49-F238E27FC236}">
                <a16:creationId xmlns:a16="http://schemas.microsoft.com/office/drawing/2014/main" id="{7C8E3F53-63B0-5640-A580-5552F5BEA369}"/>
              </a:ext>
            </a:extLst>
          </p:cNvPr>
          <p:cNvSpPr txBox="1"/>
          <p:nvPr/>
        </p:nvSpPr>
        <p:spPr>
          <a:xfrm>
            <a:off x="1162050" y="2253843"/>
            <a:ext cx="2079284" cy="1000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000"/>
            </a:pPr>
            <a:r>
              <a:rPr dirty="0"/>
              <a:t>Engineering:</a:t>
            </a:r>
          </a:p>
          <a:p>
            <a:pPr algn="ctr">
              <a:defRPr sz="2000"/>
            </a:pPr>
            <a:r>
              <a:rPr sz="1500" dirty="0"/>
              <a:t>An architecture/design perspective</a:t>
            </a:r>
          </a:p>
        </p:txBody>
      </p:sp>
      <p:sp>
        <p:nvSpPr>
          <p:cNvPr id="6" name="Formal Modelling: A mathematical perspective">
            <a:extLst>
              <a:ext uri="{FF2B5EF4-FFF2-40B4-BE49-F238E27FC236}">
                <a16:creationId xmlns:a16="http://schemas.microsoft.com/office/drawing/2014/main" id="{5D30FA0F-3A5B-7646-A7FA-28A6C531C7D1}"/>
              </a:ext>
            </a:extLst>
          </p:cNvPr>
          <p:cNvSpPr txBox="1"/>
          <p:nvPr/>
        </p:nvSpPr>
        <p:spPr>
          <a:xfrm>
            <a:off x="3152602" y="3825519"/>
            <a:ext cx="2928238"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ctr">
              <a:defRPr sz="3000"/>
            </a:pPr>
            <a:r>
              <a:rPr dirty="0"/>
              <a:t>Formal Modelling:</a:t>
            </a:r>
            <a:endParaRPr lang="en-AU" dirty="0"/>
          </a:p>
          <a:p>
            <a:pPr algn="ctr">
              <a:defRPr sz="3000"/>
            </a:pPr>
            <a:r>
              <a:rPr sz="1500" dirty="0"/>
              <a:t>A mathematical perspective</a:t>
            </a:r>
          </a:p>
        </p:txBody>
      </p:sp>
      <p:pic>
        <p:nvPicPr>
          <p:cNvPr id="7" name="hero-clipart-super-hero-b-w-hi.png" descr="hero-clipart-super-hero-b-w-hi.png">
            <a:extLst>
              <a:ext uri="{FF2B5EF4-FFF2-40B4-BE49-F238E27FC236}">
                <a16:creationId xmlns:a16="http://schemas.microsoft.com/office/drawing/2014/main" id="{954FE4C3-27A2-9B45-9A14-A0883F91B5AF}"/>
              </a:ext>
            </a:extLst>
          </p:cNvPr>
          <p:cNvPicPr>
            <a:picLocks noChangeAspect="1"/>
          </p:cNvPicPr>
          <p:nvPr/>
        </p:nvPicPr>
        <p:blipFill>
          <a:blip r:embed="rId4"/>
          <a:stretch>
            <a:fillRect/>
          </a:stretch>
        </p:blipFill>
        <p:spPr>
          <a:xfrm>
            <a:off x="6018610" y="1246947"/>
            <a:ext cx="1753982" cy="1166398"/>
          </a:xfrm>
          <a:prstGeom prst="rect">
            <a:avLst/>
          </a:prstGeom>
          <a:ln w="88900">
            <a:miter lim="400000"/>
          </a:ln>
        </p:spPr>
      </p:pic>
      <p:sp>
        <p:nvSpPr>
          <p:cNvPr id="8" name="Usability:…">
            <a:extLst>
              <a:ext uri="{FF2B5EF4-FFF2-40B4-BE49-F238E27FC236}">
                <a16:creationId xmlns:a16="http://schemas.microsoft.com/office/drawing/2014/main" id="{E4339052-0604-324B-A6DF-8FAAE79C5983}"/>
              </a:ext>
            </a:extLst>
          </p:cNvPr>
          <p:cNvSpPr txBox="1"/>
          <p:nvPr/>
        </p:nvSpPr>
        <p:spPr>
          <a:xfrm>
            <a:off x="5518792" y="2398207"/>
            <a:ext cx="2753618"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algn="ctr">
              <a:defRPr sz="3000"/>
            </a:pPr>
            <a:r>
              <a:rPr dirty="0"/>
              <a:t>Usability</a:t>
            </a:r>
            <a:r>
              <a:rPr sz="2250" dirty="0"/>
              <a:t>:</a:t>
            </a:r>
          </a:p>
          <a:p>
            <a:pPr algn="ctr">
              <a:defRPr sz="2000"/>
            </a:pPr>
            <a:r>
              <a:rPr sz="1500" dirty="0"/>
              <a:t>A human perspective</a:t>
            </a:r>
          </a:p>
        </p:txBody>
      </p:sp>
      <p:pic>
        <p:nvPicPr>
          <p:cNvPr id="9" name="padlock-clipart-safe-secure-9.png" descr="padlock-clipart-safe-secure-9.png">
            <a:extLst>
              <a:ext uri="{FF2B5EF4-FFF2-40B4-BE49-F238E27FC236}">
                <a16:creationId xmlns:a16="http://schemas.microsoft.com/office/drawing/2014/main" id="{87F2BA75-53A3-5C4A-BBE7-6E01725ABD71}"/>
              </a:ext>
            </a:extLst>
          </p:cNvPr>
          <p:cNvPicPr>
            <a:picLocks noChangeAspect="1"/>
          </p:cNvPicPr>
          <p:nvPr/>
        </p:nvPicPr>
        <p:blipFill>
          <a:blip r:embed="rId5"/>
          <a:stretch>
            <a:fillRect/>
          </a:stretch>
        </p:blipFill>
        <p:spPr>
          <a:xfrm>
            <a:off x="4157402" y="2039837"/>
            <a:ext cx="841715" cy="841715"/>
          </a:xfrm>
          <a:prstGeom prst="rect">
            <a:avLst/>
          </a:prstGeom>
          <a:ln w="88900">
            <a:miter lim="400000"/>
          </a:ln>
        </p:spPr>
      </p:pic>
      <p:sp>
        <p:nvSpPr>
          <p:cNvPr id="10" name="Secure systems development">
            <a:extLst>
              <a:ext uri="{FF2B5EF4-FFF2-40B4-BE49-F238E27FC236}">
                <a16:creationId xmlns:a16="http://schemas.microsoft.com/office/drawing/2014/main" id="{ECDBA20E-EA2F-BE46-BF5B-467416D66160}"/>
              </a:ext>
            </a:extLst>
          </p:cNvPr>
          <p:cNvSpPr txBox="1"/>
          <p:nvPr/>
        </p:nvSpPr>
        <p:spPr>
          <a:xfrm>
            <a:off x="3323025" y="1402619"/>
            <a:ext cx="2497951"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defRPr sz="3000"/>
            </a:lvl1pPr>
          </a:lstStyle>
          <a:p>
            <a:pPr algn="ctr"/>
            <a:r>
              <a:rPr sz="1800" dirty="0"/>
              <a:t>Secure systems development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4E9A85-6B51-2648-BE24-86FEB3C8DDE4}"/>
                  </a:ext>
                </a:extLst>
              </p:cNvPr>
              <p:cNvSpPr txBox="1"/>
              <p:nvPr/>
            </p:nvSpPr>
            <p:spPr>
              <a:xfrm>
                <a:off x="4304738" y="3394844"/>
                <a:ext cx="579839" cy="7155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4050" i="1">
                          <a:latin typeface="Cambria Math" panose="02040503050406030204" pitchFamily="18" charset="0"/>
                          <a:ea typeface="Cambria Math" panose="02040503050406030204" pitchFamily="18" charset="0"/>
                        </a:rPr>
                        <m:t>𝜆</m:t>
                      </m:r>
                    </m:oMath>
                  </m:oMathPara>
                </a14:m>
                <a:endParaRPr lang="en-AU" sz="4050" dirty="0"/>
              </a:p>
            </p:txBody>
          </p:sp>
        </mc:Choice>
        <mc:Fallback xmlns="">
          <p:sp>
            <p:nvSpPr>
              <p:cNvPr id="15" name="TextBox 14">
                <a:extLst>
                  <a:ext uri="{FF2B5EF4-FFF2-40B4-BE49-F238E27FC236}">
                    <a16:creationId xmlns:a16="http://schemas.microsoft.com/office/drawing/2014/main" id="{B54E9A85-6B51-2648-BE24-86FEB3C8DDE4}"/>
                  </a:ext>
                </a:extLst>
              </p:cNvPr>
              <p:cNvSpPr txBox="1">
                <a:spLocks noRot="1" noChangeAspect="1" noMove="1" noResize="1" noEditPoints="1" noAdjustHandles="1" noChangeArrowheads="1" noChangeShapeType="1" noTextEdit="1"/>
              </p:cNvSpPr>
              <p:nvPr/>
            </p:nvSpPr>
            <p:spPr>
              <a:xfrm>
                <a:off x="4304738" y="3394844"/>
                <a:ext cx="579839" cy="715581"/>
              </a:xfrm>
              <a:prstGeom prst="rect">
                <a:avLst/>
              </a:prstGeom>
              <a:blipFill>
                <a:blip r:embed="rId6"/>
                <a:stretch>
                  <a:fillRect l="-4255" r="-4255"/>
                </a:stretch>
              </a:blipFill>
            </p:spPr>
            <p:txBody>
              <a:bodyPr/>
              <a:lstStyle/>
              <a:p>
                <a:r>
                  <a:rPr lang="en-AU">
                    <a:noFill/>
                  </a:rPr>
                  <a:t> </a:t>
                </a:r>
              </a:p>
            </p:txBody>
          </p:sp>
        </mc:Fallback>
      </mc:AlternateContent>
      <p:sp>
        <p:nvSpPr>
          <p:cNvPr id="16" name="Right Arrow 15">
            <a:extLst>
              <a:ext uri="{FF2B5EF4-FFF2-40B4-BE49-F238E27FC236}">
                <a16:creationId xmlns:a16="http://schemas.microsoft.com/office/drawing/2014/main" id="{E8C3723D-CE1C-1844-888A-B787C8E46C0A}"/>
              </a:ext>
            </a:extLst>
          </p:cNvPr>
          <p:cNvSpPr/>
          <p:nvPr/>
        </p:nvSpPr>
        <p:spPr>
          <a:xfrm rot="2261148">
            <a:off x="3325566" y="1983479"/>
            <a:ext cx="525671" cy="1877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7" name="Right Arrow 16">
            <a:extLst>
              <a:ext uri="{FF2B5EF4-FFF2-40B4-BE49-F238E27FC236}">
                <a16:creationId xmlns:a16="http://schemas.microsoft.com/office/drawing/2014/main" id="{CE1B503D-7D31-104F-9BE6-A279A7615B94}"/>
              </a:ext>
            </a:extLst>
          </p:cNvPr>
          <p:cNvSpPr/>
          <p:nvPr/>
        </p:nvSpPr>
        <p:spPr>
          <a:xfrm rot="8785489">
            <a:off x="5391580" y="1992223"/>
            <a:ext cx="525671" cy="1877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8" name="Right Arrow 17">
            <a:extLst>
              <a:ext uri="{FF2B5EF4-FFF2-40B4-BE49-F238E27FC236}">
                <a16:creationId xmlns:a16="http://schemas.microsoft.com/office/drawing/2014/main" id="{85DAFBF1-B550-BF43-83D6-393C0D87B0F8}"/>
              </a:ext>
            </a:extLst>
          </p:cNvPr>
          <p:cNvSpPr/>
          <p:nvPr/>
        </p:nvSpPr>
        <p:spPr>
          <a:xfrm rot="16200000">
            <a:off x="4309164" y="3134027"/>
            <a:ext cx="525671" cy="1877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3" name="Footer Placeholder 2">
            <a:extLst>
              <a:ext uri="{FF2B5EF4-FFF2-40B4-BE49-F238E27FC236}">
                <a16:creationId xmlns:a16="http://schemas.microsoft.com/office/drawing/2014/main" id="{BE3F52E8-B945-0907-D957-A13CC1611C6E}"/>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355680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5" grpId="0"/>
      <p:bldP spid="16" grpId="0" animBg="1"/>
      <p:bldP spid="17" grpId="0" animBg="1"/>
      <p:bldP spid="1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6C4F1C-03A9-3249-9643-36D0366AE9CD}"/>
              </a:ext>
            </a:extLst>
          </p:cNvPr>
          <p:cNvSpPr>
            <a:spLocks noGrp="1"/>
          </p:cNvSpPr>
          <p:nvPr>
            <p:ph idx="1"/>
          </p:nvPr>
        </p:nvSpPr>
        <p:spPr/>
        <p:txBody>
          <a:bodyPr/>
          <a:lstStyle/>
          <a:p>
            <a:r>
              <a:rPr lang="en-AU" dirty="0"/>
              <a:t>Designed for security and productivity from the ground up</a:t>
            </a:r>
          </a:p>
          <a:p>
            <a:r>
              <a:rPr lang="en-AU" dirty="0"/>
              <a:t>General purpose, but emphasising web, mobile, and IoT apps</a:t>
            </a:r>
          </a:p>
          <a:p>
            <a:endParaRPr lang="en-AU" dirty="0"/>
          </a:p>
          <a:p>
            <a:pPr marL="0" indent="0" algn="ctr">
              <a:buNone/>
            </a:pPr>
            <a:r>
              <a:rPr lang="en-AU" dirty="0">
                <a:hlinkClick r:id="rId3"/>
              </a:rPr>
              <a:t>http://wyvernlang.github.io/</a:t>
            </a:r>
            <a:endParaRPr lang="en-AU" dirty="0"/>
          </a:p>
          <a:p>
            <a:pPr marL="0" indent="0" algn="ctr">
              <a:buNone/>
            </a:pPr>
            <a:endParaRPr lang="en-AU" dirty="0"/>
          </a:p>
        </p:txBody>
      </p:sp>
      <p:sp>
        <p:nvSpPr>
          <p:cNvPr id="8" name="Text Placeholder 7">
            <a:extLst>
              <a:ext uri="{FF2B5EF4-FFF2-40B4-BE49-F238E27FC236}">
                <a16:creationId xmlns:a16="http://schemas.microsoft.com/office/drawing/2014/main" id="{B4A2C6D6-C537-BE33-2250-A787707DE78E}"/>
              </a:ext>
            </a:extLst>
          </p:cNvPr>
          <p:cNvSpPr>
            <a:spLocks noGrp="1"/>
          </p:cNvSpPr>
          <p:nvPr>
            <p:ph type="body" sz="quarter" idx="13"/>
          </p:nvPr>
        </p:nvSpPr>
        <p:spPr/>
        <p:txBody>
          <a:bodyPr/>
          <a:lstStyle/>
          <a:p>
            <a:r>
              <a:rPr lang="en-AU" dirty="0"/>
              <a:t>The Wyvern Programming Language</a:t>
            </a:r>
          </a:p>
        </p:txBody>
      </p:sp>
      <p:pic>
        <p:nvPicPr>
          <p:cNvPr id="5" name="Image" descr="Image">
            <a:extLst>
              <a:ext uri="{FF2B5EF4-FFF2-40B4-BE49-F238E27FC236}">
                <a16:creationId xmlns:a16="http://schemas.microsoft.com/office/drawing/2014/main" id="{35D4B7A7-8B9C-3D49-B3B9-DA99CAA99A6E}"/>
              </a:ext>
            </a:extLst>
          </p:cNvPr>
          <p:cNvPicPr>
            <a:picLocks noChangeAspect="1"/>
          </p:cNvPicPr>
          <p:nvPr/>
        </p:nvPicPr>
        <p:blipFill>
          <a:blip r:embed="rId4"/>
          <a:stretch>
            <a:fillRect/>
          </a:stretch>
        </p:blipFill>
        <p:spPr>
          <a:xfrm>
            <a:off x="428535" y="2099129"/>
            <a:ext cx="1600290" cy="2267077"/>
          </a:xfrm>
          <a:prstGeom prst="rect">
            <a:avLst/>
          </a:prstGeom>
          <a:ln w="88900">
            <a:miter lim="400000"/>
          </a:ln>
        </p:spPr>
      </p:pic>
      <p:sp>
        <p:nvSpPr>
          <p:cNvPr id="2" name="Footer Placeholder 1">
            <a:extLst>
              <a:ext uri="{FF2B5EF4-FFF2-40B4-BE49-F238E27FC236}">
                <a16:creationId xmlns:a16="http://schemas.microsoft.com/office/drawing/2014/main" id="{C65075F3-8D28-126C-5127-04680BCEAFDF}"/>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30981186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8EBA19-1E9A-054E-A2E3-D2808CA958A7}"/>
              </a:ext>
            </a:extLst>
          </p:cNvPr>
          <p:cNvSpPr>
            <a:spLocks noGrp="1"/>
          </p:cNvSpPr>
          <p:nvPr>
            <p:ph idx="1"/>
          </p:nvPr>
        </p:nvSpPr>
        <p:spPr/>
        <p:txBody>
          <a:bodyPr/>
          <a:lstStyle/>
          <a:p>
            <a:r>
              <a:rPr lang="en-AU" dirty="0"/>
              <a:t>But you might ask: “Isn’t there a </a:t>
            </a:r>
            <a:r>
              <a:rPr lang="en-AU" u="sng" dirty="0"/>
              <a:t>trade-off</a:t>
            </a:r>
            <a:r>
              <a:rPr lang="en-AU" dirty="0"/>
              <a:t> between security and productivity?</a:t>
            </a:r>
          </a:p>
          <a:p>
            <a:r>
              <a:rPr lang="en-AU" dirty="0"/>
              <a:t>What is Wyvern’s </a:t>
            </a:r>
            <a:r>
              <a:rPr lang="en-AU" u="sng" dirty="0"/>
              <a:t>secret sauce</a:t>
            </a:r>
            <a:r>
              <a:rPr lang="en-AU" dirty="0"/>
              <a:t>?</a:t>
            </a:r>
          </a:p>
        </p:txBody>
      </p:sp>
      <p:sp>
        <p:nvSpPr>
          <p:cNvPr id="2" name="Text Placeholder 1">
            <a:extLst>
              <a:ext uri="{FF2B5EF4-FFF2-40B4-BE49-F238E27FC236}">
                <a16:creationId xmlns:a16="http://schemas.microsoft.com/office/drawing/2014/main" id="{C0989501-68C9-242C-6BB7-51704BCFB7B9}"/>
              </a:ext>
            </a:extLst>
          </p:cNvPr>
          <p:cNvSpPr>
            <a:spLocks noGrp="1"/>
          </p:cNvSpPr>
          <p:nvPr>
            <p:ph type="body" sz="quarter" idx="13"/>
          </p:nvPr>
        </p:nvSpPr>
        <p:spPr/>
        <p:txBody>
          <a:bodyPr/>
          <a:lstStyle/>
          <a:p>
            <a:r>
              <a:rPr lang="en-AU" dirty="0"/>
              <a:t>The Wyvern Programming Language</a:t>
            </a:r>
          </a:p>
        </p:txBody>
      </p:sp>
      <p:pic>
        <p:nvPicPr>
          <p:cNvPr id="5" name="Image" descr="Image">
            <a:extLst>
              <a:ext uri="{FF2B5EF4-FFF2-40B4-BE49-F238E27FC236}">
                <a16:creationId xmlns:a16="http://schemas.microsoft.com/office/drawing/2014/main" id="{1156A7FD-B6C0-8D4C-A228-57BA213A7FFB}"/>
              </a:ext>
            </a:extLst>
          </p:cNvPr>
          <p:cNvPicPr>
            <a:picLocks noChangeAspect="1"/>
          </p:cNvPicPr>
          <p:nvPr/>
        </p:nvPicPr>
        <p:blipFill>
          <a:blip r:embed="rId3"/>
          <a:stretch>
            <a:fillRect/>
          </a:stretch>
        </p:blipFill>
        <p:spPr>
          <a:xfrm>
            <a:off x="8450173" y="-64092"/>
            <a:ext cx="667229" cy="945241"/>
          </a:xfrm>
          <a:prstGeom prst="rect">
            <a:avLst/>
          </a:prstGeom>
          <a:ln w="88900">
            <a:miter lim="400000"/>
          </a:ln>
        </p:spPr>
      </p:pic>
      <p:cxnSp>
        <p:nvCxnSpPr>
          <p:cNvPr id="7" name="Straight Arrow Connector 6">
            <a:extLst>
              <a:ext uri="{FF2B5EF4-FFF2-40B4-BE49-F238E27FC236}">
                <a16:creationId xmlns:a16="http://schemas.microsoft.com/office/drawing/2014/main" id="{AF0B5B32-08BB-5048-B1F8-F6253FFCACC9}"/>
              </a:ext>
            </a:extLst>
          </p:cNvPr>
          <p:cNvCxnSpPr/>
          <p:nvPr/>
        </p:nvCxnSpPr>
        <p:spPr>
          <a:xfrm flipV="1">
            <a:off x="2530673" y="2469952"/>
            <a:ext cx="0" cy="18698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E27B52C-F29B-C24D-BD82-5D0A1C96A807}"/>
              </a:ext>
            </a:extLst>
          </p:cNvPr>
          <p:cNvCxnSpPr>
            <a:cxnSpLocks/>
          </p:cNvCxnSpPr>
          <p:nvPr/>
        </p:nvCxnSpPr>
        <p:spPr>
          <a:xfrm>
            <a:off x="2530674" y="4339829"/>
            <a:ext cx="35790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Freeform 11">
            <a:extLst>
              <a:ext uri="{FF2B5EF4-FFF2-40B4-BE49-F238E27FC236}">
                <a16:creationId xmlns:a16="http://schemas.microsoft.com/office/drawing/2014/main" id="{D0A9A2AD-7CC5-2F45-9DAC-51673583CA27}"/>
              </a:ext>
            </a:extLst>
          </p:cNvPr>
          <p:cNvSpPr/>
          <p:nvPr/>
        </p:nvSpPr>
        <p:spPr>
          <a:xfrm>
            <a:off x="2530673" y="2773246"/>
            <a:ext cx="3343275" cy="1566583"/>
          </a:xfrm>
          <a:custGeom>
            <a:avLst/>
            <a:gdLst>
              <a:gd name="connsiteX0" fmla="*/ 0 w 4457700"/>
              <a:gd name="connsiteY0" fmla="*/ 2802 h 2088777"/>
              <a:gd name="connsiteX1" fmla="*/ 985838 w 4457700"/>
              <a:gd name="connsiteY1" fmla="*/ 167108 h 2088777"/>
              <a:gd name="connsiteX2" fmla="*/ 1521619 w 4457700"/>
              <a:gd name="connsiteY2" fmla="*/ 1074364 h 2088777"/>
              <a:gd name="connsiteX3" fmla="*/ 2400300 w 4457700"/>
              <a:gd name="connsiteY3" fmla="*/ 1231527 h 2088777"/>
              <a:gd name="connsiteX4" fmla="*/ 3400425 w 4457700"/>
              <a:gd name="connsiteY4" fmla="*/ 967208 h 2088777"/>
              <a:gd name="connsiteX5" fmla="*/ 4457700 w 4457700"/>
              <a:gd name="connsiteY5" fmla="*/ 2088777 h 208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2088777">
                <a:moveTo>
                  <a:pt x="0" y="2802"/>
                </a:moveTo>
                <a:cubicBezTo>
                  <a:pt x="366117" y="-4342"/>
                  <a:pt x="732235" y="-11486"/>
                  <a:pt x="985838" y="167108"/>
                </a:cubicBezTo>
                <a:cubicBezTo>
                  <a:pt x="1239441" y="345702"/>
                  <a:pt x="1285875" y="896961"/>
                  <a:pt x="1521619" y="1074364"/>
                </a:cubicBezTo>
                <a:cubicBezTo>
                  <a:pt x="1757363" y="1251767"/>
                  <a:pt x="2087166" y="1249386"/>
                  <a:pt x="2400300" y="1231527"/>
                </a:cubicBezTo>
                <a:cubicBezTo>
                  <a:pt x="2713434" y="1213668"/>
                  <a:pt x="3057525" y="824333"/>
                  <a:pt x="3400425" y="967208"/>
                </a:cubicBezTo>
                <a:cubicBezTo>
                  <a:pt x="3743325" y="1110083"/>
                  <a:pt x="4100512" y="1599430"/>
                  <a:pt x="4457700" y="2088777"/>
                </a:cubicBezTo>
              </a:path>
            </a:pathLst>
          </a:custGeom>
          <a:ln w="38100">
            <a:solidFill>
              <a:schemeClr val="tx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AU" sz="1350"/>
          </a:p>
        </p:txBody>
      </p:sp>
      <p:sp>
        <p:nvSpPr>
          <p:cNvPr id="13" name="Oval 12">
            <a:extLst>
              <a:ext uri="{FF2B5EF4-FFF2-40B4-BE49-F238E27FC236}">
                <a16:creationId xmlns:a16="http://schemas.microsoft.com/office/drawing/2014/main" id="{863C845B-9411-EB42-B138-70E6534691E6}"/>
              </a:ext>
            </a:extLst>
          </p:cNvPr>
          <p:cNvSpPr/>
          <p:nvPr/>
        </p:nvSpPr>
        <p:spPr>
          <a:xfrm>
            <a:off x="3270051" y="2909292"/>
            <a:ext cx="81000" cy="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4" name="Oval 13">
            <a:extLst>
              <a:ext uri="{FF2B5EF4-FFF2-40B4-BE49-F238E27FC236}">
                <a16:creationId xmlns:a16="http://schemas.microsoft.com/office/drawing/2014/main" id="{E7D6536C-DCAE-0D49-9FB6-469E95192E5C}"/>
              </a:ext>
            </a:extLst>
          </p:cNvPr>
          <p:cNvSpPr/>
          <p:nvPr/>
        </p:nvSpPr>
        <p:spPr>
          <a:xfrm>
            <a:off x="4309151" y="3671887"/>
            <a:ext cx="81000" cy="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5" name="Oval 14">
            <a:extLst>
              <a:ext uri="{FF2B5EF4-FFF2-40B4-BE49-F238E27FC236}">
                <a16:creationId xmlns:a16="http://schemas.microsoft.com/office/drawing/2014/main" id="{117DBD25-F8B0-814E-91E2-9A412F5D0A1E}"/>
              </a:ext>
            </a:extLst>
          </p:cNvPr>
          <p:cNvSpPr/>
          <p:nvPr/>
        </p:nvSpPr>
        <p:spPr>
          <a:xfrm>
            <a:off x="5609630" y="4005858"/>
            <a:ext cx="81000" cy="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pic>
        <p:nvPicPr>
          <p:cNvPr id="16" name="Image" descr="Image">
            <a:extLst>
              <a:ext uri="{FF2B5EF4-FFF2-40B4-BE49-F238E27FC236}">
                <a16:creationId xmlns:a16="http://schemas.microsoft.com/office/drawing/2014/main" id="{1A7E7AD9-2FD2-3B4C-B777-5B6BF98AA5F8}"/>
              </a:ext>
            </a:extLst>
          </p:cNvPr>
          <p:cNvPicPr>
            <a:picLocks noChangeAspect="1"/>
          </p:cNvPicPr>
          <p:nvPr/>
        </p:nvPicPr>
        <p:blipFill>
          <a:blip r:embed="rId4"/>
          <a:stretch>
            <a:fillRect/>
          </a:stretch>
        </p:blipFill>
        <p:spPr>
          <a:xfrm>
            <a:off x="3423047" y="2559704"/>
            <a:ext cx="304801" cy="476251"/>
          </a:xfrm>
          <a:prstGeom prst="rect">
            <a:avLst/>
          </a:prstGeom>
          <a:ln w="88900">
            <a:miter lim="400000"/>
          </a:ln>
        </p:spPr>
      </p:pic>
      <p:sp>
        <p:nvSpPr>
          <p:cNvPr id="19" name="TextBox 18">
            <a:extLst>
              <a:ext uri="{FF2B5EF4-FFF2-40B4-BE49-F238E27FC236}">
                <a16:creationId xmlns:a16="http://schemas.microsoft.com/office/drawing/2014/main" id="{7492C0D2-B59D-7648-8EFE-633DA4F23E9F}"/>
              </a:ext>
            </a:extLst>
          </p:cNvPr>
          <p:cNvSpPr txBox="1"/>
          <p:nvPr/>
        </p:nvSpPr>
        <p:spPr>
          <a:xfrm>
            <a:off x="1825912" y="3239916"/>
            <a:ext cx="753732" cy="300082"/>
          </a:xfrm>
          <a:prstGeom prst="rect">
            <a:avLst/>
          </a:prstGeom>
          <a:noFill/>
        </p:spPr>
        <p:txBody>
          <a:bodyPr wrap="none" rtlCol="0">
            <a:spAutoFit/>
          </a:bodyPr>
          <a:lstStyle/>
          <a:p>
            <a:r>
              <a:rPr lang="en-AU" sz="1350" dirty="0"/>
              <a:t>Security</a:t>
            </a:r>
          </a:p>
        </p:txBody>
      </p:sp>
      <p:sp>
        <p:nvSpPr>
          <p:cNvPr id="20" name="TextBox 19">
            <a:extLst>
              <a:ext uri="{FF2B5EF4-FFF2-40B4-BE49-F238E27FC236}">
                <a16:creationId xmlns:a16="http://schemas.microsoft.com/office/drawing/2014/main" id="{276998FE-0CD0-7246-8822-E1BEF090F320}"/>
              </a:ext>
            </a:extLst>
          </p:cNvPr>
          <p:cNvSpPr txBox="1"/>
          <p:nvPr/>
        </p:nvSpPr>
        <p:spPr>
          <a:xfrm>
            <a:off x="3956769" y="4288354"/>
            <a:ext cx="1033040" cy="300082"/>
          </a:xfrm>
          <a:prstGeom prst="rect">
            <a:avLst/>
          </a:prstGeom>
          <a:noFill/>
        </p:spPr>
        <p:txBody>
          <a:bodyPr wrap="none" rtlCol="0">
            <a:spAutoFit/>
          </a:bodyPr>
          <a:lstStyle/>
          <a:p>
            <a:r>
              <a:rPr lang="en-AU" sz="1350" dirty="0"/>
              <a:t>Productivity</a:t>
            </a:r>
          </a:p>
        </p:txBody>
      </p:sp>
      <p:sp>
        <p:nvSpPr>
          <p:cNvPr id="4" name="Footer Placeholder 3">
            <a:extLst>
              <a:ext uri="{FF2B5EF4-FFF2-40B4-BE49-F238E27FC236}">
                <a16:creationId xmlns:a16="http://schemas.microsoft.com/office/drawing/2014/main" id="{09DB4B3E-4493-2D1D-B2EC-D2E0C0CDE8C5}"/>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pic>
        <p:nvPicPr>
          <p:cNvPr id="6" name="Image" descr="Image">
            <a:extLst>
              <a:ext uri="{FF2B5EF4-FFF2-40B4-BE49-F238E27FC236}">
                <a16:creationId xmlns:a16="http://schemas.microsoft.com/office/drawing/2014/main" id="{0C25BA35-6739-B6CE-266A-EFF3D288E7A3}"/>
              </a:ext>
            </a:extLst>
          </p:cNvPr>
          <p:cNvPicPr>
            <a:picLocks noChangeAspect="1"/>
          </p:cNvPicPr>
          <p:nvPr/>
        </p:nvPicPr>
        <p:blipFill>
          <a:blip r:embed="rId5"/>
          <a:stretch>
            <a:fillRect/>
          </a:stretch>
        </p:blipFill>
        <p:spPr>
          <a:xfrm>
            <a:off x="4071973" y="2917443"/>
            <a:ext cx="342901" cy="622301"/>
          </a:xfrm>
          <a:prstGeom prst="rect">
            <a:avLst/>
          </a:prstGeom>
          <a:ln w="88900">
            <a:miter lim="400000"/>
          </a:ln>
        </p:spPr>
      </p:pic>
      <p:pic>
        <p:nvPicPr>
          <p:cNvPr id="9" name="Image" descr="Image">
            <a:extLst>
              <a:ext uri="{FF2B5EF4-FFF2-40B4-BE49-F238E27FC236}">
                <a16:creationId xmlns:a16="http://schemas.microsoft.com/office/drawing/2014/main" id="{988D55F3-B2B9-5B3A-88C7-4AB7AC1F9651}"/>
              </a:ext>
            </a:extLst>
          </p:cNvPr>
          <p:cNvPicPr>
            <a:picLocks noChangeAspect="1"/>
          </p:cNvPicPr>
          <p:nvPr/>
        </p:nvPicPr>
        <p:blipFill>
          <a:blip r:embed="rId6"/>
          <a:stretch>
            <a:fillRect/>
          </a:stretch>
        </p:blipFill>
        <p:spPr>
          <a:xfrm>
            <a:off x="5819377" y="3609240"/>
            <a:ext cx="698501" cy="469901"/>
          </a:xfrm>
          <a:prstGeom prst="rect">
            <a:avLst/>
          </a:prstGeom>
          <a:ln w="88900">
            <a:miter lim="400000"/>
          </a:ln>
        </p:spPr>
      </p:pic>
    </p:spTree>
    <p:extLst>
      <p:ext uri="{BB962C8B-B14F-4D97-AF65-F5344CB8AC3E}">
        <p14:creationId xmlns:p14="http://schemas.microsoft.com/office/powerpoint/2010/main" val="146209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0A96C9DB-0EF5-B248-8FE6-5B6E001BE813}"/>
              </a:ext>
            </a:extLst>
          </p:cNvPr>
          <p:cNvPicPr>
            <a:picLocks noChangeAspect="1"/>
          </p:cNvPicPr>
          <p:nvPr/>
        </p:nvPicPr>
        <p:blipFill>
          <a:blip r:embed="rId2"/>
          <a:stretch>
            <a:fillRect/>
          </a:stretch>
        </p:blipFill>
        <p:spPr>
          <a:xfrm>
            <a:off x="2877255" y="0"/>
            <a:ext cx="3389490" cy="4511528"/>
          </a:xfrm>
          <a:prstGeom prst="rect">
            <a:avLst/>
          </a:prstGeom>
          <a:ln w="88900">
            <a:miter lim="400000"/>
          </a:ln>
        </p:spPr>
      </p:pic>
      <p:sp>
        <p:nvSpPr>
          <p:cNvPr id="2" name="Content Placeholder 1">
            <a:extLst>
              <a:ext uri="{FF2B5EF4-FFF2-40B4-BE49-F238E27FC236}">
                <a16:creationId xmlns:a16="http://schemas.microsoft.com/office/drawing/2014/main" id="{202B65BD-7825-6CD5-2672-F7AE8FCD7F1A}"/>
              </a:ext>
            </a:extLst>
          </p:cNvPr>
          <p:cNvSpPr>
            <a:spLocks noGrp="1"/>
          </p:cNvSpPr>
          <p:nvPr>
            <p:ph idx="1"/>
          </p:nvPr>
        </p:nvSpPr>
        <p:spPr/>
        <p:txBody>
          <a:bodyPr/>
          <a:lstStyle/>
          <a:p>
            <a:endParaRPr lang="en-AU"/>
          </a:p>
        </p:txBody>
      </p:sp>
      <p:sp>
        <p:nvSpPr>
          <p:cNvPr id="3" name="Text Placeholder 2">
            <a:extLst>
              <a:ext uri="{FF2B5EF4-FFF2-40B4-BE49-F238E27FC236}">
                <a16:creationId xmlns:a16="http://schemas.microsoft.com/office/drawing/2014/main" id="{20B313D4-B82F-4170-3BE7-84D50E3959D8}"/>
              </a:ext>
            </a:extLst>
          </p:cNvPr>
          <p:cNvSpPr>
            <a:spLocks noGrp="1"/>
          </p:cNvSpPr>
          <p:nvPr>
            <p:ph type="body" sz="quarter" idx="13"/>
          </p:nvPr>
        </p:nvSpPr>
        <p:spPr/>
        <p:txBody>
          <a:bodyPr/>
          <a:lstStyle/>
          <a:p>
            <a:endParaRPr lang="en-AU"/>
          </a:p>
        </p:txBody>
      </p:sp>
      <p:sp>
        <p:nvSpPr>
          <p:cNvPr id="5" name="Footer Placeholder 4">
            <a:extLst>
              <a:ext uri="{FF2B5EF4-FFF2-40B4-BE49-F238E27FC236}">
                <a16:creationId xmlns:a16="http://schemas.microsoft.com/office/drawing/2014/main" id="{A63CD093-E2AF-BD36-92CD-8085290D2C82}"/>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13666289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29A36A4-499D-8F9E-14FD-3817A564BD77}"/>
              </a:ext>
            </a:extLst>
          </p:cNvPr>
          <p:cNvSpPr>
            <a:spLocks noGrp="1"/>
          </p:cNvSpPr>
          <p:nvPr>
            <p:ph type="body" sz="quarter" idx="13"/>
          </p:nvPr>
        </p:nvSpPr>
        <p:spPr/>
        <p:txBody>
          <a:bodyPr/>
          <a:lstStyle/>
          <a:p>
            <a:r>
              <a:rPr lang="en-AU" dirty="0"/>
              <a:t>Shifting the Trade-off Curve</a:t>
            </a:r>
          </a:p>
        </p:txBody>
      </p:sp>
      <p:cxnSp>
        <p:nvCxnSpPr>
          <p:cNvPr id="4" name="Straight Arrow Connector 3">
            <a:extLst>
              <a:ext uri="{FF2B5EF4-FFF2-40B4-BE49-F238E27FC236}">
                <a16:creationId xmlns:a16="http://schemas.microsoft.com/office/drawing/2014/main" id="{78CC68EF-5363-1940-83BF-076F5E56EAAE}"/>
              </a:ext>
            </a:extLst>
          </p:cNvPr>
          <p:cNvCxnSpPr>
            <a:cxnSpLocks/>
          </p:cNvCxnSpPr>
          <p:nvPr/>
        </p:nvCxnSpPr>
        <p:spPr>
          <a:xfrm flipH="1" flipV="1">
            <a:off x="2530673" y="1312664"/>
            <a:ext cx="1" cy="30271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Freeform 4">
            <a:extLst>
              <a:ext uri="{FF2B5EF4-FFF2-40B4-BE49-F238E27FC236}">
                <a16:creationId xmlns:a16="http://schemas.microsoft.com/office/drawing/2014/main" id="{F4BCA74E-079D-3844-8ECB-6D4607A731EA}"/>
              </a:ext>
            </a:extLst>
          </p:cNvPr>
          <p:cNvSpPr/>
          <p:nvPr/>
        </p:nvSpPr>
        <p:spPr>
          <a:xfrm>
            <a:off x="2530673" y="2773246"/>
            <a:ext cx="3343275" cy="1566583"/>
          </a:xfrm>
          <a:custGeom>
            <a:avLst/>
            <a:gdLst>
              <a:gd name="connsiteX0" fmla="*/ 0 w 4457700"/>
              <a:gd name="connsiteY0" fmla="*/ 2802 h 2088777"/>
              <a:gd name="connsiteX1" fmla="*/ 985838 w 4457700"/>
              <a:gd name="connsiteY1" fmla="*/ 167108 h 2088777"/>
              <a:gd name="connsiteX2" fmla="*/ 1521619 w 4457700"/>
              <a:gd name="connsiteY2" fmla="*/ 1074364 h 2088777"/>
              <a:gd name="connsiteX3" fmla="*/ 2400300 w 4457700"/>
              <a:gd name="connsiteY3" fmla="*/ 1231527 h 2088777"/>
              <a:gd name="connsiteX4" fmla="*/ 3400425 w 4457700"/>
              <a:gd name="connsiteY4" fmla="*/ 967208 h 2088777"/>
              <a:gd name="connsiteX5" fmla="*/ 4457700 w 4457700"/>
              <a:gd name="connsiteY5" fmla="*/ 2088777 h 208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2088777">
                <a:moveTo>
                  <a:pt x="0" y="2802"/>
                </a:moveTo>
                <a:cubicBezTo>
                  <a:pt x="366117" y="-4342"/>
                  <a:pt x="732235" y="-11486"/>
                  <a:pt x="985838" y="167108"/>
                </a:cubicBezTo>
                <a:cubicBezTo>
                  <a:pt x="1239441" y="345702"/>
                  <a:pt x="1285875" y="896961"/>
                  <a:pt x="1521619" y="1074364"/>
                </a:cubicBezTo>
                <a:cubicBezTo>
                  <a:pt x="1757363" y="1251767"/>
                  <a:pt x="2087166" y="1249386"/>
                  <a:pt x="2400300" y="1231527"/>
                </a:cubicBezTo>
                <a:cubicBezTo>
                  <a:pt x="2713434" y="1213668"/>
                  <a:pt x="3057525" y="824333"/>
                  <a:pt x="3400425" y="967208"/>
                </a:cubicBezTo>
                <a:cubicBezTo>
                  <a:pt x="3743325" y="1110083"/>
                  <a:pt x="4100512" y="1599430"/>
                  <a:pt x="4457700" y="2088777"/>
                </a:cubicBezTo>
              </a:path>
            </a:pathLst>
          </a:custGeom>
          <a:ln w="38100">
            <a:solidFill>
              <a:schemeClr val="tx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AU" sz="1350"/>
          </a:p>
        </p:txBody>
      </p:sp>
      <p:sp>
        <p:nvSpPr>
          <p:cNvPr id="6" name="Oval 5">
            <a:extLst>
              <a:ext uri="{FF2B5EF4-FFF2-40B4-BE49-F238E27FC236}">
                <a16:creationId xmlns:a16="http://schemas.microsoft.com/office/drawing/2014/main" id="{47813E37-76B3-2D4B-B247-013BE540D94A}"/>
              </a:ext>
            </a:extLst>
          </p:cNvPr>
          <p:cNvSpPr/>
          <p:nvPr/>
        </p:nvSpPr>
        <p:spPr>
          <a:xfrm>
            <a:off x="3270051" y="2909292"/>
            <a:ext cx="81000" cy="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8" name="Oval 7">
            <a:extLst>
              <a:ext uri="{FF2B5EF4-FFF2-40B4-BE49-F238E27FC236}">
                <a16:creationId xmlns:a16="http://schemas.microsoft.com/office/drawing/2014/main" id="{CB748D88-4992-8F40-8E10-25664220A2A2}"/>
              </a:ext>
            </a:extLst>
          </p:cNvPr>
          <p:cNvSpPr/>
          <p:nvPr/>
        </p:nvSpPr>
        <p:spPr>
          <a:xfrm>
            <a:off x="5609630" y="4005858"/>
            <a:ext cx="81000" cy="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pic>
        <p:nvPicPr>
          <p:cNvPr id="9" name="Image" descr="Image">
            <a:extLst>
              <a:ext uri="{FF2B5EF4-FFF2-40B4-BE49-F238E27FC236}">
                <a16:creationId xmlns:a16="http://schemas.microsoft.com/office/drawing/2014/main" id="{8E538035-57CF-9144-99CB-8F03FC3A10CD}"/>
              </a:ext>
            </a:extLst>
          </p:cNvPr>
          <p:cNvPicPr>
            <a:picLocks noChangeAspect="1"/>
          </p:cNvPicPr>
          <p:nvPr/>
        </p:nvPicPr>
        <p:blipFill>
          <a:blip r:embed="rId3"/>
          <a:stretch>
            <a:fillRect/>
          </a:stretch>
        </p:blipFill>
        <p:spPr>
          <a:xfrm>
            <a:off x="3423047" y="2559704"/>
            <a:ext cx="304801" cy="476251"/>
          </a:xfrm>
          <a:prstGeom prst="rect">
            <a:avLst/>
          </a:prstGeom>
          <a:ln w="88900">
            <a:miter lim="400000"/>
          </a:ln>
        </p:spPr>
      </p:pic>
      <p:sp>
        <p:nvSpPr>
          <p:cNvPr id="12" name="TextBox 11">
            <a:extLst>
              <a:ext uri="{FF2B5EF4-FFF2-40B4-BE49-F238E27FC236}">
                <a16:creationId xmlns:a16="http://schemas.microsoft.com/office/drawing/2014/main" id="{B9E69232-AA08-8642-81D0-11D9B409AE4D}"/>
              </a:ext>
            </a:extLst>
          </p:cNvPr>
          <p:cNvSpPr txBox="1"/>
          <p:nvPr/>
        </p:nvSpPr>
        <p:spPr>
          <a:xfrm>
            <a:off x="1825912" y="3239916"/>
            <a:ext cx="753732" cy="300082"/>
          </a:xfrm>
          <a:prstGeom prst="rect">
            <a:avLst/>
          </a:prstGeom>
          <a:noFill/>
        </p:spPr>
        <p:txBody>
          <a:bodyPr wrap="none" rtlCol="0">
            <a:spAutoFit/>
          </a:bodyPr>
          <a:lstStyle/>
          <a:p>
            <a:r>
              <a:rPr lang="en-AU" sz="1350" dirty="0"/>
              <a:t>Security</a:t>
            </a:r>
          </a:p>
        </p:txBody>
      </p:sp>
      <p:sp>
        <p:nvSpPr>
          <p:cNvPr id="13" name="TextBox 12">
            <a:extLst>
              <a:ext uri="{FF2B5EF4-FFF2-40B4-BE49-F238E27FC236}">
                <a16:creationId xmlns:a16="http://schemas.microsoft.com/office/drawing/2014/main" id="{6BE56842-286A-794A-933A-ABE3CA5358B0}"/>
              </a:ext>
            </a:extLst>
          </p:cNvPr>
          <p:cNvSpPr txBox="1"/>
          <p:nvPr/>
        </p:nvSpPr>
        <p:spPr>
          <a:xfrm>
            <a:off x="3956769" y="4288354"/>
            <a:ext cx="1033040" cy="300082"/>
          </a:xfrm>
          <a:prstGeom prst="rect">
            <a:avLst/>
          </a:prstGeom>
          <a:noFill/>
        </p:spPr>
        <p:txBody>
          <a:bodyPr wrap="none" rtlCol="0">
            <a:spAutoFit/>
          </a:bodyPr>
          <a:lstStyle/>
          <a:p>
            <a:r>
              <a:rPr lang="en-AU" sz="1350" dirty="0"/>
              <a:t>Productivity</a:t>
            </a:r>
          </a:p>
        </p:txBody>
      </p:sp>
      <p:cxnSp>
        <p:nvCxnSpPr>
          <p:cNvPr id="14" name="Straight Arrow Connector 13">
            <a:extLst>
              <a:ext uri="{FF2B5EF4-FFF2-40B4-BE49-F238E27FC236}">
                <a16:creationId xmlns:a16="http://schemas.microsoft.com/office/drawing/2014/main" id="{72858EF4-8EC5-EE48-8716-AFE432FA85A9}"/>
              </a:ext>
            </a:extLst>
          </p:cNvPr>
          <p:cNvCxnSpPr>
            <a:cxnSpLocks/>
          </p:cNvCxnSpPr>
          <p:nvPr/>
        </p:nvCxnSpPr>
        <p:spPr>
          <a:xfrm>
            <a:off x="2530674" y="4339829"/>
            <a:ext cx="49077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Freeform 16">
            <a:extLst>
              <a:ext uri="{FF2B5EF4-FFF2-40B4-BE49-F238E27FC236}">
                <a16:creationId xmlns:a16="http://schemas.microsoft.com/office/drawing/2014/main" id="{F03824A4-DB0F-3441-9E7D-0E04CB8A3931}"/>
              </a:ext>
            </a:extLst>
          </p:cNvPr>
          <p:cNvSpPr/>
          <p:nvPr/>
        </p:nvSpPr>
        <p:spPr>
          <a:xfrm>
            <a:off x="2530673" y="1672755"/>
            <a:ext cx="4570192" cy="2667073"/>
          </a:xfrm>
          <a:custGeom>
            <a:avLst/>
            <a:gdLst>
              <a:gd name="connsiteX0" fmla="*/ 0 w 4457700"/>
              <a:gd name="connsiteY0" fmla="*/ 2802 h 2088777"/>
              <a:gd name="connsiteX1" fmla="*/ 985838 w 4457700"/>
              <a:gd name="connsiteY1" fmla="*/ 167108 h 2088777"/>
              <a:gd name="connsiteX2" fmla="*/ 1521619 w 4457700"/>
              <a:gd name="connsiteY2" fmla="*/ 1074364 h 2088777"/>
              <a:gd name="connsiteX3" fmla="*/ 2400300 w 4457700"/>
              <a:gd name="connsiteY3" fmla="*/ 1231527 h 2088777"/>
              <a:gd name="connsiteX4" fmla="*/ 3400425 w 4457700"/>
              <a:gd name="connsiteY4" fmla="*/ 967208 h 2088777"/>
              <a:gd name="connsiteX5" fmla="*/ 4457700 w 4457700"/>
              <a:gd name="connsiteY5" fmla="*/ 2088777 h 2088777"/>
              <a:gd name="connsiteX0" fmla="*/ 0 w 4457700"/>
              <a:gd name="connsiteY0" fmla="*/ 1231 h 2087206"/>
              <a:gd name="connsiteX1" fmla="*/ 985838 w 4457700"/>
              <a:gd name="connsiteY1" fmla="*/ 165537 h 2087206"/>
              <a:gd name="connsiteX2" fmla="*/ 1573878 w 4457700"/>
              <a:gd name="connsiteY2" fmla="*/ 909268 h 2087206"/>
              <a:gd name="connsiteX3" fmla="*/ 2400300 w 4457700"/>
              <a:gd name="connsiteY3" fmla="*/ 1229956 h 2087206"/>
              <a:gd name="connsiteX4" fmla="*/ 3400425 w 4457700"/>
              <a:gd name="connsiteY4" fmla="*/ 965637 h 2087206"/>
              <a:gd name="connsiteX5" fmla="*/ 4457700 w 4457700"/>
              <a:gd name="connsiteY5" fmla="*/ 2087206 h 2087206"/>
              <a:gd name="connsiteX0" fmla="*/ 0 w 4457700"/>
              <a:gd name="connsiteY0" fmla="*/ 1231 h 2087206"/>
              <a:gd name="connsiteX1" fmla="*/ 985838 w 4457700"/>
              <a:gd name="connsiteY1" fmla="*/ 165537 h 2087206"/>
              <a:gd name="connsiteX2" fmla="*/ 1573878 w 4457700"/>
              <a:gd name="connsiteY2" fmla="*/ 909268 h 2087206"/>
              <a:gd name="connsiteX3" fmla="*/ 2374171 w 4457700"/>
              <a:gd name="connsiteY3" fmla="*/ 1049660 h 2087206"/>
              <a:gd name="connsiteX4" fmla="*/ 3400425 w 4457700"/>
              <a:gd name="connsiteY4" fmla="*/ 965637 h 2087206"/>
              <a:gd name="connsiteX5" fmla="*/ 4457700 w 4457700"/>
              <a:gd name="connsiteY5" fmla="*/ 2087206 h 2087206"/>
              <a:gd name="connsiteX0" fmla="*/ 0 w 4457700"/>
              <a:gd name="connsiteY0" fmla="*/ 1231 h 2087206"/>
              <a:gd name="connsiteX1" fmla="*/ 985838 w 4457700"/>
              <a:gd name="connsiteY1" fmla="*/ 165537 h 2087206"/>
              <a:gd name="connsiteX2" fmla="*/ 1573878 w 4457700"/>
              <a:gd name="connsiteY2" fmla="*/ 909268 h 2087206"/>
              <a:gd name="connsiteX3" fmla="*/ 2374171 w 4457700"/>
              <a:gd name="connsiteY3" fmla="*/ 1049660 h 2087206"/>
              <a:gd name="connsiteX4" fmla="*/ 3311584 w 4457700"/>
              <a:gd name="connsiteY4" fmla="*/ 1108196 h 2087206"/>
              <a:gd name="connsiteX5" fmla="*/ 4457700 w 4457700"/>
              <a:gd name="connsiteY5" fmla="*/ 2087206 h 208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2087206">
                <a:moveTo>
                  <a:pt x="0" y="1231"/>
                </a:moveTo>
                <a:cubicBezTo>
                  <a:pt x="366117" y="-5913"/>
                  <a:pt x="723525" y="14198"/>
                  <a:pt x="985838" y="165537"/>
                </a:cubicBezTo>
                <a:cubicBezTo>
                  <a:pt x="1248151" y="316876"/>
                  <a:pt x="1342489" y="761914"/>
                  <a:pt x="1573878" y="909268"/>
                </a:cubicBezTo>
                <a:cubicBezTo>
                  <a:pt x="1805267" y="1056622"/>
                  <a:pt x="2084553" y="1016505"/>
                  <a:pt x="2374171" y="1049660"/>
                </a:cubicBezTo>
                <a:cubicBezTo>
                  <a:pt x="2663789" y="1082815"/>
                  <a:pt x="2968684" y="965321"/>
                  <a:pt x="3311584" y="1108196"/>
                </a:cubicBezTo>
                <a:cubicBezTo>
                  <a:pt x="3654484" y="1251071"/>
                  <a:pt x="4100512" y="1597859"/>
                  <a:pt x="4457700" y="2087206"/>
                </a:cubicBezTo>
              </a:path>
            </a:pathLst>
          </a:custGeom>
          <a:ln w="38100">
            <a:solidFill>
              <a:schemeClr val="tx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AU" sz="1350" dirty="0"/>
          </a:p>
        </p:txBody>
      </p:sp>
      <p:pic>
        <p:nvPicPr>
          <p:cNvPr id="18" name="Image" descr="Image">
            <a:extLst>
              <a:ext uri="{FF2B5EF4-FFF2-40B4-BE49-F238E27FC236}">
                <a16:creationId xmlns:a16="http://schemas.microsoft.com/office/drawing/2014/main" id="{1777247D-CB40-E944-8E8B-643D245A6C59}"/>
              </a:ext>
            </a:extLst>
          </p:cNvPr>
          <p:cNvPicPr>
            <a:picLocks noChangeAspect="1"/>
          </p:cNvPicPr>
          <p:nvPr/>
        </p:nvPicPr>
        <p:blipFill>
          <a:blip r:embed="rId4"/>
          <a:stretch>
            <a:fillRect/>
          </a:stretch>
        </p:blipFill>
        <p:spPr>
          <a:xfrm>
            <a:off x="4982901" y="2087083"/>
            <a:ext cx="667229" cy="945241"/>
          </a:xfrm>
          <a:prstGeom prst="rect">
            <a:avLst/>
          </a:prstGeom>
          <a:ln w="88900">
            <a:miter lim="400000"/>
          </a:ln>
        </p:spPr>
      </p:pic>
      <p:sp>
        <p:nvSpPr>
          <p:cNvPr id="19" name="Oval 18">
            <a:extLst>
              <a:ext uri="{FF2B5EF4-FFF2-40B4-BE49-F238E27FC236}">
                <a16:creationId xmlns:a16="http://schemas.microsoft.com/office/drawing/2014/main" id="{8E1150C8-8AF5-1F4C-9526-FEBC8443A814}"/>
              </a:ext>
            </a:extLst>
          </p:cNvPr>
          <p:cNvSpPr/>
          <p:nvPr/>
        </p:nvSpPr>
        <p:spPr>
          <a:xfrm>
            <a:off x="4929000" y="2984777"/>
            <a:ext cx="81000" cy="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20" name="TextBox 19">
            <a:extLst>
              <a:ext uri="{FF2B5EF4-FFF2-40B4-BE49-F238E27FC236}">
                <a16:creationId xmlns:a16="http://schemas.microsoft.com/office/drawing/2014/main" id="{8BCD6CE8-5AF9-CE43-A03D-5E00DD08E0F0}"/>
              </a:ext>
            </a:extLst>
          </p:cNvPr>
          <p:cNvSpPr txBox="1"/>
          <p:nvPr/>
        </p:nvSpPr>
        <p:spPr>
          <a:xfrm>
            <a:off x="4508349" y="1359961"/>
            <a:ext cx="3389903" cy="507831"/>
          </a:xfrm>
          <a:prstGeom prst="rect">
            <a:avLst/>
          </a:prstGeom>
          <a:noFill/>
        </p:spPr>
        <p:txBody>
          <a:bodyPr wrap="none" rtlCol="0">
            <a:spAutoFit/>
          </a:bodyPr>
          <a:lstStyle/>
          <a:p>
            <a:pPr algn="ctr"/>
            <a:r>
              <a:rPr lang="en-AU" sz="1350" dirty="0"/>
              <a:t>Better expressing and enforcing design</a:t>
            </a:r>
          </a:p>
          <a:p>
            <a:pPr algn="ctr"/>
            <a:r>
              <a:rPr lang="en-AU" sz="1350" dirty="0"/>
              <a:t>could fundamentally shift the trade-off curve.</a:t>
            </a:r>
          </a:p>
        </p:txBody>
      </p:sp>
      <p:sp>
        <p:nvSpPr>
          <p:cNvPr id="25" name="Oval 24">
            <a:extLst>
              <a:ext uri="{FF2B5EF4-FFF2-40B4-BE49-F238E27FC236}">
                <a16:creationId xmlns:a16="http://schemas.microsoft.com/office/drawing/2014/main" id="{52EF6CB4-809A-6348-A324-C35D9D93CB6B}"/>
              </a:ext>
            </a:extLst>
          </p:cNvPr>
          <p:cNvSpPr/>
          <p:nvPr/>
        </p:nvSpPr>
        <p:spPr>
          <a:xfrm>
            <a:off x="4309151" y="3671887"/>
            <a:ext cx="81000" cy="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3" name="Footer Placeholder 2">
            <a:extLst>
              <a:ext uri="{FF2B5EF4-FFF2-40B4-BE49-F238E27FC236}">
                <a16:creationId xmlns:a16="http://schemas.microsoft.com/office/drawing/2014/main" id="{EEB9839A-27FE-405C-E3D4-AB903C3AF6B1}"/>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pic>
        <p:nvPicPr>
          <p:cNvPr id="10" name="Image" descr="Image">
            <a:extLst>
              <a:ext uri="{FF2B5EF4-FFF2-40B4-BE49-F238E27FC236}">
                <a16:creationId xmlns:a16="http://schemas.microsoft.com/office/drawing/2014/main" id="{DF3A2969-6F49-959E-7945-A9CB7111F8CD}"/>
              </a:ext>
            </a:extLst>
          </p:cNvPr>
          <p:cNvPicPr>
            <a:picLocks noChangeAspect="1"/>
          </p:cNvPicPr>
          <p:nvPr/>
        </p:nvPicPr>
        <p:blipFill>
          <a:blip r:embed="rId5"/>
          <a:stretch>
            <a:fillRect/>
          </a:stretch>
        </p:blipFill>
        <p:spPr>
          <a:xfrm>
            <a:off x="3968549" y="2979052"/>
            <a:ext cx="342901" cy="622301"/>
          </a:xfrm>
          <a:prstGeom prst="rect">
            <a:avLst/>
          </a:prstGeom>
          <a:ln w="88900">
            <a:miter lim="400000"/>
          </a:ln>
        </p:spPr>
      </p:pic>
      <p:pic>
        <p:nvPicPr>
          <p:cNvPr id="11" name="Image" descr="Image">
            <a:extLst>
              <a:ext uri="{FF2B5EF4-FFF2-40B4-BE49-F238E27FC236}">
                <a16:creationId xmlns:a16="http://schemas.microsoft.com/office/drawing/2014/main" id="{1BBE581E-B484-2388-1712-06004E4391BD}"/>
              </a:ext>
            </a:extLst>
          </p:cNvPr>
          <p:cNvPicPr>
            <a:picLocks noChangeAspect="1"/>
          </p:cNvPicPr>
          <p:nvPr/>
        </p:nvPicPr>
        <p:blipFill>
          <a:blip r:embed="rId6"/>
          <a:stretch>
            <a:fillRect/>
          </a:stretch>
        </p:blipFill>
        <p:spPr>
          <a:xfrm>
            <a:off x="5740073" y="3649493"/>
            <a:ext cx="698501" cy="469901"/>
          </a:xfrm>
          <a:prstGeom prst="rect">
            <a:avLst/>
          </a:prstGeom>
          <a:ln w="88900">
            <a:miter lim="400000"/>
          </a:ln>
        </p:spPr>
      </p:pic>
    </p:spTree>
    <p:extLst>
      <p:ext uri="{BB962C8B-B14F-4D97-AF65-F5344CB8AC3E}">
        <p14:creationId xmlns:p14="http://schemas.microsoft.com/office/powerpoint/2010/main" val="30533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67CE73-08ED-CB4B-9F08-6E0B071F8E1F}"/>
              </a:ext>
            </a:extLst>
          </p:cNvPr>
          <p:cNvSpPr>
            <a:spLocks noGrp="1"/>
          </p:cNvSpPr>
          <p:nvPr>
            <p:ph idx="1"/>
          </p:nvPr>
        </p:nvSpPr>
        <p:spPr/>
        <p:txBody>
          <a:bodyPr/>
          <a:lstStyle/>
          <a:p>
            <a:r>
              <a:rPr lang="en-AU" dirty="0"/>
              <a:t>Design goals</a:t>
            </a:r>
          </a:p>
          <a:p>
            <a:pPr lvl="1"/>
            <a:r>
              <a:rPr lang="en-AU" dirty="0"/>
              <a:t>Sound, modern language design</a:t>
            </a:r>
          </a:p>
          <a:p>
            <a:pPr lvl="2"/>
            <a:r>
              <a:rPr lang="en-AU" dirty="0"/>
              <a:t>Type- and memory- safe, mostly functional, advanced module system</a:t>
            </a:r>
          </a:p>
          <a:p>
            <a:pPr lvl="1"/>
            <a:r>
              <a:rPr lang="en-AU" dirty="0"/>
              <a:t>Incorporate usability principles</a:t>
            </a:r>
          </a:p>
          <a:p>
            <a:pPr lvl="1"/>
            <a:r>
              <a:rPr lang="en-AU" dirty="0"/>
              <a:t>Security mechanisms built in</a:t>
            </a:r>
          </a:p>
        </p:txBody>
      </p:sp>
      <p:sp>
        <p:nvSpPr>
          <p:cNvPr id="2" name="Text Placeholder 1">
            <a:extLst>
              <a:ext uri="{FF2B5EF4-FFF2-40B4-BE49-F238E27FC236}">
                <a16:creationId xmlns:a16="http://schemas.microsoft.com/office/drawing/2014/main" id="{7C2BCB13-E84B-3EF6-FE39-136CD285A063}"/>
              </a:ext>
            </a:extLst>
          </p:cNvPr>
          <p:cNvSpPr>
            <a:spLocks noGrp="1"/>
          </p:cNvSpPr>
          <p:nvPr>
            <p:ph type="body" sz="quarter" idx="13"/>
          </p:nvPr>
        </p:nvSpPr>
        <p:spPr/>
        <p:txBody>
          <a:bodyPr/>
          <a:lstStyle/>
          <a:p>
            <a:r>
              <a:rPr lang="en-AU" dirty="0"/>
              <a:t>The Wyvern Programming Language</a:t>
            </a:r>
          </a:p>
        </p:txBody>
      </p:sp>
      <p:pic>
        <p:nvPicPr>
          <p:cNvPr id="7" name="Image" descr="Image">
            <a:extLst>
              <a:ext uri="{FF2B5EF4-FFF2-40B4-BE49-F238E27FC236}">
                <a16:creationId xmlns:a16="http://schemas.microsoft.com/office/drawing/2014/main" id="{D058DB04-A832-AD4C-AC34-79B4057F2A02}"/>
              </a:ext>
            </a:extLst>
          </p:cNvPr>
          <p:cNvPicPr>
            <a:picLocks noChangeAspect="1"/>
          </p:cNvPicPr>
          <p:nvPr/>
        </p:nvPicPr>
        <p:blipFill>
          <a:blip r:embed="rId2"/>
          <a:stretch>
            <a:fillRect/>
          </a:stretch>
        </p:blipFill>
        <p:spPr>
          <a:xfrm>
            <a:off x="7038976" y="1135972"/>
            <a:ext cx="1652226" cy="2340653"/>
          </a:xfrm>
          <a:prstGeom prst="rect">
            <a:avLst/>
          </a:prstGeom>
          <a:ln w="88900">
            <a:miter lim="400000"/>
          </a:ln>
        </p:spPr>
      </p:pic>
      <p:sp>
        <p:nvSpPr>
          <p:cNvPr id="6" name="Footer Placeholder 5">
            <a:extLst>
              <a:ext uri="{FF2B5EF4-FFF2-40B4-BE49-F238E27FC236}">
                <a16:creationId xmlns:a16="http://schemas.microsoft.com/office/drawing/2014/main" id="{978E01C4-6FD2-D19A-647E-A4E99140BFD0}"/>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18886886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B72740-48D1-E742-871C-AEA0538F1846}"/>
              </a:ext>
            </a:extLst>
          </p:cNvPr>
          <p:cNvSpPr>
            <a:spLocks noGrp="1"/>
          </p:cNvSpPr>
          <p:nvPr>
            <p:ph idx="1"/>
          </p:nvPr>
        </p:nvSpPr>
        <p:spPr/>
        <p:txBody>
          <a:bodyPr/>
          <a:lstStyle/>
          <a:p>
            <a:endParaRPr lang="en-AU" dirty="0"/>
          </a:p>
          <a:p>
            <a:endParaRPr lang="en-AU" dirty="0"/>
          </a:p>
          <a:p>
            <a:pPr marL="0" indent="0">
              <a:buNone/>
            </a:pPr>
            <a:r>
              <a:rPr lang="en-AU" dirty="0">
                <a:latin typeface="Consolas" panose="020B0609020204030204" pitchFamily="49" charset="0"/>
                <a:cs typeface="Consolas" panose="020B0609020204030204" pitchFamily="49" charset="0"/>
              </a:rPr>
              <a:t>require </a:t>
            </a:r>
            <a:r>
              <a:rPr lang="en-AU" dirty="0" err="1">
                <a:latin typeface="Consolas" panose="020B0609020204030204" pitchFamily="49" charset="0"/>
                <a:cs typeface="Consolas" panose="020B0609020204030204" pitchFamily="49" charset="0"/>
              </a:rPr>
              <a:t>stdout</a:t>
            </a:r>
            <a:endParaRPr lang="en-AU" dirty="0">
              <a:latin typeface="Consolas" panose="020B0609020204030204" pitchFamily="49" charset="0"/>
              <a:cs typeface="Consolas" panose="020B0609020204030204" pitchFamily="49" charset="0"/>
            </a:endParaRPr>
          </a:p>
          <a:p>
            <a:pPr marL="0" indent="0">
              <a:buNone/>
            </a:pPr>
            <a:r>
              <a:rPr lang="en-AU" dirty="0" err="1">
                <a:latin typeface="Consolas" panose="020B0609020204030204" pitchFamily="49" charset="0"/>
                <a:cs typeface="Consolas" panose="020B0609020204030204" pitchFamily="49" charset="0"/>
              </a:rPr>
              <a:t>stdout.print</a:t>
            </a:r>
            <a:r>
              <a:rPr lang="en-AU" dirty="0">
                <a:latin typeface="Consolas" panose="020B0609020204030204" pitchFamily="49" charset="0"/>
                <a:cs typeface="Consolas" panose="020B0609020204030204" pitchFamily="49" charset="0"/>
              </a:rPr>
              <a:t>(“Hello, world!\n”)</a:t>
            </a:r>
          </a:p>
        </p:txBody>
      </p:sp>
      <p:sp>
        <p:nvSpPr>
          <p:cNvPr id="5" name="Text Placeholder 4">
            <a:extLst>
              <a:ext uri="{FF2B5EF4-FFF2-40B4-BE49-F238E27FC236}">
                <a16:creationId xmlns:a16="http://schemas.microsoft.com/office/drawing/2014/main" id="{9125F46B-8B98-0ED2-028A-EF3A248573BA}"/>
              </a:ext>
            </a:extLst>
          </p:cNvPr>
          <p:cNvSpPr>
            <a:spLocks noGrp="1"/>
          </p:cNvSpPr>
          <p:nvPr>
            <p:ph type="body" sz="quarter" idx="13"/>
          </p:nvPr>
        </p:nvSpPr>
        <p:spPr/>
        <p:txBody>
          <a:bodyPr/>
          <a:lstStyle/>
          <a:p>
            <a:r>
              <a:rPr lang="en-AU" dirty="0"/>
              <a:t>Hello, world!</a:t>
            </a:r>
          </a:p>
        </p:txBody>
      </p:sp>
      <p:sp>
        <p:nvSpPr>
          <p:cNvPr id="2" name="Footer Placeholder 1">
            <a:extLst>
              <a:ext uri="{FF2B5EF4-FFF2-40B4-BE49-F238E27FC236}">
                <a16:creationId xmlns:a16="http://schemas.microsoft.com/office/drawing/2014/main" id="{020780DC-ABB4-83A9-E75F-336B98347D00}"/>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65849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1B1E56-3215-2BEA-9373-0EE5A67C564F}"/>
              </a:ext>
            </a:extLst>
          </p:cNvPr>
          <p:cNvSpPr>
            <a:spLocks noGrp="1"/>
          </p:cNvSpPr>
          <p:nvPr>
            <p:ph idx="1"/>
          </p:nvPr>
        </p:nvSpPr>
        <p:spPr/>
        <p:txBody>
          <a:bodyPr/>
          <a:lstStyle/>
          <a:p>
            <a:endParaRPr lang="en-AU"/>
          </a:p>
        </p:txBody>
      </p:sp>
      <p:sp>
        <p:nvSpPr>
          <p:cNvPr id="6" name="Text Placeholder 5">
            <a:extLst>
              <a:ext uri="{FF2B5EF4-FFF2-40B4-BE49-F238E27FC236}">
                <a16:creationId xmlns:a16="http://schemas.microsoft.com/office/drawing/2014/main" id="{BA933326-83D8-B87E-4F5D-173E0679C2F6}"/>
              </a:ext>
            </a:extLst>
          </p:cNvPr>
          <p:cNvSpPr>
            <a:spLocks noGrp="1"/>
          </p:cNvSpPr>
          <p:nvPr>
            <p:ph type="body" sz="quarter" idx="13"/>
          </p:nvPr>
        </p:nvSpPr>
        <p:spPr/>
        <p:txBody>
          <a:bodyPr/>
          <a:lstStyle/>
          <a:p>
            <a:r>
              <a:rPr lang="en-AU" dirty="0"/>
              <a:t>SQL Command Injection</a:t>
            </a:r>
          </a:p>
        </p:txBody>
      </p:sp>
      <p:pic>
        <p:nvPicPr>
          <p:cNvPr id="4" name="Image" descr="Image">
            <a:extLst>
              <a:ext uri="{FF2B5EF4-FFF2-40B4-BE49-F238E27FC236}">
                <a16:creationId xmlns:a16="http://schemas.microsoft.com/office/drawing/2014/main" id="{F029B30E-A161-CB49-AEAA-472087DDD0A4}"/>
              </a:ext>
            </a:extLst>
          </p:cNvPr>
          <p:cNvPicPr>
            <a:picLocks noChangeAspect="1"/>
          </p:cNvPicPr>
          <p:nvPr/>
        </p:nvPicPr>
        <p:blipFill>
          <a:blip r:embed="rId2"/>
          <a:stretch>
            <a:fillRect/>
          </a:stretch>
        </p:blipFill>
        <p:spPr>
          <a:xfrm>
            <a:off x="1294185" y="1564939"/>
            <a:ext cx="6555630" cy="2013623"/>
          </a:xfrm>
          <a:prstGeom prst="rect">
            <a:avLst/>
          </a:prstGeom>
          <a:ln w="88900">
            <a:miter lim="400000"/>
          </a:ln>
        </p:spPr>
      </p:pic>
      <p:sp>
        <p:nvSpPr>
          <p:cNvPr id="3" name="Footer Placeholder 2">
            <a:extLst>
              <a:ext uri="{FF2B5EF4-FFF2-40B4-BE49-F238E27FC236}">
                <a16:creationId xmlns:a16="http://schemas.microsoft.com/office/drawing/2014/main" id="{AADD2D86-AFF8-3A1A-3A80-22F1627B8FA6}"/>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35739465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71F1B1-BE92-A94A-9DCF-1B192464435F}"/>
              </a:ext>
            </a:extLst>
          </p:cNvPr>
          <p:cNvSpPr>
            <a:spLocks noGrp="1"/>
          </p:cNvSpPr>
          <p:nvPr>
            <p:ph idx="1"/>
          </p:nvPr>
        </p:nvSpPr>
        <p:spPr/>
        <p:txBody>
          <a:bodyPr>
            <a:normAutofit/>
          </a:bodyPr>
          <a:lstStyle/>
          <a:p>
            <a:pPr marL="0" indent="0">
              <a:buNone/>
            </a:pPr>
            <a:r>
              <a:rPr lang="en-AU" sz="1500" dirty="0" err="1">
                <a:latin typeface="Consolas" panose="020B0609020204030204" pitchFamily="49" charset="0"/>
                <a:cs typeface="Consolas" panose="020B0609020204030204" pitchFamily="49" charset="0"/>
              </a:rPr>
              <a:t>PreparedStatement</a:t>
            </a:r>
            <a:r>
              <a:rPr lang="en-AU" sz="1500" dirty="0">
                <a:latin typeface="Consolas" panose="020B0609020204030204" pitchFamily="49" charset="0"/>
                <a:cs typeface="Consolas" panose="020B0609020204030204" pitchFamily="49" charset="0"/>
              </a:rPr>
              <a:t> s = </a:t>
            </a:r>
            <a:r>
              <a:rPr lang="en-AU" sz="1500" dirty="0" err="1">
                <a:latin typeface="Consolas" panose="020B0609020204030204" pitchFamily="49" charset="0"/>
                <a:cs typeface="Consolas" panose="020B0609020204030204" pitchFamily="49" charset="0"/>
              </a:rPr>
              <a:t>connection.prepareStatement</a:t>
            </a:r>
            <a:r>
              <a:rPr lang="en-AU" sz="1500" dirty="0">
                <a:latin typeface="Consolas" panose="020B0609020204030204" pitchFamily="49" charset="0"/>
                <a:cs typeface="Consolas" panose="020B0609020204030204" pitchFamily="49" charset="0"/>
              </a:rPr>
              <a:t>(</a:t>
            </a:r>
          </a:p>
          <a:p>
            <a:pPr marL="0" indent="0">
              <a:buNone/>
            </a:pPr>
            <a:r>
              <a:rPr lang="en-AU" sz="1500" dirty="0">
                <a:latin typeface="Consolas" panose="020B0609020204030204" pitchFamily="49" charset="0"/>
                <a:cs typeface="Consolas" panose="020B0609020204030204" pitchFamily="49" charset="0"/>
              </a:rPr>
              <a:t>	“SELECT * FROM Students WHERE name = ?;”);</a:t>
            </a:r>
          </a:p>
          <a:p>
            <a:pPr marL="0" indent="0">
              <a:buNone/>
            </a:pPr>
            <a:r>
              <a:rPr lang="en-AU" sz="1500" dirty="0" err="1">
                <a:latin typeface="Consolas" panose="020B0609020204030204" pitchFamily="49" charset="0"/>
                <a:cs typeface="Consolas" panose="020B0609020204030204" pitchFamily="49" charset="0"/>
              </a:rPr>
              <a:t>s.setString</a:t>
            </a:r>
            <a:r>
              <a:rPr lang="en-AU" sz="1500" dirty="0">
                <a:latin typeface="Consolas" panose="020B0609020204030204" pitchFamily="49" charset="0"/>
                <a:cs typeface="Consolas" panose="020B0609020204030204" pitchFamily="49" charset="0"/>
              </a:rPr>
              <a:t>(1, </a:t>
            </a:r>
            <a:r>
              <a:rPr lang="en-AU" sz="1500" dirty="0" err="1">
                <a:latin typeface="Consolas" panose="020B0609020204030204" pitchFamily="49" charset="0"/>
                <a:cs typeface="Consolas" panose="020B0609020204030204" pitchFamily="49" charset="0"/>
              </a:rPr>
              <a:t>userName</a:t>
            </a:r>
            <a:r>
              <a:rPr lang="en-AU" sz="1500" dirty="0">
                <a:latin typeface="Consolas" panose="020B0609020204030204" pitchFamily="49" charset="0"/>
                <a:cs typeface="Consolas" panose="020B0609020204030204" pitchFamily="49" charset="0"/>
              </a:rPr>
              <a:t>);</a:t>
            </a:r>
          </a:p>
          <a:p>
            <a:pPr marL="0" indent="0">
              <a:buNone/>
            </a:pPr>
            <a:r>
              <a:rPr lang="en-AU" sz="1500" dirty="0" err="1">
                <a:latin typeface="Consolas" panose="020B0609020204030204" pitchFamily="49" charset="0"/>
                <a:cs typeface="Consolas" panose="020B0609020204030204" pitchFamily="49" charset="0"/>
              </a:rPr>
              <a:t>s.executeQuery</a:t>
            </a:r>
            <a:r>
              <a:rPr lang="en-AU" sz="1500" dirty="0">
                <a:latin typeface="Consolas" panose="020B0609020204030204" pitchFamily="49" charset="0"/>
                <a:cs typeface="Consolas" panose="020B0609020204030204" pitchFamily="49" charset="0"/>
              </a:rPr>
              <a:t>();</a:t>
            </a:r>
          </a:p>
          <a:p>
            <a:pPr marL="0" indent="0">
              <a:buNone/>
            </a:pPr>
            <a:endParaRPr lang="en-AU" sz="1500" dirty="0">
              <a:cs typeface="Consolas" panose="020B0609020204030204" pitchFamily="49" charset="0"/>
            </a:endParaRPr>
          </a:p>
          <a:p>
            <a:pPr marL="0" indent="0">
              <a:buNone/>
            </a:pPr>
            <a:endParaRPr lang="en-AU" sz="1500" dirty="0">
              <a:cs typeface="Consolas" panose="020B0609020204030204" pitchFamily="49" charset="0"/>
            </a:endParaRPr>
          </a:p>
          <a:p>
            <a:pPr marL="0" indent="0">
              <a:buNone/>
            </a:pPr>
            <a:r>
              <a:rPr lang="en-AU" sz="1500" dirty="0">
                <a:cs typeface="Consolas" panose="020B0609020204030204" pitchFamily="49" charset="0"/>
              </a:rPr>
              <a:t>Evaluation:</a:t>
            </a:r>
          </a:p>
          <a:p>
            <a:r>
              <a:rPr lang="en-AU" sz="1500" dirty="0">
                <a:cs typeface="Consolas" panose="020B0609020204030204" pitchFamily="49" charset="0"/>
              </a:rPr>
              <a:t>Usability: unnatural, verbose</a:t>
            </a:r>
          </a:p>
          <a:p>
            <a:r>
              <a:rPr lang="en-AU" sz="1500" dirty="0">
                <a:cs typeface="Consolas" panose="020B0609020204030204" pitchFamily="49" charset="0"/>
              </a:rPr>
              <a:t>Design: string manipulation captures domain poorly</a:t>
            </a:r>
          </a:p>
          <a:p>
            <a:r>
              <a:rPr lang="en-AU" sz="1500" dirty="0">
                <a:cs typeface="Consolas" panose="020B0609020204030204" pitchFamily="49" charset="0"/>
              </a:rPr>
              <a:t>Language semantics: largely lost – just strings</a:t>
            </a:r>
          </a:p>
          <a:p>
            <a:pPr lvl="1"/>
            <a:r>
              <a:rPr lang="en-AU" sz="1200" dirty="0">
                <a:cs typeface="Consolas" panose="020B0609020204030204" pitchFamily="49" charset="0"/>
              </a:rPr>
              <a:t>No type checking, IDE services, …</a:t>
            </a:r>
          </a:p>
        </p:txBody>
      </p:sp>
      <p:sp>
        <p:nvSpPr>
          <p:cNvPr id="8" name="Text Placeholder 7">
            <a:extLst>
              <a:ext uri="{FF2B5EF4-FFF2-40B4-BE49-F238E27FC236}">
                <a16:creationId xmlns:a16="http://schemas.microsoft.com/office/drawing/2014/main" id="{891F25C6-A074-6EF7-D270-234B3741CDF7}"/>
              </a:ext>
            </a:extLst>
          </p:cNvPr>
          <p:cNvSpPr>
            <a:spLocks noGrp="1"/>
          </p:cNvSpPr>
          <p:nvPr>
            <p:ph type="body" sz="quarter" idx="13"/>
          </p:nvPr>
        </p:nvSpPr>
        <p:spPr/>
        <p:txBody>
          <a:bodyPr/>
          <a:lstStyle/>
          <a:p>
            <a:r>
              <a:rPr lang="en-AU" dirty="0"/>
              <a:t>SQL Injection: a Solved Problem?</a:t>
            </a:r>
          </a:p>
        </p:txBody>
      </p:sp>
      <p:sp>
        <p:nvSpPr>
          <p:cNvPr id="4" name="Rounded Rectangular Callout 3">
            <a:extLst>
              <a:ext uri="{FF2B5EF4-FFF2-40B4-BE49-F238E27FC236}">
                <a16:creationId xmlns:a16="http://schemas.microsoft.com/office/drawing/2014/main" id="{BC192FF5-22B8-D04F-A7A4-7748EA4880C9}"/>
              </a:ext>
            </a:extLst>
          </p:cNvPr>
          <p:cNvSpPr/>
          <p:nvPr/>
        </p:nvSpPr>
        <p:spPr>
          <a:xfrm>
            <a:off x="3443585" y="1842492"/>
            <a:ext cx="980480" cy="433983"/>
          </a:xfrm>
          <a:prstGeom prst="wedgeRoundRectCallout">
            <a:avLst>
              <a:gd name="adj1" fmla="val -104986"/>
              <a:gd name="adj2" fmla="val -7453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t>Fill the hole securely</a:t>
            </a:r>
          </a:p>
        </p:txBody>
      </p:sp>
      <p:sp>
        <p:nvSpPr>
          <p:cNvPr id="5" name="Rounded Rectangular Callout 4">
            <a:extLst>
              <a:ext uri="{FF2B5EF4-FFF2-40B4-BE49-F238E27FC236}">
                <a16:creationId xmlns:a16="http://schemas.microsoft.com/office/drawing/2014/main" id="{67742586-3523-9849-9340-E3E203A4597D}"/>
              </a:ext>
            </a:extLst>
          </p:cNvPr>
          <p:cNvSpPr/>
          <p:nvPr/>
        </p:nvSpPr>
        <p:spPr>
          <a:xfrm>
            <a:off x="6493966" y="1292466"/>
            <a:ext cx="1868984" cy="433983"/>
          </a:xfrm>
          <a:prstGeom prst="wedgeRoundRectCallout">
            <a:avLst>
              <a:gd name="adj1" fmla="val -104986"/>
              <a:gd name="adj2" fmla="val -7453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t>Prepare a statement with a hole</a:t>
            </a:r>
          </a:p>
        </p:txBody>
      </p:sp>
      <p:pic>
        <p:nvPicPr>
          <p:cNvPr id="6" name="d8151fcef6c8600dc785cfc64289a2423d785225.jpg" descr="d8151fcef6c8600dc785cfc64289a2423d785225.jpg">
            <a:extLst>
              <a:ext uri="{FF2B5EF4-FFF2-40B4-BE49-F238E27FC236}">
                <a16:creationId xmlns:a16="http://schemas.microsoft.com/office/drawing/2014/main" id="{AD16145A-B94B-234E-9373-5E3FF64521E9}"/>
              </a:ext>
            </a:extLst>
          </p:cNvPr>
          <p:cNvPicPr>
            <a:picLocks noChangeAspect="1"/>
          </p:cNvPicPr>
          <p:nvPr/>
        </p:nvPicPr>
        <p:blipFill>
          <a:blip r:embed="rId2"/>
          <a:srcRect l="900" t="2150" r="33395" b="43889"/>
          <a:stretch>
            <a:fillRect/>
          </a:stretch>
        </p:blipFill>
        <p:spPr>
          <a:xfrm>
            <a:off x="0" y="3336767"/>
            <a:ext cx="438989" cy="280223"/>
          </a:xfrm>
          <a:prstGeom prst="rect">
            <a:avLst/>
          </a:prstGeom>
          <a:ln w="88900">
            <a:miter lim="400000"/>
          </a:ln>
        </p:spPr>
      </p:pic>
      <p:pic>
        <p:nvPicPr>
          <p:cNvPr id="7" name="hero-clipart-super-hero-b-w-hi.png" descr="hero-clipart-super-hero-b-w-hi.png">
            <a:extLst>
              <a:ext uri="{FF2B5EF4-FFF2-40B4-BE49-F238E27FC236}">
                <a16:creationId xmlns:a16="http://schemas.microsoft.com/office/drawing/2014/main" id="{8411D57E-1D98-B747-B52B-34DE3A8F7531}"/>
              </a:ext>
            </a:extLst>
          </p:cNvPr>
          <p:cNvPicPr>
            <a:picLocks noChangeAspect="1"/>
          </p:cNvPicPr>
          <p:nvPr/>
        </p:nvPicPr>
        <p:blipFill>
          <a:blip r:embed="rId3"/>
          <a:stretch>
            <a:fillRect/>
          </a:stretch>
        </p:blipFill>
        <p:spPr>
          <a:xfrm>
            <a:off x="1" y="2977354"/>
            <a:ext cx="508496" cy="338150"/>
          </a:xfrm>
          <a:prstGeom prst="rect">
            <a:avLst/>
          </a:prstGeom>
          <a:ln w="88900">
            <a:miter lim="400000"/>
          </a:ln>
        </p:spPr>
      </p:pic>
      <p:sp>
        <p:nvSpPr>
          <p:cNvPr id="9" name="Dingbat X">
            <a:extLst>
              <a:ext uri="{FF2B5EF4-FFF2-40B4-BE49-F238E27FC236}">
                <a16:creationId xmlns:a16="http://schemas.microsoft.com/office/drawing/2014/main" id="{C06A2349-8115-AD42-B5DD-3481EEF8F451}"/>
              </a:ext>
            </a:extLst>
          </p:cNvPr>
          <p:cNvSpPr/>
          <p:nvPr/>
        </p:nvSpPr>
        <p:spPr>
          <a:xfrm>
            <a:off x="102859" y="2947831"/>
            <a:ext cx="336130" cy="397193"/>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0000"/>
          </a:solidFill>
          <a:ln w="12700">
            <a:miter lim="400000"/>
          </a:ln>
          <a:effectLst>
            <a:outerShdw blurRad="63500" dir="16200000" rotWithShape="0">
              <a:srgbClr val="000000">
                <a:alpha val="50000"/>
              </a:srgbClr>
            </a:outerShdw>
          </a:effectLst>
        </p:spPr>
        <p:txBody>
          <a:bodyPr lIns="38100" tIns="38100" rIns="38100" bIns="38100" anchor="ctr"/>
          <a:lstStyle/>
          <a:p>
            <a:pPr>
              <a:defRPr sz="2000">
                <a:effectLst>
                  <a:outerShdw blurRad="63500" dist="25400" dir="2700000" rotWithShape="0">
                    <a:srgbClr val="000000">
                      <a:alpha val="70000"/>
                    </a:srgbClr>
                  </a:outerShdw>
                </a:effectLst>
              </a:defRPr>
            </a:pPr>
            <a:endParaRPr sz="150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EE7190C-AAC6-2348-968B-7640DF86BEB6}"/>
                  </a:ext>
                </a:extLst>
              </p:cNvPr>
              <p:cNvSpPr txBox="1"/>
              <p:nvPr/>
            </p:nvSpPr>
            <p:spPr>
              <a:xfrm>
                <a:off x="7764" y="3509945"/>
                <a:ext cx="476605" cy="5539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3000" i="1">
                          <a:latin typeface="Cambria Math" panose="02040503050406030204" pitchFamily="18" charset="0"/>
                          <a:ea typeface="Cambria Math" panose="02040503050406030204" pitchFamily="18" charset="0"/>
                        </a:rPr>
                        <m:t>𝜆</m:t>
                      </m:r>
                    </m:oMath>
                  </m:oMathPara>
                </a14:m>
                <a:endParaRPr lang="en-AU" sz="3000" dirty="0"/>
              </a:p>
            </p:txBody>
          </p:sp>
        </mc:Choice>
        <mc:Fallback xmlns="">
          <p:sp>
            <p:nvSpPr>
              <p:cNvPr id="12" name="TextBox 11">
                <a:extLst>
                  <a:ext uri="{FF2B5EF4-FFF2-40B4-BE49-F238E27FC236}">
                    <a16:creationId xmlns:a16="http://schemas.microsoft.com/office/drawing/2014/main" id="{CEE7190C-AAC6-2348-968B-7640DF86BEB6}"/>
                  </a:ext>
                </a:extLst>
              </p:cNvPr>
              <p:cNvSpPr txBox="1">
                <a:spLocks noRot="1" noChangeAspect="1" noMove="1" noResize="1" noEditPoints="1" noAdjustHandles="1" noChangeArrowheads="1" noChangeShapeType="1" noTextEdit="1"/>
              </p:cNvSpPr>
              <p:nvPr/>
            </p:nvSpPr>
            <p:spPr>
              <a:xfrm>
                <a:off x="7764" y="3509945"/>
                <a:ext cx="476605" cy="553998"/>
              </a:xfrm>
              <a:prstGeom prst="rect">
                <a:avLst/>
              </a:prstGeom>
              <a:blipFill>
                <a:blip r:embed="rId4"/>
                <a:stretch>
                  <a:fillRect/>
                </a:stretch>
              </a:blipFill>
            </p:spPr>
            <p:txBody>
              <a:bodyPr/>
              <a:lstStyle/>
              <a:p>
                <a:r>
                  <a:rPr lang="en-AU">
                    <a:noFill/>
                  </a:rPr>
                  <a:t> </a:t>
                </a:r>
              </a:p>
            </p:txBody>
          </p:sp>
        </mc:Fallback>
      </mc:AlternateContent>
      <p:sp>
        <p:nvSpPr>
          <p:cNvPr id="13" name="Dingbat X">
            <a:extLst>
              <a:ext uri="{FF2B5EF4-FFF2-40B4-BE49-F238E27FC236}">
                <a16:creationId xmlns:a16="http://schemas.microsoft.com/office/drawing/2014/main" id="{E8155908-8F66-2840-A4AD-89013DB7D024}"/>
              </a:ext>
            </a:extLst>
          </p:cNvPr>
          <p:cNvSpPr/>
          <p:nvPr/>
        </p:nvSpPr>
        <p:spPr>
          <a:xfrm>
            <a:off x="86183" y="3283349"/>
            <a:ext cx="336130" cy="397193"/>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0000"/>
          </a:solidFill>
          <a:ln w="12700">
            <a:miter lim="400000"/>
          </a:ln>
          <a:effectLst>
            <a:outerShdw blurRad="63500" dir="16200000" rotWithShape="0">
              <a:srgbClr val="000000">
                <a:alpha val="50000"/>
              </a:srgbClr>
            </a:outerShdw>
          </a:effectLst>
        </p:spPr>
        <p:txBody>
          <a:bodyPr lIns="38100" tIns="38100" rIns="38100" bIns="38100" anchor="ctr"/>
          <a:lstStyle/>
          <a:p>
            <a:pPr>
              <a:defRPr sz="2000">
                <a:effectLst>
                  <a:outerShdw blurRad="63500" dist="25400" dir="2700000" rotWithShape="0">
                    <a:srgbClr val="000000">
                      <a:alpha val="70000"/>
                    </a:srgbClr>
                  </a:outerShdw>
                </a:effectLst>
              </a:defRPr>
            </a:pPr>
            <a:endParaRPr sz="1500"/>
          </a:p>
        </p:txBody>
      </p:sp>
      <p:sp>
        <p:nvSpPr>
          <p:cNvPr id="14" name="Dingbat X">
            <a:extLst>
              <a:ext uri="{FF2B5EF4-FFF2-40B4-BE49-F238E27FC236}">
                <a16:creationId xmlns:a16="http://schemas.microsoft.com/office/drawing/2014/main" id="{BAC17AC4-CC57-0448-AE1F-A39D130B9CF8}"/>
              </a:ext>
            </a:extLst>
          </p:cNvPr>
          <p:cNvSpPr/>
          <p:nvPr/>
        </p:nvSpPr>
        <p:spPr>
          <a:xfrm>
            <a:off x="102858" y="3630328"/>
            <a:ext cx="336130" cy="397193"/>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0000"/>
          </a:solidFill>
          <a:ln w="12700">
            <a:miter lim="400000"/>
          </a:ln>
          <a:effectLst>
            <a:outerShdw blurRad="63500" dir="16200000" rotWithShape="0">
              <a:srgbClr val="000000">
                <a:alpha val="50000"/>
              </a:srgbClr>
            </a:outerShdw>
          </a:effectLst>
        </p:spPr>
        <p:txBody>
          <a:bodyPr lIns="38100" tIns="38100" rIns="38100" bIns="38100" anchor="ctr"/>
          <a:lstStyle/>
          <a:p>
            <a:pPr>
              <a:defRPr sz="2000">
                <a:effectLst>
                  <a:outerShdw blurRad="63500" dist="25400" dir="2700000" rotWithShape="0">
                    <a:srgbClr val="000000">
                      <a:alpha val="70000"/>
                    </a:srgbClr>
                  </a:outerShdw>
                </a:effectLst>
              </a:defRPr>
            </a:pPr>
            <a:endParaRPr sz="1500"/>
          </a:p>
        </p:txBody>
      </p:sp>
      <p:sp>
        <p:nvSpPr>
          <p:cNvPr id="2" name="Footer Placeholder 1">
            <a:extLst>
              <a:ext uri="{FF2B5EF4-FFF2-40B4-BE49-F238E27FC236}">
                <a16:creationId xmlns:a16="http://schemas.microsoft.com/office/drawing/2014/main" id="{50127F4D-B075-3753-8255-D5B07012A825}"/>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83751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2" grpId="0"/>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2B1D11-F3E9-217A-428A-E506695A431A}"/>
              </a:ext>
            </a:extLst>
          </p:cNvPr>
          <p:cNvSpPr>
            <a:spLocks noGrp="1"/>
          </p:cNvSpPr>
          <p:nvPr>
            <p:ph idx="1"/>
          </p:nvPr>
        </p:nvSpPr>
        <p:spPr/>
        <p:txBody>
          <a:bodyPr/>
          <a:lstStyle/>
          <a:p>
            <a:r>
              <a:rPr lang="en-AU" dirty="0"/>
              <a:t>The benefits of a centralized security architecture are that it is easier to design and build protection and that the protected information can be accessed more efficiently. </a:t>
            </a:r>
          </a:p>
          <a:p>
            <a:r>
              <a:rPr lang="en-AU" dirty="0"/>
              <a:t>However, if your security is breached, you lose everything. </a:t>
            </a:r>
          </a:p>
          <a:p>
            <a:r>
              <a:rPr lang="en-AU" dirty="0"/>
              <a:t>If you distribute information, it takes longer to access all of the information and costs more to protect it. </a:t>
            </a:r>
          </a:p>
          <a:p>
            <a:r>
              <a:rPr lang="en-AU" dirty="0"/>
              <a:t>If security is breached in one location, you only lose the information that you have stored there.</a:t>
            </a:r>
          </a:p>
        </p:txBody>
      </p:sp>
      <p:sp>
        <p:nvSpPr>
          <p:cNvPr id="94" name="The benefits of a centralized security architecture are that it is easier to design and build protection and that the protected information can be accessed more efficiently.…"/>
          <p:cNvSpPr txBox="1">
            <a:spLocks noGrp="1"/>
          </p:cNvSpPr>
          <p:nvPr>
            <p:ph type="body" sz="quarter" idx="13"/>
          </p:nvPr>
        </p:nvSpPr>
        <p:spPr>
          <a:prstGeom prst="rect">
            <a:avLst/>
          </a:prstGeom>
        </p:spPr>
        <p:txBody>
          <a:bodyPr>
            <a:normAutofit/>
          </a:bodyPr>
          <a:lstStyle/>
          <a:p>
            <a:r>
              <a:rPr lang="en-AU" dirty="0"/>
              <a:t>Centralized security architectures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008C05B4-FF13-3000-F004-61243E017A77}"/>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8C1107AA-1D99-4971-DD43-7FF423B160C2}"/>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04A9C1-DB40-D34E-BF9D-02C133E93B0E}"/>
              </a:ext>
            </a:extLst>
          </p:cNvPr>
          <p:cNvSpPr>
            <a:spLocks noGrp="1"/>
          </p:cNvSpPr>
          <p:nvPr>
            <p:ph idx="1"/>
          </p:nvPr>
        </p:nvSpPr>
        <p:spPr/>
        <p:txBody>
          <a:bodyPr/>
          <a:lstStyle/>
          <a:p>
            <a:r>
              <a:rPr lang="en-AU" dirty="0"/>
              <a:t>SQL query in Wyvern</a:t>
            </a:r>
          </a:p>
          <a:p>
            <a:pPr marL="0" indent="0">
              <a:buNone/>
            </a:pPr>
            <a:r>
              <a:rPr lang="en-AU" sz="1500" dirty="0" err="1">
                <a:latin typeface="Consolas" panose="020B0609020204030204" pitchFamily="49" charset="0"/>
                <a:cs typeface="Consolas" panose="020B0609020204030204" pitchFamily="49" charset="0"/>
              </a:rPr>
              <a:t>connection.executeQuery</a:t>
            </a:r>
            <a:r>
              <a:rPr lang="en-AU" sz="1500" dirty="0">
                <a:latin typeface="Consolas" panose="020B0609020204030204" pitchFamily="49" charset="0"/>
                <a:cs typeface="Consolas" panose="020B0609020204030204" pitchFamily="49" charset="0"/>
              </a:rPr>
              <a:t>(~)</a:t>
            </a:r>
          </a:p>
          <a:p>
            <a:pPr marL="0" indent="0">
              <a:buNone/>
            </a:pPr>
            <a:r>
              <a:rPr lang="en-AU" sz="1500" dirty="0">
                <a:latin typeface="Consolas" panose="020B0609020204030204" pitchFamily="49" charset="0"/>
                <a:cs typeface="Consolas" panose="020B0609020204030204" pitchFamily="49" charset="0"/>
              </a:rPr>
              <a:t>	SELECT * FROM Students WHERE name = {</a:t>
            </a:r>
            <a:r>
              <a:rPr lang="en-AU" sz="1500" dirty="0" err="1">
                <a:latin typeface="Consolas" panose="020B0609020204030204" pitchFamily="49" charset="0"/>
                <a:cs typeface="Consolas" panose="020B0609020204030204" pitchFamily="49" charset="0"/>
              </a:rPr>
              <a:t>studentName</a:t>
            </a:r>
            <a:r>
              <a:rPr lang="en-AU" sz="1500" dirty="0">
                <a:latin typeface="Consolas" panose="020B0609020204030204" pitchFamily="49" charset="0"/>
                <a:cs typeface="Consolas" panose="020B0609020204030204" pitchFamily="49" charset="0"/>
              </a:rPr>
              <a:t>}</a:t>
            </a:r>
          </a:p>
          <a:p>
            <a:pPr marL="0" indent="0">
              <a:buNone/>
            </a:pPr>
            <a:endParaRPr lang="en-AU" dirty="0">
              <a:cs typeface="Consolas" panose="020B0609020204030204" pitchFamily="49" charset="0"/>
            </a:endParaRPr>
          </a:p>
          <a:p>
            <a:pPr marL="0" indent="0">
              <a:buNone/>
            </a:pPr>
            <a:endParaRPr lang="en-AU" dirty="0">
              <a:cs typeface="Consolas" panose="020B0609020204030204" pitchFamily="49" charset="0"/>
            </a:endParaRPr>
          </a:p>
          <a:p>
            <a:r>
              <a:rPr lang="en-AU" dirty="0">
                <a:cs typeface="Consolas" panose="020B0609020204030204" pitchFamily="49" charset="0"/>
              </a:rPr>
              <a:t>Claim: the secure version </a:t>
            </a:r>
            <a:r>
              <a:rPr lang="en-AU" u="sng" dirty="0">
                <a:cs typeface="Consolas" panose="020B0609020204030204" pitchFamily="49" charset="0"/>
              </a:rPr>
              <a:t>more natural</a:t>
            </a:r>
            <a:r>
              <a:rPr lang="en-AU" dirty="0">
                <a:cs typeface="Consolas" panose="020B0609020204030204" pitchFamily="49" charset="0"/>
              </a:rPr>
              <a:t> and </a:t>
            </a:r>
            <a:r>
              <a:rPr lang="en-AU" u="sng" dirty="0">
                <a:cs typeface="Consolas" panose="020B0609020204030204" pitchFamily="49" charset="0"/>
              </a:rPr>
              <a:t>more usable</a:t>
            </a:r>
            <a:endParaRPr lang="en-AU" u="sng" dirty="0">
              <a:cs typeface="Consolas" panose="020B0609020204030204" pitchFamily="49" charset="0"/>
              <a:sym typeface="Wingdings" pitchFamily="2" charset="2"/>
            </a:endParaRPr>
          </a:p>
          <a:p>
            <a:pPr lvl="1"/>
            <a:r>
              <a:rPr lang="en-AU" dirty="0">
                <a:cs typeface="Consolas" panose="020B0609020204030204" pitchFamily="49" charset="0"/>
                <a:sym typeface="Wingdings" pitchFamily="2" charset="2"/>
              </a:rPr>
              <a:t>no empirical evaluation, but can be a project!</a:t>
            </a:r>
            <a:endParaRPr lang="en-AU" dirty="0">
              <a:cs typeface="Consolas" panose="020B0609020204030204" pitchFamily="49" charset="0"/>
            </a:endParaRPr>
          </a:p>
        </p:txBody>
      </p:sp>
      <p:sp>
        <p:nvSpPr>
          <p:cNvPr id="9" name="Text Placeholder 8">
            <a:extLst>
              <a:ext uri="{FF2B5EF4-FFF2-40B4-BE49-F238E27FC236}">
                <a16:creationId xmlns:a16="http://schemas.microsoft.com/office/drawing/2014/main" id="{4D9CB424-9F55-8041-E837-EAC406C536B1}"/>
              </a:ext>
            </a:extLst>
          </p:cNvPr>
          <p:cNvSpPr>
            <a:spLocks noGrp="1"/>
          </p:cNvSpPr>
          <p:nvPr>
            <p:ph type="body" sz="quarter" idx="13"/>
          </p:nvPr>
        </p:nvSpPr>
        <p:spPr/>
        <p:txBody>
          <a:bodyPr/>
          <a:lstStyle/>
          <a:p>
            <a:r>
              <a:rPr lang="en-AU" dirty="0"/>
              <a:t>Wyvern: </a:t>
            </a:r>
            <a:r>
              <a:rPr lang="en-AU" u="sng" dirty="0"/>
              <a:t>Usable</a:t>
            </a:r>
            <a:r>
              <a:rPr lang="en-AU" dirty="0"/>
              <a:t> Secure Programming</a:t>
            </a:r>
          </a:p>
        </p:txBody>
      </p:sp>
      <p:pic>
        <p:nvPicPr>
          <p:cNvPr id="4" name="Image" descr="Image">
            <a:extLst>
              <a:ext uri="{FF2B5EF4-FFF2-40B4-BE49-F238E27FC236}">
                <a16:creationId xmlns:a16="http://schemas.microsoft.com/office/drawing/2014/main" id="{07196F10-1814-8142-AE7B-DD44E7C3D8E5}"/>
              </a:ext>
            </a:extLst>
          </p:cNvPr>
          <p:cNvPicPr>
            <a:picLocks noChangeAspect="1"/>
          </p:cNvPicPr>
          <p:nvPr/>
        </p:nvPicPr>
        <p:blipFill>
          <a:blip r:embed="rId3"/>
          <a:stretch>
            <a:fillRect/>
          </a:stretch>
        </p:blipFill>
        <p:spPr>
          <a:xfrm>
            <a:off x="8020051" y="95408"/>
            <a:ext cx="667229" cy="945241"/>
          </a:xfrm>
          <a:prstGeom prst="rect">
            <a:avLst/>
          </a:prstGeom>
          <a:ln w="88900">
            <a:miter lim="400000"/>
          </a:ln>
        </p:spPr>
      </p:pic>
      <p:sp>
        <p:nvSpPr>
          <p:cNvPr id="5" name="Rounded Rectangular Callout 4">
            <a:extLst>
              <a:ext uri="{FF2B5EF4-FFF2-40B4-BE49-F238E27FC236}">
                <a16:creationId xmlns:a16="http://schemas.microsoft.com/office/drawing/2014/main" id="{35C3922E-7F5D-4F40-A47A-579BAE216D87}"/>
              </a:ext>
            </a:extLst>
          </p:cNvPr>
          <p:cNvSpPr/>
          <p:nvPr/>
        </p:nvSpPr>
        <p:spPr>
          <a:xfrm>
            <a:off x="4015383" y="743908"/>
            <a:ext cx="2619971" cy="433983"/>
          </a:xfrm>
          <a:prstGeom prst="wedgeRoundRectCallout">
            <a:avLst>
              <a:gd name="adj1" fmla="val -82182"/>
              <a:gd name="adj2" fmla="val 8842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t>Introduces a domain-specific language (DSL) on the next indented lines</a:t>
            </a:r>
          </a:p>
        </p:txBody>
      </p:sp>
      <p:sp>
        <p:nvSpPr>
          <p:cNvPr id="6" name="Rounded Rectangular Callout 5">
            <a:extLst>
              <a:ext uri="{FF2B5EF4-FFF2-40B4-BE49-F238E27FC236}">
                <a16:creationId xmlns:a16="http://schemas.microsoft.com/office/drawing/2014/main" id="{E5F08A65-DFB3-C04B-9DEB-8765B3E54D2B}"/>
              </a:ext>
            </a:extLst>
          </p:cNvPr>
          <p:cNvSpPr/>
          <p:nvPr/>
        </p:nvSpPr>
        <p:spPr>
          <a:xfrm>
            <a:off x="1110257" y="2234805"/>
            <a:ext cx="3252193" cy="450056"/>
          </a:xfrm>
          <a:prstGeom prst="wedgeRoundRectCallout">
            <a:avLst>
              <a:gd name="adj1" fmla="val -30190"/>
              <a:gd name="adj2" fmla="val -11880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t>Semantically rich DSL. Can provide type checking, syntax highlighting, autocomplete, …</a:t>
            </a:r>
          </a:p>
        </p:txBody>
      </p:sp>
      <p:sp>
        <p:nvSpPr>
          <p:cNvPr id="7" name="Rounded Rectangular Callout 6">
            <a:extLst>
              <a:ext uri="{FF2B5EF4-FFF2-40B4-BE49-F238E27FC236}">
                <a16:creationId xmlns:a16="http://schemas.microsoft.com/office/drawing/2014/main" id="{FAA032D3-69F1-7940-94F3-CEF38F12D43F}"/>
              </a:ext>
            </a:extLst>
          </p:cNvPr>
          <p:cNvSpPr/>
          <p:nvPr/>
        </p:nvSpPr>
        <p:spPr>
          <a:xfrm>
            <a:off x="4553894" y="2243116"/>
            <a:ext cx="2957513" cy="450056"/>
          </a:xfrm>
          <a:prstGeom prst="wedgeRoundRectCallout">
            <a:avLst>
              <a:gd name="adj1" fmla="val -8994"/>
              <a:gd name="adj2" fmla="val -11668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t>Safely incorporates dynamic data – as data, not a command</a:t>
            </a:r>
          </a:p>
        </p:txBody>
      </p:sp>
      <p:sp>
        <p:nvSpPr>
          <p:cNvPr id="2" name="Footer Placeholder 1">
            <a:extLst>
              <a:ext uri="{FF2B5EF4-FFF2-40B4-BE49-F238E27FC236}">
                <a16:creationId xmlns:a16="http://schemas.microsoft.com/office/drawing/2014/main" id="{1BCC0518-875D-8B05-C0E9-DC26D34DD032}"/>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83880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BF1170-7BFE-424C-AA7A-B5B87F1334DD}"/>
              </a:ext>
            </a:extLst>
          </p:cNvPr>
          <p:cNvSpPr>
            <a:spLocks noGrp="1"/>
          </p:cNvSpPr>
          <p:nvPr>
            <p:ph idx="1"/>
          </p:nvPr>
        </p:nvSpPr>
        <p:spPr/>
        <p:txBody>
          <a:bodyPr>
            <a:normAutofit/>
          </a:bodyPr>
          <a:lstStyle/>
          <a:p>
            <a:r>
              <a:rPr lang="en-AU" sz="2100" dirty="0"/>
              <a:t>Language extensions as libraries has been tried before</a:t>
            </a:r>
          </a:p>
          <a:p>
            <a:pPr lvl="1"/>
            <a:r>
              <a:rPr lang="en-AU" dirty="0"/>
              <a:t>Example: </a:t>
            </a:r>
            <a:r>
              <a:rPr lang="en-AU" dirty="0" err="1"/>
              <a:t>SugarJ</a:t>
            </a:r>
            <a:r>
              <a:rPr lang="en-AU" dirty="0"/>
              <a:t>/Sugar* [</a:t>
            </a:r>
            <a:r>
              <a:rPr lang="en-AU" dirty="0" err="1"/>
              <a:t>Erdweg</a:t>
            </a:r>
            <a:r>
              <a:rPr lang="en-AU" dirty="0"/>
              <a:t> et al, 2010; 2013]</a:t>
            </a:r>
          </a:p>
          <a:p>
            <a:pPr marL="0" indent="0">
              <a:buNone/>
            </a:pPr>
            <a:endParaRPr lang="en-AU" sz="2100" dirty="0"/>
          </a:p>
          <a:p>
            <a:pPr marL="0" indent="0">
              <a:buNone/>
            </a:pPr>
            <a:r>
              <a:rPr lang="en-AU" sz="1500" dirty="0">
                <a:latin typeface="Consolas" panose="020B0609020204030204" pitchFamily="49" charset="0"/>
                <a:cs typeface="Consolas" panose="020B0609020204030204" pitchFamily="49" charset="0"/>
              </a:rPr>
              <a:t>import XML, HTML</a:t>
            </a:r>
          </a:p>
          <a:p>
            <a:pPr marL="0" indent="0">
              <a:buNone/>
            </a:pPr>
            <a:r>
              <a:rPr lang="en-AU" sz="1500" dirty="0" err="1">
                <a:latin typeface="Consolas" panose="020B0609020204030204" pitchFamily="49" charset="0"/>
                <a:cs typeface="Consolas" panose="020B0609020204030204" pitchFamily="49" charset="0"/>
              </a:rPr>
              <a:t>val</a:t>
            </a:r>
            <a:r>
              <a:rPr lang="en-AU" sz="1500" dirty="0">
                <a:latin typeface="Consolas" panose="020B0609020204030204" pitchFamily="49" charset="0"/>
                <a:cs typeface="Consolas" panose="020B0609020204030204" pitchFamily="49" charset="0"/>
              </a:rPr>
              <a:t> snippet = ~</a:t>
            </a:r>
          </a:p>
          <a:p>
            <a:pPr marL="0" indent="0">
              <a:buNone/>
            </a:pPr>
            <a:r>
              <a:rPr lang="en-AU" sz="1500" dirty="0">
                <a:latin typeface="Consolas" panose="020B0609020204030204" pitchFamily="49" charset="0"/>
                <a:cs typeface="Consolas" panose="020B0609020204030204" pitchFamily="49" charset="0"/>
              </a:rPr>
              <a:t>	How do I &lt;b&gt;parse&lt;/b&gt; this example?</a:t>
            </a:r>
          </a:p>
        </p:txBody>
      </p:sp>
      <p:sp>
        <p:nvSpPr>
          <p:cNvPr id="7" name="Text Placeholder 6">
            <a:extLst>
              <a:ext uri="{FF2B5EF4-FFF2-40B4-BE49-F238E27FC236}">
                <a16:creationId xmlns:a16="http://schemas.microsoft.com/office/drawing/2014/main" id="{4796FF09-5F67-8D05-5A87-AB80CBA77286}"/>
              </a:ext>
            </a:extLst>
          </p:cNvPr>
          <p:cNvSpPr>
            <a:spLocks noGrp="1"/>
          </p:cNvSpPr>
          <p:nvPr>
            <p:ph type="body" sz="quarter" idx="13"/>
          </p:nvPr>
        </p:nvSpPr>
        <p:spPr/>
        <p:txBody>
          <a:bodyPr/>
          <a:lstStyle/>
          <a:p>
            <a:r>
              <a:rPr lang="en-AU" dirty="0"/>
              <a:t>Technical Challenge: Syntax Conflicts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05C94B5-9F2B-9B45-B4A9-0C2054A74967}"/>
                  </a:ext>
                </a:extLst>
              </p:cNvPr>
              <p:cNvSpPr txBox="1"/>
              <p:nvPr/>
            </p:nvSpPr>
            <p:spPr>
              <a:xfrm>
                <a:off x="7476564" y="523358"/>
                <a:ext cx="962586" cy="7155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4050" i="1">
                          <a:latin typeface="Cambria Math" panose="02040503050406030204" pitchFamily="18" charset="0"/>
                          <a:ea typeface="Cambria Math" panose="02040503050406030204" pitchFamily="18" charset="0"/>
                        </a:rPr>
                        <m:t>𝜆</m:t>
                      </m:r>
                    </m:oMath>
                  </m:oMathPara>
                </a14:m>
                <a:endParaRPr lang="en-AU" sz="4050" dirty="0"/>
              </a:p>
            </p:txBody>
          </p:sp>
        </mc:Choice>
        <mc:Fallback xmlns="">
          <p:sp>
            <p:nvSpPr>
              <p:cNvPr id="4" name="TextBox 3">
                <a:extLst>
                  <a:ext uri="{FF2B5EF4-FFF2-40B4-BE49-F238E27FC236}">
                    <a16:creationId xmlns:a16="http://schemas.microsoft.com/office/drawing/2014/main" id="{B05C94B5-9F2B-9B45-B4A9-0C2054A74967}"/>
                  </a:ext>
                </a:extLst>
              </p:cNvPr>
              <p:cNvSpPr txBox="1">
                <a:spLocks noRot="1" noChangeAspect="1" noMove="1" noResize="1" noEditPoints="1" noAdjustHandles="1" noChangeArrowheads="1" noChangeShapeType="1" noTextEdit="1"/>
              </p:cNvSpPr>
              <p:nvPr/>
            </p:nvSpPr>
            <p:spPr>
              <a:xfrm>
                <a:off x="7476564" y="523358"/>
                <a:ext cx="962586" cy="715581"/>
              </a:xfrm>
              <a:prstGeom prst="rect">
                <a:avLst/>
              </a:prstGeom>
              <a:blipFill>
                <a:blip r:embed="rId2"/>
                <a:stretch>
                  <a:fillRect/>
                </a:stretch>
              </a:blipFill>
            </p:spPr>
            <p:txBody>
              <a:bodyPr/>
              <a:lstStyle/>
              <a:p>
                <a:r>
                  <a:rPr lang="en-AU">
                    <a:noFill/>
                  </a:rPr>
                  <a:t> </a:t>
                </a:r>
              </a:p>
            </p:txBody>
          </p:sp>
        </mc:Fallback>
      </mc:AlternateContent>
      <p:sp>
        <p:nvSpPr>
          <p:cNvPr id="5" name="Rounded Rectangular Callout 4">
            <a:extLst>
              <a:ext uri="{FF2B5EF4-FFF2-40B4-BE49-F238E27FC236}">
                <a16:creationId xmlns:a16="http://schemas.microsoft.com/office/drawing/2014/main" id="{08A38853-1F0A-CC41-AB39-60750073621E}"/>
              </a:ext>
            </a:extLst>
          </p:cNvPr>
          <p:cNvSpPr/>
          <p:nvPr/>
        </p:nvSpPr>
        <p:spPr>
          <a:xfrm>
            <a:off x="4752975" y="3044428"/>
            <a:ext cx="980480" cy="433983"/>
          </a:xfrm>
          <a:prstGeom prst="wedgeRoundRectCallout">
            <a:avLst>
              <a:gd name="adj1" fmla="val -104986"/>
              <a:gd name="adj2" fmla="val -7453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t>Is it XML or HTML?</a:t>
            </a:r>
          </a:p>
        </p:txBody>
      </p:sp>
      <p:sp>
        <p:nvSpPr>
          <p:cNvPr id="2" name="Footer Placeholder 1">
            <a:extLst>
              <a:ext uri="{FF2B5EF4-FFF2-40B4-BE49-F238E27FC236}">
                <a16:creationId xmlns:a16="http://schemas.microsoft.com/office/drawing/2014/main" id="{5FD0EBF3-130E-EE0B-6321-0DF8F6613615}"/>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381027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AC90D9-3428-094A-97BF-CE06CB878990}"/>
              </a:ext>
            </a:extLst>
          </p:cNvPr>
          <p:cNvSpPr>
            <a:spLocks noGrp="1"/>
          </p:cNvSpPr>
          <p:nvPr>
            <p:ph idx="1"/>
          </p:nvPr>
        </p:nvSpPr>
        <p:spPr/>
        <p:txBody>
          <a:bodyPr/>
          <a:lstStyle/>
          <a:p>
            <a:endParaRPr lang="en-AU" dirty="0"/>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import metadata XML, HTML</a:t>
            </a: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err="1">
                <a:latin typeface="Consolas" panose="020B0609020204030204" pitchFamily="49" charset="0"/>
                <a:cs typeface="Consolas" panose="020B0609020204030204" pitchFamily="49" charset="0"/>
              </a:rPr>
              <a:t>val</a:t>
            </a:r>
            <a:r>
              <a:rPr lang="en-AU" sz="1500" dirty="0">
                <a:latin typeface="Consolas" panose="020B0609020204030204" pitchFamily="49" charset="0"/>
                <a:cs typeface="Consolas" panose="020B0609020204030204" pitchFamily="49" charset="0"/>
              </a:rPr>
              <a:t> snippet : XML = ~</a:t>
            </a:r>
          </a:p>
          <a:p>
            <a:pPr marL="0" indent="0">
              <a:buNone/>
            </a:pPr>
            <a:r>
              <a:rPr lang="en-AU" sz="1500" dirty="0">
                <a:latin typeface="Consolas" panose="020B0609020204030204" pitchFamily="49" charset="0"/>
                <a:cs typeface="Consolas" panose="020B0609020204030204" pitchFamily="49" charset="0"/>
              </a:rPr>
              <a:t>	How do I &lt;b&gt;parse&lt;/b&gt; this example?</a:t>
            </a:r>
          </a:p>
        </p:txBody>
      </p:sp>
      <p:sp>
        <p:nvSpPr>
          <p:cNvPr id="9" name="Text Placeholder 8">
            <a:extLst>
              <a:ext uri="{FF2B5EF4-FFF2-40B4-BE49-F238E27FC236}">
                <a16:creationId xmlns:a16="http://schemas.microsoft.com/office/drawing/2014/main" id="{C8865A0B-48D6-8412-357A-E31C08319B65}"/>
              </a:ext>
            </a:extLst>
          </p:cNvPr>
          <p:cNvSpPr>
            <a:spLocks noGrp="1"/>
          </p:cNvSpPr>
          <p:nvPr>
            <p:ph type="body" sz="quarter" idx="13"/>
          </p:nvPr>
        </p:nvSpPr>
        <p:spPr/>
        <p:txBody>
          <a:bodyPr/>
          <a:lstStyle/>
          <a:p>
            <a:r>
              <a:rPr lang="en-AU" dirty="0"/>
              <a:t>Syntax Conflicts: Wyvern Solution</a:t>
            </a:r>
          </a:p>
        </p:txBody>
      </p:sp>
      <p:pic>
        <p:nvPicPr>
          <p:cNvPr id="5" name="Image" descr="Image">
            <a:extLst>
              <a:ext uri="{FF2B5EF4-FFF2-40B4-BE49-F238E27FC236}">
                <a16:creationId xmlns:a16="http://schemas.microsoft.com/office/drawing/2014/main" id="{BCCD3840-FD9F-0645-B638-55D8CADD3842}"/>
              </a:ext>
            </a:extLst>
          </p:cNvPr>
          <p:cNvPicPr>
            <a:picLocks noChangeAspect="1"/>
          </p:cNvPicPr>
          <p:nvPr/>
        </p:nvPicPr>
        <p:blipFill>
          <a:blip r:embed="rId2"/>
          <a:stretch>
            <a:fillRect/>
          </a:stretch>
        </p:blipFill>
        <p:spPr>
          <a:xfrm>
            <a:off x="7783051" y="44005"/>
            <a:ext cx="667229" cy="945241"/>
          </a:xfrm>
          <a:prstGeom prst="rect">
            <a:avLst/>
          </a:prstGeom>
          <a:ln w="88900">
            <a:miter lim="400000"/>
          </a:ln>
        </p:spPr>
      </p:pic>
      <p:sp>
        <p:nvSpPr>
          <p:cNvPr id="6" name="Rounded Rectangular Callout 5">
            <a:extLst>
              <a:ext uri="{FF2B5EF4-FFF2-40B4-BE49-F238E27FC236}">
                <a16:creationId xmlns:a16="http://schemas.microsoft.com/office/drawing/2014/main" id="{A1FD0913-B5AB-5E4B-B952-F0B88239160A}"/>
              </a:ext>
            </a:extLst>
          </p:cNvPr>
          <p:cNvSpPr/>
          <p:nvPr/>
        </p:nvSpPr>
        <p:spPr>
          <a:xfrm>
            <a:off x="2345828" y="695100"/>
            <a:ext cx="2922689" cy="433983"/>
          </a:xfrm>
          <a:prstGeom prst="wedgeRoundRectCallout">
            <a:avLst>
              <a:gd name="adj1" fmla="val -80462"/>
              <a:gd name="adj2" fmla="val 14768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latin typeface="Consolas" panose="020B0609020204030204" pitchFamily="49" charset="0"/>
                <a:cs typeface="Consolas" panose="020B0609020204030204" pitchFamily="49" charset="0"/>
              </a:rPr>
              <a:t>metadata</a:t>
            </a:r>
            <a:r>
              <a:rPr lang="en-AU" sz="1200" dirty="0">
                <a:cs typeface="Consolas" panose="020B0609020204030204" pitchFamily="49" charset="0"/>
              </a:rPr>
              <a:t> keyword indicates we are importing syntax, not just a library</a:t>
            </a:r>
            <a:endParaRPr lang="en-AU" sz="1200" dirty="0">
              <a:latin typeface="Consolas" panose="020B0609020204030204" pitchFamily="49" charset="0"/>
              <a:cs typeface="Consolas" panose="020B0609020204030204" pitchFamily="49" charset="0"/>
            </a:endParaRPr>
          </a:p>
        </p:txBody>
      </p:sp>
      <p:sp>
        <p:nvSpPr>
          <p:cNvPr id="7" name="Rounded Rectangular Callout 6">
            <a:extLst>
              <a:ext uri="{FF2B5EF4-FFF2-40B4-BE49-F238E27FC236}">
                <a16:creationId xmlns:a16="http://schemas.microsoft.com/office/drawing/2014/main" id="{35D0B87C-DFCA-BD4E-83E3-F5EE241BA819}"/>
              </a:ext>
            </a:extLst>
          </p:cNvPr>
          <p:cNvSpPr/>
          <p:nvPr/>
        </p:nvSpPr>
        <p:spPr>
          <a:xfrm>
            <a:off x="4099072" y="1688710"/>
            <a:ext cx="3548956" cy="433983"/>
          </a:xfrm>
          <a:prstGeom prst="wedgeRoundRectCallout">
            <a:avLst>
              <a:gd name="adj1" fmla="val -90000"/>
              <a:gd name="adj2" fmla="val 9830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cs typeface="Consolas" panose="020B0609020204030204" pitchFamily="49" charset="0"/>
              </a:rPr>
              <a:t>No ambiguity: the compiler loads the unique parser associated with the </a:t>
            </a:r>
            <a:r>
              <a:rPr lang="en-AU" sz="1200" u="sng" dirty="0">
                <a:cs typeface="Consolas" panose="020B0609020204030204" pitchFamily="49" charset="0"/>
              </a:rPr>
              <a:t>expected type</a:t>
            </a:r>
            <a:r>
              <a:rPr lang="en-AU" sz="1200" dirty="0">
                <a:cs typeface="Consolas" panose="020B0609020204030204" pitchFamily="49" charset="0"/>
              </a:rPr>
              <a:t> XML</a:t>
            </a:r>
          </a:p>
        </p:txBody>
      </p:sp>
      <p:sp>
        <p:nvSpPr>
          <p:cNvPr id="8" name="Rounded Rectangular Callout 7">
            <a:extLst>
              <a:ext uri="{FF2B5EF4-FFF2-40B4-BE49-F238E27FC236}">
                <a16:creationId xmlns:a16="http://schemas.microsoft.com/office/drawing/2014/main" id="{57FAD980-4265-7747-B46D-46B90B942B41}"/>
              </a:ext>
            </a:extLst>
          </p:cNvPr>
          <p:cNvSpPr/>
          <p:nvPr/>
        </p:nvSpPr>
        <p:spPr>
          <a:xfrm>
            <a:off x="3337024" y="3488348"/>
            <a:ext cx="3033416" cy="433983"/>
          </a:xfrm>
          <a:prstGeom prst="wedgeRoundRectCallout">
            <a:avLst>
              <a:gd name="adj1" fmla="val -44430"/>
              <a:gd name="adj2" fmla="val -18194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cs typeface="Consolas" panose="020B0609020204030204" pitchFamily="49" charset="0"/>
              </a:rPr>
              <a:t>Syntax of language completely unrestricted – indentation separates from host language</a:t>
            </a:r>
          </a:p>
        </p:txBody>
      </p:sp>
      <p:sp>
        <p:nvSpPr>
          <p:cNvPr id="2" name="Footer Placeholder 1">
            <a:extLst>
              <a:ext uri="{FF2B5EF4-FFF2-40B4-BE49-F238E27FC236}">
                <a16:creationId xmlns:a16="http://schemas.microsoft.com/office/drawing/2014/main" id="{730F7AC5-8055-4B82-7CFD-99F76E5C2D75}"/>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102444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57B53A-AD74-9D49-A452-9E12C831648C}"/>
              </a:ext>
            </a:extLst>
          </p:cNvPr>
          <p:cNvSpPr>
            <a:spLocks noGrp="1"/>
          </p:cNvSpPr>
          <p:nvPr>
            <p:ph idx="1"/>
          </p:nvPr>
        </p:nvSpPr>
        <p:spPr/>
        <p:txBody>
          <a:bodyPr/>
          <a:lstStyle/>
          <a:p>
            <a:endParaRPr lang="en-AU" dirty="0"/>
          </a:p>
          <a:p>
            <a:endParaRPr lang="en-AU" dirty="0"/>
          </a:p>
          <a:p>
            <a:pPr marL="0" indent="0">
              <a:buNone/>
            </a:pPr>
            <a:r>
              <a:rPr lang="en-AU" sz="1500" dirty="0">
                <a:latin typeface="Consolas" panose="020B0609020204030204" pitchFamily="49" charset="0"/>
                <a:cs typeface="Consolas" panose="020B0609020204030204" pitchFamily="49" charset="0"/>
              </a:rPr>
              <a:t>import metadata SQL</a:t>
            </a:r>
          </a:p>
          <a:p>
            <a:pPr marL="0" indent="0">
              <a:buNone/>
            </a:pPr>
            <a:r>
              <a:rPr lang="en-AU" sz="1500" dirty="0" err="1">
                <a:latin typeface="Consolas" panose="020B0609020204030204" pitchFamily="49" charset="0"/>
                <a:cs typeface="Consolas" panose="020B0609020204030204" pitchFamily="49" charset="0"/>
              </a:rPr>
              <a:t>val</a:t>
            </a:r>
            <a:r>
              <a:rPr lang="en-AU" sz="1500" dirty="0">
                <a:latin typeface="Consolas" panose="020B0609020204030204" pitchFamily="49" charset="0"/>
                <a:cs typeface="Consolas" panose="020B0609020204030204" pitchFamily="49" charset="0"/>
              </a:rPr>
              <a:t> connection = </a:t>
            </a:r>
            <a:r>
              <a:rPr lang="en-AU" sz="1500" dirty="0" err="1">
                <a:latin typeface="Consolas" panose="020B0609020204030204" pitchFamily="49" charset="0"/>
                <a:cs typeface="Consolas" panose="020B0609020204030204" pitchFamily="49" charset="0"/>
              </a:rPr>
              <a:t>SQL.connect</a:t>
            </a:r>
            <a:r>
              <a:rPr lang="en-AU" sz="1500" dirty="0">
                <a:latin typeface="Consolas" panose="020B0609020204030204" pitchFamily="49" charset="0"/>
                <a:cs typeface="Consolas" panose="020B0609020204030204" pitchFamily="49" charset="0"/>
              </a:rPr>
              <a:t>(...)</a:t>
            </a:r>
          </a:p>
          <a:p>
            <a:pPr marL="0" indent="0">
              <a:buNone/>
            </a:pPr>
            <a:r>
              <a:rPr lang="en-AU" sz="1500" dirty="0" err="1">
                <a:latin typeface="Consolas" panose="020B0609020204030204" pitchFamily="49" charset="0"/>
                <a:cs typeface="Consolas" panose="020B0609020204030204" pitchFamily="49" charset="0"/>
              </a:rPr>
              <a:t>val</a:t>
            </a:r>
            <a:r>
              <a:rPr lang="en-AU" sz="1500" dirty="0">
                <a:latin typeface="Consolas" panose="020B0609020204030204" pitchFamily="49" charset="0"/>
                <a:cs typeface="Consolas" panose="020B0609020204030204" pitchFamily="49" charset="0"/>
              </a:rPr>
              <a:t> </a:t>
            </a:r>
            <a:r>
              <a:rPr lang="en-AU" sz="1500" dirty="0" err="1">
                <a:latin typeface="Consolas" panose="020B0609020204030204" pitchFamily="49" charset="0"/>
                <a:cs typeface="Consolas" panose="020B0609020204030204" pitchFamily="49" charset="0"/>
              </a:rPr>
              <a:t>studentName</a:t>
            </a:r>
            <a:r>
              <a:rPr lang="en-AU" sz="1500" dirty="0">
                <a:latin typeface="Consolas" panose="020B0609020204030204" pitchFamily="49" charset="0"/>
                <a:cs typeface="Consolas" panose="020B0609020204030204" pitchFamily="49" charset="0"/>
              </a:rPr>
              <a:t> = input(...)</a:t>
            </a:r>
          </a:p>
          <a:p>
            <a:pPr marL="0" indent="0">
              <a:buNone/>
            </a:pPr>
            <a:r>
              <a:rPr lang="en-AU" sz="1500" dirty="0" err="1">
                <a:latin typeface="Consolas" panose="020B0609020204030204" pitchFamily="49" charset="0"/>
                <a:cs typeface="Consolas" panose="020B0609020204030204" pitchFamily="49" charset="0"/>
              </a:rPr>
              <a:t>connection.executeQuery</a:t>
            </a:r>
            <a:r>
              <a:rPr lang="en-AU" sz="1500" dirty="0">
                <a:latin typeface="Consolas" panose="020B0609020204030204" pitchFamily="49" charset="0"/>
                <a:cs typeface="Consolas" panose="020B0609020204030204" pitchFamily="49" charset="0"/>
              </a:rPr>
              <a:t>(~)</a:t>
            </a:r>
          </a:p>
          <a:p>
            <a:pPr marL="0" indent="0">
              <a:buNone/>
            </a:pPr>
            <a:r>
              <a:rPr lang="en-AU" sz="1500" dirty="0">
                <a:latin typeface="Consolas" panose="020B0609020204030204" pitchFamily="49" charset="0"/>
                <a:cs typeface="Consolas" panose="020B0609020204030204" pitchFamily="49" charset="0"/>
              </a:rPr>
              <a:t>	SELECT * FROM Students WHERE name = {</a:t>
            </a:r>
            <a:r>
              <a:rPr lang="en-AU" sz="1500" dirty="0" err="1">
                <a:latin typeface="Consolas" panose="020B0609020204030204" pitchFamily="49" charset="0"/>
                <a:cs typeface="Consolas" panose="020B0609020204030204" pitchFamily="49" charset="0"/>
              </a:rPr>
              <a:t>studentName</a:t>
            </a:r>
            <a:r>
              <a:rPr lang="en-AU" sz="1500" dirty="0">
                <a:latin typeface="Consolas" panose="020B0609020204030204" pitchFamily="49" charset="0"/>
                <a:cs typeface="Consolas" panose="020B0609020204030204" pitchFamily="49" charset="0"/>
              </a:rPr>
              <a:t>}</a:t>
            </a:r>
          </a:p>
        </p:txBody>
      </p:sp>
      <p:sp>
        <p:nvSpPr>
          <p:cNvPr id="10" name="Text Placeholder 9">
            <a:extLst>
              <a:ext uri="{FF2B5EF4-FFF2-40B4-BE49-F238E27FC236}">
                <a16:creationId xmlns:a16="http://schemas.microsoft.com/office/drawing/2014/main" id="{70DB56FB-D880-C18B-2F25-4FE049DB9B41}"/>
              </a:ext>
            </a:extLst>
          </p:cNvPr>
          <p:cNvSpPr>
            <a:spLocks noGrp="1"/>
          </p:cNvSpPr>
          <p:nvPr>
            <p:ph type="body" sz="quarter" idx="13"/>
          </p:nvPr>
        </p:nvSpPr>
        <p:spPr/>
        <p:txBody>
          <a:bodyPr/>
          <a:lstStyle/>
          <a:p>
            <a:r>
              <a:rPr lang="en-AU" dirty="0"/>
              <a:t>Technical Challenge: Semantics</a:t>
            </a:r>
          </a:p>
        </p:txBody>
      </p:sp>
      <p:pic>
        <p:nvPicPr>
          <p:cNvPr id="5" name="Image" descr="Image">
            <a:extLst>
              <a:ext uri="{FF2B5EF4-FFF2-40B4-BE49-F238E27FC236}">
                <a16:creationId xmlns:a16="http://schemas.microsoft.com/office/drawing/2014/main" id="{960DEC2E-F635-9547-B5DB-0986F74BCAEB}"/>
              </a:ext>
            </a:extLst>
          </p:cNvPr>
          <p:cNvPicPr>
            <a:picLocks noChangeAspect="1"/>
          </p:cNvPicPr>
          <p:nvPr/>
        </p:nvPicPr>
        <p:blipFill>
          <a:blip r:embed="rId2"/>
          <a:stretch>
            <a:fillRect/>
          </a:stretch>
        </p:blipFill>
        <p:spPr>
          <a:xfrm>
            <a:off x="8043618" y="332698"/>
            <a:ext cx="667229" cy="945241"/>
          </a:xfrm>
          <a:prstGeom prst="rect">
            <a:avLst/>
          </a:prstGeom>
          <a:ln w="88900">
            <a:miter lim="400000"/>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F627C03-442A-C14B-95C3-DEF189239766}"/>
                  </a:ext>
                </a:extLst>
              </p:cNvPr>
              <p:cNvSpPr txBox="1"/>
              <p:nvPr/>
            </p:nvSpPr>
            <p:spPr>
              <a:xfrm>
                <a:off x="7390839" y="-57894"/>
                <a:ext cx="579839" cy="7155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4050" i="1">
                          <a:latin typeface="Cambria Math" panose="02040503050406030204" pitchFamily="18" charset="0"/>
                          <a:ea typeface="Cambria Math" panose="02040503050406030204" pitchFamily="18" charset="0"/>
                        </a:rPr>
                        <m:t>𝜆</m:t>
                      </m:r>
                    </m:oMath>
                  </m:oMathPara>
                </a14:m>
                <a:endParaRPr lang="en-AU" sz="4050" dirty="0"/>
              </a:p>
            </p:txBody>
          </p:sp>
        </mc:Choice>
        <mc:Fallback xmlns="">
          <p:sp>
            <p:nvSpPr>
              <p:cNvPr id="6" name="TextBox 5">
                <a:extLst>
                  <a:ext uri="{FF2B5EF4-FFF2-40B4-BE49-F238E27FC236}">
                    <a16:creationId xmlns:a16="http://schemas.microsoft.com/office/drawing/2014/main" id="{1F627C03-442A-C14B-95C3-DEF189239766}"/>
                  </a:ext>
                </a:extLst>
              </p:cNvPr>
              <p:cNvSpPr txBox="1">
                <a:spLocks noRot="1" noChangeAspect="1" noMove="1" noResize="1" noEditPoints="1" noAdjustHandles="1" noChangeArrowheads="1" noChangeShapeType="1" noTextEdit="1"/>
              </p:cNvSpPr>
              <p:nvPr/>
            </p:nvSpPr>
            <p:spPr>
              <a:xfrm>
                <a:off x="7390839" y="-57894"/>
                <a:ext cx="579839" cy="715581"/>
              </a:xfrm>
              <a:prstGeom prst="rect">
                <a:avLst/>
              </a:prstGeom>
              <a:blipFill>
                <a:blip r:embed="rId3"/>
                <a:stretch>
                  <a:fillRect l="-4255" r="-4255"/>
                </a:stretch>
              </a:blipFill>
            </p:spPr>
            <p:txBody>
              <a:bodyPr/>
              <a:lstStyle/>
              <a:p>
                <a:r>
                  <a:rPr lang="en-AU">
                    <a:noFill/>
                  </a:rPr>
                  <a:t> </a:t>
                </a:r>
              </a:p>
            </p:txBody>
          </p:sp>
        </mc:Fallback>
      </mc:AlternateContent>
      <p:sp>
        <p:nvSpPr>
          <p:cNvPr id="7" name="Rounded Rectangular Callout 6">
            <a:extLst>
              <a:ext uri="{FF2B5EF4-FFF2-40B4-BE49-F238E27FC236}">
                <a16:creationId xmlns:a16="http://schemas.microsoft.com/office/drawing/2014/main" id="{13507162-65C4-EF47-8F34-99A92001FD41}"/>
              </a:ext>
            </a:extLst>
          </p:cNvPr>
          <p:cNvSpPr/>
          <p:nvPr/>
        </p:nvSpPr>
        <p:spPr>
          <a:xfrm>
            <a:off x="2380654" y="691450"/>
            <a:ext cx="4516637" cy="595725"/>
          </a:xfrm>
          <a:prstGeom prst="wedgeRoundRectCallout">
            <a:avLst>
              <a:gd name="adj1" fmla="val -48100"/>
              <a:gd name="adj2" fmla="val 11952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AU" sz="1200" dirty="0">
                <a:cs typeface="Consolas" panose="020B0609020204030204" pitchFamily="49" charset="0"/>
              </a:rPr>
              <a:t>Q: Is it safe to run custom parser at compiler time?</a:t>
            </a:r>
          </a:p>
          <a:p>
            <a:r>
              <a:rPr lang="en-AU" sz="1200" dirty="0">
                <a:cs typeface="Consolas" panose="020B0609020204030204" pitchFamily="49" charset="0"/>
              </a:rPr>
              <a:t>A: Yes – immutability types used to ensure imported metadata is purely functional, has no network access, etc.</a:t>
            </a:r>
          </a:p>
        </p:txBody>
      </p:sp>
      <p:sp>
        <p:nvSpPr>
          <p:cNvPr id="8" name="Rounded Rectangular Callout 7">
            <a:extLst>
              <a:ext uri="{FF2B5EF4-FFF2-40B4-BE49-F238E27FC236}">
                <a16:creationId xmlns:a16="http://schemas.microsoft.com/office/drawing/2014/main" id="{68AA40BF-5C68-0C49-ADF2-B58CE5B27A57}"/>
              </a:ext>
            </a:extLst>
          </p:cNvPr>
          <p:cNvSpPr/>
          <p:nvPr/>
        </p:nvSpPr>
        <p:spPr>
          <a:xfrm>
            <a:off x="4038452" y="1961164"/>
            <a:ext cx="3819227" cy="382190"/>
          </a:xfrm>
          <a:prstGeom prst="wedgeRoundRectCallout">
            <a:avLst>
              <a:gd name="adj1" fmla="val -41422"/>
              <a:gd name="adj2" fmla="val 10270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cs typeface="Consolas" panose="020B0609020204030204" pitchFamily="49" charset="0"/>
              </a:rPr>
              <a:t>Language definition includes custom type checker – can verify query against database schema</a:t>
            </a:r>
          </a:p>
        </p:txBody>
      </p:sp>
      <p:sp>
        <p:nvSpPr>
          <p:cNvPr id="9" name="Rounded Rectangular Callout 8">
            <a:extLst>
              <a:ext uri="{FF2B5EF4-FFF2-40B4-BE49-F238E27FC236}">
                <a16:creationId xmlns:a16="http://schemas.microsoft.com/office/drawing/2014/main" id="{65E6DBF6-ECE4-AB41-B723-7E58E2F890AA}"/>
              </a:ext>
            </a:extLst>
          </p:cNvPr>
          <p:cNvSpPr/>
          <p:nvPr/>
        </p:nvSpPr>
        <p:spPr>
          <a:xfrm>
            <a:off x="3607593" y="3742730"/>
            <a:ext cx="3289698" cy="382190"/>
          </a:xfrm>
          <a:prstGeom prst="wedgeRoundRectCallout">
            <a:avLst>
              <a:gd name="adj1" fmla="val 12487"/>
              <a:gd name="adj2" fmla="val -13701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cs typeface="Consolas" panose="020B0609020204030204" pitchFamily="49" charset="0"/>
              </a:rPr>
              <a:t>SQL extension has access to variables and their types in Wyvern host language</a:t>
            </a:r>
          </a:p>
        </p:txBody>
      </p:sp>
      <p:sp>
        <p:nvSpPr>
          <p:cNvPr id="2" name="Footer Placeholder 1">
            <a:extLst>
              <a:ext uri="{FF2B5EF4-FFF2-40B4-BE49-F238E27FC236}">
                <a16:creationId xmlns:a16="http://schemas.microsoft.com/office/drawing/2014/main" id="{DFA5CA2E-BEB2-4E4B-C933-006684D7EF35}"/>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180226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reen Shot 2019-12-16 at 10.28.10 AM.png" descr="Screen Shot 2019-12-16 at 10.28.10 AM.png">
            <a:extLst>
              <a:ext uri="{FF2B5EF4-FFF2-40B4-BE49-F238E27FC236}">
                <a16:creationId xmlns:a16="http://schemas.microsoft.com/office/drawing/2014/main" id="{FAD2B272-BD18-E54A-815B-360B68B14A1D}"/>
              </a:ext>
            </a:extLst>
          </p:cNvPr>
          <p:cNvPicPr>
            <a:picLocks noChangeAspect="1"/>
          </p:cNvPicPr>
          <p:nvPr/>
        </p:nvPicPr>
        <p:blipFill>
          <a:blip r:embed="rId3"/>
          <a:stretch>
            <a:fillRect/>
          </a:stretch>
        </p:blipFill>
        <p:spPr>
          <a:xfrm>
            <a:off x="1240733" y="369689"/>
            <a:ext cx="6662535" cy="4051283"/>
          </a:xfrm>
          <a:prstGeom prst="rect">
            <a:avLst/>
          </a:prstGeom>
          <a:ln w="88900">
            <a:miter lim="400000"/>
          </a:ln>
        </p:spPr>
      </p:pic>
      <p:sp>
        <p:nvSpPr>
          <p:cNvPr id="2" name="Content Placeholder 1">
            <a:extLst>
              <a:ext uri="{FF2B5EF4-FFF2-40B4-BE49-F238E27FC236}">
                <a16:creationId xmlns:a16="http://schemas.microsoft.com/office/drawing/2014/main" id="{8C4DF9B7-8626-E631-BE99-8D76637E4349}"/>
              </a:ext>
            </a:extLst>
          </p:cNvPr>
          <p:cNvSpPr>
            <a:spLocks noGrp="1"/>
          </p:cNvSpPr>
          <p:nvPr>
            <p:ph idx="1"/>
          </p:nvPr>
        </p:nvSpPr>
        <p:spPr/>
        <p:txBody>
          <a:bodyPr/>
          <a:lstStyle/>
          <a:p>
            <a:endParaRPr lang="en-AU"/>
          </a:p>
        </p:txBody>
      </p:sp>
      <p:sp>
        <p:nvSpPr>
          <p:cNvPr id="3" name="Text Placeholder 2">
            <a:extLst>
              <a:ext uri="{FF2B5EF4-FFF2-40B4-BE49-F238E27FC236}">
                <a16:creationId xmlns:a16="http://schemas.microsoft.com/office/drawing/2014/main" id="{40FB17CB-77F3-6028-6E8B-BDBE28D1F850}"/>
              </a:ext>
            </a:extLst>
          </p:cNvPr>
          <p:cNvSpPr>
            <a:spLocks noGrp="1"/>
          </p:cNvSpPr>
          <p:nvPr>
            <p:ph type="body" sz="quarter" idx="13"/>
          </p:nvPr>
        </p:nvSpPr>
        <p:spPr/>
        <p:txBody>
          <a:bodyPr/>
          <a:lstStyle/>
          <a:p>
            <a:endParaRPr lang="en-AU"/>
          </a:p>
        </p:txBody>
      </p:sp>
      <p:sp>
        <p:nvSpPr>
          <p:cNvPr id="4" name="Footer Placeholder 3">
            <a:extLst>
              <a:ext uri="{FF2B5EF4-FFF2-40B4-BE49-F238E27FC236}">
                <a16:creationId xmlns:a16="http://schemas.microsoft.com/office/drawing/2014/main" id="{CF3A044F-B219-F7D0-6F96-D4715A68CB71}"/>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31980367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FD5786-59DB-8BA6-E43F-85423C8E3E91}"/>
              </a:ext>
            </a:extLst>
          </p:cNvPr>
          <p:cNvSpPr>
            <a:spLocks noGrp="1"/>
          </p:cNvSpPr>
          <p:nvPr>
            <p:ph idx="1"/>
          </p:nvPr>
        </p:nvSpPr>
        <p:spPr/>
        <p:txBody>
          <a:bodyPr/>
          <a:lstStyle/>
          <a:p>
            <a:endParaRPr lang="en-AU"/>
          </a:p>
        </p:txBody>
      </p:sp>
      <p:sp>
        <p:nvSpPr>
          <p:cNvPr id="11" name="Text Placeholder 10">
            <a:extLst>
              <a:ext uri="{FF2B5EF4-FFF2-40B4-BE49-F238E27FC236}">
                <a16:creationId xmlns:a16="http://schemas.microsoft.com/office/drawing/2014/main" id="{BC3AB8B4-102F-DD68-0DB4-CE4C9D288855}"/>
              </a:ext>
            </a:extLst>
          </p:cNvPr>
          <p:cNvSpPr>
            <a:spLocks noGrp="1"/>
          </p:cNvSpPr>
          <p:nvPr>
            <p:ph type="body" sz="quarter" idx="13"/>
          </p:nvPr>
        </p:nvSpPr>
        <p:spPr/>
        <p:txBody>
          <a:bodyPr>
            <a:normAutofit lnSpcReduction="10000"/>
          </a:bodyPr>
          <a:lstStyle/>
          <a:p>
            <a:r>
              <a:rPr lang="en-AU" dirty="0"/>
              <a:t>Our Approach:</a:t>
            </a:r>
            <a:br>
              <a:rPr lang="en-AU" dirty="0"/>
            </a:br>
            <a:r>
              <a:rPr lang="en-AU" dirty="0"/>
              <a:t>Usable Architecture-Based Security</a:t>
            </a:r>
          </a:p>
        </p:txBody>
      </p:sp>
      <p:pic>
        <p:nvPicPr>
          <p:cNvPr id="4" name="d8151fcef6c8600dc785cfc64289a2423d785225.jpg" descr="d8151fcef6c8600dc785cfc64289a2423d785225.jpg">
            <a:extLst>
              <a:ext uri="{FF2B5EF4-FFF2-40B4-BE49-F238E27FC236}">
                <a16:creationId xmlns:a16="http://schemas.microsoft.com/office/drawing/2014/main" id="{E64D62B7-6E48-654C-A66E-D5368ED84416}"/>
              </a:ext>
            </a:extLst>
          </p:cNvPr>
          <p:cNvPicPr>
            <a:picLocks noChangeAspect="1"/>
          </p:cNvPicPr>
          <p:nvPr/>
        </p:nvPicPr>
        <p:blipFill>
          <a:blip r:embed="rId3"/>
          <a:srcRect l="900" t="2150" r="33395" b="43889"/>
          <a:stretch>
            <a:fillRect/>
          </a:stretch>
        </p:blipFill>
        <p:spPr>
          <a:xfrm>
            <a:off x="1371409" y="1201401"/>
            <a:ext cx="1753982" cy="1119629"/>
          </a:xfrm>
          <a:prstGeom prst="rect">
            <a:avLst/>
          </a:prstGeom>
          <a:ln w="88900">
            <a:miter lim="400000"/>
          </a:ln>
        </p:spPr>
      </p:pic>
      <p:sp>
        <p:nvSpPr>
          <p:cNvPr id="5" name="Engineering:…">
            <a:extLst>
              <a:ext uri="{FF2B5EF4-FFF2-40B4-BE49-F238E27FC236}">
                <a16:creationId xmlns:a16="http://schemas.microsoft.com/office/drawing/2014/main" id="{7C8E3F53-63B0-5640-A580-5552F5BEA369}"/>
              </a:ext>
            </a:extLst>
          </p:cNvPr>
          <p:cNvSpPr txBox="1"/>
          <p:nvPr/>
        </p:nvSpPr>
        <p:spPr>
          <a:xfrm>
            <a:off x="1143000" y="2253843"/>
            <a:ext cx="2098334" cy="1000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000"/>
            </a:pPr>
            <a:r>
              <a:rPr dirty="0"/>
              <a:t>Engineering:</a:t>
            </a:r>
          </a:p>
          <a:p>
            <a:pPr algn="ctr">
              <a:defRPr sz="2000"/>
            </a:pPr>
            <a:r>
              <a:rPr lang="en-AU" sz="1500" dirty="0"/>
              <a:t>Express design in domain-specific way</a:t>
            </a:r>
            <a:endParaRPr sz="1500" dirty="0"/>
          </a:p>
        </p:txBody>
      </p:sp>
      <p:sp>
        <p:nvSpPr>
          <p:cNvPr id="6" name="Formal Modelling: A mathematical perspective">
            <a:extLst>
              <a:ext uri="{FF2B5EF4-FFF2-40B4-BE49-F238E27FC236}">
                <a16:creationId xmlns:a16="http://schemas.microsoft.com/office/drawing/2014/main" id="{5D30FA0F-3A5B-7646-A7FA-28A6C531C7D1}"/>
              </a:ext>
            </a:extLst>
          </p:cNvPr>
          <p:cNvSpPr txBox="1"/>
          <p:nvPr/>
        </p:nvSpPr>
        <p:spPr>
          <a:xfrm>
            <a:off x="2507687" y="3825519"/>
            <a:ext cx="4218078"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ctr">
              <a:defRPr sz="3000"/>
            </a:pPr>
            <a:r>
              <a:rPr dirty="0"/>
              <a:t>Formal Modelling:</a:t>
            </a:r>
            <a:endParaRPr lang="en-AU" dirty="0"/>
          </a:p>
          <a:p>
            <a:pPr algn="ctr">
              <a:defRPr sz="3000"/>
            </a:pPr>
            <a:r>
              <a:rPr lang="en-AU" sz="1500" dirty="0"/>
              <a:t>Type safety, variable hygiene, conflict-free extensions</a:t>
            </a:r>
            <a:endParaRPr sz="1500" dirty="0"/>
          </a:p>
        </p:txBody>
      </p:sp>
      <p:pic>
        <p:nvPicPr>
          <p:cNvPr id="7" name="hero-clipart-super-hero-b-w-hi.png" descr="hero-clipart-super-hero-b-w-hi.png">
            <a:extLst>
              <a:ext uri="{FF2B5EF4-FFF2-40B4-BE49-F238E27FC236}">
                <a16:creationId xmlns:a16="http://schemas.microsoft.com/office/drawing/2014/main" id="{954FE4C3-27A2-9B45-9A14-A0883F91B5AF}"/>
              </a:ext>
            </a:extLst>
          </p:cNvPr>
          <p:cNvPicPr>
            <a:picLocks noChangeAspect="1"/>
          </p:cNvPicPr>
          <p:nvPr/>
        </p:nvPicPr>
        <p:blipFill>
          <a:blip r:embed="rId4"/>
          <a:stretch>
            <a:fillRect/>
          </a:stretch>
        </p:blipFill>
        <p:spPr>
          <a:xfrm>
            <a:off x="6018610" y="1246947"/>
            <a:ext cx="1753982" cy="1166398"/>
          </a:xfrm>
          <a:prstGeom prst="rect">
            <a:avLst/>
          </a:prstGeom>
          <a:ln w="88900">
            <a:miter lim="400000"/>
          </a:ln>
        </p:spPr>
      </p:pic>
      <p:sp>
        <p:nvSpPr>
          <p:cNvPr id="8" name="Usability:…">
            <a:extLst>
              <a:ext uri="{FF2B5EF4-FFF2-40B4-BE49-F238E27FC236}">
                <a16:creationId xmlns:a16="http://schemas.microsoft.com/office/drawing/2014/main" id="{E4339052-0604-324B-A6DF-8FAAE79C5983}"/>
              </a:ext>
            </a:extLst>
          </p:cNvPr>
          <p:cNvSpPr txBox="1"/>
          <p:nvPr/>
        </p:nvSpPr>
        <p:spPr>
          <a:xfrm>
            <a:off x="5518792" y="2282791"/>
            <a:ext cx="2482208" cy="1000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000"/>
            </a:pPr>
            <a:r>
              <a:rPr dirty="0"/>
              <a:t>Usability</a:t>
            </a:r>
            <a:r>
              <a:rPr sz="2250" dirty="0"/>
              <a:t>:</a:t>
            </a:r>
          </a:p>
          <a:p>
            <a:pPr algn="ctr">
              <a:defRPr sz="2000"/>
            </a:pPr>
            <a:r>
              <a:rPr lang="en-AU" sz="1500" dirty="0"/>
              <a:t>Natural syntax, enabling IDE support</a:t>
            </a:r>
            <a:endParaRPr sz="1500" dirty="0"/>
          </a:p>
        </p:txBody>
      </p:sp>
      <p:pic>
        <p:nvPicPr>
          <p:cNvPr id="9" name="padlock-clipart-safe-secure-9.png" descr="padlock-clipart-safe-secure-9.png">
            <a:extLst>
              <a:ext uri="{FF2B5EF4-FFF2-40B4-BE49-F238E27FC236}">
                <a16:creationId xmlns:a16="http://schemas.microsoft.com/office/drawing/2014/main" id="{87F2BA75-53A3-5C4A-BBE7-6E01725ABD71}"/>
              </a:ext>
            </a:extLst>
          </p:cNvPr>
          <p:cNvPicPr>
            <a:picLocks noChangeAspect="1"/>
          </p:cNvPicPr>
          <p:nvPr/>
        </p:nvPicPr>
        <p:blipFill>
          <a:blip r:embed="rId5"/>
          <a:stretch>
            <a:fillRect/>
          </a:stretch>
        </p:blipFill>
        <p:spPr>
          <a:xfrm>
            <a:off x="4157402" y="2039837"/>
            <a:ext cx="841715" cy="841715"/>
          </a:xfrm>
          <a:prstGeom prst="rect">
            <a:avLst/>
          </a:prstGeom>
          <a:ln w="88900">
            <a:miter lim="400000"/>
          </a:ln>
        </p:spPr>
      </p:pic>
      <p:sp>
        <p:nvSpPr>
          <p:cNvPr id="10" name="Secure systems development">
            <a:extLst>
              <a:ext uri="{FF2B5EF4-FFF2-40B4-BE49-F238E27FC236}">
                <a16:creationId xmlns:a16="http://schemas.microsoft.com/office/drawing/2014/main" id="{ECDBA20E-EA2F-BE46-BF5B-467416D66160}"/>
              </a:ext>
            </a:extLst>
          </p:cNvPr>
          <p:cNvSpPr txBox="1"/>
          <p:nvPr/>
        </p:nvSpPr>
        <p:spPr>
          <a:xfrm>
            <a:off x="3323025" y="1541118"/>
            <a:ext cx="2497951" cy="353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defRPr sz="3000"/>
            </a:lvl1pPr>
          </a:lstStyle>
          <a:p>
            <a:pPr algn="ctr"/>
            <a:r>
              <a:rPr lang="en-AU" sz="1800" dirty="0"/>
              <a:t>DSL support in Wyvern</a:t>
            </a:r>
            <a:endParaRPr sz="1800"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4E9A85-6B51-2648-BE24-86FEB3C8DDE4}"/>
                  </a:ext>
                </a:extLst>
              </p:cNvPr>
              <p:cNvSpPr txBox="1"/>
              <p:nvPr/>
            </p:nvSpPr>
            <p:spPr>
              <a:xfrm>
                <a:off x="4304738" y="3394844"/>
                <a:ext cx="579839" cy="7155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4050" i="1">
                          <a:latin typeface="Cambria Math" panose="02040503050406030204" pitchFamily="18" charset="0"/>
                          <a:ea typeface="Cambria Math" panose="02040503050406030204" pitchFamily="18" charset="0"/>
                        </a:rPr>
                        <m:t>𝜆</m:t>
                      </m:r>
                    </m:oMath>
                  </m:oMathPara>
                </a14:m>
                <a:endParaRPr lang="en-AU" sz="4050" dirty="0"/>
              </a:p>
            </p:txBody>
          </p:sp>
        </mc:Choice>
        <mc:Fallback xmlns="">
          <p:sp>
            <p:nvSpPr>
              <p:cNvPr id="15" name="TextBox 14">
                <a:extLst>
                  <a:ext uri="{FF2B5EF4-FFF2-40B4-BE49-F238E27FC236}">
                    <a16:creationId xmlns:a16="http://schemas.microsoft.com/office/drawing/2014/main" id="{B54E9A85-6B51-2648-BE24-86FEB3C8DDE4}"/>
                  </a:ext>
                </a:extLst>
              </p:cNvPr>
              <p:cNvSpPr txBox="1">
                <a:spLocks noRot="1" noChangeAspect="1" noMove="1" noResize="1" noEditPoints="1" noAdjustHandles="1" noChangeArrowheads="1" noChangeShapeType="1" noTextEdit="1"/>
              </p:cNvSpPr>
              <p:nvPr/>
            </p:nvSpPr>
            <p:spPr>
              <a:xfrm>
                <a:off x="4304738" y="3394844"/>
                <a:ext cx="579839" cy="715581"/>
              </a:xfrm>
              <a:prstGeom prst="rect">
                <a:avLst/>
              </a:prstGeom>
              <a:blipFill>
                <a:blip r:embed="rId6"/>
                <a:stretch>
                  <a:fillRect l="-4255" r="-4255"/>
                </a:stretch>
              </a:blipFill>
            </p:spPr>
            <p:txBody>
              <a:bodyPr/>
              <a:lstStyle/>
              <a:p>
                <a:r>
                  <a:rPr lang="en-AU">
                    <a:noFill/>
                  </a:rPr>
                  <a:t> </a:t>
                </a:r>
              </a:p>
            </p:txBody>
          </p:sp>
        </mc:Fallback>
      </mc:AlternateContent>
      <p:sp>
        <p:nvSpPr>
          <p:cNvPr id="16" name="Right Arrow 15">
            <a:extLst>
              <a:ext uri="{FF2B5EF4-FFF2-40B4-BE49-F238E27FC236}">
                <a16:creationId xmlns:a16="http://schemas.microsoft.com/office/drawing/2014/main" id="{E8C3723D-CE1C-1844-888A-B787C8E46C0A}"/>
              </a:ext>
            </a:extLst>
          </p:cNvPr>
          <p:cNvSpPr/>
          <p:nvPr/>
        </p:nvSpPr>
        <p:spPr>
          <a:xfrm rot="2261148">
            <a:off x="3325566" y="1983479"/>
            <a:ext cx="525671" cy="1877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7" name="Right Arrow 16">
            <a:extLst>
              <a:ext uri="{FF2B5EF4-FFF2-40B4-BE49-F238E27FC236}">
                <a16:creationId xmlns:a16="http://schemas.microsoft.com/office/drawing/2014/main" id="{CE1B503D-7D31-104F-9BE6-A279A7615B94}"/>
              </a:ext>
            </a:extLst>
          </p:cNvPr>
          <p:cNvSpPr/>
          <p:nvPr/>
        </p:nvSpPr>
        <p:spPr>
          <a:xfrm rot="8785489">
            <a:off x="5391580" y="1992223"/>
            <a:ext cx="525671" cy="1877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8" name="Right Arrow 17">
            <a:extLst>
              <a:ext uri="{FF2B5EF4-FFF2-40B4-BE49-F238E27FC236}">
                <a16:creationId xmlns:a16="http://schemas.microsoft.com/office/drawing/2014/main" id="{85DAFBF1-B550-BF43-83D6-393C0D87B0F8}"/>
              </a:ext>
            </a:extLst>
          </p:cNvPr>
          <p:cNvSpPr/>
          <p:nvPr/>
        </p:nvSpPr>
        <p:spPr>
          <a:xfrm rot="16200000">
            <a:off x="4309164" y="3134027"/>
            <a:ext cx="525671" cy="1877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3" name="Footer Placeholder 2">
            <a:extLst>
              <a:ext uri="{FF2B5EF4-FFF2-40B4-BE49-F238E27FC236}">
                <a16:creationId xmlns:a16="http://schemas.microsoft.com/office/drawing/2014/main" id="{70A2C181-520A-D887-C2C8-D814D8FD004D}"/>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356314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5" grpId="0"/>
      <p:bldP spid="16" grpId="0" animBg="1"/>
      <p:bldP spid="17" grpId="0" animBg="1"/>
      <p:bldP spid="1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F8E3FB-47F7-4045-9F7C-892F60281532}"/>
              </a:ext>
            </a:extLst>
          </p:cNvPr>
          <p:cNvSpPr>
            <a:spLocks noGrp="1"/>
          </p:cNvSpPr>
          <p:nvPr>
            <p:ph idx="1"/>
          </p:nvPr>
        </p:nvSpPr>
        <p:spPr/>
        <p:txBody>
          <a:bodyPr>
            <a:normAutofit/>
          </a:bodyPr>
          <a:lstStyle/>
          <a:p>
            <a:r>
              <a:rPr lang="en-AU" sz="1800" dirty="0"/>
              <a:t>Lowest layer: an unsafe, low-level library</a:t>
            </a:r>
          </a:p>
          <a:p>
            <a:r>
              <a:rPr lang="en-AU" sz="1800" dirty="0"/>
              <a:t>Middle layer: a higher-level framework</a:t>
            </a:r>
          </a:p>
          <a:p>
            <a:r>
              <a:rPr lang="en-AU" sz="1800" dirty="0"/>
              <a:t>Top layer: the application</a:t>
            </a:r>
          </a:p>
          <a:p>
            <a:r>
              <a:rPr lang="en-AU" sz="1800" dirty="0"/>
              <a:t>Code must obey strict layering</a:t>
            </a:r>
          </a:p>
          <a:p>
            <a:r>
              <a:rPr lang="en-AU" sz="1800" dirty="0"/>
              <a:t>Many variants:</a:t>
            </a:r>
          </a:p>
          <a:p>
            <a:pPr lvl="1"/>
            <a:r>
              <a:rPr lang="en-AU" sz="1500" dirty="0"/>
              <a:t>Secure networking framework</a:t>
            </a:r>
          </a:p>
          <a:p>
            <a:pPr lvl="1"/>
            <a:r>
              <a:rPr lang="en-AU" sz="1500" dirty="0"/>
              <a:t>Safe SQL-access library</a:t>
            </a:r>
          </a:p>
          <a:p>
            <a:pPr lvl="1"/>
            <a:r>
              <a:rPr lang="en-AU" sz="1500" dirty="0"/>
              <a:t>Replicated storage library</a:t>
            </a:r>
          </a:p>
          <a:p>
            <a:endParaRPr lang="en-AU" sz="1800" dirty="0"/>
          </a:p>
          <a:p>
            <a:endParaRPr lang="en-AU" sz="1800" dirty="0"/>
          </a:p>
          <a:p>
            <a:r>
              <a:rPr lang="en-AU" sz="1800" dirty="0"/>
              <a:t>RQ: Can we use </a:t>
            </a:r>
            <a:r>
              <a:rPr lang="en-AU" sz="1800" u="sng" dirty="0"/>
              <a:t>capabilities</a:t>
            </a:r>
            <a:r>
              <a:rPr lang="en-AU" sz="1800" dirty="0"/>
              <a:t> to enforce layered resource access?</a:t>
            </a:r>
          </a:p>
        </p:txBody>
      </p:sp>
      <p:sp>
        <p:nvSpPr>
          <p:cNvPr id="11" name="Text Placeholder 10">
            <a:extLst>
              <a:ext uri="{FF2B5EF4-FFF2-40B4-BE49-F238E27FC236}">
                <a16:creationId xmlns:a16="http://schemas.microsoft.com/office/drawing/2014/main" id="{EED084C7-EACD-71CC-9565-36F887903ABA}"/>
              </a:ext>
            </a:extLst>
          </p:cNvPr>
          <p:cNvSpPr>
            <a:spLocks noGrp="1"/>
          </p:cNvSpPr>
          <p:nvPr>
            <p:ph type="body" sz="quarter" idx="13"/>
          </p:nvPr>
        </p:nvSpPr>
        <p:spPr/>
        <p:txBody>
          <a:bodyPr/>
          <a:lstStyle/>
          <a:p>
            <a:r>
              <a:rPr lang="en-AU" dirty="0"/>
              <a:t>An Old Idea: Layered Architectures</a:t>
            </a:r>
          </a:p>
        </p:txBody>
      </p:sp>
      <p:sp>
        <p:nvSpPr>
          <p:cNvPr id="5" name="Rectangle 4">
            <a:extLst>
              <a:ext uri="{FF2B5EF4-FFF2-40B4-BE49-F238E27FC236}">
                <a16:creationId xmlns:a16="http://schemas.microsoft.com/office/drawing/2014/main" id="{130C86C4-488F-FF4D-B823-7AE1F342EE09}"/>
              </a:ext>
            </a:extLst>
          </p:cNvPr>
          <p:cNvSpPr/>
          <p:nvPr/>
        </p:nvSpPr>
        <p:spPr>
          <a:xfrm>
            <a:off x="5879306" y="1371599"/>
            <a:ext cx="1918097" cy="514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350" dirty="0"/>
              <a:t>Application Code</a:t>
            </a:r>
          </a:p>
        </p:txBody>
      </p:sp>
      <p:sp>
        <p:nvSpPr>
          <p:cNvPr id="6" name="Rectangle 5">
            <a:extLst>
              <a:ext uri="{FF2B5EF4-FFF2-40B4-BE49-F238E27FC236}">
                <a16:creationId xmlns:a16="http://schemas.microsoft.com/office/drawing/2014/main" id="{D3530921-F36D-2045-82E9-436D70041E92}"/>
              </a:ext>
            </a:extLst>
          </p:cNvPr>
          <p:cNvSpPr/>
          <p:nvPr/>
        </p:nvSpPr>
        <p:spPr>
          <a:xfrm>
            <a:off x="5879306" y="2477095"/>
            <a:ext cx="1918097" cy="514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350" dirty="0"/>
              <a:t>Safe high-level framework</a:t>
            </a:r>
          </a:p>
        </p:txBody>
      </p:sp>
      <p:sp>
        <p:nvSpPr>
          <p:cNvPr id="7" name="Rectangle 6">
            <a:extLst>
              <a:ext uri="{FF2B5EF4-FFF2-40B4-BE49-F238E27FC236}">
                <a16:creationId xmlns:a16="http://schemas.microsoft.com/office/drawing/2014/main" id="{FB0E4A98-3845-3D4B-9EA3-F44E3FE4F336}"/>
              </a:ext>
            </a:extLst>
          </p:cNvPr>
          <p:cNvSpPr/>
          <p:nvPr/>
        </p:nvSpPr>
        <p:spPr>
          <a:xfrm>
            <a:off x="5879306" y="3582590"/>
            <a:ext cx="1918097" cy="51435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350" dirty="0"/>
              <a:t>Unsafe low-level library</a:t>
            </a:r>
          </a:p>
        </p:txBody>
      </p:sp>
      <p:sp>
        <p:nvSpPr>
          <p:cNvPr id="8" name="Down Arrow 7">
            <a:extLst>
              <a:ext uri="{FF2B5EF4-FFF2-40B4-BE49-F238E27FC236}">
                <a16:creationId xmlns:a16="http://schemas.microsoft.com/office/drawing/2014/main" id="{61442976-AA8B-D944-8590-1AD4C4F7838D}"/>
              </a:ext>
            </a:extLst>
          </p:cNvPr>
          <p:cNvSpPr/>
          <p:nvPr/>
        </p:nvSpPr>
        <p:spPr>
          <a:xfrm>
            <a:off x="6701731" y="1963935"/>
            <a:ext cx="273248" cy="4929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9" name="Down Arrow 8">
            <a:extLst>
              <a:ext uri="{FF2B5EF4-FFF2-40B4-BE49-F238E27FC236}">
                <a16:creationId xmlns:a16="http://schemas.microsoft.com/office/drawing/2014/main" id="{A77DB2CC-E804-3842-B1A1-AFBFE9A5DF95}"/>
              </a:ext>
            </a:extLst>
          </p:cNvPr>
          <p:cNvSpPr/>
          <p:nvPr/>
        </p:nvSpPr>
        <p:spPr>
          <a:xfrm>
            <a:off x="6701731" y="3047999"/>
            <a:ext cx="273248" cy="4929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0" name="TextBox 9">
            <a:extLst>
              <a:ext uri="{FF2B5EF4-FFF2-40B4-BE49-F238E27FC236}">
                <a16:creationId xmlns:a16="http://schemas.microsoft.com/office/drawing/2014/main" id="{2FD1EBBD-9534-1647-A840-E00FCE4C4B36}"/>
              </a:ext>
            </a:extLst>
          </p:cNvPr>
          <p:cNvSpPr txBox="1"/>
          <p:nvPr/>
        </p:nvSpPr>
        <p:spPr>
          <a:xfrm>
            <a:off x="6257474" y="1104901"/>
            <a:ext cx="1209947" cy="300082"/>
          </a:xfrm>
          <a:prstGeom prst="rect">
            <a:avLst/>
          </a:prstGeom>
          <a:noFill/>
        </p:spPr>
        <p:txBody>
          <a:bodyPr wrap="none" rtlCol="0">
            <a:spAutoFit/>
          </a:bodyPr>
          <a:lstStyle/>
          <a:p>
            <a:r>
              <a:rPr lang="en-AU" sz="1350" dirty="0"/>
              <a:t>[Dijkstra 1968]</a:t>
            </a:r>
          </a:p>
        </p:txBody>
      </p:sp>
      <p:sp>
        <p:nvSpPr>
          <p:cNvPr id="2" name="Footer Placeholder 1">
            <a:extLst>
              <a:ext uri="{FF2B5EF4-FFF2-40B4-BE49-F238E27FC236}">
                <a16:creationId xmlns:a16="http://schemas.microsoft.com/office/drawing/2014/main" id="{0577D286-C3DF-245D-8111-261C30D812B7}"/>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260712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F8E3FB-47F7-4045-9F7C-892F60281532}"/>
              </a:ext>
            </a:extLst>
          </p:cNvPr>
          <p:cNvSpPr>
            <a:spLocks noGrp="1"/>
          </p:cNvSpPr>
          <p:nvPr>
            <p:ph idx="1"/>
          </p:nvPr>
        </p:nvSpPr>
        <p:spPr/>
        <p:txBody>
          <a:bodyPr>
            <a:normAutofit/>
          </a:bodyPr>
          <a:lstStyle/>
          <a:p>
            <a:endParaRPr lang="en-AU" sz="1800" dirty="0"/>
          </a:p>
          <a:p>
            <a:pPr marL="0" indent="0">
              <a:buNone/>
            </a:pPr>
            <a:endParaRPr lang="en-AU" sz="1800" dirty="0"/>
          </a:p>
          <a:p>
            <a:pPr marL="0" indent="0">
              <a:buNone/>
            </a:pPr>
            <a:endParaRPr lang="en-AU" sz="1800" dirty="0"/>
          </a:p>
          <a:p>
            <a:pPr marL="0" indent="0" algn="ctr">
              <a:buNone/>
            </a:pPr>
            <a:r>
              <a:rPr lang="en-AU" sz="1800" dirty="0"/>
              <a:t>“Every module must be able to access only the resources necessary for its legitimate purpose.” [</a:t>
            </a:r>
            <a:r>
              <a:rPr lang="en-AU" sz="1800" dirty="0" err="1"/>
              <a:t>Saltzer</a:t>
            </a:r>
            <a:r>
              <a:rPr lang="en-AU" sz="1800" dirty="0"/>
              <a:t> &amp; Schroeder 75]</a:t>
            </a:r>
          </a:p>
        </p:txBody>
      </p:sp>
      <p:sp>
        <p:nvSpPr>
          <p:cNvPr id="10" name="Text Placeholder 9">
            <a:extLst>
              <a:ext uri="{FF2B5EF4-FFF2-40B4-BE49-F238E27FC236}">
                <a16:creationId xmlns:a16="http://schemas.microsoft.com/office/drawing/2014/main" id="{6852213D-1021-D464-566E-0744B3D73AEA}"/>
              </a:ext>
            </a:extLst>
          </p:cNvPr>
          <p:cNvSpPr>
            <a:spLocks noGrp="1"/>
          </p:cNvSpPr>
          <p:nvPr>
            <p:ph type="body" sz="quarter" idx="13"/>
          </p:nvPr>
        </p:nvSpPr>
        <p:spPr/>
        <p:txBody>
          <a:bodyPr>
            <a:normAutofit lnSpcReduction="10000"/>
          </a:bodyPr>
          <a:lstStyle/>
          <a:p>
            <a:r>
              <a:rPr lang="en-AU" dirty="0"/>
              <a:t>Architecture:</a:t>
            </a:r>
            <a:br>
              <a:rPr lang="en-AU" dirty="0"/>
            </a:br>
            <a:r>
              <a:rPr lang="en-AU" dirty="0"/>
              <a:t>Principle of Least Privilege</a:t>
            </a:r>
          </a:p>
        </p:txBody>
      </p:sp>
      <p:sp>
        <p:nvSpPr>
          <p:cNvPr id="5" name="Rectangle 4">
            <a:extLst>
              <a:ext uri="{FF2B5EF4-FFF2-40B4-BE49-F238E27FC236}">
                <a16:creationId xmlns:a16="http://schemas.microsoft.com/office/drawing/2014/main" id="{130C86C4-488F-FF4D-B823-7AE1F342EE09}"/>
              </a:ext>
            </a:extLst>
          </p:cNvPr>
          <p:cNvSpPr/>
          <p:nvPr/>
        </p:nvSpPr>
        <p:spPr>
          <a:xfrm>
            <a:off x="5879306" y="1371599"/>
            <a:ext cx="1918097" cy="514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350" dirty="0"/>
              <a:t>All other application code</a:t>
            </a:r>
          </a:p>
        </p:txBody>
      </p:sp>
      <p:sp>
        <p:nvSpPr>
          <p:cNvPr id="6" name="Rectangle 5">
            <a:extLst>
              <a:ext uri="{FF2B5EF4-FFF2-40B4-BE49-F238E27FC236}">
                <a16:creationId xmlns:a16="http://schemas.microsoft.com/office/drawing/2014/main" id="{D3530921-F36D-2045-82E9-436D70041E92}"/>
              </a:ext>
            </a:extLst>
          </p:cNvPr>
          <p:cNvSpPr/>
          <p:nvPr/>
        </p:nvSpPr>
        <p:spPr>
          <a:xfrm>
            <a:off x="5879306" y="2477095"/>
            <a:ext cx="1918097" cy="514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350" dirty="0"/>
              <a:t>Safe SQL DSL Library</a:t>
            </a:r>
          </a:p>
        </p:txBody>
      </p:sp>
      <p:sp>
        <p:nvSpPr>
          <p:cNvPr id="7" name="Rectangle 6">
            <a:extLst>
              <a:ext uri="{FF2B5EF4-FFF2-40B4-BE49-F238E27FC236}">
                <a16:creationId xmlns:a16="http://schemas.microsoft.com/office/drawing/2014/main" id="{FB0E4A98-3845-3D4B-9EA3-F44E3FE4F336}"/>
              </a:ext>
            </a:extLst>
          </p:cNvPr>
          <p:cNvSpPr/>
          <p:nvPr/>
        </p:nvSpPr>
        <p:spPr>
          <a:xfrm>
            <a:off x="5879306" y="3582590"/>
            <a:ext cx="1918097" cy="51435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350" dirty="0"/>
              <a:t>String-based SQL Library</a:t>
            </a:r>
          </a:p>
        </p:txBody>
      </p:sp>
      <p:sp>
        <p:nvSpPr>
          <p:cNvPr id="8" name="Down Arrow 7">
            <a:extLst>
              <a:ext uri="{FF2B5EF4-FFF2-40B4-BE49-F238E27FC236}">
                <a16:creationId xmlns:a16="http://schemas.microsoft.com/office/drawing/2014/main" id="{61442976-AA8B-D944-8590-1AD4C4F7838D}"/>
              </a:ext>
            </a:extLst>
          </p:cNvPr>
          <p:cNvSpPr/>
          <p:nvPr/>
        </p:nvSpPr>
        <p:spPr>
          <a:xfrm>
            <a:off x="6701731" y="1963935"/>
            <a:ext cx="273248" cy="4929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9" name="Down Arrow 8">
            <a:extLst>
              <a:ext uri="{FF2B5EF4-FFF2-40B4-BE49-F238E27FC236}">
                <a16:creationId xmlns:a16="http://schemas.microsoft.com/office/drawing/2014/main" id="{A77DB2CC-E804-3842-B1A1-AFBFE9A5DF95}"/>
              </a:ext>
            </a:extLst>
          </p:cNvPr>
          <p:cNvSpPr/>
          <p:nvPr/>
        </p:nvSpPr>
        <p:spPr>
          <a:xfrm>
            <a:off x="6701731" y="3047999"/>
            <a:ext cx="273248" cy="4929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2" name="Footer Placeholder 1">
            <a:extLst>
              <a:ext uri="{FF2B5EF4-FFF2-40B4-BE49-F238E27FC236}">
                <a16:creationId xmlns:a16="http://schemas.microsoft.com/office/drawing/2014/main" id="{F153FB8F-CC8A-DFED-598E-D3FA0BEFDB76}"/>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220345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52B4E-AE5D-EF4A-A51B-99A88534AA8B}"/>
              </a:ext>
            </a:extLst>
          </p:cNvPr>
          <p:cNvSpPr>
            <a:spLocks noGrp="1"/>
          </p:cNvSpPr>
          <p:nvPr>
            <p:ph idx="1"/>
          </p:nvPr>
        </p:nvSpPr>
        <p:spPr/>
        <p:txBody>
          <a:bodyPr>
            <a:normAutofit fontScale="85000" lnSpcReduction="20000"/>
          </a:bodyPr>
          <a:lstStyle/>
          <a:p>
            <a:pPr marL="0" indent="0">
              <a:buNone/>
            </a:pP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require </a:t>
            </a:r>
            <a:r>
              <a:rPr lang="en-AU" sz="1500" dirty="0" err="1">
                <a:latin typeface="Consolas" panose="020B0609020204030204" pitchFamily="49" charset="0"/>
                <a:cs typeface="Consolas" panose="020B0609020204030204" pitchFamily="49" charset="0"/>
              </a:rPr>
              <a:t>db.stringSQL</a:t>
            </a: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 </a:t>
            </a:r>
          </a:p>
          <a:p>
            <a:pPr marL="0" indent="0">
              <a:buNone/>
            </a:pP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err="1">
                <a:latin typeface="Consolas" panose="020B0609020204030204" pitchFamily="49" charset="0"/>
                <a:cs typeface="Consolas" panose="020B0609020204030204" pitchFamily="49" charset="0"/>
              </a:rPr>
              <a:t>application.run</a:t>
            </a:r>
            <a:r>
              <a:rPr lang="en-AU" sz="1500" dirty="0">
                <a:latin typeface="Consolas" panose="020B0609020204030204" pitchFamily="49" charset="0"/>
                <a:cs typeface="Consolas" panose="020B0609020204030204" pitchFamily="49" charset="0"/>
              </a:rPr>
              <a:t>()</a:t>
            </a:r>
          </a:p>
          <a:p>
            <a:pPr marL="0" indent="0">
              <a:buNone/>
            </a:pP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 </a:t>
            </a:r>
          </a:p>
        </p:txBody>
      </p:sp>
      <p:sp>
        <p:nvSpPr>
          <p:cNvPr id="5" name="Text Placeholder 4">
            <a:extLst>
              <a:ext uri="{FF2B5EF4-FFF2-40B4-BE49-F238E27FC236}">
                <a16:creationId xmlns:a16="http://schemas.microsoft.com/office/drawing/2014/main" id="{FE7BCA90-A124-26EF-29F6-275E1AE4DE21}"/>
              </a:ext>
            </a:extLst>
          </p:cNvPr>
          <p:cNvSpPr>
            <a:spLocks noGrp="1"/>
          </p:cNvSpPr>
          <p:nvPr>
            <p:ph type="body" sz="quarter" idx="13"/>
          </p:nvPr>
        </p:nvSpPr>
        <p:spPr/>
        <p:txBody>
          <a:bodyPr/>
          <a:lstStyle/>
          <a:p>
            <a:r>
              <a:rPr lang="en-AU" dirty="0"/>
              <a:t>Module Linking as Architecture</a:t>
            </a:r>
          </a:p>
        </p:txBody>
      </p:sp>
      <p:sp>
        <p:nvSpPr>
          <p:cNvPr id="7" name="Rectangle 6">
            <a:extLst>
              <a:ext uri="{FF2B5EF4-FFF2-40B4-BE49-F238E27FC236}">
                <a16:creationId xmlns:a16="http://schemas.microsoft.com/office/drawing/2014/main" id="{5EA3FDDD-3099-544D-AE95-8547CB70FC9E}"/>
              </a:ext>
            </a:extLst>
          </p:cNvPr>
          <p:cNvSpPr/>
          <p:nvPr/>
        </p:nvSpPr>
        <p:spPr>
          <a:xfrm>
            <a:off x="5879306" y="3582590"/>
            <a:ext cx="1918097" cy="51435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350" dirty="0" err="1"/>
              <a:t>stringSQL</a:t>
            </a:r>
            <a:endParaRPr lang="en-AU" sz="1350" dirty="0"/>
          </a:p>
        </p:txBody>
      </p:sp>
      <p:sp>
        <p:nvSpPr>
          <p:cNvPr id="14" name="Rounded Rectangular Callout 13">
            <a:extLst>
              <a:ext uri="{FF2B5EF4-FFF2-40B4-BE49-F238E27FC236}">
                <a16:creationId xmlns:a16="http://schemas.microsoft.com/office/drawing/2014/main" id="{08269AA1-42FE-3142-932D-B8B586D9E141}"/>
              </a:ext>
            </a:extLst>
          </p:cNvPr>
          <p:cNvSpPr/>
          <p:nvPr/>
        </p:nvSpPr>
        <p:spPr>
          <a:xfrm>
            <a:off x="4652367" y="1607343"/>
            <a:ext cx="3005733" cy="825104"/>
          </a:xfrm>
          <a:prstGeom prst="wedgeRoundRectCallout">
            <a:avLst>
              <a:gd name="adj1" fmla="val -92598"/>
              <a:gd name="adj2" fmla="val 767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cs typeface="Consolas" panose="020B0609020204030204" pitchFamily="49" charset="0"/>
              </a:rPr>
              <a:t>To access external resources like a database, main requires a </a:t>
            </a:r>
            <a:r>
              <a:rPr lang="en-AU" sz="1200" u="sng" dirty="0">
                <a:cs typeface="Consolas" panose="020B0609020204030204" pitchFamily="49" charset="0"/>
              </a:rPr>
              <a:t>capability</a:t>
            </a:r>
            <a:r>
              <a:rPr lang="en-AU" sz="1200" dirty="0">
                <a:cs typeface="Consolas" panose="020B0609020204030204" pitchFamily="49" charset="0"/>
              </a:rPr>
              <a:t> from the run-time system. A capability is an unforgeable token controlling access to a resource.</a:t>
            </a:r>
          </a:p>
        </p:txBody>
      </p:sp>
      <p:sp>
        <p:nvSpPr>
          <p:cNvPr id="2" name="Footer Placeholder 1">
            <a:extLst>
              <a:ext uri="{FF2B5EF4-FFF2-40B4-BE49-F238E27FC236}">
                <a16:creationId xmlns:a16="http://schemas.microsoft.com/office/drawing/2014/main" id="{6F139569-3687-8E2B-4892-D5A75A167FF1}"/>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141584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52B4E-AE5D-EF4A-A51B-99A88534AA8B}"/>
              </a:ext>
            </a:extLst>
          </p:cNvPr>
          <p:cNvSpPr>
            <a:spLocks noGrp="1"/>
          </p:cNvSpPr>
          <p:nvPr>
            <p:ph idx="1"/>
          </p:nvPr>
        </p:nvSpPr>
        <p:spPr/>
        <p:txBody>
          <a:bodyPr>
            <a:normAutofit fontScale="85000" lnSpcReduction="20000"/>
          </a:bodyPr>
          <a:lstStyle/>
          <a:p>
            <a:pPr marL="0" indent="0">
              <a:buNone/>
            </a:pPr>
            <a:r>
              <a:rPr lang="en-AU" sz="1500" dirty="0">
                <a:latin typeface="Consolas" panose="020B0609020204030204" pitchFamily="49" charset="0"/>
                <a:cs typeface="Consolas" panose="020B0609020204030204" pitchFamily="49" charset="0"/>
              </a:rPr>
              <a:t> </a:t>
            </a:r>
          </a:p>
          <a:p>
            <a:pPr marL="0" indent="0">
              <a:buNone/>
            </a:pPr>
            <a:r>
              <a:rPr lang="en-AU" sz="1500" dirty="0">
                <a:latin typeface="Consolas" panose="020B0609020204030204" pitchFamily="49" charset="0"/>
                <a:cs typeface="Consolas" panose="020B0609020204030204" pitchFamily="49" charset="0"/>
              </a:rPr>
              <a:t> </a:t>
            </a:r>
          </a:p>
          <a:p>
            <a:pPr marL="0" indent="0">
              <a:buNone/>
            </a:pPr>
            <a:r>
              <a:rPr lang="en-AU" sz="1500" dirty="0">
                <a:latin typeface="Consolas" panose="020B0609020204030204" pitchFamily="49" charset="0"/>
                <a:cs typeface="Consolas" panose="020B0609020204030204" pitchFamily="49" charset="0"/>
              </a:rPr>
              <a:t> </a:t>
            </a: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require </a:t>
            </a:r>
            <a:r>
              <a:rPr lang="en-AU" sz="1500" dirty="0" err="1">
                <a:latin typeface="Consolas" panose="020B0609020204030204" pitchFamily="49" charset="0"/>
                <a:cs typeface="Consolas" panose="020B0609020204030204" pitchFamily="49" charset="0"/>
              </a:rPr>
              <a:t>db.stringSQL</a:t>
            </a: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import </a:t>
            </a:r>
            <a:r>
              <a:rPr lang="en-AU" sz="1500" dirty="0" err="1">
                <a:latin typeface="Consolas" panose="020B0609020204030204" pitchFamily="49" charset="0"/>
                <a:cs typeface="Consolas" panose="020B0609020204030204" pitchFamily="49" charset="0"/>
              </a:rPr>
              <a:t>db.safeSQL</a:t>
            </a: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import </a:t>
            </a:r>
            <a:r>
              <a:rPr lang="en-AU" sz="1500" dirty="0" err="1">
                <a:latin typeface="Consolas" panose="020B0609020204030204" pitchFamily="49" charset="0"/>
                <a:cs typeface="Consolas" panose="020B0609020204030204" pitchFamily="49" charset="0"/>
              </a:rPr>
              <a:t>app.sqlApplication</a:t>
            </a: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err="1">
                <a:latin typeface="Consolas" panose="020B0609020204030204" pitchFamily="49" charset="0"/>
                <a:cs typeface="Consolas" panose="020B0609020204030204" pitchFamily="49" charset="0"/>
              </a:rPr>
              <a:t>val</a:t>
            </a:r>
            <a:r>
              <a:rPr lang="en-AU" sz="1500" dirty="0">
                <a:latin typeface="Consolas" panose="020B0609020204030204" pitchFamily="49" charset="0"/>
                <a:cs typeface="Consolas" panose="020B0609020204030204" pitchFamily="49" charset="0"/>
              </a:rPr>
              <a:t> </a:t>
            </a:r>
            <a:r>
              <a:rPr lang="en-AU" sz="1500" dirty="0" err="1">
                <a:latin typeface="Consolas" panose="020B0609020204030204" pitchFamily="49" charset="0"/>
                <a:cs typeface="Consolas" panose="020B0609020204030204" pitchFamily="49" charset="0"/>
              </a:rPr>
              <a:t>sql</a:t>
            </a:r>
            <a:r>
              <a:rPr lang="en-AU" sz="1500" dirty="0">
                <a:latin typeface="Consolas" panose="020B0609020204030204" pitchFamily="49" charset="0"/>
                <a:cs typeface="Consolas" panose="020B0609020204030204" pitchFamily="49" charset="0"/>
              </a:rPr>
              <a:t> = </a:t>
            </a:r>
            <a:r>
              <a:rPr lang="en-AU" sz="1500" dirty="0" err="1">
                <a:latin typeface="Consolas" panose="020B0609020204030204" pitchFamily="49" charset="0"/>
                <a:cs typeface="Consolas" panose="020B0609020204030204" pitchFamily="49" charset="0"/>
              </a:rPr>
              <a:t>safeSQL</a:t>
            </a:r>
            <a:r>
              <a:rPr lang="en-AU" sz="1500" dirty="0">
                <a:latin typeface="Consolas" panose="020B0609020204030204" pitchFamily="49" charset="0"/>
                <a:cs typeface="Consolas" panose="020B0609020204030204" pitchFamily="49" charset="0"/>
              </a:rPr>
              <a:t>(</a:t>
            </a:r>
            <a:r>
              <a:rPr lang="en-AU" sz="1500" dirty="0" err="1">
                <a:latin typeface="Consolas" panose="020B0609020204030204" pitchFamily="49" charset="0"/>
                <a:cs typeface="Consolas" panose="020B0609020204030204" pitchFamily="49" charset="0"/>
              </a:rPr>
              <a:t>stringSQL</a:t>
            </a:r>
            <a:r>
              <a:rPr lang="en-AU" sz="1500" dirty="0">
                <a:latin typeface="Consolas" panose="020B0609020204030204" pitchFamily="49" charset="0"/>
                <a:cs typeface="Consolas" panose="020B0609020204030204" pitchFamily="49" charset="0"/>
              </a:rPr>
              <a:t>)</a:t>
            </a:r>
          </a:p>
          <a:p>
            <a:pPr marL="0" indent="0">
              <a:buNone/>
            </a:pPr>
            <a:r>
              <a:rPr lang="en-AU" sz="1500" dirty="0" err="1">
                <a:latin typeface="Consolas" panose="020B0609020204030204" pitchFamily="49" charset="0"/>
                <a:cs typeface="Consolas" panose="020B0609020204030204" pitchFamily="49" charset="0"/>
              </a:rPr>
              <a:t>val</a:t>
            </a:r>
            <a:r>
              <a:rPr lang="en-AU" sz="1500" dirty="0">
                <a:latin typeface="Consolas" panose="020B0609020204030204" pitchFamily="49" charset="0"/>
                <a:cs typeface="Consolas" panose="020B0609020204030204" pitchFamily="49" charset="0"/>
              </a:rPr>
              <a:t> application = </a:t>
            </a:r>
            <a:r>
              <a:rPr lang="en-AU" sz="1500" dirty="0" err="1">
                <a:latin typeface="Consolas" panose="020B0609020204030204" pitchFamily="49" charset="0"/>
                <a:cs typeface="Consolas" panose="020B0609020204030204" pitchFamily="49" charset="0"/>
              </a:rPr>
              <a:t>sqlApplication</a:t>
            </a:r>
            <a:r>
              <a:rPr lang="en-AU" sz="1500" dirty="0">
                <a:latin typeface="Consolas" panose="020B0609020204030204" pitchFamily="49" charset="0"/>
                <a:cs typeface="Consolas" panose="020B0609020204030204" pitchFamily="49" charset="0"/>
              </a:rPr>
              <a:t>(</a:t>
            </a:r>
            <a:r>
              <a:rPr lang="en-AU" sz="1500" dirty="0" err="1">
                <a:latin typeface="Consolas" panose="020B0609020204030204" pitchFamily="49" charset="0"/>
                <a:cs typeface="Consolas" panose="020B0609020204030204" pitchFamily="49" charset="0"/>
              </a:rPr>
              <a:t>sql</a:t>
            </a:r>
            <a:r>
              <a:rPr lang="en-AU" sz="1500" dirty="0">
                <a:latin typeface="Consolas" panose="020B0609020204030204" pitchFamily="49" charset="0"/>
                <a:cs typeface="Consolas" panose="020B0609020204030204" pitchFamily="49" charset="0"/>
              </a:rPr>
              <a:t>)</a:t>
            </a: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err="1">
                <a:latin typeface="Consolas" panose="020B0609020204030204" pitchFamily="49" charset="0"/>
                <a:cs typeface="Consolas" panose="020B0609020204030204" pitchFamily="49" charset="0"/>
              </a:rPr>
              <a:t>application.run</a:t>
            </a:r>
            <a:r>
              <a:rPr lang="en-AU" sz="1500" dirty="0">
                <a:latin typeface="Consolas" panose="020B0609020204030204" pitchFamily="49" charset="0"/>
                <a:cs typeface="Consolas" panose="020B0609020204030204" pitchFamily="49" charset="0"/>
              </a:rPr>
              <a:t>()</a:t>
            </a:r>
          </a:p>
          <a:p>
            <a:pPr marL="0" indent="0">
              <a:buNone/>
            </a:pP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 </a:t>
            </a:r>
          </a:p>
        </p:txBody>
      </p:sp>
      <p:sp>
        <p:nvSpPr>
          <p:cNvPr id="5" name="Text Placeholder 4">
            <a:extLst>
              <a:ext uri="{FF2B5EF4-FFF2-40B4-BE49-F238E27FC236}">
                <a16:creationId xmlns:a16="http://schemas.microsoft.com/office/drawing/2014/main" id="{8AAB8363-791C-3FED-DED3-C0DB1E93F0E6}"/>
              </a:ext>
            </a:extLst>
          </p:cNvPr>
          <p:cNvSpPr>
            <a:spLocks noGrp="1"/>
          </p:cNvSpPr>
          <p:nvPr>
            <p:ph type="body" sz="quarter" idx="13"/>
          </p:nvPr>
        </p:nvSpPr>
        <p:spPr/>
        <p:txBody>
          <a:bodyPr/>
          <a:lstStyle/>
          <a:p>
            <a:r>
              <a:rPr lang="en-AU" dirty="0"/>
              <a:t>Module Linking as Architecture</a:t>
            </a:r>
          </a:p>
        </p:txBody>
      </p:sp>
      <p:sp>
        <p:nvSpPr>
          <p:cNvPr id="6" name="Rectangle 5">
            <a:extLst>
              <a:ext uri="{FF2B5EF4-FFF2-40B4-BE49-F238E27FC236}">
                <a16:creationId xmlns:a16="http://schemas.microsoft.com/office/drawing/2014/main" id="{399D2198-5F93-644B-A998-5A6188E225BD}"/>
              </a:ext>
            </a:extLst>
          </p:cNvPr>
          <p:cNvSpPr/>
          <p:nvPr/>
        </p:nvSpPr>
        <p:spPr>
          <a:xfrm>
            <a:off x="5879306" y="2477095"/>
            <a:ext cx="1918097" cy="514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350" dirty="0" err="1"/>
              <a:t>safeSQL</a:t>
            </a:r>
            <a:endParaRPr lang="en-AU" sz="1350" dirty="0"/>
          </a:p>
        </p:txBody>
      </p:sp>
      <p:sp>
        <p:nvSpPr>
          <p:cNvPr id="7" name="Rectangle 6">
            <a:extLst>
              <a:ext uri="{FF2B5EF4-FFF2-40B4-BE49-F238E27FC236}">
                <a16:creationId xmlns:a16="http://schemas.microsoft.com/office/drawing/2014/main" id="{5EA3FDDD-3099-544D-AE95-8547CB70FC9E}"/>
              </a:ext>
            </a:extLst>
          </p:cNvPr>
          <p:cNvSpPr/>
          <p:nvPr/>
        </p:nvSpPr>
        <p:spPr>
          <a:xfrm>
            <a:off x="5879306" y="3582590"/>
            <a:ext cx="1918097" cy="51435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350" dirty="0" err="1"/>
              <a:t>stringSQL</a:t>
            </a:r>
            <a:endParaRPr lang="en-AU" sz="1350" dirty="0"/>
          </a:p>
        </p:txBody>
      </p:sp>
      <p:sp>
        <p:nvSpPr>
          <p:cNvPr id="9" name="Down Arrow 8">
            <a:extLst>
              <a:ext uri="{FF2B5EF4-FFF2-40B4-BE49-F238E27FC236}">
                <a16:creationId xmlns:a16="http://schemas.microsoft.com/office/drawing/2014/main" id="{17DD32D2-510A-8C40-B957-D651990B93FB}"/>
              </a:ext>
            </a:extLst>
          </p:cNvPr>
          <p:cNvSpPr/>
          <p:nvPr/>
        </p:nvSpPr>
        <p:spPr>
          <a:xfrm>
            <a:off x="6701731" y="3047999"/>
            <a:ext cx="273248" cy="4929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2" name="Rounded Rectangular Callout 11">
            <a:extLst>
              <a:ext uri="{FF2B5EF4-FFF2-40B4-BE49-F238E27FC236}">
                <a16:creationId xmlns:a16="http://schemas.microsoft.com/office/drawing/2014/main" id="{6350F694-0129-4547-8E25-F4FC4E4D6AD5}"/>
              </a:ext>
            </a:extLst>
          </p:cNvPr>
          <p:cNvSpPr/>
          <p:nvPr/>
        </p:nvSpPr>
        <p:spPr>
          <a:xfrm>
            <a:off x="525661" y="860074"/>
            <a:ext cx="3820121" cy="546032"/>
          </a:xfrm>
          <a:prstGeom prst="wedgeRoundRectCallout">
            <a:avLst>
              <a:gd name="adj1" fmla="val 16"/>
              <a:gd name="adj2" fmla="val 20361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cs typeface="Consolas" panose="020B0609020204030204" pitchFamily="49" charset="0"/>
              </a:rPr>
              <a:t>We can import code modules, but they have no </a:t>
            </a:r>
            <a:r>
              <a:rPr lang="en-AU" sz="1200" u="sng" dirty="0">
                <a:cs typeface="Consolas" panose="020B0609020204030204" pitchFamily="49" charset="0"/>
              </a:rPr>
              <a:t>ambient authority</a:t>
            </a:r>
            <a:r>
              <a:rPr lang="en-AU" sz="1200" dirty="0">
                <a:cs typeface="Consolas" panose="020B0609020204030204" pitchFamily="49" charset="0"/>
              </a:rPr>
              <a:t> to access resources (</a:t>
            </a:r>
            <a:r>
              <a:rPr lang="en-AU" sz="1200" dirty="0" err="1">
                <a:cs typeface="Consolas" panose="020B0609020204030204" pitchFamily="49" charset="0"/>
              </a:rPr>
              <a:t>cf</a:t>
            </a:r>
            <a:r>
              <a:rPr lang="en-AU" sz="1200" dirty="0">
                <a:cs typeface="Consolas" panose="020B0609020204030204" pitchFamily="49" charset="0"/>
              </a:rPr>
              <a:t> Newspeak). </a:t>
            </a:r>
            <a:r>
              <a:rPr lang="en-AU" sz="1200" dirty="0" err="1">
                <a:latin typeface="Consolas" panose="020B0609020204030204" pitchFamily="49" charset="0"/>
                <a:cs typeface="Consolas" panose="020B0609020204030204" pitchFamily="49" charset="0"/>
              </a:rPr>
              <a:t>sqlApplication</a:t>
            </a:r>
            <a:r>
              <a:rPr lang="en-AU" sz="1200" dirty="0">
                <a:cs typeface="Consolas" panose="020B0609020204030204" pitchFamily="49" charset="0"/>
              </a:rPr>
              <a:t> cannot access the database by itself.</a:t>
            </a:r>
          </a:p>
        </p:txBody>
      </p:sp>
      <p:sp>
        <p:nvSpPr>
          <p:cNvPr id="13" name="Rounded Rectangular Callout 12">
            <a:extLst>
              <a:ext uri="{FF2B5EF4-FFF2-40B4-BE49-F238E27FC236}">
                <a16:creationId xmlns:a16="http://schemas.microsoft.com/office/drawing/2014/main" id="{CDCF88D1-106E-D949-989A-3A094F14A2CE}"/>
              </a:ext>
            </a:extLst>
          </p:cNvPr>
          <p:cNvSpPr/>
          <p:nvPr/>
        </p:nvSpPr>
        <p:spPr>
          <a:xfrm>
            <a:off x="360000" y="4096940"/>
            <a:ext cx="3820121" cy="546032"/>
          </a:xfrm>
          <a:prstGeom prst="wedgeRoundRectCallout">
            <a:avLst>
              <a:gd name="adj1" fmla="val 25682"/>
              <a:gd name="adj2" fmla="val -14766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cs typeface="Consolas" panose="020B0609020204030204" pitchFamily="49" charset="0"/>
              </a:rPr>
              <a:t>We must instantiate a </a:t>
            </a:r>
            <a:r>
              <a:rPr lang="en-AU" sz="1200" dirty="0" err="1">
                <a:latin typeface="Consolas" panose="020B0609020204030204" pitchFamily="49" charset="0"/>
                <a:cs typeface="Consolas" panose="020B0609020204030204" pitchFamily="49" charset="0"/>
              </a:rPr>
              <a:t>sqlApplication</a:t>
            </a:r>
            <a:r>
              <a:rPr lang="en-AU" sz="1200" dirty="0">
                <a:cs typeface="Consolas" panose="020B0609020204030204" pitchFamily="49" charset="0"/>
              </a:rPr>
              <a:t> object, passing it the resources it needs. We pass only a capability to the safe library.</a:t>
            </a:r>
          </a:p>
        </p:txBody>
      </p:sp>
      <p:sp>
        <p:nvSpPr>
          <p:cNvPr id="2" name="Footer Placeholder 1">
            <a:extLst>
              <a:ext uri="{FF2B5EF4-FFF2-40B4-BE49-F238E27FC236}">
                <a16:creationId xmlns:a16="http://schemas.microsoft.com/office/drawing/2014/main" id="{1EBCE261-92C5-0341-D2C7-5587132F7347}"/>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381315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202173-1FF7-E28F-6CAC-22209B5FA22B}"/>
              </a:ext>
            </a:extLst>
          </p:cNvPr>
          <p:cNvSpPr>
            <a:spLocks noGrp="1"/>
          </p:cNvSpPr>
          <p:nvPr>
            <p:ph idx="1"/>
          </p:nvPr>
        </p:nvSpPr>
        <p:spPr>
          <a:xfrm>
            <a:off x="324000" y="881149"/>
            <a:ext cx="8041253" cy="3777361"/>
          </a:xfrm>
        </p:spPr>
        <p:txBody>
          <a:bodyPr>
            <a:normAutofit fontScale="85000" lnSpcReduction="10000"/>
          </a:bodyPr>
          <a:lstStyle/>
          <a:p>
            <a:r>
              <a:rPr lang="en-AU" dirty="0"/>
              <a:t> Next slide shows a system with two components (C1 and C2) that share a common database. </a:t>
            </a:r>
          </a:p>
          <a:p>
            <a:pPr lvl="1"/>
            <a:r>
              <a:rPr lang="en-AU" dirty="0"/>
              <a:t>Assume C1 runs slowly because it has to reorganize the information in the database  before using it. </a:t>
            </a:r>
          </a:p>
          <a:p>
            <a:pPr lvl="1"/>
            <a:r>
              <a:rPr lang="en-AU" dirty="0"/>
              <a:t>The only way to make C1 faster might be to change the database. This means that C2 also has to be changed, which may, potentially, affect its response time.</a:t>
            </a:r>
          </a:p>
          <a:p>
            <a:r>
              <a:rPr lang="en-AU" dirty="0"/>
              <a:t>The slide after the next shows a different architecture is used where each component has its own copy of the parts of the database that it needs. </a:t>
            </a:r>
          </a:p>
          <a:p>
            <a:pPr lvl="1"/>
            <a:r>
              <a:rPr lang="en-AU" dirty="0"/>
              <a:t>If one component needs to change the database organization, this does not affect the other component. </a:t>
            </a:r>
          </a:p>
          <a:p>
            <a:r>
              <a:rPr lang="en-AU" dirty="0"/>
              <a:t>However, a multi-database architecture may run more slowly and may cost more to implement and change. </a:t>
            </a:r>
          </a:p>
          <a:p>
            <a:pPr lvl="1"/>
            <a:r>
              <a:rPr lang="en-AU" dirty="0"/>
              <a:t>A multi-database architecture needs a mechanism (component C3) to ensure that the data shared by C1 and C2 is kept consistent when it is changed. </a:t>
            </a:r>
          </a:p>
        </p:txBody>
      </p:sp>
      <p:sp>
        <p:nvSpPr>
          <p:cNvPr id="98" name="Figure 4.2 shows a system with two components (C1 and C2) that share a common database.…"/>
          <p:cNvSpPr txBox="1">
            <a:spLocks noGrp="1"/>
          </p:cNvSpPr>
          <p:nvPr>
            <p:ph type="body" sz="quarter" idx="13"/>
          </p:nvPr>
        </p:nvSpPr>
        <p:spPr>
          <a:prstGeom prst="rect">
            <a:avLst/>
          </a:prstGeom>
        </p:spPr>
        <p:txBody>
          <a:bodyPr>
            <a:normAutofit/>
          </a:bodyPr>
          <a:lstStyle/>
          <a:p>
            <a:r>
              <a:rPr lang="en-AU" dirty="0"/>
              <a:t>Maintainability and performance</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0BA44ED9-EA7B-3D4F-F6E9-6E0EFEDC3EC7}"/>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30DE5B51-CC4C-55BC-3DAB-134228C8D1A8}"/>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52B4E-AE5D-EF4A-A51B-99A88534AA8B}"/>
              </a:ext>
            </a:extLst>
          </p:cNvPr>
          <p:cNvSpPr>
            <a:spLocks noGrp="1"/>
          </p:cNvSpPr>
          <p:nvPr>
            <p:ph idx="1"/>
          </p:nvPr>
        </p:nvSpPr>
        <p:spPr/>
        <p:txBody>
          <a:bodyPr>
            <a:normAutofit fontScale="85000" lnSpcReduction="20000"/>
          </a:bodyPr>
          <a:lstStyle/>
          <a:p>
            <a:pPr marL="0" indent="0">
              <a:buNone/>
            </a:pPr>
            <a:r>
              <a:rPr lang="en-AU" sz="1500" dirty="0">
                <a:latin typeface="Consolas" panose="020B0609020204030204" pitchFamily="49" charset="0"/>
                <a:cs typeface="Consolas" panose="020B0609020204030204" pitchFamily="49" charset="0"/>
              </a:rPr>
              <a:t>module def </a:t>
            </a:r>
            <a:r>
              <a:rPr lang="en-AU" sz="1500" dirty="0" err="1">
                <a:latin typeface="Consolas" panose="020B0609020204030204" pitchFamily="49" charset="0"/>
                <a:cs typeface="Consolas" panose="020B0609020204030204" pitchFamily="49" charset="0"/>
              </a:rPr>
              <a:t>sqlApplication</a:t>
            </a:r>
            <a:r>
              <a:rPr lang="en-AU" sz="1500" dirty="0">
                <a:latin typeface="Consolas" panose="020B0609020204030204" pitchFamily="49" charset="0"/>
                <a:cs typeface="Consolas" panose="020B0609020204030204" pitchFamily="49" charset="0"/>
              </a:rPr>
              <a:t>(</a:t>
            </a:r>
            <a:r>
              <a:rPr lang="en-AU" sz="1500" dirty="0" err="1">
                <a:latin typeface="Consolas" panose="020B0609020204030204" pitchFamily="49" charset="0"/>
                <a:cs typeface="Consolas" panose="020B0609020204030204" pitchFamily="49" charset="0"/>
              </a:rPr>
              <a:t>safeSQL</a:t>
            </a:r>
            <a:r>
              <a:rPr lang="en-AU" sz="1500" dirty="0">
                <a:latin typeface="Consolas" panose="020B0609020204030204" pitchFamily="49" charset="0"/>
                <a:cs typeface="Consolas" panose="020B0609020204030204" pitchFamily="49" charset="0"/>
              </a:rPr>
              <a:t> : </a:t>
            </a:r>
            <a:r>
              <a:rPr lang="en-AU" sz="1500" dirty="0" err="1">
                <a:latin typeface="Consolas" panose="020B0609020204030204" pitchFamily="49" charset="0"/>
                <a:cs typeface="Consolas" panose="020B0609020204030204" pitchFamily="49" charset="0"/>
              </a:rPr>
              <a:t>db.SafeSQL</a:t>
            </a:r>
            <a:r>
              <a:rPr lang="en-AU" sz="1500" dirty="0">
                <a:latin typeface="Consolas" panose="020B0609020204030204" pitchFamily="49" charset="0"/>
                <a:cs typeface="Consolas" panose="020B0609020204030204" pitchFamily="49" charset="0"/>
              </a:rPr>
              <a:t>)</a:t>
            </a:r>
          </a:p>
          <a:p>
            <a:pPr marL="0" indent="0">
              <a:buNone/>
            </a:pPr>
            <a:r>
              <a:rPr lang="en-AU" sz="1500" dirty="0">
                <a:latin typeface="Consolas" panose="020B0609020204030204" pitchFamily="49" charset="0"/>
                <a:cs typeface="Consolas" panose="020B0609020204030204" pitchFamily="49" charset="0"/>
              </a:rPr>
              <a:t>def run() : Int</a:t>
            </a:r>
          </a:p>
          <a:p>
            <a:pPr marL="0" indent="0">
              <a:buNone/>
            </a:pPr>
            <a:r>
              <a:rPr lang="en-AU" sz="1500" dirty="0">
                <a:latin typeface="Consolas" panose="020B0609020204030204" pitchFamily="49" charset="0"/>
                <a:cs typeface="Consolas" panose="020B0609020204030204" pitchFamily="49" charset="0"/>
              </a:rPr>
              <a:t>	// application code</a:t>
            </a: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require </a:t>
            </a:r>
            <a:r>
              <a:rPr lang="en-AU" sz="1500" dirty="0" err="1">
                <a:latin typeface="Consolas" panose="020B0609020204030204" pitchFamily="49" charset="0"/>
                <a:cs typeface="Consolas" panose="020B0609020204030204" pitchFamily="49" charset="0"/>
              </a:rPr>
              <a:t>db.stringSQL</a:t>
            </a: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import </a:t>
            </a:r>
            <a:r>
              <a:rPr lang="en-AU" sz="1500" dirty="0" err="1">
                <a:latin typeface="Consolas" panose="020B0609020204030204" pitchFamily="49" charset="0"/>
                <a:cs typeface="Consolas" panose="020B0609020204030204" pitchFamily="49" charset="0"/>
              </a:rPr>
              <a:t>db.safeSQL</a:t>
            </a: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import </a:t>
            </a:r>
            <a:r>
              <a:rPr lang="en-AU" sz="1500" dirty="0" err="1">
                <a:latin typeface="Consolas" panose="020B0609020204030204" pitchFamily="49" charset="0"/>
                <a:cs typeface="Consolas" panose="020B0609020204030204" pitchFamily="49" charset="0"/>
              </a:rPr>
              <a:t>app.sqlApplication</a:t>
            </a: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err="1">
                <a:latin typeface="Consolas" panose="020B0609020204030204" pitchFamily="49" charset="0"/>
                <a:cs typeface="Consolas" panose="020B0609020204030204" pitchFamily="49" charset="0"/>
              </a:rPr>
              <a:t>val</a:t>
            </a:r>
            <a:r>
              <a:rPr lang="en-AU" sz="1500" dirty="0">
                <a:latin typeface="Consolas" panose="020B0609020204030204" pitchFamily="49" charset="0"/>
                <a:cs typeface="Consolas" panose="020B0609020204030204" pitchFamily="49" charset="0"/>
              </a:rPr>
              <a:t> </a:t>
            </a:r>
            <a:r>
              <a:rPr lang="en-AU" sz="1500" dirty="0" err="1">
                <a:latin typeface="Consolas" panose="020B0609020204030204" pitchFamily="49" charset="0"/>
                <a:cs typeface="Consolas" panose="020B0609020204030204" pitchFamily="49" charset="0"/>
              </a:rPr>
              <a:t>sql</a:t>
            </a:r>
            <a:r>
              <a:rPr lang="en-AU" sz="1500" dirty="0">
                <a:latin typeface="Consolas" panose="020B0609020204030204" pitchFamily="49" charset="0"/>
                <a:cs typeface="Consolas" panose="020B0609020204030204" pitchFamily="49" charset="0"/>
              </a:rPr>
              <a:t> = </a:t>
            </a:r>
            <a:r>
              <a:rPr lang="en-AU" sz="1500" dirty="0" err="1">
                <a:latin typeface="Consolas" panose="020B0609020204030204" pitchFamily="49" charset="0"/>
                <a:cs typeface="Consolas" panose="020B0609020204030204" pitchFamily="49" charset="0"/>
              </a:rPr>
              <a:t>safeSQL</a:t>
            </a:r>
            <a:r>
              <a:rPr lang="en-AU" sz="1500" dirty="0">
                <a:latin typeface="Consolas" panose="020B0609020204030204" pitchFamily="49" charset="0"/>
                <a:cs typeface="Consolas" panose="020B0609020204030204" pitchFamily="49" charset="0"/>
              </a:rPr>
              <a:t>(</a:t>
            </a:r>
            <a:r>
              <a:rPr lang="en-AU" sz="1500" dirty="0" err="1">
                <a:latin typeface="Consolas" panose="020B0609020204030204" pitchFamily="49" charset="0"/>
                <a:cs typeface="Consolas" panose="020B0609020204030204" pitchFamily="49" charset="0"/>
              </a:rPr>
              <a:t>stringSQL</a:t>
            </a:r>
            <a:r>
              <a:rPr lang="en-AU" sz="1500" dirty="0">
                <a:latin typeface="Consolas" panose="020B0609020204030204" pitchFamily="49" charset="0"/>
                <a:cs typeface="Consolas" panose="020B0609020204030204" pitchFamily="49" charset="0"/>
              </a:rPr>
              <a:t>)</a:t>
            </a:r>
          </a:p>
          <a:p>
            <a:pPr marL="0" indent="0">
              <a:buNone/>
            </a:pPr>
            <a:r>
              <a:rPr lang="en-AU" sz="1500" dirty="0" err="1">
                <a:latin typeface="Consolas" panose="020B0609020204030204" pitchFamily="49" charset="0"/>
                <a:cs typeface="Consolas" panose="020B0609020204030204" pitchFamily="49" charset="0"/>
              </a:rPr>
              <a:t>val</a:t>
            </a:r>
            <a:r>
              <a:rPr lang="en-AU" sz="1500" dirty="0">
                <a:latin typeface="Consolas" panose="020B0609020204030204" pitchFamily="49" charset="0"/>
                <a:cs typeface="Consolas" panose="020B0609020204030204" pitchFamily="49" charset="0"/>
              </a:rPr>
              <a:t> application = </a:t>
            </a:r>
            <a:r>
              <a:rPr lang="en-AU" sz="1500" dirty="0" err="1">
                <a:latin typeface="Consolas" panose="020B0609020204030204" pitchFamily="49" charset="0"/>
                <a:cs typeface="Consolas" panose="020B0609020204030204" pitchFamily="49" charset="0"/>
              </a:rPr>
              <a:t>sqlApplication</a:t>
            </a:r>
            <a:r>
              <a:rPr lang="en-AU" sz="1500" dirty="0">
                <a:latin typeface="Consolas" panose="020B0609020204030204" pitchFamily="49" charset="0"/>
                <a:cs typeface="Consolas" panose="020B0609020204030204" pitchFamily="49" charset="0"/>
              </a:rPr>
              <a:t>(</a:t>
            </a:r>
            <a:r>
              <a:rPr lang="en-AU" sz="1500" dirty="0" err="1">
                <a:latin typeface="Consolas" panose="020B0609020204030204" pitchFamily="49" charset="0"/>
                <a:cs typeface="Consolas" panose="020B0609020204030204" pitchFamily="49" charset="0"/>
              </a:rPr>
              <a:t>sql</a:t>
            </a:r>
            <a:r>
              <a:rPr lang="en-AU" sz="1500" dirty="0">
                <a:latin typeface="Consolas" panose="020B0609020204030204" pitchFamily="49" charset="0"/>
                <a:cs typeface="Consolas" panose="020B0609020204030204" pitchFamily="49" charset="0"/>
              </a:rPr>
              <a:t>)</a:t>
            </a: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err="1">
                <a:latin typeface="Consolas" panose="020B0609020204030204" pitchFamily="49" charset="0"/>
                <a:cs typeface="Consolas" panose="020B0609020204030204" pitchFamily="49" charset="0"/>
              </a:rPr>
              <a:t>application.run</a:t>
            </a:r>
            <a:r>
              <a:rPr lang="en-AU" sz="1500" dirty="0">
                <a:latin typeface="Consolas" panose="020B0609020204030204" pitchFamily="49" charset="0"/>
                <a:cs typeface="Consolas" panose="020B0609020204030204" pitchFamily="49" charset="0"/>
              </a:rPr>
              <a:t>()</a:t>
            </a: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module def </a:t>
            </a:r>
            <a:r>
              <a:rPr lang="en-AU" sz="1500" dirty="0" err="1">
                <a:latin typeface="Consolas" panose="020B0609020204030204" pitchFamily="49" charset="0"/>
                <a:cs typeface="Consolas" panose="020B0609020204030204" pitchFamily="49" charset="0"/>
              </a:rPr>
              <a:t>safeSQL</a:t>
            </a:r>
            <a:r>
              <a:rPr lang="en-AU" sz="1500" dirty="0">
                <a:latin typeface="Consolas" panose="020B0609020204030204" pitchFamily="49" charset="0"/>
                <a:cs typeface="Consolas" panose="020B0609020204030204" pitchFamily="49" charset="0"/>
              </a:rPr>
              <a:t>(</a:t>
            </a:r>
            <a:r>
              <a:rPr lang="en-AU" sz="1500" dirty="0" err="1">
                <a:latin typeface="Consolas" panose="020B0609020204030204" pitchFamily="49" charset="0"/>
                <a:cs typeface="Consolas" panose="020B0609020204030204" pitchFamily="49" charset="0"/>
              </a:rPr>
              <a:t>strSQL</a:t>
            </a:r>
            <a:r>
              <a:rPr lang="en-AU" sz="1500" dirty="0">
                <a:latin typeface="Consolas" panose="020B0609020204030204" pitchFamily="49" charset="0"/>
                <a:cs typeface="Consolas" panose="020B0609020204030204" pitchFamily="49" charset="0"/>
              </a:rPr>
              <a:t> : </a:t>
            </a:r>
            <a:r>
              <a:rPr lang="en-AU" sz="1500" dirty="0" err="1">
                <a:latin typeface="Consolas" panose="020B0609020204030204" pitchFamily="49" charset="0"/>
                <a:cs typeface="Consolas" panose="020B0609020204030204" pitchFamily="49" charset="0"/>
              </a:rPr>
              <a:t>db.StringSQL</a:t>
            </a:r>
            <a:r>
              <a:rPr lang="en-AU" sz="1500" dirty="0">
                <a:latin typeface="Consolas" panose="020B0609020204030204" pitchFamily="49" charset="0"/>
                <a:cs typeface="Consolas" panose="020B0609020204030204" pitchFamily="49" charset="0"/>
              </a:rPr>
              <a:t>)</a:t>
            </a:r>
          </a:p>
          <a:p>
            <a:pPr marL="0" indent="0">
              <a:buNone/>
            </a:pPr>
            <a:r>
              <a:rPr lang="en-AU" sz="1500" dirty="0">
                <a:latin typeface="Consolas" panose="020B0609020204030204" pitchFamily="49" charset="0"/>
                <a:cs typeface="Consolas" panose="020B0609020204030204" pitchFamily="49" charset="0"/>
              </a:rPr>
              <a:t>// implement ADT in terms of strings</a:t>
            </a:r>
          </a:p>
        </p:txBody>
      </p:sp>
      <p:sp>
        <p:nvSpPr>
          <p:cNvPr id="12" name="Text Placeholder 11">
            <a:extLst>
              <a:ext uri="{FF2B5EF4-FFF2-40B4-BE49-F238E27FC236}">
                <a16:creationId xmlns:a16="http://schemas.microsoft.com/office/drawing/2014/main" id="{F862CE3E-4592-2F27-FCFD-ABCE31380978}"/>
              </a:ext>
            </a:extLst>
          </p:cNvPr>
          <p:cNvSpPr>
            <a:spLocks noGrp="1"/>
          </p:cNvSpPr>
          <p:nvPr>
            <p:ph type="body" sz="quarter" idx="13"/>
          </p:nvPr>
        </p:nvSpPr>
        <p:spPr/>
        <p:txBody>
          <a:bodyPr/>
          <a:lstStyle/>
          <a:p>
            <a:r>
              <a:rPr lang="en-AU" dirty="0"/>
              <a:t>Module Linking as Architecture</a:t>
            </a:r>
          </a:p>
        </p:txBody>
      </p:sp>
      <p:sp>
        <p:nvSpPr>
          <p:cNvPr id="5" name="Rectangle 4">
            <a:extLst>
              <a:ext uri="{FF2B5EF4-FFF2-40B4-BE49-F238E27FC236}">
                <a16:creationId xmlns:a16="http://schemas.microsoft.com/office/drawing/2014/main" id="{DB531667-6D8E-0141-9526-BF8FF70565AD}"/>
              </a:ext>
            </a:extLst>
          </p:cNvPr>
          <p:cNvSpPr/>
          <p:nvPr/>
        </p:nvSpPr>
        <p:spPr>
          <a:xfrm>
            <a:off x="5879306" y="1371599"/>
            <a:ext cx="1918097" cy="514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350" dirty="0" err="1"/>
              <a:t>sqlApplication</a:t>
            </a:r>
            <a:endParaRPr lang="en-AU" sz="1350" dirty="0"/>
          </a:p>
        </p:txBody>
      </p:sp>
      <p:sp>
        <p:nvSpPr>
          <p:cNvPr id="6" name="Rectangle 5">
            <a:extLst>
              <a:ext uri="{FF2B5EF4-FFF2-40B4-BE49-F238E27FC236}">
                <a16:creationId xmlns:a16="http://schemas.microsoft.com/office/drawing/2014/main" id="{399D2198-5F93-644B-A998-5A6188E225BD}"/>
              </a:ext>
            </a:extLst>
          </p:cNvPr>
          <p:cNvSpPr/>
          <p:nvPr/>
        </p:nvSpPr>
        <p:spPr>
          <a:xfrm>
            <a:off x="5879306" y="2477095"/>
            <a:ext cx="1918097" cy="514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350" dirty="0" err="1"/>
              <a:t>safeSQL</a:t>
            </a:r>
            <a:endParaRPr lang="en-AU" sz="1350" dirty="0"/>
          </a:p>
        </p:txBody>
      </p:sp>
      <p:sp>
        <p:nvSpPr>
          <p:cNvPr id="7" name="Rectangle 6">
            <a:extLst>
              <a:ext uri="{FF2B5EF4-FFF2-40B4-BE49-F238E27FC236}">
                <a16:creationId xmlns:a16="http://schemas.microsoft.com/office/drawing/2014/main" id="{5EA3FDDD-3099-544D-AE95-8547CB70FC9E}"/>
              </a:ext>
            </a:extLst>
          </p:cNvPr>
          <p:cNvSpPr/>
          <p:nvPr/>
        </p:nvSpPr>
        <p:spPr>
          <a:xfrm>
            <a:off x="5879306" y="3582590"/>
            <a:ext cx="1918097" cy="51435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350" dirty="0" err="1"/>
              <a:t>stringSQL</a:t>
            </a:r>
            <a:endParaRPr lang="en-AU" sz="1350" dirty="0"/>
          </a:p>
        </p:txBody>
      </p:sp>
      <p:sp>
        <p:nvSpPr>
          <p:cNvPr id="8" name="Down Arrow 7">
            <a:extLst>
              <a:ext uri="{FF2B5EF4-FFF2-40B4-BE49-F238E27FC236}">
                <a16:creationId xmlns:a16="http://schemas.microsoft.com/office/drawing/2014/main" id="{25C4BBCF-5704-F34D-9FDA-CAA2D962EBEA}"/>
              </a:ext>
            </a:extLst>
          </p:cNvPr>
          <p:cNvSpPr/>
          <p:nvPr/>
        </p:nvSpPr>
        <p:spPr>
          <a:xfrm>
            <a:off x="6701731" y="1963935"/>
            <a:ext cx="273248" cy="4929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9" name="Down Arrow 8">
            <a:extLst>
              <a:ext uri="{FF2B5EF4-FFF2-40B4-BE49-F238E27FC236}">
                <a16:creationId xmlns:a16="http://schemas.microsoft.com/office/drawing/2014/main" id="{17DD32D2-510A-8C40-B957-D651990B93FB}"/>
              </a:ext>
            </a:extLst>
          </p:cNvPr>
          <p:cNvSpPr/>
          <p:nvPr/>
        </p:nvSpPr>
        <p:spPr>
          <a:xfrm>
            <a:off x="6701731" y="3047999"/>
            <a:ext cx="273248" cy="4929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2" name="Footer Placeholder 1">
            <a:extLst>
              <a:ext uri="{FF2B5EF4-FFF2-40B4-BE49-F238E27FC236}">
                <a16:creationId xmlns:a16="http://schemas.microsoft.com/office/drawing/2014/main" id="{860C8FD1-9F27-6BA3-06A2-08046C7FE300}"/>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11706456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476EA9-E3B9-E94E-9DEE-42F31B664AC1}"/>
              </a:ext>
            </a:extLst>
          </p:cNvPr>
          <p:cNvSpPr>
            <a:spLocks noGrp="1"/>
          </p:cNvSpPr>
          <p:nvPr>
            <p:ph idx="1"/>
          </p:nvPr>
        </p:nvSpPr>
        <p:spPr/>
        <p:txBody>
          <a:bodyPr>
            <a:normAutofit fontScale="62500" lnSpcReduction="20000"/>
          </a:bodyPr>
          <a:lstStyle/>
          <a:p>
            <a:r>
              <a:rPr lang="en-AU" dirty="0"/>
              <a:t>Most Wyvern modules don’t have state, can be freely imported</a:t>
            </a:r>
          </a:p>
          <a:p>
            <a:r>
              <a:rPr lang="en-AU" dirty="0"/>
              <a:t>Statically tracked: stateful modules/objects and </a:t>
            </a:r>
            <a:r>
              <a:rPr lang="en-AU" u="sng" dirty="0"/>
              <a:t>resource</a:t>
            </a:r>
            <a:r>
              <a:rPr lang="en-AU" dirty="0"/>
              <a:t> types</a:t>
            </a:r>
          </a:p>
          <a:p>
            <a:endParaRPr lang="en-AU" dirty="0"/>
          </a:p>
          <a:p>
            <a:pPr marL="0" indent="0">
              <a:buNone/>
            </a:pPr>
            <a:r>
              <a:rPr lang="en-AU" sz="1500" dirty="0">
                <a:latin typeface="Consolas" panose="020B0609020204030204" pitchFamily="49" charset="0"/>
                <a:cs typeface="Consolas" panose="020B0609020204030204" pitchFamily="49" charset="0"/>
              </a:rPr>
              <a:t>type </a:t>
            </a:r>
            <a:r>
              <a:rPr lang="en-AU" sz="1500" dirty="0" err="1">
                <a:latin typeface="Consolas" panose="020B0609020204030204" pitchFamily="49" charset="0"/>
                <a:cs typeface="Consolas" panose="020B0609020204030204" pitchFamily="49" charset="0"/>
              </a:rPr>
              <a:t>SetM</a:t>
            </a: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	resource type Set</a:t>
            </a:r>
          </a:p>
          <a:p>
            <a:pPr marL="0" indent="0">
              <a:buNone/>
            </a:pPr>
            <a:r>
              <a:rPr lang="en-AU" sz="1500" dirty="0">
                <a:latin typeface="Consolas" panose="020B0609020204030204" pitchFamily="49" charset="0"/>
                <a:cs typeface="Consolas" panose="020B0609020204030204" pitchFamily="49" charset="0"/>
              </a:rPr>
              <a:t>		def add(v : Int)</a:t>
            </a:r>
          </a:p>
          <a:p>
            <a:pPr marL="0" indent="0">
              <a:buNone/>
            </a:pPr>
            <a:r>
              <a:rPr lang="en-AU" sz="1500" dirty="0">
                <a:latin typeface="Consolas" panose="020B0609020204030204" pitchFamily="49" charset="0"/>
                <a:cs typeface="Consolas" panose="020B0609020204030204" pitchFamily="49" charset="0"/>
              </a:rPr>
              <a:t>		def </a:t>
            </a:r>
            <a:r>
              <a:rPr lang="en-AU" sz="1500" dirty="0" err="1">
                <a:latin typeface="Consolas" panose="020B0609020204030204" pitchFamily="49" charset="0"/>
                <a:cs typeface="Consolas" panose="020B0609020204030204" pitchFamily="49" charset="0"/>
              </a:rPr>
              <a:t>isMember</a:t>
            </a:r>
            <a:r>
              <a:rPr lang="en-AU" sz="1500" dirty="0">
                <a:latin typeface="Consolas" panose="020B0609020204030204" pitchFamily="49" charset="0"/>
                <a:cs typeface="Consolas" panose="020B0609020204030204" pitchFamily="49" charset="0"/>
              </a:rPr>
              <a:t>(v : Int) : Bool</a:t>
            </a:r>
          </a:p>
          <a:p>
            <a:pPr marL="0" indent="0">
              <a:buNone/>
            </a:pPr>
            <a:r>
              <a:rPr lang="en-AU" sz="1500" dirty="0">
                <a:latin typeface="Consolas" panose="020B0609020204030204" pitchFamily="49" charset="0"/>
                <a:cs typeface="Consolas" panose="020B0609020204030204" pitchFamily="49" charset="0"/>
              </a:rPr>
              <a:t>	def </a:t>
            </a:r>
            <a:r>
              <a:rPr lang="en-AU" sz="1500" dirty="0" err="1">
                <a:latin typeface="Consolas" panose="020B0609020204030204" pitchFamily="49" charset="0"/>
                <a:cs typeface="Consolas" panose="020B0609020204030204" pitchFamily="49" charset="0"/>
              </a:rPr>
              <a:t>makeSet</a:t>
            </a:r>
            <a:r>
              <a:rPr lang="en-AU" sz="1500" dirty="0">
                <a:latin typeface="Consolas" panose="020B0609020204030204" pitchFamily="49" charset="0"/>
                <a:cs typeface="Consolas" panose="020B0609020204030204" pitchFamily="49" charset="0"/>
              </a:rPr>
              <a:t>() : Set</a:t>
            </a: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module </a:t>
            </a:r>
            <a:r>
              <a:rPr lang="en-AU" sz="1500" dirty="0" err="1">
                <a:latin typeface="Consolas" panose="020B0609020204030204" pitchFamily="49" charset="0"/>
                <a:cs typeface="Consolas" panose="020B0609020204030204" pitchFamily="49" charset="0"/>
              </a:rPr>
              <a:t>setM</a:t>
            </a:r>
            <a:r>
              <a:rPr lang="en-AU" sz="1500" dirty="0">
                <a:latin typeface="Consolas" panose="020B0609020204030204" pitchFamily="49" charset="0"/>
                <a:cs typeface="Consolas" panose="020B0609020204030204" pitchFamily="49" charset="0"/>
              </a:rPr>
              <a:t> : </a:t>
            </a:r>
            <a:r>
              <a:rPr lang="en-AU" sz="1500" dirty="0" err="1">
                <a:latin typeface="Consolas" panose="020B0609020204030204" pitchFamily="49" charset="0"/>
                <a:cs typeface="Consolas" panose="020B0609020204030204" pitchFamily="49" charset="0"/>
              </a:rPr>
              <a:t>SetM</a:t>
            </a:r>
            <a:endParaRPr lang="en-AU" sz="1500" dirty="0">
              <a:latin typeface="Consolas" panose="020B0609020204030204" pitchFamily="49" charset="0"/>
              <a:cs typeface="Consolas" panose="020B0609020204030204" pitchFamily="49" charset="0"/>
            </a:endParaRPr>
          </a:p>
          <a:p>
            <a:pPr marL="0" indent="0">
              <a:buNone/>
            </a:pPr>
            <a:endParaRPr lang="en-AU" sz="1500" dirty="0">
              <a:latin typeface="Consolas" panose="020B0609020204030204" pitchFamily="49" charset="0"/>
              <a:cs typeface="Consolas" panose="020B0609020204030204" pitchFamily="49" charset="0"/>
            </a:endParaRPr>
          </a:p>
          <a:p>
            <a:pPr marL="0" indent="0">
              <a:buNone/>
            </a:pPr>
            <a:r>
              <a:rPr lang="en-AU" sz="1500" dirty="0">
                <a:latin typeface="Consolas" panose="020B0609020204030204" pitchFamily="49" charset="0"/>
                <a:cs typeface="Consolas" panose="020B0609020204030204" pitchFamily="49" charset="0"/>
              </a:rPr>
              <a:t>module def client(</a:t>
            </a:r>
            <a:r>
              <a:rPr lang="en-AU" sz="1500" dirty="0" err="1">
                <a:latin typeface="Consolas" panose="020B0609020204030204" pitchFamily="49" charset="0"/>
                <a:cs typeface="Consolas" panose="020B0609020204030204" pitchFamily="49" charset="0"/>
              </a:rPr>
              <a:t>aFile</a:t>
            </a:r>
            <a:r>
              <a:rPr lang="en-AU" sz="1500" dirty="0">
                <a:latin typeface="Consolas" panose="020B0609020204030204" pitchFamily="49" charset="0"/>
                <a:cs typeface="Consolas" panose="020B0609020204030204" pitchFamily="49" charset="0"/>
              </a:rPr>
              <a:t> : File)</a:t>
            </a:r>
          </a:p>
          <a:p>
            <a:pPr marL="0" indent="0">
              <a:buNone/>
            </a:pPr>
            <a:r>
              <a:rPr lang="en-AU" sz="1500" dirty="0">
                <a:latin typeface="Consolas" panose="020B0609020204030204" pitchFamily="49" charset="0"/>
                <a:cs typeface="Consolas" panose="020B0609020204030204" pitchFamily="49" charset="0"/>
              </a:rPr>
              <a:t>import </a:t>
            </a:r>
            <a:r>
              <a:rPr lang="en-AU" sz="1500" dirty="0" err="1">
                <a:latin typeface="Consolas" panose="020B0609020204030204" pitchFamily="49" charset="0"/>
                <a:cs typeface="Consolas" panose="020B0609020204030204" pitchFamily="49" charset="0"/>
              </a:rPr>
              <a:t>setM</a:t>
            </a:r>
            <a:r>
              <a:rPr lang="en-AU" sz="1500" dirty="0">
                <a:latin typeface="Consolas" panose="020B0609020204030204" pitchFamily="49" charset="0"/>
                <a:cs typeface="Consolas" panose="020B0609020204030204" pitchFamily="49" charset="0"/>
              </a:rPr>
              <a:t> ...</a:t>
            </a:r>
          </a:p>
          <a:p>
            <a:pPr marL="0" indent="0">
              <a:buNone/>
            </a:pPr>
            <a:endParaRPr lang="en-AU" sz="1500" dirty="0">
              <a:latin typeface="Consolas" panose="020B0609020204030204" pitchFamily="49" charset="0"/>
              <a:cs typeface="Consolas" panose="020B0609020204030204" pitchFamily="49" charset="0"/>
            </a:endParaRPr>
          </a:p>
          <a:p>
            <a:r>
              <a:rPr lang="en-AU" sz="2325" u="sng" dirty="0">
                <a:cs typeface="Consolas" panose="020B0609020204030204" pitchFamily="49" charset="0"/>
              </a:rPr>
              <a:t>resource</a:t>
            </a:r>
            <a:r>
              <a:rPr lang="en-AU" sz="2325" dirty="0">
                <a:cs typeface="Consolas" panose="020B0609020204030204" pitchFamily="49" charset="0"/>
              </a:rPr>
              <a:t> types capture state or system access: other types do not</a:t>
            </a:r>
          </a:p>
          <a:p>
            <a:pPr lvl="1"/>
            <a:r>
              <a:rPr lang="en-AU" sz="2025" dirty="0">
                <a:cs typeface="Consolas" panose="020B0609020204030204" pitchFamily="49" charset="0"/>
              </a:rPr>
              <a:t>Useful design documentation; e.g. MapReduce tasks should be stateless</a:t>
            </a:r>
          </a:p>
          <a:p>
            <a:pPr lvl="1"/>
            <a:r>
              <a:rPr lang="en-AU" sz="2025" dirty="0">
                <a:cs typeface="Consolas" panose="020B0609020204030204" pitchFamily="49" charset="0"/>
              </a:rPr>
              <a:t>Supports powerful equational reasoning, safe concurrency, etc.</a:t>
            </a:r>
          </a:p>
        </p:txBody>
      </p:sp>
      <p:sp>
        <p:nvSpPr>
          <p:cNvPr id="9" name="Text Placeholder 8">
            <a:extLst>
              <a:ext uri="{FF2B5EF4-FFF2-40B4-BE49-F238E27FC236}">
                <a16:creationId xmlns:a16="http://schemas.microsoft.com/office/drawing/2014/main" id="{7F34C6A2-586D-A1DB-A9A3-6A1C04691421}"/>
              </a:ext>
            </a:extLst>
          </p:cNvPr>
          <p:cNvSpPr>
            <a:spLocks noGrp="1"/>
          </p:cNvSpPr>
          <p:nvPr>
            <p:ph type="body" sz="quarter" idx="13"/>
          </p:nvPr>
        </p:nvSpPr>
        <p:spPr/>
        <p:txBody>
          <a:bodyPr/>
          <a:lstStyle/>
          <a:p>
            <a:r>
              <a:rPr lang="en-AU" dirty="0"/>
              <a:t>How Hard to Link it All Up?</a:t>
            </a:r>
          </a:p>
        </p:txBody>
      </p:sp>
      <p:sp>
        <p:nvSpPr>
          <p:cNvPr id="5" name="TextBox 4">
            <a:extLst>
              <a:ext uri="{FF2B5EF4-FFF2-40B4-BE49-F238E27FC236}">
                <a16:creationId xmlns:a16="http://schemas.microsoft.com/office/drawing/2014/main" id="{50FE10DD-89D7-0F40-BE94-ED9B15982366}"/>
              </a:ext>
            </a:extLst>
          </p:cNvPr>
          <p:cNvSpPr txBox="1"/>
          <p:nvPr/>
        </p:nvSpPr>
        <p:spPr>
          <a:xfrm>
            <a:off x="6299721" y="1328173"/>
            <a:ext cx="2194832" cy="415498"/>
          </a:xfrm>
          <a:prstGeom prst="rect">
            <a:avLst/>
          </a:prstGeom>
          <a:noFill/>
        </p:spPr>
        <p:txBody>
          <a:bodyPr wrap="none" rtlCol="0">
            <a:spAutoFit/>
          </a:bodyPr>
          <a:lstStyle/>
          <a:p>
            <a:r>
              <a:rPr lang="en-AU" sz="1050" dirty="0">
                <a:latin typeface="Consolas" panose="020B0609020204030204" pitchFamily="49" charset="0"/>
                <a:cs typeface="Consolas" panose="020B0609020204030204" pitchFamily="49" charset="0"/>
              </a:rPr>
              <a:t>resource type File</a:t>
            </a:r>
          </a:p>
          <a:p>
            <a:r>
              <a:rPr lang="en-AU" sz="1050" dirty="0">
                <a:latin typeface="Consolas" panose="020B0609020204030204" pitchFamily="49" charset="0"/>
                <a:cs typeface="Consolas" panose="020B0609020204030204" pitchFamily="49" charset="0"/>
              </a:rPr>
              <a:t>	def write(s : String)</a:t>
            </a:r>
          </a:p>
        </p:txBody>
      </p:sp>
      <p:sp>
        <p:nvSpPr>
          <p:cNvPr id="6" name="Rounded Rectangular Callout 5">
            <a:extLst>
              <a:ext uri="{FF2B5EF4-FFF2-40B4-BE49-F238E27FC236}">
                <a16:creationId xmlns:a16="http://schemas.microsoft.com/office/drawing/2014/main" id="{B5702A51-E9B8-584B-BF38-D93D10D38CCC}"/>
              </a:ext>
            </a:extLst>
          </p:cNvPr>
          <p:cNvSpPr/>
          <p:nvPr/>
        </p:nvSpPr>
        <p:spPr>
          <a:xfrm>
            <a:off x="4002882" y="3084229"/>
            <a:ext cx="2464594" cy="330993"/>
          </a:xfrm>
          <a:prstGeom prst="wedgeRoundRectCallout">
            <a:avLst>
              <a:gd name="adj1" fmla="val -106954"/>
              <a:gd name="adj2" fmla="val -2901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cs typeface="Consolas" panose="020B0609020204030204" pitchFamily="49" charset="0"/>
              </a:rPr>
              <a:t>Resources must be passed in; pure modules can just be imported.</a:t>
            </a:r>
          </a:p>
        </p:txBody>
      </p:sp>
      <p:sp>
        <p:nvSpPr>
          <p:cNvPr id="7" name="Rounded Rectangular Callout 6">
            <a:extLst>
              <a:ext uri="{FF2B5EF4-FFF2-40B4-BE49-F238E27FC236}">
                <a16:creationId xmlns:a16="http://schemas.microsoft.com/office/drawing/2014/main" id="{F4139579-02CA-FB42-9ADA-D54237E4DAA8}"/>
              </a:ext>
            </a:extLst>
          </p:cNvPr>
          <p:cNvSpPr/>
          <p:nvPr/>
        </p:nvSpPr>
        <p:spPr>
          <a:xfrm>
            <a:off x="4002882" y="1668322"/>
            <a:ext cx="2572344" cy="497085"/>
          </a:xfrm>
          <a:prstGeom prst="wedgeRoundRectCallout">
            <a:avLst>
              <a:gd name="adj1" fmla="val -98903"/>
              <a:gd name="adj2" fmla="val 235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cs typeface="Consolas" panose="020B0609020204030204" pitchFamily="49" charset="0"/>
              </a:rPr>
              <a:t>Type of modules is pure; no static state. Objects created by module may be stateful resources, though.</a:t>
            </a:r>
          </a:p>
        </p:txBody>
      </p:sp>
      <p:sp>
        <p:nvSpPr>
          <p:cNvPr id="8" name="Rounded Rectangular Callout 7">
            <a:extLst>
              <a:ext uri="{FF2B5EF4-FFF2-40B4-BE49-F238E27FC236}">
                <a16:creationId xmlns:a16="http://schemas.microsoft.com/office/drawing/2014/main" id="{57FC21C0-B3C2-BB43-A215-D9878F6D3BF9}"/>
              </a:ext>
            </a:extLst>
          </p:cNvPr>
          <p:cNvSpPr/>
          <p:nvPr/>
        </p:nvSpPr>
        <p:spPr>
          <a:xfrm>
            <a:off x="6747904" y="741660"/>
            <a:ext cx="1385799" cy="347432"/>
          </a:xfrm>
          <a:prstGeom prst="wedgeRoundRectCallout">
            <a:avLst>
              <a:gd name="adj1" fmla="val -16705"/>
              <a:gd name="adj2" fmla="val 13883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cs typeface="Consolas" panose="020B0609020204030204" pitchFamily="49" charset="0"/>
              </a:rPr>
              <a:t>Provides access to OS resource</a:t>
            </a:r>
          </a:p>
        </p:txBody>
      </p:sp>
      <p:sp>
        <p:nvSpPr>
          <p:cNvPr id="2" name="Footer Placeholder 1">
            <a:extLst>
              <a:ext uri="{FF2B5EF4-FFF2-40B4-BE49-F238E27FC236}">
                <a16:creationId xmlns:a16="http://schemas.microsoft.com/office/drawing/2014/main" id="{90473751-F873-B047-D64E-5D3EA148C778}"/>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254847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1BB532-7829-1D42-EBC7-BD9F470D2259}"/>
              </a:ext>
            </a:extLst>
          </p:cNvPr>
          <p:cNvSpPr>
            <a:spLocks noGrp="1"/>
          </p:cNvSpPr>
          <p:nvPr>
            <p:ph idx="1"/>
          </p:nvPr>
        </p:nvSpPr>
        <p:spPr/>
        <p:txBody>
          <a:bodyPr/>
          <a:lstStyle/>
          <a:p>
            <a:endParaRPr lang="en-AU"/>
          </a:p>
        </p:txBody>
      </p:sp>
      <p:sp>
        <p:nvSpPr>
          <p:cNvPr id="11" name="Text Placeholder 10">
            <a:extLst>
              <a:ext uri="{FF2B5EF4-FFF2-40B4-BE49-F238E27FC236}">
                <a16:creationId xmlns:a16="http://schemas.microsoft.com/office/drawing/2014/main" id="{7B75B56A-9D71-503E-B871-D9CA2208913A}"/>
              </a:ext>
            </a:extLst>
          </p:cNvPr>
          <p:cNvSpPr>
            <a:spLocks noGrp="1"/>
          </p:cNvSpPr>
          <p:nvPr>
            <p:ph type="body" sz="quarter" idx="13"/>
          </p:nvPr>
        </p:nvSpPr>
        <p:spPr/>
        <p:txBody>
          <a:bodyPr>
            <a:normAutofit lnSpcReduction="10000"/>
          </a:bodyPr>
          <a:lstStyle/>
          <a:p>
            <a:r>
              <a:rPr lang="en-AU" dirty="0"/>
              <a:t>Our Approach:</a:t>
            </a:r>
            <a:br>
              <a:rPr lang="en-AU" dirty="0"/>
            </a:br>
            <a:r>
              <a:rPr lang="en-AU" dirty="0"/>
              <a:t>Usable Architecture-Based Security</a:t>
            </a:r>
          </a:p>
        </p:txBody>
      </p:sp>
      <p:pic>
        <p:nvPicPr>
          <p:cNvPr id="4" name="d8151fcef6c8600dc785cfc64289a2423d785225.jpg" descr="d8151fcef6c8600dc785cfc64289a2423d785225.jpg">
            <a:extLst>
              <a:ext uri="{FF2B5EF4-FFF2-40B4-BE49-F238E27FC236}">
                <a16:creationId xmlns:a16="http://schemas.microsoft.com/office/drawing/2014/main" id="{E64D62B7-6E48-654C-A66E-D5368ED84416}"/>
              </a:ext>
            </a:extLst>
          </p:cNvPr>
          <p:cNvPicPr>
            <a:picLocks noChangeAspect="1"/>
          </p:cNvPicPr>
          <p:nvPr/>
        </p:nvPicPr>
        <p:blipFill>
          <a:blip r:embed="rId3"/>
          <a:srcRect l="900" t="2150" r="33395" b="43889"/>
          <a:stretch>
            <a:fillRect/>
          </a:stretch>
        </p:blipFill>
        <p:spPr>
          <a:xfrm>
            <a:off x="1371409" y="1201401"/>
            <a:ext cx="1753982" cy="1119629"/>
          </a:xfrm>
          <a:prstGeom prst="rect">
            <a:avLst/>
          </a:prstGeom>
          <a:ln w="88900">
            <a:miter lim="400000"/>
          </a:ln>
        </p:spPr>
      </p:pic>
      <p:sp>
        <p:nvSpPr>
          <p:cNvPr id="5" name="Engineering:…">
            <a:extLst>
              <a:ext uri="{FF2B5EF4-FFF2-40B4-BE49-F238E27FC236}">
                <a16:creationId xmlns:a16="http://schemas.microsoft.com/office/drawing/2014/main" id="{7C8E3F53-63B0-5640-A580-5552F5BEA369}"/>
              </a:ext>
            </a:extLst>
          </p:cNvPr>
          <p:cNvSpPr txBox="1"/>
          <p:nvPr/>
        </p:nvSpPr>
        <p:spPr>
          <a:xfrm>
            <a:off x="1260650" y="2253843"/>
            <a:ext cx="2043813" cy="1000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000"/>
            </a:pPr>
            <a:r>
              <a:rPr dirty="0"/>
              <a:t>Engineering:</a:t>
            </a:r>
          </a:p>
          <a:p>
            <a:pPr algn="ctr">
              <a:defRPr sz="2000"/>
            </a:pPr>
            <a:r>
              <a:rPr lang="en-AU" sz="1500" dirty="0"/>
              <a:t>Architectural restrictions on resource use</a:t>
            </a:r>
            <a:endParaRPr sz="1500" dirty="0"/>
          </a:p>
        </p:txBody>
      </p:sp>
      <p:sp>
        <p:nvSpPr>
          <p:cNvPr id="6" name="Formal Modelling: A mathematical perspective">
            <a:extLst>
              <a:ext uri="{FF2B5EF4-FFF2-40B4-BE49-F238E27FC236}">
                <a16:creationId xmlns:a16="http://schemas.microsoft.com/office/drawing/2014/main" id="{5D30FA0F-3A5B-7646-A7FA-28A6C531C7D1}"/>
              </a:ext>
            </a:extLst>
          </p:cNvPr>
          <p:cNvSpPr txBox="1"/>
          <p:nvPr/>
        </p:nvSpPr>
        <p:spPr>
          <a:xfrm>
            <a:off x="2908216" y="3825519"/>
            <a:ext cx="341702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gn="ctr">
              <a:defRPr sz="3000"/>
            </a:pPr>
            <a:r>
              <a:rPr dirty="0"/>
              <a:t>Formal Modelling:</a:t>
            </a:r>
            <a:endParaRPr lang="en-AU" dirty="0"/>
          </a:p>
          <a:p>
            <a:pPr algn="ctr">
              <a:defRPr sz="3000"/>
            </a:pPr>
            <a:r>
              <a:rPr lang="en-AU" sz="1500" dirty="0"/>
              <a:t>Effect- and capability- safety, effect bounds</a:t>
            </a:r>
            <a:endParaRPr sz="1500" dirty="0"/>
          </a:p>
        </p:txBody>
      </p:sp>
      <p:pic>
        <p:nvPicPr>
          <p:cNvPr id="7" name="hero-clipart-super-hero-b-w-hi.png" descr="hero-clipart-super-hero-b-w-hi.png">
            <a:extLst>
              <a:ext uri="{FF2B5EF4-FFF2-40B4-BE49-F238E27FC236}">
                <a16:creationId xmlns:a16="http://schemas.microsoft.com/office/drawing/2014/main" id="{954FE4C3-27A2-9B45-9A14-A0883F91B5AF}"/>
              </a:ext>
            </a:extLst>
          </p:cNvPr>
          <p:cNvPicPr>
            <a:picLocks noChangeAspect="1"/>
          </p:cNvPicPr>
          <p:nvPr/>
        </p:nvPicPr>
        <p:blipFill>
          <a:blip r:embed="rId4"/>
          <a:stretch>
            <a:fillRect/>
          </a:stretch>
        </p:blipFill>
        <p:spPr>
          <a:xfrm>
            <a:off x="6018610" y="1246947"/>
            <a:ext cx="1753982" cy="1166398"/>
          </a:xfrm>
          <a:prstGeom prst="rect">
            <a:avLst/>
          </a:prstGeom>
          <a:ln w="88900">
            <a:miter lim="400000"/>
          </a:ln>
        </p:spPr>
      </p:pic>
      <p:sp>
        <p:nvSpPr>
          <p:cNvPr id="8" name="Usability:…">
            <a:extLst>
              <a:ext uri="{FF2B5EF4-FFF2-40B4-BE49-F238E27FC236}">
                <a16:creationId xmlns:a16="http://schemas.microsoft.com/office/drawing/2014/main" id="{E4339052-0604-324B-A6DF-8FAAE79C5983}"/>
              </a:ext>
            </a:extLst>
          </p:cNvPr>
          <p:cNvSpPr txBox="1"/>
          <p:nvPr/>
        </p:nvSpPr>
        <p:spPr>
          <a:xfrm>
            <a:off x="5518792" y="2282791"/>
            <a:ext cx="2482208" cy="1000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nchor="ctr">
            <a:spAutoFit/>
          </a:bodyPr>
          <a:lstStyle/>
          <a:p>
            <a:pPr algn="ctr">
              <a:defRPr sz="3000"/>
            </a:pPr>
            <a:r>
              <a:rPr dirty="0"/>
              <a:t>Usability</a:t>
            </a:r>
            <a:r>
              <a:rPr sz="2250" dirty="0"/>
              <a:t>:</a:t>
            </a:r>
          </a:p>
          <a:p>
            <a:pPr algn="ctr">
              <a:defRPr sz="2000"/>
            </a:pPr>
            <a:r>
              <a:rPr lang="en-AU" sz="1500" dirty="0"/>
              <a:t>Bound effects based on architecture</a:t>
            </a:r>
            <a:endParaRPr sz="1500" dirty="0"/>
          </a:p>
        </p:txBody>
      </p:sp>
      <p:pic>
        <p:nvPicPr>
          <p:cNvPr id="9" name="padlock-clipart-safe-secure-9.png" descr="padlock-clipart-safe-secure-9.png">
            <a:extLst>
              <a:ext uri="{FF2B5EF4-FFF2-40B4-BE49-F238E27FC236}">
                <a16:creationId xmlns:a16="http://schemas.microsoft.com/office/drawing/2014/main" id="{87F2BA75-53A3-5C4A-BBE7-6E01725ABD71}"/>
              </a:ext>
            </a:extLst>
          </p:cNvPr>
          <p:cNvPicPr>
            <a:picLocks noChangeAspect="1"/>
          </p:cNvPicPr>
          <p:nvPr/>
        </p:nvPicPr>
        <p:blipFill>
          <a:blip r:embed="rId5"/>
          <a:stretch>
            <a:fillRect/>
          </a:stretch>
        </p:blipFill>
        <p:spPr>
          <a:xfrm>
            <a:off x="4157402" y="2039837"/>
            <a:ext cx="841715" cy="841715"/>
          </a:xfrm>
          <a:prstGeom prst="rect">
            <a:avLst/>
          </a:prstGeom>
          <a:ln w="88900">
            <a:miter lim="400000"/>
          </a:ln>
        </p:spPr>
      </p:pic>
      <p:sp>
        <p:nvSpPr>
          <p:cNvPr id="10" name="Secure systems development">
            <a:extLst>
              <a:ext uri="{FF2B5EF4-FFF2-40B4-BE49-F238E27FC236}">
                <a16:creationId xmlns:a16="http://schemas.microsoft.com/office/drawing/2014/main" id="{ECDBA20E-EA2F-BE46-BF5B-467416D66160}"/>
              </a:ext>
            </a:extLst>
          </p:cNvPr>
          <p:cNvSpPr txBox="1"/>
          <p:nvPr/>
        </p:nvSpPr>
        <p:spPr>
          <a:xfrm>
            <a:off x="3323025" y="1402619"/>
            <a:ext cx="2497951"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defRPr sz="3000"/>
            </a:lvl1pPr>
          </a:lstStyle>
          <a:p>
            <a:pPr algn="ctr"/>
            <a:r>
              <a:rPr lang="en-AU" sz="1800" dirty="0"/>
              <a:t>Capabilities (and Effects*) in Wyvern</a:t>
            </a:r>
            <a:endParaRPr sz="1800"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4E9A85-6B51-2648-BE24-86FEB3C8DDE4}"/>
                  </a:ext>
                </a:extLst>
              </p:cNvPr>
              <p:cNvSpPr txBox="1"/>
              <p:nvPr/>
            </p:nvSpPr>
            <p:spPr>
              <a:xfrm>
                <a:off x="4304738" y="3394844"/>
                <a:ext cx="579839" cy="7155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4050" i="1">
                          <a:latin typeface="Cambria Math" panose="02040503050406030204" pitchFamily="18" charset="0"/>
                          <a:ea typeface="Cambria Math" panose="02040503050406030204" pitchFamily="18" charset="0"/>
                        </a:rPr>
                        <m:t>𝜆</m:t>
                      </m:r>
                    </m:oMath>
                  </m:oMathPara>
                </a14:m>
                <a:endParaRPr lang="en-AU" sz="4050" dirty="0"/>
              </a:p>
            </p:txBody>
          </p:sp>
        </mc:Choice>
        <mc:Fallback xmlns="">
          <p:sp>
            <p:nvSpPr>
              <p:cNvPr id="15" name="TextBox 14">
                <a:extLst>
                  <a:ext uri="{FF2B5EF4-FFF2-40B4-BE49-F238E27FC236}">
                    <a16:creationId xmlns:a16="http://schemas.microsoft.com/office/drawing/2014/main" id="{B54E9A85-6B51-2648-BE24-86FEB3C8DDE4}"/>
                  </a:ext>
                </a:extLst>
              </p:cNvPr>
              <p:cNvSpPr txBox="1">
                <a:spLocks noRot="1" noChangeAspect="1" noMove="1" noResize="1" noEditPoints="1" noAdjustHandles="1" noChangeArrowheads="1" noChangeShapeType="1" noTextEdit="1"/>
              </p:cNvSpPr>
              <p:nvPr/>
            </p:nvSpPr>
            <p:spPr>
              <a:xfrm>
                <a:off x="4304738" y="3394844"/>
                <a:ext cx="579839" cy="715581"/>
              </a:xfrm>
              <a:prstGeom prst="rect">
                <a:avLst/>
              </a:prstGeom>
              <a:blipFill>
                <a:blip r:embed="rId6"/>
                <a:stretch>
                  <a:fillRect l="-4255" r="-4255"/>
                </a:stretch>
              </a:blipFill>
            </p:spPr>
            <p:txBody>
              <a:bodyPr/>
              <a:lstStyle/>
              <a:p>
                <a:r>
                  <a:rPr lang="en-AU">
                    <a:noFill/>
                  </a:rPr>
                  <a:t> </a:t>
                </a:r>
              </a:p>
            </p:txBody>
          </p:sp>
        </mc:Fallback>
      </mc:AlternateContent>
      <p:sp>
        <p:nvSpPr>
          <p:cNvPr id="16" name="Right Arrow 15">
            <a:extLst>
              <a:ext uri="{FF2B5EF4-FFF2-40B4-BE49-F238E27FC236}">
                <a16:creationId xmlns:a16="http://schemas.microsoft.com/office/drawing/2014/main" id="{E8C3723D-CE1C-1844-888A-B787C8E46C0A}"/>
              </a:ext>
            </a:extLst>
          </p:cNvPr>
          <p:cNvSpPr/>
          <p:nvPr/>
        </p:nvSpPr>
        <p:spPr>
          <a:xfrm rot="2261148">
            <a:off x="3325566" y="1983479"/>
            <a:ext cx="525671" cy="1877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7" name="Right Arrow 16">
            <a:extLst>
              <a:ext uri="{FF2B5EF4-FFF2-40B4-BE49-F238E27FC236}">
                <a16:creationId xmlns:a16="http://schemas.microsoft.com/office/drawing/2014/main" id="{CE1B503D-7D31-104F-9BE6-A279A7615B94}"/>
              </a:ext>
            </a:extLst>
          </p:cNvPr>
          <p:cNvSpPr/>
          <p:nvPr/>
        </p:nvSpPr>
        <p:spPr>
          <a:xfrm rot="8785489">
            <a:off x="5391580" y="1992223"/>
            <a:ext cx="525671" cy="1877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8" name="Right Arrow 17">
            <a:extLst>
              <a:ext uri="{FF2B5EF4-FFF2-40B4-BE49-F238E27FC236}">
                <a16:creationId xmlns:a16="http://schemas.microsoft.com/office/drawing/2014/main" id="{85DAFBF1-B550-BF43-83D6-393C0D87B0F8}"/>
              </a:ext>
            </a:extLst>
          </p:cNvPr>
          <p:cNvSpPr/>
          <p:nvPr/>
        </p:nvSpPr>
        <p:spPr>
          <a:xfrm rot="16200000">
            <a:off x="4309164" y="3134027"/>
            <a:ext cx="525671" cy="1877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20" name="Rounded Rectangular Callout 19">
            <a:extLst>
              <a:ext uri="{FF2B5EF4-FFF2-40B4-BE49-F238E27FC236}">
                <a16:creationId xmlns:a16="http://schemas.microsoft.com/office/drawing/2014/main" id="{BE151242-644C-A941-8F32-66066F4EA7AB}"/>
              </a:ext>
            </a:extLst>
          </p:cNvPr>
          <p:cNvSpPr/>
          <p:nvPr/>
        </p:nvSpPr>
        <p:spPr>
          <a:xfrm>
            <a:off x="5016257" y="1057113"/>
            <a:ext cx="1609436" cy="392677"/>
          </a:xfrm>
          <a:prstGeom prst="wedgeRoundRectCallout">
            <a:avLst>
              <a:gd name="adj1" fmla="val 272"/>
              <a:gd name="adj2" fmla="val 7606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dirty="0">
                <a:cs typeface="Consolas" panose="020B0609020204030204" pitchFamily="49" charset="0"/>
              </a:rPr>
              <a:t>Effects are in a longer version of this talk </a:t>
            </a:r>
            <a:r>
              <a:rPr lang="en-AU" sz="1200" dirty="0">
                <a:cs typeface="Consolas" panose="020B0609020204030204" pitchFamily="49" charset="0"/>
                <a:sym typeface="Wingdings" pitchFamily="2" charset="2"/>
              </a:rPr>
              <a:t></a:t>
            </a:r>
            <a:endParaRPr lang="en-AU" sz="1200" dirty="0">
              <a:cs typeface="Consolas" panose="020B0609020204030204" pitchFamily="49" charset="0"/>
            </a:endParaRPr>
          </a:p>
        </p:txBody>
      </p:sp>
      <p:sp>
        <p:nvSpPr>
          <p:cNvPr id="3" name="Footer Placeholder 2">
            <a:extLst>
              <a:ext uri="{FF2B5EF4-FFF2-40B4-BE49-F238E27FC236}">
                <a16:creationId xmlns:a16="http://schemas.microsoft.com/office/drawing/2014/main" id="{3DEC2DB1-1111-33CC-7AD9-0A3C7F680A16}"/>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169416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5" grpId="0"/>
      <p:bldP spid="16" grpId="0" animBg="1"/>
      <p:bldP spid="17" grpId="0" animBg="1"/>
      <p:bldP spid="18" grpId="0" animBg="1"/>
      <p:bldP spid="2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2006B0-BB1B-A40B-0C90-601B0A7B80AB}"/>
              </a:ext>
            </a:extLst>
          </p:cNvPr>
          <p:cNvSpPr>
            <a:spLocks noGrp="1"/>
          </p:cNvSpPr>
          <p:nvPr>
            <p:ph type="body" sz="quarter" idx="13"/>
          </p:nvPr>
        </p:nvSpPr>
        <p:spPr/>
        <p:txBody>
          <a:bodyPr/>
          <a:lstStyle/>
          <a:p>
            <a:r>
              <a:rPr lang="en-AU" dirty="0"/>
              <a:t>Questions?</a:t>
            </a:r>
          </a:p>
        </p:txBody>
      </p:sp>
      <p:pic>
        <p:nvPicPr>
          <p:cNvPr id="5" name="Image" descr="Image">
            <a:extLst>
              <a:ext uri="{FF2B5EF4-FFF2-40B4-BE49-F238E27FC236}">
                <a16:creationId xmlns:a16="http://schemas.microsoft.com/office/drawing/2014/main" id="{C77568DB-A598-9E4E-A2E1-CEA33A95E89C}"/>
              </a:ext>
            </a:extLst>
          </p:cNvPr>
          <p:cNvPicPr>
            <a:picLocks noChangeAspect="1"/>
          </p:cNvPicPr>
          <p:nvPr/>
        </p:nvPicPr>
        <p:blipFill>
          <a:blip r:embed="rId2"/>
          <a:stretch>
            <a:fillRect/>
          </a:stretch>
        </p:blipFill>
        <p:spPr>
          <a:xfrm>
            <a:off x="1308513" y="1039724"/>
            <a:ext cx="6526975" cy="3064052"/>
          </a:xfrm>
          <a:prstGeom prst="rect">
            <a:avLst/>
          </a:prstGeom>
          <a:ln w="88900">
            <a:miter lim="400000"/>
          </a:ln>
        </p:spPr>
      </p:pic>
      <p:sp>
        <p:nvSpPr>
          <p:cNvPr id="3" name="Footer Placeholder 2">
            <a:extLst>
              <a:ext uri="{FF2B5EF4-FFF2-40B4-BE49-F238E27FC236}">
                <a16:creationId xmlns:a16="http://schemas.microsoft.com/office/drawing/2014/main" id="{D6478FF7-D366-EFD7-DC1F-4F6A19E4ED73}"/>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374414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E3C021-7A6F-C0F4-D5A9-851F37F45D46}"/>
              </a:ext>
            </a:extLst>
          </p:cNvPr>
          <p:cNvSpPr>
            <a:spLocks noGrp="1"/>
          </p:cNvSpPr>
          <p:nvPr>
            <p:ph type="body" sz="quarter" idx="13"/>
          </p:nvPr>
        </p:nvSpPr>
        <p:spPr/>
        <p:txBody>
          <a:bodyPr/>
          <a:lstStyle/>
          <a:p>
            <a:r>
              <a:rPr lang="en-AU" dirty="0"/>
              <a:t>Shared database architecture</a:t>
            </a:r>
          </a:p>
        </p:txBody>
      </p:sp>
      <p:pic>
        <p:nvPicPr>
          <p:cNvPr id="5" name="Picture 4">
            <a:extLst>
              <a:ext uri="{FF2B5EF4-FFF2-40B4-BE49-F238E27FC236}">
                <a16:creationId xmlns:a16="http://schemas.microsoft.com/office/drawing/2014/main" id="{DE17075B-B0D5-DB44-AA15-FE6E1991815F}"/>
              </a:ext>
            </a:extLst>
          </p:cNvPr>
          <p:cNvPicPr>
            <a:picLocks noChangeAspect="1"/>
          </p:cNvPicPr>
          <p:nvPr/>
        </p:nvPicPr>
        <p:blipFill rotWithShape="1">
          <a:blip r:embed="rId2">
            <a:extLst>
              <a:ext uri="{28A0092B-C50C-407E-A947-70E740481C1C}">
                <a14:useLocalDpi xmlns:a14="http://schemas.microsoft.com/office/drawing/2010/main" val="0"/>
              </a:ext>
            </a:extLst>
          </a:blip>
          <a:srcRect l="22416" t="8297" r="22284" b="59020"/>
          <a:stretch/>
        </p:blipFill>
        <p:spPr>
          <a:xfrm>
            <a:off x="1957212" y="624493"/>
            <a:ext cx="4940606" cy="4170297"/>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BE80EAC0-28A8-7728-2344-7A46B9F2B5DD}"/>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1C9F9EF9-D507-207B-6155-5ED32C4A1A4F}"/>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C2EF0E-274B-4AAC-BDF6-2B7BF0E4E25C}"/>
              </a:ext>
            </a:extLst>
          </p:cNvPr>
          <p:cNvSpPr>
            <a:spLocks noGrp="1"/>
          </p:cNvSpPr>
          <p:nvPr>
            <p:ph type="body" sz="quarter" idx="13"/>
          </p:nvPr>
        </p:nvSpPr>
        <p:spPr/>
        <p:txBody>
          <a:bodyPr/>
          <a:lstStyle/>
          <a:p>
            <a:r>
              <a:rPr lang="en-AU" dirty="0"/>
              <a:t>Multiple database architecture</a:t>
            </a:r>
          </a:p>
        </p:txBody>
      </p:sp>
      <p:pic>
        <p:nvPicPr>
          <p:cNvPr id="5" name="Picture 4">
            <a:extLst>
              <a:ext uri="{FF2B5EF4-FFF2-40B4-BE49-F238E27FC236}">
                <a16:creationId xmlns:a16="http://schemas.microsoft.com/office/drawing/2014/main" id="{E2C4821A-3285-D74B-AAD0-B2C296E23715}"/>
              </a:ext>
            </a:extLst>
          </p:cNvPr>
          <p:cNvPicPr>
            <a:picLocks noChangeAspect="1"/>
          </p:cNvPicPr>
          <p:nvPr/>
        </p:nvPicPr>
        <p:blipFill rotWithShape="1">
          <a:blip r:embed="rId2">
            <a:extLst>
              <a:ext uri="{28A0092B-C50C-407E-A947-70E740481C1C}">
                <a14:useLocalDpi xmlns:a14="http://schemas.microsoft.com/office/drawing/2010/main" val="0"/>
              </a:ext>
            </a:extLst>
          </a:blip>
          <a:srcRect l="21524" t="8505" r="19905" b="50000"/>
          <a:stretch/>
        </p:blipFill>
        <p:spPr>
          <a:xfrm>
            <a:off x="2225982" y="434773"/>
            <a:ext cx="4901080" cy="4959128"/>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B049F782-6A83-F79B-88EE-D6C6BD14733D}"/>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174CF778-E1BC-67D5-2837-9E57823CD2E8}"/>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2BCF5-FE0A-0339-0AF9-569050F43FD5}"/>
              </a:ext>
            </a:extLst>
          </p:cNvPr>
          <p:cNvSpPr>
            <a:spLocks noGrp="1"/>
          </p:cNvSpPr>
          <p:nvPr>
            <p:ph type="body" sz="quarter" idx="13"/>
          </p:nvPr>
        </p:nvSpPr>
        <p:spPr/>
        <p:txBody>
          <a:bodyPr>
            <a:normAutofit lnSpcReduction="10000"/>
          </a:bodyPr>
          <a:lstStyle/>
          <a:p>
            <a:r>
              <a:rPr lang="en-AU" dirty="0"/>
              <a:t>Issues that influence</a:t>
            </a:r>
          </a:p>
          <a:p>
            <a:r>
              <a:rPr lang="en-AU" dirty="0"/>
              <a:t>architectural decisions</a:t>
            </a:r>
          </a:p>
        </p:txBody>
      </p:sp>
      <p:pic>
        <p:nvPicPr>
          <p:cNvPr id="5" name="Picture 4">
            <a:extLst>
              <a:ext uri="{FF2B5EF4-FFF2-40B4-BE49-F238E27FC236}">
                <a16:creationId xmlns:a16="http://schemas.microsoft.com/office/drawing/2014/main" id="{DD72CA02-3758-444F-8543-359C36F6A4F7}"/>
              </a:ext>
            </a:extLst>
          </p:cNvPr>
          <p:cNvPicPr>
            <a:picLocks noChangeAspect="1"/>
          </p:cNvPicPr>
          <p:nvPr/>
        </p:nvPicPr>
        <p:blipFill rotWithShape="1">
          <a:blip r:embed="rId2">
            <a:extLst>
              <a:ext uri="{28A0092B-C50C-407E-A947-70E740481C1C}">
                <a14:useLocalDpi xmlns:a14="http://schemas.microsoft.com/office/drawing/2010/main" val="0"/>
              </a:ext>
            </a:extLst>
          </a:blip>
          <a:srcRect l="8145" t="16203" r="17824" b="50000"/>
          <a:stretch/>
        </p:blipFill>
        <p:spPr>
          <a:xfrm>
            <a:off x="1502141" y="886494"/>
            <a:ext cx="5777368" cy="3580885"/>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C157E458-A6A2-187D-A76D-DCC7B1039669}"/>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34A961CE-D788-A42D-C1B2-5DDAAD170461}"/>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2D7093-C89D-6358-52C9-B66D49C8B55D}"/>
              </a:ext>
            </a:extLst>
          </p:cNvPr>
          <p:cNvSpPr>
            <a:spLocks noGrp="1"/>
          </p:cNvSpPr>
          <p:nvPr>
            <p:ph idx="1"/>
          </p:nvPr>
        </p:nvSpPr>
        <p:spPr>
          <a:xfrm>
            <a:off x="324000" y="881149"/>
            <a:ext cx="7975938" cy="3777361"/>
          </a:xfrm>
        </p:spPr>
        <p:txBody>
          <a:bodyPr>
            <a:normAutofit fontScale="62500" lnSpcReduction="20000"/>
          </a:bodyPr>
          <a:lstStyle/>
          <a:p>
            <a:pPr defTabSz="274176">
              <a:spcBef>
                <a:spcPts val="896"/>
              </a:spcBef>
              <a:defRPr sz="2136"/>
            </a:pPr>
            <a:r>
              <a:rPr lang="en-AU" i="1" dirty="0" err="1"/>
              <a:t>Nonfunctional</a:t>
            </a:r>
            <a:r>
              <a:rPr lang="en-AU" i="1" dirty="0"/>
              <a:t> product characteristics</a:t>
            </a:r>
            <a:br>
              <a:rPr lang="en-AU" dirty="0"/>
            </a:br>
            <a:r>
              <a:rPr lang="en-AU" dirty="0" err="1"/>
              <a:t>Nonfunctional</a:t>
            </a:r>
            <a:r>
              <a:rPr lang="en-AU" dirty="0"/>
              <a:t> product characteristics such as security and performance affect all users. If you get these wrong, your product will is unlikely to be a commercial success. Unfortunately, some characteristics are opposing, so you can only optimize the most important.</a:t>
            </a:r>
          </a:p>
          <a:p>
            <a:pPr defTabSz="274176">
              <a:spcBef>
                <a:spcPts val="896"/>
              </a:spcBef>
              <a:defRPr sz="2136"/>
            </a:pPr>
            <a:r>
              <a:rPr lang="en-AU" i="1" dirty="0"/>
              <a:t>Product lifetime</a:t>
            </a:r>
            <a:br>
              <a:rPr lang="en-AU" dirty="0"/>
            </a:br>
            <a:r>
              <a:rPr lang="en-AU" dirty="0"/>
              <a:t>If you anticipate a long product lifetime, you will need to create regular product revisions. You therefore need an architecture that is evolvable, so that it can be adapted to accommodate new features and technology.</a:t>
            </a:r>
          </a:p>
          <a:p>
            <a:pPr defTabSz="274176">
              <a:spcBef>
                <a:spcPts val="896"/>
              </a:spcBef>
              <a:defRPr sz="2136"/>
            </a:pPr>
            <a:r>
              <a:rPr lang="en-AU" i="1" dirty="0"/>
              <a:t>Software reuse</a:t>
            </a:r>
            <a:br>
              <a:rPr lang="en-AU" dirty="0"/>
            </a:br>
            <a:r>
              <a:rPr lang="en-AU" dirty="0"/>
              <a:t>You can save a lot of time and effort, if you can reuse large components from other products or open-source software. However, this constrains your architectural choices because you must fit your design around the software that is being reused.</a:t>
            </a:r>
          </a:p>
          <a:p>
            <a:pPr defTabSz="274176">
              <a:spcBef>
                <a:spcPts val="896"/>
              </a:spcBef>
              <a:defRPr sz="2136"/>
            </a:pPr>
            <a:r>
              <a:rPr lang="en-AU" i="1" dirty="0"/>
              <a:t>Number of users</a:t>
            </a:r>
            <a:br>
              <a:rPr lang="en-AU" dirty="0"/>
            </a:br>
            <a:r>
              <a:rPr lang="en-AU" dirty="0"/>
              <a:t>If you are developing  consumer software delivered over the Internet, the number of users can change very quickly. This can lead to serious performance degradation unless you design your architecture so that your system can be quickly scaled up and down.</a:t>
            </a:r>
          </a:p>
          <a:p>
            <a:pPr defTabSz="274176">
              <a:spcBef>
                <a:spcPts val="896"/>
              </a:spcBef>
              <a:defRPr sz="2136"/>
            </a:pPr>
            <a:r>
              <a:rPr lang="en-AU" i="1" dirty="0"/>
              <a:t>Software compatibility</a:t>
            </a:r>
            <a:br>
              <a:rPr lang="en-AU" dirty="0"/>
            </a:br>
            <a:r>
              <a:rPr lang="en-AU" dirty="0"/>
              <a:t>For some products, it is important to maintain compatibility with other software so that users can adopt your product and use data prepared using a different system. This may limit architectural choices, such as the database software that you can use.</a:t>
            </a:r>
          </a:p>
        </p:txBody>
      </p:sp>
      <p:sp>
        <p:nvSpPr>
          <p:cNvPr id="5" name="Text Placeholder 4">
            <a:extLst>
              <a:ext uri="{FF2B5EF4-FFF2-40B4-BE49-F238E27FC236}">
                <a16:creationId xmlns:a16="http://schemas.microsoft.com/office/drawing/2014/main" id="{0FB58667-8F2D-CD90-BD6B-0A32BA761C13}"/>
              </a:ext>
            </a:extLst>
          </p:cNvPr>
          <p:cNvSpPr>
            <a:spLocks noGrp="1"/>
          </p:cNvSpPr>
          <p:nvPr>
            <p:ph type="body" sz="quarter" idx="13"/>
          </p:nvPr>
        </p:nvSpPr>
        <p:spPr/>
        <p:txBody>
          <a:bodyPr>
            <a:normAutofit lnSpcReduction="10000"/>
          </a:bodyPr>
          <a:lstStyle/>
          <a:p>
            <a:r>
              <a:rPr lang="en-AU" dirty="0"/>
              <a:t>The importance of</a:t>
            </a:r>
          </a:p>
          <a:p>
            <a:r>
              <a:rPr lang="en-AU" dirty="0"/>
              <a:t>architectural design issues</a:t>
            </a:r>
          </a:p>
        </p:txBody>
      </p:sp>
      <p:pic>
        <p:nvPicPr>
          <p:cNvPr id="6" name="Picture 5" descr="A picture containing text, stationary, colorful&#10;&#10;Description automatically generated">
            <a:extLst>
              <a:ext uri="{FF2B5EF4-FFF2-40B4-BE49-F238E27FC236}">
                <a16:creationId xmlns:a16="http://schemas.microsoft.com/office/drawing/2014/main" id="{90208172-697D-09DB-F507-E1BE66586F5B}"/>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A0848608-D727-AB0F-2799-AE41DC690AF5}"/>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549A66-2E79-B0EB-A8DE-678512ECD5B4}"/>
              </a:ext>
            </a:extLst>
          </p:cNvPr>
          <p:cNvSpPr>
            <a:spLocks noGrp="1"/>
          </p:cNvSpPr>
          <p:nvPr>
            <p:ph idx="1"/>
          </p:nvPr>
        </p:nvSpPr>
        <p:spPr>
          <a:xfrm>
            <a:off x="324000" y="881149"/>
            <a:ext cx="7850334" cy="3777361"/>
          </a:xfrm>
        </p:spPr>
        <p:txBody>
          <a:bodyPr>
            <a:normAutofit lnSpcReduction="10000"/>
          </a:bodyPr>
          <a:lstStyle/>
          <a:p>
            <a:r>
              <a:rPr lang="en-AU" dirty="0"/>
              <a:t>System maintainability is an attribute that reflects how difficult and expensive it is to make changes to a system after it has been released to customers. </a:t>
            </a:r>
          </a:p>
          <a:p>
            <a:pPr lvl="1"/>
            <a:r>
              <a:rPr lang="en-AU" dirty="0"/>
              <a:t>You improve maintainability by building a system from small self-contained parts, each of which can be replaced or enhanced if changes are required. </a:t>
            </a:r>
          </a:p>
          <a:p>
            <a:r>
              <a:rPr lang="en-AU" dirty="0"/>
              <a:t>In architectural terms, this means that the system should be decomposed into fine-grain components, each of which does one thing and one thing only. </a:t>
            </a:r>
          </a:p>
          <a:p>
            <a:pPr lvl="1"/>
            <a:r>
              <a:rPr lang="en-AU" dirty="0"/>
              <a:t>However, it takes time for components to communicate with each other. Consequently, if many components are involved in implementing a product feature, the software will be slower.</a:t>
            </a:r>
          </a:p>
        </p:txBody>
      </p:sp>
      <p:sp>
        <p:nvSpPr>
          <p:cNvPr id="118" name="System maintainability is an attribute that reflects how difficult and expensive it is to make changes to a system after it has been released to customers.…"/>
          <p:cNvSpPr txBox="1">
            <a:spLocks noGrp="1"/>
          </p:cNvSpPr>
          <p:nvPr>
            <p:ph type="body" sz="quarter" idx="13"/>
          </p:nvPr>
        </p:nvSpPr>
        <p:spPr>
          <a:prstGeom prst="rect">
            <a:avLst/>
          </a:prstGeom>
        </p:spPr>
        <p:txBody>
          <a:bodyPr>
            <a:normAutofit/>
          </a:bodyPr>
          <a:lstStyle/>
          <a:p>
            <a:r>
              <a:rPr lang="en-AU" dirty="0"/>
              <a:t>Trade off: Maintainability vs performance</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EA8D1422-3198-F965-3EA0-9ABC05FDD3B6}"/>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0C8965A8-A416-30B2-5735-2D65BCB9D4C6}"/>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78F932-D510-BD1E-F235-719C0BA6DF2C}"/>
              </a:ext>
            </a:extLst>
          </p:cNvPr>
          <p:cNvSpPr>
            <a:spLocks noGrp="1"/>
          </p:cNvSpPr>
          <p:nvPr>
            <p:ph idx="1"/>
          </p:nvPr>
        </p:nvSpPr>
        <p:spPr/>
        <p:txBody>
          <a:bodyPr/>
          <a:lstStyle/>
          <a:p>
            <a:endParaRPr lang="en-AU" dirty="0"/>
          </a:p>
          <a:p>
            <a:r>
              <a:rPr lang="en-AU" dirty="0"/>
              <a:t>You can achieve security by designing the system protection as a series of layers (next slide). </a:t>
            </a:r>
          </a:p>
          <a:p>
            <a:pPr lvl="1"/>
            <a:r>
              <a:rPr lang="en-AU" dirty="0"/>
              <a:t>An attacker has to penetrate all of those layers before the system is compromised. </a:t>
            </a:r>
          </a:p>
          <a:p>
            <a:r>
              <a:rPr lang="en-AU" dirty="0"/>
              <a:t>Layers might include system authentication layers, a separate critical feature authentication layer, an encryption layer and so on. </a:t>
            </a:r>
          </a:p>
          <a:p>
            <a:r>
              <a:rPr lang="en-AU" dirty="0"/>
              <a:t>Architecturally, you can implement each of these layers as separate components so that if one of these components is compromised by an attacker, then the other layers remain intact.</a:t>
            </a:r>
          </a:p>
        </p:txBody>
      </p:sp>
      <p:sp>
        <p:nvSpPr>
          <p:cNvPr id="122" name="You can achieve security by designing the system protection as a series of layers (Figure 4.5).…"/>
          <p:cNvSpPr txBox="1">
            <a:spLocks noGrp="1"/>
          </p:cNvSpPr>
          <p:nvPr>
            <p:ph type="body" sz="quarter" idx="13"/>
          </p:nvPr>
        </p:nvSpPr>
        <p:spPr>
          <a:prstGeom prst="rect">
            <a:avLst/>
          </a:prstGeom>
        </p:spPr>
        <p:txBody>
          <a:bodyPr>
            <a:normAutofit/>
          </a:bodyPr>
          <a:lstStyle/>
          <a:p>
            <a:r>
              <a:rPr lang="en-AU" dirty="0"/>
              <a:t>Trade off: Security vs usability</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574DE984-82DC-AF48-A782-C35D9FA100FA}"/>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DA079374-B3A4-F8CD-2BC3-1B3117A698AE}"/>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E52906-4F58-902E-A137-37C58837FE1A}"/>
              </a:ext>
            </a:extLst>
          </p:cNvPr>
          <p:cNvSpPr>
            <a:spLocks noGrp="1"/>
          </p:cNvSpPr>
          <p:nvPr>
            <p:ph type="body" sz="quarter" idx="13"/>
          </p:nvPr>
        </p:nvSpPr>
        <p:spPr/>
        <p:txBody>
          <a:bodyPr/>
          <a:lstStyle/>
          <a:p>
            <a:r>
              <a:rPr lang="en-AU" dirty="0"/>
              <a:t>ANU Acknowledgment of Country</a:t>
            </a:r>
          </a:p>
        </p:txBody>
      </p:sp>
      <p:pic>
        <p:nvPicPr>
          <p:cNvPr id="7" name="Picture 6" descr="Map&#10;&#10;Description automatically generated">
            <a:extLst>
              <a:ext uri="{FF2B5EF4-FFF2-40B4-BE49-F238E27FC236}">
                <a16:creationId xmlns:a16="http://schemas.microsoft.com/office/drawing/2014/main" id="{9B6C335B-86EC-7DD7-0133-29353428A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453" y="881149"/>
            <a:ext cx="7250059" cy="3715380"/>
          </a:xfrm>
          <a:prstGeom prst="rect">
            <a:avLst/>
          </a:prstGeom>
        </p:spPr>
      </p:pic>
      <p:sp>
        <p:nvSpPr>
          <p:cNvPr id="2" name="Content Placeholder 1">
            <a:extLst>
              <a:ext uri="{FF2B5EF4-FFF2-40B4-BE49-F238E27FC236}">
                <a16:creationId xmlns:a16="http://schemas.microsoft.com/office/drawing/2014/main" id="{D69670F3-2636-41AE-4355-F640D1199038}"/>
              </a:ext>
            </a:extLst>
          </p:cNvPr>
          <p:cNvSpPr>
            <a:spLocks noGrp="1"/>
          </p:cNvSpPr>
          <p:nvPr>
            <p:ph idx="1"/>
          </p:nvPr>
        </p:nvSpPr>
        <p:spPr>
          <a:xfrm>
            <a:off x="324000" y="1598978"/>
            <a:ext cx="3392278" cy="3059532"/>
          </a:xfrm>
        </p:spPr>
        <p:txBody>
          <a:bodyPr/>
          <a:lstStyle/>
          <a:p>
            <a:pPr marL="0" indent="0">
              <a:buNone/>
            </a:pPr>
            <a:r>
              <a:rPr lang="en-AU" dirty="0"/>
              <a:t>“We acknowledge and celebrate the First Australians on whose traditional lands we meet, and pay our respect to the elders past and present.”</a:t>
            </a:r>
          </a:p>
        </p:txBody>
      </p:sp>
      <p:sp>
        <p:nvSpPr>
          <p:cNvPr id="8" name="TextBox 7">
            <a:extLst>
              <a:ext uri="{FF2B5EF4-FFF2-40B4-BE49-F238E27FC236}">
                <a16:creationId xmlns:a16="http://schemas.microsoft.com/office/drawing/2014/main" id="{7F9BC4D9-500E-61CF-8BAD-A58928872FFA}"/>
              </a:ext>
            </a:extLst>
          </p:cNvPr>
          <p:cNvSpPr txBox="1"/>
          <p:nvPr/>
        </p:nvSpPr>
        <p:spPr>
          <a:xfrm>
            <a:off x="3503048" y="4354942"/>
            <a:ext cx="5461303" cy="369332"/>
          </a:xfrm>
          <a:prstGeom prst="rect">
            <a:avLst/>
          </a:prstGeom>
          <a:noFill/>
        </p:spPr>
        <p:txBody>
          <a:bodyPr wrap="none" rtlCol="0">
            <a:spAutoFit/>
          </a:bodyPr>
          <a:lstStyle/>
          <a:p>
            <a:r>
              <a:rPr lang="en-AU" dirty="0">
                <a:hlinkClick r:id="rId4"/>
              </a:rPr>
              <a:t>https://aiatsis.gov.au/explore/map-indigenous-australia</a:t>
            </a:r>
            <a:r>
              <a:rPr lang="en-AU" dirty="0"/>
              <a:t> </a:t>
            </a:r>
          </a:p>
        </p:txBody>
      </p:sp>
      <p:sp>
        <p:nvSpPr>
          <p:cNvPr id="6" name="Footer Placeholder 5">
            <a:extLst>
              <a:ext uri="{FF2B5EF4-FFF2-40B4-BE49-F238E27FC236}">
                <a16:creationId xmlns:a16="http://schemas.microsoft.com/office/drawing/2014/main" id="{6A5EF477-D12E-BAC5-84C5-27F1578A3F48}"/>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3855927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DBD385-F0DA-933A-7413-09A276ED8814}"/>
              </a:ext>
            </a:extLst>
          </p:cNvPr>
          <p:cNvSpPr>
            <a:spLocks noGrp="1"/>
          </p:cNvSpPr>
          <p:nvPr>
            <p:ph type="body" sz="quarter" idx="13"/>
          </p:nvPr>
        </p:nvSpPr>
        <p:spPr/>
        <p:txBody>
          <a:bodyPr/>
          <a:lstStyle/>
          <a:p>
            <a:r>
              <a:rPr lang="en-AU" dirty="0"/>
              <a:t>Authentication layers</a:t>
            </a:r>
          </a:p>
        </p:txBody>
      </p:sp>
      <p:pic>
        <p:nvPicPr>
          <p:cNvPr id="5" name="Picture 4">
            <a:extLst>
              <a:ext uri="{FF2B5EF4-FFF2-40B4-BE49-F238E27FC236}">
                <a16:creationId xmlns:a16="http://schemas.microsoft.com/office/drawing/2014/main" id="{C18AF7D2-79C2-E149-A3E3-23C36A551A60}"/>
              </a:ext>
            </a:extLst>
          </p:cNvPr>
          <p:cNvPicPr>
            <a:picLocks noChangeAspect="1"/>
          </p:cNvPicPr>
          <p:nvPr/>
        </p:nvPicPr>
        <p:blipFill rotWithShape="1">
          <a:blip r:embed="rId2">
            <a:extLst>
              <a:ext uri="{28A0092B-C50C-407E-A947-70E740481C1C}">
                <a14:useLocalDpi xmlns:a14="http://schemas.microsoft.com/office/drawing/2010/main" val="0"/>
              </a:ext>
            </a:extLst>
          </a:blip>
          <a:srcRect l="11416" t="17873" r="8012" b="50000"/>
          <a:stretch/>
        </p:blipFill>
        <p:spPr>
          <a:xfrm>
            <a:off x="1143001" y="672797"/>
            <a:ext cx="6668891" cy="3797906"/>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0EBA9859-2CE7-0774-F334-9736B04E39D2}"/>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C10234C8-3DD9-130F-9B2B-F0FFC5EE1AB5}"/>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18CDFC-BC5B-1BAD-5770-68F7F744010D}"/>
              </a:ext>
            </a:extLst>
          </p:cNvPr>
          <p:cNvSpPr>
            <a:spLocks noGrp="1"/>
          </p:cNvSpPr>
          <p:nvPr>
            <p:ph idx="1"/>
          </p:nvPr>
        </p:nvSpPr>
        <p:spPr/>
        <p:txBody>
          <a:bodyPr>
            <a:normAutofit/>
          </a:bodyPr>
          <a:lstStyle/>
          <a:p>
            <a:r>
              <a:rPr lang="en-AU" dirty="0"/>
              <a:t> A layered approach to security affects the usability of the software. </a:t>
            </a:r>
          </a:p>
          <a:p>
            <a:pPr lvl="1"/>
            <a:r>
              <a:rPr lang="en-AU" dirty="0"/>
              <a:t>Users have to remember information, like passwords, that is needed to penetrate a security layer. Their interaction with the system is inevitably slowed down by its security features. </a:t>
            </a:r>
          </a:p>
          <a:p>
            <a:pPr lvl="1"/>
            <a:r>
              <a:rPr lang="en-AU" dirty="0"/>
              <a:t>Many users find this irritating and often look for work-arounds so that they do not have to re-authenticate to access system features or data.</a:t>
            </a:r>
          </a:p>
          <a:p>
            <a:r>
              <a:rPr lang="en-AU" dirty="0"/>
              <a:t>To avoid this, you need an architecture:</a:t>
            </a:r>
          </a:p>
          <a:p>
            <a:pPr lvl="1"/>
            <a:r>
              <a:rPr lang="en-AU" dirty="0"/>
              <a:t>that doesn’t have too many security layers, </a:t>
            </a:r>
          </a:p>
          <a:p>
            <a:pPr lvl="1"/>
            <a:r>
              <a:rPr lang="en-AU" dirty="0"/>
              <a:t>that doesn’t enforce unnecessary security,</a:t>
            </a:r>
          </a:p>
          <a:p>
            <a:pPr lvl="1"/>
            <a:r>
              <a:rPr lang="en-AU" dirty="0"/>
              <a:t>that provides helper components that reduce the load on users.</a:t>
            </a:r>
          </a:p>
        </p:txBody>
      </p:sp>
      <p:sp>
        <p:nvSpPr>
          <p:cNvPr id="130" name="A layered approach to security affects the usability of the software.…"/>
          <p:cNvSpPr txBox="1">
            <a:spLocks noGrp="1"/>
          </p:cNvSpPr>
          <p:nvPr>
            <p:ph type="body" sz="quarter" idx="13"/>
          </p:nvPr>
        </p:nvSpPr>
        <p:spPr>
          <a:prstGeom prst="rect">
            <a:avLst/>
          </a:prstGeom>
        </p:spPr>
        <p:txBody>
          <a:bodyPr>
            <a:normAutofit/>
          </a:bodyPr>
          <a:lstStyle/>
          <a:p>
            <a:r>
              <a:rPr lang="en-AU" dirty="0"/>
              <a:t>Usability issues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5F61714C-A430-4873-116F-C1C89A3423DD}"/>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EE5F5BE3-DF97-79D0-84EB-06EF567B5547}"/>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08962E-F818-54E5-121E-69AD747A6087}"/>
              </a:ext>
            </a:extLst>
          </p:cNvPr>
          <p:cNvSpPr>
            <a:spLocks noGrp="1"/>
          </p:cNvSpPr>
          <p:nvPr>
            <p:ph idx="1"/>
          </p:nvPr>
        </p:nvSpPr>
        <p:spPr>
          <a:xfrm>
            <a:off x="324000" y="881149"/>
            <a:ext cx="7845310" cy="3777361"/>
          </a:xfrm>
        </p:spPr>
        <p:txBody>
          <a:bodyPr>
            <a:normAutofit fontScale="85000" lnSpcReduction="10000"/>
          </a:bodyPr>
          <a:lstStyle/>
          <a:p>
            <a:r>
              <a:rPr lang="en-AU" dirty="0"/>
              <a:t>Availability is particularly important in enterprise products, such as products for the finance industry, where 24/7 operation is expected. </a:t>
            </a:r>
          </a:p>
          <a:p>
            <a:r>
              <a:rPr lang="en-AU" dirty="0"/>
              <a:t>The availability of a system is a measure of the amount of ‘uptime’ of that system. </a:t>
            </a:r>
          </a:p>
          <a:p>
            <a:pPr lvl="1"/>
            <a:r>
              <a:rPr lang="en-AU" dirty="0"/>
              <a:t>Availability is normally expressed as a percentage of the time that a system is available to deliver user services. </a:t>
            </a:r>
          </a:p>
          <a:p>
            <a:r>
              <a:rPr lang="en-AU" dirty="0"/>
              <a:t>Architecturally, you achieve availability by having redundant components in a system. </a:t>
            </a:r>
          </a:p>
          <a:p>
            <a:pPr lvl="1"/>
            <a:r>
              <a:rPr lang="en-AU" dirty="0"/>
              <a:t>To make use of redundancy, you include sensor components that detect failure, and switching components that switch operation to a redundant component when a failure is detected. </a:t>
            </a:r>
          </a:p>
          <a:p>
            <a:r>
              <a:rPr lang="en-AU" dirty="0"/>
              <a:t>Implementing extra components takes time and increases the cost of system development. It adds complexity to the system and therefore increases the chances of introducing bugs and vulnerabilities.</a:t>
            </a:r>
          </a:p>
        </p:txBody>
      </p:sp>
      <p:sp>
        <p:nvSpPr>
          <p:cNvPr id="134" name="Availability is particularly important in enterprise products, such as products for the finance industry, where 24/7 operation is expected.…"/>
          <p:cNvSpPr txBox="1">
            <a:spLocks noGrp="1"/>
          </p:cNvSpPr>
          <p:nvPr>
            <p:ph type="body" sz="quarter" idx="13"/>
          </p:nvPr>
        </p:nvSpPr>
        <p:spPr>
          <a:prstGeom prst="rect">
            <a:avLst/>
          </a:prstGeom>
        </p:spPr>
        <p:txBody>
          <a:bodyPr>
            <a:normAutofit/>
          </a:bodyPr>
          <a:lstStyle/>
          <a:p>
            <a:r>
              <a:rPr lang="en-AU" dirty="0"/>
              <a:t>Trade off: Availability vs time-to-market</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CE1A6B49-1D2B-8407-F334-5A9543920D49}"/>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C45CD66F-F015-9D12-3FC7-CFC255DFB5BF}"/>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EBC7C7-6F14-6F10-342F-88C9E00CCE70}"/>
              </a:ext>
            </a:extLst>
          </p:cNvPr>
          <p:cNvSpPr>
            <a:spLocks noGrp="1"/>
          </p:cNvSpPr>
          <p:nvPr>
            <p:ph idx="1"/>
          </p:nvPr>
        </p:nvSpPr>
        <p:spPr/>
        <p:txBody>
          <a:bodyPr/>
          <a:lstStyle/>
          <a:p>
            <a:r>
              <a:rPr lang="en-AU" dirty="0"/>
              <a:t>How should the system be organized as a set of architectural components, where each of these components provides a subset of the overall system functionality? </a:t>
            </a:r>
          </a:p>
          <a:p>
            <a:pPr lvl="1"/>
            <a:r>
              <a:rPr lang="en-AU" dirty="0"/>
              <a:t>The organization should deliver the system security, reliability and performance that you need.</a:t>
            </a:r>
          </a:p>
          <a:p>
            <a:r>
              <a:rPr lang="en-AU" dirty="0"/>
              <a:t>How should these architectural components be distributed and communicate with each other?</a:t>
            </a:r>
          </a:p>
          <a:p>
            <a:r>
              <a:rPr lang="en-AU" dirty="0"/>
              <a:t>What technologies should you use in building the system and what components should be reused?</a:t>
            </a:r>
          </a:p>
        </p:txBody>
      </p:sp>
      <p:sp>
        <p:nvSpPr>
          <p:cNvPr id="138" name="How should the system be organized as a set of architectural components, where each of these components provides a subset of the overall system functionality?…"/>
          <p:cNvSpPr txBox="1">
            <a:spLocks noGrp="1"/>
          </p:cNvSpPr>
          <p:nvPr>
            <p:ph type="body" sz="quarter" idx="13"/>
          </p:nvPr>
        </p:nvSpPr>
        <p:spPr>
          <a:prstGeom prst="rect">
            <a:avLst/>
          </a:prstGeom>
        </p:spPr>
        <p:txBody>
          <a:bodyPr>
            <a:normAutofit/>
          </a:bodyPr>
          <a:lstStyle/>
          <a:p>
            <a:r>
              <a:rPr lang="en-AU" dirty="0"/>
              <a:t>Architectural design questions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39038276-4C63-4EC0-2798-5D50612515EB}"/>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1E5A0FCF-AE6C-9A4C-66FB-BA1B7DCFC9C3}"/>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962D69-2C1E-ED47-3DA0-CFAC5BC69CB9}"/>
              </a:ext>
            </a:extLst>
          </p:cNvPr>
          <p:cNvSpPr>
            <a:spLocks noGrp="1"/>
          </p:cNvSpPr>
          <p:nvPr>
            <p:ph idx="1"/>
          </p:nvPr>
        </p:nvSpPr>
        <p:spPr/>
        <p:txBody>
          <a:bodyPr/>
          <a:lstStyle/>
          <a:p>
            <a:r>
              <a:rPr lang="en-AU" dirty="0"/>
              <a:t>Abstraction in software design means that you focus on the essential elements of a system or software component without concern for its details.  </a:t>
            </a:r>
          </a:p>
          <a:p>
            <a:r>
              <a:rPr lang="en-AU" dirty="0"/>
              <a:t>At the architectural level, your concern should be on large-scale architectural components. </a:t>
            </a:r>
          </a:p>
          <a:p>
            <a:r>
              <a:rPr lang="en-AU" dirty="0"/>
              <a:t>Decomposition involves analysing these large-scale components and representing them as a set of  finer-grain components.</a:t>
            </a:r>
          </a:p>
          <a:p>
            <a:r>
              <a:rPr lang="en-AU" dirty="0"/>
              <a:t>Layered models are often used to illustrate how a system is composed of components.</a:t>
            </a:r>
          </a:p>
        </p:txBody>
      </p:sp>
      <p:sp>
        <p:nvSpPr>
          <p:cNvPr id="142" name="Abstraction in software design means that you focus on the essential elements of a system or software component without concern for its details.…"/>
          <p:cNvSpPr txBox="1">
            <a:spLocks noGrp="1"/>
          </p:cNvSpPr>
          <p:nvPr>
            <p:ph type="body" sz="quarter" idx="13"/>
          </p:nvPr>
        </p:nvSpPr>
        <p:spPr>
          <a:prstGeom prst="rect">
            <a:avLst/>
          </a:prstGeom>
        </p:spPr>
        <p:txBody>
          <a:bodyPr>
            <a:normAutofit/>
          </a:bodyPr>
          <a:lstStyle/>
          <a:p>
            <a:r>
              <a:rPr lang="en-AU" dirty="0"/>
              <a:t>Component organization</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7F9ED746-81D6-C921-C8EC-CEB1C1C4D0F8}"/>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54DF0294-6A72-11C2-CC53-CD09CC8270D2}"/>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314B07-FE55-BC29-8625-8173679278D4}"/>
              </a:ext>
            </a:extLst>
          </p:cNvPr>
          <p:cNvSpPr>
            <a:spLocks noGrp="1"/>
          </p:cNvSpPr>
          <p:nvPr>
            <p:ph type="body" sz="quarter" idx="13"/>
          </p:nvPr>
        </p:nvSpPr>
        <p:spPr/>
        <p:txBody>
          <a:bodyPr>
            <a:normAutofit lnSpcReduction="10000"/>
          </a:bodyPr>
          <a:lstStyle/>
          <a:p>
            <a:r>
              <a:rPr lang="en-AU" dirty="0"/>
              <a:t>An architectural model of a document retrieval system</a:t>
            </a:r>
          </a:p>
        </p:txBody>
      </p:sp>
      <p:pic>
        <p:nvPicPr>
          <p:cNvPr id="5" name="Picture 4">
            <a:extLst>
              <a:ext uri="{FF2B5EF4-FFF2-40B4-BE49-F238E27FC236}">
                <a16:creationId xmlns:a16="http://schemas.microsoft.com/office/drawing/2014/main" id="{929013DB-00CC-1C47-AE31-24076D7A2673}"/>
              </a:ext>
            </a:extLst>
          </p:cNvPr>
          <p:cNvPicPr>
            <a:picLocks noChangeAspect="1"/>
          </p:cNvPicPr>
          <p:nvPr/>
        </p:nvPicPr>
        <p:blipFill rotWithShape="1">
          <a:blip r:embed="rId2">
            <a:extLst>
              <a:ext uri="{28A0092B-C50C-407E-A947-70E740481C1C}">
                <a14:useLocalDpi xmlns:a14="http://schemas.microsoft.com/office/drawing/2010/main" val="0"/>
              </a:ext>
            </a:extLst>
          </a:blip>
          <a:srcRect t="9337" r="13960" b="34665"/>
          <a:stretch/>
        </p:blipFill>
        <p:spPr>
          <a:xfrm>
            <a:off x="2123848" y="481767"/>
            <a:ext cx="4896305" cy="4551228"/>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D8A617FC-F609-42A3-B92F-2840229947DF}"/>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709CC2EC-5D7E-381A-029B-CD095D858E87}"/>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6B737E-E808-75E5-40A5-4BAB13104625}"/>
              </a:ext>
            </a:extLst>
          </p:cNvPr>
          <p:cNvSpPr>
            <a:spLocks noGrp="1"/>
          </p:cNvSpPr>
          <p:nvPr>
            <p:ph idx="1"/>
          </p:nvPr>
        </p:nvSpPr>
        <p:spPr>
          <a:xfrm>
            <a:off x="324000" y="881149"/>
            <a:ext cx="8016132" cy="3777361"/>
          </a:xfrm>
        </p:spPr>
        <p:txBody>
          <a:bodyPr>
            <a:normAutofit fontScale="92500" lnSpcReduction="20000"/>
          </a:bodyPr>
          <a:lstStyle/>
          <a:p>
            <a:r>
              <a:rPr lang="en-AU" dirty="0"/>
              <a:t>Complexity in a system architecture arises because of the number and the nature of the relationships between components in that system.  </a:t>
            </a:r>
          </a:p>
          <a:p>
            <a:r>
              <a:rPr lang="en-AU" dirty="0"/>
              <a:t>When decomposing a system into components, you should try to avoid unnecessary software complexity.</a:t>
            </a:r>
          </a:p>
          <a:p>
            <a:pPr lvl="1"/>
            <a:r>
              <a:rPr lang="en-AU" i="1" dirty="0"/>
              <a:t>Localize relationships</a:t>
            </a:r>
            <a:br>
              <a:rPr lang="en-AU" i="1" dirty="0"/>
            </a:br>
            <a:r>
              <a:rPr lang="en-AU" dirty="0"/>
              <a:t>If there are relationships between components A and B, these are easier to understand if A and B are defined in the same module. </a:t>
            </a:r>
          </a:p>
          <a:p>
            <a:pPr lvl="1"/>
            <a:r>
              <a:rPr lang="en-AU" i="1" dirty="0"/>
              <a:t>Reduce shared dependencies</a:t>
            </a:r>
            <a:br>
              <a:rPr lang="en-AU" i="1" dirty="0"/>
            </a:br>
            <a:r>
              <a:rPr lang="en-AU" dirty="0"/>
              <a:t>Where components A and B depend on some other component or data, complexity increases because changes to the shared component mean you have to understand how these changes affect both A and B. </a:t>
            </a:r>
          </a:p>
          <a:p>
            <a:r>
              <a:rPr lang="en-AU" dirty="0"/>
              <a:t>It is always preferable to use local data wherever possible and to avoid sharing data if you can.</a:t>
            </a:r>
          </a:p>
        </p:txBody>
      </p:sp>
      <p:sp>
        <p:nvSpPr>
          <p:cNvPr id="150" name="Complexity in a system architecture arises because of the number and the nature of the relationships between components in that system.…"/>
          <p:cNvSpPr txBox="1">
            <a:spLocks noGrp="1"/>
          </p:cNvSpPr>
          <p:nvPr>
            <p:ph type="body" sz="quarter" idx="13"/>
          </p:nvPr>
        </p:nvSpPr>
        <p:spPr>
          <a:prstGeom prst="rect">
            <a:avLst/>
          </a:prstGeom>
        </p:spPr>
        <p:txBody>
          <a:bodyPr>
            <a:normAutofit/>
          </a:bodyPr>
          <a:lstStyle/>
          <a:p>
            <a:r>
              <a:rPr lang="en-AU" dirty="0"/>
              <a:t>Architectural complexity</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59270AE2-7605-1D32-549D-ED8142279069}"/>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53D8DCA1-05DC-C147-8536-B6338C019EAA}"/>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48E841-39D9-08AE-ECF7-508BFCCB34AC}"/>
              </a:ext>
            </a:extLst>
          </p:cNvPr>
          <p:cNvSpPr>
            <a:spLocks noGrp="1"/>
          </p:cNvSpPr>
          <p:nvPr>
            <p:ph type="body" sz="quarter" idx="13"/>
          </p:nvPr>
        </p:nvSpPr>
        <p:spPr/>
        <p:txBody>
          <a:bodyPr>
            <a:normAutofit/>
          </a:bodyPr>
          <a:lstStyle/>
          <a:p>
            <a:r>
              <a:rPr lang="en-AU" dirty="0"/>
              <a:t>Examples of component relationships</a:t>
            </a:r>
          </a:p>
        </p:txBody>
      </p:sp>
      <p:pic>
        <p:nvPicPr>
          <p:cNvPr id="5" name="Picture 4">
            <a:extLst>
              <a:ext uri="{FF2B5EF4-FFF2-40B4-BE49-F238E27FC236}">
                <a16:creationId xmlns:a16="http://schemas.microsoft.com/office/drawing/2014/main" id="{1E6CC84E-356B-E743-8DB5-0838C7A614E0}"/>
              </a:ext>
            </a:extLst>
          </p:cNvPr>
          <p:cNvPicPr>
            <a:picLocks noChangeAspect="1"/>
          </p:cNvPicPr>
          <p:nvPr/>
        </p:nvPicPr>
        <p:blipFill rotWithShape="1">
          <a:blip r:embed="rId2">
            <a:extLst>
              <a:ext uri="{28A0092B-C50C-407E-A947-70E740481C1C}">
                <a14:useLocalDpi xmlns:a14="http://schemas.microsoft.com/office/drawing/2010/main" val="0"/>
              </a:ext>
            </a:extLst>
          </a:blip>
          <a:srcRect l="8145" t="9633" r="12770" b="59709"/>
          <a:stretch/>
        </p:blipFill>
        <p:spPr>
          <a:xfrm>
            <a:off x="1494147" y="743066"/>
            <a:ext cx="6289193" cy="3310103"/>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FBB921EF-C8B6-7309-157F-B12E990C9516}"/>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279ECFB9-2F1D-242F-E354-6D34935703C4}"/>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A263D5-AA3F-12DC-26DC-9C73DA69B575}"/>
              </a:ext>
            </a:extLst>
          </p:cNvPr>
          <p:cNvSpPr>
            <a:spLocks noGrp="1"/>
          </p:cNvSpPr>
          <p:nvPr>
            <p:ph type="body" sz="quarter" idx="13"/>
          </p:nvPr>
        </p:nvSpPr>
        <p:spPr/>
        <p:txBody>
          <a:bodyPr/>
          <a:lstStyle/>
          <a:p>
            <a:r>
              <a:rPr lang="en-AU" dirty="0"/>
              <a:t>Architectural design guidelines</a:t>
            </a:r>
          </a:p>
        </p:txBody>
      </p:sp>
      <p:pic>
        <p:nvPicPr>
          <p:cNvPr id="5" name="Picture 4">
            <a:extLst>
              <a:ext uri="{FF2B5EF4-FFF2-40B4-BE49-F238E27FC236}">
                <a16:creationId xmlns:a16="http://schemas.microsoft.com/office/drawing/2014/main" id="{5898B559-6FAD-CD4B-B393-CA89E7690867}"/>
              </a:ext>
            </a:extLst>
          </p:cNvPr>
          <p:cNvPicPr>
            <a:picLocks noChangeAspect="1"/>
          </p:cNvPicPr>
          <p:nvPr/>
        </p:nvPicPr>
        <p:blipFill rotWithShape="1">
          <a:blip r:embed="rId2">
            <a:extLst>
              <a:ext uri="{28A0092B-C50C-407E-A947-70E740481C1C}">
                <a14:useLocalDpi xmlns:a14="http://schemas.microsoft.com/office/drawing/2010/main" val="0"/>
              </a:ext>
            </a:extLst>
          </a:blip>
          <a:srcRect l="12605" t="10729" r="16040" b="50000"/>
          <a:stretch/>
        </p:blipFill>
        <p:spPr>
          <a:xfrm>
            <a:off x="1946672" y="560496"/>
            <a:ext cx="5383284" cy="4022509"/>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B055ADE8-B575-0FE0-0276-0145656621B4}"/>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73A1AC46-87AB-ACAF-50F6-3C46540D59F2}"/>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47254B-0963-A34F-B796-FEF4D57AB96F}"/>
              </a:ext>
            </a:extLst>
          </p:cNvPr>
          <p:cNvSpPr>
            <a:spLocks noGrp="1"/>
          </p:cNvSpPr>
          <p:nvPr>
            <p:ph idx="1"/>
          </p:nvPr>
        </p:nvSpPr>
        <p:spPr>
          <a:xfrm>
            <a:off x="324000" y="881149"/>
            <a:ext cx="8106567" cy="3777361"/>
          </a:xfrm>
        </p:spPr>
        <p:txBody>
          <a:bodyPr>
            <a:normAutofit fontScale="92500" lnSpcReduction="20000"/>
          </a:bodyPr>
          <a:lstStyle/>
          <a:p>
            <a:r>
              <a:rPr lang="en-AU" dirty="0"/>
              <a:t>Each layer is an area of concern and is considered separately from other layers. </a:t>
            </a:r>
          </a:p>
          <a:p>
            <a:pPr lvl="1"/>
            <a:r>
              <a:rPr lang="en-AU" dirty="0"/>
              <a:t>The top layer is concerned with user interaction, the next layer down with user interface management, the third layer with information retrieval and so on.  </a:t>
            </a:r>
          </a:p>
          <a:p>
            <a:r>
              <a:rPr lang="en-AU" dirty="0"/>
              <a:t>Within each layer, the components are independent and do not overlap in functionality. </a:t>
            </a:r>
          </a:p>
          <a:p>
            <a:pPr lvl="1"/>
            <a:r>
              <a:rPr lang="en-AU" dirty="0"/>
              <a:t>The lower layers include components that provide general functionality so there is no need to replicate this in the components in a higher level.</a:t>
            </a:r>
          </a:p>
          <a:p>
            <a:r>
              <a:rPr lang="en-AU" dirty="0"/>
              <a:t>The architectural model is a high-level model that does not include implementation information. </a:t>
            </a:r>
          </a:p>
          <a:p>
            <a:pPr lvl="1"/>
            <a:r>
              <a:rPr lang="en-AU" dirty="0"/>
              <a:t>Ideally, components at level X (say) should only interact with the APIs of the components in level X-1. That is, interactions should be between layers and not across layers.</a:t>
            </a:r>
          </a:p>
        </p:txBody>
      </p:sp>
      <p:sp>
        <p:nvSpPr>
          <p:cNvPr id="162" name="Each layer is an area of concern and is considered separately from other layers.…"/>
          <p:cNvSpPr txBox="1">
            <a:spLocks noGrp="1"/>
          </p:cNvSpPr>
          <p:nvPr>
            <p:ph type="body" sz="quarter" idx="13"/>
          </p:nvPr>
        </p:nvSpPr>
        <p:spPr>
          <a:prstGeom prst="rect">
            <a:avLst/>
          </a:prstGeom>
        </p:spPr>
        <p:txBody>
          <a:bodyPr>
            <a:normAutofit lnSpcReduction="10000"/>
          </a:bodyPr>
          <a:lstStyle/>
          <a:p>
            <a:r>
              <a:rPr lang="en-AU" dirty="0"/>
              <a:t>Design guidelines and</a:t>
            </a:r>
          </a:p>
          <a:p>
            <a:r>
              <a:rPr lang="en-AU" dirty="0"/>
              <a:t>layered architectures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DB868D9F-DF38-C8DB-DE13-4F657AC2031C}"/>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EEFF779C-4EF7-57D9-1223-1C69347DCE48}"/>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28DB1-F748-2C45-BEEC-0CCB85C62DD6}"/>
              </a:ext>
            </a:extLst>
          </p:cNvPr>
          <p:cNvSpPr>
            <a:spLocks noGrp="1"/>
          </p:cNvSpPr>
          <p:nvPr>
            <p:ph type="title"/>
          </p:nvPr>
        </p:nvSpPr>
        <p:spPr/>
        <p:txBody>
          <a:bodyPr/>
          <a:lstStyle/>
          <a:p>
            <a:r>
              <a:rPr lang="en-AU"/>
              <a:t>Architecture</a:t>
            </a:r>
          </a:p>
        </p:txBody>
      </p:sp>
      <p:sp>
        <p:nvSpPr>
          <p:cNvPr id="3" name="Footer Placeholder 2">
            <a:extLst>
              <a:ext uri="{FF2B5EF4-FFF2-40B4-BE49-F238E27FC236}">
                <a16:creationId xmlns:a16="http://schemas.microsoft.com/office/drawing/2014/main" id="{2810E15B-1B3D-7407-8E44-FB0B431E50F9}"/>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2402301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7051E5-9F4B-51CE-F987-7DBFC2B68863}"/>
              </a:ext>
            </a:extLst>
          </p:cNvPr>
          <p:cNvSpPr>
            <a:spLocks noGrp="1"/>
          </p:cNvSpPr>
          <p:nvPr>
            <p:ph idx="1"/>
          </p:nvPr>
        </p:nvSpPr>
        <p:spPr>
          <a:xfrm>
            <a:off x="324000" y="881149"/>
            <a:ext cx="8066374" cy="3777361"/>
          </a:xfrm>
        </p:spPr>
        <p:txBody>
          <a:bodyPr>
            <a:normAutofit fontScale="92500" lnSpcReduction="10000"/>
          </a:bodyPr>
          <a:lstStyle/>
          <a:p>
            <a:r>
              <a:rPr lang="en-AU" dirty="0"/>
              <a:t>Cross-cutting concerns are concerns that are systemic, that is, they affect the whole system. </a:t>
            </a:r>
          </a:p>
          <a:p>
            <a:r>
              <a:rPr lang="en-AU" dirty="0"/>
              <a:t>In a layered architecture, cross-cutting concerns affect all layers in the system as well as the way in which people use the system. </a:t>
            </a:r>
          </a:p>
          <a:p>
            <a:r>
              <a:rPr lang="en-AU" dirty="0"/>
              <a:t>Cross-cutting concerns are completely different from the functional concerns represented by layers in a software architecture. </a:t>
            </a:r>
          </a:p>
          <a:p>
            <a:r>
              <a:rPr lang="en-AU" dirty="0"/>
              <a:t>Every layer has to take them into account and there are inevitably interactions between the layers because of these concerns. </a:t>
            </a:r>
          </a:p>
          <a:p>
            <a:r>
              <a:rPr lang="en-AU" dirty="0"/>
              <a:t>The existence of cross-cutting concerns is the reason why modifying a system after it has been designed to improve its security is often difficult.</a:t>
            </a:r>
          </a:p>
        </p:txBody>
      </p:sp>
      <p:sp>
        <p:nvSpPr>
          <p:cNvPr id="166" name="Cross-cutting concerns are concerns that are systemic, that is, they affect the whole system.…"/>
          <p:cNvSpPr txBox="1">
            <a:spLocks noGrp="1"/>
          </p:cNvSpPr>
          <p:nvPr>
            <p:ph type="body" sz="quarter" idx="13"/>
          </p:nvPr>
        </p:nvSpPr>
        <p:spPr>
          <a:prstGeom prst="rect">
            <a:avLst/>
          </a:prstGeom>
        </p:spPr>
        <p:txBody>
          <a:bodyPr>
            <a:normAutofit/>
          </a:bodyPr>
          <a:lstStyle/>
          <a:p>
            <a:r>
              <a:rPr lang="en-AU" dirty="0"/>
              <a:t>Cross-cutting concerns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8C7FFBAA-D075-F11A-E417-052C669E069C}"/>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E5189D43-3ABB-17C5-743C-00986B803A93}"/>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1916C1-B8AE-55C2-B8EF-DF34672178C0}"/>
              </a:ext>
            </a:extLst>
          </p:cNvPr>
          <p:cNvSpPr>
            <a:spLocks noGrp="1"/>
          </p:cNvSpPr>
          <p:nvPr>
            <p:ph type="body" sz="quarter" idx="13"/>
          </p:nvPr>
        </p:nvSpPr>
        <p:spPr/>
        <p:txBody>
          <a:bodyPr/>
          <a:lstStyle/>
          <a:p>
            <a:r>
              <a:rPr lang="en-AU" dirty="0"/>
              <a:t>Cross-cutting concerns</a:t>
            </a:r>
          </a:p>
        </p:txBody>
      </p:sp>
      <p:pic>
        <p:nvPicPr>
          <p:cNvPr id="5" name="Picture 4">
            <a:extLst>
              <a:ext uri="{FF2B5EF4-FFF2-40B4-BE49-F238E27FC236}">
                <a16:creationId xmlns:a16="http://schemas.microsoft.com/office/drawing/2014/main" id="{A87CA100-00C6-474B-AE21-566C97DB7B35}"/>
              </a:ext>
            </a:extLst>
          </p:cNvPr>
          <p:cNvPicPr>
            <a:picLocks noChangeAspect="1"/>
          </p:cNvPicPr>
          <p:nvPr/>
        </p:nvPicPr>
        <p:blipFill rotWithShape="1">
          <a:blip r:embed="rId2">
            <a:extLst>
              <a:ext uri="{28A0092B-C50C-407E-A947-70E740481C1C}">
                <a14:useLocalDpi xmlns:a14="http://schemas.microsoft.com/office/drawing/2010/main" val="0"/>
              </a:ext>
            </a:extLst>
          </a:blip>
          <a:srcRect l="7848" t="8977" r="22879" b="60803"/>
          <a:stretch/>
        </p:blipFill>
        <p:spPr>
          <a:xfrm>
            <a:off x="1237859" y="773369"/>
            <a:ext cx="6072792" cy="3596762"/>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3704003F-7541-BAAD-3B54-428AB7B9CA87}"/>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284517D4-EF34-004E-6876-01F161BBB29E}"/>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E73A18-C169-7B20-5C6F-0B4CE8DED99B}"/>
              </a:ext>
            </a:extLst>
          </p:cNvPr>
          <p:cNvSpPr>
            <a:spLocks noGrp="1"/>
          </p:cNvSpPr>
          <p:nvPr>
            <p:ph idx="1"/>
          </p:nvPr>
        </p:nvSpPr>
        <p:spPr/>
        <p:txBody>
          <a:bodyPr>
            <a:normAutofit fontScale="85000" lnSpcReduction="20000"/>
          </a:bodyPr>
          <a:lstStyle/>
          <a:p>
            <a:r>
              <a:rPr lang="en-AU" i="1" dirty="0"/>
              <a:t>Security architecture</a:t>
            </a:r>
            <a:br>
              <a:rPr lang="en-AU" i="1" dirty="0"/>
            </a:br>
            <a:r>
              <a:rPr lang="en-AU" dirty="0"/>
              <a:t>Different technologies are used in different layers, such as an SQL database or a Firefox browser. Attackers can try to use of vulnerabilities in these technologies to gain access. </a:t>
            </a:r>
          </a:p>
          <a:p>
            <a:r>
              <a:rPr lang="en-AU" dirty="0"/>
              <a:t>Consequently, you need protection from attacks at each layer as well as protection, at lower layers in the system, from successful attacks that have occurred at higher-level layers. </a:t>
            </a:r>
          </a:p>
          <a:p>
            <a:r>
              <a:rPr lang="en-AU" dirty="0"/>
              <a:t>If there is only a single security component in a system, this represents a critical system vulnerability. If all security checking goes through that component and it stops working properly or is compromised in an attack, then you have no reliable security in your system. </a:t>
            </a:r>
          </a:p>
          <a:p>
            <a:r>
              <a:rPr lang="en-AU" dirty="0"/>
              <a:t>By distributing security across the layers, your system is more resilient to attacks and software failure (remember the Rogue One example earlier).</a:t>
            </a:r>
          </a:p>
        </p:txBody>
      </p:sp>
      <p:sp>
        <p:nvSpPr>
          <p:cNvPr id="174" name="Security architecture Different technologies are used in different layers, such as an SQL database or a Firefox browser. Attackers can try to use of vulnerabilities in these technologies to gain access.…"/>
          <p:cNvSpPr txBox="1">
            <a:spLocks noGrp="1"/>
          </p:cNvSpPr>
          <p:nvPr>
            <p:ph type="body" sz="quarter" idx="13"/>
          </p:nvPr>
        </p:nvSpPr>
        <p:spPr>
          <a:prstGeom prst="rect">
            <a:avLst/>
          </a:prstGeom>
        </p:spPr>
        <p:txBody>
          <a:bodyPr>
            <a:normAutofit/>
          </a:bodyPr>
          <a:lstStyle/>
          <a:p>
            <a:r>
              <a:rPr lang="en-AU" dirty="0"/>
              <a:t>Security as a cross-cutting concern</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B79600C1-C47C-C0EB-4285-E4449212291E}"/>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BDBDE125-A042-582E-6A34-E08D9FC02033}"/>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5F7D8B-74DE-2182-E2F0-FBB1B2E7EC1D}"/>
              </a:ext>
            </a:extLst>
          </p:cNvPr>
          <p:cNvSpPr>
            <a:spLocks noGrp="1"/>
          </p:cNvSpPr>
          <p:nvPr>
            <p:ph type="body" sz="quarter" idx="13"/>
          </p:nvPr>
        </p:nvSpPr>
        <p:spPr/>
        <p:txBody>
          <a:bodyPr>
            <a:normAutofit lnSpcReduction="10000"/>
          </a:bodyPr>
          <a:lstStyle/>
          <a:p>
            <a:r>
              <a:rPr lang="en-AU" dirty="0"/>
              <a:t>A generic layered architecture for a web-based application</a:t>
            </a:r>
          </a:p>
        </p:txBody>
      </p:sp>
      <p:pic>
        <p:nvPicPr>
          <p:cNvPr id="5" name="Picture 4">
            <a:extLst>
              <a:ext uri="{FF2B5EF4-FFF2-40B4-BE49-F238E27FC236}">
                <a16:creationId xmlns:a16="http://schemas.microsoft.com/office/drawing/2014/main" id="{286B5CEA-2D49-E347-988E-C4872965DF05}"/>
              </a:ext>
            </a:extLst>
          </p:cNvPr>
          <p:cNvPicPr>
            <a:picLocks noChangeAspect="1"/>
          </p:cNvPicPr>
          <p:nvPr/>
        </p:nvPicPr>
        <p:blipFill rotWithShape="1">
          <a:blip r:embed="rId2">
            <a:extLst>
              <a:ext uri="{28A0092B-C50C-407E-A947-70E740481C1C}">
                <a14:useLocalDpi xmlns:a14="http://schemas.microsoft.com/office/drawing/2010/main" val="0"/>
              </a:ext>
            </a:extLst>
          </a:blip>
          <a:srcRect l="10227" t="9962" r="17824" b="59854"/>
          <a:stretch/>
        </p:blipFill>
        <p:spPr>
          <a:xfrm>
            <a:off x="1222050" y="538660"/>
            <a:ext cx="6881086" cy="4122963"/>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3085A346-05A1-635B-E5AC-36249E6AB273}"/>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71CE6316-119F-F1EE-77A9-FA1FA7AC558D}"/>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3F47C9-AB1F-D4AA-F04B-191A2636F06A}"/>
              </a:ext>
            </a:extLst>
          </p:cNvPr>
          <p:cNvSpPr>
            <a:spLocks noGrp="1"/>
          </p:cNvSpPr>
          <p:nvPr>
            <p:ph idx="1"/>
          </p:nvPr>
        </p:nvSpPr>
        <p:spPr/>
        <p:txBody>
          <a:bodyPr>
            <a:normAutofit fontScale="62500" lnSpcReduction="20000"/>
          </a:bodyPr>
          <a:lstStyle/>
          <a:p>
            <a:pPr defTabSz="298821">
              <a:spcBef>
                <a:spcPts val="1002"/>
              </a:spcBef>
              <a:defRPr sz="2328"/>
            </a:pPr>
            <a:r>
              <a:rPr lang="en-AU" i="1" dirty="0"/>
              <a:t>Browser-based or mobile user interface</a:t>
            </a:r>
            <a:br>
              <a:rPr lang="en-AU" dirty="0"/>
            </a:br>
            <a:r>
              <a:rPr lang="en-AU" dirty="0"/>
              <a:t>A web browser system interface in which HTML forms are often used to collect user input. </a:t>
            </a:r>
            <a:r>
              <a:rPr lang="en-AU" dirty="0" err="1"/>
              <a:t>Javascript</a:t>
            </a:r>
            <a:r>
              <a:rPr lang="en-AU" dirty="0"/>
              <a:t> components for local actions, such as input validation, should also be included at this level. Alternatively, a mobile interface may be implemented as an app.</a:t>
            </a:r>
          </a:p>
          <a:p>
            <a:pPr defTabSz="298821">
              <a:spcBef>
                <a:spcPts val="1002"/>
              </a:spcBef>
              <a:defRPr sz="2328"/>
            </a:pPr>
            <a:r>
              <a:rPr lang="en-AU" i="1" dirty="0"/>
              <a:t>Authentication and UI management</a:t>
            </a:r>
            <a:br>
              <a:rPr lang="en-AU" dirty="0"/>
            </a:br>
            <a:r>
              <a:rPr lang="en-AU" dirty="0"/>
              <a:t>A user interface management layer that may include components for user authentication and web page generation.</a:t>
            </a:r>
          </a:p>
          <a:p>
            <a:pPr defTabSz="298821">
              <a:spcBef>
                <a:spcPts val="1002"/>
              </a:spcBef>
              <a:defRPr sz="2328"/>
            </a:pPr>
            <a:r>
              <a:rPr lang="en-AU" i="1" dirty="0"/>
              <a:t>Application-specific functionality</a:t>
            </a:r>
            <a:br>
              <a:rPr lang="en-AU" dirty="0"/>
            </a:br>
            <a:r>
              <a:rPr lang="en-AU" dirty="0"/>
              <a:t>An ‘application’ layer that provides functionality of the application. Sometimes, this may be expanded into more than one layer.</a:t>
            </a:r>
          </a:p>
          <a:p>
            <a:pPr defTabSz="298821">
              <a:spcBef>
                <a:spcPts val="1002"/>
              </a:spcBef>
              <a:defRPr sz="2328"/>
            </a:pPr>
            <a:r>
              <a:rPr lang="en-AU" i="1" dirty="0"/>
              <a:t>Basic shared services</a:t>
            </a:r>
            <a:br>
              <a:rPr lang="en-AU" dirty="0"/>
            </a:br>
            <a:r>
              <a:rPr lang="en-AU" dirty="0"/>
              <a:t>A shared services layer, which includes components that provide services used by the application layer components. </a:t>
            </a:r>
          </a:p>
          <a:p>
            <a:pPr defTabSz="298821">
              <a:spcBef>
                <a:spcPts val="1002"/>
              </a:spcBef>
              <a:defRPr sz="2328"/>
            </a:pPr>
            <a:r>
              <a:rPr lang="en-AU" i="1" dirty="0"/>
              <a:t>Database and transaction management</a:t>
            </a:r>
            <a:br>
              <a:rPr lang="en-AU" dirty="0"/>
            </a:br>
            <a:r>
              <a:rPr lang="en-AU" dirty="0"/>
              <a:t>A database layer that provides services such as transaction management and recovery. If your application does not use a database then this may not be required.</a:t>
            </a:r>
          </a:p>
        </p:txBody>
      </p:sp>
      <p:sp>
        <p:nvSpPr>
          <p:cNvPr id="5" name="Text Placeholder 4">
            <a:extLst>
              <a:ext uri="{FF2B5EF4-FFF2-40B4-BE49-F238E27FC236}">
                <a16:creationId xmlns:a16="http://schemas.microsoft.com/office/drawing/2014/main" id="{2501E9F9-7C33-A8C7-9CF8-738244B87295}"/>
              </a:ext>
            </a:extLst>
          </p:cNvPr>
          <p:cNvSpPr>
            <a:spLocks noGrp="1"/>
          </p:cNvSpPr>
          <p:nvPr>
            <p:ph type="body" sz="quarter" idx="13"/>
          </p:nvPr>
        </p:nvSpPr>
        <p:spPr/>
        <p:txBody>
          <a:bodyPr>
            <a:normAutofit lnSpcReduction="10000"/>
          </a:bodyPr>
          <a:lstStyle/>
          <a:p>
            <a:r>
              <a:rPr lang="en-AU" dirty="0"/>
              <a:t>Layer functionality in a web-based application</a:t>
            </a:r>
          </a:p>
        </p:txBody>
      </p:sp>
      <p:pic>
        <p:nvPicPr>
          <p:cNvPr id="6" name="Picture 5" descr="A picture containing text, stationary, colorful&#10;&#10;Description automatically generated">
            <a:extLst>
              <a:ext uri="{FF2B5EF4-FFF2-40B4-BE49-F238E27FC236}">
                <a16:creationId xmlns:a16="http://schemas.microsoft.com/office/drawing/2014/main" id="{07051D09-09C5-3BC0-8879-CF315AEE3E8F}"/>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5E7620A0-324D-E676-9E91-48FA6C3611F3}"/>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B1B2A3-3720-56E9-2C6F-2EE6CC233F56}"/>
              </a:ext>
            </a:extLst>
          </p:cNvPr>
          <p:cNvSpPr>
            <a:spLocks noGrp="1"/>
          </p:cNvSpPr>
          <p:nvPr>
            <p:ph idx="1"/>
          </p:nvPr>
        </p:nvSpPr>
        <p:spPr/>
        <p:txBody>
          <a:bodyPr>
            <a:normAutofit fontScale="70000" lnSpcReduction="20000"/>
          </a:bodyPr>
          <a:lstStyle/>
          <a:p>
            <a:r>
              <a:rPr lang="en-AU" i="1" dirty="0"/>
              <a:t>Replaceability</a:t>
            </a:r>
            <a:br>
              <a:rPr lang="en-AU" dirty="0"/>
            </a:br>
            <a:r>
              <a:rPr lang="en-AU" dirty="0"/>
              <a:t>It should be possible for users to replace applications in the system with alternatives and to add new applications. Consequently, the list of applications included should not be hard-wired into the system.</a:t>
            </a:r>
          </a:p>
          <a:p>
            <a:r>
              <a:rPr lang="en-AU" i="1" dirty="0"/>
              <a:t>Extensibility</a:t>
            </a:r>
            <a:br>
              <a:rPr lang="en-AU" dirty="0"/>
            </a:br>
            <a:r>
              <a:rPr lang="en-AU" dirty="0"/>
              <a:t>It should be possible for users or system administrators to create their own versions of the system, which may extend or limit the ’standard’ system.</a:t>
            </a:r>
          </a:p>
          <a:p>
            <a:r>
              <a:rPr lang="en-AU" i="1" dirty="0"/>
              <a:t>Age-appropriate</a:t>
            </a:r>
            <a:br>
              <a:rPr lang="en-AU" dirty="0"/>
            </a:br>
            <a:r>
              <a:rPr lang="en-AU" dirty="0"/>
              <a:t>Alternative user interfaces should be supported so that age-appropriate interfaces for students at different levels can be created.</a:t>
            </a:r>
          </a:p>
          <a:p>
            <a:r>
              <a:rPr lang="en-AU" i="1" dirty="0"/>
              <a:t>Programmability</a:t>
            </a:r>
            <a:br>
              <a:rPr lang="en-AU" dirty="0"/>
            </a:br>
            <a:r>
              <a:rPr lang="en-AU" dirty="0"/>
              <a:t>It should be easy for users to create their own applications by linking existing applications in the system.</a:t>
            </a:r>
          </a:p>
          <a:p>
            <a:r>
              <a:rPr lang="en-AU" i="1" dirty="0"/>
              <a:t>Minimum work</a:t>
            </a:r>
            <a:br>
              <a:rPr lang="en-AU" dirty="0"/>
            </a:br>
            <a:r>
              <a:rPr lang="en-AU" dirty="0"/>
              <a:t>Users who do not wish to change the system should not have to do extra work so that other users can make changes.</a:t>
            </a:r>
          </a:p>
        </p:txBody>
      </p:sp>
      <p:sp>
        <p:nvSpPr>
          <p:cNvPr id="186" name="Replaceability It should be possible for users to replace applications in the system with alternatives and to add new applications. Consequently, the list of applications included should not be hard-wired into the system.…"/>
          <p:cNvSpPr txBox="1">
            <a:spLocks noGrp="1"/>
          </p:cNvSpPr>
          <p:nvPr>
            <p:ph type="body" sz="quarter" idx="13"/>
          </p:nvPr>
        </p:nvSpPr>
        <p:spPr>
          <a:prstGeom prst="rect">
            <a:avLst/>
          </a:prstGeom>
        </p:spPr>
        <p:txBody>
          <a:bodyPr>
            <a:normAutofit/>
          </a:bodyPr>
          <a:lstStyle/>
          <a:p>
            <a:r>
              <a:rPr lang="en-AU" dirty="0" err="1"/>
              <a:t>iLearn</a:t>
            </a:r>
            <a:r>
              <a:rPr lang="en-AU" dirty="0"/>
              <a:t> architectural design principles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E55D91DE-4787-FAE5-1B99-6D4FBA58984B}"/>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028AB3A0-8D35-15CB-5E0F-2A54320D25D9}"/>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2E8148-8DF5-8555-4311-CA6B9FBDAFC0}"/>
              </a:ext>
            </a:extLst>
          </p:cNvPr>
          <p:cNvSpPr>
            <a:spLocks noGrp="1"/>
          </p:cNvSpPr>
          <p:nvPr>
            <p:ph idx="1"/>
          </p:nvPr>
        </p:nvSpPr>
        <p:spPr/>
        <p:txBody>
          <a:bodyPr/>
          <a:lstStyle/>
          <a:p>
            <a:r>
              <a:rPr lang="en-AU" dirty="0"/>
              <a:t>Our goal in designing the </a:t>
            </a:r>
            <a:r>
              <a:rPr lang="en-AU" dirty="0" err="1"/>
              <a:t>iLearn</a:t>
            </a:r>
            <a:r>
              <a:rPr lang="en-AU" dirty="0"/>
              <a:t> system was to create an adaptable, universal system that could be easily updated as new learning tools became available. </a:t>
            </a:r>
          </a:p>
          <a:p>
            <a:pPr marL="393362" lvl="1" indent="-152269"/>
            <a:r>
              <a:rPr lang="en-AU" dirty="0"/>
              <a:t>This means that it must be possible to change and replace components and services in the system (principles (1) and (2)). </a:t>
            </a:r>
          </a:p>
          <a:p>
            <a:pPr marL="393362" lvl="1" indent="-152269"/>
            <a:r>
              <a:rPr lang="en-AU" dirty="0"/>
              <a:t>Because the potential system users spanned an age range from 3 to 18, we needed to provide age-appropriate user interfaces and to make it easy to choose an interface (principle (3)). </a:t>
            </a:r>
          </a:p>
          <a:p>
            <a:pPr marL="393362" lvl="1" indent="-152269"/>
            <a:r>
              <a:rPr lang="en-AU" dirty="0"/>
              <a:t>Principle (4) also contributes to system adaptability and principle (5) was included to ensure that this adaptability did not adversely affect users who did not require it.</a:t>
            </a:r>
          </a:p>
        </p:txBody>
      </p:sp>
      <p:sp>
        <p:nvSpPr>
          <p:cNvPr id="190" name="Our goal in designing the iLearn system was to create an adaptable, universal system that could be easily updated as new learning tools became available.…"/>
          <p:cNvSpPr txBox="1">
            <a:spLocks noGrp="1"/>
          </p:cNvSpPr>
          <p:nvPr>
            <p:ph type="body" sz="quarter" idx="13"/>
          </p:nvPr>
        </p:nvSpPr>
        <p:spPr>
          <a:prstGeom prst="rect">
            <a:avLst/>
          </a:prstGeom>
        </p:spPr>
        <p:txBody>
          <a:bodyPr>
            <a:normAutofit/>
          </a:bodyPr>
          <a:lstStyle/>
          <a:p>
            <a:r>
              <a:rPr lang="en-AU" dirty="0" err="1"/>
              <a:t>iLearn</a:t>
            </a:r>
            <a:r>
              <a:rPr lang="en-AU" dirty="0"/>
              <a:t> design principles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F5CD3591-9430-25E0-8133-17356585939B}"/>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0E86492D-C64A-CC91-4C35-7FB23A136DFE}"/>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BBD82E-594C-1EC2-A0C5-B1CEA3D35CD1}"/>
              </a:ext>
            </a:extLst>
          </p:cNvPr>
          <p:cNvSpPr>
            <a:spLocks noGrp="1"/>
          </p:cNvSpPr>
          <p:nvPr>
            <p:ph idx="1"/>
          </p:nvPr>
        </p:nvSpPr>
        <p:spPr>
          <a:xfrm>
            <a:off x="324000" y="881149"/>
            <a:ext cx="7855358" cy="3777361"/>
          </a:xfrm>
        </p:spPr>
        <p:txBody>
          <a:bodyPr>
            <a:normAutofit fontScale="62500" lnSpcReduction="20000"/>
          </a:bodyPr>
          <a:lstStyle/>
          <a:p>
            <a:pPr marL="96689" indent="-96689" defTabSz="292660">
              <a:spcBef>
                <a:spcPts val="1002"/>
              </a:spcBef>
              <a:defRPr sz="2660"/>
            </a:pPr>
            <a:r>
              <a:rPr lang="en-AU" dirty="0"/>
              <a:t>These principles led us to an architectural design decision that the </a:t>
            </a:r>
            <a:r>
              <a:rPr lang="en-AU" dirty="0" err="1"/>
              <a:t>iLearn</a:t>
            </a:r>
            <a:r>
              <a:rPr lang="en-AU" dirty="0"/>
              <a:t> system should be service-oriented. </a:t>
            </a:r>
          </a:p>
          <a:p>
            <a:pPr marL="96689" indent="-96689" defTabSz="292660">
              <a:spcBef>
                <a:spcPts val="1002"/>
              </a:spcBef>
              <a:defRPr sz="2660"/>
            </a:pPr>
            <a:r>
              <a:rPr lang="en-AU" dirty="0"/>
              <a:t>Every component in the system is a service. Any service is potentially replaceable and new services can be created by combining existing services. Different services delivering comparable functionality can be provided for students of different ages. </a:t>
            </a:r>
          </a:p>
          <a:p>
            <a:pPr marL="96689" indent="-96689" defTabSz="292660">
              <a:spcBef>
                <a:spcPts val="1002"/>
              </a:spcBef>
              <a:defRPr sz="2660"/>
            </a:pPr>
            <a:r>
              <a:rPr lang="en-AU" dirty="0"/>
              <a:t>Service integration</a:t>
            </a:r>
          </a:p>
          <a:p>
            <a:pPr marL="458077" lvl="1" indent="-229038" defTabSz="292660">
              <a:spcBef>
                <a:spcPts val="1002"/>
              </a:spcBef>
              <a:defRPr sz="2280"/>
            </a:pPr>
            <a:r>
              <a:rPr lang="en-AU" i="1" dirty="0"/>
              <a:t>Full integration</a:t>
            </a:r>
            <a:r>
              <a:rPr lang="en-AU" dirty="0"/>
              <a:t>  Services are aware of and can communicate with other services through their APIs. </a:t>
            </a:r>
          </a:p>
          <a:p>
            <a:pPr marL="458077" lvl="1" indent="-229038" defTabSz="292660">
              <a:spcBef>
                <a:spcPts val="1002"/>
              </a:spcBef>
              <a:defRPr sz="2280"/>
            </a:pPr>
            <a:r>
              <a:rPr lang="en-AU" i="1" dirty="0"/>
              <a:t>Partial integration</a:t>
            </a:r>
            <a:r>
              <a:rPr lang="en-AU" dirty="0"/>
              <a:t> Services may share service components and databases but are not aware of and cannot communicate directly with other application services.</a:t>
            </a:r>
          </a:p>
          <a:p>
            <a:pPr marL="458077" lvl="1" indent="-229038" defTabSz="292660">
              <a:spcBef>
                <a:spcPts val="1002"/>
              </a:spcBef>
              <a:defRPr sz="2280"/>
            </a:pPr>
            <a:r>
              <a:rPr lang="en-AU" i="1" dirty="0"/>
              <a:t>Independent</a:t>
            </a:r>
            <a:r>
              <a:rPr lang="en-AU" dirty="0"/>
              <a:t> These services do not use any shared system services or databases and they are unaware of any other services in the system. They can be replaced by any other comparable service. </a:t>
            </a:r>
          </a:p>
        </p:txBody>
      </p:sp>
      <p:sp>
        <p:nvSpPr>
          <p:cNvPr id="5" name="Text Placeholder 4">
            <a:extLst>
              <a:ext uri="{FF2B5EF4-FFF2-40B4-BE49-F238E27FC236}">
                <a16:creationId xmlns:a16="http://schemas.microsoft.com/office/drawing/2014/main" id="{2C7E11BD-5A1A-04A0-2FEF-19E450EFA7D1}"/>
              </a:ext>
            </a:extLst>
          </p:cNvPr>
          <p:cNvSpPr>
            <a:spLocks noGrp="1"/>
          </p:cNvSpPr>
          <p:nvPr>
            <p:ph type="body" sz="quarter" idx="13"/>
          </p:nvPr>
        </p:nvSpPr>
        <p:spPr/>
        <p:txBody>
          <a:bodyPr>
            <a:normAutofit lnSpcReduction="10000"/>
          </a:bodyPr>
          <a:lstStyle/>
          <a:p>
            <a:r>
              <a:rPr lang="en-AU" dirty="0"/>
              <a:t>Designing </a:t>
            </a:r>
            <a:r>
              <a:rPr lang="en-AU" dirty="0" err="1"/>
              <a:t>iLearn</a:t>
            </a:r>
            <a:r>
              <a:rPr lang="en-AU" dirty="0"/>
              <a:t> as</a:t>
            </a:r>
          </a:p>
          <a:p>
            <a:r>
              <a:rPr lang="en-AU" dirty="0"/>
              <a:t>a service-oriented system</a:t>
            </a:r>
          </a:p>
        </p:txBody>
      </p:sp>
      <p:pic>
        <p:nvPicPr>
          <p:cNvPr id="6" name="Picture 5" descr="A picture containing text, stationary, colorful&#10;&#10;Description automatically generated">
            <a:extLst>
              <a:ext uri="{FF2B5EF4-FFF2-40B4-BE49-F238E27FC236}">
                <a16:creationId xmlns:a16="http://schemas.microsoft.com/office/drawing/2014/main" id="{EDAB12FF-0640-7D2B-3756-36A3D1FDC93A}"/>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FFBD66B6-487D-8083-C356-8586A578E8E6}"/>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78CBEB-1CCF-4108-398A-3C2EF3FC5E15}"/>
              </a:ext>
            </a:extLst>
          </p:cNvPr>
          <p:cNvSpPr>
            <a:spLocks noGrp="1"/>
          </p:cNvSpPr>
          <p:nvPr>
            <p:ph type="body" sz="quarter" idx="13"/>
          </p:nvPr>
        </p:nvSpPr>
        <p:spPr/>
        <p:txBody>
          <a:bodyPr>
            <a:normAutofit lnSpcReduction="10000"/>
          </a:bodyPr>
          <a:lstStyle/>
          <a:p>
            <a:r>
              <a:rPr lang="en-AU" dirty="0"/>
              <a:t>A layered architectural model of the </a:t>
            </a:r>
            <a:r>
              <a:rPr lang="en-AU" dirty="0" err="1"/>
              <a:t>iLearn</a:t>
            </a:r>
            <a:r>
              <a:rPr lang="en-AU" dirty="0"/>
              <a:t> system</a:t>
            </a:r>
          </a:p>
        </p:txBody>
      </p:sp>
      <p:pic>
        <p:nvPicPr>
          <p:cNvPr id="5" name="Picture 4">
            <a:extLst>
              <a:ext uri="{FF2B5EF4-FFF2-40B4-BE49-F238E27FC236}">
                <a16:creationId xmlns:a16="http://schemas.microsoft.com/office/drawing/2014/main" id="{C57CF3A8-774A-294A-BF90-2E233410E812}"/>
              </a:ext>
            </a:extLst>
          </p:cNvPr>
          <p:cNvPicPr>
            <a:picLocks noChangeAspect="1"/>
          </p:cNvPicPr>
          <p:nvPr/>
        </p:nvPicPr>
        <p:blipFill rotWithShape="1">
          <a:blip r:embed="rId2">
            <a:extLst>
              <a:ext uri="{28A0092B-C50C-407E-A947-70E740481C1C}">
                <a14:useLocalDpi xmlns:a14="http://schemas.microsoft.com/office/drawing/2010/main" val="0"/>
              </a:ext>
            </a:extLst>
          </a:blip>
          <a:srcRect t="6631" b="34457"/>
          <a:stretch/>
        </p:blipFill>
        <p:spPr>
          <a:xfrm>
            <a:off x="1645294" y="438859"/>
            <a:ext cx="5757947" cy="4844694"/>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ABBD3DB4-8F27-8645-6BC2-3E856363A13A}"/>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F3914B1D-553C-2DE8-FD20-C08736701494}"/>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512572-A40B-B676-B1A7-3BCF7DFBAA45}"/>
              </a:ext>
            </a:extLst>
          </p:cNvPr>
          <p:cNvSpPr>
            <a:spLocks noGrp="1"/>
          </p:cNvSpPr>
          <p:nvPr>
            <p:ph idx="1"/>
          </p:nvPr>
        </p:nvSpPr>
        <p:spPr/>
        <p:txBody>
          <a:bodyPr/>
          <a:lstStyle/>
          <a:p>
            <a:r>
              <a:rPr lang="en-AU" dirty="0"/>
              <a:t>The distribution architecture of a software system defines the servers in the system and the allocation of components to these servers. </a:t>
            </a:r>
          </a:p>
          <a:p>
            <a:r>
              <a:rPr lang="en-AU" dirty="0"/>
              <a:t>Client-server architectures are a type of distribution architecture that is suited to applications where clients access a shared database and business logic operations on that data. </a:t>
            </a:r>
          </a:p>
          <a:p>
            <a:r>
              <a:rPr lang="en-AU" dirty="0"/>
              <a:t>In this architecture, the user interface is implemented on the user’s own computer or mobile device. </a:t>
            </a:r>
          </a:p>
          <a:p>
            <a:pPr lvl="1"/>
            <a:r>
              <a:rPr lang="en-AU" dirty="0"/>
              <a:t>Functionality is distributed between the client and one or more server computers. </a:t>
            </a:r>
          </a:p>
        </p:txBody>
      </p:sp>
      <p:sp>
        <p:nvSpPr>
          <p:cNvPr id="202" name="The distribution architecture of a software system defines the servers in the system and the allocation of components to these servers.…"/>
          <p:cNvSpPr txBox="1">
            <a:spLocks noGrp="1"/>
          </p:cNvSpPr>
          <p:nvPr>
            <p:ph type="body" sz="quarter" idx="13"/>
          </p:nvPr>
        </p:nvSpPr>
        <p:spPr>
          <a:prstGeom prst="rect">
            <a:avLst/>
          </a:prstGeom>
        </p:spPr>
        <p:txBody>
          <a:bodyPr>
            <a:normAutofit/>
          </a:bodyPr>
          <a:lstStyle/>
          <a:p>
            <a:r>
              <a:rPr lang="en-AU" dirty="0"/>
              <a:t>Distribution architecture</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A1701ECF-9FF8-E0F5-9BDB-E4B1BF8ABF68}"/>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F998C23B-C78D-B6A5-6CBC-2590ADAA56AC}"/>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B024EC6-E70D-D939-3518-68AAFD246108}"/>
              </a:ext>
            </a:extLst>
          </p:cNvPr>
          <p:cNvSpPr>
            <a:spLocks noGrp="1"/>
          </p:cNvSpPr>
          <p:nvPr>
            <p:ph idx="1"/>
          </p:nvPr>
        </p:nvSpPr>
        <p:spPr/>
        <p:txBody>
          <a:bodyPr>
            <a:normAutofit fontScale="92500" lnSpcReduction="10000"/>
          </a:bodyPr>
          <a:lstStyle/>
          <a:p>
            <a:pPr marL="111029" indent="-111029"/>
            <a:endParaRPr lang="en-AU" dirty="0"/>
          </a:p>
          <a:p>
            <a:pPr marL="111029" indent="-111029"/>
            <a:r>
              <a:rPr lang="en-AU" dirty="0"/>
              <a:t>To create a reliable, secure and efficient product, you need to pay attention to architectural design which includes: </a:t>
            </a:r>
          </a:p>
          <a:p>
            <a:pPr marL="336261" lvl="1" indent="-95168"/>
            <a:r>
              <a:rPr lang="en-AU" dirty="0"/>
              <a:t>its overall organization, </a:t>
            </a:r>
          </a:p>
          <a:p>
            <a:pPr marL="336261" lvl="1" indent="-95168"/>
            <a:r>
              <a:rPr lang="en-AU" dirty="0"/>
              <a:t>how the software is decomposed into components, </a:t>
            </a:r>
          </a:p>
          <a:p>
            <a:pPr marL="336261" lvl="1" indent="-95168"/>
            <a:r>
              <a:rPr lang="en-AU" dirty="0"/>
              <a:t>the server organization </a:t>
            </a:r>
          </a:p>
          <a:p>
            <a:pPr marL="336261" lvl="1" indent="-95168"/>
            <a:r>
              <a:rPr lang="en-AU" dirty="0"/>
              <a:t>the technologies that you use to build the software. The architecture of a software product affects its performance, usability, security, reliability and maintainability. </a:t>
            </a:r>
          </a:p>
          <a:p>
            <a:r>
              <a:rPr lang="en-AU" dirty="0"/>
              <a:t>There are many different interpretations of the term ‘software architecture’. </a:t>
            </a:r>
          </a:p>
          <a:p>
            <a:pPr lvl="1"/>
            <a:r>
              <a:rPr lang="en-AU" dirty="0"/>
              <a:t>Some focus on ‘architecture’ as a noun - the structure of a system, and others consider ‘architecture’ to be a verb - the process of defining these structures.</a:t>
            </a:r>
          </a:p>
        </p:txBody>
      </p:sp>
      <p:sp>
        <p:nvSpPr>
          <p:cNvPr id="7" name="Text Placeholder 6">
            <a:extLst>
              <a:ext uri="{FF2B5EF4-FFF2-40B4-BE49-F238E27FC236}">
                <a16:creationId xmlns:a16="http://schemas.microsoft.com/office/drawing/2014/main" id="{ADE018DC-ADE5-60A4-19D2-7A80848E968C}"/>
              </a:ext>
            </a:extLst>
          </p:cNvPr>
          <p:cNvSpPr>
            <a:spLocks noGrp="1"/>
          </p:cNvSpPr>
          <p:nvPr>
            <p:ph type="body" sz="quarter" idx="13"/>
          </p:nvPr>
        </p:nvSpPr>
        <p:spPr/>
        <p:txBody>
          <a:bodyPr/>
          <a:lstStyle/>
          <a:p>
            <a:r>
              <a:rPr lang="en-AU" dirty="0"/>
              <a:t>Software architecture</a:t>
            </a:r>
          </a:p>
          <a:p>
            <a:endParaRPr lang="en-AU" dirty="0"/>
          </a:p>
        </p:txBody>
      </p:sp>
      <p:pic>
        <p:nvPicPr>
          <p:cNvPr id="8" name="Picture 7" descr="A picture containing text, stationary, colorful&#10;&#10;Description automatically generated">
            <a:extLst>
              <a:ext uri="{FF2B5EF4-FFF2-40B4-BE49-F238E27FC236}">
                <a16:creationId xmlns:a16="http://schemas.microsoft.com/office/drawing/2014/main" id="{7FE3F754-2D63-4F45-D477-E73F7A1182D3}"/>
              </a:ext>
            </a:extLst>
          </p:cNvPr>
          <p:cNvPicPr>
            <a:picLocks noChangeAspect="1"/>
          </p:cNvPicPr>
          <p:nvPr/>
        </p:nvPicPr>
        <p:blipFill>
          <a:blip r:embed="rId2"/>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F9DC88C7-F36E-94AE-2E81-01FD80923573}"/>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791590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ACD4AF-0A85-95F1-AF61-428D1E328C35}"/>
              </a:ext>
            </a:extLst>
          </p:cNvPr>
          <p:cNvSpPr>
            <a:spLocks noGrp="1"/>
          </p:cNvSpPr>
          <p:nvPr>
            <p:ph type="body" sz="quarter" idx="13"/>
          </p:nvPr>
        </p:nvSpPr>
        <p:spPr/>
        <p:txBody>
          <a:bodyPr/>
          <a:lstStyle/>
          <a:p>
            <a:r>
              <a:rPr lang="en-AU" dirty="0"/>
              <a:t>Client-server architecture</a:t>
            </a:r>
          </a:p>
        </p:txBody>
      </p:sp>
      <p:pic>
        <p:nvPicPr>
          <p:cNvPr id="5" name="Picture 4">
            <a:extLst>
              <a:ext uri="{FF2B5EF4-FFF2-40B4-BE49-F238E27FC236}">
                <a16:creationId xmlns:a16="http://schemas.microsoft.com/office/drawing/2014/main" id="{4104143A-6C37-D94C-B291-415D5E19B829}"/>
              </a:ext>
            </a:extLst>
          </p:cNvPr>
          <p:cNvPicPr>
            <a:picLocks noChangeAspect="1"/>
          </p:cNvPicPr>
          <p:nvPr/>
        </p:nvPicPr>
        <p:blipFill rotWithShape="1">
          <a:blip r:embed="rId2">
            <a:extLst>
              <a:ext uri="{28A0092B-C50C-407E-A947-70E740481C1C}">
                <a14:useLocalDpi xmlns:a14="http://schemas.microsoft.com/office/drawing/2010/main" val="0"/>
              </a:ext>
            </a:extLst>
          </a:blip>
          <a:srcRect l="9335" t="9754" r="9499" b="56939"/>
          <a:stretch/>
        </p:blipFill>
        <p:spPr>
          <a:xfrm>
            <a:off x="1467104" y="798402"/>
            <a:ext cx="6031602" cy="3535004"/>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6C497FC1-CAF0-06E6-7C55-024EBF25D1C7}"/>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C9D5714D-AB2D-7423-8521-B043FA09D3A1}"/>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299120-210E-8E62-CFCC-EE37F62CECEE}"/>
              </a:ext>
            </a:extLst>
          </p:cNvPr>
          <p:cNvSpPr>
            <a:spLocks noGrp="1"/>
          </p:cNvSpPr>
          <p:nvPr>
            <p:ph type="body" sz="quarter" idx="13"/>
          </p:nvPr>
        </p:nvSpPr>
        <p:spPr/>
        <p:txBody>
          <a:bodyPr>
            <a:normAutofit/>
          </a:bodyPr>
          <a:lstStyle/>
          <a:p>
            <a:r>
              <a:rPr lang="en-AU" dirty="0"/>
              <a:t>The model-view-controller pattern</a:t>
            </a:r>
          </a:p>
        </p:txBody>
      </p:sp>
      <p:pic>
        <p:nvPicPr>
          <p:cNvPr id="5" name="Picture 4">
            <a:extLst>
              <a:ext uri="{FF2B5EF4-FFF2-40B4-BE49-F238E27FC236}">
                <a16:creationId xmlns:a16="http://schemas.microsoft.com/office/drawing/2014/main" id="{78C33052-DBCD-8445-9232-C75628CA5839}"/>
              </a:ext>
            </a:extLst>
          </p:cNvPr>
          <p:cNvPicPr>
            <a:picLocks noChangeAspect="1"/>
          </p:cNvPicPr>
          <p:nvPr/>
        </p:nvPicPr>
        <p:blipFill rotWithShape="1">
          <a:blip r:embed="rId2">
            <a:extLst>
              <a:ext uri="{28A0092B-C50C-407E-A947-70E740481C1C}">
                <a14:useLocalDpi xmlns:a14="http://schemas.microsoft.com/office/drawing/2010/main" val="0"/>
              </a:ext>
            </a:extLst>
          </a:blip>
          <a:srcRect l="13496" t="9633" r="15446" b="41971"/>
          <a:stretch/>
        </p:blipFill>
        <p:spPr>
          <a:xfrm>
            <a:off x="2447320" y="593321"/>
            <a:ext cx="4790412" cy="4429629"/>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8F94E7FD-C05B-D7D2-470E-E6E0FD98A5BA}"/>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617F86D3-FDDF-045D-1990-16F947231355}"/>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B8FA21-5FE4-5D0B-82E1-FBBD880AADD3}"/>
              </a:ext>
            </a:extLst>
          </p:cNvPr>
          <p:cNvSpPr>
            <a:spLocks noGrp="1"/>
          </p:cNvSpPr>
          <p:nvPr>
            <p:ph idx="1"/>
          </p:nvPr>
        </p:nvSpPr>
        <p:spPr/>
        <p:txBody>
          <a:bodyPr/>
          <a:lstStyle/>
          <a:p>
            <a:r>
              <a:rPr lang="en-AU" dirty="0"/>
              <a:t>Client-server communication normally uses the HTTP protocol. </a:t>
            </a:r>
          </a:p>
          <a:p>
            <a:pPr lvl="1"/>
            <a:r>
              <a:rPr lang="en-AU" dirty="0"/>
              <a:t>The client sends a message to the server that includes an instruction such as GET or POST along with the identifier of a resource (usually a URL) on which that instruction should operate. The message may also include additional information, such as information collected from a form. </a:t>
            </a:r>
          </a:p>
          <a:p>
            <a:r>
              <a:rPr lang="en-AU" dirty="0"/>
              <a:t>HTTP is a text-only protocol so structured data has to be represented as text. There are two ways of representing this data that are widely used, namely XML and JSON. </a:t>
            </a:r>
          </a:p>
          <a:p>
            <a:pPr lvl="1"/>
            <a:r>
              <a:rPr lang="en-AU" dirty="0"/>
              <a:t>XML is a markup language with tags used to identify each data item. </a:t>
            </a:r>
          </a:p>
          <a:p>
            <a:pPr lvl="1"/>
            <a:r>
              <a:rPr lang="en-AU" dirty="0"/>
              <a:t>JSON is a simpler representation based on the representation of objects in the </a:t>
            </a:r>
            <a:r>
              <a:rPr lang="en-AU" dirty="0" err="1"/>
              <a:t>Javascript</a:t>
            </a:r>
            <a:r>
              <a:rPr lang="en-AU" dirty="0"/>
              <a:t> language.</a:t>
            </a:r>
          </a:p>
        </p:txBody>
      </p:sp>
      <p:sp>
        <p:nvSpPr>
          <p:cNvPr id="214" name="Client-server communication normally uses the HTTP protocol.…"/>
          <p:cNvSpPr txBox="1">
            <a:spLocks noGrp="1"/>
          </p:cNvSpPr>
          <p:nvPr>
            <p:ph type="body" sz="quarter" idx="13"/>
          </p:nvPr>
        </p:nvSpPr>
        <p:spPr>
          <a:prstGeom prst="rect">
            <a:avLst/>
          </a:prstGeom>
        </p:spPr>
        <p:txBody>
          <a:bodyPr>
            <a:normAutofit/>
          </a:bodyPr>
          <a:lstStyle/>
          <a:p>
            <a:r>
              <a:rPr lang="en-AU" dirty="0"/>
              <a:t>Client-server communication</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74BCF41F-27B9-3A92-187B-565A25E0033D}"/>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F52A6F14-1402-A6D0-E632-A681EADCAE0A}"/>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01BC0D-B746-7BCE-6E0F-A8D26804443D}"/>
              </a:ext>
            </a:extLst>
          </p:cNvPr>
          <p:cNvSpPr>
            <a:spLocks noGrp="1"/>
          </p:cNvSpPr>
          <p:nvPr>
            <p:ph type="body" sz="quarter" idx="13"/>
          </p:nvPr>
        </p:nvSpPr>
        <p:spPr/>
        <p:txBody>
          <a:bodyPr>
            <a:normAutofit/>
          </a:bodyPr>
          <a:lstStyle/>
          <a:p>
            <a:r>
              <a:rPr lang="en-AU" dirty="0"/>
              <a:t>Multi-tier client-server architecture</a:t>
            </a:r>
          </a:p>
        </p:txBody>
      </p:sp>
      <p:pic>
        <p:nvPicPr>
          <p:cNvPr id="5" name="Picture 4">
            <a:extLst>
              <a:ext uri="{FF2B5EF4-FFF2-40B4-BE49-F238E27FC236}">
                <a16:creationId xmlns:a16="http://schemas.microsoft.com/office/drawing/2014/main" id="{B186BDAD-C173-4E42-BFF6-6BF1ED112A57}"/>
              </a:ext>
            </a:extLst>
          </p:cNvPr>
          <p:cNvPicPr>
            <a:picLocks noChangeAspect="1"/>
          </p:cNvPicPr>
          <p:nvPr/>
        </p:nvPicPr>
        <p:blipFill rotWithShape="1">
          <a:blip r:embed="rId2">
            <a:extLst>
              <a:ext uri="{28A0092B-C50C-407E-A947-70E740481C1C}">
                <a14:useLocalDpi xmlns:a14="http://schemas.microsoft.com/office/drawing/2010/main" val="0"/>
              </a:ext>
            </a:extLst>
          </a:blip>
          <a:srcRect l="6956" t="10170" r="7715" b="56939"/>
          <a:stretch/>
        </p:blipFill>
        <p:spPr>
          <a:xfrm>
            <a:off x="1419674" y="750972"/>
            <a:ext cx="5958998" cy="3280563"/>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E014697B-E5C1-B12E-659E-F8C6C0679264}"/>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DECEA8DE-E71C-CA31-0AAC-A736C20E4C52}"/>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E84F2A-A35A-B298-AE8D-47304A1EF6A7}"/>
              </a:ext>
            </a:extLst>
          </p:cNvPr>
          <p:cNvSpPr>
            <a:spLocks noGrp="1"/>
          </p:cNvSpPr>
          <p:nvPr>
            <p:ph idx="1"/>
          </p:nvPr>
        </p:nvSpPr>
        <p:spPr/>
        <p:txBody>
          <a:bodyPr/>
          <a:lstStyle/>
          <a:p>
            <a:r>
              <a:rPr lang="en-AU" dirty="0"/>
              <a:t>Services in a service-oriented architecture are stateless components, which means that they can be replicated and can migrate from one computer to another. </a:t>
            </a:r>
          </a:p>
          <a:p>
            <a:r>
              <a:rPr lang="en-AU" dirty="0"/>
              <a:t>Many servers may be involved in providing services</a:t>
            </a:r>
          </a:p>
          <a:p>
            <a:r>
              <a:rPr lang="en-AU" dirty="0"/>
              <a:t>A service-oriented architecture is usually easier to scale as demand increases and is resilient to failure.</a:t>
            </a:r>
          </a:p>
        </p:txBody>
      </p:sp>
      <p:sp>
        <p:nvSpPr>
          <p:cNvPr id="222" name="Services in a service-oriented architecture are stateless components, which means that they can be replicated and can migrate from one computer to another.…"/>
          <p:cNvSpPr txBox="1">
            <a:spLocks noGrp="1"/>
          </p:cNvSpPr>
          <p:nvPr>
            <p:ph type="body" sz="quarter" idx="13"/>
          </p:nvPr>
        </p:nvSpPr>
        <p:spPr>
          <a:prstGeom prst="rect">
            <a:avLst/>
          </a:prstGeom>
        </p:spPr>
        <p:txBody>
          <a:bodyPr>
            <a:normAutofit/>
          </a:bodyPr>
          <a:lstStyle/>
          <a:p>
            <a:r>
              <a:rPr lang="en-AU" dirty="0"/>
              <a:t>Service-oriented architecture</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BA0C5325-AA85-52AF-D1C0-9FEE75CC7BF4}"/>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73A12656-274C-1113-9E8F-067F29D5D21A}"/>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B0B59-7352-7607-C495-FBA96C0F6004}"/>
              </a:ext>
            </a:extLst>
          </p:cNvPr>
          <p:cNvSpPr>
            <a:spLocks noGrp="1"/>
          </p:cNvSpPr>
          <p:nvPr>
            <p:ph type="body" sz="quarter" idx="13"/>
          </p:nvPr>
        </p:nvSpPr>
        <p:spPr/>
        <p:txBody>
          <a:bodyPr/>
          <a:lstStyle/>
          <a:p>
            <a:r>
              <a:rPr lang="en-AU" dirty="0"/>
              <a:t>Service-oriented architecture</a:t>
            </a:r>
          </a:p>
        </p:txBody>
      </p:sp>
      <p:pic>
        <p:nvPicPr>
          <p:cNvPr id="5" name="Picture 4">
            <a:extLst>
              <a:ext uri="{FF2B5EF4-FFF2-40B4-BE49-F238E27FC236}">
                <a16:creationId xmlns:a16="http://schemas.microsoft.com/office/drawing/2014/main" id="{54200B18-4CF0-744B-B3DF-0F3E0DB9FA45}"/>
              </a:ext>
            </a:extLst>
          </p:cNvPr>
          <p:cNvPicPr>
            <a:picLocks noChangeAspect="1"/>
          </p:cNvPicPr>
          <p:nvPr/>
        </p:nvPicPr>
        <p:blipFill rotWithShape="1">
          <a:blip r:embed="rId2">
            <a:extLst>
              <a:ext uri="{28A0092B-C50C-407E-A947-70E740481C1C}">
                <a14:useLocalDpi xmlns:a14="http://schemas.microsoft.com/office/drawing/2010/main" val="0"/>
              </a:ext>
            </a:extLst>
          </a:blip>
          <a:srcRect t="8921" b="54650"/>
          <a:stretch/>
        </p:blipFill>
        <p:spPr>
          <a:xfrm>
            <a:off x="871087" y="781173"/>
            <a:ext cx="7401827" cy="3851140"/>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F9D77394-DAE0-4D27-6CAC-DFB190598118}"/>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778BB5B6-7A0C-0935-8619-21BD036852EA}"/>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C72886-9796-6EA6-BE7F-129165270A7E}"/>
              </a:ext>
            </a:extLst>
          </p:cNvPr>
          <p:cNvSpPr>
            <a:spLocks noGrp="1"/>
          </p:cNvSpPr>
          <p:nvPr>
            <p:ph idx="1"/>
          </p:nvPr>
        </p:nvSpPr>
        <p:spPr/>
        <p:txBody>
          <a:bodyPr>
            <a:normAutofit fontScale="92500" lnSpcReduction="20000"/>
          </a:bodyPr>
          <a:lstStyle/>
          <a:p>
            <a:r>
              <a:rPr lang="en-AU" dirty="0"/>
              <a:t>Data type and data updates</a:t>
            </a:r>
          </a:p>
          <a:p>
            <a:pPr lvl="1"/>
            <a:r>
              <a:rPr lang="en-AU" dirty="0"/>
              <a:t>If you are mostly using structured data that may be updated by different system features, it is usually best to have a single shared database that provides locking and transaction management.  If data is distributed across services, you need a way to keep it consistent and this adds overhead to your system.</a:t>
            </a:r>
          </a:p>
          <a:p>
            <a:r>
              <a:rPr lang="en-AU" dirty="0"/>
              <a:t>Change frequency</a:t>
            </a:r>
          </a:p>
          <a:p>
            <a:pPr lvl="1"/>
            <a:r>
              <a:rPr lang="en-AU" dirty="0"/>
              <a:t>If you anticipate that system components will be regularly changed or replaced, then isolating these components as separate services simplifies those changes.</a:t>
            </a:r>
          </a:p>
          <a:p>
            <a:r>
              <a:rPr lang="en-AU" dirty="0"/>
              <a:t>The system execution platform</a:t>
            </a:r>
          </a:p>
          <a:p>
            <a:pPr lvl="1"/>
            <a:r>
              <a:rPr lang="en-AU" dirty="0"/>
              <a:t>If you plan to run your system on the cloud with users accessing it over the Internet, it is usually best to implement it as a service-oriented architecture because scaling the system is simpler. </a:t>
            </a:r>
          </a:p>
          <a:p>
            <a:pPr lvl="1"/>
            <a:r>
              <a:rPr lang="en-AU" dirty="0"/>
              <a:t>If your product is a business system that runs on local servers, a multi-tier architecture may be more appropriate.</a:t>
            </a:r>
          </a:p>
        </p:txBody>
      </p:sp>
      <p:sp>
        <p:nvSpPr>
          <p:cNvPr id="230" name="Data type and data updates…"/>
          <p:cNvSpPr txBox="1">
            <a:spLocks noGrp="1"/>
          </p:cNvSpPr>
          <p:nvPr>
            <p:ph type="body" sz="quarter" idx="13"/>
          </p:nvPr>
        </p:nvSpPr>
        <p:spPr>
          <a:prstGeom prst="rect">
            <a:avLst/>
          </a:prstGeom>
        </p:spPr>
        <p:txBody>
          <a:bodyPr>
            <a:normAutofit/>
          </a:bodyPr>
          <a:lstStyle/>
          <a:p>
            <a:r>
              <a:rPr lang="en-AU" dirty="0"/>
              <a:t>Issues in architectural choice</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CC1D2227-E327-ACE2-8A87-62AD9AFDE22A}"/>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1AA4E834-A6F8-2467-224F-BDB5B892BE26}"/>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749684-507D-7E01-189D-FCF2B0146539}"/>
              </a:ext>
            </a:extLst>
          </p:cNvPr>
          <p:cNvSpPr>
            <a:spLocks noGrp="1"/>
          </p:cNvSpPr>
          <p:nvPr>
            <p:ph idx="1"/>
          </p:nvPr>
        </p:nvSpPr>
        <p:spPr/>
        <p:txBody>
          <a:bodyPr>
            <a:normAutofit fontScale="85000" lnSpcReduction="20000"/>
          </a:bodyPr>
          <a:lstStyle/>
          <a:p>
            <a:r>
              <a:rPr lang="en-AU" i="1" dirty="0"/>
              <a:t>Database</a:t>
            </a:r>
            <a:br>
              <a:rPr lang="en-AU" dirty="0"/>
            </a:br>
            <a:r>
              <a:rPr lang="en-AU" dirty="0"/>
              <a:t>Should you use a relational SQL database or an unstructured NOSQL database?</a:t>
            </a:r>
          </a:p>
          <a:p>
            <a:r>
              <a:rPr lang="en-AU" i="1" dirty="0"/>
              <a:t>Platform</a:t>
            </a:r>
            <a:br>
              <a:rPr lang="en-AU" dirty="0"/>
            </a:br>
            <a:r>
              <a:rPr lang="en-AU" dirty="0"/>
              <a:t>Should you deliver your product on a mobile app and/or a web platform?</a:t>
            </a:r>
          </a:p>
          <a:p>
            <a:r>
              <a:rPr lang="en-AU" i="1" dirty="0"/>
              <a:t>Server</a:t>
            </a:r>
            <a:br>
              <a:rPr lang="en-AU" dirty="0"/>
            </a:br>
            <a:r>
              <a:rPr lang="en-AU" dirty="0"/>
              <a:t>Should you use dedicated in-house servers or design your system to run on a public cloud? If a public cloud, should you use Amazon, Google, Microsoft, or some other option?</a:t>
            </a:r>
          </a:p>
          <a:p>
            <a:r>
              <a:rPr lang="en-AU" i="1" dirty="0"/>
              <a:t>Open source</a:t>
            </a:r>
            <a:br>
              <a:rPr lang="en-AU" dirty="0"/>
            </a:br>
            <a:r>
              <a:rPr lang="en-AU" dirty="0"/>
              <a:t>Are there suitable open-source components that you could incorporate into your products?</a:t>
            </a:r>
          </a:p>
          <a:p>
            <a:r>
              <a:rPr lang="en-AU" i="1" dirty="0"/>
              <a:t>Development tools</a:t>
            </a:r>
            <a:br>
              <a:rPr lang="en-AU" dirty="0"/>
            </a:br>
            <a:r>
              <a:rPr lang="en-AU" dirty="0"/>
              <a:t>Do your development tools embed architectural assumptions about the software being developed that limit your architectural choices?</a:t>
            </a:r>
          </a:p>
        </p:txBody>
      </p:sp>
      <p:sp>
        <p:nvSpPr>
          <p:cNvPr id="234" name="Database Should you use a relational SQL database or an unstructured NOSQL database?…"/>
          <p:cNvSpPr txBox="1">
            <a:spLocks noGrp="1"/>
          </p:cNvSpPr>
          <p:nvPr>
            <p:ph type="body" sz="quarter" idx="13"/>
          </p:nvPr>
        </p:nvSpPr>
        <p:spPr>
          <a:prstGeom prst="rect">
            <a:avLst/>
          </a:prstGeom>
        </p:spPr>
        <p:txBody>
          <a:bodyPr>
            <a:normAutofit/>
          </a:bodyPr>
          <a:lstStyle/>
          <a:p>
            <a:r>
              <a:rPr lang="en-AU" dirty="0"/>
              <a:t>Technology choices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AF4458E4-6448-186E-CEA3-AB171B5C5F69}"/>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8AC92920-3A07-8936-CC2A-F585E56EBEB2}"/>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837000-9E39-085D-6CE5-593FB78B026D}"/>
              </a:ext>
            </a:extLst>
          </p:cNvPr>
          <p:cNvSpPr>
            <a:spLocks noGrp="1"/>
          </p:cNvSpPr>
          <p:nvPr>
            <p:ph idx="1"/>
          </p:nvPr>
        </p:nvSpPr>
        <p:spPr/>
        <p:txBody>
          <a:bodyPr>
            <a:normAutofit lnSpcReduction="10000"/>
          </a:bodyPr>
          <a:lstStyle/>
          <a:p>
            <a:r>
              <a:rPr lang="en-AU" dirty="0"/>
              <a:t>There are two kinds of database that are now commonly used: </a:t>
            </a:r>
          </a:p>
          <a:p>
            <a:pPr lvl="1"/>
            <a:r>
              <a:rPr lang="en-AU" dirty="0"/>
              <a:t>Relational databases, where the data is organised into structured tables</a:t>
            </a:r>
          </a:p>
          <a:p>
            <a:pPr lvl="1"/>
            <a:r>
              <a:rPr lang="en-AU" dirty="0"/>
              <a:t>NoSQL databases, in which the data has a more flexible, user-defined organization.  </a:t>
            </a:r>
          </a:p>
          <a:p>
            <a:r>
              <a:rPr lang="en-AU" dirty="0"/>
              <a:t>Relational databases, such as MySQL, are particularly suitable for situations where you need transaction management and the data structures are predictable and fairly simple. </a:t>
            </a:r>
          </a:p>
          <a:p>
            <a:r>
              <a:rPr lang="en-AU" dirty="0"/>
              <a:t>NoSQL databases, such as MongoDB, are more flexible and potentially more efficient than relational databases for data analysis. </a:t>
            </a:r>
          </a:p>
          <a:p>
            <a:pPr lvl="1"/>
            <a:r>
              <a:rPr lang="en-AU" dirty="0"/>
              <a:t>NoSQL databases allow data to be organized hierarchically rather than as flat tables and this allows for more efficient concurrent processing of ‘big data’.</a:t>
            </a:r>
          </a:p>
        </p:txBody>
      </p:sp>
      <p:sp>
        <p:nvSpPr>
          <p:cNvPr id="238" name="There are two kinds of database that are now commonly used:…"/>
          <p:cNvSpPr txBox="1">
            <a:spLocks noGrp="1"/>
          </p:cNvSpPr>
          <p:nvPr>
            <p:ph type="body" sz="quarter" idx="13"/>
          </p:nvPr>
        </p:nvSpPr>
        <p:spPr>
          <a:prstGeom prst="rect">
            <a:avLst/>
          </a:prstGeom>
        </p:spPr>
        <p:txBody>
          <a:bodyPr>
            <a:normAutofit/>
          </a:bodyPr>
          <a:lstStyle/>
          <a:p>
            <a:r>
              <a:rPr lang="en-AU" dirty="0"/>
              <a:t>Database</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55C55D71-8580-C2B6-D560-3C3DA812528D}"/>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15989D79-E8DB-280E-EE71-CFBD733A2F64}"/>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29F7D9-A666-00BB-57FB-02F7728CEA39}"/>
              </a:ext>
            </a:extLst>
          </p:cNvPr>
          <p:cNvSpPr>
            <a:spLocks noGrp="1"/>
          </p:cNvSpPr>
          <p:nvPr>
            <p:ph idx="1"/>
          </p:nvPr>
        </p:nvSpPr>
        <p:spPr/>
        <p:txBody>
          <a:bodyPr>
            <a:normAutofit fontScale="55000" lnSpcReduction="20000"/>
          </a:bodyPr>
          <a:lstStyle/>
          <a:p>
            <a:pPr marL="99742" indent="-99742" defTabSz="301902">
              <a:spcBef>
                <a:spcPts val="1002"/>
              </a:spcBef>
              <a:defRPr sz="2744"/>
            </a:pPr>
            <a:r>
              <a:rPr lang="en-AU" dirty="0"/>
              <a:t>Delivery can be as a web-based or a mobile product or both</a:t>
            </a:r>
          </a:p>
          <a:p>
            <a:pPr marL="99742" indent="-99742" defTabSz="301902">
              <a:spcBef>
                <a:spcPts val="1002"/>
              </a:spcBef>
              <a:defRPr sz="2744"/>
            </a:pPr>
            <a:r>
              <a:rPr lang="en-AU" dirty="0"/>
              <a:t>Mobile issues:</a:t>
            </a:r>
          </a:p>
          <a:p>
            <a:pPr marL="472542" lvl="1" indent="-236270" defTabSz="301902">
              <a:spcBef>
                <a:spcPts val="1002"/>
              </a:spcBef>
              <a:defRPr sz="2352"/>
            </a:pPr>
            <a:r>
              <a:rPr lang="en-AU" i="1" dirty="0"/>
              <a:t>Intermittent connectivity</a:t>
            </a:r>
            <a:r>
              <a:rPr lang="en-AU" dirty="0"/>
              <a:t> You must be able to provide a limited service without network connectivity.</a:t>
            </a:r>
          </a:p>
          <a:p>
            <a:pPr marL="472542" lvl="1" indent="-236270" defTabSz="301902">
              <a:spcBef>
                <a:spcPts val="1002"/>
              </a:spcBef>
              <a:defRPr sz="2352"/>
            </a:pPr>
            <a:r>
              <a:rPr lang="en-AU" i="1" dirty="0"/>
              <a:t>Processor power</a:t>
            </a:r>
            <a:r>
              <a:rPr lang="en-AU" dirty="0"/>
              <a:t> Mobile devices have less powerful processors, so you need to minimize computationally-intensive operations. </a:t>
            </a:r>
          </a:p>
          <a:p>
            <a:pPr marL="472542" lvl="1" indent="-236270" defTabSz="301902">
              <a:spcBef>
                <a:spcPts val="1002"/>
              </a:spcBef>
              <a:defRPr sz="2352"/>
            </a:pPr>
            <a:r>
              <a:rPr lang="en-AU" i="1" dirty="0"/>
              <a:t>Power management</a:t>
            </a:r>
            <a:r>
              <a:rPr lang="en-AU" dirty="0"/>
              <a:t>  Mobile battery life is limited so you should try to minimize the power used by your application.</a:t>
            </a:r>
          </a:p>
          <a:p>
            <a:pPr marL="472542" lvl="1" indent="-236270" defTabSz="301902">
              <a:spcBef>
                <a:spcPts val="1002"/>
              </a:spcBef>
              <a:defRPr sz="2352"/>
            </a:pPr>
            <a:r>
              <a:rPr lang="en-AU" i="1" dirty="0"/>
              <a:t>On-screen keyboard</a:t>
            </a:r>
            <a:r>
              <a:rPr lang="en-AU" dirty="0"/>
              <a:t> On-screen keyboards are slow and error-prone. You should minimize input using the screen keyboard to reduce user frustration.</a:t>
            </a:r>
          </a:p>
          <a:p>
            <a:pPr marL="99742" indent="-99742" defTabSz="301902">
              <a:spcBef>
                <a:spcPts val="1002"/>
              </a:spcBef>
              <a:defRPr sz="2744"/>
            </a:pPr>
            <a:r>
              <a:rPr lang="en-AU" dirty="0"/>
              <a:t>To deal with these differences, you usually need separate browser-based and mobile versions of your product front-end. </a:t>
            </a:r>
          </a:p>
          <a:p>
            <a:pPr marL="472542" lvl="1" indent="-236270" defTabSz="301902">
              <a:spcBef>
                <a:spcPts val="1002"/>
              </a:spcBef>
              <a:defRPr sz="2352"/>
            </a:pPr>
            <a:r>
              <a:rPr lang="en-AU" dirty="0"/>
              <a:t> You may need a completely different decomposition architecture in these different versions to ensure that performance and other characteristics are maintained.</a:t>
            </a:r>
          </a:p>
        </p:txBody>
      </p:sp>
      <p:sp>
        <p:nvSpPr>
          <p:cNvPr id="5" name="Text Placeholder 4">
            <a:extLst>
              <a:ext uri="{FF2B5EF4-FFF2-40B4-BE49-F238E27FC236}">
                <a16:creationId xmlns:a16="http://schemas.microsoft.com/office/drawing/2014/main" id="{64953DAE-6FBC-BCBE-0495-356E8B92A83E}"/>
              </a:ext>
            </a:extLst>
          </p:cNvPr>
          <p:cNvSpPr>
            <a:spLocks noGrp="1"/>
          </p:cNvSpPr>
          <p:nvPr>
            <p:ph type="body" sz="quarter" idx="13"/>
          </p:nvPr>
        </p:nvSpPr>
        <p:spPr/>
        <p:txBody>
          <a:bodyPr/>
          <a:lstStyle/>
          <a:p>
            <a:r>
              <a:rPr lang="en-AU" dirty="0"/>
              <a:t>Delivery platform</a:t>
            </a:r>
          </a:p>
        </p:txBody>
      </p:sp>
      <p:pic>
        <p:nvPicPr>
          <p:cNvPr id="6" name="Picture 5" descr="A picture containing text, stationary, colorful&#10;&#10;Description automatically generated">
            <a:extLst>
              <a:ext uri="{FF2B5EF4-FFF2-40B4-BE49-F238E27FC236}">
                <a16:creationId xmlns:a16="http://schemas.microsoft.com/office/drawing/2014/main" id="{14A88EBC-BF38-753F-8917-499BCA6E5778}"/>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58330746-DF03-7FCC-F852-F7BD59684815}"/>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9BE20F-F7A6-92D8-FB01-F55D4033360F}"/>
              </a:ext>
            </a:extLst>
          </p:cNvPr>
          <p:cNvSpPr>
            <a:spLocks noGrp="1"/>
          </p:cNvSpPr>
          <p:nvPr>
            <p:ph idx="1"/>
          </p:nvPr>
        </p:nvSpPr>
        <p:spPr/>
        <p:txBody>
          <a:bodyPr/>
          <a:lstStyle/>
          <a:p>
            <a:endParaRPr lang="en-AU" dirty="0"/>
          </a:p>
          <a:p>
            <a:pPr marL="0" indent="0" algn="just">
              <a:buNone/>
            </a:pPr>
            <a:r>
              <a:rPr lang="en-AU" dirty="0"/>
              <a:t>Architecture is the fundamental organization of a software system embodied in its components, their relationships to each other and to the environment, and the principles guiding its design and evolution.</a:t>
            </a:r>
          </a:p>
          <a:p>
            <a:endParaRPr lang="en-AU" dirty="0"/>
          </a:p>
        </p:txBody>
      </p:sp>
      <p:sp>
        <p:nvSpPr>
          <p:cNvPr id="70" name="Architecture is the fundamental organization of a software system embodied in its components, their relationships to each other and to the environment, and the principles guiding its design and evolution."/>
          <p:cNvSpPr txBox="1">
            <a:spLocks noGrp="1"/>
          </p:cNvSpPr>
          <p:nvPr>
            <p:ph type="body" sz="quarter" idx="13"/>
          </p:nvPr>
        </p:nvSpPr>
        <p:spPr>
          <a:prstGeom prst="rect">
            <a:avLst/>
          </a:prstGeom>
        </p:spPr>
        <p:txBody>
          <a:bodyPr>
            <a:normAutofit lnSpcReduction="10000"/>
          </a:bodyPr>
          <a:lstStyle/>
          <a:p>
            <a:r>
              <a:rPr lang="en-AU" dirty="0"/>
              <a:t>The IEEE definition of</a:t>
            </a:r>
          </a:p>
          <a:p>
            <a:r>
              <a:rPr lang="en-AU" dirty="0"/>
              <a:t>software architecture</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CE213778-7532-4916-25C3-0E692EE647C1}"/>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5298E6EC-3821-29E6-FDAE-A3B54E8E8D46}"/>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D95369-33CB-D96B-991A-00F23C240EB0}"/>
              </a:ext>
            </a:extLst>
          </p:cNvPr>
          <p:cNvSpPr>
            <a:spLocks noGrp="1"/>
          </p:cNvSpPr>
          <p:nvPr>
            <p:ph idx="1"/>
          </p:nvPr>
        </p:nvSpPr>
        <p:spPr/>
        <p:txBody>
          <a:bodyPr/>
          <a:lstStyle/>
          <a:p>
            <a:r>
              <a:rPr lang="en-AU" dirty="0"/>
              <a:t>A key decision that you have to make is whether to design your system to run on customer servers or to run on the cloud. </a:t>
            </a:r>
          </a:p>
          <a:p>
            <a:r>
              <a:rPr lang="en-AU" dirty="0"/>
              <a:t>For consumer products that are not simply mobile apps I think it almost always makes sense to develop for the cloud.  </a:t>
            </a:r>
          </a:p>
          <a:p>
            <a:r>
              <a:rPr lang="en-AU" dirty="0"/>
              <a:t>For business products, it is a more difficult decision. </a:t>
            </a:r>
          </a:p>
          <a:p>
            <a:pPr lvl="1"/>
            <a:r>
              <a:rPr lang="en-AU" dirty="0"/>
              <a:t>Some businesses are concerned about cloud security and prefer to run their systems on in-house servers. They may have a predictable pattern of system usage so there is less need to design your system to cope with large changes in demand.</a:t>
            </a:r>
          </a:p>
          <a:p>
            <a:r>
              <a:rPr lang="en-AU" dirty="0"/>
              <a:t>An important choice you have to make if you are running your software on the cloud is which cloud provider to use.</a:t>
            </a:r>
          </a:p>
        </p:txBody>
      </p:sp>
      <p:sp>
        <p:nvSpPr>
          <p:cNvPr id="246" name="A key decision that you have to make is whether to design your system to run on customer servers or to run on the cloud.…"/>
          <p:cNvSpPr txBox="1">
            <a:spLocks noGrp="1"/>
          </p:cNvSpPr>
          <p:nvPr>
            <p:ph type="body" sz="quarter" idx="13"/>
          </p:nvPr>
        </p:nvSpPr>
        <p:spPr>
          <a:prstGeom prst="rect">
            <a:avLst/>
          </a:prstGeom>
        </p:spPr>
        <p:txBody>
          <a:bodyPr>
            <a:normAutofit/>
          </a:bodyPr>
          <a:lstStyle/>
          <a:p>
            <a:r>
              <a:rPr lang="en-AU" dirty="0"/>
              <a:t>Server</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62BD6FE5-AE6B-F8B4-06FE-05A82E51BCCE}"/>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99547466-B23F-6047-B620-E8B01916AB5F}"/>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9EE05C-C2A7-26EC-3194-B0FE01C229D2}"/>
              </a:ext>
            </a:extLst>
          </p:cNvPr>
          <p:cNvSpPr>
            <a:spLocks noGrp="1"/>
          </p:cNvSpPr>
          <p:nvPr>
            <p:ph idx="1"/>
          </p:nvPr>
        </p:nvSpPr>
        <p:spPr>
          <a:xfrm>
            <a:off x="324000" y="881149"/>
            <a:ext cx="8121640" cy="3777361"/>
          </a:xfrm>
        </p:spPr>
        <p:txBody>
          <a:bodyPr>
            <a:normAutofit fontScale="85000" lnSpcReduction="10000"/>
          </a:bodyPr>
          <a:lstStyle/>
          <a:p>
            <a:r>
              <a:rPr lang="en-AU" dirty="0"/>
              <a:t>Open source software is software that is available freely, which you can change and modify as you wish.  </a:t>
            </a:r>
          </a:p>
          <a:p>
            <a:pPr lvl="1"/>
            <a:r>
              <a:rPr lang="en-AU" dirty="0"/>
              <a:t>The advantage is that you can reuse rather than implement new software, which reduces development costs and time to market.  </a:t>
            </a:r>
          </a:p>
          <a:p>
            <a:pPr lvl="1"/>
            <a:r>
              <a:rPr lang="en-AU" dirty="0"/>
              <a:t>The disadvantages of using open-source software is that you are constrained by that software and have no control over its evolution.</a:t>
            </a:r>
          </a:p>
          <a:p>
            <a:r>
              <a:rPr lang="en-AU" dirty="0"/>
              <a:t>The decision on the use of open-source software also depends on the availability, maturity and continuing support of open source components.</a:t>
            </a:r>
          </a:p>
          <a:p>
            <a:r>
              <a:rPr lang="en-AU" dirty="0"/>
              <a:t>Open source license issues may impose constraints on how you use the software.</a:t>
            </a:r>
          </a:p>
          <a:p>
            <a:r>
              <a:rPr lang="en-AU" dirty="0"/>
              <a:t>Your choice of open source software should depend on the type of product that you are developing, your target market and the expertise of your development team.</a:t>
            </a:r>
          </a:p>
        </p:txBody>
      </p:sp>
      <p:sp>
        <p:nvSpPr>
          <p:cNvPr id="250" name="Open source software is software that is available freely, which you can change and modify as you wish.…"/>
          <p:cNvSpPr txBox="1">
            <a:spLocks noGrp="1"/>
          </p:cNvSpPr>
          <p:nvPr>
            <p:ph type="body" sz="quarter" idx="13"/>
          </p:nvPr>
        </p:nvSpPr>
        <p:spPr>
          <a:prstGeom prst="rect">
            <a:avLst/>
          </a:prstGeom>
        </p:spPr>
        <p:txBody>
          <a:bodyPr>
            <a:normAutofit/>
          </a:bodyPr>
          <a:lstStyle/>
          <a:p>
            <a:r>
              <a:rPr lang="en-AU" dirty="0"/>
              <a:t>Open source</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F832EF7D-A95C-C6FD-2815-2205DCBEC325}"/>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6A7EA5CC-CB05-559A-63D2-964457155C92}"/>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58291D-5396-CD42-0D08-B73BA1F7C486}"/>
              </a:ext>
            </a:extLst>
          </p:cNvPr>
          <p:cNvSpPr>
            <a:spLocks noGrp="1"/>
          </p:cNvSpPr>
          <p:nvPr>
            <p:ph idx="1"/>
          </p:nvPr>
        </p:nvSpPr>
        <p:spPr>
          <a:xfrm>
            <a:off x="324000" y="881149"/>
            <a:ext cx="8096519" cy="3777361"/>
          </a:xfrm>
        </p:spPr>
        <p:txBody>
          <a:bodyPr/>
          <a:lstStyle/>
          <a:p>
            <a:r>
              <a:rPr lang="en-AU" dirty="0"/>
              <a:t>Development technologies, such as a mobile development toolkit or a web application framework, influence the architecture of your software. </a:t>
            </a:r>
          </a:p>
          <a:p>
            <a:pPr lvl="1"/>
            <a:r>
              <a:rPr lang="en-AU" dirty="0"/>
              <a:t>These technologies have built-in assumptions about system architectures and you have to conform to these assumptions to use the development system.</a:t>
            </a:r>
          </a:p>
          <a:p>
            <a:r>
              <a:rPr lang="en-AU" dirty="0"/>
              <a:t>The development technology that you use may also have an indirect influence on the system architecture.  </a:t>
            </a:r>
          </a:p>
          <a:p>
            <a:pPr lvl="1"/>
            <a:r>
              <a:rPr lang="en-AU" dirty="0"/>
              <a:t>Developers usually favour architectural choices that use familiar technologies that they understand.  For example, if your team have a lot of experience of relational databases, they may argue for this instead of a NoSQL database.</a:t>
            </a:r>
          </a:p>
        </p:txBody>
      </p:sp>
      <p:sp>
        <p:nvSpPr>
          <p:cNvPr id="254" name="Development technologies, such as a mobile development toolkit or a web application framework, influence the architecture of your software.…"/>
          <p:cNvSpPr txBox="1">
            <a:spLocks noGrp="1"/>
          </p:cNvSpPr>
          <p:nvPr>
            <p:ph type="body" sz="quarter" idx="13"/>
          </p:nvPr>
        </p:nvSpPr>
        <p:spPr>
          <a:prstGeom prst="rect">
            <a:avLst/>
          </a:prstGeom>
        </p:spPr>
        <p:txBody>
          <a:bodyPr>
            <a:normAutofit/>
          </a:bodyPr>
          <a:lstStyle/>
          <a:p>
            <a:r>
              <a:rPr lang="en-AU" dirty="0"/>
              <a:t>Development tools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824712AF-A037-79EC-28D1-516D294FDD47}"/>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DEB13A08-9BC5-E96E-2424-B36E4B1FCE82}"/>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5AD5A3-7C99-37FF-C621-65C2E508A1C0}"/>
              </a:ext>
            </a:extLst>
          </p:cNvPr>
          <p:cNvSpPr>
            <a:spLocks noGrp="1"/>
          </p:cNvSpPr>
          <p:nvPr>
            <p:ph idx="1"/>
          </p:nvPr>
        </p:nvSpPr>
        <p:spPr>
          <a:xfrm>
            <a:off x="324000" y="881149"/>
            <a:ext cx="7840286" cy="3777361"/>
          </a:xfrm>
        </p:spPr>
        <p:txBody>
          <a:bodyPr>
            <a:normAutofit fontScale="77500" lnSpcReduction="20000"/>
          </a:bodyPr>
          <a:lstStyle/>
          <a:p>
            <a:r>
              <a:rPr lang="en-AU" dirty="0"/>
              <a:t>Software architecture is the fundamental organization of a system embodied in its components, their relationships to each other, and to the environment, and the principles guiding its design and evolution.</a:t>
            </a:r>
          </a:p>
          <a:p>
            <a:r>
              <a:rPr lang="en-AU" dirty="0"/>
              <a:t>The architecture of a software system has a significant influence on non-functional system properties such as reliability, efficiency and security.</a:t>
            </a:r>
          </a:p>
          <a:p>
            <a:r>
              <a:rPr lang="en-AU" dirty="0"/>
              <a:t>Architectural design involves understanding the issues that are critical for your product and creating system descriptions that shows components and their relationships. </a:t>
            </a:r>
          </a:p>
          <a:p>
            <a:r>
              <a:rPr lang="en-AU" dirty="0"/>
              <a:t>The principal role of architectural descriptions is to provide a basis for the development team to discuss the system organization. Informal architectural diagrams are effective in architectural description because they are fast and easy to draw and share.</a:t>
            </a:r>
          </a:p>
          <a:p>
            <a:r>
              <a:rPr lang="en-AU" dirty="0"/>
              <a:t>System decomposition involves </a:t>
            </a:r>
            <a:r>
              <a:rPr lang="en-AU" dirty="0" err="1"/>
              <a:t>analyzing</a:t>
            </a:r>
            <a:r>
              <a:rPr lang="en-AU" dirty="0"/>
              <a:t> architectural components and representing them as a set of finer-grain components. </a:t>
            </a:r>
          </a:p>
          <a:p>
            <a:endParaRPr lang="en-AU" dirty="0"/>
          </a:p>
        </p:txBody>
      </p:sp>
      <p:sp>
        <p:nvSpPr>
          <p:cNvPr id="258" name="Software architecture is the fundamental organization of a system embodied in its components, their relationships to each other, and to the environment, and the principles guiding its design and evolution.…"/>
          <p:cNvSpPr txBox="1">
            <a:spLocks noGrp="1"/>
          </p:cNvSpPr>
          <p:nvPr>
            <p:ph type="body" sz="quarter" idx="13"/>
          </p:nvPr>
        </p:nvSpPr>
        <p:spPr>
          <a:prstGeom prst="rect">
            <a:avLst/>
          </a:prstGeom>
        </p:spPr>
        <p:txBody>
          <a:bodyPr>
            <a:normAutofit/>
          </a:bodyPr>
          <a:lstStyle/>
          <a:p>
            <a:r>
              <a:rPr lang="en-AU" dirty="0"/>
              <a:t>Key Points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B7B42194-FA3F-B00F-27EE-3F2512084BBC}"/>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FBCBBBA4-F83F-8188-80B0-E674C6E626A7}"/>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E0D1A4-CF0C-95D2-F04C-495E6DEFE20E}"/>
              </a:ext>
            </a:extLst>
          </p:cNvPr>
          <p:cNvSpPr>
            <a:spLocks noGrp="1"/>
          </p:cNvSpPr>
          <p:nvPr>
            <p:ph idx="1"/>
          </p:nvPr>
        </p:nvSpPr>
        <p:spPr>
          <a:xfrm>
            <a:off x="324000" y="881149"/>
            <a:ext cx="7965890" cy="3777361"/>
          </a:xfrm>
        </p:spPr>
        <p:txBody>
          <a:bodyPr>
            <a:normAutofit fontScale="85000" lnSpcReduction="10000"/>
          </a:bodyPr>
          <a:lstStyle/>
          <a:p>
            <a:r>
              <a:rPr lang="en-AU" dirty="0"/>
              <a:t>To minimize complexity, you should separate concerns, avoid functional duplication and focus on component interfaces.</a:t>
            </a:r>
          </a:p>
          <a:p>
            <a:r>
              <a:rPr lang="en-AU" dirty="0"/>
              <a:t>Web-based systems often have a common layered structure including user interface layers, application-specific layers and a database layer.</a:t>
            </a:r>
          </a:p>
          <a:p>
            <a:r>
              <a:rPr lang="en-AU" dirty="0"/>
              <a:t>The distribution architecture in a system defines the organization of the servers in that system and the allocation of components to these servers.</a:t>
            </a:r>
          </a:p>
          <a:p>
            <a:r>
              <a:rPr lang="en-AU" dirty="0"/>
              <a:t>Multi-tier client-server and service-oriented architectures are the most commonly used architectures for web-based systems.</a:t>
            </a:r>
          </a:p>
          <a:p>
            <a:r>
              <a:rPr lang="en-AU" dirty="0"/>
              <a:t>Making decisions on technologies such as database and cloud technologies are an important part of the architectural design process.</a:t>
            </a:r>
          </a:p>
          <a:p>
            <a:endParaRPr lang="en-AU" dirty="0"/>
          </a:p>
          <a:p>
            <a:endParaRPr lang="en-AU" dirty="0"/>
          </a:p>
        </p:txBody>
      </p:sp>
      <p:sp>
        <p:nvSpPr>
          <p:cNvPr id="262" name="To minimize complexity, you should separate concerns, avoid functional duplication and focus on component interfaces.…"/>
          <p:cNvSpPr txBox="1">
            <a:spLocks noGrp="1"/>
          </p:cNvSpPr>
          <p:nvPr>
            <p:ph type="body" sz="quarter" idx="13"/>
          </p:nvPr>
        </p:nvSpPr>
        <p:spPr>
          <a:prstGeom prst="rect">
            <a:avLst/>
          </a:prstGeom>
        </p:spPr>
        <p:txBody>
          <a:bodyPr>
            <a:normAutofit/>
          </a:bodyPr>
          <a:lstStyle/>
          <a:p>
            <a:r>
              <a:rPr lang="en-AU" dirty="0"/>
              <a:t>Key Points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D5C096C1-B7BD-9FE9-FBBA-F86B8554BEFA}"/>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D74C2786-A4F0-BB2F-9B3B-96B3B27C948F}"/>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26077B42-9370-E98E-D82E-E11DE9907B0E}"/>
              </a:ext>
            </a:extLst>
          </p:cNvPr>
          <p:cNvSpPr txBox="1">
            <a:spLocks/>
          </p:cNvSpPr>
          <p:nvPr/>
        </p:nvSpPr>
        <p:spPr>
          <a:xfrm>
            <a:off x="311700" y="3806115"/>
            <a:ext cx="8435390" cy="605100"/>
          </a:xfrm>
          <a:prstGeom prst="rect">
            <a:avLst/>
          </a:prstGeom>
        </p:spPr>
        <p:txBody>
          <a:bodyPr vert="horz" lIns="0" tIns="0" rIns="0" bIns="0" rtlCol="0">
            <a:norm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t>Mini Break in Monday Lecture</a:t>
            </a:r>
          </a:p>
        </p:txBody>
      </p:sp>
      <p:sp>
        <p:nvSpPr>
          <p:cNvPr id="2" name="Footer Placeholder 1">
            <a:extLst>
              <a:ext uri="{FF2B5EF4-FFF2-40B4-BE49-F238E27FC236}">
                <a16:creationId xmlns:a16="http://schemas.microsoft.com/office/drawing/2014/main" id="{1CC5BCA3-7878-2FB3-821C-51B547C83025}"/>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1984101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28DB1-F748-2C45-BEEC-0CCB85C62DD6}"/>
              </a:ext>
            </a:extLst>
          </p:cNvPr>
          <p:cNvSpPr>
            <a:spLocks noGrp="1"/>
          </p:cNvSpPr>
          <p:nvPr>
            <p:ph type="title"/>
          </p:nvPr>
        </p:nvSpPr>
        <p:spPr/>
        <p:txBody>
          <a:bodyPr/>
          <a:lstStyle/>
          <a:p>
            <a:r>
              <a:rPr lang="en-AU"/>
              <a:t>Security</a:t>
            </a:r>
          </a:p>
        </p:txBody>
      </p:sp>
      <p:sp>
        <p:nvSpPr>
          <p:cNvPr id="3" name="Footer Placeholder 2">
            <a:extLst>
              <a:ext uri="{FF2B5EF4-FFF2-40B4-BE49-F238E27FC236}">
                <a16:creationId xmlns:a16="http://schemas.microsoft.com/office/drawing/2014/main" id="{D8391ED9-A7DA-4304-CF7A-5A8B76AA12AB}"/>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28429368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E7986F-83CE-C344-31BB-119E98C6EC75}"/>
              </a:ext>
            </a:extLst>
          </p:cNvPr>
          <p:cNvSpPr>
            <a:spLocks noGrp="1"/>
          </p:cNvSpPr>
          <p:nvPr>
            <p:ph idx="1"/>
          </p:nvPr>
        </p:nvSpPr>
        <p:spPr/>
        <p:txBody>
          <a:bodyPr>
            <a:normAutofit lnSpcReduction="10000"/>
          </a:bodyPr>
          <a:lstStyle/>
          <a:p>
            <a:pPr marL="111029" indent="-111029"/>
            <a:r>
              <a:rPr lang="en-AU" dirty="0"/>
              <a:t>Software security should always  be a high priority for product developers and their users. </a:t>
            </a:r>
          </a:p>
          <a:p>
            <a:pPr marL="111029" indent="-111029"/>
            <a:r>
              <a:rPr lang="en-AU" dirty="0"/>
              <a:t>If you don’t prioritize security, you and your customers will inevitably suffer losses from malicious attacks. </a:t>
            </a:r>
          </a:p>
          <a:p>
            <a:pPr marL="111029" indent="-111029"/>
            <a:r>
              <a:rPr lang="en-AU" dirty="0"/>
              <a:t>In the worst case, these attacks could can put product providers out of business. </a:t>
            </a:r>
          </a:p>
          <a:p>
            <a:pPr marL="336261" lvl="1" indent="-95168"/>
            <a:r>
              <a:rPr lang="en-AU" dirty="0"/>
              <a:t>If their product is unavailable or if customer data is compromised, customers are liable to cancel their subscriptions. </a:t>
            </a:r>
          </a:p>
          <a:p>
            <a:pPr marL="111029" indent="-111029"/>
            <a:r>
              <a:rPr lang="en-AU" dirty="0"/>
              <a:t>Even if they can recover from the attacks, this will take time and effort that would have been better spent working on their software.</a:t>
            </a:r>
          </a:p>
        </p:txBody>
      </p:sp>
      <p:sp>
        <p:nvSpPr>
          <p:cNvPr id="65" name="Software security should always  be a high priority for product developers and their users.…"/>
          <p:cNvSpPr txBox="1">
            <a:spLocks noGrp="1"/>
          </p:cNvSpPr>
          <p:nvPr>
            <p:ph type="body" sz="quarter" idx="13"/>
          </p:nvPr>
        </p:nvSpPr>
        <p:spPr>
          <a:prstGeom prst="rect">
            <a:avLst/>
          </a:prstGeom>
        </p:spPr>
        <p:txBody>
          <a:bodyPr>
            <a:normAutofit/>
          </a:bodyPr>
          <a:lstStyle/>
          <a:p>
            <a:pPr marL="111029" indent="-111029"/>
            <a:r>
              <a:rPr lang="en-AU" dirty="0"/>
              <a:t>Software security</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7721ABAE-8B39-CDD3-10A5-3297442FD839}"/>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7DF4B4F1-517B-D6E1-7897-E23CF1570F86}"/>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F63418-4606-C1FF-96A1-0123E98E148D}"/>
              </a:ext>
            </a:extLst>
          </p:cNvPr>
          <p:cNvSpPr>
            <a:spLocks noGrp="1"/>
          </p:cNvSpPr>
          <p:nvPr>
            <p:ph type="body" sz="quarter" idx="13"/>
          </p:nvPr>
        </p:nvSpPr>
        <p:spPr/>
        <p:txBody>
          <a:bodyPr/>
          <a:lstStyle/>
          <a:p>
            <a:r>
              <a:rPr lang="en-AU" dirty="0"/>
              <a:t>Types of security threat</a:t>
            </a:r>
          </a:p>
        </p:txBody>
      </p:sp>
      <p:pic>
        <p:nvPicPr>
          <p:cNvPr id="5" name="Picture 4">
            <a:extLst>
              <a:ext uri="{FF2B5EF4-FFF2-40B4-BE49-F238E27FC236}">
                <a16:creationId xmlns:a16="http://schemas.microsoft.com/office/drawing/2014/main" id="{4361B687-816D-CE4B-8999-F145E6B567DB}"/>
              </a:ext>
            </a:extLst>
          </p:cNvPr>
          <p:cNvPicPr>
            <a:picLocks noChangeAspect="1"/>
          </p:cNvPicPr>
          <p:nvPr/>
        </p:nvPicPr>
        <p:blipFill rotWithShape="1">
          <a:blip r:embed="rId2">
            <a:extLst>
              <a:ext uri="{28A0092B-C50C-407E-A947-70E740481C1C}">
                <a14:useLocalDpi xmlns:a14="http://schemas.microsoft.com/office/drawing/2010/main" val="0"/>
              </a:ext>
            </a:extLst>
          </a:blip>
          <a:srcRect l="6659" t="9962" r="7121" b="44240"/>
          <a:stretch/>
        </p:blipFill>
        <p:spPr>
          <a:xfrm>
            <a:off x="1674829" y="627243"/>
            <a:ext cx="5794343" cy="4395707"/>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FDC65F12-815A-18B6-AE74-2664EE505CFE}"/>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B617D335-790B-0B2C-5484-1F7C3A86E322}"/>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9576D7-3D5F-9A3F-2917-805516876944}"/>
              </a:ext>
            </a:extLst>
          </p:cNvPr>
          <p:cNvSpPr>
            <a:spLocks noGrp="1"/>
          </p:cNvSpPr>
          <p:nvPr>
            <p:ph type="body" sz="quarter" idx="13"/>
          </p:nvPr>
        </p:nvSpPr>
        <p:spPr/>
        <p:txBody>
          <a:bodyPr/>
          <a:lstStyle/>
          <a:p>
            <a:r>
              <a:rPr lang="en-AU" dirty="0"/>
              <a:t>System infrastructure stack</a:t>
            </a:r>
          </a:p>
        </p:txBody>
      </p:sp>
      <p:pic>
        <p:nvPicPr>
          <p:cNvPr id="5" name="Picture 4">
            <a:extLst>
              <a:ext uri="{FF2B5EF4-FFF2-40B4-BE49-F238E27FC236}">
                <a16:creationId xmlns:a16="http://schemas.microsoft.com/office/drawing/2014/main" id="{59AE22EF-B135-A54B-A1AE-05BF1D176BAB}"/>
              </a:ext>
            </a:extLst>
          </p:cNvPr>
          <p:cNvPicPr>
            <a:picLocks noChangeAspect="1"/>
          </p:cNvPicPr>
          <p:nvPr/>
        </p:nvPicPr>
        <p:blipFill rotWithShape="1">
          <a:blip r:embed="rId2">
            <a:extLst>
              <a:ext uri="{28A0092B-C50C-407E-A947-70E740481C1C}">
                <a14:useLocalDpi xmlns:a14="http://schemas.microsoft.com/office/drawing/2010/main" val="0"/>
              </a:ext>
            </a:extLst>
          </a:blip>
          <a:srcRect l="23606" t="8712" r="22581" b="50000"/>
          <a:stretch/>
        </p:blipFill>
        <p:spPr>
          <a:xfrm>
            <a:off x="2536471" y="488359"/>
            <a:ext cx="4071059" cy="4460921"/>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7F9CE277-7A45-175B-F755-83CCECCA8F0A}"/>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82ED4327-25E5-7300-CF77-AABB31555655}"/>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963F72-9247-F3D7-E159-09BF35903B7D}"/>
              </a:ext>
            </a:extLst>
          </p:cNvPr>
          <p:cNvSpPr>
            <a:spLocks noGrp="1"/>
          </p:cNvSpPr>
          <p:nvPr>
            <p:ph idx="1"/>
          </p:nvPr>
        </p:nvSpPr>
        <p:spPr/>
        <p:txBody>
          <a:bodyPr/>
          <a:lstStyle/>
          <a:p>
            <a:r>
              <a:rPr lang="en-AU" dirty="0">
                <a:hlinkClick r:id="rId2"/>
              </a:rPr>
              <a:t>https://en.wikipedia.org/wiki/Mary_Shaw_(computer_scientist)</a:t>
            </a:r>
            <a:endParaRPr lang="en-AU" dirty="0"/>
          </a:p>
          <a:p>
            <a:endParaRPr lang="en-AU" dirty="0"/>
          </a:p>
        </p:txBody>
      </p:sp>
      <p:sp>
        <p:nvSpPr>
          <p:cNvPr id="5" name="Text Placeholder 4">
            <a:extLst>
              <a:ext uri="{FF2B5EF4-FFF2-40B4-BE49-F238E27FC236}">
                <a16:creationId xmlns:a16="http://schemas.microsoft.com/office/drawing/2014/main" id="{4C552223-48DF-4542-554F-CCE53A4EDCA1}"/>
              </a:ext>
            </a:extLst>
          </p:cNvPr>
          <p:cNvSpPr>
            <a:spLocks noGrp="1"/>
          </p:cNvSpPr>
          <p:nvPr>
            <p:ph type="body" sz="quarter" idx="13"/>
          </p:nvPr>
        </p:nvSpPr>
        <p:spPr/>
        <p:txBody>
          <a:bodyPr/>
          <a:lstStyle/>
          <a:p>
            <a:r>
              <a:rPr lang="en-AU" dirty="0"/>
              <a:t>Mary Shaw</a:t>
            </a:r>
          </a:p>
        </p:txBody>
      </p:sp>
      <p:pic>
        <p:nvPicPr>
          <p:cNvPr id="7" name="Picture 6" descr="Graphical user interface, application&#10;&#10;Description automatically generated">
            <a:extLst>
              <a:ext uri="{FF2B5EF4-FFF2-40B4-BE49-F238E27FC236}">
                <a16:creationId xmlns:a16="http://schemas.microsoft.com/office/drawing/2014/main" id="{B95BF3D7-1BC8-B429-E1F2-560C6A700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77" y="1303181"/>
            <a:ext cx="6813176" cy="3610819"/>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A10361DF-87A0-E8EF-362F-90F2E22F6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9811" y="1303181"/>
            <a:ext cx="4652682" cy="3269276"/>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2651C24A-22A5-C3EC-E864-6591674CC6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718" y="479238"/>
            <a:ext cx="7772400" cy="4093219"/>
          </a:xfrm>
          <a:prstGeom prst="rect">
            <a:avLst/>
          </a:prstGeom>
        </p:spPr>
      </p:pic>
      <p:sp>
        <p:nvSpPr>
          <p:cNvPr id="12" name="Footer Placeholder 11">
            <a:extLst>
              <a:ext uri="{FF2B5EF4-FFF2-40B4-BE49-F238E27FC236}">
                <a16:creationId xmlns:a16="http://schemas.microsoft.com/office/drawing/2014/main" id="{52CE58F3-1A6D-F6B5-C8B9-E18ECE9E4E1C}"/>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extLst>
      <p:ext uri="{BB962C8B-B14F-4D97-AF65-F5344CB8AC3E}">
        <p14:creationId xmlns:p14="http://schemas.microsoft.com/office/powerpoint/2010/main" val="270173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5C8D54-CECF-D72E-5A31-6E74998401AC}"/>
              </a:ext>
            </a:extLst>
          </p:cNvPr>
          <p:cNvSpPr>
            <a:spLocks noGrp="1"/>
          </p:cNvSpPr>
          <p:nvPr>
            <p:ph idx="1"/>
          </p:nvPr>
        </p:nvSpPr>
        <p:spPr/>
        <p:txBody>
          <a:bodyPr>
            <a:normAutofit fontScale="77500" lnSpcReduction="20000"/>
          </a:bodyPr>
          <a:lstStyle/>
          <a:p>
            <a:pPr defTabSz="289580">
              <a:spcBef>
                <a:spcPts val="1477"/>
              </a:spcBef>
              <a:defRPr sz="2256"/>
            </a:pPr>
            <a:r>
              <a:rPr lang="en-AU" b="1" i="1" dirty="0"/>
              <a:t>Authentication and authorization</a:t>
            </a:r>
            <a:br>
              <a:rPr lang="en-AU" dirty="0"/>
            </a:br>
            <a:r>
              <a:rPr lang="en-AU" dirty="0"/>
              <a:t>You should have authentication and authorization standards and procedures that ensure that all users have strong authentication and that they have properly access permissions properly. This minimizes the risk of unauthorized users accessing system resources.</a:t>
            </a:r>
          </a:p>
          <a:p>
            <a:pPr defTabSz="289580">
              <a:spcBef>
                <a:spcPts val="1477"/>
              </a:spcBef>
              <a:defRPr sz="2256"/>
            </a:pPr>
            <a:r>
              <a:rPr lang="en-AU" b="1" i="1" dirty="0"/>
              <a:t>System infrastructure management</a:t>
            </a:r>
            <a:br>
              <a:rPr lang="en-AU" dirty="0"/>
            </a:br>
            <a:r>
              <a:rPr lang="en-AU" dirty="0"/>
              <a:t>Infrastructure software should be properly configured and security updates that patch vulnerabilities should be applied as soon as they become available. </a:t>
            </a:r>
          </a:p>
          <a:p>
            <a:pPr defTabSz="289580">
              <a:spcBef>
                <a:spcPts val="1477"/>
              </a:spcBef>
              <a:defRPr sz="2256"/>
            </a:pPr>
            <a:r>
              <a:rPr lang="en-AU" b="1" i="1" dirty="0"/>
              <a:t>Attack monitoring</a:t>
            </a:r>
            <a:br>
              <a:rPr lang="en-AU" dirty="0"/>
            </a:br>
            <a:r>
              <a:rPr lang="en-AU" dirty="0"/>
              <a:t>The system should be regularly checked for possible unauthorized access. If attacks are detected, it may be possible to put resistance strategies in place that minimize the effects of the attack.</a:t>
            </a:r>
          </a:p>
          <a:p>
            <a:pPr defTabSz="289580">
              <a:spcBef>
                <a:spcPts val="1477"/>
              </a:spcBef>
              <a:defRPr sz="2256"/>
            </a:pPr>
            <a:r>
              <a:rPr lang="en-AU" b="1" i="1" dirty="0"/>
              <a:t>Backup</a:t>
            </a:r>
            <a:br>
              <a:rPr lang="en-AU" dirty="0"/>
            </a:br>
            <a:r>
              <a:rPr lang="en-AU" dirty="0"/>
              <a:t>Backup policies should be implemented to ensure that you keep undamaged copies of program and data files. These can then be restored after an attack.</a:t>
            </a:r>
          </a:p>
        </p:txBody>
      </p:sp>
      <p:sp>
        <p:nvSpPr>
          <p:cNvPr id="5" name="Text Placeholder 4">
            <a:extLst>
              <a:ext uri="{FF2B5EF4-FFF2-40B4-BE49-F238E27FC236}">
                <a16:creationId xmlns:a16="http://schemas.microsoft.com/office/drawing/2014/main" id="{94EBE6B6-CC42-32E1-01DB-4874451AEF74}"/>
              </a:ext>
            </a:extLst>
          </p:cNvPr>
          <p:cNvSpPr>
            <a:spLocks noGrp="1"/>
          </p:cNvSpPr>
          <p:nvPr>
            <p:ph type="body" sz="quarter" idx="13"/>
          </p:nvPr>
        </p:nvSpPr>
        <p:spPr/>
        <p:txBody>
          <a:bodyPr/>
          <a:lstStyle/>
          <a:p>
            <a:r>
              <a:rPr lang="en-AU" dirty="0"/>
              <a:t>Security management</a:t>
            </a:r>
          </a:p>
        </p:txBody>
      </p:sp>
      <p:pic>
        <p:nvPicPr>
          <p:cNvPr id="6" name="Picture 5" descr="A picture containing text, stationary, colorful&#10;&#10;Description automatically generated">
            <a:extLst>
              <a:ext uri="{FF2B5EF4-FFF2-40B4-BE49-F238E27FC236}">
                <a16:creationId xmlns:a16="http://schemas.microsoft.com/office/drawing/2014/main" id="{9698FB73-E371-7F35-68DB-AD36ABABCB7D}"/>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E13B3FDB-6C49-3398-F6D3-53A5EA0A734E}"/>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5A4307-6531-0127-3408-21414A99AEA2}"/>
              </a:ext>
            </a:extLst>
          </p:cNvPr>
          <p:cNvSpPr>
            <a:spLocks noGrp="1"/>
          </p:cNvSpPr>
          <p:nvPr>
            <p:ph idx="1"/>
          </p:nvPr>
        </p:nvSpPr>
        <p:spPr/>
        <p:txBody>
          <a:bodyPr>
            <a:normAutofit fontScale="92500"/>
          </a:bodyPr>
          <a:lstStyle/>
          <a:p>
            <a:endParaRPr lang="en-AU" dirty="0"/>
          </a:p>
          <a:p>
            <a:r>
              <a:rPr lang="en-AU" dirty="0"/>
              <a:t>Operational security focuses on helping users to maintain security. User attacks try to trick users into disclosing their credentials or accessing a website that includes malware such as a key-logging system. </a:t>
            </a:r>
          </a:p>
          <a:p>
            <a:r>
              <a:rPr lang="en-AU" dirty="0"/>
              <a:t>Operational security procedures and practices</a:t>
            </a:r>
          </a:p>
          <a:p>
            <a:pPr lvl="1"/>
            <a:r>
              <a:rPr lang="en-AU" i="1" dirty="0"/>
              <a:t>Auto-logout</a:t>
            </a:r>
            <a:r>
              <a:rPr lang="en-AU" dirty="0"/>
              <a:t>, which addresses the common problem of users forgetting to logout from a computer used in a shared space. </a:t>
            </a:r>
          </a:p>
          <a:p>
            <a:pPr lvl="1"/>
            <a:r>
              <a:rPr lang="en-AU" i="1" dirty="0"/>
              <a:t>User command logging</a:t>
            </a:r>
            <a:r>
              <a:rPr lang="en-AU" dirty="0"/>
              <a:t>, which makes it possible to discover actions taken by users that have deliberately or accidentally damaged some system resources. </a:t>
            </a:r>
          </a:p>
          <a:p>
            <a:pPr lvl="1"/>
            <a:r>
              <a:rPr lang="en-AU" i="1" dirty="0"/>
              <a:t>Multi-factor authentication</a:t>
            </a:r>
            <a:r>
              <a:rPr lang="en-AU" dirty="0"/>
              <a:t>, which reduces the chances of an intruder gaining access to the system using stolen credentials.</a:t>
            </a:r>
          </a:p>
        </p:txBody>
      </p:sp>
      <p:sp>
        <p:nvSpPr>
          <p:cNvPr id="81" name="Operational security focuses on helping users to maintain security. User attacks try to trick users into disclosing their credentials or accessing a website that includes malware such as a key-logging system.…"/>
          <p:cNvSpPr txBox="1">
            <a:spLocks noGrp="1"/>
          </p:cNvSpPr>
          <p:nvPr>
            <p:ph type="body" sz="quarter" idx="13"/>
          </p:nvPr>
        </p:nvSpPr>
        <p:spPr>
          <a:prstGeom prst="rect">
            <a:avLst/>
          </a:prstGeom>
        </p:spPr>
        <p:txBody>
          <a:bodyPr>
            <a:normAutofit/>
          </a:bodyPr>
          <a:lstStyle/>
          <a:p>
            <a:r>
              <a:rPr lang="en-AU" dirty="0"/>
              <a:t>Operational security</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E04D6C4F-E5F6-D641-FC4F-E259830F1EB6}"/>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37BEE1F3-BB57-0914-41A8-C25DD4C204AE}"/>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A722D0-0CAA-9A85-49E7-BCEBA04767E2}"/>
              </a:ext>
            </a:extLst>
          </p:cNvPr>
          <p:cNvSpPr>
            <a:spLocks noGrp="1"/>
          </p:cNvSpPr>
          <p:nvPr>
            <p:ph idx="1"/>
          </p:nvPr>
        </p:nvSpPr>
        <p:spPr/>
        <p:txBody>
          <a:bodyPr/>
          <a:lstStyle/>
          <a:p>
            <a:endParaRPr lang="en-AU" dirty="0"/>
          </a:p>
          <a:p>
            <a:r>
              <a:rPr lang="en-AU" dirty="0"/>
              <a:t>Injection attacks are a type of attack where a malicious user uses a valid input field to input malicious code or database commands. </a:t>
            </a:r>
          </a:p>
          <a:p>
            <a:r>
              <a:rPr lang="en-AU" dirty="0"/>
              <a:t>These malicious instructions are then executed, causing some damage to the system. Code can be injected that leaks system data to the attackers. </a:t>
            </a:r>
          </a:p>
          <a:p>
            <a:r>
              <a:rPr lang="en-AU" dirty="0"/>
              <a:t>Common types of injection attack include buffer overflow attacks and SQL poisoning attacks.</a:t>
            </a:r>
          </a:p>
        </p:txBody>
      </p:sp>
      <p:sp>
        <p:nvSpPr>
          <p:cNvPr id="85" name="Injection attacks are a type of attack where a malicious user uses a valid input field to input malicious code or database commands.…"/>
          <p:cNvSpPr txBox="1">
            <a:spLocks noGrp="1"/>
          </p:cNvSpPr>
          <p:nvPr>
            <p:ph type="body" sz="quarter" idx="13"/>
          </p:nvPr>
        </p:nvSpPr>
        <p:spPr>
          <a:prstGeom prst="rect">
            <a:avLst/>
          </a:prstGeom>
        </p:spPr>
        <p:txBody>
          <a:bodyPr>
            <a:normAutofit/>
          </a:bodyPr>
          <a:lstStyle/>
          <a:p>
            <a:r>
              <a:rPr lang="en-AU" dirty="0"/>
              <a:t>Injection attacks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A2C885DF-B65A-BA7C-59DE-73DFCB6FAC74}"/>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BC80222C-BC79-086E-F81D-3AF9D49F08A5}"/>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123D28-BD38-03F1-EC97-A10DDDAD091B}"/>
              </a:ext>
            </a:extLst>
          </p:cNvPr>
          <p:cNvSpPr>
            <a:spLocks noGrp="1"/>
          </p:cNvSpPr>
          <p:nvPr>
            <p:ph idx="1"/>
          </p:nvPr>
        </p:nvSpPr>
        <p:spPr/>
        <p:txBody>
          <a:bodyPr/>
          <a:lstStyle/>
          <a:p>
            <a:endParaRPr lang="en-AU" dirty="0"/>
          </a:p>
          <a:p>
            <a:r>
              <a:rPr lang="en-AU" dirty="0"/>
              <a:t>SQL poisoning attacks are attacks on software products that use an SQL database. </a:t>
            </a:r>
          </a:p>
          <a:p>
            <a:r>
              <a:rPr lang="en-AU" dirty="0"/>
              <a:t>They take advantage of a situation where a user input is used as part of an SQL command. </a:t>
            </a:r>
          </a:p>
          <a:p>
            <a:r>
              <a:rPr lang="en-AU" dirty="0"/>
              <a:t>A malicious user uses a form input field to input a fragment of SQL that allows access to the database.</a:t>
            </a:r>
          </a:p>
          <a:p>
            <a:r>
              <a:rPr lang="en-AU" dirty="0"/>
              <a:t>The form field is added to the SQL query, which is executed and returns the information to the attacker.</a:t>
            </a:r>
          </a:p>
        </p:txBody>
      </p:sp>
      <p:sp>
        <p:nvSpPr>
          <p:cNvPr id="89" name="SQL poisoning attacks are attacks on software products that use an SQL database.…"/>
          <p:cNvSpPr txBox="1">
            <a:spLocks noGrp="1"/>
          </p:cNvSpPr>
          <p:nvPr>
            <p:ph type="body" sz="quarter" idx="13"/>
          </p:nvPr>
        </p:nvSpPr>
        <p:spPr>
          <a:prstGeom prst="rect">
            <a:avLst/>
          </a:prstGeom>
        </p:spPr>
        <p:txBody>
          <a:bodyPr>
            <a:normAutofit/>
          </a:bodyPr>
          <a:lstStyle/>
          <a:p>
            <a:r>
              <a:rPr lang="en-AU" dirty="0"/>
              <a:t>SQL poisoning attacks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B4442D91-0830-4491-138E-240A59D53719}"/>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E24FF1B4-36C6-C9A5-399A-D940B3FFB927}"/>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3ED345-842B-97EE-24A8-B5C3DA5221EF}"/>
              </a:ext>
            </a:extLst>
          </p:cNvPr>
          <p:cNvSpPr>
            <a:spLocks noGrp="1"/>
          </p:cNvSpPr>
          <p:nvPr>
            <p:ph idx="1"/>
          </p:nvPr>
        </p:nvSpPr>
        <p:spPr/>
        <p:txBody>
          <a:bodyPr>
            <a:normAutofit fontScale="92500" lnSpcReduction="10000"/>
          </a:bodyPr>
          <a:lstStyle/>
          <a:p>
            <a:endParaRPr lang="en-AU" dirty="0"/>
          </a:p>
          <a:p>
            <a:r>
              <a:rPr lang="en-AU" dirty="0"/>
              <a:t>Cross-site scripting attacks are another form of injection attack. </a:t>
            </a:r>
          </a:p>
          <a:p>
            <a:r>
              <a:rPr lang="en-AU" dirty="0"/>
              <a:t>An attacker adds malicious </a:t>
            </a:r>
            <a:r>
              <a:rPr lang="en-AU" dirty="0" err="1"/>
              <a:t>Javascript</a:t>
            </a:r>
            <a:r>
              <a:rPr lang="en-AU" dirty="0"/>
              <a:t> code to the web page that is returned from a server to a client and this script is executed when the page is displayed in the user’s browser. </a:t>
            </a:r>
          </a:p>
          <a:p>
            <a:r>
              <a:rPr lang="en-AU" dirty="0"/>
              <a:t>The malicious script may steal customer information or direct them to another website. </a:t>
            </a:r>
          </a:p>
          <a:p>
            <a:pPr lvl="1"/>
            <a:r>
              <a:rPr lang="en-AU" dirty="0"/>
              <a:t>This may try to capture personal data or display advertisements. </a:t>
            </a:r>
          </a:p>
          <a:p>
            <a:pPr lvl="1"/>
            <a:r>
              <a:rPr lang="en-AU" dirty="0"/>
              <a:t>Cookies may be stolen, which makes a session hijacking attack possible.</a:t>
            </a:r>
          </a:p>
          <a:p>
            <a:r>
              <a:rPr lang="en-AU" dirty="0"/>
              <a:t>As with other types of injection attack, cross-site scripting attacks may be avoided by input validation.</a:t>
            </a:r>
          </a:p>
        </p:txBody>
      </p:sp>
      <p:sp>
        <p:nvSpPr>
          <p:cNvPr id="93" name="Cross-site scripting attacks are another form of injection attack.…"/>
          <p:cNvSpPr txBox="1">
            <a:spLocks noGrp="1"/>
          </p:cNvSpPr>
          <p:nvPr>
            <p:ph type="body" sz="quarter" idx="13"/>
          </p:nvPr>
        </p:nvSpPr>
        <p:spPr>
          <a:prstGeom prst="rect">
            <a:avLst/>
          </a:prstGeom>
        </p:spPr>
        <p:txBody>
          <a:bodyPr>
            <a:normAutofit/>
          </a:bodyPr>
          <a:lstStyle/>
          <a:p>
            <a:r>
              <a:rPr lang="en-AU" dirty="0"/>
              <a:t>Cross-site scripting attacks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CB617EE4-89B9-E1F2-14B3-E683F56D1DB0}"/>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2F9E9E48-3E3C-FA23-E545-B13D9ABF2B2C}"/>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872FC9-6510-C43E-D61D-374503F7CC54}"/>
              </a:ext>
            </a:extLst>
          </p:cNvPr>
          <p:cNvSpPr>
            <a:spLocks noGrp="1"/>
          </p:cNvSpPr>
          <p:nvPr>
            <p:ph type="body" sz="quarter" idx="13"/>
          </p:nvPr>
        </p:nvSpPr>
        <p:spPr/>
        <p:txBody>
          <a:bodyPr/>
          <a:lstStyle/>
          <a:p>
            <a:r>
              <a:rPr lang="en-AU" dirty="0"/>
              <a:t>Cross-site scripting attack</a:t>
            </a:r>
          </a:p>
        </p:txBody>
      </p:sp>
      <p:pic>
        <p:nvPicPr>
          <p:cNvPr id="5" name="Picture 4">
            <a:extLst>
              <a:ext uri="{FF2B5EF4-FFF2-40B4-BE49-F238E27FC236}">
                <a16:creationId xmlns:a16="http://schemas.microsoft.com/office/drawing/2014/main" id="{DE933467-C957-454B-931E-A6B53B1FC938}"/>
              </a:ext>
            </a:extLst>
          </p:cNvPr>
          <p:cNvPicPr>
            <a:picLocks noChangeAspect="1"/>
          </p:cNvPicPr>
          <p:nvPr/>
        </p:nvPicPr>
        <p:blipFill rotWithShape="1">
          <a:blip r:embed="rId2">
            <a:extLst>
              <a:ext uri="{28A0092B-C50C-407E-A947-70E740481C1C}">
                <a14:useLocalDpi xmlns:a14="http://schemas.microsoft.com/office/drawing/2010/main" val="0"/>
              </a:ext>
            </a:extLst>
          </a:blip>
          <a:srcRect l="4577" t="11632" r="3257" b="51977"/>
          <a:stretch/>
        </p:blipFill>
        <p:spPr>
          <a:xfrm>
            <a:off x="1736399" y="885137"/>
            <a:ext cx="5943575" cy="3470282"/>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476DC262-DA57-DF6B-221F-F2C5CA5B81AA}"/>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81247EDB-4E0A-C8F1-7F9F-FDE194DCDCFF}"/>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362C61-490B-F9F5-551F-B64CB9B71C11}"/>
              </a:ext>
            </a:extLst>
          </p:cNvPr>
          <p:cNvSpPr>
            <a:spLocks noGrp="1"/>
          </p:cNvSpPr>
          <p:nvPr>
            <p:ph idx="1"/>
          </p:nvPr>
        </p:nvSpPr>
        <p:spPr/>
        <p:txBody>
          <a:bodyPr>
            <a:normAutofit fontScale="62500" lnSpcReduction="20000"/>
          </a:bodyPr>
          <a:lstStyle/>
          <a:p>
            <a:pPr marL="123058" indent="-123058" defTabSz="292660">
              <a:spcBef>
                <a:spcPts val="1477"/>
              </a:spcBef>
              <a:defRPr sz="2660"/>
            </a:pPr>
            <a:r>
              <a:rPr lang="en-AU" dirty="0"/>
              <a:t>When a user authenticates themselves with a web application, a session is created. </a:t>
            </a:r>
          </a:p>
          <a:p>
            <a:pPr marL="458077" lvl="1" indent="-229038" defTabSz="292660">
              <a:spcBef>
                <a:spcPts val="1477"/>
              </a:spcBef>
              <a:defRPr sz="2280"/>
            </a:pPr>
            <a:r>
              <a:rPr lang="en-AU" dirty="0"/>
              <a:t>A session is a time period during which the user’s authentication is valid. They don’t have to re-authenticate for each interaction with the system. </a:t>
            </a:r>
          </a:p>
          <a:p>
            <a:pPr marL="458077" lvl="1" indent="-229038" defTabSz="292660">
              <a:spcBef>
                <a:spcPts val="1477"/>
              </a:spcBef>
              <a:defRPr sz="2280"/>
            </a:pPr>
            <a:r>
              <a:rPr lang="en-AU" dirty="0"/>
              <a:t>The authentication process involves placing a session cookie on the user’s device</a:t>
            </a:r>
          </a:p>
          <a:p>
            <a:pPr marL="123058" indent="-123058" defTabSz="292660">
              <a:spcBef>
                <a:spcPts val="1477"/>
              </a:spcBef>
              <a:defRPr sz="2660"/>
            </a:pPr>
            <a:r>
              <a:rPr lang="en-AU" dirty="0"/>
              <a:t>Session hijacking is a type of attack where an attacker gets hold of a session cookie and uses this to impersonate a legitimate user. </a:t>
            </a:r>
          </a:p>
          <a:p>
            <a:pPr marL="123058" indent="-123058" defTabSz="292660">
              <a:spcBef>
                <a:spcPts val="1477"/>
              </a:spcBef>
              <a:defRPr sz="2660"/>
            </a:pPr>
            <a:r>
              <a:rPr lang="en-AU" dirty="0"/>
              <a:t>There are several ways that an attacker can find out the session cookie value including cross-site scripting attacks and traffic monitoring. </a:t>
            </a:r>
          </a:p>
          <a:p>
            <a:pPr marL="458077" lvl="1" indent="-229038" defTabSz="292660">
              <a:spcBef>
                <a:spcPts val="1477"/>
              </a:spcBef>
              <a:defRPr sz="2280"/>
            </a:pPr>
            <a:r>
              <a:rPr lang="en-AU" dirty="0"/>
              <a:t>In a cross-site scripting attack, the installed malware sends session cookies to the attackers. </a:t>
            </a:r>
          </a:p>
          <a:p>
            <a:pPr marL="458077" lvl="1" indent="-229038" defTabSz="292660">
              <a:spcBef>
                <a:spcPts val="1477"/>
              </a:spcBef>
              <a:defRPr sz="2280"/>
            </a:pPr>
            <a:r>
              <a:rPr lang="en-AU" dirty="0"/>
              <a:t>Traffic monitoring involves attackers capturing the traffic between the client and server. The session cookie can then be identified by analysing the data exchanged.</a:t>
            </a:r>
          </a:p>
        </p:txBody>
      </p:sp>
      <p:sp>
        <p:nvSpPr>
          <p:cNvPr id="5" name="Text Placeholder 4">
            <a:extLst>
              <a:ext uri="{FF2B5EF4-FFF2-40B4-BE49-F238E27FC236}">
                <a16:creationId xmlns:a16="http://schemas.microsoft.com/office/drawing/2014/main" id="{CBEE5CEC-5B56-2E1B-2235-442A3B3C08EB}"/>
              </a:ext>
            </a:extLst>
          </p:cNvPr>
          <p:cNvSpPr>
            <a:spLocks noGrp="1"/>
          </p:cNvSpPr>
          <p:nvPr>
            <p:ph type="body" sz="quarter" idx="13"/>
          </p:nvPr>
        </p:nvSpPr>
        <p:spPr/>
        <p:txBody>
          <a:bodyPr/>
          <a:lstStyle/>
          <a:p>
            <a:r>
              <a:rPr lang="en-AU" dirty="0"/>
              <a:t>Session hijacking attacks</a:t>
            </a:r>
          </a:p>
        </p:txBody>
      </p:sp>
      <p:pic>
        <p:nvPicPr>
          <p:cNvPr id="6" name="Picture 5" descr="A picture containing text, stationary, colorful&#10;&#10;Description automatically generated">
            <a:extLst>
              <a:ext uri="{FF2B5EF4-FFF2-40B4-BE49-F238E27FC236}">
                <a16:creationId xmlns:a16="http://schemas.microsoft.com/office/drawing/2014/main" id="{C1980158-9FFF-4BD4-764D-7B14E488C4A1}"/>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9142DC0C-FE8E-530E-0DD4-74FB4F985391}"/>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65A578-44E1-6F19-7B01-7C81AC7DA6E5}"/>
              </a:ext>
            </a:extLst>
          </p:cNvPr>
          <p:cNvSpPr>
            <a:spLocks noGrp="1"/>
          </p:cNvSpPr>
          <p:nvPr>
            <p:ph idx="1"/>
          </p:nvPr>
        </p:nvSpPr>
        <p:spPr/>
        <p:txBody>
          <a:bodyPr>
            <a:normAutofit fontScale="70000" lnSpcReduction="20000"/>
          </a:bodyPr>
          <a:lstStyle/>
          <a:p>
            <a:endParaRPr lang="en-AU" b="1" i="1" dirty="0"/>
          </a:p>
          <a:p>
            <a:r>
              <a:rPr lang="en-AU" b="1" i="1" dirty="0"/>
              <a:t>Traffic encryption</a:t>
            </a:r>
            <a:br>
              <a:rPr lang="en-AU" dirty="0"/>
            </a:br>
            <a:r>
              <a:rPr lang="en-AU" dirty="0"/>
              <a:t>Always encrypt the network traffic between clients and your server. This means setting up sessions using https rather than http. If traffic is encrypted it is harder to monitor to find session cookies.</a:t>
            </a:r>
          </a:p>
          <a:p>
            <a:r>
              <a:rPr lang="en-AU" b="1" i="1" dirty="0"/>
              <a:t>Multi-factor authentication</a:t>
            </a:r>
            <a:br>
              <a:rPr lang="en-AU" dirty="0"/>
            </a:br>
            <a:r>
              <a:rPr lang="en-AU" dirty="0"/>
              <a:t>Always use multi-factor authentication and require confirmation of new actions that may be damaging. For example, before a new payee request is accepted, you could ask the user to confirm their identity by inputting a code sent to their phone.  You could also ask for password characters to be input before every potentially damaging action, such as transferring funds.</a:t>
            </a:r>
          </a:p>
          <a:p>
            <a:r>
              <a:rPr lang="en-AU" b="1" i="1" dirty="0"/>
              <a:t>Short timeouts</a:t>
            </a:r>
            <a:br>
              <a:rPr lang="en-AU" dirty="0"/>
            </a:br>
            <a:r>
              <a:rPr lang="en-AU" dirty="0"/>
              <a:t>Use relatively short timeouts on sessions. If there has been no activity in a session for a few minutes, the session should be ended and future requests directed to an authentication page. This reduces the likelihood that an attacker can access an account if a legitimate user forgets to log off when they have finished their transactions.</a:t>
            </a:r>
          </a:p>
        </p:txBody>
      </p:sp>
      <p:sp>
        <p:nvSpPr>
          <p:cNvPr id="105" name="Traffic encryption Always encrypt the network traffic between clients and your server. This means setting up sessions using https rather than http. If traffic is encrypted it is harder to monitor to find session cookies.…"/>
          <p:cNvSpPr txBox="1">
            <a:spLocks noGrp="1"/>
          </p:cNvSpPr>
          <p:nvPr>
            <p:ph type="body" sz="quarter" idx="13"/>
          </p:nvPr>
        </p:nvSpPr>
        <p:spPr>
          <a:prstGeom prst="rect">
            <a:avLst/>
          </a:prstGeom>
        </p:spPr>
        <p:txBody>
          <a:bodyPr>
            <a:normAutofit lnSpcReduction="10000"/>
          </a:bodyPr>
          <a:lstStyle/>
          <a:p>
            <a:r>
              <a:rPr lang="en-AU" dirty="0"/>
              <a:t>Actions to reduce the</a:t>
            </a:r>
          </a:p>
          <a:p>
            <a:r>
              <a:rPr lang="en-AU" dirty="0"/>
              <a:t>likelihood of hacking</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E15B664C-A37D-E08C-5C93-812B96E262E3}"/>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15CD6CBD-510F-EC15-FD97-17F56AB24532}"/>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D6ADC1-01F4-1307-34B9-2F7A70CB0F71}"/>
              </a:ext>
            </a:extLst>
          </p:cNvPr>
          <p:cNvSpPr>
            <a:spLocks noGrp="1"/>
          </p:cNvSpPr>
          <p:nvPr>
            <p:ph idx="1"/>
          </p:nvPr>
        </p:nvSpPr>
        <p:spPr>
          <a:xfrm>
            <a:off x="324000" y="881149"/>
            <a:ext cx="7943700" cy="3777361"/>
          </a:xfrm>
        </p:spPr>
        <p:txBody>
          <a:bodyPr>
            <a:normAutofit fontScale="55000" lnSpcReduction="20000"/>
          </a:bodyPr>
          <a:lstStyle/>
          <a:p>
            <a:pPr marL="110105" indent="-110105" defTabSz="261854">
              <a:spcBef>
                <a:spcPts val="1319"/>
              </a:spcBef>
              <a:defRPr sz="2380"/>
            </a:pPr>
            <a:r>
              <a:rPr lang="en-AU" dirty="0"/>
              <a:t>Denial of service attacks are attacks on a software system that are intended to make that system unavailable for normal use. </a:t>
            </a:r>
          </a:p>
          <a:p>
            <a:pPr marL="110105" indent="-110105" defTabSz="261854">
              <a:spcBef>
                <a:spcPts val="1319"/>
              </a:spcBef>
              <a:defRPr sz="2380"/>
            </a:pPr>
            <a:r>
              <a:rPr lang="en-AU" dirty="0"/>
              <a:t>Distributed denial of service attacks (DDOS) are the most common type of denial of service attacks. </a:t>
            </a:r>
          </a:p>
          <a:p>
            <a:pPr marL="409858" lvl="1" indent="-204929" defTabSz="261854">
              <a:spcBef>
                <a:spcPts val="1319"/>
              </a:spcBef>
              <a:defRPr sz="2040"/>
            </a:pPr>
            <a:r>
              <a:rPr lang="en-AU" dirty="0"/>
              <a:t>These involve distributed computers, that have usually been hijacked as part of a botnet, sending hundreds of thousands of requests for service to a web application.  There are so many service requests that legitimate users are denied access.</a:t>
            </a:r>
          </a:p>
          <a:p>
            <a:pPr marL="110105" indent="-110105" defTabSz="261854">
              <a:spcBef>
                <a:spcPts val="1319"/>
              </a:spcBef>
              <a:defRPr sz="2380"/>
            </a:pPr>
            <a:r>
              <a:rPr lang="en-AU" dirty="0"/>
              <a:t>Other types of denial of service attacks target application users. </a:t>
            </a:r>
          </a:p>
          <a:p>
            <a:pPr marL="409858" lvl="1" indent="-204929" defTabSz="261854">
              <a:spcBef>
                <a:spcPts val="1319"/>
              </a:spcBef>
              <a:defRPr sz="2040"/>
            </a:pPr>
            <a:r>
              <a:rPr lang="en-AU" dirty="0"/>
              <a:t>User lockout attacks take advantage of a common authentication policy that locks out a user after a number of failed authentication attempts. Their aim is to lock users out rather than gain access and so deny the service to these users.</a:t>
            </a:r>
          </a:p>
          <a:p>
            <a:pPr marL="409858" lvl="1" indent="-204929" defTabSz="261854">
              <a:spcBef>
                <a:spcPts val="1319"/>
              </a:spcBef>
              <a:defRPr sz="2040"/>
            </a:pPr>
            <a:r>
              <a:rPr lang="en-AU" dirty="0"/>
              <a:t>Users often use their email address as their login name so if an attacker has access to a database of email addresses, he or she can try to login using these addresses.</a:t>
            </a:r>
          </a:p>
          <a:p>
            <a:pPr marL="110105" indent="-110105" defTabSz="261854">
              <a:spcBef>
                <a:spcPts val="1319"/>
              </a:spcBef>
              <a:defRPr sz="2380"/>
            </a:pPr>
            <a:r>
              <a:rPr lang="en-AU" dirty="0"/>
              <a:t>If you don’t lock accounts after failed validation, then attackers can use brute-force attacks on your system. If you do, you may deny access to legitimate users.</a:t>
            </a:r>
          </a:p>
        </p:txBody>
      </p:sp>
      <p:sp>
        <p:nvSpPr>
          <p:cNvPr id="5" name="Text Placeholder 4">
            <a:extLst>
              <a:ext uri="{FF2B5EF4-FFF2-40B4-BE49-F238E27FC236}">
                <a16:creationId xmlns:a16="http://schemas.microsoft.com/office/drawing/2014/main" id="{F7B74D8C-69B8-B77D-2C74-F4BDE8122BC3}"/>
              </a:ext>
            </a:extLst>
          </p:cNvPr>
          <p:cNvSpPr>
            <a:spLocks noGrp="1"/>
          </p:cNvSpPr>
          <p:nvPr>
            <p:ph type="body" sz="quarter" idx="13"/>
          </p:nvPr>
        </p:nvSpPr>
        <p:spPr/>
        <p:txBody>
          <a:bodyPr/>
          <a:lstStyle/>
          <a:p>
            <a:r>
              <a:rPr lang="en-AU" dirty="0"/>
              <a:t>Denial of service attacks</a:t>
            </a:r>
          </a:p>
        </p:txBody>
      </p:sp>
      <p:pic>
        <p:nvPicPr>
          <p:cNvPr id="6" name="Picture 5" descr="A picture containing text, stationary, colorful&#10;&#10;Description automatically generated">
            <a:extLst>
              <a:ext uri="{FF2B5EF4-FFF2-40B4-BE49-F238E27FC236}">
                <a16:creationId xmlns:a16="http://schemas.microsoft.com/office/drawing/2014/main" id="{36B0426A-D97D-DDD8-611D-838AB1CE939C}"/>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75502C83-56EA-86B1-53D4-9EAFE9675D6F}"/>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25AEDC-195A-373B-4A1B-CE1345120207}"/>
              </a:ext>
            </a:extLst>
          </p:cNvPr>
          <p:cNvSpPr>
            <a:spLocks noGrp="1"/>
          </p:cNvSpPr>
          <p:nvPr>
            <p:ph idx="1"/>
          </p:nvPr>
        </p:nvSpPr>
        <p:spPr>
          <a:xfrm>
            <a:off x="324000" y="881149"/>
            <a:ext cx="8134200" cy="3777361"/>
          </a:xfrm>
        </p:spPr>
        <p:txBody>
          <a:bodyPr>
            <a:normAutofit fontScale="92500" lnSpcReduction="20000"/>
          </a:bodyPr>
          <a:lstStyle/>
          <a:p>
            <a:r>
              <a:rPr lang="en-AU" dirty="0"/>
              <a:t>Brute force attacks are attacks on a web application where the attacker has some information, such as a valid login name, but does not have the password for the site. </a:t>
            </a:r>
          </a:p>
          <a:p>
            <a:r>
              <a:rPr lang="en-AU" dirty="0"/>
              <a:t>The attacker creates different passwords and tries to login with each of these. If the login fails, they then try again with a different password.</a:t>
            </a:r>
          </a:p>
          <a:p>
            <a:pPr lvl="1"/>
            <a:r>
              <a:rPr lang="en-AU" dirty="0"/>
              <a:t>Attackers may use a string generator that generates every possible combination of letters and numbers and use these as passwords. </a:t>
            </a:r>
          </a:p>
          <a:p>
            <a:pPr lvl="1"/>
            <a:r>
              <a:rPr lang="en-AU" dirty="0"/>
              <a:t>To speed up the process of password discovery, attackers take advantage of the fact that many users choose easy-to-remember passwords. They start by trying passwords from the published lists of the most common passwords. </a:t>
            </a:r>
          </a:p>
          <a:p>
            <a:r>
              <a:rPr lang="en-AU" dirty="0"/>
              <a:t>Brute force attacks rely on users setting weak passwords, so you can circumvent them by insisting that users set long passwords that are not in a dictionary or are common words.</a:t>
            </a:r>
          </a:p>
        </p:txBody>
      </p:sp>
      <p:sp>
        <p:nvSpPr>
          <p:cNvPr id="113" name="Brute force attacks are attacks on a web application where the attacker has some information, such as a valid login name, but does not have the password for the site.…"/>
          <p:cNvSpPr txBox="1">
            <a:spLocks noGrp="1"/>
          </p:cNvSpPr>
          <p:nvPr>
            <p:ph type="body" sz="quarter" idx="13"/>
          </p:nvPr>
        </p:nvSpPr>
        <p:spPr>
          <a:prstGeom prst="rect">
            <a:avLst/>
          </a:prstGeom>
        </p:spPr>
        <p:txBody>
          <a:bodyPr>
            <a:normAutofit/>
          </a:bodyPr>
          <a:lstStyle/>
          <a:p>
            <a:r>
              <a:rPr lang="en-AU" dirty="0"/>
              <a:t>Brute force attacks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9FA5D43B-DA2C-48ED-3A54-B0B22DD867F3}"/>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8EF605BF-8028-8D7E-78D4-24D5F0FE4B10}"/>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BE4C39-8138-1649-AA98-2912609720A5}"/>
              </a:ext>
            </a:extLst>
          </p:cNvPr>
          <p:cNvSpPr>
            <a:spLocks noGrp="1"/>
          </p:cNvSpPr>
          <p:nvPr>
            <p:ph idx="1"/>
          </p:nvPr>
        </p:nvSpPr>
        <p:spPr/>
        <p:txBody>
          <a:bodyPr/>
          <a:lstStyle/>
          <a:p>
            <a:r>
              <a:rPr lang="en-AU" dirty="0"/>
              <a:t>A component is an element that implements a coherent set of functionality or features. </a:t>
            </a:r>
          </a:p>
          <a:p>
            <a:r>
              <a:rPr lang="en-AU" dirty="0"/>
              <a:t>Software component can be considered as a collection of one or more services that may be used by other components.</a:t>
            </a:r>
          </a:p>
          <a:p>
            <a:r>
              <a:rPr lang="en-AU" dirty="0"/>
              <a:t>When designing software architecture, you don’t have to decide how an architectural element or component is to be implemented.  </a:t>
            </a:r>
          </a:p>
          <a:p>
            <a:r>
              <a:rPr lang="en-AU" dirty="0"/>
              <a:t>Rather, you design the component interface and leave the implementation of that interface to a later stage of the development process.</a:t>
            </a:r>
          </a:p>
        </p:txBody>
      </p:sp>
      <p:sp>
        <p:nvSpPr>
          <p:cNvPr id="74" name="A component is an element that implements a coherent set of functionality or features.…"/>
          <p:cNvSpPr txBox="1">
            <a:spLocks noGrp="1"/>
          </p:cNvSpPr>
          <p:nvPr>
            <p:ph type="body" sz="quarter" idx="13"/>
          </p:nvPr>
        </p:nvSpPr>
        <p:spPr>
          <a:prstGeom prst="rect">
            <a:avLst/>
          </a:prstGeom>
        </p:spPr>
        <p:txBody>
          <a:bodyPr>
            <a:normAutofit/>
          </a:bodyPr>
          <a:lstStyle/>
          <a:p>
            <a:r>
              <a:rPr lang="en-AU" dirty="0"/>
              <a:t>Software architecture and components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7817CE24-C549-63E5-9921-5B11883DCFB5}"/>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AE54DF5C-5FA3-8A71-37BC-3D7AD15E9818}"/>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1FD9E9-6037-A23D-D0AF-1756211B010C}"/>
              </a:ext>
            </a:extLst>
          </p:cNvPr>
          <p:cNvSpPr>
            <a:spLocks noGrp="1"/>
          </p:cNvSpPr>
          <p:nvPr>
            <p:ph idx="1"/>
          </p:nvPr>
        </p:nvSpPr>
        <p:spPr/>
        <p:txBody>
          <a:bodyPr/>
          <a:lstStyle/>
          <a:p>
            <a:r>
              <a:rPr lang="en-AU" dirty="0"/>
              <a:t>Authentication is the process of ensuring that a user of your system is who they claim to be. </a:t>
            </a:r>
          </a:p>
          <a:p>
            <a:r>
              <a:rPr lang="en-AU" dirty="0"/>
              <a:t>You need authentication in all software products that maintain user information, so that only the providers of that information can access and change it. </a:t>
            </a:r>
          </a:p>
          <a:p>
            <a:r>
              <a:rPr lang="en-AU" dirty="0"/>
              <a:t>You also use authentication to learn about your users so that you can personalize their experience of using your product.</a:t>
            </a:r>
          </a:p>
        </p:txBody>
      </p:sp>
      <p:sp>
        <p:nvSpPr>
          <p:cNvPr id="117" name="Authentication is the process of ensuring that a user of your system is who they claim to be.…"/>
          <p:cNvSpPr txBox="1">
            <a:spLocks noGrp="1"/>
          </p:cNvSpPr>
          <p:nvPr>
            <p:ph type="body" sz="quarter" idx="13"/>
          </p:nvPr>
        </p:nvSpPr>
        <p:spPr>
          <a:prstGeom prst="rect">
            <a:avLst/>
          </a:prstGeom>
        </p:spPr>
        <p:txBody>
          <a:bodyPr>
            <a:normAutofit/>
          </a:bodyPr>
          <a:lstStyle/>
          <a:p>
            <a:r>
              <a:rPr lang="en-AU" dirty="0"/>
              <a:t>Authentication</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975E3CA2-E945-E1DA-D445-1D7524710666}"/>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5A2F7CFF-22F9-AAD3-E382-348E156CA876}"/>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94C842-2F03-A485-2017-6D831680F07B}"/>
              </a:ext>
            </a:extLst>
          </p:cNvPr>
          <p:cNvSpPr>
            <a:spLocks noGrp="1"/>
          </p:cNvSpPr>
          <p:nvPr>
            <p:ph type="body" sz="quarter" idx="13"/>
          </p:nvPr>
        </p:nvSpPr>
        <p:spPr/>
        <p:txBody>
          <a:bodyPr/>
          <a:lstStyle/>
          <a:p>
            <a:r>
              <a:rPr lang="en-AU" dirty="0"/>
              <a:t>Authentication approaches</a:t>
            </a:r>
          </a:p>
        </p:txBody>
      </p:sp>
      <p:pic>
        <p:nvPicPr>
          <p:cNvPr id="5" name="Picture 4">
            <a:extLst>
              <a:ext uri="{FF2B5EF4-FFF2-40B4-BE49-F238E27FC236}">
                <a16:creationId xmlns:a16="http://schemas.microsoft.com/office/drawing/2014/main" id="{AFA5C7D6-E8CF-B943-B06E-5FB8EDEEBD5E}"/>
              </a:ext>
            </a:extLst>
          </p:cNvPr>
          <p:cNvPicPr>
            <a:picLocks noChangeAspect="1"/>
          </p:cNvPicPr>
          <p:nvPr/>
        </p:nvPicPr>
        <p:blipFill rotWithShape="1">
          <a:blip r:embed="rId2">
            <a:extLst>
              <a:ext uri="{28A0092B-C50C-407E-A947-70E740481C1C}">
                <a14:useLocalDpi xmlns:a14="http://schemas.microsoft.com/office/drawing/2010/main" val="0"/>
              </a:ext>
            </a:extLst>
          </a:blip>
          <a:srcRect l="8145" t="13795" r="18121" b="59051"/>
          <a:stretch/>
        </p:blipFill>
        <p:spPr>
          <a:xfrm>
            <a:off x="1364451" y="932786"/>
            <a:ext cx="6134255" cy="3067128"/>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A94CADC0-35F8-E811-F111-BD98EB422DE4}"/>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7284F1E2-393A-9B2B-740D-4AF952ED584B}"/>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466106-B1A1-0A35-ACFB-D888828D0D54}"/>
              </a:ext>
            </a:extLst>
          </p:cNvPr>
          <p:cNvSpPr>
            <a:spLocks noGrp="1"/>
          </p:cNvSpPr>
          <p:nvPr>
            <p:ph idx="1"/>
          </p:nvPr>
        </p:nvSpPr>
        <p:spPr/>
        <p:txBody>
          <a:bodyPr>
            <a:normAutofit fontScale="92500"/>
          </a:bodyPr>
          <a:lstStyle/>
          <a:p>
            <a:r>
              <a:rPr lang="en-AU" dirty="0"/>
              <a:t>Knowledge-based authentication</a:t>
            </a:r>
          </a:p>
          <a:p>
            <a:pPr lvl="1"/>
            <a:r>
              <a:rPr lang="en-AU" dirty="0"/>
              <a:t>The user provides secret, personal information when they register  with the system. Each time they log on, the system asks them for this information.</a:t>
            </a:r>
          </a:p>
          <a:p>
            <a:r>
              <a:rPr lang="en-AU" dirty="0"/>
              <a:t>Possession-based authentication </a:t>
            </a:r>
          </a:p>
          <a:p>
            <a:pPr lvl="1"/>
            <a:r>
              <a:rPr lang="en-AU" dirty="0"/>
              <a:t>This relies on the user having a physical device (such as a mobile phone) that can generate or display information that is known to the authenticating system. The user inputs this information to confirm that they possess the authenticating device.</a:t>
            </a:r>
          </a:p>
          <a:p>
            <a:r>
              <a:rPr lang="en-AU" dirty="0"/>
              <a:t>Attribute-based authentication is based on a unique biometric attribute of the user, such as a fingerprint, which is registered with the system.</a:t>
            </a:r>
          </a:p>
          <a:p>
            <a:r>
              <a:rPr lang="en-AU" dirty="0"/>
              <a:t>Multi-factor authentication combines these approaches and requires users to use more than one authentication method.</a:t>
            </a:r>
          </a:p>
        </p:txBody>
      </p:sp>
      <p:sp>
        <p:nvSpPr>
          <p:cNvPr id="125" name="Knowledge-based authentication…"/>
          <p:cNvSpPr txBox="1">
            <a:spLocks noGrp="1"/>
          </p:cNvSpPr>
          <p:nvPr>
            <p:ph type="body" sz="quarter" idx="13"/>
          </p:nvPr>
        </p:nvSpPr>
        <p:spPr>
          <a:prstGeom prst="rect">
            <a:avLst/>
          </a:prstGeom>
        </p:spPr>
        <p:txBody>
          <a:bodyPr>
            <a:normAutofit/>
          </a:bodyPr>
          <a:lstStyle/>
          <a:p>
            <a:r>
              <a:rPr lang="en-AU" dirty="0"/>
              <a:t>Authentication methods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F5938A8B-FFB4-F44E-7C5F-7B99EDC72DA3}"/>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C7D7D715-501B-4BED-2557-1D06D0FF861D}"/>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9B1493-439B-DB3F-FB7E-434EABCC43B3}"/>
              </a:ext>
            </a:extLst>
          </p:cNvPr>
          <p:cNvSpPr>
            <a:spLocks noGrp="1"/>
          </p:cNvSpPr>
          <p:nvPr>
            <p:ph idx="1"/>
          </p:nvPr>
        </p:nvSpPr>
        <p:spPr/>
        <p:txBody>
          <a:bodyPr>
            <a:normAutofit fontScale="77500" lnSpcReduction="20000"/>
          </a:bodyPr>
          <a:lstStyle/>
          <a:p>
            <a:r>
              <a:rPr lang="en-AU" b="1" i="1" dirty="0"/>
              <a:t>Insecure passwords</a:t>
            </a:r>
            <a:br>
              <a:rPr lang="en-AU" dirty="0"/>
            </a:br>
            <a:r>
              <a:rPr lang="en-AU" dirty="0"/>
              <a:t>Users choose passwords that are easy to remember. However, it is also easy for attackers to guess or generate these passwords, using either a dictionary or a brute force attack.</a:t>
            </a:r>
          </a:p>
          <a:p>
            <a:r>
              <a:rPr lang="en-AU" b="1" i="1" dirty="0"/>
              <a:t>Phishing attacks</a:t>
            </a:r>
            <a:br>
              <a:rPr lang="en-AU" dirty="0"/>
            </a:br>
            <a:r>
              <a:rPr lang="en-AU" dirty="0"/>
              <a:t>Users click on an email link that points to a fake site that tries to collect their login and password details.</a:t>
            </a:r>
          </a:p>
          <a:p>
            <a:r>
              <a:rPr lang="en-AU" b="1" i="1" dirty="0"/>
              <a:t>Password reuse</a:t>
            </a:r>
            <a:br>
              <a:rPr lang="en-AU" dirty="0"/>
            </a:br>
            <a:r>
              <a:rPr lang="en-AU" dirty="0"/>
              <a:t>Users use the same password for several sites. If there is a security breach at one of these sites, attackers then have passwords that they can try on other sites.</a:t>
            </a:r>
          </a:p>
          <a:p>
            <a:r>
              <a:rPr lang="en-AU" b="1" i="1" dirty="0"/>
              <a:t>Forgotten passwords</a:t>
            </a:r>
            <a:br>
              <a:rPr lang="en-AU" dirty="0"/>
            </a:br>
            <a:r>
              <a:rPr lang="en-AU" dirty="0"/>
              <a:t>Users regularly forget their passwords so that you need to set up a password recovery mechanism to allow these to be reset. This can be a vulnerability if users’ credentials have been stolen and attackers use it to reset their passwords.</a:t>
            </a:r>
          </a:p>
        </p:txBody>
      </p:sp>
      <p:sp>
        <p:nvSpPr>
          <p:cNvPr id="129" name="Insecure passwords Users choose passwords that are easy to remember. However, it is also easy for attackers to guess or generate these passwords, using either a dictionary or a brute force attack.…"/>
          <p:cNvSpPr txBox="1">
            <a:spLocks noGrp="1"/>
          </p:cNvSpPr>
          <p:nvPr>
            <p:ph type="body" sz="quarter" idx="13"/>
          </p:nvPr>
        </p:nvSpPr>
        <p:spPr>
          <a:prstGeom prst="rect">
            <a:avLst/>
          </a:prstGeom>
        </p:spPr>
        <p:txBody>
          <a:bodyPr>
            <a:normAutofit lnSpcReduction="10000"/>
          </a:bodyPr>
          <a:lstStyle/>
          <a:p>
            <a:r>
              <a:rPr lang="en-AU" dirty="0"/>
              <a:t>Weaknesses of password-password-based authentication</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22990FC9-6466-8996-EE65-246EC1B0B790}"/>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899B6E42-7B37-695D-D4C9-E0F515ED2ACE}"/>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8F624F-ADA8-7CD1-9E11-3F95575A9A4C}"/>
              </a:ext>
            </a:extLst>
          </p:cNvPr>
          <p:cNvSpPr>
            <a:spLocks noGrp="1"/>
          </p:cNvSpPr>
          <p:nvPr>
            <p:ph idx="1"/>
          </p:nvPr>
        </p:nvSpPr>
        <p:spPr>
          <a:xfrm>
            <a:off x="324000" y="881149"/>
            <a:ext cx="7953225" cy="3777361"/>
          </a:xfrm>
        </p:spPr>
        <p:txBody>
          <a:bodyPr>
            <a:normAutofit fontScale="92500" lnSpcReduction="20000"/>
          </a:bodyPr>
          <a:lstStyle/>
          <a:p>
            <a:r>
              <a:rPr lang="en-AU" dirty="0"/>
              <a:t>Federated identity is an approach to authentication where you use an external authentication service.</a:t>
            </a:r>
          </a:p>
          <a:p>
            <a:r>
              <a:rPr lang="en-AU" dirty="0"/>
              <a:t>‘Login with Google’ and ‘Login with Facebook’ are widely used examples of authentication using federated identity.</a:t>
            </a:r>
          </a:p>
          <a:p>
            <a:r>
              <a:rPr lang="en-AU" dirty="0"/>
              <a:t>The advantage of federated identity for a user is that they have a single set of credentials that are stored by a trusted identity service. </a:t>
            </a:r>
          </a:p>
          <a:p>
            <a:r>
              <a:rPr lang="en-AU" dirty="0"/>
              <a:t>Instead of logging into a service directly, a user provides their credentials to a known service who confirms their identity to the authenticating service. </a:t>
            </a:r>
          </a:p>
          <a:p>
            <a:r>
              <a:rPr lang="en-AU" dirty="0"/>
              <a:t>They don’t have to keep track of different user ids and passwords. Because their credentials are stored in fewer places, the chances of a security breach where these are revealed is reduced.</a:t>
            </a:r>
          </a:p>
        </p:txBody>
      </p:sp>
      <p:sp>
        <p:nvSpPr>
          <p:cNvPr id="133" name="Federated identity is an approach to authentication where you use an external authentication service.…"/>
          <p:cNvSpPr txBox="1">
            <a:spLocks noGrp="1"/>
          </p:cNvSpPr>
          <p:nvPr>
            <p:ph type="body" sz="quarter" idx="13"/>
          </p:nvPr>
        </p:nvSpPr>
        <p:spPr>
          <a:prstGeom prst="rect">
            <a:avLst/>
          </a:prstGeom>
        </p:spPr>
        <p:txBody>
          <a:bodyPr>
            <a:normAutofit/>
          </a:bodyPr>
          <a:lstStyle/>
          <a:p>
            <a:r>
              <a:rPr lang="en-AU" dirty="0"/>
              <a:t>Federated identity</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6F0A3D85-FA0E-E7EE-A405-5A94859D255A}"/>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0EE0CA6A-4991-D4E7-51D4-8E98F3E15BD3}"/>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AF5EE8-36B9-09E1-BB0C-8B9973782B87}"/>
              </a:ext>
            </a:extLst>
          </p:cNvPr>
          <p:cNvSpPr>
            <a:spLocks noGrp="1"/>
          </p:cNvSpPr>
          <p:nvPr>
            <p:ph type="body" sz="quarter" idx="13"/>
          </p:nvPr>
        </p:nvSpPr>
        <p:spPr/>
        <p:txBody>
          <a:bodyPr/>
          <a:lstStyle/>
          <a:p>
            <a:r>
              <a:rPr lang="en-AU" dirty="0"/>
              <a:t>Federated identity</a:t>
            </a:r>
          </a:p>
        </p:txBody>
      </p:sp>
      <p:pic>
        <p:nvPicPr>
          <p:cNvPr id="5" name="Picture 4">
            <a:extLst>
              <a:ext uri="{FF2B5EF4-FFF2-40B4-BE49-F238E27FC236}">
                <a16:creationId xmlns:a16="http://schemas.microsoft.com/office/drawing/2014/main" id="{28D49E22-79A2-B04F-973B-8864535A5C23}"/>
              </a:ext>
            </a:extLst>
          </p:cNvPr>
          <p:cNvPicPr>
            <a:picLocks noChangeAspect="1"/>
          </p:cNvPicPr>
          <p:nvPr/>
        </p:nvPicPr>
        <p:blipFill rotWithShape="1">
          <a:blip r:embed="rId2">
            <a:extLst>
              <a:ext uri="{28A0092B-C50C-407E-A947-70E740481C1C}">
                <a14:useLocalDpi xmlns:a14="http://schemas.microsoft.com/office/drawing/2010/main" val="0"/>
              </a:ext>
            </a:extLst>
          </a:blip>
          <a:srcRect l="10821" t="12699" r="16338" b="50000"/>
          <a:stretch/>
        </p:blipFill>
        <p:spPr>
          <a:xfrm>
            <a:off x="1884311" y="790496"/>
            <a:ext cx="5375379" cy="3737171"/>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F3F33A60-4D2E-C356-E335-DD7EBE5CF143}"/>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89B3D849-15EA-C288-EF2F-3EC5147F2EB2}"/>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ECA333-053D-6EA7-7D50-6710F2B4DE69}"/>
              </a:ext>
            </a:extLst>
          </p:cNvPr>
          <p:cNvSpPr>
            <a:spLocks noGrp="1"/>
          </p:cNvSpPr>
          <p:nvPr>
            <p:ph idx="1"/>
          </p:nvPr>
        </p:nvSpPr>
        <p:spPr/>
        <p:txBody>
          <a:bodyPr>
            <a:normAutofit fontScale="92500" lnSpcReduction="10000"/>
          </a:bodyPr>
          <a:lstStyle/>
          <a:p>
            <a:r>
              <a:rPr lang="en-AU" dirty="0"/>
              <a:t>Authentication involves a user proving their identity to a software system. </a:t>
            </a:r>
          </a:p>
          <a:p>
            <a:r>
              <a:rPr lang="en-AU" dirty="0"/>
              <a:t>Authorization is a complementary process in which that identity is used to control access to software system resources. </a:t>
            </a:r>
          </a:p>
          <a:p>
            <a:pPr lvl="1"/>
            <a:r>
              <a:rPr lang="en-AU" dirty="0"/>
              <a:t>For example, if you use a shared folder on Dropbox, the folder’s owner may authorize you to read the contents of that folder, but not to add new files or overwrite files in the folder.</a:t>
            </a:r>
          </a:p>
          <a:p>
            <a:r>
              <a:rPr lang="en-AU" dirty="0"/>
              <a:t>When a business wants to define the type of access that users get to resources, this is based on an access control policy. </a:t>
            </a:r>
          </a:p>
          <a:p>
            <a:r>
              <a:rPr lang="en-AU" dirty="0"/>
              <a:t>This policy is a set of rules that define what information (data and programs) is controlled, who has access to that information and the type of access that is allowed</a:t>
            </a:r>
          </a:p>
        </p:txBody>
      </p:sp>
      <p:sp>
        <p:nvSpPr>
          <p:cNvPr id="141" name="Authentication involves a user proving their identity to a software system.…"/>
          <p:cNvSpPr txBox="1">
            <a:spLocks noGrp="1"/>
          </p:cNvSpPr>
          <p:nvPr>
            <p:ph type="body" sz="quarter" idx="13"/>
          </p:nvPr>
        </p:nvSpPr>
        <p:spPr>
          <a:prstGeom prst="rect">
            <a:avLst/>
          </a:prstGeom>
        </p:spPr>
        <p:txBody>
          <a:bodyPr>
            <a:normAutofit/>
          </a:bodyPr>
          <a:lstStyle/>
          <a:p>
            <a:r>
              <a:rPr lang="en-AU" dirty="0"/>
              <a:t>Authorization</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9BC927E4-2CF1-2896-4976-DF143C094011}"/>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8351FEEA-7C7C-5F31-F8AA-56E489AF3FB0}"/>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7ADCF3-96A4-20F2-4943-4B7369624952}"/>
              </a:ext>
            </a:extLst>
          </p:cNvPr>
          <p:cNvSpPr>
            <a:spLocks noGrp="1"/>
          </p:cNvSpPr>
          <p:nvPr>
            <p:ph idx="1"/>
          </p:nvPr>
        </p:nvSpPr>
        <p:spPr/>
        <p:txBody>
          <a:bodyPr/>
          <a:lstStyle/>
          <a:p>
            <a:r>
              <a:rPr lang="en-AU" dirty="0"/>
              <a:t>Explicit access control policies are important for both legal and technical reasons. </a:t>
            </a:r>
          </a:p>
          <a:p>
            <a:pPr lvl="1"/>
            <a:r>
              <a:rPr lang="en-AU" dirty="0"/>
              <a:t>Data protection rules limit the access the personal data and this must be reflected in the defined access control policy. If this policy is incomplete or does not conform to the data protection rules, then there may be subsequent legal action in the event of a data breach. </a:t>
            </a:r>
          </a:p>
          <a:p>
            <a:pPr lvl="1"/>
            <a:r>
              <a:rPr lang="en-AU" dirty="0"/>
              <a:t>Technically, an access control policy can be a starting point for setting up the access control scheme for a system. </a:t>
            </a:r>
          </a:p>
          <a:p>
            <a:pPr lvl="1"/>
            <a:r>
              <a:rPr lang="en-AU" dirty="0"/>
              <a:t>For example, if the access control policy defines the access rights of students, then when new students are registered, they all get these rights by default.</a:t>
            </a:r>
          </a:p>
        </p:txBody>
      </p:sp>
      <p:sp>
        <p:nvSpPr>
          <p:cNvPr id="145" name="Explicit access control policies are important for both legal and technical reasons.…"/>
          <p:cNvSpPr txBox="1">
            <a:spLocks noGrp="1"/>
          </p:cNvSpPr>
          <p:nvPr>
            <p:ph type="body" sz="quarter" idx="13"/>
          </p:nvPr>
        </p:nvSpPr>
        <p:spPr>
          <a:prstGeom prst="rect">
            <a:avLst/>
          </a:prstGeom>
        </p:spPr>
        <p:txBody>
          <a:bodyPr>
            <a:normAutofit/>
          </a:bodyPr>
          <a:lstStyle/>
          <a:p>
            <a:r>
              <a:rPr lang="en-AU" dirty="0"/>
              <a:t>Access control policies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DC2CC16D-1EC0-B46B-96F5-EB4FE407B0AF}"/>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155E5DA8-2873-5FE9-B915-A30835441E5A}"/>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9A4213-7ADD-43F4-72B1-3B247499D4C6}"/>
              </a:ext>
            </a:extLst>
          </p:cNvPr>
          <p:cNvSpPr>
            <a:spLocks noGrp="1"/>
          </p:cNvSpPr>
          <p:nvPr>
            <p:ph idx="1"/>
          </p:nvPr>
        </p:nvSpPr>
        <p:spPr/>
        <p:txBody>
          <a:bodyPr>
            <a:normAutofit lnSpcReduction="10000"/>
          </a:bodyPr>
          <a:lstStyle/>
          <a:p>
            <a:r>
              <a:rPr lang="en-AU" dirty="0"/>
              <a:t>Access control lists (ACLs) are used in most file and database systems to implement access control policies. </a:t>
            </a:r>
          </a:p>
          <a:p>
            <a:r>
              <a:rPr lang="en-AU" dirty="0"/>
              <a:t>Access control lists are tables that link users with resources and specify what those users are permitted to do. </a:t>
            </a:r>
          </a:p>
          <a:p>
            <a:pPr lvl="1"/>
            <a:r>
              <a:rPr lang="en-AU" dirty="0"/>
              <a:t>For example, for this book I would like to be able to set up an access control list to a book file that allows reviewers to read that file and annotate it with comments. However, they are not allowed to edit the text or to delete the file.</a:t>
            </a:r>
          </a:p>
          <a:p>
            <a:r>
              <a:rPr lang="en-AU" dirty="0"/>
              <a:t>If access control lists are based on individual permissions, then these can become very large. However, you can dramatically cut their size by allocating users to groups and then assigning permissions to the group</a:t>
            </a:r>
          </a:p>
        </p:txBody>
      </p:sp>
      <p:sp>
        <p:nvSpPr>
          <p:cNvPr id="149" name="Access control lists (ACLs) are used in most file and database systems to implement access control policies.…"/>
          <p:cNvSpPr txBox="1">
            <a:spLocks noGrp="1"/>
          </p:cNvSpPr>
          <p:nvPr>
            <p:ph type="body" sz="quarter" idx="13"/>
          </p:nvPr>
        </p:nvSpPr>
        <p:spPr>
          <a:prstGeom prst="rect">
            <a:avLst/>
          </a:prstGeom>
        </p:spPr>
        <p:txBody>
          <a:bodyPr>
            <a:normAutofit/>
          </a:bodyPr>
          <a:lstStyle/>
          <a:p>
            <a:r>
              <a:rPr lang="en-AU" dirty="0"/>
              <a:t>Access control lists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292FB09D-803C-20F6-DDE0-D9C5CA81961E}"/>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54AB93A7-50B1-06BF-FDC9-F66A47D524FB}"/>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1EED1A-5479-BE94-8EA5-875D7EEB222E}"/>
              </a:ext>
            </a:extLst>
          </p:cNvPr>
          <p:cNvSpPr>
            <a:spLocks noGrp="1"/>
          </p:cNvSpPr>
          <p:nvPr>
            <p:ph type="body" sz="quarter" idx="13"/>
          </p:nvPr>
        </p:nvSpPr>
        <p:spPr/>
        <p:txBody>
          <a:bodyPr/>
          <a:lstStyle/>
          <a:p>
            <a:r>
              <a:rPr lang="en-AU" dirty="0"/>
              <a:t>Access control lists</a:t>
            </a:r>
          </a:p>
        </p:txBody>
      </p:sp>
      <p:pic>
        <p:nvPicPr>
          <p:cNvPr id="5" name="Picture 4">
            <a:extLst>
              <a:ext uri="{FF2B5EF4-FFF2-40B4-BE49-F238E27FC236}">
                <a16:creationId xmlns:a16="http://schemas.microsoft.com/office/drawing/2014/main" id="{B7EA33DF-97CA-AF4C-8532-91A27A9803CE}"/>
              </a:ext>
            </a:extLst>
          </p:cNvPr>
          <p:cNvPicPr>
            <a:picLocks noChangeAspect="1"/>
          </p:cNvPicPr>
          <p:nvPr/>
        </p:nvPicPr>
        <p:blipFill rotWithShape="1">
          <a:blip r:embed="rId2">
            <a:extLst>
              <a:ext uri="{28A0092B-C50C-407E-A947-70E740481C1C}">
                <a14:useLocalDpi xmlns:a14="http://schemas.microsoft.com/office/drawing/2010/main" val="0"/>
              </a:ext>
            </a:extLst>
          </a:blip>
          <a:srcRect l="5172" t="11385" r="5634" b="34526"/>
          <a:stretch/>
        </p:blipFill>
        <p:spPr>
          <a:xfrm>
            <a:off x="1550534" y="36719"/>
            <a:ext cx="6157971" cy="5070063"/>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827F541F-D712-4E3A-034F-0DAA8FFEB5CA}"/>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76D6F698-F7CB-4C09-9DAB-8BB846F7CD00}"/>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CC0CFD-056A-B0EC-DB07-2E09EBF84CB5}"/>
              </a:ext>
            </a:extLst>
          </p:cNvPr>
          <p:cNvSpPr>
            <a:spLocks noGrp="1"/>
          </p:cNvSpPr>
          <p:nvPr>
            <p:ph type="body" sz="quarter" idx="13"/>
          </p:nvPr>
        </p:nvSpPr>
        <p:spPr/>
        <p:txBody>
          <a:bodyPr>
            <a:normAutofit lnSpcReduction="10000"/>
          </a:bodyPr>
          <a:lstStyle/>
          <a:p>
            <a:r>
              <a:rPr lang="en-AU" dirty="0"/>
              <a:t>Access to services provided by software components</a:t>
            </a:r>
          </a:p>
        </p:txBody>
      </p:sp>
      <p:pic>
        <p:nvPicPr>
          <p:cNvPr id="5" name="Picture 4">
            <a:extLst>
              <a:ext uri="{FF2B5EF4-FFF2-40B4-BE49-F238E27FC236}">
                <a16:creationId xmlns:a16="http://schemas.microsoft.com/office/drawing/2014/main" id="{AD9E6A65-A848-8444-A407-25A4BC41BAD2}"/>
              </a:ext>
            </a:extLst>
          </p:cNvPr>
          <p:cNvPicPr>
            <a:picLocks noChangeAspect="1"/>
          </p:cNvPicPr>
          <p:nvPr/>
        </p:nvPicPr>
        <p:blipFill rotWithShape="1">
          <a:blip r:embed="rId2">
            <a:extLst>
              <a:ext uri="{28A0092B-C50C-407E-A947-70E740481C1C}">
                <a14:useLocalDpi xmlns:a14="http://schemas.microsoft.com/office/drawing/2010/main" val="0"/>
              </a:ext>
            </a:extLst>
          </a:blip>
          <a:srcRect l="10754" t="11514" r="15889" b="58394"/>
          <a:stretch/>
        </p:blipFill>
        <p:spPr>
          <a:xfrm>
            <a:off x="1395960" y="853738"/>
            <a:ext cx="6695509" cy="3728993"/>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9F1B25C9-86B3-AF0A-D345-C7A82DC1ECB4}"/>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3308FC59-255E-BCBD-5C9C-55BE85B9F31D}"/>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71CA73-917A-C2F2-D8B8-026D2186B8B2}"/>
              </a:ext>
            </a:extLst>
          </p:cNvPr>
          <p:cNvSpPr>
            <a:spLocks noGrp="1"/>
          </p:cNvSpPr>
          <p:nvPr>
            <p:ph idx="1"/>
          </p:nvPr>
        </p:nvSpPr>
        <p:spPr>
          <a:xfrm>
            <a:off x="324000" y="881149"/>
            <a:ext cx="8124675" cy="3777361"/>
          </a:xfrm>
        </p:spPr>
        <p:txBody>
          <a:bodyPr>
            <a:normAutofit fontScale="92500" lnSpcReduction="10000"/>
          </a:bodyPr>
          <a:lstStyle/>
          <a:p>
            <a:r>
              <a:rPr lang="en-AU" dirty="0"/>
              <a:t>Encryption is the process of making a document unreadable by applying an algorithmic transformation to it. </a:t>
            </a:r>
          </a:p>
          <a:p>
            <a:r>
              <a:rPr lang="en-AU" dirty="0"/>
              <a:t>A secret key is used by the encryption algorithm as the basis of this transformation. You can decode the encrypted text by applying the reverse transformation. </a:t>
            </a:r>
          </a:p>
          <a:p>
            <a:r>
              <a:rPr lang="en-AU" dirty="0"/>
              <a:t>Modern encryption techniques are such that you can encrypt data so that it is practically uncrackable using currently available technology. </a:t>
            </a:r>
          </a:p>
          <a:p>
            <a:r>
              <a:rPr lang="en-AU" dirty="0"/>
              <a:t>However, history has demonstrated that apparently strong encryption may be </a:t>
            </a:r>
            <a:r>
              <a:rPr lang="en-AU" dirty="0" err="1"/>
              <a:t>crackable</a:t>
            </a:r>
            <a:r>
              <a:rPr lang="en-AU" dirty="0"/>
              <a:t> when new technology becomes available.</a:t>
            </a:r>
          </a:p>
          <a:p>
            <a:r>
              <a:rPr lang="en-AU" dirty="0"/>
              <a:t>If commercial quantum systems become available, we will have to use a completely different approach to encryption on the Internet.</a:t>
            </a:r>
          </a:p>
        </p:txBody>
      </p:sp>
      <p:sp>
        <p:nvSpPr>
          <p:cNvPr id="157" name="Encryption is the process of making a document unreadable by applying an algorithmic transformation to it.…"/>
          <p:cNvSpPr txBox="1">
            <a:spLocks noGrp="1"/>
          </p:cNvSpPr>
          <p:nvPr>
            <p:ph type="body" sz="quarter" idx="13"/>
          </p:nvPr>
        </p:nvSpPr>
        <p:spPr>
          <a:prstGeom prst="rect">
            <a:avLst/>
          </a:prstGeom>
        </p:spPr>
        <p:txBody>
          <a:bodyPr>
            <a:normAutofit/>
          </a:bodyPr>
          <a:lstStyle/>
          <a:p>
            <a:r>
              <a:rPr lang="en-AU" dirty="0"/>
              <a:t>Encryption</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FBB615B2-34D3-01D3-276B-CCA9AF92936A}"/>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E5E73009-FEA7-FDFD-053F-AC9F86C56652}"/>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1A6A6E-8059-375D-C289-9BA5EC0F2926}"/>
              </a:ext>
            </a:extLst>
          </p:cNvPr>
          <p:cNvSpPr>
            <a:spLocks noGrp="1"/>
          </p:cNvSpPr>
          <p:nvPr>
            <p:ph type="body" sz="quarter" idx="13"/>
          </p:nvPr>
        </p:nvSpPr>
        <p:spPr/>
        <p:txBody>
          <a:bodyPr/>
          <a:lstStyle/>
          <a:p>
            <a:r>
              <a:rPr lang="en-AU" dirty="0"/>
              <a:t>Encryption and decryption</a:t>
            </a:r>
          </a:p>
        </p:txBody>
      </p:sp>
      <p:pic>
        <p:nvPicPr>
          <p:cNvPr id="5" name="Picture 4">
            <a:extLst>
              <a:ext uri="{FF2B5EF4-FFF2-40B4-BE49-F238E27FC236}">
                <a16:creationId xmlns:a16="http://schemas.microsoft.com/office/drawing/2014/main" id="{C1F8DF6C-6C17-A04C-82E8-ED56995A49BF}"/>
              </a:ext>
            </a:extLst>
          </p:cNvPr>
          <p:cNvPicPr>
            <a:picLocks noChangeAspect="1"/>
          </p:cNvPicPr>
          <p:nvPr/>
        </p:nvPicPr>
        <p:blipFill rotWithShape="1">
          <a:blip r:embed="rId2">
            <a:extLst>
              <a:ext uri="{28A0092B-C50C-407E-A947-70E740481C1C}">
                <a14:useLocalDpi xmlns:a14="http://schemas.microsoft.com/office/drawing/2010/main" val="0"/>
              </a:ext>
            </a:extLst>
          </a:blip>
          <a:srcRect t="10510" b="64745"/>
          <a:stretch/>
        </p:blipFill>
        <p:spPr>
          <a:xfrm>
            <a:off x="1083375" y="1085836"/>
            <a:ext cx="6917625" cy="2324061"/>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214F936A-35C2-4132-6746-D32CE7D37AE1}"/>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88898121-95E6-D7FE-2282-4EBDECC9D281}"/>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7EE0BE-CAAC-0365-9F89-25F0E80554A7}"/>
              </a:ext>
            </a:extLst>
          </p:cNvPr>
          <p:cNvSpPr>
            <a:spLocks noGrp="1"/>
          </p:cNvSpPr>
          <p:nvPr>
            <p:ph idx="1"/>
          </p:nvPr>
        </p:nvSpPr>
        <p:spPr>
          <a:xfrm>
            <a:off x="324000" y="881149"/>
            <a:ext cx="7953225" cy="3777361"/>
          </a:xfrm>
        </p:spPr>
        <p:txBody>
          <a:bodyPr>
            <a:normAutofit fontScale="92500" lnSpcReduction="10000"/>
          </a:bodyPr>
          <a:lstStyle/>
          <a:p>
            <a:r>
              <a:rPr lang="en-AU" dirty="0"/>
              <a:t>In a symmetric encryption scheme, the same encryption key is used for encoding and decoding the information that is to be kept secret. </a:t>
            </a:r>
          </a:p>
          <a:p>
            <a:r>
              <a:rPr lang="en-AU" dirty="0"/>
              <a:t>If Alice and Bob wish to exchange a secret message, both must have a copy of the encryption key. Alice encrypts the message with this key. When Bob receives the message, he decodes it using the same key to read its contents.</a:t>
            </a:r>
          </a:p>
          <a:p>
            <a:r>
              <a:rPr lang="en-AU" dirty="0"/>
              <a:t>The fundamental problem with a symmetric encryption scheme is securely sharing the encryption key. </a:t>
            </a:r>
          </a:p>
          <a:p>
            <a:r>
              <a:rPr lang="en-AU" dirty="0"/>
              <a:t>If Alice simply sends the key to Bob, an attacker may intercept the message and gain access to the key. The attacker can then decode all future secret communications.</a:t>
            </a:r>
          </a:p>
        </p:txBody>
      </p:sp>
      <p:sp>
        <p:nvSpPr>
          <p:cNvPr id="165" name="In a symmetric encryption scheme, the same encryption key is used for encoding and decoding the information that is to be kept secret.…"/>
          <p:cNvSpPr txBox="1">
            <a:spLocks noGrp="1"/>
          </p:cNvSpPr>
          <p:nvPr>
            <p:ph type="body" sz="quarter" idx="13"/>
          </p:nvPr>
        </p:nvSpPr>
        <p:spPr>
          <a:prstGeom prst="rect">
            <a:avLst/>
          </a:prstGeom>
        </p:spPr>
        <p:txBody>
          <a:bodyPr>
            <a:normAutofit/>
          </a:bodyPr>
          <a:lstStyle/>
          <a:p>
            <a:r>
              <a:rPr lang="en-AU" dirty="0"/>
              <a:t>Symmetric encryption</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C18817BA-AF5A-7A10-0558-B3A44FF403EE}"/>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3F1259D9-EBC9-593B-DA25-A366DE807633}"/>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9A458A-F41A-C774-6E0C-4C16EA1C66B8}"/>
              </a:ext>
            </a:extLst>
          </p:cNvPr>
          <p:cNvSpPr>
            <a:spLocks noGrp="1"/>
          </p:cNvSpPr>
          <p:nvPr>
            <p:ph type="body" sz="quarter" idx="13"/>
          </p:nvPr>
        </p:nvSpPr>
        <p:spPr/>
        <p:txBody>
          <a:bodyPr/>
          <a:lstStyle/>
          <a:p>
            <a:r>
              <a:rPr lang="en-AU" dirty="0"/>
              <a:t>Symmetric encryption</a:t>
            </a:r>
          </a:p>
        </p:txBody>
      </p:sp>
      <p:pic>
        <p:nvPicPr>
          <p:cNvPr id="5" name="Picture 4">
            <a:extLst>
              <a:ext uri="{FF2B5EF4-FFF2-40B4-BE49-F238E27FC236}">
                <a16:creationId xmlns:a16="http://schemas.microsoft.com/office/drawing/2014/main" id="{8C8459AB-9472-8642-B9D7-8F7327FB5525}"/>
              </a:ext>
            </a:extLst>
          </p:cNvPr>
          <p:cNvPicPr>
            <a:picLocks noChangeAspect="1"/>
          </p:cNvPicPr>
          <p:nvPr/>
        </p:nvPicPr>
        <p:blipFill rotWithShape="1">
          <a:blip r:embed="rId2">
            <a:extLst>
              <a:ext uri="{28A0092B-C50C-407E-A947-70E740481C1C}">
                <a14:useLocalDpi xmlns:a14="http://schemas.microsoft.com/office/drawing/2010/main" val="0"/>
              </a:ext>
            </a:extLst>
          </a:blip>
          <a:srcRect l="5469" t="8088" r="19607" b="58188"/>
          <a:stretch/>
        </p:blipFill>
        <p:spPr>
          <a:xfrm>
            <a:off x="1574150" y="737798"/>
            <a:ext cx="5705630" cy="3667906"/>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F92286FB-2643-4A88-8385-F07EFF001475}"/>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E87849A9-9EC4-EEE0-1348-FEAE0C884B7E}"/>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DA8335-A4E2-5650-ED1C-9FDEAC7E77BD}"/>
              </a:ext>
            </a:extLst>
          </p:cNvPr>
          <p:cNvSpPr>
            <a:spLocks noGrp="1"/>
          </p:cNvSpPr>
          <p:nvPr>
            <p:ph idx="1"/>
          </p:nvPr>
        </p:nvSpPr>
        <p:spPr>
          <a:xfrm>
            <a:off x="324000" y="881149"/>
            <a:ext cx="8200875" cy="3777361"/>
          </a:xfrm>
        </p:spPr>
        <p:txBody>
          <a:bodyPr>
            <a:normAutofit fontScale="92500"/>
          </a:bodyPr>
          <a:lstStyle/>
          <a:p>
            <a:r>
              <a:rPr lang="en-AU" dirty="0"/>
              <a:t>Asymmetric encryption, does not require secret keys to be shared. </a:t>
            </a:r>
          </a:p>
          <a:p>
            <a:r>
              <a:rPr lang="en-AU" dirty="0"/>
              <a:t>An asymmetric encryption scheme uses different keys for encrypting and decrypting messages. </a:t>
            </a:r>
          </a:p>
          <a:p>
            <a:r>
              <a:rPr lang="en-AU" dirty="0"/>
              <a:t>Each user has a public and a private key. Messages may be encrypted using either key but can only be decrypted using the other key.</a:t>
            </a:r>
          </a:p>
          <a:p>
            <a:r>
              <a:rPr lang="en-AU" dirty="0"/>
              <a:t>Public keys may be published and shared by the key owner. Anyone can access and use a published public key. </a:t>
            </a:r>
          </a:p>
          <a:p>
            <a:r>
              <a:rPr lang="en-AU" dirty="0"/>
              <a:t>However, messages can only be decrypted by the user’s private key so is only readable by the intended recipient</a:t>
            </a:r>
          </a:p>
        </p:txBody>
      </p:sp>
      <p:sp>
        <p:nvSpPr>
          <p:cNvPr id="173" name="Asymmetric encryption, does not require secret keys to be shared.…"/>
          <p:cNvSpPr txBox="1">
            <a:spLocks noGrp="1"/>
          </p:cNvSpPr>
          <p:nvPr>
            <p:ph type="body" sz="quarter" idx="13"/>
          </p:nvPr>
        </p:nvSpPr>
        <p:spPr>
          <a:prstGeom prst="rect">
            <a:avLst/>
          </a:prstGeom>
        </p:spPr>
        <p:txBody>
          <a:bodyPr>
            <a:normAutofit/>
          </a:bodyPr>
          <a:lstStyle/>
          <a:p>
            <a:r>
              <a:rPr lang="en-AU" dirty="0"/>
              <a:t>Asymmetric encryption</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94A9E753-68A5-EF83-EFFA-9D5A1F4E2FEC}"/>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ACCAE23F-48F1-ABD7-503D-0FA14B2A5790}"/>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4020E4-ED19-DE45-E8FE-2C8B43CB31B9}"/>
              </a:ext>
            </a:extLst>
          </p:cNvPr>
          <p:cNvSpPr>
            <a:spLocks noGrp="1"/>
          </p:cNvSpPr>
          <p:nvPr>
            <p:ph type="body" sz="quarter" idx="13"/>
          </p:nvPr>
        </p:nvSpPr>
        <p:spPr/>
        <p:txBody>
          <a:bodyPr/>
          <a:lstStyle/>
          <a:p>
            <a:r>
              <a:rPr lang="en-AU" dirty="0"/>
              <a:t>Asymmetric encryption</a:t>
            </a:r>
          </a:p>
        </p:txBody>
      </p:sp>
      <p:pic>
        <p:nvPicPr>
          <p:cNvPr id="5" name="Picture 4">
            <a:extLst>
              <a:ext uri="{FF2B5EF4-FFF2-40B4-BE49-F238E27FC236}">
                <a16:creationId xmlns:a16="http://schemas.microsoft.com/office/drawing/2014/main" id="{2A7B257F-213A-954B-A4E8-92A43461E380}"/>
              </a:ext>
            </a:extLst>
          </p:cNvPr>
          <p:cNvPicPr>
            <a:picLocks noChangeAspect="1"/>
          </p:cNvPicPr>
          <p:nvPr/>
        </p:nvPicPr>
        <p:blipFill rotWithShape="1">
          <a:blip r:embed="rId2">
            <a:extLst>
              <a:ext uri="{28A0092B-C50C-407E-A947-70E740481C1C}">
                <a14:useLocalDpi xmlns:a14="http://schemas.microsoft.com/office/drawing/2010/main" val="0"/>
              </a:ext>
            </a:extLst>
          </a:blip>
          <a:srcRect l="5469" t="11419" r="20797" b="54441"/>
          <a:stretch/>
        </p:blipFill>
        <p:spPr>
          <a:xfrm>
            <a:off x="1645295" y="770882"/>
            <a:ext cx="5446524" cy="3601736"/>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8E0A6F53-7FEA-8E83-2A0D-5CBAB16C26A4}"/>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5EB2997E-F11B-6361-B9F5-DD4EAEBF5327}"/>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F6781D-B99F-B99C-C88A-D8578B62F8F8}"/>
              </a:ext>
            </a:extLst>
          </p:cNvPr>
          <p:cNvSpPr>
            <a:spLocks noGrp="1"/>
          </p:cNvSpPr>
          <p:nvPr>
            <p:ph idx="1"/>
          </p:nvPr>
        </p:nvSpPr>
        <p:spPr>
          <a:xfrm>
            <a:off x="324000" y="881149"/>
            <a:ext cx="7805069" cy="3777361"/>
          </a:xfrm>
        </p:spPr>
        <p:txBody>
          <a:bodyPr>
            <a:normAutofit fontScale="92500" lnSpcReduction="10000"/>
          </a:bodyPr>
          <a:lstStyle/>
          <a:p>
            <a:r>
              <a:rPr lang="en-AU" dirty="0"/>
              <a:t>Asymmetric encryption can also be used to authenticate the sender of a message by encrypting it with a private key and decrypting it with the corresponding public key. </a:t>
            </a:r>
          </a:p>
          <a:p>
            <a:r>
              <a:rPr lang="en-AU" dirty="0"/>
              <a:t>Say Alice wants to send a message to Bob and she has a copy of his public key. </a:t>
            </a:r>
          </a:p>
          <a:p>
            <a:r>
              <a:rPr lang="en-AU" dirty="0"/>
              <a:t>However, she is not sure whether or not the public key that she has for Bob is correct and she is concerned that the message may be sent to the wrong person.</a:t>
            </a:r>
          </a:p>
          <a:p>
            <a:r>
              <a:rPr lang="en-AU" dirty="0"/>
              <a:t> Private/public key encryption can be used to verify Bob’s identity. </a:t>
            </a:r>
          </a:p>
          <a:p>
            <a:pPr lvl="1"/>
            <a:r>
              <a:rPr lang="en-AU" dirty="0"/>
              <a:t>Bob uses his private key to encrypt a message and sends this to Alice. If it can be decrypted using Bob’s public key, then Alice has the correct key.</a:t>
            </a:r>
          </a:p>
        </p:txBody>
      </p:sp>
      <p:sp>
        <p:nvSpPr>
          <p:cNvPr id="181" name="Asymmetric encryption can also be used to authenticate the sender of a message by encrypting it with a private key and decrypting it with the corresponding public key.…"/>
          <p:cNvSpPr txBox="1">
            <a:spLocks noGrp="1"/>
          </p:cNvSpPr>
          <p:nvPr>
            <p:ph type="body" sz="quarter" idx="13"/>
          </p:nvPr>
        </p:nvSpPr>
        <p:spPr>
          <a:prstGeom prst="rect">
            <a:avLst/>
          </a:prstGeom>
        </p:spPr>
        <p:txBody>
          <a:bodyPr>
            <a:normAutofit/>
          </a:bodyPr>
          <a:lstStyle/>
          <a:p>
            <a:r>
              <a:rPr lang="en-AU" dirty="0"/>
              <a:t>Encryption and authentication</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16693B53-CF01-64B6-E01C-59E0D549F098}"/>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6AC9AA8B-99D3-B6E4-D75B-CA6B80830A91}"/>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359E6-13BF-953D-7EFC-7BCC680326B5}"/>
              </a:ext>
            </a:extLst>
          </p:cNvPr>
          <p:cNvSpPr>
            <a:spLocks noGrp="1"/>
          </p:cNvSpPr>
          <p:nvPr>
            <p:ph type="body" sz="quarter" idx="13"/>
          </p:nvPr>
        </p:nvSpPr>
        <p:spPr/>
        <p:txBody>
          <a:bodyPr/>
          <a:lstStyle/>
          <a:p>
            <a:r>
              <a:rPr lang="en-AU" dirty="0"/>
              <a:t>Encryption for authentication</a:t>
            </a:r>
          </a:p>
        </p:txBody>
      </p:sp>
      <p:pic>
        <p:nvPicPr>
          <p:cNvPr id="5" name="Picture 4">
            <a:extLst>
              <a:ext uri="{FF2B5EF4-FFF2-40B4-BE49-F238E27FC236}">
                <a16:creationId xmlns:a16="http://schemas.microsoft.com/office/drawing/2014/main" id="{2BA670BF-89F4-AE46-B4BD-042B996B859A}"/>
              </a:ext>
            </a:extLst>
          </p:cNvPr>
          <p:cNvPicPr>
            <a:picLocks noChangeAspect="1"/>
          </p:cNvPicPr>
          <p:nvPr/>
        </p:nvPicPr>
        <p:blipFill rotWithShape="1">
          <a:blip r:embed="rId2">
            <a:extLst>
              <a:ext uri="{28A0092B-C50C-407E-A947-70E740481C1C}">
                <a14:useLocalDpi xmlns:a14="http://schemas.microsoft.com/office/drawing/2010/main" val="0"/>
              </a:ext>
            </a:extLst>
          </a:blip>
          <a:srcRect l="6957" t="11211" r="20202" b="54025"/>
          <a:stretch/>
        </p:blipFill>
        <p:spPr>
          <a:xfrm>
            <a:off x="1767492" y="806308"/>
            <a:ext cx="5549289" cy="3782576"/>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90E1F516-050F-17BB-91F1-C2149C821328}"/>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86694BAA-2AC4-48B0-7C4F-44B222F775A1}"/>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692AD6-B6B9-D32E-81A6-44F8B734A479}"/>
              </a:ext>
            </a:extLst>
          </p:cNvPr>
          <p:cNvSpPr>
            <a:spLocks noGrp="1"/>
          </p:cNvSpPr>
          <p:nvPr>
            <p:ph idx="1"/>
          </p:nvPr>
        </p:nvSpPr>
        <p:spPr>
          <a:xfrm>
            <a:off x="324000" y="881149"/>
            <a:ext cx="7981800" cy="3777361"/>
          </a:xfrm>
        </p:spPr>
        <p:txBody>
          <a:bodyPr>
            <a:normAutofit fontScale="55000" lnSpcReduction="20000"/>
          </a:bodyPr>
          <a:lstStyle/>
          <a:p>
            <a:pPr marL="125648" indent="-125648" defTabSz="298821">
              <a:spcBef>
                <a:spcPts val="1529"/>
              </a:spcBef>
              <a:defRPr sz="2716"/>
            </a:pPr>
            <a:r>
              <a:rPr lang="en-AU" dirty="0"/>
              <a:t>The https protocol is a standard protocol for securely exchanging texts on the web. It is the standard http protocol plus an encryption layer called TLS (Transport Layer Security). This encryption layer is used for 2 things:</a:t>
            </a:r>
          </a:p>
          <a:p>
            <a:pPr marL="467720" lvl="1" indent="-233861" defTabSz="298821">
              <a:spcBef>
                <a:spcPts val="1529"/>
              </a:spcBef>
              <a:defRPr sz="2328"/>
            </a:pPr>
            <a:r>
              <a:rPr lang="en-AU" dirty="0"/>
              <a:t> to verify the identity of the web server;</a:t>
            </a:r>
          </a:p>
          <a:p>
            <a:pPr marL="467720" lvl="1" indent="-233861" defTabSz="298821">
              <a:spcBef>
                <a:spcPts val="1529"/>
              </a:spcBef>
              <a:defRPr sz="2328"/>
            </a:pPr>
            <a:r>
              <a:rPr lang="en-AU" dirty="0"/>
              <a:t>to encrypt communications so that they cannot be read by an attacker who intercepts the messages between the client and the server</a:t>
            </a:r>
          </a:p>
          <a:p>
            <a:pPr marL="125648" indent="-125648" defTabSz="298821">
              <a:spcBef>
                <a:spcPts val="1529"/>
              </a:spcBef>
              <a:defRPr sz="2716"/>
            </a:pPr>
            <a:r>
              <a:rPr lang="en-AU" dirty="0"/>
              <a:t>TLS encryption depends on a digital certificate that is sent from the web server to the client. </a:t>
            </a:r>
          </a:p>
          <a:p>
            <a:pPr marL="467720" lvl="1" indent="-233861" defTabSz="298821">
              <a:spcBef>
                <a:spcPts val="1529"/>
              </a:spcBef>
              <a:defRPr sz="2328"/>
            </a:pPr>
            <a:r>
              <a:rPr lang="en-AU" dirty="0"/>
              <a:t>Digital certificates are issued by a certificate authority (CA), which is a trusted identity verification service. </a:t>
            </a:r>
          </a:p>
          <a:p>
            <a:pPr marL="467720" lvl="1" indent="-233861" defTabSz="298821">
              <a:spcBef>
                <a:spcPts val="1529"/>
              </a:spcBef>
              <a:defRPr sz="2328"/>
            </a:pPr>
            <a:r>
              <a:rPr lang="en-AU" dirty="0"/>
              <a:t>The CA encrypts the information in the certificate using their private key to create a unique signature. This signature is included in the certificate along with the public key of the CA. To check that the certificate is valid, you can decrypt the signature using the CA’s public key.</a:t>
            </a:r>
          </a:p>
        </p:txBody>
      </p:sp>
      <p:pic>
        <p:nvPicPr>
          <p:cNvPr id="4" name="Picture 3" descr="A picture containing text, stationary, colorful&#10;&#10;Description automatically generated">
            <a:extLst>
              <a:ext uri="{FF2B5EF4-FFF2-40B4-BE49-F238E27FC236}">
                <a16:creationId xmlns:a16="http://schemas.microsoft.com/office/drawing/2014/main" id="{B751D37E-AB5B-9C25-E5F4-E80BB8D3BFC5}"/>
              </a:ext>
            </a:extLst>
          </p:cNvPr>
          <p:cNvPicPr>
            <a:picLocks noChangeAspect="1"/>
          </p:cNvPicPr>
          <p:nvPr/>
        </p:nvPicPr>
        <p:blipFill>
          <a:blip r:embed="rId2"/>
          <a:stretch>
            <a:fillRect/>
          </a:stretch>
        </p:blipFill>
        <p:spPr>
          <a:xfrm>
            <a:off x="8129069" y="0"/>
            <a:ext cx="1014931" cy="1126446"/>
          </a:xfrm>
          <a:prstGeom prst="rect">
            <a:avLst/>
          </a:prstGeom>
        </p:spPr>
      </p:pic>
      <p:sp>
        <p:nvSpPr>
          <p:cNvPr id="6" name="Text Placeholder 5">
            <a:extLst>
              <a:ext uri="{FF2B5EF4-FFF2-40B4-BE49-F238E27FC236}">
                <a16:creationId xmlns:a16="http://schemas.microsoft.com/office/drawing/2014/main" id="{CC853749-7028-B333-6442-348CAC04CD18}"/>
              </a:ext>
            </a:extLst>
          </p:cNvPr>
          <p:cNvSpPr>
            <a:spLocks noGrp="1"/>
          </p:cNvSpPr>
          <p:nvPr>
            <p:ph type="body" sz="quarter" idx="13"/>
          </p:nvPr>
        </p:nvSpPr>
        <p:spPr/>
        <p:txBody>
          <a:bodyPr/>
          <a:lstStyle/>
          <a:p>
            <a:r>
              <a:rPr lang="en-AU" dirty="0"/>
              <a:t>TLS and digital certificates</a:t>
            </a:r>
          </a:p>
        </p:txBody>
      </p:sp>
      <p:sp>
        <p:nvSpPr>
          <p:cNvPr id="5" name="Footer Placeholder 4">
            <a:extLst>
              <a:ext uri="{FF2B5EF4-FFF2-40B4-BE49-F238E27FC236}">
                <a16:creationId xmlns:a16="http://schemas.microsoft.com/office/drawing/2014/main" id="{79B12330-8E68-10B4-1A53-CC5FFA0A2C1A}"/>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8744A2-9044-5E28-6839-2B84560A5940}"/>
              </a:ext>
            </a:extLst>
          </p:cNvPr>
          <p:cNvSpPr>
            <a:spLocks noGrp="1"/>
          </p:cNvSpPr>
          <p:nvPr>
            <p:ph idx="1"/>
          </p:nvPr>
        </p:nvSpPr>
        <p:spPr>
          <a:xfrm>
            <a:off x="324000" y="1008894"/>
            <a:ext cx="8460000" cy="3777361"/>
          </a:xfrm>
        </p:spPr>
        <p:txBody>
          <a:bodyPr>
            <a:normAutofit fontScale="70000" lnSpcReduction="20000"/>
          </a:bodyPr>
          <a:lstStyle/>
          <a:p>
            <a:pPr defTabSz="274176">
              <a:spcBef>
                <a:spcPts val="1371"/>
              </a:spcBef>
              <a:defRPr sz="2136"/>
            </a:pPr>
            <a:r>
              <a:rPr lang="en-AU" b="1" i="1" dirty="0"/>
              <a:t>Subject information</a:t>
            </a:r>
            <a:br>
              <a:rPr lang="en-AU" dirty="0"/>
            </a:br>
            <a:r>
              <a:rPr lang="en-AU" dirty="0"/>
              <a:t>Information about the company or individual whose web site is being visited. Applicants apply for a digital certificate from a certificate authority who checks that the applicant is a valid organization.</a:t>
            </a:r>
          </a:p>
          <a:p>
            <a:pPr defTabSz="274176">
              <a:spcBef>
                <a:spcPts val="1371"/>
              </a:spcBef>
              <a:defRPr sz="2136"/>
            </a:pPr>
            <a:r>
              <a:rPr lang="en-AU" b="1" i="1" dirty="0"/>
              <a:t>Certificate authority information</a:t>
            </a:r>
            <a:br>
              <a:rPr lang="en-AU" dirty="0"/>
            </a:br>
            <a:r>
              <a:rPr lang="en-AU" dirty="0"/>
              <a:t>Information about the certificate authority (CA) who has issued the certificate.  </a:t>
            </a:r>
          </a:p>
          <a:p>
            <a:pPr defTabSz="274176">
              <a:spcBef>
                <a:spcPts val="1371"/>
              </a:spcBef>
              <a:defRPr sz="2136"/>
            </a:pPr>
            <a:r>
              <a:rPr lang="en-AU" b="1" i="1" dirty="0"/>
              <a:t>Certificate information</a:t>
            </a:r>
            <a:br>
              <a:rPr lang="en-AU" dirty="0"/>
            </a:br>
            <a:r>
              <a:rPr lang="en-AU" dirty="0"/>
              <a:t>Information about the certificate itself, including a unique serial number and a validity period, defined by start and end dates. </a:t>
            </a:r>
          </a:p>
          <a:p>
            <a:pPr defTabSz="274176">
              <a:spcBef>
                <a:spcPts val="1371"/>
              </a:spcBef>
              <a:defRPr sz="2136"/>
            </a:pPr>
            <a:r>
              <a:rPr lang="en-AU" b="1" dirty="0"/>
              <a:t>Digital signature</a:t>
            </a:r>
            <a:br>
              <a:rPr lang="en-AU" dirty="0"/>
            </a:br>
            <a:r>
              <a:rPr lang="en-AU" dirty="0"/>
              <a:t>The combination of all of the above data uniquely identifies the digital certificate. The signature data is encrypted with the CA’s private key to confirm that the data is correct. The algorithm used to generate the digital signature is also specified.</a:t>
            </a:r>
          </a:p>
          <a:p>
            <a:pPr defTabSz="274176">
              <a:spcBef>
                <a:spcPts val="1371"/>
              </a:spcBef>
              <a:defRPr sz="2136"/>
            </a:pPr>
            <a:r>
              <a:rPr lang="en-AU" b="1" i="1" dirty="0"/>
              <a:t>Public key information</a:t>
            </a:r>
            <a:br>
              <a:rPr lang="en-AU" dirty="0"/>
            </a:br>
            <a:r>
              <a:rPr lang="en-AU" dirty="0"/>
              <a:t>The public key of the CA is included along with the key size and the encryption algorithm used. The public key may be used to decrypt the digital signature.</a:t>
            </a:r>
          </a:p>
        </p:txBody>
      </p:sp>
      <p:sp>
        <p:nvSpPr>
          <p:cNvPr id="5" name="Text Placeholder 4">
            <a:extLst>
              <a:ext uri="{FF2B5EF4-FFF2-40B4-BE49-F238E27FC236}">
                <a16:creationId xmlns:a16="http://schemas.microsoft.com/office/drawing/2014/main" id="{A5CA9560-E629-DE45-364D-0EE846919598}"/>
              </a:ext>
            </a:extLst>
          </p:cNvPr>
          <p:cNvSpPr>
            <a:spLocks noGrp="1"/>
          </p:cNvSpPr>
          <p:nvPr>
            <p:ph type="body" sz="quarter" idx="13"/>
          </p:nvPr>
        </p:nvSpPr>
        <p:spPr/>
        <p:txBody>
          <a:bodyPr/>
          <a:lstStyle/>
          <a:p>
            <a:r>
              <a:rPr lang="en-AU" dirty="0"/>
              <a:t>Digital certificates</a:t>
            </a:r>
          </a:p>
        </p:txBody>
      </p:sp>
      <p:pic>
        <p:nvPicPr>
          <p:cNvPr id="6" name="Picture 5" descr="A picture containing text, stationary, colorful&#10;&#10;Description automatically generated">
            <a:extLst>
              <a:ext uri="{FF2B5EF4-FFF2-40B4-BE49-F238E27FC236}">
                <a16:creationId xmlns:a16="http://schemas.microsoft.com/office/drawing/2014/main" id="{2881E50F-6191-BAFA-F5CE-81668F2CC73A}"/>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A52BF7E2-49E6-4C0A-9F73-6257250D98F6}"/>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F00ABB-860D-225C-B42A-5382BC4EBEB2}"/>
              </a:ext>
            </a:extLst>
          </p:cNvPr>
          <p:cNvSpPr>
            <a:spLocks noGrp="1"/>
          </p:cNvSpPr>
          <p:nvPr>
            <p:ph idx="1"/>
          </p:nvPr>
        </p:nvSpPr>
        <p:spPr>
          <a:xfrm>
            <a:off x="324000" y="881149"/>
            <a:ext cx="7860382" cy="3777361"/>
          </a:xfrm>
        </p:spPr>
        <p:txBody>
          <a:bodyPr>
            <a:normAutofit fontScale="92500" lnSpcReduction="20000"/>
          </a:bodyPr>
          <a:lstStyle/>
          <a:p>
            <a:r>
              <a:rPr lang="en-AU" dirty="0"/>
              <a:t>Architecture is important because the architecture of a system has a fundamental influence on the non-functional system properties (see the next slide). </a:t>
            </a:r>
          </a:p>
          <a:p>
            <a:r>
              <a:rPr lang="en-AU" dirty="0"/>
              <a:t>Architectural design involves understanding the issues that affect the architecture of your product and creating an architectural description that shows the critical components and their relationships.</a:t>
            </a:r>
          </a:p>
          <a:p>
            <a:r>
              <a:rPr lang="en-AU" dirty="0"/>
              <a:t>Minimizing complexity should be an important goal for architectural designers.</a:t>
            </a:r>
          </a:p>
          <a:p>
            <a:pPr lvl="1"/>
            <a:r>
              <a:rPr lang="en-AU" dirty="0"/>
              <a:t>The more complex a system, the more difficult and expensive it is to understand and change. </a:t>
            </a:r>
          </a:p>
          <a:p>
            <a:pPr lvl="1"/>
            <a:r>
              <a:rPr lang="en-AU" dirty="0"/>
              <a:t>Programmers are more likely to make mistakes and introduce bugs and security vulnerabilities when they are modifying or extending a complex system.</a:t>
            </a:r>
          </a:p>
        </p:txBody>
      </p:sp>
      <p:sp>
        <p:nvSpPr>
          <p:cNvPr id="82" name="Architecture is important because the architecture of a system has a fundamental influence on the non-functional system properties, shown in Table 4.2.…"/>
          <p:cNvSpPr txBox="1">
            <a:spLocks noGrp="1"/>
          </p:cNvSpPr>
          <p:nvPr>
            <p:ph type="body" sz="quarter" idx="13"/>
          </p:nvPr>
        </p:nvSpPr>
        <p:spPr>
          <a:prstGeom prst="rect">
            <a:avLst/>
          </a:prstGeom>
        </p:spPr>
        <p:txBody>
          <a:bodyPr>
            <a:normAutofit/>
          </a:bodyPr>
          <a:lstStyle/>
          <a:p>
            <a:r>
              <a:rPr lang="en-AU" dirty="0"/>
              <a:t>Why is architecture important?</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30619903-E961-144D-8C82-C6925D849A6F}"/>
              </a:ext>
            </a:extLst>
          </p:cNvPr>
          <p:cNvPicPr>
            <a:picLocks noChangeAspect="1"/>
          </p:cNvPicPr>
          <p:nvPr/>
        </p:nvPicPr>
        <p:blipFill>
          <a:blip r:embed="rId3"/>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67DEA4F6-A282-B998-76B1-C4FB801E2F69}"/>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69D680-6267-4CCF-3AB5-574DF9DFCC5C}"/>
              </a:ext>
            </a:extLst>
          </p:cNvPr>
          <p:cNvSpPr>
            <a:spLocks noGrp="1"/>
          </p:cNvSpPr>
          <p:nvPr>
            <p:ph type="body" sz="quarter" idx="13"/>
          </p:nvPr>
        </p:nvSpPr>
        <p:spPr>
          <a:xfrm>
            <a:off x="0" y="0"/>
            <a:ext cx="8783788" cy="2057400"/>
          </a:xfrm>
        </p:spPr>
        <p:txBody>
          <a:bodyPr>
            <a:normAutofit/>
          </a:bodyPr>
          <a:lstStyle/>
          <a:p>
            <a:r>
              <a:rPr lang="en-AU" dirty="0"/>
              <a:t>Using symmetric</a:t>
            </a:r>
          </a:p>
          <a:p>
            <a:r>
              <a:rPr lang="en-AU" dirty="0"/>
              <a:t>and asymmetric</a:t>
            </a:r>
          </a:p>
          <a:p>
            <a:r>
              <a:rPr lang="en-AU" dirty="0"/>
              <a:t>encryption in TLS </a:t>
            </a:r>
          </a:p>
        </p:txBody>
      </p:sp>
      <p:pic>
        <p:nvPicPr>
          <p:cNvPr id="5" name="Picture 4">
            <a:extLst>
              <a:ext uri="{FF2B5EF4-FFF2-40B4-BE49-F238E27FC236}">
                <a16:creationId xmlns:a16="http://schemas.microsoft.com/office/drawing/2014/main" id="{5FA99D8F-B3F4-AD41-BFDD-4B06CDC5B9EE}"/>
              </a:ext>
            </a:extLst>
          </p:cNvPr>
          <p:cNvPicPr>
            <a:picLocks noChangeAspect="1"/>
          </p:cNvPicPr>
          <p:nvPr/>
        </p:nvPicPr>
        <p:blipFill rotWithShape="1">
          <a:blip r:embed="rId2">
            <a:extLst>
              <a:ext uri="{28A0092B-C50C-407E-A947-70E740481C1C}">
                <a14:useLocalDpi xmlns:a14="http://schemas.microsoft.com/office/drawing/2010/main" val="0"/>
              </a:ext>
            </a:extLst>
          </a:blip>
          <a:srcRect t="17954" b="9999"/>
          <a:stretch/>
        </p:blipFill>
        <p:spPr>
          <a:xfrm>
            <a:off x="2033131" y="1"/>
            <a:ext cx="5267840" cy="5152769"/>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B0BF72D1-41BE-FBDB-F4B6-5BDCA1C1561D}"/>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64BAE700-5B5C-A101-76C7-7A0A77AB43DA}"/>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996F71-377D-9427-26F9-E67AE1D28350}"/>
              </a:ext>
            </a:extLst>
          </p:cNvPr>
          <p:cNvSpPr>
            <a:spLocks noGrp="1"/>
          </p:cNvSpPr>
          <p:nvPr>
            <p:ph idx="1"/>
          </p:nvPr>
        </p:nvSpPr>
        <p:spPr>
          <a:xfrm>
            <a:off x="324000" y="881149"/>
            <a:ext cx="8134200" cy="3777361"/>
          </a:xfrm>
        </p:spPr>
        <p:txBody>
          <a:bodyPr>
            <a:normAutofit fontScale="70000" lnSpcReduction="20000"/>
          </a:bodyPr>
          <a:lstStyle/>
          <a:p>
            <a:pPr marL="128239" indent="-128239" defTabSz="304983">
              <a:spcBef>
                <a:spcPts val="1529"/>
              </a:spcBef>
              <a:defRPr sz="2772"/>
            </a:pPr>
            <a:r>
              <a:rPr lang="en-AU" dirty="0"/>
              <a:t>The digital certificate that the server sends to the client includes the server’s public key. The server also generates a long random number, encrypts it using its private key and sends this to the client. </a:t>
            </a:r>
          </a:p>
          <a:p>
            <a:pPr marL="128239" indent="-128239" defTabSz="304983">
              <a:spcBef>
                <a:spcPts val="1529"/>
              </a:spcBef>
              <a:defRPr sz="2772"/>
            </a:pPr>
            <a:r>
              <a:rPr lang="en-AU" dirty="0"/>
              <a:t>The client can then decrypt this using the server’s public key and, in turn, generates its own long random number. It encrypts this number using the server’s public key and sends it to the server, which decrypts the message using its private key. Both client and server then have two long random numbers. </a:t>
            </a:r>
          </a:p>
          <a:p>
            <a:pPr marL="128239" indent="-128239" defTabSz="304983">
              <a:spcBef>
                <a:spcPts val="1529"/>
              </a:spcBef>
              <a:defRPr sz="2772"/>
            </a:pPr>
            <a:r>
              <a:rPr lang="en-AU" dirty="0"/>
              <a:t>The agreed encryption method includes a way of generating an encryption key from these numbers. The client and server independently compute the key that will be used to encrypt subsequent messages using a symmetric approach. </a:t>
            </a:r>
          </a:p>
          <a:p>
            <a:pPr marL="128239" indent="-128239" defTabSz="304983">
              <a:spcBef>
                <a:spcPts val="1529"/>
              </a:spcBef>
              <a:defRPr sz="2772"/>
            </a:pPr>
            <a:r>
              <a:rPr lang="en-AU" dirty="0"/>
              <a:t>All client-server traffic is encrypted and decrypted using that computed key. There is no need to exchange the key itself.</a:t>
            </a:r>
          </a:p>
        </p:txBody>
      </p:sp>
      <p:pic>
        <p:nvPicPr>
          <p:cNvPr id="4" name="Picture 3" descr="A picture containing text, stationary, colorful&#10;&#10;Description automatically generated">
            <a:extLst>
              <a:ext uri="{FF2B5EF4-FFF2-40B4-BE49-F238E27FC236}">
                <a16:creationId xmlns:a16="http://schemas.microsoft.com/office/drawing/2014/main" id="{F1FFDD5C-FC5A-838A-A4FC-423665E2BB36}"/>
              </a:ext>
            </a:extLst>
          </p:cNvPr>
          <p:cNvPicPr>
            <a:picLocks noChangeAspect="1"/>
          </p:cNvPicPr>
          <p:nvPr/>
        </p:nvPicPr>
        <p:blipFill>
          <a:blip r:embed="rId2"/>
          <a:stretch>
            <a:fillRect/>
          </a:stretch>
        </p:blipFill>
        <p:spPr>
          <a:xfrm>
            <a:off x="8129069" y="0"/>
            <a:ext cx="1014931" cy="1126446"/>
          </a:xfrm>
          <a:prstGeom prst="rect">
            <a:avLst/>
          </a:prstGeom>
        </p:spPr>
      </p:pic>
      <p:sp>
        <p:nvSpPr>
          <p:cNvPr id="6" name="Text Placeholder 5">
            <a:extLst>
              <a:ext uri="{FF2B5EF4-FFF2-40B4-BE49-F238E27FC236}">
                <a16:creationId xmlns:a16="http://schemas.microsoft.com/office/drawing/2014/main" id="{299ACF89-B97B-5B6D-DA77-149359A12352}"/>
              </a:ext>
            </a:extLst>
          </p:cNvPr>
          <p:cNvSpPr>
            <a:spLocks noGrp="1"/>
          </p:cNvSpPr>
          <p:nvPr>
            <p:ph type="body" sz="quarter" idx="13"/>
          </p:nvPr>
        </p:nvSpPr>
        <p:spPr/>
        <p:txBody>
          <a:bodyPr/>
          <a:lstStyle/>
          <a:p>
            <a:r>
              <a:rPr lang="en-AU" dirty="0"/>
              <a:t>TLS explained</a:t>
            </a:r>
          </a:p>
        </p:txBody>
      </p:sp>
      <p:sp>
        <p:nvSpPr>
          <p:cNvPr id="5" name="Footer Placeholder 4">
            <a:extLst>
              <a:ext uri="{FF2B5EF4-FFF2-40B4-BE49-F238E27FC236}">
                <a16:creationId xmlns:a16="http://schemas.microsoft.com/office/drawing/2014/main" id="{8B192232-BD6B-5B15-229F-AE07EA5F6CC9}"/>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1EEF28-4213-700E-4AC8-E9F3C658DCAE}"/>
              </a:ext>
            </a:extLst>
          </p:cNvPr>
          <p:cNvSpPr>
            <a:spLocks noGrp="1"/>
          </p:cNvSpPr>
          <p:nvPr>
            <p:ph idx="1"/>
          </p:nvPr>
        </p:nvSpPr>
        <p:spPr>
          <a:xfrm>
            <a:off x="324000" y="881149"/>
            <a:ext cx="8115150" cy="3777361"/>
          </a:xfrm>
        </p:spPr>
        <p:txBody>
          <a:bodyPr>
            <a:normAutofit fontScale="62500" lnSpcReduction="20000"/>
          </a:bodyPr>
          <a:lstStyle/>
          <a:p>
            <a:pPr marL="124353" indent="-124353" defTabSz="295740">
              <a:spcBef>
                <a:spcPts val="1477"/>
              </a:spcBef>
              <a:defRPr sz="2688"/>
            </a:pPr>
            <a:r>
              <a:rPr lang="en-AU" dirty="0"/>
              <a:t>As a product provider you inevitably store information about your users and, for cloud-based products, user data. </a:t>
            </a:r>
          </a:p>
          <a:p>
            <a:pPr marL="124353" indent="-124353" defTabSz="295740">
              <a:spcBef>
                <a:spcPts val="1477"/>
              </a:spcBef>
              <a:defRPr sz="2688"/>
            </a:pPr>
            <a:r>
              <a:rPr lang="en-AU" dirty="0"/>
              <a:t>Encryption can be used to reduce the damage that may occur from data theft. If information is encrypted, it is impossible, or very expensive, for thieves to access and use the unencrypted data.</a:t>
            </a:r>
          </a:p>
          <a:p>
            <a:pPr marL="462898" lvl="1" indent="-231449" defTabSz="295740">
              <a:spcBef>
                <a:spcPts val="1477"/>
              </a:spcBef>
              <a:defRPr sz="2304"/>
            </a:pPr>
            <a:r>
              <a:rPr lang="en-AU" dirty="0"/>
              <a:t>Data in transit.  </a:t>
            </a:r>
            <a:br>
              <a:rPr lang="en-AU" dirty="0"/>
            </a:br>
            <a:r>
              <a:rPr lang="en-AU" dirty="0"/>
              <a:t>When transferring the data over the Internet, you should always use the https rather than the http protocol to ensure encryption.</a:t>
            </a:r>
          </a:p>
          <a:p>
            <a:pPr marL="462898" lvl="1" indent="-231449" defTabSz="295740">
              <a:spcBef>
                <a:spcPts val="1477"/>
              </a:spcBef>
              <a:defRPr sz="2304"/>
            </a:pPr>
            <a:r>
              <a:rPr lang="en-AU" dirty="0"/>
              <a:t>Data at rest. </a:t>
            </a:r>
            <a:br>
              <a:rPr lang="en-AU" dirty="0"/>
            </a:br>
            <a:r>
              <a:rPr lang="en-AU" dirty="0"/>
              <a:t>If data is not being used, then the files where the data is stored should be encrypted so that theft of these files will not lead to disclosure of confidential information. </a:t>
            </a:r>
          </a:p>
          <a:p>
            <a:pPr marL="462898" lvl="1" indent="-231449" defTabSz="295740">
              <a:spcBef>
                <a:spcPts val="1477"/>
              </a:spcBef>
              <a:defRPr sz="2304"/>
            </a:pPr>
            <a:r>
              <a:rPr lang="en-AU" dirty="0"/>
              <a:t>Data in use</a:t>
            </a:r>
            <a:br>
              <a:rPr lang="en-AU" dirty="0"/>
            </a:br>
            <a:r>
              <a:rPr lang="en-AU" dirty="0"/>
              <a:t>The data is being actively processed. Encrypting and decrypting the data slows down the system response time. Implementing a general search mechanism with encrypted data is impossible.</a:t>
            </a:r>
          </a:p>
        </p:txBody>
      </p:sp>
      <p:sp>
        <p:nvSpPr>
          <p:cNvPr id="5" name="Text Placeholder 4">
            <a:extLst>
              <a:ext uri="{FF2B5EF4-FFF2-40B4-BE49-F238E27FC236}">
                <a16:creationId xmlns:a16="http://schemas.microsoft.com/office/drawing/2014/main" id="{43ABD081-F948-44F0-B69D-82C8472DCA82}"/>
              </a:ext>
            </a:extLst>
          </p:cNvPr>
          <p:cNvSpPr>
            <a:spLocks noGrp="1"/>
          </p:cNvSpPr>
          <p:nvPr>
            <p:ph type="body" sz="quarter" idx="13"/>
          </p:nvPr>
        </p:nvSpPr>
        <p:spPr/>
        <p:txBody>
          <a:bodyPr/>
          <a:lstStyle/>
          <a:p>
            <a:r>
              <a:rPr lang="en-AU" dirty="0"/>
              <a:t>Data encryption</a:t>
            </a:r>
          </a:p>
        </p:txBody>
      </p:sp>
      <p:pic>
        <p:nvPicPr>
          <p:cNvPr id="6" name="Picture 5" descr="A picture containing text, stationary, colorful&#10;&#10;Description automatically generated">
            <a:extLst>
              <a:ext uri="{FF2B5EF4-FFF2-40B4-BE49-F238E27FC236}">
                <a16:creationId xmlns:a16="http://schemas.microsoft.com/office/drawing/2014/main" id="{E2087620-D26C-2F2B-062A-6CAB4C80622D}"/>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6C520EF6-25EE-A13B-ED50-B4E8B541D0D9}"/>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DADB2E-D46C-6813-A6E0-471E3E7EC0C3}"/>
              </a:ext>
            </a:extLst>
          </p:cNvPr>
          <p:cNvSpPr>
            <a:spLocks noGrp="1"/>
          </p:cNvSpPr>
          <p:nvPr>
            <p:ph type="body" sz="quarter" idx="13"/>
          </p:nvPr>
        </p:nvSpPr>
        <p:spPr/>
        <p:txBody>
          <a:bodyPr/>
          <a:lstStyle/>
          <a:p>
            <a:r>
              <a:rPr lang="en-AU" dirty="0"/>
              <a:t>Encryption levels</a:t>
            </a:r>
          </a:p>
        </p:txBody>
      </p:sp>
      <p:pic>
        <p:nvPicPr>
          <p:cNvPr id="5" name="Picture 4">
            <a:extLst>
              <a:ext uri="{FF2B5EF4-FFF2-40B4-BE49-F238E27FC236}">
                <a16:creationId xmlns:a16="http://schemas.microsoft.com/office/drawing/2014/main" id="{813E62B2-9F2A-7249-942A-2ABC92094651}"/>
              </a:ext>
            </a:extLst>
          </p:cNvPr>
          <p:cNvPicPr>
            <a:picLocks noChangeAspect="1"/>
          </p:cNvPicPr>
          <p:nvPr/>
        </p:nvPicPr>
        <p:blipFill rotWithShape="1">
          <a:blip r:embed="rId2">
            <a:extLst>
              <a:ext uri="{28A0092B-C50C-407E-A947-70E740481C1C}">
                <a14:useLocalDpi xmlns:a14="http://schemas.microsoft.com/office/drawing/2010/main" val="0"/>
              </a:ext>
            </a:extLst>
          </a:blip>
          <a:srcRect l="9335" t="9545" r="10688" b="55690"/>
          <a:stretch/>
        </p:blipFill>
        <p:spPr>
          <a:xfrm>
            <a:off x="1577813" y="712904"/>
            <a:ext cx="5988375" cy="3717692"/>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35279679-0160-81ED-3C5F-92FCAE2B4555}"/>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9C378611-07E2-9ADE-BFA7-448FFCB8793E}"/>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2DBFB1-865D-F3D2-F97D-996C4D631B9F}"/>
              </a:ext>
            </a:extLst>
          </p:cNvPr>
          <p:cNvSpPr>
            <a:spLocks noGrp="1"/>
          </p:cNvSpPr>
          <p:nvPr>
            <p:ph idx="1"/>
          </p:nvPr>
        </p:nvSpPr>
        <p:spPr>
          <a:xfrm>
            <a:off x="324000" y="881149"/>
            <a:ext cx="7805069" cy="3777361"/>
          </a:xfrm>
        </p:spPr>
        <p:txBody>
          <a:bodyPr>
            <a:normAutofit fontScale="92500" lnSpcReduction="20000"/>
          </a:bodyPr>
          <a:lstStyle/>
          <a:p>
            <a:r>
              <a:rPr lang="en-AU" dirty="0"/>
              <a:t>Key management is the process of ensuring that encryption keys are securely generated, stored and accessed by authorized users. </a:t>
            </a:r>
          </a:p>
          <a:p>
            <a:r>
              <a:rPr lang="en-AU" dirty="0"/>
              <a:t>Businesses may have to manage tens of thousands of encryption keys so it is impractical to do key management manually and you need to use some kind of automated key management system (KMS). </a:t>
            </a:r>
          </a:p>
          <a:p>
            <a:r>
              <a:rPr lang="en-AU" dirty="0"/>
              <a:t>Key management is important because, if you get it wrong, unauthorized users may be able to access your keys and so decrypt supposedly private data. Even worse, if you lose encryption keys, then your encrypted data may be permanently inaccessible. </a:t>
            </a:r>
          </a:p>
          <a:p>
            <a:r>
              <a:rPr lang="en-AU" dirty="0"/>
              <a:t>A key management system (KMS) is a specialized database that is designed to securely store and manage encryption keys, digital certificates and other confidential information.</a:t>
            </a:r>
          </a:p>
        </p:txBody>
      </p:sp>
      <p:sp>
        <p:nvSpPr>
          <p:cNvPr id="213" name="Key management is the process of ensuring that encryption keys are securely generated, stored and accessed by authorized users.…"/>
          <p:cNvSpPr txBox="1">
            <a:spLocks noGrp="1"/>
          </p:cNvSpPr>
          <p:nvPr>
            <p:ph type="body" sz="quarter" idx="13"/>
          </p:nvPr>
        </p:nvSpPr>
        <p:spPr>
          <a:prstGeom prst="rect">
            <a:avLst/>
          </a:prstGeom>
        </p:spPr>
        <p:txBody>
          <a:bodyPr>
            <a:normAutofit/>
          </a:bodyPr>
          <a:lstStyle/>
          <a:p>
            <a:r>
              <a:rPr lang="en-AU" dirty="0"/>
              <a:t>Key management</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360AF4DB-B1AC-C8D3-3876-E27A628A9EB9}"/>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B66357F6-AA42-D6DB-B39B-2796DFA3586C}"/>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6DE8C6-39F2-34C7-EF1E-C57F89C438F6}"/>
              </a:ext>
            </a:extLst>
          </p:cNvPr>
          <p:cNvSpPr>
            <a:spLocks noGrp="1"/>
          </p:cNvSpPr>
          <p:nvPr>
            <p:ph type="body" sz="quarter" idx="13"/>
          </p:nvPr>
        </p:nvSpPr>
        <p:spPr/>
        <p:txBody>
          <a:bodyPr>
            <a:normAutofit/>
          </a:bodyPr>
          <a:lstStyle/>
          <a:p>
            <a:r>
              <a:rPr lang="en-AU" dirty="0"/>
              <a:t>Using a KMS for encryption management</a:t>
            </a:r>
          </a:p>
        </p:txBody>
      </p:sp>
      <p:pic>
        <p:nvPicPr>
          <p:cNvPr id="5" name="Picture 4">
            <a:extLst>
              <a:ext uri="{FF2B5EF4-FFF2-40B4-BE49-F238E27FC236}">
                <a16:creationId xmlns:a16="http://schemas.microsoft.com/office/drawing/2014/main" id="{634B7003-E52C-3B41-BA4F-5F9CCCF87979}"/>
              </a:ext>
            </a:extLst>
          </p:cNvPr>
          <p:cNvPicPr>
            <a:picLocks noChangeAspect="1"/>
          </p:cNvPicPr>
          <p:nvPr/>
        </p:nvPicPr>
        <p:blipFill rotWithShape="1">
          <a:blip r:embed="rId2">
            <a:extLst>
              <a:ext uri="{28A0092B-C50C-407E-A947-70E740481C1C}">
                <a14:useLocalDpi xmlns:a14="http://schemas.microsoft.com/office/drawing/2010/main" val="0"/>
              </a:ext>
            </a:extLst>
          </a:blip>
          <a:srcRect l="6362" t="12043" r="21986" b="43503"/>
          <a:stretch/>
        </p:blipFill>
        <p:spPr>
          <a:xfrm>
            <a:off x="1886067" y="630555"/>
            <a:ext cx="5533644" cy="4661119"/>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63B6C5F3-C841-1984-2883-0019B781E12B}"/>
              </a:ext>
            </a:extLst>
          </p:cNvPr>
          <p:cNvPicPr>
            <a:picLocks noChangeAspect="1"/>
          </p:cNvPicPr>
          <p:nvPr/>
        </p:nvPicPr>
        <p:blipFill>
          <a:blip r:embed="rId3"/>
          <a:stretch>
            <a:fillRect/>
          </a:stretch>
        </p:blipFill>
        <p:spPr>
          <a:xfrm>
            <a:off x="8129069" y="0"/>
            <a:ext cx="1014931" cy="1126446"/>
          </a:xfrm>
          <a:prstGeom prst="rect">
            <a:avLst/>
          </a:prstGeom>
        </p:spPr>
      </p:pic>
      <p:sp>
        <p:nvSpPr>
          <p:cNvPr id="2" name="Footer Placeholder 1">
            <a:extLst>
              <a:ext uri="{FF2B5EF4-FFF2-40B4-BE49-F238E27FC236}">
                <a16:creationId xmlns:a16="http://schemas.microsoft.com/office/drawing/2014/main" id="{53E8FB6D-2D37-1B26-AB03-C5DD9357D654}"/>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DE26F9-EDBF-12E7-FF2A-4F4928A88DCA}"/>
              </a:ext>
            </a:extLst>
          </p:cNvPr>
          <p:cNvSpPr>
            <a:spLocks noGrp="1"/>
          </p:cNvSpPr>
          <p:nvPr>
            <p:ph idx="1"/>
          </p:nvPr>
        </p:nvSpPr>
        <p:spPr/>
        <p:txBody>
          <a:bodyPr>
            <a:normAutofit fontScale="92500" lnSpcReduction="10000"/>
          </a:bodyPr>
          <a:lstStyle/>
          <a:p>
            <a:endParaRPr lang="en-AU" dirty="0"/>
          </a:p>
          <a:p>
            <a:r>
              <a:rPr lang="en-AU" dirty="0"/>
              <a:t>Business may be required by accounting and other regulations to keep copies of all of their data for several years. </a:t>
            </a:r>
          </a:p>
          <a:p>
            <a:pPr lvl="1"/>
            <a:r>
              <a:rPr lang="en-AU" dirty="0"/>
              <a:t>For example, in the UK, tax and company data has to be maintained for at least six years, with a longer retention period for some types of data. Data protection regulations may require that this data be stored securely, so the data should be encrypted. </a:t>
            </a:r>
          </a:p>
          <a:p>
            <a:r>
              <a:rPr lang="en-AU" dirty="0"/>
              <a:t>To reduce the risks of a security breach, encryption keys should be changed regularly. This means that archival data may be encrypted with a different key from the current data in your system. </a:t>
            </a:r>
          </a:p>
          <a:p>
            <a:r>
              <a:rPr lang="en-AU" dirty="0"/>
              <a:t>Therefore, key management systems must maintain multiple, timestamped versions of keys so that system backups and archives can be decrypted if required.</a:t>
            </a:r>
          </a:p>
        </p:txBody>
      </p:sp>
      <p:sp>
        <p:nvSpPr>
          <p:cNvPr id="221" name="Business may be required by accounting and other regulations to keep copies of all of their data for several years.…"/>
          <p:cNvSpPr txBox="1">
            <a:spLocks noGrp="1"/>
          </p:cNvSpPr>
          <p:nvPr>
            <p:ph type="body" sz="quarter" idx="13"/>
          </p:nvPr>
        </p:nvSpPr>
        <p:spPr>
          <a:prstGeom prst="rect">
            <a:avLst/>
          </a:prstGeom>
        </p:spPr>
        <p:txBody>
          <a:bodyPr>
            <a:normAutofit/>
          </a:bodyPr>
          <a:lstStyle/>
          <a:p>
            <a:r>
              <a:rPr lang="en-AU" dirty="0"/>
              <a:t>Long-term key storage</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E0446226-5F1B-4F33-EC5F-32319D54FF12}"/>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BA550207-9AFC-FBE3-4721-713088D195EB}"/>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44BFA4-1DED-C0DA-EA03-36DFF475E4BA}"/>
              </a:ext>
            </a:extLst>
          </p:cNvPr>
          <p:cNvSpPr>
            <a:spLocks noGrp="1"/>
          </p:cNvSpPr>
          <p:nvPr>
            <p:ph idx="1"/>
          </p:nvPr>
        </p:nvSpPr>
        <p:spPr/>
        <p:txBody>
          <a:bodyPr>
            <a:normAutofit lnSpcReduction="10000"/>
          </a:bodyPr>
          <a:lstStyle/>
          <a:p>
            <a:r>
              <a:rPr lang="en-AU" dirty="0"/>
              <a:t>Privacy is a social concept that relates to the collection, dissemination and appropriate use of personal information held by a third-party such as a company or a hospital. </a:t>
            </a:r>
          </a:p>
          <a:p>
            <a:r>
              <a:rPr lang="en-AU" dirty="0"/>
              <a:t>The importance of privacy has changed over time and individuals have their own views on what degree of privacy is important. </a:t>
            </a:r>
          </a:p>
          <a:p>
            <a:r>
              <a:rPr lang="en-AU" dirty="0"/>
              <a:t>Culture and age also affect peoples’ views on what privacy means.</a:t>
            </a:r>
          </a:p>
          <a:p>
            <a:pPr lvl="1"/>
            <a:r>
              <a:rPr lang="en-AU" dirty="0"/>
              <a:t>Younger people were early adopters of the first social networks and many of them seem to be less inhibited about sharing personal information on these platforms than older people.</a:t>
            </a:r>
          </a:p>
          <a:p>
            <a:pPr lvl="1"/>
            <a:r>
              <a:rPr lang="en-AU" dirty="0"/>
              <a:t>In some countries, the level of income earned by an individual is seen as a private matter;  in others, all tax returns are openly published.</a:t>
            </a:r>
          </a:p>
        </p:txBody>
      </p:sp>
      <p:sp>
        <p:nvSpPr>
          <p:cNvPr id="225" name="Privacy is a social concept that relates to the collection, dissemination and appropriate use of personal information held by a third-party such as a company or a hospital.…"/>
          <p:cNvSpPr txBox="1">
            <a:spLocks noGrp="1"/>
          </p:cNvSpPr>
          <p:nvPr>
            <p:ph type="body" sz="quarter" idx="13"/>
          </p:nvPr>
        </p:nvSpPr>
        <p:spPr>
          <a:prstGeom prst="rect">
            <a:avLst/>
          </a:prstGeom>
        </p:spPr>
        <p:txBody>
          <a:bodyPr>
            <a:normAutofit/>
          </a:bodyPr>
          <a:lstStyle/>
          <a:p>
            <a:r>
              <a:rPr lang="en-AU" dirty="0"/>
              <a:t>Privacy</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91A54CD2-CFDE-EE52-3EDA-45BE4EDDECE0}"/>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0AD9C65D-1896-C7F4-D087-927B10E050FC}"/>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E6B7BB-C498-DCAB-D489-A9A58CB5FCE6}"/>
              </a:ext>
            </a:extLst>
          </p:cNvPr>
          <p:cNvSpPr>
            <a:spLocks noGrp="1"/>
          </p:cNvSpPr>
          <p:nvPr>
            <p:ph idx="1"/>
          </p:nvPr>
        </p:nvSpPr>
        <p:spPr/>
        <p:txBody>
          <a:bodyPr>
            <a:normAutofit fontScale="92500" lnSpcReduction="10000"/>
          </a:bodyPr>
          <a:lstStyle/>
          <a:p>
            <a:r>
              <a:rPr lang="en-AU" dirty="0"/>
              <a:t>If you are offering a product directly to consumers and you fail to conform to privacy regulations, then you may be subject to legal action by product buyers or by a data regulator. If your conformance is weaker than the protection offered by data protection regulations in some countries, you won’t be able to sell your product in these countries.</a:t>
            </a:r>
          </a:p>
          <a:p>
            <a:r>
              <a:rPr lang="en-AU" dirty="0"/>
              <a:t>If your product is a business product, business customers require privacy safeguards so that they are not put at risk of privacy violations and legal action by users.</a:t>
            </a:r>
          </a:p>
          <a:p>
            <a:r>
              <a:rPr lang="en-AU" dirty="0"/>
              <a:t>If personal information is leaked or misused, even if this is not seen as a violation of privacy regulations, this can lead to serious reputational damage. Customers may stop using your product because of this.</a:t>
            </a:r>
          </a:p>
        </p:txBody>
      </p:sp>
      <p:sp>
        <p:nvSpPr>
          <p:cNvPr id="229" name="If you are offering a product directly to consumers and you fail to conform to privacy regulations, then you may be subject to legal action by product buyers or by a data regulator. If your conformance is weaker than the protection offered by data protection regulations in some countries, you won’t be able to sell your product in these countries.…"/>
          <p:cNvSpPr txBox="1">
            <a:spLocks noGrp="1"/>
          </p:cNvSpPr>
          <p:nvPr>
            <p:ph type="body" sz="quarter" idx="13"/>
          </p:nvPr>
        </p:nvSpPr>
        <p:spPr>
          <a:prstGeom prst="rect">
            <a:avLst/>
          </a:prstGeom>
        </p:spPr>
        <p:txBody>
          <a:bodyPr>
            <a:normAutofit/>
          </a:bodyPr>
          <a:lstStyle/>
          <a:p>
            <a:r>
              <a:rPr lang="en-AU" dirty="0"/>
              <a:t>Business reasons for privacy</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8CD3BE42-2245-9196-05F5-8B81A88828D5}"/>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8F1868BB-CEF7-BC2A-5848-62F19EB13065}"/>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0F92D-E739-AF70-FC90-ACBF3CEE214A}"/>
              </a:ext>
            </a:extLst>
          </p:cNvPr>
          <p:cNvSpPr>
            <a:spLocks noGrp="1"/>
          </p:cNvSpPr>
          <p:nvPr>
            <p:ph idx="1"/>
          </p:nvPr>
        </p:nvSpPr>
        <p:spPr/>
        <p:txBody>
          <a:bodyPr/>
          <a:lstStyle/>
          <a:p>
            <a:endParaRPr lang="en-AU" dirty="0"/>
          </a:p>
          <a:p>
            <a:r>
              <a:rPr lang="en-AU" dirty="0"/>
              <a:t>In many countries, the right to individual privacy is protected by data protection laws. </a:t>
            </a:r>
          </a:p>
          <a:p>
            <a:r>
              <a:rPr lang="en-AU" dirty="0"/>
              <a:t>These laws limit the collection, dissemination and use of personal data to the purposes for which it was collected. </a:t>
            </a:r>
          </a:p>
          <a:p>
            <a:pPr lvl="1"/>
            <a:r>
              <a:rPr lang="en-AU" dirty="0"/>
              <a:t>For example, a travel insurance company may collect health information so that they can assess their level of risk. This is legal and permissible. </a:t>
            </a:r>
          </a:p>
          <a:p>
            <a:pPr lvl="1"/>
            <a:r>
              <a:rPr lang="en-AU" dirty="0"/>
              <a:t>However, it would not be legal for those companies to use this information to target online advertising of health products, unless their users had given specific permission for this.</a:t>
            </a:r>
          </a:p>
        </p:txBody>
      </p:sp>
      <p:sp>
        <p:nvSpPr>
          <p:cNvPr id="233" name="In many countries, the right to individual privacy is protected by data protection laws.…"/>
          <p:cNvSpPr txBox="1">
            <a:spLocks noGrp="1"/>
          </p:cNvSpPr>
          <p:nvPr>
            <p:ph type="body" sz="quarter" idx="13"/>
          </p:nvPr>
        </p:nvSpPr>
        <p:spPr>
          <a:prstGeom prst="rect">
            <a:avLst/>
          </a:prstGeom>
        </p:spPr>
        <p:txBody>
          <a:bodyPr>
            <a:normAutofit/>
          </a:bodyPr>
          <a:lstStyle/>
          <a:p>
            <a:r>
              <a:rPr lang="en-AU" dirty="0"/>
              <a:t>Data protection laws</a:t>
            </a:r>
            <a:endParaRPr dirty="0"/>
          </a:p>
        </p:txBody>
      </p:sp>
      <p:pic>
        <p:nvPicPr>
          <p:cNvPr id="4" name="Picture 3" descr="A picture containing text, stationary, colorful&#10;&#10;Description automatically generated">
            <a:extLst>
              <a:ext uri="{FF2B5EF4-FFF2-40B4-BE49-F238E27FC236}">
                <a16:creationId xmlns:a16="http://schemas.microsoft.com/office/drawing/2014/main" id="{3D658336-0090-197E-98B9-CD45FF3257DC}"/>
              </a:ext>
            </a:extLst>
          </p:cNvPr>
          <p:cNvPicPr>
            <a:picLocks noChangeAspect="1"/>
          </p:cNvPicPr>
          <p:nvPr/>
        </p:nvPicPr>
        <p:blipFill>
          <a:blip r:embed="rId2"/>
          <a:stretch>
            <a:fillRect/>
          </a:stretch>
        </p:blipFill>
        <p:spPr>
          <a:xfrm>
            <a:off x="8129069" y="0"/>
            <a:ext cx="1014931" cy="1126446"/>
          </a:xfrm>
          <a:prstGeom prst="rect">
            <a:avLst/>
          </a:prstGeom>
        </p:spPr>
      </p:pic>
      <p:sp>
        <p:nvSpPr>
          <p:cNvPr id="5" name="Footer Placeholder 4">
            <a:extLst>
              <a:ext uri="{FF2B5EF4-FFF2-40B4-BE49-F238E27FC236}">
                <a16:creationId xmlns:a16="http://schemas.microsoft.com/office/drawing/2014/main" id="{CB816797-7AFB-9161-CCB9-E73C435031C5}"/>
              </a:ext>
            </a:extLst>
          </p:cNvPr>
          <p:cNvSpPr>
            <a:spLocks noGrp="1"/>
          </p:cNvSpPr>
          <p:nvPr>
            <p:ph type="ftr" sz="quarter" idx="11"/>
          </p:nvPr>
        </p:nvSpPr>
        <p:spPr/>
        <p:txBody>
          <a:bodyPr/>
          <a:lstStyle/>
          <a:p>
            <a:r>
              <a:rPr lang="en-US"/>
              <a:t>ANU SCHOOL OF COMPUTING   |  COMP 2120 / COMP 6120 | WEEK 11 OF 12: Architecture</a:t>
            </a:r>
            <a:endParaRPr lang="en-AU" dirty="0"/>
          </a:p>
        </p:txBody>
      </p:sp>
    </p:spTree>
  </p:cSld>
  <p:clrMapOvr>
    <a:masterClrMapping/>
  </p:clrMapOvr>
</p:sld>
</file>

<file path=ppt/theme/theme1.xml><?xml version="1.0" encoding="utf-8"?>
<a:theme xmlns:a="http://schemas.openxmlformats.org/drawingml/2006/main" name="ANU Light">
  <a:themeElements>
    <a:clrScheme name="ANU">
      <a:dk1>
        <a:sysClr val="windowText" lastClr="000000"/>
      </a:dk1>
      <a:lt1>
        <a:sysClr val="window" lastClr="FFFFFF"/>
      </a:lt1>
      <a:dk2>
        <a:srgbClr val="000000"/>
      </a:dk2>
      <a:lt2>
        <a:srgbClr val="FFFFFF"/>
      </a:lt2>
      <a:accent1>
        <a:srgbClr val="BE830E"/>
      </a:accent1>
      <a:accent2>
        <a:srgbClr val="DFC187"/>
      </a:accent2>
      <a:accent3>
        <a:srgbClr val="F5EDDE"/>
      </a:accent3>
      <a:accent4>
        <a:srgbClr val="BE4E0E"/>
      </a:accent4>
      <a:accent5>
        <a:srgbClr val="CB7352"/>
      </a:accent5>
      <a:accent6>
        <a:srgbClr val="F2DCD4"/>
      </a:accent6>
      <a:hlink>
        <a:srgbClr val="BE830E"/>
      </a:hlink>
      <a:folHlink>
        <a:srgbClr val="BE4E0E"/>
      </a:folHlink>
    </a:clrScheme>
    <a:fontScheme name="ANU">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6" id="{9CA59881-62CF-4D40-AB8C-3378E5D7764B}" vid="{E95A3EAB-3210-344A-95C3-3A9C18246D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009AC5283E95468D41B3B02A942082" ma:contentTypeVersion="14" ma:contentTypeDescription="Create a new document." ma:contentTypeScope="" ma:versionID="81f047ee36f5309b78b9ab5df6d40fa9">
  <xsd:schema xmlns:xsd="http://www.w3.org/2001/XMLSchema" xmlns:xs="http://www.w3.org/2001/XMLSchema" xmlns:p="http://schemas.microsoft.com/office/2006/metadata/properties" xmlns:ns2="2906fbf8-e47d-4c21-be87-cb09cf1c70cb" xmlns:ns3="cd7196b5-af4d-4b5a-ba66-d723b2d8b01e" targetNamespace="http://schemas.microsoft.com/office/2006/metadata/properties" ma:root="true" ma:fieldsID="f77ccc56e2633edc0902f4eefe5b9336" ns2:_="" ns3:_="">
    <xsd:import namespace="2906fbf8-e47d-4c21-be87-cb09cf1c70cb"/>
    <xsd:import namespace="cd7196b5-af4d-4b5a-ba66-d723b2d8b01e"/>
    <xsd:element name="properties">
      <xsd:complexType>
        <xsd:sequence>
          <xsd:element name="documentManagement">
            <xsd:complexType>
              <xsd:all>
                <xsd:element ref="ns2:MediaServiceMetadata" minOccurs="0"/>
                <xsd:element ref="ns2:MediaServiceFastMetadata" minOccurs="0"/>
                <xsd:element ref="ns2:FAQs"/>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Document_x0020_Notes"/>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06fbf8-e47d-4c21-be87-cb09cf1c70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FAQs" ma:index="10" ma:displayName="FAQs" ma:internalName="FAQs">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ocument_x0020_Notes" ma:index="18" ma:displayName="IMPORTANT" ma:description="DO NOT EDIT. DOWNLOAD FIRST" ma:format="Dropdown" ma:internalName="Document_x0020_Notes">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7196b5-af4d-4b5a-ba66-d723b2d8b0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_x0020_Notes xmlns="2906fbf8-e47d-4c21-be87-cb09cf1c70cb">DO NOT EDIT. DOWNLOAD FIRST.</Document_x0020_Notes>
    <FAQs xmlns="2906fbf8-e47d-4c21-be87-cb09cf1c70cb"/>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944D8A-F35C-4795-83BB-5BA756EF3C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06fbf8-e47d-4c21-be87-cb09cf1c70cb"/>
    <ds:schemaRef ds:uri="cd7196b5-af4d-4b5a-ba66-d723b2d8b0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55D042-D8B3-4BE3-86DE-6019F96E2850}">
  <ds:schemaRefs>
    <ds:schemaRef ds:uri="http://schemas.microsoft.com/office/2006/documentManagement/types"/>
    <ds:schemaRef ds:uri="2906fbf8-e47d-4c21-be87-cb09cf1c70cb"/>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cd7196b5-af4d-4b5a-ba66-d723b2d8b01e"/>
    <ds:schemaRef ds:uri="http://www.w3.org/XML/1998/namespace"/>
    <ds:schemaRef ds:uri="http://purl.org/dc/dcmitype/"/>
  </ds:schemaRefs>
</ds:datastoreItem>
</file>

<file path=customXml/itemProps3.xml><?xml version="1.0" encoding="utf-8"?>
<ds:datastoreItem xmlns:ds="http://schemas.openxmlformats.org/officeDocument/2006/customXml" ds:itemID="{D242CD11-9905-45C0-AA8E-EE5B79DEFB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ANU Light</Template>
  <TotalTime>3017</TotalTime>
  <Words>12891</Words>
  <Application>Microsoft Macintosh PowerPoint</Application>
  <PresentationFormat>On-screen Show (16:9)</PresentationFormat>
  <Paragraphs>859</Paragraphs>
  <Slides>133</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133</vt:i4>
      </vt:variant>
    </vt:vector>
  </HeadingPairs>
  <TitlesOfParts>
    <vt:vector size="141" baseType="lpstr">
      <vt:lpstr>Arial</vt:lpstr>
      <vt:lpstr>Calibri</vt:lpstr>
      <vt:lpstr>Cambria Math</vt:lpstr>
      <vt:lpstr>Consolas</vt:lpstr>
      <vt:lpstr>Public Sans</vt:lpstr>
      <vt:lpstr>Public Sans Light</vt:lpstr>
      <vt:lpstr>Sofia Pro Light</vt:lpstr>
      <vt:lpstr>ANU Light</vt:lpstr>
      <vt:lpstr>COMP 2120 / COMP 6120  architecture</vt:lpstr>
      <vt:lpstr>PowerPoint Presentation</vt:lpstr>
      <vt:lpstr>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Wyvern: Security via Programming Language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 2120 / COMP 6120  REQUIREMENTS</dc:title>
  <dc:creator>Alex Potanin</dc:creator>
  <cp:lastModifiedBy>Alex Potanin</cp:lastModifiedBy>
  <cp:revision>38</cp:revision>
  <cp:lastPrinted>2022-10-16T02:10:26Z</cp:lastPrinted>
  <dcterms:created xsi:type="dcterms:W3CDTF">2022-06-04T02:36:47Z</dcterms:created>
  <dcterms:modified xsi:type="dcterms:W3CDTF">2022-10-18T01:35:11Z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0x010100EF009AC5283E95468D41B3B02A942082</vt:lpwstr>
  </property>
</Properties>
</file>