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66"/>
  </p:notesMasterIdLst>
  <p:handoutMasterIdLst>
    <p:handoutMasterId r:id="rId67"/>
  </p:handoutMasterIdLst>
  <p:sldIdLst>
    <p:sldId id="356" r:id="rId5"/>
    <p:sldId id="262" r:id="rId6"/>
    <p:sldId id="277" r:id="rId7"/>
    <p:sldId id="278" r:id="rId8"/>
    <p:sldId id="364" r:id="rId9"/>
    <p:sldId id="374" r:id="rId10"/>
    <p:sldId id="368" r:id="rId11"/>
    <p:sldId id="371" r:id="rId12"/>
    <p:sldId id="370" r:id="rId13"/>
    <p:sldId id="372" r:id="rId14"/>
    <p:sldId id="373" r:id="rId15"/>
    <p:sldId id="381" r:id="rId16"/>
    <p:sldId id="382" r:id="rId17"/>
    <p:sldId id="377" r:id="rId18"/>
    <p:sldId id="388" r:id="rId19"/>
    <p:sldId id="379" r:id="rId20"/>
    <p:sldId id="358" r:id="rId21"/>
    <p:sldId id="359" r:id="rId22"/>
    <p:sldId id="297" r:id="rId23"/>
    <p:sldId id="392" r:id="rId24"/>
    <p:sldId id="393" r:id="rId25"/>
    <p:sldId id="394" r:id="rId26"/>
    <p:sldId id="395" r:id="rId27"/>
    <p:sldId id="398" r:id="rId28"/>
    <p:sldId id="397" r:id="rId29"/>
    <p:sldId id="400" r:id="rId30"/>
    <p:sldId id="399" r:id="rId31"/>
    <p:sldId id="401" r:id="rId32"/>
    <p:sldId id="402" r:id="rId33"/>
    <p:sldId id="403" r:id="rId34"/>
    <p:sldId id="404" r:id="rId35"/>
    <p:sldId id="405" r:id="rId36"/>
    <p:sldId id="406" r:id="rId37"/>
    <p:sldId id="407" r:id="rId38"/>
    <p:sldId id="433" r:id="rId39"/>
    <p:sldId id="410" r:id="rId40"/>
    <p:sldId id="409" r:id="rId41"/>
    <p:sldId id="411" r:id="rId42"/>
    <p:sldId id="386" r:id="rId43"/>
    <p:sldId id="387" r:id="rId44"/>
    <p:sldId id="312" r:id="rId45"/>
    <p:sldId id="310" r:id="rId46"/>
    <p:sldId id="324" r:id="rId47"/>
    <p:sldId id="412" r:id="rId48"/>
    <p:sldId id="413" r:id="rId49"/>
    <p:sldId id="414" r:id="rId50"/>
    <p:sldId id="415" r:id="rId51"/>
    <p:sldId id="416" r:id="rId52"/>
    <p:sldId id="417" r:id="rId53"/>
    <p:sldId id="418" r:id="rId54"/>
    <p:sldId id="421" r:id="rId55"/>
    <p:sldId id="422" r:id="rId56"/>
    <p:sldId id="423" r:id="rId57"/>
    <p:sldId id="426" r:id="rId58"/>
    <p:sldId id="428" r:id="rId59"/>
    <p:sldId id="429" r:id="rId60"/>
    <p:sldId id="362" r:id="rId61"/>
    <p:sldId id="363" r:id="rId62"/>
    <p:sldId id="330" r:id="rId63"/>
    <p:sldId id="276" r:id="rId64"/>
    <p:sldId id="352" r:id="rId6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B1FF"/>
    <a:srgbClr val="B2C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48" autoAdjust="0"/>
    <p:restoredTop sz="59670"/>
  </p:normalViewPr>
  <p:slideViewPr>
    <p:cSldViewPr snapToGrid="0">
      <p:cViewPr varScale="1">
        <p:scale>
          <a:sx n="83" d="100"/>
          <a:sy n="83" d="100"/>
        </p:scale>
        <p:origin x="1944" y="184"/>
      </p:cViewPr>
      <p:guideLst/>
    </p:cSldViewPr>
  </p:slideViewPr>
  <p:notesTextViewPr>
    <p:cViewPr>
      <p:scale>
        <a:sx n="1" d="1"/>
        <a:sy n="1" d="1"/>
      </p:scale>
      <p:origin x="0" y="0"/>
    </p:cViewPr>
  </p:notesTextViewPr>
  <p:notesViewPr>
    <p:cSldViewPr snapToGrid="0" showGuides="1">
      <p:cViewPr varScale="1">
        <p:scale>
          <a:sx n="68" d="100"/>
          <a:sy n="68" d="100"/>
        </p:scale>
        <p:origin x="1779" y="45"/>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C0A257-B081-4972-B0CF-1F39F8714D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D948091-2DCD-4509-A944-5FC3CAA095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B27F89-6F89-4D72-A243-A68B4122D611}" type="datetimeFigureOut">
              <a:rPr lang="en-AU" smtClean="0"/>
              <a:t>13/10/22</a:t>
            </a:fld>
            <a:endParaRPr lang="en-AU"/>
          </a:p>
        </p:txBody>
      </p:sp>
      <p:sp>
        <p:nvSpPr>
          <p:cNvPr id="4" name="Footer Placeholder 3">
            <a:extLst>
              <a:ext uri="{FF2B5EF4-FFF2-40B4-BE49-F238E27FC236}">
                <a16:creationId xmlns:a16="http://schemas.microsoft.com/office/drawing/2014/main" id="{9BC56B26-2CBE-4E97-9F33-B336733FED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337CD2B-E28A-4D49-A0FA-D516F93D72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8E5BEA-06EA-4996-A757-E0A11090F5C6}" type="slidenum">
              <a:rPr lang="en-AU" smtClean="0"/>
              <a:t>‹#›</a:t>
            </a:fld>
            <a:endParaRPr lang="en-AU"/>
          </a:p>
        </p:txBody>
      </p:sp>
    </p:spTree>
    <p:extLst>
      <p:ext uri="{BB962C8B-B14F-4D97-AF65-F5344CB8AC3E}">
        <p14:creationId xmlns:p14="http://schemas.microsoft.com/office/powerpoint/2010/main" val="2408613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51D79-A941-472A-B86F-4C1D5FA7235B}" type="datetimeFigureOut">
              <a:rPr lang="en-AU" smtClean="0"/>
              <a:t>13/10/22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29E61-899D-4DEC-B2DA-C928176A27CF}" type="slidenum">
              <a:rPr lang="en-AU" smtClean="0"/>
              <a:t>‹#›</a:t>
            </a:fld>
            <a:endParaRPr lang="en-AU"/>
          </a:p>
        </p:txBody>
      </p:sp>
    </p:spTree>
    <p:extLst>
      <p:ext uri="{BB962C8B-B14F-4D97-AF65-F5344CB8AC3E}">
        <p14:creationId xmlns:p14="http://schemas.microsoft.com/office/powerpoint/2010/main" val="85600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Hello everyone. </a:t>
            </a:r>
          </a:p>
          <a:p>
            <a:r>
              <a:rPr lang="en-CN" dirty="0"/>
              <a:t>My name is Yanqi. I am a Ph.D. student from the Australian National University.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It’s my great honor to be here to introduce our recent research work</a:t>
            </a:r>
            <a:r>
              <a:rPr lang="en-US" dirty="0"/>
              <a:t>, Constructing a system knowledge graph of user tasks and failures from bug reports to support soap opera testing.</a:t>
            </a:r>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1</a:t>
            </a:fld>
            <a:endParaRPr lang="en-AU"/>
          </a:p>
        </p:txBody>
      </p:sp>
    </p:spTree>
    <p:extLst>
      <p:ext uri="{BB962C8B-B14F-4D97-AF65-F5344CB8AC3E}">
        <p14:creationId xmlns:p14="http://schemas.microsoft.com/office/powerpoint/2010/main" val="1374696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From this hint, we observe the avatar and find there is impurity on the default avatar, a new bug found.</a:t>
            </a:r>
          </a:p>
          <a:p>
            <a:endParaRPr lang="en-CN" dirty="0"/>
          </a:p>
          <a:p>
            <a:r>
              <a:rPr lang="en-US" dirty="0"/>
              <a:t>Note that this obvious bug exists more than three months until we found it.</a:t>
            </a:r>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10</a:t>
            </a:fld>
            <a:endParaRPr lang="en-AU"/>
          </a:p>
        </p:txBody>
      </p:sp>
    </p:spTree>
    <p:extLst>
      <p:ext uri="{BB962C8B-B14F-4D97-AF65-F5344CB8AC3E}">
        <p14:creationId xmlns:p14="http://schemas.microsoft.com/office/powerpoint/2010/main" val="2823413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Moreover, after observing a number of bug reports, we found that some bug reports contain common steps.</a:t>
            </a:r>
          </a:p>
          <a:p>
            <a:r>
              <a:rPr lang="en-CN" dirty="0"/>
              <a:t>By these common steps, we can get some new scenarios.</a:t>
            </a:r>
          </a:p>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For example, these two bug reports have two common steps.</a:t>
            </a:r>
          </a:p>
        </p:txBody>
      </p:sp>
      <p:sp>
        <p:nvSpPr>
          <p:cNvPr id="4" name="Slide Number Placeholder 3"/>
          <p:cNvSpPr>
            <a:spLocks noGrp="1"/>
          </p:cNvSpPr>
          <p:nvPr>
            <p:ph type="sldNum" sz="quarter" idx="5"/>
          </p:nvPr>
        </p:nvSpPr>
        <p:spPr/>
        <p:txBody>
          <a:bodyPr/>
          <a:lstStyle/>
          <a:p>
            <a:fld id="{10A29E61-899D-4DEC-B2DA-C928176A27CF}" type="slidenum">
              <a:rPr lang="en-AU" smtClean="0"/>
              <a:t>11</a:t>
            </a:fld>
            <a:endParaRPr lang="en-AU"/>
          </a:p>
        </p:txBody>
      </p:sp>
    </p:spTree>
    <p:extLst>
      <p:ext uri="{BB962C8B-B14F-4D97-AF65-F5344CB8AC3E}">
        <p14:creationId xmlns:p14="http://schemas.microsoft.com/office/powerpoint/2010/main" val="762534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appending the scenario of them, a soap opera is created </a:t>
            </a:r>
            <a:endParaRPr lang="en-US" dirty="0"/>
          </a:p>
        </p:txBody>
      </p:sp>
      <p:sp>
        <p:nvSpPr>
          <p:cNvPr id="4" name="Slide Number Placeholder 3"/>
          <p:cNvSpPr>
            <a:spLocks noGrp="1"/>
          </p:cNvSpPr>
          <p:nvPr>
            <p:ph type="sldNum" sz="quarter" idx="5"/>
          </p:nvPr>
        </p:nvSpPr>
        <p:spPr/>
        <p:txBody>
          <a:bodyPr/>
          <a:lstStyle/>
          <a:p>
            <a:fld id="{10A29E61-899D-4DEC-B2DA-C928176A27CF}" type="slidenum">
              <a:rPr lang="en-AU" smtClean="0"/>
              <a:t>12</a:t>
            </a:fld>
            <a:endParaRPr lang="en-AU"/>
          </a:p>
        </p:txBody>
      </p:sp>
    </p:spTree>
    <p:extLst>
      <p:ext uri="{BB962C8B-B14F-4D97-AF65-F5344CB8AC3E}">
        <p14:creationId xmlns:p14="http://schemas.microsoft.com/office/powerpoint/2010/main" val="208294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this soap opera generated from the two bugs, we found a new security bug (i.e., Edit mode is still open after "Remove All Logins" on another tab).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Mozilla developer commented on this bug “thanks for reporting this bug and attaching video, good catch!”. </a:t>
            </a:r>
            <a:endParaRPr lang="en-US" dirty="0"/>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13</a:t>
            </a:fld>
            <a:endParaRPr lang="en-AU"/>
          </a:p>
        </p:txBody>
      </p:sp>
    </p:spTree>
    <p:extLst>
      <p:ext uri="{BB962C8B-B14F-4D97-AF65-F5344CB8AC3E}">
        <p14:creationId xmlns:p14="http://schemas.microsoft.com/office/powerpoint/2010/main" val="3622308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Besides directly combining scenarios from two bugs having common steps, combining steps based on common steps can also construct some new soap operas for testing.</a:t>
            </a:r>
          </a:p>
          <a:p>
            <a:r>
              <a:rPr lang="en-CN" dirty="0"/>
              <a:t>Such as, a step-level soap opera is created by the common step ”open a new tab” by combing the step 1,2,3,4,5 with step 5, 6, 7.</a:t>
            </a:r>
          </a:p>
        </p:txBody>
      </p:sp>
      <p:sp>
        <p:nvSpPr>
          <p:cNvPr id="4" name="Slide Number Placeholder 3"/>
          <p:cNvSpPr>
            <a:spLocks noGrp="1"/>
          </p:cNvSpPr>
          <p:nvPr>
            <p:ph type="sldNum" sz="quarter" idx="5"/>
          </p:nvPr>
        </p:nvSpPr>
        <p:spPr/>
        <p:txBody>
          <a:bodyPr/>
          <a:lstStyle/>
          <a:p>
            <a:fld id="{10A29E61-899D-4DEC-B2DA-C928176A27CF}" type="slidenum">
              <a:rPr lang="en-AU" smtClean="0"/>
              <a:t>14</a:t>
            </a:fld>
            <a:endParaRPr lang="en-AU"/>
          </a:p>
        </p:txBody>
      </p:sp>
    </p:spTree>
    <p:extLst>
      <p:ext uri="{BB962C8B-B14F-4D97-AF65-F5344CB8AC3E}">
        <p14:creationId xmlns:p14="http://schemas.microsoft.com/office/powerpoint/2010/main" val="4077247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The step-level test scenario reveals a </a:t>
            </a:r>
            <a:r>
              <a:rPr lang="en-US" sz="1200" kern="1200" dirty="0">
                <a:solidFill>
                  <a:schemeClr val="tx1"/>
                </a:solidFill>
                <a:effectLst/>
                <a:latin typeface="+mn-lt"/>
                <a:ea typeface="+mn-ea"/>
                <a:cs typeface="+mn-cs"/>
              </a:rPr>
              <a:t>new usability bug, namely, after Firefox’s theme changed, </a:t>
            </a:r>
            <a:r>
              <a:rPr lang="en-US" sz="1200" kern="1200" dirty="0" err="1">
                <a:solidFill>
                  <a:schemeClr val="tx1"/>
                </a:solidFill>
                <a:effectLst/>
                <a:latin typeface="+mn-lt"/>
                <a:ea typeface="+mn-ea"/>
                <a:cs typeface="+mn-cs"/>
              </a:rPr>
              <a:t>google’s</a:t>
            </a:r>
            <a:r>
              <a:rPr lang="en-US" sz="1200" kern="1200" dirty="0">
                <a:solidFill>
                  <a:schemeClr val="tx1"/>
                </a:solidFill>
                <a:effectLst/>
                <a:latin typeface="+mn-lt"/>
                <a:ea typeface="+mn-ea"/>
                <a:cs typeface="+mn-cs"/>
              </a:rPr>
              <a:t> theme doesn’t change right away. </a:t>
            </a:r>
            <a:endParaRPr lang="en-CN" dirty="0"/>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15</a:t>
            </a:fld>
            <a:endParaRPr lang="en-AU"/>
          </a:p>
        </p:txBody>
      </p:sp>
    </p:spTree>
    <p:extLst>
      <p:ext uri="{BB962C8B-B14F-4D97-AF65-F5344CB8AC3E}">
        <p14:creationId xmlns:p14="http://schemas.microsoft.com/office/powerpoint/2010/main" val="141809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Exploratory testing is not an one-off activity. Instead, experiences and bugs from exploratory testing may lead to more exploratory testing which reveals more bugs. </a:t>
            </a:r>
          </a:p>
          <a:p>
            <a:endParaRPr lang="en-US" dirty="0"/>
          </a:p>
          <a:p>
            <a:r>
              <a:rPr lang="en-US" dirty="0"/>
              <a:t>For example, this is the procedure of bugs finding from us, Mozilla developers and even Mozilla testers by using exploratory testing.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Furthermore, these new found bugs provide additional rich test scenarios and can be merged and reused for testing. </a:t>
            </a:r>
            <a:endParaRPr lang="en-US" dirty="0"/>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the S2Rs in the Bug says “click "Manage Account”.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previous exploratory testing, she assumes the “Manage Account” button and the avatar would have the same effect.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Thus, she clicks the avatar icon instead.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new bug, namely a blank page shown after clicking the avatar icon on “</a:t>
            </a:r>
            <a:r>
              <a:rPr lang="en-US" sz="1200" kern="1200" dirty="0" err="1">
                <a:solidFill>
                  <a:schemeClr val="tx1"/>
                </a:solidFill>
                <a:effectLst/>
                <a:latin typeface="+mn-lt"/>
                <a:ea typeface="+mn-ea"/>
                <a:cs typeface="+mn-cs"/>
              </a:rPr>
              <a:t>about:preferences#sync</a:t>
            </a:r>
            <a:r>
              <a:rPr lang="en-US" sz="1200" kern="1200" dirty="0">
                <a:solidFill>
                  <a:schemeClr val="tx1"/>
                </a:solidFill>
                <a:effectLst/>
                <a:latin typeface="+mn-lt"/>
                <a:ea typeface="+mn-ea"/>
                <a:cs typeface="+mn-cs"/>
              </a:rPr>
              <a:t>” page, is found.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Inspired by this Bug, the Mozilla developer found another new bug (i.e., Avatar change URL is out of date).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our reported Bug is fixed, the author checked how it is fixed.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clicking the avatar icon navigates to the “Change profile picture” page. Then, she wanted to go back by using the “back” button, but no response. Another new bug was found and reported.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the “back” button has no response, she tried to return to the previous page by using the “Site navigation menu”, which does not work either. This new bug is reported.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the Mozilla tester did exploratory testing based on bugs we reported, which leads to important notes on the bugs and possible resolutions.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16</a:t>
            </a:fld>
            <a:endParaRPr lang="en-AU"/>
          </a:p>
        </p:txBody>
      </p:sp>
    </p:spTree>
    <p:extLst>
      <p:ext uri="{BB962C8B-B14F-4D97-AF65-F5344CB8AC3E}">
        <p14:creationId xmlns:p14="http://schemas.microsoft.com/office/powerpoint/2010/main" val="252812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17</a:t>
            </a:fld>
            <a:endParaRPr lang="en-AU"/>
          </a:p>
        </p:txBody>
      </p:sp>
    </p:spTree>
    <p:extLst>
      <p:ext uri="{BB962C8B-B14F-4D97-AF65-F5344CB8AC3E}">
        <p14:creationId xmlns:p14="http://schemas.microsoft.com/office/powerpoint/2010/main" val="4124574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Inspired by our motivation findings, we propose an approach based on the knowledge graph to support exploratory testing. </a:t>
            </a:r>
            <a:endParaRPr lang="en-US" dirty="0"/>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18</a:t>
            </a:fld>
            <a:endParaRPr lang="en-AU"/>
          </a:p>
        </p:txBody>
      </p:sp>
    </p:spTree>
    <p:extLst>
      <p:ext uri="{BB962C8B-B14F-4D97-AF65-F5344CB8AC3E}">
        <p14:creationId xmlns:p14="http://schemas.microsoft.com/office/powerpoint/2010/main" val="3333379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construct a novel system knowledge graph (KG) of user tasks and failures from bug reports and use this knowledge graph to support system-level soap opera testing of interactive systems through the GUI.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19</a:t>
            </a:fld>
            <a:endParaRPr lang="en-AU"/>
          </a:p>
        </p:txBody>
      </p:sp>
    </p:spTree>
    <p:extLst>
      <p:ext uri="{BB962C8B-B14F-4D97-AF65-F5344CB8AC3E}">
        <p14:creationId xmlns:p14="http://schemas.microsoft.com/office/powerpoint/2010/main" val="215919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I will introduce this work in the following four parts.</a:t>
            </a:r>
          </a:p>
        </p:txBody>
      </p:sp>
      <p:sp>
        <p:nvSpPr>
          <p:cNvPr id="4" name="Slide Number Placeholder 3"/>
          <p:cNvSpPr>
            <a:spLocks noGrp="1"/>
          </p:cNvSpPr>
          <p:nvPr>
            <p:ph type="sldNum" sz="quarter" idx="5"/>
          </p:nvPr>
        </p:nvSpPr>
        <p:spPr/>
        <p:txBody>
          <a:bodyPr/>
          <a:lstStyle/>
          <a:p>
            <a:fld id="{10A29E61-899D-4DEC-B2DA-C928176A27CF}" type="slidenum">
              <a:rPr lang="en-AU" smtClean="0"/>
              <a:t>2</a:t>
            </a:fld>
            <a:endParaRPr lang="en-AU"/>
          </a:p>
        </p:txBody>
      </p:sp>
    </p:spTree>
    <p:extLst>
      <p:ext uri="{BB962C8B-B14F-4D97-AF65-F5344CB8AC3E}">
        <p14:creationId xmlns:p14="http://schemas.microsoft.com/office/powerpoint/2010/main" val="3622296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knowledge graph consists of two parts, the static part and the dynamic part.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static part captures application concepts and how these</a:t>
            </a:r>
            <a:r>
              <a:rPr lang="zh-CN" altLang="en-US" sz="1200" dirty="0"/>
              <a:t> </a:t>
            </a:r>
            <a:r>
              <a:rPr lang="en-US" sz="1200" dirty="0"/>
              <a:t>concepts are represented and operated in user-system interaction.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dynamic part captures user task workflows and outcomes. </a:t>
            </a:r>
            <a:endParaRPr lang="en-US" dirty="0"/>
          </a:p>
          <a:p>
            <a:endParaRPr lang="en-US" dirty="0"/>
          </a:p>
        </p:txBody>
      </p:sp>
      <p:sp>
        <p:nvSpPr>
          <p:cNvPr id="4" name="Slide Number Placeholder 3"/>
          <p:cNvSpPr>
            <a:spLocks noGrp="1"/>
          </p:cNvSpPr>
          <p:nvPr>
            <p:ph type="sldNum" sz="quarter" idx="5"/>
          </p:nvPr>
        </p:nvSpPr>
        <p:spPr/>
        <p:txBody>
          <a:bodyPr/>
          <a:lstStyle/>
          <a:p>
            <a:fld id="{10A29E61-899D-4DEC-B2DA-C928176A27CF}" type="slidenum">
              <a:rPr lang="en-AU" smtClean="0"/>
              <a:t>20</a:t>
            </a:fld>
            <a:endParaRPr lang="en-AU"/>
          </a:p>
        </p:txBody>
      </p:sp>
    </p:spTree>
    <p:extLst>
      <p:ext uri="{BB962C8B-B14F-4D97-AF65-F5344CB8AC3E}">
        <p14:creationId xmlns:p14="http://schemas.microsoft.com/office/powerpoint/2010/main" val="4255268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static part construction,  firstly we define the categories manually.</a:t>
            </a:r>
          </a:p>
        </p:txBody>
      </p:sp>
      <p:sp>
        <p:nvSpPr>
          <p:cNvPr id="4" name="Slide Number Placeholder 3"/>
          <p:cNvSpPr>
            <a:spLocks noGrp="1"/>
          </p:cNvSpPr>
          <p:nvPr>
            <p:ph type="sldNum" sz="quarter" idx="5"/>
          </p:nvPr>
        </p:nvSpPr>
        <p:spPr/>
        <p:txBody>
          <a:bodyPr/>
          <a:lstStyle/>
          <a:p>
            <a:fld id="{10A29E61-899D-4DEC-B2DA-C928176A27CF}" type="slidenum">
              <a:rPr lang="en-AU" smtClean="0"/>
              <a:t>21</a:t>
            </a:fld>
            <a:endParaRPr lang="en-AU"/>
          </a:p>
        </p:txBody>
      </p:sp>
    </p:spTree>
    <p:extLst>
      <p:ext uri="{BB962C8B-B14F-4D97-AF65-F5344CB8AC3E}">
        <p14:creationId xmlns:p14="http://schemas.microsoft.com/office/powerpoint/2010/main" val="2394077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Namely, commonly used GUI elements and web-browser specific GUI elements.</a:t>
            </a:r>
          </a:p>
          <a:p>
            <a:endParaRPr lang="en-US" dirty="0"/>
          </a:p>
          <a:p>
            <a:r>
              <a:rPr lang="en-US" dirty="0"/>
              <a:t>“Others” is the category for concepts not included in these categories,</a:t>
            </a:r>
          </a:p>
        </p:txBody>
      </p:sp>
      <p:sp>
        <p:nvSpPr>
          <p:cNvPr id="4" name="Slide Number Placeholder 3"/>
          <p:cNvSpPr>
            <a:spLocks noGrp="1"/>
          </p:cNvSpPr>
          <p:nvPr>
            <p:ph type="sldNum" sz="quarter" idx="5"/>
          </p:nvPr>
        </p:nvSpPr>
        <p:spPr/>
        <p:txBody>
          <a:bodyPr/>
          <a:lstStyle/>
          <a:p>
            <a:fld id="{10A29E61-899D-4DEC-B2DA-C928176A27CF}" type="slidenum">
              <a:rPr lang="en-AU" smtClean="0"/>
              <a:t>22</a:t>
            </a:fld>
            <a:endParaRPr lang="en-AU"/>
          </a:p>
        </p:txBody>
      </p:sp>
    </p:spTree>
    <p:extLst>
      <p:ext uri="{BB962C8B-B14F-4D97-AF65-F5344CB8AC3E}">
        <p14:creationId xmlns:p14="http://schemas.microsoft.com/office/powerpoint/2010/main" val="3950558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Secondly, we summarize the common user actions and their expression variants.</a:t>
            </a:r>
          </a:p>
        </p:txBody>
      </p:sp>
      <p:sp>
        <p:nvSpPr>
          <p:cNvPr id="4" name="Slide Number Placeholder 3"/>
          <p:cNvSpPr>
            <a:spLocks noGrp="1"/>
          </p:cNvSpPr>
          <p:nvPr>
            <p:ph type="sldNum" sz="quarter" idx="5"/>
          </p:nvPr>
        </p:nvSpPr>
        <p:spPr/>
        <p:txBody>
          <a:bodyPr/>
          <a:lstStyle/>
          <a:p>
            <a:fld id="{10A29E61-899D-4DEC-B2DA-C928176A27CF}" type="slidenum">
              <a:rPr lang="en-AU" smtClean="0"/>
              <a:t>23</a:t>
            </a:fld>
            <a:endParaRPr lang="en-AU"/>
          </a:p>
        </p:txBody>
      </p:sp>
    </p:spTree>
    <p:extLst>
      <p:ext uri="{BB962C8B-B14F-4D97-AF65-F5344CB8AC3E}">
        <p14:creationId xmlns:p14="http://schemas.microsoft.com/office/powerpoint/2010/main" val="3458449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we extract concepts from bug reports and configuration files automatically by using rules and regular expressions.</a:t>
            </a:r>
          </a:p>
          <a:p>
            <a:endParaRPr lang="en-US" dirty="0"/>
          </a:p>
        </p:txBody>
      </p:sp>
      <p:sp>
        <p:nvSpPr>
          <p:cNvPr id="4" name="Slide Number Placeholder 3"/>
          <p:cNvSpPr>
            <a:spLocks noGrp="1"/>
          </p:cNvSpPr>
          <p:nvPr>
            <p:ph type="sldNum" sz="quarter" idx="5"/>
          </p:nvPr>
        </p:nvSpPr>
        <p:spPr/>
        <p:txBody>
          <a:bodyPr/>
          <a:lstStyle/>
          <a:p>
            <a:fld id="{10A29E61-899D-4DEC-B2DA-C928176A27CF}" type="slidenum">
              <a:rPr lang="en-AU" smtClean="0"/>
              <a:t>24</a:t>
            </a:fld>
            <a:endParaRPr lang="en-AU"/>
          </a:p>
        </p:txBody>
      </p:sp>
    </p:spTree>
    <p:extLst>
      <p:ext uri="{BB962C8B-B14F-4D97-AF65-F5344CB8AC3E}">
        <p14:creationId xmlns:p14="http://schemas.microsoft.com/office/powerpoint/2010/main" val="2365706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merge concepts by using cosine similarity.</a:t>
            </a:r>
          </a:p>
        </p:txBody>
      </p:sp>
      <p:sp>
        <p:nvSpPr>
          <p:cNvPr id="4" name="Slide Number Placeholder 3"/>
          <p:cNvSpPr>
            <a:spLocks noGrp="1"/>
          </p:cNvSpPr>
          <p:nvPr>
            <p:ph type="sldNum" sz="quarter" idx="5"/>
          </p:nvPr>
        </p:nvSpPr>
        <p:spPr/>
        <p:txBody>
          <a:bodyPr/>
          <a:lstStyle/>
          <a:p>
            <a:fld id="{10A29E61-899D-4DEC-B2DA-C928176A27CF}" type="slidenum">
              <a:rPr lang="en-AU" smtClean="0"/>
              <a:t>25</a:t>
            </a:fld>
            <a:endParaRPr lang="en-AU"/>
          </a:p>
        </p:txBody>
      </p:sp>
    </p:spTree>
    <p:extLst>
      <p:ext uri="{BB962C8B-B14F-4D97-AF65-F5344CB8AC3E}">
        <p14:creationId xmlns:p14="http://schemas.microsoft.com/office/powerpoint/2010/main" val="2590905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get the category for the new concept from bug reports.</a:t>
            </a:r>
          </a:p>
          <a:p>
            <a:endParaRPr lang="en-US" dirty="0"/>
          </a:p>
          <a:p>
            <a:r>
              <a:rPr lang="en-US" dirty="0"/>
              <a:t>Until now, the static part construction is finished.</a:t>
            </a:r>
          </a:p>
        </p:txBody>
      </p:sp>
      <p:sp>
        <p:nvSpPr>
          <p:cNvPr id="4" name="Slide Number Placeholder 3"/>
          <p:cNvSpPr>
            <a:spLocks noGrp="1"/>
          </p:cNvSpPr>
          <p:nvPr>
            <p:ph type="sldNum" sz="quarter" idx="5"/>
          </p:nvPr>
        </p:nvSpPr>
        <p:spPr/>
        <p:txBody>
          <a:bodyPr/>
          <a:lstStyle/>
          <a:p>
            <a:fld id="{10A29E61-899D-4DEC-B2DA-C928176A27CF}" type="slidenum">
              <a:rPr lang="en-AU" smtClean="0"/>
              <a:t>26</a:t>
            </a:fld>
            <a:endParaRPr lang="en-AU"/>
          </a:p>
        </p:txBody>
      </p:sp>
    </p:spTree>
    <p:extLst>
      <p:ext uri="{BB962C8B-B14F-4D97-AF65-F5344CB8AC3E}">
        <p14:creationId xmlns:p14="http://schemas.microsoft.com/office/powerpoint/2010/main" val="750382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dynamic part construction, we extract preconditions, steps to reproduce, expected results and actual results from bug reports.</a:t>
            </a:r>
          </a:p>
          <a:p>
            <a:endParaRPr lang="en-US" dirty="0"/>
          </a:p>
          <a:p>
            <a:r>
              <a:rPr lang="en-US" dirty="0"/>
              <a:t>Then, we further preprocess the steps to reproduces by step normalization, step splitting and step clustering.</a:t>
            </a:r>
          </a:p>
        </p:txBody>
      </p:sp>
      <p:sp>
        <p:nvSpPr>
          <p:cNvPr id="4" name="Slide Number Placeholder 3"/>
          <p:cNvSpPr>
            <a:spLocks noGrp="1"/>
          </p:cNvSpPr>
          <p:nvPr>
            <p:ph type="sldNum" sz="quarter" idx="5"/>
          </p:nvPr>
        </p:nvSpPr>
        <p:spPr/>
        <p:txBody>
          <a:bodyPr/>
          <a:lstStyle/>
          <a:p>
            <a:fld id="{10A29E61-899D-4DEC-B2DA-C928176A27CF}" type="slidenum">
              <a:rPr lang="en-AU" smtClean="0"/>
              <a:t>27</a:t>
            </a:fld>
            <a:endParaRPr lang="en-AU"/>
          </a:p>
        </p:txBody>
      </p:sp>
    </p:spTree>
    <p:extLst>
      <p:ext uri="{BB962C8B-B14F-4D97-AF65-F5344CB8AC3E}">
        <p14:creationId xmlns:p14="http://schemas.microsoft.com/office/powerpoint/2010/main" val="3856418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step normalization, we split S2R test into steps by line changes and sentence </a:t>
            </a:r>
            <a:r>
              <a:rPr lang="en-US" dirty="0" err="1"/>
              <a:t>spltting</a:t>
            </a:r>
            <a:r>
              <a:rPr lang="en-US" dirty="0"/>
              <a:t> by using </a:t>
            </a:r>
            <a:r>
              <a:rPr lang="en-US" dirty="0" err="1"/>
              <a:t>spaCy</a:t>
            </a:r>
            <a:r>
              <a:rPr lang="en-US" dirty="0"/>
              <a:t> and so on.</a:t>
            </a:r>
          </a:p>
          <a:p>
            <a:endParaRPr lang="en-US" dirty="0"/>
          </a:p>
        </p:txBody>
      </p:sp>
      <p:sp>
        <p:nvSpPr>
          <p:cNvPr id="4" name="Slide Number Placeholder 3"/>
          <p:cNvSpPr>
            <a:spLocks noGrp="1"/>
          </p:cNvSpPr>
          <p:nvPr>
            <p:ph type="sldNum" sz="quarter" idx="5"/>
          </p:nvPr>
        </p:nvSpPr>
        <p:spPr/>
        <p:txBody>
          <a:bodyPr/>
          <a:lstStyle/>
          <a:p>
            <a:fld id="{10A29E61-899D-4DEC-B2DA-C928176A27CF}" type="slidenum">
              <a:rPr lang="en-AU" smtClean="0"/>
              <a:t>28</a:t>
            </a:fld>
            <a:endParaRPr lang="en-AU"/>
          </a:p>
        </p:txBody>
      </p:sp>
    </p:spTree>
    <p:extLst>
      <p:ext uri="{BB962C8B-B14F-4D97-AF65-F5344CB8AC3E}">
        <p14:creationId xmlns:p14="http://schemas.microsoft.com/office/powerpoint/2010/main" val="159262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step normalization, we found that some steps still contain two operations.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we </a:t>
            </a:r>
            <a:r>
              <a:rPr lang="en-US" sz="1200" kern="1200" dirty="0">
                <a:solidFill>
                  <a:schemeClr val="tx1"/>
                </a:solidFill>
                <a:effectLst/>
                <a:latin typeface="+mn-lt"/>
                <a:ea typeface="+mn-ea"/>
                <a:cs typeface="+mn-cs"/>
              </a:rPr>
              <a:t>split these Steps into Atomic Steps by using the parse tree. </a:t>
            </a:r>
            <a:endParaRPr lang="en-US" dirty="0"/>
          </a:p>
          <a:p>
            <a:endParaRPr lang="en-US" dirty="0"/>
          </a:p>
        </p:txBody>
      </p:sp>
      <p:sp>
        <p:nvSpPr>
          <p:cNvPr id="4" name="Slide Number Placeholder 3"/>
          <p:cNvSpPr>
            <a:spLocks noGrp="1"/>
          </p:cNvSpPr>
          <p:nvPr>
            <p:ph type="sldNum" sz="quarter" idx="5"/>
          </p:nvPr>
        </p:nvSpPr>
        <p:spPr/>
        <p:txBody>
          <a:bodyPr/>
          <a:lstStyle/>
          <a:p>
            <a:fld id="{10A29E61-899D-4DEC-B2DA-C928176A27CF}" type="slidenum">
              <a:rPr lang="en-AU" smtClean="0"/>
              <a:t>29</a:t>
            </a:fld>
            <a:endParaRPr lang="en-AU"/>
          </a:p>
        </p:txBody>
      </p:sp>
    </p:spTree>
    <p:extLst>
      <p:ext uri="{BB962C8B-B14F-4D97-AF65-F5344CB8AC3E}">
        <p14:creationId xmlns:p14="http://schemas.microsoft.com/office/powerpoint/2010/main" val="2087994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Firstly, motivation</a:t>
            </a:r>
          </a:p>
        </p:txBody>
      </p:sp>
      <p:sp>
        <p:nvSpPr>
          <p:cNvPr id="4" name="Slide Number Placeholder 3"/>
          <p:cNvSpPr>
            <a:spLocks noGrp="1"/>
          </p:cNvSpPr>
          <p:nvPr>
            <p:ph type="sldNum" sz="quarter" idx="5"/>
          </p:nvPr>
        </p:nvSpPr>
        <p:spPr/>
        <p:txBody>
          <a:bodyPr/>
          <a:lstStyle/>
          <a:p>
            <a:fld id="{10A29E61-899D-4DEC-B2DA-C928176A27CF}" type="slidenum">
              <a:rPr lang="en-AU" smtClean="0"/>
              <a:t>3</a:t>
            </a:fld>
            <a:endParaRPr lang="en-AU"/>
          </a:p>
        </p:txBody>
      </p:sp>
    </p:spTree>
    <p:extLst>
      <p:ext uri="{BB962C8B-B14F-4D97-AF65-F5344CB8AC3E}">
        <p14:creationId xmlns:p14="http://schemas.microsoft.com/office/powerpoint/2010/main" val="804530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A29E61-899D-4DEC-B2DA-C928176A27CF}" type="slidenum">
              <a:rPr lang="en-AU" smtClean="0"/>
              <a:t>30</a:t>
            </a:fld>
            <a:endParaRPr lang="en-AU"/>
          </a:p>
        </p:txBody>
      </p:sp>
    </p:spTree>
    <p:extLst>
      <p:ext uri="{BB962C8B-B14F-4D97-AF65-F5344CB8AC3E}">
        <p14:creationId xmlns:p14="http://schemas.microsoft.com/office/powerpoint/2010/main" val="1292753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Different bug reports may have the same steps expressed in different ways.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step clustering, we combine two clustering methods.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steps having both linked concepts and actions, we cluster them by the concept and the action. For example, “switch back to the </a:t>
            </a:r>
            <a:r>
              <a:rPr lang="en-US" sz="1200" kern="1200" dirty="0" err="1">
                <a:solidFill>
                  <a:schemeClr val="tx1"/>
                </a:solidFill>
                <a:effectLst/>
                <a:latin typeface="+mn-lt"/>
                <a:ea typeface="+mn-ea"/>
                <a:cs typeface="+mn-cs"/>
              </a:rPr>
              <a:t>about:logins</a:t>
            </a:r>
            <a:r>
              <a:rPr lang="en-US" sz="1200" kern="1200" dirty="0">
                <a:solidFill>
                  <a:schemeClr val="tx1"/>
                </a:solidFill>
                <a:effectLst/>
                <a:latin typeface="+mn-lt"/>
                <a:ea typeface="+mn-ea"/>
                <a:cs typeface="+mn-cs"/>
              </a:rPr>
              <a:t> tab.” and “Focus back to the </a:t>
            </a:r>
            <a:r>
              <a:rPr lang="en-US" sz="1200" kern="1200" dirty="0" err="1">
                <a:solidFill>
                  <a:schemeClr val="tx1"/>
                </a:solidFill>
                <a:effectLst/>
                <a:latin typeface="+mn-lt"/>
                <a:ea typeface="+mn-ea"/>
                <a:cs typeface="+mn-cs"/>
              </a:rPr>
              <a:t>about:logins</a:t>
            </a:r>
            <a:r>
              <a:rPr lang="en-US" sz="1200" kern="1200" dirty="0">
                <a:solidFill>
                  <a:schemeClr val="tx1"/>
                </a:solidFill>
                <a:effectLst/>
                <a:latin typeface="+mn-lt"/>
                <a:ea typeface="+mn-ea"/>
                <a:cs typeface="+mn-cs"/>
              </a:rPr>
              <a:t>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0A29E61-899D-4DEC-B2DA-C928176A27CF}" type="slidenum">
              <a:rPr lang="en-AU" smtClean="0"/>
              <a:t>31</a:t>
            </a:fld>
            <a:endParaRPr lang="en-AU"/>
          </a:p>
        </p:txBody>
      </p:sp>
    </p:spTree>
    <p:extLst>
      <p:ext uri="{BB962C8B-B14F-4D97-AF65-F5344CB8AC3E}">
        <p14:creationId xmlns:p14="http://schemas.microsoft.com/office/powerpoint/2010/main" val="38573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other steps, we cluster them by the fast clustering algorithm.</a:t>
            </a:r>
            <a:endParaRPr lang="en-US" dirty="0"/>
          </a:p>
        </p:txBody>
      </p:sp>
      <p:sp>
        <p:nvSpPr>
          <p:cNvPr id="4" name="Slide Number Placeholder 3"/>
          <p:cNvSpPr>
            <a:spLocks noGrp="1"/>
          </p:cNvSpPr>
          <p:nvPr>
            <p:ph type="sldNum" sz="quarter" idx="5"/>
          </p:nvPr>
        </p:nvSpPr>
        <p:spPr/>
        <p:txBody>
          <a:bodyPr/>
          <a:lstStyle/>
          <a:p>
            <a:fld id="{10A29E61-899D-4DEC-B2DA-C928176A27CF}" type="slidenum">
              <a:rPr lang="en-AU" smtClean="0"/>
              <a:t>32</a:t>
            </a:fld>
            <a:endParaRPr lang="en-AU"/>
          </a:p>
        </p:txBody>
      </p:sp>
    </p:spTree>
    <p:extLst>
      <p:ext uri="{BB962C8B-B14F-4D97-AF65-F5344CB8AC3E}">
        <p14:creationId xmlns:p14="http://schemas.microsoft.com/office/powerpoint/2010/main" val="2842895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we connect the dynamic part with the static part by entity linking.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Given a step, we identify the concept and action involved in the step and link the step with the concept and action in the static part.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that end, we extract the event tuple &lt;action, target, concept&gt; from the step by eight grammar patterns, as shown in the table. </a:t>
            </a:r>
          </a:p>
          <a:p>
            <a:endParaRPr lang="en-US" dirty="0"/>
          </a:p>
          <a:p>
            <a:r>
              <a:rPr lang="en-US" dirty="0"/>
              <a:t>Until now, the system knowledge graph construction is finished.</a:t>
            </a:r>
          </a:p>
        </p:txBody>
      </p:sp>
      <p:sp>
        <p:nvSpPr>
          <p:cNvPr id="4" name="Slide Number Placeholder 3"/>
          <p:cNvSpPr>
            <a:spLocks noGrp="1"/>
          </p:cNvSpPr>
          <p:nvPr>
            <p:ph type="sldNum" sz="quarter" idx="5"/>
          </p:nvPr>
        </p:nvSpPr>
        <p:spPr/>
        <p:txBody>
          <a:bodyPr/>
          <a:lstStyle/>
          <a:p>
            <a:fld id="{10A29E61-899D-4DEC-B2DA-C928176A27CF}" type="slidenum">
              <a:rPr lang="en-AU" smtClean="0"/>
              <a:t>33</a:t>
            </a:fld>
            <a:endParaRPr lang="en-AU"/>
          </a:p>
        </p:txBody>
      </p:sp>
    </p:spTree>
    <p:extLst>
      <p:ext uri="{BB962C8B-B14F-4D97-AF65-F5344CB8AC3E}">
        <p14:creationId xmlns:p14="http://schemas.microsoft.com/office/powerpoint/2010/main" val="1620799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system knowledge graph, soap opera test scenarios can be generated.</a:t>
            </a:r>
          </a:p>
          <a:p>
            <a:endParaRPr lang="en-US" dirty="0"/>
          </a:p>
          <a:p>
            <a:r>
              <a:rPr lang="en-US" dirty="0"/>
              <a:t>For the seed bug report, we find its relevant bug reports based on the common steps, namely steps belong to the same cluster. </a:t>
            </a:r>
          </a:p>
          <a:p>
            <a:endParaRPr lang="en-US" dirty="0"/>
          </a:p>
        </p:txBody>
      </p:sp>
      <p:sp>
        <p:nvSpPr>
          <p:cNvPr id="4" name="Slide Number Placeholder 3"/>
          <p:cNvSpPr>
            <a:spLocks noGrp="1"/>
          </p:cNvSpPr>
          <p:nvPr>
            <p:ph type="sldNum" sz="quarter" idx="5"/>
          </p:nvPr>
        </p:nvSpPr>
        <p:spPr/>
        <p:txBody>
          <a:bodyPr/>
          <a:lstStyle/>
          <a:p>
            <a:fld id="{10A29E61-899D-4DEC-B2DA-C928176A27CF}" type="slidenum">
              <a:rPr lang="en-AU" smtClean="0"/>
              <a:t>34</a:t>
            </a:fld>
            <a:endParaRPr lang="en-AU"/>
          </a:p>
        </p:txBody>
      </p:sp>
    </p:spTree>
    <p:extLst>
      <p:ext uri="{BB962C8B-B14F-4D97-AF65-F5344CB8AC3E}">
        <p14:creationId xmlns:p14="http://schemas.microsoft.com/office/powerpoint/2010/main" val="4029310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A29E61-899D-4DEC-B2DA-C928176A27CF}" type="slidenum">
              <a:rPr lang="en-AU" smtClean="0"/>
              <a:t>35</a:t>
            </a:fld>
            <a:endParaRPr lang="en-AU"/>
          </a:p>
        </p:txBody>
      </p:sp>
    </p:spTree>
    <p:extLst>
      <p:ext uri="{BB962C8B-B14F-4D97-AF65-F5344CB8AC3E}">
        <p14:creationId xmlns:p14="http://schemas.microsoft.com/office/powerpoint/2010/main" val="2957130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we generate soap opera test scenarios based on the seed bug report and one of the relevant bug reports.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construct test scenarios at two levels, namely scenario level and step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0A29E61-899D-4DEC-B2DA-C928176A27CF}" type="slidenum">
              <a:rPr lang="en-AU" smtClean="0"/>
              <a:t>36</a:t>
            </a:fld>
            <a:endParaRPr lang="en-AU"/>
          </a:p>
        </p:txBody>
      </p:sp>
    </p:spTree>
    <p:extLst>
      <p:ext uri="{BB962C8B-B14F-4D97-AF65-F5344CB8AC3E}">
        <p14:creationId xmlns:p14="http://schemas.microsoft.com/office/powerpoint/2010/main" val="2638315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by the scenario-level and step-level test scenario generation, we get a set of test scenarios based on the seed bug report.</a:t>
            </a:r>
          </a:p>
          <a:p>
            <a:r>
              <a:rPr lang="en-US" dirty="0"/>
              <a:t> </a:t>
            </a:r>
          </a:p>
        </p:txBody>
      </p:sp>
      <p:sp>
        <p:nvSpPr>
          <p:cNvPr id="4" name="Slide Number Placeholder 3"/>
          <p:cNvSpPr>
            <a:spLocks noGrp="1"/>
          </p:cNvSpPr>
          <p:nvPr>
            <p:ph type="sldNum" sz="quarter" idx="5"/>
          </p:nvPr>
        </p:nvSpPr>
        <p:spPr/>
        <p:txBody>
          <a:bodyPr/>
          <a:lstStyle/>
          <a:p>
            <a:fld id="{10A29E61-899D-4DEC-B2DA-C928176A27CF}" type="slidenum">
              <a:rPr lang="en-AU" smtClean="0"/>
              <a:t>37</a:t>
            </a:fld>
            <a:endParaRPr lang="en-AU"/>
          </a:p>
        </p:txBody>
      </p:sp>
    </p:spTree>
    <p:extLst>
      <p:ext uri="{BB962C8B-B14F-4D97-AF65-F5344CB8AC3E}">
        <p14:creationId xmlns:p14="http://schemas.microsoft.com/office/powerpoint/2010/main" val="22028242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deploy the system knowledge graph in an online exploratory testing tool. This tool implements our soap opera testing generation approach.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shown in the Figure, the tool consists of four panels, namely Search Bar, Bug Report, Relevant Bug Reports and Exploratory Testing. </a:t>
            </a:r>
            <a:endParaRPr lang="en-US" dirty="0"/>
          </a:p>
        </p:txBody>
      </p:sp>
      <p:sp>
        <p:nvSpPr>
          <p:cNvPr id="4" name="Slide Number Placeholder 3"/>
          <p:cNvSpPr>
            <a:spLocks noGrp="1"/>
          </p:cNvSpPr>
          <p:nvPr>
            <p:ph type="sldNum" sz="quarter" idx="5"/>
          </p:nvPr>
        </p:nvSpPr>
        <p:spPr/>
        <p:txBody>
          <a:bodyPr/>
          <a:lstStyle/>
          <a:p>
            <a:fld id="{10A29E61-899D-4DEC-B2DA-C928176A27CF}" type="slidenum">
              <a:rPr lang="en-AU" smtClean="0"/>
              <a:t>38</a:t>
            </a:fld>
            <a:endParaRPr lang="en-AU"/>
          </a:p>
        </p:txBody>
      </p:sp>
    </p:spTree>
    <p:extLst>
      <p:ext uri="{BB962C8B-B14F-4D97-AF65-F5344CB8AC3E}">
        <p14:creationId xmlns:p14="http://schemas.microsoft.com/office/powerpoint/2010/main" val="2644572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39</a:t>
            </a:fld>
            <a:endParaRPr lang="en-AU"/>
          </a:p>
        </p:txBody>
      </p:sp>
    </p:spTree>
    <p:extLst>
      <p:ext uri="{BB962C8B-B14F-4D97-AF65-F5344CB8AC3E}">
        <p14:creationId xmlns:p14="http://schemas.microsoft.com/office/powerpoint/2010/main" val="2482252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www.atlassian.com</a:t>
            </a:r>
            <a:r>
              <a:rPr lang="en-US" dirty="0"/>
              <a:t>/continuous-delivery/software-testing</a:t>
            </a:r>
          </a:p>
          <a:p>
            <a:endParaRPr lang="en-US" dirty="0"/>
          </a:p>
          <a:p>
            <a:r>
              <a:rPr lang="en-US" dirty="0"/>
              <a:t>https://</a:t>
            </a:r>
            <a:r>
              <a:rPr lang="en-US" dirty="0" err="1"/>
              <a:t>www.perforce.com</a:t>
            </a:r>
            <a:r>
              <a:rPr lang="en-US" dirty="0"/>
              <a:t>/blog/</a:t>
            </a:r>
            <a:r>
              <a:rPr lang="en-US" dirty="0" err="1"/>
              <a:t>alm</a:t>
            </a:r>
            <a:r>
              <a:rPr lang="en-US" dirty="0"/>
              <a:t>/what-is-exploratory-testing#:~:text=Exploratory%20testing%20allows%20you%20to,didn't%20do%20that%3F%E2%80%9D</a:t>
            </a:r>
          </a:p>
          <a:p>
            <a:endParaRPr lang="en-US" dirty="0"/>
          </a:p>
          <a:p>
            <a:r>
              <a:rPr lang="en-US" dirty="0"/>
              <a:t>Software testing can be divided into two parts, automated software testing and manual software testing. </a:t>
            </a:r>
          </a:p>
          <a:p>
            <a:r>
              <a:rPr lang="en-US" dirty="0"/>
              <a:t>Automated software testing contains scripted testing, which is pre-designed, repetitive and mechanical.</a:t>
            </a:r>
          </a:p>
          <a:p>
            <a:r>
              <a:rPr lang="en-US" dirty="0"/>
              <a:t>Manual software testing includes exploratory testing, the characteristics of it are on the fly, varying and creative.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the characteristics of them, they are complementary</a:t>
            </a:r>
            <a:r>
              <a:rPr lang="zh-CN" altLang="en-US" dirty="0"/>
              <a:t> </a:t>
            </a:r>
            <a:r>
              <a:rPr lang="en-US" altLang="zh-CN" dirty="0"/>
              <a:t>to each other</a:t>
            </a:r>
            <a:r>
              <a:rPr lang="en-US" dirty="0"/>
              <a:t>.</a:t>
            </a:r>
          </a:p>
          <a:p>
            <a:endParaRPr lang="en-US" dirty="0"/>
          </a:p>
          <a:p>
            <a:r>
              <a:rPr lang="en-US" dirty="0"/>
              <a:t>Besides, from a huge number of research work, although a great deal of research focusing on test automation, manual software testing is unlikely to be replaced by automated testing in the foreseeable future.</a:t>
            </a:r>
          </a:p>
          <a:p>
            <a:endParaRPr lang="en-US" dirty="0"/>
          </a:p>
          <a:p>
            <a:endParaRPr lang="en-CN" dirty="0"/>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Make an analogy,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Think of scripted testing as taking a train. It's on rails. It will never deviate from that path. </a:t>
            </a:r>
          </a:p>
          <a:p>
            <a:r>
              <a:rPr lang="en-US" sz="1200" b="0" i="0" kern="1200" dirty="0">
                <a:solidFill>
                  <a:schemeClr val="tx1"/>
                </a:solidFill>
                <a:effectLst/>
                <a:latin typeface="+mn-lt"/>
                <a:ea typeface="+mn-ea"/>
                <a:cs typeface="+mn-cs"/>
              </a:rPr>
              <a:t>Exploratory testing is more like driving a car. Your general goal is to get from point A to B, but you can take any path and deviation that catches your eye along the way.</a:t>
            </a:r>
            <a:endParaRPr lang="en-US" dirty="0"/>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4</a:t>
            </a:fld>
            <a:endParaRPr lang="en-AU"/>
          </a:p>
        </p:txBody>
      </p:sp>
    </p:spTree>
    <p:extLst>
      <p:ext uri="{BB962C8B-B14F-4D97-AF65-F5344CB8AC3E}">
        <p14:creationId xmlns:p14="http://schemas.microsoft.com/office/powerpoint/2010/main" val="3397061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a:t>
            </a:r>
            <a:r>
              <a:rPr lang="en-CN" dirty="0"/>
              <a:t>w about the effectiveness of our approach?</a:t>
            </a:r>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40</a:t>
            </a:fld>
            <a:endParaRPr lang="en-AU"/>
          </a:p>
        </p:txBody>
      </p:sp>
    </p:spTree>
    <p:extLst>
      <p:ext uri="{BB962C8B-B14F-4D97-AF65-F5344CB8AC3E}">
        <p14:creationId xmlns:p14="http://schemas.microsoft.com/office/powerpoint/2010/main" val="1212269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get more than sixty thousand Firefox bugs from the Mozilla Bugzilla and do data filtering.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we get around 20 thousand bug reports to construct our system knowledge graph.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data observation, we find that if one step has too many tokens, the step tends to describe too many operations in one sentence. Such sentences are too complex to be parsed using existing NLP tools.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Moreover, for bugs with more than 20 steps, the S2Rs section is more likely to be a stack trace or log rather than user steps for some tasks.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41</a:t>
            </a:fld>
            <a:endParaRPr lang="en-AU"/>
          </a:p>
        </p:txBody>
      </p:sp>
    </p:spTree>
    <p:extLst>
      <p:ext uri="{BB962C8B-B14F-4D97-AF65-F5344CB8AC3E}">
        <p14:creationId xmlns:p14="http://schemas.microsoft.com/office/powerpoint/2010/main" val="2313421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set three research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answer these questions, we do a large scale of experiments</a:t>
            </a:r>
            <a:endParaRPr lang="en-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42</a:t>
            </a:fld>
            <a:endParaRPr lang="en-AU"/>
          </a:p>
        </p:txBody>
      </p:sp>
    </p:spTree>
    <p:extLst>
      <p:ext uri="{BB962C8B-B14F-4D97-AF65-F5344CB8AC3E}">
        <p14:creationId xmlns:p14="http://schemas.microsoft.com/office/powerpoint/2010/main" val="4749389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For RQ1, the quality of knowledge graph.</a:t>
            </a:r>
          </a:p>
          <a:p>
            <a:endParaRPr lang="en-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system knowledge graph involves a large number of entities and relations, we use a statistical sampling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of the authors first independently evaluate the quality of the system knowledge graph and discuss the inconsistencies in the results and finally reach an agreement.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namely sampling the minimal number of entities or relations in the knowledge graph to ensure the estimated accuracy in the samples has the error margin 0.05 at 95% confidence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finishing all the evaluation, they discuss the inconsistencies in the results and finally reach an agreement.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Based on the final decisions, we compute the accuracy of sampled entities and relations or use the Likert Scale to evaluate the effectiveness of step clustering.</a:t>
            </a:r>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43</a:t>
            </a:fld>
            <a:endParaRPr lang="en-AU"/>
          </a:p>
        </p:txBody>
      </p:sp>
    </p:spTree>
    <p:extLst>
      <p:ext uri="{BB962C8B-B14F-4D97-AF65-F5344CB8AC3E}">
        <p14:creationId xmlns:p14="http://schemas.microsoft.com/office/powerpoint/2010/main" val="2977477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randomly sample concepts and their relations from the static part to evaluate the performance of concept extraction and category identification.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Furthermore, we get all concept pairs to evaluate the quality of their relations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44</a:t>
            </a:fld>
            <a:endParaRPr lang="en-AU"/>
          </a:p>
        </p:txBody>
      </p:sp>
    </p:spTree>
    <p:extLst>
      <p:ext uri="{BB962C8B-B14F-4D97-AF65-F5344CB8AC3E}">
        <p14:creationId xmlns:p14="http://schemas.microsoft.com/office/powerpoint/2010/main" val="6693759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accuracy of them are shown in the table. </a:t>
            </a:r>
            <a:endParaRPr lang="en-US" dirty="0"/>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45</a:t>
            </a:fld>
            <a:endParaRPr lang="en-AU"/>
          </a:p>
        </p:txBody>
      </p:sp>
    </p:spTree>
    <p:extLst>
      <p:ext uri="{BB962C8B-B14F-4D97-AF65-F5344CB8AC3E}">
        <p14:creationId xmlns:p14="http://schemas.microsoft.com/office/powerpoint/2010/main" val="1434642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for the scenario extraction, first, we randomly sample steps to validity the quality of step splitting by accuracy.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accuracy of compound step splitting is shown in the 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a:p>
            <a:r>
              <a:rPr lang="en-CN" dirty="0"/>
              <a:t>The suboptimal performance of compound step splitting is due to some poorly written sentences in bug reports cannot be parsed correctly and the limitations of compound sentence splitting patterns for complex sentences.</a:t>
            </a:r>
          </a:p>
        </p:txBody>
      </p:sp>
      <p:sp>
        <p:nvSpPr>
          <p:cNvPr id="4" name="Slide Number Placeholder 3"/>
          <p:cNvSpPr>
            <a:spLocks noGrp="1"/>
          </p:cNvSpPr>
          <p:nvPr>
            <p:ph type="sldNum" sz="quarter" idx="5"/>
          </p:nvPr>
        </p:nvSpPr>
        <p:spPr/>
        <p:txBody>
          <a:bodyPr/>
          <a:lstStyle/>
          <a:p>
            <a:fld id="{10A29E61-899D-4DEC-B2DA-C928176A27CF}" type="slidenum">
              <a:rPr lang="en-AU" smtClean="0"/>
              <a:t>46</a:t>
            </a:fld>
            <a:endParaRPr lang="en-AU"/>
          </a:p>
        </p:txBody>
      </p:sp>
    </p:spTree>
    <p:extLst>
      <p:ext uri="{BB962C8B-B14F-4D97-AF65-F5344CB8AC3E}">
        <p14:creationId xmlns:p14="http://schemas.microsoft.com/office/powerpoint/2010/main" val="41724567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Second, we extract 384 clusters with at least two steps for evaluating the effectiveness of step clustering by the Likert Scale, which 1 is the worst and 5 is the best. </a:t>
            </a:r>
            <a:endParaRPr lang="en-US" dirty="0"/>
          </a:p>
          <a:p>
            <a:r>
              <a:rPr lang="en-CN" dirty="0"/>
              <a:t>The result is shown in the Figure.</a:t>
            </a:r>
          </a:p>
        </p:txBody>
      </p:sp>
      <p:sp>
        <p:nvSpPr>
          <p:cNvPr id="4" name="Slide Number Placeholder 3"/>
          <p:cNvSpPr>
            <a:spLocks noGrp="1"/>
          </p:cNvSpPr>
          <p:nvPr>
            <p:ph type="sldNum" sz="quarter" idx="5"/>
          </p:nvPr>
        </p:nvSpPr>
        <p:spPr/>
        <p:txBody>
          <a:bodyPr/>
          <a:lstStyle/>
          <a:p>
            <a:fld id="{10A29E61-899D-4DEC-B2DA-C928176A27CF}" type="slidenum">
              <a:rPr lang="en-AU" smtClean="0"/>
              <a:t>47</a:t>
            </a:fld>
            <a:endParaRPr lang="en-AU"/>
          </a:p>
        </p:txBody>
      </p:sp>
    </p:spTree>
    <p:extLst>
      <p:ext uri="{BB962C8B-B14F-4D97-AF65-F5344CB8AC3E}">
        <p14:creationId xmlns:p14="http://schemas.microsoft.com/office/powerpoint/2010/main" val="41739076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entity linking, 384 steps with links to concepts and actions are sampled for estimating the accuracy of </a:t>
            </a:r>
            <a:r>
              <a:rPr lang="en-US" sz="1200" kern="1200" dirty="0" err="1">
                <a:solidFill>
                  <a:schemeClr val="tx1"/>
                </a:solidFill>
                <a:effectLst/>
                <a:latin typeface="+mn-lt"/>
                <a:ea typeface="+mn-ea"/>
                <a:cs typeface="+mn-cs"/>
              </a:rPr>
              <a:t>hasConcept</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hasAction</a:t>
            </a:r>
            <a:r>
              <a:rPr lang="en-US" sz="1200" kern="1200" dirty="0">
                <a:solidFill>
                  <a:schemeClr val="tx1"/>
                </a:solidFill>
                <a:effectLst/>
                <a:latin typeface="+mn-lt"/>
                <a:ea typeface="+mn-ea"/>
                <a:cs typeface="+mn-cs"/>
              </a:rPr>
              <a:t> relations. </a:t>
            </a:r>
            <a:endParaRPr lang="en-US" dirty="0"/>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48</a:t>
            </a:fld>
            <a:endParaRPr lang="en-AU"/>
          </a:p>
        </p:txBody>
      </p:sp>
    </p:spTree>
    <p:extLst>
      <p:ext uri="{BB962C8B-B14F-4D97-AF65-F5344CB8AC3E}">
        <p14:creationId xmlns:p14="http://schemas.microsoft.com/office/powerpoint/2010/main" val="42760355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RQ2, we perform a user study for evaluating the usefulness of our soap opera testing tool for supporting exploratory testing. </a:t>
            </a:r>
            <a:endParaRPr lang="en-US" dirty="0"/>
          </a:p>
          <a:p>
            <a:endParaRPr lang="en-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baseline tool ranks relevant bug reports according to the SBERT-based cosine similarity between the seed bug and other bugs. </a:t>
            </a:r>
            <a:endParaRPr lang="en-US" dirty="0"/>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49</a:t>
            </a:fld>
            <a:endParaRPr lang="en-AU"/>
          </a:p>
        </p:txBody>
      </p:sp>
    </p:spTree>
    <p:extLst>
      <p:ext uri="{BB962C8B-B14F-4D97-AF65-F5344CB8AC3E}">
        <p14:creationId xmlns:p14="http://schemas.microsoft.com/office/powerpoint/2010/main" val="288354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Exploratory testing treats test-related learning, test design, test execution, and test result interpretation as supportive activities that run in parallel. </a:t>
            </a:r>
            <a:endParaRPr lang="en-US" sz="1200" dirty="0"/>
          </a:p>
          <a:p>
            <a:endParaRPr lang="en-US" sz="1200" dirty="0"/>
          </a:p>
          <a:p>
            <a:r>
              <a:rPr lang="en-US" sz="1200" dirty="0" err="1"/>
              <a:t>Althought</a:t>
            </a:r>
            <a:r>
              <a:rPr lang="en-US" sz="1200" dirty="0"/>
              <a:t> exploratory testing has been shown to be </a:t>
            </a:r>
            <a:r>
              <a:rPr lang="en-US" sz="1200" dirty="0">
                <a:solidFill>
                  <a:schemeClr val="accent1"/>
                </a:solidFill>
              </a:rPr>
              <a:t>effective</a:t>
            </a:r>
            <a:r>
              <a:rPr lang="en-US" sz="1200" dirty="0"/>
              <a:t> at system testing level, </a:t>
            </a:r>
            <a:r>
              <a:rPr lang="en-US" sz="1200" dirty="0">
                <a:solidFill>
                  <a:schemeClr val="accent1"/>
                </a:solidFill>
              </a:rPr>
              <a:t>principles</a:t>
            </a:r>
            <a:r>
              <a:rPr lang="en-US" sz="1200" dirty="0"/>
              <a:t> and </a:t>
            </a:r>
            <a:r>
              <a:rPr lang="en-US" sz="1200" dirty="0">
                <a:solidFill>
                  <a:schemeClr val="accent1"/>
                </a:solidFill>
              </a:rPr>
              <a:t>guidelines</a:t>
            </a:r>
            <a:r>
              <a:rPr lang="en-US" sz="1200" dirty="0"/>
              <a:t> have been proposed for performing and managing exploratory testing, no tools to support it.</a:t>
            </a:r>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5</a:t>
            </a:fld>
            <a:endParaRPr lang="en-AU"/>
          </a:p>
        </p:txBody>
      </p:sp>
    </p:spTree>
    <p:extLst>
      <p:ext uri="{BB962C8B-B14F-4D97-AF65-F5344CB8AC3E}">
        <p14:creationId xmlns:p14="http://schemas.microsoft.com/office/powerpoint/2010/main" val="23385043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get 10 students and divide them into two groups, experimental group and control group according to the pre-study survey. </a:t>
            </a:r>
            <a:endParaRPr lang="en-US" dirty="0"/>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50</a:t>
            </a:fld>
            <a:endParaRPr lang="en-AU"/>
          </a:p>
        </p:txBody>
      </p:sp>
    </p:spTree>
    <p:extLst>
      <p:ext uri="{BB962C8B-B14F-4D97-AF65-F5344CB8AC3E}">
        <p14:creationId xmlns:p14="http://schemas.microsoft.com/office/powerpoint/2010/main" val="40343854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51</a:t>
            </a:fld>
            <a:endParaRPr lang="en-AU"/>
          </a:p>
        </p:txBody>
      </p:sp>
    </p:spTree>
    <p:extLst>
      <p:ext uri="{BB962C8B-B14F-4D97-AF65-F5344CB8AC3E}">
        <p14:creationId xmlns:p14="http://schemas.microsoft.com/office/powerpoint/2010/main" val="10821926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perform soap opera testing on the Firefox (Desktop) browser aiming at finding as many new bugs as possible in 2 hours, for participants in the experimental group supported by our tool and for participants in the control group supported by the baseline. </a:t>
            </a:r>
            <a:endParaRPr lang="en-US" dirty="0"/>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52</a:t>
            </a:fld>
            <a:endParaRPr lang="en-AU"/>
          </a:p>
        </p:txBody>
      </p:sp>
    </p:spTree>
    <p:extLst>
      <p:ext uri="{BB962C8B-B14F-4D97-AF65-F5344CB8AC3E}">
        <p14:creationId xmlns:p14="http://schemas.microsoft.com/office/powerpoint/2010/main" val="32697996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shown in the Figure, participants in the experimental group find 18 new bugs.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participants in the control group, 5 bugs have been found. </a:t>
            </a:r>
            <a:endParaRPr lang="en-US" dirty="0"/>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53</a:t>
            </a:fld>
            <a:endParaRPr lang="en-AU"/>
          </a:p>
        </p:txBody>
      </p:sp>
    </p:spTree>
    <p:extLst>
      <p:ext uri="{BB962C8B-B14F-4D97-AF65-F5344CB8AC3E}">
        <p14:creationId xmlns:p14="http://schemas.microsoft.com/office/powerpoint/2010/main" val="5361737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conduct a post-survey, which involves three aspects, namely the usefulness of tools, relevance about seed bug and relevant bugs, whether tools inspire creative thinking or exploring more steps during testing.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result is shown in the figure.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From the post-survey, the </a:t>
            </a:r>
            <a:r>
              <a:rPr lang="en-US" sz="1200" kern="1200" dirty="0">
                <a:solidFill>
                  <a:schemeClr val="tx1"/>
                </a:solidFill>
                <a:effectLst/>
                <a:latin typeface="+mn-lt"/>
                <a:ea typeface="+mn-ea"/>
                <a:cs typeface="+mn-cs"/>
              </a:rPr>
              <a:t>relevance about seed bug and relevant bugs of our approach is worse than the baseline.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the participants in the experimental group reflect that, in our approach, </a:t>
            </a:r>
            <a:r>
              <a:rPr lang="en-US" sz="1200" dirty="0"/>
              <a:t>the seed bug and relevant bugs have some relevance (</a:t>
            </a:r>
            <a:r>
              <a:rPr lang="en-US" sz="1200" dirty="0">
                <a:solidFill>
                  <a:schemeClr val="tx1"/>
                </a:solidFill>
              </a:rPr>
              <a:t>depth</a:t>
            </a:r>
            <a:r>
              <a:rPr lang="en-US" sz="1200" dirty="0"/>
              <a:t>) but still keep some difference (</a:t>
            </a:r>
            <a:r>
              <a:rPr lang="en-US" sz="1200" dirty="0">
                <a:solidFill>
                  <a:schemeClr val="tx1"/>
                </a:solidFill>
              </a:rPr>
              <a:t>breadth</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difference is important for finding new bugs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54</a:t>
            </a:fld>
            <a:endParaRPr lang="en-AU"/>
          </a:p>
        </p:txBody>
      </p:sp>
    </p:spTree>
    <p:extLst>
      <p:ext uri="{BB962C8B-B14F-4D97-AF65-F5344CB8AC3E}">
        <p14:creationId xmlns:p14="http://schemas.microsoft.com/office/powerpoint/2010/main" val="5325822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assess the quality of test scenarios generated by our approach and their effectiveness for supporting soap opera testing, we conduct a follow-up survey for the experimental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participants were asked to evaluate the test scenarios by using the 5-point Likert Scale from the three aspects: usefulness, flow of S2Rs and scenario repetition.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the figure, all of the participants think that the generated test scenarios are useful and helpful for their exploratory testing.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0A29E61-899D-4DEC-B2DA-C928176A27CF}" type="slidenum">
              <a:rPr lang="en-AU" smtClean="0"/>
              <a:t>55</a:t>
            </a:fld>
            <a:endParaRPr lang="en-AU"/>
          </a:p>
        </p:txBody>
      </p:sp>
    </p:spTree>
    <p:extLst>
      <p:ext uri="{BB962C8B-B14F-4D97-AF65-F5344CB8AC3E}">
        <p14:creationId xmlns:p14="http://schemas.microsoft.com/office/powerpoint/2010/main" val="36279941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56</a:t>
            </a:fld>
            <a:endParaRPr lang="en-AU"/>
          </a:p>
        </p:txBody>
      </p:sp>
    </p:spTree>
    <p:extLst>
      <p:ext uri="{BB962C8B-B14F-4D97-AF65-F5344CB8AC3E}">
        <p14:creationId xmlns:p14="http://schemas.microsoft.com/office/powerpoint/2010/main" val="13012963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57</a:t>
            </a:fld>
            <a:endParaRPr lang="en-AU"/>
          </a:p>
        </p:txBody>
      </p:sp>
    </p:spTree>
    <p:extLst>
      <p:ext uri="{BB962C8B-B14F-4D97-AF65-F5344CB8AC3E}">
        <p14:creationId xmlns:p14="http://schemas.microsoft.com/office/powerpoint/2010/main" val="5873330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In conclusion</a:t>
            </a:r>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58</a:t>
            </a:fld>
            <a:endParaRPr lang="en-AU"/>
          </a:p>
        </p:txBody>
      </p:sp>
    </p:spTree>
    <p:extLst>
      <p:ext uri="{BB962C8B-B14F-4D97-AF65-F5344CB8AC3E}">
        <p14:creationId xmlns:p14="http://schemas.microsoft.com/office/powerpoint/2010/main" val="19841561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We present an automatic approach for generating soap opera test scenarios to support exploratory testing.</a:t>
            </a:r>
          </a:p>
          <a:p>
            <a:r>
              <a:rPr lang="en-CN" dirty="0"/>
              <a:t>We demonstrate the usefulness of our approach and reported 64 bugs for Firefox.</a:t>
            </a:r>
          </a:p>
          <a:p>
            <a:endParaRPr lang="en-CN" dirty="0"/>
          </a:p>
          <a:p>
            <a:r>
              <a:rPr lang="en-CN" dirty="0"/>
              <a:t>For our future work, we list some </a:t>
            </a:r>
            <a:r>
              <a:rPr lang="en-CN"/>
              <a:t>directions here.</a:t>
            </a:r>
            <a:endParaRPr lang="en-CN" dirty="0"/>
          </a:p>
          <a:p>
            <a:endParaRPr lang="en-CN" dirty="0"/>
          </a:p>
          <a:p>
            <a:r>
              <a:rPr lang="en-US" dirty="0"/>
              <a:t>https://</a:t>
            </a:r>
            <a:r>
              <a:rPr lang="en-US" dirty="0" err="1"/>
              <a:t>www.perfecto.io</a:t>
            </a:r>
            <a:r>
              <a:rPr lang="en-US" dirty="0"/>
              <a:t>/</a:t>
            </a:r>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59</a:t>
            </a:fld>
            <a:endParaRPr lang="en-AU"/>
          </a:p>
        </p:txBody>
      </p:sp>
    </p:spTree>
    <p:extLst>
      <p:ext uri="{BB962C8B-B14F-4D97-AF65-F5344CB8AC3E}">
        <p14:creationId xmlns:p14="http://schemas.microsoft.com/office/powerpoint/2010/main" val="383713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how to support exploratory testing?</a:t>
            </a:r>
          </a:p>
          <a:p>
            <a:endParaRPr lang="en-US" dirty="0"/>
          </a:p>
          <a:p>
            <a:r>
              <a:rPr lang="en-US" dirty="0"/>
              <a:t>We found bug reports contain useful information for supporting exploratory testing.</a:t>
            </a:r>
          </a:p>
          <a:p>
            <a:endParaRPr lang="en-US" dirty="0"/>
          </a:p>
          <a:p>
            <a:r>
              <a:rPr lang="en-US" dirty="0"/>
              <a:t>S2Rs reflect real-life system use, which can guide us how to do exploratory testing based on scenarios.</a:t>
            </a:r>
          </a:p>
          <a:p>
            <a:r>
              <a:rPr lang="en-US" dirty="0"/>
              <a:t>ERs and ARs summarize what goes wrong in the past, which can give us hints on finding  bugs during exploratory testing.</a:t>
            </a:r>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6</a:t>
            </a:fld>
            <a:endParaRPr lang="en-AU"/>
          </a:p>
        </p:txBody>
      </p:sp>
    </p:spTree>
    <p:extLst>
      <p:ext uri="{BB962C8B-B14F-4D97-AF65-F5344CB8AC3E}">
        <p14:creationId xmlns:p14="http://schemas.microsoft.com/office/powerpoint/2010/main" val="6210944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OK, that’s all</a:t>
            </a:r>
          </a:p>
          <a:p>
            <a:r>
              <a:rPr lang="en-CN" dirty="0"/>
              <a:t>Thank you for your attention.</a:t>
            </a:r>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60</a:t>
            </a:fld>
            <a:endParaRPr lang="en-AU"/>
          </a:p>
        </p:txBody>
      </p:sp>
    </p:spTree>
    <p:extLst>
      <p:ext uri="{BB962C8B-B14F-4D97-AF65-F5344CB8AC3E}">
        <p14:creationId xmlns:p14="http://schemas.microsoft.com/office/powerpoint/2010/main" val="19557005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Any questions?</a:t>
            </a:r>
          </a:p>
        </p:txBody>
      </p:sp>
      <p:sp>
        <p:nvSpPr>
          <p:cNvPr id="4" name="Slide Number Placeholder 3"/>
          <p:cNvSpPr>
            <a:spLocks noGrp="1"/>
          </p:cNvSpPr>
          <p:nvPr>
            <p:ph type="sldNum" sz="quarter" idx="5"/>
          </p:nvPr>
        </p:nvSpPr>
        <p:spPr/>
        <p:txBody>
          <a:bodyPr/>
          <a:lstStyle/>
          <a:p>
            <a:fld id="{10A29E61-899D-4DEC-B2DA-C928176A27CF}" type="slidenum">
              <a:rPr lang="en-AU" smtClean="0"/>
              <a:t>61</a:t>
            </a:fld>
            <a:endParaRPr lang="en-AU"/>
          </a:p>
        </p:txBody>
      </p:sp>
    </p:spTree>
    <p:extLst>
      <p:ext uri="{BB962C8B-B14F-4D97-AF65-F5344CB8AC3E}">
        <p14:creationId xmlns:p14="http://schemas.microsoft.com/office/powerpoint/2010/main" val="203554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Therefore, we use bug reports as a knowledge source of user tasks and failures to support exploratory testing.</a:t>
            </a:r>
          </a:p>
          <a:p>
            <a:r>
              <a:rPr lang="en-CN" dirty="0"/>
              <a:t>For example, the steps to reproduce of this bug describes the scenario on setting a master password.</a:t>
            </a:r>
          </a:p>
        </p:txBody>
      </p:sp>
      <p:sp>
        <p:nvSpPr>
          <p:cNvPr id="4" name="Slide Number Placeholder 3"/>
          <p:cNvSpPr>
            <a:spLocks noGrp="1"/>
          </p:cNvSpPr>
          <p:nvPr>
            <p:ph type="sldNum" sz="quarter" idx="5"/>
          </p:nvPr>
        </p:nvSpPr>
        <p:spPr/>
        <p:txBody>
          <a:bodyPr/>
          <a:lstStyle/>
          <a:p>
            <a:fld id="{10A29E61-899D-4DEC-B2DA-C928176A27CF}" type="slidenum">
              <a:rPr lang="en-AU" smtClean="0"/>
              <a:t>7</a:t>
            </a:fld>
            <a:endParaRPr lang="en-AU"/>
          </a:p>
        </p:txBody>
      </p:sp>
    </p:spTree>
    <p:extLst>
      <p:ext uri="{BB962C8B-B14F-4D97-AF65-F5344CB8AC3E}">
        <p14:creationId xmlns:p14="http://schemas.microsoft.com/office/powerpoint/2010/main" val="134973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By using this scenario, we find another new bug, namely when right-click on the “Enter new password:” field, the pop-up panel displays some blank options.</a:t>
            </a:r>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8</a:t>
            </a:fld>
            <a:endParaRPr lang="en-AU"/>
          </a:p>
        </p:txBody>
      </p:sp>
    </p:spTree>
    <p:extLst>
      <p:ext uri="{BB962C8B-B14F-4D97-AF65-F5344CB8AC3E}">
        <p14:creationId xmlns:p14="http://schemas.microsoft.com/office/powerpoint/2010/main" val="244626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Besides steps to reproduce, expected results and actual results also play an important role.</a:t>
            </a:r>
          </a:p>
          <a:p>
            <a:r>
              <a:rPr lang="en-CN" dirty="0"/>
              <a:t>It can guide us where to focus.</a:t>
            </a:r>
          </a:p>
          <a:p>
            <a:endParaRPr lang="en-CN" dirty="0"/>
          </a:p>
          <a:p>
            <a:r>
              <a:rPr lang="en-CN" dirty="0"/>
              <a:t>For instance, the expected results and actual results of this bug is about whether the email and avatar can be displayed correctly.</a:t>
            </a:r>
          </a:p>
          <a:p>
            <a:endParaRPr lang="en-CN" dirty="0"/>
          </a:p>
        </p:txBody>
      </p:sp>
      <p:sp>
        <p:nvSpPr>
          <p:cNvPr id="4" name="Slide Number Placeholder 3"/>
          <p:cNvSpPr>
            <a:spLocks noGrp="1"/>
          </p:cNvSpPr>
          <p:nvPr>
            <p:ph type="sldNum" sz="quarter" idx="5"/>
          </p:nvPr>
        </p:nvSpPr>
        <p:spPr/>
        <p:txBody>
          <a:bodyPr/>
          <a:lstStyle/>
          <a:p>
            <a:fld id="{10A29E61-899D-4DEC-B2DA-C928176A27CF}" type="slidenum">
              <a:rPr lang="en-AU" smtClean="0"/>
              <a:t>9</a:t>
            </a:fld>
            <a:endParaRPr lang="en-AU"/>
          </a:p>
        </p:txBody>
      </p:sp>
    </p:spTree>
    <p:extLst>
      <p:ext uri="{BB962C8B-B14F-4D97-AF65-F5344CB8AC3E}">
        <p14:creationId xmlns:p14="http://schemas.microsoft.com/office/powerpoint/2010/main" val="1225713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425450" y="373063"/>
            <a:ext cx="6120000" cy="3960000"/>
          </a:xfrm>
        </p:spPr>
        <p:txBody>
          <a:bodyPr/>
          <a:lstStyle>
            <a:lvl1pPr>
              <a:lnSpc>
                <a:spcPct val="80000"/>
              </a:lnSpc>
              <a:spcBef>
                <a:spcPts val="0"/>
              </a:spcBef>
              <a:spcAft>
                <a:spcPts val="2835"/>
              </a:spcAft>
              <a:defRPr sz="6400" cap="all" baseline="0"/>
            </a:lvl1pPr>
            <a:lvl2pPr>
              <a:defRPr sz="1800">
                <a:solidFill>
                  <a:schemeClr val="accent1"/>
                </a:solidFill>
              </a:defRPr>
            </a:lvl2pPr>
          </a:lstStyle>
          <a:p>
            <a:pPr lvl="0"/>
            <a:r>
              <a:rPr lang="en-US"/>
              <a:t>Click to edit Master text styles</a:t>
            </a:r>
          </a:p>
          <a:p>
            <a:pPr lvl="1"/>
            <a:r>
              <a:rPr lang="en-US"/>
              <a:t>Second level</a:t>
            </a:r>
          </a:p>
        </p:txBody>
      </p:sp>
      <p:pic>
        <p:nvPicPr>
          <p:cNvPr id="11" name="Picture 10">
            <a:extLst>
              <a:ext uri="{FF2B5EF4-FFF2-40B4-BE49-F238E27FC236}">
                <a16:creationId xmlns:a16="http://schemas.microsoft.com/office/drawing/2014/main" id="{2ED46DD6-3FEF-4E8E-852D-6AB87C9AEE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400" y="0"/>
            <a:ext cx="1736846" cy="5143500"/>
          </a:xfrm>
          <a:prstGeom prst="rect">
            <a:avLst/>
          </a:prstGeom>
        </p:spPr>
      </p:pic>
    </p:spTree>
    <p:extLst>
      <p:ext uri="{BB962C8B-B14F-4D97-AF65-F5344CB8AC3E}">
        <p14:creationId xmlns:p14="http://schemas.microsoft.com/office/powerpoint/2010/main" val="35685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rt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76000"/>
          </a:xfrm>
        </p:spPr>
        <p:txBody>
          <a:bodyPr numCol="1" spcCol="180000">
            <a:noAutofit/>
          </a:bodyPr>
          <a:lstStyle>
            <a:lvl1pPr>
              <a:defRPr sz="1400">
                <a:solidFill>
                  <a:schemeClr val="accent1"/>
                </a:solidFill>
                <a:latin typeface="+mj-lt"/>
              </a:defRPr>
            </a:lvl1pPr>
            <a:lvl2pPr>
              <a:defRPr sz="1100"/>
            </a:lvl2pPr>
            <a:lvl3pPr marL="90000" indent="-90000">
              <a:defRPr sz="1100"/>
            </a:lvl3pPr>
            <a:lvl4pPr marL="180000" indent="-90000">
              <a:defRPr sz="1100"/>
            </a:lvl4pPr>
            <a:lvl5pPr marL="270000" indent="-9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Text Placeholder 7">
            <a:extLst>
              <a:ext uri="{FF2B5EF4-FFF2-40B4-BE49-F238E27FC236}">
                <a16:creationId xmlns:a16="http://schemas.microsoft.com/office/drawing/2014/main" id="{D931932D-C811-4ADE-9CBC-C6F97F4734F5}"/>
              </a:ext>
            </a:extLst>
          </p:cNvPr>
          <p:cNvSpPr>
            <a:spLocks noGrp="1"/>
          </p:cNvSpPr>
          <p:nvPr>
            <p:ph type="body" sz="quarter" idx="13"/>
          </p:nvPr>
        </p:nvSpPr>
        <p:spPr>
          <a:xfrm>
            <a:off x="324000" y="324000"/>
            <a:ext cx="2520000" cy="3006725"/>
          </a:xfrm>
        </p:spPr>
        <p:txBody>
          <a:bodyPr/>
          <a:lstStyle>
            <a:lvl1pPr>
              <a:lnSpc>
                <a:spcPct val="80000"/>
              </a:lnSpc>
              <a:spcBef>
                <a:spcPts val="0"/>
              </a:spcBef>
              <a:spcAft>
                <a:spcPts val="1800"/>
              </a:spcAft>
              <a:defRPr sz="3600"/>
            </a:lvl1pPr>
            <a:lvl2pPr>
              <a:defRPr sz="1800">
                <a:solidFill>
                  <a:schemeClr val="tx1"/>
                </a:solidFill>
              </a:defRPr>
            </a:lvl2pPr>
            <a:lvl3pPr>
              <a:defRPr sz="3600"/>
            </a:lvl3pPr>
            <a:lvl4pPr>
              <a:defRPr sz="3600"/>
            </a:lvl4pPr>
            <a:lvl5pPr>
              <a:defRPr sz="3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0727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conten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40000"/>
          </a:xfrm>
        </p:spPr>
        <p:txBody>
          <a:bodyPr numCol="2" spcCol="180000">
            <a:noAutofit/>
          </a:bodyPr>
          <a:lstStyle>
            <a:lvl1pPr>
              <a:defRPr sz="8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4" name="Text Placeholder 3">
            <a:extLst>
              <a:ext uri="{FF2B5EF4-FFF2-40B4-BE49-F238E27FC236}">
                <a16:creationId xmlns:a16="http://schemas.microsoft.com/office/drawing/2014/main" id="{B8587F0A-3EF9-46A9-A8FF-9715CF092942}"/>
              </a:ext>
            </a:extLst>
          </p:cNvPr>
          <p:cNvSpPr>
            <a:spLocks noGrp="1"/>
          </p:cNvSpPr>
          <p:nvPr>
            <p:ph type="body" sz="quarter" idx="13"/>
          </p:nvPr>
        </p:nvSpPr>
        <p:spPr>
          <a:xfrm>
            <a:off x="323850" y="324000"/>
            <a:ext cx="2520000" cy="4140000"/>
          </a:xfrm>
        </p:spPr>
        <p:txBody>
          <a:bodyPr/>
          <a:lstStyle>
            <a:lvl1pPr>
              <a:lnSpc>
                <a:spcPct val="80000"/>
              </a:lnSpc>
              <a:defRPr sz="3600">
                <a:solidFill>
                  <a:schemeClr val="accent1"/>
                </a:solidFill>
              </a:defRPr>
            </a:lvl1pPr>
            <a:lvl2pPr>
              <a:spcAft>
                <a:spcPts val="1200"/>
              </a:spcAft>
              <a:defRPr sz="1800">
                <a:solidFill>
                  <a:schemeClr val="tx1"/>
                </a:solidFill>
              </a:defRPr>
            </a:lvl2pPr>
            <a:lvl3pPr>
              <a:buNone/>
              <a:defRPr/>
            </a:lvl3pPr>
            <a:lvl4pPr marL="179388" indent="-179388">
              <a:buFont typeface="Arial" panose="020B0604020202020204" pitchFamily="34" charset="0"/>
              <a:buChar char="•"/>
              <a:defRPr/>
            </a:lvl4pPr>
            <a:lvl5pPr marL="357188" indent="-179388">
              <a:buFont typeface="Times New Roman" panose="02020603050405020304" pitchFamily="18"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444000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maller left, conten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40000"/>
          </a:xfrm>
        </p:spPr>
        <p:txBody>
          <a:bodyPr numCol="2" spcCol="180000">
            <a:noAutofit/>
          </a:bodyPr>
          <a:lstStyle>
            <a:lvl1pPr>
              <a:defRPr sz="8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4" name="Text Placeholder 3">
            <a:extLst>
              <a:ext uri="{FF2B5EF4-FFF2-40B4-BE49-F238E27FC236}">
                <a16:creationId xmlns:a16="http://schemas.microsoft.com/office/drawing/2014/main" id="{B8587F0A-3EF9-46A9-A8FF-9715CF092942}"/>
              </a:ext>
            </a:extLst>
          </p:cNvPr>
          <p:cNvSpPr>
            <a:spLocks noGrp="1"/>
          </p:cNvSpPr>
          <p:nvPr>
            <p:ph type="body" sz="quarter" idx="13"/>
          </p:nvPr>
        </p:nvSpPr>
        <p:spPr>
          <a:xfrm>
            <a:off x="323850" y="324000"/>
            <a:ext cx="2520000" cy="4140000"/>
          </a:xfrm>
        </p:spPr>
        <p:txBody>
          <a:bodyPr/>
          <a:lstStyle>
            <a:lvl1pPr>
              <a:lnSpc>
                <a:spcPct val="80000"/>
              </a:lnSpc>
              <a:defRPr sz="3600">
                <a:solidFill>
                  <a:schemeClr val="tx1"/>
                </a:solidFill>
              </a:defRPr>
            </a:lvl1pPr>
            <a:lvl2pPr>
              <a:spcAft>
                <a:spcPts val="1200"/>
              </a:spcAft>
              <a:defRPr sz="1800">
                <a:solidFill>
                  <a:schemeClr val="accent1"/>
                </a:solidFill>
              </a:defRPr>
            </a:lvl2pPr>
            <a:lvl3pPr>
              <a:buNone/>
              <a:defRPr sz="800"/>
            </a:lvl3pPr>
            <a:lvl4pPr marL="179388" indent="-179388">
              <a:buFont typeface="Arial" panose="020B0604020202020204" pitchFamily="34" charset="0"/>
              <a:buChar char="•"/>
              <a:defRPr sz="800"/>
            </a:lvl4pPr>
            <a:lvl5pPr marL="357188" indent="-179388">
              <a:buFont typeface="Times New Roman" panose="02020603050405020304" pitchFamily="18" charset="0"/>
              <a:buChar cha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899705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11" name="Text Placeholder 7">
            <a:extLst>
              <a:ext uri="{FF2B5EF4-FFF2-40B4-BE49-F238E27FC236}">
                <a16:creationId xmlns:a16="http://schemas.microsoft.com/office/drawing/2014/main" id="{94117324-6B4D-4511-9A09-354F37701177}"/>
              </a:ext>
            </a:extLst>
          </p:cNvPr>
          <p:cNvSpPr>
            <a:spLocks noGrp="1"/>
          </p:cNvSpPr>
          <p:nvPr>
            <p:ph type="body" sz="quarter" idx="13"/>
          </p:nvPr>
        </p:nvSpPr>
        <p:spPr>
          <a:xfrm>
            <a:off x="323850" y="324000"/>
            <a:ext cx="8459788" cy="1512887"/>
          </a:xfrm>
        </p:spPr>
        <p:txBody>
          <a:bodyPr/>
          <a:lstStyle>
            <a:lvl1pPr>
              <a:lnSpc>
                <a:spcPct val="80000"/>
              </a:lnSpc>
              <a:defRPr sz="3600">
                <a:solidFill>
                  <a:schemeClr val="accent1"/>
                </a:solidFill>
              </a:defRPr>
            </a:lvl1pPr>
            <a:lvl2pPr>
              <a:defRPr sz="1800"/>
            </a:lvl2pPr>
            <a:lvl3pPr>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04076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image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00" y="1800000"/>
            <a:ext cx="3600000" cy="27000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323850" y="324000"/>
            <a:ext cx="3600000" cy="1512887"/>
          </a:xfrm>
        </p:spPr>
        <p:txBody>
          <a:bodyPr/>
          <a:lstStyle>
            <a:lvl1pPr>
              <a:lnSpc>
                <a:spcPct val="80000"/>
              </a:lnSpc>
              <a:defRPr sz="3600">
                <a:solidFill>
                  <a:schemeClr val="accent1"/>
                </a:solidFill>
              </a:defRPr>
            </a:lvl1pPr>
            <a:lvl2pPr>
              <a:defRPr sz="1800"/>
            </a:lvl2pPr>
            <a:lvl3pPr>
              <a:buNone/>
              <a:defRPr/>
            </a:lvl3pPr>
          </a:lstStyle>
          <a:p>
            <a:pPr lvl="0"/>
            <a:r>
              <a:rPr lang="en-US"/>
              <a:t>Click to edit Master text styles</a:t>
            </a:r>
          </a:p>
          <a:p>
            <a:pPr lvl="1"/>
            <a:r>
              <a:rPr lang="en-US"/>
              <a:t>Second level</a:t>
            </a:r>
          </a:p>
        </p:txBody>
      </p:sp>
      <p:cxnSp>
        <p:nvCxnSpPr>
          <p:cNvPr id="12" name="Straight Connector 11">
            <a:extLst>
              <a:ext uri="{FF2B5EF4-FFF2-40B4-BE49-F238E27FC236}">
                <a16:creationId xmlns:a16="http://schemas.microsoft.com/office/drawing/2014/main" id="{AE17CBD4-5DAE-4848-BC50-36416D91C4AD}"/>
              </a:ext>
            </a:extLst>
          </p:cNvPr>
          <p:cNvCxnSpPr/>
          <p:nvPr userDrawn="1"/>
        </p:nvCxnSpPr>
        <p:spPr>
          <a:xfrm>
            <a:off x="4572000"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5256000" y="323850"/>
            <a:ext cx="3528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5112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2309347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left, tex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150" y="1080000"/>
            <a:ext cx="3600000" cy="3347538"/>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220000" y="324000"/>
            <a:ext cx="3600000" cy="1512887"/>
          </a:xfrm>
        </p:spPr>
        <p:txBody>
          <a:bodyPr/>
          <a:lstStyle>
            <a:lvl1pPr>
              <a:lnSpc>
                <a:spcPct val="80000"/>
              </a:lnSpc>
              <a:defRPr sz="3600">
                <a:solidFill>
                  <a:schemeClr val="tx1"/>
                </a:solidFill>
              </a:defRPr>
            </a:lvl1pPr>
            <a:lvl2pPr>
              <a:defRPr sz="1800">
                <a:solidFill>
                  <a:schemeClr val="accent1"/>
                </a:solidFill>
              </a:defRPr>
            </a:lvl2pPr>
            <a:lvl3pPr>
              <a:buNone/>
              <a:defRPr/>
            </a:lvl3pPr>
          </a:lstStyle>
          <a:p>
            <a:pPr lvl="0"/>
            <a:r>
              <a:rPr lang="en-US"/>
              <a:t>Click to edit Master text styles</a:t>
            </a:r>
          </a:p>
          <a:p>
            <a:pPr lvl="1"/>
            <a:r>
              <a:rPr lang="en-US"/>
              <a:t>Second level</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cxnSp>
        <p:nvCxnSpPr>
          <p:cNvPr id="12" name="Straight Connector 11">
            <a:extLst>
              <a:ext uri="{FF2B5EF4-FFF2-40B4-BE49-F238E27FC236}">
                <a16:creationId xmlns:a16="http://schemas.microsoft.com/office/drawing/2014/main" id="{AE17CBD4-5DAE-4848-BC50-36416D91C4AD}"/>
              </a:ext>
            </a:extLst>
          </p:cNvPr>
          <p:cNvCxnSpPr/>
          <p:nvPr userDrawn="1"/>
        </p:nvCxnSpPr>
        <p:spPr>
          <a:xfrm>
            <a:off x="4572000"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24000" y="323850"/>
            <a:ext cx="3528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396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300226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large image righ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132000" y="323850"/>
            <a:ext cx="5652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2952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
        <p:nvSpPr>
          <p:cNvPr id="13" name="Text Placeholder 3">
            <a:extLst>
              <a:ext uri="{FF2B5EF4-FFF2-40B4-BE49-F238E27FC236}">
                <a16:creationId xmlns:a16="http://schemas.microsoft.com/office/drawing/2014/main" id="{86B4478A-1BDA-4472-A289-4B0C4E795994}"/>
              </a:ext>
            </a:extLst>
          </p:cNvPr>
          <p:cNvSpPr>
            <a:spLocks noGrp="1"/>
          </p:cNvSpPr>
          <p:nvPr>
            <p:ph type="body" sz="quarter" idx="13"/>
          </p:nvPr>
        </p:nvSpPr>
        <p:spPr>
          <a:xfrm>
            <a:off x="323850" y="324000"/>
            <a:ext cx="2160000" cy="4140000"/>
          </a:xfrm>
        </p:spPr>
        <p:txBody>
          <a:bodyPr/>
          <a:lstStyle>
            <a:lvl1pPr>
              <a:lnSpc>
                <a:spcPct val="80000"/>
              </a:lnSpc>
              <a:defRPr sz="3600">
                <a:solidFill>
                  <a:schemeClr val="tx1"/>
                </a:solidFill>
              </a:defRPr>
            </a:lvl1pPr>
            <a:lvl2pPr>
              <a:spcAft>
                <a:spcPts val="1200"/>
              </a:spcAft>
              <a:defRPr sz="1800">
                <a:solidFill>
                  <a:schemeClr val="accent1"/>
                </a:solidFill>
              </a:defRPr>
            </a:lvl2pPr>
            <a:lvl3pPr>
              <a:buNone/>
              <a:defRPr sz="800"/>
            </a:lvl3pPr>
            <a:lvl4pPr marL="179388" indent="-179388">
              <a:buFont typeface="Arial" panose="020B0604020202020204" pitchFamily="34" charset="0"/>
              <a:buChar char="•"/>
              <a:defRPr sz="800"/>
            </a:lvl4pPr>
            <a:lvl5pPr marL="357188" indent="-179388">
              <a:buFont typeface="Times New Roman" panose="02020603050405020304" pitchFamily="18" charset="0"/>
              <a:buChar cha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188945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8460000" cy="4104000"/>
          </a:xfrm>
        </p:spPr>
        <p:txBody>
          <a:bodyPr/>
          <a:lstStyle/>
          <a:p>
            <a:r>
              <a:rPr lang="en-US"/>
              <a:t>Click icon to add picture</a:t>
            </a:r>
            <a:endParaRPr lang="en-AU"/>
          </a:p>
        </p:txBody>
      </p:sp>
      <p:sp>
        <p:nvSpPr>
          <p:cNvPr id="9" name="Text Placeholder 15">
            <a:extLst>
              <a:ext uri="{FF2B5EF4-FFF2-40B4-BE49-F238E27FC236}">
                <a16:creationId xmlns:a16="http://schemas.microsoft.com/office/drawing/2014/main" id="{F005714D-B845-45B5-AB70-7040C7217277}"/>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3011687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images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4104000" cy="4104000"/>
          </a:xfrm>
        </p:spPr>
        <p:txBody>
          <a:bodyPr/>
          <a:lstStyle/>
          <a:p>
            <a:r>
              <a:rPr lang="en-US"/>
              <a:t>Click icon to add picture</a:t>
            </a:r>
            <a:endParaRPr lang="en-AU"/>
          </a:p>
        </p:txBody>
      </p:sp>
      <p:sp>
        <p:nvSpPr>
          <p:cNvPr id="9" name="Text Placeholder 15">
            <a:extLst>
              <a:ext uri="{FF2B5EF4-FFF2-40B4-BE49-F238E27FC236}">
                <a16:creationId xmlns:a16="http://schemas.microsoft.com/office/drawing/2014/main" id="{5CD301A0-52A4-469E-ACAD-84A14A2181F2}"/>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
        <p:nvSpPr>
          <p:cNvPr id="10" name="Picture Placeholder 7">
            <a:extLst>
              <a:ext uri="{FF2B5EF4-FFF2-40B4-BE49-F238E27FC236}">
                <a16:creationId xmlns:a16="http://schemas.microsoft.com/office/drawing/2014/main" id="{46B417A0-A601-4DF8-833D-2F1065E5A80D}"/>
              </a:ext>
            </a:extLst>
          </p:cNvPr>
          <p:cNvSpPr>
            <a:spLocks noGrp="1"/>
          </p:cNvSpPr>
          <p:nvPr>
            <p:ph type="pic" sz="quarter" idx="16"/>
          </p:nvPr>
        </p:nvSpPr>
        <p:spPr>
          <a:xfrm>
            <a:off x="4680000" y="324000"/>
            <a:ext cx="4104000" cy="4104000"/>
          </a:xfrm>
        </p:spPr>
        <p:txBody>
          <a:bodyPr/>
          <a:lstStyle/>
          <a:p>
            <a:r>
              <a:rPr lang="en-US"/>
              <a:t>Click icon to add picture</a:t>
            </a:r>
            <a:endParaRPr lang="en-AU"/>
          </a:p>
        </p:txBody>
      </p:sp>
      <p:sp>
        <p:nvSpPr>
          <p:cNvPr id="11" name="Text Placeholder 15">
            <a:extLst>
              <a:ext uri="{FF2B5EF4-FFF2-40B4-BE49-F238E27FC236}">
                <a16:creationId xmlns:a16="http://schemas.microsoft.com/office/drawing/2014/main" id="{C8112A07-2578-4C64-9E60-0E0913ABA16B}"/>
              </a:ext>
            </a:extLst>
          </p:cNvPr>
          <p:cNvSpPr>
            <a:spLocks noGrp="1"/>
          </p:cNvSpPr>
          <p:nvPr>
            <p:ph type="body" sz="quarter" idx="17" hasCustomPrompt="1"/>
          </p:nvPr>
        </p:nvSpPr>
        <p:spPr>
          <a:xfrm>
            <a:off x="4536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224898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staggered imag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3528000" cy="4104000"/>
          </a:xfrm>
        </p:spPr>
        <p:txBody>
          <a:bodyPr/>
          <a:lstStyle/>
          <a:p>
            <a:r>
              <a:rPr lang="en-US"/>
              <a:t>Click icon to add picture</a:t>
            </a:r>
            <a:endParaRPr lang="en-AU"/>
          </a:p>
        </p:txBody>
      </p:sp>
      <p:sp>
        <p:nvSpPr>
          <p:cNvPr id="9" name="Text Placeholder 15">
            <a:extLst>
              <a:ext uri="{FF2B5EF4-FFF2-40B4-BE49-F238E27FC236}">
                <a16:creationId xmlns:a16="http://schemas.microsoft.com/office/drawing/2014/main" id="{5CD301A0-52A4-469E-ACAD-84A14A2181F2}"/>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
        <p:nvSpPr>
          <p:cNvPr id="10" name="Picture Placeholder 7">
            <a:extLst>
              <a:ext uri="{FF2B5EF4-FFF2-40B4-BE49-F238E27FC236}">
                <a16:creationId xmlns:a16="http://schemas.microsoft.com/office/drawing/2014/main" id="{46B417A0-A601-4DF8-833D-2F1065E5A80D}"/>
              </a:ext>
            </a:extLst>
          </p:cNvPr>
          <p:cNvSpPr>
            <a:spLocks noGrp="1"/>
          </p:cNvSpPr>
          <p:nvPr>
            <p:ph type="pic" sz="quarter" idx="16"/>
          </p:nvPr>
        </p:nvSpPr>
        <p:spPr>
          <a:xfrm>
            <a:off x="4572000" y="324000"/>
            <a:ext cx="3528000" cy="2304000"/>
          </a:xfrm>
        </p:spPr>
        <p:txBody>
          <a:bodyPr/>
          <a:lstStyle/>
          <a:p>
            <a:r>
              <a:rPr lang="en-US"/>
              <a:t>Click icon to add picture</a:t>
            </a:r>
            <a:endParaRPr lang="en-AU"/>
          </a:p>
        </p:txBody>
      </p:sp>
      <p:sp>
        <p:nvSpPr>
          <p:cNvPr id="11" name="Text Placeholder 15">
            <a:extLst>
              <a:ext uri="{FF2B5EF4-FFF2-40B4-BE49-F238E27FC236}">
                <a16:creationId xmlns:a16="http://schemas.microsoft.com/office/drawing/2014/main" id="{C8112A07-2578-4C64-9E60-0E0913ABA16B}"/>
              </a:ext>
            </a:extLst>
          </p:cNvPr>
          <p:cNvSpPr>
            <a:spLocks noGrp="1"/>
          </p:cNvSpPr>
          <p:nvPr>
            <p:ph type="body" sz="quarter" idx="17" hasCustomPrompt="1"/>
          </p:nvPr>
        </p:nvSpPr>
        <p:spPr>
          <a:xfrm>
            <a:off x="4428000" y="324000"/>
            <a:ext cx="108000" cy="2304000"/>
          </a:xfrm>
        </p:spPr>
        <p:txBody>
          <a:bodyPr vert="vert270" anchor="t"/>
          <a:lstStyle>
            <a:lvl1pPr>
              <a:defRPr sz="600">
                <a:solidFill>
                  <a:schemeClr val="tx1"/>
                </a:solidFill>
                <a:latin typeface="+mn-lt"/>
              </a:defRPr>
            </a:lvl1pPr>
          </a:lstStyle>
          <a:p>
            <a:pPr lvl="0"/>
            <a:r>
              <a:rPr lang="en-US" dirty="0"/>
              <a:t>Image credit here</a:t>
            </a:r>
          </a:p>
        </p:txBody>
      </p:sp>
      <p:sp>
        <p:nvSpPr>
          <p:cNvPr id="12" name="Picture Placeholder 7">
            <a:extLst>
              <a:ext uri="{FF2B5EF4-FFF2-40B4-BE49-F238E27FC236}">
                <a16:creationId xmlns:a16="http://schemas.microsoft.com/office/drawing/2014/main" id="{55C4169D-51A2-418E-95CB-AE67319994E9}"/>
              </a:ext>
            </a:extLst>
          </p:cNvPr>
          <p:cNvSpPr>
            <a:spLocks noGrp="1"/>
          </p:cNvSpPr>
          <p:nvPr>
            <p:ph type="pic" sz="quarter" idx="18"/>
          </p:nvPr>
        </p:nvSpPr>
        <p:spPr>
          <a:xfrm>
            <a:off x="6660000" y="2916000"/>
            <a:ext cx="2124000" cy="1476000"/>
          </a:xfrm>
        </p:spPr>
        <p:txBody>
          <a:bodyPr/>
          <a:lstStyle/>
          <a:p>
            <a:r>
              <a:rPr lang="en-US"/>
              <a:t>Click icon to add picture</a:t>
            </a:r>
            <a:endParaRPr lang="en-AU"/>
          </a:p>
        </p:txBody>
      </p:sp>
      <p:sp>
        <p:nvSpPr>
          <p:cNvPr id="13" name="Text Placeholder 15">
            <a:extLst>
              <a:ext uri="{FF2B5EF4-FFF2-40B4-BE49-F238E27FC236}">
                <a16:creationId xmlns:a16="http://schemas.microsoft.com/office/drawing/2014/main" id="{651BCC0A-46D4-42B0-987C-A33E38A571C3}"/>
              </a:ext>
            </a:extLst>
          </p:cNvPr>
          <p:cNvSpPr>
            <a:spLocks noGrp="1"/>
          </p:cNvSpPr>
          <p:nvPr>
            <p:ph type="body" sz="quarter" idx="19" hasCustomPrompt="1"/>
          </p:nvPr>
        </p:nvSpPr>
        <p:spPr>
          <a:xfrm>
            <a:off x="6523767" y="2916000"/>
            <a:ext cx="108000" cy="1476000"/>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179250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1295999" y="373063"/>
            <a:ext cx="7523999" cy="3274027"/>
          </a:xfrm>
        </p:spPr>
        <p:txBody>
          <a:bodyPr/>
          <a:lstStyle>
            <a:lvl1pPr>
              <a:lnSpc>
                <a:spcPct val="80000"/>
              </a:lnSpc>
              <a:spcBef>
                <a:spcPts val="0"/>
              </a:spcBef>
              <a:spcAft>
                <a:spcPts val="2835"/>
              </a:spcAft>
              <a:defRPr sz="6400" cap="all" baseline="0">
                <a:solidFill>
                  <a:schemeClr val="tx1"/>
                </a:solidFill>
              </a:defRPr>
            </a:lvl1pPr>
            <a:lvl2pPr>
              <a:defRPr sz="1800">
                <a:solidFill>
                  <a:schemeClr val="accent1"/>
                </a:solidFill>
              </a:defRPr>
            </a:lvl2pPr>
          </a:lstStyle>
          <a:p>
            <a:pPr lvl="0"/>
            <a:r>
              <a:rPr lang="en-US"/>
              <a:t>Click to edit Master text styles</a:t>
            </a:r>
          </a:p>
          <a:p>
            <a:pPr lvl="1"/>
            <a:r>
              <a:rPr lang="en-US"/>
              <a:t>Second level</a:t>
            </a:r>
          </a:p>
        </p:txBody>
      </p:sp>
      <p:sp>
        <p:nvSpPr>
          <p:cNvPr id="3" name="Picture Placeholder 2">
            <a:extLst>
              <a:ext uri="{FF2B5EF4-FFF2-40B4-BE49-F238E27FC236}">
                <a16:creationId xmlns:a16="http://schemas.microsoft.com/office/drawing/2014/main" id="{B46A049C-4F69-43AF-8C8B-0B56DA46CD4A}"/>
              </a:ext>
            </a:extLst>
          </p:cNvPr>
          <p:cNvSpPr>
            <a:spLocks noGrp="1"/>
          </p:cNvSpPr>
          <p:nvPr>
            <p:ph type="pic" sz="quarter" idx="14"/>
          </p:nvPr>
        </p:nvSpPr>
        <p:spPr>
          <a:xfrm>
            <a:off x="4571999" y="2196000"/>
            <a:ext cx="4248000" cy="2592000"/>
          </a:xfrm>
        </p:spPr>
        <p:txBody>
          <a:bodyPr/>
          <a:lstStyle/>
          <a:p>
            <a:r>
              <a:rPr lang="en-US"/>
              <a:t>Click icon to add picture</a:t>
            </a:r>
            <a:endParaRPr lang="en-AU"/>
          </a:p>
        </p:txBody>
      </p:sp>
      <p:pic>
        <p:nvPicPr>
          <p:cNvPr id="4" name="Picture 3">
            <a:extLst>
              <a:ext uri="{FF2B5EF4-FFF2-40B4-BE49-F238E27FC236}">
                <a16:creationId xmlns:a16="http://schemas.microsoft.com/office/drawing/2014/main" id="{6BC2CD92-94A0-4183-91AF-1A31B8F162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6" y="0"/>
            <a:ext cx="1736846" cy="5143500"/>
          </a:xfrm>
          <a:prstGeom prst="rect">
            <a:avLst/>
          </a:prstGeom>
        </p:spPr>
      </p:pic>
    </p:spTree>
    <p:extLst>
      <p:ext uri="{BB962C8B-B14F-4D97-AF65-F5344CB8AC3E}">
        <p14:creationId xmlns:p14="http://schemas.microsoft.com/office/powerpoint/2010/main" val="490461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ith quot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472000" y="323999"/>
            <a:ext cx="3312000" cy="1980000"/>
          </a:xfrm>
        </p:spPr>
        <p:txBody>
          <a:bodyPr/>
          <a:lstStyle>
            <a:lvl1pPr>
              <a:lnSpc>
                <a:spcPct val="80000"/>
              </a:lnSpc>
              <a:defRPr sz="2000">
                <a:solidFill>
                  <a:schemeClr val="tx1"/>
                </a:solidFill>
              </a:defRPr>
            </a:lvl1pPr>
            <a:lvl2pPr>
              <a:defRPr sz="2000">
                <a:solidFill>
                  <a:schemeClr val="accent1"/>
                </a:solidFill>
              </a:defRPr>
            </a:lvl2pPr>
            <a:lvl3pPr>
              <a:buNone/>
              <a:defRPr/>
            </a:lvl3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24000" y="323850"/>
            <a:ext cx="4104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5472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0045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old quote">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2664000" y="323999"/>
            <a:ext cx="4770000" cy="2880000"/>
          </a:xfrm>
        </p:spPr>
        <p:txBody>
          <a:bodyPr/>
          <a:lstStyle>
            <a:lvl1pPr>
              <a:lnSpc>
                <a:spcPct val="80000"/>
              </a:lnSpc>
              <a:defRPr sz="2800">
                <a:solidFill>
                  <a:schemeClr val="tx1"/>
                </a:solidFill>
              </a:defRPr>
            </a:lvl1pPr>
            <a:lvl2pPr>
              <a:defRPr sz="2000">
                <a:solidFill>
                  <a:schemeClr val="accent1"/>
                </a:solidFill>
              </a:defRPr>
            </a:lvl2pPr>
            <a:lvl3pPr>
              <a:buNone/>
              <a:defRPr/>
            </a:lvl3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2664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US"/>
              <a:t>Click to edit Master text styles</a:t>
            </a:r>
          </a:p>
          <a:p>
            <a:pPr lvl="1"/>
            <a:r>
              <a:rPr lang="en-US"/>
              <a:t>Second level</a:t>
            </a:r>
          </a:p>
        </p:txBody>
      </p:sp>
      <p:pic>
        <p:nvPicPr>
          <p:cNvPr id="15" name="Picture 14">
            <a:extLst>
              <a:ext uri="{FF2B5EF4-FFF2-40B4-BE49-F238E27FC236}">
                <a16:creationId xmlns:a16="http://schemas.microsoft.com/office/drawing/2014/main" id="{5CCBDA75-3AB1-4C8B-B29D-537B8B1FAC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208601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_quote">
    <p:bg>
      <p:bgRef idx="1001">
        <a:schemeClr val="bg2"/>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40000" y="323999"/>
            <a:ext cx="4770000" cy="2880000"/>
          </a:xfrm>
        </p:spPr>
        <p:txBody>
          <a:bodyPr/>
          <a:lstStyle>
            <a:lvl1pPr>
              <a:lnSpc>
                <a:spcPct val="80000"/>
              </a:lnSpc>
              <a:defRPr sz="2800">
                <a:solidFill>
                  <a:schemeClr val="tx1"/>
                </a:solidFill>
              </a:defRPr>
            </a:lvl1pPr>
            <a:lvl2pPr>
              <a:defRPr sz="2000">
                <a:solidFill>
                  <a:schemeClr val="accent1"/>
                </a:solidFill>
              </a:defRPr>
            </a:lvl2pPr>
            <a:lvl3pPr>
              <a:buNone/>
              <a:defRPr/>
            </a:lvl3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540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237361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260000"/>
            <a:ext cx="3960000" cy="32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24000" y="1260000"/>
            <a:ext cx="3960000" cy="32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ANU SCHOOL OF LAW   |   PRESENTATION NAME GOES HERE</a:t>
            </a:r>
            <a:endParaRPr lang="en-AU"/>
          </a:p>
        </p:txBody>
      </p:sp>
      <p:sp>
        <p:nvSpPr>
          <p:cNvPr id="7" name="Slide Number Placeholder 6"/>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8" name="Date Placeholder 10">
            <a:extLst>
              <a:ext uri="{FF2B5EF4-FFF2-40B4-BE49-F238E27FC236}">
                <a16:creationId xmlns:a16="http://schemas.microsoft.com/office/drawing/2014/main" id="{CA85DCDF-C5A3-43A1-9E40-308CB7A5F96D}"/>
              </a:ext>
            </a:extLst>
          </p:cNvPr>
          <p:cNvSpPr>
            <a:spLocks noGrp="1"/>
          </p:cNvSpPr>
          <p:nvPr>
            <p:ph type="dt" sz="half" idx="13"/>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11" name="Text Placeholder 7">
            <a:extLst>
              <a:ext uri="{FF2B5EF4-FFF2-40B4-BE49-F238E27FC236}">
                <a16:creationId xmlns:a16="http://schemas.microsoft.com/office/drawing/2014/main" id="{0CF810F9-EC51-4622-9468-3349A7AFA499}"/>
              </a:ext>
            </a:extLst>
          </p:cNvPr>
          <p:cNvSpPr>
            <a:spLocks noGrp="1"/>
          </p:cNvSpPr>
          <p:nvPr>
            <p:ph type="body" sz="quarter" idx="14"/>
          </p:nvPr>
        </p:nvSpPr>
        <p:spPr>
          <a:xfrm>
            <a:off x="323850" y="324001"/>
            <a:ext cx="8459788" cy="936000"/>
          </a:xfrm>
        </p:spPr>
        <p:txBody>
          <a:bodyPr/>
          <a:lstStyle>
            <a:lvl1pPr>
              <a:lnSpc>
                <a:spcPct val="80000"/>
              </a:lnSpc>
              <a:defRPr sz="3600">
                <a:solidFill>
                  <a:schemeClr val="accent1"/>
                </a:solidFill>
              </a:defRPr>
            </a:lvl1pPr>
            <a:lvl2pPr>
              <a:defRPr sz="1800"/>
            </a:lvl2pPr>
            <a:lvl3pPr>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16379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260872"/>
            <a:ext cx="3960000" cy="540000"/>
          </a:xfrm>
        </p:spPr>
        <p:txBody>
          <a:bodyPr anchor="ctr">
            <a:normAutofit/>
          </a:bodyPr>
          <a:lstStyle>
            <a:lvl1pPr marL="0" indent="0">
              <a:buNone/>
              <a:defRPr sz="1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24000" y="1800000"/>
            <a:ext cx="3960000" cy="2700000"/>
          </a:xfrm>
        </p:spPr>
        <p:txBody>
          <a:bodyPr>
            <a:normAutofit/>
          </a:bodyPr>
          <a:lstStyle>
            <a:lvl1pPr>
              <a:defRPr sz="12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4000" y="1260872"/>
            <a:ext cx="3960000" cy="540000"/>
          </a:xfrm>
        </p:spPr>
        <p:txBody>
          <a:bodyPr anchor="ctr">
            <a:normAutofit/>
          </a:bodyPr>
          <a:lstStyle>
            <a:lvl1pPr marL="0" indent="0">
              <a:buNone/>
              <a:defRPr sz="1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24000" y="1800000"/>
            <a:ext cx="3960000" cy="2700000"/>
          </a:xfrm>
        </p:spPr>
        <p:txBody>
          <a:bodyPr>
            <a:normAutofit/>
          </a:bodyPr>
          <a:lstStyle>
            <a:lvl1pPr>
              <a:defRPr sz="12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ANU SCHOOL OF LAW   |   PRESENTATION NAME GOES HERE</a:t>
            </a:r>
            <a:endParaRPr lang="en-AU"/>
          </a:p>
        </p:txBody>
      </p:sp>
      <p:sp>
        <p:nvSpPr>
          <p:cNvPr id="9" name="Slide Number Placeholder 8"/>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11" name="Date Placeholder 10">
            <a:extLst>
              <a:ext uri="{FF2B5EF4-FFF2-40B4-BE49-F238E27FC236}">
                <a16:creationId xmlns:a16="http://schemas.microsoft.com/office/drawing/2014/main" id="{314F034C-2451-4BE6-BB2F-13B71E82B300}"/>
              </a:ext>
            </a:extLst>
          </p:cNvPr>
          <p:cNvSpPr>
            <a:spLocks noGrp="1"/>
          </p:cNvSpPr>
          <p:nvPr>
            <p:ph type="dt" sz="half" idx="13"/>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14" name="Text Placeholder 7">
            <a:extLst>
              <a:ext uri="{FF2B5EF4-FFF2-40B4-BE49-F238E27FC236}">
                <a16:creationId xmlns:a16="http://schemas.microsoft.com/office/drawing/2014/main" id="{8FFA563F-7AE3-402E-9587-9C3CED7B3A93}"/>
              </a:ext>
            </a:extLst>
          </p:cNvPr>
          <p:cNvSpPr>
            <a:spLocks noGrp="1"/>
          </p:cNvSpPr>
          <p:nvPr>
            <p:ph type="body" sz="quarter" idx="14"/>
          </p:nvPr>
        </p:nvSpPr>
        <p:spPr>
          <a:xfrm>
            <a:off x="323850" y="324001"/>
            <a:ext cx="8459788" cy="936872"/>
          </a:xfrm>
        </p:spPr>
        <p:txBody>
          <a:bodyPr/>
          <a:lstStyle>
            <a:lvl1pPr>
              <a:lnSpc>
                <a:spcPct val="80000"/>
              </a:lnSpc>
              <a:defRPr sz="3600">
                <a:solidFill>
                  <a:schemeClr val="accent1"/>
                </a:solidFill>
              </a:defRPr>
            </a:lvl1pPr>
            <a:lvl2pPr>
              <a:defRPr sz="1800"/>
            </a:lvl2pPr>
            <a:lvl3pPr>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65956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ANU SCHOOL OF LAW   |   PRESENTATION NAME GOES HERE</a:t>
            </a:r>
            <a:endParaRPr lang="en-AU"/>
          </a:p>
        </p:txBody>
      </p:sp>
      <p:sp>
        <p:nvSpPr>
          <p:cNvPr id="5" name="Slide Number Placeholder 4"/>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6" name="Date Placeholder 10">
            <a:extLst>
              <a:ext uri="{FF2B5EF4-FFF2-40B4-BE49-F238E27FC236}">
                <a16:creationId xmlns:a16="http://schemas.microsoft.com/office/drawing/2014/main" id="{8CE9A8DC-B386-48E5-A2B7-FF03052B9392}"/>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9" name="Text Placeholder 7">
            <a:extLst>
              <a:ext uri="{FF2B5EF4-FFF2-40B4-BE49-F238E27FC236}">
                <a16:creationId xmlns:a16="http://schemas.microsoft.com/office/drawing/2014/main" id="{F515565A-8448-45B8-888E-3D8DE57354CA}"/>
              </a:ext>
            </a:extLst>
          </p:cNvPr>
          <p:cNvSpPr>
            <a:spLocks noGrp="1"/>
          </p:cNvSpPr>
          <p:nvPr>
            <p:ph type="body" sz="quarter" idx="13"/>
          </p:nvPr>
        </p:nvSpPr>
        <p:spPr>
          <a:xfrm>
            <a:off x="323850" y="324000"/>
            <a:ext cx="8459788" cy="1512887"/>
          </a:xfrm>
        </p:spPr>
        <p:txBody>
          <a:bodyPr/>
          <a:lstStyle>
            <a:lvl1pPr>
              <a:lnSpc>
                <a:spcPct val="80000"/>
              </a:lnSpc>
              <a:defRPr sz="3600">
                <a:solidFill>
                  <a:schemeClr val="accent1"/>
                </a:solidFill>
              </a:defRPr>
            </a:lvl1pPr>
            <a:lvl2pPr>
              <a:defRPr sz="1800"/>
            </a:lvl2pPr>
            <a:lvl3pPr>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66851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dirty="0"/>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3131999" y="373063"/>
            <a:ext cx="5612607" cy="1702730"/>
          </a:xfrm>
        </p:spPr>
        <p:txBody>
          <a:bodyPr/>
          <a:lstStyle>
            <a:lvl1pPr>
              <a:lnSpc>
                <a:spcPct val="80000"/>
              </a:lnSpc>
              <a:spcBef>
                <a:spcPts val="0"/>
              </a:spcBef>
              <a:spcAft>
                <a:spcPts val="2835"/>
              </a:spcAft>
              <a:defRPr sz="6400" cap="all" baseline="0">
                <a:solidFill>
                  <a:schemeClr val="tx1"/>
                </a:solidFill>
              </a:defRPr>
            </a:lvl1pPr>
            <a:lvl2pPr>
              <a:lnSpc>
                <a:spcPct val="80000"/>
              </a:lnSpc>
              <a:defRPr sz="1800">
                <a:solidFill>
                  <a:schemeClr val="tx1"/>
                </a:solidFill>
              </a:defRPr>
            </a:lvl2pPr>
          </a:lstStyle>
          <a:p>
            <a:pPr lvl="0"/>
            <a:r>
              <a:rPr lang="en-US"/>
              <a:t>Click to edit Master text styles</a:t>
            </a:r>
          </a:p>
        </p:txBody>
      </p:sp>
      <p:sp>
        <p:nvSpPr>
          <p:cNvPr id="5" name="Text Placeholder 4">
            <a:extLst>
              <a:ext uri="{FF2B5EF4-FFF2-40B4-BE49-F238E27FC236}">
                <a16:creationId xmlns:a16="http://schemas.microsoft.com/office/drawing/2014/main" id="{B57B2C6D-31F3-4B5D-8AEA-D378B3F6B193}"/>
              </a:ext>
            </a:extLst>
          </p:cNvPr>
          <p:cNvSpPr>
            <a:spLocks noGrp="1"/>
          </p:cNvSpPr>
          <p:nvPr>
            <p:ph type="body" sz="quarter" idx="14"/>
          </p:nvPr>
        </p:nvSpPr>
        <p:spPr>
          <a:xfrm>
            <a:off x="3132138" y="1260000"/>
            <a:ext cx="5611812" cy="2921000"/>
          </a:xfrm>
        </p:spPr>
        <p:txBody>
          <a:bodyPr/>
          <a:lstStyle>
            <a:lvl1pPr>
              <a:spcAft>
                <a:spcPts val="2835"/>
              </a:spcAft>
              <a:defRPr sz="1800"/>
            </a:lvl1pPr>
            <a:lvl2pPr>
              <a:spcAft>
                <a:spcPts val="0"/>
              </a:spcAft>
              <a:defRPr sz="1200">
                <a:latin typeface="+mj-lt"/>
              </a:defRPr>
            </a:lvl2pPr>
            <a:lvl3pPr>
              <a:defRPr sz="1200"/>
            </a:lvl3pPr>
            <a:lvl4pPr>
              <a:defRPr sz="1200"/>
            </a:lvl4pPr>
            <a:lvl5pPr>
              <a:defRPr sz="1200"/>
            </a:lvl5pPr>
          </a:lstStyle>
          <a:p>
            <a:pPr lvl="0"/>
            <a:r>
              <a:rPr lang="en-US"/>
              <a:t>Click to edit Master text styles</a:t>
            </a:r>
          </a:p>
          <a:p>
            <a:pPr lvl="1"/>
            <a:r>
              <a:rPr lang="en-US"/>
              <a:t>Second level</a:t>
            </a:r>
          </a:p>
        </p:txBody>
      </p:sp>
      <p:pic>
        <p:nvPicPr>
          <p:cNvPr id="6" name="Picture 5">
            <a:extLst>
              <a:ext uri="{FF2B5EF4-FFF2-40B4-BE49-F238E27FC236}">
                <a16:creationId xmlns:a16="http://schemas.microsoft.com/office/drawing/2014/main" id="{CAEE533D-B90B-4984-80AF-6A213C6C34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6" y="0"/>
            <a:ext cx="1736846" cy="5143500"/>
          </a:xfrm>
          <a:prstGeom prst="rect">
            <a:avLst/>
          </a:prstGeom>
        </p:spPr>
      </p:pic>
    </p:spTree>
    <p:extLst>
      <p:ext uri="{BB962C8B-B14F-4D97-AF65-F5344CB8AC3E}">
        <p14:creationId xmlns:p14="http://schemas.microsoft.com/office/powerpoint/2010/main" val="11548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Black">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accent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dirty="0"/>
              <a:t>#</a:t>
            </a:r>
            <a:endParaRPr lang="en-AU" dirty="0"/>
          </a:p>
        </p:txBody>
      </p:sp>
    </p:spTree>
    <p:extLst>
      <p:ext uri="{BB962C8B-B14F-4D97-AF65-F5344CB8AC3E}">
        <p14:creationId xmlns:p14="http://schemas.microsoft.com/office/powerpoint/2010/main" val="291818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Go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dirty="0"/>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dirty="0"/>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dirty="0"/>
              <a:t>#</a:t>
            </a:r>
            <a:endParaRPr lang="en-AU" dirty="0"/>
          </a:p>
        </p:txBody>
      </p:sp>
      <p:pic>
        <p:nvPicPr>
          <p:cNvPr id="18" name="Picture 17">
            <a:extLst>
              <a:ext uri="{FF2B5EF4-FFF2-40B4-BE49-F238E27FC236}">
                <a16:creationId xmlns:a16="http://schemas.microsoft.com/office/drawing/2014/main" id="{D95412E3-4376-4E7F-8689-900603DB69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343252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Image_DarkImag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dirty="0"/>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dirty="0"/>
              <a:t>#</a:t>
            </a:r>
            <a:endParaRPr lang="en-AU" dirty="0"/>
          </a:p>
        </p:txBody>
      </p:sp>
    </p:spTree>
    <p:extLst>
      <p:ext uri="{BB962C8B-B14F-4D97-AF65-F5344CB8AC3E}">
        <p14:creationId xmlns:p14="http://schemas.microsoft.com/office/powerpoint/2010/main" val="45892279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Image_Light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dirty="0"/>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dirty="0"/>
              <a:t>#</a:t>
            </a:r>
            <a:endParaRPr lang="en-AU" dirty="0"/>
          </a:p>
        </p:txBody>
      </p:sp>
      <p:pic>
        <p:nvPicPr>
          <p:cNvPr id="11" name="Picture 10">
            <a:extLst>
              <a:ext uri="{FF2B5EF4-FFF2-40B4-BE49-F238E27FC236}">
                <a16:creationId xmlns:a16="http://schemas.microsoft.com/office/drawing/2014/main" id="{04363311-D81E-4290-8966-289EB731CC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344259955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_1">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2880000" cy="3144414"/>
          </a:xfrm>
        </p:spPr>
        <p:txBody>
          <a:bodyPr/>
          <a:lstStyle>
            <a:lvl1pPr>
              <a:defRPr sz="4600"/>
            </a:lvl1pPr>
          </a:lstStyle>
          <a:p>
            <a:r>
              <a:rPr lang="en-US"/>
              <a:t>Click to edit Master title style</a:t>
            </a:r>
            <a:endParaRPr lang="en-US" dirty="0"/>
          </a:p>
        </p:txBody>
      </p:sp>
      <p:sp>
        <p:nvSpPr>
          <p:cNvPr id="3" name="Content Placeholder 2"/>
          <p:cNvSpPr>
            <a:spLocks noGrp="1"/>
          </p:cNvSpPr>
          <p:nvPr>
            <p:ph idx="1"/>
          </p:nvPr>
        </p:nvSpPr>
        <p:spPr>
          <a:xfrm>
            <a:off x="3852000" y="324000"/>
            <a:ext cx="49320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Tree>
    <p:extLst>
      <p:ext uri="{BB962C8B-B14F-4D97-AF65-F5344CB8AC3E}">
        <p14:creationId xmlns:p14="http://schemas.microsoft.com/office/powerpoint/2010/main" val="100481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genda_2">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2520000" cy="3144414"/>
          </a:xfrm>
        </p:spPr>
        <p:txBody>
          <a:bodyPr/>
          <a:lstStyle>
            <a:lvl1pPr>
              <a:defRPr sz="4600"/>
            </a:lvl1pPr>
          </a:lstStyle>
          <a:p>
            <a:r>
              <a:rPr lang="en-US"/>
              <a:t>Click to edit Master title style</a:t>
            </a:r>
            <a:endParaRPr lang="en-US" dirty="0"/>
          </a:p>
        </p:txBody>
      </p:sp>
      <p:sp>
        <p:nvSpPr>
          <p:cNvPr id="3" name="Content Placeholder 2"/>
          <p:cNvSpPr>
            <a:spLocks noGrp="1"/>
          </p:cNvSpPr>
          <p:nvPr>
            <p:ph idx="1"/>
          </p:nvPr>
        </p:nvSpPr>
        <p:spPr>
          <a:xfrm>
            <a:off x="3132000" y="324000"/>
            <a:ext cx="5652000" cy="4140000"/>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Tree>
    <p:extLst>
      <p:ext uri="{BB962C8B-B14F-4D97-AF65-F5344CB8AC3E}">
        <p14:creationId xmlns:p14="http://schemas.microsoft.com/office/powerpoint/2010/main" val="4358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76000"/>
          </a:xfrm>
        </p:spPr>
        <p:txBody>
          <a:bodyPr numCol="2" spcCol="180000">
            <a:noAutofit/>
          </a:bodyPr>
          <a:lstStyle>
            <a:lvl1pPr>
              <a:defRPr sz="10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Text Placeholder 7">
            <a:extLst>
              <a:ext uri="{FF2B5EF4-FFF2-40B4-BE49-F238E27FC236}">
                <a16:creationId xmlns:a16="http://schemas.microsoft.com/office/drawing/2014/main" id="{D931932D-C811-4ADE-9CBC-C6F97F4734F5}"/>
              </a:ext>
            </a:extLst>
          </p:cNvPr>
          <p:cNvSpPr>
            <a:spLocks noGrp="1"/>
          </p:cNvSpPr>
          <p:nvPr>
            <p:ph type="body" sz="quarter" idx="13"/>
          </p:nvPr>
        </p:nvSpPr>
        <p:spPr>
          <a:xfrm>
            <a:off x="324000" y="324000"/>
            <a:ext cx="2520000" cy="3006725"/>
          </a:xfrm>
        </p:spPr>
        <p:txBody>
          <a:bodyPr/>
          <a:lstStyle>
            <a:lvl1pPr>
              <a:lnSpc>
                <a:spcPct val="80000"/>
              </a:lnSpc>
              <a:spcBef>
                <a:spcPts val="0"/>
              </a:spcBef>
              <a:spcAft>
                <a:spcPts val="1800"/>
              </a:spcAft>
              <a:defRPr sz="3600"/>
            </a:lvl1pPr>
            <a:lvl2pPr>
              <a:defRPr sz="1800">
                <a:solidFill>
                  <a:schemeClr val="accent1"/>
                </a:solidFill>
              </a:defRPr>
            </a:lvl2pPr>
            <a:lvl3pPr>
              <a:defRPr sz="3600"/>
            </a:lvl3pPr>
            <a:lvl4pPr>
              <a:defRPr sz="3600"/>
            </a:lvl4pPr>
            <a:lvl5pPr>
              <a:defRPr sz="3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86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000" y="324000"/>
            <a:ext cx="8460000" cy="757239"/>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24000" y="1800000"/>
            <a:ext cx="8460000" cy="270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440000" y="4914000"/>
            <a:ext cx="5400000" cy="108000"/>
          </a:xfrm>
          <a:prstGeom prst="rect">
            <a:avLst/>
          </a:prstGeom>
        </p:spPr>
        <p:txBody>
          <a:bodyPr vert="horz" lIns="0" tIns="0" rIns="0" bIns="0" rtlCol="0" anchor="t"/>
          <a:lstStyle>
            <a:lvl1pPr algn="l">
              <a:defRPr sz="600" cap="all" baseline="0">
                <a:solidFill>
                  <a:schemeClr val="tx1"/>
                </a:solidFill>
                <a:latin typeface="+mn-lt"/>
              </a:defRPr>
            </a:lvl1pPr>
          </a:lstStyle>
          <a:p>
            <a:r>
              <a:rPr lang="en-US"/>
              <a:t>ANU SCHOOL OF LAW   |   PRESENTATION NAME GOES HERE</a:t>
            </a:r>
            <a:endParaRPr lang="en-AU" dirty="0"/>
          </a:p>
        </p:txBody>
      </p:sp>
      <p:sp>
        <p:nvSpPr>
          <p:cNvPr id="6" name="Slide Number Placeholder 5"/>
          <p:cNvSpPr>
            <a:spLocks noGrp="1"/>
          </p:cNvSpPr>
          <p:nvPr>
            <p:ph type="sldNum" sz="quarter" idx="4"/>
          </p:nvPr>
        </p:nvSpPr>
        <p:spPr>
          <a:xfrm>
            <a:off x="324000" y="4914000"/>
            <a:ext cx="360000" cy="108000"/>
          </a:xfrm>
          <a:prstGeom prst="rect">
            <a:avLst/>
          </a:prstGeom>
        </p:spPr>
        <p:txBody>
          <a:bodyPr vert="horz" lIns="0" tIns="0" rIns="0" bIns="0" rtlCol="0" anchor="t"/>
          <a:lstStyle>
            <a:lvl1pPr algn="l">
              <a:defRPr sz="600" cap="all" baseline="0">
                <a:solidFill>
                  <a:schemeClr val="tx1"/>
                </a:solidFill>
                <a:latin typeface="+mn-lt"/>
              </a:defRPr>
            </a:lvl1pPr>
          </a:lstStyle>
          <a:p>
            <a:fld id="{10A01DC5-1685-4615-8240-15192985C6A2}" type="slidenum">
              <a:rPr lang="en-AU" smtClean="0"/>
              <a:pPr/>
              <a:t>‹#›</a:t>
            </a:fld>
            <a:endParaRPr lang="en-AU" dirty="0"/>
          </a:p>
        </p:txBody>
      </p:sp>
      <p:sp>
        <p:nvSpPr>
          <p:cNvPr id="10" name="TextBox 9">
            <a:extLst>
              <a:ext uri="{FF2B5EF4-FFF2-40B4-BE49-F238E27FC236}">
                <a16:creationId xmlns:a16="http://schemas.microsoft.com/office/drawing/2014/main" id="{FCEA9F80-8DAB-4E35-8304-FAC3410EE5CB}"/>
              </a:ext>
            </a:extLst>
          </p:cNvPr>
          <p:cNvSpPr txBox="1"/>
          <p:nvPr userDrawn="1"/>
        </p:nvSpPr>
        <p:spPr>
          <a:xfrm>
            <a:off x="-1967198" y="10969"/>
            <a:ext cx="1908720" cy="3785652"/>
          </a:xfrm>
          <a:prstGeom prst="rect">
            <a:avLst/>
          </a:prstGeom>
          <a:noFill/>
        </p:spPr>
        <p:txBody>
          <a:bodyPr wrap="square" lIns="0" tIns="0" rIns="0" bIns="0" rtlCol="0">
            <a:spAutoFit/>
          </a:bodyPr>
          <a:lstStyle/>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Home tab</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New Slide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Choose layout</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CHANGE SLIDE BACKGROUND</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Design Menu</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Format Background</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Find image </a:t>
            </a: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Change Picture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OR</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Delete the image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Click on icon</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Click on image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Format menu</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Click on Crop button</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ADD/CHANGE FOOTER</a:t>
            </a:r>
          </a:p>
          <a:p>
            <a:pPr marL="179388" lvl="0" indent="-179388" algn="l" defTabSz="914400" rtl="0" eaLnBrk="1" latinLnBrk="0" hangingPunct="1">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Insert Menu</a:t>
            </a:r>
          </a:p>
          <a:p>
            <a:pPr marL="179388" lvl="0" indent="-179388" algn="l" defTabSz="914400" rtl="0" eaLnBrk="1" latinLnBrk="0" hangingPunct="1">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Header &amp; Footer</a:t>
            </a:r>
          </a:p>
          <a:p>
            <a:pPr marL="179388" lvl="0" indent="-179388" algn="l" defTabSz="914400" rtl="0" eaLnBrk="1" latinLnBrk="0" hangingPunct="1">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179388" lvl="0" indent="-179388" algn="l" defTabSz="914400" rtl="0" eaLnBrk="1" latinLnBrk="0" hangingPunct="1">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Change text</a:t>
            </a:r>
          </a:p>
        </p:txBody>
      </p:sp>
      <p:sp>
        <p:nvSpPr>
          <p:cNvPr id="11" name="Date Placeholder 10">
            <a:extLst>
              <a:ext uri="{FF2B5EF4-FFF2-40B4-BE49-F238E27FC236}">
                <a16:creationId xmlns:a16="http://schemas.microsoft.com/office/drawing/2014/main" id="{32F70BC5-DBE8-42FB-9A35-2E8AC821B1A4}"/>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latin typeface="+mn-lt"/>
              </a:defRPr>
            </a:lvl1pPr>
          </a:lstStyle>
          <a:p>
            <a:r>
              <a:rPr lang="en-US"/>
              <a:t>DD MMM YY</a:t>
            </a:r>
            <a:endParaRPr lang="en-AU" dirty="0"/>
          </a:p>
        </p:txBody>
      </p:sp>
      <p:pic>
        <p:nvPicPr>
          <p:cNvPr id="15" name="Picture 14">
            <a:extLst>
              <a:ext uri="{FF2B5EF4-FFF2-40B4-BE49-F238E27FC236}">
                <a16:creationId xmlns:a16="http://schemas.microsoft.com/office/drawing/2014/main" id="{44DEE85A-4266-4E69-A969-DFA7B1E14139}"/>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967198" y="947672"/>
            <a:ext cx="474729" cy="161721"/>
          </a:xfrm>
          <a:prstGeom prst="rect">
            <a:avLst/>
          </a:prstGeom>
        </p:spPr>
      </p:pic>
      <p:pic>
        <p:nvPicPr>
          <p:cNvPr id="12" name="Picture 11">
            <a:extLst>
              <a:ext uri="{FF2B5EF4-FFF2-40B4-BE49-F238E27FC236}">
                <a16:creationId xmlns:a16="http://schemas.microsoft.com/office/drawing/2014/main" id="{997071D7-58A8-4D10-B668-7A37D63450FB}"/>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3" r:id="rId3"/>
    <p:sldLayoutId id="2147483669" r:id="rId4"/>
    <p:sldLayoutId id="2147483670" r:id="rId5"/>
    <p:sldLayoutId id="2147483687" r:id="rId6"/>
    <p:sldLayoutId id="2147483671" r:id="rId7"/>
    <p:sldLayoutId id="2147483672" r:id="rId8"/>
    <p:sldLayoutId id="2147483673" r:id="rId9"/>
    <p:sldLayoutId id="2147483674" r:id="rId10"/>
    <p:sldLayoutId id="2147483677" r:id="rId11"/>
    <p:sldLayoutId id="2147483678" r:id="rId12"/>
    <p:sldLayoutId id="2147483662" r:id="rId13"/>
    <p:sldLayoutId id="2147483676" r:id="rId14"/>
    <p:sldLayoutId id="2147483675" r:id="rId15"/>
    <p:sldLayoutId id="2147483679" r:id="rId16"/>
    <p:sldLayoutId id="2147483680" r:id="rId17"/>
    <p:sldLayoutId id="2147483681" r:id="rId18"/>
    <p:sldLayoutId id="2147483682" r:id="rId19"/>
    <p:sldLayoutId id="2147483683" r:id="rId20"/>
    <p:sldLayoutId id="2147483684" r:id="rId21"/>
    <p:sldLayoutId id="2147483685" r:id="rId22"/>
    <p:sldLayoutId id="2147483664" r:id="rId23"/>
    <p:sldLayoutId id="2147483665" r:id="rId24"/>
    <p:sldLayoutId id="2147483666" r:id="rId25"/>
    <p:sldLayoutId id="2147483667" r:id="rId26"/>
    <p:sldLayoutId id="2147483686" r:id="rId27"/>
  </p:sldLayoutIdLst>
  <p:hf hdr="0"/>
  <p:txStyles>
    <p:titleStyle>
      <a:lvl1pPr algn="l" defTabSz="6858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hyperlink" Target="https://bugzilla.mozilla.org/show_bug.cgi?id=1744772" TargetMode="External"/><Relationship Id="rId5" Type="http://schemas.openxmlformats.org/officeDocument/2006/relationships/image" Target="../media/image13.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bugzilla.mozilla.org/show_bug.cgi?id=1575516"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hyperlink" Target="https://bugzilla.mozilla.org/show_bug.cgi?id=1678633"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hyperlink" Target="https://bugzilla.mozilla.org/show_bug.cgi?id=1764756" TargetMode="External"/><Relationship Id="rId3" Type="http://schemas.openxmlformats.org/officeDocument/2006/relationships/image" Target="../media/image5.png"/><Relationship Id="rId7" Type="http://schemas.openxmlformats.org/officeDocument/2006/relationships/hyperlink" Target="https://bugzilla.mozilla.org/show_bug.cgi?id=1575516"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hyperlink" Target="https://bugzilla.mozilla.org/show_bug.cgi?id=1678633"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hyperlink" Target="https://bugzilla.mozilla.org/show_bug.cgi?id=1575516" TargetMode="External"/><Relationship Id="rId3" Type="http://schemas.openxmlformats.org/officeDocument/2006/relationships/image" Target="../media/image16.png"/><Relationship Id="rId7" Type="http://schemas.openxmlformats.org/officeDocument/2006/relationships/hyperlink" Target="https://bugzilla.mozilla.org/show_bug.cgi?id=1678633"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9.png"/><Relationship Id="rId11" Type="http://schemas.openxmlformats.org/officeDocument/2006/relationships/hyperlink" Target="https://bugzilla.mozilla.org/show_bug.cgi?id=1764756" TargetMode="External"/><Relationship Id="rId5" Type="http://schemas.openxmlformats.org/officeDocument/2006/relationships/image" Target="../media/image18.png"/><Relationship Id="rId10" Type="http://schemas.openxmlformats.org/officeDocument/2006/relationships/image" Target="../media/image21.jpeg"/><Relationship Id="rId4" Type="http://schemas.openxmlformats.org/officeDocument/2006/relationships/image" Target="../media/image17.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hyperlink" Target="https://bugzilla.mozilla.org/show_bug.cgi?id=1766384" TargetMode="External"/><Relationship Id="rId3" Type="http://schemas.openxmlformats.org/officeDocument/2006/relationships/image" Target="../media/image22.png"/><Relationship Id="rId7" Type="http://schemas.openxmlformats.org/officeDocument/2006/relationships/hyperlink" Target="https://bugzilla.mozilla.org/show_bug.cgi?id=1301830"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hyperlink" Target="https://bugzilla.mozilla.org/show_bug.cgi?id=1689304" TargetMode="External"/><Relationship Id="rId5" Type="http://schemas.openxmlformats.org/officeDocument/2006/relationships/image" Target="../media/image5.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bugzilla.mozilla.org/show_bug.cgi?id=1766384" TargetMode="External"/><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hyperlink" Target="https://github.com/mozilla/fxa/issues/12695" TargetMode="External"/><Relationship Id="rId13" Type="http://schemas.openxmlformats.org/officeDocument/2006/relationships/image" Target="../media/image32.png"/><Relationship Id="rId3" Type="http://schemas.openxmlformats.org/officeDocument/2006/relationships/hyperlink" Target="https://bugzilla.mozilla.org/show_bug.cgi?id=1288688" TargetMode="External"/><Relationship Id="rId7" Type="http://schemas.openxmlformats.org/officeDocument/2006/relationships/hyperlink" Target="https://bugzilla.mozilla.org/show_bug.cgi?id=1765547" TargetMode="External"/><Relationship Id="rId12"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hyperlink" Target="https://bugzilla.mozilla.org/show_bug.cgi?id=1765542" TargetMode="External"/><Relationship Id="rId11" Type="http://schemas.openxmlformats.org/officeDocument/2006/relationships/image" Target="../media/image30.png"/><Relationship Id="rId5" Type="http://schemas.openxmlformats.org/officeDocument/2006/relationships/hyperlink" Target="https://bugzilla.mozilla.org/show_bug.cgi?id=1762634" TargetMode="External"/><Relationship Id="rId10" Type="http://schemas.openxmlformats.org/officeDocument/2006/relationships/image" Target="../media/image29.png"/><Relationship Id="rId4" Type="http://schemas.openxmlformats.org/officeDocument/2006/relationships/hyperlink" Target="https://bugzilla.mozilla.org/show_bug.cgi?id=1746357" TargetMode="External"/><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4.xml"/><Relationship Id="rId1" Type="http://schemas.openxmlformats.org/officeDocument/2006/relationships/slideLayout" Target="../slideLayouts/slideLayout16.xml"/><Relationship Id="rId5" Type="http://schemas.openxmlformats.org/officeDocument/2006/relationships/image" Target="../media/image40.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5.xml"/><Relationship Id="rId1" Type="http://schemas.openxmlformats.org/officeDocument/2006/relationships/slideLayout" Target="../slideLayouts/slideLayout16.xml"/><Relationship Id="rId5" Type="http://schemas.openxmlformats.org/officeDocument/2006/relationships/image" Target="../media/image40.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6.xml"/><Relationship Id="rId1" Type="http://schemas.openxmlformats.org/officeDocument/2006/relationships/slideLayout" Target="../slideLayouts/slideLayout16.xml"/><Relationship Id="rId5" Type="http://schemas.openxmlformats.org/officeDocument/2006/relationships/image" Target="../media/image40.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image" Target="../media/image41.jpe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hyperlink" Target="https://bugzilla.mozilla.org/show_bug.cgi?id=1588767" TargetMode="External"/><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27.xml"/><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s://bugzilla.mozilla.org/show_bug.cgi?id=1764683"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hyperlink" Target="https://bugzilla.mozilla.org/show_bug.cgi?id=1572445"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s://bugzilla.mozilla.org/show_bug.cgi?id=1764683"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bugzilla.mozilla.org/show_bug.cgi?id=157244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bugzilla.mozilla.org/show_bug.cgi?id=1744772"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https://bugzilla.mozilla.org/show_bug.cgi?id=1570945" TargetMode="External"/><Relationship Id="rId5" Type="http://schemas.openxmlformats.org/officeDocument/2006/relationships/image" Target="../media/image8.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CF4046B-2D6E-4241-ACA9-D9782353F029}"/>
              </a:ext>
            </a:extLst>
          </p:cNvPr>
          <p:cNvSpPr>
            <a:spLocks noGrp="1"/>
          </p:cNvSpPr>
          <p:nvPr>
            <p:ph type="body" sz="quarter" idx="13"/>
          </p:nvPr>
        </p:nvSpPr>
        <p:spPr>
          <a:xfrm>
            <a:off x="1362848" y="1287284"/>
            <a:ext cx="7569395" cy="2370316"/>
          </a:xfrm>
        </p:spPr>
        <p:txBody>
          <a:bodyPr>
            <a:normAutofit fontScale="25000" lnSpcReduction="20000"/>
          </a:bodyPr>
          <a:lstStyle/>
          <a:p>
            <a:r>
              <a:rPr lang="en-US" sz="1800" dirty="0">
                <a:latin typeface="+mn-lt"/>
              </a:rPr>
              <a:t> </a:t>
            </a:r>
            <a:endParaRPr lang="en-US" sz="2200" dirty="0">
              <a:latin typeface="+mn-lt"/>
            </a:endParaRPr>
          </a:p>
          <a:p>
            <a:pPr lvl="1"/>
            <a:r>
              <a:rPr lang="en-US" sz="11200" dirty="0">
                <a:solidFill>
                  <a:schemeClr val="tx1"/>
                </a:solidFill>
                <a:latin typeface="+mj-lt"/>
              </a:rPr>
              <a:t>Constructing a System Knowledge Graph of User Tasks and Failures from Bug Reports to Support Soap Opera Testing</a:t>
            </a:r>
          </a:p>
          <a:p>
            <a:pPr lvl="1"/>
            <a:endParaRPr lang="en-US" sz="9600" dirty="0">
              <a:solidFill>
                <a:schemeClr val="tx1"/>
              </a:solidFill>
              <a:latin typeface="+mj-lt"/>
            </a:endParaRPr>
          </a:p>
          <a:p>
            <a:pPr lvl="1"/>
            <a:r>
              <a:rPr lang="en-US" sz="6400" dirty="0"/>
              <a:t>Yanqi Su</a:t>
            </a:r>
            <a:r>
              <a:rPr kumimoji="1" lang="en-US" altLang="zh-CN" sz="6400" b="1" baseline="30000" dirty="0">
                <a:latin typeface="Arial Hebrew" charset="-79"/>
                <a:ea typeface="Arial Hebrew" charset="-79"/>
                <a:cs typeface="Arial Hebrew" charset="-79"/>
              </a:rPr>
              <a:t>1</a:t>
            </a:r>
            <a:r>
              <a:rPr lang="en-US" sz="6400" dirty="0"/>
              <a:t>, </a:t>
            </a:r>
            <a:r>
              <a:rPr lang="en-US" sz="6400" dirty="0" err="1"/>
              <a:t>Zheming</a:t>
            </a:r>
            <a:r>
              <a:rPr lang="en-US" sz="6400" dirty="0"/>
              <a:t> Han</a:t>
            </a:r>
            <a:r>
              <a:rPr kumimoji="1" lang="en-US" altLang="zh-CN" sz="6400" b="1" baseline="30000" dirty="0">
                <a:latin typeface="Arial Hebrew" charset="-79"/>
                <a:ea typeface="Arial Hebrew" charset="-79"/>
                <a:cs typeface="Arial Hebrew" charset="-79"/>
              </a:rPr>
              <a:t>1</a:t>
            </a:r>
            <a:r>
              <a:rPr lang="en-US" sz="6400" dirty="0"/>
              <a:t>, </a:t>
            </a:r>
            <a:r>
              <a:rPr lang="en-US" sz="6400" dirty="0" err="1"/>
              <a:t>Zhenchang</a:t>
            </a:r>
            <a:r>
              <a:rPr lang="en-US" sz="6400" dirty="0"/>
              <a:t> Xing</a:t>
            </a:r>
            <a:r>
              <a:rPr kumimoji="1" lang="en-US" altLang="zh-CN" sz="6400" b="1" baseline="30000" dirty="0">
                <a:latin typeface="Arial Hebrew" charset="-79"/>
                <a:ea typeface="Arial Hebrew" charset="-79"/>
                <a:cs typeface="Arial Hebrew" charset="-79"/>
              </a:rPr>
              <a:t>1,</a:t>
            </a:r>
            <a:r>
              <a:rPr kumimoji="1" lang="en-US" sz="6400" b="1" baseline="30000" dirty="0">
                <a:latin typeface="Arial Hebrew" charset="-79"/>
                <a:cs typeface="Arial Hebrew" charset="-79"/>
              </a:rPr>
              <a:t> 3</a:t>
            </a:r>
            <a:r>
              <a:rPr lang="en-US" sz="6400" dirty="0"/>
              <a:t>, Xin Xia</a:t>
            </a:r>
            <a:r>
              <a:rPr kumimoji="1" lang="en-US" sz="6400" b="1" baseline="30000" dirty="0">
                <a:latin typeface="Arial Hebrew" charset="-79"/>
                <a:cs typeface="Arial Hebrew" charset="-79"/>
              </a:rPr>
              <a:t>2</a:t>
            </a:r>
            <a:r>
              <a:rPr lang="en-US" sz="6400" dirty="0"/>
              <a:t>, </a:t>
            </a:r>
            <a:r>
              <a:rPr lang="en-US" sz="6400" dirty="0" err="1"/>
              <a:t>Xiwei</a:t>
            </a:r>
            <a:r>
              <a:rPr lang="en-US" sz="6400" dirty="0"/>
              <a:t> Xu</a:t>
            </a:r>
            <a:r>
              <a:rPr kumimoji="1" lang="en-US" sz="6400" b="1" baseline="30000" dirty="0">
                <a:latin typeface="Arial Hebrew" charset="-79"/>
                <a:cs typeface="Arial Hebrew" charset="-79"/>
              </a:rPr>
              <a:t>3</a:t>
            </a:r>
            <a:r>
              <a:rPr lang="en-US" sz="6400" dirty="0"/>
              <a:t>, Liming Zhu</a:t>
            </a:r>
            <a:r>
              <a:rPr kumimoji="1" lang="en-US" sz="6400" b="1" baseline="30000" dirty="0">
                <a:latin typeface="Arial Hebrew" charset="-79"/>
                <a:cs typeface="Arial Hebrew" charset="-79"/>
              </a:rPr>
              <a:t>3, 4</a:t>
            </a:r>
            <a:r>
              <a:rPr lang="en-US" sz="6400" dirty="0"/>
              <a:t>, </a:t>
            </a:r>
            <a:r>
              <a:rPr lang="en-US" sz="6400" dirty="0" err="1"/>
              <a:t>Qinghua</a:t>
            </a:r>
            <a:r>
              <a:rPr lang="en-US" sz="6400" dirty="0"/>
              <a:t> Lu</a:t>
            </a:r>
            <a:r>
              <a:rPr kumimoji="1" lang="en-US" sz="6400" b="1" baseline="30000" dirty="0">
                <a:latin typeface="Arial Hebrew" charset="-79"/>
                <a:cs typeface="Arial Hebrew" charset="-79"/>
              </a:rPr>
              <a:t>3</a:t>
            </a:r>
            <a:endParaRPr lang="en-US" sz="6400" dirty="0"/>
          </a:p>
          <a:p>
            <a:pPr lvl="1"/>
            <a:r>
              <a:rPr kumimoji="1" lang="en-US" sz="4400" b="1" baseline="30000" dirty="0">
                <a:latin typeface="Arial Hebrew" charset="-79"/>
                <a:cs typeface="Arial Hebrew" charset="-79"/>
              </a:rPr>
              <a:t>1</a:t>
            </a:r>
            <a:r>
              <a:rPr lang="en-US" sz="4400" dirty="0"/>
              <a:t>Australian National University, </a:t>
            </a:r>
            <a:r>
              <a:rPr kumimoji="1" lang="en-US" sz="4400" b="1" baseline="30000" dirty="0">
                <a:latin typeface="Arial Hebrew" charset="-79"/>
                <a:cs typeface="Arial Hebrew" charset="-79"/>
              </a:rPr>
              <a:t>2</a:t>
            </a:r>
            <a:r>
              <a:rPr lang="en-US" sz="4400" dirty="0"/>
              <a:t>Huawei</a:t>
            </a:r>
            <a:r>
              <a:rPr lang="en-US" dirty="0"/>
              <a:t> </a:t>
            </a:r>
            <a:r>
              <a:rPr lang="en-US" sz="4400" dirty="0"/>
              <a:t>, </a:t>
            </a:r>
            <a:r>
              <a:rPr kumimoji="1" lang="en-US" sz="4400" b="1" baseline="30000" dirty="0">
                <a:latin typeface="Arial Hebrew" charset="-79"/>
                <a:cs typeface="Arial Hebrew" charset="-79"/>
              </a:rPr>
              <a:t>3</a:t>
            </a:r>
            <a:r>
              <a:rPr lang="en-US" sz="4400" dirty="0"/>
              <a:t>Data61, CSIRO, </a:t>
            </a:r>
            <a:r>
              <a:rPr kumimoji="1" lang="en-US" sz="4400" b="1" baseline="30000" dirty="0">
                <a:latin typeface="Arial Hebrew" charset="-79"/>
                <a:cs typeface="Arial Hebrew" charset="-79"/>
              </a:rPr>
              <a:t>4</a:t>
            </a:r>
            <a:r>
              <a:rPr lang="en-US" sz="4400" dirty="0"/>
              <a:t>University of New South Wales </a:t>
            </a:r>
          </a:p>
          <a:p>
            <a:pPr lvl="1"/>
            <a:r>
              <a:rPr lang="en-US" sz="2400" dirty="0">
                <a:solidFill>
                  <a:schemeClr val="tx1"/>
                </a:solidFill>
                <a:latin typeface="+mj-lt"/>
              </a:rPr>
              <a:t> </a:t>
            </a:r>
          </a:p>
        </p:txBody>
      </p:sp>
    </p:spTree>
    <p:extLst>
      <p:ext uri="{BB962C8B-B14F-4D97-AF65-F5344CB8AC3E}">
        <p14:creationId xmlns:p14="http://schemas.microsoft.com/office/powerpoint/2010/main" val="267006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E56BE9-5FE1-FE4F-9751-AA3BDC624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666" y="3331854"/>
            <a:ext cx="2908300" cy="1270000"/>
          </a:xfrm>
          <a:prstGeom prst="rect">
            <a:avLst/>
          </a:prstGeom>
        </p:spPr>
      </p:pic>
      <p:pic>
        <p:nvPicPr>
          <p:cNvPr id="1032" name="Picture 8" descr="149,650 Stick Man Stock Photos and Images - 123RF">
            <a:extLst>
              <a:ext uri="{FF2B5EF4-FFF2-40B4-BE49-F238E27FC236}">
                <a16:creationId xmlns:a16="http://schemas.microsoft.com/office/drawing/2014/main" id="{58372734-C402-B145-879B-7E98DE1068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977" t="3556" r="26520" b="4033"/>
          <a:stretch/>
        </p:blipFill>
        <p:spPr bwMode="auto">
          <a:xfrm>
            <a:off x="71433" y="2298198"/>
            <a:ext cx="865133" cy="251133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10</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2160000" cy="4140000"/>
          </a:xfrm>
        </p:spPr>
        <p:txBody>
          <a:bodyPr/>
          <a:lstStyle/>
          <a:p>
            <a:r>
              <a:rPr lang="en-AU" dirty="0"/>
              <a:t>Motivation</a:t>
            </a:r>
          </a:p>
        </p:txBody>
      </p:sp>
      <p:sp>
        <p:nvSpPr>
          <p:cNvPr id="2" name="Cloud Callout 1">
            <a:extLst>
              <a:ext uri="{FF2B5EF4-FFF2-40B4-BE49-F238E27FC236}">
                <a16:creationId xmlns:a16="http://schemas.microsoft.com/office/drawing/2014/main" id="{F8C5D238-1DB3-2E46-B7DA-83C72D852802}"/>
              </a:ext>
            </a:extLst>
          </p:cNvPr>
          <p:cNvSpPr/>
          <p:nvPr/>
        </p:nvSpPr>
        <p:spPr>
          <a:xfrm>
            <a:off x="211288" y="889354"/>
            <a:ext cx="3772953" cy="1762085"/>
          </a:xfrm>
          <a:prstGeom prst="cloudCallout">
            <a:avLst>
              <a:gd name="adj1" fmla="val -36294"/>
              <a:gd name="adj2" fmla="val 6960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6" name="Rectangle 25">
            <a:extLst>
              <a:ext uri="{FF2B5EF4-FFF2-40B4-BE49-F238E27FC236}">
                <a16:creationId xmlns:a16="http://schemas.microsoft.com/office/drawing/2014/main" id="{820FFE2C-DEF2-F74F-A580-635CB6480381}"/>
              </a:ext>
            </a:extLst>
          </p:cNvPr>
          <p:cNvSpPr/>
          <p:nvPr/>
        </p:nvSpPr>
        <p:spPr>
          <a:xfrm>
            <a:off x="4327659" y="3308839"/>
            <a:ext cx="4648200" cy="133633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chemeClr val="accent1"/>
              </a:solidFill>
            </a:endParaRPr>
          </a:p>
        </p:txBody>
      </p:sp>
      <p:sp>
        <p:nvSpPr>
          <p:cNvPr id="30" name="TextBox 29">
            <a:extLst>
              <a:ext uri="{FF2B5EF4-FFF2-40B4-BE49-F238E27FC236}">
                <a16:creationId xmlns:a16="http://schemas.microsoft.com/office/drawing/2014/main" id="{FCBBD273-664A-C741-AD2D-2917479B0297}"/>
              </a:ext>
            </a:extLst>
          </p:cNvPr>
          <p:cNvSpPr txBox="1"/>
          <p:nvPr/>
        </p:nvSpPr>
        <p:spPr>
          <a:xfrm>
            <a:off x="999276" y="2783253"/>
            <a:ext cx="3194272" cy="369332"/>
          </a:xfrm>
          <a:prstGeom prst="rect">
            <a:avLst/>
          </a:prstGeom>
          <a:noFill/>
        </p:spPr>
        <p:txBody>
          <a:bodyPr wrap="none" rtlCol="0">
            <a:spAutoFit/>
          </a:bodyPr>
          <a:lstStyle/>
          <a:p>
            <a:r>
              <a:rPr lang="en-US" dirty="0"/>
              <a:t>Steps to Reproduce -&gt; Scenarios</a:t>
            </a:r>
          </a:p>
        </p:txBody>
      </p:sp>
      <p:sp>
        <p:nvSpPr>
          <p:cNvPr id="31" name="TextBox 30">
            <a:extLst>
              <a:ext uri="{FF2B5EF4-FFF2-40B4-BE49-F238E27FC236}">
                <a16:creationId xmlns:a16="http://schemas.microsoft.com/office/drawing/2014/main" id="{8DA21AE8-1668-EB4D-A076-0BBDCF04F385}"/>
              </a:ext>
            </a:extLst>
          </p:cNvPr>
          <p:cNvSpPr txBox="1"/>
          <p:nvPr/>
        </p:nvSpPr>
        <p:spPr>
          <a:xfrm>
            <a:off x="764928" y="3147188"/>
            <a:ext cx="3424271" cy="369332"/>
          </a:xfrm>
          <a:prstGeom prst="rect">
            <a:avLst/>
          </a:prstGeom>
          <a:noFill/>
        </p:spPr>
        <p:txBody>
          <a:bodyPr wrap="none" rtlCol="0">
            <a:spAutoFit/>
          </a:bodyPr>
          <a:lstStyle/>
          <a:p>
            <a:r>
              <a:rPr lang="en-US" dirty="0"/>
              <a:t>Expected/Actual Results -&gt; Oracles</a:t>
            </a:r>
          </a:p>
        </p:txBody>
      </p:sp>
      <p:pic>
        <p:nvPicPr>
          <p:cNvPr id="24" name="Picture 23" descr="Graphical user interface, text, application&#10;&#10;Description automatically generated">
            <a:extLst>
              <a:ext uri="{FF2B5EF4-FFF2-40B4-BE49-F238E27FC236}">
                <a16:creationId xmlns:a16="http://schemas.microsoft.com/office/drawing/2014/main" id="{D48E7A75-4D8F-8C44-ABC3-2F02A0BEDD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4358" y="1195631"/>
            <a:ext cx="4954801" cy="1777764"/>
          </a:xfrm>
          <a:prstGeom prst="rect">
            <a:avLst/>
          </a:prstGeom>
        </p:spPr>
      </p:pic>
      <p:sp>
        <p:nvSpPr>
          <p:cNvPr id="17" name="Explosion 1 16">
            <a:extLst>
              <a:ext uri="{FF2B5EF4-FFF2-40B4-BE49-F238E27FC236}">
                <a16:creationId xmlns:a16="http://schemas.microsoft.com/office/drawing/2014/main" id="{48FA7E85-645D-4545-AB95-2FD04E6591FF}"/>
              </a:ext>
            </a:extLst>
          </p:cNvPr>
          <p:cNvSpPr/>
          <p:nvPr/>
        </p:nvSpPr>
        <p:spPr>
          <a:xfrm>
            <a:off x="6807430" y="3061704"/>
            <a:ext cx="2522180" cy="74325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N" dirty="0">
                <a:solidFill>
                  <a:schemeClr val="bg1"/>
                </a:solidFill>
                <a:hlinkClick r:id="rId6">
                  <a:extLst>
                    <a:ext uri="{A12FA001-AC4F-418D-AE19-62706E023703}">
                      <ahyp:hlinkClr xmlns:ahyp="http://schemas.microsoft.com/office/drawing/2018/hyperlinkcolor" val="tx"/>
                    </a:ext>
                  </a:extLst>
                </a:hlinkClick>
              </a:rPr>
              <a:t>Bug 1744772</a:t>
            </a:r>
            <a:endParaRPr lang="en-CN" dirty="0">
              <a:solidFill>
                <a:schemeClr val="bg1"/>
              </a:solidFill>
            </a:endParaRPr>
          </a:p>
        </p:txBody>
      </p:sp>
      <p:sp>
        <p:nvSpPr>
          <p:cNvPr id="8" name="TextBox 7">
            <a:extLst>
              <a:ext uri="{FF2B5EF4-FFF2-40B4-BE49-F238E27FC236}">
                <a16:creationId xmlns:a16="http://schemas.microsoft.com/office/drawing/2014/main" id="{A3234F79-76CB-BA40-A9EE-D181FEBF55EE}"/>
              </a:ext>
            </a:extLst>
          </p:cNvPr>
          <p:cNvSpPr txBox="1"/>
          <p:nvPr/>
        </p:nvSpPr>
        <p:spPr>
          <a:xfrm>
            <a:off x="3418213" y="732942"/>
            <a:ext cx="2697149" cy="369332"/>
          </a:xfrm>
          <a:prstGeom prst="rect">
            <a:avLst/>
          </a:prstGeom>
          <a:noFill/>
        </p:spPr>
        <p:txBody>
          <a:bodyPr wrap="none" rtlCol="0">
            <a:spAutoFit/>
          </a:bodyPr>
          <a:lstStyle/>
          <a:p>
            <a:r>
              <a:rPr lang="en-US" dirty="0"/>
              <a:t>2021-08-20--firefox-93.0a1</a:t>
            </a:r>
            <a:endParaRPr lang="en-CN" dirty="0"/>
          </a:p>
        </p:txBody>
      </p:sp>
      <p:cxnSp>
        <p:nvCxnSpPr>
          <p:cNvPr id="12" name="Straight Arrow Connector 11">
            <a:extLst>
              <a:ext uri="{FF2B5EF4-FFF2-40B4-BE49-F238E27FC236}">
                <a16:creationId xmlns:a16="http://schemas.microsoft.com/office/drawing/2014/main" id="{604B61A0-C68C-344F-8F7C-913AE9FF688E}"/>
              </a:ext>
            </a:extLst>
          </p:cNvPr>
          <p:cNvCxnSpPr>
            <a:cxnSpLocks/>
            <a:stCxn id="8" idx="3"/>
          </p:cNvCxnSpPr>
          <p:nvPr/>
        </p:nvCxnSpPr>
        <p:spPr>
          <a:xfrm>
            <a:off x="6115362" y="917608"/>
            <a:ext cx="33589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9AF1F25-52E1-A64A-9C0B-7E2ABF3D81B1}"/>
              </a:ext>
            </a:extLst>
          </p:cNvPr>
          <p:cNvSpPr txBox="1"/>
          <p:nvPr/>
        </p:nvSpPr>
        <p:spPr>
          <a:xfrm>
            <a:off x="6451259" y="732942"/>
            <a:ext cx="2714782" cy="369332"/>
          </a:xfrm>
          <a:prstGeom prst="rect">
            <a:avLst/>
          </a:prstGeom>
          <a:noFill/>
        </p:spPr>
        <p:txBody>
          <a:bodyPr wrap="none" rtlCol="0">
            <a:spAutoFit/>
          </a:bodyPr>
          <a:lstStyle/>
          <a:p>
            <a:r>
              <a:rPr lang="en-CN" dirty="0"/>
              <a:t>2021</a:t>
            </a:r>
            <a:r>
              <a:rPr lang="en-US" dirty="0"/>
              <a:t>-</a:t>
            </a:r>
            <a:r>
              <a:rPr lang="en-CN" dirty="0"/>
              <a:t>12</a:t>
            </a:r>
            <a:r>
              <a:rPr lang="en-US" dirty="0"/>
              <a:t>-</a:t>
            </a:r>
            <a:r>
              <a:rPr lang="en-CN" dirty="0"/>
              <a:t>07</a:t>
            </a:r>
            <a:r>
              <a:rPr lang="en-US" dirty="0"/>
              <a:t>--</a:t>
            </a:r>
            <a:r>
              <a:rPr lang="en-CN" dirty="0"/>
              <a:t>firefox-94.0.2</a:t>
            </a:r>
          </a:p>
        </p:txBody>
      </p:sp>
      <p:sp>
        <p:nvSpPr>
          <p:cNvPr id="20" name="Footer Placeholder 3">
            <a:extLst>
              <a:ext uri="{FF2B5EF4-FFF2-40B4-BE49-F238E27FC236}">
                <a16:creationId xmlns:a16="http://schemas.microsoft.com/office/drawing/2014/main" id="{3B3841B5-9231-224E-8D93-99D3EAD8912E}"/>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
        <p:nvSpPr>
          <p:cNvPr id="18" name="Rectangle 17">
            <a:extLst>
              <a:ext uri="{FF2B5EF4-FFF2-40B4-BE49-F238E27FC236}">
                <a16:creationId xmlns:a16="http://schemas.microsoft.com/office/drawing/2014/main" id="{6A8324E1-3FC3-5047-8EB9-89CB8C39E5D8}"/>
              </a:ext>
            </a:extLst>
          </p:cNvPr>
          <p:cNvSpPr/>
          <p:nvPr/>
        </p:nvSpPr>
        <p:spPr>
          <a:xfrm>
            <a:off x="594961" y="1426867"/>
            <a:ext cx="3379463" cy="923330"/>
          </a:xfrm>
          <a:prstGeom prst="rect">
            <a:avLst/>
          </a:prstGeom>
        </p:spPr>
        <p:txBody>
          <a:bodyPr wrap="square">
            <a:spAutoFit/>
          </a:bodyPr>
          <a:lstStyle/>
          <a:p>
            <a:r>
              <a:rPr lang="en-US" dirty="0"/>
              <a:t>Bug Reports as a </a:t>
            </a:r>
            <a:r>
              <a:rPr lang="en-US" dirty="0">
                <a:solidFill>
                  <a:schemeClr val="accent1"/>
                </a:solidFill>
              </a:rPr>
              <a:t>Knowledge Source</a:t>
            </a:r>
            <a:r>
              <a:rPr lang="en-US" dirty="0"/>
              <a:t> of </a:t>
            </a:r>
            <a:r>
              <a:rPr lang="en-US" dirty="0">
                <a:solidFill>
                  <a:schemeClr val="accent1"/>
                </a:solidFill>
              </a:rPr>
              <a:t>User Tasks </a:t>
            </a:r>
            <a:r>
              <a:rPr lang="en-US" dirty="0"/>
              <a:t>and </a:t>
            </a:r>
            <a:r>
              <a:rPr lang="en-US" dirty="0">
                <a:solidFill>
                  <a:schemeClr val="accent1"/>
                </a:solidFill>
              </a:rPr>
              <a:t>Failures </a:t>
            </a:r>
            <a:r>
              <a:rPr lang="en-US" dirty="0"/>
              <a:t>to support Exploratory Testing</a:t>
            </a:r>
          </a:p>
        </p:txBody>
      </p:sp>
    </p:spTree>
    <p:extLst>
      <p:ext uri="{BB962C8B-B14F-4D97-AF65-F5344CB8AC3E}">
        <p14:creationId xmlns:p14="http://schemas.microsoft.com/office/powerpoint/2010/main" val="255165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11</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2160000" cy="4140000"/>
          </a:xfrm>
        </p:spPr>
        <p:txBody>
          <a:bodyPr/>
          <a:lstStyle/>
          <a:p>
            <a:r>
              <a:rPr lang="en-AU" dirty="0"/>
              <a:t>Motivation</a:t>
            </a:r>
          </a:p>
        </p:txBody>
      </p:sp>
      <p:pic>
        <p:nvPicPr>
          <p:cNvPr id="11" name="Picture 2" descr="Bug Report - Free technology icons">
            <a:extLst>
              <a:ext uri="{FF2B5EF4-FFF2-40B4-BE49-F238E27FC236}">
                <a16:creationId xmlns:a16="http://schemas.microsoft.com/office/drawing/2014/main" id="{F219FF19-C960-9E4F-8F44-4F67AAE5D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851" y="55468"/>
            <a:ext cx="568359" cy="56835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879DB84-45C0-A540-AD6A-C372296B8146}"/>
              </a:ext>
            </a:extLst>
          </p:cNvPr>
          <p:cNvSpPr txBox="1"/>
          <p:nvPr/>
        </p:nvSpPr>
        <p:spPr>
          <a:xfrm>
            <a:off x="2006372" y="537584"/>
            <a:ext cx="2881319" cy="369332"/>
          </a:xfrm>
          <a:prstGeom prst="rect">
            <a:avLst/>
          </a:prstGeom>
          <a:noFill/>
        </p:spPr>
        <p:txBody>
          <a:bodyPr wrap="square" rtlCol="0">
            <a:spAutoFit/>
          </a:bodyPr>
          <a:lstStyle/>
          <a:p>
            <a:pPr algn="ctr"/>
            <a:r>
              <a:rPr lang="en-CN" dirty="0"/>
              <a:t>Bug Reports</a:t>
            </a:r>
          </a:p>
        </p:txBody>
      </p:sp>
      <p:pic>
        <p:nvPicPr>
          <p:cNvPr id="14" name="Picture 2" descr="Bug Report - Free technology icons">
            <a:extLst>
              <a:ext uri="{FF2B5EF4-FFF2-40B4-BE49-F238E27FC236}">
                <a16:creationId xmlns:a16="http://schemas.microsoft.com/office/drawing/2014/main" id="{F634B659-78AF-8844-9D77-D69DA8D63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810" y="55468"/>
            <a:ext cx="568359" cy="5683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56BEA3C-EC6E-B947-968A-F8633D6F27BE}"/>
              </a:ext>
            </a:extLst>
          </p:cNvPr>
          <p:cNvSpPr txBox="1"/>
          <p:nvPr/>
        </p:nvSpPr>
        <p:spPr>
          <a:xfrm>
            <a:off x="5647331" y="537584"/>
            <a:ext cx="2881319" cy="369332"/>
          </a:xfrm>
          <a:prstGeom prst="rect">
            <a:avLst/>
          </a:prstGeom>
          <a:noFill/>
        </p:spPr>
        <p:txBody>
          <a:bodyPr wrap="square" rtlCol="0">
            <a:spAutoFit/>
          </a:bodyPr>
          <a:lstStyle/>
          <a:p>
            <a:pPr algn="ctr"/>
            <a:r>
              <a:rPr lang="en-CN" dirty="0"/>
              <a:t>Bug Reports</a:t>
            </a:r>
          </a:p>
        </p:txBody>
      </p:sp>
      <p:cxnSp>
        <p:nvCxnSpPr>
          <p:cNvPr id="17" name="Elbow Connector 16">
            <a:extLst>
              <a:ext uri="{FF2B5EF4-FFF2-40B4-BE49-F238E27FC236}">
                <a16:creationId xmlns:a16="http://schemas.microsoft.com/office/drawing/2014/main" id="{0D0C41C2-73F4-2746-8207-CEDEE34879A2}"/>
              </a:ext>
            </a:extLst>
          </p:cNvPr>
          <p:cNvCxnSpPr>
            <a:cxnSpLocks/>
            <a:stCxn id="12" idx="2"/>
          </p:cNvCxnSpPr>
          <p:nvPr/>
        </p:nvCxnSpPr>
        <p:spPr>
          <a:xfrm rot="16200000" flipH="1">
            <a:off x="4116213" y="237734"/>
            <a:ext cx="482116" cy="1820479"/>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FD351048-5DDF-BC40-B430-CA118D815415}"/>
              </a:ext>
            </a:extLst>
          </p:cNvPr>
          <p:cNvCxnSpPr>
            <a:cxnSpLocks/>
            <a:stCxn id="16" idx="2"/>
          </p:cNvCxnSpPr>
          <p:nvPr/>
        </p:nvCxnSpPr>
        <p:spPr>
          <a:xfrm rot="5400000">
            <a:off x="5936693" y="237734"/>
            <a:ext cx="482116" cy="182048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F4E8899-C4DB-714C-94F1-0ECDC2DCFFEC}"/>
              </a:ext>
            </a:extLst>
          </p:cNvPr>
          <p:cNvSpPr txBox="1"/>
          <p:nvPr/>
        </p:nvSpPr>
        <p:spPr>
          <a:xfrm>
            <a:off x="4476172" y="1302789"/>
            <a:ext cx="1582677" cy="369332"/>
          </a:xfrm>
          <a:prstGeom prst="rect">
            <a:avLst/>
          </a:prstGeom>
          <a:noFill/>
        </p:spPr>
        <p:txBody>
          <a:bodyPr wrap="none" rtlCol="0">
            <a:spAutoFit/>
          </a:bodyPr>
          <a:lstStyle/>
          <a:p>
            <a:r>
              <a:rPr lang="en-CN" dirty="0"/>
              <a:t>Common steps</a:t>
            </a:r>
          </a:p>
        </p:txBody>
      </p:sp>
      <p:pic>
        <p:nvPicPr>
          <p:cNvPr id="28" name="Picture 27">
            <a:extLst>
              <a:ext uri="{FF2B5EF4-FFF2-40B4-BE49-F238E27FC236}">
                <a16:creationId xmlns:a16="http://schemas.microsoft.com/office/drawing/2014/main" id="{16CA2DBB-36EE-ED42-B9E8-E03AF9422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1794" y="3120763"/>
            <a:ext cx="6731000" cy="1473200"/>
          </a:xfrm>
          <a:prstGeom prst="rect">
            <a:avLst/>
          </a:prstGeom>
          <a:ln>
            <a:solidFill>
              <a:schemeClr val="tx1"/>
            </a:solidFill>
          </a:ln>
        </p:spPr>
      </p:pic>
      <p:pic>
        <p:nvPicPr>
          <p:cNvPr id="27" name="Picture 26">
            <a:extLst>
              <a:ext uri="{FF2B5EF4-FFF2-40B4-BE49-F238E27FC236}">
                <a16:creationId xmlns:a16="http://schemas.microsoft.com/office/drawing/2014/main" id="{5FFF375B-B322-F44C-B749-CDF113DCEA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850" y="1647300"/>
            <a:ext cx="4445000" cy="1689100"/>
          </a:xfrm>
          <a:prstGeom prst="rect">
            <a:avLst/>
          </a:prstGeom>
          <a:ln>
            <a:solidFill>
              <a:schemeClr val="tx1"/>
            </a:solidFill>
          </a:ln>
        </p:spPr>
      </p:pic>
      <p:sp>
        <p:nvSpPr>
          <p:cNvPr id="29" name="Rectangle 28">
            <a:extLst>
              <a:ext uri="{FF2B5EF4-FFF2-40B4-BE49-F238E27FC236}">
                <a16:creationId xmlns:a16="http://schemas.microsoft.com/office/drawing/2014/main" id="{03AD1D81-545F-134E-8FD1-6997D7D25F18}"/>
              </a:ext>
            </a:extLst>
          </p:cNvPr>
          <p:cNvSpPr/>
          <p:nvPr/>
        </p:nvSpPr>
        <p:spPr>
          <a:xfrm>
            <a:off x="2326693" y="3433514"/>
            <a:ext cx="2240674" cy="19969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ln>
                <a:solidFill>
                  <a:schemeClr val="accent1"/>
                </a:solidFill>
              </a:ln>
            </a:endParaRPr>
          </a:p>
        </p:txBody>
      </p:sp>
      <p:sp>
        <p:nvSpPr>
          <p:cNvPr id="30" name="Rectangle 29">
            <a:extLst>
              <a:ext uri="{FF2B5EF4-FFF2-40B4-BE49-F238E27FC236}">
                <a16:creationId xmlns:a16="http://schemas.microsoft.com/office/drawing/2014/main" id="{15DE8D62-A219-7240-A147-0E074A60CC89}"/>
              </a:ext>
            </a:extLst>
          </p:cNvPr>
          <p:cNvSpPr/>
          <p:nvPr/>
        </p:nvSpPr>
        <p:spPr>
          <a:xfrm>
            <a:off x="609737" y="2202554"/>
            <a:ext cx="1957633" cy="20553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ln>
                <a:solidFill>
                  <a:schemeClr val="accent1"/>
                </a:solidFill>
              </a:ln>
            </a:endParaRPr>
          </a:p>
        </p:txBody>
      </p:sp>
      <p:sp>
        <p:nvSpPr>
          <p:cNvPr id="31" name="Rectangle 30">
            <a:extLst>
              <a:ext uri="{FF2B5EF4-FFF2-40B4-BE49-F238E27FC236}">
                <a16:creationId xmlns:a16="http://schemas.microsoft.com/office/drawing/2014/main" id="{4733C603-8867-C44B-AA98-9BA7577E1AE6}"/>
              </a:ext>
            </a:extLst>
          </p:cNvPr>
          <p:cNvSpPr/>
          <p:nvPr/>
        </p:nvSpPr>
        <p:spPr>
          <a:xfrm>
            <a:off x="5521395" y="4141107"/>
            <a:ext cx="2304112" cy="19969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ln>
                <a:solidFill>
                  <a:schemeClr val="accent1"/>
                </a:solidFill>
              </a:ln>
              <a:solidFill>
                <a:schemeClr val="tx1"/>
              </a:solidFill>
            </a:endParaRPr>
          </a:p>
        </p:txBody>
      </p:sp>
      <p:sp>
        <p:nvSpPr>
          <p:cNvPr id="32" name="Rectangle 31">
            <a:extLst>
              <a:ext uri="{FF2B5EF4-FFF2-40B4-BE49-F238E27FC236}">
                <a16:creationId xmlns:a16="http://schemas.microsoft.com/office/drawing/2014/main" id="{A3EC0FBF-01BC-DA4A-BF6E-E581132A5BE4}"/>
              </a:ext>
            </a:extLst>
          </p:cNvPr>
          <p:cNvSpPr/>
          <p:nvPr/>
        </p:nvSpPr>
        <p:spPr>
          <a:xfrm>
            <a:off x="609737" y="2920803"/>
            <a:ext cx="2304112" cy="19969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ln>
                <a:solidFill>
                  <a:schemeClr val="accent1"/>
                </a:solidFill>
              </a:ln>
            </a:endParaRPr>
          </a:p>
        </p:txBody>
      </p:sp>
      <p:sp>
        <p:nvSpPr>
          <p:cNvPr id="33" name="TextBox 32">
            <a:extLst>
              <a:ext uri="{FF2B5EF4-FFF2-40B4-BE49-F238E27FC236}">
                <a16:creationId xmlns:a16="http://schemas.microsoft.com/office/drawing/2014/main" id="{A0DF26F6-B936-D94F-8BE1-BE2FDC2EEC2C}"/>
              </a:ext>
            </a:extLst>
          </p:cNvPr>
          <p:cNvSpPr txBox="1"/>
          <p:nvPr/>
        </p:nvSpPr>
        <p:spPr>
          <a:xfrm>
            <a:off x="7373340" y="3162762"/>
            <a:ext cx="1412566" cy="369332"/>
          </a:xfrm>
          <a:prstGeom prst="rect">
            <a:avLst/>
          </a:prstGeom>
          <a:noFill/>
        </p:spPr>
        <p:txBody>
          <a:bodyPr wrap="none" rtlCol="0">
            <a:spAutoFit/>
          </a:bodyPr>
          <a:lstStyle/>
          <a:p>
            <a:r>
              <a:rPr lang="en-CN" dirty="0">
                <a:hlinkClick r:id="rId6"/>
              </a:rPr>
              <a:t>Bug 1678633</a:t>
            </a:r>
            <a:endParaRPr lang="en-CN" dirty="0"/>
          </a:p>
        </p:txBody>
      </p:sp>
      <p:sp>
        <p:nvSpPr>
          <p:cNvPr id="34" name="TextBox 33">
            <a:extLst>
              <a:ext uri="{FF2B5EF4-FFF2-40B4-BE49-F238E27FC236}">
                <a16:creationId xmlns:a16="http://schemas.microsoft.com/office/drawing/2014/main" id="{95050DA4-C3B6-734E-A76D-6022700C9FFB}"/>
              </a:ext>
            </a:extLst>
          </p:cNvPr>
          <p:cNvSpPr txBox="1"/>
          <p:nvPr/>
        </p:nvSpPr>
        <p:spPr>
          <a:xfrm>
            <a:off x="3331463" y="1647300"/>
            <a:ext cx="1412566" cy="369332"/>
          </a:xfrm>
          <a:prstGeom prst="rect">
            <a:avLst/>
          </a:prstGeom>
          <a:noFill/>
        </p:spPr>
        <p:txBody>
          <a:bodyPr wrap="none" rtlCol="0">
            <a:spAutoFit/>
          </a:bodyPr>
          <a:lstStyle/>
          <a:p>
            <a:r>
              <a:rPr lang="en-CN" dirty="0">
                <a:hlinkClick r:id="rId7"/>
              </a:rPr>
              <a:t>Bug 1575516</a:t>
            </a:r>
            <a:endParaRPr lang="en-CN" dirty="0"/>
          </a:p>
        </p:txBody>
      </p:sp>
      <p:sp>
        <p:nvSpPr>
          <p:cNvPr id="35" name="TextBox 34">
            <a:extLst>
              <a:ext uri="{FF2B5EF4-FFF2-40B4-BE49-F238E27FC236}">
                <a16:creationId xmlns:a16="http://schemas.microsoft.com/office/drawing/2014/main" id="{0E5A3EFD-8392-8D4F-B133-2C3B89D20269}"/>
              </a:ext>
            </a:extLst>
          </p:cNvPr>
          <p:cNvSpPr txBox="1"/>
          <p:nvPr/>
        </p:nvSpPr>
        <p:spPr>
          <a:xfrm>
            <a:off x="271300" y="816373"/>
            <a:ext cx="2096023" cy="338554"/>
          </a:xfrm>
          <a:prstGeom prst="rect">
            <a:avLst/>
          </a:prstGeom>
          <a:noFill/>
        </p:spPr>
        <p:txBody>
          <a:bodyPr wrap="none" rtlCol="0">
            <a:spAutoFit/>
          </a:bodyPr>
          <a:lstStyle/>
          <a:p>
            <a:r>
              <a:rPr lang="en-CN" sz="1600" dirty="0"/>
              <a:t>Scenario Level Dramas</a:t>
            </a:r>
          </a:p>
        </p:txBody>
      </p:sp>
      <p:sp>
        <p:nvSpPr>
          <p:cNvPr id="23" name="Footer Placeholder 3">
            <a:extLst>
              <a:ext uri="{FF2B5EF4-FFF2-40B4-BE49-F238E27FC236}">
                <a16:creationId xmlns:a16="http://schemas.microsoft.com/office/drawing/2014/main" id="{A6754E49-1F0E-7143-8C1F-937FAF416082}"/>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261452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500"/>
                                  </p:stCondLst>
                                  <p:childTnLst>
                                    <p:set>
                                      <p:cBhvr>
                                        <p:cTn id="21" dur="1" fill="hold">
                                          <p:stCondLst>
                                            <p:cond delay="0"/>
                                          </p:stCondLst>
                                        </p:cTn>
                                        <p:tgtEl>
                                          <p:spTgt spid="31"/>
                                        </p:tgtEl>
                                        <p:attrNameLst>
                                          <p:attrName>style.visibility</p:attrName>
                                        </p:attrNameLst>
                                      </p:cBhvr>
                                      <p:to>
                                        <p:strVal val="visible"/>
                                      </p:to>
                                    </p:set>
                                  </p:childTnLst>
                                </p:cTn>
                              </p:par>
                              <p:par>
                                <p:cTn id="22" presetID="1" presetClass="entr" presetSubtype="0" fill="hold" grpId="0" nodeType="withEffect">
                                  <p:stCondLst>
                                    <p:cond delay="50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12</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2160000" cy="4140000"/>
          </a:xfrm>
        </p:spPr>
        <p:txBody>
          <a:bodyPr/>
          <a:lstStyle/>
          <a:p>
            <a:r>
              <a:rPr lang="en-AU" dirty="0"/>
              <a:t>Motivation</a:t>
            </a:r>
          </a:p>
        </p:txBody>
      </p:sp>
      <p:pic>
        <p:nvPicPr>
          <p:cNvPr id="11" name="Picture 2" descr="Bug Report - Free technology icons">
            <a:extLst>
              <a:ext uri="{FF2B5EF4-FFF2-40B4-BE49-F238E27FC236}">
                <a16:creationId xmlns:a16="http://schemas.microsoft.com/office/drawing/2014/main" id="{F219FF19-C960-9E4F-8F44-4F67AAE5D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851" y="55468"/>
            <a:ext cx="568359" cy="56835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879DB84-45C0-A540-AD6A-C372296B8146}"/>
              </a:ext>
            </a:extLst>
          </p:cNvPr>
          <p:cNvSpPr txBox="1"/>
          <p:nvPr/>
        </p:nvSpPr>
        <p:spPr>
          <a:xfrm>
            <a:off x="2006372" y="537584"/>
            <a:ext cx="2881319" cy="369332"/>
          </a:xfrm>
          <a:prstGeom prst="rect">
            <a:avLst/>
          </a:prstGeom>
          <a:noFill/>
        </p:spPr>
        <p:txBody>
          <a:bodyPr wrap="square" rtlCol="0">
            <a:spAutoFit/>
          </a:bodyPr>
          <a:lstStyle/>
          <a:p>
            <a:pPr algn="ctr"/>
            <a:r>
              <a:rPr lang="en-CN" dirty="0"/>
              <a:t>Bug Reports</a:t>
            </a:r>
          </a:p>
        </p:txBody>
      </p:sp>
      <p:pic>
        <p:nvPicPr>
          <p:cNvPr id="14" name="Picture 2" descr="Bug Report - Free technology icons">
            <a:extLst>
              <a:ext uri="{FF2B5EF4-FFF2-40B4-BE49-F238E27FC236}">
                <a16:creationId xmlns:a16="http://schemas.microsoft.com/office/drawing/2014/main" id="{F634B659-78AF-8844-9D77-D69DA8D63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810" y="55468"/>
            <a:ext cx="568359" cy="5683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56BEA3C-EC6E-B947-968A-F8633D6F27BE}"/>
              </a:ext>
            </a:extLst>
          </p:cNvPr>
          <p:cNvSpPr txBox="1"/>
          <p:nvPr/>
        </p:nvSpPr>
        <p:spPr>
          <a:xfrm>
            <a:off x="5647331" y="537584"/>
            <a:ext cx="2881319" cy="369332"/>
          </a:xfrm>
          <a:prstGeom prst="rect">
            <a:avLst/>
          </a:prstGeom>
          <a:noFill/>
        </p:spPr>
        <p:txBody>
          <a:bodyPr wrap="square" rtlCol="0">
            <a:spAutoFit/>
          </a:bodyPr>
          <a:lstStyle/>
          <a:p>
            <a:pPr algn="ctr"/>
            <a:r>
              <a:rPr lang="en-CN" dirty="0"/>
              <a:t>Bug Reports</a:t>
            </a:r>
          </a:p>
        </p:txBody>
      </p:sp>
      <p:cxnSp>
        <p:nvCxnSpPr>
          <p:cNvPr id="17" name="Elbow Connector 16">
            <a:extLst>
              <a:ext uri="{FF2B5EF4-FFF2-40B4-BE49-F238E27FC236}">
                <a16:creationId xmlns:a16="http://schemas.microsoft.com/office/drawing/2014/main" id="{0D0C41C2-73F4-2746-8207-CEDEE34879A2}"/>
              </a:ext>
            </a:extLst>
          </p:cNvPr>
          <p:cNvCxnSpPr>
            <a:cxnSpLocks/>
            <a:stCxn id="12" idx="2"/>
          </p:cNvCxnSpPr>
          <p:nvPr/>
        </p:nvCxnSpPr>
        <p:spPr>
          <a:xfrm rot="16200000" flipH="1">
            <a:off x="4116213" y="237734"/>
            <a:ext cx="482116" cy="1820479"/>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FD351048-5DDF-BC40-B430-CA118D815415}"/>
              </a:ext>
            </a:extLst>
          </p:cNvPr>
          <p:cNvCxnSpPr>
            <a:cxnSpLocks/>
            <a:stCxn id="16" idx="2"/>
          </p:cNvCxnSpPr>
          <p:nvPr/>
        </p:nvCxnSpPr>
        <p:spPr>
          <a:xfrm rot="5400000">
            <a:off x="5936693" y="237734"/>
            <a:ext cx="482116" cy="182048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F4E8899-C4DB-714C-94F1-0ECDC2DCFFEC}"/>
              </a:ext>
            </a:extLst>
          </p:cNvPr>
          <p:cNvSpPr txBox="1"/>
          <p:nvPr/>
        </p:nvSpPr>
        <p:spPr>
          <a:xfrm>
            <a:off x="4476172" y="1302789"/>
            <a:ext cx="1582677" cy="369332"/>
          </a:xfrm>
          <a:prstGeom prst="rect">
            <a:avLst/>
          </a:prstGeom>
          <a:noFill/>
        </p:spPr>
        <p:txBody>
          <a:bodyPr wrap="none" rtlCol="0">
            <a:spAutoFit/>
          </a:bodyPr>
          <a:lstStyle/>
          <a:p>
            <a:r>
              <a:rPr lang="en-CN" dirty="0"/>
              <a:t>Common steps</a:t>
            </a:r>
          </a:p>
        </p:txBody>
      </p:sp>
      <p:pic>
        <p:nvPicPr>
          <p:cNvPr id="28" name="Picture 27">
            <a:extLst>
              <a:ext uri="{FF2B5EF4-FFF2-40B4-BE49-F238E27FC236}">
                <a16:creationId xmlns:a16="http://schemas.microsoft.com/office/drawing/2014/main" id="{16CA2DBB-36EE-ED42-B9E8-E03AF9422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1794" y="3120763"/>
            <a:ext cx="6731000" cy="1473200"/>
          </a:xfrm>
          <a:prstGeom prst="rect">
            <a:avLst/>
          </a:prstGeom>
          <a:ln>
            <a:solidFill>
              <a:schemeClr val="tx1"/>
            </a:solidFill>
          </a:ln>
        </p:spPr>
      </p:pic>
      <p:pic>
        <p:nvPicPr>
          <p:cNvPr id="27" name="Picture 26">
            <a:extLst>
              <a:ext uri="{FF2B5EF4-FFF2-40B4-BE49-F238E27FC236}">
                <a16:creationId xmlns:a16="http://schemas.microsoft.com/office/drawing/2014/main" id="{5FFF375B-B322-F44C-B749-CDF113DCEA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850" y="1647300"/>
            <a:ext cx="4445000" cy="1689100"/>
          </a:xfrm>
          <a:prstGeom prst="rect">
            <a:avLst/>
          </a:prstGeom>
          <a:ln>
            <a:solidFill>
              <a:schemeClr val="tx1"/>
            </a:solidFill>
          </a:ln>
        </p:spPr>
      </p:pic>
      <p:sp>
        <p:nvSpPr>
          <p:cNvPr id="33" name="TextBox 32">
            <a:extLst>
              <a:ext uri="{FF2B5EF4-FFF2-40B4-BE49-F238E27FC236}">
                <a16:creationId xmlns:a16="http://schemas.microsoft.com/office/drawing/2014/main" id="{A0DF26F6-B936-D94F-8BE1-BE2FDC2EEC2C}"/>
              </a:ext>
            </a:extLst>
          </p:cNvPr>
          <p:cNvSpPr txBox="1"/>
          <p:nvPr/>
        </p:nvSpPr>
        <p:spPr>
          <a:xfrm>
            <a:off x="7373340" y="3162762"/>
            <a:ext cx="1412566" cy="369332"/>
          </a:xfrm>
          <a:prstGeom prst="rect">
            <a:avLst/>
          </a:prstGeom>
          <a:noFill/>
        </p:spPr>
        <p:txBody>
          <a:bodyPr wrap="none" rtlCol="0">
            <a:spAutoFit/>
          </a:bodyPr>
          <a:lstStyle/>
          <a:p>
            <a:r>
              <a:rPr lang="en-CN" dirty="0">
                <a:hlinkClick r:id="rId6"/>
              </a:rPr>
              <a:t>Bug 1678633</a:t>
            </a:r>
            <a:endParaRPr lang="en-CN" dirty="0"/>
          </a:p>
        </p:txBody>
      </p:sp>
      <p:sp>
        <p:nvSpPr>
          <p:cNvPr id="34" name="TextBox 33">
            <a:extLst>
              <a:ext uri="{FF2B5EF4-FFF2-40B4-BE49-F238E27FC236}">
                <a16:creationId xmlns:a16="http://schemas.microsoft.com/office/drawing/2014/main" id="{95050DA4-C3B6-734E-A76D-6022700C9FFB}"/>
              </a:ext>
            </a:extLst>
          </p:cNvPr>
          <p:cNvSpPr txBox="1"/>
          <p:nvPr/>
        </p:nvSpPr>
        <p:spPr>
          <a:xfrm>
            <a:off x="3331463" y="1647300"/>
            <a:ext cx="1412566" cy="369332"/>
          </a:xfrm>
          <a:prstGeom prst="rect">
            <a:avLst/>
          </a:prstGeom>
          <a:noFill/>
        </p:spPr>
        <p:txBody>
          <a:bodyPr wrap="none" rtlCol="0">
            <a:spAutoFit/>
          </a:bodyPr>
          <a:lstStyle/>
          <a:p>
            <a:r>
              <a:rPr lang="en-CN" dirty="0">
                <a:hlinkClick r:id="rId7"/>
              </a:rPr>
              <a:t>Bug 1575516</a:t>
            </a:r>
            <a:endParaRPr lang="en-CN" dirty="0"/>
          </a:p>
        </p:txBody>
      </p:sp>
      <p:sp>
        <p:nvSpPr>
          <p:cNvPr id="35" name="TextBox 34">
            <a:extLst>
              <a:ext uri="{FF2B5EF4-FFF2-40B4-BE49-F238E27FC236}">
                <a16:creationId xmlns:a16="http://schemas.microsoft.com/office/drawing/2014/main" id="{0E5A3EFD-8392-8D4F-B133-2C3B89D20269}"/>
              </a:ext>
            </a:extLst>
          </p:cNvPr>
          <p:cNvSpPr txBox="1"/>
          <p:nvPr/>
        </p:nvSpPr>
        <p:spPr>
          <a:xfrm>
            <a:off x="271300" y="816373"/>
            <a:ext cx="2056140" cy="338554"/>
          </a:xfrm>
          <a:prstGeom prst="rect">
            <a:avLst/>
          </a:prstGeom>
          <a:noFill/>
        </p:spPr>
        <p:txBody>
          <a:bodyPr wrap="none" rtlCol="0">
            <a:spAutoFit/>
          </a:bodyPr>
          <a:lstStyle/>
          <a:p>
            <a:r>
              <a:rPr lang="en-CN" sz="1600" dirty="0"/>
              <a:t>Scenario Level Dramas</a:t>
            </a:r>
          </a:p>
        </p:txBody>
      </p:sp>
      <p:sp>
        <p:nvSpPr>
          <p:cNvPr id="20" name="TextBox 19">
            <a:extLst>
              <a:ext uri="{FF2B5EF4-FFF2-40B4-BE49-F238E27FC236}">
                <a16:creationId xmlns:a16="http://schemas.microsoft.com/office/drawing/2014/main" id="{2657E4CF-867D-D949-9A08-B9A5E6261A87}"/>
              </a:ext>
            </a:extLst>
          </p:cNvPr>
          <p:cNvSpPr txBox="1"/>
          <p:nvPr/>
        </p:nvSpPr>
        <p:spPr>
          <a:xfrm>
            <a:off x="573734" y="2106841"/>
            <a:ext cx="1412566" cy="369332"/>
          </a:xfrm>
          <a:prstGeom prst="rect">
            <a:avLst/>
          </a:prstGeom>
          <a:noFill/>
        </p:spPr>
        <p:txBody>
          <a:bodyPr wrap="none" rtlCol="0">
            <a:spAutoFit/>
          </a:bodyPr>
          <a:lstStyle/>
          <a:p>
            <a:r>
              <a:rPr lang="en-CN" dirty="0">
                <a:hlinkClick r:id="rId6"/>
              </a:rPr>
              <a:t>Bug 1678633</a:t>
            </a:r>
            <a:endParaRPr lang="en-CN" dirty="0"/>
          </a:p>
        </p:txBody>
      </p:sp>
      <p:sp>
        <p:nvSpPr>
          <p:cNvPr id="21" name="TextBox 20">
            <a:extLst>
              <a:ext uri="{FF2B5EF4-FFF2-40B4-BE49-F238E27FC236}">
                <a16:creationId xmlns:a16="http://schemas.microsoft.com/office/drawing/2014/main" id="{E169D931-39FF-EF4B-B1FE-58243625EE4F}"/>
              </a:ext>
            </a:extLst>
          </p:cNvPr>
          <p:cNvSpPr txBox="1"/>
          <p:nvPr/>
        </p:nvSpPr>
        <p:spPr>
          <a:xfrm>
            <a:off x="573734" y="1122004"/>
            <a:ext cx="1412566" cy="369332"/>
          </a:xfrm>
          <a:prstGeom prst="rect">
            <a:avLst/>
          </a:prstGeom>
          <a:noFill/>
        </p:spPr>
        <p:txBody>
          <a:bodyPr wrap="none" rtlCol="0">
            <a:spAutoFit/>
          </a:bodyPr>
          <a:lstStyle/>
          <a:p>
            <a:r>
              <a:rPr lang="en-CN" dirty="0">
                <a:hlinkClick r:id="rId7"/>
              </a:rPr>
              <a:t>Bug 1575516</a:t>
            </a:r>
            <a:endParaRPr lang="en-CN" dirty="0"/>
          </a:p>
        </p:txBody>
      </p:sp>
      <p:sp>
        <p:nvSpPr>
          <p:cNvPr id="22" name="Explosion 1 21">
            <a:extLst>
              <a:ext uri="{FF2B5EF4-FFF2-40B4-BE49-F238E27FC236}">
                <a16:creationId xmlns:a16="http://schemas.microsoft.com/office/drawing/2014/main" id="{8D31F120-5BFD-DE4F-83B6-F5D47FDDE8AA}"/>
              </a:ext>
            </a:extLst>
          </p:cNvPr>
          <p:cNvSpPr/>
          <p:nvPr/>
        </p:nvSpPr>
        <p:spPr>
          <a:xfrm>
            <a:off x="-192698" y="3346140"/>
            <a:ext cx="2644455" cy="85144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solidFill>
                  <a:schemeClr val="bg1"/>
                </a:solidFill>
                <a:hlinkClick r:id="rId8">
                  <a:extLst>
                    <a:ext uri="{A12FA001-AC4F-418D-AE19-62706E023703}">
                      <ahyp:hlinkClr xmlns:ahyp="http://schemas.microsoft.com/office/drawing/2018/hyperlinkcolor" val="tx"/>
                    </a:ext>
                  </a:extLst>
                </a:hlinkClick>
              </a:rPr>
              <a:t>Bug 1764756</a:t>
            </a:r>
            <a:endParaRPr lang="en-CN" dirty="0">
              <a:solidFill>
                <a:schemeClr val="bg1"/>
              </a:solidFill>
            </a:endParaRPr>
          </a:p>
        </p:txBody>
      </p:sp>
      <p:sp>
        <p:nvSpPr>
          <p:cNvPr id="23" name="Cross 22">
            <a:extLst>
              <a:ext uri="{FF2B5EF4-FFF2-40B4-BE49-F238E27FC236}">
                <a16:creationId xmlns:a16="http://schemas.microsoft.com/office/drawing/2014/main" id="{48EA4DFA-A812-624E-82BA-383009A3977B}"/>
              </a:ext>
            </a:extLst>
          </p:cNvPr>
          <p:cNvSpPr/>
          <p:nvPr/>
        </p:nvSpPr>
        <p:spPr>
          <a:xfrm>
            <a:off x="1005697" y="1526883"/>
            <a:ext cx="548640" cy="558800"/>
          </a:xfrm>
          <a:prstGeom prst="plus">
            <a:avLst>
              <a:gd name="adj" fmla="val 468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24" name="Straight Arrow Connector 23">
            <a:extLst>
              <a:ext uri="{FF2B5EF4-FFF2-40B4-BE49-F238E27FC236}">
                <a16:creationId xmlns:a16="http://schemas.microsoft.com/office/drawing/2014/main" id="{6098C4C9-DDED-A64C-A489-05AD31240A95}"/>
              </a:ext>
            </a:extLst>
          </p:cNvPr>
          <p:cNvCxnSpPr>
            <a:stCxn id="20" idx="2"/>
          </p:cNvCxnSpPr>
          <p:nvPr/>
        </p:nvCxnSpPr>
        <p:spPr>
          <a:xfrm>
            <a:off x="1280017" y="2476173"/>
            <a:ext cx="0" cy="8293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Footer Placeholder 3">
            <a:extLst>
              <a:ext uri="{FF2B5EF4-FFF2-40B4-BE49-F238E27FC236}">
                <a16:creationId xmlns:a16="http://schemas.microsoft.com/office/drawing/2014/main" id="{A9625110-77E5-0349-9EEC-15274956B982}"/>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45687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22222E-6 2.09877E-6 L 0.1882 0.05987 " pathEditMode="relative" rAng="0" ptsTypes="AA">
                                      <p:cBhvr>
                                        <p:cTn id="6" dur="2000" fill="hold"/>
                                        <p:tgtEl>
                                          <p:spTgt spid="27"/>
                                        </p:tgtEl>
                                        <p:attrNameLst>
                                          <p:attrName>ppt_x</p:attrName>
                                          <p:attrName>ppt_y</p:attrName>
                                        </p:attrNameLst>
                                      </p:cBhvr>
                                      <p:rCtr x="9410" y="2994"/>
                                    </p:animMotion>
                                  </p:childTnLst>
                                </p:cTn>
                              </p:par>
                              <p:par>
                                <p:cTn id="7" presetID="0" presetClass="path" presetSubtype="0" accel="50000" decel="50000" fill="hold" grpId="0" nodeType="withEffect">
                                  <p:stCondLst>
                                    <p:cond delay="0"/>
                                  </p:stCondLst>
                                  <p:childTnLst>
                                    <p:animMotion origin="layout" path="M -3.05556E-6 -2.83951E-6 L 0.19601 0.04723 " pathEditMode="relative" rAng="0" ptsTypes="AA">
                                      <p:cBhvr>
                                        <p:cTn id="8" dur="2000" fill="hold"/>
                                        <p:tgtEl>
                                          <p:spTgt spid="34"/>
                                        </p:tgtEl>
                                        <p:attrNameLst>
                                          <p:attrName>ppt_x</p:attrName>
                                          <p:attrName>ppt_y</p:attrName>
                                        </p:attrNameLst>
                                      </p:cBhvr>
                                      <p:rCtr x="9792" y="2346"/>
                                    </p:animMotion>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2500"/>
                            </p:stCondLst>
                            <p:childTnLst>
                              <p:par>
                                <p:cTn id="23" presetID="1"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0" grpId="0"/>
      <p:bldP spid="21" grpId="0"/>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13</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2160000" cy="4140000"/>
          </a:xfrm>
        </p:spPr>
        <p:txBody>
          <a:bodyPr/>
          <a:lstStyle/>
          <a:p>
            <a:r>
              <a:rPr lang="en-AU" dirty="0"/>
              <a:t>Motivation</a:t>
            </a:r>
          </a:p>
        </p:txBody>
      </p:sp>
      <p:pic>
        <p:nvPicPr>
          <p:cNvPr id="24" name="Picture 23" descr="Graphical user interface, text, application, email&#10;&#10;Description automatically generated">
            <a:extLst>
              <a:ext uri="{FF2B5EF4-FFF2-40B4-BE49-F238E27FC236}">
                <a16:creationId xmlns:a16="http://schemas.microsoft.com/office/drawing/2014/main" id="{F0319678-A032-964F-A145-DCACA99B5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4748" y="1111374"/>
            <a:ext cx="3374503" cy="2920751"/>
          </a:xfrm>
          <a:prstGeom prst="rect">
            <a:avLst/>
          </a:prstGeom>
        </p:spPr>
      </p:pic>
      <p:sp>
        <p:nvSpPr>
          <p:cNvPr id="25" name="TextBox 24">
            <a:extLst>
              <a:ext uri="{FF2B5EF4-FFF2-40B4-BE49-F238E27FC236}">
                <a16:creationId xmlns:a16="http://schemas.microsoft.com/office/drawing/2014/main" id="{C9B38181-353E-BD48-ABF8-4A943E8AD274}"/>
              </a:ext>
            </a:extLst>
          </p:cNvPr>
          <p:cNvSpPr txBox="1"/>
          <p:nvPr/>
        </p:nvSpPr>
        <p:spPr>
          <a:xfrm>
            <a:off x="3698971" y="4035885"/>
            <a:ext cx="1746055" cy="276999"/>
          </a:xfrm>
          <a:prstGeom prst="rect">
            <a:avLst/>
          </a:prstGeom>
          <a:noFill/>
        </p:spPr>
        <p:txBody>
          <a:bodyPr wrap="none" rtlCol="0">
            <a:spAutoFit/>
          </a:bodyPr>
          <a:lstStyle/>
          <a:p>
            <a:r>
              <a:rPr lang="en-CN" sz="1200" b="1" dirty="0"/>
              <a:t>Navigate to about:logins</a:t>
            </a:r>
          </a:p>
        </p:txBody>
      </p:sp>
      <p:pic>
        <p:nvPicPr>
          <p:cNvPr id="27" name="Picture 26" descr="Graphical user interface, text, application&#10;&#10;Description automatically generated">
            <a:extLst>
              <a:ext uri="{FF2B5EF4-FFF2-40B4-BE49-F238E27FC236}">
                <a16:creationId xmlns:a16="http://schemas.microsoft.com/office/drawing/2014/main" id="{18F6CC86-D912-5E40-B446-1615A955C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4748" y="1107197"/>
            <a:ext cx="3374503" cy="2928980"/>
          </a:xfrm>
          <a:prstGeom prst="rect">
            <a:avLst/>
          </a:prstGeom>
        </p:spPr>
      </p:pic>
      <p:sp>
        <p:nvSpPr>
          <p:cNvPr id="28" name="TextBox 27">
            <a:extLst>
              <a:ext uri="{FF2B5EF4-FFF2-40B4-BE49-F238E27FC236}">
                <a16:creationId xmlns:a16="http://schemas.microsoft.com/office/drawing/2014/main" id="{9E0479D0-3012-C243-8BDD-6FE3315051F1}"/>
              </a:ext>
            </a:extLst>
          </p:cNvPr>
          <p:cNvSpPr txBox="1"/>
          <p:nvPr/>
        </p:nvSpPr>
        <p:spPr>
          <a:xfrm>
            <a:off x="3219176" y="4035885"/>
            <a:ext cx="2922595" cy="276999"/>
          </a:xfrm>
          <a:prstGeom prst="rect">
            <a:avLst/>
          </a:prstGeom>
          <a:noFill/>
        </p:spPr>
        <p:txBody>
          <a:bodyPr wrap="none" rtlCol="0">
            <a:spAutoFit/>
          </a:bodyPr>
          <a:lstStyle/>
          <a:p>
            <a:r>
              <a:rPr lang="en-CN" sz="1200" b="1" dirty="0"/>
              <a:t>Edit one of the saved logins without saving</a:t>
            </a:r>
          </a:p>
        </p:txBody>
      </p:sp>
      <p:pic>
        <p:nvPicPr>
          <p:cNvPr id="29" name="Picture 28" descr="Graphical user interface, text, application, email&#10;&#10;Description automatically generated">
            <a:extLst>
              <a:ext uri="{FF2B5EF4-FFF2-40B4-BE49-F238E27FC236}">
                <a16:creationId xmlns:a16="http://schemas.microsoft.com/office/drawing/2014/main" id="{30A21C11-DA2F-0A47-B355-6525C4785E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4748" y="1111374"/>
            <a:ext cx="3374503" cy="2910122"/>
          </a:xfrm>
          <a:prstGeom prst="rect">
            <a:avLst/>
          </a:prstGeom>
        </p:spPr>
      </p:pic>
      <p:sp>
        <p:nvSpPr>
          <p:cNvPr id="30" name="TextBox 29">
            <a:extLst>
              <a:ext uri="{FF2B5EF4-FFF2-40B4-BE49-F238E27FC236}">
                <a16:creationId xmlns:a16="http://schemas.microsoft.com/office/drawing/2014/main" id="{78D4BFCC-AEDD-6041-BEA2-3FA74A1E0200}"/>
              </a:ext>
            </a:extLst>
          </p:cNvPr>
          <p:cNvSpPr txBox="1"/>
          <p:nvPr/>
        </p:nvSpPr>
        <p:spPr>
          <a:xfrm>
            <a:off x="2987798" y="4021496"/>
            <a:ext cx="3385350" cy="276999"/>
          </a:xfrm>
          <a:prstGeom prst="rect">
            <a:avLst/>
          </a:prstGeom>
          <a:noFill/>
        </p:spPr>
        <p:txBody>
          <a:bodyPr wrap="none" rtlCol="0">
            <a:spAutoFit/>
          </a:bodyPr>
          <a:lstStyle/>
          <a:p>
            <a:pPr lvl="0"/>
            <a:r>
              <a:rPr lang="en-CN" sz="1200" b="1" dirty="0">
                <a:solidFill>
                  <a:prstClr val="black"/>
                </a:solidFill>
              </a:rPr>
              <a:t>Go to the about:preferences#sync using a new tab</a:t>
            </a:r>
          </a:p>
        </p:txBody>
      </p:sp>
      <p:pic>
        <p:nvPicPr>
          <p:cNvPr id="31" name="Picture 30" descr="Graphical user interface, text, application&#10;&#10;Description automatically generated">
            <a:extLst>
              <a:ext uri="{FF2B5EF4-FFF2-40B4-BE49-F238E27FC236}">
                <a16:creationId xmlns:a16="http://schemas.microsoft.com/office/drawing/2014/main" id="{0673487B-7F39-A647-9722-E0C0B9E787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4748" y="1111374"/>
            <a:ext cx="3404798" cy="2910122"/>
          </a:xfrm>
          <a:prstGeom prst="rect">
            <a:avLst/>
          </a:prstGeom>
        </p:spPr>
      </p:pic>
      <p:sp>
        <p:nvSpPr>
          <p:cNvPr id="32" name="TextBox 31">
            <a:extLst>
              <a:ext uri="{FF2B5EF4-FFF2-40B4-BE49-F238E27FC236}">
                <a16:creationId xmlns:a16="http://schemas.microsoft.com/office/drawing/2014/main" id="{21060B3B-A2D7-9944-A06A-903F537F0234}"/>
              </a:ext>
            </a:extLst>
          </p:cNvPr>
          <p:cNvSpPr txBox="1"/>
          <p:nvPr/>
        </p:nvSpPr>
        <p:spPr>
          <a:xfrm>
            <a:off x="3185353" y="4018447"/>
            <a:ext cx="2803588" cy="276999"/>
          </a:xfrm>
          <a:prstGeom prst="rect">
            <a:avLst/>
          </a:prstGeom>
          <a:noFill/>
        </p:spPr>
        <p:txBody>
          <a:bodyPr wrap="none" rtlCol="0">
            <a:spAutoFit/>
          </a:bodyPr>
          <a:lstStyle/>
          <a:p>
            <a:pPr lvl="0"/>
            <a:r>
              <a:rPr lang="en-CN" sz="1200" b="1" dirty="0">
                <a:solidFill>
                  <a:prstClr val="black"/>
                </a:solidFill>
              </a:rPr>
              <a:t>Sign out and delete data from this device</a:t>
            </a:r>
          </a:p>
        </p:txBody>
      </p:sp>
      <p:sp>
        <p:nvSpPr>
          <p:cNvPr id="33" name="TextBox 32">
            <a:extLst>
              <a:ext uri="{FF2B5EF4-FFF2-40B4-BE49-F238E27FC236}">
                <a16:creationId xmlns:a16="http://schemas.microsoft.com/office/drawing/2014/main" id="{15245721-9788-C24F-8D06-939E5F6D2464}"/>
              </a:ext>
            </a:extLst>
          </p:cNvPr>
          <p:cNvSpPr txBox="1"/>
          <p:nvPr/>
        </p:nvSpPr>
        <p:spPr>
          <a:xfrm>
            <a:off x="573734" y="2106841"/>
            <a:ext cx="1412566" cy="369332"/>
          </a:xfrm>
          <a:prstGeom prst="rect">
            <a:avLst/>
          </a:prstGeom>
          <a:noFill/>
        </p:spPr>
        <p:txBody>
          <a:bodyPr wrap="none" rtlCol="0">
            <a:spAutoFit/>
          </a:bodyPr>
          <a:lstStyle/>
          <a:p>
            <a:r>
              <a:rPr lang="en-CN" dirty="0">
                <a:hlinkClick r:id="rId7"/>
              </a:rPr>
              <a:t>Bug 1678633</a:t>
            </a:r>
            <a:endParaRPr lang="en-CN" dirty="0"/>
          </a:p>
        </p:txBody>
      </p:sp>
      <p:sp>
        <p:nvSpPr>
          <p:cNvPr id="34" name="TextBox 33">
            <a:extLst>
              <a:ext uri="{FF2B5EF4-FFF2-40B4-BE49-F238E27FC236}">
                <a16:creationId xmlns:a16="http://schemas.microsoft.com/office/drawing/2014/main" id="{60098A4F-1F9E-144B-8B3B-E70F4CC8F16A}"/>
              </a:ext>
            </a:extLst>
          </p:cNvPr>
          <p:cNvSpPr txBox="1"/>
          <p:nvPr/>
        </p:nvSpPr>
        <p:spPr>
          <a:xfrm>
            <a:off x="573734" y="1122004"/>
            <a:ext cx="1412566" cy="369332"/>
          </a:xfrm>
          <a:prstGeom prst="rect">
            <a:avLst/>
          </a:prstGeom>
          <a:noFill/>
        </p:spPr>
        <p:txBody>
          <a:bodyPr wrap="none" rtlCol="0">
            <a:spAutoFit/>
          </a:bodyPr>
          <a:lstStyle/>
          <a:p>
            <a:r>
              <a:rPr lang="en-CN" dirty="0">
                <a:hlinkClick r:id="rId8"/>
              </a:rPr>
              <a:t>Bug 1575516</a:t>
            </a:r>
            <a:endParaRPr lang="en-CN" dirty="0"/>
          </a:p>
        </p:txBody>
      </p:sp>
      <p:sp>
        <p:nvSpPr>
          <p:cNvPr id="2" name="Cross 1">
            <a:extLst>
              <a:ext uri="{FF2B5EF4-FFF2-40B4-BE49-F238E27FC236}">
                <a16:creationId xmlns:a16="http://schemas.microsoft.com/office/drawing/2014/main" id="{811922BA-FB2D-284F-B0FD-B33357842A91}"/>
              </a:ext>
            </a:extLst>
          </p:cNvPr>
          <p:cNvSpPr/>
          <p:nvPr/>
        </p:nvSpPr>
        <p:spPr>
          <a:xfrm>
            <a:off x="1005697" y="1526883"/>
            <a:ext cx="548640" cy="558800"/>
          </a:xfrm>
          <a:prstGeom prst="plus">
            <a:avLst>
              <a:gd name="adj" fmla="val 468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5" name="Straight Arrow Connector 4">
            <a:extLst>
              <a:ext uri="{FF2B5EF4-FFF2-40B4-BE49-F238E27FC236}">
                <a16:creationId xmlns:a16="http://schemas.microsoft.com/office/drawing/2014/main" id="{3D64FFFD-89EB-0941-8030-99B26D3E99C6}"/>
              </a:ext>
            </a:extLst>
          </p:cNvPr>
          <p:cNvCxnSpPr>
            <a:stCxn id="33" idx="2"/>
          </p:cNvCxnSpPr>
          <p:nvPr/>
        </p:nvCxnSpPr>
        <p:spPr>
          <a:xfrm>
            <a:off x="1280017" y="2476173"/>
            <a:ext cx="0" cy="8293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6" name="Picture 35" descr="Graphical user interface, text, application, email&#10;&#10;Description automatically generated">
            <a:extLst>
              <a:ext uri="{FF2B5EF4-FFF2-40B4-BE49-F238E27FC236}">
                <a16:creationId xmlns:a16="http://schemas.microsoft.com/office/drawing/2014/main" id="{CC53DE80-62A8-244B-A9C7-45FBC656208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84748" y="1096693"/>
            <a:ext cx="3404798" cy="2921595"/>
          </a:xfrm>
          <a:prstGeom prst="rect">
            <a:avLst/>
          </a:prstGeom>
        </p:spPr>
      </p:pic>
      <p:sp>
        <p:nvSpPr>
          <p:cNvPr id="37" name="TextBox 36">
            <a:extLst>
              <a:ext uri="{FF2B5EF4-FFF2-40B4-BE49-F238E27FC236}">
                <a16:creationId xmlns:a16="http://schemas.microsoft.com/office/drawing/2014/main" id="{E8ECB608-80AB-6342-BCD6-C4DCC9EF3947}"/>
              </a:ext>
            </a:extLst>
          </p:cNvPr>
          <p:cNvSpPr txBox="1"/>
          <p:nvPr/>
        </p:nvSpPr>
        <p:spPr>
          <a:xfrm>
            <a:off x="3615631" y="4045054"/>
            <a:ext cx="1943032" cy="276999"/>
          </a:xfrm>
          <a:prstGeom prst="rect">
            <a:avLst/>
          </a:prstGeom>
          <a:noFill/>
        </p:spPr>
        <p:txBody>
          <a:bodyPr wrap="none" rtlCol="0">
            <a:spAutoFit/>
          </a:bodyPr>
          <a:lstStyle/>
          <a:p>
            <a:r>
              <a:rPr lang="en-US" sz="1200" b="1" dirty="0"/>
              <a:t>S</a:t>
            </a:r>
            <a:r>
              <a:rPr lang="en-CN" sz="1200" b="1" dirty="0"/>
              <a:t>witch back to about:logins</a:t>
            </a:r>
          </a:p>
        </p:txBody>
      </p:sp>
      <p:sp>
        <p:nvSpPr>
          <p:cNvPr id="38" name="Rectangle 37">
            <a:extLst>
              <a:ext uri="{FF2B5EF4-FFF2-40B4-BE49-F238E27FC236}">
                <a16:creationId xmlns:a16="http://schemas.microsoft.com/office/drawing/2014/main" id="{E41B5DE5-21FF-914F-96BC-EEDAE41EEF7D}"/>
              </a:ext>
            </a:extLst>
          </p:cNvPr>
          <p:cNvSpPr/>
          <p:nvPr/>
        </p:nvSpPr>
        <p:spPr>
          <a:xfrm>
            <a:off x="5537853" y="2104770"/>
            <a:ext cx="3282297" cy="461665"/>
          </a:xfrm>
          <a:prstGeom prst="rect">
            <a:avLst/>
          </a:prstGeom>
        </p:spPr>
        <p:txBody>
          <a:bodyPr wrap="square">
            <a:spAutoFit/>
          </a:bodyPr>
          <a:lstStyle/>
          <a:p>
            <a:pPr fontAlgn="t"/>
            <a:r>
              <a:rPr lang="en-US" sz="1200" b="1" dirty="0">
                <a:solidFill>
                  <a:srgbClr val="C00000"/>
                </a:solidFill>
              </a:rPr>
              <a:t>Edit mode is still open after "Remove All Logins" on another tab</a:t>
            </a:r>
          </a:p>
        </p:txBody>
      </p:sp>
      <p:sp>
        <p:nvSpPr>
          <p:cNvPr id="40" name="Rounded Rectangular Callout 39">
            <a:extLst>
              <a:ext uri="{FF2B5EF4-FFF2-40B4-BE49-F238E27FC236}">
                <a16:creationId xmlns:a16="http://schemas.microsoft.com/office/drawing/2014/main" id="{31370389-5580-FA47-9398-1BC478634730}"/>
              </a:ext>
            </a:extLst>
          </p:cNvPr>
          <p:cNvSpPr/>
          <p:nvPr/>
        </p:nvSpPr>
        <p:spPr>
          <a:xfrm>
            <a:off x="5558662" y="2780266"/>
            <a:ext cx="3371683" cy="882731"/>
          </a:xfrm>
          <a:prstGeom prst="wedgeRoundRectCallout">
            <a:avLst>
              <a:gd name="adj1" fmla="val 32552"/>
              <a:gd name="adj2" fmla="val 678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thanks for reporting this bug and attaching video, good catch!</a:t>
            </a:r>
            <a:endParaRPr lang="en-CN" dirty="0"/>
          </a:p>
        </p:txBody>
      </p:sp>
      <p:pic>
        <p:nvPicPr>
          <p:cNvPr id="41" name="Picture 32" descr="Francisco Grisanti">
            <a:extLst>
              <a:ext uri="{FF2B5EF4-FFF2-40B4-BE49-F238E27FC236}">
                <a16:creationId xmlns:a16="http://schemas.microsoft.com/office/drawing/2014/main" id="{4DFB90C6-E97F-C849-AF57-3AF6F4E618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26953" y="3846557"/>
            <a:ext cx="803393" cy="803393"/>
          </a:xfrm>
          <a:prstGeom prst="rect">
            <a:avLst/>
          </a:prstGeom>
          <a:noFill/>
          <a:extLst>
            <a:ext uri="{909E8E84-426E-40DD-AFC4-6F175D3DCCD1}">
              <a14:hiddenFill xmlns:a14="http://schemas.microsoft.com/office/drawing/2010/main">
                <a:solidFill>
                  <a:srgbClr val="FFFFFF"/>
                </a:solidFill>
              </a14:hiddenFill>
            </a:ext>
          </a:extLst>
        </p:spPr>
      </p:pic>
      <p:sp>
        <p:nvSpPr>
          <p:cNvPr id="42" name="Explosion 1 41">
            <a:extLst>
              <a:ext uri="{FF2B5EF4-FFF2-40B4-BE49-F238E27FC236}">
                <a16:creationId xmlns:a16="http://schemas.microsoft.com/office/drawing/2014/main" id="{3E8492C3-0E1E-C143-84E7-D25DC6E92B90}"/>
              </a:ext>
            </a:extLst>
          </p:cNvPr>
          <p:cNvSpPr/>
          <p:nvPr/>
        </p:nvSpPr>
        <p:spPr>
          <a:xfrm>
            <a:off x="-192698" y="3346140"/>
            <a:ext cx="2644455" cy="85144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solidFill>
                  <a:schemeClr val="bg1"/>
                </a:solidFill>
                <a:hlinkClick r:id="rId11">
                  <a:extLst>
                    <a:ext uri="{A12FA001-AC4F-418D-AE19-62706E023703}">
                      <ahyp:hlinkClr xmlns:ahyp="http://schemas.microsoft.com/office/drawing/2018/hyperlinkcolor" val="tx"/>
                    </a:ext>
                  </a:extLst>
                </a:hlinkClick>
              </a:rPr>
              <a:t>Bug 1764756</a:t>
            </a:r>
            <a:endParaRPr lang="en-CN" dirty="0">
              <a:solidFill>
                <a:schemeClr val="bg1"/>
              </a:solidFill>
            </a:endParaRPr>
          </a:p>
        </p:txBody>
      </p:sp>
      <p:sp>
        <p:nvSpPr>
          <p:cNvPr id="35" name="Footer Placeholder 3">
            <a:extLst>
              <a:ext uri="{FF2B5EF4-FFF2-40B4-BE49-F238E27FC236}">
                <a16:creationId xmlns:a16="http://schemas.microsoft.com/office/drawing/2014/main" id="{B1764DF3-ECF4-2C4F-82A0-B347E119299B}"/>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25868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2"/>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8" grpId="1"/>
      <p:bldP spid="30" grpId="0"/>
      <p:bldP spid="30" grpId="1"/>
      <p:bldP spid="32" grpId="0"/>
      <p:bldP spid="32" grpId="1"/>
      <p:bldP spid="37" grpId="0"/>
      <p:bldP spid="38" grpId="0"/>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Text&#10;&#10;Description automatically generated">
            <a:extLst>
              <a:ext uri="{FF2B5EF4-FFF2-40B4-BE49-F238E27FC236}">
                <a16:creationId xmlns:a16="http://schemas.microsoft.com/office/drawing/2014/main" id="{96D87583-98C5-984B-98A4-BD3CB1700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920" y="2519065"/>
            <a:ext cx="6667500" cy="2082800"/>
          </a:xfrm>
          <a:prstGeom prst="rect">
            <a:avLst/>
          </a:prstGeom>
          <a:ln>
            <a:solidFill>
              <a:schemeClr val="tx1"/>
            </a:solidFill>
          </a:ln>
        </p:spPr>
      </p:pic>
      <p:pic>
        <p:nvPicPr>
          <p:cNvPr id="7" name="Picture 6">
            <a:extLst>
              <a:ext uri="{FF2B5EF4-FFF2-40B4-BE49-F238E27FC236}">
                <a16:creationId xmlns:a16="http://schemas.microsoft.com/office/drawing/2014/main" id="{DB517A35-692B-4249-86FD-15F2AB3D6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826" y="1313252"/>
            <a:ext cx="4826000" cy="1473200"/>
          </a:xfrm>
          <a:prstGeom prst="rect">
            <a:avLst/>
          </a:prstGeom>
          <a:ln>
            <a:solidFill>
              <a:schemeClr val="tx1"/>
            </a:solidFill>
          </a:ln>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14</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2160000" cy="4140000"/>
          </a:xfrm>
        </p:spPr>
        <p:txBody>
          <a:bodyPr/>
          <a:lstStyle/>
          <a:p>
            <a:r>
              <a:rPr lang="en-AU" dirty="0"/>
              <a:t>Motivation</a:t>
            </a:r>
          </a:p>
        </p:txBody>
      </p:sp>
      <p:pic>
        <p:nvPicPr>
          <p:cNvPr id="11" name="Picture 2" descr="Bug Report - Free technology icons">
            <a:extLst>
              <a:ext uri="{FF2B5EF4-FFF2-40B4-BE49-F238E27FC236}">
                <a16:creationId xmlns:a16="http://schemas.microsoft.com/office/drawing/2014/main" id="{F219FF19-C960-9E4F-8F44-4F67AAE5DC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4490" y="55468"/>
            <a:ext cx="568359" cy="56835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879DB84-45C0-A540-AD6A-C372296B8146}"/>
              </a:ext>
            </a:extLst>
          </p:cNvPr>
          <p:cNvSpPr txBox="1"/>
          <p:nvPr/>
        </p:nvSpPr>
        <p:spPr>
          <a:xfrm>
            <a:off x="2658011" y="537584"/>
            <a:ext cx="2881319" cy="369332"/>
          </a:xfrm>
          <a:prstGeom prst="rect">
            <a:avLst/>
          </a:prstGeom>
          <a:noFill/>
        </p:spPr>
        <p:txBody>
          <a:bodyPr wrap="square" rtlCol="0">
            <a:spAutoFit/>
          </a:bodyPr>
          <a:lstStyle/>
          <a:p>
            <a:pPr algn="ctr"/>
            <a:r>
              <a:rPr lang="en-CN" dirty="0"/>
              <a:t>Bug Reports</a:t>
            </a:r>
          </a:p>
        </p:txBody>
      </p:sp>
      <p:pic>
        <p:nvPicPr>
          <p:cNvPr id="14" name="Picture 2" descr="Bug Report - Free technology icons">
            <a:extLst>
              <a:ext uri="{FF2B5EF4-FFF2-40B4-BE49-F238E27FC236}">
                <a16:creationId xmlns:a16="http://schemas.microsoft.com/office/drawing/2014/main" id="{F634B659-78AF-8844-9D77-D69DA8D63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5449" y="55468"/>
            <a:ext cx="568359" cy="5683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56BEA3C-EC6E-B947-968A-F8633D6F27BE}"/>
              </a:ext>
            </a:extLst>
          </p:cNvPr>
          <p:cNvSpPr txBox="1"/>
          <p:nvPr/>
        </p:nvSpPr>
        <p:spPr>
          <a:xfrm>
            <a:off x="6298970" y="537584"/>
            <a:ext cx="2881319" cy="369332"/>
          </a:xfrm>
          <a:prstGeom prst="rect">
            <a:avLst/>
          </a:prstGeom>
          <a:noFill/>
        </p:spPr>
        <p:txBody>
          <a:bodyPr wrap="square" rtlCol="0">
            <a:spAutoFit/>
          </a:bodyPr>
          <a:lstStyle/>
          <a:p>
            <a:pPr algn="ctr"/>
            <a:r>
              <a:rPr lang="en-CN" dirty="0"/>
              <a:t>Bug Reports</a:t>
            </a:r>
          </a:p>
        </p:txBody>
      </p:sp>
      <p:cxnSp>
        <p:nvCxnSpPr>
          <p:cNvPr id="17" name="Elbow Connector 16">
            <a:extLst>
              <a:ext uri="{FF2B5EF4-FFF2-40B4-BE49-F238E27FC236}">
                <a16:creationId xmlns:a16="http://schemas.microsoft.com/office/drawing/2014/main" id="{0D0C41C2-73F4-2746-8207-CEDEE34879A2}"/>
              </a:ext>
            </a:extLst>
          </p:cNvPr>
          <p:cNvCxnSpPr>
            <a:cxnSpLocks/>
            <a:stCxn id="12" idx="2"/>
          </p:cNvCxnSpPr>
          <p:nvPr/>
        </p:nvCxnSpPr>
        <p:spPr>
          <a:xfrm rot="16200000" flipH="1">
            <a:off x="4767852" y="237734"/>
            <a:ext cx="482116" cy="1820479"/>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FD351048-5DDF-BC40-B430-CA118D815415}"/>
              </a:ext>
            </a:extLst>
          </p:cNvPr>
          <p:cNvCxnSpPr>
            <a:cxnSpLocks/>
            <a:stCxn id="16" idx="2"/>
          </p:cNvCxnSpPr>
          <p:nvPr/>
        </p:nvCxnSpPr>
        <p:spPr>
          <a:xfrm rot="5400000">
            <a:off x="6588332" y="237734"/>
            <a:ext cx="482116" cy="182048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5DE8D62-A219-7240-A147-0E074A60CC89}"/>
              </a:ext>
            </a:extLst>
          </p:cNvPr>
          <p:cNvSpPr/>
          <p:nvPr/>
        </p:nvSpPr>
        <p:spPr>
          <a:xfrm>
            <a:off x="2570358" y="3993428"/>
            <a:ext cx="1086393" cy="19969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ln>
                <a:solidFill>
                  <a:schemeClr val="accent1"/>
                </a:solidFill>
              </a:ln>
            </a:endParaRPr>
          </a:p>
        </p:txBody>
      </p:sp>
      <p:sp>
        <p:nvSpPr>
          <p:cNvPr id="33" name="TextBox 32">
            <a:extLst>
              <a:ext uri="{FF2B5EF4-FFF2-40B4-BE49-F238E27FC236}">
                <a16:creationId xmlns:a16="http://schemas.microsoft.com/office/drawing/2014/main" id="{A0DF26F6-B936-D94F-8BE1-BE2FDC2EEC2C}"/>
              </a:ext>
            </a:extLst>
          </p:cNvPr>
          <p:cNvSpPr txBox="1"/>
          <p:nvPr/>
        </p:nvSpPr>
        <p:spPr>
          <a:xfrm>
            <a:off x="3835237" y="2215656"/>
            <a:ext cx="1412566" cy="369332"/>
          </a:xfrm>
          <a:prstGeom prst="rect">
            <a:avLst/>
          </a:prstGeom>
          <a:noFill/>
        </p:spPr>
        <p:txBody>
          <a:bodyPr wrap="none" rtlCol="0">
            <a:spAutoFit/>
          </a:bodyPr>
          <a:lstStyle/>
          <a:p>
            <a:r>
              <a:rPr lang="en-CN" dirty="0">
                <a:hlinkClick r:id="rId6"/>
              </a:rPr>
              <a:t>Bug 1689304</a:t>
            </a:r>
            <a:endParaRPr lang="en-CN" dirty="0"/>
          </a:p>
        </p:txBody>
      </p:sp>
      <p:sp>
        <p:nvSpPr>
          <p:cNvPr id="34" name="TextBox 33">
            <a:extLst>
              <a:ext uri="{FF2B5EF4-FFF2-40B4-BE49-F238E27FC236}">
                <a16:creationId xmlns:a16="http://schemas.microsoft.com/office/drawing/2014/main" id="{95050DA4-C3B6-734E-A76D-6022700C9FFB}"/>
              </a:ext>
            </a:extLst>
          </p:cNvPr>
          <p:cNvSpPr txBox="1"/>
          <p:nvPr/>
        </p:nvSpPr>
        <p:spPr>
          <a:xfrm>
            <a:off x="7462367" y="2601786"/>
            <a:ext cx="1412566" cy="369332"/>
          </a:xfrm>
          <a:prstGeom prst="rect">
            <a:avLst/>
          </a:prstGeom>
          <a:noFill/>
        </p:spPr>
        <p:txBody>
          <a:bodyPr wrap="none" rtlCol="0">
            <a:spAutoFit/>
          </a:bodyPr>
          <a:lstStyle/>
          <a:p>
            <a:r>
              <a:rPr lang="en-CN" dirty="0">
                <a:hlinkClick r:id="rId7"/>
              </a:rPr>
              <a:t>Bug 1301830</a:t>
            </a:r>
            <a:endParaRPr lang="en-CN" dirty="0"/>
          </a:p>
        </p:txBody>
      </p:sp>
      <p:sp>
        <p:nvSpPr>
          <p:cNvPr id="35" name="TextBox 34">
            <a:extLst>
              <a:ext uri="{FF2B5EF4-FFF2-40B4-BE49-F238E27FC236}">
                <a16:creationId xmlns:a16="http://schemas.microsoft.com/office/drawing/2014/main" id="{0E5A3EFD-8392-8D4F-B133-2C3B89D20269}"/>
              </a:ext>
            </a:extLst>
          </p:cNvPr>
          <p:cNvSpPr txBox="1"/>
          <p:nvPr/>
        </p:nvSpPr>
        <p:spPr>
          <a:xfrm>
            <a:off x="271300" y="816373"/>
            <a:ext cx="1710918" cy="338554"/>
          </a:xfrm>
          <a:prstGeom prst="rect">
            <a:avLst/>
          </a:prstGeom>
          <a:noFill/>
        </p:spPr>
        <p:txBody>
          <a:bodyPr wrap="none" rtlCol="0">
            <a:spAutoFit/>
          </a:bodyPr>
          <a:lstStyle/>
          <a:p>
            <a:r>
              <a:rPr lang="en-CN" sz="1600" dirty="0"/>
              <a:t>Step Level Dramas</a:t>
            </a:r>
          </a:p>
        </p:txBody>
      </p:sp>
      <p:sp>
        <p:nvSpPr>
          <p:cNvPr id="29" name="Rectangle 28">
            <a:extLst>
              <a:ext uri="{FF2B5EF4-FFF2-40B4-BE49-F238E27FC236}">
                <a16:creationId xmlns:a16="http://schemas.microsoft.com/office/drawing/2014/main" id="{03AD1D81-545F-134E-8FD1-6997D7D25F18}"/>
              </a:ext>
            </a:extLst>
          </p:cNvPr>
          <p:cNvSpPr/>
          <p:nvPr/>
        </p:nvSpPr>
        <p:spPr>
          <a:xfrm>
            <a:off x="598956" y="2586755"/>
            <a:ext cx="1025406" cy="19969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ln>
                <a:solidFill>
                  <a:schemeClr val="accent1"/>
                </a:solidFill>
              </a:ln>
            </a:endParaRPr>
          </a:p>
        </p:txBody>
      </p:sp>
      <p:sp>
        <p:nvSpPr>
          <p:cNvPr id="36" name="Rectangle 35">
            <a:extLst>
              <a:ext uri="{FF2B5EF4-FFF2-40B4-BE49-F238E27FC236}">
                <a16:creationId xmlns:a16="http://schemas.microsoft.com/office/drawing/2014/main" id="{62EB1DB3-BFE5-1F46-9970-C3AB453F9AD7}"/>
              </a:ext>
            </a:extLst>
          </p:cNvPr>
          <p:cNvSpPr/>
          <p:nvPr/>
        </p:nvSpPr>
        <p:spPr>
          <a:xfrm>
            <a:off x="2570358" y="4398601"/>
            <a:ext cx="1086393" cy="19969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ln>
                <a:solidFill>
                  <a:schemeClr val="accent1"/>
                </a:solidFill>
              </a:ln>
            </a:endParaRPr>
          </a:p>
        </p:txBody>
      </p:sp>
      <p:sp>
        <p:nvSpPr>
          <p:cNvPr id="19" name="TextBox 18">
            <a:extLst>
              <a:ext uri="{FF2B5EF4-FFF2-40B4-BE49-F238E27FC236}">
                <a16:creationId xmlns:a16="http://schemas.microsoft.com/office/drawing/2014/main" id="{FF4E8899-C4DB-714C-94F1-0ECDC2DCFFEC}"/>
              </a:ext>
            </a:extLst>
          </p:cNvPr>
          <p:cNvSpPr txBox="1"/>
          <p:nvPr/>
        </p:nvSpPr>
        <p:spPr>
          <a:xfrm>
            <a:off x="5127811" y="1302789"/>
            <a:ext cx="1582677" cy="369332"/>
          </a:xfrm>
          <a:prstGeom prst="rect">
            <a:avLst/>
          </a:prstGeom>
          <a:noFill/>
        </p:spPr>
        <p:txBody>
          <a:bodyPr wrap="none" rtlCol="0">
            <a:spAutoFit/>
          </a:bodyPr>
          <a:lstStyle/>
          <a:p>
            <a:r>
              <a:rPr lang="en-CN" dirty="0"/>
              <a:t>Common steps</a:t>
            </a:r>
          </a:p>
        </p:txBody>
      </p:sp>
      <p:cxnSp>
        <p:nvCxnSpPr>
          <p:cNvPr id="3" name="Elbow Connector 2">
            <a:extLst>
              <a:ext uri="{FF2B5EF4-FFF2-40B4-BE49-F238E27FC236}">
                <a16:creationId xmlns:a16="http://schemas.microsoft.com/office/drawing/2014/main" id="{A68CCA87-D544-6C4A-B847-5E0B6FC85EDB}"/>
              </a:ext>
            </a:extLst>
          </p:cNvPr>
          <p:cNvCxnSpPr>
            <a:cxnSpLocks/>
          </p:cNvCxnSpPr>
          <p:nvPr/>
        </p:nvCxnSpPr>
        <p:spPr>
          <a:xfrm rot="16200000" flipH="1">
            <a:off x="1197154" y="2711116"/>
            <a:ext cx="1287708" cy="1458699"/>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Explosion 1 25">
            <a:extLst>
              <a:ext uri="{FF2B5EF4-FFF2-40B4-BE49-F238E27FC236}">
                <a16:creationId xmlns:a16="http://schemas.microsoft.com/office/drawing/2014/main" id="{D3533912-63A1-EB4D-A9A0-E69DDF49B174}"/>
              </a:ext>
            </a:extLst>
          </p:cNvPr>
          <p:cNvSpPr/>
          <p:nvPr/>
        </p:nvSpPr>
        <p:spPr>
          <a:xfrm>
            <a:off x="6465595" y="1286105"/>
            <a:ext cx="2644455" cy="85144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solidFill>
                  <a:schemeClr val="bg1"/>
                </a:solidFill>
                <a:hlinkClick r:id="rId8">
                  <a:extLst>
                    <a:ext uri="{A12FA001-AC4F-418D-AE19-62706E023703}">
                      <ahyp:hlinkClr xmlns:ahyp="http://schemas.microsoft.com/office/drawing/2018/hyperlinkcolor" val="tx"/>
                    </a:ext>
                  </a:extLst>
                </a:hlinkClick>
              </a:rPr>
              <a:t>Bug 1766384</a:t>
            </a:r>
            <a:endParaRPr lang="en-CN" dirty="0">
              <a:solidFill>
                <a:schemeClr val="bg1"/>
              </a:solidFill>
            </a:endParaRPr>
          </a:p>
        </p:txBody>
      </p:sp>
      <p:sp>
        <p:nvSpPr>
          <p:cNvPr id="24" name="Footer Placeholder 3">
            <a:extLst>
              <a:ext uri="{FF2B5EF4-FFF2-40B4-BE49-F238E27FC236}">
                <a16:creationId xmlns:a16="http://schemas.microsoft.com/office/drawing/2014/main" id="{8D48CB3C-7B16-B140-B1F4-958B7743750E}"/>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310282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15</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2160000" cy="4140000"/>
          </a:xfrm>
        </p:spPr>
        <p:txBody>
          <a:bodyPr/>
          <a:lstStyle/>
          <a:p>
            <a:r>
              <a:rPr lang="en-AU" dirty="0"/>
              <a:t>Motivation</a:t>
            </a:r>
          </a:p>
        </p:txBody>
      </p:sp>
      <p:sp>
        <p:nvSpPr>
          <p:cNvPr id="35" name="TextBox 34">
            <a:extLst>
              <a:ext uri="{FF2B5EF4-FFF2-40B4-BE49-F238E27FC236}">
                <a16:creationId xmlns:a16="http://schemas.microsoft.com/office/drawing/2014/main" id="{0E5A3EFD-8392-8D4F-B133-2C3B89D20269}"/>
              </a:ext>
            </a:extLst>
          </p:cNvPr>
          <p:cNvSpPr txBox="1"/>
          <p:nvPr/>
        </p:nvSpPr>
        <p:spPr>
          <a:xfrm>
            <a:off x="271300" y="816373"/>
            <a:ext cx="1710918" cy="338554"/>
          </a:xfrm>
          <a:prstGeom prst="rect">
            <a:avLst/>
          </a:prstGeom>
          <a:noFill/>
        </p:spPr>
        <p:txBody>
          <a:bodyPr wrap="none" rtlCol="0">
            <a:spAutoFit/>
          </a:bodyPr>
          <a:lstStyle/>
          <a:p>
            <a:r>
              <a:rPr lang="en-CN" sz="1600" dirty="0"/>
              <a:t>Step Level Dramas</a:t>
            </a:r>
          </a:p>
        </p:txBody>
      </p:sp>
      <p:sp>
        <p:nvSpPr>
          <p:cNvPr id="26" name="Explosion 1 25">
            <a:extLst>
              <a:ext uri="{FF2B5EF4-FFF2-40B4-BE49-F238E27FC236}">
                <a16:creationId xmlns:a16="http://schemas.microsoft.com/office/drawing/2014/main" id="{D3533912-63A1-EB4D-A9A0-E69DDF49B174}"/>
              </a:ext>
            </a:extLst>
          </p:cNvPr>
          <p:cNvSpPr/>
          <p:nvPr/>
        </p:nvSpPr>
        <p:spPr>
          <a:xfrm>
            <a:off x="6465595" y="1286105"/>
            <a:ext cx="2644455" cy="85144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solidFill>
                  <a:schemeClr val="bg1"/>
                </a:solidFill>
                <a:hlinkClick r:id="rId3">
                  <a:extLst>
                    <a:ext uri="{A12FA001-AC4F-418D-AE19-62706E023703}">
                      <ahyp:hlinkClr xmlns:ahyp="http://schemas.microsoft.com/office/drawing/2018/hyperlinkcolor" val="tx"/>
                    </a:ext>
                  </a:extLst>
                </a:hlinkClick>
              </a:rPr>
              <a:t>Bug 1766384</a:t>
            </a:r>
            <a:endParaRPr lang="en-CN" dirty="0">
              <a:solidFill>
                <a:schemeClr val="bg1"/>
              </a:solidFill>
            </a:endParaRPr>
          </a:p>
        </p:txBody>
      </p:sp>
      <p:sp>
        <p:nvSpPr>
          <p:cNvPr id="28" name="Rectangle 27">
            <a:extLst>
              <a:ext uri="{FF2B5EF4-FFF2-40B4-BE49-F238E27FC236}">
                <a16:creationId xmlns:a16="http://schemas.microsoft.com/office/drawing/2014/main" id="{83EB1EDF-7479-C243-A404-CBEADC276D9D}"/>
              </a:ext>
            </a:extLst>
          </p:cNvPr>
          <p:cNvSpPr/>
          <p:nvPr/>
        </p:nvSpPr>
        <p:spPr>
          <a:xfrm>
            <a:off x="5860384" y="2091641"/>
            <a:ext cx="3136036" cy="461665"/>
          </a:xfrm>
          <a:prstGeom prst="rect">
            <a:avLst/>
          </a:prstGeom>
        </p:spPr>
        <p:txBody>
          <a:bodyPr wrap="square">
            <a:spAutoFit/>
          </a:bodyPr>
          <a:lstStyle/>
          <a:p>
            <a:pPr fontAlgn="t"/>
            <a:r>
              <a:rPr lang="en-US" sz="1200" b="1" dirty="0">
                <a:solidFill>
                  <a:srgbClr val="C00000"/>
                </a:solidFill>
              </a:rPr>
              <a:t>After Firefox's theme changed Google's theme does not change right away.</a:t>
            </a:r>
          </a:p>
        </p:txBody>
      </p:sp>
      <p:pic>
        <p:nvPicPr>
          <p:cNvPr id="24" name="Picture 23" descr="Graphical user interface, application&#10;&#10;Description automatically generated">
            <a:extLst>
              <a:ext uri="{FF2B5EF4-FFF2-40B4-BE49-F238E27FC236}">
                <a16:creationId xmlns:a16="http://schemas.microsoft.com/office/drawing/2014/main" id="{D19AA43E-E22E-194C-8764-0396CF7B75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567" y="1154927"/>
            <a:ext cx="3823928" cy="3309073"/>
          </a:xfrm>
          <a:prstGeom prst="rect">
            <a:avLst/>
          </a:prstGeom>
        </p:spPr>
      </p:pic>
      <p:sp>
        <p:nvSpPr>
          <p:cNvPr id="25" name="TextBox 24">
            <a:extLst>
              <a:ext uri="{FF2B5EF4-FFF2-40B4-BE49-F238E27FC236}">
                <a16:creationId xmlns:a16="http://schemas.microsoft.com/office/drawing/2014/main" id="{7BD21128-DD92-C944-B45D-F261EC7E5F49}"/>
              </a:ext>
            </a:extLst>
          </p:cNvPr>
          <p:cNvSpPr txBox="1"/>
          <p:nvPr/>
        </p:nvSpPr>
        <p:spPr>
          <a:xfrm>
            <a:off x="2504944" y="4516757"/>
            <a:ext cx="2505173" cy="276999"/>
          </a:xfrm>
          <a:prstGeom prst="rect">
            <a:avLst/>
          </a:prstGeom>
          <a:noFill/>
        </p:spPr>
        <p:txBody>
          <a:bodyPr wrap="none" rtlCol="0">
            <a:spAutoFit/>
          </a:bodyPr>
          <a:lstStyle/>
          <a:p>
            <a:r>
              <a:rPr lang="en-CN" sz="1200" b="1" dirty="0"/>
              <a:t>Select a theme from about:welcome</a:t>
            </a:r>
          </a:p>
        </p:txBody>
      </p:sp>
      <p:pic>
        <p:nvPicPr>
          <p:cNvPr id="27" name="Picture 26" descr="Graphical user interface, application&#10;&#10;Description automatically generated">
            <a:extLst>
              <a:ext uri="{FF2B5EF4-FFF2-40B4-BE49-F238E27FC236}">
                <a16:creationId xmlns:a16="http://schemas.microsoft.com/office/drawing/2014/main" id="{CD9EB813-6280-6E4B-A53A-3474576628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5566" y="1154927"/>
            <a:ext cx="3823927" cy="3309742"/>
          </a:xfrm>
          <a:prstGeom prst="rect">
            <a:avLst/>
          </a:prstGeom>
        </p:spPr>
      </p:pic>
      <p:sp>
        <p:nvSpPr>
          <p:cNvPr id="31" name="TextBox 30">
            <a:extLst>
              <a:ext uri="{FF2B5EF4-FFF2-40B4-BE49-F238E27FC236}">
                <a16:creationId xmlns:a16="http://schemas.microsoft.com/office/drawing/2014/main" id="{566D4EAF-908A-1643-BFDB-873CD770B312}"/>
              </a:ext>
            </a:extLst>
          </p:cNvPr>
          <p:cNvSpPr txBox="1"/>
          <p:nvPr/>
        </p:nvSpPr>
        <p:spPr>
          <a:xfrm>
            <a:off x="3158166" y="4516088"/>
            <a:ext cx="1198726" cy="276999"/>
          </a:xfrm>
          <a:prstGeom prst="rect">
            <a:avLst/>
          </a:prstGeom>
          <a:noFill/>
        </p:spPr>
        <p:txBody>
          <a:bodyPr wrap="none" rtlCol="0">
            <a:spAutoFit/>
          </a:bodyPr>
          <a:lstStyle/>
          <a:p>
            <a:r>
              <a:rPr lang="en-US" sz="1200" b="1" dirty="0">
                <a:solidFill>
                  <a:srgbClr val="28292A"/>
                </a:solidFill>
                <a:latin typeface="FiraGO"/>
              </a:rPr>
              <a:t>Open a new tab</a:t>
            </a:r>
            <a:endParaRPr lang="en-CN" sz="1200" b="1" dirty="0"/>
          </a:p>
        </p:txBody>
      </p:sp>
      <p:pic>
        <p:nvPicPr>
          <p:cNvPr id="32" name="Picture 31" descr="Graphical user interface, website&#10;&#10;Description automatically generated">
            <a:extLst>
              <a:ext uri="{FF2B5EF4-FFF2-40B4-BE49-F238E27FC236}">
                <a16:creationId xmlns:a16="http://schemas.microsoft.com/office/drawing/2014/main" id="{B62D49D7-ECFC-8941-9207-7EF2080E05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5564" y="1152763"/>
            <a:ext cx="3823926" cy="3313402"/>
          </a:xfrm>
          <a:prstGeom prst="rect">
            <a:avLst/>
          </a:prstGeom>
        </p:spPr>
      </p:pic>
      <p:sp>
        <p:nvSpPr>
          <p:cNvPr id="37" name="TextBox 36">
            <a:extLst>
              <a:ext uri="{FF2B5EF4-FFF2-40B4-BE49-F238E27FC236}">
                <a16:creationId xmlns:a16="http://schemas.microsoft.com/office/drawing/2014/main" id="{97222B41-924F-7842-9DE2-9723E3600186}"/>
              </a:ext>
            </a:extLst>
          </p:cNvPr>
          <p:cNvSpPr txBox="1"/>
          <p:nvPr/>
        </p:nvSpPr>
        <p:spPr>
          <a:xfrm>
            <a:off x="3165604" y="4510648"/>
            <a:ext cx="1191288" cy="276999"/>
          </a:xfrm>
          <a:prstGeom prst="rect">
            <a:avLst/>
          </a:prstGeom>
          <a:noFill/>
        </p:spPr>
        <p:txBody>
          <a:bodyPr wrap="none" rtlCol="0">
            <a:spAutoFit/>
          </a:bodyPr>
          <a:lstStyle/>
          <a:p>
            <a:pPr lvl="0"/>
            <a:r>
              <a:rPr lang="en-CN" sz="1200" b="1" dirty="0">
                <a:solidFill>
                  <a:prstClr val="black"/>
                </a:solidFill>
              </a:rPr>
              <a:t>Visit some page</a:t>
            </a:r>
          </a:p>
        </p:txBody>
      </p:sp>
      <p:pic>
        <p:nvPicPr>
          <p:cNvPr id="38" name="Picture 37">
            <a:extLst>
              <a:ext uri="{FF2B5EF4-FFF2-40B4-BE49-F238E27FC236}">
                <a16:creationId xmlns:a16="http://schemas.microsoft.com/office/drawing/2014/main" id="{96982161-E3A0-F041-97D9-E963E958C3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3084" y="1161036"/>
            <a:ext cx="3816406" cy="3276915"/>
          </a:xfrm>
          <a:prstGeom prst="rect">
            <a:avLst/>
          </a:prstGeom>
        </p:spPr>
      </p:pic>
      <p:sp>
        <p:nvSpPr>
          <p:cNvPr id="39" name="TextBox 38">
            <a:extLst>
              <a:ext uri="{FF2B5EF4-FFF2-40B4-BE49-F238E27FC236}">
                <a16:creationId xmlns:a16="http://schemas.microsoft.com/office/drawing/2014/main" id="{267C63F9-A85B-9841-94D4-52C8E9316473}"/>
              </a:ext>
            </a:extLst>
          </p:cNvPr>
          <p:cNvSpPr txBox="1"/>
          <p:nvPr/>
        </p:nvSpPr>
        <p:spPr>
          <a:xfrm>
            <a:off x="2723846" y="4525556"/>
            <a:ext cx="2067361" cy="276999"/>
          </a:xfrm>
          <a:prstGeom prst="rect">
            <a:avLst/>
          </a:prstGeom>
          <a:noFill/>
        </p:spPr>
        <p:txBody>
          <a:bodyPr wrap="none" rtlCol="0">
            <a:spAutoFit/>
          </a:bodyPr>
          <a:lstStyle/>
          <a:p>
            <a:pPr lvl="0"/>
            <a:r>
              <a:rPr lang="en-CN" sz="1200" b="1" dirty="0">
                <a:solidFill>
                  <a:prstClr val="black"/>
                </a:solidFill>
              </a:rPr>
              <a:t>Close tab and revisit the page</a:t>
            </a:r>
          </a:p>
        </p:txBody>
      </p:sp>
      <p:sp>
        <p:nvSpPr>
          <p:cNvPr id="18" name="Footer Placeholder 3">
            <a:extLst>
              <a:ext uri="{FF2B5EF4-FFF2-40B4-BE49-F238E27FC236}">
                <a16:creationId xmlns:a16="http://schemas.microsoft.com/office/drawing/2014/main" id="{B86481D4-A097-E648-91DF-C4022E1ED475}"/>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140492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5" grpId="0"/>
      <p:bldP spid="31" grpId="0"/>
      <p:bldP spid="31" grpId="1"/>
      <p:bldP spid="37" grpId="0"/>
      <p:bldP spid="37" grpId="1"/>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16</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2160000" cy="4140000"/>
          </a:xfrm>
        </p:spPr>
        <p:txBody>
          <a:bodyPr/>
          <a:lstStyle/>
          <a:p>
            <a:r>
              <a:rPr lang="en-AU" dirty="0"/>
              <a:t>Motivation</a:t>
            </a:r>
          </a:p>
        </p:txBody>
      </p:sp>
      <p:sp>
        <p:nvSpPr>
          <p:cNvPr id="35" name="TextBox 34">
            <a:extLst>
              <a:ext uri="{FF2B5EF4-FFF2-40B4-BE49-F238E27FC236}">
                <a16:creationId xmlns:a16="http://schemas.microsoft.com/office/drawing/2014/main" id="{0E5A3EFD-8392-8D4F-B133-2C3B89D20269}"/>
              </a:ext>
            </a:extLst>
          </p:cNvPr>
          <p:cNvSpPr txBox="1"/>
          <p:nvPr/>
        </p:nvSpPr>
        <p:spPr>
          <a:xfrm>
            <a:off x="271300" y="816373"/>
            <a:ext cx="1785425" cy="338554"/>
          </a:xfrm>
          <a:prstGeom prst="rect">
            <a:avLst/>
          </a:prstGeom>
          <a:noFill/>
        </p:spPr>
        <p:txBody>
          <a:bodyPr wrap="none" rtlCol="0">
            <a:spAutoFit/>
          </a:bodyPr>
          <a:lstStyle/>
          <a:p>
            <a:r>
              <a:rPr lang="en-CN" sz="1600" dirty="0"/>
              <a:t>Drama after Drama</a:t>
            </a:r>
          </a:p>
        </p:txBody>
      </p:sp>
      <p:sp>
        <p:nvSpPr>
          <p:cNvPr id="2" name="TextBox 1">
            <a:extLst>
              <a:ext uri="{FF2B5EF4-FFF2-40B4-BE49-F238E27FC236}">
                <a16:creationId xmlns:a16="http://schemas.microsoft.com/office/drawing/2014/main" id="{24DE7F99-2891-AF47-9ABD-E45509715348}"/>
              </a:ext>
            </a:extLst>
          </p:cNvPr>
          <p:cNvSpPr txBox="1"/>
          <p:nvPr/>
        </p:nvSpPr>
        <p:spPr>
          <a:xfrm>
            <a:off x="3543353" y="877928"/>
            <a:ext cx="2057293" cy="553998"/>
          </a:xfrm>
          <a:prstGeom prst="rect">
            <a:avLst/>
          </a:prstGeom>
          <a:noFill/>
        </p:spPr>
        <p:txBody>
          <a:bodyPr wrap="none" rtlCol="0">
            <a:spAutoFit/>
          </a:bodyPr>
          <a:lstStyle/>
          <a:p>
            <a:pPr algn="ctr"/>
            <a:r>
              <a:rPr lang="en-CN" dirty="0">
                <a:hlinkClick r:id="rId3"/>
              </a:rPr>
              <a:t>Bug 1288688</a:t>
            </a:r>
            <a:endParaRPr lang="en-CN" dirty="0"/>
          </a:p>
          <a:p>
            <a:pPr algn="ctr"/>
            <a:r>
              <a:rPr lang="en-US" sz="1200" b="1" dirty="0"/>
              <a:t>S</a:t>
            </a:r>
            <a:r>
              <a:rPr lang="en-CN" sz="1200" b="1" dirty="0"/>
              <a:t>ays: </a:t>
            </a:r>
            <a:r>
              <a:rPr lang="en-US" sz="1200" dirty="0"/>
              <a:t>click "Manage Account" </a:t>
            </a:r>
          </a:p>
        </p:txBody>
      </p:sp>
      <p:sp>
        <p:nvSpPr>
          <p:cNvPr id="13" name="TextBox 12">
            <a:extLst>
              <a:ext uri="{FF2B5EF4-FFF2-40B4-BE49-F238E27FC236}">
                <a16:creationId xmlns:a16="http://schemas.microsoft.com/office/drawing/2014/main" id="{B58861BA-CE60-F946-B61D-C9E59411DC1E}"/>
              </a:ext>
            </a:extLst>
          </p:cNvPr>
          <p:cNvSpPr txBox="1"/>
          <p:nvPr/>
        </p:nvSpPr>
        <p:spPr>
          <a:xfrm>
            <a:off x="2615759" y="1727128"/>
            <a:ext cx="3912481" cy="553998"/>
          </a:xfrm>
          <a:prstGeom prst="rect">
            <a:avLst/>
          </a:prstGeom>
          <a:noFill/>
        </p:spPr>
        <p:txBody>
          <a:bodyPr wrap="none" rtlCol="0">
            <a:spAutoFit/>
          </a:bodyPr>
          <a:lstStyle/>
          <a:p>
            <a:pPr algn="ctr"/>
            <a:r>
              <a:rPr lang="en-CN" dirty="0">
                <a:hlinkClick r:id="rId4"/>
              </a:rPr>
              <a:t>Bug 1746357</a:t>
            </a:r>
            <a:endParaRPr lang="en-CN" dirty="0"/>
          </a:p>
          <a:p>
            <a:pPr algn="ctr"/>
            <a:r>
              <a:rPr lang="en-CN" sz="1200" b="1" dirty="0"/>
              <a:t>We found: </a:t>
            </a:r>
            <a:r>
              <a:rPr lang="en-US" sz="1200" dirty="0"/>
              <a:t>a blank page shown after clicking the avatar icon</a:t>
            </a:r>
          </a:p>
        </p:txBody>
      </p:sp>
      <p:cxnSp>
        <p:nvCxnSpPr>
          <p:cNvPr id="27" name="Straight Arrow Connector 26">
            <a:extLst>
              <a:ext uri="{FF2B5EF4-FFF2-40B4-BE49-F238E27FC236}">
                <a16:creationId xmlns:a16="http://schemas.microsoft.com/office/drawing/2014/main" id="{DB5CB31E-C643-EA46-B502-4B8CC39646A0}"/>
              </a:ext>
            </a:extLst>
          </p:cNvPr>
          <p:cNvCxnSpPr>
            <a:stCxn id="2" idx="2"/>
            <a:endCxn id="13" idx="0"/>
          </p:cNvCxnSpPr>
          <p:nvPr/>
        </p:nvCxnSpPr>
        <p:spPr>
          <a:xfrm>
            <a:off x="4572000" y="1431926"/>
            <a:ext cx="0" cy="2952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01CC358-46D3-9C45-BA82-27E1F779073B}"/>
              </a:ext>
            </a:extLst>
          </p:cNvPr>
          <p:cNvSpPr txBox="1"/>
          <p:nvPr/>
        </p:nvSpPr>
        <p:spPr>
          <a:xfrm>
            <a:off x="-63354" y="2731126"/>
            <a:ext cx="3364447" cy="553998"/>
          </a:xfrm>
          <a:prstGeom prst="rect">
            <a:avLst/>
          </a:prstGeom>
          <a:noFill/>
        </p:spPr>
        <p:txBody>
          <a:bodyPr wrap="none" rtlCol="0">
            <a:spAutoFit/>
          </a:bodyPr>
          <a:lstStyle/>
          <a:p>
            <a:pPr algn="ctr"/>
            <a:r>
              <a:rPr lang="en-CN" dirty="0">
                <a:hlinkClick r:id="rId5"/>
              </a:rPr>
              <a:t>Bug 1762634</a:t>
            </a:r>
            <a:endParaRPr lang="en-CN" dirty="0"/>
          </a:p>
          <a:p>
            <a:pPr algn="ctr"/>
            <a:r>
              <a:rPr lang="en-CN" sz="1200" b="1" dirty="0">
                <a:solidFill>
                  <a:srgbClr val="C00000"/>
                </a:solidFill>
              </a:rPr>
              <a:t>Developer</a:t>
            </a:r>
            <a:r>
              <a:rPr lang="en-CN" sz="1200" b="1" dirty="0"/>
              <a:t> found</a:t>
            </a:r>
            <a:r>
              <a:rPr lang="en-US" sz="1200" b="1" dirty="0"/>
              <a:t>: </a:t>
            </a:r>
            <a:r>
              <a:rPr lang="en-US" sz="1200" dirty="0"/>
              <a:t>Avatar change URL is out of date </a:t>
            </a:r>
          </a:p>
        </p:txBody>
      </p:sp>
      <p:cxnSp>
        <p:nvCxnSpPr>
          <p:cNvPr id="37" name="Elbow Connector 36">
            <a:extLst>
              <a:ext uri="{FF2B5EF4-FFF2-40B4-BE49-F238E27FC236}">
                <a16:creationId xmlns:a16="http://schemas.microsoft.com/office/drawing/2014/main" id="{ACDA2478-D7F0-6D41-A8BF-FD4F55166621}"/>
              </a:ext>
            </a:extLst>
          </p:cNvPr>
          <p:cNvCxnSpPr>
            <a:stCxn id="13" idx="2"/>
            <a:endCxn id="31" idx="0"/>
          </p:cNvCxnSpPr>
          <p:nvPr/>
        </p:nvCxnSpPr>
        <p:spPr>
          <a:xfrm rot="5400000">
            <a:off x="2870435" y="1029561"/>
            <a:ext cx="450000" cy="295313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FC396C2-5C00-0D4A-893C-E990060A0FCF}"/>
              </a:ext>
            </a:extLst>
          </p:cNvPr>
          <p:cNvSpPr txBox="1"/>
          <p:nvPr/>
        </p:nvSpPr>
        <p:spPr>
          <a:xfrm>
            <a:off x="3034623" y="3080910"/>
            <a:ext cx="3074752" cy="553998"/>
          </a:xfrm>
          <a:prstGeom prst="rect">
            <a:avLst/>
          </a:prstGeom>
          <a:noFill/>
        </p:spPr>
        <p:txBody>
          <a:bodyPr wrap="none" rtlCol="0">
            <a:spAutoFit/>
          </a:bodyPr>
          <a:lstStyle/>
          <a:p>
            <a:pPr algn="ctr"/>
            <a:r>
              <a:rPr lang="en-CN" dirty="0">
                <a:hlinkClick r:id="rId6"/>
              </a:rPr>
              <a:t>Bug 1765542</a:t>
            </a:r>
            <a:endParaRPr lang="en-CN" dirty="0"/>
          </a:p>
          <a:p>
            <a:pPr algn="ctr"/>
            <a:r>
              <a:rPr lang="en-CN" sz="1200" b="1" dirty="0"/>
              <a:t>We found: </a:t>
            </a:r>
            <a:r>
              <a:rPr lang="en-US" sz="1200" dirty="0"/>
              <a:t>the “back” button has no response </a:t>
            </a:r>
          </a:p>
        </p:txBody>
      </p:sp>
      <p:cxnSp>
        <p:nvCxnSpPr>
          <p:cNvPr id="39" name="Straight Arrow Connector 38">
            <a:extLst>
              <a:ext uri="{FF2B5EF4-FFF2-40B4-BE49-F238E27FC236}">
                <a16:creationId xmlns:a16="http://schemas.microsoft.com/office/drawing/2014/main" id="{2A7E86E3-A255-8242-80B4-8E28C4AFBBA8}"/>
              </a:ext>
            </a:extLst>
          </p:cNvPr>
          <p:cNvCxnSpPr>
            <a:cxnSpLocks/>
            <a:stCxn id="13" idx="2"/>
            <a:endCxn id="38" idx="0"/>
          </p:cNvCxnSpPr>
          <p:nvPr/>
        </p:nvCxnSpPr>
        <p:spPr>
          <a:xfrm flipH="1">
            <a:off x="4571999" y="2281126"/>
            <a:ext cx="1" cy="7997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974A8CF-0A11-564D-B328-B26F4E49FD5E}"/>
              </a:ext>
            </a:extLst>
          </p:cNvPr>
          <p:cNvSpPr txBox="1"/>
          <p:nvPr/>
        </p:nvSpPr>
        <p:spPr>
          <a:xfrm>
            <a:off x="6297490" y="3080910"/>
            <a:ext cx="2922467" cy="553998"/>
          </a:xfrm>
          <a:prstGeom prst="rect">
            <a:avLst/>
          </a:prstGeom>
          <a:noFill/>
        </p:spPr>
        <p:txBody>
          <a:bodyPr wrap="none" rtlCol="0">
            <a:spAutoFit/>
          </a:bodyPr>
          <a:lstStyle/>
          <a:p>
            <a:pPr algn="ctr"/>
            <a:r>
              <a:rPr lang="en-CN" dirty="0">
                <a:hlinkClick r:id="rId7"/>
              </a:rPr>
              <a:t>Bug 1765547</a:t>
            </a:r>
            <a:endParaRPr lang="en-CN" dirty="0"/>
          </a:p>
          <a:p>
            <a:pPr algn="ctr"/>
            <a:r>
              <a:rPr lang="en-US" sz="1200" b="1" dirty="0"/>
              <a:t>We found: </a:t>
            </a:r>
            <a:r>
              <a:rPr lang="en-US" sz="1200" dirty="0"/>
              <a:t>“Site navigation menu” not work</a:t>
            </a:r>
          </a:p>
        </p:txBody>
      </p:sp>
      <p:cxnSp>
        <p:nvCxnSpPr>
          <p:cNvPr id="45" name="Elbow Connector 44">
            <a:extLst>
              <a:ext uri="{FF2B5EF4-FFF2-40B4-BE49-F238E27FC236}">
                <a16:creationId xmlns:a16="http://schemas.microsoft.com/office/drawing/2014/main" id="{68327B26-3709-5F44-A7BA-06F5D4D57E1F}"/>
              </a:ext>
            </a:extLst>
          </p:cNvPr>
          <p:cNvCxnSpPr>
            <a:cxnSpLocks/>
            <a:stCxn id="13" idx="2"/>
            <a:endCxn id="44" idx="0"/>
          </p:cNvCxnSpPr>
          <p:nvPr/>
        </p:nvCxnSpPr>
        <p:spPr>
          <a:xfrm rot="16200000" flipH="1">
            <a:off x="5765470" y="1087656"/>
            <a:ext cx="799784" cy="3186724"/>
          </a:xfrm>
          <a:prstGeom prst="bentConnector3">
            <a:avLst>
              <a:gd name="adj1" fmla="val 2766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2F3CB844-614F-924F-B217-8D35EF931266}"/>
              </a:ext>
            </a:extLst>
          </p:cNvPr>
          <p:cNvSpPr txBox="1"/>
          <p:nvPr/>
        </p:nvSpPr>
        <p:spPr>
          <a:xfrm>
            <a:off x="5075129" y="4220332"/>
            <a:ext cx="2326919" cy="553998"/>
          </a:xfrm>
          <a:prstGeom prst="rect">
            <a:avLst/>
          </a:prstGeom>
          <a:noFill/>
        </p:spPr>
        <p:txBody>
          <a:bodyPr wrap="none" rtlCol="0">
            <a:spAutoFit/>
          </a:bodyPr>
          <a:lstStyle/>
          <a:p>
            <a:pPr algn="ctr"/>
            <a:r>
              <a:rPr lang="en-CN" dirty="0">
                <a:hlinkClick r:id="rId8"/>
              </a:rPr>
              <a:t>Issue 12695</a:t>
            </a:r>
            <a:endParaRPr lang="en-CN" dirty="0"/>
          </a:p>
          <a:p>
            <a:pPr algn="ctr"/>
            <a:r>
              <a:rPr lang="en-CN" sz="1200" b="1" dirty="0">
                <a:solidFill>
                  <a:srgbClr val="C00000"/>
                </a:solidFill>
              </a:rPr>
              <a:t>Developer</a:t>
            </a:r>
            <a:r>
              <a:rPr lang="en-CN" sz="1200" b="1" dirty="0"/>
              <a:t> did </a:t>
            </a:r>
            <a:r>
              <a:rPr lang="en-CN" sz="1200" b="1" dirty="0">
                <a:solidFill>
                  <a:srgbClr val="C00000"/>
                </a:solidFill>
              </a:rPr>
              <a:t>exploratory testing</a:t>
            </a:r>
          </a:p>
        </p:txBody>
      </p:sp>
      <p:cxnSp>
        <p:nvCxnSpPr>
          <p:cNvPr id="59" name="Elbow Connector 58">
            <a:extLst>
              <a:ext uri="{FF2B5EF4-FFF2-40B4-BE49-F238E27FC236}">
                <a16:creationId xmlns:a16="http://schemas.microsoft.com/office/drawing/2014/main" id="{0EF1EC5F-CBA8-A44E-B719-E72D6B87F7E2}"/>
              </a:ext>
            </a:extLst>
          </p:cNvPr>
          <p:cNvCxnSpPr>
            <a:cxnSpLocks/>
            <a:stCxn id="38" idx="2"/>
            <a:endCxn id="58" idx="0"/>
          </p:cNvCxnSpPr>
          <p:nvPr/>
        </p:nvCxnSpPr>
        <p:spPr>
          <a:xfrm rot="16200000" flipH="1">
            <a:off x="5112582" y="3094325"/>
            <a:ext cx="585424" cy="166659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48C3EF78-00CF-6244-A259-45BC027E1A82}"/>
              </a:ext>
            </a:extLst>
          </p:cNvPr>
          <p:cNvCxnSpPr>
            <a:cxnSpLocks/>
            <a:stCxn id="44" idx="2"/>
            <a:endCxn id="58" idx="0"/>
          </p:cNvCxnSpPr>
          <p:nvPr/>
        </p:nvCxnSpPr>
        <p:spPr>
          <a:xfrm rot="5400000">
            <a:off x="6705945" y="3167553"/>
            <a:ext cx="585424" cy="152013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FAD6863A-C156-834F-83D3-86A93E365EF2}"/>
              </a:ext>
            </a:extLst>
          </p:cNvPr>
          <p:cNvCxnSpPr>
            <a:cxnSpLocks/>
          </p:cNvCxnSpPr>
          <p:nvPr/>
        </p:nvCxnSpPr>
        <p:spPr>
          <a:xfrm>
            <a:off x="5181600" y="3285124"/>
            <a:ext cx="191288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1" name="Picture 130" descr="Graphical user interface, application, Word&#10;&#10;Description automatically generated">
            <a:extLst>
              <a:ext uri="{FF2B5EF4-FFF2-40B4-BE49-F238E27FC236}">
                <a16:creationId xmlns:a16="http://schemas.microsoft.com/office/drawing/2014/main" id="{20C81C50-F6C6-C641-9BF1-98403AC09D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4246" y="0"/>
            <a:ext cx="3349754" cy="2091203"/>
          </a:xfrm>
          <a:prstGeom prst="rect">
            <a:avLst/>
          </a:prstGeom>
        </p:spPr>
      </p:pic>
      <p:pic>
        <p:nvPicPr>
          <p:cNvPr id="133" name="Picture 132" descr="Graphical user interface, application, Teams&#10;&#10;Description automatically generated">
            <a:extLst>
              <a:ext uri="{FF2B5EF4-FFF2-40B4-BE49-F238E27FC236}">
                <a16:creationId xmlns:a16="http://schemas.microsoft.com/office/drawing/2014/main" id="{3135134C-B3FA-B642-8AE7-E6AA1C0A54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01729" y="-20585"/>
            <a:ext cx="3064847" cy="2076911"/>
          </a:xfrm>
          <a:prstGeom prst="rect">
            <a:avLst/>
          </a:prstGeom>
        </p:spPr>
      </p:pic>
      <p:pic>
        <p:nvPicPr>
          <p:cNvPr id="135" name="Picture 134" descr="Graphical user interface, text, application, email&#10;&#10;Description automatically generated">
            <a:extLst>
              <a:ext uri="{FF2B5EF4-FFF2-40B4-BE49-F238E27FC236}">
                <a16:creationId xmlns:a16="http://schemas.microsoft.com/office/drawing/2014/main" id="{031755A4-02D9-F24B-B549-A80670CFB70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08539" y="0"/>
            <a:ext cx="2738658" cy="2246247"/>
          </a:xfrm>
          <a:prstGeom prst="rect">
            <a:avLst/>
          </a:prstGeom>
        </p:spPr>
      </p:pic>
      <p:pic>
        <p:nvPicPr>
          <p:cNvPr id="137" name="Picture 136" descr="Graphical user interface, text, application, email&#10;&#10;Description automatically generated">
            <a:extLst>
              <a:ext uri="{FF2B5EF4-FFF2-40B4-BE49-F238E27FC236}">
                <a16:creationId xmlns:a16="http://schemas.microsoft.com/office/drawing/2014/main" id="{C8CE5960-0078-1447-A551-949F832109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55371" y="22902"/>
            <a:ext cx="6488629" cy="2195998"/>
          </a:xfrm>
          <a:prstGeom prst="rect">
            <a:avLst/>
          </a:prstGeom>
        </p:spPr>
      </p:pic>
      <p:pic>
        <p:nvPicPr>
          <p:cNvPr id="139" name="Picture 138">
            <a:extLst>
              <a:ext uri="{FF2B5EF4-FFF2-40B4-BE49-F238E27FC236}">
                <a16:creationId xmlns:a16="http://schemas.microsoft.com/office/drawing/2014/main" id="{C9946A95-A6A4-7946-ACC6-2FACF663F7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84118" y="0"/>
            <a:ext cx="3559882" cy="2935341"/>
          </a:xfrm>
          <a:prstGeom prst="rect">
            <a:avLst/>
          </a:prstGeom>
        </p:spPr>
      </p:pic>
      <p:sp>
        <p:nvSpPr>
          <p:cNvPr id="140" name="Rectangle 139">
            <a:extLst>
              <a:ext uri="{FF2B5EF4-FFF2-40B4-BE49-F238E27FC236}">
                <a16:creationId xmlns:a16="http://schemas.microsoft.com/office/drawing/2014/main" id="{3E86DDBE-F384-BF4B-9233-285F616E615D}"/>
              </a:ext>
            </a:extLst>
          </p:cNvPr>
          <p:cNvSpPr/>
          <p:nvPr/>
        </p:nvSpPr>
        <p:spPr>
          <a:xfrm>
            <a:off x="5645232" y="185121"/>
            <a:ext cx="437118" cy="47401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28" name="Footer Placeholder 3">
            <a:extLst>
              <a:ext uri="{FF2B5EF4-FFF2-40B4-BE49-F238E27FC236}">
                <a16:creationId xmlns:a16="http://schemas.microsoft.com/office/drawing/2014/main" id="{3C11B3B6-34FA-654F-91D3-58BA0A373544}"/>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406933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3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0"/>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up)">
                                      <p:cBhvr>
                                        <p:cTn id="20" dur="500"/>
                                        <p:tgtEl>
                                          <p:spTgt spid="37"/>
                                        </p:tgtEl>
                                      </p:cBhvr>
                                    </p:animEffect>
                                  </p:childTnLst>
                                </p:cTn>
                              </p:par>
                              <p:par>
                                <p:cTn id="21" presetID="1" presetClass="exit" presetSubtype="0" fill="hold" nodeType="withEffect">
                                  <p:stCondLst>
                                    <p:cond delay="0"/>
                                  </p:stCondLst>
                                  <p:childTnLst>
                                    <p:set>
                                      <p:cBhvr>
                                        <p:cTn id="22" dur="1" fill="hold">
                                          <p:stCondLst>
                                            <p:cond delay="0"/>
                                          </p:stCondLst>
                                        </p:cTn>
                                        <p:tgtEl>
                                          <p:spTgt spid="131"/>
                                        </p:tgtEl>
                                        <p:attrNameLst>
                                          <p:attrName>style.visibility</p:attrName>
                                        </p:attrNameLst>
                                      </p:cBhvr>
                                      <p:to>
                                        <p:strVal val="hidden"/>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up)">
                                      <p:cBhvr>
                                        <p:cTn id="40" dur="500"/>
                                        <p:tgtEl>
                                          <p:spTgt spid="45"/>
                                        </p:tgtEl>
                                      </p:cBhvr>
                                    </p:animEffect>
                                  </p:childTnLst>
                                </p:cTn>
                              </p:par>
                              <p:par>
                                <p:cTn id="41" presetID="22" presetClass="entr" presetSubtype="8" fill="hold" nodeType="with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par>
                                <p:cTn id="44" presetID="1" presetClass="exit" presetSubtype="0" fill="hold" nodeType="withEffect">
                                  <p:stCondLst>
                                    <p:cond delay="0"/>
                                  </p:stCondLst>
                                  <p:childTnLst>
                                    <p:set>
                                      <p:cBhvr>
                                        <p:cTn id="45" dur="1" fill="hold">
                                          <p:stCondLst>
                                            <p:cond delay="0"/>
                                          </p:stCondLst>
                                        </p:cTn>
                                        <p:tgtEl>
                                          <p:spTgt spid="133"/>
                                        </p:tgtEl>
                                        <p:attrNameLst>
                                          <p:attrName>style.visibility</p:attrName>
                                        </p:attrNameLst>
                                      </p:cBhvr>
                                      <p:to>
                                        <p:strVal val="hidden"/>
                                      </p:to>
                                    </p:se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up)">
                                      <p:cBhvr>
                                        <p:cTn id="55" dur="500"/>
                                        <p:tgtEl>
                                          <p:spTgt spid="59"/>
                                        </p:tgtEl>
                                      </p:cBhvr>
                                    </p:animEffect>
                                  </p:childTnLst>
                                </p:cTn>
                              </p:par>
                              <p:par>
                                <p:cTn id="56" presetID="1" presetClass="exit" presetSubtype="0" fill="hold" nodeType="withEffect">
                                  <p:stCondLst>
                                    <p:cond delay="0"/>
                                  </p:stCondLst>
                                  <p:childTnLst>
                                    <p:set>
                                      <p:cBhvr>
                                        <p:cTn id="57" dur="1" fill="hold">
                                          <p:stCondLst>
                                            <p:cond delay="0"/>
                                          </p:stCondLst>
                                        </p:cTn>
                                        <p:tgtEl>
                                          <p:spTgt spid="135"/>
                                        </p:tgtEl>
                                        <p:attrNameLst>
                                          <p:attrName>style.visibility</p:attrName>
                                        </p:attrNameLst>
                                      </p:cBhvr>
                                      <p:to>
                                        <p:strVal val="hidden"/>
                                      </p:to>
                                    </p:set>
                                  </p:childTnLst>
                                </p:cTn>
                              </p:par>
                              <p:par>
                                <p:cTn id="58" presetID="22" presetClass="entr" presetSubtype="1" fill="hold"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wipe(up)">
                                      <p:cBhvr>
                                        <p:cTn id="60" dur="500"/>
                                        <p:tgtEl>
                                          <p:spTgt spid="63"/>
                                        </p:tgtEl>
                                      </p:cBhvr>
                                    </p:animEffec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3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1" grpId="0"/>
      <p:bldP spid="38" grpId="0"/>
      <p:bldP spid="44" grpId="0"/>
      <p:bldP spid="58" grpId="0"/>
      <p:bldP spid="1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4FC1-E840-475C-A99D-71E763F890E2}"/>
              </a:ext>
            </a:extLst>
          </p:cNvPr>
          <p:cNvSpPr>
            <a:spLocks noGrp="1"/>
          </p:cNvSpPr>
          <p:nvPr>
            <p:ph type="title"/>
          </p:nvPr>
        </p:nvSpPr>
        <p:spPr>
          <a:xfrm>
            <a:off x="324000" y="324000"/>
            <a:ext cx="2880000" cy="3144414"/>
          </a:xfrm>
        </p:spPr>
        <p:txBody>
          <a:bodyPr/>
          <a:lstStyle/>
          <a:p>
            <a:r>
              <a:rPr lang="en-AU" dirty="0"/>
              <a:t>Agenda</a:t>
            </a:r>
          </a:p>
        </p:txBody>
      </p:sp>
      <p:graphicFrame>
        <p:nvGraphicFramePr>
          <p:cNvPr id="7" name="Table 7">
            <a:extLst>
              <a:ext uri="{FF2B5EF4-FFF2-40B4-BE49-F238E27FC236}">
                <a16:creationId xmlns:a16="http://schemas.microsoft.com/office/drawing/2014/main" id="{9ED8B41A-874F-4E02-A506-F227B61FD99D}"/>
              </a:ext>
            </a:extLst>
          </p:cNvPr>
          <p:cNvGraphicFramePr>
            <a:graphicFrameLocks noGrp="1"/>
          </p:cNvGraphicFramePr>
          <p:nvPr>
            <p:ph idx="1"/>
          </p:nvPr>
        </p:nvGraphicFramePr>
        <p:xfrm>
          <a:off x="3851275" y="323850"/>
          <a:ext cx="4932363" cy="2304000"/>
        </p:xfrm>
        <a:graphic>
          <a:graphicData uri="http://schemas.openxmlformats.org/drawingml/2006/table">
            <a:tbl>
              <a:tblPr>
                <a:tableStyleId>{2D5ABB26-0587-4C30-8999-92F81FD0307C}</a:tableStyleId>
              </a:tblPr>
              <a:tblGrid>
                <a:gridCol w="794297">
                  <a:extLst>
                    <a:ext uri="{9D8B030D-6E8A-4147-A177-3AD203B41FA5}">
                      <a16:colId xmlns:a16="http://schemas.microsoft.com/office/drawing/2014/main" val="1846873416"/>
                    </a:ext>
                  </a:extLst>
                </a:gridCol>
                <a:gridCol w="3484180">
                  <a:extLst>
                    <a:ext uri="{9D8B030D-6E8A-4147-A177-3AD203B41FA5}">
                      <a16:colId xmlns:a16="http://schemas.microsoft.com/office/drawing/2014/main" val="4186388156"/>
                    </a:ext>
                  </a:extLst>
                </a:gridCol>
                <a:gridCol w="653886">
                  <a:extLst>
                    <a:ext uri="{9D8B030D-6E8A-4147-A177-3AD203B41FA5}">
                      <a16:colId xmlns:a16="http://schemas.microsoft.com/office/drawing/2014/main" val="973080310"/>
                    </a:ext>
                  </a:extLst>
                </a:gridCol>
              </a:tblGrid>
              <a:tr h="576000">
                <a:tc>
                  <a:txBody>
                    <a:bodyPr/>
                    <a:lstStyle/>
                    <a:p>
                      <a:r>
                        <a:rPr lang="en-AU" sz="2000" dirty="0">
                          <a:solidFill>
                            <a:schemeClr val="accent1"/>
                          </a:solidFill>
                        </a:rPr>
                        <a:t>01</a:t>
                      </a:r>
                    </a:p>
                  </a:txBody>
                  <a:tcPr anchor="ctr">
                    <a:lnL>
                      <a:noFill/>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000" dirty="0">
                          <a:solidFill>
                            <a:schemeClr val="tx1"/>
                          </a:solidFill>
                        </a:rPr>
                        <a:t>Motivation</a:t>
                      </a:r>
                    </a:p>
                  </a:txBody>
                  <a:tcPr anchor="ctr">
                    <a:lnL>
                      <a:noFill/>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9625414"/>
                  </a:ext>
                </a:extLst>
              </a:tr>
              <a:tr h="576000">
                <a:tc>
                  <a:txBody>
                    <a:bodyPr/>
                    <a:lstStyle/>
                    <a:p>
                      <a:r>
                        <a:rPr lang="en-AU" sz="2000" dirty="0">
                          <a:solidFill>
                            <a:schemeClr val="accent1"/>
                          </a:solidFill>
                        </a:rPr>
                        <a:t>02</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Approach</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3518895"/>
                  </a:ext>
                </a:extLst>
              </a:tr>
              <a:tr h="576000">
                <a:tc>
                  <a:txBody>
                    <a:bodyPr/>
                    <a:lstStyle/>
                    <a:p>
                      <a:r>
                        <a:rPr lang="en-AU" sz="2000" dirty="0">
                          <a:solidFill>
                            <a:schemeClr val="accent1"/>
                          </a:solidFill>
                        </a:rPr>
                        <a:t>03</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Evaluation</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9141862"/>
                  </a:ext>
                </a:extLst>
              </a:tr>
              <a:tr h="576000">
                <a:tc>
                  <a:txBody>
                    <a:bodyPr/>
                    <a:lstStyle/>
                    <a:p>
                      <a:r>
                        <a:rPr lang="en-AU" sz="2000" dirty="0">
                          <a:solidFill>
                            <a:schemeClr val="accent1"/>
                          </a:solidFill>
                        </a:rPr>
                        <a:t>04</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Conclusion and future work</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2969204"/>
                  </a:ext>
                </a:extLst>
              </a:tr>
            </a:tbl>
          </a:graphicData>
        </a:graphic>
      </p:graphicFrame>
      <p:sp>
        <p:nvSpPr>
          <p:cNvPr id="5" name="Slide Number Placeholder 4">
            <a:extLst>
              <a:ext uri="{FF2B5EF4-FFF2-40B4-BE49-F238E27FC236}">
                <a16:creationId xmlns:a16="http://schemas.microsoft.com/office/drawing/2014/main" id="{2C984552-6D96-45E3-BE0B-C9F35561CAA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17</a:t>
            </a:fld>
            <a:endParaRPr lang="en-AU"/>
          </a:p>
        </p:txBody>
      </p:sp>
      <p:sp>
        <p:nvSpPr>
          <p:cNvPr id="9" name="Footer Placeholder 3">
            <a:extLst>
              <a:ext uri="{FF2B5EF4-FFF2-40B4-BE49-F238E27FC236}">
                <a16:creationId xmlns:a16="http://schemas.microsoft.com/office/drawing/2014/main" id="{8B50A633-51CA-2646-A2D6-444F1F9DE48F}"/>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3348796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E24FA8-0E99-4CE5-9186-42E53DE91E01}"/>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18</a:t>
            </a:fld>
            <a:endParaRPr lang="en-AU" dirty="0"/>
          </a:p>
        </p:txBody>
      </p:sp>
      <p:sp>
        <p:nvSpPr>
          <p:cNvPr id="28" name="Title 1">
            <a:extLst>
              <a:ext uri="{FF2B5EF4-FFF2-40B4-BE49-F238E27FC236}">
                <a16:creationId xmlns:a16="http://schemas.microsoft.com/office/drawing/2014/main" id="{C5CCDC20-B5C0-824E-BF23-9B3C6875691D}"/>
              </a:ext>
            </a:extLst>
          </p:cNvPr>
          <p:cNvSpPr txBox="1">
            <a:spLocks/>
          </p:cNvSpPr>
          <p:nvPr/>
        </p:nvSpPr>
        <p:spPr>
          <a:xfrm>
            <a:off x="324000" y="324000"/>
            <a:ext cx="2880000" cy="3144414"/>
          </a:xfrm>
          <a:prstGeom prst="rect">
            <a:avLst/>
          </a:prstGeom>
        </p:spPr>
        <p:txBody>
          <a:bodyPr vert="horz" lIns="0" tIns="0" rIns="0" bIns="0" rtlCol="0" anchor="t">
            <a:normAutofit/>
          </a:bodyPr>
          <a:lstStyle>
            <a:lvl1pPr algn="l" defTabSz="685800" rtl="0" eaLnBrk="1" latinLnBrk="0" hangingPunct="1">
              <a:lnSpc>
                <a:spcPct val="80000"/>
              </a:lnSpc>
              <a:spcBef>
                <a:spcPct val="0"/>
              </a:spcBef>
              <a:buNone/>
              <a:defRPr sz="4600" kern="1200">
                <a:solidFill>
                  <a:schemeClr val="accent1"/>
                </a:solidFill>
                <a:latin typeface="+mj-lt"/>
                <a:ea typeface="+mj-ea"/>
                <a:cs typeface="+mj-cs"/>
              </a:defRPr>
            </a:lvl1pPr>
          </a:lstStyle>
          <a:p>
            <a:r>
              <a:rPr lang="en-AU" dirty="0">
                <a:solidFill>
                  <a:schemeClr val="tx1"/>
                </a:solidFill>
              </a:rPr>
              <a:t>Agenda</a:t>
            </a:r>
          </a:p>
        </p:txBody>
      </p:sp>
      <p:graphicFrame>
        <p:nvGraphicFramePr>
          <p:cNvPr id="30" name="Table 7">
            <a:extLst>
              <a:ext uri="{FF2B5EF4-FFF2-40B4-BE49-F238E27FC236}">
                <a16:creationId xmlns:a16="http://schemas.microsoft.com/office/drawing/2014/main" id="{9FB50E14-64B1-B146-A02D-2668FA0B553F}"/>
              </a:ext>
            </a:extLst>
          </p:cNvPr>
          <p:cNvGraphicFramePr>
            <a:graphicFrameLocks/>
          </p:cNvGraphicFramePr>
          <p:nvPr>
            <p:extLst>
              <p:ext uri="{D42A27DB-BD31-4B8C-83A1-F6EECF244321}">
                <p14:modId xmlns:p14="http://schemas.microsoft.com/office/powerpoint/2010/main" val="1494047643"/>
              </p:ext>
            </p:extLst>
          </p:nvPr>
        </p:nvGraphicFramePr>
        <p:xfrm>
          <a:off x="3851274" y="323850"/>
          <a:ext cx="4932363" cy="2304000"/>
        </p:xfrm>
        <a:graphic>
          <a:graphicData uri="http://schemas.openxmlformats.org/drawingml/2006/table">
            <a:tbl>
              <a:tblPr>
                <a:tableStyleId>{2D5ABB26-0587-4C30-8999-92F81FD0307C}</a:tableStyleId>
              </a:tblPr>
              <a:tblGrid>
                <a:gridCol w="794297">
                  <a:extLst>
                    <a:ext uri="{9D8B030D-6E8A-4147-A177-3AD203B41FA5}">
                      <a16:colId xmlns:a16="http://schemas.microsoft.com/office/drawing/2014/main" val="1846873416"/>
                    </a:ext>
                  </a:extLst>
                </a:gridCol>
                <a:gridCol w="3484180">
                  <a:extLst>
                    <a:ext uri="{9D8B030D-6E8A-4147-A177-3AD203B41FA5}">
                      <a16:colId xmlns:a16="http://schemas.microsoft.com/office/drawing/2014/main" val="4186388156"/>
                    </a:ext>
                  </a:extLst>
                </a:gridCol>
                <a:gridCol w="653886">
                  <a:extLst>
                    <a:ext uri="{9D8B030D-6E8A-4147-A177-3AD203B41FA5}">
                      <a16:colId xmlns:a16="http://schemas.microsoft.com/office/drawing/2014/main" val="973080310"/>
                    </a:ext>
                  </a:extLst>
                </a:gridCol>
              </a:tblGrid>
              <a:tr h="576000">
                <a:tc>
                  <a:txBody>
                    <a:bodyPr/>
                    <a:lstStyle/>
                    <a:p>
                      <a:r>
                        <a:rPr lang="en-AU" sz="2000" dirty="0">
                          <a:solidFill>
                            <a:schemeClr val="tx1"/>
                          </a:solidFill>
                        </a:rPr>
                        <a:t>01</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000" dirty="0">
                          <a:solidFill>
                            <a:schemeClr val="tx1"/>
                          </a:solidFill>
                        </a:rPr>
                        <a:t>Motivation</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bg1"/>
                        </a:solidFill>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9625414"/>
                  </a:ext>
                </a:extLst>
              </a:tr>
              <a:tr h="576000">
                <a:tc>
                  <a:txBody>
                    <a:bodyPr/>
                    <a:lstStyle/>
                    <a:p>
                      <a:r>
                        <a:rPr lang="en-AU" sz="2000" dirty="0">
                          <a:solidFill>
                            <a:schemeClr val="bg1"/>
                          </a:solidFill>
                        </a:rPr>
                        <a:t>02</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bg1"/>
                          </a:solidFill>
                        </a:rPr>
                        <a:t>Approach</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3518895"/>
                  </a:ext>
                </a:extLst>
              </a:tr>
              <a:tr h="576000">
                <a:tc>
                  <a:txBody>
                    <a:bodyPr/>
                    <a:lstStyle/>
                    <a:p>
                      <a:r>
                        <a:rPr lang="en-AU" sz="2000" dirty="0">
                          <a:solidFill>
                            <a:schemeClr val="tx1"/>
                          </a:solidFill>
                        </a:rPr>
                        <a:t>03</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Evaluation</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9141862"/>
                  </a:ext>
                </a:extLst>
              </a:tr>
              <a:tr h="576000">
                <a:tc>
                  <a:txBody>
                    <a:bodyPr/>
                    <a:lstStyle/>
                    <a:p>
                      <a:r>
                        <a:rPr lang="en-AU" sz="2000" dirty="0">
                          <a:solidFill>
                            <a:schemeClr val="tx1"/>
                          </a:solidFill>
                        </a:rPr>
                        <a:t>04</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Conclusion and future work</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2969204"/>
                  </a:ext>
                </a:extLst>
              </a:tr>
            </a:tbl>
          </a:graphicData>
        </a:graphic>
      </p:graphicFrame>
      <p:sp>
        <p:nvSpPr>
          <p:cNvPr id="8" name="Footer Placeholder 3">
            <a:extLst>
              <a:ext uri="{FF2B5EF4-FFF2-40B4-BE49-F238E27FC236}">
                <a16:creationId xmlns:a16="http://schemas.microsoft.com/office/drawing/2014/main" id="{00873B6E-70B6-214F-8A83-77EA11E63EF5}"/>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3492576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FD9DCF-8B05-4348-A27C-0174233AA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7339"/>
            <a:ext cx="9144000" cy="3697142"/>
          </a:xfrm>
          <a:prstGeom prst="rect">
            <a:avLst/>
          </a:prstGeom>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19</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5" name="Rectangle 4">
            <a:extLst>
              <a:ext uri="{FF2B5EF4-FFF2-40B4-BE49-F238E27FC236}">
                <a16:creationId xmlns:a16="http://schemas.microsoft.com/office/drawing/2014/main" id="{12F98E11-8F64-0A4E-B79C-538DB39F084F}"/>
              </a:ext>
            </a:extLst>
          </p:cNvPr>
          <p:cNvSpPr/>
          <p:nvPr/>
        </p:nvSpPr>
        <p:spPr>
          <a:xfrm>
            <a:off x="3677920" y="1107440"/>
            <a:ext cx="3017520" cy="441540"/>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6" name="Rectangle 15">
            <a:extLst>
              <a:ext uri="{FF2B5EF4-FFF2-40B4-BE49-F238E27FC236}">
                <a16:creationId xmlns:a16="http://schemas.microsoft.com/office/drawing/2014/main" id="{C56D2B8F-CF26-5744-BCCC-E4A5374C85A6}"/>
              </a:ext>
            </a:extLst>
          </p:cNvPr>
          <p:cNvSpPr/>
          <p:nvPr/>
        </p:nvSpPr>
        <p:spPr>
          <a:xfrm>
            <a:off x="3677920" y="3690752"/>
            <a:ext cx="3017520" cy="333276"/>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2" name="Footer Placeholder 3">
            <a:extLst>
              <a:ext uri="{FF2B5EF4-FFF2-40B4-BE49-F238E27FC236}">
                <a16:creationId xmlns:a16="http://schemas.microsoft.com/office/drawing/2014/main" id="{C13F07A5-D8F0-E843-A51A-A70BB37542C1}"/>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68161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4FC1-E840-475C-A99D-71E763F890E2}"/>
              </a:ext>
            </a:extLst>
          </p:cNvPr>
          <p:cNvSpPr>
            <a:spLocks noGrp="1"/>
          </p:cNvSpPr>
          <p:nvPr>
            <p:ph type="title"/>
          </p:nvPr>
        </p:nvSpPr>
        <p:spPr>
          <a:xfrm>
            <a:off x="324000" y="324000"/>
            <a:ext cx="2880000" cy="3144414"/>
          </a:xfrm>
        </p:spPr>
        <p:txBody>
          <a:bodyPr/>
          <a:lstStyle/>
          <a:p>
            <a:r>
              <a:rPr lang="en-AU" dirty="0"/>
              <a:t>Agenda</a:t>
            </a:r>
          </a:p>
        </p:txBody>
      </p:sp>
      <p:graphicFrame>
        <p:nvGraphicFramePr>
          <p:cNvPr id="7" name="Table 7">
            <a:extLst>
              <a:ext uri="{FF2B5EF4-FFF2-40B4-BE49-F238E27FC236}">
                <a16:creationId xmlns:a16="http://schemas.microsoft.com/office/drawing/2014/main" id="{9ED8B41A-874F-4E02-A506-F227B61FD99D}"/>
              </a:ext>
            </a:extLst>
          </p:cNvPr>
          <p:cNvGraphicFramePr>
            <a:graphicFrameLocks noGrp="1"/>
          </p:cNvGraphicFramePr>
          <p:nvPr>
            <p:ph idx="1"/>
            <p:extLst>
              <p:ext uri="{D42A27DB-BD31-4B8C-83A1-F6EECF244321}">
                <p14:modId xmlns:p14="http://schemas.microsoft.com/office/powerpoint/2010/main" val="3320074093"/>
              </p:ext>
            </p:extLst>
          </p:nvPr>
        </p:nvGraphicFramePr>
        <p:xfrm>
          <a:off x="3851275" y="323850"/>
          <a:ext cx="4932363" cy="2304000"/>
        </p:xfrm>
        <a:graphic>
          <a:graphicData uri="http://schemas.openxmlformats.org/drawingml/2006/table">
            <a:tbl>
              <a:tblPr>
                <a:tableStyleId>{2D5ABB26-0587-4C30-8999-92F81FD0307C}</a:tableStyleId>
              </a:tblPr>
              <a:tblGrid>
                <a:gridCol w="794297">
                  <a:extLst>
                    <a:ext uri="{9D8B030D-6E8A-4147-A177-3AD203B41FA5}">
                      <a16:colId xmlns:a16="http://schemas.microsoft.com/office/drawing/2014/main" val="1846873416"/>
                    </a:ext>
                  </a:extLst>
                </a:gridCol>
                <a:gridCol w="3484180">
                  <a:extLst>
                    <a:ext uri="{9D8B030D-6E8A-4147-A177-3AD203B41FA5}">
                      <a16:colId xmlns:a16="http://schemas.microsoft.com/office/drawing/2014/main" val="4186388156"/>
                    </a:ext>
                  </a:extLst>
                </a:gridCol>
                <a:gridCol w="653886">
                  <a:extLst>
                    <a:ext uri="{9D8B030D-6E8A-4147-A177-3AD203B41FA5}">
                      <a16:colId xmlns:a16="http://schemas.microsoft.com/office/drawing/2014/main" val="973080310"/>
                    </a:ext>
                  </a:extLst>
                </a:gridCol>
              </a:tblGrid>
              <a:tr h="576000">
                <a:tc>
                  <a:txBody>
                    <a:bodyPr/>
                    <a:lstStyle/>
                    <a:p>
                      <a:r>
                        <a:rPr lang="en-AU" sz="2000" dirty="0">
                          <a:solidFill>
                            <a:schemeClr val="accent1"/>
                          </a:solidFill>
                        </a:rPr>
                        <a:t>01</a:t>
                      </a:r>
                    </a:p>
                  </a:txBody>
                  <a:tcPr anchor="ctr">
                    <a:lnL>
                      <a:noFill/>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000" dirty="0">
                          <a:solidFill>
                            <a:schemeClr val="tx1"/>
                          </a:solidFill>
                        </a:rPr>
                        <a:t>Motivation</a:t>
                      </a:r>
                    </a:p>
                  </a:txBody>
                  <a:tcPr anchor="ctr">
                    <a:lnL>
                      <a:noFill/>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9625414"/>
                  </a:ext>
                </a:extLst>
              </a:tr>
              <a:tr h="576000">
                <a:tc>
                  <a:txBody>
                    <a:bodyPr/>
                    <a:lstStyle/>
                    <a:p>
                      <a:r>
                        <a:rPr lang="en-AU" sz="2000" dirty="0">
                          <a:solidFill>
                            <a:schemeClr val="accent1"/>
                          </a:solidFill>
                        </a:rPr>
                        <a:t>02</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Approach</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3518895"/>
                  </a:ext>
                </a:extLst>
              </a:tr>
              <a:tr h="576000">
                <a:tc>
                  <a:txBody>
                    <a:bodyPr/>
                    <a:lstStyle/>
                    <a:p>
                      <a:r>
                        <a:rPr lang="en-AU" sz="2000" dirty="0">
                          <a:solidFill>
                            <a:schemeClr val="accent1"/>
                          </a:solidFill>
                        </a:rPr>
                        <a:t>03</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Evaluation</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9141862"/>
                  </a:ext>
                </a:extLst>
              </a:tr>
              <a:tr h="576000">
                <a:tc>
                  <a:txBody>
                    <a:bodyPr/>
                    <a:lstStyle/>
                    <a:p>
                      <a:r>
                        <a:rPr lang="en-AU" sz="2000" dirty="0">
                          <a:solidFill>
                            <a:schemeClr val="accent1"/>
                          </a:solidFill>
                        </a:rPr>
                        <a:t>04</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Conclusion and future work</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2969204"/>
                  </a:ext>
                </a:extLst>
              </a:tr>
            </a:tbl>
          </a:graphicData>
        </a:graphic>
      </p:graphicFrame>
      <p:sp>
        <p:nvSpPr>
          <p:cNvPr id="4" name="Footer Placeholder 3">
            <a:extLst>
              <a:ext uri="{FF2B5EF4-FFF2-40B4-BE49-F238E27FC236}">
                <a16:creationId xmlns:a16="http://schemas.microsoft.com/office/drawing/2014/main" id="{1C7F386F-A2C7-46C3-8017-01D1C5E0AD2D}"/>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
        <p:nvSpPr>
          <p:cNvPr id="5" name="Slide Number Placeholder 4">
            <a:extLst>
              <a:ext uri="{FF2B5EF4-FFF2-40B4-BE49-F238E27FC236}">
                <a16:creationId xmlns:a16="http://schemas.microsoft.com/office/drawing/2014/main" id="{2C984552-6D96-45E3-BE0B-C9F35561CAA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2114100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20</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2" name="TextBox 1">
            <a:extLst>
              <a:ext uri="{FF2B5EF4-FFF2-40B4-BE49-F238E27FC236}">
                <a16:creationId xmlns:a16="http://schemas.microsoft.com/office/drawing/2014/main" id="{9B2CF974-8C15-4B46-BC4A-D96B2BF89ED3}"/>
              </a:ext>
            </a:extLst>
          </p:cNvPr>
          <p:cNvSpPr txBox="1"/>
          <p:nvPr/>
        </p:nvSpPr>
        <p:spPr>
          <a:xfrm>
            <a:off x="3992880" y="1143544"/>
            <a:ext cx="2460032" cy="369332"/>
          </a:xfrm>
          <a:prstGeom prst="rect">
            <a:avLst/>
          </a:prstGeom>
          <a:noFill/>
        </p:spPr>
        <p:txBody>
          <a:bodyPr wrap="none" rtlCol="0">
            <a:spAutoFit/>
          </a:bodyPr>
          <a:lstStyle/>
          <a:p>
            <a:r>
              <a:rPr lang="en-CN" b="1" dirty="0"/>
              <a:t>System KG Construction</a:t>
            </a:r>
          </a:p>
        </p:txBody>
      </p:sp>
      <p:cxnSp>
        <p:nvCxnSpPr>
          <p:cNvPr id="21" name="Straight Arrow Connector 20">
            <a:extLst>
              <a:ext uri="{FF2B5EF4-FFF2-40B4-BE49-F238E27FC236}">
                <a16:creationId xmlns:a16="http://schemas.microsoft.com/office/drawing/2014/main" id="{7F40851E-B0DF-BC4B-ABA6-90BA7B7CB603}"/>
              </a:ext>
            </a:extLst>
          </p:cNvPr>
          <p:cNvCxnSpPr>
            <a:cxnSpLocks/>
            <a:stCxn id="2" idx="2"/>
            <a:endCxn id="30" idx="0"/>
          </p:cNvCxnSpPr>
          <p:nvPr/>
        </p:nvCxnSpPr>
        <p:spPr>
          <a:xfrm>
            <a:off x="5222896" y="1512876"/>
            <a:ext cx="0" cy="3983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9D85D2-CB4F-E348-B25E-31BE6D3F2B1F}"/>
              </a:ext>
            </a:extLst>
          </p:cNvPr>
          <p:cNvSpPr txBox="1"/>
          <p:nvPr/>
        </p:nvSpPr>
        <p:spPr>
          <a:xfrm>
            <a:off x="4286037" y="1911197"/>
            <a:ext cx="1873718" cy="307777"/>
          </a:xfrm>
          <a:prstGeom prst="rect">
            <a:avLst/>
          </a:prstGeom>
          <a:noFill/>
        </p:spPr>
        <p:txBody>
          <a:bodyPr wrap="none" rtlCol="0">
            <a:spAutoFit/>
          </a:bodyPr>
          <a:lstStyle/>
          <a:p>
            <a:r>
              <a:rPr lang="en-CN" sz="1400" dirty="0"/>
              <a:t>KG Meta-Model Design</a:t>
            </a:r>
          </a:p>
        </p:txBody>
      </p:sp>
      <p:pic>
        <p:nvPicPr>
          <p:cNvPr id="40" name="Picture 39">
            <a:extLst>
              <a:ext uri="{FF2B5EF4-FFF2-40B4-BE49-F238E27FC236}">
                <a16:creationId xmlns:a16="http://schemas.microsoft.com/office/drawing/2014/main" id="{47871A58-8992-2745-B4FB-B4186E5A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20" y="1548980"/>
            <a:ext cx="3126395" cy="1611214"/>
          </a:xfrm>
          <a:prstGeom prst="rect">
            <a:avLst/>
          </a:prstGeom>
        </p:spPr>
      </p:pic>
      <p:sp>
        <p:nvSpPr>
          <p:cNvPr id="28" name="TextBox 27">
            <a:extLst>
              <a:ext uri="{FF2B5EF4-FFF2-40B4-BE49-F238E27FC236}">
                <a16:creationId xmlns:a16="http://schemas.microsoft.com/office/drawing/2014/main" id="{27420B22-9923-784D-8E1E-B6A3160BE5C3}"/>
              </a:ext>
            </a:extLst>
          </p:cNvPr>
          <p:cNvSpPr txBox="1"/>
          <p:nvPr/>
        </p:nvSpPr>
        <p:spPr>
          <a:xfrm>
            <a:off x="58279" y="2079741"/>
            <a:ext cx="3626527" cy="646331"/>
          </a:xfrm>
          <a:prstGeom prst="rect">
            <a:avLst/>
          </a:prstGeom>
          <a:noFill/>
        </p:spPr>
        <p:txBody>
          <a:bodyPr wrap="square" rtlCol="0">
            <a:spAutoFit/>
          </a:bodyPr>
          <a:lstStyle/>
          <a:p>
            <a:r>
              <a:rPr lang="en-US" sz="1200" dirty="0"/>
              <a:t>The static part captures </a:t>
            </a:r>
            <a:r>
              <a:rPr lang="en-US" sz="1200" b="1" dirty="0"/>
              <a:t>application concepts </a:t>
            </a:r>
            <a:r>
              <a:rPr lang="en-US" sz="1200" dirty="0"/>
              <a:t>and how these</a:t>
            </a:r>
            <a:r>
              <a:rPr lang="zh-CN" altLang="en-US" sz="1200" dirty="0"/>
              <a:t> </a:t>
            </a:r>
            <a:r>
              <a:rPr lang="en-US" sz="1200" dirty="0"/>
              <a:t>concepts are </a:t>
            </a:r>
            <a:r>
              <a:rPr lang="en-US" sz="1200" b="1" dirty="0"/>
              <a:t>represented</a:t>
            </a:r>
            <a:r>
              <a:rPr lang="en-US" sz="1200" dirty="0"/>
              <a:t> and </a:t>
            </a:r>
            <a:r>
              <a:rPr lang="en-US" sz="1200" b="1" dirty="0"/>
              <a:t>operated</a:t>
            </a:r>
            <a:r>
              <a:rPr lang="en-US" sz="1200" dirty="0"/>
              <a:t> in user-system interaction</a:t>
            </a:r>
          </a:p>
        </p:txBody>
      </p:sp>
      <p:sp>
        <p:nvSpPr>
          <p:cNvPr id="29" name="Rectangle 28">
            <a:extLst>
              <a:ext uri="{FF2B5EF4-FFF2-40B4-BE49-F238E27FC236}">
                <a16:creationId xmlns:a16="http://schemas.microsoft.com/office/drawing/2014/main" id="{2EEF14D2-134D-A64E-B895-6467D3D3F113}"/>
              </a:ext>
            </a:extLst>
          </p:cNvPr>
          <p:cNvSpPr/>
          <p:nvPr/>
        </p:nvSpPr>
        <p:spPr>
          <a:xfrm>
            <a:off x="6865392" y="2079741"/>
            <a:ext cx="2201487" cy="472325"/>
          </a:xfrm>
          <a:prstGeom prst="rect">
            <a:avLst/>
          </a:prstGeom>
        </p:spPr>
        <p:txBody>
          <a:bodyPr wrap="square">
            <a:spAutoFit/>
          </a:bodyPr>
          <a:lstStyle/>
          <a:p>
            <a:pPr lvl="0" defTabSz="914400">
              <a:defRPr/>
            </a:pPr>
            <a:r>
              <a:rPr lang="en-US" sz="1200" dirty="0"/>
              <a:t>The dynamic part captures </a:t>
            </a:r>
            <a:r>
              <a:rPr lang="en-US" sz="1200" b="1" dirty="0"/>
              <a:t>user task workflows</a:t>
            </a:r>
            <a:r>
              <a:rPr lang="en-US" sz="1200" dirty="0"/>
              <a:t> and </a:t>
            </a:r>
            <a:r>
              <a:rPr lang="en-US" sz="1200" b="1" dirty="0"/>
              <a:t>outcomes</a:t>
            </a:r>
            <a:r>
              <a:rPr lang="en-US" sz="1200" dirty="0"/>
              <a:t> </a:t>
            </a:r>
          </a:p>
        </p:txBody>
      </p:sp>
      <p:sp>
        <p:nvSpPr>
          <p:cNvPr id="13" name="Footer Placeholder 3">
            <a:extLst>
              <a:ext uri="{FF2B5EF4-FFF2-40B4-BE49-F238E27FC236}">
                <a16:creationId xmlns:a16="http://schemas.microsoft.com/office/drawing/2014/main" id="{5E50C83F-AC02-B54F-9618-9B3A8FC4A756}"/>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193778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 -0.13087 " pathEditMode="relative" ptsTypes="AA">
                                      <p:cBhvr>
                                        <p:cTn id="6" dur="2000" fill="hold"/>
                                        <p:tgtEl>
                                          <p:spTgt spid="2"/>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 -0.13087 " pathEditMode="relative" ptsTypes="AA">
                                      <p:cBhvr>
                                        <p:cTn id="8" dur="2000" fill="hold"/>
                                        <p:tgtEl>
                                          <p:spTgt spid="2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 -0.13087 " pathEditMode="relative" ptsTypes="AA">
                                      <p:cBhvr>
                                        <p:cTn id="10" dur="2000" fill="hold"/>
                                        <p:tgtEl>
                                          <p:spTgt spid="30"/>
                                        </p:tgtEl>
                                        <p:attrNameLst>
                                          <p:attrName>ppt_x</p:attrName>
                                          <p:attrName>ppt_y</p:attrName>
                                        </p:attrNameLst>
                                      </p:cBhvr>
                                    </p:animMotion>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7871A58-8992-2745-B4FB-B4186E5A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20" y="1548980"/>
            <a:ext cx="3126395" cy="1611214"/>
          </a:xfrm>
          <a:prstGeom prst="rect">
            <a:avLst/>
          </a:prstGeom>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21</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2" name="TextBox 1">
            <a:extLst>
              <a:ext uri="{FF2B5EF4-FFF2-40B4-BE49-F238E27FC236}">
                <a16:creationId xmlns:a16="http://schemas.microsoft.com/office/drawing/2014/main" id="{9B2CF974-8C15-4B46-BC4A-D96B2BF89ED3}"/>
              </a:ext>
            </a:extLst>
          </p:cNvPr>
          <p:cNvSpPr txBox="1"/>
          <p:nvPr/>
        </p:nvSpPr>
        <p:spPr>
          <a:xfrm>
            <a:off x="3992880" y="470691"/>
            <a:ext cx="2460032" cy="369332"/>
          </a:xfrm>
          <a:prstGeom prst="rect">
            <a:avLst/>
          </a:prstGeom>
          <a:noFill/>
        </p:spPr>
        <p:txBody>
          <a:bodyPr wrap="none" rtlCol="0">
            <a:spAutoFit/>
          </a:bodyPr>
          <a:lstStyle/>
          <a:p>
            <a:r>
              <a:rPr lang="en-CN" b="1" dirty="0"/>
              <a:t>System KG Construction</a:t>
            </a:r>
          </a:p>
        </p:txBody>
      </p:sp>
      <p:cxnSp>
        <p:nvCxnSpPr>
          <p:cNvPr id="21" name="Straight Arrow Connector 20">
            <a:extLst>
              <a:ext uri="{FF2B5EF4-FFF2-40B4-BE49-F238E27FC236}">
                <a16:creationId xmlns:a16="http://schemas.microsoft.com/office/drawing/2014/main" id="{7F40851E-B0DF-BC4B-ABA6-90BA7B7CB603}"/>
              </a:ext>
            </a:extLst>
          </p:cNvPr>
          <p:cNvCxnSpPr>
            <a:cxnSpLocks/>
            <a:stCxn id="2" idx="2"/>
            <a:endCxn id="30" idx="0"/>
          </p:cNvCxnSpPr>
          <p:nvPr/>
        </p:nvCxnSpPr>
        <p:spPr>
          <a:xfrm>
            <a:off x="5222896" y="840023"/>
            <a:ext cx="0" cy="3983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9D85D2-CB4F-E348-B25E-31BE6D3F2B1F}"/>
              </a:ext>
            </a:extLst>
          </p:cNvPr>
          <p:cNvSpPr txBox="1"/>
          <p:nvPr/>
        </p:nvSpPr>
        <p:spPr>
          <a:xfrm>
            <a:off x="4286037" y="1238344"/>
            <a:ext cx="1873718" cy="307777"/>
          </a:xfrm>
          <a:prstGeom prst="rect">
            <a:avLst/>
          </a:prstGeom>
          <a:noFill/>
        </p:spPr>
        <p:txBody>
          <a:bodyPr wrap="none" rtlCol="0">
            <a:spAutoFit/>
          </a:bodyPr>
          <a:lstStyle/>
          <a:p>
            <a:r>
              <a:rPr lang="en-CN" sz="1400" dirty="0"/>
              <a:t>KG Meta-Model Design</a:t>
            </a:r>
          </a:p>
        </p:txBody>
      </p:sp>
      <p:cxnSp>
        <p:nvCxnSpPr>
          <p:cNvPr id="27" name="Elbow Connector 26">
            <a:extLst>
              <a:ext uri="{FF2B5EF4-FFF2-40B4-BE49-F238E27FC236}">
                <a16:creationId xmlns:a16="http://schemas.microsoft.com/office/drawing/2014/main" id="{B6ED32A1-DDA4-4640-BDB0-17D2E351AA4B}"/>
              </a:ext>
            </a:extLst>
          </p:cNvPr>
          <p:cNvCxnSpPr>
            <a:cxnSpLocks/>
            <a:stCxn id="2" idx="2"/>
            <a:endCxn id="31" idx="0"/>
          </p:cNvCxnSpPr>
          <p:nvPr/>
        </p:nvCxnSpPr>
        <p:spPr>
          <a:xfrm rot="5400000">
            <a:off x="3448587" y="-535966"/>
            <a:ext cx="398321" cy="3150299"/>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F48F87-5D1B-6749-9255-55DBCC6EB40C}"/>
              </a:ext>
            </a:extLst>
          </p:cNvPr>
          <p:cNvSpPr txBox="1"/>
          <p:nvPr/>
        </p:nvSpPr>
        <p:spPr>
          <a:xfrm>
            <a:off x="1104255" y="1238344"/>
            <a:ext cx="1936684" cy="307777"/>
          </a:xfrm>
          <a:prstGeom prst="rect">
            <a:avLst/>
          </a:prstGeom>
          <a:noFill/>
        </p:spPr>
        <p:txBody>
          <a:bodyPr wrap="square" rtlCol="0">
            <a:spAutoFit/>
          </a:bodyPr>
          <a:lstStyle/>
          <a:p>
            <a:r>
              <a:rPr lang="en-CN" sz="1400" dirty="0"/>
              <a:t>Constructing  Static Part</a:t>
            </a:r>
          </a:p>
        </p:txBody>
      </p:sp>
      <p:sp>
        <p:nvSpPr>
          <p:cNvPr id="32" name="TextBox 31">
            <a:extLst>
              <a:ext uri="{FF2B5EF4-FFF2-40B4-BE49-F238E27FC236}">
                <a16:creationId xmlns:a16="http://schemas.microsoft.com/office/drawing/2014/main" id="{8E54F8FC-F040-8342-BEE4-630A857B71F5}"/>
              </a:ext>
            </a:extLst>
          </p:cNvPr>
          <p:cNvSpPr txBox="1"/>
          <p:nvPr/>
        </p:nvSpPr>
        <p:spPr>
          <a:xfrm>
            <a:off x="985365" y="1663042"/>
            <a:ext cx="2174466" cy="276999"/>
          </a:xfrm>
          <a:prstGeom prst="rect">
            <a:avLst/>
          </a:prstGeom>
          <a:noFill/>
          <a:ln w="28575">
            <a:solidFill>
              <a:schemeClr val="tx1"/>
            </a:solidFill>
          </a:ln>
        </p:spPr>
        <p:txBody>
          <a:bodyPr wrap="square" rtlCol="0">
            <a:spAutoFit/>
          </a:bodyPr>
          <a:lstStyle/>
          <a:p>
            <a:pPr algn="ctr"/>
            <a:r>
              <a:rPr lang="en-CN" sz="1200" dirty="0"/>
              <a:t>Manual Categories Definition</a:t>
            </a:r>
          </a:p>
        </p:txBody>
      </p:sp>
      <p:sp>
        <p:nvSpPr>
          <p:cNvPr id="42" name="TextBox 41">
            <a:extLst>
              <a:ext uri="{FF2B5EF4-FFF2-40B4-BE49-F238E27FC236}">
                <a16:creationId xmlns:a16="http://schemas.microsoft.com/office/drawing/2014/main" id="{47ABF5DD-CB5A-6B45-9456-4028BF32D8B6}"/>
              </a:ext>
            </a:extLst>
          </p:cNvPr>
          <p:cNvSpPr txBox="1"/>
          <p:nvPr/>
        </p:nvSpPr>
        <p:spPr>
          <a:xfrm>
            <a:off x="985365" y="2143451"/>
            <a:ext cx="2174467" cy="276999"/>
          </a:xfrm>
          <a:prstGeom prst="rect">
            <a:avLst/>
          </a:prstGeom>
          <a:noFill/>
          <a:ln w="28575">
            <a:solidFill>
              <a:schemeClr val="tx1"/>
            </a:solidFill>
          </a:ln>
        </p:spPr>
        <p:txBody>
          <a:bodyPr wrap="square" rtlCol="0">
            <a:spAutoFit/>
          </a:bodyPr>
          <a:lstStyle/>
          <a:p>
            <a:pPr algn="ctr"/>
            <a:r>
              <a:rPr lang="en-CN" sz="1200" dirty="0"/>
              <a:t>Manual Action Definition</a:t>
            </a:r>
          </a:p>
        </p:txBody>
      </p:sp>
      <p:sp>
        <p:nvSpPr>
          <p:cNvPr id="43" name="TextBox 42">
            <a:extLst>
              <a:ext uri="{FF2B5EF4-FFF2-40B4-BE49-F238E27FC236}">
                <a16:creationId xmlns:a16="http://schemas.microsoft.com/office/drawing/2014/main" id="{E2D71643-69D4-624F-AD04-2B65F9C6998A}"/>
              </a:ext>
            </a:extLst>
          </p:cNvPr>
          <p:cNvSpPr txBox="1"/>
          <p:nvPr/>
        </p:nvSpPr>
        <p:spPr>
          <a:xfrm>
            <a:off x="985365" y="2623860"/>
            <a:ext cx="2174468" cy="276999"/>
          </a:xfrm>
          <a:prstGeom prst="rect">
            <a:avLst/>
          </a:prstGeom>
          <a:noFill/>
          <a:ln w="28575">
            <a:solidFill>
              <a:schemeClr val="tx1"/>
            </a:solidFill>
          </a:ln>
        </p:spPr>
        <p:txBody>
          <a:bodyPr wrap="square" rtlCol="0">
            <a:spAutoFit/>
          </a:bodyPr>
          <a:lstStyle/>
          <a:p>
            <a:pPr algn="ctr"/>
            <a:r>
              <a:rPr lang="en-US" sz="1200" dirty="0"/>
              <a:t>Automatic Concept Extraction</a:t>
            </a:r>
          </a:p>
        </p:txBody>
      </p:sp>
      <p:sp>
        <p:nvSpPr>
          <p:cNvPr id="7" name="Rectangle 6">
            <a:extLst>
              <a:ext uri="{FF2B5EF4-FFF2-40B4-BE49-F238E27FC236}">
                <a16:creationId xmlns:a16="http://schemas.microsoft.com/office/drawing/2014/main" id="{B55AB9DD-816E-2F48-A21F-1960DD69AF42}"/>
              </a:ext>
            </a:extLst>
          </p:cNvPr>
          <p:cNvSpPr/>
          <p:nvPr/>
        </p:nvSpPr>
        <p:spPr>
          <a:xfrm>
            <a:off x="800851" y="1591477"/>
            <a:ext cx="2543492" cy="420130"/>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 name="TextBox 7">
            <a:extLst>
              <a:ext uri="{FF2B5EF4-FFF2-40B4-BE49-F238E27FC236}">
                <a16:creationId xmlns:a16="http://schemas.microsoft.com/office/drawing/2014/main" id="{604BEAF7-6A12-B84C-BECF-D5745BF892F4}"/>
              </a:ext>
            </a:extLst>
          </p:cNvPr>
          <p:cNvSpPr txBox="1"/>
          <p:nvPr/>
        </p:nvSpPr>
        <p:spPr>
          <a:xfrm>
            <a:off x="323850" y="3299104"/>
            <a:ext cx="8011232" cy="307777"/>
          </a:xfrm>
          <a:prstGeom prst="rect">
            <a:avLst/>
          </a:prstGeom>
          <a:noFill/>
        </p:spPr>
        <p:txBody>
          <a:bodyPr wrap="none" rtlCol="0">
            <a:spAutoFit/>
          </a:bodyPr>
          <a:lstStyle/>
          <a:p>
            <a:r>
              <a:rPr lang="en-CN" sz="1400" dirty="0"/>
              <a:t>Commonly used GUI elements: </a:t>
            </a:r>
            <a:r>
              <a:rPr lang="en-CN" sz="1400" b="1" i="1" dirty="0"/>
              <a:t>radio button, drop down menu, checkbox, button, text field, text, panel, key</a:t>
            </a:r>
          </a:p>
        </p:txBody>
      </p:sp>
      <p:sp>
        <p:nvSpPr>
          <p:cNvPr id="18" name="Footer Placeholder 3">
            <a:extLst>
              <a:ext uri="{FF2B5EF4-FFF2-40B4-BE49-F238E27FC236}">
                <a16:creationId xmlns:a16="http://schemas.microsoft.com/office/drawing/2014/main" id="{4B6D0144-9752-9143-ABFA-40CC2FB4A846}"/>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171051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42" grpId="0" animBg="1"/>
      <p:bldP spid="43" grpId="0" animBg="1"/>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7871A58-8992-2745-B4FB-B4186E5A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20" y="1548980"/>
            <a:ext cx="3126395" cy="1611214"/>
          </a:xfrm>
          <a:prstGeom prst="rect">
            <a:avLst/>
          </a:prstGeom>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22</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2" name="TextBox 1">
            <a:extLst>
              <a:ext uri="{FF2B5EF4-FFF2-40B4-BE49-F238E27FC236}">
                <a16:creationId xmlns:a16="http://schemas.microsoft.com/office/drawing/2014/main" id="{9B2CF974-8C15-4B46-BC4A-D96B2BF89ED3}"/>
              </a:ext>
            </a:extLst>
          </p:cNvPr>
          <p:cNvSpPr txBox="1"/>
          <p:nvPr/>
        </p:nvSpPr>
        <p:spPr>
          <a:xfrm>
            <a:off x="3992880" y="470691"/>
            <a:ext cx="2460032" cy="369332"/>
          </a:xfrm>
          <a:prstGeom prst="rect">
            <a:avLst/>
          </a:prstGeom>
          <a:noFill/>
        </p:spPr>
        <p:txBody>
          <a:bodyPr wrap="none" rtlCol="0">
            <a:spAutoFit/>
          </a:bodyPr>
          <a:lstStyle/>
          <a:p>
            <a:r>
              <a:rPr lang="en-CN" b="1" dirty="0"/>
              <a:t>System KG Construction</a:t>
            </a:r>
          </a:p>
        </p:txBody>
      </p:sp>
      <p:cxnSp>
        <p:nvCxnSpPr>
          <p:cNvPr id="21" name="Straight Arrow Connector 20">
            <a:extLst>
              <a:ext uri="{FF2B5EF4-FFF2-40B4-BE49-F238E27FC236}">
                <a16:creationId xmlns:a16="http://schemas.microsoft.com/office/drawing/2014/main" id="{7F40851E-B0DF-BC4B-ABA6-90BA7B7CB603}"/>
              </a:ext>
            </a:extLst>
          </p:cNvPr>
          <p:cNvCxnSpPr>
            <a:cxnSpLocks/>
            <a:stCxn id="2" idx="2"/>
            <a:endCxn id="30" idx="0"/>
          </p:cNvCxnSpPr>
          <p:nvPr/>
        </p:nvCxnSpPr>
        <p:spPr>
          <a:xfrm>
            <a:off x="5222896" y="840023"/>
            <a:ext cx="0" cy="3983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9D85D2-CB4F-E348-B25E-31BE6D3F2B1F}"/>
              </a:ext>
            </a:extLst>
          </p:cNvPr>
          <p:cNvSpPr txBox="1"/>
          <p:nvPr/>
        </p:nvSpPr>
        <p:spPr>
          <a:xfrm>
            <a:off x="4286037" y="1238344"/>
            <a:ext cx="1873718" cy="307777"/>
          </a:xfrm>
          <a:prstGeom prst="rect">
            <a:avLst/>
          </a:prstGeom>
          <a:noFill/>
        </p:spPr>
        <p:txBody>
          <a:bodyPr wrap="none" rtlCol="0">
            <a:spAutoFit/>
          </a:bodyPr>
          <a:lstStyle/>
          <a:p>
            <a:r>
              <a:rPr lang="en-CN" sz="1400" dirty="0"/>
              <a:t>KG Meta-Model Design</a:t>
            </a:r>
          </a:p>
        </p:txBody>
      </p:sp>
      <p:cxnSp>
        <p:nvCxnSpPr>
          <p:cNvPr id="27" name="Elbow Connector 26">
            <a:extLst>
              <a:ext uri="{FF2B5EF4-FFF2-40B4-BE49-F238E27FC236}">
                <a16:creationId xmlns:a16="http://schemas.microsoft.com/office/drawing/2014/main" id="{B6ED32A1-DDA4-4640-BDB0-17D2E351AA4B}"/>
              </a:ext>
            </a:extLst>
          </p:cNvPr>
          <p:cNvCxnSpPr>
            <a:cxnSpLocks/>
            <a:stCxn id="2" idx="2"/>
            <a:endCxn id="31" idx="0"/>
          </p:cNvCxnSpPr>
          <p:nvPr/>
        </p:nvCxnSpPr>
        <p:spPr>
          <a:xfrm rot="5400000">
            <a:off x="3448587" y="-535966"/>
            <a:ext cx="398321" cy="3150299"/>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F48F87-5D1B-6749-9255-55DBCC6EB40C}"/>
              </a:ext>
            </a:extLst>
          </p:cNvPr>
          <p:cNvSpPr txBox="1"/>
          <p:nvPr/>
        </p:nvSpPr>
        <p:spPr>
          <a:xfrm>
            <a:off x="1104255" y="1238344"/>
            <a:ext cx="1936684" cy="307777"/>
          </a:xfrm>
          <a:prstGeom prst="rect">
            <a:avLst/>
          </a:prstGeom>
          <a:noFill/>
        </p:spPr>
        <p:txBody>
          <a:bodyPr wrap="square" rtlCol="0">
            <a:spAutoFit/>
          </a:bodyPr>
          <a:lstStyle/>
          <a:p>
            <a:r>
              <a:rPr lang="en-CN" sz="1400" dirty="0"/>
              <a:t>Constructing  Static Part</a:t>
            </a:r>
          </a:p>
        </p:txBody>
      </p:sp>
      <p:sp>
        <p:nvSpPr>
          <p:cNvPr id="32" name="TextBox 31">
            <a:extLst>
              <a:ext uri="{FF2B5EF4-FFF2-40B4-BE49-F238E27FC236}">
                <a16:creationId xmlns:a16="http://schemas.microsoft.com/office/drawing/2014/main" id="{8E54F8FC-F040-8342-BEE4-630A857B71F5}"/>
              </a:ext>
            </a:extLst>
          </p:cNvPr>
          <p:cNvSpPr txBox="1"/>
          <p:nvPr/>
        </p:nvSpPr>
        <p:spPr>
          <a:xfrm>
            <a:off x="985365" y="1663042"/>
            <a:ext cx="2174466" cy="276999"/>
          </a:xfrm>
          <a:prstGeom prst="rect">
            <a:avLst/>
          </a:prstGeom>
          <a:noFill/>
          <a:ln w="28575">
            <a:solidFill>
              <a:schemeClr val="tx1"/>
            </a:solidFill>
          </a:ln>
        </p:spPr>
        <p:txBody>
          <a:bodyPr wrap="square" rtlCol="0">
            <a:spAutoFit/>
          </a:bodyPr>
          <a:lstStyle/>
          <a:p>
            <a:pPr algn="ctr"/>
            <a:r>
              <a:rPr lang="en-CN" sz="1200" dirty="0"/>
              <a:t>Manual Categories Definition</a:t>
            </a:r>
          </a:p>
        </p:txBody>
      </p:sp>
      <p:sp>
        <p:nvSpPr>
          <p:cNvPr id="42" name="TextBox 41">
            <a:extLst>
              <a:ext uri="{FF2B5EF4-FFF2-40B4-BE49-F238E27FC236}">
                <a16:creationId xmlns:a16="http://schemas.microsoft.com/office/drawing/2014/main" id="{47ABF5DD-CB5A-6B45-9456-4028BF32D8B6}"/>
              </a:ext>
            </a:extLst>
          </p:cNvPr>
          <p:cNvSpPr txBox="1"/>
          <p:nvPr/>
        </p:nvSpPr>
        <p:spPr>
          <a:xfrm>
            <a:off x="985365" y="2143451"/>
            <a:ext cx="2174467" cy="276999"/>
          </a:xfrm>
          <a:prstGeom prst="rect">
            <a:avLst/>
          </a:prstGeom>
          <a:noFill/>
          <a:ln w="28575">
            <a:solidFill>
              <a:schemeClr val="tx1"/>
            </a:solidFill>
          </a:ln>
        </p:spPr>
        <p:txBody>
          <a:bodyPr wrap="square" rtlCol="0">
            <a:spAutoFit/>
          </a:bodyPr>
          <a:lstStyle/>
          <a:p>
            <a:pPr algn="ctr"/>
            <a:r>
              <a:rPr lang="en-CN" sz="1200" dirty="0"/>
              <a:t>Manual Action Definition</a:t>
            </a:r>
          </a:p>
        </p:txBody>
      </p:sp>
      <p:sp>
        <p:nvSpPr>
          <p:cNvPr id="43" name="TextBox 42">
            <a:extLst>
              <a:ext uri="{FF2B5EF4-FFF2-40B4-BE49-F238E27FC236}">
                <a16:creationId xmlns:a16="http://schemas.microsoft.com/office/drawing/2014/main" id="{E2D71643-69D4-624F-AD04-2B65F9C6998A}"/>
              </a:ext>
            </a:extLst>
          </p:cNvPr>
          <p:cNvSpPr txBox="1"/>
          <p:nvPr/>
        </p:nvSpPr>
        <p:spPr>
          <a:xfrm>
            <a:off x="985365" y="2623860"/>
            <a:ext cx="2174468" cy="276999"/>
          </a:xfrm>
          <a:prstGeom prst="rect">
            <a:avLst/>
          </a:prstGeom>
          <a:noFill/>
          <a:ln w="28575">
            <a:solidFill>
              <a:schemeClr val="tx1"/>
            </a:solidFill>
          </a:ln>
        </p:spPr>
        <p:txBody>
          <a:bodyPr wrap="square" rtlCol="0">
            <a:spAutoFit/>
          </a:bodyPr>
          <a:lstStyle/>
          <a:p>
            <a:pPr algn="ctr"/>
            <a:r>
              <a:rPr lang="en-US" sz="1200" dirty="0"/>
              <a:t>Automatic Concept Extraction</a:t>
            </a:r>
          </a:p>
        </p:txBody>
      </p:sp>
      <p:sp>
        <p:nvSpPr>
          <p:cNvPr id="7" name="Rectangle 6">
            <a:extLst>
              <a:ext uri="{FF2B5EF4-FFF2-40B4-BE49-F238E27FC236}">
                <a16:creationId xmlns:a16="http://schemas.microsoft.com/office/drawing/2014/main" id="{B55AB9DD-816E-2F48-A21F-1960DD69AF42}"/>
              </a:ext>
            </a:extLst>
          </p:cNvPr>
          <p:cNvSpPr/>
          <p:nvPr/>
        </p:nvSpPr>
        <p:spPr>
          <a:xfrm>
            <a:off x="800851" y="1591477"/>
            <a:ext cx="2543492" cy="420130"/>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 name="TextBox 7">
            <a:extLst>
              <a:ext uri="{FF2B5EF4-FFF2-40B4-BE49-F238E27FC236}">
                <a16:creationId xmlns:a16="http://schemas.microsoft.com/office/drawing/2014/main" id="{604BEAF7-6A12-B84C-BECF-D5745BF892F4}"/>
              </a:ext>
            </a:extLst>
          </p:cNvPr>
          <p:cNvSpPr txBox="1"/>
          <p:nvPr/>
        </p:nvSpPr>
        <p:spPr>
          <a:xfrm>
            <a:off x="323850" y="3299104"/>
            <a:ext cx="8011232" cy="307777"/>
          </a:xfrm>
          <a:prstGeom prst="rect">
            <a:avLst/>
          </a:prstGeom>
          <a:noFill/>
        </p:spPr>
        <p:txBody>
          <a:bodyPr wrap="none" rtlCol="0">
            <a:spAutoFit/>
          </a:bodyPr>
          <a:lstStyle/>
          <a:p>
            <a:r>
              <a:rPr lang="en-CN" sz="1400" dirty="0"/>
              <a:t>Commonly used GUI elements: </a:t>
            </a:r>
            <a:r>
              <a:rPr lang="en-CN" sz="1400" b="1" i="1" dirty="0"/>
              <a:t>radio button, drop down menu, checkbox, button, text field, text, panel, key</a:t>
            </a:r>
          </a:p>
        </p:txBody>
      </p:sp>
      <p:sp>
        <p:nvSpPr>
          <p:cNvPr id="3" name="TextBox 2">
            <a:extLst>
              <a:ext uri="{FF2B5EF4-FFF2-40B4-BE49-F238E27FC236}">
                <a16:creationId xmlns:a16="http://schemas.microsoft.com/office/drawing/2014/main" id="{AA5E5552-C9C0-7C4C-BDB8-FEF4B373FC81}"/>
              </a:ext>
            </a:extLst>
          </p:cNvPr>
          <p:cNvSpPr txBox="1"/>
          <p:nvPr/>
        </p:nvSpPr>
        <p:spPr>
          <a:xfrm>
            <a:off x="323850" y="3625624"/>
            <a:ext cx="5547544" cy="307777"/>
          </a:xfrm>
          <a:prstGeom prst="rect">
            <a:avLst/>
          </a:prstGeom>
          <a:noFill/>
        </p:spPr>
        <p:txBody>
          <a:bodyPr wrap="none" rtlCol="0">
            <a:spAutoFit/>
          </a:bodyPr>
          <a:lstStyle/>
          <a:p>
            <a:r>
              <a:rPr lang="en-US" sz="1400" dirty="0"/>
              <a:t>web-browser specific GUI elements: </a:t>
            </a:r>
            <a:r>
              <a:rPr lang="en-US" sz="1400" b="1" i="1" dirty="0"/>
              <a:t>hyperlink reference, web page, app </a:t>
            </a:r>
          </a:p>
        </p:txBody>
      </p:sp>
      <p:sp>
        <p:nvSpPr>
          <p:cNvPr id="22" name="TextBox 21">
            <a:extLst>
              <a:ext uri="{FF2B5EF4-FFF2-40B4-BE49-F238E27FC236}">
                <a16:creationId xmlns:a16="http://schemas.microsoft.com/office/drawing/2014/main" id="{A0149BF2-88FF-F34B-8C91-8A69F2D59170}"/>
              </a:ext>
            </a:extLst>
          </p:cNvPr>
          <p:cNvSpPr txBox="1"/>
          <p:nvPr/>
        </p:nvSpPr>
        <p:spPr>
          <a:xfrm>
            <a:off x="323850" y="3949561"/>
            <a:ext cx="5501891" cy="307777"/>
          </a:xfrm>
          <a:prstGeom prst="rect">
            <a:avLst/>
          </a:prstGeom>
          <a:noFill/>
        </p:spPr>
        <p:txBody>
          <a:bodyPr wrap="none" rtlCol="0">
            <a:spAutoFit/>
          </a:bodyPr>
          <a:lstStyle/>
          <a:p>
            <a:r>
              <a:rPr lang="en-US" sz="1400" dirty="0"/>
              <a:t>category for the concepts not included in the 11 main categories: </a:t>
            </a:r>
            <a:r>
              <a:rPr lang="en-US" sz="1400" b="1" i="1" dirty="0"/>
              <a:t>Others </a:t>
            </a:r>
          </a:p>
        </p:txBody>
      </p:sp>
      <p:sp>
        <p:nvSpPr>
          <p:cNvPr id="20" name="Footer Placeholder 3">
            <a:extLst>
              <a:ext uri="{FF2B5EF4-FFF2-40B4-BE49-F238E27FC236}">
                <a16:creationId xmlns:a16="http://schemas.microsoft.com/office/drawing/2014/main" id="{4C8780DB-B9F2-0341-848B-30BF82EF1CF1}"/>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58603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7871A58-8992-2745-B4FB-B4186E5A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20" y="1548980"/>
            <a:ext cx="3126395" cy="1611214"/>
          </a:xfrm>
          <a:prstGeom prst="rect">
            <a:avLst/>
          </a:prstGeom>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23</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2" name="TextBox 1">
            <a:extLst>
              <a:ext uri="{FF2B5EF4-FFF2-40B4-BE49-F238E27FC236}">
                <a16:creationId xmlns:a16="http://schemas.microsoft.com/office/drawing/2014/main" id="{9B2CF974-8C15-4B46-BC4A-D96B2BF89ED3}"/>
              </a:ext>
            </a:extLst>
          </p:cNvPr>
          <p:cNvSpPr txBox="1"/>
          <p:nvPr/>
        </p:nvSpPr>
        <p:spPr>
          <a:xfrm>
            <a:off x="3992880" y="470691"/>
            <a:ext cx="2460032" cy="369332"/>
          </a:xfrm>
          <a:prstGeom prst="rect">
            <a:avLst/>
          </a:prstGeom>
          <a:noFill/>
        </p:spPr>
        <p:txBody>
          <a:bodyPr wrap="none" rtlCol="0">
            <a:spAutoFit/>
          </a:bodyPr>
          <a:lstStyle/>
          <a:p>
            <a:r>
              <a:rPr lang="en-CN" b="1" dirty="0"/>
              <a:t>System KG Construction</a:t>
            </a:r>
          </a:p>
        </p:txBody>
      </p:sp>
      <p:cxnSp>
        <p:nvCxnSpPr>
          <p:cNvPr id="21" name="Straight Arrow Connector 20">
            <a:extLst>
              <a:ext uri="{FF2B5EF4-FFF2-40B4-BE49-F238E27FC236}">
                <a16:creationId xmlns:a16="http://schemas.microsoft.com/office/drawing/2014/main" id="{7F40851E-B0DF-BC4B-ABA6-90BA7B7CB603}"/>
              </a:ext>
            </a:extLst>
          </p:cNvPr>
          <p:cNvCxnSpPr>
            <a:cxnSpLocks/>
            <a:stCxn id="2" idx="2"/>
            <a:endCxn id="30" idx="0"/>
          </p:cNvCxnSpPr>
          <p:nvPr/>
        </p:nvCxnSpPr>
        <p:spPr>
          <a:xfrm>
            <a:off x="5222896" y="840023"/>
            <a:ext cx="0" cy="3983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9D85D2-CB4F-E348-B25E-31BE6D3F2B1F}"/>
              </a:ext>
            </a:extLst>
          </p:cNvPr>
          <p:cNvSpPr txBox="1"/>
          <p:nvPr/>
        </p:nvSpPr>
        <p:spPr>
          <a:xfrm>
            <a:off x="4286037" y="1238344"/>
            <a:ext cx="1873718" cy="307777"/>
          </a:xfrm>
          <a:prstGeom prst="rect">
            <a:avLst/>
          </a:prstGeom>
          <a:noFill/>
        </p:spPr>
        <p:txBody>
          <a:bodyPr wrap="none" rtlCol="0">
            <a:spAutoFit/>
          </a:bodyPr>
          <a:lstStyle/>
          <a:p>
            <a:r>
              <a:rPr lang="en-CN" sz="1400" dirty="0"/>
              <a:t>KG Meta-Model Design</a:t>
            </a:r>
          </a:p>
        </p:txBody>
      </p:sp>
      <p:cxnSp>
        <p:nvCxnSpPr>
          <p:cNvPr id="27" name="Elbow Connector 26">
            <a:extLst>
              <a:ext uri="{FF2B5EF4-FFF2-40B4-BE49-F238E27FC236}">
                <a16:creationId xmlns:a16="http://schemas.microsoft.com/office/drawing/2014/main" id="{B6ED32A1-DDA4-4640-BDB0-17D2E351AA4B}"/>
              </a:ext>
            </a:extLst>
          </p:cNvPr>
          <p:cNvCxnSpPr>
            <a:cxnSpLocks/>
            <a:stCxn id="2" idx="2"/>
            <a:endCxn id="31" idx="0"/>
          </p:cNvCxnSpPr>
          <p:nvPr/>
        </p:nvCxnSpPr>
        <p:spPr>
          <a:xfrm rot="5400000">
            <a:off x="3448587" y="-535966"/>
            <a:ext cx="398321" cy="3150299"/>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F48F87-5D1B-6749-9255-55DBCC6EB40C}"/>
              </a:ext>
            </a:extLst>
          </p:cNvPr>
          <p:cNvSpPr txBox="1"/>
          <p:nvPr/>
        </p:nvSpPr>
        <p:spPr>
          <a:xfrm>
            <a:off x="1104255" y="1238344"/>
            <a:ext cx="1936684" cy="307777"/>
          </a:xfrm>
          <a:prstGeom prst="rect">
            <a:avLst/>
          </a:prstGeom>
          <a:noFill/>
        </p:spPr>
        <p:txBody>
          <a:bodyPr wrap="square" rtlCol="0">
            <a:spAutoFit/>
          </a:bodyPr>
          <a:lstStyle/>
          <a:p>
            <a:r>
              <a:rPr lang="en-CN" sz="1400" dirty="0"/>
              <a:t>Constructing  Static Part</a:t>
            </a:r>
          </a:p>
        </p:txBody>
      </p:sp>
      <p:sp>
        <p:nvSpPr>
          <p:cNvPr id="32" name="TextBox 31">
            <a:extLst>
              <a:ext uri="{FF2B5EF4-FFF2-40B4-BE49-F238E27FC236}">
                <a16:creationId xmlns:a16="http://schemas.microsoft.com/office/drawing/2014/main" id="{8E54F8FC-F040-8342-BEE4-630A857B71F5}"/>
              </a:ext>
            </a:extLst>
          </p:cNvPr>
          <p:cNvSpPr txBox="1"/>
          <p:nvPr/>
        </p:nvSpPr>
        <p:spPr>
          <a:xfrm>
            <a:off x="985365" y="1663042"/>
            <a:ext cx="2174466" cy="276999"/>
          </a:xfrm>
          <a:prstGeom prst="rect">
            <a:avLst/>
          </a:prstGeom>
          <a:noFill/>
          <a:ln w="28575">
            <a:solidFill>
              <a:schemeClr val="tx1"/>
            </a:solidFill>
          </a:ln>
        </p:spPr>
        <p:txBody>
          <a:bodyPr wrap="square" rtlCol="0">
            <a:spAutoFit/>
          </a:bodyPr>
          <a:lstStyle/>
          <a:p>
            <a:pPr algn="ctr"/>
            <a:r>
              <a:rPr lang="en-CN" sz="1200" dirty="0"/>
              <a:t>Manual Categories Definition</a:t>
            </a:r>
          </a:p>
        </p:txBody>
      </p:sp>
      <p:sp>
        <p:nvSpPr>
          <p:cNvPr id="42" name="TextBox 41">
            <a:extLst>
              <a:ext uri="{FF2B5EF4-FFF2-40B4-BE49-F238E27FC236}">
                <a16:creationId xmlns:a16="http://schemas.microsoft.com/office/drawing/2014/main" id="{47ABF5DD-CB5A-6B45-9456-4028BF32D8B6}"/>
              </a:ext>
            </a:extLst>
          </p:cNvPr>
          <p:cNvSpPr txBox="1"/>
          <p:nvPr/>
        </p:nvSpPr>
        <p:spPr>
          <a:xfrm>
            <a:off x="985365" y="2143451"/>
            <a:ext cx="2174467" cy="276999"/>
          </a:xfrm>
          <a:prstGeom prst="rect">
            <a:avLst/>
          </a:prstGeom>
          <a:noFill/>
          <a:ln w="28575">
            <a:solidFill>
              <a:schemeClr val="tx1"/>
            </a:solidFill>
          </a:ln>
        </p:spPr>
        <p:txBody>
          <a:bodyPr wrap="square" rtlCol="0">
            <a:spAutoFit/>
          </a:bodyPr>
          <a:lstStyle/>
          <a:p>
            <a:pPr algn="ctr"/>
            <a:r>
              <a:rPr lang="en-CN" sz="1200" dirty="0"/>
              <a:t>Manual Action Definition</a:t>
            </a:r>
          </a:p>
        </p:txBody>
      </p:sp>
      <p:sp>
        <p:nvSpPr>
          <p:cNvPr id="43" name="TextBox 42">
            <a:extLst>
              <a:ext uri="{FF2B5EF4-FFF2-40B4-BE49-F238E27FC236}">
                <a16:creationId xmlns:a16="http://schemas.microsoft.com/office/drawing/2014/main" id="{E2D71643-69D4-624F-AD04-2B65F9C6998A}"/>
              </a:ext>
            </a:extLst>
          </p:cNvPr>
          <p:cNvSpPr txBox="1"/>
          <p:nvPr/>
        </p:nvSpPr>
        <p:spPr>
          <a:xfrm>
            <a:off x="985365" y="2623860"/>
            <a:ext cx="2174468" cy="276999"/>
          </a:xfrm>
          <a:prstGeom prst="rect">
            <a:avLst/>
          </a:prstGeom>
          <a:noFill/>
          <a:ln w="28575">
            <a:solidFill>
              <a:schemeClr val="tx1"/>
            </a:solidFill>
          </a:ln>
        </p:spPr>
        <p:txBody>
          <a:bodyPr wrap="square" rtlCol="0">
            <a:spAutoFit/>
          </a:bodyPr>
          <a:lstStyle/>
          <a:p>
            <a:pPr algn="ctr"/>
            <a:r>
              <a:rPr lang="en-US" sz="1200" dirty="0"/>
              <a:t>Automatic Concept Extraction</a:t>
            </a:r>
          </a:p>
        </p:txBody>
      </p:sp>
      <p:sp>
        <p:nvSpPr>
          <p:cNvPr id="7" name="Rectangle 6">
            <a:extLst>
              <a:ext uri="{FF2B5EF4-FFF2-40B4-BE49-F238E27FC236}">
                <a16:creationId xmlns:a16="http://schemas.microsoft.com/office/drawing/2014/main" id="{B55AB9DD-816E-2F48-A21F-1960DD69AF42}"/>
              </a:ext>
            </a:extLst>
          </p:cNvPr>
          <p:cNvSpPr/>
          <p:nvPr/>
        </p:nvSpPr>
        <p:spPr>
          <a:xfrm>
            <a:off x="800851" y="1591477"/>
            <a:ext cx="2543492" cy="420130"/>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2" name="TextBox 11">
            <a:extLst>
              <a:ext uri="{FF2B5EF4-FFF2-40B4-BE49-F238E27FC236}">
                <a16:creationId xmlns:a16="http://schemas.microsoft.com/office/drawing/2014/main" id="{A0A10119-2F1E-384C-B590-B2D4CD839A18}"/>
              </a:ext>
            </a:extLst>
          </p:cNvPr>
          <p:cNvSpPr txBox="1"/>
          <p:nvPr/>
        </p:nvSpPr>
        <p:spPr>
          <a:xfrm>
            <a:off x="800851" y="3638318"/>
            <a:ext cx="8072339" cy="461665"/>
          </a:xfrm>
          <a:prstGeom prst="rect">
            <a:avLst/>
          </a:prstGeom>
          <a:noFill/>
        </p:spPr>
        <p:txBody>
          <a:bodyPr wrap="square" rtlCol="0">
            <a:spAutoFit/>
          </a:bodyPr>
          <a:lstStyle/>
          <a:p>
            <a:r>
              <a:rPr lang="en-US" sz="1200" dirty="0"/>
              <a:t>summarize </a:t>
            </a:r>
            <a:r>
              <a:rPr lang="en-US" sz="1200" b="1" dirty="0"/>
              <a:t>29</a:t>
            </a:r>
            <a:r>
              <a:rPr lang="en-US" sz="1200" dirty="0"/>
              <a:t> types of </a:t>
            </a:r>
            <a:r>
              <a:rPr lang="en-US" sz="1200" b="1" dirty="0"/>
              <a:t>common user actions</a:t>
            </a:r>
            <a:r>
              <a:rPr lang="en-US" sz="1200" dirty="0"/>
              <a:t> and their </a:t>
            </a:r>
            <a:r>
              <a:rPr lang="en-US" sz="1200" b="1" dirty="0"/>
              <a:t>expression variants</a:t>
            </a:r>
            <a:r>
              <a:rPr lang="en-US" sz="1200" dirty="0"/>
              <a:t>:</a:t>
            </a:r>
          </a:p>
          <a:p>
            <a:r>
              <a:rPr lang="en-US" sz="1200" dirty="0"/>
              <a:t>		e.g., </a:t>
            </a:r>
            <a:r>
              <a:rPr lang="en-US" sz="1200" i="1" dirty="0"/>
              <a:t>click (click on), go to (navigate to, access, visit), open (start, launch), type (enter, fill) </a:t>
            </a:r>
          </a:p>
        </p:txBody>
      </p:sp>
      <p:sp>
        <p:nvSpPr>
          <p:cNvPr id="18" name="Footer Placeholder 3">
            <a:extLst>
              <a:ext uri="{FF2B5EF4-FFF2-40B4-BE49-F238E27FC236}">
                <a16:creationId xmlns:a16="http://schemas.microsoft.com/office/drawing/2014/main" id="{1831D248-F1F4-AD43-A957-F6AB87B2B68D}"/>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413288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 0 L 0 0.09352 " pathEditMode="relative" ptsTypes="AA">
                                      <p:cBhvr>
                                        <p:cTn id="6" dur="1000" fill="hold"/>
                                        <p:tgtEl>
                                          <p:spTgt spid="7"/>
                                        </p:tgtEl>
                                        <p:attrNameLst>
                                          <p:attrName>ppt_x</p:attrName>
                                          <p:attrName>ppt_y</p:attrName>
                                        </p:attrNameLst>
                                      </p:cBhvr>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7871A58-8992-2745-B4FB-B4186E5A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20" y="1548980"/>
            <a:ext cx="3126395" cy="1611214"/>
          </a:xfrm>
          <a:prstGeom prst="rect">
            <a:avLst/>
          </a:prstGeom>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24</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2" name="TextBox 1">
            <a:extLst>
              <a:ext uri="{FF2B5EF4-FFF2-40B4-BE49-F238E27FC236}">
                <a16:creationId xmlns:a16="http://schemas.microsoft.com/office/drawing/2014/main" id="{9B2CF974-8C15-4B46-BC4A-D96B2BF89ED3}"/>
              </a:ext>
            </a:extLst>
          </p:cNvPr>
          <p:cNvSpPr txBox="1"/>
          <p:nvPr/>
        </p:nvSpPr>
        <p:spPr>
          <a:xfrm>
            <a:off x="3992880" y="470691"/>
            <a:ext cx="2460032" cy="369332"/>
          </a:xfrm>
          <a:prstGeom prst="rect">
            <a:avLst/>
          </a:prstGeom>
          <a:noFill/>
        </p:spPr>
        <p:txBody>
          <a:bodyPr wrap="none" rtlCol="0">
            <a:spAutoFit/>
          </a:bodyPr>
          <a:lstStyle/>
          <a:p>
            <a:r>
              <a:rPr lang="en-CN" b="1" dirty="0"/>
              <a:t>System KG Construction</a:t>
            </a:r>
          </a:p>
        </p:txBody>
      </p:sp>
      <p:cxnSp>
        <p:nvCxnSpPr>
          <p:cNvPr id="21" name="Straight Arrow Connector 20">
            <a:extLst>
              <a:ext uri="{FF2B5EF4-FFF2-40B4-BE49-F238E27FC236}">
                <a16:creationId xmlns:a16="http://schemas.microsoft.com/office/drawing/2014/main" id="{7F40851E-B0DF-BC4B-ABA6-90BA7B7CB603}"/>
              </a:ext>
            </a:extLst>
          </p:cNvPr>
          <p:cNvCxnSpPr>
            <a:cxnSpLocks/>
            <a:stCxn id="2" idx="2"/>
            <a:endCxn id="30" idx="0"/>
          </p:cNvCxnSpPr>
          <p:nvPr/>
        </p:nvCxnSpPr>
        <p:spPr>
          <a:xfrm>
            <a:off x="5222896" y="840023"/>
            <a:ext cx="0" cy="3983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9D85D2-CB4F-E348-B25E-31BE6D3F2B1F}"/>
              </a:ext>
            </a:extLst>
          </p:cNvPr>
          <p:cNvSpPr txBox="1"/>
          <p:nvPr/>
        </p:nvSpPr>
        <p:spPr>
          <a:xfrm>
            <a:off x="4286037" y="1238344"/>
            <a:ext cx="1873718" cy="307777"/>
          </a:xfrm>
          <a:prstGeom prst="rect">
            <a:avLst/>
          </a:prstGeom>
          <a:noFill/>
        </p:spPr>
        <p:txBody>
          <a:bodyPr wrap="none" rtlCol="0">
            <a:spAutoFit/>
          </a:bodyPr>
          <a:lstStyle/>
          <a:p>
            <a:r>
              <a:rPr lang="en-CN" sz="1400" dirty="0"/>
              <a:t>KG Meta-Model Design</a:t>
            </a:r>
          </a:p>
        </p:txBody>
      </p:sp>
      <p:cxnSp>
        <p:nvCxnSpPr>
          <p:cNvPr id="27" name="Elbow Connector 26">
            <a:extLst>
              <a:ext uri="{FF2B5EF4-FFF2-40B4-BE49-F238E27FC236}">
                <a16:creationId xmlns:a16="http://schemas.microsoft.com/office/drawing/2014/main" id="{B6ED32A1-DDA4-4640-BDB0-17D2E351AA4B}"/>
              </a:ext>
            </a:extLst>
          </p:cNvPr>
          <p:cNvCxnSpPr>
            <a:cxnSpLocks/>
            <a:stCxn id="2" idx="2"/>
            <a:endCxn id="31" idx="0"/>
          </p:cNvCxnSpPr>
          <p:nvPr/>
        </p:nvCxnSpPr>
        <p:spPr>
          <a:xfrm rot="5400000">
            <a:off x="3448587" y="-535966"/>
            <a:ext cx="398321" cy="3150299"/>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F48F87-5D1B-6749-9255-55DBCC6EB40C}"/>
              </a:ext>
            </a:extLst>
          </p:cNvPr>
          <p:cNvSpPr txBox="1"/>
          <p:nvPr/>
        </p:nvSpPr>
        <p:spPr>
          <a:xfrm>
            <a:off x="1104255" y="1238344"/>
            <a:ext cx="1936684" cy="307777"/>
          </a:xfrm>
          <a:prstGeom prst="rect">
            <a:avLst/>
          </a:prstGeom>
          <a:noFill/>
        </p:spPr>
        <p:txBody>
          <a:bodyPr wrap="square" rtlCol="0">
            <a:spAutoFit/>
          </a:bodyPr>
          <a:lstStyle/>
          <a:p>
            <a:r>
              <a:rPr lang="en-CN" sz="1400" dirty="0"/>
              <a:t>Constructing  Static Part</a:t>
            </a:r>
          </a:p>
        </p:txBody>
      </p:sp>
      <p:sp>
        <p:nvSpPr>
          <p:cNvPr id="32" name="TextBox 31">
            <a:extLst>
              <a:ext uri="{FF2B5EF4-FFF2-40B4-BE49-F238E27FC236}">
                <a16:creationId xmlns:a16="http://schemas.microsoft.com/office/drawing/2014/main" id="{8E54F8FC-F040-8342-BEE4-630A857B71F5}"/>
              </a:ext>
            </a:extLst>
          </p:cNvPr>
          <p:cNvSpPr txBox="1"/>
          <p:nvPr/>
        </p:nvSpPr>
        <p:spPr>
          <a:xfrm>
            <a:off x="985365" y="1663042"/>
            <a:ext cx="2174466" cy="276999"/>
          </a:xfrm>
          <a:prstGeom prst="rect">
            <a:avLst/>
          </a:prstGeom>
          <a:noFill/>
          <a:ln w="28575">
            <a:solidFill>
              <a:schemeClr val="tx1"/>
            </a:solidFill>
          </a:ln>
        </p:spPr>
        <p:txBody>
          <a:bodyPr wrap="square" rtlCol="0">
            <a:spAutoFit/>
          </a:bodyPr>
          <a:lstStyle/>
          <a:p>
            <a:pPr algn="ctr"/>
            <a:r>
              <a:rPr lang="en-CN" sz="1200" dirty="0"/>
              <a:t>Manual Categories Definition</a:t>
            </a:r>
          </a:p>
        </p:txBody>
      </p:sp>
      <p:sp>
        <p:nvSpPr>
          <p:cNvPr id="42" name="TextBox 41">
            <a:extLst>
              <a:ext uri="{FF2B5EF4-FFF2-40B4-BE49-F238E27FC236}">
                <a16:creationId xmlns:a16="http://schemas.microsoft.com/office/drawing/2014/main" id="{47ABF5DD-CB5A-6B45-9456-4028BF32D8B6}"/>
              </a:ext>
            </a:extLst>
          </p:cNvPr>
          <p:cNvSpPr txBox="1"/>
          <p:nvPr/>
        </p:nvSpPr>
        <p:spPr>
          <a:xfrm>
            <a:off x="985365" y="2143451"/>
            <a:ext cx="2174467" cy="276999"/>
          </a:xfrm>
          <a:prstGeom prst="rect">
            <a:avLst/>
          </a:prstGeom>
          <a:noFill/>
          <a:ln w="28575">
            <a:solidFill>
              <a:schemeClr val="tx1"/>
            </a:solidFill>
          </a:ln>
        </p:spPr>
        <p:txBody>
          <a:bodyPr wrap="square" rtlCol="0">
            <a:spAutoFit/>
          </a:bodyPr>
          <a:lstStyle/>
          <a:p>
            <a:pPr algn="ctr"/>
            <a:r>
              <a:rPr lang="en-CN" sz="1200" dirty="0"/>
              <a:t>Manual Action Definition</a:t>
            </a:r>
          </a:p>
        </p:txBody>
      </p:sp>
      <p:sp>
        <p:nvSpPr>
          <p:cNvPr id="43" name="TextBox 42">
            <a:extLst>
              <a:ext uri="{FF2B5EF4-FFF2-40B4-BE49-F238E27FC236}">
                <a16:creationId xmlns:a16="http://schemas.microsoft.com/office/drawing/2014/main" id="{E2D71643-69D4-624F-AD04-2B65F9C6998A}"/>
              </a:ext>
            </a:extLst>
          </p:cNvPr>
          <p:cNvSpPr txBox="1"/>
          <p:nvPr/>
        </p:nvSpPr>
        <p:spPr>
          <a:xfrm>
            <a:off x="985365" y="2623860"/>
            <a:ext cx="2174468" cy="276999"/>
          </a:xfrm>
          <a:prstGeom prst="rect">
            <a:avLst/>
          </a:prstGeom>
          <a:noFill/>
          <a:ln w="28575">
            <a:solidFill>
              <a:schemeClr val="tx1"/>
            </a:solidFill>
          </a:ln>
        </p:spPr>
        <p:txBody>
          <a:bodyPr wrap="square" rtlCol="0">
            <a:spAutoFit/>
          </a:bodyPr>
          <a:lstStyle/>
          <a:p>
            <a:pPr algn="ctr"/>
            <a:r>
              <a:rPr lang="en-US" sz="1200" dirty="0"/>
              <a:t>Automatic Concept Extraction</a:t>
            </a:r>
          </a:p>
        </p:txBody>
      </p:sp>
      <p:pic>
        <p:nvPicPr>
          <p:cNvPr id="17" name="Picture 4" descr="files icon, and icon, folders icon, file icon, config icon, configuration  icon, options icon, cog icon">
            <a:extLst>
              <a:ext uri="{FF2B5EF4-FFF2-40B4-BE49-F238E27FC236}">
                <a16:creationId xmlns:a16="http://schemas.microsoft.com/office/drawing/2014/main" id="{74D46662-EAB5-0A49-BE5D-8B2A922A2C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32" t="7741" r="686" b="7670"/>
          <a:stretch/>
        </p:blipFill>
        <p:spPr bwMode="auto">
          <a:xfrm>
            <a:off x="498440" y="3069359"/>
            <a:ext cx="470209" cy="44152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A7F2C1B-74E1-1C45-B42D-FDCC9B4D0726}"/>
              </a:ext>
            </a:extLst>
          </p:cNvPr>
          <p:cNvSpPr txBox="1"/>
          <p:nvPr/>
        </p:nvSpPr>
        <p:spPr>
          <a:xfrm>
            <a:off x="83862" y="3487214"/>
            <a:ext cx="1357231" cy="276999"/>
          </a:xfrm>
          <a:prstGeom prst="rect">
            <a:avLst/>
          </a:prstGeom>
          <a:noFill/>
        </p:spPr>
        <p:txBody>
          <a:bodyPr wrap="none" rtlCol="0">
            <a:spAutoFit/>
          </a:bodyPr>
          <a:lstStyle/>
          <a:p>
            <a:r>
              <a:rPr lang="en-CN" sz="1200" b="1" dirty="0"/>
              <a:t>Configuration files</a:t>
            </a:r>
          </a:p>
        </p:txBody>
      </p:sp>
      <p:pic>
        <p:nvPicPr>
          <p:cNvPr id="19" name="Picture 2" descr="Bug Report - Free technology icons">
            <a:extLst>
              <a:ext uri="{FF2B5EF4-FFF2-40B4-BE49-F238E27FC236}">
                <a16:creationId xmlns:a16="http://schemas.microsoft.com/office/drawing/2014/main" id="{433094BC-0C53-9347-9708-4FC8F832A5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27" y="3945691"/>
            <a:ext cx="457130" cy="45713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10DB45B-264B-6C42-BA19-EF2F9A816027}"/>
              </a:ext>
            </a:extLst>
          </p:cNvPr>
          <p:cNvSpPr txBox="1"/>
          <p:nvPr/>
        </p:nvSpPr>
        <p:spPr>
          <a:xfrm>
            <a:off x="253605" y="4366902"/>
            <a:ext cx="959878" cy="276999"/>
          </a:xfrm>
          <a:prstGeom prst="rect">
            <a:avLst/>
          </a:prstGeom>
          <a:noFill/>
        </p:spPr>
        <p:txBody>
          <a:bodyPr wrap="none" rtlCol="0">
            <a:spAutoFit/>
          </a:bodyPr>
          <a:lstStyle/>
          <a:p>
            <a:r>
              <a:rPr lang="en-CN" sz="1200" b="1" dirty="0"/>
              <a:t>Bug Reports</a:t>
            </a:r>
          </a:p>
        </p:txBody>
      </p:sp>
      <p:cxnSp>
        <p:nvCxnSpPr>
          <p:cNvPr id="23" name="Straight Arrow Connector 22">
            <a:extLst>
              <a:ext uri="{FF2B5EF4-FFF2-40B4-BE49-F238E27FC236}">
                <a16:creationId xmlns:a16="http://schemas.microsoft.com/office/drawing/2014/main" id="{0023326D-D3DA-8A44-8541-2D31036855FE}"/>
              </a:ext>
            </a:extLst>
          </p:cNvPr>
          <p:cNvCxnSpPr>
            <a:cxnSpLocks/>
            <a:stCxn id="17" idx="3"/>
          </p:cNvCxnSpPr>
          <p:nvPr/>
        </p:nvCxnSpPr>
        <p:spPr>
          <a:xfrm flipV="1">
            <a:off x="968649" y="3284995"/>
            <a:ext cx="495801" cy="51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2488D41-7D21-4B4C-BD49-9B47C4E0771E}"/>
              </a:ext>
            </a:extLst>
          </p:cNvPr>
          <p:cNvSpPr txBox="1"/>
          <p:nvPr/>
        </p:nvSpPr>
        <p:spPr>
          <a:xfrm>
            <a:off x="1520308" y="3131106"/>
            <a:ext cx="1095877" cy="307777"/>
          </a:xfrm>
          <a:prstGeom prst="rect">
            <a:avLst/>
          </a:prstGeom>
          <a:noFill/>
        </p:spPr>
        <p:txBody>
          <a:bodyPr wrap="none" rtlCol="0">
            <a:spAutoFit/>
          </a:bodyPr>
          <a:lstStyle/>
          <a:p>
            <a:r>
              <a:rPr lang="en-CN" sz="1400" dirty="0"/>
              <a:t>&lt;</a:t>
            </a:r>
            <a:r>
              <a:rPr lang="en-CN" sz="1400" b="1" dirty="0"/>
              <a:t>key, value</a:t>
            </a:r>
            <a:r>
              <a:rPr lang="en-CN" sz="1400" dirty="0"/>
              <a:t>&gt;</a:t>
            </a:r>
          </a:p>
        </p:txBody>
      </p:sp>
      <p:cxnSp>
        <p:nvCxnSpPr>
          <p:cNvPr id="28" name="Straight Arrow Connector 27">
            <a:extLst>
              <a:ext uri="{FF2B5EF4-FFF2-40B4-BE49-F238E27FC236}">
                <a16:creationId xmlns:a16="http://schemas.microsoft.com/office/drawing/2014/main" id="{845BD8E4-87E9-C44E-B8D8-7EB773525505}"/>
              </a:ext>
            </a:extLst>
          </p:cNvPr>
          <p:cNvCxnSpPr>
            <a:cxnSpLocks/>
            <a:stCxn id="19" idx="3"/>
          </p:cNvCxnSpPr>
          <p:nvPr/>
        </p:nvCxnSpPr>
        <p:spPr>
          <a:xfrm>
            <a:off x="1022357" y="4174256"/>
            <a:ext cx="44209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150ABD4-1C7C-6C40-9DF1-6D6F081F2B19}"/>
              </a:ext>
            </a:extLst>
          </p:cNvPr>
          <p:cNvSpPr txBox="1"/>
          <p:nvPr/>
        </p:nvSpPr>
        <p:spPr>
          <a:xfrm>
            <a:off x="1520308" y="4031574"/>
            <a:ext cx="1662828" cy="307777"/>
          </a:xfrm>
          <a:prstGeom prst="rect">
            <a:avLst/>
          </a:prstGeom>
          <a:noFill/>
        </p:spPr>
        <p:txBody>
          <a:bodyPr wrap="none" rtlCol="0">
            <a:spAutoFit/>
          </a:bodyPr>
          <a:lstStyle/>
          <a:p>
            <a:r>
              <a:rPr lang="en-CN" sz="1400" b="1" dirty="0"/>
              <a:t>Regular Expressions</a:t>
            </a:r>
            <a:endParaRPr lang="en-CN" sz="1400" dirty="0"/>
          </a:p>
        </p:txBody>
      </p:sp>
      <p:sp>
        <p:nvSpPr>
          <p:cNvPr id="29" name="Rectangle 28">
            <a:extLst>
              <a:ext uri="{FF2B5EF4-FFF2-40B4-BE49-F238E27FC236}">
                <a16:creationId xmlns:a16="http://schemas.microsoft.com/office/drawing/2014/main" id="{B338AA71-E9DA-264C-8B05-3986B993C47F}"/>
              </a:ext>
            </a:extLst>
          </p:cNvPr>
          <p:cNvSpPr/>
          <p:nvPr/>
        </p:nvSpPr>
        <p:spPr>
          <a:xfrm>
            <a:off x="778917" y="2062874"/>
            <a:ext cx="2543492" cy="420130"/>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4" name="TextBox 33">
            <a:extLst>
              <a:ext uri="{FF2B5EF4-FFF2-40B4-BE49-F238E27FC236}">
                <a16:creationId xmlns:a16="http://schemas.microsoft.com/office/drawing/2014/main" id="{959240BF-9CCA-EE4F-9A9B-D3D17445C5B6}"/>
              </a:ext>
            </a:extLst>
          </p:cNvPr>
          <p:cNvSpPr txBox="1"/>
          <p:nvPr/>
        </p:nvSpPr>
        <p:spPr>
          <a:xfrm>
            <a:off x="1968155" y="4275078"/>
            <a:ext cx="3646447" cy="307777"/>
          </a:xfrm>
          <a:prstGeom prst="rect">
            <a:avLst/>
          </a:prstGeom>
          <a:noFill/>
        </p:spPr>
        <p:txBody>
          <a:bodyPr wrap="none" rtlCol="0">
            <a:spAutoFit/>
          </a:bodyPr>
          <a:lstStyle/>
          <a:p>
            <a:r>
              <a:rPr lang="en-US" sz="1400" i="1" dirty="0"/>
              <a:t>e.g., "Saved Logins..." , [Saved Logins...], “TAB”  </a:t>
            </a:r>
          </a:p>
        </p:txBody>
      </p:sp>
      <p:sp>
        <p:nvSpPr>
          <p:cNvPr id="37" name="TextBox 36">
            <a:extLst>
              <a:ext uri="{FF2B5EF4-FFF2-40B4-BE49-F238E27FC236}">
                <a16:creationId xmlns:a16="http://schemas.microsoft.com/office/drawing/2014/main" id="{40DE791B-0E90-CB41-A4C6-F31920FEBF86}"/>
              </a:ext>
            </a:extLst>
          </p:cNvPr>
          <p:cNvSpPr txBox="1"/>
          <p:nvPr/>
        </p:nvSpPr>
        <p:spPr>
          <a:xfrm>
            <a:off x="1940446" y="3373443"/>
            <a:ext cx="7160743" cy="307777"/>
          </a:xfrm>
          <a:prstGeom prst="rect">
            <a:avLst/>
          </a:prstGeom>
          <a:noFill/>
        </p:spPr>
        <p:txBody>
          <a:bodyPr wrap="none" rtlCol="0">
            <a:spAutoFit/>
          </a:bodyPr>
          <a:lstStyle/>
          <a:p>
            <a:r>
              <a:rPr lang="en-CN" sz="1400" i="1" dirty="0"/>
              <a:t>&lt;</a:t>
            </a:r>
            <a:r>
              <a:rPr lang="en-US" sz="1400" i="1" dirty="0"/>
              <a:t>performance-use-recommended-settings-</a:t>
            </a:r>
            <a:r>
              <a:rPr lang="en-US" sz="1400" b="1" i="1" dirty="0"/>
              <a:t>checkbox</a:t>
            </a:r>
            <a:r>
              <a:rPr lang="en-US" sz="1400" i="1" dirty="0"/>
              <a:t>, </a:t>
            </a:r>
            <a:r>
              <a:rPr lang="en-US" sz="1400" b="1" i="1" dirty="0"/>
              <a:t>Use recommended performance settings</a:t>
            </a:r>
            <a:r>
              <a:rPr lang="en-CN" sz="1400" i="1" dirty="0"/>
              <a:t>&gt;</a:t>
            </a:r>
          </a:p>
        </p:txBody>
      </p:sp>
      <p:sp>
        <p:nvSpPr>
          <p:cNvPr id="33" name="Footer Placeholder 3">
            <a:extLst>
              <a:ext uri="{FF2B5EF4-FFF2-40B4-BE49-F238E27FC236}">
                <a16:creationId xmlns:a16="http://schemas.microsoft.com/office/drawing/2014/main" id="{2D377EE9-B482-E040-BCB5-3ED3CB22B063}"/>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169581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4.44444E-6 3.33333E-6 L 0.00243 0.09568 " pathEditMode="relative" rAng="0" ptsTypes="AA">
                                      <p:cBhvr>
                                        <p:cTn id="6" dur="1000" fill="hold"/>
                                        <p:tgtEl>
                                          <p:spTgt spid="29"/>
                                        </p:tgtEl>
                                        <p:attrNameLst>
                                          <p:attrName>ppt_x</p:attrName>
                                          <p:attrName>ppt_y</p:attrName>
                                        </p:attrNameLst>
                                      </p:cBhvr>
                                      <p:rCtr x="122" y="4784"/>
                                    </p:animMotion>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22" presetClass="entr" presetSubtype="8"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9" grpId="0"/>
      <p:bldP spid="16" grpId="0"/>
      <p:bldP spid="29" grpId="0" animBg="1"/>
      <p:bldP spid="34"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7871A58-8992-2745-B4FB-B4186E5A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20" y="1548980"/>
            <a:ext cx="3126395" cy="1611214"/>
          </a:xfrm>
          <a:prstGeom prst="rect">
            <a:avLst/>
          </a:prstGeom>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25</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2" name="TextBox 1">
            <a:extLst>
              <a:ext uri="{FF2B5EF4-FFF2-40B4-BE49-F238E27FC236}">
                <a16:creationId xmlns:a16="http://schemas.microsoft.com/office/drawing/2014/main" id="{9B2CF974-8C15-4B46-BC4A-D96B2BF89ED3}"/>
              </a:ext>
            </a:extLst>
          </p:cNvPr>
          <p:cNvSpPr txBox="1"/>
          <p:nvPr/>
        </p:nvSpPr>
        <p:spPr>
          <a:xfrm>
            <a:off x="3992880" y="470691"/>
            <a:ext cx="2460032" cy="369332"/>
          </a:xfrm>
          <a:prstGeom prst="rect">
            <a:avLst/>
          </a:prstGeom>
          <a:noFill/>
        </p:spPr>
        <p:txBody>
          <a:bodyPr wrap="none" rtlCol="0">
            <a:spAutoFit/>
          </a:bodyPr>
          <a:lstStyle/>
          <a:p>
            <a:r>
              <a:rPr lang="en-CN" b="1" dirty="0"/>
              <a:t>System KG Construction</a:t>
            </a:r>
          </a:p>
        </p:txBody>
      </p:sp>
      <p:cxnSp>
        <p:nvCxnSpPr>
          <p:cNvPr id="21" name="Straight Arrow Connector 20">
            <a:extLst>
              <a:ext uri="{FF2B5EF4-FFF2-40B4-BE49-F238E27FC236}">
                <a16:creationId xmlns:a16="http://schemas.microsoft.com/office/drawing/2014/main" id="{7F40851E-B0DF-BC4B-ABA6-90BA7B7CB603}"/>
              </a:ext>
            </a:extLst>
          </p:cNvPr>
          <p:cNvCxnSpPr>
            <a:cxnSpLocks/>
            <a:stCxn id="2" idx="2"/>
            <a:endCxn id="30" idx="0"/>
          </p:cNvCxnSpPr>
          <p:nvPr/>
        </p:nvCxnSpPr>
        <p:spPr>
          <a:xfrm>
            <a:off x="5222896" y="840023"/>
            <a:ext cx="0" cy="3983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9D85D2-CB4F-E348-B25E-31BE6D3F2B1F}"/>
              </a:ext>
            </a:extLst>
          </p:cNvPr>
          <p:cNvSpPr txBox="1"/>
          <p:nvPr/>
        </p:nvSpPr>
        <p:spPr>
          <a:xfrm>
            <a:off x="4286037" y="1238344"/>
            <a:ext cx="1873718" cy="307777"/>
          </a:xfrm>
          <a:prstGeom prst="rect">
            <a:avLst/>
          </a:prstGeom>
          <a:noFill/>
        </p:spPr>
        <p:txBody>
          <a:bodyPr wrap="none" rtlCol="0">
            <a:spAutoFit/>
          </a:bodyPr>
          <a:lstStyle/>
          <a:p>
            <a:r>
              <a:rPr lang="en-CN" sz="1400" dirty="0"/>
              <a:t>KG Meta-Model Design</a:t>
            </a:r>
          </a:p>
        </p:txBody>
      </p:sp>
      <p:cxnSp>
        <p:nvCxnSpPr>
          <p:cNvPr id="27" name="Elbow Connector 26">
            <a:extLst>
              <a:ext uri="{FF2B5EF4-FFF2-40B4-BE49-F238E27FC236}">
                <a16:creationId xmlns:a16="http://schemas.microsoft.com/office/drawing/2014/main" id="{B6ED32A1-DDA4-4640-BDB0-17D2E351AA4B}"/>
              </a:ext>
            </a:extLst>
          </p:cNvPr>
          <p:cNvCxnSpPr>
            <a:cxnSpLocks/>
            <a:stCxn id="2" idx="2"/>
            <a:endCxn id="31" idx="0"/>
          </p:cNvCxnSpPr>
          <p:nvPr/>
        </p:nvCxnSpPr>
        <p:spPr>
          <a:xfrm rot="5400000">
            <a:off x="3448587" y="-535966"/>
            <a:ext cx="398321" cy="3150299"/>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F48F87-5D1B-6749-9255-55DBCC6EB40C}"/>
              </a:ext>
            </a:extLst>
          </p:cNvPr>
          <p:cNvSpPr txBox="1"/>
          <p:nvPr/>
        </p:nvSpPr>
        <p:spPr>
          <a:xfrm>
            <a:off x="1104255" y="1238344"/>
            <a:ext cx="1936684" cy="307777"/>
          </a:xfrm>
          <a:prstGeom prst="rect">
            <a:avLst/>
          </a:prstGeom>
          <a:noFill/>
        </p:spPr>
        <p:txBody>
          <a:bodyPr wrap="square" rtlCol="0">
            <a:spAutoFit/>
          </a:bodyPr>
          <a:lstStyle/>
          <a:p>
            <a:r>
              <a:rPr lang="en-CN" sz="1400" dirty="0"/>
              <a:t>Constructing  Static Part</a:t>
            </a:r>
          </a:p>
        </p:txBody>
      </p:sp>
      <p:sp>
        <p:nvSpPr>
          <p:cNvPr id="32" name="TextBox 31">
            <a:extLst>
              <a:ext uri="{FF2B5EF4-FFF2-40B4-BE49-F238E27FC236}">
                <a16:creationId xmlns:a16="http://schemas.microsoft.com/office/drawing/2014/main" id="{8E54F8FC-F040-8342-BEE4-630A857B71F5}"/>
              </a:ext>
            </a:extLst>
          </p:cNvPr>
          <p:cNvSpPr txBox="1"/>
          <p:nvPr/>
        </p:nvSpPr>
        <p:spPr>
          <a:xfrm>
            <a:off x="985365" y="1663042"/>
            <a:ext cx="2174466" cy="276999"/>
          </a:xfrm>
          <a:prstGeom prst="rect">
            <a:avLst/>
          </a:prstGeom>
          <a:noFill/>
          <a:ln w="28575">
            <a:solidFill>
              <a:schemeClr val="tx1"/>
            </a:solidFill>
          </a:ln>
        </p:spPr>
        <p:txBody>
          <a:bodyPr wrap="square" rtlCol="0">
            <a:spAutoFit/>
          </a:bodyPr>
          <a:lstStyle/>
          <a:p>
            <a:pPr algn="ctr"/>
            <a:r>
              <a:rPr lang="en-CN" sz="1200" dirty="0"/>
              <a:t>Manual Categories Definition</a:t>
            </a:r>
          </a:p>
        </p:txBody>
      </p:sp>
      <p:sp>
        <p:nvSpPr>
          <p:cNvPr id="42" name="TextBox 41">
            <a:extLst>
              <a:ext uri="{FF2B5EF4-FFF2-40B4-BE49-F238E27FC236}">
                <a16:creationId xmlns:a16="http://schemas.microsoft.com/office/drawing/2014/main" id="{47ABF5DD-CB5A-6B45-9456-4028BF32D8B6}"/>
              </a:ext>
            </a:extLst>
          </p:cNvPr>
          <p:cNvSpPr txBox="1"/>
          <p:nvPr/>
        </p:nvSpPr>
        <p:spPr>
          <a:xfrm>
            <a:off x="985365" y="2143451"/>
            <a:ext cx="2174467" cy="276999"/>
          </a:xfrm>
          <a:prstGeom prst="rect">
            <a:avLst/>
          </a:prstGeom>
          <a:noFill/>
          <a:ln w="28575">
            <a:solidFill>
              <a:schemeClr val="tx1"/>
            </a:solidFill>
          </a:ln>
        </p:spPr>
        <p:txBody>
          <a:bodyPr wrap="square" rtlCol="0">
            <a:spAutoFit/>
          </a:bodyPr>
          <a:lstStyle/>
          <a:p>
            <a:pPr algn="ctr"/>
            <a:r>
              <a:rPr lang="en-CN" sz="1200" dirty="0"/>
              <a:t>Manual Action Definition</a:t>
            </a:r>
          </a:p>
        </p:txBody>
      </p:sp>
      <p:sp>
        <p:nvSpPr>
          <p:cNvPr id="43" name="TextBox 42">
            <a:extLst>
              <a:ext uri="{FF2B5EF4-FFF2-40B4-BE49-F238E27FC236}">
                <a16:creationId xmlns:a16="http://schemas.microsoft.com/office/drawing/2014/main" id="{E2D71643-69D4-624F-AD04-2B65F9C6998A}"/>
              </a:ext>
            </a:extLst>
          </p:cNvPr>
          <p:cNvSpPr txBox="1"/>
          <p:nvPr/>
        </p:nvSpPr>
        <p:spPr>
          <a:xfrm>
            <a:off x="985365" y="2623860"/>
            <a:ext cx="2174468" cy="276999"/>
          </a:xfrm>
          <a:prstGeom prst="rect">
            <a:avLst/>
          </a:prstGeom>
          <a:noFill/>
          <a:ln w="28575">
            <a:solidFill>
              <a:schemeClr val="tx1"/>
            </a:solidFill>
          </a:ln>
        </p:spPr>
        <p:txBody>
          <a:bodyPr wrap="square" rtlCol="0">
            <a:spAutoFit/>
          </a:bodyPr>
          <a:lstStyle/>
          <a:p>
            <a:pPr algn="ctr"/>
            <a:r>
              <a:rPr lang="en-US" sz="1200" dirty="0"/>
              <a:t>Automatic Concept Extraction</a:t>
            </a:r>
          </a:p>
        </p:txBody>
      </p:sp>
      <p:sp>
        <p:nvSpPr>
          <p:cNvPr id="7" name="Rectangle 6">
            <a:extLst>
              <a:ext uri="{FF2B5EF4-FFF2-40B4-BE49-F238E27FC236}">
                <a16:creationId xmlns:a16="http://schemas.microsoft.com/office/drawing/2014/main" id="{B55AB9DD-816E-2F48-A21F-1960DD69AF42}"/>
              </a:ext>
            </a:extLst>
          </p:cNvPr>
          <p:cNvSpPr/>
          <p:nvPr/>
        </p:nvSpPr>
        <p:spPr>
          <a:xfrm>
            <a:off x="800851" y="2546982"/>
            <a:ext cx="2543492" cy="420130"/>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17" name="Picture 4" descr="files icon, and icon, folders icon, file icon, config icon, configuration  icon, options icon, cog icon">
            <a:extLst>
              <a:ext uri="{FF2B5EF4-FFF2-40B4-BE49-F238E27FC236}">
                <a16:creationId xmlns:a16="http://schemas.microsoft.com/office/drawing/2014/main" id="{74D46662-EAB5-0A49-BE5D-8B2A922A2C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32" t="7741" r="686" b="7670"/>
          <a:stretch/>
        </p:blipFill>
        <p:spPr bwMode="auto">
          <a:xfrm>
            <a:off x="498440" y="3069359"/>
            <a:ext cx="470209" cy="44152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A7F2C1B-74E1-1C45-B42D-FDCC9B4D0726}"/>
              </a:ext>
            </a:extLst>
          </p:cNvPr>
          <p:cNvSpPr txBox="1"/>
          <p:nvPr/>
        </p:nvSpPr>
        <p:spPr>
          <a:xfrm>
            <a:off x="83862" y="3487214"/>
            <a:ext cx="1357231" cy="276999"/>
          </a:xfrm>
          <a:prstGeom prst="rect">
            <a:avLst/>
          </a:prstGeom>
          <a:noFill/>
        </p:spPr>
        <p:txBody>
          <a:bodyPr wrap="none" rtlCol="0">
            <a:spAutoFit/>
          </a:bodyPr>
          <a:lstStyle/>
          <a:p>
            <a:r>
              <a:rPr lang="en-CN" sz="1200" b="1" dirty="0"/>
              <a:t>Configuration files</a:t>
            </a:r>
          </a:p>
        </p:txBody>
      </p:sp>
      <p:pic>
        <p:nvPicPr>
          <p:cNvPr id="19" name="Picture 2" descr="Bug Report - Free technology icons">
            <a:extLst>
              <a:ext uri="{FF2B5EF4-FFF2-40B4-BE49-F238E27FC236}">
                <a16:creationId xmlns:a16="http://schemas.microsoft.com/office/drawing/2014/main" id="{433094BC-0C53-9347-9708-4FC8F832A5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27" y="3945691"/>
            <a:ext cx="457130" cy="45713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0023326D-D3DA-8A44-8541-2D31036855FE}"/>
              </a:ext>
            </a:extLst>
          </p:cNvPr>
          <p:cNvCxnSpPr>
            <a:cxnSpLocks/>
            <a:stCxn id="17" idx="3"/>
          </p:cNvCxnSpPr>
          <p:nvPr/>
        </p:nvCxnSpPr>
        <p:spPr>
          <a:xfrm flipV="1">
            <a:off x="968649" y="3284995"/>
            <a:ext cx="495801" cy="51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2488D41-7D21-4B4C-BD49-9B47C4E0771E}"/>
              </a:ext>
            </a:extLst>
          </p:cNvPr>
          <p:cNvSpPr txBox="1"/>
          <p:nvPr/>
        </p:nvSpPr>
        <p:spPr>
          <a:xfrm>
            <a:off x="1520308" y="3131106"/>
            <a:ext cx="1095877" cy="307777"/>
          </a:xfrm>
          <a:prstGeom prst="rect">
            <a:avLst/>
          </a:prstGeom>
          <a:noFill/>
        </p:spPr>
        <p:txBody>
          <a:bodyPr wrap="none" rtlCol="0">
            <a:spAutoFit/>
          </a:bodyPr>
          <a:lstStyle/>
          <a:p>
            <a:r>
              <a:rPr lang="en-CN" sz="1400" dirty="0"/>
              <a:t>&lt;</a:t>
            </a:r>
            <a:r>
              <a:rPr lang="en-CN" sz="1400" b="1" dirty="0"/>
              <a:t>key, value</a:t>
            </a:r>
            <a:r>
              <a:rPr lang="en-CN" sz="1400" dirty="0"/>
              <a:t>&gt;</a:t>
            </a:r>
          </a:p>
        </p:txBody>
      </p:sp>
      <p:cxnSp>
        <p:nvCxnSpPr>
          <p:cNvPr id="28" name="Straight Arrow Connector 27">
            <a:extLst>
              <a:ext uri="{FF2B5EF4-FFF2-40B4-BE49-F238E27FC236}">
                <a16:creationId xmlns:a16="http://schemas.microsoft.com/office/drawing/2014/main" id="{845BD8E4-87E9-C44E-B8D8-7EB773525505}"/>
              </a:ext>
            </a:extLst>
          </p:cNvPr>
          <p:cNvCxnSpPr>
            <a:cxnSpLocks/>
            <a:stCxn id="19" idx="3"/>
          </p:cNvCxnSpPr>
          <p:nvPr/>
        </p:nvCxnSpPr>
        <p:spPr>
          <a:xfrm>
            <a:off x="1022357" y="4174256"/>
            <a:ext cx="44209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150ABD4-1C7C-6C40-9DF1-6D6F081F2B19}"/>
              </a:ext>
            </a:extLst>
          </p:cNvPr>
          <p:cNvSpPr txBox="1"/>
          <p:nvPr/>
        </p:nvSpPr>
        <p:spPr>
          <a:xfrm>
            <a:off x="1520308" y="4031574"/>
            <a:ext cx="1662828" cy="307777"/>
          </a:xfrm>
          <a:prstGeom prst="rect">
            <a:avLst/>
          </a:prstGeom>
          <a:noFill/>
        </p:spPr>
        <p:txBody>
          <a:bodyPr wrap="none" rtlCol="0">
            <a:spAutoFit/>
          </a:bodyPr>
          <a:lstStyle/>
          <a:p>
            <a:r>
              <a:rPr lang="en-CN" sz="1400" b="1" dirty="0"/>
              <a:t>Regular Expressions</a:t>
            </a:r>
            <a:endParaRPr lang="en-CN" sz="1400" dirty="0"/>
          </a:p>
        </p:txBody>
      </p:sp>
      <p:cxnSp>
        <p:nvCxnSpPr>
          <p:cNvPr id="26" name="Elbow Connector 25">
            <a:extLst>
              <a:ext uri="{FF2B5EF4-FFF2-40B4-BE49-F238E27FC236}">
                <a16:creationId xmlns:a16="http://schemas.microsoft.com/office/drawing/2014/main" id="{19C5BAF9-0CA6-624B-887B-B98F731E581C}"/>
              </a:ext>
            </a:extLst>
          </p:cNvPr>
          <p:cNvCxnSpPr>
            <a:cxnSpLocks/>
            <a:stCxn id="9" idx="3"/>
          </p:cNvCxnSpPr>
          <p:nvPr/>
        </p:nvCxnSpPr>
        <p:spPr>
          <a:xfrm>
            <a:off x="2616185" y="3284995"/>
            <a:ext cx="851451" cy="401597"/>
          </a:xfrm>
          <a:prstGeom prst="bentConnector3">
            <a:avLst>
              <a:gd name="adj1" fmla="val 8337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7EFF2CCE-24F3-A647-B3E0-676732BEF288}"/>
              </a:ext>
            </a:extLst>
          </p:cNvPr>
          <p:cNvCxnSpPr>
            <a:cxnSpLocks/>
            <a:stCxn id="16" idx="3"/>
          </p:cNvCxnSpPr>
          <p:nvPr/>
        </p:nvCxnSpPr>
        <p:spPr>
          <a:xfrm flipV="1">
            <a:off x="3183136" y="3686592"/>
            <a:ext cx="284500" cy="498871"/>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1379498-67FE-0441-8C69-729A976E2DF8}"/>
              </a:ext>
            </a:extLst>
          </p:cNvPr>
          <p:cNvSpPr txBox="1"/>
          <p:nvPr/>
        </p:nvSpPr>
        <p:spPr>
          <a:xfrm>
            <a:off x="3425654" y="3532703"/>
            <a:ext cx="1368452" cy="307777"/>
          </a:xfrm>
          <a:prstGeom prst="rect">
            <a:avLst/>
          </a:prstGeom>
          <a:noFill/>
        </p:spPr>
        <p:txBody>
          <a:bodyPr wrap="none" rtlCol="0">
            <a:spAutoFit/>
          </a:bodyPr>
          <a:lstStyle/>
          <a:p>
            <a:r>
              <a:rPr lang="en-US" sz="1400" b="1" dirty="0"/>
              <a:t>M</a:t>
            </a:r>
            <a:r>
              <a:rPr lang="en-CN" sz="1400" b="1" dirty="0"/>
              <a:t>erge concepts</a:t>
            </a:r>
          </a:p>
        </p:txBody>
      </p:sp>
      <p:sp>
        <p:nvSpPr>
          <p:cNvPr id="36" name="Rectangle 35">
            <a:extLst>
              <a:ext uri="{FF2B5EF4-FFF2-40B4-BE49-F238E27FC236}">
                <a16:creationId xmlns:a16="http://schemas.microsoft.com/office/drawing/2014/main" id="{A23DA4BC-1D93-5C46-A9D9-A9FC50F29917}"/>
              </a:ext>
            </a:extLst>
          </p:cNvPr>
          <p:cNvSpPr/>
          <p:nvPr/>
        </p:nvSpPr>
        <p:spPr>
          <a:xfrm>
            <a:off x="4728615" y="3284995"/>
            <a:ext cx="4353599" cy="1054356"/>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a:pPr>
            <a:r>
              <a:rPr lang="en-US" sz="1200" dirty="0">
                <a:solidFill>
                  <a:schemeClr val="tx1"/>
                </a:solidFill>
              </a:rPr>
              <a:t>E</a:t>
            </a:r>
            <a:r>
              <a:rPr lang="en-CN" sz="1200" dirty="0">
                <a:solidFill>
                  <a:schemeClr val="tx1"/>
                </a:solidFill>
              </a:rPr>
              <a:t>mbed concepts by </a:t>
            </a:r>
            <a:r>
              <a:rPr lang="en-CN" sz="1200" b="1" dirty="0">
                <a:solidFill>
                  <a:schemeClr val="tx1"/>
                </a:solidFill>
              </a:rPr>
              <a:t>SBERT</a:t>
            </a:r>
          </a:p>
          <a:p>
            <a:pPr marL="342900" indent="-342900" algn="just">
              <a:buFont typeface="+mj-lt"/>
              <a:buAutoNum type="alphaLcPeriod"/>
            </a:pPr>
            <a:r>
              <a:rPr lang="en-CN" sz="1200" dirty="0">
                <a:solidFill>
                  <a:schemeClr val="tx1"/>
                </a:solidFill>
              </a:rPr>
              <a:t>Compute </a:t>
            </a:r>
            <a:r>
              <a:rPr lang="en-CN" sz="1200" b="1" dirty="0">
                <a:solidFill>
                  <a:schemeClr val="tx1"/>
                </a:solidFill>
              </a:rPr>
              <a:t>cosine similarity</a:t>
            </a:r>
          </a:p>
          <a:p>
            <a:pPr marL="342900" indent="-342900" algn="just">
              <a:buFont typeface="+mj-lt"/>
              <a:buAutoNum type="alphaLcPeriod"/>
            </a:pPr>
            <a:r>
              <a:rPr lang="en-US" sz="1200" dirty="0">
                <a:solidFill>
                  <a:schemeClr val="tx1"/>
                </a:solidFill>
              </a:rPr>
              <a:t>If C</a:t>
            </a:r>
            <a:r>
              <a:rPr lang="en-CN" sz="1200" dirty="0">
                <a:solidFill>
                  <a:schemeClr val="tx1"/>
                </a:solidFill>
              </a:rPr>
              <a:t>os-sim (concept_b, top-1 concept_c) &gt;= 0.85, as synonym</a:t>
            </a:r>
          </a:p>
          <a:p>
            <a:pPr marL="342900" indent="-342900" algn="just">
              <a:buFont typeface="+mj-lt"/>
              <a:buAutoNum type="alphaLcPeriod"/>
            </a:pPr>
            <a:r>
              <a:rPr lang="en-US" sz="1200" dirty="0">
                <a:solidFill>
                  <a:schemeClr val="tx1"/>
                </a:solidFill>
              </a:rPr>
              <a:t>E</a:t>
            </a:r>
            <a:r>
              <a:rPr lang="en-CN" sz="1200" dirty="0">
                <a:solidFill>
                  <a:schemeClr val="tx1"/>
                </a:solidFill>
              </a:rPr>
              <a:t>lse: </a:t>
            </a:r>
            <a:r>
              <a:rPr lang="en-US" sz="1200" dirty="0">
                <a:solidFill>
                  <a:schemeClr val="tx1"/>
                </a:solidFill>
              </a:rPr>
              <a:t>as a new application concept, e.g. ‘</a:t>
            </a:r>
            <a:r>
              <a:rPr lang="en-US" sz="1200" dirty="0" err="1">
                <a:solidFill>
                  <a:schemeClr val="tx1"/>
                </a:solidFill>
              </a:rPr>
              <a:t>about:logins</a:t>
            </a:r>
            <a:r>
              <a:rPr lang="en-US" sz="1200" dirty="0">
                <a:solidFill>
                  <a:schemeClr val="tx1"/>
                </a:solidFill>
              </a:rPr>
              <a:t>’</a:t>
            </a:r>
            <a:endParaRPr lang="en-CN" sz="1200" dirty="0">
              <a:solidFill>
                <a:schemeClr val="tx1"/>
              </a:solidFill>
            </a:endParaRPr>
          </a:p>
        </p:txBody>
      </p:sp>
      <p:sp>
        <p:nvSpPr>
          <p:cNvPr id="34" name="Footer Placeholder 3">
            <a:extLst>
              <a:ext uri="{FF2B5EF4-FFF2-40B4-BE49-F238E27FC236}">
                <a16:creationId xmlns:a16="http://schemas.microsoft.com/office/drawing/2014/main" id="{CD9D0616-A020-0941-9A64-C1A0CEA3E07E}"/>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
        <p:nvSpPr>
          <p:cNvPr id="29" name="TextBox 28">
            <a:extLst>
              <a:ext uri="{FF2B5EF4-FFF2-40B4-BE49-F238E27FC236}">
                <a16:creationId xmlns:a16="http://schemas.microsoft.com/office/drawing/2014/main" id="{B0BA7D99-6F44-184A-BCB5-D685937EEF77}"/>
              </a:ext>
            </a:extLst>
          </p:cNvPr>
          <p:cNvSpPr txBox="1"/>
          <p:nvPr/>
        </p:nvSpPr>
        <p:spPr>
          <a:xfrm>
            <a:off x="253605" y="4366902"/>
            <a:ext cx="959878" cy="276999"/>
          </a:xfrm>
          <a:prstGeom prst="rect">
            <a:avLst/>
          </a:prstGeom>
          <a:noFill/>
        </p:spPr>
        <p:txBody>
          <a:bodyPr wrap="none" rtlCol="0">
            <a:spAutoFit/>
          </a:bodyPr>
          <a:lstStyle/>
          <a:p>
            <a:r>
              <a:rPr lang="en-CN" sz="1200" b="1" dirty="0"/>
              <a:t>Bug Reports</a:t>
            </a:r>
          </a:p>
        </p:txBody>
      </p:sp>
    </p:spTree>
    <p:extLst>
      <p:ext uri="{BB962C8B-B14F-4D97-AF65-F5344CB8AC3E}">
        <p14:creationId xmlns:p14="http://schemas.microsoft.com/office/powerpoint/2010/main" val="13767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7871A58-8992-2745-B4FB-B4186E5A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20" y="1548980"/>
            <a:ext cx="3126395" cy="1611214"/>
          </a:xfrm>
          <a:prstGeom prst="rect">
            <a:avLst/>
          </a:prstGeom>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26</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2" name="TextBox 1">
            <a:extLst>
              <a:ext uri="{FF2B5EF4-FFF2-40B4-BE49-F238E27FC236}">
                <a16:creationId xmlns:a16="http://schemas.microsoft.com/office/drawing/2014/main" id="{9B2CF974-8C15-4B46-BC4A-D96B2BF89ED3}"/>
              </a:ext>
            </a:extLst>
          </p:cNvPr>
          <p:cNvSpPr txBox="1"/>
          <p:nvPr/>
        </p:nvSpPr>
        <p:spPr>
          <a:xfrm>
            <a:off x="3992880" y="470691"/>
            <a:ext cx="2460032" cy="369332"/>
          </a:xfrm>
          <a:prstGeom prst="rect">
            <a:avLst/>
          </a:prstGeom>
          <a:noFill/>
        </p:spPr>
        <p:txBody>
          <a:bodyPr wrap="none" rtlCol="0">
            <a:spAutoFit/>
          </a:bodyPr>
          <a:lstStyle/>
          <a:p>
            <a:r>
              <a:rPr lang="en-CN" b="1" dirty="0"/>
              <a:t>System KG Construction</a:t>
            </a:r>
          </a:p>
        </p:txBody>
      </p:sp>
      <p:cxnSp>
        <p:nvCxnSpPr>
          <p:cNvPr id="21" name="Straight Arrow Connector 20">
            <a:extLst>
              <a:ext uri="{FF2B5EF4-FFF2-40B4-BE49-F238E27FC236}">
                <a16:creationId xmlns:a16="http://schemas.microsoft.com/office/drawing/2014/main" id="{7F40851E-B0DF-BC4B-ABA6-90BA7B7CB603}"/>
              </a:ext>
            </a:extLst>
          </p:cNvPr>
          <p:cNvCxnSpPr>
            <a:cxnSpLocks/>
            <a:stCxn id="2" idx="2"/>
            <a:endCxn id="30" idx="0"/>
          </p:cNvCxnSpPr>
          <p:nvPr/>
        </p:nvCxnSpPr>
        <p:spPr>
          <a:xfrm>
            <a:off x="5222896" y="840023"/>
            <a:ext cx="0" cy="3983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9D85D2-CB4F-E348-B25E-31BE6D3F2B1F}"/>
              </a:ext>
            </a:extLst>
          </p:cNvPr>
          <p:cNvSpPr txBox="1"/>
          <p:nvPr/>
        </p:nvSpPr>
        <p:spPr>
          <a:xfrm>
            <a:off x="4286037" y="1238344"/>
            <a:ext cx="1873718" cy="307777"/>
          </a:xfrm>
          <a:prstGeom prst="rect">
            <a:avLst/>
          </a:prstGeom>
          <a:noFill/>
        </p:spPr>
        <p:txBody>
          <a:bodyPr wrap="none" rtlCol="0">
            <a:spAutoFit/>
          </a:bodyPr>
          <a:lstStyle/>
          <a:p>
            <a:r>
              <a:rPr lang="en-CN" sz="1400" dirty="0"/>
              <a:t>KG Meta-Model Design</a:t>
            </a:r>
          </a:p>
        </p:txBody>
      </p:sp>
      <p:cxnSp>
        <p:nvCxnSpPr>
          <p:cNvPr id="27" name="Elbow Connector 26">
            <a:extLst>
              <a:ext uri="{FF2B5EF4-FFF2-40B4-BE49-F238E27FC236}">
                <a16:creationId xmlns:a16="http://schemas.microsoft.com/office/drawing/2014/main" id="{B6ED32A1-DDA4-4640-BDB0-17D2E351AA4B}"/>
              </a:ext>
            </a:extLst>
          </p:cNvPr>
          <p:cNvCxnSpPr>
            <a:cxnSpLocks/>
            <a:stCxn id="2" idx="2"/>
            <a:endCxn id="31" idx="0"/>
          </p:cNvCxnSpPr>
          <p:nvPr/>
        </p:nvCxnSpPr>
        <p:spPr>
          <a:xfrm rot="5400000">
            <a:off x="3448587" y="-535966"/>
            <a:ext cx="398321" cy="3150299"/>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F48F87-5D1B-6749-9255-55DBCC6EB40C}"/>
              </a:ext>
            </a:extLst>
          </p:cNvPr>
          <p:cNvSpPr txBox="1"/>
          <p:nvPr/>
        </p:nvSpPr>
        <p:spPr>
          <a:xfrm>
            <a:off x="1104255" y="1238344"/>
            <a:ext cx="1936684" cy="307777"/>
          </a:xfrm>
          <a:prstGeom prst="rect">
            <a:avLst/>
          </a:prstGeom>
          <a:noFill/>
        </p:spPr>
        <p:txBody>
          <a:bodyPr wrap="square" rtlCol="0">
            <a:spAutoFit/>
          </a:bodyPr>
          <a:lstStyle/>
          <a:p>
            <a:r>
              <a:rPr lang="en-CN" sz="1400" dirty="0"/>
              <a:t>Constructing  Static Part</a:t>
            </a:r>
          </a:p>
        </p:txBody>
      </p:sp>
      <p:sp>
        <p:nvSpPr>
          <p:cNvPr id="32" name="TextBox 31">
            <a:extLst>
              <a:ext uri="{FF2B5EF4-FFF2-40B4-BE49-F238E27FC236}">
                <a16:creationId xmlns:a16="http://schemas.microsoft.com/office/drawing/2014/main" id="{8E54F8FC-F040-8342-BEE4-630A857B71F5}"/>
              </a:ext>
            </a:extLst>
          </p:cNvPr>
          <p:cNvSpPr txBox="1"/>
          <p:nvPr/>
        </p:nvSpPr>
        <p:spPr>
          <a:xfrm>
            <a:off x="985365" y="1663042"/>
            <a:ext cx="2174466" cy="276999"/>
          </a:xfrm>
          <a:prstGeom prst="rect">
            <a:avLst/>
          </a:prstGeom>
          <a:noFill/>
          <a:ln w="28575">
            <a:solidFill>
              <a:schemeClr val="tx1"/>
            </a:solidFill>
          </a:ln>
        </p:spPr>
        <p:txBody>
          <a:bodyPr wrap="square" rtlCol="0">
            <a:spAutoFit/>
          </a:bodyPr>
          <a:lstStyle/>
          <a:p>
            <a:pPr algn="ctr"/>
            <a:r>
              <a:rPr lang="en-CN" sz="1200" dirty="0"/>
              <a:t>Manual Categories Definition</a:t>
            </a:r>
          </a:p>
        </p:txBody>
      </p:sp>
      <p:sp>
        <p:nvSpPr>
          <p:cNvPr id="42" name="TextBox 41">
            <a:extLst>
              <a:ext uri="{FF2B5EF4-FFF2-40B4-BE49-F238E27FC236}">
                <a16:creationId xmlns:a16="http://schemas.microsoft.com/office/drawing/2014/main" id="{47ABF5DD-CB5A-6B45-9456-4028BF32D8B6}"/>
              </a:ext>
            </a:extLst>
          </p:cNvPr>
          <p:cNvSpPr txBox="1"/>
          <p:nvPr/>
        </p:nvSpPr>
        <p:spPr>
          <a:xfrm>
            <a:off x="985365" y="2143451"/>
            <a:ext cx="2174467" cy="276999"/>
          </a:xfrm>
          <a:prstGeom prst="rect">
            <a:avLst/>
          </a:prstGeom>
          <a:noFill/>
          <a:ln w="28575">
            <a:solidFill>
              <a:schemeClr val="tx1"/>
            </a:solidFill>
          </a:ln>
        </p:spPr>
        <p:txBody>
          <a:bodyPr wrap="square" rtlCol="0">
            <a:spAutoFit/>
          </a:bodyPr>
          <a:lstStyle/>
          <a:p>
            <a:pPr algn="ctr"/>
            <a:r>
              <a:rPr lang="en-CN" sz="1200" dirty="0"/>
              <a:t>Manual Action Definition</a:t>
            </a:r>
          </a:p>
        </p:txBody>
      </p:sp>
      <p:sp>
        <p:nvSpPr>
          <p:cNvPr id="43" name="TextBox 42">
            <a:extLst>
              <a:ext uri="{FF2B5EF4-FFF2-40B4-BE49-F238E27FC236}">
                <a16:creationId xmlns:a16="http://schemas.microsoft.com/office/drawing/2014/main" id="{E2D71643-69D4-624F-AD04-2B65F9C6998A}"/>
              </a:ext>
            </a:extLst>
          </p:cNvPr>
          <p:cNvSpPr txBox="1"/>
          <p:nvPr/>
        </p:nvSpPr>
        <p:spPr>
          <a:xfrm>
            <a:off x="985365" y="2623860"/>
            <a:ext cx="2174468" cy="276999"/>
          </a:xfrm>
          <a:prstGeom prst="rect">
            <a:avLst/>
          </a:prstGeom>
          <a:noFill/>
          <a:ln w="28575">
            <a:solidFill>
              <a:schemeClr val="tx1"/>
            </a:solidFill>
          </a:ln>
        </p:spPr>
        <p:txBody>
          <a:bodyPr wrap="square" rtlCol="0">
            <a:spAutoFit/>
          </a:bodyPr>
          <a:lstStyle/>
          <a:p>
            <a:pPr algn="ctr"/>
            <a:r>
              <a:rPr lang="en-US" sz="1200" dirty="0"/>
              <a:t>Automatic Concept Extraction</a:t>
            </a:r>
          </a:p>
        </p:txBody>
      </p:sp>
      <p:sp>
        <p:nvSpPr>
          <p:cNvPr id="7" name="Rectangle 6">
            <a:extLst>
              <a:ext uri="{FF2B5EF4-FFF2-40B4-BE49-F238E27FC236}">
                <a16:creationId xmlns:a16="http://schemas.microsoft.com/office/drawing/2014/main" id="{B55AB9DD-816E-2F48-A21F-1960DD69AF42}"/>
              </a:ext>
            </a:extLst>
          </p:cNvPr>
          <p:cNvSpPr/>
          <p:nvPr/>
        </p:nvSpPr>
        <p:spPr>
          <a:xfrm>
            <a:off x="800851" y="2546982"/>
            <a:ext cx="2543492" cy="420130"/>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17" name="Picture 4" descr="files icon, and icon, folders icon, file icon, config icon, configuration  icon, options icon, cog icon">
            <a:extLst>
              <a:ext uri="{FF2B5EF4-FFF2-40B4-BE49-F238E27FC236}">
                <a16:creationId xmlns:a16="http://schemas.microsoft.com/office/drawing/2014/main" id="{74D46662-EAB5-0A49-BE5D-8B2A922A2C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32" t="7741" r="686" b="7670"/>
          <a:stretch/>
        </p:blipFill>
        <p:spPr bwMode="auto">
          <a:xfrm>
            <a:off x="498440" y="3069359"/>
            <a:ext cx="470209" cy="44152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A7F2C1B-74E1-1C45-B42D-FDCC9B4D0726}"/>
              </a:ext>
            </a:extLst>
          </p:cNvPr>
          <p:cNvSpPr txBox="1"/>
          <p:nvPr/>
        </p:nvSpPr>
        <p:spPr>
          <a:xfrm>
            <a:off x="83862" y="3487214"/>
            <a:ext cx="1357231" cy="276999"/>
          </a:xfrm>
          <a:prstGeom prst="rect">
            <a:avLst/>
          </a:prstGeom>
          <a:noFill/>
        </p:spPr>
        <p:txBody>
          <a:bodyPr wrap="none" rtlCol="0">
            <a:spAutoFit/>
          </a:bodyPr>
          <a:lstStyle/>
          <a:p>
            <a:r>
              <a:rPr lang="en-CN" sz="1200" b="1" dirty="0"/>
              <a:t>Configuration files</a:t>
            </a:r>
          </a:p>
        </p:txBody>
      </p:sp>
      <p:pic>
        <p:nvPicPr>
          <p:cNvPr id="19" name="Picture 2" descr="Bug Report - Free technology icons">
            <a:extLst>
              <a:ext uri="{FF2B5EF4-FFF2-40B4-BE49-F238E27FC236}">
                <a16:creationId xmlns:a16="http://schemas.microsoft.com/office/drawing/2014/main" id="{433094BC-0C53-9347-9708-4FC8F832A5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27" y="3945691"/>
            <a:ext cx="457130" cy="45713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0023326D-D3DA-8A44-8541-2D31036855FE}"/>
              </a:ext>
            </a:extLst>
          </p:cNvPr>
          <p:cNvCxnSpPr>
            <a:cxnSpLocks/>
            <a:stCxn id="17" idx="3"/>
          </p:cNvCxnSpPr>
          <p:nvPr/>
        </p:nvCxnSpPr>
        <p:spPr>
          <a:xfrm flipV="1">
            <a:off x="968649" y="3284995"/>
            <a:ext cx="495801" cy="51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2488D41-7D21-4B4C-BD49-9B47C4E0771E}"/>
              </a:ext>
            </a:extLst>
          </p:cNvPr>
          <p:cNvSpPr txBox="1"/>
          <p:nvPr/>
        </p:nvSpPr>
        <p:spPr>
          <a:xfrm>
            <a:off x="1520308" y="3131106"/>
            <a:ext cx="1095877" cy="307777"/>
          </a:xfrm>
          <a:prstGeom prst="rect">
            <a:avLst/>
          </a:prstGeom>
          <a:noFill/>
        </p:spPr>
        <p:txBody>
          <a:bodyPr wrap="none" rtlCol="0">
            <a:spAutoFit/>
          </a:bodyPr>
          <a:lstStyle/>
          <a:p>
            <a:r>
              <a:rPr lang="en-CN" sz="1400" dirty="0"/>
              <a:t>&lt;</a:t>
            </a:r>
            <a:r>
              <a:rPr lang="en-CN" sz="1400" b="1" dirty="0"/>
              <a:t>key, value</a:t>
            </a:r>
            <a:r>
              <a:rPr lang="en-CN" sz="1400" dirty="0"/>
              <a:t>&gt;</a:t>
            </a:r>
          </a:p>
        </p:txBody>
      </p:sp>
      <p:cxnSp>
        <p:nvCxnSpPr>
          <p:cNvPr id="28" name="Straight Arrow Connector 27">
            <a:extLst>
              <a:ext uri="{FF2B5EF4-FFF2-40B4-BE49-F238E27FC236}">
                <a16:creationId xmlns:a16="http://schemas.microsoft.com/office/drawing/2014/main" id="{845BD8E4-87E9-C44E-B8D8-7EB773525505}"/>
              </a:ext>
            </a:extLst>
          </p:cNvPr>
          <p:cNvCxnSpPr>
            <a:cxnSpLocks/>
            <a:stCxn id="19" idx="3"/>
          </p:cNvCxnSpPr>
          <p:nvPr/>
        </p:nvCxnSpPr>
        <p:spPr>
          <a:xfrm>
            <a:off x="1022357" y="4174256"/>
            <a:ext cx="44209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150ABD4-1C7C-6C40-9DF1-6D6F081F2B19}"/>
              </a:ext>
            </a:extLst>
          </p:cNvPr>
          <p:cNvSpPr txBox="1"/>
          <p:nvPr/>
        </p:nvSpPr>
        <p:spPr>
          <a:xfrm>
            <a:off x="1520308" y="4031574"/>
            <a:ext cx="1662828" cy="307777"/>
          </a:xfrm>
          <a:prstGeom prst="rect">
            <a:avLst/>
          </a:prstGeom>
          <a:noFill/>
        </p:spPr>
        <p:txBody>
          <a:bodyPr wrap="none" rtlCol="0">
            <a:spAutoFit/>
          </a:bodyPr>
          <a:lstStyle/>
          <a:p>
            <a:r>
              <a:rPr lang="en-CN" sz="1400" b="1" dirty="0"/>
              <a:t>Regular Expressions</a:t>
            </a:r>
            <a:endParaRPr lang="en-CN" sz="1400" dirty="0"/>
          </a:p>
        </p:txBody>
      </p:sp>
      <p:cxnSp>
        <p:nvCxnSpPr>
          <p:cNvPr id="26" name="Elbow Connector 25">
            <a:extLst>
              <a:ext uri="{FF2B5EF4-FFF2-40B4-BE49-F238E27FC236}">
                <a16:creationId xmlns:a16="http://schemas.microsoft.com/office/drawing/2014/main" id="{19C5BAF9-0CA6-624B-887B-B98F731E581C}"/>
              </a:ext>
            </a:extLst>
          </p:cNvPr>
          <p:cNvCxnSpPr>
            <a:cxnSpLocks/>
            <a:stCxn id="9" idx="3"/>
          </p:cNvCxnSpPr>
          <p:nvPr/>
        </p:nvCxnSpPr>
        <p:spPr>
          <a:xfrm>
            <a:off x="2616185" y="3284995"/>
            <a:ext cx="851451" cy="401597"/>
          </a:xfrm>
          <a:prstGeom prst="bentConnector3">
            <a:avLst>
              <a:gd name="adj1" fmla="val 8337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7EFF2CCE-24F3-A647-B3E0-676732BEF288}"/>
              </a:ext>
            </a:extLst>
          </p:cNvPr>
          <p:cNvCxnSpPr>
            <a:cxnSpLocks/>
            <a:stCxn id="16" idx="3"/>
          </p:cNvCxnSpPr>
          <p:nvPr/>
        </p:nvCxnSpPr>
        <p:spPr>
          <a:xfrm flipV="1">
            <a:off x="3183136" y="3686592"/>
            <a:ext cx="284500" cy="498871"/>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1379498-67FE-0441-8C69-729A976E2DF8}"/>
              </a:ext>
            </a:extLst>
          </p:cNvPr>
          <p:cNvSpPr txBox="1"/>
          <p:nvPr/>
        </p:nvSpPr>
        <p:spPr>
          <a:xfrm>
            <a:off x="3425654" y="3532703"/>
            <a:ext cx="1368452" cy="307777"/>
          </a:xfrm>
          <a:prstGeom prst="rect">
            <a:avLst/>
          </a:prstGeom>
          <a:noFill/>
        </p:spPr>
        <p:txBody>
          <a:bodyPr wrap="none" rtlCol="0">
            <a:spAutoFit/>
          </a:bodyPr>
          <a:lstStyle/>
          <a:p>
            <a:r>
              <a:rPr lang="en-US" sz="1400" b="1" dirty="0"/>
              <a:t>M</a:t>
            </a:r>
            <a:r>
              <a:rPr lang="en-CN" sz="1400" b="1" dirty="0"/>
              <a:t>erge concepts</a:t>
            </a:r>
          </a:p>
        </p:txBody>
      </p:sp>
      <p:sp>
        <p:nvSpPr>
          <p:cNvPr id="36" name="Rectangle 35">
            <a:extLst>
              <a:ext uri="{FF2B5EF4-FFF2-40B4-BE49-F238E27FC236}">
                <a16:creationId xmlns:a16="http://schemas.microsoft.com/office/drawing/2014/main" id="{A23DA4BC-1D93-5C46-A9D9-A9FC50F29917}"/>
              </a:ext>
            </a:extLst>
          </p:cNvPr>
          <p:cNvSpPr/>
          <p:nvPr/>
        </p:nvSpPr>
        <p:spPr>
          <a:xfrm>
            <a:off x="3598319" y="3803409"/>
            <a:ext cx="5393913" cy="860271"/>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a:pPr>
            <a:r>
              <a:rPr lang="en-US" sz="1200" dirty="0">
                <a:solidFill>
                  <a:schemeClr val="tx1"/>
                </a:solidFill>
              </a:rPr>
              <a:t>R</a:t>
            </a:r>
            <a:r>
              <a:rPr lang="en-CN" sz="1200" dirty="0">
                <a:solidFill>
                  <a:schemeClr val="tx1"/>
                </a:solidFill>
              </a:rPr>
              <a:t>eplace the concept by its placeholder</a:t>
            </a:r>
          </a:p>
          <a:p>
            <a:pPr marL="342900" indent="-342900" algn="just">
              <a:buFont typeface="+mj-lt"/>
              <a:buAutoNum type="alphaLcPeriod"/>
            </a:pPr>
            <a:r>
              <a:rPr lang="en-US" sz="1200" dirty="0">
                <a:solidFill>
                  <a:schemeClr val="tx1"/>
                </a:solidFill>
              </a:rPr>
              <a:t>D</a:t>
            </a:r>
            <a:r>
              <a:rPr lang="en-CN" sz="1200" dirty="0">
                <a:solidFill>
                  <a:schemeClr val="tx1"/>
                </a:solidFill>
              </a:rPr>
              <a:t>o the dependency parsing by spaCy</a:t>
            </a:r>
          </a:p>
          <a:p>
            <a:pPr marL="342900" indent="-342900" algn="just">
              <a:buFont typeface="+mj-lt"/>
              <a:buAutoNum type="alphaLcPeriod"/>
            </a:pPr>
            <a:r>
              <a:rPr lang="en-CN" sz="1200" dirty="0">
                <a:solidFill>
                  <a:schemeClr val="tx1"/>
                </a:solidFill>
              </a:rPr>
              <a:t>Aggregate candidate categories and sort them by frequencies</a:t>
            </a:r>
          </a:p>
          <a:p>
            <a:pPr marL="342900" indent="-342900" algn="just">
              <a:buFont typeface="+mj-lt"/>
              <a:buAutoNum type="alphaLcPeriod"/>
            </a:pPr>
            <a:r>
              <a:rPr lang="en-CN" sz="1200" dirty="0">
                <a:solidFill>
                  <a:schemeClr val="tx1"/>
                </a:solidFill>
              </a:rPr>
              <a:t>Select the candidate category with the highest frequency</a:t>
            </a:r>
          </a:p>
          <a:p>
            <a:pPr marL="342900" indent="-342900" algn="just">
              <a:buFont typeface="+mj-lt"/>
              <a:buAutoNum type="alphaLcPeriod"/>
            </a:pPr>
            <a:r>
              <a:rPr lang="en-US" sz="1200" dirty="0">
                <a:solidFill>
                  <a:schemeClr val="tx1"/>
                </a:solidFill>
              </a:rPr>
              <a:t>M</a:t>
            </a:r>
            <a:r>
              <a:rPr lang="en-CN" sz="1200" dirty="0">
                <a:solidFill>
                  <a:schemeClr val="tx1"/>
                </a:solidFill>
              </a:rPr>
              <a:t>atch the candidate category with standard category</a:t>
            </a:r>
          </a:p>
        </p:txBody>
      </p:sp>
      <p:cxnSp>
        <p:nvCxnSpPr>
          <p:cNvPr id="29" name="Straight Arrow Connector 28">
            <a:extLst>
              <a:ext uri="{FF2B5EF4-FFF2-40B4-BE49-F238E27FC236}">
                <a16:creationId xmlns:a16="http://schemas.microsoft.com/office/drawing/2014/main" id="{644F8EB4-1839-AE42-8BC9-8EDBFDACECFB}"/>
              </a:ext>
            </a:extLst>
          </p:cNvPr>
          <p:cNvCxnSpPr>
            <a:cxnSpLocks/>
            <a:stCxn id="35" idx="3"/>
            <a:endCxn id="8" idx="1"/>
          </p:cNvCxnSpPr>
          <p:nvPr/>
        </p:nvCxnSpPr>
        <p:spPr>
          <a:xfrm>
            <a:off x="4794106" y="3686592"/>
            <a:ext cx="1601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5490B50-ADC0-664B-BA4A-7BE7D0C7EE6A}"/>
              </a:ext>
            </a:extLst>
          </p:cNvPr>
          <p:cNvSpPr txBox="1"/>
          <p:nvPr/>
        </p:nvSpPr>
        <p:spPr>
          <a:xfrm>
            <a:off x="4954281" y="3532703"/>
            <a:ext cx="4177362" cy="307777"/>
          </a:xfrm>
          <a:prstGeom prst="rect">
            <a:avLst/>
          </a:prstGeom>
          <a:noFill/>
        </p:spPr>
        <p:txBody>
          <a:bodyPr wrap="none" rtlCol="0">
            <a:spAutoFit/>
          </a:bodyPr>
          <a:lstStyle/>
          <a:p>
            <a:r>
              <a:rPr lang="en-US" sz="1400" b="1" dirty="0"/>
              <a:t>Get the category </a:t>
            </a:r>
            <a:r>
              <a:rPr lang="en-US" sz="1400" dirty="0"/>
              <a:t>f</a:t>
            </a:r>
            <a:r>
              <a:rPr lang="en-CN" sz="1400" dirty="0"/>
              <a:t>or</a:t>
            </a:r>
            <a:r>
              <a:rPr lang="zh-CN" altLang="en-US" sz="1400" dirty="0"/>
              <a:t> </a:t>
            </a:r>
            <a:r>
              <a:rPr lang="en-US" altLang="zh-CN" sz="1400" dirty="0"/>
              <a:t>the new concept from bug report</a:t>
            </a:r>
            <a:endParaRPr lang="en-CN" sz="1400" dirty="0"/>
          </a:p>
        </p:txBody>
      </p:sp>
      <p:sp>
        <p:nvSpPr>
          <p:cNvPr id="37" name="Footer Placeholder 3">
            <a:extLst>
              <a:ext uri="{FF2B5EF4-FFF2-40B4-BE49-F238E27FC236}">
                <a16:creationId xmlns:a16="http://schemas.microsoft.com/office/drawing/2014/main" id="{79B5EE07-F6B8-4D44-A080-687A63D6ACA4}"/>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
        <p:nvSpPr>
          <p:cNvPr id="34" name="TextBox 33">
            <a:extLst>
              <a:ext uri="{FF2B5EF4-FFF2-40B4-BE49-F238E27FC236}">
                <a16:creationId xmlns:a16="http://schemas.microsoft.com/office/drawing/2014/main" id="{E0C9A003-1DC8-9D45-B0F8-7673CD06E10B}"/>
              </a:ext>
            </a:extLst>
          </p:cNvPr>
          <p:cNvSpPr txBox="1"/>
          <p:nvPr/>
        </p:nvSpPr>
        <p:spPr>
          <a:xfrm>
            <a:off x="253605" y="4366902"/>
            <a:ext cx="959878" cy="276999"/>
          </a:xfrm>
          <a:prstGeom prst="rect">
            <a:avLst/>
          </a:prstGeom>
          <a:noFill/>
        </p:spPr>
        <p:txBody>
          <a:bodyPr wrap="none" rtlCol="0">
            <a:spAutoFit/>
          </a:bodyPr>
          <a:lstStyle/>
          <a:p>
            <a:r>
              <a:rPr lang="en-CN" sz="1200" b="1" dirty="0"/>
              <a:t>Bug Reports</a:t>
            </a:r>
          </a:p>
        </p:txBody>
      </p:sp>
    </p:spTree>
    <p:extLst>
      <p:ext uri="{BB962C8B-B14F-4D97-AF65-F5344CB8AC3E}">
        <p14:creationId xmlns:p14="http://schemas.microsoft.com/office/powerpoint/2010/main" val="231476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7871A58-8992-2745-B4FB-B4186E5A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20" y="1548980"/>
            <a:ext cx="3126395" cy="1611214"/>
          </a:xfrm>
          <a:prstGeom prst="rect">
            <a:avLst/>
          </a:prstGeom>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27</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2" name="TextBox 1">
            <a:extLst>
              <a:ext uri="{FF2B5EF4-FFF2-40B4-BE49-F238E27FC236}">
                <a16:creationId xmlns:a16="http://schemas.microsoft.com/office/drawing/2014/main" id="{9B2CF974-8C15-4B46-BC4A-D96B2BF89ED3}"/>
              </a:ext>
            </a:extLst>
          </p:cNvPr>
          <p:cNvSpPr txBox="1"/>
          <p:nvPr/>
        </p:nvSpPr>
        <p:spPr>
          <a:xfrm>
            <a:off x="3992880" y="470691"/>
            <a:ext cx="2460032" cy="369332"/>
          </a:xfrm>
          <a:prstGeom prst="rect">
            <a:avLst/>
          </a:prstGeom>
          <a:noFill/>
        </p:spPr>
        <p:txBody>
          <a:bodyPr wrap="none" rtlCol="0">
            <a:spAutoFit/>
          </a:bodyPr>
          <a:lstStyle/>
          <a:p>
            <a:r>
              <a:rPr lang="en-CN" b="1" dirty="0"/>
              <a:t>System KG Construction</a:t>
            </a:r>
          </a:p>
        </p:txBody>
      </p:sp>
      <p:cxnSp>
        <p:nvCxnSpPr>
          <p:cNvPr id="21" name="Straight Arrow Connector 20">
            <a:extLst>
              <a:ext uri="{FF2B5EF4-FFF2-40B4-BE49-F238E27FC236}">
                <a16:creationId xmlns:a16="http://schemas.microsoft.com/office/drawing/2014/main" id="{7F40851E-B0DF-BC4B-ABA6-90BA7B7CB603}"/>
              </a:ext>
            </a:extLst>
          </p:cNvPr>
          <p:cNvCxnSpPr>
            <a:cxnSpLocks/>
            <a:stCxn id="2" idx="2"/>
            <a:endCxn id="30" idx="0"/>
          </p:cNvCxnSpPr>
          <p:nvPr/>
        </p:nvCxnSpPr>
        <p:spPr>
          <a:xfrm>
            <a:off x="5222896" y="840023"/>
            <a:ext cx="0" cy="3983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9D85D2-CB4F-E348-B25E-31BE6D3F2B1F}"/>
              </a:ext>
            </a:extLst>
          </p:cNvPr>
          <p:cNvSpPr txBox="1"/>
          <p:nvPr/>
        </p:nvSpPr>
        <p:spPr>
          <a:xfrm>
            <a:off x="4286037" y="1238344"/>
            <a:ext cx="1873718" cy="307777"/>
          </a:xfrm>
          <a:prstGeom prst="rect">
            <a:avLst/>
          </a:prstGeom>
          <a:noFill/>
        </p:spPr>
        <p:txBody>
          <a:bodyPr wrap="none" rtlCol="0">
            <a:spAutoFit/>
          </a:bodyPr>
          <a:lstStyle/>
          <a:p>
            <a:r>
              <a:rPr lang="en-CN" sz="1400" dirty="0"/>
              <a:t>KG Meta-Model Design</a:t>
            </a:r>
          </a:p>
        </p:txBody>
      </p:sp>
      <p:cxnSp>
        <p:nvCxnSpPr>
          <p:cNvPr id="27" name="Elbow Connector 26">
            <a:extLst>
              <a:ext uri="{FF2B5EF4-FFF2-40B4-BE49-F238E27FC236}">
                <a16:creationId xmlns:a16="http://schemas.microsoft.com/office/drawing/2014/main" id="{B6ED32A1-DDA4-4640-BDB0-17D2E351AA4B}"/>
              </a:ext>
            </a:extLst>
          </p:cNvPr>
          <p:cNvCxnSpPr>
            <a:cxnSpLocks/>
            <a:stCxn id="2" idx="2"/>
            <a:endCxn id="31" idx="0"/>
          </p:cNvCxnSpPr>
          <p:nvPr/>
        </p:nvCxnSpPr>
        <p:spPr>
          <a:xfrm rot="5400000">
            <a:off x="3448587" y="-535966"/>
            <a:ext cx="398321" cy="3150299"/>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F48F87-5D1B-6749-9255-55DBCC6EB40C}"/>
              </a:ext>
            </a:extLst>
          </p:cNvPr>
          <p:cNvSpPr txBox="1"/>
          <p:nvPr/>
        </p:nvSpPr>
        <p:spPr>
          <a:xfrm>
            <a:off x="1104255" y="1238344"/>
            <a:ext cx="1936684" cy="307777"/>
          </a:xfrm>
          <a:prstGeom prst="rect">
            <a:avLst/>
          </a:prstGeom>
          <a:noFill/>
        </p:spPr>
        <p:txBody>
          <a:bodyPr wrap="square" rtlCol="0">
            <a:spAutoFit/>
          </a:bodyPr>
          <a:lstStyle/>
          <a:p>
            <a:r>
              <a:rPr lang="en-CN" sz="1400" dirty="0"/>
              <a:t>Constructing  Static Part</a:t>
            </a:r>
          </a:p>
        </p:txBody>
      </p:sp>
      <p:sp>
        <p:nvSpPr>
          <p:cNvPr id="32" name="TextBox 31">
            <a:extLst>
              <a:ext uri="{FF2B5EF4-FFF2-40B4-BE49-F238E27FC236}">
                <a16:creationId xmlns:a16="http://schemas.microsoft.com/office/drawing/2014/main" id="{8E54F8FC-F040-8342-BEE4-630A857B71F5}"/>
              </a:ext>
            </a:extLst>
          </p:cNvPr>
          <p:cNvSpPr txBox="1"/>
          <p:nvPr/>
        </p:nvSpPr>
        <p:spPr>
          <a:xfrm>
            <a:off x="985365" y="1663042"/>
            <a:ext cx="2174466" cy="276999"/>
          </a:xfrm>
          <a:prstGeom prst="rect">
            <a:avLst/>
          </a:prstGeom>
          <a:noFill/>
          <a:ln w="28575">
            <a:solidFill>
              <a:schemeClr val="tx1"/>
            </a:solidFill>
          </a:ln>
        </p:spPr>
        <p:txBody>
          <a:bodyPr wrap="square" rtlCol="0">
            <a:spAutoFit/>
          </a:bodyPr>
          <a:lstStyle/>
          <a:p>
            <a:pPr algn="ctr"/>
            <a:r>
              <a:rPr lang="en-CN" sz="1200" dirty="0"/>
              <a:t>Manual Categories Definition</a:t>
            </a:r>
          </a:p>
        </p:txBody>
      </p:sp>
      <p:sp>
        <p:nvSpPr>
          <p:cNvPr id="42" name="TextBox 41">
            <a:extLst>
              <a:ext uri="{FF2B5EF4-FFF2-40B4-BE49-F238E27FC236}">
                <a16:creationId xmlns:a16="http://schemas.microsoft.com/office/drawing/2014/main" id="{47ABF5DD-CB5A-6B45-9456-4028BF32D8B6}"/>
              </a:ext>
            </a:extLst>
          </p:cNvPr>
          <p:cNvSpPr txBox="1"/>
          <p:nvPr/>
        </p:nvSpPr>
        <p:spPr>
          <a:xfrm>
            <a:off x="985365" y="2143451"/>
            <a:ext cx="2174467" cy="276999"/>
          </a:xfrm>
          <a:prstGeom prst="rect">
            <a:avLst/>
          </a:prstGeom>
          <a:noFill/>
          <a:ln w="28575">
            <a:solidFill>
              <a:schemeClr val="tx1"/>
            </a:solidFill>
          </a:ln>
        </p:spPr>
        <p:txBody>
          <a:bodyPr wrap="square" rtlCol="0">
            <a:spAutoFit/>
          </a:bodyPr>
          <a:lstStyle/>
          <a:p>
            <a:pPr algn="ctr"/>
            <a:r>
              <a:rPr lang="en-CN" sz="1200" dirty="0"/>
              <a:t>Manual Action Definition</a:t>
            </a:r>
          </a:p>
        </p:txBody>
      </p:sp>
      <p:sp>
        <p:nvSpPr>
          <p:cNvPr id="43" name="TextBox 42">
            <a:extLst>
              <a:ext uri="{FF2B5EF4-FFF2-40B4-BE49-F238E27FC236}">
                <a16:creationId xmlns:a16="http://schemas.microsoft.com/office/drawing/2014/main" id="{E2D71643-69D4-624F-AD04-2B65F9C6998A}"/>
              </a:ext>
            </a:extLst>
          </p:cNvPr>
          <p:cNvSpPr txBox="1"/>
          <p:nvPr/>
        </p:nvSpPr>
        <p:spPr>
          <a:xfrm>
            <a:off x="985365" y="2623860"/>
            <a:ext cx="2174468" cy="276999"/>
          </a:xfrm>
          <a:prstGeom prst="rect">
            <a:avLst/>
          </a:prstGeom>
          <a:noFill/>
          <a:ln w="28575">
            <a:solidFill>
              <a:schemeClr val="tx1"/>
            </a:solidFill>
          </a:ln>
        </p:spPr>
        <p:txBody>
          <a:bodyPr wrap="square" rtlCol="0">
            <a:spAutoFit/>
          </a:bodyPr>
          <a:lstStyle/>
          <a:p>
            <a:pPr algn="ctr"/>
            <a:r>
              <a:rPr lang="en-US" sz="1200" dirty="0"/>
              <a:t>Automatic Concept Extraction</a:t>
            </a:r>
          </a:p>
        </p:txBody>
      </p:sp>
      <p:cxnSp>
        <p:nvCxnSpPr>
          <p:cNvPr id="29" name="Elbow Connector 28">
            <a:extLst>
              <a:ext uri="{FF2B5EF4-FFF2-40B4-BE49-F238E27FC236}">
                <a16:creationId xmlns:a16="http://schemas.microsoft.com/office/drawing/2014/main" id="{A1C9EAA3-0A61-6548-9E1C-B25EAC597654}"/>
              </a:ext>
            </a:extLst>
          </p:cNvPr>
          <p:cNvCxnSpPr>
            <a:cxnSpLocks/>
            <a:stCxn id="2" idx="2"/>
            <a:endCxn id="34" idx="0"/>
          </p:cNvCxnSpPr>
          <p:nvPr/>
        </p:nvCxnSpPr>
        <p:spPr>
          <a:xfrm rot="16200000" flipH="1">
            <a:off x="6442649" y="-379731"/>
            <a:ext cx="398320" cy="2837827"/>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E27BE79-59F5-E54A-8A40-D38A67DCE2F8}"/>
              </a:ext>
            </a:extLst>
          </p:cNvPr>
          <p:cNvSpPr txBox="1"/>
          <p:nvPr/>
        </p:nvSpPr>
        <p:spPr>
          <a:xfrm>
            <a:off x="6977445" y="1238343"/>
            <a:ext cx="2166555" cy="307777"/>
          </a:xfrm>
          <a:prstGeom prst="rect">
            <a:avLst/>
          </a:prstGeom>
          <a:noFill/>
        </p:spPr>
        <p:txBody>
          <a:bodyPr wrap="none" rtlCol="0">
            <a:spAutoFit/>
          </a:bodyPr>
          <a:lstStyle/>
          <a:p>
            <a:r>
              <a:rPr lang="en-CN" sz="1400" dirty="0"/>
              <a:t>Constructing Dynamic Part</a:t>
            </a:r>
          </a:p>
        </p:txBody>
      </p:sp>
      <p:sp>
        <p:nvSpPr>
          <p:cNvPr id="37" name="Rectangle 36">
            <a:extLst>
              <a:ext uri="{FF2B5EF4-FFF2-40B4-BE49-F238E27FC236}">
                <a16:creationId xmlns:a16="http://schemas.microsoft.com/office/drawing/2014/main" id="{44AA36E3-FAD8-E04E-9182-5D147CBACEAB}"/>
              </a:ext>
            </a:extLst>
          </p:cNvPr>
          <p:cNvSpPr/>
          <p:nvPr/>
        </p:nvSpPr>
        <p:spPr>
          <a:xfrm>
            <a:off x="6799766" y="2852528"/>
            <a:ext cx="2179015"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8" name="TextBox 37">
            <a:extLst>
              <a:ext uri="{FF2B5EF4-FFF2-40B4-BE49-F238E27FC236}">
                <a16:creationId xmlns:a16="http://schemas.microsoft.com/office/drawing/2014/main" id="{8C3DADD3-C1B8-D647-90D8-4B005EAC284E}"/>
              </a:ext>
            </a:extLst>
          </p:cNvPr>
          <p:cNvSpPr txBox="1"/>
          <p:nvPr/>
        </p:nvSpPr>
        <p:spPr>
          <a:xfrm>
            <a:off x="7347183" y="2841510"/>
            <a:ext cx="1472967" cy="276999"/>
          </a:xfrm>
          <a:prstGeom prst="rect">
            <a:avLst/>
          </a:prstGeom>
          <a:noFill/>
        </p:spPr>
        <p:txBody>
          <a:bodyPr wrap="square" rtlCol="0">
            <a:spAutoFit/>
          </a:bodyPr>
          <a:lstStyle/>
          <a:p>
            <a:r>
              <a:rPr lang="en-US" sz="1200" dirty="0"/>
              <a:t>Entity Linking</a:t>
            </a:r>
          </a:p>
        </p:txBody>
      </p:sp>
      <p:sp>
        <p:nvSpPr>
          <p:cNvPr id="39" name="Rectangle 38">
            <a:extLst>
              <a:ext uri="{FF2B5EF4-FFF2-40B4-BE49-F238E27FC236}">
                <a16:creationId xmlns:a16="http://schemas.microsoft.com/office/drawing/2014/main" id="{EFE4836A-5025-854E-9FA2-2F25E3556871}"/>
              </a:ext>
            </a:extLst>
          </p:cNvPr>
          <p:cNvSpPr/>
          <p:nvPr/>
        </p:nvSpPr>
        <p:spPr>
          <a:xfrm>
            <a:off x="6799766" y="1557408"/>
            <a:ext cx="2174466"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1" name="Rectangle 40">
            <a:extLst>
              <a:ext uri="{FF2B5EF4-FFF2-40B4-BE49-F238E27FC236}">
                <a16:creationId xmlns:a16="http://schemas.microsoft.com/office/drawing/2014/main" id="{66ECA0A4-B545-CE40-843D-28F63A213EB6}"/>
              </a:ext>
            </a:extLst>
          </p:cNvPr>
          <p:cNvSpPr/>
          <p:nvPr/>
        </p:nvSpPr>
        <p:spPr>
          <a:xfrm>
            <a:off x="7151763" y="193075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Normalization</a:t>
            </a:r>
          </a:p>
        </p:txBody>
      </p:sp>
      <p:sp>
        <p:nvSpPr>
          <p:cNvPr id="44" name="Rectangle 43">
            <a:extLst>
              <a:ext uri="{FF2B5EF4-FFF2-40B4-BE49-F238E27FC236}">
                <a16:creationId xmlns:a16="http://schemas.microsoft.com/office/drawing/2014/main" id="{0D629FFB-BA3A-D444-90F4-13C8E716D862}"/>
              </a:ext>
            </a:extLst>
          </p:cNvPr>
          <p:cNvSpPr/>
          <p:nvPr/>
        </p:nvSpPr>
        <p:spPr>
          <a:xfrm>
            <a:off x="7151763" y="2235095"/>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Splitting</a:t>
            </a:r>
          </a:p>
        </p:txBody>
      </p:sp>
      <p:sp>
        <p:nvSpPr>
          <p:cNvPr id="45" name="Rectangle 44">
            <a:extLst>
              <a:ext uri="{FF2B5EF4-FFF2-40B4-BE49-F238E27FC236}">
                <a16:creationId xmlns:a16="http://schemas.microsoft.com/office/drawing/2014/main" id="{AB56942F-6ABD-6444-B9FC-19E5068158A8}"/>
              </a:ext>
            </a:extLst>
          </p:cNvPr>
          <p:cNvSpPr/>
          <p:nvPr/>
        </p:nvSpPr>
        <p:spPr>
          <a:xfrm>
            <a:off x="7147214" y="254206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Clustering</a:t>
            </a:r>
          </a:p>
        </p:txBody>
      </p:sp>
      <p:sp>
        <p:nvSpPr>
          <p:cNvPr id="46" name="TextBox 45">
            <a:extLst>
              <a:ext uri="{FF2B5EF4-FFF2-40B4-BE49-F238E27FC236}">
                <a16:creationId xmlns:a16="http://schemas.microsoft.com/office/drawing/2014/main" id="{3F868D24-DC34-9B4C-8C2E-6A47919220E6}"/>
              </a:ext>
            </a:extLst>
          </p:cNvPr>
          <p:cNvSpPr txBox="1"/>
          <p:nvPr/>
        </p:nvSpPr>
        <p:spPr>
          <a:xfrm>
            <a:off x="7226335" y="1562522"/>
            <a:ext cx="1389035" cy="276999"/>
          </a:xfrm>
          <a:prstGeom prst="rect">
            <a:avLst/>
          </a:prstGeom>
          <a:noFill/>
        </p:spPr>
        <p:txBody>
          <a:bodyPr wrap="none" rtlCol="0">
            <a:spAutoFit/>
          </a:bodyPr>
          <a:lstStyle/>
          <a:p>
            <a:pPr algn="ctr"/>
            <a:r>
              <a:rPr lang="en-US" sz="1200" dirty="0"/>
              <a:t>Scenario Extraction</a:t>
            </a:r>
          </a:p>
        </p:txBody>
      </p:sp>
      <p:cxnSp>
        <p:nvCxnSpPr>
          <p:cNvPr id="47" name="Elbow Connector 46">
            <a:extLst>
              <a:ext uri="{FF2B5EF4-FFF2-40B4-BE49-F238E27FC236}">
                <a16:creationId xmlns:a16="http://schemas.microsoft.com/office/drawing/2014/main" id="{A466CD47-9E50-8D4A-9B70-7DFF8D60AB40}"/>
              </a:ext>
            </a:extLst>
          </p:cNvPr>
          <p:cNvCxnSpPr>
            <a:cxnSpLocks/>
            <a:stCxn id="41" idx="1"/>
          </p:cNvCxnSpPr>
          <p:nvPr/>
        </p:nvCxnSpPr>
        <p:spPr>
          <a:xfrm rot="10800000">
            <a:off x="6889163" y="1825490"/>
            <a:ext cx="262601" cy="217168"/>
          </a:xfrm>
          <a:prstGeom prst="bentConnector3">
            <a:avLst>
              <a:gd name="adj1" fmla="val 97055"/>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FBDB28BB-2B23-B642-8845-A72076026855}"/>
              </a:ext>
            </a:extLst>
          </p:cNvPr>
          <p:cNvCxnSpPr>
            <a:cxnSpLocks/>
            <a:stCxn id="45" idx="1"/>
          </p:cNvCxnSpPr>
          <p:nvPr/>
        </p:nvCxnSpPr>
        <p:spPr>
          <a:xfrm rot="10800000">
            <a:off x="6889162" y="1841186"/>
            <a:ext cx="258052" cy="81278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8838DE47-2822-434F-BEC0-8F33F53E131A}"/>
              </a:ext>
            </a:extLst>
          </p:cNvPr>
          <p:cNvCxnSpPr>
            <a:cxnSpLocks/>
            <a:stCxn id="44" idx="1"/>
          </p:cNvCxnSpPr>
          <p:nvPr/>
        </p:nvCxnSpPr>
        <p:spPr>
          <a:xfrm rot="10800000">
            <a:off x="6889163" y="1817062"/>
            <a:ext cx="262601" cy="52993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2B791BA0-12A0-594B-B790-65E45FF3C469}"/>
              </a:ext>
            </a:extLst>
          </p:cNvPr>
          <p:cNvSpPr/>
          <p:nvPr/>
        </p:nvSpPr>
        <p:spPr>
          <a:xfrm>
            <a:off x="6706087" y="1505582"/>
            <a:ext cx="2376128" cy="348235"/>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66" name="Picture 65" descr="Graphical user interface, text, application, email&#10;&#10;Description automatically generated">
            <a:extLst>
              <a:ext uri="{FF2B5EF4-FFF2-40B4-BE49-F238E27FC236}">
                <a16:creationId xmlns:a16="http://schemas.microsoft.com/office/drawing/2014/main" id="{8251B140-26CE-6F4F-BCC7-FFDE76331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24" y="858560"/>
            <a:ext cx="5105400" cy="3530600"/>
          </a:xfrm>
          <a:prstGeom prst="rect">
            <a:avLst/>
          </a:prstGeom>
        </p:spPr>
      </p:pic>
      <p:sp>
        <p:nvSpPr>
          <p:cNvPr id="67" name="Rectangle 66">
            <a:extLst>
              <a:ext uri="{FF2B5EF4-FFF2-40B4-BE49-F238E27FC236}">
                <a16:creationId xmlns:a16="http://schemas.microsoft.com/office/drawing/2014/main" id="{0222E146-CD5E-4E4D-AAA0-7539A960C018}"/>
              </a:ext>
            </a:extLst>
          </p:cNvPr>
          <p:cNvSpPr/>
          <p:nvPr/>
        </p:nvSpPr>
        <p:spPr>
          <a:xfrm>
            <a:off x="130109" y="1101647"/>
            <a:ext cx="5055501" cy="348235"/>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8" name="Rectangle 67">
            <a:extLst>
              <a:ext uri="{FF2B5EF4-FFF2-40B4-BE49-F238E27FC236}">
                <a16:creationId xmlns:a16="http://schemas.microsoft.com/office/drawing/2014/main" id="{3C159F06-EBCA-AB42-8039-63CC77A75BF9}"/>
              </a:ext>
            </a:extLst>
          </p:cNvPr>
          <p:cNvSpPr/>
          <p:nvPr/>
        </p:nvSpPr>
        <p:spPr>
          <a:xfrm>
            <a:off x="130108" y="1796701"/>
            <a:ext cx="5055502" cy="1363493"/>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9" name="Rectangle 68">
            <a:extLst>
              <a:ext uri="{FF2B5EF4-FFF2-40B4-BE49-F238E27FC236}">
                <a16:creationId xmlns:a16="http://schemas.microsoft.com/office/drawing/2014/main" id="{0E9EF611-BFD6-A049-8556-A9A78B390093}"/>
              </a:ext>
            </a:extLst>
          </p:cNvPr>
          <p:cNvSpPr/>
          <p:nvPr/>
        </p:nvSpPr>
        <p:spPr>
          <a:xfrm>
            <a:off x="130108" y="3469700"/>
            <a:ext cx="5055502" cy="320103"/>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0" name="Rectangle 69">
            <a:extLst>
              <a:ext uri="{FF2B5EF4-FFF2-40B4-BE49-F238E27FC236}">
                <a16:creationId xmlns:a16="http://schemas.microsoft.com/office/drawing/2014/main" id="{653237A3-D48D-3B4B-B904-B167971C4741}"/>
              </a:ext>
            </a:extLst>
          </p:cNvPr>
          <p:cNvSpPr/>
          <p:nvPr/>
        </p:nvSpPr>
        <p:spPr>
          <a:xfrm>
            <a:off x="130108" y="4165732"/>
            <a:ext cx="5055502" cy="320103"/>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1" name="TextBox 70">
            <a:extLst>
              <a:ext uri="{FF2B5EF4-FFF2-40B4-BE49-F238E27FC236}">
                <a16:creationId xmlns:a16="http://schemas.microsoft.com/office/drawing/2014/main" id="{6A3428B3-56E1-8346-98F9-7C01370EA638}"/>
              </a:ext>
            </a:extLst>
          </p:cNvPr>
          <p:cNvSpPr txBox="1"/>
          <p:nvPr/>
        </p:nvSpPr>
        <p:spPr>
          <a:xfrm>
            <a:off x="4262032" y="1099087"/>
            <a:ext cx="607859" cy="369332"/>
          </a:xfrm>
          <a:prstGeom prst="rect">
            <a:avLst/>
          </a:prstGeom>
          <a:noFill/>
        </p:spPr>
        <p:txBody>
          <a:bodyPr wrap="none" rtlCol="0">
            <a:spAutoFit/>
          </a:bodyPr>
          <a:lstStyle/>
          <a:p>
            <a:r>
              <a:rPr lang="en-US" b="1" dirty="0">
                <a:solidFill>
                  <a:schemeClr val="accent1"/>
                </a:solidFill>
              </a:rPr>
              <a:t>a</a:t>
            </a:r>
            <a:r>
              <a:rPr lang="en-CN" b="1" dirty="0">
                <a:solidFill>
                  <a:schemeClr val="accent1"/>
                </a:solidFill>
              </a:rPr>
              <a:t>s-is</a:t>
            </a:r>
          </a:p>
        </p:txBody>
      </p:sp>
      <p:sp>
        <p:nvSpPr>
          <p:cNvPr id="72" name="TextBox 71">
            <a:extLst>
              <a:ext uri="{FF2B5EF4-FFF2-40B4-BE49-F238E27FC236}">
                <a16:creationId xmlns:a16="http://schemas.microsoft.com/office/drawing/2014/main" id="{B33F861E-D346-9648-9592-DEFB2340EFD1}"/>
              </a:ext>
            </a:extLst>
          </p:cNvPr>
          <p:cNvSpPr txBox="1"/>
          <p:nvPr/>
        </p:nvSpPr>
        <p:spPr>
          <a:xfrm>
            <a:off x="4297790" y="3445085"/>
            <a:ext cx="607859" cy="369332"/>
          </a:xfrm>
          <a:prstGeom prst="rect">
            <a:avLst/>
          </a:prstGeom>
          <a:noFill/>
        </p:spPr>
        <p:txBody>
          <a:bodyPr wrap="none" rtlCol="0">
            <a:spAutoFit/>
          </a:bodyPr>
          <a:lstStyle/>
          <a:p>
            <a:r>
              <a:rPr lang="en-US" b="1" dirty="0">
                <a:solidFill>
                  <a:schemeClr val="accent1"/>
                </a:solidFill>
              </a:rPr>
              <a:t>a</a:t>
            </a:r>
            <a:r>
              <a:rPr lang="en-CN" b="1" dirty="0">
                <a:solidFill>
                  <a:schemeClr val="accent1"/>
                </a:solidFill>
              </a:rPr>
              <a:t>s-is</a:t>
            </a:r>
          </a:p>
        </p:txBody>
      </p:sp>
      <p:sp>
        <p:nvSpPr>
          <p:cNvPr id="73" name="TextBox 72">
            <a:extLst>
              <a:ext uri="{FF2B5EF4-FFF2-40B4-BE49-F238E27FC236}">
                <a16:creationId xmlns:a16="http://schemas.microsoft.com/office/drawing/2014/main" id="{7854B840-0450-544D-B737-E958EFAEAC91}"/>
              </a:ext>
            </a:extLst>
          </p:cNvPr>
          <p:cNvSpPr txBox="1"/>
          <p:nvPr/>
        </p:nvSpPr>
        <p:spPr>
          <a:xfrm>
            <a:off x="4304837" y="4141117"/>
            <a:ext cx="607859" cy="369332"/>
          </a:xfrm>
          <a:prstGeom prst="rect">
            <a:avLst/>
          </a:prstGeom>
          <a:noFill/>
        </p:spPr>
        <p:txBody>
          <a:bodyPr wrap="none" rtlCol="0">
            <a:spAutoFit/>
          </a:bodyPr>
          <a:lstStyle/>
          <a:p>
            <a:r>
              <a:rPr lang="en-US" b="1" dirty="0">
                <a:solidFill>
                  <a:schemeClr val="accent1"/>
                </a:solidFill>
              </a:rPr>
              <a:t>a</a:t>
            </a:r>
            <a:r>
              <a:rPr lang="en-CN" b="1" dirty="0">
                <a:solidFill>
                  <a:schemeClr val="accent1"/>
                </a:solidFill>
              </a:rPr>
              <a:t>s-is</a:t>
            </a:r>
          </a:p>
        </p:txBody>
      </p:sp>
      <p:sp>
        <p:nvSpPr>
          <p:cNvPr id="50" name="Footer Placeholder 3">
            <a:extLst>
              <a:ext uri="{FF2B5EF4-FFF2-40B4-BE49-F238E27FC236}">
                <a16:creationId xmlns:a16="http://schemas.microsoft.com/office/drawing/2014/main" id="{8C8AA743-12D1-3548-8162-613B295BC657}"/>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283961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7" grpId="0" animBg="1"/>
      <p:bldP spid="68" grpId="0" animBg="1"/>
      <p:bldP spid="69" grpId="0" animBg="1"/>
      <p:bldP spid="70" grpId="0" animBg="1"/>
      <p:bldP spid="71" grpId="0"/>
      <p:bldP spid="72" grpId="0"/>
      <p:bldP spid="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7871A58-8992-2745-B4FB-B4186E5A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20" y="1548980"/>
            <a:ext cx="3126395" cy="1611214"/>
          </a:xfrm>
          <a:prstGeom prst="rect">
            <a:avLst/>
          </a:prstGeom>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28</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2" name="TextBox 1">
            <a:extLst>
              <a:ext uri="{FF2B5EF4-FFF2-40B4-BE49-F238E27FC236}">
                <a16:creationId xmlns:a16="http://schemas.microsoft.com/office/drawing/2014/main" id="{9B2CF974-8C15-4B46-BC4A-D96B2BF89ED3}"/>
              </a:ext>
            </a:extLst>
          </p:cNvPr>
          <p:cNvSpPr txBox="1"/>
          <p:nvPr/>
        </p:nvSpPr>
        <p:spPr>
          <a:xfrm>
            <a:off x="3992880" y="470691"/>
            <a:ext cx="2460032" cy="369332"/>
          </a:xfrm>
          <a:prstGeom prst="rect">
            <a:avLst/>
          </a:prstGeom>
          <a:noFill/>
        </p:spPr>
        <p:txBody>
          <a:bodyPr wrap="none" rtlCol="0">
            <a:spAutoFit/>
          </a:bodyPr>
          <a:lstStyle/>
          <a:p>
            <a:r>
              <a:rPr lang="en-CN" b="1" dirty="0"/>
              <a:t>System KG Construction</a:t>
            </a:r>
          </a:p>
        </p:txBody>
      </p:sp>
      <p:cxnSp>
        <p:nvCxnSpPr>
          <p:cNvPr id="21" name="Straight Arrow Connector 20">
            <a:extLst>
              <a:ext uri="{FF2B5EF4-FFF2-40B4-BE49-F238E27FC236}">
                <a16:creationId xmlns:a16="http://schemas.microsoft.com/office/drawing/2014/main" id="{7F40851E-B0DF-BC4B-ABA6-90BA7B7CB603}"/>
              </a:ext>
            </a:extLst>
          </p:cNvPr>
          <p:cNvCxnSpPr>
            <a:cxnSpLocks/>
            <a:stCxn id="2" idx="2"/>
            <a:endCxn id="30" idx="0"/>
          </p:cNvCxnSpPr>
          <p:nvPr/>
        </p:nvCxnSpPr>
        <p:spPr>
          <a:xfrm>
            <a:off x="5222896" y="840023"/>
            <a:ext cx="0" cy="3983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9D85D2-CB4F-E348-B25E-31BE6D3F2B1F}"/>
              </a:ext>
            </a:extLst>
          </p:cNvPr>
          <p:cNvSpPr txBox="1"/>
          <p:nvPr/>
        </p:nvSpPr>
        <p:spPr>
          <a:xfrm>
            <a:off x="4286037" y="1238344"/>
            <a:ext cx="1873718" cy="307777"/>
          </a:xfrm>
          <a:prstGeom prst="rect">
            <a:avLst/>
          </a:prstGeom>
          <a:noFill/>
        </p:spPr>
        <p:txBody>
          <a:bodyPr wrap="none" rtlCol="0">
            <a:spAutoFit/>
          </a:bodyPr>
          <a:lstStyle/>
          <a:p>
            <a:r>
              <a:rPr lang="en-CN" sz="1400" dirty="0"/>
              <a:t>KG Meta-Model Design</a:t>
            </a:r>
          </a:p>
        </p:txBody>
      </p:sp>
      <p:cxnSp>
        <p:nvCxnSpPr>
          <p:cNvPr id="27" name="Elbow Connector 26">
            <a:extLst>
              <a:ext uri="{FF2B5EF4-FFF2-40B4-BE49-F238E27FC236}">
                <a16:creationId xmlns:a16="http://schemas.microsoft.com/office/drawing/2014/main" id="{B6ED32A1-DDA4-4640-BDB0-17D2E351AA4B}"/>
              </a:ext>
            </a:extLst>
          </p:cNvPr>
          <p:cNvCxnSpPr>
            <a:cxnSpLocks/>
            <a:stCxn id="2" idx="2"/>
            <a:endCxn id="31" idx="0"/>
          </p:cNvCxnSpPr>
          <p:nvPr/>
        </p:nvCxnSpPr>
        <p:spPr>
          <a:xfrm rot="5400000">
            <a:off x="3448587" y="-535966"/>
            <a:ext cx="398321" cy="3150299"/>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F48F87-5D1B-6749-9255-55DBCC6EB40C}"/>
              </a:ext>
            </a:extLst>
          </p:cNvPr>
          <p:cNvSpPr txBox="1"/>
          <p:nvPr/>
        </p:nvSpPr>
        <p:spPr>
          <a:xfrm>
            <a:off x="1104255" y="1238344"/>
            <a:ext cx="1936684" cy="307777"/>
          </a:xfrm>
          <a:prstGeom prst="rect">
            <a:avLst/>
          </a:prstGeom>
          <a:noFill/>
        </p:spPr>
        <p:txBody>
          <a:bodyPr wrap="square" rtlCol="0">
            <a:spAutoFit/>
          </a:bodyPr>
          <a:lstStyle/>
          <a:p>
            <a:r>
              <a:rPr lang="en-CN" sz="1400" dirty="0"/>
              <a:t>Constructing  Static Part</a:t>
            </a:r>
          </a:p>
        </p:txBody>
      </p:sp>
      <p:sp>
        <p:nvSpPr>
          <p:cNvPr id="32" name="TextBox 31">
            <a:extLst>
              <a:ext uri="{FF2B5EF4-FFF2-40B4-BE49-F238E27FC236}">
                <a16:creationId xmlns:a16="http://schemas.microsoft.com/office/drawing/2014/main" id="{8E54F8FC-F040-8342-BEE4-630A857B71F5}"/>
              </a:ext>
            </a:extLst>
          </p:cNvPr>
          <p:cNvSpPr txBox="1"/>
          <p:nvPr/>
        </p:nvSpPr>
        <p:spPr>
          <a:xfrm>
            <a:off x="985365" y="1663042"/>
            <a:ext cx="2174466" cy="276999"/>
          </a:xfrm>
          <a:prstGeom prst="rect">
            <a:avLst/>
          </a:prstGeom>
          <a:noFill/>
          <a:ln w="28575">
            <a:solidFill>
              <a:schemeClr val="tx1"/>
            </a:solidFill>
          </a:ln>
        </p:spPr>
        <p:txBody>
          <a:bodyPr wrap="square" rtlCol="0">
            <a:spAutoFit/>
          </a:bodyPr>
          <a:lstStyle/>
          <a:p>
            <a:pPr algn="ctr"/>
            <a:r>
              <a:rPr lang="en-CN" sz="1200" dirty="0"/>
              <a:t>Manual Categories Definition</a:t>
            </a:r>
          </a:p>
        </p:txBody>
      </p:sp>
      <p:sp>
        <p:nvSpPr>
          <p:cNvPr id="42" name="TextBox 41">
            <a:extLst>
              <a:ext uri="{FF2B5EF4-FFF2-40B4-BE49-F238E27FC236}">
                <a16:creationId xmlns:a16="http://schemas.microsoft.com/office/drawing/2014/main" id="{47ABF5DD-CB5A-6B45-9456-4028BF32D8B6}"/>
              </a:ext>
            </a:extLst>
          </p:cNvPr>
          <p:cNvSpPr txBox="1"/>
          <p:nvPr/>
        </p:nvSpPr>
        <p:spPr>
          <a:xfrm>
            <a:off x="985365" y="2143451"/>
            <a:ext cx="2174467" cy="276999"/>
          </a:xfrm>
          <a:prstGeom prst="rect">
            <a:avLst/>
          </a:prstGeom>
          <a:noFill/>
          <a:ln w="28575">
            <a:solidFill>
              <a:schemeClr val="tx1"/>
            </a:solidFill>
          </a:ln>
        </p:spPr>
        <p:txBody>
          <a:bodyPr wrap="square" rtlCol="0">
            <a:spAutoFit/>
          </a:bodyPr>
          <a:lstStyle/>
          <a:p>
            <a:pPr algn="ctr"/>
            <a:r>
              <a:rPr lang="en-CN" sz="1200" dirty="0"/>
              <a:t>Manual Action Definition</a:t>
            </a:r>
          </a:p>
        </p:txBody>
      </p:sp>
      <p:sp>
        <p:nvSpPr>
          <p:cNvPr id="43" name="TextBox 42">
            <a:extLst>
              <a:ext uri="{FF2B5EF4-FFF2-40B4-BE49-F238E27FC236}">
                <a16:creationId xmlns:a16="http://schemas.microsoft.com/office/drawing/2014/main" id="{E2D71643-69D4-624F-AD04-2B65F9C6998A}"/>
              </a:ext>
            </a:extLst>
          </p:cNvPr>
          <p:cNvSpPr txBox="1"/>
          <p:nvPr/>
        </p:nvSpPr>
        <p:spPr>
          <a:xfrm>
            <a:off x="985365" y="2623860"/>
            <a:ext cx="2174468" cy="276999"/>
          </a:xfrm>
          <a:prstGeom prst="rect">
            <a:avLst/>
          </a:prstGeom>
          <a:noFill/>
          <a:ln w="28575">
            <a:solidFill>
              <a:schemeClr val="tx1"/>
            </a:solidFill>
          </a:ln>
        </p:spPr>
        <p:txBody>
          <a:bodyPr wrap="square" rtlCol="0">
            <a:spAutoFit/>
          </a:bodyPr>
          <a:lstStyle/>
          <a:p>
            <a:pPr algn="ctr"/>
            <a:r>
              <a:rPr lang="en-US" sz="1200" dirty="0"/>
              <a:t>Automatic Concept Extraction</a:t>
            </a:r>
          </a:p>
        </p:txBody>
      </p:sp>
      <p:cxnSp>
        <p:nvCxnSpPr>
          <p:cNvPr id="29" name="Elbow Connector 28">
            <a:extLst>
              <a:ext uri="{FF2B5EF4-FFF2-40B4-BE49-F238E27FC236}">
                <a16:creationId xmlns:a16="http://schemas.microsoft.com/office/drawing/2014/main" id="{A1C9EAA3-0A61-6548-9E1C-B25EAC597654}"/>
              </a:ext>
            </a:extLst>
          </p:cNvPr>
          <p:cNvCxnSpPr>
            <a:cxnSpLocks/>
            <a:stCxn id="2" idx="2"/>
            <a:endCxn id="34" idx="0"/>
          </p:cNvCxnSpPr>
          <p:nvPr/>
        </p:nvCxnSpPr>
        <p:spPr>
          <a:xfrm rot="16200000" flipH="1">
            <a:off x="6442649" y="-379731"/>
            <a:ext cx="398320" cy="2837827"/>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E27BE79-59F5-E54A-8A40-D38A67DCE2F8}"/>
              </a:ext>
            </a:extLst>
          </p:cNvPr>
          <p:cNvSpPr txBox="1"/>
          <p:nvPr/>
        </p:nvSpPr>
        <p:spPr>
          <a:xfrm>
            <a:off x="6977445" y="1238343"/>
            <a:ext cx="2166555" cy="307777"/>
          </a:xfrm>
          <a:prstGeom prst="rect">
            <a:avLst/>
          </a:prstGeom>
          <a:noFill/>
        </p:spPr>
        <p:txBody>
          <a:bodyPr wrap="none" rtlCol="0">
            <a:spAutoFit/>
          </a:bodyPr>
          <a:lstStyle/>
          <a:p>
            <a:r>
              <a:rPr lang="en-CN" sz="1400" dirty="0"/>
              <a:t>Constructing Dynamic Part</a:t>
            </a:r>
          </a:p>
        </p:txBody>
      </p:sp>
      <p:sp>
        <p:nvSpPr>
          <p:cNvPr id="37" name="Rectangle 36">
            <a:extLst>
              <a:ext uri="{FF2B5EF4-FFF2-40B4-BE49-F238E27FC236}">
                <a16:creationId xmlns:a16="http://schemas.microsoft.com/office/drawing/2014/main" id="{44AA36E3-FAD8-E04E-9182-5D147CBACEAB}"/>
              </a:ext>
            </a:extLst>
          </p:cNvPr>
          <p:cNvSpPr/>
          <p:nvPr/>
        </p:nvSpPr>
        <p:spPr>
          <a:xfrm>
            <a:off x="6799766" y="2852528"/>
            <a:ext cx="2179015"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8" name="TextBox 37">
            <a:extLst>
              <a:ext uri="{FF2B5EF4-FFF2-40B4-BE49-F238E27FC236}">
                <a16:creationId xmlns:a16="http://schemas.microsoft.com/office/drawing/2014/main" id="{8C3DADD3-C1B8-D647-90D8-4B005EAC284E}"/>
              </a:ext>
            </a:extLst>
          </p:cNvPr>
          <p:cNvSpPr txBox="1"/>
          <p:nvPr/>
        </p:nvSpPr>
        <p:spPr>
          <a:xfrm>
            <a:off x="7347183" y="2841510"/>
            <a:ext cx="1472967" cy="276999"/>
          </a:xfrm>
          <a:prstGeom prst="rect">
            <a:avLst/>
          </a:prstGeom>
          <a:noFill/>
        </p:spPr>
        <p:txBody>
          <a:bodyPr wrap="square" rtlCol="0">
            <a:spAutoFit/>
          </a:bodyPr>
          <a:lstStyle/>
          <a:p>
            <a:r>
              <a:rPr lang="en-US" sz="1200" dirty="0"/>
              <a:t>Entity Linking</a:t>
            </a:r>
          </a:p>
        </p:txBody>
      </p:sp>
      <p:sp>
        <p:nvSpPr>
          <p:cNvPr id="39" name="Rectangle 38">
            <a:extLst>
              <a:ext uri="{FF2B5EF4-FFF2-40B4-BE49-F238E27FC236}">
                <a16:creationId xmlns:a16="http://schemas.microsoft.com/office/drawing/2014/main" id="{EFE4836A-5025-854E-9FA2-2F25E3556871}"/>
              </a:ext>
            </a:extLst>
          </p:cNvPr>
          <p:cNvSpPr/>
          <p:nvPr/>
        </p:nvSpPr>
        <p:spPr>
          <a:xfrm>
            <a:off x="6799766" y="1557408"/>
            <a:ext cx="2174466"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1" name="Rectangle 40">
            <a:extLst>
              <a:ext uri="{FF2B5EF4-FFF2-40B4-BE49-F238E27FC236}">
                <a16:creationId xmlns:a16="http://schemas.microsoft.com/office/drawing/2014/main" id="{66ECA0A4-B545-CE40-843D-28F63A213EB6}"/>
              </a:ext>
            </a:extLst>
          </p:cNvPr>
          <p:cNvSpPr/>
          <p:nvPr/>
        </p:nvSpPr>
        <p:spPr>
          <a:xfrm>
            <a:off x="7151763" y="193075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Normalization</a:t>
            </a:r>
          </a:p>
        </p:txBody>
      </p:sp>
      <p:sp>
        <p:nvSpPr>
          <p:cNvPr id="44" name="Rectangle 43">
            <a:extLst>
              <a:ext uri="{FF2B5EF4-FFF2-40B4-BE49-F238E27FC236}">
                <a16:creationId xmlns:a16="http://schemas.microsoft.com/office/drawing/2014/main" id="{0D629FFB-BA3A-D444-90F4-13C8E716D862}"/>
              </a:ext>
            </a:extLst>
          </p:cNvPr>
          <p:cNvSpPr/>
          <p:nvPr/>
        </p:nvSpPr>
        <p:spPr>
          <a:xfrm>
            <a:off x="7151763" y="2235095"/>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Splitting</a:t>
            </a:r>
          </a:p>
        </p:txBody>
      </p:sp>
      <p:sp>
        <p:nvSpPr>
          <p:cNvPr id="45" name="Rectangle 44">
            <a:extLst>
              <a:ext uri="{FF2B5EF4-FFF2-40B4-BE49-F238E27FC236}">
                <a16:creationId xmlns:a16="http://schemas.microsoft.com/office/drawing/2014/main" id="{AB56942F-6ABD-6444-B9FC-19E5068158A8}"/>
              </a:ext>
            </a:extLst>
          </p:cNvPr>
          <p:cNvSpPr/>
          <p:nvPr/>
        </p:nvSpPr>
        <p:spPr>
          <a:xfrm>
            <a:off x="7147214" y="254206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Clustering</a:t>
            </a:r>
          </a:p>
        </p:txBody>
      </p:sp>
      <p:sp>
        <p:nvSpPr>
          <p:cNvPr id="46" name="TextBox 45">
            <a:extLst>
              <a:ext uri="{FF2B5EF4-FFF2-40B4-BE49-F238E27FC236}">
                <a16:creationId xmlns:a16="http://schemas.microsoft.com/office/drawing/2014/main" id="{3F868D24-DC34-9B4C-8C2E-6A47919220E6}"/>
              </a:ext>
            </a:extLst>
          </p:cNvPr>
          <p:cNvSpPr txBox="1"/>
          <p:nvPr/>
        </p:nvSpPr>
        <p:spPr>
          <a:xfrm>
            <a:off x="7226335" y="1562522"/>
            <a:ext cx="1389035" cy="276999"/>
          </a:xfrm>
          <a:prstGeom prst="rect">
            <a:avLst/>
          </a:prstGeom>
          <a:noFill/>
        </p:spPr>
        <p:txBody>
          <a:bodyPr wrap="none" rtlCol="0">
            <a:spAutoFit/>
          </a:bodyPr>
          <a:lstStyle/>
          <a:p>
            <a:pPr algn="ctr"/>
            <a:r>
              <a:rPr lang="en-US" sz="1200" dirty="0"/>
              <a:t>Scenario Extraction</a:t>
            </a:r>
          </a:p>
        </p:txBody>
      </p:sp>
      <p:cxnSp>
        <p:nvCxnSpPr>
          <p:cNvPr id="47" name="Elbow Connector 46">
            <a:extLst>
              <a:ext uri="{FF2B5EF4-FFF2-40B4-BE49-F238E27FC236}">
                <a16:creationId xmlns:a16="http://schemas.microsoft.com/office/drawing/2014/main" id="{A466CD47-9E50-8D4A-9B70-7DFF8D60AB40}"/>
              </a:ext>
            </a:extLst>
          </p:cNvPr>
          <p:cNvCxnSpPr>
            <a:cxnSpLocks/>
            <a:stCxn id="41" idx="1"/>
          </p:cNvCxnSpPr>
          <p:nvPr/>
        </p:nvCxnSpPr>
        <p:spPr>
          <a:xfrm rot="10800000">
            <a:off x="6889163" y="1825490"/>
            <a:ext cx="262601" cy="217168"/>
          </a:xfrm>
          <a:prstGeom prst="bentConnector3">
            <a:avLst>
              <a:gd name="adj1" fmla="val 97055"/>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FBDB28BB-2B23-B642-8845-A72076026855}"/>
              </a:ext>
            </a:extLst>
          </p:cNvPr>
          <p:cNvCxnSpPr>
            <a:cxnSpLocks/>
            <a:stCxn id="45" idx="1"/>
          </p:cNvCxnSpPr>
          <p:nvPr/>
        </p:nvCxnSpPr>
        <p:spPr>
          <a:xfrm rot="10800000">
            <a:off x="6889162" y="1841186"/>
            <a:ext cx="258052" cy="81278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8838DE47-2822-434F-BEC0-8F33F53E131A}"/>
              </a:ext>
            </a:extLst>
          </p:cNvPr>
          <p:cNvCxnSpPr>
            <a:cxnSpLocks/>
            <a:stCxn id="44" idx="1"/>
          </p:cNvCxnSpPr>
          <p:nvPr/>
        </p:nvCxnSpPr>
        <p:spPr>
          <a:xfrm rot="10800000">
            <a:off x="6889163" y="1817062"/>
            <a:ext cx="262601" cy="52993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2B791BA0-12A0-594B-B790-65E45FF3C469}"/>
              </a:ext>
            </a:extLst>
          </p:cNvPr>
          <p:cNvSpPr/>
          <p:nvPr/>
        </p:nvSpPr>
        <p:spPr>
          <a:xfrm>
            <a:off x="6706087" y="1505582"/>
            <a:ext cx="2376128" cy="348235"/>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6" name="Rectangle 35">
            <a:extLst>
              <a:ext uri="{FF2B5EF4-FFF2-40B4-BE49-F238E27FC236}">
                <a16:creationId xmlns:a16="http://schemas.microsoft.com/office/drawing/2014/main" id="{57DB8F30-7637-E34D-81EA-05742791CAEB}"/>
              </a:ext>
            </a:extLst>
          </p:cNvPr>
          <p:cNvSpPr/>
          <p:nvPr/>
        </p:nvSpPr>
        <p:spPr>
          <a:xfrm>
            <a:off x="323849" y="3370994"/>
            <a:ext cx="8650383" cy="1074737"/>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a:pPr>
            <a:r>
              <a:rPr lang="en-US" sz="1200" dirty="0">
                <a:solidFill>
                  <a:schemeClr val="tx1"/>
                </a:solidFill>
              </a:rPr>
              <a:t>S</a:t>
            </a:r>
            <a:r>
              <a:rPr lang="en-CN" sz="1200" dirty="0">
                <a:solidFill>
                  <a:schemeClr val="tx1"/>
                </a:solidFill>
              </a:rPr>
              <a:t>plit S2R text into steps by </a:t>
            </a:r>
            <a:r>
              <a:rPr lang="en-CN" sz="1200" b="1" dirty="0">
                <a:solidFill>
                  <a:schemeClr val="tx1"/>
                </a:solidFill>
              </a:rPr>
              <a:t>line changes </a:t>
            </a:r>
            <a:r>
              <a:rPr lang="en-CN" sz="1200" dirty="0">
                <a:solidFill>
                  <a:schemeClr val="tx1"/>
                </a:solidFill>
              </a:rPr>
              <a:t>and sentence splitting using </a:t>
            </a:r>
            <a:r>
              <a:rPr lang="en-CN" sz="1200" b="1" dirty="0">
                <a:solidFill>
                  <a:schemeClr val="tx1"/>
                </a:solidFill>
              </a:rPr>
              <a:t>spaCy</a:t>
            </a:r>
          </a:p>
          <a:p>
            <a:pPr marL="342900" indent="-342900" algn="just">
              <a:buFont typeface="+mj-lt"/>
              <a:buAutoNum type="alphaLcPeriod"/>
            </a:pPr>
            <a:r>
              <a:rPr lang="en-CN" sz="1200" dirty="0">
                <a:solidFill>
                  <a:schemeClr val="tx1"/>
                </a:solidFill>
              </a:rPr>
              <a:t>Remove </a:t>
            </a:r>
            <a:r>
              <a:rPr lang="en-CN" sz="1200" b="1" dirty="0">
                <a:solidFill>
                  <a:schemeClr val="tx1"/>
                </a:solidFill>
              </a:rPr>
              <a:t>serial number </a:t>
            </a:r>
            <a:r>
              <a:rPr lang="en-CN" sz="1200" dirty="0">
                <a:solidFill>
                  <a:schemeClr val="tx1"/>
                </a:solidFill>
              </a:rPr>
              <a:t>or </a:t>
            </a:r>
            <a:r>
              <a:rPr lang="en-CN" sz="1200" b="1" dirty="0">
                <a:solidFill>
                  <a:schemeClr val="tx1"/>
                </a:solidFill>
              </a:rPr>
              <a:t>bullets</a:t>
            </a:r>
            <a:r>
              <a:rPr lang="en-CN" sz="1200" dirty="0">
                <a:solidFill>
                  <a:schemeClr val="tx1"/>
                </a:solidFill>
              </a:rPr>
              <a:t> of steps</a:t>
            </a:r>
          </a:p>
          <a:p>
            <a:pPr marL="342900" indent="-342900" algn="just">
              <a:buFont typeface="+mj-lt"/>
              <a:buAutoNum type="alphaLcPeriod"/>
            </a:pPr>
            <a:r>
              <a:rPr lang="en-CN" sz="1200" dirty="0">
                <a:solidFill>
                  <a:schemeClr val="tx1"/>
                </a:solidFill>
              </a:rPr>
              <a:t>Replace </a:t>
            </a:r>
            <a:r>
              <a:rPr lang="en-CN" sz="1200" b="1" dirty="0">
                <a:solidFill>
                  <a:schemeClr val="tx1"/>
                </a:solidFill>
              </a:rPr>
              <a:t>concepts</a:t>
            </a:r>
            <a:r>
              <a:rPr lang="en-CN" sz="1200" dirty="0">
                <a:solidFill>
                  <a:schemeClr val="tx1"/>
                </a:solidFill>
              </a:rPr>
              <a:t> and </a:t>
            </a:r>
            <a:r>
              <a:rPr lang="en-CN" sz="1200" b="1" dirty="0">
                <a:solidFill>
                  <a:schemeClr val="tx1"/>
                </a:solidFill>
              </a:rPr>
              <a:t>URLs</a:t>
            </a:r>
            <a:r>
              <a:rPr lang="en-CN" sz="1200" dirty="0">
                <a:solidFill>
                  <a:schemeClr val="tx1"/>
                </a:solidFill>
              </a:rPr>
              <a:t> by placeholder</a:t>
            </a:r>
          </a:p>
          <a:p>
            <a:pPr marL="342900" indent="-342900" algn="just">
              <a:buFont typeface="+mj-lt"/>
              <a:buAutoNum type="alphaLcPeriod"/>
            </a:pPr>
            <a:r>
              <a:rPr lang="en-US" sz="1200" dirty="0">
                <a:solidFill>
                  <a:schemeClr val="tx1"/>
                </a:solidFill>
              </a:rPr>
              <a:t>Discard content </a:t>
            </a:r>
            <a:r>
              <a:rPr lang="en-US" sz="1200" b="1" dirty="0">
                <a:solidFill>
                  <a:schemeClr val="tx1"/>
                </a:solidFill>
              </a:rPr>
              <a:t>within parenthesis </a:t>
            </a:r>
            <a:r>
              <a:rPr lang="en-US" sz="1200" dirty="0">
                <a:solidFill>
                  <a:schemeClr val="tx1"/>
                </a:solidFill>
              </a:rPr>
              <a:t>to simplify the sentence parsing</a:t>
            </a:r>
          </a:p>
          <a:p>
            <a:pPr marL="342900" indent="-342900" algn="just">
              <a:buFont typeface="+mj-lt"/>
              <a:buAutoNum type="alphaLcPeriod"/>
            </a:pPr>
            <a:r>
              <a:rPr lang="en-US" sz="1200" dirty="0">
                <a:solidFill>
                  <a:schemeClr val="tx1"/>
                </a:solidFill>
              </a:rPr>
              <a:t>After the step splitting, we change placeholders back to corresponding concepts and URLs. </a:t>
            </a:r>
          </a:p>
        </p:txBody>
      </p:sp>
      <p:sp>
        <p:nvSpPr>
          <p:cNvPr id="35" name="Footer Placeholder 3">
            <a:extLst>
              <a:ext uri="{FF2B5EF4-FFF2-40B4-BE49-F238E27FC236}">
                <a16:creationId xmlns:a16="http://schemas.microsoft.com/office/drawing/2014/main" id="{72FF001D-FE38-7E47-8D58-19EDC420B023}"/>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228621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44444E-6 -3.20988E-6 L 0.00174 0.07068 " pathEditMode="relative" rAng="0" ptsTypes="AA">
                                      <p:cBhvr>
                                        <p:cTn id="6" dur="1000" fill="hold"/>
                                        <p:tgtEl>
                                          <p:spTgt spid="62"/>
                                        </p:tgtEl>
                                        <p:attrNameLst>
                                          <p:attrName>ppt_x</p:attrName>
                                          <p:attrName>ppt_y</p:attrName>
                                        </p:attrNameLst>
                                      </p:cBhvr>
                                      <p:rCtr x="87" y="3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7871A58-8992-2745-B4FB-B4186E5A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20" y="1548980"/>
            <a:ext cx="3126395" cy="1611214"/>
          </a:xfrm>
          <a:prstGeom prst="rect">
            <a:avLst/>
          </a:prstGeom>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29</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2" name="TextBox 1">
            <a:extLst>
              <a:ext uri="{FF2B5EF4-FFF2-40B4-BE49-F238E27FC236}">
                <a16:creationId xmlns:a16="http://schemas.microsoft.com/office/drawing/2014/main" id="{9B2CF974-8C15-4B46-BC4A-D96B2BF89ED3}"/>
              </a:ext>
            </a:extLst>
          </p:cNvPr>
          <p:cNvSpPr txBox="1"/>
          <p:nvPr/>
        </p:nvSpPr>
        <p:spPr>
          <a:xfrm>
            <a:off x="3992880" y="470691"/>
            <a:ext cx="2460032" cy="369332"/>
          </a:xfrm>
          <a:prstGeom prst="rect">
            <a:avLst/>
          </a:prstGeom>
          <a:noFill/>
        </p:spPr>
        <p:txBody>
          <a:bodyPr wrap="none" rtlCol="0">
            <a:spAutoFit/>
          </a:bodyPr>
          <a:lstStyle/>
          <a:p>
            <a:r>
              <a:rPr lang="en-CN" b="1" dirty="0"/>
              <a:t>System KG Construction</a:t>
            </a:r>
          </a:p>
        </p:txBody>
      </p:sp>
      <p:cxnSp>
        <p:nvCxnSpPr>
          <p:cNvPr id="21" name="Straight Arrow Connector 20">
            <a:extLst>
              <a:ext uri="{FF2B5EF4-FFF2-40B4-BE49-F238E27FC236}">
                <a16:creationId xmlns:a16="http://schemas.microsoft.com/office/drawing/2014/main" id="{7F40851E-B0DF-BC4B-ABA6-90BA7B7CB603}"/>
              </a:ext>
            </a:extLst>
          </p:cNvPr>
          <p:cNvCxnSpPr>
            <a:cxnSpLocks/>
            <a:stCxn id="2" idx="2"/>
            <a:endCxn id="30" idx="0"/>
          </p:cNvCxnSpPr>
          <p:nvPr/>
        </p:nvCxnSpPr>
        <p:spPr>
          <a:xfrm>
            <a:off x="5222896" y="840023"/>
            <a:ext cx="0" cy="3983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9D85D2-CB4F-E348-B25E-31BE6D3F2B1F}"/>
              </a:ext>
            </a:extLst>
          </p:cNvPr>
          <p:cNvSpPr txBox="1"/>
          <p:nvPr/>
        </p:nvSpPr>
        <p:spPr>
          <a:xfrm>
            <a:off x="4286037" y="1238344"/>
            <a:ext cx="1873718" cy="307777"/>
          </a:xfrm>
          <a:prstGeom prst="rect">
            <a:avLst/>
          </a:prstGeom>
          <a:noFill/>
        </p:spPr>
        <p:txBody>
          <a:bodyPr wrap="none" rtlCol="0">
            <a:spAutoFit/>
          </a:bodyPr>
          <a:lstStyle/>
          <a:p>
            <a:r>
              <a:rPr lang="en-CN" sz="1400" dirty="0"/>
              <a:t>KG Meta-Model Design</a:t>
            </a:r>
          </a:p>
        </p:txBody>
      </p:sp>
      <p:cxnSp>
        <p:nvCxnSpPr>
          <p:cNvPr id="27" name="Elbow Connector 26">
            <a:extLst>
              <a:ext uri="{FF2B5EF4-FFF2-40B4-BE49-F238E27FC236}">
                <a16:creationId xmlns:a16="http://schemas.microsoft.com/office/drawing/2014/main" id="{B6ED32A1-DDA4-4640-BDB0-17D2E351AA4B}"/>
              </a:ext>
            </a:extLst>
          </p:cNvPr>
          <p:cNvCxnSpPr>
            <a:cxnSpLocks/>
            <a:stCxn id="2" idx="2"/>
            <a:endCxn id="31" idx="0"/>
          </p:cNvCxnSpPr>
          <p:nvPr/>
        </p:nvCxnSpPr>
        <p:spPr>
          <a:xfrm rot="5400000">
            <a:off x="3448587" y="-535966"/>
            <a:ext cx="398321" cy="3150299"/>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F48F87-5D1B-6749-9255-55DBCC6EB40C}"/>
              </a:ext>
            </a:extLst>
          </p:cNvPr>
          <p:cNvSpPr txBox="1"/>
          <p:nvPr/>
        </p:nvSpPr>
        <p:spPr>
          <a:xfrm>
            <a:off x="1104255" y="1238344"/>
            <a:ext cx="1936684" cy="307777"/>
          </a:xfrm>
          <a:prstGeom prst="rect">
            <a:avLst/>
          </a:prstGeom>
          <a:noFill/>
        </p:spPr>
        <p:txBody>
          <a:bodyPr wrap="square" rtlCol="0">
            <a:spAutoFit/>
          </a:bodyPr>
          <a:lstStyle/>
          <a:p>
            <a:r>
              <a:rPr lang="en-CN" sz="1400" dirty="0"/>
              <a:t>Constructing  Static Part</a:t>
            </a:r>
          </a:p>
        </p:txBody>
      </p:sp>
      <p:sp>
        <p:nvSpPr>
          <p:cNvPr id="32" name="TextBox 31">
            <a:extLst>
              <a:ext uri="{FF2B5EF4-FFF2-40B4-BE49-F238E27FC236}">
                <a16:creationId xmlns:a16="http://schemas.microsoft.com/office/drawing/2014/main" id="{8E54F8FC-F040-8342-BEE4-630A857B71F5}"/>
              </a:ext>
            </a:extLst>
          </p:cNvPr>
          <p:cNvSpPr txBox="1"/>
          <p:nvPr/>
        </p:nvSpPr>
        <p:spPr>
          <a:xfrm>
            <a:off x="985365" y="1663042"/>
            <a:ext cx="2174466" cy="276999"/>
          </a:xfrm>
          <a:prstGeom prst="rect">
            <a:avLst/>
          </a:prstGeom>
          <a:noFill/>
          <a:ln w="28575">
            <a:solidFill>
              <a:schemeClr val="tx1"/>
            </a:solidFill>
          </a:ln>
        </p:spPr>
        <p:txBody>
          <a:bodyPr wrap="square" rtlCol="0">
            <a:spAutoFit/>
          </a:bodyPr>
          <a:lstStyle/>
          <a:p>
            <a:pPr algn="ctr"/>
            <a:r>
              <a:rPr lang="en-CN" sz="1200" dirty="0"/>
              <a:t>Manual Categories Definition</a:t>
            </a:r>
          </a:p>
        </p:txBody>
      </p:sp>
      <p:sp>
        <p:nvSpPr>
          <p:cNvPr id="42" name="TextBox 41">
            <a:extLst>
              <a:ext uri="{FF2B5EF4-FFF2-40B4-BE49-F238E27FC236}">
                <a16:creationId xmlns:a16="http://schemas.microsoft.com/office/drawing/2014/main" id="{47ABF5DD-CB5A-6B45-9456-4028BF32D8B6}"/>
              </a:ext>
            </a:extLst>
          </p:cNvPr>
          <p:cNvSpPr txBox="1"/>
          <p:nvPr/>
        </p:nvSpPr>
        <p:spPr>
          <a:xfrm>
            <a:off x="985365" y="2143451"/>
            <a:ext cx="2174467" cy="276999"/>
          </a:xfrm>
          <a:prstGeom prst="rect">
            <a:avLst/>
          </a:prstGeom>
          <a:noFill/>
          <a:ln w="28575">
            <a:solidFill>
              <a:schemeClr val="tx1"/>
            </a:solidFill>
          </a:ln>
        </p:spPr>
        <p:txBody>
          <a:bodyPr wrap="square" rtlCol="0">
            <a:spAutoFit/>
          </a:bodyPr>
          <a:lstStyle/>
          <a:p>
            <a:pPr algn="ctr"/>
            <a:r>
              <a:rPr lang="en-CN" sz="1200" dirty="0"/>
              <a:t>Manual Action Definition</a:t>
            </a:r>
          </a:p>
        </p:txBody>
      </p:sp>
      <p:sp>
        <p:nvSpPr>
          <p:cNvPr id="43" name="TextBox 42">
            <a:extLst>
              <a:ext uri="{FF2B5EF4-FFF2-40B4-BE49-F238E27FC236}">
                <a16:creationId xmlns:a16="http://schemas.microsoft.com/office/drawing/2014/main" id="{E2D71643-69D4-624F-AD04-2B65F9C6998A}"/>
              </a:ext>
            </a:extLst>
          </p:cNvPr>
          <p:cNvSpPr txBox="1"/>
          <p:nvPr/>
        </p:nvSpPr>
        <p:spPr>
          <a:xfrm>
            <a:off x="985365" y="2623860"/>
            <a:ext cx="2174468" cy="276999"/>
          </a:xfrm>
          <a:prstGeom prst="rect">
            <a:avLst/>
          </a:prstGeom>
          <a:noFill/>
          <a:ln w="28575">
            <a:solidFill>
              <a:schemeClr val="tx1"/>
            </a:solidFill>
          </a:ln>
        </p:spPr>
        <p:txBody>
          <a:bodyPr wrap="square" rtlCol="0">
            <a:spAutoFit/>
          </a:bodyPr>
          <a:lstStyle/>
          <a:p>
            <a:pPr algn="ctr"/>
            <a:r>
              <a:rPr lang="en-US" sz="1200" dirty="0"/>
              <a:t>Automatic Concept Extraction</a:t>
            </a:r>
          </a:p>
        </p:txBody>
      </p:sp>
      <p:cxnSp>
        <p:nvCxnSpPr>
          <p:cNvPr id="29" name="Elbow Connector 28">
            <a:extLst>
              <a:ext uri="{FF2B5EF4-FFF2-40B4-BE49-F238E27FC236}">
                <a16:creationId xmlns:a16="http://schemas.microsoft.com/office/drawing/2014/main" id="{A1C9EAA3-0A61-6548-9E1C-B25EAC597654}"/>
              </a:ext>
            </a:extLst>
          </p:cNvPr>
          <p:cNvCxnSpPr>
            <a:cxnSpLocks/>
            <a:stCxn id="2" idx="2"/>
            <a:endCxn id="34" idx="0"/>
          </p:cNvCxnSpPr>
          <p:nvPr/>
        </p:nvCxnSpPr>
        <p:spPr>
          <a:xfrm rot="16200000" flipH="1">
            <a:off x="6442649" y="-379731"/>
            <a:ext cx="398320" cy="2837827"/>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E27BE79-59F5-E54A-8A40-D38A67DCE2F8}"/>
              </a:ext>
            </a:extLst>
          </p:cNvPr>
          <p:cNvSpPr txBox="1"/>
          <p:nvPr/>
        </p:nvSpPr>
        <p:spPr>
          <a:xfrm>
            <a:off x="6977445" y="1238343"/>
            <a:ext cx="2166555" cy="307777"/>
          </a:xfrm>
          <a:prstGeom prst="rect">
            <a:avLst/>
          </a:prstGeom>
          <a:noFill/>
        </p:spPr>
        <p:txBody>
          <a:bodyPr wrap="none" rtlCol="0">
            <a:spAutoFit/>
          </a:bodyPr>
          <a:lstStyle/>
          <a:p>
            <a:r>
              <a:rPr lang="en-CN" sz="1400" dirty="0"/>
              <a:t>Constructing Dynamic Part</a:t>
            </a:r>
          </a:p>
        </p:txBody>
      </p:sp>
      <p:sp>
        <p:nvSpPr>
          <p:cNvPr id="37" name="Rectangle 36">
            <a:extLst>
              <a:ext uri="{FF2B5EF4-FFF2-40B4-BE49-F238E27FC236}">
                <a16:creationId xmlns:a16="http://schemas.microsoft.com/office/drawing/2014/main" id="{44AA36E3-FAD8-E04E-9182-5D147CBACEAB}"/>
              </a:ext>
            </a:extLst>
          </p:cNvPr>
          <p:cNvSpPr/>
          <p:nvPr/>
        </p:nvSpPr>
        <p:spPr>
          <a:xfrm>
            <a:off x="6799766" y="2852528"/>
            <a:ext cx="2179015"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8" name="TextBox 37">
            <a:extLst>
              <a:ext uri="{FF2B5EF4-FFF2-40B4-BE49-F238E27FC236}">
                <a16:creationId xmlns:a16="http://schemas.microsoft.com/office/drawing/2014/main" id="{8C3DADD3-C1B8-D647-90D8-4B005EAC284E}"/>
              </a:ext>
            </a:extLst>
          </p:cNvPr>
          <p:cNvSpPr txBox="1"/>
          <p:nvPr/>
        </p:nvSpPr>
        <p:spPr>
          <a:xfrm>
            <a:off x="7347183" y="2841510"/>
            <a:ext cx="1472967" cy="276999"/>
          </a:xfrm>
          <a:prstGeom prst="rect">
            <a:avLst/>
          </a:prstGeom>
          <a:noFill/>
        </p:spPr>
        <p:txBody>
          <a:bodyPr wrap="square" rtlCol="0">
            <a:spAutoFit/>
          </a:bodyPr>
          <a:lstStyle/>
          <a:p>
            <a:r>
              <a:rPr lang="en-US" sz="1200" dirty="0"/>
              <a:t>Entity Linking</a:t>
            </a:r>
          </a:p>
        </p:txBody>
      </p:sp>
      <p:sp>
        <p:nvSpPr>
          <p:cNvPr id="39" name="Rectangle 38">
            <a:extLst>
              <a:ext uri="{FF2B5EF4-FFF2-40B4-BE49-F238E27FC236}">
                <a16:creationId xmlns:a16="http://schemas.microsoft.com/office/drawing/2014/main" id="{EFE4836A-5025-854E-9FA2-2F25E3556871}"/>
              </a:ext>
            </a:extLst>
          </p:cNvPr>
          <p:cNvSpPr/>
          <p:nvPr/>
        </p:nvSpPr>
        <p:spPr>
          <a:xfrm>
            <a:off x="6799766" y="1557408"/>
            <a:ext cx="2174466"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1" name="Rectangle 40">
            <a:extLst>
              <a:ext uri="{FF2B5EF4-FFF2-40B4-BE49-F238E27FC236}">
                <a16:creationId xmlns:a16="http://schemas.microsoft.com/office/drawing/2014/main" id="{66ECA0A4-B545-CE40-843D-28F63A213EB6}"/>
              </a:ext>
            </a:extLst>
          </p:cNvPr>
          <p:cNvSpPr/>
          <p:nvPr/>
        </p:nvSpPr>
        <p:spPr>
          <a:xfrm>
            <a:off x="7151763" y="193075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Normalization</a:t>
            </a:r>
          </a:p>
        </p:txBody>
      </p:sp>
      <p:sp>
        <p:nvSpPr>
          <p:cNvPr id="44" name="Rectangle 43">
            <a:extLst>
              <a:ext uri="{FF2B5EF4-FFF2-40B4-BE49-F238E27FC236}">
                <a16:creationId xmlns:a16="http://schemas.microsoft.com/office/drawing/2014/main" id="{0D629FFB-BA3A-D444-90F4-13C8E716D862}"/>
              </a:ext>
            </a:extLst>
          </p:cNvPr>
          <p:cNvSpPr/>
          <p:nvPr/>
        </p:nvSpPr>
        <p:spPr>
          <a:xfrm>
            <a:off x="7151763" y="2235095"/>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Splitting</a:t>
            </a:r>
          </a:p>
        </p:txBody>
      </p:sp>
      <p:sp>
        <p:nvSpPr>
          <p:cNvPr id="45" name="Rectangle 44">
            <a:extLst>
              <a:ext uri="{FF2B5EF4-FFF2-40B4-BE49-F238E27FC236}">
                <a16:creationId xmlns:a16="http://schemas.microsoft.com/office/drawing/2014/main" id="{AB56942F-6ABD-6444-B9FC-19E5068158A8}"/>
              </a:ext>
            </a:extLst>
          </p:cNvPr>
          <p:cNvSpPr/>
          <p:nvPr/>
        </p:nvSpPr>
        <p:spPr>
          <a:xfrm>
            <a:off x="7147214" y="254206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Clustering</a:t>
            </a:r>
          </a:p>
        </p:txBody>
      </p:sp>
      <p:sp>
        <p:nvSpPr>
          <p:cNvPr id="46" name="TextBox 45">
            <a:extLst>
              <a:ext uri="{FF2B5EF4-FFF2-40B4-BE49-F238E27FC236}">
                <a16:creationId xmlns:a16="http://schemas.microsoft.com/office/drawing/2014/main" id="{3F868D24-DC34-9B4C-8C2E-6A47919220E6}"/>
              </a:ext>
            </a:extLst>
          </p:cNvPr>
          <p:cNvSpPr txBox="1"/>
          <p:nvPr/>
        </p:nvSpPr>
        <p:spPr>
          <a:xfrm>
            <a:off x="7226335" y="1562522"/>
            <a:ext cx="1389035" cy="276999"/>
          </a:xfrm>
          <a:prstGeom prst="rect">
            <a:avLst/>
          </a:prstGeom>
          <a:noFill/>
        </p:spPr>
        <p:txBody>
          <a:bodyPr wrap="none" rtlCol="0">
            <a:spAutoFit/>
          </a:bodyPr>
          <a:lstStyle/>
          <a:p>
            <a:pPr algn="ctr"/>
            <a:r>
              <a:rPr lang="en-US" sz="1200" dirty="0"/>
              <a:t>Scenario Extraction</a:t>
            </a:r>
          </a:p>
        </p:txBody>
      </p:sp>
      <p:cxnSp>
        <p:nvCxnSpPr>
          <p:cNvPr id="47" name="Elbow Connector 46">
            <a:extLst>
              <a:ext uri="{FF2B5EF4-FFF2-40B4-BE49-F238E27FC236}">
                <a16:creationId xmlns:a16="http://schemas.microsoft.com/office/drawing/2014/main" id="{A466CD47-9E50-8D4A-9B70-7DFF8D60AB40}"/>
              </a:ext>
            </a:extLst>
          </p:cNvPr>
          <p:cNvCxnSpPr>
            <a:cxnSpLocks/>
            <a:stCxn id="41" idx="1"/>
          </p:cNvCxnSpPr>
          <p:nvPr/>
        </p:nvCxnSpPr>
        <p:spPr>
          <a:xfrm rot="10800000">
            <a:off x="6889163" y="1825490"/>
            <a:ext cx="262601" cy="217168"/>
          </a:xfrm>
          <a:prstGeom prst="bentConnector3">
            <a:avLst>
              <a:gd name="adj1" fmla="val 97055"/>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FBDB28BB-2B23-B642-8845-A72076026855}"/>
              </a:ext>
            </a:extLst>
          </p:cNvPr>
          <p:cNvCxnSpPr>
            <a:cxnSpLocks/>
            <a:stCxn id="45" idx="1"/>
          </p:cNvCxnSpPr>
          <p:nvPr/>
        </p:nvCxnSpPr>
        <p:spPr>
          <a:xfrm rot="10800000">
            <a:off x="6889162" y="1841186"/>
            <a:ext cx="258052" cy="81278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8838DE47-2822-434F-BEC0-8F33F53E131A}"/>
              </a:ext>
            </a:extLst>
          </p:cNvPr>
          <p:cNvCxnSpPr>
            <a:cxnSpLocks/>
            <a:stCxn id="44" idx="1"/>
          </p:cNvCxnSpPr>
          <p:nvPr/>
        </p:nvCxnSpPr>
        <p:spPr>
          <a:xfrm rot="10800000">
            <a:off x="6889163" y="1817062"/>
            <a:ext cx="262601" cy="52993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2B791BA0-12A0-594B-B790-65E45FF3C469}"/>
              </a:ext>
            </a:extLst>
          </p:cNvPr>
          <p:cNvSpPr/>
          <p:nvPr/>
        </p:nvSpPr>
        <p:spPr>
          <a:xfrm>
            <a:off x="6732788" y="1862462"/>
            <a:ext cx="2376128" cy="348235"/>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6" name="TextBox 55">
            <a:extLst>
              <a:ext uri="{FF2B5EF4-FFF2-40B4-BE49-F238E27FC236}">
                <a16:creationId xmlns:a16="http://schemas.microsoft.com/office/drawing/2014/main" id="{38920FED-CBEF-CD4F-9212-BC60164E945B}"/>
              </a:ext>
            </a:extLst>
          </p:cNvPr>
          <p:cNvSpPr txBox="1"/>
          <p:nvPr/>
        </p:nvSpPr>
        <p:spPr>
          <a:xfrm>
            <a:off x="965798" y="3350859"/>
            <a:ext cx="4916018" cy="276999"/>
          </a:xfrm>
          <a:prstGeom prst="rect">
            <a:avLst/>
          </a:prstGeom>
          <a:solidFill>
            <a:schemeClr val="bg1"/>
          </a:solidFill>
          <a:ln>
            <a:solidFill>
              <a:schemeClr val="tx1"/>
            </a:solidFill>
          </a:ln>
        </p:spPr>
        <p:txBody>
          <a:bodyPr wrap="square" rtlCol="0">
            <a:spAutoFit/>
          </a:bodyPr>
          <a:lstStyle/>
          <a:p>
            <a:pPr algn="ctr"/>
            <a:r>
              <a:rPr lang="en-US" sz="1200" dirty="0"/>
              <a:t>“Navigate to "</a:t>
            </a:r>
            <a:r>
              <a:rPr lang="en-US" sz="1200" dirty="0" err="1"/>
              <a:t>about:logins</a:t>
            </a:r>
            <a:r>
              <a:rPr lang="en-US" sz="1200" dirty="0"/>
              <a:t>" page and click the "Create New Login" button.”</a:t>
            </a:r>
          </a:p>
        </p:txBody>
      </p:sp>
      <p:pic>
        <p:nvPicPr>
          <p:cNvPr id="7" name="Picture 6" descr="Diagram&#10;&#10;Description automatically generated">
            <a:extLst>
              <a:ext uri="{FF2B5EF4-FFF2-40B4-BE49-F238E27FC236}">
                <a16:creationId xmlns:a16="http://schemas.microsoft.com/office/drawing/2014/main" id="{1C579FC9-3F61-8D44-9BFD-80A4F6791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78" y="777400"/>
            <a:ext cx="6616700" cy="3911600"/>
          </a:xfrm>
          <a:prstGeom prst="rect">
            <a:avLst/>
          </a:prstGeom>
        </p:spPr>
      </p:pic>
      <p:sp>
        <p:nvSpPr>
          <p:cNvPr id="35" name="Rectangle 34">
            <a:extLst>
              <a:ext uri="{FF2B5EF4-FFF2-40B4-BE49-F238E27FC236}">
                <a16:creationId xmlns:a16="http://schemas.microsoft.com/office/drawing/2014/main" id="{710460C8-93A3-D340-9BEF-83B2F082927E}"/>
              </a:ext>
            </a:extLst>
          </p:cNvPr>
          <p:cNvSpPr/>
          <p:nvPr/>
        </p:nvSpPr>
        <p:spPr>
          <a:xfrm>
            <a:off x="3159830" y="2519640"/>
            <a:ext cx="433241" cy="592542"/>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2" name="Rectangle 51">
            <a:extLst>
              <a:ext uri="{FF2B5EF4-FFF2-40B4-BE49-F238E27FC236}">
                <a16:creationId xmlns:a16="http://schemas.microsoft.com/office/drawing/2014/main" id="{8FBDBF6A-B809-9E41-BD62-589364FB0A9F}"/>
              </a:ext>
            </a:extLst>
          </p:cNvPr>
          <p:cNvSpPr/>
          <p:nvPr/>
        </p:nvSpPr>
        <p:spPr>
          <a:xfrm>
            <a:off x="544315" y="2519640"/>
            <a:ext cx="2598608" cy="216936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3" name="Rectangle 52">
            <a:extLst>
              <a:ext uri="{FF2B5EF4-FFF2-40B4-BE49-F238E27FC236}">
                <a16:creationId xmlns:a16="http://schemas.microsoft.com/office/drawing/2014/main" id="{F2398F84-5B16-FB47-BCED-EF0A0E250D9E}"/>
              </a:ext>
            </a:extLst>
          </p:cNvPr>
          <p:cNvSpPr/>
          <p:nvPr/>
        </p:nvSpPr>
        <p:spPr>
          <a:xfrm>
            <a:off x="3602290" y="2514667"/>
            <a:ext cx="2836690" cy="216936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6" name="Footer Placeholder 3">
            <a:extLst>
              <a:ext uri="{FF2B5EF4-FFF2-40B4-BE49-F238E27FC236}">
                <a16:creationId xmlns:a16="http://schemas.microsoft.com/office/drawing/2014/main" id="{26756CB3-BC46-A143-B344-34A348E2C060}"/>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181962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 0.05865 " pathEditMode="relative" ptsTypes="AA">
                                      <p:cBhvr>
                                        <p:cTn id="6" dur="1000" fill="hold"/>
                                        <p:tgtEl>
                                          <p:spTgt spid="6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6" grpId="0" animBg="1"/>
      <p:bldP spid="35" grpId="0" animBg="1"/>
      <p:bldP spid="52"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E24FA8-0E99-4CE5-9186-42E53DE91E01}"/>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3</a:t>
            </a:fld>
            <a:endParaRPr lang="en-AU" dirty="0"/>
          </a:p>
        </p:txBody>
      </p:sp>
      <p:sp>
        <p:nvSpPr>
          <p:cNvPr id="28" name="Title 1">
            <a:extLst>
              <a:ext uri="{FF2B5EF4-FFF2-40B4-BE49-F238E27FC236}">
                <a16:creationId xmlns:a16="http://schemas.microsoft.com/office/drawing/2014/main" id="{C5CCDC20-B5C0-824E-BF23-9B3C6875691D}"/>
              </a:ext>
            </a:extLst>
          </p:cNvPr>
          <p:cNvSpPr txBox="1">
            <a:spLocks/>
          </p:cNvSpPr>
          <p:nvPr/>
        </p:nvSpPr>
        <p:spPr>
          <a:xfrm>
            <a:off x="324000" y="324000"/>
            <a:ext cx="2880000" cy="3144414"/>
          </a:xfrm>
          <a:prstGeom prst="rect">
            <a:avLst/>
          </a:prstGeom>
        </p:spPr>
        <p:txBody>
          <a:bodyPr vert="horz" lIns="0" tIns="0" rIns="0" bIns="0" rtlCol="0" anchor="t">
            <a:normAutofit/>
          </a:bodyPr>
          <a:lstStyle>
            <a:lvl1pPr algn="l" defTabSz="685800" rtl="0" eaLnBrk="1" latinLnBrk="0" hangingPunct="1">
              <a:lnSpc>
                <a:spcPct val="80000"/>
              </a:lnSpc>
              <a:spcBef>
                <a:spcPct val="0"/>
              </a:spcBef>
              <a:buNone/>
              <a:defRPr sz="4600" kern="1200">
                <a:solidFill>
                  <a:schemeClr val="accent1"/>
                </a:solidFill>
                <a:latin typeface="+mj-lt"/>
                <a:ea typeface="+mj-ea"/>
                <a:cs typeface="+mj-cs"/>
              </a:defRPr>
            </a:lvl1pPr>
          </a:lstStyle>
          <a:p>
            <a:r>
              <a:rPr lang="en-AU" dirty="0">
                <a:solidFill>
                  <a:schemeClr val="tx1"/>
                </a:solidFill>
              </a:rPr>
              <a:t>Agenda</a:t>
            </a:r>
          </a:p>
        </p:txBody>
      </p:sp>
      <p:graphicFrame>
        <p:nvGraphicFramePr>
          <p:cNvPr id="30" name="Table 7">
            <a:extLst>
              <a:ext uri="{FF2B5EF4-FFF2-40B4-BE49-F238E27FC236}">
                <a16:creationId xmlns:a16="http://schemas.microsoft.com/office/drawing/2014/main" id="{9FB50E14-64B1-B146-A02D-2668FA0B553F}"/>
              </a:ext>
            </a:extLst>
          </p:cNvPr>
          <p:cNvGraphicFramePr>
            <a:graphicFrameLocks/>
          </p:cNvGraphicFramePr>
          <p:nvPr>
            <p:extLst>
              <p:ext uri="{D42A27DB-BD31-4B8C-83A1-F6EECF244321}">
                <p14:modId xmlns:p14="http://schemas.microsoft.com/office/powerpoint/2010/main" val="208245530"/>
              </p:ext>
            </p:extLst>
          </p:nvPr>
        </p:nvGraphicFramePr>
        <p:xfrm>
          <a:off x="3851274" y="323850"/>
          <a:ext cx="4932363" cy="2304000"/>
        </p:xfrm>
        <a:graphic>
          <a:graphicData uri="http://schemas.openxmlformats.org/drawingml/2006/table">
            <a:tbl>
              <a:tblPr>
                <a:tableStyleId>{2D5ABB26-0587-4C30-8999-92F81FD0307C}</a:tableStyleId>
              </a:tblPr>
              <a:tblGrid>
                <a:gridCol w="794297">
                  <a:extLst>
                    <a:ext uri="{9D8B030D-6E8A-4147-A177-3AD203B41FA5}">
                      <a16:colId xmlns:a16="http://schemas.microsoft.com/office/drawing/2014/main" val="1846873416"/>
                    </a:ext>
                  </a:extLst>
                </a:gridCol>
                <a:gridCol w="3484180">
                  <a:extLst>
                    <a:ext uri="{9D8B030D-6E8A-4147-A177-3AD203B41FA5}">
                      <a16:colId xmlns:a16="http://schemas.microsoft.com/office/drawing/2014/main" val="4186388156"/>
                    </a:ext>
                  </a:extLst>
                </a:gridCol>
                <a:gridCol w="653886">
                  <a:extLst>
                    <a:ext uri="{9D8B030D-6E8A-4147-A177-3AD203B41FA5}">
                      <a16:colId xmlns:a16="http://schemas.microsoft.com/office/drawing/2014/main" val="973080310"/>
                    </a:ext>
                  </a:extLst>
                </a:gridCol>
              </a:tblGrid>
              <a:tr h="576000">
                <a:tc>
                  <a:txBody>
                    <a:bodyPr/>
                    <a:lstStyle/>
                    <a:p>
                      <a:r>
                        <a:rPr lang="en-AU" sz="2000" dirty="0">
                          <a:solidFill>
                            <a:schemeClr val="bg1"/>
                          </a:solidFill>
                        </a:rPr>
                        <a:t>01</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000" dirty="0">
                          <a:solidFill>
                            <a:schemeClr val="bg1"/>
                          </a:solidFill>
                        </a:rPr>
                        <a:t>Motivation</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bg1"/>
                        </a:solidFill>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9625414"/>
                  </a:ext>
                </a:extLst>
              </a:tr>
              <a:tr h="576000">
                <a:tc>
                  <a:txBody>
                    <a:bodyPr/>
                    <a:lstStyle/>
                    <a:p>
                      <a:r>
                        <a:rPr lang="en-AU" sz="2000" dirty="0">
                          <a:solidFill>
                            <a:schemeClr val="tx1"/>
                          </a:solidFill>
                        </a:rPr>
                        <a:t>02</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Approach</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3518895"/>
                  </a:ext>
                </a:extLst>
              </a:tr>
              <a:tr h="576000">
                <a:tc>
                  <a:txBody>
                    <a:bodyPr/>
                    <a:lstStyle/>
                    <a:p>
                      <a:r>
                        <a:rPr lang="en-AU" sz="2000" dirty="0">
                          <a:solidFill>
                            <a:schemeClr val="tx1"/>
                          </a:solidFill>
                        </a:rPr>
                        <a:t>03</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Evaluation</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9141862"/>
                  </a:ext>
                </a:extLst>
              </a:tr>
              <a:tr h="576000">
                <a:tc>
                  <a:txBody>
                    <a:bodyPr/>
                    <a:lstStyle/>
                    <a:p>
                      <a:r>
                        <a:rPr lang="en-AU" sz="2000" dirty="0">
                          <a:solidFill>
                            <a:schemeClr val="tx1"/>
                          </a:solidFill>
                        </a:rPr>
                        <a:t>04</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Conclusion and future work</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2969204"/>
                  </a:ext>
                </a:extLst>
              </a:tr>
            </a:tbl>
          </a:graphicData>
        </a:graphic>
      </p:graphicFrame>
      <p:sp>
        <p:nvSpPr>
          <p:cNvPr id="8" name="Footer Placeholder 3">
            <a:extLst>
              <a:ext uri="{FF2B5EF4-FFF2-40B4-BE49-F238E27FC236}">
                <a16:creationId xmlns:a16="http://schemas.microsoft.com/office/drawing/2014/main" id="{5DD8B68F-1495-F046-BD99-16456A66B216}"/>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1432816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7871A58-8992-2745-B4FB-B4186E5A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20" y="1548980"/>
            <a:ext cx="3126395" cy="1611214"/>
          </a:xfrm>
          <a:prstGeom prst="rect">
            <a:avLst/>
          </a:prstGeom>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30</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2" name="TextBox 1">
            <a:extLst>
              <a:ext uri="{FF2B5EF4-FFF2-40B4-BE49-F238E27FC236}">
                <a16:creationId xmlns:a16="http://schemas.microsoft.com/office/drawing/2014/main" id="{9B2CF974-8C15-4B46-BC4A-D96B2BF89ED3}"/>
              </a:ext>
            </a:extLst>
          </p:cNvPr>
          <p:cNvSpPr txBox="1"/>
          <p:nvPr/>
        </p:nvSpPr>
        <p:spPr>
          <a:xfrm>
            <a:off x="3992880" y="470691"/>
            <a:ext cx="2460032" cy="369332"/>
          </a:xfrm>
          <a:prstGeom prst="rect">
            <a:avLst/>
          </a:prstGeom>
          <a:noFill/>
        </p:spPr>
        <p:txBody>
          <a:bodyPr wrap="none" rtlCol="0">
            <a:spAutoFit/>
          </a:bodyPr>
          <a:lstStyle/>
          <a:p>
            <a:r>
              <a:rPr lang="en-CN" b="1" dirty="0"/>
              <a:t>System KG Construction</a:t>
            </a:r>
          </a:p>
        </p:txBody>
      </p:sp>
      <p:cxnSp>
        <p:nvCxnSpPr>
          <p:cNvPr id="21" name="Straight Arrow Connector 20">
            <a:extLst>
              <a:ext uri="{FF2B5EF4-FFF2-40B4-BE49-F238E27FC236}">
                <a16:creationId xmlns:a16="http://schemas.microsoft.com/office/drawing/2014/main" id="{7F40851E-B0DF-BC4B-ABA6-90BA7B7CB603}"/>
              </a:ext>
            </a:extLst>
          </p:cNvPr>
          <p:cNvCxnSpPr>
            <a:cxnSpLocks/>
            <a:stCxn id="2" idx="2"/>
            <a:endCxn id="30" idx="0"/>
          </p:cNvCxnSpPr>
          <p:nvPr/>
        </p:nvCxnSpPr>
        <p:spPr>
          <a:xfrm>
            <a:off x="5222896" y="840023"/>
            <a:ext cx="0" cy="3983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9D85D2-CB4F-E348-B25E-31BE6D3F2B1F}"/>
              </a:ext>
            </a:extLst>
          </p:cNvPr>
          <p:cNvSpPr txBox="1"/>
          <p:nvPr/>
        </p:nvSpPr>
        <p:spPr>
          <a:xfrm>
            <a:off x="4286037" y="1238344"/>
            <a:ext cx="1873718" cy="307777"/>
          </a:xfrm>
          <a:prstGeom prst="rect">
            <a:avLst/>
          </a:prstGeom>
          <a:noFill/>
        </p:spPr>
        <p:txBody>
          <a:bodyPr wrap="none" rtlCol="0">
            <a:spAutoFit/>
          </a:bodyPr>
          <a:lstStyle/>
          <a:p>
            <a:r>
              <a:rPr lang="en-CN" sz="1400" dirty="0"/>
              <a:t>KG Meta-Model Design</a:t>
            </a:r>
          </a:p>
        </p:txBody>
      </p:sp>
      <p:cxnSp>
        <p:nvCxnSpPr>
          <p:cNvPr id="27" name="Elbow Connector 26">
            <a:extLst>
              <a:ext uri="{FF2B5EF4-FFF2-40B4-BE49-F238E27FC236}">
                <a16:creationId xmlns:a16="http://schemas.microsoft.com/office/drawing/2014/main" id="{B6ED32A1-DDA4-4640-BDB0-17D2E351AA4B}"/>
              </a:ext>
            </a:extLst>
          </p:cNvPr>
          <p:cNvCxnSpPr>
            <a:cxnSpLocks/>
            <a:stCxn id="2" idx="2"/>
            <a:endCxn id="31" idx="0"/>
          </p:cNvCxnSpPr>
          <p:nvPr/>
        </p:nvCxnSpPr>
        <p:spPr>
          <a:xfrm rot="5400000">
            <a:off x="3448587" y="-535966"/>
            <a:ext cx="398321" cy="3150299"/>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F48F87-5D1B-6749-9255-55DBCC6EB40C}"/>
              </a:ext>
            </a:extLst>
          </p:cNvPr>
          <p:cNvSpPr txBox="1"/>
          <p:nvPr/>
        </p:nvSpPr>
        <p:spPr>
          <a:xfrm>
            <a:off x="1104255" y="1238344"/>
            <a:ext cx="1936684" cy="307777"/>
          </a:xfrm>
          <a:prstGeom prst="rect">
            <a:avLst/>
          </a:prstGeom>
          <a:noFill/>
        </p:spPr>
        <p:txBody>
          <a:bodyPr wrap="square" rtlCol="0">
            <a:spAutoFit/>
          </a:bodyPr>
          <a:lstStyle/>
          <a:p>
            <a:r>
              <a:rPr lang="en-CN" sz="1400" dirty="0"/>
              <a:t>Constructing  Static Part</a:t>
            </a:r>
          </a:p>
        </p:txBody>
      </p:sp>
      <p:sp>
        <p:nvSpPr>
          <p:cNvPr id="32" name="TextBox 31">
            <a:extLst>
              <a:ext uri="{FF2B5EF4-FFF2-40B4-BE49-F238E27FC236}">
                <a16:creationId xmlns:a16="http://schemas.microsoft.com/office/drawing/2014/main" id="{8E54F8FC-F040-8342-BEE4-630A857B71F5}"/>
              </a:ext>
            </a:extLst>
          </p:cNvPr>
          <p:cNvSpPr txBox="1"/>
          <p:nvPr/>
        </p:nvSpPr>
        <p:spPr>
          <a:xfrm>
            <a:off x="985365" y="1663042"/>
            <a:ext cx="2174466" cy="276999"/>
          </a:xfrm>
          <a:prstGeom prst="rect">
            <a:avLst/>
          </a:prstGeom>
          <a:noFill/>
          <a:ln w="28575">
            <a:solidFill>
              <a:schemeClr val="tx1"/>
            </a:solidFill>
          </a:ln>
        </p:spPr>
        <p:txBody>
          <a:bodyPr wrap="square" rtlCol="0">
            <a:spAutoFit/>
          </a:bodyPr>
          <a:lstStyle/>
          <a:p>
            <a:pPr algn="ctr"/>
            <a:r>
              <a:rPr lang="en-CN" sz="1200" dirty="0"/>
              <a:t>Manual Categories Definition</a:t>
            </a:r>
          </a:p>
        </p:txBody>
      </p:sp>
      <p:sp>
        <p:nvSpPr>
          <p:cNvPr id="42" name="TextBox 41">
            <a:extLst>
              <a:ext uri="{FF2B5EF4-FFF2-40B4-BE49-F238E27FC236}">
                <a16:creationId xmlns:a16="http://schemas.microsoft.com/office/drawing/2014/main" id="{47ABF5DD-CB5A-6B45-9456-4028BF32D8B6}"/>
              </a:ext>
            </a:extLst>
          </p:cNvPr>
          <p:cNvSpPr txBox="1"/>
          <p:nvPr/>
        </p:nvSpPr>
        <p:spPr>
          <a:xfrm>
            <a:off x="985365" y="2143451"/>
            <a:ext cx="2174467" cy="276999"/>
          </a:xfrm>
          <a:prstGeom prst="rect">
            <a:avLst/>
          </a:prstGeom>
          <a:noFill/>
          <a:ln w="28575">
            <a:solidFill>
              <a:schemeClr val="tx1"/>
            </a:solidFill>
          </a:ln>
        </p:spPr>
        <p:txBody>
          <a:bodyPr wrap="square" rtlCol="0">
            <a:spAutoFit/>
          </a:bodyPr>
          <a:lstStyle/>
          <a:p>
            <a:pPr algn="ctr"/>
            <a:r>
              <a:rPr lang="en-CN" sz="1200" dirty="0"/>
              <a:t>Manual Action Definition</a:t>
            </a:r>
          </a:p>
        </p:txBody>
      </p:sp>
      <p:sp>
        <p:nvSpPr>
          <p:cNvPr id="43" name="TextBox 42">
            <a:extLst>
              <a:ext uri="{FF2B5EF4-FFF2-40B4-BE49-F238E27FC236}">
                <a16:creationId xmlns:a16="http://schemas.microsoft.com/office/drawing/2014/main" id="{E2D71643-69D4-624F-AD04-2B65F9C6998A}"/>
              </a:ext>
            </a:extLst>
          </p:cNvPr>
          <p:cNvSpPr txBox="1"/>
          <p:nvPr/>
        </p:nvSpPr>
        <p:spPr>
          <a:xfrm>
            <a:off x="985365" y="2623860"/>
            <a:ext cx="2174468" cy="276999"/>
          </a:xfrm>
          <a:prstGeom prst="rect">
            <a:avLst/>
          </a:prstGeom>
          <a:noFill/>
          <a:ln w="28575">
            <a:solidFill>
              <a:schemeClr val="tx1"/>
            </a:solidFill>
          </a:ln>
        </p:spPr>
        <p:txBody>
          <a:bodyPr wrap="square" rtlCol="0">
            <a:spAutoFit/>
          </a:bodyPr>
          <a:lstStyle/>
          <a:p>
            <a:pPr algn="ctr"/>
            <a:r>
              <a:rPr lang="en-US" sz="1200" dirty="0"/>
              <a:t>Automatic Concept Extraction</a:t>
            </a:r>
          </a:p>
        </p:txBody>
      </p:sp>
      <p:cxnSp>
        <p:nvCxnSpPr>
          <p:cNvPr id="29" name="Elbow Connector 28">
            <a:extLst>
              <a:ext uri="{FF2B5EF4-FFF2-40B4-BE49-F238E27FC236}">
                <a16:creationId xmlns:a16="http://schemas.microsoft.com/office/drawing/2014/main" id="{A1C9EAA3-0A61-6548-9E1C-B25EAC597654}"/>
              </a:ext>
            </a:extLst>
          </p:cNvPr>
          <p:cNvCxnSpPr>
            <a:cxnSpLocks/>
            <a:stCxn id="2" idx="2"/>
            <a:endCxn id="34" idx="0"/>
          </p:cNvCxnSpPr>
          <p:nvPr/>
        </p:nvCxnSpPr>
        <p:spPr>
          <a:xfrm rot="16200000" flipH="1">
            <a:off x="6442649" y="-379731"/>
            <a:ext cx="398320" cy="2837827"/>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E27BE79-59F5-E54A-8A40-D38A67DCE2F8}"/>
              </a:ext>
            </a:extLst>
          </p:cNvPr>
          <p:cNvSpPr txBox="1"/>
          <p:nvPr/>
        </p:nvSpPr>
        <p:spPr>
          <a:xfrm>
            <a:off x="6977445" y="1238343"/>
            <a:ext cx="2166555" cy="307777"/>
          </a:xfrm>
          <a:prstGeom prst="rect">
            <a:avLst/>
          </a:prstGeom>
          <a:noFill/>
        </p:spPr>
        <p:txBody>
          <a:bodyPr wrap="none" rtlCol="0">
            <a:spAutoFit/>
          </a:bodyPr>
          <a:lstStyle/>
          <a:p>
            <a:r>
              <a:rPr lang="en-CN" sz="1400" dirty="0"/>
              <a:t>Constructing Dynamic Part</a:t>
            </a:r>
          </a:p>
        </p:txBody>
      </p:sp>
      <p:sp>
        <p:nvSpPr>
          <p:cNvPr id="37" name="Rectangle 36">
            <a:extLst>
              <a:ext uri="{FF2B5EF4-FFF2-40B4-BE49-F238E27FC236}">
                <a16:creationId xmlns:a16="http://schemas.microsoft.com/office/drawing/2014/main" id="{44AA36E3-FAD8-E04E-9182-5D147CBACEAB}"/>
              </a:ext>
            </a:extLst>
          </p:cNvPr>
          <p:cNvSpPr/>
          <p:nvPr/>
        </p:nvSpPr>
        <p:spPr>
          <a:xfrm>
            <a:off x="6799766" y="2852528"/>
            <a:ext cx="2179015"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8" name="TextBox 37">
            <a:extLst>
              <a:ext uri="{FF2B5EF4-FFF2-40B4-BE49-F238E27FC236}">
                <a16:creationId xmlns:a16="http://schemas.microsoft.com/office/drawing/2014/main" id="{8C3DADD3-C1B8-D647-90D8-4B005EAC284E}"/>
              </a:ext>
            </a:extLst>
          </p:cNvPr>
          <p:cNvSpPr txBox="1"/>
          <p:nvPr/>
        </p:nvSpPr>
        <p:spPr>
          <a:xfrm>
            <a:off x="7347183" y="2841510"/>
            <a:ext cx="1472967" cy="276999"/>
          </a:xfrm>
          <a:prstGeom prst="rect">
            <a:avLst/>
          </a:prstGeom>
          <a:noFill/>
        </p:spPr>
        <p:txBody>
          <a:bodyPr wrap="square" rtlCol="0">
            <a:spAutoFit/>
          </a:bodyPr>
          <a:lstStyle/>
          <a:p>
            <a:r>
              <a:rPr lang="en-US" sz="1200" dirty="0"/>
              <a:t>Entity Linking</a:t>
            </a:r>
          </a:p>
        </p:txBody>
      </p:sp>
      <p:sp>
        <p:nvSpPr>
          <p:cNvPr id="39" name="Rectangle 38">
            <a:extLst>
              <a:ext uri="{FF2B5EF4-FFF2-40B4-BE49-F238E27FC236}">
                <a16:creationId xmlns:a16="http://schemas.microsoft.com/office/drawing/2014/main" id="{EFE4836A-5025-854E-9FA2-2F25E3556871}"/>
              </a:ext>
            </a:extLst>
          </p:cNvPr>
          <p:cNvSpPr/>
          <p:nvPr/>
        </p:nvSpPr>
        <p:spPr>
          <a:xfrm>
            <a:off x="6799766" y="1557408"/>
            <a:ext cx="2174466"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1" name="Rectangle 40">
            <a:extLst>
              <a:ext uri="{FF2B5EF4-FFF2-40B4-BE49-F238E27FC236}">
                <a16:creationId xmlns:a16="http://schemas.microsoft.com/office/drawing/2014/main" id="{66ECA0A4-B545-CE40-843D-28F63A213EB6}"/>
              </a:ext>
            </a:extLst>
          </p:cNvPr>
          <p:cNvSpPr/>
          <p:nvPr/>
        </p:nvSpPr>
        <p:spPr>
          <a:xfrm>
            <a:off x="7151763" y="193075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Normalization</a:t>
            </a:r>
          </a:p>
        </p:txBody>
      </p:sp>
      <p:sp>
        <p:nvSpPr>
          <p:cNvPr id="44" name="Rectangle 43">
            <a:extLst>
              <a:ext uri="{FF2B5EF4-FFF2-40B4-BE49-F238E27FC236}">
                <a16:creationId xmlns:a16="http://schemas.microsoft.com/office/drawing/2014/main" id="{0D629FFB-BA3A-D444-90F4-13C8E716D862}"/>
              </a:ext>
            </a:extLst>
          </p:cNvPr>
          <p:cNvSpPr/>
          <p:nvPr/>
        </p:nvSpPr>
        <p:spPr>
          <a:xfrm>
            <a:off x="7151763" y="2235095"/>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Splitting</a:t>
            </a:r>
          </a:p>
        </p:txBody>
      </p:sp>
      <p:sp>
        <p:nvSpPr>
          <p:cNvPr id="45" name="Rectangle 44">
            <a:extLst>
              <a:ext uri="{FF2B5EF4-FFF2-40B4-BE49-F238E27FC236}">
                <a16:creationId xmlns:a16="http://schemas.microsoft.com/office/drawing/2014/main" id="{AB56942F-6ABD-6444-B9FC-19E5068158A8}"/>
              </a:ext>
            </a:extLst>
          </p:cNvPr>
          <p:cNvSpPr/>
          <p:nvPr/>
        </p:nvSpPr>
        <p:spPr>
          <a:xfrm>
            <a:off x="7147214" y="254206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Clustering</a:t>
            </a:r>
          </a:p>
        </p:txBody>
      </p:sp>
      <p:sp>
        <p:nvSpPr>
          <p:cNvPr id="46" name="TextBox 45">
            <a:extLst>
              <a:ext uri="{FF2B5EF4-FFF2-40B4-BE49-F238E27FC236}">
                <a16:creationId xmlns:a16="http://schemas.microsoft.com/office/drawing/2014/main" id="{3F868D24-DC34-9B4C-8C2E-6A47919220E6}"/>
              </a:ext>
            </a:extLst>
          </p:cNvPr>
          <p:cNvSpPr txBox="1"/>
          <p:nvPr/>
        </p:nvSpPr>
        <p:spPr>
          <a:xfrm>
            <a:off x="7226335" y="1562522"/>
            <a:ext cx="1389035" cy="276999"/>
          </a:xfrm>
          <a:prstGeom prst="rect">
            <a:avLst/>
          </a:prstGeom>
          <a:noFill/>
        </p:spPr>
        <p:txBody>
          <a:bodyPr wrap="none" rtlCol="0">
            <a:spAutoFit/>
          </a:bodyPr>
          <a:lstStyle/>
          <a:p>
            <a:pPr algn="ctr"/>
            <a:r>
              <a:rPr lang="en-US" sz="1200" dirty="0"/>
              <a:t>Scenario Extraction</a:t>
            </a:r>
          </a:p>
        </p:txBody>
      </p:sp>
      <p:cxnSp>
        <p:nvCxnSpPr>
          <p:cNvPr id="47" name="Elbow Connector 46">
            <a:extLst>
              <a:ext uri="{FF2B5EF4-FFF2-40B4-BE49-F238E27FC236}">
                <a16:creationId xmlns:a16="http://schemas.microsoft.com/office/drawing/2014/main" id="{A466CD47-9E50-8D4A-9B70-7DFF8D60AB40}"/>
              </a:ext>
            </a:extLst>
          </p:cNvPr>
          <p:cNvCxnSpPr>
            <a:cxnSpLocks/>
            <a:stCxn id="41" idx="1"/>
          </p:cNvCxnSpPr>
          <p:nvPr/>
        </p:nvCxnSpPr>
        <p:spPr>
          <a:xfrm rot="10800000">
            <a:off x="6889163" y="1825490"/>
            <a:ext cx="262601" cy="217168"/>
          </a:xfrm>
          <a:prstGeom prst="bentConnector3">
            <a:avLst>
              <a:gd name="adj1" fmla="val 97055"/>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FBDB28BB-2B23-B642-8845-A72076026855}"/>
              </a:ext>
            </a:extLst>
          </p:cNvPr>
          <p:cNvCxnSpPr>
            <a:cxnSpLocks/>
            <a:stCxn id="45" idx="1"/>
          </p:cNvCxnSpPr>
          <p:nvPr/>
        </p:nvCxnSpPr>
        <p:spPr>
          <a:xfrm rot="10800000">
            <a:off x="6889162" y="1841186"/>
            <a:ext cx="258052" cy="81278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8838DE47-2822-434F-BEC0-8F33F53E131A}"/>
              </a:ext>
            </a:extLst>
          </p:cNvPr>
          <p:cNvCxnSpPr>
            <a:cxnSpLocks/>
            <a:stCxn id="44" idx="1"/>
          </p:cNvCxnSpPr>
          <p:nvPr/>
        </p:nvCxnSpPr>
        <p:spPr>
          <a:xfrm rot="10800000">
            <a:off x="6889163" y="1817062"/>
            <a:ext cx="262601" cy="52993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2B791BA0-12A0-594B-B790-65E45FF3C469}"/>
              </a:ext>
            </a:extLst>
          </p:cNvPr>
          <p:cNvSpPr/>
          <p:nvPr/>
        </p:nvSpPr>
        <p:spPr>
          <a:xfrm>
            <a:off x="6751918" y="2179999"/>
            <a:ext cx="2376128" cy="348235"/>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3" name="TextBox 32">
            <a:extLst>
              <a:ext uri="{FF2B5EF4-FFF2-40B4-BE49-F238E27FC236}">
                <a16:creationId xmlns:a16="http://schemas.microsoft.com/office/drawing/2014/main" id="{0F08447A-937E-2E46-A714-48A26B327901}"/>
              </a:ext>
            </a:extLst>
          </p:cNvPr>
          <p:cNvSpPr txBox="1"/>
          <p:nvPr/>
        </p:nvSpPr>
        <p:spPr>
          <a:xfrm>
            <a:off x="965798" y="3350859"/>
            <a:ext cx="4916018" cy="276999"/>
          </a:xfrm>
          <a:prstGeom prst="rect">
            <a:avLst/>
          </a:prstGeom>
          <a:solidFill>
            <a:schemeClr val="bg1"/>
          </a:solidFill>
          <a:ln>
            <a:solidFill>
              <a:schemeClr val="tx1"/>
            </a:solidFill>
          </a:ln>
        </p:spPr>
        <p:txBody>
          <a:bodyPr wrap="square" rtlCol="0">
            <a:spAutoFit/>
          </a:bodyPr>
          <a:lstStyle/>
          <a:p>
            <a:pPr algn="ctr"/>
            <a:r>
              <a:rPr lang="en-US" sz="1200" dirty="0"/>
              <a:t>“Navigate to "</a:t>
            </a:r>
            <a:r>
              <a:rPr lang="en-US" sz="1200" dirty="0" err="1"/>
              <a:t>about:logins</a:t>
            </a:r>
            <a:r>
              <a:rPr lang="en-US" sz="1200" dirty="0"/>
              <a:t>" page and click the "Create New Login" button.”</a:t>
            </a:r>
          </a:p>
        </p:txBody>
      </p:sp>
      <p:cxnSp>
        <p:nvCxnSpPr>
          <p:cNvPr id="36" name="Elbow Connector 35">
            <a:extLst>
              <a:ext uri="{FF2B5EF4-FFF2-40B4-BE49-F238E27FC236}">
                <a16:creationId xmlns:a16="http://schemas.microsoft.com/office/drawing/2014/main" id="{5A3F0848-3341-784B-8620-8CCB0A4E94C9}"/>
              </a:ext>
            </a:extLst>
          </p:cNvPr>
          <p:cNvCxnSpPr>
            <a:cxnSpLocks/>
            <a:stCxn id="33" idx="2"/>
            <a:endCxn id="51" idx="0"/>
          </p:cNvCxnSpPr>
          <p:nvPr/>
        </p:nvCxnSpPr>
        <p:spPr>
          <a:xfrm rot="5400000">
            <a:off x="2353675" y="3127104"/>
            <a:ext cx="569378" cy="1570887"/>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3A23C475-00C9-E946-AF71-14E09B3C3E4B}"/>
              </a:ext>
            </a:extLst>
          </p:cNvPr>
          <p:cNvCxnSpPr>
            <a:cxnSpLocks/>
            <a:stCxn id="33" idx="2"/>
            <a:endCxn id="54" idx="0"/>
          </p:cNvCxnSpPr>
          <p:nvPr/>
        </p:nvCxnSpPr>
        <p:spPr>
          <a:xfrm rot="16200000" flipH="1">
            <a:off x="3903654" y="3148010"/>
            <a:ext cx="569377" cy="1529071"/>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4C69F23-F1E4-164A-BCC0-6CCAD969AE5B}"/>
              </a:ext>
            </a:extLst>
          </p:cNvPr>
          <p:cNvSpPr txBox="1"/>
          <p:nvPr/>
        </p:nvSpPr>
        <p:spPr>
          <a:xfrm>
            <a:off x="546009" y="4197236"/>
            <a:ext cx="2613822" cy="280435"/>
          </a:xfrm>
          <a:prstGeom prst="rect">
            <a:avLst/>
          </a:prstGeom>
          <a:solidFill>
            <a:schemeClr val="bg1"/>
          </a:solidFill>
          <a:ln>
            <a:solidFill>
              <a:schemeClr val="tx1"/>
            </a:solidFill>
          </a:ln>
        </p:spPr>
        <p:txBody>
          <a:bodyPr wrap="square" rtlCol="0">
            <a:spAutoFit/>
          </a:bodyPr>
          <a:lstStyle/>
          <a:p>
            <a:pPr algn="ctr"/>
            <a:r>
              <a:rPr lang="en-US" sz="1200" dirty="0"/>
              <a:t>“Navigate to "</a:t>
            </a:r>
            <a:r>
              <a:rPr lang="en-US" sz="1200" dirty="0" err="1"/>
              <a:t>about:logins</a:t>
            </a:r>
            <a:r>
              <a:rPr lang="en-US" sz="1200" dirty="0"/>
              <a:t>" page</a:t>
            </a:r>
          </a:p>
        </p:txBody>
      </p:sp>
      <p:sp>
        <p:nvSpPr>
          <p:cNvPr id="54" name="TextBox 53">
            <a:extLst>
              <a:ext uri="{FF2B5EF4-FFF2-40B4-BE49-F238E27FC236}">
                <a16:creationId xmlns:a16="http://schemas.microsoft.com/office/drawing/2014/main" id="{4B057B7C-9651-184A-B205-6608084C7E5A}"/>
              </a:ext>
            </a:extLst>
          </p:cNvPr>
          <p:cNvSpPr txBox="1"/>
          <p:nvPr/>
        </p:nvSpPr>
        <p:spPr>
          <a:xfrm>
            <a:off x="3645967" y="4197235"/>
            <a:ext cx="2613822" cy="280435"/>
          </a:xfrm>
          <a:prstGeom prst="rect">
            <a:avLst/>
          </a:prstGeom>
          <a:solidFill>
            <a:schemeClr val="bg1"/>
          </a:solidFill>
          <a:ln>
            <a:solidFill>
              <a:schemeClr val="tx1"/>
            </a:solidFill>
          </a:ln>
        </p:spPr>
        <p:txBody>
          <a:bodyPr wrap="square" rtlCol="0">
            <a:spAutoFit/>
          </a:bodyPr>
          <a:lstStyle/>
          <a:p>
            <a:pPr algn="ctr"/>
            <a:r>
              <a:rPr lang="en-US" sz="1200" dirty="0"/>
              <a:t>click the "Create New Login" button.”</a:t>
            </a:r>
          </a:p>
        </p:txBody>
      </p:sp>
      <p:sp>
        <p:nvSpPr>
          <p:cNvPr id="52" name="Footer Placeholder 3">
            <a:extLst>
              <a:ext uri="{FF2B5EF4-FFF2-40B4-BE49-F238E27FC236}">
                <a16:creationId xmlns:a16="http://schemas.microsoft.com/office/drawing/2014/main" id="{0F595393-423F-D04E-BAE4-3C0045378B78}"/>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222942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par>
                                <p:cTn id="8" presetID="22" presetClass="entr" presetSubtype="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up)">
                                      <p:cBhvr>
                                        <p:cTn id="10" dur="500"/>
                                        <p:tgtEl>
                                          <p:spTgt spid="50"/>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7871A58-8992-2745-B4FB-B4186E5A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20" y="1548980"/>
            <a:ext cx="3126395" cy="1611214"/>
          </a:xfrm>
          <a:prstGeom prst="rect">
            <a:avLst/>
          </a:prstGeom>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31</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2" name="TextBox 1">
            <a:extLst>
              <a:ext uri="{FF2B5EF4-FFF2-40B4-BE49-F238E27FC236}">
                <a16:creationId xmlns:a16="http://schemas.microsoft.com/office/drawing/2014/main" id="{9B2CF974-8C15-4B46-BC4A-D96B2BF89ED3}"/>
              </a:ext>
            </a:extLst>
          </p:cNvPr>
          <p:cNvSpPr txBox="1"/>
          <p:nvPr/>
        </p:nvSpPr>
        <p:spPr>
          <a:xfrm>
            <a:off x="3992880" y="470691"/>
            <a:ext cx="2460032" cy="369332"/>
          </a:xfrm>
          <a:prstGeom prst="rect">
            <a:avLst/>
          </a:prstGeom>
          <a:noFill/>
        </p:spPr>
        <p:txBody>
          <a:bodyPr wrap="none" rtlCol="0">
            <a:spAutoFit/>
          </a:bodyPr>
          <a:lstStyle/>
          <a:p>
            <a:r>
              <a:rPr lang="en-CN" b="1" dirty="0"/>
              <a:t>System KG Construction</a:t>
            </a:r>
          </a:p>
        </p:txBody>
      </p:sp>
      <p:cxnSp>
        <p:nvCxnSpPr>
          <p:cNvPr id="21" name="Straight Arrow Connector 20">
            <a:extLst>
              <a:ext uri="{FF2B5EF4-FFF2-40B4-BE49-F238E27FC236}">
                <a16:creationId xmlns:a16="http://schemas.microsoft.com/office/drawing/2014/main" id="{7F40851E-B0DF-BC4B-ABA6-90BA7B7CB603}"/>
              </a:ext>
            </a:extLst>
          </p:cNvPr>
          <p:cNvCxnSpPr>
            <a:cxnSpLocks/>
            <a:stCxn id="2" idx="2"/>
            <a:endCxn id="30" idx="0"/>
          </p:cNvCxnSpPr>
          <p:nvPr/>
        </p:nvCxnSpPr>
        <p:spPr>
          <a:xfrm>
            <a:off x="5222896" y="840023"/>
            <a:ext cx="0" cy="3983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9D85D2-CB4F-E348-B25E-31BE6D3F2B1F}"/>
              </a:ext>
            </a:extLst>
          </p:cNvPr>
          <p:cNvSpPr txBox="1"/>
          <p:nvPr/>
        </p:nvSpPr>
        <p:spPr>
          <a:xfrm>
            <a:off x="4286037" y="1238344"/>
            <a:ext cx="1873718" cy="307777"/>
          </a:xfrm>
          <a:prstGeom prst="rect">
            <a:avLst/>
          </a:prstGeom>
          <a:noFill/>
        </p:spPr>
        <p:txBody>
          <a:bodyPr wrap="none" rtlCol="0">
            <a:spAutoFit/>
          </a:bodyPr>
          <a:lstStyle/>
          <a:p>
            <a:r>
              <a:rPr lang="en-CN" sz="1400" dirty="0"/>
              <a:t>KG Meta-Model Design</a:t>
            </a:r>
          </a:p>
        </p:txBody>
      </p:sp>
      <p:cxnSp>
        <p:nvCxnSpPr>
          <p:cNvPr id="27" name="Elbow Connector 26">
            <a:extLst>
              <a:ext uri="{FF2B5EF4-FFF2-40B4-BE49-F238E27FC236}">
                <a16:creationId xmlns:a16="http://schemas.microsoft.com/office/drawing/2014/main" id="{B6ED32A1-DDA4-4640-BDB0-17D2E351AA4B}"/>
              </a:ext>
            </a:extLst>
          </p:cNvPr>
          <p:cNvCxnSpPr>
            <a:cxnSpLocks/>
            <a:stCxn id="2" idx="2"/>
            <a:endCxn id="31" idx="0"/>
          </p:cNvCxnSpPr>
          <p:nvPr/>
        </p:nvCxnSpPr>
        <p:spPr>
          <a:xfrm rot="5400000">
            <a:off x="3448587" y="-535966"/>
            <a:ext cx="398321" cy="3150299"/>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F48F87-5D1B-6749-9255-55DBCC6EB40C}"/>
              </a:ext>
            </a:extLst>
          </p:cNvPr>
          <p:cNvSpPr txBox="1"/>
          <p:nvPr/>
        </p:nvSpPr>
        <p:spPr>
          <a:xfrm>
            <a:off x="1104255" y="1238344"/>
            <a:ext cx="1936684" cy="307777"/>
          </a:xfrm>
          <a:prstGeom prst="rect">
            <a:avLst/>
          </a:prstGeom>
          <a:noFill/>
        </p:spPr>
        <p:txBody>
          <a:bodyPr wrap="square" rtlCol="0">
            <a:spAutoFit/>
          </a:bodyPr>
          <a:lstStyle/>
          <a:p>
            <a:r>
              <a:rPr lang="en-CN" sz="1400" dirty="0"/>
              <a:t>Constructing  Static Part</a:t>
            </a:r>
          </a:p>
        </p:txBody>
      </p:sp>
      <p:sp>
        <p:nvSpPr>
          <p:cNvPr id="32" name="TextBox 31">
            <a:extLst>
              <a:ext uri="{FF2B5EF4-FFF2-40B4-BE49-F238E27FC236}">
                <a16:creationId xmlns:a16="http://schemas.microsoft.com/office/drawing/2014/main" id="{8E54F8FC-F040-8342-BEE4-630A857B71F5}"/>
              </a:ext>
            </a:extLst>
          </p:cNvPr>
          <p:cNvSpPr txBox="1"/>
          <p:nvPr/>
        </p:nvSpPr>
        <p:spPr>
          <a:xfrm>
            <a:off x="985365" y="1663042"/>
            <a:ext cx="2174466" cy="276999"/>
          </a:xfrm>
          <a:prstGeom prst="rect">
            <a:avLst/>
          </a:prstGeom>
          <a:noFill/>
          <a:ln w="28575">
            <a:solidFill>
              <a:schemeClr val="tx1"/>
            </a:solidFill>
          </a:ln>
        </p:spPr>
        <p:txBody>
          <a:bodyPr wrap="square" rtlCol="0">
            <a:spAutoFit/>
          </a:bodyPr>
          <a:lstStyle/>
          <a:p>
            <a:pPr algn="ctr"/>
            <a:r>
              <a:rPr lang="en-CN" sz="1200" dirty="0"/>
              <a:t>Manual Categories Definition</a:t>
            </a:r>
          </a:p>
        </p:txBody>
      </p:sp>
      <p:sp>
        <p:nvSpPr>
          <p:cNvPr id="42" name="TextBox 41">
            <a:extLst>
              <a:ext uri="{FF2B5EF4-FFF2-40B4-BE49-F238E27FC236}">
                <a16:creationId xmlns:a16="http://schemas.microsoft.com/office/drawing/2014/main" id="{47ABF5DD-CB5A-6B45-9456-4028BF32D8B6}"/>
              </a:ext>
            </a:extLst>
          </p:cNvPr>
          <p:cNvSpPr txBox="1"/>
          <p:nvPr/>
        </p:nvSpPr>
        <p:spPr>
          <a:xfrm>
            <a:off x="985365" y="2143451"/>
            <a:ext cx="2174467" cy="276999"/>
          </a:xfrm>
          <a:prstGeom prst="rect">
            <a:avLst/>
          </a:prstGeom>
          <a:noFill/>
          <a:ln w="28575">
            <a:solidFill>
              <a:schemeClr val="tx1"/>
            </a:solidFill>
          </a:ln>
        </p:spPr>
        <p:txBody>
          <a:bodyPr wrap="square" rtlCol="0">
            <a:spAutoFit/>
          </a:bodyPr>
          <a:lstStyle/>
          <a:p>
            <a:pPr algn="ctr"/>
            <a:r>
              <a:rPr lang="en-CN" sz="1200" dirty="0"/>
              <a:t>Manual Action Definition</a:t>
            </a:r>
          </a:p>
        </p:txBody>
      </p:sp>
      <p:sp>
        <p:nvSpPr>
          <p:cNvPr id="43" name="TextBox 42">
            <a:extLst>
              <a:ext uri="{FF2B5EF4-FFF2-40B4-BE49-F238E27FC236}">
                <a16:creationId xmlns:a16="http://schemas.microsoft.com/office/drawing/2014/main" id="{E2D71643-69D4-624F-AD04-2B65F9C6998A}"/>
              </a:ext>
            </a:extLst>
          </p:cNvPr>
          <p:cNvSpPr txBox="1"/>
          <p:nvPr/>
        </p:nvSpPr>
        <p:spPr>
          <a:xfrm>
            <a:off x="985365" y="2623860"/>
            <a:ext cx="2174468" cy="276999"/>
          </a:xfrm>
          <a:prstGeom prst="rect">
            <a:avLst/>
          </a:prstGeom>
          <a:noFill/>
          <a:ln w="28575">
            <a:solidFill>
              <a:schemeClr val="tx1"/>
            </a:solidFill>
          </a:ln>
        </p:spPr>
        <p:txBody>
          <a:bodyPr wrap="square" rtlCol="0">
            <a:spAutoFit/>
          </a:bodyPr>
          <a:lstStyle/>
          <a:p>
            <a:pPr algn="ctr"/>
            <a:r>
              <a:rPr lang="en-US" sz="1200" dirty="0"/>
              <a:t>Automatic Concept Extraction</a:t>
            </a:r>
          </a:p>
        </p:txBody>
      </p:sp>
      <p:cxnSp>
        <p:nvCxnSpPr>
          <p:cNvPr id="29" name="Elbow Connector 28">
            <a:extLst>
              <a:ext uri="{FF2B5EF4-FFF2-40B4-BE49-F238E27FC236}">
                <a16:creationId xmlns:a16="http://schemas.microsoft.com/office/drawing/2014/main" id="{A1C9EAA3-0A61-6548-9E1C-B25EAC597654}"/>
              </a:ext>
            </a:extLst>
          </p:cNvPr>
          <p:cNvCxnSpPr>
            <a:cxnSpLocks/>
            <a:stCxn id="2" idx="2"/>
            <a:endCxn id="34" idx="0"/>
          </p:cNvCxnSpPr>
          <p:nvPr/>
        </p:nvCxnSpPr>
        <p:spPr>
          <a:xfrm rot="16200000" flipH="1">
            <a:off x="6442649" y="-379731"/>
            <a:ext cx="398320" cy="2837827"/>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E27BE79-59F5-E54A-8A40-D38A67DCE2F8}"/>
              </a:ext>
            </a:extLst>
          </p:cNvPr>
          <p:cNvSpPr txBox="1"/>
          <p:nvPr/>
        </p:nvSpPr>
        <p:spPr>
          <a:xfrm>
            <a:off x="6977445" y="1238343"/>
            <a:ext cx="2166555" cy="307777"/>
          </a:xfrm>
          <a:prstGeom prst="rect">
            <a:avLst/>
          </a:prstGeom>
          <a:noFill/>
        </p:spPr>
        <p:txBody>
          <a:bodyPr wrap="none" rtlCol="0">
            <a:spAutoFit/>
          </a:bodyPr>
          <a:lstStyle/>
          <a:p>
            <a:r>
              <a:rPr lang="en-CN" sz="1400" dirty="0"/>
              <a:t>Constructing Dynamic Part</a:t>
            </a:r>
          </a:p>
        </p:txBody>
      </p:sp>
      <p:sp>
        <p:nvSpPr>
          <p:cNvPr id="37" name="Rectangle 36">
            <a:extLst>
              <a:ext uri="{FF2B5EF4-FFF2-40B4-BE49-F238E27FC236}">
                <a16:creationId xmlns:a16="http://schemas.microsoft.com/office/drawing/2014/main" id="{44AA36E3-FAD8-E04E-9182-5D147CBACEAB}"/>
              </a:ext>
            </a:extLst>
          </p:cNvPr>
          <p:cNvSpPr/>
          <p:nvPr/>
        </p:nvSpPr>
        <p:spPr>
          <a:xfrm>
            <a:off x="6799766" y="2852528"/>
            <a:ext cx="2179015"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8" name="TextBox 37">
            <a:extLst>
              <a:ext uri="{FF2B5EF4-FFF2-40B4-BE49-F238E27FC236}">
                <a16:creationId xmlns:a16="http://schemas.microsoft.com/office/drawing/2014/main" id="{8C3DADD3-C1B8-D647-90D8-4B005EAC284E}"/>
              </a:ext>
            </a:extLst>
          </p:cNvPr>
          <p:cNvSpPr txBox="1"/>
          <p:nvPr/>
        </p:nvSpPr>
        <p:spPr>
          <a:xfrm>
            <a:off x="7347183" y="2841510"/>
            <a:ext cx="1472967" cy="276999"/>
          </a:xfrm>
          <a:prstGeom prst="rect">
            <a:avLst/>
          </a:prstGeom>
          <a:noFill/>
        </p:spPr>
        <p:txBody>
          <a:bodyPr wrap="square" rtlCol="0">
            <a:spAutoFit/>
          </a:bodyPr>
          <a:lstStyle/>
          <a:p>
            <a:r>
              <a:rPr lang="en-US" sz="1200" dirty="0"/>
              <a:t>Entity Linking</a:t>
            </a:r>
          </a:p>
        </p:txBody>
      </p:sp>
      <p:sp>
        <p:nvSpPr>
          <p:cNvPr id="39" name="Rectangle 38">
            <a:extLst>
              <a:ext uri="{FF2B5EF4-FFF2-40B4-BE49-F238E27FC236}">
                <a16:creationId xmlns:a16="http://schemas.microsoft.com/office/drawing/2014/main" id="{EFE4836A-5025-854E-9FA2-2F25E3556871}"/>
              </a:ext>
            </a:extLst>
          </p:cNvPr>
          <p:cNvSpPr/>
          <p:nvPr/>
        </p:nvSpPr>
        <p:spPr>
          <a:xfrm>
            <a:off x="6799766" y="1557408"/>
            <a:ext cx="2174466"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1" name="Rectangle 40">
            <a:extLst>
              <a:ext uri="{FF2B5EF4-FFF2-40B4-BE49-F238E27FC236}">
                <a16:creationId xmlns:a16="http://schemas.microsoft.com/office/drawing/2014/main" id="{66ECA0A4-B545-CE40-843D-28F63A213EB6}"/>
              </a:ext>
            </a:extLst>
          </p:cNvPr>
          <p:cNvSpPr/>
          <p:nvPr/>
        </p:nvSpPr>
        <p:spPr>
          <a:xfrm>
            <a:off x="7151763" y="193075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Normalization</a:t>
            </a:r>
          </a:p>
        </p:txBody>
      </p:sp>
      <p:sp>
        <p:nvSpPr>
          <p:cNvPr id="44" name="Rectangle 43">
            <a:extLst>
              <a:ext uri="{FF2B5EF4-FFF2-40B4-BE49-F238E27FC236}">
                <a16:creationId xmlns:a16="http://schemas.microsoft.com/office/drawing/2014/main" id="{0D629FFB-BA3A-D444-90F4-13C8E716D862}"/>
              </a:ext>
            </a:extLst>
          </p:cNvPr>
          <p:cNvSpPr/>
          <p:nvPr/>
        </p:nvSpPr>
        <p:spPr>
          <a:xfrm>
            <a:off x="7151763" y="2235095"/>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Splitting</a:t>
            </a:r>
          </a:p>
        </p:txBody>
      </p:sp>
      <p:sp>
        <p:nvSpPr>
          <p:cNvPr id="45" name="Rectangle 44">
            <a:extLst>
              <a:ext uri="{FF2B5EF4-FFF2-40B4-BE49-F238E27FC236}">
                <a16:creationId xmlns:a16="http://schemas.microsoft.com/office/drawing/2014/main" id="{AB56942F-6ABD-6444-B9FC-19E5068158A8}"/>
              </a:ext>
            </a:extLst>
          </p:cNvPr>
          <p:cNvSpPr/>
          <p:nvPr/>
        </p:nvSpPr>
        <p:spPr>
          <a:xfrm>
            <a:off x="7147214" y="254206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Clustering</a:t>
            </a:r>
          </a:p>
        </p:txBody>
      </p:sp>
      <p:sp>
        <p:nvSpPr>
          <p:cNvPr id="46" name="TextBox 45">
            <a:extLst>
              <a:ext uri="{FF2B5EF4-FFF2-40B4-BE49-F238E27FC236}">
                <a16:creationId xmlns:a16="http://schemas.microsoft.com/office/drawing/2014/main" id="{3F868D24-DC34-9B4C-8C2E-6A47919220E6}"/>
              </a:ext>
            </a:extLst>
          </p:cNvPr>
          <p:cNvSpPr txBox="1"/>
          <p:nvPr/>
        </p:nvSpPr>
        <p:spPr>
          <a:xfrm>
            <a:off x="7226335" y="1562522"/>
            <a:ext cx="1389035" cy="276999"/>
          </a:xfrm>
          <a:prstGeom prst="rect">
            <a:avLst/>
          </a:prstGeom>
          <a:noFill/>
        </p:spPr>
        <p:txBody>
          <a:bodyPr wrap="none" rtlCol="0">
            <a:spAutoFit/>
          </a:bodyPr>
          <a:lstStyle/>
          <a:p>
            <a:pPr algn="ctr"/>
            <a:r>
              <a:rPr lang="en-US" sz="1200" dirty="0"/>
              <a:t>Scenario Extraction</a:t>
            </a:r>
          </a:p>
        </p:txBody>
      </p:sp>
      <p:cxnSp>
        <p:nvCxnSpPr>
          <p:cNvPr id="47" name="Elbow Connector 46">
            <a:extLst>
              <a:ext uri="{FF2B5EF4-FFF2-40B4-BE49-F238E27FC236}">
                <a16:creationId xmlns:a16="http://schemas.microsoft.com/office/drawing/2014/main" id="{A466CD47-9E50-8D4A-9B70-7DFF8D60AB40}"/>
              </a:ext>
            </a:extLst>
          </p:cNvPr>
          <p:cNvCxnSpPr>
            <a:cxnSpLocks/>
            <a:stCxn id="41" idx="1"/>
          </p:cNvCxnSpPr>
          <p:nvPr/>
        </p:nvCxnSpPr>
        <p:spPr>
          <a:xfrm rot="10800000">
            <a:off x="6889163" y="1825490"/>
            <a:ext cx="262601" cy="217168"/>
          </a:xfrm>
          <a:prstGeom prst="bentConnector3">
            <a:avLst>
              <a:gd name="adj1" fmla="val 97055"/>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FBDB28BB-2B23-B642-8845-A72076026855}"/>
              </a:ext>
            </a:extLst>
          </p:cNvPr>
          <p:cNvCxnSpPr>
            <a:cxnSpLocks/>
            <a:stCxn id="45" idx="1"/>
          </p:cNvCxnSpPr>
          <p:nvPr/>
        </p:nvCxnSpPr>
        <p:spPr>
          <a:xfrm rot="10800000">
            <a:off x="6889162" y="1841186"/>
            <a:ext cx="258052" cy="81278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8838DE47-2822-434F-BEC0-8F33F53E131A}"/>
              </a:ext>
            </a:extLst>
          </p:cNvPr>
          <p:cNvCxnSpPr>
            <a:cxnSpLocks/>
            <a:stCxn id="44" idx="1"/>
          </p:cNvCxnSpPr>
          <p:nvPr/>
        </p:nvCxnSpPr>
        <p:spPr>
          <a:xfrm rot="10800000">
            <a:off x="6889163" y="1817062"/>
            <a:ext cx="262601" cy="52993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2B791BA0-12A0-594B-B790-65E45FF3C469}"/>
              </a:ext>
            </a:extLst>
          </p:cNvPr>
          <p:cNvSpPr/>
          <p:nvPr/>
        </p:nvSpPr>
        <p:spPr>
          <a:xfrm>
            <a:off x="6767872" y="2171612"/>
            <a:ext cx="2376128" cy="348235"/>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5" name="TextBox 34">
            <a:extLst>
              <a:ext uri="{FF2B5EF4-FFF2-40B4-BE49-F238E27FC236}">
                <a16:creationId xmlns:a16="http://schemas.microsoft.com/office/drawing/2014/main" id="{E01A62B0-8F74-4744-8997-8F473EF275A6}"/>
              </a:ext>
            </a:extLst>
          </p:cNvPr>
          <p:cNvSpPr txBox="1"/>
          <p:nvPr/>
        </p:nvSpPr>
        <p:spPr>
          <a:xfrm>
            <a:off x="2473335" y="3474429"/>
            <a:ext cx="2506451" cy="276999"/>
          </a:xfrm>
          <a:prstGeom prst="rect">
            <a:avLst/>
          </a:prstGeom>
          <a:solidFill>
            <a:schemeClr val="bg1"/>
          </a:solidFill>
          <a:ln>
            <a:solidFill>
              <a:schemeClr val="tx1"/>
            </a:solidFill>
          </a:ln>
        </p:spPr>
        <p:txBody>
          <a:bodyPr wrap="square" rtlCol="0">
            <a:spAutoFit/>
          </a:bodyPr>
          <a:lstStyle/>
          <a:p>
            <a:pPr algn="ctr"/>
            <a:r>
              <a:rPr lang="en-US" sz="1200" dirty="0"/>
              <a:t>Switch back to the </a:t>
            </a:r>
            <a:r>
              <a:rPr lang="en-US" sz="1200" dirty="0" err="1"/>
              <a:t>about:logins</a:t>
            </a:r>
            <a:r>
              <a:rPr lang="en-US" sz="1200" dirty="0"/>
              <a:t> tab. </a:t>
            </a:r>
          </a:p>
        </p:txBody>
      </p:sp>
      <p:sp>
        <p:nvSpPr>
          <p:cNvPr id="52" name="TextBox 51">
            <a:extLst>
              <a:ext uri="{FF2B5EF4-FFF2-40B4-BE49-F238E27FC236}">
                <a16:creationId xmlns:a16="http://schemas.microsoft.com/office/drawing/2014/main" id="{319287BD-C263-0C45-B94A-22E5110BB159}"/>
              </a:ext>
            </a:extLst>
          </p:cNvPr>
          <p:cNvSpPr txBox="1"/>
          <p:nvPr/>
        </p:nvSpPr>
        <p:spPr>
          <a:xfrm>
            <a:off x="5453998" y="3474429"/>
            <a:ext cx="2506451" cy="276999"/>
          </a:xfrm>
          <a:prstGeom prst="rect">
            <a:avLst/>
          </a:prstGeom>
          <a:solidFill>
            <a:schemeClr val="bg1"/>
          </a:solidFill>
          <a:ln>
            <a:solidFill>
              <a:schemeClr val="tx1"/>
            </a:solidFill>
          </a:ln>
        </p:spPr>
        <p:txBody>
          <a:bodyPr wrap="square" rtlCol="0">
            <a:spAutoFit/>
          </a:bodyPr>
          <a:lstStyle/>
          <a:p>
            <a:pPr algn="ctr"/>
            <a:r>
              <a:rPr lang="en-US" sz="1200" dirty="0"/>
              <a:t>Focus back to the </a:t>
            </a:r>
            <a:r>
              <a:rPr lang="en-US" sz="1200" dirty="0" err="1"/>
              <a:t>about:logins</a:t>
            </a:r>
            <a:r>
              <a:rPr lang="en-US" sz="1200" dirty="0"/>
              <a:t> page. </a:t>
            </a:r>
          </a:p>
        </p:txBody>
      </p:sp>
      <p:sp>
        <p:nvSpPr>
          <p:cNvPr id="53" name="TextBox 52">
            <a:extLst>
              <a:ext uri="{FF2B5EF4-FFF2-40B4-BE49-F238E27FC236}">
                <a16:creationId xmlns:a16="http://schemas.microsoft.com/office/drawing/2014/main" id="{59670A41-F364-F747-BD68-221AB390496D}"/>
              </a:ext>
            </a:extLst>
          </p:cNvPr>
          <p:cNvSpPr txBox="1"/>
          <p:nvPr/>
        </p:nvSpPr>
        <p:spPr>
          <a:xfrm>
            <a:off x="2475305" y="4034609"/>
            <a:ext cx="2506451" cy="276999"/>
          </a:xfrm>
          <a:prstGeom prst="rect">
            <a:avLst/>
          </a:prstGeom>
          <a:solidFill>
            <a:schemeClr val="bg1"/>
          </a:solidFill>
          <a:ln>
            <a:solidFill>
              <a:schemeClr val="tx1"/>
            </a:solidFill>
          </a:ln>
        </p:spPr>
        <p:txBody>
          <a:bodyPr wrap="square" rtlCol="0">
            <a:spAutoFit/>
          </a:bodyPr>
          <a:lstStyle/>
          <a:p>
            <a:pPr algn="ctr"/>
            <a:r>
              <a:rPr lang="en-US" sz="1200" dirty="0"/>
              <a:t>Open a new tab. </a:t>
            </a:r>
          </a:p>
        </p:txBody>
      </p:sp>
      <p:sp>
        <p:nvSpPr>
          <p:cNvPr id="55" name="TextBox 54">
            <a:extLst>
              <a:ext uri="{FF2B5EF4-FFF2-40B4-BE49-F238E27FC236}">
                <a16:creationId xmlns:a16="http://schemas.microsoft.com/office/drawing/2014/main" id="{D14BD36B-A392-4846-B5C2-8AA110052EF9}"/>
              </a:ext>
            </a:extLst>
          </p:cNvPr>
          <p:cNvSpPr txBox="1"/>
          <p:nvPr/>
        </p:nvSpPr>
        <p:spPr>
          <a:xfrm>
            <a:off x="5455968" y="4034609"/>
            <a:ext cx="2506451" cy="276999"/>
          </a:xfrm>
          <a:prstGeom prst="rect">
            <a:avLst/>
          </a:prstGeom>
          <a:solidFill>
            <a:schemeClr val="bg1"/>
          </a:solidFill>
          <a:ln>
            <a:solidFill>
              <a:schemeClr val="tx1"/>
            </a:solidFill>
          </a:ln>
        </p:spPr>
        <p:txBody>
          <a:bodyPr wrap="square" rtlCol="0">
            <a:spAutoFit/>
          </a:bodyPr>
          <a:lstStyle/>
          <a:p>
            <a:pPr algn="ctr"/>
            <a:r>
              <a:rPr lang="en-US" sz="1200" dirty="0"/>
              <a:t>Open new tab </a:t>
            </a:r>
          </a:p>
        </p:txBody>
      </p:sp>
      <p:sp>
        <p:nvSpPr>
          <p:cNvPr id="56" name="Rectangle 55">
            <a:extLst>
              <a:ext uri="{FF2B5EF4-FFF2-40B4-BE49-F238E27FC236}">
                <a16:creationId xmlns:a16="http://schemas.microsoft.com/office/drawing/2014/main" id="{C275D2EA-0DCB-4446-A46D-21FC3469F83F}"/>
              </a:ext>
            </a:extLst>
          </p:cNvPr>
          <p:cNvSpPr/>
          <p:nvPr/>
        </p:nvSpPr>
        <p:spPr>
          <a:xfrm>
            <a:off x="2360629" y="3436076"/>
            <a:ext cx="5700094" cy="348235"/>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5" name="Picture 4" descr="Diagram&#10;&#10;Description automatically generated">
            <a:extLst>
              <a:ext uri="{FF2B5EF4-FFF2-40B4-BE49-F238E27FC236}">
                <a16:creationId xmlns:a16="http://schemas.microsoft.com/office/drawing/2014/main" id="{D0CA1DDF-80AD-CB4E-8A63-2D139FA00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2" y="1028536"/>
            <a:ext cx="6782354" cy="2256707"/>
          </a:xfrm>
          <a:prstGeom prst="rect">
            <a:avLst/>
          </a:prstGeom>
        </p:spPr>
      </p:pic>
      <p:sp>
        <p:nvSpPr>
          <p:cNvPr id="50" name="Footer Placeholder 3">
            <a:extLst>
              <a:ext uri="{FF2B5EF4-FFF2-40B4-BE49-F238E27FC236}">
                <a16:creationId xmlns:a16="http://schemas.microsoft.com/office/drawing/2014/main" id="{54B0ABAA-5D3B-1145-BC38-D00E81746ACA}"/>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348136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 0.06265 " pathEditMode="relative" ptsTypes="AA">
                                      <p:cBhvr>
                                        <p:cTn id="6" dur="2000" fill="hold"/>
                                        <p:tgtEl>
                                          <p:spTgt spid="6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7871A58-8992-2745-B4FB-B4186E5A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20" y="1548980"/>
            <a:ext cx="3126395" cy="1611214"/>
          </a:xfrm>
          <a:prstGeom prst="rect">
            <a:avLst/>
          </a:prstGeom>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32</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2" name="TextBox 1">
            <a:extLst>
              <a:ext uri="{FF2B5EF4-FFF2-40B4-BE49-F238E27FC236}">
                <a16:creationId xmlns:a16="http://schemas.microsoft.com/office/drawing/2014/main" id="{9B2CF974-8C15-4B46-BC4A-D96B2BF89ED3}"/>
              </a:ext>
            </a:extLst>
          </p:cNvPr>
          <p:cNvSpPr txBox="1"/>
          <p:nvPr/>
        </p:nvSpPr>
        <p:spPr>
          <a:xfrm>
            <a:off x="3992880" y="470691"/>
            <a:ext cx="2460032" cy="369332"/>
          </a:xfrm>
          <a:prstGeom prst="rect">
            <a:avLst/>
          </a:prstGeom>
          <a:noFill/>
        </p:spPr>
        <p:txBody>
          <a:bodyPr wrap="none" rtlCol="0">
            <a:spAutoFit/>
          </a:bodyPr>
          <a:lstStyle/>
          <a:p>
            <a:r>
              <a:rPr lang="en-CN" b="1" dirty="0"/>
              <a:t>System KG Construction</a:t>
            </a:r>
          </a:p>
        </p:txBody>
      </p:sp>
      <p:cxnSp>
        <p:nvCxnSpPr>
          <p:cNvPr id="21" name="Straight Arrow Connector 20">
            <a:extLst>
              <a:ext uri="{FF2B5EF4-FFF2-40B4-BE49-F238E27FC236}">
                <a16:creationId xmlns:a16="http://schemas.microsoft.com/office/drawing/2014/main" id="{7F40851E-B0DF-BC4B-ABA6-90BA7B7CB603}"/>
              </a:ext>
            </a:extLst>
          </p:cNvPr>
          <p:cNvCxnSpPr>
            <a:cxnSpLocks/>
            <a:stCxn id="2" idx="2"/>
            <a:endCxn id="30" idx="0"/>
          </p:cNvCxnSpPr>
          <p:nvPr/>
        </p:nvCxnSpPr>
        <p:spPr>
          <a:xfrm>
            <a:off x="5222896" y="840023"/>
            <a:ext cx="0" cy="3983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9D85D2-CB4F-E348-B25E-31BE6D3F2B1F}"/>
              </a:ext>
            </a:extLst>
          </p:cNvPr>
          <p:cNvSpPr txBox="1"/>
          <p:nvPr/>
        </p:nvSpPr>
        <p:spPr>
          <a:xfrm>
            <a:off x="4286037" y="1238344"/>
            <a:ext cx="1873718" cy="307777"/>
          </a:xfrm>
          <a:prstGeom prst="rect">
            <a:avLst/>
          </a:prstGeom>
          <a:noFill/>
        </p:spPr>
        <p:txBody>
          <a:bodyPr wrap="none" rtlCol="0">
            <a:spAutoFit/>
          </a:bodyPr>
          <a:lstStyle/>
          <a:p>
            <a:r>
              <a:rPr lang="en-CN" sz="1400" dirty="0"/>
              <a:t>KG Meta-Model Design</a:t>
            </a:r>
          </a:p>
        </p:txBody>
      </p:sp>
      <p:cxnSp>
        <p:nvCxnSpPr>
          <p:cNvPr id="27" name="Elbow Connector 26">
            <a:extLst>
              <a:ext uri="{FF2B5EF4-FFF2-40B4-BE49-F238E27FC236}">
                <a16:creationId xmlns:a16="http://schemas.microsoft.com/office/drawing/2014/main" id="{B6ED32A1-DDA4-4640-BDB0-17D2E351AA4B}"/>
              </a:ext>
            </a:extLst>
          </p:cNvPr>
          <p:cNvCxnSpPr>
            <a:cxnSpLocks/>
            <a:stCxn id="2" idx="2"/>
            <a:endCxn id="31" idx="0"/>
          </p:cNvCxnSpPr>
          <p:nvPr/>
        </p:nvCxnSpPr>
        <p:spPr>
          <a:xfrm rot="5400000">
            <a:off x="3448587" y="-535966"/>
            <a:ext cx="398321" cy="3150299"/>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F48F87-5D1B-6749-9255-55DBCC6EB40C}"/>
              </a:ext>
            </a:extLst>
          </p:cNvPr>
          <p:cNvSpPr txBox="1"/>
          <p:nvPr/>
        </p:nvSpPr>
        <p:spPr>
          <a:xfrm>
            <a:off x="1104255" y="1238344"/>
            <a:ext cx="1936684" cy="307777"/>
          </a:xfrm>
          <a:prstGeom prst="rect">
            <a:avLst/>
          </a:prstGeom>
          <a:noFill/>
        </p:spPr>
        <p:txBody>
          <a:bodyPr wrap="square" rtlCol="0">
            <a:spAutoFit/>
          </a:bodyPr>
          <a:lstStyle/>
          <a:p>
            <a:r>
              <a:rPr lang="en-CN" sz="1400" dirty="0"/>
              <a:t>Constructing  Static Part</a:t>
            </a:r>
          </a:p>
        </p:txBody>
      </p:sp>
      <p:sp>
        <p:nvSpPr>
          <p:cNvPr id="32" name="TextBox 31">
            <a:extLst>
              <a:ext uri="{FF2B5EF4-FFF2-40B4-BE49-F238E27FC236}">
                <a16:creationId xmlns:a16="http://schemas.microsoft.com/office/drawing/2014/main" id="{8E54F8FC-F040-8342-BEE4-630A857B71F5}"/>
              </a:ext>
            </a:extLst>
          </p:cNvPr>
          <p:cNvSpPr txBox="1"/>
          <p:nvPr/>
        </p:nvSpPr>
        <p:spPr>
          <a:xfrm>
            <a:off x="985365" y="1663042"/>
            <a:ext cx="2174466" cy="276999"/>
          </a:xfrm>
          <a:prstGeom prst="rect">
            <a:avLst/>
          </a:prstGeom>
          <a:noFill/>
          <a:ln w="28575">
            <a:solidFill>
              <a:schemeClr val="tx1"/>
            </a:solidFill>
          </a:ln>
        </p:spPr>
        <p:txBody>
          <a:bodyPr wrap="square" rtlCol="0">
            <a:spAutoFit/>
          </a:bodyPr>
          <a:lstStyle/>
          <a:p>
            <a:pPr algn="ctr"/>
            <a:r>
              <a:rPr lang="en-CN" sz="1200" dirty="0"/>
              <a:t>Manual Categories Definition</a:t>
            </a:r>
          </a:p>
        </p:txBody>
      </p:sp>
      <p:sp>
        <p:nvSpPr>
          <p:cNvPr id="42" name="TextBox 41">
            <a:extLst>
              <a:ext uri="{FF2B5EF4-FFF2-40B4-BE49-F238E27FC236}">
                <a16:creationId xmlns:a16="http://schemas.microsoft.com/office/drawing/2014/main" id="{47ABF5DD-CB5A-6B45-9456-4028BF32D8B6}"/>
              </a:ext>
            </a:extLst>
          </p:cNvPr>
          <p:cNvSpPr txBox="1"/>
          <p:nvPr/>
        </p:nvSpPr>
        <p:spPr>
          <a:xfrm>
            <a:off x="985365" y="2143451"/>
            <a:ext cx="2174467" cy="276999"/>
          </a:xfrm>
          <a:prstGeom prst="rect">
            <a:avLst/>
          </a:prstGeom>
          <a:noFill/>
          <a:ln w="28575">
            <a:solidFill>
              <a:schemeClr val="tx1"/>
            </a:solidFill>
          </a:ln>
        </p:spPr>
        <p:txBody>
          <a:bodyPr wrap="square" rtlCol="0">
            <a:spAutoFit/>
          </a:bodyPr>
          <a:lstStyle/>
          <a:p>
            <a:pPr algn="ctr"/>
            <a:r>
              <a:rPr lang="en-CN" sz="1200" dirty="0"/>
              <a:t>Manual Action Definition</a:t>
            </a:r>
          </a:p>
        </p:txBody>
      </p:sp>
      <p:sp>
        <p:nvSpPr>
          <p:cNvPr id="43" name="TextBox 42">
            <a:extLst>
              <a:ext uri="{FF2B5EF4-FFF2-40B4-BE49-F238E27FC236}">
                <a16:creationId xmlns:a16="http://schemas.microsoft.com/office/drawing/2014/main" id="{E2D71643-69D4-624F-AD04-2B65F9C6998A}"/>
              </a:ext>
            </a:extLst>
          </p:cNvPr>
          <p:cNvSpPr txBox="1"/>
          <p:nvPr/>
        </p:nvSpPr>
        <p:spPr>
          <a:xfrm>
            <a:off x="985365" y="2623860"/>
            <a:ext cx="2174468" cy="276999"/>
          </a:xfrm>
          <a:prstGeom prst="rect">
            <a:avLst/>
          </a:prstGeom>
          <a:noFill/>
          <a:ln w="28575">
            <a:solidFill>
              <a:schemeClr val="tx1"/>
            </a:solidFill>
          </a:ln>
        </p:spPr>
        <p:txBody>
          <a:bodyPr wrap="square" rtlCol="0">
            <a:spAutoFit/>
          </a:bodyPr>
          <a:lstStyle/>
          <a:p>
            <a:pPr algn="ctr"/>
            <a:r>
              <a:rPr lang="en-US" sz="1200" dirty="0"/>
              <a:t>Automatic Concept Extraction</a:t>
            </a:r>
          </a:p>
        </p:txBody>
      </p:sp>
      <p:cxnSp>
        <p:nvCxnSpPr>
          <p:cNvPr id="29" name="Elbow Connector 28">
            <a:extLst>
              <a:ext uri="{FF2B5EF4-FFF2-40B4-BE49-F238E27FC236}">
                <a16:creationId xmlns:a16="http://schemas.microsoft.com/office/drawing/2014/main" id="{A1C9EAA3-0A61-6548-9E1C-B25EAC597654}"/>
              </a:ext>
            </a:extLst>
          </p:cNvPr>
          <p:cNvCxnSpPr>
            <a:cxnSpLocks/>
            <a:stCxn id="2" idx="2"/>
            <a:endCxn id="34" idx="0"/>
          </p:cNvCxnSpPr>
          <p:nvPr/>
        </p:nvCxnSpPr>
        <p:spPr>
          <a:xfrm rot="16200000" flipH="1">
            <a:off x="6442649" y="-379731"/>
            <a:ext cx="398320" cy="2837827"/>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E27BE79-59F5-E54A-8A40-D38A67DCE2F8}"/>
              </a:ext>
            </a:extLst>
          </p:cNvPr>
          <p:cNvSpPr txBox="1"/>
          <p:nvPr/>
        </p:nvSpPr>
        <p:spPr>
          <a:xfrm>
            <a:off x="6977445" y="1238343"/>
            <a:ext cx="2166555" cy="307777"/>
          </a:xfrm>
          <a:prstGeom prst="rect">
            <a:avLst/>
          </a:prstGeom>
          <a:noFill/>
        </p:spPr>
        <p:txBody>
          <a:bodyPr wrap="none" rtlCol="0">
            <a:spAutoFit/>
          </a:bodyPr>
          <a:lstStyle/>
          <a:p>
            <a:r>
              <a:rPr lang="en-CN" sz="1400" dirty="0"/>
              <a:t>Constructing Dynamic Part</a:t>
            </a:r>
          </a:p>
        </p:txBody>
      </p:sp>
      <p:sp>
        <p:nvSpPr>
          <p:cNvPr id="37" name="Rectangle 36">
            <a:extLst>
              <a:ext uri="{FF2B5EF4-FFF2-40B4-BE49-F238E27FC236}">
                <a16:creationId xmlns:a16="http://schemas.microsoft.com/office/drawing/2014/main" id="{44AA36E3-FAD8-E04E-9182-5D147CBACEAB}"/>
              </a:ext>
            </a:extLst>
          </p:cNvPr>
          <p:cNvSpPr/>
          <p:nvPr/>
        </p:nvSpPr>
        <p:spPr>
          <a:xfrm>
            <a:off x="6799766" y="2852528"/>
            <a:ext cx="2179015"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8" name="TextBox 37">
            <a:extLst>
              <a:ext uri="{FF2B5EF4-FFF2-40B4-BE49-F238E27FC236}">
                <a16:creationId xmlns:a16="http://schemas.microsoft.com/office/drawing/2014/main" id="{8C3DADD3-C1B8-D647-90D8-4B005EAC284E}"/>
              </a:ext>
            </a:extLst>
          </p:cNvPr>
          <p:cNvSpPr txBox="1"/>
          <p:nvPr/>
        </p:nvSpPr>
        <p:spPr>
          <a:xfrm>
            <a:off x="7347183" y="2841510"/>
            <a:ext cx="1472967" cy="276999"/>
          </a:xfrm>
          <a:prstGeom prst="rect">
            <a:avLst/>
          </a:prstGeom>
          <a:noFill/>
        </p:spPr>
        <p:txBody>
          <a:bodyPr wrap="square" rtlCol="0">
            <a:spAutoFit/>
          </a:bodyPr>
          <a:lstStyle/>
          <a:p>
            <a:r>
              <a:rPr lang="en-US" sz="1200" dirty="0"/>
              <a:t>Entity Linking</a:t>
            </a:r>
          </a:p>
        </p:txBody>
      </p:sp>
      <p:sp>
        <p:nvSpPr>
          <p:cNvPr id="39" name="Rectangle 38">
            <a:extLst>
              <a:ext uri="{FF2B5EF4-FFF2-40B4-BE49-F238E27FC236}">
                <a16:creationId xmlns:a16="http://schemas.microsoft.com/office/drawing/2014/main" id="{EFE4836A-5025-854E-9FA2-2F25E3556871}"/>
              </a:ext>
            </a:extLst>
          </p:cNvPr>
          <p:cNvSpPr/>
          <p:nvPr/>
        </p:nvSpPr>
        <p:spPr>
          <a:xfrm>
            <a:off x="6799766" y="1557408"/>
            <a:ext cx="2174466"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1" name="Rectangle 40">
            <a:extLst>
              <a:ext uri="{FF2B5EF4-FFF2-40B4-BE49-F238E27FC236}">
                <a16:creationId xmlns:a16="http://schemas.microsoft.com/office/drawing/2014/main" id="{66ECA0A4-B545-CE40-843D-28F63A213EB6}"/>
              </a:ext>
            </a:extLst>
          </p:cNvPr>
          <p:cNvSpPr/>
          <p:nvPr/>
        </p:nvSpPr>
        <p:spPr>
          <a:xfrm>
            <a:off x="7151763" y="193075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Normalization</a:t>
            </a:r>
          </a:p>
        </p:txBody>
      </p:sp>
      <p:sp>
        <p:nvSpPr>
          <p:cNvPr id="44" name="Rectangle 43">
            <a:extLst>
              <a:ext uri="{FF2B5EF4-FFF2-40B4-BE49-F238E27FC236}">
                <a16:creationId xmlns:a16="http://schemas.microsoft.com/office/drawing/2014/main" id="{0D629FFB-BA3A-D444-90F4-13C8E716D862}"/>
              </a:ext>
            </a:extLst>
          </p:cNvPr>
          <p:cNvSpPr/>
          <p:nvPr/>
        </p:nvSpPr>
        <p:spPr>
          <a:xfrm>
            <a:off x="7151763" y="2235095"/>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Splitting</a:t>
            </a:r>
          </a:p>
        </p:txBody>
      </p:sp>
      <p:sp>
        <p:nvSpPr>
          <p:cNvPr id="45" name="Rectangle 44">
            <a:extLst>
              <a:ext uri="{FF2B5EF4-FFF2-40B4-BE49-F238E27FC236}">
                <a16:creationId xmlns:a16="http://schemas.microsoft.com/office/drawing/2014/main" id="{AB56942F-6ABD-6444-B9FC-19E5068158A8}"/>
              </a:ext>
            </a:extLst>
          </p:cNvPr>
          <p:cNvSpPr/>
          <p:nvPr/>
        </p:nvSpPr>
        <p:spPr>
          <a:xfrm>
            <a:off x="7147214" y="254206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Clustering</a:t>
            </a:r>
          </a:p>
        </p:txBody>
      </p:sp>
      <p:sp>
        <p:nvSpPr>
          <p:cNvPr id="46" name="TextBox 45">
            <a:extLst>
              <a:ext uri="{FF2B5EF4-FFF2-40B4-BE49-F238E27FC236}">
                <a16:creationId xmlns:a16="http://schemas.microsoft.com/office/drawing/2014/main" id="{3F868D24-DC34-9B4C-8C2E-6A47919220E6}"/>
              </a:ext>
            </a:extLst>
          </p:cNvPr>
          <p:cNvSpPr txBox="1"/>
          <p:nvPr/>
        </p:nvSpPr>
        <p:spPr>
          <a:xfrm>
            <a:off x="7226335" y="1562522"/>
            <a:ext cx="1389035" cy="276999"/>
          </a:xfrm>
          <a:prstGeom prst="rect">
            <a:avLst/>
          </a:prstGeom>
          <a:noFill/>
        </p:spPr>
        <p:txBody>
          <a:bodyPr wrap="none" rtlCol="0">
            <a:spAutoFit/>
          </a:bodyPr>
          <a:lstStyle/>
          <a:p>
            <a:pPr algn="ctr"/>
            <a:r>
              <a:rPr lang="en-US" sz="1200" dirty="0"/>
              <a:t>Scenario Extraction</a:t>
            </a:r>
          </a:p>
        </p:txBody>
      </p:sp>
      <p:cxnSp>
        <p:nvCxnSpPr>
          <p:cNvPr id="47" name="Elbow Connector 46">
            <a:extLst>
              <a:ext uri="{FF2B5EF4-FFF2-40B4-BE49-F238E27FC236}">
                <a16:creationId xmlns:a16="http://schemas.microsoft.com/office/drawing/2014/main" id="{A466CD47-9E50-8D4A-9B70-7DFF8D60AB40}"/>
              </a:ext>
            </a:extLst>
          </p:cNvPr>
          <p:cNvCxnSpPr>
            <a:cxnSpLocks/>
            <a:stCxn id="41" idx="1"/>
          </p:cNvCxnSpPr>
          <p:nvPr/>
        </p:nvCxnSpPr>
        <p:spPr>
          <a:xfrm rot="10800000">
            <a:off x="6889163" y="1825490"/>
            <a:ext cx="262601" cy="217168"/>
          </a:xfrm>
          <a:prstGeom prst="bentConnector3">
            <a:avLst>
              <a:gd name="adj1" fmla="val 97055"/>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FBDB28BB-2B23-B642-8845-A72076026855}"/>
              </a:ext>
            </a:extLst>
          </p:cNvPr>
          <p:cNvCxnSpPr>
            <a:cxnSpLocks/>
            <a:stCxn id="45" idx="1"/>
          </p:cNvCxnSpPr>
          <p:nvPr/>
        </p:nvCxnSpPr>
        <p:spPr>
          <a:xfrm rot="10800000">
            <a:off x="6889162" y="1841186"/>
            <a:ext cx="258052" cy="81278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8838DE47-2822-434F-BEC0-8F33F53E131A}"/>
              </a:ext>
            </a:extLst>
          </p:cNvPr>
          <p:cNvCxnSpPr>
            <a:cxnSpLocks/>
            <a:stCxn id="44" idx="1"/>
          </p:cNvCxnSpPr>
          <p:nvPr/>
        </p:nvCxnSpPr>
        <p:spPr>
          <a:xfrm rot="10800000">
            <a:off x="6889163" y="1817062"/>
            <a:ext cx="262601" cy="52993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2B791BA0-12A0-594B-B790-65E45FF3C469}"/>
              </a:ext>
            </a:extLst>
          </p:cNvPr>
          <p:cNvSpPr/>
          <p:nvPr/>
        </p:nvSpPr>
        <p:spPr>
          <a:xfrm>
            <a:off x="6755515" y="2478451"/>
            <a:ext cx="2376128" cy="348235"/>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5" name="TextBox 34">
            <a:extLst>
              <a:ext uri="{FF2B5EF4-FFF2-40B4-BE49-F238E27FC236}">
                <a16:creationId xmlns:a16="http://schemas.microsoft.com/office/drawing/2014/main" id="{E01A62B0-8F74-4744-8997-8F473EF275A6}"/>
              </a:ext>
            </a:extLst>
          </p:cNvPr>
          <p:cNvSpPr txBox="1"/>
          <p:nvPr/>
        </p:nvSpPr>
        <p:spPr>
          <a:xfrm>
            <a:off x="2473335" y="3474429"/>
            <a:ext cx="2506451" cy="276999"/>
          </a:xfrm>
          <a:prstGeom prst="rect">
            <a:avLst/>
          </a:prstGeom>
          <a:solidFill>
            <a:schemeClr val="bg1"/>
          </a:solidFill>
          <a:ln>
            <a:solidFill>
              <a:schemeClr val="tx1"/>
            </a:solidFill>
          </a:ln>
        </p:spPr>
        <p:txBody>
          <a:bodyPr wrap="square" rtlCol="0">
            <a:spAutoFit/>
          </a:bodyPr>
          <a:lstStyle/>
          <a:p>
            <a:pPr algn="ctr"/>
            <a:r>
              <a:rPr lang="en-US" sz="1200" dirty="0"/>
              <a:t>Switch back to the </a:t>
            </a:r>
            <a:r>
              <a:rPr lang="en-US" sz="1200" dirty="0" err="1"/>
              <a:t>about:logins</a:t>
            </a:r>
            <a:r>
              <a:rPr lang="en-US" sz="1200" dirty="0"/>
              <a:t> tab. </a:t>
            </a:r>
          </a:p>
        </p:txBody>
      </p:sp>
      <p:sp>
        <p:nvSpPr>
          <p:cNvPr id="52" name="TextBox 51">
            <a:extLst>
              <a:ext uri="{FF2B5EF4-FFF2-40B4-BE49-F238E27FC236}">
                <a16:creationId xmlns:a16="http://schemas.microsoft.com/office/drawing/2014/main" id="{319287BD-C263-0C45-B94A-22E5110BB159}"/>
              </a:ext>
            </a:extLst>
          </p:cNvPr>
          <p:cNvSpPr txBox="1"/>
          <p:nvPr/>
        </p:nvSpPr>
        <p:spPr>
          <a:xfrm>
            <a:off x="5453998" y="3474429"/>
            <a:ext cx="2506451" cy="276999"/>
          </a:xfrm>
          <a:prstGeom prst="rect">
            <a:avLst/>
          </a:prstGeom>
          <a:solidFill>
            <a:schemeClr val="bg1"/>
          </a:solidFill>
          <a:ln>
            <a:solidFill>
              <a:schemeClr val="tx1"/>
            </a:solidFill>
          </a:ln>
        </p:spPr>
        <p:txBody>
          <a:bodyPr wrap="square" rtlCol="0">
            <a:spAutoFit/>
          </a:bodyPr>
          <a:lstStyle/>
          <a:p>
            <a:pPr algn="ctr"/>
            <a:r>
              <a:rPr lang="en-US" sz="1200" dirty="0"/>
              <a:t>Focus back to the </a:t>
            </a:r>
            <a:r>
              <a:rPr lang="en-US" sz="1200" dirty="0" err="1"/>
              <a:t>about:logins</a:t>
            </a:r>
            <a:r>
              <a:rPr lang="en-US" sz="1200" dirty="0"/>
              <a:t> page. </a:t>
            </a:r>
          </a:p>
        </p:txBody>
      </p:sp>
      <p:sp>
        <p:nvSpPr>
          <p:cNvPr id="53" name="TextBox 52">
            <a:extLst>
              <a:ext uri="{FF2B5EF4-FFF2-40B4-BE49-F238E27FC236}">
                <a16:creationId xmlns:a16="http://schemas.microsoft.com/office/drawing/2014/main" id="{59670A41-F364-F747-BD68-221AB390496D}"/>
              </a:ext>
            </a:extLst>
          </p:cNvPr>
          <p:cNvSpPr txBox="1"/>
          <p:nvPr/>
        </p:nvSpPr>
        <p:spPr>
          <a:xfrm>
            <a:off x="2475305" y="4034609"/>
            <a:ext cx="2506451" cy="276999"/>
          </a:xfrm>
          <a:prstGeom prst="rect">
            <a:avLst/>
          </a:prstGeom>
          <a:solidFill>
            <a:schemeClr val="bg1"/>
          </a:solidFill>
          <a:ln>
            <a:solidFill>
              <a:schemeClr val="tx1"/>
            </a:solidFill>
          </a:ln>
        </p:spPr>
        <p:txBody>
          <a:bodyPr wrap="square" rtlCol="0">
            <a:spAutoFit/>
          </a:bodyPr>
          <a:lstStyle/>
          <a:p>
            <a:pPr algn="ctr"/>
            <a:r>
              <a:rPr lang="en-US" sz="1200" dirty="0"/>
              <a:t>Open a new tab. </a:t>
            </a:r>
          </a:p>
        </p:txBody>
      </p:sp>
      <p:sp>
        <p:nvSpPr>
          <p:cNvPr id="55" name="TextBox 54">
            <a:extLst>
              <a:ext uri="{FF2B5EF4-FFF2-40B4-BE49-F238E27FC236}">
                <a16:creationId xmlns:a16="http://schemas.microsoft.com/office/drawing/2014/main" id="{D14BD36B-A392-4846-B5C2-8AA110052EF9}"/>
              </a:ext>
            </a:extLst>
          </p:cNvPr>
          <p:cNvSpPr txBox="1"/>
          <p:nvPr/>
        </p:nvSpPr>
        <p:spPr>
          <a:xfrm>
            <a:off x="5455968" y="4034609"/>
            <a:ext cx="2506451" cy="276999"/>
          </a:xfrm>
          <a:prstGeom prst="rect">
            <a:avLst/>
          </a:prstGeom>
          <a:solidFill>
            <a:schemeClr val="bg1"/>
          </a:solidFill>
          <a:ln>
            <a:solidFill>
              <a:schemeClr val="tx1"/>
            </a:solidFill>
          </a:ln>
        </p:spPr>
        <p:txBody>
          <a:bodyPr wrap="square" rtlCol="0">
            <a:spAutoFit/>
          </a:bodyPr>
          <a:lstStyle/>
          <a:p>
            <a:pPr algn="ctr"/>
            <a:r>
              <a:rPr lang="en-US" sz="1200" dirty="0"/>
              <a:t>Open new tab </a:t>
            </a:r>
          </a:p>
        </p:txBody>
      </p:sp>
      <p:sp>
        <p:nvSpPr>
          <p:cNvPr id="56" name="Rectangle 55">
            <a:extLst>
              <a:ext uri="{FF2B5EF4-FFF2-40B4-BE49-F238E27FC236}">
                <a16:creationId xmlns:a16="http://schemas.microsoft.com/office/drawing/2014/main" id="{C275D2EA-0DCB-4446-A46D-21FC3469F83F}"/>
              </a:ext>
            </a:extLst>
          </p:cNvPr>
          <p:cNvSpPr/>
          <p:nvPr/>
        </p:nvSpPr>
        <p:spPr>
          <a:xfrm>
            <a:off x="2360629" y="3436076"/>
            <a:ext cx="5700094" cy="348235"/>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 name="TextBox 2">
            <a:extLst>
              <a:ext uri="{FF2B5EF4-FFF2-40B4-BE49-F238E27FC236}">
                <a16:creationId xmlns:a16="http://schemas.microsoft.com/office/drawing/2014/main" id="{1F5FE0DA-5D1E-F649-8C36-F110F05F212B}"/>
              </a:ext>
            </a:extLst>
          </p:cNvPr>
          <p:cNvSpPr txBox="1"/>
          <p:nvPr/>
        </p:nvSpPr>
        <p:spPr>
          <a:xfrm>
            <a:off x="4062124" y="4423054"/>
            <a:ext cx="2297104" cy="338554"/>
          </a:xfrm>
          <a:prstGeom prst="rect">
            <a:avLst/>
          </a:prstGeom>
          <a:noFill/>
        </p:spPr>
        <p:txBody>
          <a:bodyPr wrap="none" rtlCol="0">
            <a:spAutoFit/>
          </a:bodyPr>
          <a:lstStyle/>
          <a:p>
            <a:r>
              <a:rPr lang="en-CN" sz="1600" b="1" dirty="0">
                <a:solidFill>
                  <a:schemeClr val="accent1"/>
                </a:solidFill>
              </a:rPr>
              <a:t>Fast Clustering algorithm</a:t>
            </a:r>
          </a:p>
        </p:txBody>
      </p:sp>
      <p:sp>
        <p:nvSpPr>
          <p:cNvPr id="50" name="Footer Placeholder 3">
            <a:extLst>
              <a:ext uri="{FF2B5EF4-FFF2-40B4-BE49-F238E27FC236}">
                <a16:creationId xmlns:a16="http://schemas.microsoft.com/office/drawing/2014/main" id="{F3735A5F-6688-5949-8497-756454F7C4EF}"/>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351282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 0.10618 " pathEditMode="relative" ptsTypes="AA">
                                      <p:cBhvr>
                                        <p:cTn id="6" dur="1000" fill="hold"/>
                                        <p:tgtEl>
                                          <p:spTgt spid="5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7871A58-8992-2745-B4FB-B4186E5A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20" y="1548980"/>
            <a:ext cx="3126395" cy="1611214"/>
          </a:xfrm>
          <a:prstGeom prst="rect">
            <a:avLst/>
          </a:prstGeom>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33</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2" name="TextBox 1">
            <a:extLst>
              <a:ext uri="{FF2B5EF4-FFF2-40B4-BE49-F238E27FC236}">
                <a16:creationId xmlns:a16="http://schemas.microsoft.com/office/drawing/2014/main" id="{9B2CF974-8C15-4B46-BC4A-D96B2BF89ED3}"/>
              </a:ext>
            </a:extLst>
          </p:cNvPr>
          <p:cNvSpPr txBox="1"/>
          <p:nvPr/>
        </p:nvSpPr>
        <p:spPr>
          <a:xfrm>
            <a:off x="3992880" y="470691"/>
            <a:ext cx="2460032" cy="369332"/>
          </a:xfrm>
          <a:prstGeom prst="rect">
            <a:avLst/>
          </a:prstGeom>
          <a:noFill/>
        </p:spPr>
        <p:txBody>
          <a:bodyPr wrap="none" rtlCol="0">
            <a:spAutoFit/>
          </a:bodyPr>
          <a:lstStyle/>
          <a:p>
            <a:r>
              <a:rPr lang="en-CN" b="1" dirty="0"/>
              <a:t>System KG Construction</a:t>
            </a:r>
          </a:p>
        </p:txBody>
      </p:sp>
      <p:cxnSp>
        <p:nvCxnSpPr>
          <p:cNvPr id="21" name="Straight Arrow Connector 20">
            <a:extLst>
              <a:ext uri="{FF2B5EF4-FFF2-40B4-BE49-F238E27FC236}">
                <a16:creationId xmlns:a16="http://schemas.microsoft.com/office/drawing/2014/main" id="{7F40851E-B0DF-BC4B-ABA6-90BA7B7CB603}"/>
              </a:ext>
            </a:extLst>
          </p:cNvPr>
          <p:cNvCxnSpPr>
            <a:cxnSpLocks/>
            <a:stCxn id="2" idx="2"/>
            <a:endCxn id="30" idx="0"/>
          </p:cNvCxnSpPr>
          <p:nvPr/>
        </p:nvCxnSpPr>
        <p:spPr>
          <a:xfrm>
            <a:off x="5222896" y="840023"/>
            <a:ext cx="0" cy="3983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9D85D2-CB4F-E348-B25E-31BE6D3F2B1F}"/>
              </a:ext>
            </a:extLst>
          </p:cNvPr>
          <p:cNvSpPr txBox="1"/>
          <p:nvPr/>
        </p:nvSpPr>
        <p:spPr>
          <a:xfrm>
            <a:off x="4286037" y="1238344"/>
            <a:ext cx="1873718" cy="307777"/>
          </a:xfrm>
          <a:prstGeom prst="rect">
            <a:avLst/>
          </a:prstGeom>
          <a:noFill/>
        </p:spPr>
        <p:txBody>
          <a:bodyPr wrap="none" rtlCol="0">
            <a:spAutoFit/>
          </a:bodyPr>
          <a:lstStyle/>
          <a:p>
            <a:r>
              <a:rPr lang="en-CN" sz="1400" dirty="0"/>
              <a:t>KG Meta-Model Design</a:t>
            </a:r>
          </a:p>
        </p:txBody>
      </p:sp>
      <p:cxnSp>
        <p:nvCxnSpPr>
          <p:cNvPr id="27" name="Elbow Connector 26">
            <a:extLst>
              <a:ext uri="{FF2B5EF4-FFF2-40B4-BE49-F238E27FC236}">
                <a16:creationId xmlns:a16="http://schemas.microsoft.com/office/drawing/2014/main" id="{B6ED32A1-DDA4-4640-BDB0-17D2E351AA4B}"/>
              </a:ext>
            </a:extLst>
          </p:cNvPr>
          <p:cNvCxnSpPr>
            <a:cxnSpLocks/>
            <a:stCxn id="2" idx="2"/>
            <a:endCxn id="31" idx="0"/>
          </p:cNvCxnSpPr>
          <p:nvPr/>
        </p:nvCxnSpPr>
        <p:spPr>
          <a:xfrm rot="5400000">
            <a:off x="3448587" y="-535966"/>
            <a:ext cx="398321" cy="3150299"/>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F48F87-5D1B-6749-9255-55DBCC6EB40C}"/>
              </a:ext>
            </a:extLst>
          </p:cNvPr>
          <p:cNvSpPr txBox="1"/>
          <p:nvPr/>
        </p:nvSpPr>
        <p:spPr>
          <a:xfrm>
            <a:off x="1104255" y="1238344"/>
            <a:ext cx="1936684" cy="307777"/>
          </a:xfrm>
          <a:prstGeom prst="rect">
            <a:avLst/>
          </a:prstGeom>
          <a:noFill/>
        </p:spPr>
        <p:txBody>
          <a:bodyPr wrap="square" rtlCol="0">
            <a:spAutoFit/>
          </a:bodyPr>
          <a:lstStyle/>
          <a:p>
            <a:r>
              <a:rPr lang="en-CN" sz="1400" dirty="0"/>
              <a:t>Constructing  Static Part</a:t>
            </a:r>
          </a:p>
        </p:txBody>
      </p:sp>
      <p:sp>
        <p:nvSpPr>
          <p:cNvPr id="32" name="TextBox 31">
            <a:extLst>
              <a:ext uri="{FF2B5EF4-FFF2-40B4-BE49-F238E27FC236}">
                <a16:creationId xmlns:a16="http://schemas.microsoft.com/office/drawing/2014/main" id="{8E54F8FC-F040-8342-BEE4-630A857B71F5}"/>
              </a:ext>
            </a:extLst>
          </p:cNvPr>
          <p:cNvSpPr txBox="1"/>
          <p:nvPr/>
        </p:nvSpPr>
        <p:spPr>
          <a:xfrm>
            <a:off x="985365" y="1663042"/>
            <a:ext cx="2174466" cy="276999"/>
          </a:xfrm>
          <a:prstGeom prst="rect">
            <a:avLst/>
          </a:prstGeom>
          <a:noFill/>
          <a:ln w="28575">
            <a:solidFill>
              <a:schemeClr val="tx1"/>
            </a:solidFill>
          </a:ln>
        </p:spPr>
        <p:txBody>
          <a:bodyPr wrap="square" rtlCol="0">
            <a:spAutoFit/>
          </a:bodyPr>
          <a:lstStyle/>
          <a:p>
            <a:pPr algn="ctr"/>
            <a:r>
              <a:rPr lang="en-CN" sz="1200" dirty="0"/>
              <a:t>Manual Categories Definition</a:t>
            </a:r>
          </a:p>
        </p:txBody>
      </p:sp>
      <p:sp>
        <p:nvSpPr>
          <p:cNvPr id="42" name="TextBox 41">
            <a:extLst>
              <a:ext uri="{FF2B5EF4-FFF2-40B4-BE49-F238E27FC236}">
                <a16:creationId xmlns:a16="http://schemas.microsoft.com/office/drawing/2014/main" id="{47ABF5DD-CB5A-6B45-9456-4028BF32D8B6}"/>
              </a:ext>
            </a:extLst>
          </p:cNvPr>
          <p:cNvSpPr txBox="1"/>
          <p:nvPr/>
        </p:nvSpPr>
        <p:spPr>
          <a:xfrm>
            <a:off x="985365" y="2143451"/>
            <a:ext cx="2174467" cy="276999"/>
          </a:xfrm>
          <a:prstGeom prst="rect">
            <a:avLst/>
          </a:prstGeom>
          <a:noFill/>
          <a:ln w="28575">
            <a:solidFill>
              <a:schemeClr val="tx1"/>
            </a:solidFill>
          </a:ln>
        </p:spPr>
        <p:txBody>
          <a:bodyPr wrap="square" rtlCol="0">
            <a:spAutoFit/>
          </a:bodyPr>
          <a:lstStyle/>
          <a:p>
            <a:pPr algn="ctr"/>
            <a:r>
              <a:rPr lang="en-CN" sz="1200" dirty="0"/>
              <a:t>Manual Action Definition</a:t>
            </a:r>
          </a:p>
        </p:txBody>
      </p:sp>
      <p:sp>
        <p:nvSpPr>
          <p:cNvPr id="43" name="TextBox 42">
            <a:extLst>
              <a:ext uri="{FF2B5EF4-FFF2-40B4-BE49-F238E27FC236}">
                <a16:creationId xmlns:a16="http://schemas.microsoft.com/office/drawing/2014/main" id="{E2D71643-69D4-624F-AD04-2B65F9C6998A}"/>
              </a:ext>
            </a:extLst>
          </p:cNvPr>
          <p:cNvSpPr txBox="1"/>
          <p:nvPr/>
        </p:nvSpPr>
        <p:spPr>
          <a:xfrm>
            <a:off x="985365" y="2623860"/>
            <a:ext cx="2174468" cy="276999"/>
          </a:xfrm>
          <a:prstGeom prst="rect">
            <a:avLst/>
          </a:prstGeom>
          <a:noFill/>
          <a:ln w="28575">
            <a:solidFill>
              <a:schemeClr val="tx1"/>
            </a:solidFill>
          </a:ln>
        </p:spPr>
        <p:txBody>
          <a:bodyPr wrap="square" rtlCol="0">
            <a:spAutoFit/>
          </a:bodyPr>
          <a:lstStyle/>
          <a:p>
            <a:pPr algn="ctr"/>
            <a:r>
              <a:rPr lang="en-US" sz="1200" dirty="0"/>
              <a:t>Automatic Concept Extraction</a:t>
            </a:r>
          </a:p>
        </p:txBody>
      </p:sp>
      <p:cxnSp>
        <p:nvCxnSpPr>
          <p:cNvPr id="29" name="Elbow Connector 28">
            <a:extLst>
              <a:ext uri="{FF2B5EF4-FFF2-40B4-BE49-F238E27FC236}">
                <a16:creationId xmlns:a16="http://schemas.microsoft.com/office/drawing/2014/main" id="{A1C9EAA3-0A61-6548-9E1C-B25EAC597654}"/>
              </a:ext>
            </a:extLst>
          </p:cNvPr>
          <p:cNvCxnSpPr>
            <a:cxnSpLocks/>
            <a:stCxn id="2" idx="2"/>
            <a:endCxn id="34" idx="0"/>
          </p:cNvCxnSpPr>
          <p:nvPr/>
        </p:nvCxnSpPr>
        <p:spPr>
          <a:xfrm rot="16200000" flipH="1">
            <a:off x="6442649" y="-379731"/>
            <a:ext cx="398320" cy="2837827"/>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E27BE79-59F5-E54A-8A40-D38A67DCE2F8}"/>
              </a:ext>
            </a:extLst>
          </p:cNvPr>
          <p:cNvSpPr txBox="1"/>
          <p:nvPr/>
        </p:nvSpPr>
        <p:spPr>
          <a:xfrm>
            <a:off x="6977445" y="1238343"/>
            <a:ext cx="2166555" cy="307777"/>
          </a:xfrm>
          <a:prstGeom prst="rect">
            <a:avLst/>
          </a:prstGeom>
          <a:noFill/>
        </p:spPr>
        <p:txBody>
          <a:bodyPr wrap="none" rtlCol="0">
            <a:spAutoFit/>
          </a:bodyPr>
          <a:lstStyle/>
          <a:p>
            <a:r>
              <a:rPr lang="en-CN" sz="1400" dirty="0"/>
              <a:t>Constructing Dynamic Part</a:t>
            </a:r>
          </a:p>
        </p:txBody>
      </p:sp>
      <p:sp>
        <p:nvSpPr>
          <p:cNvPr id="37" name="Rectangle 36">
            <a:extLst>
              <a:ext uri="{FF2B5EF4-FFF2-40B4-BE49-F238E27FC236}">
                <a16:creationId xmlns:a16="http://schemas.microsoft.com/office/drawing/2014/main" id="{44AA36E3-FAD8-E04E-9182-5D147CBACEAB}"/>
              </a:ext>
            </a:extLst>
          </p:cNvPr>
          <p:cNvSpPr/>
          <p:nvPr/>
        </p:nvSpPr>
        <p:spPr>
          <a:xfrm>
            <a:off x="6799766" y="2852528"/>
            <a:ext cx="2179015"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8" name="TextBox 37">
            <a:extLst>
              <a:ext uri="{FF2B5EF4-FFF2-40B4-BE49-F238E27FC236}">
                <a16:creationId xmlns:a16="http://schemas.microsoft.com/office/drawing/2014/main" id="{8C3DADD3-C1B8-D647-90D8-4B005EAC284E}"/>
              </a:ext>
            </a:extLst>
          </p:cNvPr>
          <p:cNvSpPr txBox="1"/>
          <p:nvPr/>
        </p:nvSpPr>
        <p:spPr>
          <a:xfrm>
            <a:off x="7347183" y="2841510"/>
            <a:ext cx="1472967" cy="276999"/>
          </a:xfrm>
          <a:prstGeom prst="rect">
            <a:avLst/>
          </a:prstGeom>
          <a:noFill/>
        </p:spPr>
        <p:txBody>
          <a:bodyPr wrap="square" rtlCol="0">
            <a:spAutoFit/>
          </a:bodyPr>
          <a:lstStyle/>
          <a:p>
            <a:r>
              <a:rPr lang="en-US" sz="1200" dirty="0"/>
              <a:t>Entity Linking</a:t>
            </a:r>
          </a:p>
        </p:txBody>
      </p:sp>
      <p:sp>
        <p:nvSpPr>
          <p:cNvPr id="39" name="Rectangle 38">
            <a:extLst>
              <a:ext uri="{FF2B5EF4-FFF2-40B4-BE49-F238E27FC236}">
                <a16:creationId xmlns:a16="http://schemas.microsoft.com/office/drawing/2014/main" id="{EFE4836A-5025-854E-9FA2-2F25E3556871}"/>
              </a:ext>
            </a:extLst>
          </p:cNvPr>
          <p:cNvSpPr/>
          <p:nvPr/>
        </p:nvSpPr>
        <p:spPr>
          <a:xfrm>
            <a:off x="6799766" y="1557408"/>
            <a:ext cx="2174466"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1" name="Rectangle 40">
            <a:extLst>
              <a:ext uri="{FF2B5EF4-FFF2-40B4-BE49-F238E27FC236}">
                <a16:creationId xmlns:a16="http://schemas.microsoft.com/office/drawing/2014/main" id="{66ECA0A4-B545-CE40-843D-28F63A213EB6}"/>
              </a:ext>
            </a:extLst>
          </p:cNvPr>
          <p:cNvSpPr/>
          <p:nvPr/>
        </p:nvSpPr>
        <p:spPr>
          <a:xfrm>
            <a:off x="7151763" y="193075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Normalization</a:t>
            </a:r>
          </a:p>
        </p:txBody>
      </p:sp>
      <p:sp>
        <p:nvSpPr>
          <p:cNvPr id="44" name="Rectangle 43">
            <a:extLst>
              <a:ext uri="{FF2B5EF4-FFF2-40B4-BE49-F238E27FC236}">
                <a16:creationId xmlns:a16="http://schemas.microsoft.com/office/drawing/2014/main" id="{0D629FFB-BA3A-D444-90F4-13C8E716D862}"/>
              </a:ext>
            </a:extLst>
          </p:cNvPr>
          <p:cNvSpPr/>
          <p:nvPr/>
        </p:nvSpPr>
        <p:spPr>
          <a:xfrm>
            <a:off x="7151763" y="2235095"/>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Splitting</a:t>
            </a:r>
          </a:p>
        </p:txBody>
      </p:sp>
      <p:sp>
        <p:nvSpPr>
          <p:cNvPr id="45" name="Rectangle 44">
            <a:extLst>
              <a:ext uri="{FF2B5EF4-FFF2-40B4-BE49-F238E27FC236}">
                <a16:creationId xmlns:a16="http://schemas.microsoft.com/office/drawing/2014/main" id="{AB56942F-6ABD-6444-B9FC-19E5068158A8}"/>
              </a:ext>
            </a:extLst>
          </p:cNvPr>
          <p:cNvSpPr/>
          <p:nvPr/>
        </p:nvSpPr>
        <p:spPr>
          <a:xfrm>
            <a:off x="7147214" y="254206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Clustering</a:t>
            </a:r>
          </a:p>
        </p:txBody>
      </p:sp>
      <p:sp>
        <p:nvSpPr>
          <p:cNvPr id="46" name="TextBox 45">
            <a:extLst>
              <a:ext uri="{FF2B5EF4-FFF2-40B4-BE49-F238E27FC236}">
                <a16:creationId xmlns:a16="http://schemas.microsoft.com/office/drawing/2014/main" id="{3F868D24-DC34-9B4C-8C2E-6A47919220E6}"/>
              </a:ext>
            </a:extLst>
          </p:cNvPr>
          <p:cNvSpPr txBox="1"/>
          <p:nvPr/>
        </p:nvSpPr>
        <p:spPr>
          <a:xfrm>
            <a:off x="7226335" y="1562522"/>
            <a:ext cx="1389035" cy="276999"/>
          </a:xfrm>
          <a:prstGeom prst="rect">
            <a:avLst/>
          </a:prstGeom>
          <a:noFill/>
        </p:spPr>
        <p:txBody>
          <a:bodyPr wrap="none" rtlCol="0">
            <a:spAutoFit/>
          </a:bodyPr>
          <a:lstStyle/>
          <a:p>
            <a:pPr algn="ctr"/>
            <a:r>
              <a:rPr lang="en-US" sz="1200" dirty="0"/>
              <a:t>Scenario Extraction</a:t>
            </a:r>
          </a:p>
        </p:txBody>
      </p:sp>
      <p:cxnSp>
        <p:nvCxnSpPr>
          <p:cNvPr id="47" name="Elbow Connector 46">
            <a:extLst>
              <a:ext uri="{FF2B5EF4-FFF2-40B4-BE49-F238E27FC236}">
                <a16:creationId xmlns:a16="http://schemas.microsoft.com/office/drawing/2014/main" id="{A466CD47-9E50-8D4A-9B70-7DFF8D60AB40}"/>
              </a:ext>
            </a:extLst>
          </p:cNvPr>
          <p:cNvCxnSpPr>
            <a:cxnSpLocks/>
            <a:stCxn id="41" idx="1"/>
          </p:cNvCxnSpPr>
          <p:nvPr/>
        </p:nvCxnSpPr>
        <p:spPr>
          <a:xfrm rot="10800000">
            <a:off x="6889163" y="1825490"/>
            <a:ext cx="262601" cy="217168"/>
          </a:xfrm>
          <a:prstGeom prst="bentConnector3">
            <a:avLst>
              <a:gd name="adj1" fmla="val 97055"/>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FBDB28BB-2B23-B642-8845-A72076026855}"/>
              </a:ext>
            </a:extLst>
          </p:cNvPr>
          <p:cNvCxnSpPr>
            <a:cxnSpLocks/>
            <a:stCxn id="45" idx="1"/>
          </p:cNvCxnSpPr>
          <p:nvPr/>
        </p:nvCxnSpPr>
        <p:spPr>
          <a:xfrm rot="10800000">
            <a:off x="6889162" y="1841186"/>
            <a:ext cx="258052" cy="81278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8838DE47-2822-434F-BEC0-8F33F53E131A}"/>
              </a:ext>
            </a:extLst>
          </p:cNvPr>
          <p:cNvCxnSpPr>
            <a:cxnSpLocks/>
            <a:stCxn id="44" idx="1"/>
          </p:cNvCxnSpPr>
          <p:nvPr/>
        </p:nvCxnSpPr>
        <p:spPr>
          <a:xfrm rot="10800000">
            <a:off x="6889163" y="1817062"/>
            <a:ext cx="262601" cy="52993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2B791BA0-12A0-594B-B790-65E45FF3C469}"/>
              </a:ext>
            </a:extLst>
          </p:cNvPr>
          <p:cNvSpPr/>
          <p:nvPr/>
        </p:nvSpPr>
        <p:spPr>
          <a:xfrm>
            <a:off x="6755515" y="2478451"/>
            <a:ext cx="2376128" cy="348235"/>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7" name="Picture 6" descr="Table&#10;&#10;Description automatically generated">
            <a:extLst>
              <a:ext uri="{FF2B5EF4-FFF2-40B4-BE49-F238E27FC236}">
                <a16:creationId xmlns:a16="http://schemas.microsoft.com/office/drawing/2014/main" id="{62A973DD-DD90-9047-A857-2218E870B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73" y="3215867"/>
            <a:ext cx="7176866" cy="1592620"/>
          </a:xfrm>
          <a:prstGeom prst="rect">
            <a:avLst/>
          </a:prstGeom>
        </p:spPr>
      </p:pic>
      <p:sp>
        <p:nvSpPr>
          <p:cNvPr id="33" name="Oval 32">
            <a:extLst>
              <a:ext uri="{FF2B5EF4-FFF2-40B4-BE49-F238E27FC236}">
                <a16:creationId xmlns:a16="http://schemas.microsoft.com/office/drawing/2014/main" id="{91548202-B595-7645-82F0-0EECE04B40F9}"/>
              </a:ext>
            </a:extLst>
          </p:cNvPr>
          <p:cNvSpPr/>
          <p:nvPr/>
        </p:nvSpPr>
        <p:spPr>
          <a:xfrm>
            <a:off x="2733551" y="4463167"/>
            <a:ext cx="1259329" cy="312952"/>
          </a:xfrm>
          <a:prstGeom prst="ellipse">
            <a:avLst/>
          </a:prstGeom>
          <a:solidFill>
            <a:srgbClr val="FFE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Navigate to</a:t>
            </a:r>
          </a:p>
        </p:txBody>
      </p:sp>
      <p:sp>
        <p:nvSpPr>
          <p:cNvPr id="35" name="Oval 34">
            <a:extLst>
              <a:ext uri="{FF2B5EF4-FFF2-40B4-BE49-F238E27FC236}">
                <a16:creationId xmlns:a16="http://schemas.microsoft.com/office/drawing/2014/main" id="{D4CF7423-1F99-C340-A20A-A4F86CFDA900}"/>
              </a:ext>
            </a:extLst>
          </p:cNvPr>
          <p:cNvSpPr/>
          <p:nvPr/>
        </p:nvSpPr>
        <p:spPr>
          <a:xfrm>
            <a:off x="2799201" y="3230801"/>
            <a:ext cx="1387092" cy="312952"/>
          </a:xfrm>
          <a:prstGeom prst="ellipse">
            <a:avLst/>
          </a:prstGeom>
          <a:solidFill>
            <a:srgbClr val="DAF1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a:t>
            </a:r>
            <a:r>
              <a:rPr lang="en-CN" sz="1200" dirty="0">
                <a:solidFill>
                  <a:schemeClr val="tx1"/>
                </a:solidFill>
              </a:rPr>
              <a:t>bout:logins</a:t>
            </a:r>
          </a:p>
        </p:txBody>
      </p:sp>
      <p:sp>
        <p:nvSpPr>
          <p:cNvPr id="36" name="Oval 35">
            <a:extLst>
              <a:ext uri="{FF2B5EF4-FFF2-40B4-BE49-F238E27FC236}">
                <a16:creationId xmlns:a16="http://schemas.microsoft.com/office/drawing/2014/main" id="{ED78BEA4-4A4C-2346-9D5C-809BF70B825C}"/>
              </a:ext>
            </a:extLst>
          </p:cNvPr>
          <p:cNvSpPr/>
          <p:nvPr/>
        </p:nvSpPr>
        <p:spPr>
          <a:xfrm>
            <a:off x="3684806" y="3910265"/>
            <a:ext cx="1051099" cy="276999"/>
          </a:xfrm>
          <a:prstGeom prst="ellipse">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132" eaLnBrk="1" fontAlgn="auto" latinLnBrk="0" hangingPunct="1">
              <a:lnSpc>
                <a:spcPct val="100000"/>
              </a:lnSpc>
              <a:spcBef>
                <a:spcPts val="0"/>
              </a:spcBef>
              <a:spcAft>
                <a:spcPts val="0"/>
              </a:spcAft>
              <a:buClrTx/>
              <a:buSzTx/>
              <a:buFontTx/>
              <a:buNone/>
              <a:tabLst/>
              <a:defRPr/>
            </a:pPr>
            <a:r>
              <a:rPr kumimoji="0" lang="en-CN" sz="1200" b="0" i="0" u="none" strike="noStrike" kern="0" cap="none" spc="0" normalizeH="0" baseline="0" noProof="0" dirty="0">
                <a:ln>
                  <a:noFill/>
                </a:ln>
                <a:solidFill>
                  <a:prstClr val="black"/>
                </a:solidFill>
                <a:effectLst/>
                <a:uLnTx/>
                <a:uFillTx/>
                <a:latin typeface="Calibri" panose="020F0502020204030204"/>
                <a:ea typeface="+mn-ea"/>
                <a:cs typeface="+mn-cs"/>
              </a:rPr>
              <a:t>Page</a:t>
            </a:r>
          </a:p>
        </p:txBody>
      </p:sp>
      <p:sp>
        <p:nvSpPr>
          <p:cNvPr id="50" name="Rectangle 49">
            <a:extLst>
              <a:ext uri="{FF2B5EF4-FFF2-40B4-BE49-F238E27FC236}">
                <a16:creationId xmlns:a16="http://schemas.microsoft.com/office/drawing/2014/main" id="{8EEEB3BC-4C4E-204D-A51C-9681B074B1D7}"/>
              </a:ext>
            </a:extLst>
          </p:cNvPr>
          <p:cNvSpPr/>
          <p:nvPr/>
        </p:nvSpPr>
        <p:spPr>
          <a:xfrm>
            <a:off x="5730319" y="3827186"/>
            <a:ext cx="731148" cy="1682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1" name="Rectangle 50">
            <a:extLst>
              <a:ext uri="{FF2B5EF4-FFF2-40B4-BE49-F238E27FC236}">
                <a16:creationId xmlns:a16="http://schemas.microsoft.com/office/drawing/2014/main" id="{48DCF25D-EB51-3241-9B4E-A244890139B9}"/>
              </a:ext>
            </a:extLst>
          </p:cNvPr>
          <p:cNvSpPr/>
          <p:nvPr/>
        </p:nvSpPr>
        <p:spPr>
          <a:xfrm>
            <a:off x="6713622" y="3827187"/>
            <a:ext cx="821519" cy="1682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52" name="Curved Connector 51">
            <a:extLst>
              <a:ext uri="{FF2B5EF4-FFF2-40B4-BE49-F238E27FC236}">
                <a16:creationId xmlns:a16="http://schemas.microsoft.com/office/drawing/2014/main" id="{32CAFB06-98A1-BB49-8993-E0AB98723D65}"/>
              </a:ext>
            </a:extLst>
          </p:cNvPr>
          <p:cNvCxnSpPr>
            <a:cxnSpLocks/>
            <a:stCxn id="51" idx="0"/>
            <a:endCxn id="35" idx="6"/>
          </p:cNvCxnSpPr>
          <p:nvPr/>
        </p:nvCxnSpPr>
        <p:spPr>
          <a:xfrm rot="16200000" flipV="1">
            <a:off x="5435383" y="2138187"/>
            <a:ext cx="439910" cy="2938089"/>
          </a:xfrm>
          <a:prstGeom prst="curved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81F9A500-0369-9F4B-8662-90B76671EA42}"/>
              </a:ext>
            </a:extLst>
          </p:cNvPr>
          <p:cNvSpPr/>
          <p:nvPr/>
        </p:nvSpPr>
        <p:spPr>
          <a:xfrm>
            <a:off x="5289244" y="3449607"/>
            <a:ext cx="1002739" cy="1533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hasConcept</a:t>
            </a:r>
            <a:endParaRPr lang="en-CN" sz="1200" dirty="0">
              <a:solidFill>
                <a:schemeClr val="tx1"/>
              </a:solidFill>
            </a:endParaRPr>
          </a:p>
        </p:txBody>
      </p:sp>
      <p:cxnSp>
        <p:nvCxnSpPr>
          <p:cNvPr id="54" name="Curved Connector 53">
            <a:extLst>
              <a:ext uri="{FF2B5EF4-FFF2-40B4-BE49-F238E27FC236}">
                <a16:creationId xmlns:a16="http://schemas.microsoft.com/office/drawing/2014/main" id="{BC24B68C-39B5-1A4B-B958-8BD4EBC9E59A}"/>
              </a:ext>
            </a:extLst>
          </p:cNvPr>
          <p:cNvCxnSpPr>
            <a:cxnSpLocks/>
            <a:stCxn id="50" idx="2"/>
            <a:endCxn id="33" idx="6"/>
          </p:cNvCxnSpPr>
          <p:nvPr/>
        </p:nvCxnSpPr>
        <p:spPr>
          <a:xfrm rot="5400000">
            <a:off x="4732268" y="3256017"/>
            <a:ext cx="624239" cy="2103013"/>
          </a:xfrm>
          <a:prstGeom prst="curved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55" name="Rectangle 54">
            <a:extLst>
              <a:ext uri="{FF2B5EF4-FFF2-40B4-BE49-F238E27FC236}">
                <a16:creationId xmlns:a16="http://schemas.microsoft.com/office/drawing/2014/main" id="{243CC29E-4102-9C40-BE5D-5A06F7A32FB4}"/>
              </a:ext>
            </a:extLst>
          </p:cNvPr>
          <p:cNvSpPr/>
          <p:nvPr/>
        </p:nvSpPr>
        <p:spPr>
          <a:xfrm>
            <a:off x="4879077" y="4424720"/>
            <a:ext cx="1002739" cy="1533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hasAction</a:t>
            </a:r>
            <a:endParaRPr lang="en-CN" sz="1200" dirty="0">
              <a:solidFill>
                <a:schemeClr val="tx1"/>
              </a:solidFill>
            </a:endParaRPr>
          </a:p>
        </p:txBody>
      </p:sp>
      <p:sp>
        <p:nvSpPr>
          <p:cNvPr id="56" name="Rectangle 55">
            <a:extLst>
              <a:ext uri="{FF2B5EF4-FFF2-40B4-BE49-F238E27FC236}">
                <a16:creationId xmlns:a16="http://schemas.microsoft.com/office/drawing/2014/main" id="{C4FBCA6C-C89B-8F44-87EA-B8A05CA850C0}"/>
              </a:ext>
            </a:extLst>
          </p:cNvPr>
          <p:cNvSpPr/>
          <p:nvPr/>
        </p:nvSpPr>
        <p:spPr>
          <a:xfrm>
            <a:off x="3410472" y="3647959"/>
            <a:ext cx="1002739" cy="1533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presentedIn</a:t>
            </a:r>
          </a:p>
        </p:txBody>
      </p:sp>
      <p:cxnSp>
        <p:nvCxnSpPr>
          <p:cNvPr id="57" name="Curved Connector 56">
            <a:extLst>
              <a:ext uri="{FF2B5EF4-FFF2-40B4-BE49-F238E27FC236}">
                <a16:creationId xmlns:a16="http://schemas.microsoft.com/office/drawing/2014/main" id="{33B2A8BA-6F2D-274F-8234-6F50A1F3AC43}"/>
              </a:ext>
            </a:extLst>
          </p:cNvPr>
          <p:cNvCxnSpPr>
            <a:cxnSpLocks/>
          </p:cNvCxnSpPr>
          <p:nvPr/>
        </p:nvCxnSpPr>
        <p:spPr>
          <a:xfrm rot="16200000" flipH="1">
            <a:off x="3668295" y="3368204"/>
            <a:ext cx="366512" cy="717609"/>
          </a:xfrm>
          <a:prstGeom prst="curved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9EF2A361-9128-BC43-BA34-82893D19B463}"/>
              </a:ext>
            </a:extLst>
          </p:cNvPr>
          <p:cNvSpPr/>
          <p:nvPr/>
        </p:nvSpPr>
        <p:spPr>
          <a:xfrm>
            <a:off x="3410472" y="3647959"/>
            <a:ext cx="1002739" cy="1533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presentedIn</a:t>
            </a:r>
          </a:p>
        </p:txBody>
      </p:sp>
      <p:cxnSp>
        <p:nvCxnSpPr>
          <p:cNvPr id="59" name="Curved Connector 58">
            <a:extLst>
              <a:ext uri="{FF2B5EF4-FFF2-40B4-BE49-F238E27FC236}">
                <a16:creationId xmlns:a16="http://schemas.microsoft.com/office/drawing/2014/main" id="{D99CC3FA-1371-B24E-9811-39602FA55722}"/>
              </a:ext>
            </a:extLst>
          </p:cNvPr>
          <p:cNvCxnSpPr>
            <a:cxnSpLocks/>
          </p:cNvCxnSpPr>
          <p:nvPr/>
        </p:nvCxnSpPr>
        <p:spPr>
          <a:xfrm rot="5400000" flipH="1" flipV="1">
            <a:off x="3648835" y="3901646"/>
            <a:ext cx="275903" cy="847140"/>
          </a:xfrm>
          <a:prstGeom prst="curved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sp>
        <p:nvSpPr>
          <p:cNvPr id="60" name="Rectangle 59">
            <a:extLst>
              <a:ext uri="{FF2B5EF4-FFF2-40B4-BE49-F238E27FC236}">
                <a16:creationId xmlns:a16="http://schemas.microsoft.com/office/drawing/2014/main" id="{52CA5373-D132-6F44-92D0-4A1B6CDE7A87}"/>
              </a:ext>
            </a:extLst>
          </p:cNvPr>
          <p:cNvSpPr/>
          <p:nvPr/>
        </p:nvSpPr>
        <p:spPr>
          <a:xfrm>
            <a:off x="3337474" y="4276389"/>
            <a:ext cx="1002739" cy="1533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actionOn</a:t>
            </a:r>
            <a:endParaRPr lang="en-CN" sz="1200" dirty="0">
              <a:solidFill>
                <a:schemeClr val="tx1"/>
              </a:solidFill>
            </a:endParaRPr>
          </a:p>
        </p:txBody>
      </p:sp>
      <p:sp>
        <p:nvSpPr>
          <p:cNvPr id="61" name="TextBox 60">
            <a:extLst>
              <a:ext uri="{FF2B5EF4-FFF2-40B4-BE49-F238E27FC236}">
                <a16:creationId xmlns:a16="http://schemas.microsoft.com/office/drawing/2014/main" id="{E7D720B1-15CD-4745-A37E-1227CE21EE00}"/>
              </a:ext>
            </a:extLst>
          </p:cNvPr>
          <p:cNvSpPr txBox="1"/>
          <p:nvPr/>
        </p:nvSpPr>
        <p:spPr>
          <a:xfrm>
            <a:off x="5307793" y="3767498"/>
            <a:ext cx="4413426" cy="276999"/>
          </a:xfrm>
          <a:prstGeom prst="rect">
            <a:avLst/>
          </a:prstGeom>
          <a:noFill/>
        </p:spPr>
        <p:txBody>
          <a:bodyPr wrap="square" rtlCol="0">
            <a:spAutoFit/>
          </a:bodyPr>
          <a:lstStyle/>
          <a:p>
            <a:r>
              <a:rPr lang="en-US" sz="1200" b="1" dirty="0"/>
              <a:t>Step: </a:t>
            </a:r>
            <a:r>
              <a:rPr lang="en-US" sz="1200" dirty="0"/>
              <a:t>Navigate to the </a:t>
            </a:r>
            <a:r>
              <a:rPr lang="en-US" sz="1200" dirty="0" err="1"/>
              <a:t>about:logins</a:t>
            </a:r>
            <a:r>
              <a:rPr lang="en-US" sz="1200" dirty="0"/>
              <a:t> page. </a:t>
            </a:r>
          </a:p>
        </p:txBody>
      </p:sp>
      <p:sp>
        <p:nvSpPr>
          <p:cNvPr id="64" name="Footer Placeholder 3">
            <a:extLst>
              <a:ext uri="{FF2B5EF4-FFF2-40B4-BE49-F238E27FC236}">
                <a16:creationId xmlns:a16="http://schemas.microsoft.com/office/drawing/2014/main" id="{C53A8BA6-BFD4-5D43-9C8C-FFEB270707EA}"/>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60730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 0 L 0 0.06512 " pathEditMode="relative" ptsTypes="AA">
                                      <p:cBhvr>
                                        <p:cTn id="6" dur="1000" fill="hold"/>
                                        <p:tgtEl>
                                          <p:spTgt spid="6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par>
                          <p:cTn id="23" fill="hold">
                            <p:stCondLst>
                              <p:cond delay="0"/>
                            </p:stCondLst>
                            <p:childTnLst>
                              <p:par>
                                <p:cTn id="24" presetID="22" presetClass="entr" presetSubtype="2"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right)">
                                      <p:cBhvr>
                                        <p:cTn id="26" dur="500"/>
                                        <p:tgtEl>
                                          <p:spTgt spid="52"/>
                                        </p:tgtEl>
                                      </p:cBhvr>
                                    </p:animEffect>
                                  </p:childTnLst>
                                </p:cTn>
                              </p:par>
                              <p:par>
                                <p:cTn id="27" presetID="22" presetClass="entr" presetSubtype="2"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right)">
                                      <p:cBhvr>
                                        <p:cTn id="29" dur="500"/>
                                        <p:tgtEl>
                                          <p:spTgt spid="5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right)">
                                      <p:cBhvr>
                                        <p:cTn id="32" dur="500"/>
                                        <p:tgtEl>
                                          <p:spTgt spid="53"/>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right)">
                                      <p:cBhvr>
                                        <p:cTn id="35" dur="500"/>
                                        <p:tgtEl>
                                          <p:spTgt spid="55"/>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5" grpId="0" animBg="1"/>
      <p:bldP spid="36" grpId="0" animBg="1"/>
      <p:bldP spid="50" grpId="0" animBg="1"/>
      <p:bldP spid="51" grpId="0" animBg="1"/>
      <p:bldP spid="53" grpId="0" animBg="1"/>
      <p:bldP spid="55" grpId="0" animBg="1"/>
      <p:bldP spid="56" grpId="0" animBg="1"/>
      <p:bldP spid="58" grpId="0" animBg="1"/>
      <p:bldP spid="60" grpId="0" animBg="1"/>
      <p:bldP spid="6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7871A58-8992-2745-B4FB-B4186E5A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20" y="1548980"/>
            <a:ext cx="3126395" cy="1611214"/>
          </a:xfrm>
          <a:prstGeom prst="rect">
            <a:avLst/>
          </a:prstGeom>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34</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2" name="TextBox 1">
            <a:extLst>
              <a:ext uri="{FF2B5EF4-FFF2-40B4-BE49-F238E27FC236}">
                <a16:creationId xmlns:a16="http://schemas.microsoft.com/office/drawing/2014/main" id="{9B2CF974-8C15-4B46-BC4A-D96B2BF89ED3}"/>
              </a:ext>
            </a:extLst>
          </p:cNvPr>
          <p:cNvSpPr txBox="1"/>
          <p:nvPr/>
        </p:nvSpPr>
        <p:spPr>
          <a:xfrm>
            <a:off x="3992880" y="470691"/>
            <a:ext cx="2460032" cy="369332"/>
          </a:xfrm>
          <a:prstGeom prst="rect">
            <a:avLst/>
          </a:prstGeom>
          <a:noFill/>
        </p:spPr>
        <p:txBody>
          <a:bodyPr wrap="none" rtlCol="0">
            <a:spAutoFit/>
          </a:bodyPr>
          <a:lstStyle/>
          <a:p>
            <a:r>
              <a:rPr lang="en-CN" b="1" dirty="0"/>
              <a:t>System KG Construction</a:t>
            </a:r>
          </a:p>
        </p:txBody>
      </p:sp>
      <p:cxnSp>
        <p:nvCxnSpPr>
          <p:cNvPr id="21" name="Straight Arrow Connector 20">
            <a:extLst>
              <a:ext uri="{FF2B5EF4-FFF2-40B4-BE49-F238E27FC236}">
                <a16:creationId xmlns:a16="http://schemas.microsoft.com/office/drawing/2014/main" id="{7F40851E-B0DF-BC4B-ABA6-90BA7B7CB603}"/>
              </a:ext>
            </a:extLst>
          </p:cNvPr>
          <p:cNvCxnSpPr>
            <a:cxnSpLocks/>
            <a:stCxn id="2" idx="2"/>
            <a:endCxn id="30" idx="0"/>
          </p:cNvCxnSpPr>
          <p:nvPr/>
        </p:nvCxnSpPr>
        <p:spPr>
          <a:xfrm>
            <a:off x="5222896" y="840023"/>
            <a:ext cx="0" cy="3983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9D85D2-CB4F-E348-B25E-31BE6D3F2B1F}"/>
              </a:ext>
            </a:extLst>
          </p:cNvPr>
          <p:cNvSpPr txBox="1"/>
          <p:nvPr/>
        </p:nvSpPr>
        <p:spPr>
          <a:xfrm>
            <a:off x="4286037" y="1238344"/>
            <a:ext cx="1873718" cy="307777"/>
          </a:xfrm>
          <a:prstGeom prst="rect">
            <a:avLst/>
          </a:prstGeom>
          <a:noFill/>
        </p:spPr>
        <p:txBody>
          <a:bodyPr wrap="none" rtlCol="0">
            <a:spAutoFit/>
          </a:bodyPr>
          <a:lstStyle/>
          <a:p>
            <a:r>
              <a:rPr lang="en-CN" sz="1400" dirty="0"/>
              <a:t>KG Meta-Model Design</a:t>
            </a:r>
          </a:p>
        </p:txBody>
      </p:sp>
      <p:cxnSp>
        <p:nvCxnSpPr>
          <p:cNvPr id="27" name="Elbow Connector 26">
            <a:extLst>
              <a:ext uri="{FF2B5EF4-FFF2-40B4-BE49-F238E27FC236}">
                <a16:creationId xmlns:a16="http://schemas.microsoft.com/office/drawing/2014/main" id="{B6ED32A1-DDA4-4640-BDB0-17D2E351AA4B}"/>
              </a:ext>
            </a:extLst>
          </p:cNvPr>
          <p:cNvCxnSpPr>
            <a:cxnSpLocks/>
            <a:stCxn id="2" idx="2"/>
            <a:endCxn id="31" idx="0"/>
          </p:cNvCxnSpPr>
          <p:nvPr/>
        </p:nvCxnSpPr>
        <p:spPr>
          <a:xfrm rot="5400000">
            <a:off x="3448587" y="-535966"/>
            <a:ext cx="398321" cy="3150299"/>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F48F87-5D1B-6749-9255-55DBCC6EB40C}"/>
              </a:ext>
            </a:extLst>
          </p:cNvPr>
          <p:cNvSpPr txBox="1"/>
          <p:nvPr/>
        </p:nvSpPr>
        <p:spPr>
          <a:xfrm>
            <a:off x="1104255" y="1238344"/>
            <a:ext cx="1936684" cy="307777"/>
          </a:xfrm>
          <a:prstGeom prst="rect">
            <a:avLst/>
          </a:prstGeom>
          <a:noFill/>
        </p:spPr>
        <p:txBody>
          <a:bodyPr wrap="square" rtlCol="0">
            <a:spAutoFit/>
          </a:bodyPr>
          <a:lstStyle/>
          <a:p>
            <a:r>
              <a:rPr lang="en-CN" sz="1400" dirty="0"/>
              <a:t>Constructing  Static Part</a:t>
            </a:r>
          </a:p>
        </p:txBody>
      </p:sp>
      <p:sp>
        <p:nvSpPr>
          <p:cNvPr id="32" name="TextBox 31">
            <a:extLst>
              <a:ext uri="{FF2B5EF4-FFF2-40B4-BE49-F238E27FC236}">
                <a16:creationId xmlns:a16="http://schemas.microsoft.com/office/drawing/2014/main" id="{8E54F8FC-F040-8342-BEE4-630A857B71F5}"/>
              </a:ext>
            </a:extLst>
          </p:cNvPr>
          <p:cNvSpPr txBox="1"/>
          <p:nvPr/>
        </p:nvSpPr>
        <p:spPr>
          <a:xfrm>
            <a:off x="985365" y="1663042"/>
            <a:ext cx="2174466" cy="276999"/>
          </a:xfrm>
          <a:prstGeom prst="rect">
            <a:avLst/>
          </a:prstGeom>
          <a:noFill/>
          <a:ln w="28575">
            <a:solidFill>
              <a:schemeClr val="tx1"/>
            </a:solidFill>
          </a:ln>
        </p:spPr>
        <p:txBody>
          <a:bodyPr wrap="square" rtlCol="0">
            <a:spAutoFit/>
          </a:bodyPr>
          <a:lstStyle/>
          <a:p>
            <a:pPr algn="ctr"/>
            <a:r>
              <a:rPr lang="en-CN" sz="1200" dirty="0"/>
              <a:t>Manual Categories Definition</a:t>
            </a:r>
          </a:p>
        </p:txBody>
      </p:sp>
      <p:sp>
        <p:nvSpPr>
          <p:cNvPr id="42" name="TextBox 41">
            <a:extLst>
              <a:ext uri="{FF2B5EF4-FFF2-40B4-BE49-F238E27FC236}">
                <a16:creationId xmlns:a16="http://schemas.microsoft.com/office/drawing/2014/main" id="{47ABF5DD-CB5A-6B45-9456-4028BF32D8B6}"/>
              </a:ext>
            </a:extLst>
          </p:cNvPr>
          <p:cNvSpPr txBox="1"/>
          <p:nvPr/>
        </p:nvSpPr>
        <p:spPr>
          <a:xfrm>
            <a:off x="985365" y="2143451"/>
            <a:ext cx="2174467" cy="276999"/>
          </a:xfrm>
          <a:prstGeom prst="rect">
            <a:avLst/>
          </a:prstGeom>
          <a:noFill/>
          <a:ln w="28575">
            <a:solidFill>
              <a:schemeClr val="tx1"/>
            </a:solidFill>
          </a:ln>
        </p:spPr>
        <p:txBody>
          <a:bodyPr wrap="square" rtlCol="0">
            <a:spAutoFit/>
          </a:bodyPr>
          <a:lstStyle/>
          <a:p>
            <a:pPr algn="ctr"/>
            <a:r>
              <a:rPr lang="en-CN" sz="1200" dirty="0"/>
              <a:t>Manual Action Definition</a:t>
            </a:r>
          </a:p>
        </p:txBody>
      </p:sp>
      <p:sp>
        <p:nvSpPr>
          <p:cNvPr id="43" name="TextBox 42">
            <a:extLst>
              <a:ext uri="{FF2B5EF4-FFF2-40B4-BE49-F238E27FC236}">
                <a16:creationId xmlns:a16="http://schemas.microsoft.com/office/drawing/2014/main" id="{E2D71643-69D4-624F-AD04-2B65F9C6998A}"/>
              </a:ext>
            </a:extLst>
          </p:cNvPr>
          <p:cNvSpPr txBox="1"/>
          <p:nvPr/>
        </p:nvSpPr>
        <p:spPr>
          <a:xfrm>
            <a:off x="985365" y="2623860"/>
            <a:ext cx="2174468" cy="276999"/>
          </a:xfrm>
          <a:prstGeom prst="rect">
            <a:avLst/>
          </a:prstGeom>
          <a:noFill/>
          <a:ln w="28575">
            <a:solidFill>
              <a:schemeClr val="tx1"/>
            </a:solidFill>
          </a:ln>
        </p:spPr>
        <p:txBody>
          <a:bodyPr wrap="square" rtlCol="0">
            <a:spAutoFit/>
          </a:bodyPr>
          <a:lstStyle/>
          <a:p>
            <a:pPr algn="ctr"/>
            <a:r>
              <a:rPr lang="en-US" sz="1200" dirty="0"/>
              <a:t>Automatic Concept Extraction</a:t>
            </a:r>
          </a:p>
        </p:txBody>
      </p:sp>
      <p:cxnSp>
        <p:nvCxnSpPr>
          <p:cNvPr id="29" name="Elbow Connector 28">
            <a:extLst>
              <a:ext uri="{FF2B5EF4-FFF2-40B4-BE49-F238E27FC236}">
                <a16:creationId xmlns:a16="http://schemas.microsoft.com/office/drawing/2014/main" id="{A1C9EAA3-0A61-6548-9E1C-B25EAC597654}"/>
              </a:ext>
            </a:extLst>
          </p:cNvPr>
          <p:cNvCxnSpPr>
            <a:cxnSpLocks/>
            <a:stCxn id="2" idx="2"/>
            <a:endCxn id="34" idx="0"/>
          </p:cNvCxnSpPr>
          <p:nvPr/>
        </p:nvCxnSpPr>
        <p:spPr>
          <a:xfrm rot="16200000" flipH="1">
            <a:off x="6442649" y="-379731"/>
            <a:ext cx="398320" cy="2837827"/>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E27BE79-59F5-E54A-8A40-D38A67DCE2F8}"/>
              </a:ext>
            </a:extLst>
          </p:cNvPr>
          <p:cNvSpPr txBox="1"/>
          <p:nvPr/>
        </p:nvSpPr>
        <p:spPr>
          <a:xfrm>
            <a:off x="6977445" y="1238343"/>
            <a:ext cx="2166555" cy="307777"/>
          </a:xfrm>
          <a:prstGeom prst="rect">
            <a:avLst/>
          </a:prstGeom>
          <a:noFill/>
        </p:spPr>
        <p:txBody>
          <a:bodyPr wrap="none" rtlCol="0">
            <a:spAutoFit/>
          </a:bodyPr>
          <a:lstStyle/>
          <a:p>
            <a:r>
              <a:rPr lang="en-CN" sz="1400" dirty="0"/>
              <a:t>Constructing Dynamic Part</a:t>
            </a:r>
          </a:p>
        </p:txBody>
      </p:sp>
      <p:sp>
        <p:nvSpPr>
          <p:cNvPr id="37" name="Rectangle 36">
            <a:extLst>
              <a:ext uri="{FF2B5EF4-FFF2-40B4-BE49-F238E27FC236}">
                <a16:creationId xmlns:a16="http://schemas.microsoft.com/office/drawing/2014/main" id="{44AA36E3-FAD8-E04E-9182-5D147CBACEAB}"/>
              </a:ext>
            </a:extLst>
          </p:cNvPr>
          <p:cNvSpPr/>
          <p:nvPr/>
        </p:nvSpPr>
        <p:spPr>
          <a:xfrm>
            <a:off x="6799766" y="2852528"/>
            <a:ext cx="2179015"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8" name="TextBox 37">
            <a:extLst>
              <a:ext uri="{FF2B5EF4-FFF2-40B4-BE49-F238E27FC236}">
                <a16:creationId xmlns:a16="http://schemas.microsoft.com/office/drawing/2014/main" id="{8C3DADD3-C1B8-D647-90D8-4B005EAC284E}"/>
              </a:ext>
            </a:extLst>
          </p:cNvPr>
          <p:cNvSpPr txBox="1"/>
          <p:nvPr/>
        </p:nvSpPr>
        <p:spPr>
          <a:xfrm>
            <a:off x="7347183" y="2841510"/>
            <a:ext cx="1472967" cy="276999"/>
          </a:xfrm>
          <a:prstGeom prst="rect">
            <a:avLst/>
          </a:prstGeom>
          <a:noFill/>
        </p:spPr>
        <p:txBody>
          <a:bodyPr wrap="square" rtlCol="0">
            <a:spAutoFit/>
          </a:bodyPr>
          <a:lstStyle/>
          <a:p>
            <a:r>
              <a:rPr lang="en-US" sz="1200" dirty="0"/>
              <a:t>Entity Linking</a:t>
            </a:r>
          </a:p>
        </p:txBody>
      </p:sp>
      <p:sp>
        <p:nvSpPr>
          <p:cNvPr id="39" name="Rectangle 38">
            <a:extLst>
              <a:ext uri="{FF2B5EF4-FFF2-40B4-BE49-F238E27FC236}">
                <a16:creationId xmlns:a16="http://schemas.microsoft.com/office/drawing/2014/main" id="{EFE4836A-5025-854E-9FA2-2F25E3556871}"/>
              </a:ext>
            </a:extLst>
          </p:cNvPr>
          <p:cNvSpPr/>
          <p:nvPr/>
        </p:nvSpPr>
        <p:spPr>
          <a:xfrm>
            <a:off x="6799766" y="1557408"/>
            <a:ext cx="2174466"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1" name="Rectangle 40">
            <a:extLst>
              <a:ext uri="{FF2B5EF4-FFF2-40B4-BE49-F238E27FC236}">
                <a16:creationId xmlns:a16="http://schemas.microsoft.com/office/drawing/2014/main" id="{66ECA0A4-B545-CE40-843D-28F63A213EB6}"/>
              </a:ext>
            </a:extLst>
          </p:cNvPr>
          <p:cNvSpPr/>
          <p:nvPr/>
        </p:nvSpPr>
        <p:spPr>
          <a:xfrm>
            <a:off x="7151763" y="193075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Normalization</a:t>
            </a:r>
          </a:p>
        </p:txBody>
      </p:sp>
      <p:sp>
        <p:nvSpPr>
          <p:cNvPr id="44" name="Rectangle 43">
            <a:extLst>
              <a:ext uri="{FF2B5EF4-FFF2-40B4-BE49-F238E27FC236}">
                <a16:creationId xmlns:a16="http://schemas.microsoft.com/office/drawing/2014/main" id="{0D629FFB-BA3A-D444-90F4-13C8E716D862}"/>
              </a:ext>
            </a:extLst>
          </p:cNvPr>
          <p:cNvSpPr/>
          <p:nvPr/>
        </p:nvSpPr>
        <p:spPr>
          <a:xfrm>
            <a:off x="7151763" y="2235095"/>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Splitting</a:t>
            </a:r>
          </a:p>
        </p:txBody>
      </p:sp>
      <p:sp>
        <p:nvSpPr>
          <p:cNvPr id="45" name="Rectangle 44">
            <a:extLst>
              <a:ext uri="{FF2B5EF4-FFF2-40B4-BE49-F238E27FC236}">
                <a16:creationId xmlns:a16="http://schemas.microsoft.com/office/drawing/2014/main" id="{AB56942F-6ABD-6444-B9FC-19E5068158A8}"/>
              </a:ext>
            </a:extLst>
          </p:cNvPr>
          <p:cNvSpPr/>
          <p:nvPr/>
        </p:nvSpPr>
        <p:spPr>
          <a:xfrm>
            <a:off x="7147214" y="254206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Clustering</a:t>
            </a:r>
          </a:p>
        </p:txBody>
      </p:sp>
      <p:sp>
        <p:nvSpPr>
          <p:cNvPr id="46" name="TextBox 45">
            <a:extLst>
              <a:ext uri="{FF2B5EF4-FFF2-40B4-BE49-F238E27FC236}">
                <a16:creationId xmlns:a16="http://schemas.microsoft.com/office/drawing/2014/main" id="{3F868D24-DC34-9B4C-8C2E-6A47919220E6}"/>
              </a:ext>
            </a:extLst>
          </p:cNvPr>
          <p:cNvSpPr txBox="1"/>
          <p:nvPr/>
        </p:nvSpPr>
        <p:spPr>
          <a:xfrm>
            <a:off x="7226335" y="1562522"/>
            <a:ext cx="1389035" cy="276999"/>
          </a:xfrm>
          <a:prstGeom prst="rect">
            <a:avLst/>
          </a:prstGeom>
          <a:noFill/>
        </p:spPr>
        <p:txBody>
          <a:bodyPr wrap="none" rtlCol="0">
            <a:spAutoFit/>
          </a:bodyPr>
          <a:lstStyle/>
          <a:p>
            <a:pPr algn="ctr"/>
            <a:r>
              <a:rPr lang="en-US" sz="1200" dirty="0"/>
              <a:t>Scenario Extraction</a:t>
            </a:r>
          </a:p>
        </p:txBody>
      </p:sp>
      <p:cxnSp>
        <p:nvCxnSpPr>
          <p:cNvPr id="47" name="Elbow Connector 46">
            <a:extLst>
              <a:ext uri="{FF2B5EF4-FFF2-40B4-BE49-F238E27FC236}">
                <a16:creationId xmlns:a16="http://schemas.microsoft.com/office/drawing/2014/main" id="{A466CD47-9E50-8D4A-9B70-7DFF8D60AB40}"/>
              </a:ext>
            </a:extLst>
          </p:cNvPr>
          <p:cNvCxnSpPr>
            <a:cxnSpLocks/>
            <a:stCxn id="41" idx="1"/>
          </p:cNvCxnSpPr>
          <p:nvPr/>
        </p:nvCxnSpPr>
        <p:spPr>
          <a:xfrm rot="10800000">
            <a:off x="6889163" y="1825490"/>
            <a:ext cx="262601" cy="217168"/>
          </a:xfrm>
          <a:prstGeom prst="bentConnector3">
            <a:avLst>
              <a:gd name="adj1" fmla="val 97055"/>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FBDB28BB-2B23-B642-8845-A72076026855}"/>
              </a:ext>
            </a:extLst>
          </p:cNvPr>
          <p:cNvCxnSpPr>
            <a:cxnSpLocks/>
            <a:stCxn id="45" idx="1"/>
          </p:cNvCxnSpPr>
          <p:nvPr/>
        </p:nvCxnSpPr>
        <p:spPr>
          <a:xfrm rot="10800000">
            <a:off x="6889162" y="1841186"/>
            <a:ext cx="258052" cy="81278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8838DE47-2822-434F-BEC0-8F33F53E131A}"/>
              </a:ext>
            </a:extLst>
          </p:cNvPr>
          <p:cNvCxnSpPr>
            <a:cxnSpLocks/>
            <a:stCxn id="44" idx="1"/>
          </p:cNvCxnSpPr>
          <p:nvPr/>
        </p:nvCxnSpPr>
        <p:spPr>
          <a:xfrm rot="10800000">
            <a:off x="6889163" y="1817062"/>
            <a:ext cx="262601" cy="52993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638B671-94FA-A448-83FD-38C197DBB8AB}"/>
              </a:ext>
            </a:extLst>
          </p:cNvPr>
          <p:cNvSpPr/>
          <p:nvPr/>
        </p:nvSpPr>
        <p:spPr>
          <a:xfrm>
            <a:off x="844200" y="916361"/>
            <a:ext cx="8262700" cy="2335123"/>
          </a:xfrm>
          <a:prstGeom prst="rect">
            <a:avLst/>
          </a:prstGeom>
          <a:noFill/>
          <a:ln w="19050">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0" name="Rectangle 49">
            <a:extLst>
              <a:ext uri="{FF2B5EF4-FFF2-40B4-BE49-F238E27FC236}">
                <a16:creationId xmlns:a16="http://schemas.microsoft.com/office/drawing/2014/main" id="{506BD16E-0784-0B40-B891-09DC500E1B65}"/>
              </a:ext>
            </a:extLst>
          </p:cNvPr>
          <p:cNvSpPr/>
          <p:nvPr/>
        </p:nvSpPr>
        <p:spPr>
          <a:xfrm>
            <a:off x="2607805" y="3544043"/>
            <a:ext cx="5269181" cy="919958"/>
          </a:xfrm>
          <a:prstGeom prst="rect">
            <a:avLst/>
          </a:prstGeom>
          <a:noFill/>
          <a:ln w="19050">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1" name="Rectangle 50">
            <a:extLst>
              <a:ext uri="{FF2B5EF4-FFF2-40B4-BE49-F238E27FC236}">
                <a16:creationId xmlns:a16="http://schemas.microsoft.com/office/drawing/2014/main" id="{BD3DD26E-C687-DD49-AE9A-64185D9669BD}"/>
              </a:ext>
            </a:extLst>
          </p:cNvPr>
          <p:cNvSpPr/>
          <p:nvPr/>
        </p:nvSpPr>
        <p:spPr>
          <a:xfrm>
            <a:off x="3881148" y="3571247"/>
            <a:ext cx="3713803" cy="369332"/>
          </a:xfrm>
          <a:prstGeom prst="rect">
            <a:avLst/>
          </a:prstGeom>
        </p:spPr>
        <p:txBody>
          <a:bodyPr wrap="square">
            <a:spAutoFit/>
          </a:bodyPr>
          <a:lstStyle/>
          <a:p>
            <a:r>
              <a:rPr lang="en-CN" b="1" dirty="0"/>
              <a:t>Soap Opera Test Generation</a:t>
            </a:r>
          </a:p>
        </p:txBody>
      </p:sp>
      <p:pic>
        <p:nvPicPr>
          <p:cNvPr id="58" name="Picture 2" descr="Bug Report - Free technology icons">
            <a:extLst>
              <a:ext uri="{FF2B5EF4-FFF2-40B4-BE49-F238E27FC236}">
                <a16:creationId xmlns:a16="http://schemas.microsoft.com/office/drawing/2014/main" id="{F1B3BE92-A595-A04F-8DAD-AC73637E52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159" y="3686010"/>
            <a:ext cx="636295" cy="63629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04E57D2E-2A33-A640-BFE1-E3F710679913}"/>
              </a:ext>
            </a:extLst>
          </p:cNvPr>
          <p:cNvSpPr txBox="1"/>
          <p:nvPr/>
        </p:nvSpPr>
        <p:spPr>
          <a:xfrm>
            <a:off x="747255" y="4303922"/>
            <a:ext cx="1243610" cy="276999"/>
          </a:xfrm>
          <a:prstGeom prst="rect">
            <a:avLst/>
          </a:prstGeom>
          <a:noFill/>
        </p:spPr>
        <p:txBody>
          <a:bodyPr wrap="none" rtlCol="0">
            <a:spAutoFit/>
          </a:bodyPr>
          <a:lstStyle/>
          <a:p>
            <a:r>
              <a:rPr lang="en-CN" sz="1200" b="1" dirty="0"/>
              <a:t>Seed Bug Report</a:t>
            </a:r>
          </a:p>
        </p:txBody>
      </p:sp>
      <p:cxnSp>
        <p:nvCxnSpPr>
          <p:cNvPr id="60" name="Straight Arrow Connector 59">
            <a:extLst>
              <a:ext uri="{FF2B5EF4-FFF2-40B4-BE49-F238E27FC236}">
                <a16:creationId xmlns:a16="http://schemas.microsoft.com/office/drawing/2014/main" id="{4FD6B34F-C80A-D44E-A0B3-8A8B9313CEBA}"/>
              </a:ext>
            </a:extLst>
          </p:cNvPr>
          <p:cNvCxnSpPr>
            <a:cxnSpLocks/>
            <a:endCxn id="50" idx="0"/>
          </p:cNvCxnSpPr>
          <p:nvPr/>
        </p:nvCxnSpPr>
        <p:spPr>
          <a:xfrm flipH="1">
            <a:off x="5242396" y="3266830"/>
            <a:ext cx="844" cy="2772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E541026-3274-0B43-A23E-10F8CE6D32C3}"/>
              </a:ext>
            </a:extLst>
          </p:cNvPr>
          <p:cNvCxnSpPr>
            <a:cxnSpLocks/>
            <a:stCxn id="58" idx="3"/>
            <a:endCxn id="50" idx="1"/>
          </p:cNvCxnSpPr>
          <p:nvPr/>
        </p:nvCxnSpPr>
        <p:spPr>
          <a:xfrm flipV="1">
            <a:off x="1712454" y="4004022"/>
            <a:ext cx="895351" cy="1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AD25E28-D8DF-4541-BD05-B56F5500F868}"/>
              </a:ext>
            </a:extLst>
          </p:cNvPr>
          <p:cNvSpPr txBox="1"/>
          <p:nvPr/>
        </p:nvSpPr>
        <p:spPr>
          <a:xfrm>
            <a:off x="2692761" y="4054569"/>
            <a:ext cx="2174466" cy="276999"/>
          </a:xfrm>
          <a:prstGeom prst="rect">
            <a:avLst/>
          </a:prstGeom>
          <a:noFill/>
          <a:ln w="28575">
            <a:solidFill>
              <a:schemeClr val="tx1"/>
            </a:solidFill>
          </a:ln>
        </p:spPr>
        <p:txBody>
          <a:bodyPr wrap="square" rtlCol="0">
            <a:spAutoFit/>
          </a:bodyPr>
          <a:lstStyle/>
          <a:p>
            <a:pPr algn="ctr"/>
            <a:r>
              <a:rPr lang="en-US" sz="1200" dirty="0"/>
              <a:t>Relevant Bug Reports Finding</a:t>
            </a:r>
          </a:p>
        </p:txBody>
      </p:sp>
      <p:sp>
        <p:nvSpPr>
          <p:cNvPr id="67" name="TextBox 66">
            <a:extLst>
              <a:ext uri="{FF2B5EF4-FFF2-40B4-BE49-F238E27FC236}">
                <a16:creationId xmlns:a16="http://schemas.microsoft.com/office/drawing/2014/main" id="{FE4A7432-AA95-B24E-8A31-D985D4030354}"/>
              </a:ext>
            </a:extLst>
          </p:cNvPr>
          <p:cNvSpPr txBox="1"/>
          <p:nvPr/>
        </p:nvSpPr>
        <p:spPr>
          <a:xfrm>
            <a:off x="5619244" y="4046409"/>
            <a:ext cx="2174466" cy="276999"/>
          </a:xfrm>
          <a:prstGeom prst="rect">
            <a:avLst/>
          </a:prstGeom>
          <a:noFill/>
          <a:ln w="28575">
            <a:solidFill>
              <a:schemeClr val="tx1"/>
            </a:solidFill>
          </a:ln>
        </p:spPr>
        <p:txBody>
          <a:bodyPr wrap="square" rtlCol="0">
            <a:spAutoFit/>
          </a:bodyPr>
          <a:lstStyle/>
          <a:p>
            <a:pPr algn="ctr"/>
            <a:r>
              <a:rPr lang="en-US" sz="1200" dirty="0"/>
              <a:t>Test Scenario Generation</a:t>
            </a:r>
          </a:p>
        </p:txBody>
      </p:sp>
      <p:sp>
        <p:nvSpPr>
          <p:cNvPr id="68" name="Rectangle 67">
            <a:extLst>
              <a:ext uri="{FF2B5EF4-FFF2-40B4-BE49-F238E27FC236}">
                <a16:creationId xmlns:a16="http://schemas.microsoft.com/office/drawing/2014/main" id="{6D3D1DBE-ECB9-B148-8E2A-22B25DF0D92D}"/>
              </a:ext>
            </a:extLst>
          </p:cNvPr>
          <p:cNvSpPr/>
          <p:nvPr/>
        </p:nvSpPr>
        <p:spPr>
          <a:xfrm>
            <a:off x="2631869" y="3998444"/>
            <a:ext cx="2370435" cy="391726"/>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52" name="Picture 51" descr="Diagram&#10;&#10;Description automatically generated">
            <a:extLst>
              <a:ext uri="{FF2B5EF4-FFF2-40B4-BE49-F238E27FC236}">
                <a16:creationId xmlns:a16="http://schemas.microsoft.com/office/drawing/2014/main" id="{529501BA-A9A5-3440-BCB8-9B63561183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872" y="753330"/>
            <a:ext cx="8312128" cy="2903370"/>
          </a:xfrm>
          <a:prstGeom prst="rect">
            <a:avLst/>
          </a:prstGeom>
        </p:spPr>
      </p:pic>
      <p:sp>
        <p:nvSpPr>
          <p:cNvPr id="53" name="Rectangle 52">
            <a:extLst>
              <a:ext uri="{FF2B5EF4-FFF2-40B4-BE49-F238E27FC236}">
                <a16:creationId xmlns:a16="http://schemas.microsoft.com/office/drawing/2014/main" id="{B18A69BB-CAD1-FD49-ABCB-A3F0BF436921}"/>
              </a:ext>
            </a:extLst>
          </p:cNvPr>
          <p:cNvSpPr/>
          <p:nvPr/>
        </p:nvSpPr>
        <p:spPr>
          <a:xfrm>
            <a:off x="3026707" y="1252514"/>
            <a:ext cx="741241" cy="391726"/>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4" name="Rectangle 53">
            <a:extLst>
              <a:ext uri="{FF2B5EF4-FFF2-40B4-BE49-F238E27FC236}">
                <a16:creationId xmlns:a16="http://schemas.microsoft.com/office/drawing/2014/main" id="{D356ED2D-2D5C-F848-A39A-9C705EC92595}"/>
              </a:ext>
            </a:extLst>
          </p:cNvPr>
          <p:cNvSpPr/>
          <p:nvPr/>
        </p:nvSpPr>
        <p:spPr>
          <a:xfrm>
            <a:off x="2906506" y="2544771"/>
            <a:ext cx="741241" cy="391726"/>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5" name="Rectangle 54">
            <a:extLst>
              <a:ext uri="{FF2B5EF4-FFF2-40B4-BE49-F238E27FC236}">
                <a16:creationId xmlns:a16="http://schemas.microsoft.com/office/drawing/2014/main" id="{AF925F5F-B303-574B-9CE3-4B9F0113466F}"/>
              </a:ext>
            </a:extLst>
          </p:cNvPr>
          <p:cNvSpPr/>
          <p:nvPr/>
        </p:nvSpPr>
        <p:spPr>
          <a:xfrm>
            <a:off x="7506365" y="1393370"/>
            <a:ext cx="741241" cy="391726"/>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6" name="Rectangle 55">
            <a:extLst>
              <a:ext uri="{FF2B5EF4-FFF2-40B4-BE49-F238E27FC236}">
                <a16:creationId xmlns:a16="http://schemas.microsoft.com/office/drawing/2014/main" id="{A51732AA-98B7-8544-A53E-A9265E968D19}"/>
              </a:ext>
            </a:extLst>
          </p:cNvPr>
          <p:cNvSpPr/>
          <p:nvPr/>
        </p:nvSpPr>
        <p:spPr>
          <a:xfrm>
            <a:off x="6941716" y="2174453"/>
            <a:ext cx="741241" cy="391726"/>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7" name="Rectangle 56">
            <a:extLst>
              <a:ext uri="{FF2B5EF4-FFF2-40B4-BE49-F238E27FC236}">
                <a16:creationId xmlns:a16="http://schemas.microsoft.com/office/drawing/2014/main" id="{0CD66191-76A0-A74B-9114-23447B69763A}"/>
              </a:ext>
            </a:extLst>
          </p:cNvPr>
          <p:cNvSpPr/>
          <p:nvPr/>
        </p:nvSpPr>
        <p:spPr>
          <a:xfrm>
            <a:off x="6834488" y="2839738"/>
            <a:ext cx="741241" cy="391726"/>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3" name="Footer Placeholder 3">
            <a:extLst>
              <a:ext uri="{FF2B5EF4-FFF2-40B4-BE49-F238E27FC236}">
                <a16:creationId xmlns:a16="http://schemas.microsoft.com/office/drawing/2014/main" id="{2976D694-4702-7349-95D1-3CCBB6F8DB6A}"/>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347901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up)">
                                      <p:cBhvr>
                                        <p:cTn id="16" dur="500"/>
                                        <p:tgtEl>
                                          <p:spTgt spid="60"/>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childTnLst>
                                </p:cTn>
                              </p:par>
                              <p:par>
                                <p:cTn id="48" presetID="1" presetClass="exit" presetSubtype="0" fill="hold" grpId="1" nodeType="withEffect">
                                  <p:stCondLst>
                                    <p:cond delay="0"/>
                                  </p:stCondLst>
                                  <p:childTnLst>
                                    <p:set>
                                      <p:cBhvr>
                                        <p:cTn id="49" dur="1" fill="hold">
                                          <p:stCondLst>
                                            <p:cond delay="0"/>
                                          </p:stCondLst>
                                        </p:cTn>
                                        <p:tgtEl>
                                          <p:spTgt spid="53"/>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59" grpId="0"/>
      <p:bldP spid="66" grpId="0" animBg="1"/>
      <p:bldP spid="67" grpId="0" animBg="1"/>
      <p:bldP spid="68" grpId="0" animBg="1"/>
      <p:bldP spid="53" grpId="0" animBg="1"/>
      <p:bldP spid="53" grpId="1" animBg="1"/>
      <p:bldP spid="54" grpId="0" animBg="1"/>
      <p:bldP spid="54" grpId="1" animBg="1"/>
      <p:bldP spid="55" grpId="0" animBg="1"/>
      <p:bldP spid="56" grpId="0" animBg="1"/>
      <p:bldP spid="5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7871A58-8992-2745-B4FB-B4186E5A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20" y="1548980"/>
            <a:ext cx="3126395" cy="1611214"/>
          </a:xfrm>
          <a:prstGeom prst="rect">
            <a:avLst/>
          </a:prstGeom>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35</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2" name="TextBox 1">
            <a:extLst>
              <a:ext uri="{FF2B5EF4-FFF2-40B4-BE49-F238E27FC236}">
                <a16:creationId xmlns:a16="http://schemas.microsoft.com/office/drawing/2014/main" id="{9B2CF974-8C15-4B46-BC4A-D96B2BF89ED3}"/>
              </a:ext>
            </a:extLst>
          </p:cNvPr>
          <p:cNvSpPr txBox="1"/>
          <p:nvPr/>
        </p:nvSpPr>
        <p:spPr>
          <a:xfrm>
            <a:off x="3992880" y="470691"/>
            <a:ext cx="2460032" cy="369332"/>
          </a:xfrm>
          <a:prstGeom prst="rect">
            <a:avLst/>
          </a:prstGeom>
          <a:noFill/>
        </p:spPr>
        <p:txBody>
          <a:bodyPr wrap="none" rtlCol="0">
            <a:spAutoFit/>
          </a:bodyPr>
          <a:lstStyle/>
          <a:p>
            <a:r>
              <a:rPr lang="en-CN" b="1" dirty="0"/>
              <a:t>System KG Construction</a:t>
            </a:r>
          </a:p>
        </p:txBody>
      </p:sp>
      <p:cxnSp>
        <p:nvCxnSpPr>
          <p:cNvPr id="21" name="Straight Arrow Connector 20">
            <a:extLst>
              <a:ext uri="{FF2B5EF4-FFF2-40B4-BE49-F238E27FC236}">
                <a16:creationId xmlns:a16="http://schemas.microsoft.com/office/drawing/2014/main" id="{7F40851E-B0DF-BC4B-ABA6-90BA7B7CB603}"/>
              </a:ext>
            </a:extLst>
          </p:cNvPr>
          <p:cNvCxnSpPr>
            <a:cxnSpLocks/>
            <a:stCxn id="2" idx="2"/>
            <a:endCxn id="30" idx="0"/>
          </p:cNvCxnSpPr>
          <p:nvPr/>
        </p:nvCxnSpPr>
        <p:spPr>
          <a:xfrm>
            <a:off x="5222896" y="840023"/>
            <a:ext cx="0" cy="3983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9D85D2-CB4F-E348-B25E-31BE6D3F2B1F}"/>
              </a:ext>
            </a:extLst>
          </p:cNvPr>
          <p:cNvSpPr txBox="1"/>
          <p:nvPr/>
        </p:nvSpPr>
        <p:spPr>
          <a:xfrm>
            <a:off x="4286037" y="1238344"/>
            <a:ext cx="1873718" cy="307777"/>
          </a:xfrm>
          <a:prstGeom prst="rect">
            <a:avLst/>
          </a:prstGeom>
          <a:noFill/>
        </p:spPr>
        <p:txBody>
          <a:bodyPr wrap="none" rtlCol="0">
            <a:spAutoFit/>
          </a:bodyPr>
          <a:lstStyle/>
          <a:p>
            <a:r>
              <a:rPr lang="en-CN" sz="1400" dirty="0"/>
              <a:t>KG Meta-Model Design</a:t>
            </a:r>
          </a:p>
        </p:txBody>
      </p:sp>
      <p:cxnSp>
        <p:nvCxnSpPr>
          <p:cNvPr id="27" name="Elbow Connector 26">
            <a:extLst>
              <a:ext uri="{FF2B5EF4-FFF2-40B4-BE49-F238E27FC236}">
                <a16:creationId xmlns:a16="http://schemas.microsoft.com/office/drawing/2014/main" id="{B6ED32A1-DDA4-4640-BDB0-17D2E351AA4B}"/>
              </a:ext>
            </a:extLst>
          </p:cNvPr>
          <p:cNvCxnSpPr>
            <a:cxnSpLocks/>
            <a:stCxn id="2" idx="2"/>
            <a:endCxn id="31" idx="0"/>
          </p:cNvCxnSpPr>
          <p:nvPr/>
        </p:nvCxnSpPr>
        <p:spPr>
          <a:xfrm rot="5400000">
            <a:off x="3448587" y="-535966"/>
            <a:ext cx="398321" cy="3150299"/>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F48F87-5D1B-6749-9255-55DBCC6EB40C}"/>
              </a:ext>
            </a:extLst>
          </p:cNvPr>
          <p:cNvSpPr txBox="1"/>
          <p:nvPr/>
        </p:nvSpPr>
        <p:spPr>
          <a:xfrm>
            <a:off x="1104255" y="1238344"/>
            <a:ext cx="1936684" cy="307777"/>
          </a:xfrm>
          <a:prstGeom prst="rect">
            <a:avLst/>
          </a:prstGeom>
          <a:noFill/>
        </p:spPr>
        <p:txBody>
          <a:bodyPr wrap="square" rtlCol="0">
            <a:spAutoFit/>
          </a:bodyPr>
          <a:lstStyle/>
          <a:p>
            <a:r>
              <a:rPr lang="en-CN" sz="1400" dirty="0"/>
              <a:t>Constructing  Static Part</a:t>
            </a:r>
          </a:p>
        </p:txBody>
      </p:sp>
      <p:sp>
        <p:nvSpPr>
          <p:cNvPr id="32" name="TextBox 31">
            <a:extLst>
              <a:ext uri="{FF2B5EF4-FFF2-40B4-BE49-F238E27FC236}">
                <a16:creationId xmlns:a16="http://schemas.microsoft.com/office/drawing/2014/main" id="{8E54F8FC-F040-8342-BEE4-630A857B71F5}"/>
              </a:ext>
            </a:extLst>
          </p:cNvPr>
          <p:cNvSpPr txBox="1"/>
          <p:nvPr/>
        </p:nvSpPr>
        <p:spPr>
          <a:xfrm>
            <a:off x="985365" y="1663042"/>
            <a:ext cx="2174466" cy="276999"/>
          </a:xfrm>
          <a:prstGeom prst="rect">
            <a:avLst/>
          </a:prstGeom>
          <a:noFill/>
          <a:ln w="28575">
            <a:solidFill>
              <a:schemeClr val="tx1"/>
            </a:solidFill>
          </a:ln>
        </p:spPr>
        <p:txBody>
          <a:bodyPr wrap="square" rtlCol="0">
            <a:spAutoFit/>
          </a:bodyPr>
          <a:lstStyle/>
          <a:p>
            <a:pPr algn="ctr"/>
            <a:r>
              <a:rPr lang="en-CN" sz="1200" dirty="0"/>
              <a:t>Manual Categories Definition</a:t>
            </a:r>
          </a:p>
        </p:txBody>
      </p:sp>
      <p:sp>
        <p:nvSpPr>
          <p:cNvPr id="42" name="TextBox 41">
            <a:extLst>
              <a:ext uri="{FF2B5EF4-FFF2-40B4-BE49-F238E27FC236}">
                <a16:creationId xmlns:a16="http://schemas.microsoft.com/office/drawing/2014/main" id="{47ABF5DD-CB5A-6B45-9456-4028BF32D8B6}"/>
              </a:ext>
            </a:extLst>
          </p:cNvPr>
          <p:cNvSpPr txBox="1"/>
          <p:nvPr/>
        </p:nvSpPr>
        <p:spPr>
          <a:xfrm>
            <a:off x="985365" y="2143451"/>
            <a:ext cx="2174467" cy="276999"/>
          </a:xfrm>
          <a:prstGeom prst="rect">
            <a:avLst/>
          </a:prstGeom>
          <a:noFill/>
          <a:ln w="28575">
            <a:solidFill>
              <a:schemeClr val="tx1"/>
            </a:solidFill>
          </a:ln>
        </p:spPr>
        <p:txBody>
          <a:bodyPr wrap="square" rtlCol="0">
            <a:spAutoFit/>
          </a:bodyPr>
          <a:lstStyle/>
          <a:p>
            <a:pPr algn="ctr"/>
            <a:r>
              <a:rPr lang="en-CN" sz="1200" dirty="0"/>
              <a:t>Manual Action Definition</a:t>
            </a:r>
          </a:p>
        </p:txBody>
      </p:sp>
      <p:sp>
        <p:nvSpPr>
          <p:cNvPr id="43" name="TextBox 42">
            <a:extLst>
              <a:ext uri="{FF2B5EF4-FFF2-40B4-BE49-F238E27FC236}">
                <a16:creationId xmlns:a16="http://schemas.microsoft.com/office/drawing/2014/main" id="{E2D71643-69D4-624F-AD04-2B65F9C6998A}"/>
              </a:ext>
            </a:extLst>
          </p:cNvPr>
          <p:cNvSpPr txBox="1"/>
          <p:nvPr/>
        </p:nvSpPr>
        <p:spPr>
          <a:xfrm>
            <a:off x="985365" y="2623860"/>
            <a:ext cx="2174468" cy="276999"/>
          </a:xfrm>
          <a:prstGeom prst="rect">
            <a:avLst/>
          </a:prstGeom>
          <a:noFill/>
          <a:ln w="28575">
            <a:solidFill>
              <a:schemeClr val="tx1"/>
            </a:solidFill>
          </a:ln>
        </p:spPr>
        <p:txBody>
          <a:bodyPr wrap="square" rtlCol="0">
            <a:spAutoFit/>
          </a:bodyPr>
          <a:lstStyle/>
          <a:p>
            <a:pPr algn="ctr"/>
            <a:r>
              <a:rPr lang="en-US" sz="1200" dirty="0"/>
              <a:t>Automatic Concept Extraction</a:t>
            </a:r>
          </a:p>
        </p:txBody>
      </p:sp>
      <p:cxnSp>
        <p:nvCxnSpPr>
          <p:cNvPr id="29" name="Elbow Connector 28">
            <a:extLst>
              <a:ext uri="{FF2B5EF4-FFF2-40B4-BE49-F238E27FC236}">
                <a16:creationId xmlns:a16="http://schemas.microsoft.com/office/drawing/2014/main" id="{A1C9EAA3-0A61-6548-9E1C-B25EAC597654}"/>
              </a:ext>
            </a:extLst>
          </p:cNvPr>
          <p:cNvCxnSpPr>
            <a:cxnSpLocks/>
            <a:stCxn id="2" idx="2"/>
            <a:endCxn id="34" idx="0"/>
          </p:cNvCxnSpPr>
          <p:nvPr/>
        </p:nvCxnSpPr>
        <p:spPr>
          <a:xfrm rot="16200000" flipH="1">
            <a:off x="6442649" y="-379731"/>
            <a:ext cx="398320" cy="2837827"/>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E27BE79-59F5-E54A-8A40-D38A67DCE2F8}"/>
              </a:ext>
            </a:extLst>
          </p:cNvPr>
          <p:cNvSpPr txBox="1"/>
          <p:nvPr/>
        </p:nvSpPr>
        <p:spPr>
          <a:xfrm>
            <a:off x="6977445" y="1238343"/>
            <a:ext cx="2166555" cy="307777"/>
          </a:xfrm>
          <a:prstGeom prst="rect">
            <a:avLst/>
          </a:prstGeom>
          <a:noFill/>
        </p:spPr>
        <p:txBody>
          <a:bodyPr wrap="none" rtlCol="0">
            <a:spAutoFit/>
          </a:bodyPr>
          <a:lstStyle/>
          <a:p>
            <a:r>
              <a:rPr lang="en-CN" sz="1400" dirty="0"/>
              <a:t>Constructing Dynamic Part</a:t>
            </a:r>
          </a:p>
        </p:txBody>
      </p:sp>
      <p:sp>
        <p:nvSpPr>
          <p:cNvPr id="37" name="Rectangle 36">
            <a:extLst>
              <a:ext uri="{FF2B5EF4-FFF2-40B4-BE49-F238E27FC236}">
                <a16:creationId xmlns:a16="http://schemas.microsoft.com/office/drawing/2014/main" id="{44AA36E3-FAD8-E04E-9182-5D147CBACEAB}"/>
              </a:ext>
            </a:extLst>
          </p:cNvPr>
          <p:cNvSpPr/>
          <p:nvPr/>
        </p:nvSpPr>
        <p:spPr>
          <a:xfrm>
            <a:off x="6799766" y="2852528"/>
            <a:ext cx="2179015"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8" name="TextBox 37">
            <a:extLst>
              <a:ext uri="{FF2B5EF4-FFF2-40B4-BE49-F238E27FC236}">
                <a16:creationId xmlns:a16="http://schemas.microsoft.com/office/drawing/2014/main" id="{8C3DADD3-C1B8-D647-90D8-4B005EAC284E}"/>
              </a:ext>
            </a:extLst>
          </p:cNvPr>
          <p:cNvSpPr txBox="1"/>
          <p:nvPr/>
        </p:nvSpPr>
        <p:spPr>
          <a:xfrm>
            <a:off x="7347183" y="2841510"/>
            <a:ext cx="1472967" cy="276999"/>
          </a:xfrm>
          <a:prstGeom prst="rect">
            <a:avLst/>
          </a:prstGeom>
          <a:noFill/>
        </p:spPr>
        <p:txBody>
          <a:bodyPr wrap="square" rtlCol="0">
            <a:spAutoFit/>
          </a:bodyPr>
          <a:lstStyle/>
          <a:p>
            <a:r>
              <a:rPr lang="en-US" sz="1200" dirty="0"/>
              <a:t>Entity Linking</a:t>
            </a:r>
          </a:p>
        </p:txBody>
      </p:sp>
      <p:sp>
        <p:nvSpPr>
          <p:cNvPr id="39" name="Rectangle 38">
            <a:extLst>
              <a:ext uri="{FF2B5EF4-FFF2-40B4-BE49-F238E27FC236}">
                <a16:creationId xmlns:a16="http://schemas.microsoft.com/office/drawing/2014/main" id="{EFE4836A-5025-854E-9FA2-2F25E3556871}"/>
              </a:ext>
            </a:extLst>
          </p:cNvPr>
          <p:cNvSpPr/>
          <p:nvPr/>
        </p:nvSpPr>
        <p:spPr>
          <a:xfrm>
            <a:off x="6799766" y="1557408"/>
            <a:ext cx="2174466"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1" name="Rectangle 40">
            <a:extLst>
              <a:ext uri="{FF2B5EF4-FFF2-40B4-BE49-F238E27FC236}">
                <a16:creationId xmlns:a16="http://schemas.microsoft.com/office/drawing/2014/main" id="{66ECA0A4-B545-CE40-843D-28F63A213EB6}"/>
              </a:ext>
            </a:extLst>
          </p:cNvPr>
          <p:cNvSpPr/>
          <p:nvPr/>
        </p:nvSpPr>
        <p:spPr>
          <a:xfrm>
            <a:off x="7151763" y="193075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Normalization</a:t>
            </a:r>
          </a:p>
        </p:txBody>
      </p:sp>
      <p:sp>
        <p:nvSpPr>
          <p:cNvPr id="44" name="Rectangle 43">
            <a:extLst>
              <a:ext uri="{FF2B5EF4-FFF2-40B4-BE49-F238E27FC236}">
                <a16:creationId xmlns:a16="http://schemas.microsoft.com/office/drawing/2014/main" id="{0D629FFB-BA3A-D444-90F4-13C8E716D862}"/>
              </a:ext>
            </a:extLst>
          </p:cNvPr>
          <p:cNvSpPr/>
          <p:nvPr/>
        </p:nvSpPr>
        <p:spPr>
          <a:xfrm>
            <a:off x="7151763" y="2235095"/>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Splitting</a:t>
            </a:r>
          </a:p>
        </p:txBody>
      </p:sp>
      <p:sp>
        <p:nvSpPr>
          <p:cNvPr id="45" name="Rectangle 44">
            <a:extLst>
              <a:ext uri="{FF2B5EF4-FFF2-40B4-BE49-F238E27FC236}">
                <a16:creationId xmlns:a16="http://schemas.microsoft.com/office/drawing/2014/main" id="{AB56942F-6ABD-6444-B9FC-19E5068158A8}"/>
              </a:ext>
            </a:extLst>
          </p:cNvPr>
          <p:cNvSpPr/>
          <p:nvPr/>
        </p:nvSpPr>
        <p:spPr>
          <a:xfrm>
            <a:off x="7147214" y="254206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Clustering</a:t>
            </a:r>
          </a:p>
        </p:txBody>
      </p:sp>
      <p:sp>
        <p:nvSpPr>
          <p:cNvPr id="46" name="TextBox 45">
            <a:extLst>
              <a:ext uri="{FF2B5EF4-FFF2-40B4-BE49-F238E27FC236}">
                <a16:creationId xmlns:a16="http://schemas.microsoft.com/office/drawing/2014/main" id="{3F868D24-DC34-9B4C-8C2E-6A47919220E6}"/>
              </a:ext>
            </a:extLst>
          </p:cNvPr>
          <p:cNvSpPr txBox="1"/>
          <p:nvPr/>
        </p:nvSpPr>
        <p:spPr>
          <a:xfrm>
            <a:off x="7226335" y="1562522"/>
            <a:ext cx="1389035" cy="276999"/>
          </a:xfrm>
          <a:prstGeom prst="rect">
            <a:avLst/>
          </a:prstGeom>
          <a:noFill/>
        </p:spPr>
        <p:txBody>
          <a:bodyPr wrap="none" rtlCol="0">
            <a:spAutoFit/>
          </a:bodyPr>
          <a:lstStyle/>
          <a:p>
            <a:pPr algn="ctr"/>
            <a:r>
              <a:rPr lang="en-US" sz="1200" dirty="0"/>
              <a:t>Scenario Extraction</a:t>
            </a:r>
          </a:p>
        </p:txBody>
      </p:sp>
      <p:cxnSp>
        <p:nvCxnSpPr>
          <p:cNvPr id="47" name="Elbow Connector 46">
            <a:extLst>
              <a:ext uri="{FF2B5EF4-FFF2-40B4-BE49-F238E27FC236}">
                <a16:creationId xmlns:a16="http://schemas.microsoft.com/office/drawing/2014/main" id="{A466CD47-9E50-8D4A-9B70-7DFF8D60AB40}"/>
              </a:ext>
            </a:extLst>
          </p:cNvPr>
          <p:cNvCxnSpPr>
            <a:cxnSpLocks/>
            <a:stCxn id="41" idx="1"/>
          </p:cNvCxnSpPr>
          <p:nvPr/>
        </p:nvCxnSpPr>
        <p:spPr>
          <a:xfrm rot="10800000">
            <a:off x="6889163" y="1825490"/>
            <a:ext cx="262601" cy="217168"/>
          </a:xfrm>
          <a:prstGeom prst="bentConnector3">
            <a:avLst>
              <a:gd name="adj1" fmla="val 97055"/>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FBDB28BB-2B23-B642-8845-A72076026855}"/>
              </a:ext>
            </a:extLst>
          </p:cNvPr>
          <p:cNvCxnSpPr>
            <a:cxnSpLocks/>
            <a:stCxn id="45" idx="1"/>
          </p:cNvCxnSpPr>
          <p:nvPr/>
        </p:nvCxnSpPr>
        <p:spPr>
          <a:xfrm rot="10800000">
            <a:off x="6889162" y="1841186"/>
            <a:ext cx="258052" cy="81278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8838DE47-2822-434F-BEC0-8F33F53E131A}"/>
              </a:ext>
            </a:extLst>
          </p:cNvPr>
          <p:cNvCxnSpPr>
            <a:cxnSpLocks/>
            <a:stCxn id="44" idx="1"/>
          </p:cNvCxnSpPr>
          <p:nvPr/>
        </p:nvCxnSpPr>
        <p:spPr>
          <a:xfrm rot="10800000">
            <a:off x="6889163" y="1817062"/>
            <a:ext cx="262601" cy="52993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638B671-94FA-A448-83FD-38C197DBB8AB}"/>
              </a:ext>
            </a:extLst>
          </p:cNvPr>
          <p:cNvSpPr/>
          <p:nvPr/>
        </p:nvSpPr>
        <p:spPr>
          <a:xfrm>
            <a:off x="844200" y="916361"/>
            <a:ext cx="8262700" cy="2335123"/>
          </a:xfrm>
          <a:prstGeom prst="rect">
            <a:avLst/>
          </a:prstGeom>
          <a:noFill/>
          <a:ln w="19050">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0" name="Rectangle 49">
            <a:extLst>
              <a:ext uri="{FF2B5EF4-FFF2-40B4-BE49-F238E27FC236}">
                <a16:creationId xmlns:a16="http://schemas.microsoft.com/office/drawing/2014/main" id="{506BD16E-0784-0B40-B891-09DC500E1B65}"/>
              </a:ext>
            </a:extLst>
          </p:cNvPr>
          <p:cNvSpPr/>
          <p:nvPr/>
        </p:nvSpPr>
        <p:spPr>
          <a:xfrm>
            <a:off x="2607805" y="3544043"/>
            <a:ext cx="5269181" cy="919958"/>
          </a:xfrm>
          <a:prstGeom prst="rect">
            <a:avLst/>
          </a:prstGeom>
          <a:noFill/>
          <a:ln w="19050">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1" name="Rectangle 50">
            <a:extLst>
              <a:ext uri="{FF2B5EF4-FFF2-40B4-BE49-F238E27FC236}">
                <a16:creationId xmlns:a16="http://schemas.microsoft.com/office/drawing/2014/main" id="{BD3DD26E-C687-DD49-AE9A-64185D9669BD}"/>
              </a:ext>
            </a:extLst>
          </p:cNvPr>
          <p:cNvSpPr/>
          <p:nvPr/>
        </p:nvSpPr>
        <p:spPr>
          <a:xfrm>
            <a:off x="3881148" y="3571247"/>
            <a:ext cx="3713803" cy="369332"/>
          </a:xfrm>
          <a:prstGeom prst="rect">
            <a:avLst/>
          </a:prstGeom>
        </p:spPr>
        <p:txBody>
          <a:bodyPr wrap="square">
            <a:spAutoFit/>
          </a:bodyPr>
          <a:lstStyle/>
          <a:p>
            <a:r>
              <a:rPr lang="en-CN" b="1" dirty="0"/>
              <a:t>Soap Opera Test Generation</a:t>
            </a:r>
          </a:p>
        </p:txBody>
      </p:sp>
      <p:pic>
        <p:nvPicPr>
          <p:cNvPr id="58" name="Picture 2" descr="Bug Report - Free technology icons">
            <a:extLst>
              <a:ext uri="{FF2B5EF4-FFF2-40B4-BE49-F238E27FC236}">
                <a16:creationId xmlns:a16="http://schemas.microsoft.com/office/drawing/2014/main" id="{F1B3BE92-A595-A04F-8DAD-AC73637E52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159" y="3686010"/>
            <a:ext cx="636295" cy="63629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04E57D2E-2A33-A640-BFE1-E3F710679913}"/>
              </a:ext>
            </a:extLst>
          </p:cNvPr>
          <p:cNvSpPr txBox="1"/>
          <p:nvPr/>
        </p:nvSpPr>
        <p:spPr>
          <a:xfrm>
            <a:off x="747255" y="4303922"/>
            <a:ext cx="1243610" cy="276999"/>
          </a:xfrm>
          <a:prstGeom prst="rect">
            <a:avLst/>
          </a:prstGeom>
          <a:noFill/>
        </p:spPr>
        <p:txBody>
          <a:bodyPr wrap="none" rtlCol="0">
            <a:spAutoFit/>
          </a:bodyPr>
          <a:lstStyle/>
          <a:p>
            <a:r>
              <a:rPr lang="en-CN" sz="1200" b="1" dirty="0"/>
              <a:t>Seed Bug Report</a:t>
            </a:r>
          </a:p>
        </p:txBody>
      </p:sp>
      <p:cxnSp>
        <p:nvCxnSpPr>
          <p:cNvPr id="60" name="Straight Arrow Connector 59">
            <a:extLst>
              <a:ext uri="{FF2B5EF4-FFF2-40B4-BE49-F238E27FC236}">
                <a16:creationId xmlns:a16="http://schemas.microsoft.com/office/drawing/2014/main" id="{4FD6B34F-C80A-D44E-A0B3-8A8B9313CEBA}"/>
              </a:ext>
            </a:extLst>
          </p:cNvPr>
          <p:cNvCxnSpPr>
            <a:cxnSpLocks/>
            <a:endCxn id="50" idx="0"/>
          </p:cNvCxnSpPr>
          <p:nvPr/>
        </p:nvCxnSpPr>
        <p:spPr>
          <a:xfrm flipH="1">
            <a:off x="5242396" y="3266830"/>
            <a:ext cx="844" cy="2772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E541026-3274-0B43-A23E-10F8CE6D32C3}"/>
              </a:ext>
            </a:extLst>
          </p:cNvPr>
          <p:cNvCxnSpPr>
            <a:cxnSpLocks/>
            <a:stCxn id="58" idx="3"/>
            <a:endCxn id="50" idx="1"/>
          </p:cNvCxnSpPr>
          <p:nvPr/>
        </p:nvCxnSpPr>
        <p:spPr>
          <a:xfrm flipV="1">
            <a:off x="1712454" y="4004022"/>
            <a:ext cx="895351" cy="1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AD25E28-D8DF-4541-BD05-B56F5500F868}"/>
              </a:ext>
            </a:extLst>
          </p:cNvPr>
          <p:cNvSpPr txBox="1"/>
          <p:nvPr/>
        </p:nvSpPr>
        <p:spPr>
          <a:xfrm>
            <a:off x="2692761" y="4054569"/>
            <a:ext cx="2174466" cy="276999"/>
          </a:xfrm>
          <a:prstGeom prst="rect">
            <a:avLst/>
          </a:prstGeom>
          <a:noFill/>
          <a:ln w="28575">
            <a:solidFill>
              <a:schemeClr val="tx1"/>
            </a:solidFill>
          </a:ln>
        </p:spPr>
        <p:txBody>
          <a:bodyPr wrap="square" rtlCol="0">
            <a:spAutoFit/>
          </a:bodyPr>
          <a:lstStyle/>
          <a:p>
            <a:pPr algn="ctr"/>
            <a:r>
              <a:rPr lang="en-US" sz="1200" dirty="0"/>
              <a:t>Relevant Bug Reports Finding</a:t>
            </a:r>
          </a:p>
        </p:txBody>
      </p:sp>
      <p:sp>
        <p:nvSpPr>
          <p:cNvPr id="67" name="TextBox 66">
            <a:extLst>
              <a:ext uri="{FF2B5EF4-FFF2-40B4-BE49-F238E27FC236}">
                <a16:creationId xmlns:a16="http://schemas.microsoft.com/office/drawing/2014/main" id="{FE4A7432-AA95-B24E-8A31-D985D4030354}"/>
              </a:ext>
            </a:extLst>
          </p:cNvPr>
          <p:cNvSpPr txBox="1"/>
          <p:nvPr/>
        </p:nvSpPr>
        <p:spPr>
          <a:xfrm>
            <a:off x="5619244" y="4046409"/>
            <a:ext cx="2174466" cy="276999"/>
          </a:xfrm>
          <a:prstGeom prst="rect">
            <a:avLst/>
          </a:prstGeom>
          <a:noFill/>
          <a:ln w="28575">
            <a:solidFill>
              <a:schemeClr val="tx1"/>
            </a:solidFill>
          </a:ln>
        </p:spPr>
        <p:txBody>
          <a:bodyPr wrap="square" rtlCol="0">
            <a:spAutoFit/>
          </a:bodyPr>
          <a:lstStyle/>
          <a:p>
            <a:pPr algn="ctr"/>
            <a:r>
              <a:rPr lang="en-US" sz="1200" dirty="0"/>
              <a:t>Test Scenario Generation</a:t>
            </a:r>
          </a:p>
        </p:txBody>
      </p:sp>
      <p:sp>
        <p:nvSpPr>
          <p:cNvPr id="68" name="Rectangle 67">
            <a:extLst>
              <a:ext uri="{FF2B5EF4-FFF2-40B4-BE49-F238E27FC236}">
                <a16:creationId xmlns:a16="http://schemas.microsoft.com/office/drawing/2014/main" id="{6D3D1DBE-ECB9-B148-8E2A-22B25DF0D92D}"/>
              </a:ext>
            </a:extLst>
          </p:cNvPr>
          <p:cNvSpPr/>
          <p:nvPr/>
        </p:nvSpPr>
        <p:spPr>
          <a:xfrm>
            <a:off x="2631869" y="3998444"/>
            <a:ext cx="2370435" cy="391726"/>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52" name="Picture 51" descr="Diagram&#10;&#10;Description automatically generated">
            <a:extLst>
              <a:ext uri="{FF2B5EF4-FFF2-40B4-BE49-F238E27FC236}">
                <a16:creationId xmlns:a16="http://schemas.microsoft.com/office/drawing/2014/main" id="{529501BA-A9A5-3440-BCB8-9B63561183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872" y="753330"/>
            <a:ext cx="8312128" cy="2903370"/>
          </a:xfrm>
          <a:prstGeom prst="rect">
            <a:avLst/>
          </a:prstGeom>
        </p:spPr>
      </p:pic>
      <p:sp>
        <p:nvSpPr>
          <p:cNvPr id="55" name="Rectangle 54">
            <a:extLst>
              <a:ext uri="{FF2B5EF4-FFF2-40B4-BE49-F238E27FC236}">
                <a16:creationId xmlns:a16="http://schemas.microsoft.com/office/drawing/2014/main" id="{AF925F5F-B303-574B-9CE3-4B9F0113466F}"/>
              </a:ext>
            </a:extLst>
          </p:cNvPr>
          <p:cNvSpPr/>
          <p:nvPr/>
        </p:nvSpPr>
        <p:spPr>
          <a:xfrm>
            <a:off x="5591794" y="1449210"/>
            <a:ext cx="1820638" cy="299121"/>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6" name="Rectangle 55">
            <a:extLst>
              <a:ext uri="{FF2B5EF4-FFF2-40B4-BE49-F238E27FC236}">
                <a16:creationId xmlns:a16="http://schemas.microsoft.com/office/drawing/2014/main" id="{A51732AA-98B7-8544-A53E-A9265E968D19}"/>
              </a:ext>
            </a:extLst>
          </p:cNvPr>
          <p:cNvSpPr/>
          <p:nvPr/>
        </p:nvSpPr>
        <p:spPr>
          <a:xfrm>
            <a:off x="5664480" y="2601538"/>
            <a:ext cx="1482733" cy="295283"/>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7" name="Rectangle 56">
            <a:extLst>
              <a:ext uri="{FF2B5EF4-FFF2-40B4-BE49-F238E27FC236}">
                <a16:creationId xmlns:a16="http://schemas.microsoft.com/office/drawing/2014/main" id="{0CD66191-76A0-A74B-9114-23447B69763A}"/>
              </a:ext>
            </a:extLst>
          </p:cNvPr>
          <p:cNvSpPr/>
          <p:nvPr/>
        </p:nvSpPr>
        <p:spPr>
          <a:xfrm>
            <a:off x="7635321" y="1653568"/>
            <a:ext cx="1327036" cy="315035"/>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2" name="Rectangle 61">
            <a:extLst>
              <a:ext uri="{FF2B5EF4-FFF2-40B4-BE49-F238E27FC236}">
                <a16:creationId xmlns:a16="http://schemas.microsoft.com/office/drawing/2014/main" id="{A38CBC2D-BE58-F94A-B6F5-74F766833EF0}"/>
              </a:ext>
            </a:extLst>
          </p:cNvPr>
          <p:cNvSpPr/>
          <p:nvPr/>
        </p:nvSpPr>
        <p:spPr>
          <a:xfrm>
            <a:off x="6965938" y="1155167"/>
            <a:ext cx="1820638" cy="268554"/>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4" name="Footer Placeholder 3">
            <a:extLst>
              <a:ext uri="{FF2B5EF4-FFF2-40B4-BE49-F238E27FC236}">
                <a16:creationId xmlns:a16="http://schemas.microsoft.com/office/drawing/2014/main" id="{EEC4A9B5-6016-3041-80E9-2ECBDAEC2BB0}"/>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209369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6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7871A58-8992-2745-B4FB-B4186E5A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20" y="1548980"/>
            <a:ext cx="3126395" cy="1611214"/>
          </a:xfrm>
          <a:prstGeom prst="rect">
            <a:avLst/>
          </a:prstGeom>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36</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2" name="TextBox 1">
            <a:extLst>
              <a:ext uri="{FF2B5EF4-FFF2-40B4-BE49-F238E27FC236}">
                <a16:creationId xmlns:a16="http://schemas.microsoft.com/office/drawing/2014/main" id="{9B2CF974-8C15-4B46-BC4A-D96B2BF89ED3}"/>
              </a:ext>
            </a:extLst>
          </p:cNvPr>
          <p:cNvSpPr txBox="1"/>
          <p:nvPr/>
        </p:nvSpPr>
        <p:spPr>
          <a:xfrm>
            <a:off x="3992880" y="470691"/>
            <a:ext cx="2460032" cy="369332"/>
          </a:xfrm>
          <a:prstGeom prst="rect">
            <a:avLst/>
          </a:prstGeom>
          <a:noFill/>
        </p:spPr>
        <p:txBody>
          <a:bodyPr wrap="none" rtlCol="0">
            <a:spAutoFit/>
          </a:bodyPr>
          <a:lstStyle/>
          <a:p>
            <a:r>
              <a:rPr lang="en-CN" b="1" dirty="0"/>
              <a:t>System KG Construction</a:t>
            </a:r>
          </a:p>
        </p:txBody>
      </p:sp>
      <p:cxnSp>
        <p:nvCxnSpPr>
          <p:cNvPr id="21" name="Straight Arrow Connector 20">
            <a:extLst>
              <a:ext uri="{FF2B5EF4-FFF2-40B4-BE49-F238E27FC236}">
                <a16:creationId xmlns:a16="http://schemas.microsoft.com/office/drawing/2014/main" id="{7F40851E-B0DF-BC4B-ABA6-90BA7B7CB603}"/>
              </a:ext>
            </a:extLst>
          </p:cNvPr>
          <p:cNvCxnSpPr>
            <a:cxnSpLocks/>
            <a:stCxn id="2" idx="2"/>
            <a:endCxn id="30" idx="0"/>
          </p:cNvCxnSpPr>
          <p:nvPr/>
        </p:nvCxnSpPr>
        <p:spPr>
          <a:xfrm>
            <a:off x="5222896" y="840023"/>
            <a:ext cx="0" cy="3983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9D85D2-CB4F-E348-B25E-31BE6D3F2B1F}"/>
              </a:ext>
            </a:extLst>
          </p:cNvPr>
          <p:cNvSpPr txBox="1"/>
          <p:nvPr/>
        </p:nvSpPr>
        <p:spPr>
          <a:xfrm>
            <a:off x="4286037" y="1238344"/>
            <a:ext cx="1873718" cy="307777"/>
          </a:xfrm>
          <a:prstGeom prst="rect">
            <a:avLst/>
          </a:prstGeom>
          <a:noFill/>
        </p:spPr>
        <p:txBody>
          <a:bodyPr wrap="none" rtlCol="0">
            <a:spAutoFit/>
          </a:bodyPr>
          <a:lstStyle/>
          <a:p>
            <a:r>
              <a:rPr lang="en-CN" sz="1400" dirty="0"/>
              <a:t>KG Meta-Model Design</a:t>
            </a:r>
          </a:p>
        </p:txBody>
      </p:sp>
      <p:cxnSp>
        <p:nvCxnSpPr>
          <p:cNvPr id="27" name="Elbow Connector 26">
            <a:extLst>
              <a:ext uri="{FF2B5EF4-FFF2-40B4-BE49-F238E27FC236}">
                <a16:creationId xmlns:a16="http://schemas.microsoft.com/office/drawing/2014/main" id="{B6ED32A1-DDA4-4640-BDB0-17D2E351AA4B}"/>
              </a:ext>
            </a:extLst>
          </p:cNvPr>
          <p:cNvCxnSpPr>
            <a:cxnSpLocks/>
            <a:stCxn id="2" idx="2"/>
            <a:endCxn id="31" idx="0"/>
          </p:cNvCxnSpPr>
          <p:nvPr/>
        </p:nvCxnSpPr>
        <p:spPr>
          <a:xfrm rot="5400000">
            <a:off x="3448587" y="-535966"/>
            <a:ext cx="398321" cy="3150299"/>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F48F87-5D1B-6749-9255-55DBCC6EB40C}"/>
              </a:ext>
            </a:extLst>
          </p:cNvPr>
          <p:cNvSpPr txBox="1"/>
          <p:nvPr/>
        </p:nvSpPr>
        <p:spPr>
          <a:xfrm>
            <a:off x="1104255" y="1238344"/>
            <a:ext cx="1936684" cy="307777"/>
          </a:xfrm>
          <a:prstGeom prst="rect">
            <a:avLst/>
          </a:prstGeom>
          <a:noFill/>
        </p:spPr>
        <p:txBody>
          <a:bodyPr wrap="square" rtlCol="0">
            <a:spAutoFit/>
          </a:bodyPr>
          <a:lstStyle/>
          <a:p>
            <a:r>
              <a:rPr lang="en-CN" sz="1400" dirty="0"/>
              <a:t>Constructing  Static Part</a:t>
            </a:r>
          </a:p>
        </p:txBody>
      </p:sp>
      <p:sp>
        <p:nvSpPr>
          <p:cNvPr id="32" name="TextBox 31">
            <a:extLst>
              <a:ext uri="{FF2B5EF4-FFF2-40B4-BE49-F238E27FC236}">
                <a16:creationId xmlns:a16="http://schemas.microsoft.com/office/drawing/2014/main" id="{8E54F8FC-F040-8342-BEE4-630A857B71F5}"/>
              </a:ext>
            </a:extLst>
          </p:cNvPr>
          <p:cNvSpPr txBox="1"/>
          <p:nvPr/>
        </p:nvSpPr>
        <p:spPr>
          <a:xfrm>
            <a:off x="985365" y="1663042"/>
            <a:ext cx="2174466" cy="276999"/>
          </a:xfrm>
          <a:prstGeom prst="rect">
            <a:avLst/>
          </a:prstGeom>
          <a:noFill/>
          <a:ln w="28575">
            <a:solidFill>
              <a:schemeClr val="tx1"/>
            </a:solidFill>
          </a:ln>
        </p:spPr>
        <p:txBody>
          <a:bodyPr wrap="square" rtlCol="0">
            <a:spAutoFit/>
          </a:bodyPr>
          <a:lstStyle/>
          <a:p>
            <a:pPr algn="ctr"/>
            <a:r>
              <a:rPr lang="en-CN" sz="1200" dirty="0"/>
              <a:t>Manual Categories Definition</a:t>
            </a:r>
          </a:p>
        </p:txBody>
      </p:sp>
      <p:sp>
        <p:nvSpPr>
          <p:cNvPr id="42" name="TextBox 41">
            <a:extLst>
              <a:ext uri="{FF2B5EF4-FFF2-40B4-BE49-F238E27FC236}">
                <a16:creationId xmlns:a16="http://schemas.microsoft.com/office/drawing/2014/main" id="{47ABF5DD-CB5A-6B45-9456-4028BF32D8B6}"/>
              </a:ext>
            </a:extLst>
          </p:cNvPr>
          <p:cNvSpPr txBox="1"/>
          <p:nvPr/>
        </p:nvSpPr>
        <p:spPr>
          <a:xfrm>
            <a:off x="985365" y="2143451"/>
            <a:ext cx="2174467" cy="276999"/>
          </a:xfrm>
          <a:prstGeom prst="rect">
            <a:avLst/>
          </a:prstGeom>
          <a:noFill/>
          <a:ln w="28575">
            <a:solidFill>
              <a:schemeClr val="tx1"/>
            </a:solidFill>
          </a:ln>
        </p:spPr>
        <p:txBody>
          <a:bodyPr wrap="square" rtlCol="0">
            <a:spAutoFit/>
          </a:bodyPr>
          <a:lstStyle/>
          <a:p>
            <a:pPr algn="ctr"/>
            <a:r>
              <a:rPr lang="en-CN" sz="1200" dirty="0"/>
              <a:t>Manual Action Definition</a:t>
            </a:r>
          </a:p>
        </p:txBody>
      </p:sp>
      <p:sp>
        <p:nvSpPr>
          <p:cNvPr id="43" name="TextBox 42">
            <a:extLst>
              <a:ext uri="{FF2B5EF4-FFF2-40B4-BE49-F238E27FC236}">
                <a16:creationId xmlns:a16="http://schemas.microsoft.com/office/drawing/2014/main" id="{E2D71643-69D4-624F-AD04-2B65F9C6998A}"/>
              </a:ext>
            </a:extLst>
          </p:cNvPr>
          <p:cNvSpPr txBox="1"/>
          <p:nvPr/>
        </p:nvSpPr>
        <p:spPr>
          <a:xfrm>
            <a:off x="985365" y="2623860"/>
            <a:ext cx="2174468" cy="276999"/>
          </a:xfrm>
          <a:prstGeom prst="rect">
            <a:avLst/>
          </a:prstGeom>
          <a:noFill/>
          <a:ln w="28575">
            <a:solidFill>
              <a:schemeClr val="tx1"/>
            </a:solidFill>
          </a:ln>
        </p:spPr>
        <p:txBody>
          <a:bodyPr wrap="square" rtlCol="0">
            <a:spAutoFit/>
          </a:bodyPr>
          <a:lstStyle/>
          <a:p>
            <a:pPr algn="ctr"/>
            <a:r>
              <a:rPr lang="en-US" sz="1200" dirty="0"/>
              <a:t>Automatic Concept Extraction</a:t>
            </a:r>
          </a:p>
        </p:txBody>
      </p:sp>
      <p:cxnSp>
        <p:nvCxnSpPr>
          <p:cNvPr id="29" name="Elbow Connector 28">
            <a:extLst>
              <a:ext uri="{FF2B5EF4-FFF2-40B4-BE49-F238E27FC236}">
                <a16:creationId xmlns:a16="http://schemas.microsoft.com/office/drawing/2014/main" id="{A1C9EAA3-0A61-6548-9E1C-B25EAC597654}"/>
              </a:ext>
            </a:extLst>
          </p:cNvPr>
          <p:cNvCxnSpPr>
            <a:cxnSpLocks/>
            <a:stCxn id="2" idx="2"/>
            <a:endCxn id="34" idx="0"/>
          </p:cNvCxnSpPr>
          <p:nvPr/>
        </p:nvCxnSpPr>
        <p:spPr>
          <a:xfrm rot="16200000" flipH="1">
            <a:off x="6442649" y="-379731"/>
            <a:ext cx="398320" cy="2837827"/>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E27BE79-59F5-E54A-8A40-D38A67DCE2F8}"/>
              </a:ext>
            </a:extLst>
          </p:cNvPr>
          <p:cNvSpPr txBox="1"/>
          <p:nvPr/>
        </p:nvSpPr>
        <p:spPr>
          <a:xfrm>
            <a:off x="6977445" y="1238343"/>
            <a:ext cx="2166555" cy="307777"/>
          </a:xfrm>
          <a:prstGeom prst="rect">
            <a:avLst/>
          </a:prstGeom>
          <a:noFill/>
        </p:spPr>
        <p:txBody>
          <a:bodyPr wrap="none" rtlCol="0">
            <a:spAutoFit/>
          </a:bodyPr>
          <a:lstStyle/>
          <a:p>
            <a:r>
              <a:rPr lang="en-CN" sz="1400" dirty="0"/>
              <a:t>Constructing Dynamic Part</a:t>
            </a:r>
          </a:p>
        </p:txBody>
      </p:sp>
      <p:sp>
        <p:nvSpPr>
          <p:cNvPr id="37" name="Rectangle 36">
            <a:extLst>
              <a:ext uri="{FF2B5EF4-FFF2-40B4-BE49-F238E27FC236}">
                <a16:creationId xmlns:a16="http://schemas.microsoft.com/office/drawing/2014/main" id="{44AA36E3-FAD8-E04E-9182-5D147CBACEAB}"/>
              </a:ext>
            </a:extLst>
          </p:cNvPr>
          <p:cNvSpPr/>
          <p:nvPr/>
        </p:nvSpPr>
        <p:spPr>
          <a:xfrm>
            <a:off x="6799766" y="2852528"/>
            <a:ext cx="2179015"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8" name="TextBox 37">
            <a:extLst>
              <a:ext uri="{FF2B5EF4-FFF2-40B4-BE49-F238E27FC236}">
                <a16:creationId xmlns:a16="http://schemas.microsoft.com/office/drawing/2014/main" id="{8C3DADD3-C1B8-D647-90D8-4B005EAC284E}"/>
              </a:ext>
            </a:extLst>
          </p:cNvPr>
          <p:cNvSpPr txBox="1"/>
          <p:nvPr/>
        </p:nvSpPr>
        <p:spPr>
          <a:xfrm>
            <a:off x="7347183" y="2841510"/>
            <a:ext cx="1472967" cy="276999"/>
          </a:xfrm>
          <a:prstGeom prst="rect">
            <a:avLst/>
          </a:prstGeom>
          <a:noFill/>
        </p:spPr>
        <p:txBody>
          <a:bodyPr wrap="square" rtlCol="0">
            <a:spAutoFit/>
          </a:bodyPr>
          <a:lstStyle/>
          <a:p>
            <a:r>
              <a:rPr lang="en-US" sz="1200" dirty="0"/>
              <a:t>Entity Linking</a:t>
            </a:r>
          </a:p>
        </p:txBody>
      </p:sp>
      <p:sp>
        <p:nvSpPr>
          <p:cNvPr id="39" name="Rectangle 38">
            <a:extLst>
              <a:ext uri="{FF2B5EF4-FFF2-40B4-BE49-F238E27FC236}">
                <a16:creationId xmlns:a16="http://schemas.microsoft.com/office/drawing/2014/main" id="{EFE4836A-5025-854E-9FA2-2F25E3556871}"/>
              </a:ext>
            </a:extLst>
          </p:cNvPr>
          <p:cNvSpPr/>
          <p:nvPr/>
        </p:nvSpPr>
        <p:spPr>
          <a:xfrm>
            <a:off x="6799766" y="1557408"/>
            <a:ext cx="2174466"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1" name="Rectangle 40">
            <a:extLst>
              <a:ext uri="{FF2B5EF4-FFF2-40B4-BE49-F238E27FC236}">
                <a16:creationId xmlns:a16="http://schemas.microsoft.com/office/drawing/2014/main" id="{66ECA0A4-B545-CE40-843D-28F63A213EB6}"/>
              </a:ext>
            </a:extLst>
          </p:cNvPr>
          <p:cNvSpPr/>
          <p:nvPr/>
        </p:nvSpPr>
        <p:spPr>
          <a:xfrm>
            <a:off x="7151763" y="193075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Normalization</a:t>
            </a:r>
          </a:p>
        </p:txBody>
      </p:sp>
      <p:sp>
        <p:nvSpPr>
          <p:cNvPr id="44" name="Rectangle 43">
            <a:extLst>
              <a:ext uri="{FF2B5EF4-FFF2-40B4-BE49-F238E27FC236}">
                <a16:creationId xmlns:a16="http://schemas.microsoft.com/office/drawing/2014/main" id="{0D629FFB-BA3A-D444-90F4-13C8E716D862}"/>
              </a:ext>
            </a:extLst>
          </p:cNvPr>
          <p:cNvSpPr/>
          <p:nvPr/>
        </p:nvSpPr>
        <p:spPr>
          <a:xfrm>
            <a:off x="7151763" y="2235095"/>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Splitting</a:t>
            </a:r>
          </a:p>
        </p:txBody>
      </p:sp>
      <p:sp>
        <p:nvSpPr>
          <p:cNvPr id="45" name="Rectangle 44">
            <a:extLst>
              <a:ext uri="{FF2B5EF4-FFF2-40B4-BE49-F238E27FC236}">
                <a16:creationId xmlns:a16="http://schemas.microsoft.com/office/drawing/2014/main" id="{AB56942F-6ABD-6444-B9FC-19E5068158A8}"/>
              </a:ext>
            </a:extLst>
          </p:cNvPr>
          <p:cNvSpPr/>
          <p:nvPr/>
        </p:nvSpPr>
        <p:spPr>
          <a:xfrm>
            <a:off x="7147214" y="254206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Clustering</a:t>
            </a:r>
          </a:p>
        </p:txBody>
      </p:sp>
      <p:sp>
        <p:nvSpPr>
          <p:cNvPr id="46" name="TextBox 45">
            <a:extLst>
              <a:ext uri="{FF2B5EF4-FFF2-40B4-BE49-F238E27FC236}">
                <a16:creationId xmlns:a16="http://schemas.microsoft.com/office/drawing/2014/main" id="{3F868D24-DC34-9B4C-8C2E-6A47919220E6}"/>
              </a:ext>
            </a:extLst>
          </p:cNvPr>
          <p:cNvSpPr txBox="1"/>
          <p:nvPr/>
        </p:nvSpPr>
        <p:spPr>
          <a:xfrm>
            <a:off x="7226335" y="1562522"/>
            <a:ext cx="1389035" cy="276999"/>
          </a:xfrm>
          <a:prstGeom prst="rect">
            <a:avLst/>
          </a:prstGeom>
          <a:noFill/>
        </p:spPr>
        <p:txBody>
          <a:bodyPr wrap="none" rtlCol="0">
            <a:spAutoFit/>
          </a:bodyPr>
          <a:lstStyle/>
          <a:p>
            <a:pPr algn="ctr"/>
            <a:r>
              <a:rPr lang="en-US" sz="1200" dirty="0"/>
              <a:t>Scenario Extraction</a:t>
            </a:r>
          </a:p>
        </p:txBody>
      </p:sp>
      <p:cxnSp>
        <p:nvCxnSpPr>
          <p:cNvPr id="47" name="Elbow Connector 46">
            <a:extLst>
              <a:ext uri="{FF2B5EF4-FFF2-40B4-BE49-F238E27FC236}">
                <a16:creationId xmlns:a16="http://schemas.microsoft.com/office/drawing/2014/main" id="{A466CD47-9E50-8D4A-9B70-7DFF8D60AB40}"/>
              </a:ext>
            </a:extLst>
          </p:cNvPr>
          <p:cNvCxnSpPr>
            <a:cxnSpLocks/>
            <a:stCxn id="41" idx="1"/>
          </p:cNvCxnSpPr>
          <p:nvPr/>
        </p:nvCxnSpPr>
        <p:spPr>
          <a:xfrm rot="10800000">
            <a:off x="6889163" y="1825490"/>
            <a:ext cx="262601" cy="217168"/>
          </a:xfrm>
          <a:prstGeom prst="bentConnector3">
            <a:avLst>
              <a:gd name="adj1" fmla="val 97055"/>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FBDB28BB-2B23-B642-8845-A72076026855}"/>
              </a:ext>
            </a:extLst>
          </p:cNvPr>
          <p:cNvCxnSpPr>
            <a:cxnSpLocks/>
            <a:stCxn id="45" idx="1"/>
          </p:cNvCxnSpPr>
          <p:nvPr/>
        </p:nvCxnSpPr>
        <p:spPr>
          <a:xfrm rot="10800000">
            <a:off x="6889162" y="1841186"/>
            <a:ext cx="258052" cy="81278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8838DE47-2822-434F-BEC0-8F33F53E131A}"/>
              </a:ext>
            </a:extLst>
          </p:cNvPr>
          <p:cNvCxnSpPr>
            <a:cxnSpLocks/>
            <a:stCxn id="44" idx="1"/>
          </p:cNvCxnSpPr>
          <p:nvPr/>
        </p:nvCxnSpPr>
        <p:spPr>
          <a:xfrm rot="10800000">
            <a:off x="6889163" y="1817062"/>
            <a:ext cx="262601" cy="52993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638B671-94FA-A448-83FD-38C197DBB8AB}"/>
              </a:ext>
            </a:extLst>
          </p:cNvPr>
          <p:cNvSpPr/>
          <p:nvPr/>
        </p:nvSpPr>
        <p:spPr>
          <a:xfrm>
            <a:off x="844200" y="916361"/>
            <a:ext cx="8262700" cy="2335123"/>
          </a:xfrm>
          <a:prstGeom prst="rect">
            <a:avLst/>
          </a:prstGeom>
          <a:noFill/>
          <a:ln w="19050">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0" name="Rectangle 49">
            <a:extLst>
              <a:ext uri="{FF2B5EF4-FFF2-40B4-BE49-F238E27FC236}">
                <a16:creationId xmlns:a16="http://schemas.microsoft.com/office/drawing/2014/main" id="{506BD16E-0784-0B40-B891-09DC500E1B65}"/>
              </a:ext>
            </a:extLst>
          </p:cNvPr>
          <p:cNvSpPr/>
          <p:nvPr/>
        </p:nvSpPr>
        <p:spPr>
          <a:xfrm>
            <a:off x="2607805" y="3544043"/>
            <a:ext cx="5269181" cy="919958"/>
          </a:xfrm>
          <a:prstGeom prst="rect">
            <a:avLst/>
          </a:prstGeom>
          <a:noFill/>
          <a:ln w="19050">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1" name="Rectangle 50">
            <a:extLst>
              <a:ext uri="{FF2B5EF4-FFF2-40B4-BE49-F238E27FC236}">
                <a16:creationId xmlns:a16="http://schemas.microsoft.com/office/drawing/2014/main" id="{BD3DD26E-C687-DD49-AE9A-64185D9669BD}"/>
              </a:ext>
            </a:extLst>
          </p:cNvPr>
          <p:cNvSpPr/>
          <p:nvPr/>
        </p:nvSpPr>
        <p:spPr>
          <a:xfrm>
            <a:off x="3881148" y="3571247"/>
            <a:ext cx="3713803" cy="369332"/>
          </a:xfrm>
          <a:prstGeom prst="rect">
            <a:avLst/>
          </a:prstGeom>
        </p:spPr>
        <p:txBody>
          <a:bodyPr wrap="square">
            <a:spAutoFit/>
          </a:bodyPr>
          <a:lstStyle/>
          <a:p>
            <a:r>
              <a:rPr lang="en-CN" b="1" dirty="0"/>
              <a:t>Soap Opera Test Generation</a:t>
            </a:r>
          </a:p>
        </p:txBody>
      </p:sp>
      <p:pic>
        <p:nvPicPr>
          <p:cNvPr id="58" name="Picture 2" descr="Bug Report - Free technology icons">
            <a:extLst>
              <a:ext uri="{FF2B5EF4-FFF2-40B4-BE49-F238E27FC236}">
                <a16:creationId xmlns:a16="http://schemas.microsoft.com/office/drawing/2014/main" id="{F1B3BE92-A595-A04F-8DAD-AC73637E52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159" y="3686010"/>
            <a:ext cx="636295" cy="63629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04E57D2E-2A33-A640-BFE1-E3F710679913}"/>
              </a:ext>
            </a:extLst>
          </p:cNvPr>
          <p:cNvSpPr txBox="1"/>
          <p:nvPr/>
        </p:nvSpPr>
        <p:spPr>
          <a:xfrm>
            <a:off x="747255" y="4303922"/>
            <a:ext cx="1243610" cy="276999"/>
          </a:xfrm>
          <a:prstGeom prst="rect">
            <a:avLst/>
          </a:prstGeom>
          <a:noFill/>
        </p:spPr>
        <p:txBody>
          <a:bodyPr wrap="none" rtlCol="0">
            <a:spAutoFit/>
          </a:bodyPr>
          <a:lstStyle/>
          <a:p>
            <a:r>
              <a:rPr lang="en-CN" sz="1200" b="1" dirty="0"/>
              <a:t>Seed Bug Report</a:t>
            </a:r>
          </a:p>
        </p:txBody>
      </p:sp>
      <p:cxnSp>
        <p:nvCxnSpPr>
          <p:cNvPr id="60" name="Straight Arrow Connector 59">
            <a:extLst>
              <a:ext uri="{FF2B5EF4-FFF2-40B4-BE49-F238E27FC236}">
                <a16:creationId xmlns:a16="http://schemas.microsoft.com/office/drawing/2014/main" id="{4FD6B34F-C80A-D44E-A0B3-8A8B9313CEBA}"/>
              </a:ext>
            </a:extLst>
          </p:cNvPr>
          <p:cNvCxnSpPr>
            <a:cxnSpLocks/>
            <a:endCxn id="50" idx="0"/>
          </p:cNvCxnSpPr>
          <p:nvPr/>
        </p:nvCxnSpPr>
        <p:spPr>
          <a:xfrm flipH="1">
            <a:off x="5242396" y="3266830"/>
            <a:ext cx="844" cy="2772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E541026-3274-0B43-A23E-10F8CE6D32C3}"/>
              </a:ext>
            </a:extLst>
          </p:cNvPr>
          <p:cNvCxnSpPr>
            <a:cxnSpLocks/>
            <a:stCxn id="58" idx="3"/>
            <a:endCxn id="50" idx="1"/>
          </p:cNvCxnSpPr>
          <p:nvPr/>
        </p:nvCxnSpPr>
        <p:spPr>
          <a:xfrm flipV="1">
            <a:off x="1712454" y="4004022"/>
            <a:ext cx="895351" cy="1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AD25E28-D8DF-4541-BD05-B56F5500F868}"/>
              </a:ext>
            </a:extLst>
          </p:cNvPr>
          <p:cNvSpPr txBox="1"/>
          <p:nvPr/>
        </p:nvSpPr>
        <p:spPr>
          <a:xfrm>
            <a:off x="2692761" y="4054569"/>
            <a:ext cx="2174466" cy="276999"/>
          </a:xfrm>
          <a:prstGeom prst="rect">
            <a:avLst/>
          </a:prstGeom>
          <a:noFill/>
          <a:ln w="28575">
            <a:solidFill>
              <a:schemeClr val="tx1"/>
            </a:solidFill>
          </a:ln>
        </p:spPr>
        <p:txBody>
          <a:bodyPr wrap="square" rtlCol="0">
            <a:spAutoFit/>
          </a:bodyPr>
          <a:lstStyle/>
          <a:p>
            <a:pPr algn="ctr"/>
            <a:r>
              <a:rPr lang="en-US" sz="1200" dirty="0"/>
              <a:t>Relevant Bug Reports Finding</a:t>
            </a:r>
          </a:p>
        </p:txBody>
      </p:sp>
      <p:sp>
        <p:nvSpPr>
          <p:cNvPr id="67" name="TextBox 66">
            <a:extLst>
              <a:ext uri="{FF2B5EF4-FFF2-40B4-BE49-F238E27FC236}">
                <a16:creationId xmlns:a16="http://schemas.microsoft.com/office/drawing/2014/main" id="{FE4A7432-AA95-B24E-8A31-D985D4030354}"/>
              </a:ext>
            </a:extLst>
          </p:cNvPr>
          <p:cNvSpPr txBox="1"/>
          <p:nvPr/>
        </p:nvSpPr>
        <p:spPr>
          <a:xfrm>
            <a:off x="5619244" y="4046409"/>
            <a:ext cx="2174466" cy="276999"/>
          </a:xfrm>
          <a:prstGeom prst="rect">
            <a:avLst/>
          </a:prstGeom>
          <a:noFill/>
          <a:ln w="28575">
            <a:solidFill>
              <a:schemeClr val="tx1"/>
            </a:solidFill>
          </a:ln>
        </p:spPr>
        <p:txBody>
          <a:bodyPr wrap="square" rtlCol="0">
            <a:spAutoFit/>
          </a:bodyPr>
          <a:lstStyle/>
          <a:p>
            <a:pPr algn="ctr"/>
            <a:r>
              <a:rPr lang="en-US" sz="1200" dirty="0"/>
              <a:t>Test Scenario Generation</a:t>
            </a:r>
          </a:p>
        </p:txBody>
      </p:sp>
      <p:sp>
        <p:nvSpPr>
          <p:cNvPr id="68" name="Rectangle 67">
            <a:extLst>
              <a:ext uri="{FF2B5EF4-FFF2-40B4-BE49-F238E27FC236}">
                <a16:creationId xmlns:a16="http://schemas.microsoft.com/office/drawing/2014/main" id="{6D3D1DBE-ECB9-B148-8E2A-22B25DF0D92D}"/>
              </a:ext>
            </a:extLst>
          </p:cNvPr>
          <p:cNvSpPr/>
          <p:nvPr/>
        </p:nvSpPr>
        <p:spPr>
          <a:xfrm>
            <a:off x="2631869" y="3998444"/>
            <a:ext cx="2370435" cy="391726"/>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5" name="Picture 4" descr="Diagram&#10;&#10;Description automatically generated">
            <a:extLst>
              <a:ext uri="{FF2B5EF4-FFF2-40B4-BE49-F238E27FC236}">
                <a16:creationId xmlns:a16="http://schemas.microsoft.com/office/drawing/2014/main" id="{96EF483F-C48F-0C4A-A06D-7AE620A464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872" y="753330"/>
            <a:ext cx="8312128" cy="2903370"/>
          </a:xfrm>
          <a:prstGeom prst="rect">
            <a:avLst/>
          </a:prstGeom>
        </p:spPr>
      </p:pic>
      <p:sp>
        <p:nvSpPr>
          <p:cNvPr id="3" name="TextBox 2">
            <a:extLst>
              <a:ext uri="{FF2B5EF4-FFF2-40B4-BE49-F238E27FC236}">
                <a16:creationId xmlns:a16="http://schemas.microsoft.com/office/drawing/2014/main" id="{029A54BE-0B70-364C-A479-D54CF64977C7}"/>
              </a:ext>
            </a:extLst>
          </p:cNvPr>
          <p:cNvSpPr txBox="1"/>
          <p:nvPr/>
        </p:nvSpPr>
        <p:spPr>
          <a:xfrm>
            <a:off x="2352534" y="523036"/>
            <a:ext cx="1230465" cy="307777"/>
          </a:xfrm>
          <a:prstGeom prst="rect">
            <a:avLst/>
          </a:prstGeom>
          <a:noFill/>
        </p:spPr>
        <p:txBody>
          <a:bodyPr wrap="none" rtlCol="0">
            <a:spAutoFit/>
          </a:bodyPr>
          <a:lstStyle/>
          <a:p>
            <a:r>
              <a:rPr lang="en-CN" sz="1400" b="1" dirty="0">
                <a:solidFill>
                  <a:schemeClr val="accent1"/>
                </a:solidFill>
              </a:rPr>
              <a:t>Scenario-level</a:t>
            </a:r>
          </a:p>
        </p:txBody>
      </p:sp>
      <p:sp>
        <p:nvSpPr>
          <p:cNvPr id="52" name="TextBox 51">
            <a:extLst>
              <a:ext uri="{FF2B5EF4-FFF2-40B4-BE49-F238E27FC236}">
                <a16:creationId xmlns:a16="http://schemas.microsoft.com/office/drawing/2014/main" id="{4EBCA553-24C8-0B48-9C0F-77CEF3658898}"/>
              </a:ext>
            </a:extLst>
          </p:cNvPr>
          <p:cNvSpPr txBox="1"/>
          <p:nvPr/>
        </p:nvSpPr>
        <p:spPr>
          <a:xfrm>
            <a:off x="6641809" y="501467"/>
            <a:ext cx="922112" cy="307777"/>
          </a:xfrm>
          <a:prstGeom prst="rect">
            <a:avLst/>
          </a:prstGeom>
          <a:noFill/>
        </p:spPr>
        <p:txBody>
          <a:bodyPr wrap="none" rtlCol="0">
            <a:spAutoFit/>
          </a:bodyPr>
          <a:lstStyle/>
          <a:p>
            <a:r>
              <a:rPr lang="en-CN" sz="1400" b="1" dirty="0">
                <a:solidFill>
                  <a:schemeClr val="accent1"/>
                </a:solidFill>
              </a:rPr>
              <a:t>Step-level</a:t>
            </a:r>
          </a:p>
        </p:txBody>
      </p:sp>
      <p:sp>
        <p:nvSpPr>
          <p:cNvPr id="9" name="Freeform 8">
            <a:extLst>
              <a:ext uri="{FF2B5EF4-FFF2-40B4-BE49-F238E27FC236}">
                <a16:creationId xmlns:a16="http://schemas.microsoft.com/office/drawing/2014/main" id="{FA9B772B-97EF-4449-A33A-D5B8A5200C17}"/>
              </a:ext>
            </a:extLst>
          </p:cNvPr>
          <p:cNvSpPr/>
          <p:nvPr/>
        </p:nvSpPr>
        <p:spPr>
          <a:xfrm>
            <a:off x="6273051" y="926275"/>
            <a:ext cx="2139010" cy="2363190"/>
          </a:xfrm>
          <a:custGeom>
            <a:avLst/>
            <a:gdLst>
              <a:gd name="connsiteX0" fmla="*/ 412757 w 2139010"/>
              <a:gd name="connsiteY0" fmla="*/ 0 h 2363190"/>
              <a:gd name="connsiteX1" fmla="*/ 103998 w 2139010"/>
              <a:gd name="connsiteY1" fmla="*/ 1828800 h 2363190"/>
              <a:gd name="connsiteX2" fmla="*/ 1992175 w 2139010"/>
              <a:gd name="connsiteY2" fmla="*/ 878774 h 2363190"/>
              <a:gd name="connsiteX3" fmla="*/ 1873422 w 2139010"/>
              <a:gd name="connsiteY3" fmla="*/ 2363190 h 2363190"/>
            </a:gdLst>
            <a:ahLst/>
            <a:cxnLst>
              <a:cxn ang="0">
                <a:pos x="connsiteX0" y="connsiteY0"/>
              </a:cxn>
              <a:cxn ang="0">
                <a:pos x="connsiteX1" y="connsiteY1"/>
              </a:cxn>
              <a:cxn ang="0">
                <a:pos x="connsiteX2" y="connsiteY2"/>
              </a:cxn>
              <a:cxn ang="0">
                <a:pos x="connsiteX3" y="connsiteY3"/>
              </a:cxn>
            </a:cxnLst>
            <a:rect l="l" t="t" r="r" b="b"/>
            <a:pathLst>
              <a:path w="2139010" h="2363190">
                <a:moveTo>
                  <a:pt x="412757" y="0"/>
                </a:moveTo>
                <a:cubicBezTo>
                  <a:pt x="126759" y="841169"/>
                  <a:pt x="-159238" y="1682338"/>
                  <a:pt x="103998" y="1828800"/>
                </a:cubicBezTo>
                <a:cubicBezTo>
                  <a:pt x="367234" y="1975262"/>
                  <a:pt x="1697271" y="789709"/>
                  <a:pt x="1992175" y="878774"/>
                </a:cubicBezTo>
                <a:cubicBezTo>
                  <a:pt x="2287079" y="967839"/>
                  <a:pt x="2080250" y="1665514"/>
                  <a:pt x="1873422" y="236319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4" name="Footer Placeholder 3">
            <a:extLst>
              <a:ext uri="{FF2B5EF4-FFF2-40B4-BE49-F238E27FC236}">
                <a16:creationId xmlns:a16="http://schemas.microsoft.com/office/drawing/2014/main" id="{2DEF548A-9215-0348-93A8-E3C06FF7AE1B}"/>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
        <p:nvSpPr>
          <p:cNvPr id="12" name="Freeform 11">
            <a:extLst>
              <a:ext uri="{FF2B5EF4-FFF2-40B4-BE49-F238E27FC236}">
                <a16:creationId xmlns:a16="http://schemas.microsoft.com/office/drawing/2014/main" id="{FA47280A-3361-0B44-B296-BE8C22FAC005}"/>
              </a:ext>
            </a:extLst>
          </p:cNvPr>
          <p:cNvSpPr/>
          <p:nvPr/>
        </p:nvSpPr>
        <p:spPr>
          <a:xfrm>
            <a:off x="1626972" y="996289"/>
            <a:ext cx="3029590" cy="2418715"/>
          </a:xfrm>
          <a:custGeom>
            <a:avLst/>
            <a:gdLst>
              <a:gd name="connsiteX0" fmla="*/ 2702432 w 3029590"/>
              <a:gd name="connsiteY0" fmla="*/ 30078 h 2418715"/>
              <a:gd name="connsiteX1" fmla="*/ 2329208 w 3029590"/>
              <a:gd name="connsiteY1" fmla="*/ 319327 h 2418715"/>
              <a:gd name="connsiteX2" fmla="*/ 2954359 w 3029590"/>
              <a:gd name="connsiteY2" fmla="*/ 2316078 h 2418715"/>
              <a:gd name="connsiteX3" fmla="*/ 285804 w 3029590"/>
              <a:gd name="connsiteY3" fmla="*/ 599246 h 2418715"/>
              <a:gd name="connsiteX4" fmla="*/ 201828 w 3029590"/>
              <a:gd name="connsiteY4" fmla="*/ 2418715 h 241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590" h="2418715">
                <a:moveTo>
                  <a:pt x="2702432" y="30078"/>
                </a:moveTo>
                <a:cubicBezTo>
                  <a:pt x="2494826" y="-15798"/>
                  <a:pt x="2287220" y="-61673"/>
                  <a:pt x="2329208" y="319327"/>
                </a:cubicBezTo>
                <a:cubicBezTo>
                  <a:pt x="2371196" y="700327"/>
                  <a:pt x="3294926" y="2269425"/>
                  <a:pt x="2954359" y="2316078"/>
                </a:cubicBezTo>
                <a:cubicBezTo>
                  <a:pt x="2613792" y="2362731"/>
                  <a:pt x="744559" y="582140"/>
                  <a:pt x="285804" y="599246"/>
                </a:cubicBezTo>
                <a:cubicBezTo>
                  <a:pt x="-172951" y="616352"/>
                  <a:pt x="14438" y="1517533"/>
                  <a:pt x="201828" y="2418715"/>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70252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972 -2.09877E-6 L 0.31354 -2.09877E-6 " pathEditMode="relative" rAng="0" ptsTypes="AA">
                                      <p:cBhvr>
                                        <p:cTn id="6" dur="1000" fill="hold"/>
                                        <p:tgtEl>
                                          <p:spTgt spid="68"/>
                                        </p:tgtEl>
                                        <p:attrNameLst>
                                          <p:attrName>ppt_x</p:attrName>
                                          <p:attrName>ppt_y</p:attrName>
                                        </p:attrNameLst>
                                      </p:cBhvr>
                                      <p:rCtr x="15191"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3" grpId="0"/>
      <p:bldP spid="52" grpId="0"/>
      <p:bldP spid="9"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7871A58-8992-2745-B4FB-B4186E5A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20" y="1548980"/>
            <a:ext cx="3126395" cy="1611214"/>
          </a:xfrm>
          <a:prstGeom prst="rect">
            <a:avLst/>
          </a:prstGeom>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37</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sp>
        <p:nvSpPr>
          <p:cNvPr id="2" name="TextBox 1">
            <a:extLst>
              <a:ext uri="{FF2B5EF4-FFF2-40B4-BE49-F238E27FC236}">
                <a16:creationId xmlns:a16="http://schemas.microsoft.com/office/drawing/2014/main" id="{9B2CF974-8C15-4B46-BC4A-D96B2BF89ED3}"/>
              </a:ext>
            </a:extLst>
          </p:cNvPr>
          <p:cNvSpPr txBox="1"/>
          <p:nvPr/>
        </p:nvSpPr>
        <p:spPr>
          <a:xfrm>
            <a:off x="3992880" y="470691"/>
            <a:ext cx="2460032" cy="369332"/>
          </a:xfrm>
          <a:prstGeom prst="rect">
            <a:avLst/>
          </a:prstGeom>
          <a:noFill/>
        </p:spPr>
        <p:txBody>
          <a:bodyPr wrap="none" rtlCol="0">
            <a:spAutoFit/>
          </a:bodyPr>
          <a:lstStyle/>
          <a:p>
            <a:r>
              <a:rPr lang="en-CN" b="1" dirty="0"/>
              <a:t>System KG Construction</a:t>
            </a:r>
          </a:p>
        </p:txBody>
      </p:sp>
      <p:cxnSp>
        <p:nvCxnSpPr>
          <p:cNvPr id="21" name="Straight Arrow Connector 20">
            <a:extLst>
              <a:ext uri="{FF2B5EF4-FFF2-40B4-BE49-F238E27FC236}">
                <a16:creationId xmlns:a16="http://schemas.microsoft.com/office/drawing/2014/main" id="{7F40851E-B0DF-BC4B-ABA6-90BA7B7CB603}"/>
              </a:ext>
            </a:extLst>
          </p:cNvPr>
          <p:cNvCxnSpPr>
            <a:cxnSpLocks/>
            <a:stCxn id="2" idx="2"/>
            <a:endCxn id="30" idx="0"/>
          </p:cNvCxnSpPr>
          <p:nvPr/>
        </p:nvCxnSpPr>
        <p:spPr>
          <a:xfrm>
            <a:off x="5222896" y="840023"/>
            <a:ext cx="0" cy="3983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9D85D2-CB4F-E348-B25E-31BE6D3F2B1F}"/>
              </a:ext>
            </a:extLst>
          </p:cNvPr>
          <p:cNvSpPr txBox="1"/>
          <p:nvPr/>
        </p:nvSpPr>
        <p:spPr>
          <a:xfrm>
            <a:off x="4286037" y="1238344"/>
            <a:ext cx="1873718" cy="307777"/>
          </a:xfrm>
          <a:prstGeom prst="rect">
            <a:avLst/>
          </a:prstGeom>
          <a:noFill/>
        </p:spPr>
        <p:txBody>
          <a:bodyPr wrap="none" rtlCol="0">
            <a:spAutoFit/>
          </a:bodyPr>
          <a:lstStyle/>
          <a:p>
            <a:r>
              <a:rPr lang="en-CN" sz="1400" dirty="0"/>
              <a:t>KG Meta-Model Design</a:t>
            </a:r>
          </a:p>
        </p:txBody>
      </p:sp>
      <p:cxnSp>
        <p:nvCxnSpPr>
          <p:cNvPr id="27" name="Elbow Connector 26">
            <a:extLst>
              <a:ext uri="{FF2B5EF4-FFF2-40B4-BE49-F238E27FC236}">
                <a16:creationId xmlns:a16="http://schemas.microsoft.com/office/drawing/2014/main" id="{B6ED32A1-DDA4-4640-BDB0-17D2E351AA4B}"/>
              </a:ext>
            </a:extLst>
          </p:cNvPr>
          <p:cNvCxnSpPr>
            <a:cxnSpLocks/>
            <a:stCxn id="2" idx="2"/>
            <a:endCxn id="31" idx="0"/>
          </p:cNvCxnSpPr>
          <p:nvPr/>
        </p:nvCxnSpPr>
        <p:spPr>
          <a:xfrm rot="5400000">
            <a:off x="3448587" y="-535966"/>
            <a:ext cx="398321" cy="3150299"/>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F48F87-5D1B-6749-9255-55DBCC6EB40C}"/>
              </a:ext>
            </a:extLst>
          </p:cNvPr>
          <p:cNvSpPr txBox="1"/>
          <p:nvPr/>
        </p:nvSpPr>
        <p:spPr>
          <a:xfrm>
            <a:off x="1104255" y="1238344"/>
            <a:ext cx="1936684" cy="307777"/>
          </a:xfrm>
          <a:prstGeom prst="rect">
            <a:avLst/>
          </a:prstGeom>
          <a:noFill/>
        </p:spPr>
        <p:txBody>
          <a:bodyPr wrap="square" rtlCol="0">
            <a:spAutoFit/>
          </a:bodyPr>
          <a:lstStyle/>
          <a:p>
            <a:r>
              <a:rPr lang="en-CN" sz="1400" dirty="0"/>
              <a:t>Constructing  Static Part</a:t>
            </a:r>
          </a:p>
        </p:txBody>
      </p:sp>
      <p:sp>
        <p:nvSpPr>
          <p:cNvPr id="32" name="TextBox 31">
            <a:extLst>
              <a:ext uri="{FF2B5EF4-FFF2-40B4-BE49-F238E27FC236}">
                <a16:creationId xmlns:a16="http://schemas.microsoft.com/office/drawing/2014/main" id="{8E54F8FC-F040-8342-BEE4-630A857B71F5}"/>
              </a:ext>
            </a:extLst>
          </p:cNvPr>
          <p:cNvSpPr txBox="1"/>
          <p:nvPr/>
        </p:nvSpPr>
        <p:spPr>
          <a:xfrm>
            <a:off x="985365" y="1663042"/>
            <a:ext cx="2174466" cy="276999"/>
          </a:xfrm>
          <a:prstGeom prst="rect">
            <a:avLst/>
          </a:prstGeom>
          <a:noFill/>
          <a:ln w="28575">
            <a:solidFill>
              <a:schemeClr val="tx1"/>
            </a:solidFill>
          </a:ln>
        </p:spPr>
        <p:txBody>
          <a:bodyPr wrap="square" rtlCol="0">
            <a:spAutoFit/>
          </a:bodyPr>
          <a:lstStyle/>
          <a:p>
            <a:pPr algn="ctr"/>
            <a:r>
              <a:rPr lang="en-CN" sz="1200" dirty="0"/>
              <a:t>Manual Categories Definition</a:t>
            </a:r>
          </a:p>
        </p:txBody>
      </p:sp>
      <p:sp>
        <p:nvSpPr>
          <p:cNvPr id="42" name="TextBox 41">
            <a:extLst>
              <a:ext uri="{FF2B5EF4-FFF2-40B4-BE49-F238E27FC236}">
                <a16:creationId xmlns:a16="http://schemas.microsoft.com/office/drawing/2014/main" id="{47ABF5DD-CB5A-6B45-9456-4028BF32D8B6}"/>
              </a:ext>
            </a:extLst>
          </p:cNvPr>
          <p:cNvSpPr txBox="1"/>
          <p:nvPr/>
        </p:nvSpPr>
        <p:spPr>
          <a:xfrm>
            <a:off x="985365" y="2143451"/>
            <a:ext cx="2174467" cy="276999"/>
          </a:xfrm>
          <a:prstGeom prst="rect">
            <a:avLst/>
          </a:prstGeom>
          <a:noFill/>
          <a:ln w="28575">
            <a:solidFill>
              <a:schemeClr val="tx1"/>
            </a:solidFill>
          </a:ln>
        </p:spPr>
        <p:txBody>
          <a:bodyPr wrap="square" rtlCol="0">
            <a:spAutoFit/>
          </a:bodyPr>
          <a:lstStyle/>
          <a:p>
            <a:pPr algn="ctr"/>
            <a:r>
              <a:rPr lang="en-CN" sz="1200" dirty="0"/>
              <a:t>Manual Action Definition</a:t>
            </a:r>
          </a:p>
        </p:txBody>
      </p:sp>
      <p:sp>
        <p:nvSpPr>
          <p:cNvPr id="43" name="TextBox 42">
            <a:extLst>
              <a:ext uri="{FF2B5EF4-FFF2-40B4-BE49-F238E27FC236}">
                <a16:creationId xmlns:a16="http://schemas.microsoft.com/office/drawing/2014/main" id="{E2D71643-69D4-624F-AD04-2B65F9C6998A}"/>
              </a:ext>
            </a:extLst>
          </p:cNvPr>
          <p:cNvSpPr txBox="1"/>
          <p:nvPr/>
        </p:nvSpPr>
        <p:spPr>
          <a:xfrm>
            <a:off x="985365" y="2623860"/>
            <a:ext cx="2174468" cy="276999"/>
          </a:xfrm>
          <a:prstGeom prst="rect">
            <a:avLst/>
          </a:prstGeom>
          <a:noFill/>
          <a:ln w="28575">
            <a:solidFill>
              <a:schemeClr val="tx1"/>
            </a:solidFill>
          </a:ln>
        </p:spPr>
        <p:txBody>
          <a:bodyPr wrap="square" rtlCol="0">
            <a:spAutoFit/>
          </a:bodyPr>
          <a:lstStyle/>
          <a:p>
            <a:pPr algn="ctr"/>
            <a:r>
              <a:rPr lang="en-US" sz="1200" dirty="0"/>
              <a:t>Automatic Concept Extraction</a:t>
            </a:r>
          </a:p>
        </p:txBody>
      </p:sp>
      <p:cxnSp>
        <p:nvCxnSpPr>
          <p:cNvPr id="29" name="Elbow Connector 28">
            <a:extLst>
              <a:ext uri="{FF2B5EF4-FFF2-40B4-BE49-F238E27FC236}">
                <a16:creationId xmlns:a16="http://schemas.microsoft.com/office/drawing/2014/main" id="{A1C9EAA3-0A61-6548-9E1C-B25EAC597654}"/>
              </a:ext>
            </a:extLst>
          </p:cNvPr>
          <p:cNvCxnSpPr>
            <a:cxnSpLocks/>
            <a:stCxn id="2" idx="2"/>
            <a:endCxn id="34" idx="0"/>
          </p:cNvCxnSpPr>
          <p:nvPr/>
        </p:nvCxnSpPr>
        <p:spPr>
          <a:xfrm rot="16200000" flipH="1">
            <a:off x="6442649" y="-379731"/>
            <a:ext cx="398320" cy="2837827"/>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E27BE79-59F5-E54A-8A40-D38A67DCE2F8}"/>
              </a:ext>
            </a:extLst>
          </p:cNvPr>
          <p:cNvSpPr txBox="1"/>
          <p:nvPr/>
        </p:nvSpPr>
        <p:spPr>
          <a:xfrm>
            <a:off x="6977445" y="1238343"/>
            <a:ext cx="2166555" cy="307777"/>
          </a:xfrm>
          <a:prstGeom prst="rect">
            <a:avLst/>
          </a:prstGeom>
          <a:noFill/>
        </p:spPr>
        <p:txBody>
          <a:bodyPr wrap="none" rtlCol="0">
            <a:spAutoFit/>
          </a:bodyPr>
          <a:lstStyle/>
          <a:p>
            <a:r>
              <a:rPr lang="en-CN" sz="1400" dirty="0"/>
              <a:t>Constructing Dynamic Part</a:t>
            </a:r>
          </a:p>
        </p:txBody>
      </p:sp>
      <p:sp>
        <p:nvSpPr>
          <p:cNvPr id="37" name="Rectangle 36">
            <a:extLst>
              <a:ext uri="{FF2B5EF4-FFF2-40B4-BE49-F238E27FC236}">
                <a16:creationId xmlns:a16="http://schemas.microsoft.com/office/drawing/2014/main" id="{44AA36E3-FAD8-E04E-9182-5D147CBACEAB}"/>
              </a:ext>
            </a:extLst>
          </p:cNvPr>
          <p:cNvSpPr/>
          <p:nvPr/>
        </p:nvSpPr>
        <p:spPr>
          <a:xfrm>
            <a:off x="6799766" y="2852528"/>
            <a:ext cx="2179015"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8" name="TextBox 37">
            <a:extLst>
              <a:ext uri="{FF2B5EF4-FFF2-40B4-BE49-F238E27FC236}">
                <a16:creationId xmlns:a16="http://schemas.microsoft.com/office/drawing/2014/main" id="{8C3DADD3-C1B8-D647-90D8-4B005EAC284E}"/>
              </a:ext>
            </a:extLst>
          </p:cNvPr>
          <p:cNvSpPr txBox="1"/>
          <p:nvPr/>
        </p:nvSpPr>
        <p:spPr>
          <a:xfrm>
            <a:off x="7347183" y="2841510"/>
            <a:ext cx="1472967" cy="276999"/>
          </a:xfrm>
          <a:prstGeom prst="rect">
            <a:avLst/>
          </a:prstGeom>
          <a:noFill/>
        </p:spPr>
        <p:txBody>
          <a:bodyPr wrap="square" rtlCol="0">
            <a:spAutoFit/>
          </a:bodyPr>
          <a:lstStyle/>
          <a:p>
            <a:r>
              <a:rPr lang="en-US" sz="1200" dirty="0"/>
              <a:t>Entity Linking</a:t>
            </a:r>
          </a:p>
        </p:txBody>
      </p:sp>
      <p:sp>
        <p:nvSpPr>
          <p:cNvPr id="39" name="Rectangle 38">
            <a:extLst>
              <a:ext uri="{FF2B5EF4-FFF2-40B4-BE49-F238E27FC236}">
                <a16:creationId xmlns:a16="http://schemas.microsoft.com/office/drawing/2014/main" id="{EFE4836A-5025-854E-9FA2-2F25E3556871}"/>
              </a:ext>
            </a:extLst>
          </p:cNvPr>
          <p:cNvSpPr/>
          <p:nvPr/>
        </p:nvSpPr>
        <p:spPr>
          <a:xfrm>
            <a:off x="6799766" y="1557408"/>
            <a:ext cx="2174466" cy="2596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1" name="Rectangle 40">
            <a:extLst>
              <a:ext uri="{FF2B5EF4-FFF2-40B4-BE49-F238E27FC236}">
                <a16:creationId xmlns:a16="http://schemas.microsoft.com/office/drawing/2014/main" id="{66ECA0A4-B545-CE40-843D-28F63A213EB6}"/>
              </a:ext>
            </a:extLst>
          </p:cNvPr>
          <p:cNvSpPr/>
          <p:nvPr/>
        </p:nvSpPr>
        <p:spPr>
          <a:xfrm>
            <a:off x="7151763" y="193075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Normalization</a:t>
            </a:r>
          </a:p>
        </p:txBody>
      </p:sp>
      <p:sp>
        <p:nvSpPr>
          <p:cNvPr id="44" name="Rectangle 43">
            <a:extLst>
              <a:ext uri="{FF2B5EF4-FFF2-40B4-BE49-F238E27FC236}">
                <a16:creationId xmlns:a16="http://schemas.microsoft.com/office/drawing/2014/main" id="{0D629FFB-BA3A-D444-90F4-13C8E716D862}"/>
              </a:ext>
            </a:extLst>
          </p:cNvPr>
          <p:cNvSpPr/>
          <p:nvPr/>
        </p:nvSpPr>
        <p:spPr>
          <a:xfrm>
            <a:off x="7151763" y="2235095"/>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Splitting</a:t>
            </a:r>
          </a:p>
        </p:txBody>
      </p:sp>
      <p:sp>
        <p:nvSpPr>
          <p:cNvPr id="45" name="Rectangle 44">
            <a:extLst>
              <a:ext uri="{FF2B5EF4-FFF2-40B4-BE49-F238E27FC236}">
                <a16:creationId xmlns:a16="http://schemas.microsoft.com/office/drawing/2014/main" id="{AB56942F-6ABD-6444-B9FC-19E5068158A8}"/>
              </a:ext>
            </a:extLst>
          </p:cNvPr>
          <p:cNvSpPr/>
          <p:nvPr/>
        </p:nvSpPr>
        <p:spPr>
          <a:xfrm>
            <a:off x="7147214" y="2542069"/>
            <a:ext cx="1827018" cy="2237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solidFill>
                  <a:schemeClr val="tx1"/>
                </a:solidFill>
              </a:rPr>
              <a:t>Step Clustering</a:t>
            </a:r>
          </a:p>
        </p:txBody>
      </p:sp>
      <p:sp>
        <p:nvSpPr>
          <p:cNvPr id="46" name="TextBox 45">
            <a:extLst>
              <a:ext uri="{FF2B5EF4-FFF2-40B4-BE49-F238E27FC236}">
                <a16:creationId xmlns:a16="http://schemas.microsoft.com/office/drawing/2014/main" id="{3F868D24-DC34-9B4C-8C2E-6A47919220E6}"/>
              </a:ext>
            </a:extLst>
          </p:cNvPr>
          <p:cNvSpPr txBox="1"/>
          <p:nvPr/>
        </p:nvSpPr>
        <p:spPr>
          <a:xfrm>
            <a:off x="7226335" y="1562522"/>
            <a:ext cx="1389035" cy="276999"/>
          </a:xfrm>
          <a:prstGeom prst="rect">
            <a:avLst/>
          </a:prstGeom>
          <a:noFill/>
        </p:spPr>
        <p:txBody>
          <a:bodyPr wrap="none" rtlCol="0">
            <a:spAutoFit/>
          </a:bodyPr>
          <a:lstStyle/>
          <a:p>
            <a:pPr algn="ctr"/>
            <a:r>
              <a:rPr lang="en-US" sz="1200" dirty="0"/>
              <a:t>Scenario Extraction</a:t>
            </a:r>
          </a:p>
        </p:txBody>
      </p:sp>
      <p:cxnSp>
        <p:nvCxnSpPr>
          <p:cNvPr id="47" name="Elbow Connector 46">
            <a:extLst>
              <a:ext uri="{FF2B5EF4-FFF2-40B4-BE49-F238E27FC236}">
                <a16:creationId xmlns:a16="http://schemas.microsoft.com/office/drawing/2014/main" id="{A466CD47-9E50-8D4A-9B70-7DFF8D60AB40}"/>
              </a:ext>
            </a:extLst>
          </p:cNvPr>
          <p:cNvCxnSpPr>
            <a:cxnSpLocks/>
            <a:stCxn id="41" idx="1"/>
          </p:cNvCxnSpPr>
          <p:nvPr/>
        </p:nvCxnSpPr>
        <p:spPr>
          <a:xfrm rot="10800000">
            <a:off x="6889163" y="1825490"/>
            <a:ext cx="262601" cy="217168"/>
          </a:xfrm>
          <a:prstGeom prst="bentConnector3">
            <a:avLst>
              <a:gd name="adj1" fmla="val 97055"/>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FBDB28BB-2B23-B642-8845-A72076026855}"/>
              </a:ext>
            </a:extLst>
          </p:cNvPr>
          <p:cNvCxnSpPr>
            <a:cxnSpLocks/>
            <a:stCxn id="45" idx="1"/>
          </p:cNvCxnSpPr>
          <p:nvPr/>
        </p:nvCxnSpPr>
        <p:spPr>
          <a:xfrm rot="10800000">
            <a:off x="6889162" y="1841186"/>
            <a:ext cx="258052" cy="81278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8838DE47-2822-434F-BEC0-8F33F53E131A}"/>
              </a:ext>
            </a:extLst>
          </p:cNvPr>
          <p:cNvCxnSpPr>
            <a:cxnSpLocks/>
            <a:stCxn id="44" idx="1"/>
          </p:cNvCxnSpPr>
          <p:nvPr/>
        </p:nvCxnSpPr>
        <p:spPr>
          <a:xfrm rot="10800000">
            <a:off x="6889163" y="1817062"/>
            <a:ext cx="262601" cy="52993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638B671-94FA-A448-83FD-38C197DBB8AB}"/>
              </a:ext>
            </a:extLst>
          </p:cNvPr>
          <p:cNvSpPr/>
          <p:nvPr/>
        </p:nvSpPr>
        <p:spPr>
          <a:xfrm>
            <a:off x="844200" y="916361"/>
            <a:ext cx="8262700" cy="2335123"/>
          </a:xfrm>
          <a:prstGeom prst="rect">
            <a:avLst/>
          </a:prstGeom>
          <a:noFill/>
          <a:ln w="19050">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0" name="Rectangle 49">
            <a:extLst>
              <a:ext uri="{FF2B5EF4-FFF2-40B4-BE49-F238E27FC236}">
                <a16:creationId xmlns:a16="http://schemas.microsoft.com/office/drawing/2014/main" id="{506BD16E-0784-0B40-B891-09DC500E1B65}"/>
              </a:ext>
            </a:extLst>
          </p:cNvPr>
          <p:cNvSpPr/>
          <p:nvPr/>
        </p:nvSpPr>
        <p:spPr>
          <a:xfrm>
            <a:off x="2607805" y="3544043"/>
            <a:ext cx="5269181" cy="919958"/>
          </a:xfrm>
          <a:prstGeom prst="rect">
            <a:avLst/>
          </a:prstGeom>
          <a:noFill/>
          <a:ln w="19050">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1" name="Rectangle 50">
            <a:extLst>
              <a:ext uri="{FF2B5EF4-FFF2-40B4-BE49-F238E27FC236}">
                <a16:creationId xmlns:a16="http://schemas.microsoft.com/office/drawing/2014/main" id="{BD3DD26E-C687-DD49-AE9A-64185D9669BD}"/>
              </a:ext>
            </a:extLst>
          </p:cNvPr>
          <p:cNvSpPr/>
          <p:nvPr/>
        </p:nvSpPr>
        <p:spPr>
          <a:xfrm>
            <a:off x="3881148" y="3571247"/>
            <a:ext cx="3713803" cy="369332"/>
          </a:xfrm>
          <a:prstGeom prst="rect">
            <a:avLst/>
          </a:prstGeom>
        </p:spPr>
        <p:txBody>
          <a:bodyPr wrap="square">
            <a:spAutoFit/>
          </a:bodyPr>
          <a:lstStyle/>
          <a:p>
            <a:r>
              <a:rPr lang="en-CN" b="1" dirty="0"/>
              <a:t>Soap Opera Test Generation</a:t>
            </a:r>
          </a:p>
        </p:txBody>
      </p:sp>
      <p:pic>
        <p:nvPicPr>
          <p:cNvPr id="58" name="Picture 2" descr="Bug Report - Free technology icons">
            <a:extLst>
              <a:ext uri="{FF2B5EF4-FFF2-40B4-BE49-F238E27FC236}">
                <a16:creationId xmlns:a16="http://schemas.microsoft.com/office/drawing/2014/main" id="{F1B3BE92-A595-A04F-8DAD-AC73637E52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159" y="3686010"/>
            <a:ext cx="636295" cy="63629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04E57D2E-2A33-A640-BFE1-E3F710679913}"/>
              </a:ext>
            </a:extLst>
          </p:cNvPr>
          <p:cNvSpPr txBox="1"/>
          <p:nvPr/>
        </p:nvSpPr>
        <p:spPr>
          <a:xfrm>
            <a:off x="747255" y="4303922"/>
            <a:ext cx="1243610" cy="276999"/>
          </a:xfrm>
          <a:prstGeom prst="rect">
            <a:avLst/>
          </a:prstGeom>
          <a:noFill/>
        </p:spPr>
        <p:txBody>
          <a:bodyPr wrap="none" rtlCol="0">
            <a:spAutoFit/>
          </a:bodyPr>
          <a:lstStyle/>
          <a:p>
            <a:r>
              <a:rPr lang="en-CN" sz="1200" b="1" dirty="0"/>
              <a:t>Seed Bug Report</a:t>
            </a:r>
          </a:p>
        </p:txBody>
      </p:sp>
      <p:cxnSp>
        <p:nvCxnSpPr>
          <p:cNvPr id="60" name="Straight Arrow Connector 59">
            <a:extLst>
              <a:ext uri="{FF2B5EF4-FFF2-40B4-BE49-F238E27FC236}">
                <a16:creationId xmlns:a16="http://schemas.microsoft.com/office/drawing/2014/main" id="{4FD6B34F-C80A-D44E-A0B3-8A8B9313CEBA}"/>
              </a:ext>
            </a:extLst>
          </p:cNvPr>
          <p:cNvCxnSpPr>
            <a:cxnSpLocks/>
            <a:endCxn id="50" idx="0"/>
          </p:cNvCxnSpPr>
          <p:nvPr/>
        </p:nvCxnSpPr>
        <p:spPr>
          <a:xfrm flipH="1">
            <a:off x="5242396" y="3266830"/>
            <a:ext cx="844" cy="2772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E541026-3274-0B43-A23E-10F8CE6D32C3}"/>
              </a:ext>
            </a:extLst>
          </p:cNvPr>
          <p:cNvCxnSpPr>
            <a:cxnSpLocks/>
            <a:stCxn id="58" idx="3"/>
            <a:endCxn id="50" idx="1"/>
          </p:cNvCxnSpPr>
          <p:nvPr/>
        </p:nvCxnSpPr>
        <p:spPr>
          <a:xfrm flipV="1">
            <a:off x="1712454" y="4004022"/>
            <a:ext cx="895351" cy="1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7BA7A78-5C3A-0E4D-A2B7-E8260BB36A68}"/>
              </a:ext>
            </a:extLst>
          </p:cNvPr>
          <p:cNvCxnSpPr>
            <a:cxnSpLocks/>
            <a:stCxn id="50" idx="3"/>
            <a:endCxn id="64" idx="1"/>
          </p:cNvCxnSpPr>
          <p:nvPr/>
        </p:nvCxnSpPr>
        <p:spPr>
          <a:xfrm>
            <a:off x="7876986" y="4004022"/>
            <a:ext cx="495058" cy="88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4" name="Picture 8" descr="Png File Svg - Test Case Icon Transparent PNG - 912x980 - Free Download on  NicePNG">
            <a:extLst>
              <a:ext uri="{FF2B5EF4-FFF2-40B4-BE49-F238E27FC236}">
                <a16:creationId xmlns:a16="http://schemas.microsoft.com/office/drawing/2014/main" id="{0C3E4C37-27EB-BB4A-A86B-C9AF5897ED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2044" y="3721771"/>
            <a:ext cx="543115" cy="582151"/>
          </a:xfrm>
          <a:prstGeom prst="rect">
            <a:avLst/>
          </a:prstGeom>
          <a:solidFill>
            <a:srgbClr val="FFFFFF"/>
          </a:solidFill>
        </p:spPr>
      </p:pic>
      <p:sp>
        <p:nvSpPr>
          <p:cNvPr id="65" name="TextBox 64">
            <a:extLst>
              <a:ext uri="{FF2B5EF4-FFF2-40B4-BE49-F238E27FC236}">
                <a16:creationId xmlns:a16="http://schemas.microsoft.com/office/drawing/2014/main" id="{C659F4CA-EB4E-0C42-8F9C-3BE68464B7FF}"/>
              </a:ext>
            </a:extLst>
          </p:cNvPr>
          <p:cNvSpPr txBox="1"/>
          <p:nvPr/>
        </p:nvSpPr>
        <p:spPr>
          <a:xfrm>
            <a:off x="8025129" y="4324346"/>
            <a:ext cx="1081771" cy="276999"/>
          </a:xfrm>
          <a:prstGeom prst="rect">
            <a:avLst/>
          </a:prstGeom>
          <a:noFill/>
        </p:spPr>
        <p:txBody>
          <a:bodyPr wrap="none" rtlCol="0">
            <a:spAutoFit/>
          </a:bodyPr>
          <a:lstStyle/>
          <a:p>
            <a:r>
              <a:rPr lang="en-CN" sz="1200" b="1" dirty="0"/>
              <a:t>Test Scenarios</a:t>
            </a:r>
          </a:p>
        </p:txBody>
      </p:sp>
      <p:sp>
        <p:nvSpPr>
          <p:cNvPr id="66" name="TextBox 65">
            <a:extLst>
              <a:ext uri="{FF2B5EF4-FFF2-40B4-BE49-F238E27FC236}">
                <a16:creationId xmlns:a16="http://schemas.microsoft.com/office/drawing/2014/main" id="{3AD25E28-D8DF-4541-BD05-B56F5500F868}"/>
              </a:ext>
            </a:extLst>
          </p:cNvPr>
          <p:cNvSpPr txBox="1"/>
          <p:nvPr/>
        </p:nvSpPr>
        <p:spPr>
          <a:xfrm>
            <a:off x="2692761" y="4054569"/>
            <a:ext cx="2174466" cy="276999"/>
          </a:xfrm>
          <a:prstGeom prst="rect">
            <a:avLst/>
          </a:prstGeom>
          <a:noFill/>
          <a:ln w="28575">
            <a:solidFill>
              <a:schemeClr val="tx1"/>
            </a:solidFill>
          </a:ln>
        </p:spPr>
        <p:txBody>
          <a:bodyPr wrap="square" rtlCol="0">
            <a:spAutoFit/>
          </a:bodyPr>
          <a:lstStyle/>
          <a:p>
            <a:pPr algn="ctr"/>
            <a:r>
              <a:rPr lang="en-US" sz="1200" dirty="0"/>
              <a:t>Relevant Bug Reports Finding</a:t>
            </a:r>
          </a:p>
        </p:txBody>
      </p:sp>
      <p:sp>
        <p:nvSpPr>
          <p:cNvPr id="67" name="TextBox 66">
            <a:extLst>
              <a:ext uri="{FF2B5EF4-FFF2-40B4-BE49-F238E27FC236}">
                <a16:creationId xmlns:a16="http://schemas.microsoft.com/office/drawing/2014/main" id="{FE4A7432-AA95-B24E-8A31-D985D4030354}"/>
              </a:ext>
            </a:extLst>
          </p:cNvPr>
          <p:cNvSpPr txBox="1"/>
          <p:nvPr/>
        </p:nvSpPr>
        <p:spPr>
          <a:xfrm>
            <a:off x="5619244" y="4046409"/>
            <a:ext cx="2174466" cy="276999"/>
          </a:xfrm>
          <a:prstGeom prst="rect">
            <a:avLst/>
          </a:prstGeom>
          <a:noFill/>
          <a:ln w="28575">
            <a:solidFill>
              <a:schemeClr val="tx1"/>
            </a:solidFill>
          </a:ln>
        </p:spPr>
        <p:txBody>
          <a:bodyPr wrap="square" rtlCol="0">
            <a:spAutoFit/>
          </a:bodyPr>
          <a:lstStyle/>
          <a:p>
            <a:pPr algn="ctr"/>
            <a:r>
              <a:rPr lang="en-US" sz="1200" dirty="0"/>
              <a:t>Test Scenario Generation</a:t>
            </a:r>
          </a:p>
        </p:txBody>
      </p:sp>
      <p:sp>
        <p:nvSpPr>
          <p:cNvPr id="53" name="Footer Placeholder 3">
            <a:extLst>
              <a:ext uri="{FF2B5EF4-FFF2-40B4-BE49-F238E27FC236}">
                <a16:creationId xmlns:a16="http://schemas.microsoft.com/office/drawing/2014/main" id="{CE35E28A-FC7C-634B-962D-F292DA242307}"/>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40846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38</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1860550" cy="4140000"/>
          </a:xfrm>
        </p:spPr>
        <p:txBody>
          <a:bodyPr/>
          <a:lstStyle/>
          <a:p>
            <a:r>
              <a:rPr lang="en-AU" dirty="0"/>
              <a:t>Approach</a:t>
            </a:r>
            <a:endParaRPr lang="en-US" sz="2000" dirty="0">
              <a:solidFill>
                <a:schemeClr val="accent1"/>
              </a:solidFill>
            </a:endParaRPr>
          </a:p>
          <a:p>
            <a:pPr lvl="1"/>
            <a:endParaRPr lang="en-AU" dirty="0"/>
          </a:p>
        </p:txBody>
      </p:sp>
      <p:pic>
        <p:nvPicPr>
          <p:cNvPr id="5" name="Picture 4" descr="Graphical user interface, text, application, email&#10;&#10;Description automatically generated">
            <a:extLst>
              <a:ext uri="{FF2B5EF4-FFF2-40B4-BE49-F238E27FC236}">
                <a16:creationId xmlns:a16="http://schemas.microsoft.com/office/drawing/2014/main" id="{FCD75AA0-ED20-0544-BA49-4D15420C7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65" y="779183"/>
            <a:ext cx="8214669" cy="3909817"/>
          </a:xfrm>
          <a:prstGeom prst="rect">
            <a:avLst/>
          </a:prstGeom>
        </p:spPr>
      </p:pic>
      <p:sp>
        <p:nvSpPr>
          <p:cNvPr id="7" name="TextBox 6">
            <a:extLst>
              <a:ext uri="{FF2B5EF4-FFF2-40B4-BE49-F238E27FC236}">
                <a16:creationId xmlns:a16="http://schemas.microsoft.com/office/drawing/2014/main" id="{04B27EBC-8CBE-4D44-ABC4-CCE81F3D22DB}"/>
              </a:ext>
            </a:extLst>
          </p:cNvPr>
          <p:cNvSpPr txBox="1"/>
          <p:nvPr/>
        </p:nvSpPr>
        <p:spPr>
          <a:xfrm>
            <a:off x="7563207" y="324000"/>
            <a:ext cx="1184235" cy="369332"/>
          </a:xfrm>
          <a:prstGeom prst="rect">
            <a:avLst/>
          </a:prstGeom>
          <a:noFill/>
        </p:spPr>
        <p:txBody>
          <a:bodyPr wrap="none" rtlCol="0">
            <a:spAutoFit/>
          </a:bodyPr>
          <a:lstStyle/>
          <a:p>
            <a:r>
              <a:rPr lang="en-CN" b="1" dirty="0">
                <a:solidFill>
                  <a:schemeClr val="accent1"/>
                </a:solidFill>
              </a:rPr>
              <a:t>Tool demo</a:t>
            </a:r>
          </a:p>
        </p:txBody>
      </p:sp>
      <p:sp>
        <p:nvSpPr>
          <p:cNvPr id="9" name="Footer Placeholder 3">
            <a:extLst>
              <a:ext uri="{FF2B5EF4-FFF2-40B4-BE49-F238E27FC236}">
                <a16:creationId xmlns:a16="http://schemas.microsoft.com/office/drawing/2014/main" id="{34EAD303-909F-F844-852E-23FC7F62BB68}"/>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2309971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4FC1-E840-475C-A99D-71E763F890E2}"/>
              </a:ext>
            </a:extLst>
          </p:cNvPr>
          <p:cNvSpPr>
            <a:spLocks noGrp="1"/>
          </p:cNvSpPr>
          <p:nvPr>
            <p:ph type="title"/>
          </p:nvPr>
        </p:nvSpPr>
        <p:spPr>
          <a:xfrm>
            <a:off x="324000" y="324000"/>
            <a:ext cx="2880000" cy="3144414"/>
          </a:xfrm>
        </p:spPr>
        <p:txBody>
          <a:bodyPr/>
          <a:lstStyle/>
          <a:p>
            <a:r>
              <a:rPr lang="en-AU" dirty="0"/>
              <a:t>Agenda</a:t>
            </a:r>
          </a:p>
        </p:txBody>
      </p:sp>
      <p:graphicFrame>
        <p:nvGraphicFramePr>
          <p:cNvPr id="7" name="Table 7">
            <a:extLst>
              <a:ext uri="{FF2B5EF4-FFF2-40B4-BE49-F238E27FC236}">
                <a16:creationId xmlns:a16="http://schemas.microsoft.com/office/drawing/2014/main" id="{9ED8B41A-874F-4E02-A506-F227B61FD99D}"/>
              </a:ext>
            </a:extLst>
          </p:cNvPr>
          <p:cNvGraphicFramePr>
            <a:graphicFrameLocks noGrp="1"/>
          </p:cNvGraphicFramePr>
          <p:nvPr>
            <p:ph idx="1"/>
          </p:nvPr>
        </p:nvGraphicFramePr>
        <p:xfrm>
          <a:off x="3851275" y="323850"/>
          <a:ext cx="4932363" cy="2304000"/>
        </p:xfrm>
        <a:graphic>
          <a:graphicData uri="http://schemas.openxmlformats.org/drawingml/2006/table">
            <a:tbl>
              <a:tblPr>
                <a:tableStyleId>{2D5ABB26-0587-4C30-8999-92F81FD0307C}</a:tableStyleId>
              </a:tblPr>
              <a:tblGrid>
                <a:gridCol w="794297">
                  <a:extLst>
                    <a:ext uri="{9D8B030D-6E8A-4147-A177-3AD203B41FA5}">
                      <a16:colId xmlns:a16="http://schemas.microsoft.com/office/drawing/2014/main" val="1846873416"/>
                    </a:ext>
                  </a:extLst>
                </a:gridCol>
                <a:gridCol w="3484180">
                  <a:extLst>
                    <a:ext uri="{9D8B030D-6E8A-4147-A177-3AD203B41FA5}">
                      <a16:colId xmlns:a16="http://schemas.microsoft.com/office/drawing/2014/main" val="4186388156"/>
                    </a:ext>
                  </a:extLst>
                </a:gridCol>
                <a:gridCol w="653886">
                  <a:extLst>
                    <a:ext uri="{9D8B030D-6E8A-4147-A177-3AD203B41FA5}">
                      <a16:colId xmlns:a16="http://schemas.microsoft.com/office/drawing/2014/main" val="973080310"/>
                    </a:ext>
                  </a:extLst>
                </a:gridCol>
              </a:tblGrid>
              <a:tr h="576000">
                <a:tc>
                  <a:txBody>
                    <a:bodyPr/>
                    <a:lstStyle/>
                    <a:p>
                      <a:r>
                        <a:rPr lang="en-AU" sz="2000" dirty="0">
                          <a:solidFill>
                            <a:schemeClr val="accent1"/>
                          </a:solidFill>
                        </a:rPr>
                        <a:t>01</a:t>
                      </a:r>
                    </a:p>
                  </a:txBody>
                  <a:tcPr anchor="ctr">
                    <a:lnL>
                      <a:noFill/>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000" dirty="0">
                          <a:solidFill>
                            <a:schemeClr val="tx1"/>
                          </a:solidFill>
                        </a:rPr>
                        <a:t>Motivation</a:t>
                      </a:r>
                    </a:p>
                  </a:txBody>
                  <a:tcPr anchor="ctr">
                    <a:lnL>
                      <a:noFill/>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9625414"/>
                  </a:ext>
                </a:extLst>
              </a:tr>
              <a:tr h="576000">
                <a:tc>
                  <a:txBody>
                    <a:bodyPr/>
                    <a:lstStyle/>
                    <a:p>
                      <a:r>
                        <a:rPr lang="en-AU" sz="2000" dirty="0">
                          <a:solidFill>
                            <a:schemeClr val="accent1"/>
                          </a:solidFill>
                        </a:rPr>
                        <a:t>02</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Approach</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3518895"/>
                  </a:ext>
                </a:extLst>
              </a:tr>
              <a:tr h="576000">
                <a:tc>
                  <a:txBody>
                    <a:bodyPr/>
                    <a:lstStyle/>
                    <a:p>
                      <a:r>
                        <a:rPr lang="en-AU" sz="2000" dirty="0">
                          <a:solidFill>
                            <a:schemeClr val="accent1"/>
                          </a:solidFill>
                        </a:rPr>
                        <a:t>03</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Evaluation</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9141862"/>
                  </a:ext>
                </a:extLst>
              </a:tr>
              <a:tr h="576000">
                <a:tc>
                  <a:txBody>
                    <a:bodyPr/>
                    <a:lstStyle/>
                    <a:p>
                      <a:r>
                        <a:rPr lang="en-AU" sz="2000" dirty="0">
                          <a:solidFill>
                            <a:schemeClr val="accent1"/>
                          </a:solidFill>
                        </a:rPr>
                        <a:t>04</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Conclusion and future work</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2969204"/>
                  </a:ext>
                </a:extLst>
              </a:tr>
            </a:tbl>
          </a:graphicData>
        </a:graphic>
      </p:graphicFrame>
      <p:sp>
        <p:nvSpPr>
          <p:cNvPr id="5" name="Slide Number Placeholder 4">
            <a:extLst>
              <a:ext uri="{FF2B5EF4-FFF2-40B4-BE49-F238E27FC236}">
                <a16:creationId xmlns:a16="http://schemas.microsoft.com/office/drawing/2014/main" id="{2C984552-6D96-45E3-BE0B-C9F35561CAA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39</a:t>
            </a:fld>
            <a:endParaRPr lang="en-AU"/>
          </a:p>
        </p:txBody>
      </p:sp>
      <p:sp>
        <p:nvSpPr>
          <p:cNvPr id="9" name="Footer Placeholder 3">
            <a:extLst>
              <a:ext uri="{FF2B5EF4-FFF2-40B4-BE49-F238E27FC236}">
                <a16:creationId xmlns:a16="http://schemas.microsoft.com/office/drawing/2014/main" id="{D0C9D397-3BCB-4C4C-B421-C1B4DE743E26}"/>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1729800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4</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2160000" cy="4140000"/>
          </a:xfrm>
        </p:spPr>
        <p:txBody>
          <a:bodyPr/>
          <a:lstStyle/>
          <a:p>
            <a:r>
              <a:rPr lang="en-AU" dirty="0"/>
              <a:t>Motivation</a:t>
            </a:r>
          </a:p>
        </p:txBody>
      </p:sp>
      <p:sp>
        <p:nvSpPr>
          <p:cNvPr id="3" name="TextBox 2">
            <a:extLst>
              <a:ext uri="{FF2B5EF4-FFF2-40B4-BE49-F238E27FC236}">
                <a16:creationId xmlns:a16="http://schemas.microsoft.com/office/drawing/2014/main" id="{8C815E44-8507-D649-8E02-98031991F5F6}"/>
              </a:ext>
            </a:extLst>
          </p:cNvPr>
          <p:cNvSpPr txBox="1"/>
          <p:nvPr/>
        </p:nvSpPr>
        <p:spPr>
          <a:xfrm>
            <a:off x="4030407" y="479226"/>
            <a:ext cx="1733360" cy="369332"/>
          </a:xfrm>
          <a:prstGeom prst="rect">
            <a:avLst/>
          </a:prstGeom>
          <a:noFill/>
        </p:spPr>
        <p:txBody>
          <a:bodyPr wrap="none" rtlCol="0">
            <a:spAutoFit/>
          </a:bodyPr>
          <a:lstStyle/>
          <a:p>
            <a:r>
              <a:rPr lang="en-CN" dirty="0"/>
              <a:t>Software Testing</a:t>
            </a:r>
          </a:p>
        </p:txBody>
      </p:sp>
      <p:cxnSp>
        <p:nvCxnSpPr>
          <p:cNvPr id="39" name="Straight Arrow Connector 38">
            <a:extLst>
              <a:ext uri="{FF2B5EF4-FFF2-40B4-BE49-F238E27FC236}">
                <a16:creationId xmlns:a16="http://schemas.microsoft.com/office/drawing/2014/main" id="{D2119508-ABF6-4C41-8C20-7FCB2121DF01}"/>
              </a:ext>
            </a:extLst>
          </p:cNvPr>
          <p:cNvCxnSpPr>
            <a:cxnSpLocks/>
            <a:endCxn id="19" idx="0"/>
          </p:cNvCxnSpPr>
          <p:nvPr/>
        </p:nvCxnSpPr>
        <p:spPr>
          <a:xfrm>
            <a:off x="2494320" y="2255221"/>
            <a:ext cx="4465" cy="331024"/>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1B0308-F09C-334E-A397-462D26C5DFEF}"/>
              </a:ext>
            </a:extLst>
          </p:cNvPr>
          <p:cNvSpPr txBox="1"/>
          <p:nvPr/>
        </p:nvSpPr>
        <p:spPr>
          <a:xfrm>
            <a:off x="1081847" y="1828824"/>
            <a:ext cx="2824941" cy="369332"/>
          </a:xfrm>
          <a:prstGeom prst="rect">
            <a:avLst/>
          </a:prstGeom>
          <a:noFill/>
        </p:spPr>
        <p:txBody>
          <a:bodyPr wrap="none" rtlCol="0">
            <a:spAutoFit/>
          </a:bodyPr>
          <a:lstStyle/>
          <a:p>
            <a:r>
              <a:rPr lang="en-US" dirty="0"/>
              <a:t>Automated Software Testing</a:t>
            </a:r>
            <a:endParaRPr lang="en-CN" dirty="0"/>
          </a:p>
        </p:txBody>
      </p:sp>
      <p:sp>
        <p:nvSpPr>
          <p:cNvPr id="42" name="TextBox 41">
            <a:extLst>
              <a:ext uri="{FF2B5EF4-FFF2-40B4-BE49-F238E27FC236}">
                <a16:creationId xmlns:a16="http://schemas.microsoft.com/office/drawing/2014/main" id="{74FD0074-C903-9B4C-A5CF-FC454073ED52}"/>
              </a:ext>
            </a:extLst>
          </p:cNvPr>
          <p:cNvSpPr txBox="1"/>
          <p:nvPr/>
        </p:nvSpPr>
        <p:spPr>
          <a:xfrm>
            <a:off x="5901934" y="1887445"/>
            <a:ext cx="2501198" cy="369332"/>
          </a:xfrm>
          <a:prstGeom prst="rect">
            <a:avLst/>
          </a:prstGeom>
          <a:noFill/>
        </p:spPr>
        <p:txBody>
          <a:bodyPr wrap="none" rtlCol="0">
            <a:spAutoFit/>
          </a:bodyPr>
          <a:lstStyle/>
          <a:p>
            <a:r>
              <a:rPr lang="en-US" dirty="0"/>
              <a:t>Manual Software Testing</a:t>
            </a:r>
            <a:endParaRPr lang="en-CN" dirty="0"/>
          </a:p>
        </p:txBody>
      </p:sp>
      <p:cxnSp>
        <p:nvCxnSpPr>
          <p:cNvPr id="11" name="Elbow Connector 10">
            <a:extLst>
              <a:ext uri="{FF2B5EF4-FFF2-40B4-BE49-F238E27FC236}">
                <a16:creationId xmlns:a16="http://schemas.microsoft.com/office/drawing/2014/main" id="{AF59B645-F765-AA49-9991-662D1DF443C8}"/>
              </a:ext>
            </a:extLst>
          </p:cNvPr>
          <p:cNvCxnSpPr>
            <a:cxnSpLocks/>
            <a:stCxn id="3" idx="2"/>
            <a:endCxn id="7" idx="0"/>
          </p:cNvCxnSpPr>
          <p:nvPr/>
        </p:nvCxnSpPr>
        <p:spPr>
          <a:xfrm rot="5400000">
            <a:off x="3205570" y="137307"/>
            <a:ext cx="980266" cy="2402769"/>
          </a:xfrm>
          <a:prstGeom prst="bentConnector3">
            <a:avLst>
              <a:gd name="adj1" fmla="val 5282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18EDFEE6-1A34-D143-9EE1-20EF1481F798}"/>
              </a:ext>
            </a:extLst>
          </p:cNvPr>
          <p:cNvCxnSpPr>
            <a:cxnSpLocks/>
            <a:stCxn id="3" idx="2"/>
            <a:endCxn id="42" idx="0"/>
          </p:cNvCxnSpPr>
          <p:nvPr/>
        </p:nvCxnSpPr>
        <p:spPr>
          <a:xfrm rot="16200000" flipH="1">
            <a:off x="5505367" y="240278"/>
            <a:ext cx="1038887" cy="2255446"/>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6D7219B-C8DC-F040-987E-169FFB5FACCC}"/>
              </a:ext>
            </a:extLst>
          </p:cNvPr>
          <p:cNvSpPr/>
          <p:nvPr/>
        </p:nvSpPr>
        <p:spPr>
          <a:xfrm>
            <a:off x="1641499" y="2586245"/>
            <a:ext cx="1714572" cy="369332"/>
          </a:xfrm>
          <a:prstGeom prst="rect">
            <a:avLst/>
          </a:prstGeom>
        </p:spPr>
        <p:txBody>
          <a:bodyPr wrap="none">
            <a:spAutoFit/>
          </a:bodyPr>
          <a:lstStyle/>
          <a:p>
            <a:r>
              <a:rPr lang="en-US" dirty="0">
                <a:latin typeface="LinLibertineT"/>
              </a:rPr>
              <a:t>Scripted Testing </a:t>
            </a:r>
            <a:endParaRPr lang="en-US" dirty="0">
              <a:effectLst/>
            </a:endParaRPr>
          </a:p>
        </p:txBody>
      </p:sp>
      <p:sp>
        <p:nvSpPr>
          <p:cNvPr id="20" name="TextBox 19">
            <a:extLst>
              <a:ext uri="{FF2B5EF4-FFF2-40B4-BE49-F238E27FC236}">
                <a16:creationId xmlns:a16="http://schemas.microsoft.com/office/drawing/2014/main" id="{4E9E93A9-D13B-A84A-B4EB-3179B6FF1006}"/>
              </a:ext>
            </a:extLst>
          </p:cNvPr>
          <p:cNvSpPr txBox="1"/>
          <p:nvPr/>
        </p:nvSpPr>
        <p:spPr>
          <a:xfrm>
            <a:off x="6169218" y="2586245"/>
            <a:ext cx="1966629" cy="369332"/>
          </a:xfrm>
          <a:prstGeom prst="rect">
            <a:avLst/>
          </a:prstGeom>
          <a:noFill/>
        </p:spPr>
        <p:txBody>
          <a:bodyPr wrap="none" rtlCol="0">
            <a:spAutoFit/>
          </a:bodyPr>
          <a:lstStyle/>
          <a:p>
            <a:r>
              <a:rPr lang="en-CN" dirty="0"/>
              <a:t>Exploratory Testing</a:t>
            </a:r>
          </a:p>
        </p:txBody>
      </p:sp>
      <p:cxnSp>
        <p:nvCxnSpPr>
          <p:cNvPr id="58" name="Straight Arrow Connector 57">
            <a:extLst>
              <a:ext uri="{FF2B5EF4-FFF2-40B4-BE49-F238E27FC236}">
                <a16:creationId xmlns:a16="http://schemas.microsoft.com/office/drawing/2014/main" id="{DB5D0C2D-C22F-D041-B1EF-C99E25CDFFC4}"/>
              </a:ext>
            </a:extLst>
          </p:cNvPr>
          <p:cNvCxnSpPr>
            <a:cxnSpLocks/>
            <a:stCxn id="42" idx="2"/>
            <a:endCxn id="20" idx="0"/>
          </p:cNvCxnSpPr>
          <p:nvPr/>
        </p:nvCxnSpPr>
        <p:spPr>
          <a:xfrm>
            <a:off x="7152533" y="2256777"/>
            <a:ext cx="0" cy="329468"/>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403CA93-839D-AD4D-8426-821A6FD96F18}"/>
              </a:ext>
            </a:extLst>
          </p:cNvPr>
          <p:cNvCxnSpPr>
            <a:stCxn id="19" idx="3"/>
            <a:endCxn id="20" idx="1"/>
          </p:cNvCxnSpPr>
          <p:nvPr/>
        </p:nvCxnSpPr>
        <p:spPr>
          <a:xfrm>
            <a:off x="3356071" y="2770911"/>
            <a:ext cx="281314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E156DF6-7A09-AB41-97A8-60E8CE0C252D}"/>
              </a:ext>
            </a:extLst>
          </p:cNvPr>
          <p:cNvSpPr txBox="1"/>
          <p:nvPr/>
        </p:nvSpPr>
        <p:spPr>
          <a:xfrm>
            <a:off x="4133970" y="2461066"/>
            <a:ext cx="1359924" cy="307777"/>
          </a:xfrm>
          <a:prstGeom prst="rect">
            <a:avLst/>
          </a:prstGeom>
          <a:noFill/>
        </p:spPr>
        <p:txBody>
          <a:bodyPr wrap="none" rtlCol="0">
            <a:spAutoFit/>
          </a:bodyPr>
          <a:lstStyle/>
          <a:p>
            <a:r>
              <a:rPr lang="en-CN" sz="1400" dirty="0"/>
              <a:t>Complementary</a:t>
            </a:r>
            <a:endParaRPr lang="en-CN" dirty="0"/>
          </a:p>
        </p:txBody>
      </p:sp>
      <p:sp>
        <p:nvSpPr>
          <p:cNvPr id="38" name="Cloud 37">
            <a:extLst>
              <a:ext uri="{FF2B5EF4-FFF2-40B4-BE49-F238E27FC236}">
                <a16:creationId xmlns:a16="http://schemas.microsoft.com/office/drawing/2014/main" id="{72359E8B-EDA9-7443-A843-6B82CF81B170}"/>
              </a:ext>
            </a:extLst>
          </p:cNvPr>
          <p:cNvSpPr/>
          <p:nvPr/>
        </p:nvSpPr>
        <p:spPr>
          <a:xfrm>
            <a:off x="1783805" y="2991390"/>
            <a:ext cx="1421027" cy="42633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pre-designed</a:t>
            </a:r>
            <a:r>
              <a:rPr lang="en-US" dirty="0">
                <a:solidFill>
                  <a:schemeClr val="tx1"/>
                </a:solidFill>
              </a:rPr>
              <a:t> </a:t>
            </a:r>
          </a:p>
        </p:txBody>
      </p:sp>
      <p:sp>
        <p:nvSpPr>
          <p:cNvPr id="68" name="Cloud 67">
            <a:extLst>
              <a:ext uri="{FF2B5EF4-FFF2-40B4-BE49-F238E27FC236}">
                <a16:creationId xmlns:a16="http://schemas.microsoft.com/office/drawing/2014/main" id="{C3514228-A66E-BE46-BC42-63DD6E77C1F1}"/>
              </a:ext>
            </a:extLst>
          </p:cNvPr>
          <p:cNvSpPr/>
          <p:nvPr/>
        </p:nvSpPr>
        <p:spPr>
          <a:xfrm>
            <a:off x="490724" y="3469314"/>
            <a:ext cx="1421027" cy="42633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repetitive</a:t>
            </a:r>
            <a:r>
              <a:rPr lang="en-US" dirty="0"/>
              <a:t> </a:t>
            </a:r>
          </a:p>
        </p:txBody>
      </p:sp>
      <p:sp>
        <p:nvSpPr>
          <p:cNvPr id="69" name="Cloud 68">
            <a:extLst>
              <a:ext uri="{FF2B5EF4-FFF2-40B4-BE49-F238E27FC236}">
                <a16:creationId xmlns:a16="http://schemas.microsoft.com/office/drawing/2014/main" id="{DCC97B6B-460C-0948-A867-E61EAC94D362}"/>
              </a:ext>
            </a:extLst>
          </p:cNvPr>
          <p:cNvSpPr/>
          <p:nvPr/>
        </p:nvSpPr>
        <p:spPr>
          <a:xfrm>
            <a:off x="1310550" y="4074865"/>
            <a:ext cx="1421027" cy="42633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mechanical</a:t>
            </a:r>
            <a:r>
              <a:rPr lang="en-US" dirty="0"/>
              <a:t> </a:t>
            </a:r>
          </a:p>
        </p:txBody>
      </p:sp>
      <p:sp>
        <p:nvSpPr>
          <p:cNvPr id="75" name="Cloud 74">
            <a:extLst>
              <a:ext uri="{FF2B5EF4-FFF2-40B4-BE49-F238E27FC236}">
                <a16:creationId xmlns:a16="http://schemas.microsoft.com/office/drawing/2014/main" id="{BDEA7E02-5DA1-E946-A467-2FC2745B30E6}"/>
              </a:ext>
            </a:extLst>
          </p:cNvPr>
          <p:cNvSpPr/>
          <p:nvPr/>
        </p:nvSpPr>
        <p:spPr>
          <a:xfrm>
            <a:off x="6587019" y="2991390"/>
            <a:ext cx="1131026" cy="42633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On the fly</a:t>
            </a:r>
            <a:endParaRPr lang="en-US" dirty="0">
              <a:solidFill>
                <a:schemeClr val="tx1"/>
              </a:solidFill>
            </a:endParaRPr>
          </a:p>
        </p:txBody>
      </p:sp>
      <p:sp>
        <p:nvSpPr>
          <p:cNvPr id="76" name="Cloud 75">
            <a:extLst>
              <a:ext uri="{FF2B5EF4-FFF2-40B4-BE49-F238E27FC236}">
                <a16:creationId xmlns:a16="http://schemas.microsoft.com/office/drawing/2014/main" id="{B3550A15-2131-9745-A375-E13A5BCE02A0}"/>
              </a:ext>
            </a:extLst>
          </p:cNvPr>
          <p:cNvSpPr/>
          <p:nvPr/>
        </p:nvSpPr>
        <p:spPr>
          <a:xfrm>
            <a:off x="6851390" y="4081773"/>
            <a:ext cx="1008874" cy="42633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creative</a:t>
            </a:r>
            <a:r>
              <a:rPr lang="en-US" dirty="0"/>
              <a:t> </a:t>
            </a:r>
          </a:p>
        </p:txBody>
      </p:sp>
      <p:sp>
        <p:nvSpPr>
          <p:cNvPr id="77" name="Cloud 76">
            <a:extLst>
              <a:ext uri="{FF2B5EF4-FFF2-40B4-BE49-F238E27FC236}">
                <a16:creationId xmlns:a16="http://schemas.microsoft.com/office/drawing/2014/main" id="{615B6E1F-CEE3-A449-9B74-6C3F21B900DF}"/>
              </a:ext>
            </a:extLst>
          </p:cNvPr>
          <p:cNvSpPr/>
          <p:nvPr/>
        </p:nvSpPr>
        <p:spPr>
          <a:xfrm>
            <a:off x="7718045" y="3473499"/>
            <a:ext cx="940766" cy="42633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varying</a:t>
            </a:r>
            <a:r>
              <a:rPr lang="en-US" dirty="0"/>
              <a:t> </a:t>
            </a:r>
          </a:p>
        </p:txBody>
      </p:sp>
      <p:cxnSp>
        <p:nvCxnSpPr>
          <p:cNvPr id="78" name="Straight Arrow Connector 77">
            <a:extLst>
              <a:ext uri="{FF2B5EF4-FFF2-40B4-BE49-F238E27FC236}">
                <a16:creationId xmlns:a16="http://schemas.microsoft.com/office/drawing/2014/main" id="{21208C5A-AAB6-104A-BFCD-A56FEE66EF31}"/>
              </a:ext>
            </a:extLst>
          </p:cNvPr>
          <p:cNvCxnSpPr>
            <a:cxnSpLocks/>
            <a:stCxn id="38" idx="0"/>
            <a:endCxn id="75" idx="2"/>
          </p:cNvCxnSpPr>
          <p:nvPr/>
        </p:nvCxnSpPr>
        <p:spPr>
          <a:xfrm>
            <a:off x="3203648" y="3204559"/>
            <a:ext cx="3386879" cy="0"/>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EAA2F9F-2AE8-5A44-BC7A-988518A44845}"/>
              </a:ext>
            </a:extLst>
          </p:cNvPr>
          <p:cNvCxnSpPr>
            <a:cxnSpLocks/>
            <a:stCxn id="68" idx="0"/>
            <a:endCxn id="77" idx="2"/>
          </p:cNvCxnSpPr>
          <p:nvPr/>
        </p:nvCxnSpPr>
        <p:spPr>
          <a:xfrm>
            <a:off x="1910567" y="3682483"/>
            <a:ext cx="5810396" cy="4185"/>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F2AB0C5A-1DB7-F342-A036-658A73A2D35A}"/>
              </a:ext>
            </a:extLst>
          </p:cNvPr>
          <p:cNvCxnSpPr>
            <a:cxnSpLocks/>
            <a:stCxn id="69" idx="0"/>
            <a:endCxn id="76" idx="2"/>
          </p:cNvCxnSpPr>
          <p:nvPr/>
        </p:nvCxnSpPr>
        <p:spPr>
          <a:xfrm>
            <a:off x="2730393" y="4288034"/>
            <a:ext cx="4124126" cy="6908"/>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Horizontal Scroll 71">
            <a:extLst>
              <a:ext uri="{FF2B5EF4-FFF2-40B4-BE49-F238E27FC236}">
                <a16:creationId xmlns:a16="http://schemas.microsoft.com/office/drawing/2014/main" id="{32608DF4-A6BC-4B46-A22D-C1DF4B35545B}"/>
              </a:ext>
            </a:extLst>
          </p:cNvPr>
          <p:cNvSpPr/>
          <p:nvPr/>
        </p:nvSpPr>
        <p:spPr>
          <a:xfrm>
            <a:off x="3304593" y="2888547"/>
            <a:ext cx="3187672" cy="173999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t>In spite of a great deal of research focusing on test automation, </a:t>
            </a:r>
            <a:r>
              <a:rPr lang="en-US" sz="1400" i="1" u="sng" dirty="0"/>
              <a:t>manual software testing is </a:t>
            </a:r>
            <a:r>
              <a:rPr lang="en-US" sz="1400" i="1" u="sng" dirty="0">
                <a:solidFill>
                  <a:schemeClr val="tx1"/>
                </a:solidFill>
              </a:rPr>
              <a:t>unlikely</a:t>
            </a:r>
            <a:r>
              <a:rPr lang="en-US" sz="1400" i="1" u="sng" dirty="0"/>
              <a:t> to be replaced by automated testing</a:t>
            </a:r>
            <a:r>
              <a:rPr lang="en-US" sz="1400" i="1" dirty="0"/>
              <a:t> </a:t>
            </a:r>
            <a:r>
              <a:rPr lang="en-US" sz="1400" dirty="0"/>
              <a:t>in the foreseeable future.</a:t>
            </a:r>
          </a:p>
        </p:txBody>
      </p:sp>
      <p:sp>
        <p:nvSpPr>
          <p:cNvPr id="28" name="Footer Placeholder 3">
            <a:extLst>
              <a:ext uri="{FF2B5EF4-FFF2-40B4-BE49-F238E27FC236}">
                <a16:creationId xmlns:a16="http://schemas.microsoft.com/office/drawing/2014/main" id="{865312FE-DB73-6344-9B75-6A2B38DD742A}"/>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43838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1000"/>
                                        <p:tgtEl>
                                          <p:spTgt spid="46"/>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up)">
                                      <p:cBhvr>
                                        <p:cTn id="20" dur="500"/>
                                        <p:tgtEl>
                                          <p:spTgt spid="39"/>
                                        </p:tgtEl>
                                      </p:cBhvr>
                                    </p:animEffect>
                                  </p:childTnLst>
                                </p:cTn>
                              </p:par>
                              <p:par>
                                <p:cTn id="21" presetID="22" presetClass="entr" presetSubtype="1"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up)">
                                      <p:cBhvr>
                                        <p:cTn id="23" dur="500"/>
                                        <p:tgtEl>
                                          <p:spTgt spid="58"/>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8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8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wipe(left)">
                                      <p:cBhvr>
                                        <p:cTn id="6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p:bldP spid="19" grpId="0"/>
      <p:bldP spid="20" grpId="0"/>
      <p:bldP spid="35" grpId="0"/>
      <p:bldP spid="38" grpId="0" animBg="1"/>
      <p:bldP spid="68" grpId="0" animBg="1"/>
      <p:bldP spid="69" grpId="0" animBg="1"/>
      <p:bldP spid="75" grpId="0" animBg="1"/>
      <p:bldP spid="76" grpId="0" animBg="1"/>
      <p:bldP spid="77" grpId="0" animBg="1"/>
      <p:bldP spid="7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E24FA8-0E99-4CE5-9186-42E53DE91E01}"/>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40</a:t>
            </a:fld>
            <a:endParaRPr lang="en-AU" dirty="0"/>
          </a:p>
        </p:txBody>
      </p:sp>
      <p:sp>
        <p:nvSpPr>
          <p:cNvPr id="28" name="Title 1">
            <a:extLst>
              <a:ext uri="{FF2B5EF4-FFF2-40B4-BE49-F238E27FC236}">
                <a16:creationId xmlns:a16="http://schemas.microsoft.com/office/drawing/2014/main" id="{C5CCDC20-B5C0-824E-BF23-9B3C6875691D}"/>
              </a:ext>
            </a:extLst>
          </p:cNvPr>
          <p:cNvSpPr txBox="1">
            <a:spLocks/>
          </p:cNvSpPr>
          <p:nvPr/>
        </p:nvSpPr>
        <p:spPr>
          <a:xfrm>
            <a:off x="324000" y="324000"/>
            <a:ext cx="2880000" cy="3144414"/>
          </a:xfrm>
          <a:prstGeom prst="rect">
            <a:avLst/>
          </a:prstGeom>
        </p:spPr>
        <p:txBody>
          <a:bodyPr vert="horz" lIns="0" tIns="0" rIns="0" bIns="0" rtlCol="0" anchor="t">
            <a:normAutofit/>
          </a:bodyPr>
          <a:lstStyle>
            <a:lvl1pPr algn="l" defTabSz="685800" rtl="0" eaLnBrk="1" latinLnBrk="0" hangingPunct="1">
              <a:lnSpc>
                <a:spcPct val="80000"/>
              </a:lnSpc>
              <a:spcBef>
                <a:spcPct val="0"/>
              </a:spcBef>
              <a:buNone/>
              <a:defRPr sz="4600" kern="1200">
                <a:solidFill>
                  <a:schemeClr val="accent1"/>
                </a:solidFill>
                <a:latin typeface="+mj-lt"/>
                <a:ea typeface="+mj-ea"/>
                <a:cs typeface="+mj-cs"/>
              </a:defRPr>
            </a:lvl1pPr>
          </a:lstStyle>
          <a:p>
            <a:r>
              <a:rPr lang="en-AU" dirty="0">
                <a:solidFill>
                  <a:schemeClr val="tx1"/>
                </a:solidFill>
              </a:rPr>
              <a:t>Agenda</a:t>
            </a:r>
          </a:p>
        </p:txBody>
      </p:sp>
      <p:graphicFrame>
        <p:nvGraphicFramePr>
          <p:cNvPr id="30" name="Table 7">
            <a:extLst>
              <a:ext uri="{FF2B5EF4-FFF2-40B4-BE49-F238E27FC236}">
                <a16:creationId xmlns:a16="http://schemas.microsoft.com/office/drawing/2014/main" id="{9FB50E14-64B1-B146-A02D-2668FA0B553F}"/>
              </a:ext>
            </a:extLst>
          </p:cNvPr>
          <p:cNvGraphicFramePr>
            <a:graphicFrameLocks/>
          </p:cNvGraphicFramePr>
          <p:nvPr>
            <p:extLst>
              <p:ext uri="{D42A27DB-BD31-4B8C-83A1-F6EECF244321}">
                <p14:modId xmlns:p14="http://schemas.microsoft.com/office/powerpoint/2010/main" val="1399253795"/>
              </p:ext>
            </p:extLst>
          </p:nvPr>
        </p:nvGraphicFramePr>
        <p:xfrm>
          <a:off x="3851274" y="323850"/>
          <a:ext cx="4932363" cy="2304000"/>
        </p:xfrm>
        <a:graphic>
          <a:graphicData uri="http://schemas.openxmlformats.org/drawingml/2006/table">
            <a:tbl>
              <a:tblPr>
                <a:tableStyleId>{2D5ABB26-0587-4C30-8999-92F81FD0307C}</a:tableStyleId>
              </a:tblPr>
              <a:tblGrid>
                <a:gridCol w="794297">
                  <a:extLst>
                    <a:ext uri="{9D8B030D-6E8A-4147-A177-3AD203B41FA5}">
                      <a16:colId xmlns:a16="http://schemas.microsoft.com/office/drawing/2014/main" val="1846873416"/>
                    </a:ext>
                  </a:extLst>
                </a:gridCol>
                <a:gridCol w="3484180">
                  <a:extLst>
                    <a:ext uri="{9D8B030D-6E8A-4147-A177-3AD203B41FA5}">
                      <a16:colId xmlns:a16="http://schemas.microsoft.com/office/drawing/2014/main" val="4186388156"/>
                    </a:ext>
                  </a:extLst>
                </a:gridCol>
                <a:gridCol w="653886">
                  <a:extLst>
                    <a:ext uri="{9D8B030D-6E8A-4147-A177-3AD203B41FA5}">
                      <a16:colId xmlns:a16="http://schemas.microsoft.com/office/drawing/2014/main" val="973080310"/>
                    </a:ext>
                  </a:extLst>
                </a:gridCol>
              </a:tblGrid>
              <a:tr h="576000">
                <a:tc>
                  <a:txBody>
                    <a:bodyPr/>
                    <a:lstStyle/>
                    <a:p>
                      <a:r>
                        <a:rPr lang="en-AU" sz="2000" dirty="0">
                          <a:solidFill>
                            <a:schemeClr val="tx1"/>
                          </a:solidFill>
                        </a:rPr>
                        <a:t>01</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000" dirty="0">
                          <a:solidFill>
                            <a:schemeClr val="tx1"/>
                          </a:solidFill>
                        </a:rPr>
                        <a:t>Motivation</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bg1"/>
                        </a:solidFill>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9625414"/>
                  </a:ext>
                </a:extLst>
              </a:tr>
              <a:tr h="576000">
                <a:tc>
                  <a:txBody>
                    <a:bodyPr/>
                    <a:lstStyle/>
                    <a:p>
                      <a:r>
                        <a:rPr lang="en-AU" sz="2000" dirty="0">
                          <a:solidFill>
                            <a:schemeClr val="tx1"/>
                          </a:solidFill>
                        </a:rPr>
                        <a:t>02</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Approach</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3518895"/>
                  </a:ext>
                </a:extLst>
              </a:tr>
              <a:tr h="576000">
                <a:tc>
                  <a:txBody>
                    <a:bodyPr/>
                    <a:lstStyle/>
                    <a:p>
                      <a:r>
                        <a:rPr lang="en-AU" sz="2000" dirty="0">
                          <a:solidFill>
                            <a:schemeClr val="bg1"/>
                          </a:solidFill>
                        </a:rPr>
                        <a:t>03</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bg1"/>
                          </a:solidFill>
                        </a:rPr>
                        <a:t>Evaluation</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9141862"/>
                  </a:ext>
                </a:extLst>
              </a:tr>
              <a:tr h="576000">
                <a:tc>
                  <a:txBody>
                    <a:bodyPr/>
                    <a:lstStyle/>
                    <a:p>
                      <a:r>
                        <a:rPr lang="en-AU" sz="2000" dirty="0">
                          <a:solidFill>
                            <a:schemeClr val="tx1"/>
                          </a:solidFill>
                        </a:rPr>
                        <a:t>04</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Conclusion and future work</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2969204"/>
                  </a:ext>
                </a:extLst>
              </a:tr>
            </a:tbl>
          </a:graphicData>
        </a:graphic>
      </p:graphicFrame>
      <p:sp>
        <p:nvSpPr>
          <p:cNvPr id="8" name="Footer Placeholder 3">
            <a:extLst>
              <a:ext uri="{FF2B5EF4-FFF2-40B4-BE49-F238E27FC236}">
                <a16:creationId xmlns:a16="http://schemas.microsoft.com/office/drawing/2014/main" id="{2B68DD76-EF3C-5349-AB8B-D0AB283163A5}"/>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2056955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BC8864A-E292-8F4D-A468-50B1CE8CCC4F}"/>
              </a:ext>
            </a:extLst>
          </p:cNvPr>
          <p:cNvSpPr txBox="1"/>
          <p:nvPr/>
        </p:nvSpPr>
        <p:spPr>
          <a:xfrm>
            <a:off x="2662735" y="2251916"/>
            <a:ext cx="3818529" cy="830997"/>
          </a:xfrm>
          <a:prstGeom prst="rect">
            <a:avLst/>
          </a:prstGeom>
          <a:noFill/>
        </p:spPr>
        <p:txBody>
          <a:bodyPr wrap="square" rtlCol="0">
            <a:spAutoFit/>
          </a:bodyPr>
          <a:lstStyle/>
          <a:p>
            <a:r>
              <a:rPr lang="en-US" sz="1200" b="1" dirty="0"/>
              <a:t>Data Filtering </a:t>
            </a:r>
          </a:p>
          <a:p>
            <a:pPr marL="228600" indent="-228600">
              <a:buFont typeface="+mj-lt"/>
              <a:buAutoNum type="alphaLcPeriod"/>
            </a:pPr>
            <a:r>
              <a:rPr lang="en-US" sz="1200" dirty="0"/>
              <a:t>having the S2Rs, EBs and OBs</a:t>
            </a:r>
          </a:p>
          <a:p>
            <a:pPr marL="228600" indent="-228600">
              <a:buFont typeface="+mj-lt"/>
              <a:buAutoNum type="alphaLcPeriod"/>
            </a:pPr>
            <a:r>
              <a:rPr lang="en-US" sz="1200" dirty="0"/>
              <a:t>remove the bug having steps with more than 64 tokens </a:t>
            </a:r>
          </a:p>
          <a:p>
            <a:pPr marL="228600" indent="-228600">
              <a:buFont typeface="+mj-lt"/>
              <a:buAutoNum type="alphaLcPeriod"/>
            </a:pPr>
            <a:r>
              <a:rPr lang="en-US" sz="1200" dirty="0"/>
              <a:t> remove the bug having more than 20 steps </a:t>
            </a:r>
          </a:p>
        </p:txBody>
      </p:sp>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41</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2053590" cy="4140000"/>
          </a:xfrm>
        </p:spPr>
        <p:txBody>
          <a:bodyPr/>
          <a:lstStyle/>
          <a:p>
            <a:r>
              <a:rPr lang="en-AU" dirty="0"/>
              <a:t>Evaluation</a:t>
            </a:r>
          </a:p>
          <a:p>
            <a:pPr lvl="1"/>
            <a:r>
              <a:rPr lang="en-US" sz="2400" dirty="0"/>
              <a:t>Dataset</a:t>
            </a:r>
            <a:r>
              <a:rPr lang="en-US" sz="2000" dirty="0"/>
              <a:t> </a:t>
            </a:r>
          </a:p>
          <a:p>
            <a:pPr lvl="1"/>
            <a:endParaRPr lang="en-AU" dirty="0"/>
          </a:p>
        </p:txBody>
      </p:sp>
      <p:pic>
        <p:nvPicPr>
          <p:cNvPr id="15" name="Picture 14" descr="Icon&#10;&#10;Description automatically generated">
            <a:extLst>
              <a:ext uri="{FF2B5EF4-FFF2-40B4-BE49-F238E27FC236}">
                <a16:creationId xmlns:a16="http://schemas.microsoft.com/office/drawing/2014/main" id="{8B96C758-2529-8740-8AE2-E355207B5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2196869"/>
            <a:ext cx="561194" cy="561194"/>
          </a:xfrm>
          <a:prstGeom prst="rect">
            <a:avLst/>
          </a:prstGeom>
        </p:spPr>
      </p:pic>
      <p:pic>
        <p:nvPicPr>
          <p:cNvPr id="16" name="Picture 15" descr="Icon&#10;&#10;Description automatically generated">
            <a:extLst>
              <a:ext uri="{FF2B5EF4-FFF2-40B4-BE49-F238E27FC236}">
                <a16:creationId xmlns:a16="http://schemas.microsoft.com/office/drawing/2014/main" id="{5598CD5E-21ED-344A-910F-6DE4110B6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08" y="2196869"/>
            <a:ext cx="561194" cy="561194"/>
          </a:xfrm>
          <a:prstGeom prst="rect">
            <a:avLst/>
          </a:prstGeom>
        </p:spPr>
      </p:pic>
      <p:pic>
        <p:nvPicPr>
          <p:cNvPr id="17" name="Picture 16" descr="Icon&#10;&#10;Description automatically generated">
            <a:extLst>
              <a:ext uri="{FF2B5EF4-FFF2-40B4-BE49-F238E27FC236}">
                <a16:creationId xmlns:a16="http://schemas.microsoft.com/office/drawing/2014/main" id="{4541676C-7B84-D54C-A874-CBB6EEF84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059" y="2194554"/>
            <a:ext cx="561194" cy="561194"/>
          </a:xfrm>
          <a:prstGeom prst="rect">
            <a:avLst/>
          </a:prstGeom>
        </p:spPr>
      </p:pic>
      <p:sp>
        <p:nvSpPr>
          <p:cNvPr id="24" name="TextBox 23">
            <a:extLst>
              <a:ext uri="{FF2B5EF4-FFF2-40B4-BE49-F238E27FC236}">
                <a16:creationId xmlns:a16="http://schemas.microsoft.com/office/drawing/2014/main" id="{104F497D-1FED-6F43-AC67-564F2E3A4993}"/>
              </a:ext>
            </a:extLst>
          </p:cNvPr>
          <p:cNvSpPr txBox="1"/>
          <p:nvPr/>
        </p:nvSpPr>
        <p:spPr>
          <a:xfrm>
            <a:off x="1032380" y="2131226"/>
            <a:ext cx="433132" cy="523220"/>
          </a:xfrm>
          <a:prstGeom prst="rect">
            <a:avLst/>
          </a:prstGeom>
          <a:noFill/>
        </p:spPr>
        <p:txBody>
          <a:bodyPr wrap="none" rtlCol="0">
            <a:spAutoFit/>
          </a:bodyPr>
          <a:lstStyle/>
          <a:p>
            <a:r>
              <a:rPr lang="en-CN" sz="2800" dirty="0"/>
              <a:t>…</a:t>
            </a:r>
            <a:endParaRPr lang="en-CN" dirty="0"/>
          </a:p>
        </p:txBody>
      </p:sp>
      <p:sp>
        <p:nvSpPr>
          <p:cNvPr id="23" name="Rectangle 22">
            <a:extLst>
              <a:ext uri="{FF2B5EF4-FFF2-40B4-BE49-F238E27FC236}">
                <a16:creationId xmlns:a16="http://schemas.microsoft.com/office/drawing/2014/main" id="{C91A2308-A624-6E46-873D-6FC0554F6BD6}"/>
              </a:ext>
            </a:extLst>
          </p:cNvPr>
          <p:cNvSpPr/>
          <p:nvPr/>
        </p:nvSpPr>
        <p:spPr>
          <a:xfrm>
            <a:off x="733627" y="2781508"/>
            <a:ext cx="1151277" cy="307777"/>
          </a:xfrm>
          <a:prstGeom prst="rect">
            <a:avLst/>
          </a:prstGeom>
        </p:spPr>
        <p:txBody>
          <a:bodyPr wrap="none">
            <a:spAutoFit/>
          </a:bodyPr>
          <a:lstStyle/>
          <a:p>
            <a:r>
              <a:rPr lang="en-US" sz="1400" dirty="0">
                <a:latin typeface="NimbusRomNo9L"/>
              </a:rPr>
              <a:t>62,226 bugs </a:t>
            </a:r>
            <a:endParaRPr lang="en-US" sz="1400" dirty="0"/>
          </a:p>
        </p:txBody>
      </p:sp>
      <p:cxnSp>
        <p:nvCxnSpPr>
          <p:cNvPr id="31" name="Straight Arrow Connector 30">
            <a:extLst>
              <a:ext uri="{FF2B5EF4-FFF2-40B4-BE49-F238E27FC236}">
                <a16:creationId xmlns:a16="http://schemas.microsoft.com/office/drawing/2014/main" id="{8A70058A-0295-D443-A2D5-EA20C94C98D6}"/>
              </a:ext>
            </a:extLst>
          </p:cNvPr>
          <p:cNvCxnSpPr>
            <a:cxnSpLocks/>
            <a:stCxn id="17" idx="3"/>
            <a:endCxn id="36" idx="1"/>
          </p:cNvCxnSpPr>
          <p:nvPr/>
        </p:nvCxnSpPr>
        <p:spPr>
          <a:xfrm>
            <a:off x="1911253" y="2475151"/>
            <a:ext cx="5231932" cy="9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6" name="Picture 35" descr="Icon&#10;&#10;Description automatically generated">
            <a:extLst>
              <a:ext uri="{FF2B5EF4-FFF2-40B4-BE49-F238E27FC236}">
                <a16:creationId xmlns:a16="http://schemas.microsoft.com/office/drawing/2014/main" id="{0FC333D2-C1FA-A747-A1CE-38664478A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185" y="2195489"/>
            <a:ext cx="561194" cy="561194"/>
          </a:xfrm>
          <a:prstGeom prst="rect">
            <a:avLst/>
          </a:prstGeom>
        </p:spPr>
      </p:pic>
      <p:pic>
        <p:nvPicPr>
          <p:cNvPr id="39" name="Picture 38" descr="Icon&#10;&#10;Description automatically generated">
            <a:extLst>
              <a:ext uri="{FF2B5EF4-FFF2-40B4-BE49-F238E27FC236}">
                <a16:creationId xmlns:a16="http://schemas.microsoft.com/office/drawing/2014/main" id="{3CB5F886-B46A-CC4E-A9DB-DC25808DA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9105" y="2193174"/>
            <a:ext cx="561194" cy="561194"/>
          </a:xfrm>
          <a:prstGeom prst="rect">
            <a:avLst/>
          </a:prstGeom>
        </p:spPr>
      </p:pic>
      <p:sp>
        <p:nvSpPr>
          <p:cNvPr id="42" name="TextBox 41">
            <a:extLst>
              <a:ext uri="{FF2B5EF4-FFF2-40B4-BE49-F238E27FC236}">
                <a16:creationId xmlns:a16="http://schemas.microsoft.com/office/drawing/2014/main" id="{FEE70A33-CAFD-EB4D-AA06-212DA40D267A}"/>
              </a:ext>
            </a:extLst>
          </p:cNvPr>
          <p:cNvSpPr txBox="1"/>
          <p:nvPr/>
        </p:nvSpPr>
        <p:spPr>
          <a:xfrm>
            <a:off x="7630200" y="2131226"/>
            <a:ext cx="433132" cy="523220"/>
          </a:xfrm>
          <a:prstGeom prst="rect">
            <a:avLst/>
          </a:prstGeom>
          <a:noFill/>
        </p:spPr>
        <p:txBody>
          <a:bodyPr wrap="none" rtlCol="0">
            <a:spAutoFit/>
          </a:bodyPr>
          <a:lstStyle/>
          <a:p>
            <a:r>
              <a:rPr lang="en-CN" sz="2800" dirty="0"/>
              <a:t>…</a:t>
            </a:r>
            <a:endParaRPr lang="en-CN" dirty="0"/>
          </a:p>
        </p:txBody>
      </p:sp>
      <p:sp>
        <p:nvSpPr>
          <p:cNvPr id="43" name="Rectangle 42">
            <a:extLst>
              <a:ext uri="{FF2B5EF4-FFF2-40B4-BE49-F238E27FC236}">
                <a16:creationId xmlns:a16="http://schemas.microsoft.com/office/drawing/2014/main" id="{3A2620E1-C374-114E-A0D6-E693C10C5CF5}"/>
              </a:ext>
            </a:extLst>
          </p:cNvPr>
          <p:cNvSpPr/>
          <p:nvPr/>
        </p:nvSpPr>
        <p:spPr>
          <a:xfrm>
            <a:off x="7232747" y="2781508"/>
            <a:ext cx="1071127" cy="307777"/>
          </a:xfrm>
          <a:prstGeom prst="rect">
            <a:avLst/>
          </a:prstGeom>
        </p:spPr>
        <p:txBody>
          <a:bodyPr wrap="none">
            <a:spAutoFit/>
          </a:bodyPr>
          <a:lstStyle/>
          <a:p>
            <a:r>
              <a:rPr lang="en-CN" sz="1400" dirty="0">
                <a:latin typeface="NimbusRomNo9L"/>
              </a:rPr>
              <a:t>25,939 </a:t>
            </a:r>
            <a:r>
              <a:rPr lang="en-US" sz="1400" dirty="0">
                <a:latin typeface="NimbusRomNo9L"/>
              </a:rPr>
              <a:t>bugs</a:t>
            </a:r>
          </a:p>
        </p:txBody>
      </p:sp>
      <p:sp>
        <p:nvSpPr>
          <p:cNvPr id="19" name="Footer Placeholder 3">
            <a:extLst>
              <a:ext uri="{FF2B5EF4-FFF2-40B4-BE49-F238E27FC236}">
                <a16:creationId xmlns:a16="http://schemas.microsoft.com/office/drawing/2014/main" id="{5236344A-2BA6-1B47-9EE1-609F1AAC8D29}"/>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369623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2" grpId="0"/>
      <p:bldP spid="4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42</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6076950" cy="4140000"/>
          </a:xfrm>
        </p:spPr>
        <p:txBody>
          <a:bodyPr/>
          <a:lstStyle/>
          <a:p>
            <a:r>
              <a:rPr lang="en-AU" dirty="0"/>
              <a:t>Evaluation</a:t>
            </a:r>
          </a:p>
          <a:p>
            <a:pPr lvl="1"/>
            <a:r>
              <a:rPr lang="en-US" sz="2400" dirty="0"/>
              <a:t>Research questions</a:t>
            </a:r>
          </a:p>
        </p:txBody>
      </p:sp>
      <p:sp>
        <p:nvSpPr>
          <p:cNvPr id="2" name="Rectangle 1">
            <a:extLst>
              <a:ext uri="{FF2B5EF4-FFF2-40B4-BE49-F238E27FC236}">
                <a16:creationId xmlns:a16="http://schemas.microsoft.com/office/drawing/2014/main" id="{5B2B6869-C75F-CF4E-9325-1B62E7F4B383}"/>
              </a:ext>
            </a:extLst>
          </p:cNvPr>
          <p:cNvSpPr/>
          <p:nvPr/>
        </p:nvSpPr>
        <p:spPr>
          <a:xfrm>
            <a:off x="323850" y="1530910"/>
            <a:ext cx="8669425" cy="2308324"/>
          </a:xfrm>
          <a:prstGeom prst="rect">
            <a:avLst/>
          </a:prstGeom>
        </p:spPr>
        <p:txBody>
          <a:bodyPr wrap="square">
            <a:spAutoFit/>
          </a:bodyPr>
          <a:lstStyle/>
          <a:p>
            <a:pPr marL="285750" indent="-285750">
              <a:buFont typeface="Arial" panose="020B0604020202020204" pitchFamily="34" charset="0"/>
              <a:buChar char="•"/>
            </a:pPr>
            <a:r>
              <a:rPr lang="en-US" sz="1600" dirty="0"/>
              <a:t>What is the intrinsic quality of the system knowledge graph constructed from bug reports? </a:t>
            </a:r>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How useful is the soap opera testing tool in helping the testers do soap opera testing? </a:t>
            </a:r>
          </a:p>
          <a:p>
            <a:r>
              <a:rPr lang="en-US" sz="1600" dirty="0"/>
              <a: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How is the quality of soap opera test scenarios generated from the system knowledge graph?  </a:t>
            </a:r>
          </a:p>
          <a:p>
            <a:endParaRPr lang="en-US" sz="1600" dirty="0"/>
          </a:p>
          <a:p>
            <a:pPr marL="285750" indent="-285750">
              <a:buFont typeface="Arial" panose="020B0604020202020204" pitchFamily="34" charset="0"/>
              <a:buChar char="•"/>
            </a:pPr>
            <a:endParaRPr lang="en-US" sz="1600" dirty="0"/>
          </a:p>
        </p:txBody>
      </p:sp>
      <p:sp>
        <p:nvSpPr>
          <p:cNvPr id="8" name="Footer Placeholder 3">
            <a:extLst>
              <a:ext uri="{FF2B5EF4-FFF2-40B4-BE49-F238E27FC236}">
                <a16:creationId xmlns:a16="http://schemas.microsoft.com/office/drawing/2014/main" id="{5393FAC9-D05C-BD47-AE1D-7F5FC7E62890}"/>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2120879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43</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8667750" cy="4140000"/>
          </a:xfrm>
        </p:spPr>
        <p:txBody>
          <a:bodyPr/>
          <a:lstStyle/>
          <a:p>
            <a:r>
              <a:rPr lang="en-AU" dirty="0"/>
              <a:t>Evaluation</a:t>
            </a:r>
          </a:p>
          <a:p>
            <a:pPr lvl="1"/>
            <a:r>
              <a:rPr lang="en-US" sz="2400" dirty="0"/>
              <a:t>Intrinsic Quality of KG (RQ1) </a:t>
            </a:r>
          </a:p>
          <a:p>
            <a:pPr lvl="1"/>
            <a:r>
              <a:rPr lang="en-US" sz="2400" dirty="0"/>
              <a:t> </a:t>
            </a:r>
          </a:p>
          <a:p>
            <a:pPr lvl="1"/>
            <a:r>
              <a:rPr lang="en-US" sz="2000" dirty="0"/>
              <a:t> </a:t>
            </a:r>
          </a:p>
          <a:p>
            <a:pPr lvl="1"/>
            <a:endParaRPr lang="en-AU" dirty="0"/>
          </a:p>
        </p:txBody>
      </p:sp>
      <p:pic>
        <p:nvPicPr>
          <p:cNvPr id="7" name="Picture 6" descr="Diagram&#10;&#10;Description automatically generated">
            <a:extLst>
              <a:ext uri="{FF2B5EF4-FFF2-40B4-BE49-F238E27FC236}">
                <a16:creationId xmlns:a16="http://schemas.microsoft.com/office/drawing/2014/main" id="{9C52E680-46E2-024C-9220-50113FB21208}"/>
              </a:ext>
            </a:extLst>
          </p:cNvPr>
          <p:cNvPicPr>
            <a:picLocks noChangeAspect="1"/>
          </p:cNvPicPr>
          <p:nvPr/>
        </p:nvPicPr>
        <p:blipFill rotWithShape="1">
          <a:blip r:embed="rId3">
            <a:extLst>
              <a:ext uri="{28A0092B-C50C-407E-A947-70E740481C1C}">
                <a14:useLocalDpi xmlns:a14="http://schemas.microsoft.com/office/drawing/2010/main" val="0"/>
              </a:ext>
            </a:extLst>
          </a:blip>
          <a:srcRect l="1" r="337"/>
          <a:stretch/>
        </p:blipFill>
        <p:spPr>
          <a:xfrm>
            <a:off x="1368425" y="1336200"/>
            <a:ext cx="6556375" cy="3352800"/>
          </a:xfrm>
          <a:prstGeom prst="rect">
            <a:avLst/>
          </a:prstGeom>
        </p:spPr>
      </p:pic>
      <p:sp>
        <p:nvSpPr>
          <p:cNvPr id="9" name="TextBox 8">
            <a:extLst>
              <a:ext uri="{FF2B5EF4-FFF2-40B4-BE49-F238E27FC236}">
                <a16:creationId xmlns:a16="http://schemas.microsoft.com/office/drawing/2014/main" id="{00563D2E-9AC8-8E48-A169-934381043FD7}"/>
              </a:ext>
            </a:extLst>
          </p:cNvPr>
          <p:cNvSpPr txBox="1"/>
          <p:nvPr/>
        </p:nvSpPr>
        <p:spPr>
          <a:xfrm>
            <a:off x="3468914" y="2643268"/>
            <a:ext cx="418704" cy="369332"/>
          </a:xfrm>
          <a:prstGeom prst="rect">
            <a:avLst/>
          </a:prstGeom>
          <a:noFill/>
        </p:spPr>
        <p:txBody>
          <a:bodyPr wrap="none" rtlCol="0">
            <a:spAutoFit/>
          </a:bodyPr>
          <a:lstStyle/>
          <a:p>
            <a:r>
              <a:rPr lang="en-US" altLang="zh-CN" b="1" dirty="0">
                <a:solidFill>
                  <a:schemeClr val="accent1"/>
                </a:solidFill>
              </a:rPr>
              <a:t>12</a:t>
            </a:r>
            <a:endParaRPr lang="en-CN" b="1" dirty="0">
              <a:solidFill>
                <a:schemeClr val="accent1"/>
              </a:solidFill>
            </a:endParaRPr>
          </a:p>
        </p:txBody>
      </p:sp>
      <p:sp>
        <p:nvSpPr>
          <p:cNvPr id="18" name="TextBox 17">
            <a:extLst>
              <a:ext uri="{FF2B5EF4-FFF2-40B4-BE49-F238E27FC236}">
                <a16:creationId xmlns:a16="http://schemas.microsoft.com/office/drawing/2014/main" id="{B41D4CAC-A09D-FA4D-B47F-8A1A287AAB07}"/>
              </a:ext>
            </a:extLst>
          </p:cNvPr>
          <p:cNvSpPr txBox="1"/>
          <p:nvPr/>
        </p:nvSpPr>
        <p:spPr>
          <a:xfrm>
            <a:off x="3142542" y="1547215"/>
            <a:ext cx="652743" cy="369332"/>
          </a:xfrm>
          <a:prstGeom prst="rect">
            <a:avLst/>
          </a:prstGeom>
          <a:noFill/>
        </p:spPr>
        <p:txBody>
          <a:bodyPr wrap="none" rtlCol="0">
            <a:spAutoFit/>
          </a:bodyPr>
          <a:lstStyle/>
          <a:p>
            <a:r>
              <a:rPr lang="en-US" altLang="zh-CN" b="1" dirty="0">
                <a:solidFill>
                  <a:schemeClr val="accent1"/>
                </a:solidFill>
              </a:rPr>
              <a:t>3109</a:t>
            </a:r>
            <a:endParaRPr lang="en-CN" b="1" dirty="0">
              <a:solidFill>
                <a:schemeClr val="accent1"/>
              </a:solidFill>
            </a:endParaRPr>
          </a:p>
        </p:txBody>
      </p:sp>
      <p:sp>
        <p:nvSpPr>
          <p:cNvPr id="20" name="TextBox 19">
            <a:extLst>
              <a:ext uri="{FF2B5EF4-FFF2-40B4-BE49-F238E27FC236}">
                <a16:creationId xmlns:a16="http://schemas.microsoft.com/office/drawing/2014/main" id="{9E83ADBA-DE19-1448-B2A0-E2C52C247FE0}"/>
              </a:ext>
            </a:extLst>
          </p:cNvPr>
          <p:cNvSpPr txBox="1"/>
          <p:nvPr/>
        </p:nvSpPr>
        <p:spPr>
          <a:xfrm>
            <a:off x="2723838" y="4022502"/>
            <a:ext cx="418704" cy="369332"/>
          </a:xfrm>
          <a:prstGeom prst="rect">
            <a:avLst/>
          </a:prstGeom>
          <a:noFill/>
        </p:spPr>
        <p:txBody>
          <a:bodyPr wrap="none" rtlCol="0">
            <a:spAutoFit/>
          </a:bodyPr>
          <a:lstStyle/>
          <a:p>
            <a:r>
              <a:rPr lang="en-US" altLang="zh-CN" b="1" dirty="0">
                <a:solidFill>
                  <a:schemeClr val="accent1"/>
                </a:solidFill>
              </a:rPr>
              <a:t>50</a:t>
            </a:r>
            <a:endParaRPr lang="en-CN" b="1" dirty="0">
              <a:solidFill>
                <a:schemeClr val="accent1"/>
              </a:solidFill>
            </a:endParaRPr>
          </a:p>
        </p:txBody>
      </p:sp>
      <p:sp>
        <p:nvSpPr>
          <p:cNvPr id="21" name="TextBox 20">
            <a:extLst>
              <a:ext uri="{FF2B5EF4-FFF2-40B4-BE49-F238E27FC236}">
                <a16:creationId xmlns:a16="http://schemas.microsoft.com/office/drawing/2014/main" id="{324A8389-0241-074D-A65F-D8B7A1D2074C}"/>
              </a:ext>
            </a:extLst>
          </p:cNvPr>
          <p:cNvSpPr txBox="1"/>
          <p:nvPr/>
        </p:nvSpPr>
        <p:spPr>
          <a:xfrm>
            <a:off x="5348717" y="1547215"/>
            <a:ext cx="829073" cy="369332"/>
          </a:xfrm>
          <a:prstGeom prst="rect">
            <a:avLst/>
          </a:prstGeom>
          <a:noFill/>
        </p:spPr>
        <p:txBody>
          <a:bodyPr wrap="none" rtlCol="0">
            <a:spAutoFit/>
          </a:bodyPr>
          <a:lstStyle/>
          <a:p>
            <a:r>
              <a:rPr lang="en-US" b="1" dirty="0">
                <a:solidFill>
                  <a:schemeClr val="accent1"/>
                </a:solidFill>
              </a:rPr>
              <a:t>25,939</a:t>
            </a:r>
            <a:endParaRPr lang="en-CN" b="1" dirty="0">
              <a:solidFill>
                <a:schemeClr val="accent1"/>
              </a:solidFill>
            </a:endParaRPr>
          </a:p>
        </p:txBody>
      </p:sp>
      <p:sp>
        <p:nvSpPr>
          <p:cNvPr id="22" name="TextBox 21">
            <a:extLst>
              <a:ext uri="{FF2B5EF4-FFF2-40B4-BE49-F238E27FC236}">
                <a16:creationId xmlns:a16="http://schemas.microsoft.com/office/drawing/2014/main" id="{7489A05F-F5DC-E049-B7D3-B0CF6194120F}"/>
              </a:ext>
            </a:extLst>
          </p:cNvPr>
          <p:cNvSpPr txBox="1"/>
          <p:nvPr/>
        </p:nvSpPr>
        <p:spPr>
          <a:xfrm>
            <a:off x="4875670" y="2643268"/>
            <a:ext cx="946093" cy="369332"/>
          </a:xfrm>
          <a:prstGeom prst="rect">
            <a:avLst/>
          </a:prstGeom>
          <a:noFill/>
        </p:spPr>
        <p:txBody>
          <a:bodyPr wrap="none" rtlCol="0">
            <a:spAutoFit/>
          </a:bodyPr>
          <a:lstStyle/>
          <a:p>
            <a:r>
              <a:rPr lang="en-US" b="1" dirty="0">
                <a:solidFill>
                  <a:schemeClr val="accent1"/>
                </a:solidFill>
              </a:rPr>
              <a:t>112,497</a:t>
            </a:r>
          </a:p>
        </p:txBody>
      </p:sp>
      <p:sp>
        <p:nvSpPr>
          <p:cNvPr id="23" name="TextBox 22">
            <a:extLst>
              <a:ext uri="{FF2B5EF4-FFF2-40B4-BE49-F238E27FC236}">
                <a16:creationId xmlns:a16="http://schemas.microsoft.com/office/drawing/2014/main" id="{25440F39-3508-7F42-BB32-6BBEE59EA887}"/>
              </a:ext>
            </a:extLst>
          </p:cNvPr>
          <p:cNvSpPr txBox="1"/>
          <p:nvPr/>
        </p:nvSpPr>
        <p:spPr>
          <a:xfrm>
            <a:off x="6939013" y="3107828"/>
            <a:ext cx="881973" cy="369332"/>
          </a:xfrm>
          <a:prstGeom prst="rect">
            <a:avLst/>
          </a:prstGeom>
          <a:noFill/>
        </p:spPr>
        <p:txBody>
          <a:bodyPr wrap="none" rtlCol="0">
            <a:spAutoFit/>
          </a:bodyPr>
          <a:lstStyle/>
          <a:p>
            <a:r>
              <a:rPr lang="en-US" b="1" dirty="0">
                <a:solidFill>
                  <a:schemeClr val="accent1"/>
                </a:solidFill>
              </a:rPr>
              <a:t>69,795 </a:t>
            </a:r>
          </a:p>
        </p:txBody>
      </p:sp>
      <p:sp>
        <p:nvSpPr>
          <p:cNvPr id="24" name="TextBox 23">
            <a:extLst>
              <a:ext uri="{FF2B5EF4-FFF2-40B4-BE49-F238E27FC236}">
                <a16:creationId xmlns:a16="http://schemas.microsoft.com/office/drawing/2014/main" id="{907AE423-3A14-9B42-A272-9F5DFBCF00C5}"/>
              </a:ext>
            </a:extLst>
          </p:cNvPr>
          <p:cNvSpPr txBox="1"/>
          <p:nvPr/>
        </p:nvSpPr>
        <p:spPr>
          <a:xfrm>
            <a:off x="6667945" y="2167576"/>
            <a:ext cx="712054" cy="369332"/>
          </a:xfrm>
          <a:prstGeom prst="rect">
            <a:avLst/>
          </a:prstGeom>
          <a:noFill/>
        </p:spPr>
        <p:txBody>
          <a:bodyPr wrap="none" rtlCol="0">
            <a:spAutoFit/>
          </a:bodyPr>
          <a:lstStyle/>
          <a:p>
            <a:r>
              <a:rPr lang="en-US" b="1" dirty="0">
                <a:solidFill>
                  <a:schemeClr val="accent1"/>
                </a:solidFill>
              </a:rPr>
              <a:t>1,170</a:t>
            </a:r>
          </a:p>
        </p:txBody>
      </p:sp>
      <p:sp>
        <p:nvSpPr>
          <p:cNvPr id="26" name="TextBox 25">
            <a:extLst>
              <a:ext uri="{FF2B5EF4-FFF2-40B4-BE49-F238E27FC236}">
                <a16:creationId xmlns:a16="http://schemas.microsoft.com/office/drawing/2014/main" id="{F50F1356-C34C-C842-A1FE-C3BDB719FCF7}"/>
              </a:ext>
            </a:extLst>
          </p:cNvPr>
          <p:cNvSpPr txBox="1"/>
          <p:nvPr/>
        </p:nvSpPr>
        <p:spPr>
          <a:xfrm>
            <a:off x="4928884" y="4521353"/>
            <a:ext cx="829073" cy="369332"/>
          </a:xfrm>
          <a:prstGeom prst="rect">
            <a:avLst/>
          </a:prstGeom>
          <a:noFill/>
        </p:spPr>
        <p:txBody>
          <a:bodyPr wrap="none" rtlCol="0">
            <a:spAutoFit/>
          </a:bodyPr>
          <a:lstStyle/>
          <a:p>
            <a:r>
              <a:rPr lang="en-US" b="1" dirty="0">
                <a:solidFill>
                  <a:schemeClr val="accent1"/>
                </a:solidFill>
              </a:rPr>
              <a:t>25,939</a:t>
            </a:r>
            <a:endParaRPr lang="en-CN" b="1" dirty="0">
              <a:solidFill>
                <a:schemeClr val="accent1"/>
              </a:solidFill>
            </a:endParaRPr>
          </a:p>
        </p:txBody>
      </p:sp>
      <p:sp>
        <p:nvSpPr>
          <p:cNvPr id="27" name="TextBox 26">
            <a:extLst>
              <a:ext uri="{FF2B5EF4-FFF2-40B4-BE49-F238E27FC236}">
                <a16:creationId xmlns:a16="http://schemas.microsoft.com/office/drawing/2014/main" id="{1C5227AD-6E86-0A46-A9DE-5B832698CDC2}"/>
              </a:ext>
            </a:extLst>
          </p:cNvPr>
          <p:cNvSpPr txBox="1"/>
          <p:nvPr/>
        </p:nvSpPr>
        <p:spPr>
          <a:xfrm>
            <a:off x="6219713" y="4515697"/>
            <a:ext cx="829073" cy="369332"/>
          </a:xfrm>
          <a:prstGeom prst="rect">
            <a:avLst/>
          </a:prstGeom>
          <a:noFill/>
        </p:spPr>
        <p:txBody>
          <a:bodyPr wrap="none" rtlCol="0">
            <a:spAutoFit/>
          </a:bodyPr>
          <a:lstStyle/>
          <a:p>
            <a:r>
              <a:rPr lang="en-US" b="1" dirty="0">
                <a:solidFill>
                  <a:schemeClr val="accent1"/>
                </a:solidFill>
              </a:rPr>
              <a:t>25,939</a:t>
            </a:r>
            <a:endParaRPr lang="en-CN" b="1" dirty="0">
              <a:solidFill>
                <a:schemeClr val="accent1"/>
              </a:solidFill>
            </a:endParaRPr>
          </a:p>
        </p:txBody>
      </p:sp>
      <p:sp>
        <p:nvSpPr>
          <p:cNvPr id="17" name="Footer Placeholder 3">
            <a:extLst>
              <a:ext uri="{FF2B5EF4-FFF2-40B4-BE49-F238E27FC236}">
                <a16:creationId xmlns:a16="http://schemas.microsoft.com/office/drawing/2014/main" id="{2BFC649D-66C9-A54F-BB89-ACC1616737E7}"/>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98353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44</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4159831" cy="2156793"/>
          </a:xfrm>
        </p:spPr>
        <p:txBody>
          <a:bodyPr/>
          <a:lstStyle/>
          <a:p>
            <a:r>
              <a:rPr lang="en-AU" dirty="0"/>
              <a:t>Evaluation</a:t>
            </a:r>
          </a:p>
          <a:p>
            <a:pPr lvl="1"/>
            <a:r>
              <a:rPr lang="en-US" sz="2400" dirty="0"/>
              <a:t>Intrinsic Quality of KG (RQ1)</a:t>
            </a:r>
          </a:p>
        </p:txBody>
      </p:sp>
      <p:sp>
        <p:nvSpPr>
          <p:cNvPr id="5" name="TextBox 4">
            <a:extLst>
              <a:ext uri="{FF2B5EF4-FFF2-40B4-BE49-F238E27FC236}">
                <a16:creationId xmlns:a16="http://schemas.microsoft.com/office/drawing/2014/main" id="{D578EAC0-3071-5140-9E0F-325D2B527A99}"/>
              </a:ext>
            </a:extLst>
          </p:cNvPr>
          <p:cNvSpPr txBox="1"/>
          <p:nvPr/>
        </p:nvSpPr>
        <p:spPr>
          <a:xfrm>
            <a:off x="323201" y="1499616"/>
            <a:ext cx="3039807" cy="369332"/>
          </a:xfrm>
          <a:prstGeom prst="rect">
            <a:avLst/>
          </a:prstGeom>
          <a:noFill/>
        </p:spPr>
        <p:txBody>
          <a:bodyPr wrap="none" rtlCol="0">
            <a:spAutoFit/>
          </a:bodyPr>
          <a:lstStyle/>
          <a:p>
            <a:r>
              <a:rPr lang="en-US" dirty="0"/>
              <a:t>Automatic Concept Extraction </a:t>
            </a:r>
          </a:p>
        </p:txBody>
      </p:sp>
      <p:graphicFrame>
        <p:nvGraphicFramePr>
          <p:cNvPr id="7" name="Table 7">
            <a:extLst>
              <a:ext uri="{FF2B5EF4-FFF2-40B4-BE49-F238E27FC236}">
                <a16:creationId xmlns:a16="http://schemas.microsoft.com/office/drawing/2014/main" id="{6C7E093D-3FDF-0B48-BD2F-98FE026FD290}"/>
              </a:ext>
            </a:extLst>
          </p:cNvPr>
          <p:cNvGraphicFramePr>
            <a:graphicFrameLocks noGrp="1"/>
          </p:cNvGraphicFramePr>
          <p:nvPr>
            <p:extLst>
              <p:ext uri="{D42A27DB-BD31-4B8C-83A1-F6EECF244321}">
                <p14:modId xmlns:p14="http://schemas.microsoft.com/office/powerpoint/2010/main" val="3895133337"/>
              </p:ext>
            </p:extLst>
          </p:nvPr>
        </p:nvGraphicFramePr>
        <p:xfrm>
          <a:off x="323201" y="2278954"/>
          <a:ext cx="7204223" cy="1112520"/>
        </p:xfrm>
        <a:graphic>
          <a:graphicData uri="http://schemas.openxmlformats.org/drawingml/2006/table">
            <a:tbl>
              <a:tblPr firstRow="1" bandRow="1">
                <a:tableStyleId>{5C22544A-7EE6-4342-B048-85BDC9FD1C3A}</a:tableStyleId>
              </a:tblPr>
              <a:tblGrid>
                <a:gridCol w="1620882">
                  <a:extLst>
                    <a:ext uri="{9D8B030D-6E8A-4147-A177-3AD203B41FA5}">
                      <a16:colId xmlns:a16="http://schemas.microsoft.com/office/drawing/2014/main" val="3934731754"/>
                    </a:ext>
                  </a:extLst>
                </a:gridCol>
                <a:gridCol w="1303950">
                  <a:extLst>
                    <a:ext uri="{9D8B030D-6E8A-4147-A177-3AD203B41FA5}">
                      <a16:colId xmlns:a16="http://schemas.microsoft.com/office/drawing/2014/main" val="1994006479"/>
                    </a:ext>
                  </a:extLst>
                </a:gridCol>
                <a:gridCol w="1499616">
                  <a:extLst>
                    <a:ext uri="{9D8B030D-6E8A-4147-A177-3AD203B41FA5}">
                      <a16:colId xmlns:a16="http://schemas.microsoft.com/office/drawing/2014/main" val="3182946830"/>
                    </a:ext>
                  </a:extLst>
                </a:gridCol>
                <a:gridCol w="2779775">
                  <a:extLst>
                    <a:ext uri="{9D8B030D-6E8A-4147-A177-3AD203B41FA5}">
                      <a16:colId xmlns:a16="http://schemas.microsoft.com/office/drawing/2014/main" val="1143704187"/>
                    </a:ext>
                  </a:extLst>
                </a:gridCol>
              </a:tblGrid>
              <a:tr h="370840">
                <a:tc>
                  <a:txBody>
                    <a:bodyPr/>
                    <a:lstStyle/>
                    <a:p>
                      <a:pPr algn="ctr"/>
                      <a:endParaRPr lang="en-CN" sz="1400" dirty="0"/>
                    </a:p>
                  </a:txBody>
                  <a:tcPr/>
                </a:tc>
                <a:tc>
                  <a:txBody>
                    <a:bodyPr/>
                    <a:lstStyle/>
                    <a:p>
                      <a:pPr algn="ctr"/>
                      <a:r>
                        <a:rPr lang="en-CN" sz="1400" dirty="0"/>
                        <a:t>Concept</a:t>
                      </a:r>
                    </a:p>
                  </a:txBody>
                  <a:tcPr/>
                </a:tc>
                <a:tc>
                  <a:txBody>
                    <a:bodyPr/>
                    <a:lstStyle/>
                    <a:p>
                      <a:pPr algn="ctr"/>
                      <a:r>
                        <a:rPr lang="en-CN" sz="1400" dirty="0"/>
                        <a:t>Category</a:t>
                      </a:r>
                    </a:p>
                  </a:txBody>
                  <a:tcPr/>
                </a:tc>
                <a:tc>
                  <a:txBody>
                    <a:bodyPr/>
                    <a:lstStyle/>
                    <a:p>
                      <a:pPr algn="ctr"/>
                      <a:r>
                        <a:rPr lang="en-CN" sz="1400" dirty="0"/>
                        <a:t>&lt;Concept, synonymOf, Concept&gt;</a:t>
                      </a:r>
                    </a:p>
                  </a:txBody>
                  <a:tcPr/>
                </a:tc>
                <a:extLst>
                  <a:ext uri="{0D108BD9-81ED-4DB2-BD59-A6C34878D82A}">
                    <a16:rowId xmlns:a16="http://schemas.microsoft.com/office/drawing/2014/main" val="1874850836"/>
                  </a:ext>
                </a:extLst>
              </a:tr>
              <a:tr h="370840">
                <a:tc>
                  <a:txBody>
                    <a:bodyPr/>
                    <a:lstStyle/>
                    <a:p>
                      <a:pPr algn="ctr"/>
                      <a:r>
                        <a:rPr lang="en-CN" b="1" dirty="0"/>
                        <a:t>Sample Num</a:t>
                      </a:r>
                    </a:p>
                  </a:txBody>
                  <a:tcPr/>
                </a:tc>
                <a:tc>
                  <a:txBody>
                    <a:bodyPr/>
                    <a:lstStyle/>
                    <a:p>
                      <a:pPr algn="ctr"/>
                      <a:r>
                        <a:rPr lang="en-CN" dirty="0"/>
                        <a:t>384</a:t>
                      </a:r>
                    </a:p>
                  </a:txBody>
                  <a:tcPr/>
                </a:tc>
                <a:tc>
                  <a:txBody>
                    <a:bodyPr/>
                    <a:lstStyle/>
                    <a:p>
                      <a:pPr algn="ctr"/>
                      <a:r>
                        <a:rPr lang="en-CN" dirty="0"/>
                        <a:t>384</a:t>
                      </a:r>
                    </a:p>
                  </a:txBody>
                  <a:tcPr/>
                </a:tc>
                <a:tc>
                  <a:txBody>
                    <a:bodyPr/>
                    <a:lstStyle/>
                    <a:p>
                      <a:pPr algn="ctr"/>
                      <a:r>
                        <a:rPr lang="en-CN" sz="1400" dirty="0"/>
                        <a:t>328</a:t>
                      </a:r>
                    </a:p>
                  </a:txBody>
                  <a:tcPr/>
                </a:tc>
                <a:extLst>
                  <a:ext uri="{0D108BD9-81ED-4DB2-BD59-A6C34878D82A}">
                    <a16:rowId xmlns:a16="http://schemas.microsoft.com/office/drawing/2014/main" val="295376590"/>
                  </a:ext>
                </a:extLst>
              </a:tr>
              <a:tr h="370840">
                <a:tc>
                  <a:txBody>
                    <a:bodyPr/>
                    <a:lstStyle/>
                    <a:p>
                      <a:pPr algn="ctr"/>
                      <a:r>
                        <a:rPr lang="en-CN" sz="1400" b="1" dirty="0"/>
                        <a:t>Accuracy</a:t>
                      </a:r>
                    </a:p>
                  </a:txBody>
                  <a:tcPr/>
                </a:tc>
                <a:tc>
                  <a:txBody>
                    <a:bodyPr/>
                    <a:lstStyle/>
                    <a:p>
                      <a:pPr algn="ctr"/>
                      <a:r>
                        <a:rPr lang="en-CN" sz="1400" dirty="0"/>
                        <a:t>0.979</a:t>
                      </a:r>
                    </a:p>
                  </a:txBody>
                  <a:tcPr/>
                </a:tc>
                <a:tc>
                  <a:txBody>
                    <a:bodyPr/>
                    <a:lstStyle/>
                    <a:p>
                      <a:pPr algn="ctr"/>
                      <a:r>
                        <a:rPr lang="en-CN" sz="1400" dirty="0"/>
                        <a:t>0.906</a:t>
                      </a:r>
                    </a:p>
                  </a:txBody>
                  <a:tcPr/>
                </a:tc>
                <a:tc>
                  <a:txBody>
                    <a:bodyPr/>
                    <a:lstStyle/>
                    <a:p>
                      <a:pPr algn="ctr"/>
                      <a:r>
                        <a:rPr lang="en-CN" sz="1400" dirty="0"/>
                        <a:t>0.835</a:t>
                      </a:r>
                    </a:p>
                  </a:txBody>
                  <a:tcPr/>
                </a:tc>
                <a:extLst>
                  <a:ext uri="{0D108BD9-81ED-4DB2-BD59-A6C34878D82A}">
                    <a16:rowId xmlns:a16="http://schemas.microsoft.com/office/drawing/2014/main" val="3875981308"/>
                  </a:ext>
                </a:extLst>
              </a:tr>
            </a:tbl>
          </a:graphicData>
        </a:graphic>
      </p:graphicFrame>
      <p:sp>
        <p:nvSpPr>
          <p:cNvPr id="8" name="TextBox 7">
            <a:extLst>
              <a:ext uri="{FF2B5EF4-FFF2-40B4-BE49-F238E27FC236}">
                <a16:creationId xmlns:a16="http://schemas.microsoft.com/office/drawing/2014/main" id="{1A7C9DA0-E03B-E64A-B456-455325D1B9AF}"/>
              </a:ext>
            </a:extLst>
          </p:cNvPr>
          <p:cNvSpPr txBox="1"/>
          <p:nvPr/>
        </p:nvSpPr>
        <p:spPr>
          <a:xfrm>
            <a:off x="323201" y="3587820"/>
            <a:ext cx="4286558" cy="830997"/>
          </a:xfrm>
          <a:prstGeom prst="rect">
            <a:avLst/>
          </a:prstGeom>
          <a:noFill/>
        </p:spPr>
        <p:txBody>
          <a:bodyPr wrap="none" rtlCol="0">
            <a:spAutoFit/>
          </a:bodyPr>
          <a:lstStyle/>
          <a:p>
            <a:r>
              <a:rPr lang="en-US" sz="1600" dirty="0"/>
              <a:t>&lt;“Create New Login”, </a:t>
            </a:r>
            <a:r>
              <a:rPr lang="en-US" sz="1600" dirty="0" err="1"/>
              <a:t>presentedIn</a:t>
            </a:r>
            <a:r>
              <a:rPr lang="en-US" sz="1600" dirty="0"/>
              <a:t>, text&gt; </a:t>
            </a:r>
          </a:p>
          <a:p>
            <a:r>
              <a:rPr lang="en-US" sz="1600" dirty="0"/>
              <a:t>&lt;“Create New Login”, </a:t>
            </a:r>
            <a:r>
              <a:rPr lang="en-US" sz="1600" dirty="0" err="1"/>
              <a:t>presentedIn</a:t>
            </a:r>
            <a:r>
              <a:rPr lang="en-US" sz="1600" dirty="0"/>
              <a:t>, button&gt;</a:t>
            </a:r>
          </a:p>
          <a:p>
            <a:r>
              <a:rPr lang="en-US" sz="1600" b="1" dirty="0">
                <a:solidFill>
                  <a:schemeClr val="accent1"/>
                </a:solidFill>
              </a:rPr>
              <a:t>Add an attribute to further distinguish concepts </a:t>
            </a:r>
          </a:p>
        </p:txBody>
      </p:sp>
      <p:sp>
        <p:nvSpPr>
          <p:cNvPr id="12" name="Footer Placeholder 3">
            <a:extLst>
              <a:ext uri="{FF2B5EF4-FFF2-40B4-BE49-F238E27FC236}">
                <a16:creationId xmlns:a16="http://schemas.microsoft.com/office/drawing/2014/main" id="{9DD44D04-BDC8-0447-BB67-2CAB3E26E107}"/>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10759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45</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4159831" cy="2156793"/>
          </a:xfrm>
        </p:spPr>
        <p:txBody>
          <a:bodyPr/>
          <a:lstStyle/>
          <a:p>
            <a:r>
              <a:rPr lang="en-AU" dirty="0"/>
              <a:t>Evaluation</a:t>
            </a:r>
          </a:p>
          <a:p>
            <a:pPr lvl="1"/>
            <a:r>
              <a:rPr lang="en-US" sz="2400" dirty="0"/>
              <a:t>Intrinsic Quality of KG (RQ1)</a:t>
            </a:r>
          </a:p>
        </p:txBody>
      </p:sp>
      <p:sp>
        <p:nvSpPr>
          <p:cNvPr id="5" name="TextBox 4">
            <a:extLst>
              <a:ext uri="{FF2B5EF4-FFF2-40B4-BE49-F238E27FC236}">
                <a16:creationId xmlns:a16="http://schemas.microsoft.com/office/drawing/2014/main" id="{D578EAC0-3071-5140-9E0F-325D2B527A99}"/>
              </a:ext>
            </a:extLst>
          </p:cNvPr>
          <p:cNvSpPr txBox="1"/>
          <p:nvPr/>
        </p:nvSpPr>
        <p:spPr>
          <a:xfrm>
            <a:off x="323201" y="1499616"/>
            <a:ext cx="3039807" cy="369332"/>
          </a:xfrm>
          <a:prstGeom prst="rect">
            <a:avLst/>
          </a:prstGeom>
          <a:noFill/>
        </p:spPr>
        <p:txBody>
          <a:bodyPr wrap="none" rtlCol="0">
            <a:spAutoFit/>
          </a:bodyPr>
          <a:lstStyle/>
          <a:p>
            <a:r>
              <a:rPr lang="en-US" dirty="0"/>
              <a:t>Automatic Concept Extraction </a:t>
            </a:r>
          </a:p>
        </p:txBody>
      </p:sp>
      <p:graphicFrame>
        <p:nvGraphicFramePr>
          <p:cNvPr id="7" name="Table 7">
            <a:extLst>
              <a:ext uri="{FF2B5EF4-FFF2-40B4-BE49-F238E27FC236}">
                <a16:creationId xmlns:a16="http://schemas.microsoft.com/office/drawing/2014/main" id="{6C7E093D-3FDF-0B48-BD2F-98FE026FD290}"/>
              </a:ext>
            </a:extLst>
          </p:cNvPr>
          <p:cNvGraphicFramePr>
            <a:graphicFrameLocks noGrp="1"/>
          </p:cNvGraphicFramePr>
          <p:nvPr>
            <p:extLst>
              <p:ext uri="{D42A27DB-BD31-4B8C-83A1-F6EECF244321}">
                <p14:modId xmlns:p14="http://schemas.microsoft.com/office/powerpoint/2010/main" val="300192745"/>
              </p:ext>
            </p:extLst>
          </p:nvPr>
        </p:nvGraphicFramePr>
        <p:xfrm>
          <a:off x="323201" y="2278954"/>
          <a:ext cx="7204223" cy="1112520"/>
        </p:xfrm>
        <a:graphic>
          <a:graphicData uri="http://schemas.openxmlformats.org/drawingml/2006/table">
            <a:tbl>
              <a:tblPr firstRow="1" bandRow="1">
                <a:tableStyleId>{5C22544A-7EE6-4342-B048-85BDC9FD1C3A}</a:tableStyleId>
              </a:tblPr>
              <a:tblGrid>
                <a:gridCol w="1620882">
                  <a:extLst>
                    <a:ext uri="{9D8B030D-6E8A-4147-A177-3AD203B41FA5}">
                      <a16:colId xmlns:a16="http://schemas.microsoft.com/office/drawing/2014/main" val="3934731754"/>
                    </a:ext>
                  </a:extLst>
                </a:gridCol>
                <a:gridCol w="1303950">
                  <a:extLst>
                    <a:ext uri="{9D8B030D-6E8A-4147-A177-3AD203B41FA5}">
                      <a16:colId xmlns:a16="http://schemas.microsoft.com/office/drawing/2014/main" val="1994006479"/>
                    </a:ext>
                  </a:extLst>
                </a:gridCol>
                <a:gridCol w="1499616">
                  <a:extLst>
                    <a:ext uri="{9D8B030D-6E8A-4147-A177-3AD203B41FA5}">
                      <a16:colId xmlns:a16="http://schemas.microsoft.com/office/drawing/2014/main" val="3182946830"/>
                    </a:ext>
                  </a:extLst>
                </a:gridCol>
                <a:gridCol w="2779775">
                  <a:extLst>
                    <a:ext uri="{9D8B030D-6E8A-4147-A177-3AD203B41FA5}">
                      <a16:colId xmlns:a16="http://schemas.microsoft.com/office/drawing/2014/main" val="1143704187"/>
                    </a:ext>
                  </a:extLst>
                </a:gridCol>
              </a:tblGrid>
              <a:tr h="370840">
                <a:tc>
                  <a:txBody>
                    <a:bodyPr/>
                    <a:lstStyle/>
                    <a:p>
                      <a:pPr algn="ctr"/>
                      <a:endParaRPr lang="en-CN" sz="1400" dirty="0"/>
                    </a:p>
                  </a:txBody>
                  <a:tcPr/>
                </a:tc>
                <a:tc>
                  <a:txBody>
                    <a:bodyPr/>
                    <a:lstStyle/>
                    <a:p>
                      <a:pPr algn="ctr"/>
                      <a:r>
                        <a:rPr lang="en-CN" sz="1400" dirty="0"/>
                        <a:t>Concept</a:t>
                      </a:r>
                    </a:p>
                  </a:txBody>
                  <a:tcPr/>
                </a:tc>
                <a:tc>
                  <a:txBody>
                    <a:bodyPr/>
                    <a:lstStyle/>
                    <a:p>
                      <a:pPr algn="ctr"/>
                      <a:r>
                        <a:rPr lang="en-CN" sz="1400" dirty="0"/>
                        <a:t>Category</a:t>
                      </a:r>
                    </a:p>
                  </a:txBody>
                  <a:tcPr/>
                </a:tc>
                <a:tc>
                  <a:txBody>
                    <a:bodyPr/>
                    <a:lstStyle/>
                    <a:p>
                      <a:pPr algn="ctr"/>
                      <a:r>
                        <a:rPr lang="en-CN" sz="1400" dirty="0"/>
                        <a:t>&lt;Concept, synonymOf, Concept&gt;</a:t>
                      </a:r>
                    </a:p>
                  </a:txBody>
                  <a:tcPr/>
                </a:tc>
                <a:extLst>
                  <a:ext uri="{0D108BD9-81ED-4DB2-BD59-A6C34878D82A}">
                    <a16:rowId xmlns:a16="http://schemas.microsoft.com/office/drawing/2014/main" val="1874850836"/>
                  </a:ext>
                </a:extLst>
              </a:tr>
              <a:tr h="370840">
                <a:tc>
                  <a:txBody>
                    <a:bodyPr/>
                    <a:lstStyle/>
                    <a:p>
                      <a:pPr algn="ctr"/>
                      <a:r>
                        <a:rPr lang="en-CN" b="1" dirty="0"/>
                        <a:t>Sample Num</a:t>
                      </a:r>
                    </a:p>
                  </a:txBody>
                  <a:tcPr/>
                </a:tc>
                <a:tc>
                  <a:txBody>
                    <a:bodyPr/>
                    <a:lstStyle/>
                    <a:p>
                      <a:pPr algn="ctr"/>
                      <a:r>
                        <a:rPr lang="en-CN" dirty="0"/>
                        <a:t>384</a:t>
                      </a:r>
                    </a:p>
                  </a:txBody>
                  <a:tcPr/>
                </a:tc>
                <a:tc>
                  <a:txBody>
                    <a:bodyPr/>
                    <a:lstStyle/>
                    <a:p>
                      <a:pPr algn="ctr"/>
                      <a:r>
                        <a:rPr lang="en-CN" dirty="0"/>
                        <a:t>384</a:t>
                      </a:r>
                    </a:p>
                  </a:txBody>
                  <a:tcPr/>
                </a:tc>
                <a:tc>
                  <a:txBody>
                    <a:bodyPr/>
                    <a:lstStyle/>
                    <a:p>
                      <a:pPr algn="ctr"/>
                      <a:r>
                        <a:rPr lang="en-CN" sz="1400" dirty="0"/>
                        <a:t>328</a:t>
                      </a:r>
                    </a:p>
                  </a:txBody>
                  <a:tcPr/>
                </a:tc>
                <a:extLst>
                  <a:ext uri="{0D108BD9-81ED-4DB2-BD59-A6C34878D82A}">
                    <a16:rowId xmlns:a16="http://schemas.microsoft.com/office/drawing/2014/main" val="295376590"/>
                  </a:ext>
                </a:extLst>
              </a:tr>
              <a:tr h="370840">
                <a:tc>
                  <a:txBody>
                    <a:bodyPr/>
                    <a:lstStyle/>
                    <a:p>
                      <a:pPr algn="ctr"/>
                      <a:r>
                        <a:rPr lang="en-CN" sz="1400" b="1" dirty="0"/>
                        <a:t>Accuracy</a:t>
                      </a:r>
                    </a:p>
                  </a:txBody>
                  <a:tcPr/>
                </a:tc>
                <a:tc>
                  <a:txBody>
                    <a:bodyPr/>
                    <a:lstStyle/>
                    <a:p>
                      <a:pPr algn="ctr"/>
                      <a:r>
                        <a:rPr lang="en-CN" sz="1400" dirty="0"/>
                        <a:t>0.979</a:t>
                      </a:r>
                    </a:p>
                  </a:txBody>
                  <a:tcPr/>
                </a:tc>
                <a:tc>
                  <a:txBody>
                    <a:bodyPr/>
                    <a:lstStyle/>
                    <a:p>
                      <a:pPr algn="ctr"/>
                      <a:r>
                        <a:rPr lang="en-CN" sz="1400" dirty="0"/>
                        <a:t>0.906</a:t>
                      </a:r>
                    </a:p>
                  </a:txBody>
                  <a:tcPr/>
                </a:tc>
                <a:tc>
                  <a:txBody>
                    <a:bodyPr/>
                    <a:lstStyle/>
                    <a:p>
                      <a:pPr algn="ctr"/>
                      <a:r>
                        <a:rPr lang="en-CN" sz="1400" dirty="0"/>
                        <a:t>0.835</a:t>
                      </a:r>
                    </a:p>
                  </a:txBody>
                  <a:tcPr/>
                </a:tc>
                <a:extLst>
                  <a:ext uri="{0D108BD9-81ED-4DB2-BD59-A6C34878D82A}">
                    <a16:rowId xmlns:a16="http://schemas.microsoft.com/office/drawing/2014/main" val="3875981308"/>
                  </a:ext>
                </a:extLst>
              </a:tr>
            </a:tbl>
          </a:graphicData>
        </a:graphic>
      </p:graphicFrame>
      <p:sp>
        <p:nvSpPr>
          <p:cNvPr id="8" name="TextBox 7">
            <a:extLst>
              <a:ext uri="{FF2B5EF4-FFF2-40B4-BE49-F238E27FC236}">
                <a16:creationId xmlns:a16="http://schemas.microsoft.com/office/drawing/2014/main" id="{1A7C9DA0-E03B-E64A-B456-455325D1B9AF}"/>
              </a:ext>
            </a:extLst>
          </p:cNvPr>
          <p:cNvSpPr txBox="1"/>
          <p:nvPr/>
        </p:nvSpPr>
        <p:spPr>
          <a:xfrm>
            <a:off x="323201" y="3567961"/>
            <a:ext cx="6333785" cy="584775"/>
          </a:xfrm>
          <a:prstGeom prst="rect">
            <a:avLst/>
          </a:prstGeom>
          <a:noFill/>
        </p:spPr>
        <p:txBody>
          <a:bodyPr wrap="none" rtlCol="0">
            <a:spAutoFit/>
          </a:bodyPr>
          <a:lstStyle/>
          <a:p>
            <a:r>
              <a:rPr lang="en-US" sz="1600" dirty="0"/>
              <a:t>&lt;“Tools”, </a:t>
            </a:r>
            <a:r>
              <a:rPr lang="en-US" sz="1600" dirty="0" err="1"/>
              <a:t>synonymOf</a:t>
            </a:r>
            <a:r>
              <a:rPr lang="en-US" sz="1600" dirty="0"/>
              <a:t>, “More tools”&gt; </a:t>
            </a:r>
          </a:p>
          <a:p>
            <a:r>
              <a:rPr lang="en-US" sz="1600" b="1" dirty="0">
                <a:solidFill>
                  <a:schemeClr val="accent1"/>
                </a:solidFill>
              </a:rPr>
              <a:t>Context information from bug reports could help to reduce such errors </a:t>
            </a:r>
          </a:p>
        </p:txBody>
      </p:sp>
      <p:sp>
        <p:nvSpPr>
          <p:cNvPr id="12" name="Footer Placeholder 3">
            <a:extLst>
              <a:ext uri="{FF2B5EF4-FFF2-40B4-BE49-F238E27FC236}">
                <a16:creationId xmlns:a16="http://schemas.microsoft.com/office/drawing/2014/main" id="{B3D0F55A-74A4-7F41-9EA5-32F3568A7413}"/>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144880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46</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4159831" cy="2156793"/>
          </a:xfrm>
        </p:spPr>
        <p:txBody>
          <a:bodyPr/>
          <a:lstStyle/>
          <a:p>
            <a:r>
              <a:rPr lang="en-AU" dirty="0"/>
              <a:t>Evaluation</a:t>
            </a:r>
          </a:p>
          <a:p>
            <a:pPr lvl="1"/>
            <a:r>
              <a:rPr lang="en-US" sz="2400" dirty="0"/>
              <a:t>Intrinsic Quality of KG (RQ1)</a:t>
            </a:r>
          </a:p>
        </p:txBody>
      </p:sp>
      <p:sp>
        <p:nvSpPr>
          <p:cNvPr id="5" name="TextBox 4">
            <a:extLst>
              <a:ext uri="{FF2B5EF4-FFF2-40B4-BE49-F238E27FC236}">
                <a16:creationId xmlns:a16="http://schemas.microsoft.com/office/drawing/2014/main" id="{D578EAC0-3071-5140-9E0F-325D2B527A99}"/>
              </a:ext>
            </a:extLst>
          </p:cNvPr>
          <p:cNvSpPr txBox="1"/>
          <p:nvPr/>
        </p:nvSpPr>
        <p:spPr>
          <a:xfrm>
            <a:off x="323201" y="1499616"/>
            <a:ext cx="2043316" cy="369332"/>
          </a:xfrm>
          <a:prstGeom prst="rect">
            <a:avLst/>
          </a:prstGeom>
          <a:noFill/>
        </p:spPr>
        <p:txBody>
          <a:bodyPr wrap="none" rtlCol="0">
            <a:spAutoFit/>
          </a:bodyPr>
          <a:lstStyle/>
          <a:p>
            <a:r>
              <a:rPr lang="en-US" dirty="0"/>
              <a:t>Scenario Extraction</a:t>
            </a:r>
          </a:p>
        </p:txBody>
      </p:sp>
      <p:graphicFrame>
        <p:nvGraphicFramePr>
          <p:cNvPr id="7" name="Table 7">
            <a:extLst>
              <a:ext uri="{FF2B5EF4-FFF2-40B4-BE49-F238E27FC236}">
                <a16:creationId xmlns:a16="http://schemas.microsoft.com/office/drawing/2014/main" id="{6C7E093D-3FDF-0B48-BD2F-98FE026FD290}"/>
              </a:ext>
            </a:extLst>
          </p:cNvPr>
          <p:cNvGraphicFramePr>
            <a:graphicFrameLocks noGrp="1"/>
          </p:cNvGraphicFramePr>
          <p:nvPr>
            <p:extLst>
              <p:ext uri="{D42A27DB-BD31-4B8C-83A1-F6EECF244321}">
                <p14:modId xmlns:p14="http://schemas.microsoft.com/office/powerpoint/2010/main" val="2941884341"/>
              </p:ext>
            </p:extLst>
          </p:nvPr>
        </p:nvGraphicFramePr>
        <p:xfrm>
          <a:off x="323201" y="2278954"/>
          <a:ext cx="3773311" cy="1112520"/>
        </p:xfrm>
        <a:graphic>
          <a:graphicData uri="http://schemas.openxmlformats.org/drawingml/2006/table">
            <a:tbl>
              <a:tblPr firstRow="1" bandRow="1">
                <a:tableStyleId>{5C22544A-7EE6-4342-B048-85BDC9FD1C3A}</a:tableStyleId>
              </a:tblPr>
              <a:tblGrid>
                <a:gridCol w="1620882">
                  <a:extLst>
                    <a:ext uri="{9D8B030D-6E8A-4147-A177-3AD203B41FA5}">
                      <a16:colId xmlns:a16="http://schemas.microsoft.com/office/drawing/2014/main" val="3934731754"/>
                    </a:ext>
                  </a:extLst>
                </a:gridCol>
                <a:gridCol w="2152429">
                  <a:extLst>
                    <a:ext uri="{9D8B030D-6E8A-4147-A177-3AD203B41FA5}">
                      <a16:colId xmlns:a16="http://schemas.microsoft.com/office/drawing/2014/main" val="1994006479"/>
                    </a:ext>
                  </a:extLst>
                </a:gridCol>
              </a:tblGrid>
              <a:tr h="370840">
                <a:tc>
                  <a:txBody>
                    <a:bodyPr/>
                    <a:lstStyle/>
                    <a:p>
                      <a:pPr algn="ctr"/>
                      <a:endParaRPr lang="en-CN"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Compound Step Splitting</a:t>
                      </a:r>
                    </a:p>
                  </a:txBody>
                  <a:tcPr/>
                </a:tc>
                <a:extLst>
                  <a:ext uri="{0D108BD9-81ED-4DB2-BD59-A6C34878D82A}">
                    <a16:rowId xmlns:a16="http://schemas.microsoft.com/office/drawing/2014/main" val="1874850836"/>
                  </a:ext>
                </a:extLst>
              </a:tr>
              <a:tr h="370840">
                <a:tc>
                  <a:txBody>
                    <a:bodyPr/>
                    <a:lstStyle/>
                    <a:p>
                      <a:pPr algn="ctr"/>
                      <a:r>
                        <a:rPr lang="en-CN" b="1" dirty="0"/>
                        <a:t>Sample Num</a:t>
                      </a:r>
                    </a:p>
                  </a:txBody>
                  <a:tcPr/>
                </a:tc>
                <a:tc>
                  <a:txBody>
                    <a:bodyPr/>
                    <a:lstStyle/>
                    <a:p>
                      <a:pPr algn="ctr"/>
                      <a:r>
                        <a:rPr lang="en-CN" sz="1400" dirty="0"/>
                        <a:t>384</a:t>
                      </a:r>
                      <a:endParaRPr lang="en-CN" dirty="0"/>
                    </a:p>
                  </a:txBody>
                  <a:tcPr/>
                </a:tc>
                <a:extLst>
                  <a:ext uri="{0D108BD9-81ED-4DB2-BD59-A6C34878D82A}">
                    <a16:rowId xmlns:a16="http://schemas.microsoft.com/office/drawing/2014/main" val="295376590"/>
                  </a:ext>
                </a:extLst>
              </a:tr>
              <a:tr h="370840">
                <a:tc>
                  <a:txBody>
                    <a:bodyPr/>
                    <a:lstStyle/>
                    <a:p>
                      <a:pPr algn="ctr"/>
                      <a:r>
                        <a:rPr lang="en-CN" sz="1400" b="1" dirty="0"/>
                        <a:t>Accuracy</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N" sz="1400" kern="1200" dirty="0">
                          <a:solidFill>
                            <a:schemeClr val="dk1"/>
                          </a:solidFill>
                          <a:effectLst/>
                          <a:latin typeface="+mn-lt"/>
                          <a:ea typeface="+mn-ea"/>
                          <a:cs typeface="+mn-cs"/>
                        </a:rPr>
                        <a:t>0.773</a:t>
                      </a:r>
                      <a:r>
                        <a:rPr lang="en-CN" sz="1350" kern="1200" dirty="0">
                          <a:solidFill>
                            <a:schemeClr val="dk1"/>
                          </a:solidFill>
                          <a:effectLst/>
                          <a:latin typeface="+mn-lt"/>
                          <a:ea typeface="+mn-ea"/>
                          <a:cs typeface="+mn-cs"/>
                        </a:rPr>
                        <a:t> </a:t>
                      </a:r>
                      <a:endParaRPr lang="en-CN" sz="1400" dirty="0"/>
                    </a:p>
                  </a:txBody>
                  <a:tcPr/>
                </a:tc>
                <a:extLst>
                  <a:ext uri="{0D108BD9-81ED-4DB2-BD59-A6C34878D82A}">
                    <a16:rowId xmlns:a16="http://schemas.microsoft.com/office/drawing/2014/main" val="3875981308"/>
                  </a:ext>
                </a:extLst>
              </a:tr>
            </a:tbl>
          </a:graphicData>
        </a:graphic>
      </p:graphicFrame>
      <p:sp>
        <p:nvSpPr>
          <p:cNvPr id="14" name="Rectangle 13">
            <a:extLst>
              <a:ext uri="{FF2B5EF4-FFF2-40B4-BE49-F238E27FC236}">
                <a16:creationId xmlns:a16="http://schemas.microsoft.com/office/drawing/2014/main" id="{276D8692-DA97-1D41-B496-EA155AB10053}"/>
              </a:ext>
            </a:extLst>
          </p:cNvPr>
          <p:cNvSpPr/>
          <p:nvPr/>
        </p:nvSpPr>
        <p:spPr>
          <a:xfrm>
            <a:off x="4537155" y="2276036"/>
            <a:ext cx="4336469" cy="1112520"/>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lphaLcPeriod"/>
            </a:pPr>
            <a:r>
              <a:rPr lang="en-US" sz="1400" dirty="0">
                <a:solidFill>
                  <a:schemeClr val="bg1"/>
                </a:solidFill>
              </a:rPr>
              <a:t>some poorly written sentences in bug reports cannot be parsed correctly </a:t>
            </a:r>
          </a:p>
          <a:p>
            <a:pPr marL="342900" indent="-342900" algn="just">
              <a:buAutoNum type="alphaLcPeriod"/>
            </a:pPr>
            <a:r>
              <a:rPr lang="en-US" sz="1400" dirty="0">
                <a:solidFill>
                  <a:schemeClr val="bg1"/>
                </a:solidFill>
              </a:rPr>
              <a:t>the limitations of compound sentence splitting patterns for complex sentences </a:t>
            </a:r>
          </a:p>
        </p:txBody>
      </p:sp>
      <p:sp>
        <p:nvSpPr>
          <p:cNvPr id="12" name="Footer Placeholder 3">
            <a:extLst>
              <a:ext uri="{FF2B5EF4-FFF2-40B4-BE49-F238E27FC236}">
                <a16:creationId xmlns:a16="http://schemas.microsoft.com/office/drawing/2014/main" id="{A435533F-AA2C-D746-99A7-F4A7BF12AC9D}"/>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189347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47</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4159831" cy="2156793"/>
          </a:xfrm>
        </p:spPr>
        <p:txBody>
          <a:bodyPr/>
          <a:lstStyle/>
          <a:p>
            <a:r>
              <a:rPr lang="en-AU" dirty="0"/>
              <a:t>Evaluation</a:t>
            </a:r>
          </a:p>
          <a:p>
            <a:pPr lvl="1"/>
            <a:r>
              <a:rPr lang="en-US" sz="2400" dirty="0"/>
              <a:t>Intrinsic Quality of KG (RQ1)</a:t>
            </a:r>
          </a:p>
        </p:txBody>
      </p:sp>
      <p:sp>
        <p:nvSpPr>
          <p:cNvPr id="5" name="TextBox 4">
            <a:extLst>
              <a:ext uri="{FF2B5EF4-FFF2-40B4-BE49-F238E27FC236}">
                <a16:creationId xmlns:a16="http://schemas.microsoft.com/office/drawing/2014/main" id="{D578EAC0-3071-5140-9E0F-325D2B527A99}"/>
              </a:ext>
            </a:extLst>
          </p:cNvPr>
          <p:cNvSpPr txBox="1"/>
          <p:nvPr/>
        </p:nvSpPr>
        <p:spPr>
          <a:xfrm>
            <a:off x="323201" y="1499616"/>
            <a:ext cx="2043316" cy="369332"/>
          </a:xfrm>
          <a:prstGeom prst="rect">
            <a:avLst/>
          </a:prstGeom>
          <a:noFill/>
        </p:spPr>
        <p:txBody>
          <a:bodyPr wrap="none" rtlCol="0">
            <a:spAutoFit/>
          </a:bodyPr>
          <a:lstStyle/>
          <a:p>
            <a:r>
              <a:rPr lang="en-US" dirty="0"/>
              <a:t>Scenario Extraction</a:t>
            </a:r>
          </a:p>
        </p:txBody>
      </p:sp>
      <p:graphicFrame>
        <p:nvGraphicFramePr>
          <p:cNvPr id="7" name="Table 7">
            <a:extLst>
              <a:ext uri="{FF2B5EF4-FFF2-40B4-BE49-F238E27FC236}">
                <a16:creationId xmlns:a16="http://schemas.microsoft.com/office/drawing/2014/main" id="{6C7E093D-3FDF-0B48-BD2F-98FE026FD290}"/>
              </a:ext>
            </a:extLst>
          </p:cNvPr>
          <p:cNvGraphicFramePr>
            <a:graphicFrameLocks noGrp="1"/>
          </p:cNvGraphicFramePr>
          <p:nvPr/>
        </p:nvGraphicFramePr>
        <p:xfrm>
          <a:off x="323201" y="2278954"/>
          <a:ext cx="3773311" cy="1112520"/>
        </p:xfrm>
        <a:graphic>
          <a:graphicData uri="http://schemas.openxmlformats.org/drawingml/2006/table">
            <a:tbl>
              <a:tblPr firstRow="1" bandRow="1">
                <a:tableStyleId>{5C22544A-7EE6-4342-B048-85BDC9FD1C3A}</a:tableStyleId>
              </a:tblPr>
              <a:tblGrid>
                <a:gridCol w="1620882">
                  <a:extLst>
                    <a:ext uri="{9D8B030D-6E8A-4147-A177-3AD203B41FA5}">
                      <a16:colId xmlns:a16="http://schemas.microsoft.com/office/drawing/2014/main" val="3934731754"/>
                    </a:ext>
                  </a:extLst>
                </a:gridCol>
                <a:gridCol w="2152429">
                  <a:extLst>
                    <a:ext uri="{9D8B030D-6E8A-4147-A177-3AD203B41FA5}">
                      <a16:colId xmlns:a16="http://schemas.microsoft.com/office/drawing/2014/main" val="1994006479"/>
                    </a:ext>
                  </a:extLst>
                </a:gridCol>
              </a:tblGrid>
              <a:tr h="370840">
                <a:tc>
                  <a:txBody>
                    <a:bodyPr/>
                    <a:lstStyle/>
                    <a:p>
                      <a:pPr algn="ctr"/>
                      <a:endParaRPr lang="en-CN"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Compound Step Splitting</a:t>
                      </a:r>
                    </a:p>
                  </a:txBody>
                  <a:tcPr/>
                </a:tc>
                <a:extLst>
                  <a:ext uri="{0D108BD9-81ED-4DB2-BD59-A6C34878D82A}">
                    <a16:rowId xmlns:a16="http://schemas.microsoft.com/office/drawing/2014/main" val="1874850836"/>
                  </a:ext>
                </a:extLst>
              </a:tr>
              <a:tr h="370840">
                <a:tc>
                  <a:txBody>
                    <a:bodyPr/>
                    <a:lstStyle/>
                    <a:p>
                      <a:pPr algn="ctr"/>
                      <a:r>
                        <a:rPr lang="en-CN" b="1" dirty="0"/>
                        <a:t>Sample Num</a:t>
                      </a:r>
                    </a:p>
                  </a:txBody>
                  <a:tcPr/>
                </a:tc>
                <a:tc>
                  <a:txBody>
                    <a:bodyPr/>
                    <a:lstStyle/>
                    <a:p>
                      <a:pPr algn="ctr"/>
                      <a:r>
                        <a:rPr lang="en-CN" sz="1400" dirty="0"/>
                        <a:t>384</a:t>
                      </a:r>
                      <a:endParaRPr lang="en-CN" dirty="0"/>
                    </a:p>
                  </a:txBody>
                  <a:tcPr/>
                </a:tc>
                <a:extLst>
                  <a:ext uri="{0D108BD9-81ED-4DB2-BD59-A6C34878D82A}">
                    <a16:rowId xmlns:a16="http://schemas.microsoft.com/office/drawing/2014/main" val="295376590"/>
                  </a:ext>
                </a:extLst>
              </a:tr>
              <a:tr h="370840">
                <a:tc>
                  <a:txBody>
                    <a:bodyPr/>
                    <a:lstStyle/>
                    <a:p>
                      <a:pPr algn="ctr"/>
                      <a:r>
                        <a:rPr lang="en-CN" sz="1400" b="1" dirty="0"/>
                        <a:t>Accuracy</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N" sz="1400" kern="1200" dirty="0">
                          <a:solidFill>
                            <a:schemeClr val="dk1"/>
                          </a:solidFill>
                          <a:effectLst/>
                          <a:latin typeface="+mn-lt"/>
                          <a:ea typeface="+mn-ea"/>
                          <a:cs typeface="+mn-cs"/>
                        </a:rPr>
                        <a:t>0.773</a:t>
                      </a:r>
                      <a:r>
                        <a:rPr lang="en-CN" sz="1350" kern="1200" dirty="0">
                          <a:solidFill>
                            <a:schemeClr val="dk1"/>
                          </a:solidFill>
                          <a:effectLst/>
                          <a:latin typeface="+mn-lt"/>
                          <a:ea typeface="+mn-ea"/>
                          <a:cs typeface="+mn-cs"/>
                        </a:rPr>
                        <a:t> </a:t>
                      </a:r>
                      <a:endParaRPr lang="en-CN" sz="1400" dirty="0"/>
                    </a:p>
                  </a:txBody>
                  <a:tcPr/>
                </a:tc>
                <a:extLst>
                  <a:ext uri="{0D108BD9-81ED-4DB2-BD59-A6C34878D82A}">
                    <a16:rowId xmlns:a16="http://schemas.microsoft.com/office/drawing/2014/main" val="3875981308"/>
                  </a:ext>
                </a:extLst>
              </a:tr>
            </a:tbl>
          </a:graphicData>
        </a:graphic>
      </p:graphicFrame>
      <p:pic>
        <p:nvPicPr>
          <p:cNvPr id="3" name="Picture 2">
            <a:extLst>
              <a:ext uri="{FF2B5EF4-FFF2-40B4-BE49-F238E27FC236}">
                <a16:creationId xmlns:a16="http://schemas.microsoft.com/office/drawing/2014/main" id="{B3879079-9F4E-DC42-A78D-ACC7E78BB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01" y="3656409"/>
            <a:ext cx="5388864" cy="1150747"/>
          </a:xfrm>
          <a:prstGeom prst="rect">
            <a:avLst/>
          </a:prstGeom>
        </p:spPr>
      </p:pic>
      <p:sp>
        <p:nvSpPr>
          <p:cNvPr id="9" name="TextBox 8">
            <a:extLst>
              <a:ext uri="{FF2B5EF4-FFF2-40B4-BE49-F238E27FC236}">
                <a16:creationId xmlns:a16="http://schemas.microsoft.com/office/drawing/2014/main" id="{B3A4AFB1-5F8B-F245-8897-7759CF048FAA}"/>
              </a:ext>
            </a:extLst>
          </p:cNvPr>
          <p:cNvSpPr txBox="1"/>
          <p:nvPr/>
        </p:nvSpPr>
        <p:spPr>
          <a:xfrm>
            <a:off x="3017633" y="3647591"/>
            <a:ext cx="1760354" cy="307777"/>
          </a:xfrm>
          <a:prstGeom prst="rect">
            <a:avLst/>
          </a:prstGeom>
          <a:noFill/>
        </p:spPr>
        <p:txBody>
          <a:bodyPr wrap="none" rtlCol="0">
            <a:spAutoFit/>
          </a:bodyPr>
          <a:lstStyle/>
          <a:p>
            <a:r>
              <a:rPr lang="en-CN" sz="1400" b="1" dirty="0"/>
              <a:t>Step Clustering Likert</a:t>
            </a:r>
          </a:p>
        </p:txBody>
      </p:sp>
      <p:sp>
        <p:nvSpPr>
          <p:cNvPr id="14" name="Rectangle 13">
            <a:extLst>
              <a:ext uri="{FF2B5EF4-FFF2-40B4-BE49-F238E27FC236}">
                <a16:creationId xmlns:a16="http://schemas.microsoft.com/office/drawing/2014/main" id="{276D8692-DA97-1D41-B496-EA155AB10053}"/>
              </a:ext>
            </a:extLst>
          </p:cNvPr>
          <p:cNvSpPr/>
          <p:nvPr/>
        </p:nvSpPr>
        <p:spPr>
          <a:xfrm>
            <a:off x="4537155" y="2276036"/>
            <a:ext cx="4336469" cy="1112520"/>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lphaLcPeriod"/>
            </a:pPr>
            <a:endParaRPr lang="en-US" sz="1400" dirty="0">
              <a:solidFill>
                <a:schemeClr val="bg1"/>
              </a:solidFill>
            </a:endParaRPr>
          </a:p>
          <a:p>
            <a:pPr marL="342900" indent="-342900" algn="just">
              <a:buAutoNum type="alphaLcPeriod"/>
            </a:pPr>
            <a:r>
              <a:rPr lang="en-US" sz="1400" dirty="0">
                <a:solidFill>
                  <a:schemeClr val="bg1"/>
                </a:solidFill>
              </a:rPr>
              <a:t>clustering based on cosine similarities may cluster some steps with many overlapping words but semantic differences into one cluster </a:t>
            </a:r>
          </a:p>
          <a:p>
            <a:pPr marL="342900" indent="-342900" algn="just">
              <a:buAutoNum type="alphaLcPeriod"/>
            </a:pPr>
            <a:r>
              <a:rPr lang="en-US" sz="1400" dirty="0">
                <a:solidFill>
                  <a:schemeClr val="bg1"/>
                </a:solidFill>
              </a:rPr>
              <a:t>erroneously linked concepts or actions in some steps</a:t>
            </a:r>
            <a:r>
              <a:rPr lang="zh-CN" altLang="en-US" sz="1400" dirty="0">
                <a:solidFill>
                  <a:schemeClr val="bg1"/>
                </a:solidFill>
              </a:rPr>
              <a:t> </a:t>
            </a:r>
            <a:r>
              <a:rPr lang="en-US" sz="1400" dirty="0">
                <a:solidFill>
                  <a:schemeClr val="bg1"/>
                </a:solidFill>
              </a:rPr>
              <a:t>may result in irrelevant steps in a cluster </a:t>
            </a:r>
          </a:p>
          <a:p>
            <a:pPr marL="342900" indent="-342900" algn="just">
              <a:buAutoNum type="alphaLcPeriod"/>
            </a:pPr>
            <a:endParaRPr lang="en-US" sz="1400" dirty="0">
              <a:solidFill>
                <a:schemeClr val="bg1"/>
              </a:solidFill>
            </a:endParaRPr>
          </a:p>
        </p:txBody>
      </p:sp>
      <p:sp>
        <p:nvSpPr>
          <p:cNvPr id="13" name="Footer Placeholder 3">
            <a:extLst>
              <a:ext uri="{FF2B5EF4-FFF2-40B4-BE49-F238E27FC236}">
                <a16:creationId xmlns:a16="http://schemas.microsoft.com/office/drawing/2014/main" id="{371366B6-F7AB-E246-AB58-5763B84DD8AB}"/>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3136351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48</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4159831" cy="2156793"/>
          </a:xfrm>
        </p:spPr>
        <p:txBody>
          <a:bodyPr/>
          <a:lstStyle/>
          <a:p>
            <a:r>
              <a:rPr lang="en-AU" dirty="0"/>
              <a:t>Evaluation</a:t>
            </a:r>
          </a:p>
          <a:p>
            <a:pPr lvl="1"/>
            <a:r>
              <a:rPr lang="en-US" sz="2400" dirty="0"/>
              <a:t>Intrinsic Quality of KG (RQ1)</a:t>
            </a:r>
          </a:p>
        </p:txBody>
      </p:sp>
      <p:sp>
        <p:nvSpPr>
          <p:cNvPr id="5" name="TextBox 4">
            <a:extLst>
              <a:ext uri="{FF2B5EF4-FFF2-40B4-BE49-F238E27FC236}">
                <a16:creationId xmlns:a16="http://schemas.microsoft.com/office/drawing/2014/main" id="{D578EAC0-3071-5140-9E0F-325D2B527A99}"/>
              </a:ext>
            </a:extLst>
          </p:cNvPr>
          <p:cNvSpPr txBox="1"/>
          <p:nvPr/>
        </p:nvSpPr>
        <p:spPr>
          <a:xfrm>
            <a:off x="323201" y="1499616"/>
            <a:ext cx="1493807" cy="369332"/>
          </a:xfrm>
          <a:prstGeom prst="rect">
            <a:avLst/>
          </a:prstGeom>
          <a:noFill/>
        </p:spPr>
        <p:txBody>
          <a:bodyPr wrap="none" rtlCol="0">
            <a:spAutoFit/>
          </a:bodyPr>
          <a:lstStyle/>
          <a:p>
            <a:r>
              <a:rPr lang="en-US" dirty="0"/>
              <a:t>Entity Linking</a:t>
            </a:r>
          </a:p>
        </p:txBody>
      </p:sp>
      <p:graphicFrame>
        <p:nvGraphicFramePr>
          <p:cNvPr id="7" name="Table 7">
            <a:extLst>
              <a:ext uri="{FF2B5EF4-FFF2-40B4-BE49-F238E27FC236}">
                <a16:creationId xmlns:a16="http://schemas.microsoft.com/office/drawing/2014/main" id="{6C7E093D-3FDF-0B48-BD2F-98FE026FD290}"/>
              </a:ext>
            </a:extLst>
          </p:cNvPr>
          <p:cNvGraphicFramePr>
            <a:graphicFrameLocks noGrp="1"/>
          </p:cNvGraphicFramePr>
          <p:nvPr>
            <p:extLst>
              <p:ext uri="{D42A27DB-BD31-4B8C-83A1-F6EECF244321}">
                <p14:modId xmlns:p14="http://schemas.microsoft.com/office/powerpoint/2010/main" val="1699370155"/>
              </p:ext>
            </p:extLst>
          </p:nvPr>
        </p:nvGraphicFramePr>
        <p:xfrm>
          <a:off x="323201" y="2278954"/>
          <a:ext cx="4159831" cy="1112520"/>
        </p:xfrm>
        <a:graphic>
          <a:graphicData uri="http://schemas.openxmlformats.org/drawingml/2006/table">
            <a:tbl>
              <a:tblPr firstRow="1" bandRow="1">
                <a:tableStyleId>{5C22544A-7EE6-4342-B048-85BDC9FD1C3A}</a:tableStyleId>
              </a:tblPr>
              <a:tblGrid>
                <a:gridCol w="1169921">
                  <a:extLst>
                    <a:ext uri="{9D8B030D-6E8A-4147-A177-3AD203B41FA5}">
                      <a16:colId xmlns:a16="http://schemas.microsoft.com/office/drawing/2014/main" val="3934731754"/>
                    </a:ext>
                  </a:extLst>
                </a:gridCol>
                <a:gridCol w="1453278">
                  <a:extLst>
                    <a:ext uri="{9D8B030D-6E8A-4147-A177-3AD203B41FA5}">
                      <a16:colId xmlns:a16="http://schemas.microsoft.com/office/drawing/2014/main" val="1994006479"/>
                    </a:ext>
                  </a:extLst>
                </a:gridCol>
                <a:gridCol w="1536632">
                  <a:extLst>
                    <a:ext uri="{9D8B030D-6E8A-4147-A177-3AD203B41FA5}">
                      <a16:colId xmlns:a16="http://schemas.microsoft.com/office/drawing/2014/main" val="3182946830"/>
                    </a:ext>
                  </a:extLst>
                </a:gridCol>
              </a:tblGrid>
              <a:tr h="370840">
                <a:tc>
                  <a:txBody>
                    <a:bodyPr/>
                    <a:lstStyle/>
                    <a:p>
                      <a:pPr algn="ctr"/>
                      <a:endParaRPr lang="en-CN" sz="1400" dirty="0"/>
                    </a:p>
                  </a:txBody>
                  <a:tcPr/>
                </a:tc>
                <a:tc>
                  <a:txBody>
                    <a:bodyPr/>
                    <a:lstStyle/>
                    <a:p>
                      <a:pPr algn="ctr"/>
                      <a:r>
                        <a:rPr lang="en-CN" sz="1400" dirty="0"/>
                        <a:t>hasConcept</a:t>
                      </a:r>
                    </a:p>
                  </a:txBody>
                  <a:tcPr/>
                </a:tc>
                <a:tc>
                  <a:txBody>
                    <a:bodyPr/>
                    <a:lstStyle/>
                    <a:p>
                      <a:pPr algn="ctr"/>
                      <a:r>
                        <a:rPr lang="en-CN" sz="1400" dirty="0"/>
                        <a:t>hasAction</a:t>
                      </a:r>
                    </a:p>
                  </a:txBody>
                  <a:tcPr/>
                </a:tc>
                <a:extLst>
                  <a:ext uri="{0D108BD9-81ED-4DB2-BD59-A6C34878D82A}">
                    <a16:rowId xmlns:a16="http://schemas.microsoft.com/office/drawing/2014/main" val="1874850836"/>
                  </a:ext>
                </a:extLst>
              </a:tr>
              <a:tr h="370840">
                <a:tc>
                  <a:txBody>
                    <a:bodyPr/>
                    <a:lstStyle/>
                    <a:p>
                      <a:pPr algn="ctr"/>
                      <a:r>
                        <a:rPr lang="en-CN" b="1" dirty="0"/>
                        <a:t>Sample Num</a:t>
                      </a:r>
                    </a:p>
                  </a:txBody>
                  <a:tcPr/>
                </a:tc>
                <a:tc>
                  <a:txBody>
                    <a:bodyPr/>
                    <a:lstStyle/>
                    <a:p>
                      <a:pPr algn="ctr"/>
                      <a:r>
                        <a:rPr lang="en-CN" dirty="0"/>
                        <a:t>384</a:t>
                      </a:r>
                    </a:p>
                  </a:txBody>
                  <a:tcPr/>
                </a:tc>
                <a:tc>
                  <a:txBody>
                    <a:bodyPr/>
                    <a:lstStyle/>
                    <a:p>
                      <a:pPr algn="ctr"/>
                      <a:r>
                        <a:rPr lang="en-CN" dirty="0"/>
                        <a:t>384</a:t>
                      </a:r>
                    </a:p>
                  </a:txBody>
                  <a:tcPr/>
                </a:tc>
                <a:extLst>
                  <a:ext uri="{0D108BD9-81ED-4DB2-BD59-A6C34878D82A}">
                    <a16:rowId xmlns:a16="http://schemas.microsoft.com/office/drawing/2014/main" val="295376590"/>
                  </a:ext>
                </a:extLst>
              </a:tr>
              <a:tr h="370840">
                <a:tc>
                  <a:txBody>
                    <a:bodyPr/>
                    <a:lstStyle/>
                    <a:p>
                      <a:pPr algn="ctr"/>
                      <a:r>
                        <a:rPr lang="en-CN" sz="1400" b="1" dirty="0"/>
                        <a:t>Accuracy</a:t>
                      </a:r>
                    </a:p>
                  </a:txBody>
                  <a:tcPr/>
                </a:tc>
                <a:tc>
                  <a:txBody>
                    <a:bodyPr/>
                    <a:lstStyle/>
                    <a:p>
                      <a:pPr algn="ctr"/>
                      <a:r>
                        <a:rPr lang="en-CN" sz="1400" dirty="0"/>
                        <a:t>0.786</a:t>
                      </a:r>
                    </a:p>
                  </a:txBody>
                  <a:tcPr/>
                </a:tc>
                <a:tc>
                  <a:txBody>
                    <a:bodyPr/>
                    <a:lstStyle/>
                    <a:p>
                      <a:pPr algn="ctr"/>
                      <a:r>
                        <a:rPr lang="en-CN" sz="1400" dirty="0"/>
                        <a:t>0.914</a:t>
                      </a:r>
                    </a:p>
                  </a:txBody>
                  <a:tcPr/>
                </a:tc>
                <a:extLst>
                  <a:ext uri="{0D108BD9-81ED-4DB2-BD59-A6C34878D82A}">
                    <a16:rowId xmlns:a16="http://schemas.microsoft.com/office/drawing/2014/main" val="3875981308"/>
                  </a:ext>
                </a:extLst>
              </a:tr>
            </a:tbl>
          </a:graphicData>
        </a:graphic>
      </p:graphicFrame>
      <p:sp>
        <p:nvSpPr>
          <p:cNvPr id="12" name="Rectangle 11">
            <a:extLst>
              <a:ext uri="{FF2B5EF4-FFF2-40B4-BE49-F238E27FC236}">
                <a16:creationId xmlns:a16="http://schemas.microsoft.com/office/drawing/2014/main" id="{033C3C65-4178-5D46-9C01-96BF27564FE3}"/>
              </a:ext>
            </a:extLst>
          </p:cNvPr>
          <p:cNvSpPr/>
          <p:nvPr/>
        </p:nvSpPr>
        <p:spPr>
          <a:xfrm>
            <a:off x="4537155" y="2276036"/>
            <a:ext cx="4336469" cy="1112520"/>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lphaLcPeriod"/>
            </a:pPr>
            <a:endParaRPr lang="en-US" sz="1400" dirty="0">
              <a:solidFill>
                <a:schemeClr val="bg1"/>
              </a:solidFill>
            </a:endParaRPr>
          </a:p>
          <a:p>
            <a:pPr marL="342900" indent="-342900" algn="just">
              <a:buAutoNum type="alphaLcPeriod"/>
            </a:pPr>
            <a:r>
              <a:rPr lang="en-US" sz="1400" dirty="0">
                <a:solidFill>
                  <a:schemeClr val="bg1"/>
                </a:solidFill>
              </a:rPr>
              <a:t>bug reports written by bug reporters with diverse writing habits </a:t>
            </a:r>
          </a:p>
          <a:p>
            <a:pPr marL="342900" indent="-342900" algn="just">
              <a:buAutoNum type="alphaLcPeriod"/>
            </a:pPr>
            <a:r>
              <a:rPr lang="en-US" sz="1400" dirty="0">
                <a:solidFill>
                  <a:schemeClr val="bg1"/>
                </a:solidFill>
              </a:rPr>
              <a:t>misidentify some common expressions as concepts </a:t>
            </a:r>
          </a:p>
          <a:p>
            <a:pPr marL="342900" indent="-342900" algn="just">
              <a:buAutoNum type="alphaLcPeriod"/>
            </a:pPr>
            <a:endParaRPr lang="en-US" sz="1400" dirty="0">
              <a:solidFill>
                <a:schemeClr val="bg1"/>
              </a:solidFill>
            </a:endParaRPr>
          </a:p>
        </p:txBody>
      </p:sp>
      <p:sp>
        <p:nvSpPr>
          <p:cNvPr id="13" name="TextBox 12">
            <a:extLst>
              <a:ext uri="{FF2B5EF4-FFF2-40B4-BE49-F238E27FC236}">
                <a16:creationId xmlns:a16="http://schemas.microsoft.com/office/drawing/2014/main" id="{46A523D1-7888-E34B-9D3C-76ADF0727115}"/>
              </a:ext>
            </a:extLst>
          </p:cNvPr>
          <p:cNvSpPr txBox="1"/>
          <p:nvPr/>
        </p:nvSpPr>
        <p:spPr>
          <a:xfrm>
            <a:off x="323200" y="3567961"/>
            <a:ext cx="8240229" cy="861774"/>
          </a:xfrm>
          <a:prstGeom prst="rect">
            <a:avLst/>
          </a:prstGeom>
          <a:noFill/>
        </p:spPr>
        <p:txBody>
          <a:bodyPr wrap="square" rtlCol="0">
            <a:spAutoFit/>
          </a:bodyPr>
          <a:lstStyle/>
          <a:p>
            <a:r>
              <a:rPr lang="en-US" dirty="0"/>
              <a:t>the step “observe the performance.”</a:t>
            </a:r>
            <a:r>
              <a:rPr lang="en-US" sz="1600" dirty="0"/>
              <a:t> in </a:t>
            </a:r>
            <a:r>
              <a:rPr lang="en-US" sz="1600" dirty="0">
                <a:hlinkClick r:id="rId3"/>
              </a:rPr>
              <a:t>Bug 1588767</a:t>
            </a:r>
            <a:endParaRPr lang="en-US" sz="1600" dirty="0"/>
          </a:p>
          <a:p>
            <a:r>
              <a:rPr lang="en-US" sz="1600" dirty="0"/>
              <a:t>&lt;performance, </a:t>
            </a:r>
            <a:r>
              <a:rPr lang="en-US" sz="1600" dirty="0" err="1"/>
              <a:t>presentedIn</a:t>
            </a:r>
            <a:r>
              <a:rPr lang="en-US" sz="1600" dirty="0"/>
              <a:t>, text&gt; </a:t>
            </a:r>
          </a:p>
          <a:p>
            <a:r>
              <a:rPr lang="en-US" sz="1600" b="1" dirty="0">
                <a:solidFill>
                  <a:schemeClr val="accent1"/>
                </a:solidFill>
              </a:rPr>
              <a:t>take the context of step into consideration to further improve the accuracy of concept linking </a:t>
            </a:r>
          </a:p>
        </p:txBody>
      </p:sp>
      <p:sp>
        <p:nvSpPr>
          <p:cNvPr id="15" name="Footer Placeholder 3">
            <a:extLst>
              <a:ext uri="{FF2B5EF4-FFF2-40B4-BE49-F238E27FC236}">
                <a16:creationId xmlns:a16="http://schemas.microsoft.com/office/drawing/2014/main" id="{345064FA-85F1-C749-82E4-381E8C2761EB}"/>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262647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49</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5895863" cy="1017120"/>
          </a:xfrm>
        </p:spPr>
        <p:txBody>
          <a:bodyPr/>
          <a:lstStyle/>
          <a:p>
            <a:r>
              <a:rPr lang="en-AU" dirty="0"/>
              <a:t>Evaluation</a:t>
            </a:r>
          </a:p>
          <a:p>
            <a:pPr lvl="1"/>
            <a:r>
              <a:rPr lang="en-US" sz="2400" dirty="0"/>
              <a:t>Usefulness for Soap Opera Testing (RQ2) </a:t>
            </a:r>
          </a:p>
        </p:txBody>
      </p:sp>
      <p:sp>
        <p:nvSpPr>
          <p:cNvPr id="2" name="TextBox 1">
            <a:extLst>
              <a:ext uri="{FF2B5EF4-FFF2-40B4-BE49-F238E27FC236}">
                <a16:creationId xmlns:a16="http://schemas.microsoft.com/office/drawing/2014/main" id="{D7A07C05-27F9-B34D-BB77-F1DE4852A7CE}"/>
              </a:ext>
            </a:extLst>
          </p:cNvPr>
          <p:cNvSpPr txBox="1"/>
          <p:nvPr/>
        </p:nvSpPr>
        <p:spPr>
          <a:xfrm>
            <a:off x="323850" y="1475232"/>
            <a:ext cx="8369046" cy="923330"/>
          </a:xfrm>
          <a:prstGeom prst="rect">
            <a:avLst/>
          </a:prstGeom>
          <a:noFill/>
        </p:spPr>
        <p:txBody>
          <a:bodyPr wrap="square" rtlCol="0">
            <a:spAutoFit/>
          </a:bodyPr>
          <a:lstStyle/>
          <a:p>
            <a:r>
              <a:rPr lang="en-CN" b="1" dirty="0"/>
              <a:t>Baseline: </a:t>
            </a:r>
            <a:r>
              <a:rPr lang="en-US" dirty="0"/>
              <a:t>rank relevant bug reports according to the </a:t>
            </a:r>
            <a:r>
              <a:rPr lang="en-US" u="sng" dirty="0"/>
              <a:t>SBERT-based cosine similarity </a:t>
            </a:r>
            <a:r>
              <a:rPr lang="en-US" dirty="0"/>
              <a:t>between the seed bug and other bugs </a:t>
            </a:r>
          </a:p>
          <a:p>
            <a:endParaRPr lang="en-CN" b="1" dirty="0"/>
          </a:p>
        </p:txBody>
      </p:sp>
      <p:pic>
        <p:nvPicPr>
          <p:cNvPr id="8" name="Picture 7">
            <a:extLst>
              <a:ext uri="{FF2B5EF4-FFF2-40B4-BE49-F238E27FC236}">
                <a16:creationId xmlns:a16="http://schemas.microsoft.com/office/drawing/2014/main" id="{5EA6F8C9-6107-1149-8ADE-18C3A8CBD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390" y="2078000"/>
            <a:ext cx="5403965" cy="2645692"/>
          </a:xfrm>
          <a:prstGeom prst="rect">
            <a:avLst/>
          </a:prstGeom>
        </p:spPr>
      </p:pic>
      <p:sp>
        <p:nvSpPr>
          <p:cNvPr id="12" name="Footer Placeholder 3">
            <a:extLst>
              <a:ext uri="{FF2B5EF4-FFF2-40B4-BE49-F238E27FC236}">
                <a16:creationId xmlns:a16="http://schemas.microsoft.com/office/drawing/2014/main" id="{E9007805-090E-FD49-A577-A77455CF7A60}"/>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229304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5</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2160000" cy="4140000"/>
          </a:xfrm>
        </p:spPr>
        <p:txBody>
          <a:bodyPr/>
          <a:lstStyle/>
          <a:p>
            <a:r>
              <a:rPr lang="en-AU" dirty="0"/>
              <a:t>Motivation</a:t>
            </a:r>
          </a:p>
        </p:txBody>
      </p:sp>
      <p:sp>
        <p:nvSpPr>
          <p:cNvPr id="20" name="TextBox 19">
            <a:extLst>
              <a:ext uri="{FF2B5EF4-FFF2-40B4-BE49-F238E27FC236}">
                <a16:creationId xmlns:a16="http://schemas.microsoft.com/office/drawing/2014/main" id="{4E9E93A9-D13B-A84A-B4EB-3179B6FF1006}"/>
              </a:ext>
            </a:extLst>
          </p:cNvPr>
          <p:cNvSpPr txBox="1"/>
          <p:nvPr/>
        </p:nvSpPr>
        <p:spPr>
          <a:xfrm>
            <a:off x="6169218" y="2586245"/>
            <a:ext cx="1966629" cy="369332"/>
          </a:xfrm>
          <a:prstGeom prst="rect">
            <a:avLst/>
          </a:prstGeom>
          <a:noFill/>
        </p:spPr>
        <p:txBody>
          <a:bodyPr wrap="none" rtlCol="0">
            <a:spAutoFit/>
          </a:bodyPr>
          <a:lstStyle/>
          <a:p>
            <a:r>
              <a:rPr lang="en-CN" dirty="0"/>
              <a:t>Exploratory Testing</a:t>
            </a:r>
          </a:p>
        </p:txBody>
      </p:sp>
      <p:sp>
        <p:nvSpPr>
          <p:cNvPr id="59" name="Cloud 58">
            <a:extLst>
              <a:ext uri="{FF2B5EF4-FFF2-40B4-BE49-F238E27FC236}">
                <a16:creationId xmlns:a16="http://schemas.microsoft.com/office/drawing/2014/main" id="{99E69F0E-3088-2C49-9149-D1C5DAB45507}"/>
              </a:ext>
            </a:extLst>
          </p:cNvPr>
          <p:cNvSpPr/>
          <p:nvPr/>
        </p:nvSpPr>
        <p:spPr>
          <a:xfrm>
            <a:off x="1057539" y="2051406"/>
            <a:ext cx="1357926" cy="53483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test-related learning</a:t>
            </a:r>
          </a:p>
        </p:txBody>
      </p:sp>
      <p:sp>
        <p:nvSpPr>
          <p:cNvPr id="61" name="Cloud 60">
            <a:extLst>
              <a:ext uri="{FF2B5EF4-FFF2-40B4-BE49-F238E27FC236}">
                <a16:creationId xmlns:a16="http://schemas.microsoft.com/office/drawing/2014/main" id="{C94EA721-115D-6E4C-9AC7-B9AD2B165E35}"/>
              </a:ext>
            </a:extLst>
          </p:cNvPr>
          <p:cNvSpPr/>
          <p:nvPr/>
        </p:nvSpPr>
        <p:spPr>
          <a:xfrm>
            <a:off x="3096402" y="2051406"/>
            <a:ext cx="1357926" cy="53483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test design</a:t>
            </a:r>
          </a:p>
        </p:txBody>
      </p:sp>
      <p:sp>
        <p:nvSpPr>
          <p:cNvPr id="62" name="Cloud 61">
            <a:extLst>
              <a:ext uri="{FF2B5EF4-FFF2-40B4-BE49-F238E27FC236}">
                <a16:creationId xmlns:a16="http://schemas.microsoft.com/office/drawing/2014/main" id="{1AD5B6B3-7CF5-4147-A7A3-BA53117BC923}"/>
              </a:ext>
            </a:extLst>
          </p:cNvPr>
          <p:cNvSpPr/>
          <p:nvPr/>
        </p:nvSpPr>
        <p:spPr>
          <a:xfrm>
            <a:off x="5046850" y="2051406"/>
            <a:ext cx="1357926" cy="53483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test execution</a:t>
            </a:r>
          </a:p>
        </p:txBody>
      </p:sp>
      <p:sp>
        <p:nvSpPr>
          <p:cNvPr id="63" name="Cloud 62">
            <a:extLst>
              <a:ext uri="{FF2B5EF4-FFF2-40B4-BE49-F238E27FC236}">
                <a16:creationId xmlns:a16="http://schemas.microsoft.com/office/drawing/2014/main" id="{A4B29B06-5AB8-CD46-9BC5-EE1B87EE6071}"/>
              </a:ext>
            </a:extLst>
          </p:cNvPr>
          <p:cNvSpPr/>
          <p:nvPr/>
        </p:nvSpPr>
        <p:spPr>
          <a:xfrm>
            <a:off x="7017328" y="2050835"/>
            <a:ext cx="1511322" cy="53483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test result interpretation </a:t>
            </a:r>
          </a:p>
        </p:txBody>
      </p:sp>
      <p:sp>
        <p:nvSpPr>
          <p:cNvPr id="49" name="TextBox 48">
            <a:extLst>
              <a:ext uri="{FF2B5EF4-FFF2-40B4-BE49-F238E27FC236}">
                <a16:creationId xmlns:a16="http://schemas.microsoft.com/office/drawing/2014/main" id="{C11C540E-2385-E046-9D7E-684333E55ED0}"/>
              </a:ext>
            </a:extLst>
          </p:cNvPr>
          <p:cNvSpPr txBox="1"/>
          <p:nvPr/>
        </p:nvSpPr>
        <p:spPr>
          <a:xfrm>
            <a:off x="4277088" y="1279317"/>
            <a:ext cx="1029769" cy="338554"/>
          </a:xfrm>
          <a:prstGeom prst="rect">
            <a:avLst/>
          </a:prstGeom>
          <a:noFill/>
          <a:ln>
            <a:noFill/>
          </a:ln>
        </p:spPr>
        <p:txBody>
          <a:bodyPr wrap="none" rtlCol="0">
            <a:spAutoFit/>
          </a:bodyPr>
          <a:lstStyle/>
          <a:p>
            <a:r>
              <a:rPr lang="en-CN" sz="1600" b="1" dirty="0">
                <a:solidFill>
                  <a:schemeClr val="accent1"/>
                </a:solidFill>
              </a:rPr>
              <a:t>In parallel</a:t>
            </a:r>
          </a:p>
        </p:txBody>
      </p:sp>
      <p:cxnSp>
        <p:nvCxnSpPr>
          <p:cNvPr id="52" name="Curved Connector 51">
            <a:extLst>
              <a:ext uri="{FF2B5EF4-FFF2-40B4-BE49-F238E27FC236}">
                <a16:creationId xmlns:a16="http://schemas.microsoft.com/office/drawing/2014/main" id="{C64B6110-8F73-424B-8A34-9A0E2CCDE717}"/>
              </a:ext>
            </a:extLst>
          </p:cNvPr>
          <p:cNvCxnSpPr>
            <a:stCxn id="59" idx="3"/>
            <a:endCxn id="61" idx="3"/>
          </p:cNvCxnSpPr>
          <p:nvPr/>
        </p:nvCxnSpPr>
        <p:spPr>
          <a:xfrm rot="5400000" flipH="1" flipV="1">
            <a:off x="2755933" y="1062555"/>
            <a:ext cx="12700" cy="2038863"/>
          </a:xfrm>
          <a:prstGeom prst="curvedConnector3">
            <a:avLst>
              <a:gd name="adj1" fmla="val 2040787"/>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Curved Connector 69">
            <a:extLst>
              <a:ext uri="{FF2B5EF4-FFF2-40B4-BE49-F238E27FC236}">
                <a16:creationId xmlns:a16="http://schemas.microsoft.com/office/drawing/2014/main" id="{59386CC6-691D-1744-9D85-B212A28EBD82}"/>
              </a:ext>
            </a:extLst>
          </p:cNvPr>
          <p:cNvCxnSpPr/>
          <p:nvPr/>
        </p:nvCxnSpPr>
        <p:spPr>
          <a:xfrm rot="5400000" flipH="1" flipV="1">
            <a:off x="4794797" y="1049854"/>
            <a:ext cx="12700" cy="2038863"/>
          </a:xfrm>
          <a:prstGeom prst="curvedConnector3">
            <a:avLst>
              <a:gd name="adj1" fmla="val 2040787"/>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Curved Connector 70">
            <a:extLst>
              <a:ext uri="{FF2B5EF4-FFF2-40B4-BE49-F238E27FC236}">
                <a16:creationId xmlns:a16="http://schemas.microsoft.com/office/drawing/2014/main" id="{918CC6EA-0BE7-5849-95D5-6D4BE2EB5AA6}"/>
              </a:ext>
            </a:extLst>
          </p:cNvPr>
          <p:cNvCxnSpPr>
            <a:cxnSpLocks/>
          </p:cNvCxnSpPr>
          <p:nvPr/>
        </p:nvCxnSpPr>
        <p:spPr>
          <a:xfrm rot="5400000" flipH="1" flipV="1">
            <a:off x="6833661" y="1037153"/>
            <a:ext cx="12700" cy="2038863"/>
          </a:xfrm>
          <a:prstGeom prst="curvedConnector3">
            <a:avLst>
              <a:gd name="adj1" fmla="val 2040787"/>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E65CCF4-3E0C-FD45-A333-7574A2D8970C}"/>
              </a:ext>
            </a:extLst>
          </p:cNvPr>
          <p:cNvSpPr txBox="1"/>
          <p:nvPr/>
        </p:nvSpPr>
        <p:spPr>
          <a:xfrm>
            <a:off x="635944" y="3221654"/>
            <a:ext cx="8180509" cy="584775"/>
          </a:xfrm>
          <a:prstGeom prst="rect">
            <a:avLst/>
          </a:prstGeom>
          <a:noFill/>
        </p:spPr>
        <p:txBody>
          <a:bodyPr wrap="none" rtlCol="0">
            <a:spAutoFit/>
          </a:bodyPr>
          <a:lstStyle/>
          <a:p>
            <a:r>
              <a:rPr lang="en-US" sz="1600" dirty="0"/>
              <a:t>Exploratory testing has been shown to be </a:t>
            </a:r>
            <a:r>
              <a:rPr lang="en-US" sz="1600" dirty="0">
                <a:solidFill>
                  <a:schemeClr val="accent1"/>
                </a:solidFill>
              </a:rPr>
              <a:t>effective</a:t>
            </a:r>
            <a:r>
              <a:rPr lang="en-US" sz="1600" dirty="0"/>
              <a:t> at system testing level</a:t>
            </a:r>
          </a:p>
          <a:p>
            <a:r>
              <a:rPr lang="en-US" sz="1600" dirty="0">
                <a:solidFill>
                  <a:schemeClr val="accent1"/>
                </a:solidFill>
              </a:rPr>
              <a:t>Principles</a:t>
            </a:r>
            <a:r>
              <a:rPr lang="en-US" sz="1600" dirty="0"/>
              <a:t> and </a:t>
            </a:r>
            <a:r>
              <a:rPr lang="en-US" sz="1600" dirty="0">
                <a:solidFill>
                  <a:schemeClr val="accent1"/>
                </a:solidFill>
              </a:rPr>
              <a:t>guidelines</a:t>
            </a:r>
            <a:r>
              <a:rPr lang="en-US" sz="1600" dirty="0"/>
              <a:t> have been proposed for performing and managing exploratory testing</a:t>
            </a:r>
          </a:p>
        </p:txBody>
      </p:sp>
      <p:sp>
        <p:nvSpPr>
          <p:cNvPr id="57" name="Explosion 1 56">
            <a:extLst>
              <a:ext uri="{FF2B5EF4-FFF2-40B4-BE49-F238E27FC236}">
                <a16:creationId xmlns:a16="http://schemas.microsoft.com/office/drawing/2014/main" id="{1A642ED2-5686-1444-A661-715350F19287}"/>
              </a:ext>
            </a:extLst>
          </p:cNvPr>
          <p:cNvSpPr/>
          <p:nvPr/>
        </p:nvSpPr>
        <p:spPr>
          <a:xfrm>
            <a:off x="4726199" y="3899317"/>
            <a:ext cx="3657600" cy="124418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b="1" dirty="0"/>
              <a:t>No</a:t>
            </a:r>
            <a:r>
              <a:rPr lang="en-CN" dirty="0"/>
              <a:t> </a:t>
            </a:r>
            <a:r>
              <a:rPr lang="en-CN" b="1" dirty="0"/>
              <a:t>tools</a:t>
            </a:r>
            <a:r>
              <a:rPr lang="en-CN" dirty="0"/>
              <a:t> to support</a:t>
            </a:r>
          </a:p>
        </p:txBody>
      </p:sp>
      <p:cxnSp>
        <p:nvCxnSpPr>
          <p:cNvPr id="83" name="Curved Connector 82">
            <a:extLst>
              <a:ext uri="{FF2B5EF4-FFF2-40B4-BE49-F238E27FC236}">
                <a16:creationId xmlns:a16="http://schemas.microsoft.com/office/drawing/2014/main" id="{F3E6459D-4B68-4744-B538-78236F53C58A}"/>
              </a:ext>
            </a:extLst>
          </p:cNvPr>
          <p:cNvCxnSpPr>
            <a:stCxn id="59" idx="1"/>
            <a:endCxn id="62" idx="1"/>
          </p:cNvCxnSpPr>
          <p:nvPr/>
        </p:nvCxnSpPr>
        <p:spPr>
          <a:xfrm rot="16200000" flipH="1">
            <a:off x="3731157" y="591019"/>
            <a:ext cx="12700" cy="3989311"/>
          </a:xfrm>
          <a:prstGeom prst="curvedConnector3">
            <a:avLst>
              <a:gd name="adj1" fmla="val 1804488"/>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Curved Connector 84">
            <a:extLst>
              <a:ext uri="{FF2B5EF4-FFF2-40B4-BE49-F238E27FC236}">
                <a16:creationId xmlns:a16="http://schemas.microsoft.com/office/drawing/2014/main" id="{01AA2E21-0BF3-EB43-91B6-8628B8167282}"/>
              </a:ext>
            </a:extLst>
          </p:cNvPr>
          <p:cNvCxnSpPr/>
          <p:nvPr/>
        </p:nvCxnSpPr>
        <p:spPr>
          <a:xfrm rot="16200000" flipH="1">
            <a:off x="5725814" y="604290"/>
            <a:ext cx="12700" cy="3989311"/>
          </a:xfrm>
          <a:prstGeom prst="curvedConnector3">
            <a:avLst>
              <a:gd name="adj1" fmla="val 1804488"/>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Arc 107">
            <a:extLst>
              <a:ext uri="{FF2B5EF4-FFF2-40B4-BE49-F238E27FC236}">
                <a16:creationId xmlns:a16="http://schemas.microsoft.com/office/drawing/2014/main" id="{8F5461F8-1557-B44F-A7A2-FAF04D6F9656}"/>
              </a:ext>
            </a:extLst>
          </p:cNvPr>
          <p:cNvSpPr/>
          <p:nvPr/>
        </p:nvSpPr>
        <p:spPr>
          <a:xfrm>
            <a:off x="1708792" y="1260762"/>
            <a:ext cx="6229862" cy="2031511"/>
          </a:xfrm>
          <a:prstGeom prst="arc">
            <a:avLst>
              <a:gd name="adj1" fmla="val 10996257"/>
              <a:gd name="adj2" fmla="val 2134704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N"/>
          </a:p>
        </p:txBody>
      </p:sp>
      <p:sp>
        <p:nvSpPr>
          <p:cNvPr id="22" name="Footer Placeholder 3">
            <a:extLst>
              <a:ext uri="{FF2B5EF4-FFF2-40B4-BE49-F238E27FC236}">
                <a16:creationId xmlns:a16="http://schemas.microsoft.com/office/drawing/2014/main" id="{E49DE362-A2BA-B948-98C0-C89F11D8C9B1}"/>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144665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94444E-6 -2.46914E-7 L -0.25209 -0.34228 " pathEditMode="relative" rAng="0" ptsTypes="AA">
                                      <p:cBhvr>
                                        <p:cTn id="6" dur="1000" fill="hold"/>
                                        <p:tgtEl>
                                          <p:spTgt spid="20"/>
                                        </p:tgtEl>
                                        <p:attrNameLst>
                                          <p:attrName>ppt_x</p:attrName>
                                          <p:attrName>ppt_y</p:attrName>
                                        </p:attrNameLst>
                                      </p:cBhvr>
                                      <p:rCtr x="-12604" y="-17130"/>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5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up)">
                                      <p:cBhvr>
                                        <p:cTn id="22" dur="500"/>
                                        <p:tgtEl>
                                          <p:spTgt spid="52"/>
                                        </p:tgtEl>
                                      </p:cBhvr>
                                    </p:animEffect>
                                  </p:childTnLst>
                                </p:cTn>
                              </p:par>
                              <p:par>
                                <p:cTn id="23" presetID="22" presetClass="entr" presetSubtype="1"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up)">
                                      <p:cBhvr>
                                        <p:cTn id="25" dur="500"/>
                                        <p:tgtEl>
                                          <p:spTgt spid="70"/>
                                        </p:tgtEl>
                                      </p:cBhvr>
                                    </p:animEffect>
                                  </p:childTnLst>
                                </p:cTn>
                              </p:par>
                              <p:par>
                                <p:cTn id="26" presetID="22" presetClass="entr" presetSubtype="1"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up)">
                                      <p:cBhvr>
                                        <p:cTn id="28" dur="500"/>
                                        <p:tgtEl>
                                          <p:spTgt spid="71"/>
                                        </p:tgtEl>
                                      </p:cBhvr>
                                    </p:animEffect>
                                  </p:childTnLst>
                                </p:cTn>
                              </p:par>
                              <p:par>
                                <p:cTn id="29" presetID="22" presetClass="entr" presetSubtype="4"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down)">
                                      <p:cBhvr>
                                        <p:cTn id="31" dur="500"/>
                                        <p:tgtEl>
                                          <p:spTgt spid="83"/>
                                        </p:tgtEl>
                                      </p:cBhvr>
                                    </p:animEffect>
                                  </p:childTnLst>
                                </p:cTn>
                              </p:par>
                              <p:par>
                                <p:cTn id="32" presetID="22" presetClass="entr" presetSubtype="4" fill="hold" nodeType="with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wipe(down)">
                                      <p:cBhvr>
                                        <p:cTn id="34" dur="500"/>
                                        <p:tgtEl>
                                          <p:spTgt spid="8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wipe(up)">
                                      <p:cBhvr>
                                        <p:cTn id="37" dur="500"/>
                                        <p:tgtEl>
                                          <p:spTgt spid="108"/>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9" grpId="0" animBg="1"/>
      <p:bldP spid="61" grpId="0" animBg="1"/>
      <p:bldP spid="62" grpId="0" animBg="1"/>
      <p:bldP spid="63" grpId="0" animBg="1"/>
      <p:bldP spid="49" grpId="0"/>
      <p:bldP spid="55" grpId="0"/>
      <p:bldP spid="57" grpId="0" animBg="1"/>
      <p:bldP spid="10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50</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5895863" cy="1017120"/>
          </a:xfrm>
        </p:spPr>
        <p:txBody>
          <a:bodyPr/>
          <a:lstStyle/>
          <a:p>
            <a:r>
              <a:rPr lang="en-AU" dirty="0"/>
              <a:t>Evaluation</a:t>
            </a:r>
          </a:p>
          <a:p>
            <a:pPr lvl="1"/>
            <a:r>
              <a:rPr lang="en-US" sz="2400" dirty="0"/>
              <a:t>Usefulness for Soap Opera Testing (RQ2) </a:t>
            </a:r>
          </a:p>
        </p:txBody>
      </p:sp>
      <p:sp>
        <p:nvSpPr>
          <p:cNvPr id="9" name="TextBox 8">
            <a:extLst>
              <a:ext uri="{FF2B5EF4-FFF2-40B4-BE49-F238E27FC236}">
                <a16:creationId xmlns:a16="http://schemas.microsoft.com/office/drawing/2014/main" id="{2A4B22C4-D9BF-2043-AE10-798BF6251616}"/>
              </a:ext>
            </a:extLst>
          </p:cNvPr>
          <p:cNvSpPr txBox="1"/>
          <p:nvPr/>
        </p:nvSpPr>
        <p:spPr>
          <a:xfrm>
            <a:off x="323850" y="1475232"/>
            <a:ext cx="8369046" cy="400110"/>
          </a:xfrm>
          <a:prstGeom prst="rect">
            <a:avLst/>
          </a:prstGeom>
          <a:noFill/>
        </p:spPr>
        <p:txBody>
          <a:bodyPr wrap="square" rtlCol="0">
            <a:spAutoFit/>
          </a:bodyPr>
          <a:lstStyle/>
          <a:p>
            <a:r>
              <a:rPr lang="en-CN" sz="2000" b="1" dirty="0"/>
              <a:t>Pre-survey:</a:t>
            </a:r>
          </a:p>
        </p:txBody>
      </p:sp>
      <p:pic>
        <p:nvPicPr>
          <p:cNvPr id="1026" name="Picture 2" descr="Top 10 Educational Cartoon TV Shows Your Child Should Watch">
            <a:extLst>
              <a:ext uri="{FF2B5EF4-FFF2-40B4-BE49-F238E27FC236}">
                <a16:creationId xmlns:a16="http://schemas.microsoft.com/office/drawing/2014/main" id="{50232CB4-637D-184F-B53F-C185BA2FEB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15"/>
          <a:stretch/>
        </p:blipFill>
        <p:spPr bwMode="auto">
          <a:xfrm>
            <a:off x="3052286" y="1659898"/>
            <a:ext cx="3039427" cy="2571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2A6E4D5-599A-114C-BE46-DD9F99DEC38E}"/>
              </a:ext>
            </a:extLst>
          </p:cNvPr>
          <p:cNvSpPr txBox="1"/>
          <p:nvPr/>
        </p:nvSpPr>
        <p:spPr>
          <a:xfrm>
            <a:off x="3157728" y="1778913"/>
            <a:ext cx="2715808" cy="369332"/>
          </a:xfrm>
          <a:prstGeom prst="rect">
            <a:avLst/>
          </a:prstGeom>
          <a:noFill/>
        </p:spPr>
        <p:txBody>
          <a:bodyPr wrap="none" rtlCol="0">
            <a:spAutoFit/>
          </a:bodyPr>
          <a:lstStyle/>
          <a:p>
            <a:r>
              <a:rPr lang="en-CN" b="1" dirty="0"/>
              <a:t> 1	   2</a:t>
            </a:r>
            <a:r>
              <a:rPr lang="en-US" b="1" dirty="0"/>
              <a:t>	      3	        4	  5</a:t>
            </a:r>
            <a:endParaRPr lang="en-CN" b="1" dirty="0"/>
          </a:p>
        </p:txBody>
      </p:sp>
      <p:sp>
        <p:nvSpPr>
          <p:cNvPr id="13" name="TextBox 12">
            <a:extLst>
              <a:ext uri="{FF2B5EF4-FFF2-40B4-BE49-F238E27FC236}">
                <a16:creationId xmlns:a16="http://schemas.microsoft.com/office/drawing/2014/main" id="{CC81C0F3-9A15-9F48-BB23-421B183D5D5E}"/>
              </a:ext>
            </a:extLst>
          </p:cNvPr>
          <p:cNvSpPr txBox="1"/>
          <p:nvPr/>
        </p:nvSpPr>
        <p:spPr>
          <a:xfrm>
            <a:off x="3150469" y="3114271"/>
            <a:ext cx="2832827" cy="369332"/>
          </a:xfrm>
          <a:prstGeom prst="rect">
            <a:avLst/>
          </a:prstGeom>
          <a:noFill/>
        </p:spPr>
        <p:txBody>
          <a:bodyPr wrap="none" rtlCol="0">
            <a:spAutoFit/>
          </a:bodyPr>
          <a:lstStyle/>
          <a:p>
            <a:r>
              <a:rPr lang="en-CN" b="1" dirty="0"/>
              <a:t> 6	   7</a:t>
            </a:r>
            <a:r>
              <a:rPr lang="en-US" b="1" dirty="0"/>
              <a:t>	      8	        9	10</a:t>
            </a:r>
            <a:endParaRPr lang="en-CN" b="1" dirty="0"/>
          </a:p>
        </p:txBody>
      </p:sp>
      <p:cxnSp>
        <p:nvCxnSpPr>
          <p:cNvPr id="15" name="Straight Connector 14">
            <a:extLst>
              <a:ext uri="{FF2B5EF4-FFF2-40B4-BE49-F238E27FC236}">
                <a16:creationId xmlns:a16="http://schemas.microsoft.com/office/drawing/2014/main" id="{8EA1E48B-681D-964C-A153-1289BE6EEE5E}"/>
              </a:ext>
            </a:extLst>
          </p:cNvPr>
          <p:cNvCxnSpPr>
            <a:stCxn id="1026" idx="1"/>
            <a:endCxn id="1026" idx="3"/>
          </p:cNvCxnSpPr>
          <p:nvPr/>
        </p:nvCxnSpPr>
        <p:spPr>
          <a:xfrm>
            <a:off x="3052286" y="2945773"/>
            <a:ext cx="3039427" cy="0"/>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C8A9131-FA85-354E-9F74-6DE4FBC0CE9E}"/>
              </a:ext>
            </a:extLst>
          </p:cNvPr>
          <p:cNvSpPr/>
          <p:nvPr/>
        </p:nvSpPr>
        <p:spPr>
          <a:xfrm>
            <a:off x="3042052" y="1659898"/>
            <a:ext cx="603356" cy="257175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7" name="TextBox 16">
            <a:extLst>
              <a:ext uri="{FF2B5EF4-FFF2-40B4-BE49-F238E27FC236}">
                <a16:creationId xmlns:a16="http://schemas.microsoft.com/office/drawing/2014/main" id="{D7DA89AB-0FC6-BA4C-9433-EAB3F38E29E5}"/>
              </a:ext>
            </a:extLst>
          </p:cNvPr>
          <p:cNvSpPr txBox="1"/>
          <p:nvPr/>
        </p:nvSpPr>
        <p:spPr>
          <a:xfrm>
            <a:off x="3465088" y="1370552"/>
            <a:ext cx="2101088" cy="369332"/>
          </a:xfrm>
          <a:prstGeom prst="rect">
            <a:avLst/>
          </a:prstGeom>
          <a:noFill/>
        </p:spPr>
        <p:txBody>
          <a:bodyPr wrap="none" rtlCol="0">
            <a:spAutoFit/>
          </a:bodyPr>
          <a:lstStyle/>
          <a:p>
            <a:r>
              <a:rPr lang="en-CN" b="1" dirty="0"/>
              <a:t>Experimental Group</a:t>
            </a:r>
          </a:p>
        </p:txBody>
      </p:sp>
      <p:sp>
        <p:nvSpPr>
          <p:cNvPr id="19" name="TextBox 18">
            <a:extLst>
              <a:ext uri="{FF2B5EF4-FFF2-40B4-BE49-F238E27FC236}">
                <a16:creationId xmlns:a16="http://schemas.microsoft.com/office/drawing/2014/main" id="{91CF1547-68D4-204E-B6F4-8070F3060B37}"/>
              </a:ext>
            </a:extLst>
          </p:cNvPr>
          <p:cNvSpPr txBox="1"/>
          <p:nvPr/>
        </p:nvSpPr>
        <p:spPr>
          <a:xfrm>
            <a:off x="3738643" y="4131231"/>
            <a:ext cx="1539460" cy="369332"/>
          </a:xfrm>
          <a:prstGeom prst="rect">
            <a:avLst/>
          </a:prstGeom>
          <a:noFill/>
        </p:spPr>
        <p:txBody>
          <a:bodyPr wrap="none" rtlCol="0">
            <a:spAutoFit/>
          </a:bodyPr>
          <a:lstStyle/>
          <a:p>
            <a:r>
              <a:rPr lang="en-CN" b="1" dirty="0"/>
              <a:t>Control Group</a:t>
            </a:r>
          </a:p>
        </p:txBody>
      </p:sp>
      <p:sp>
        <p:nvSpPr>
          <p:cNvPr id="18" name="Footer Placeholder 3">
            <a:extLst>
              <a:ext uri="{FF2B5EF4-FFF2-40B4-BE49-F238E27FC236}">
                <a16:creationId xmlns:a16="http://schemas.microsoft.com/office/drawing/2014/main" id="{863E183F-2FFF-224D-8D1C-14BCAD95D27D}"/>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60510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0"/>
                            </p:stCondLst>
                            <p:childTnLst>
                              <p:par>
                                <p:cTn id="18" presetID="0" presetClass="path" presetSubtype="0" accel="50000" decel="50000" fill="hold" grpId="0" nodeType="afterEffect">
                                  <p:stCondLst>
                                    <p:cond delay="0"/>
                                  </p:stCondLst>
                                  <p:childTnLst>
                                    <p:animMotion origin="layout" path="M -0.00156 4.93827E-7 L 0.25573 4.93827E-7 " pathEditMode="relative" rAng="0" ptsTypes="AA">
                                      <p:cBhvr>
                                        <p:cTn id="19" dur="3000" fill="hold"/>
                                        <p:tgtEl>
                                          <p:spTgt spid="16"/>
                                        </p:tgtEl>
                                        <p:attrNameLst>
                                          <p:attrName>ppt_x</p:attrName>
                                          <p:attrName>ppt_y</p:attrName>
                                        </p:attrNameLst>
                                      </p:cBhvr>
                                      <p:rCtr x="128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51</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5895863" cy="1017120"/>
          </a:xfrm>
        </p:spPr>
        <p:txBody>
          <a:bodyPr/>
          <a:lstStyle/>
          <a:p>
            <a:r>
              <a:rPr lang="en-AU" dirty="0"/>
              <a:t>Evaluation</a:t>
            </a:r>
          </a:p>
          <a:p>
            <a:pPr lvl="1"/>
            <a:r>
              <a:rPr lang="en-US" sz="2400" dirty="0"/>
              <a:t>Usefulness for Soap Opera Testing (RQ2) </a:t>
            </a:r>
          </a:p>
        </p:txBody>
      </p:sp>
      <p:sp>
        <p:nvSpPr>
          <p:cNvPr id="9" name="TextBox 8">
            <a:extLst>
              <a:ext uri="{FF2B5EF4-FFF2-40B4-BE49-F238E27FC236}">
                <a16:creationId xmlns:a16="http://schemas.microsoft.com/office/drawing/2014/main" id="{2A4B22C4-D9BF-2043-AE10-798BF6251616}"/>
              </a:ext>
            </a:extLst>
          </p:cNvPr>
          <p:cNvSpPr txBox="1"/>
          <p:nvPr/>
        </p:nvSpPr>
        <p:spPr>
          <a:xfrm>
            <a:off x="323850" y="1475232"/>
            <a:ext cx="8369046" cy="400110"/>
          </a:xfrm>
          <a:prstGeom prst="rect">
            <a:avLst/>
          </a:prstGeom>
          <a:noFill/>
        </p:spPr>
        <p:txBody>
          <a:bodyPr wrap="square" rtlCol="0">
            <a:spAutoFit/>
          </a:bodyPr>
          <a:lstStyle/>
          <a:p>
            <a:r>
              <a:rPr lang="en-CN" sz="2000" b="1" dirty="0"/>
              <a:t>Task:</a:t>
            </a:r>
          </a:p>
        </p:txBody>
      </p:sp>
      <p:grpSp>
        <p:nvGrpSpPr>
          <p:cNvPr id="3" name="Group 2">
            <a:extLst>
              <a:ext uri="{FF2B5EF4-FFF2-40B4-BE49-F238E27FC236}">
                <a16:creationId xmlns:a16="http://schemas.microsoft.com/office/drawing/2014/main" id="{C444144A-4A39-AC47-9138-DBBD4C15F0EE}"/>
              </a:ext>
            </a:extLst>
          </p:cNvPr>
          <p:cNvGrpSpPr/>
          <p:nvPr/>
        </p:nvGrpSpPr>
        <p:grpSpPr>
          <a:xfrm>
            <a:off x="3052286" y="1370552"/>
            <a:ext cx="3039427" cy="3130011"/>
            <a:chOff x="3052286" y="1370552"/>
            <a:chExt cx="3039427" cy="3130011"/>
          </a:xfrm>
        </p:grpSpPr>
        <p:pic>
          <p:nvPicPr>
            <p:cNvPr id="1026" name="Picture 2" descr="Top 10 Educational Cartoon TV Shows Your Child Should Watch">
              <a:extLst>
                <a:ext uri="{FF2B5EF4-FFF2-40B4-BE49-F238E27FC236}">
                  <a16:creationId xmlns:a16="http://schemas.microsoft.com/office/drawing/2014/main" id="{50232CB4-637D-184F-B53F-C185BA2FEB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15"/>
            <a:stretch/>
          </p:blipFill>
          <p:spPr bwMode="auto">
            <a:xfrm>
              <a:off x="3052286" y="1659898"/>
              <a:ext cx="3039427" cy="2571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2A6E4D5-599A-114C-BE46-DD9F99DEC38E}"/>
                </a:ext>
              </a:extLst>
            </p:cNvPr>
            <p:cNvSpPr txBox="1"/>
            <p:nvPr/>
          </p:nvSpPr>
          <p:spPr>
            <a:xfrm>
              <a:off x="3157728" y="1778913"/>
              <a:ext cx="2715808" cy="369332"/>
            </a:xfrm>
            <a:prstGeom prst="rect">
              <a:avLst/>
            </a:prstGeom>
            <a:noFill/>
          </p:spPr>
          <p:txBody>
            <a:bodyPr wrap="none" rtlCol="0">
              <a:spAutoFit/>
            </a:bodyPr>
            <a:lstStyle/>
            <a:p>
              <a:r>
                <a:rPr lang="en-CN" b="1" dirty="0"/>
                <a:t> 1	   2</a:t>
              </a:r>
              <a:r>
                <a:rPr lang="en-US" b="1" dirty="0"/>
                <a:t>	      3	        4	  5</a:t>
              </a:r>
              <a:endParaRPr lang="en-CN" b="1" dirty="0"/>
            </a:p>
          </p:txBody>
        </p:sp>
        <p:sp>
          <p:nvSpPr>
            <p:cNvPr id="13" name="TextBox 12">
              <a:extLst>
                <a:ext uri="{FF2B5EF4-FFF2-40B4-BE49-F238E27FC236}">
                  <a16:creationId xmlns:a16="http://schemas.microsoft.com/office/drawing/2014/main" id="{CC81C0F3-9A15-9F48-BB23-421B183D5D5E}"/>
                </a:ext>
              </a:extLst>
            </p:cNvPr>
            <p:cNvSpPr txBox="1"/>
            <p:nvPr/>
          </p:nvSpPr>
          <p:spPr>
            <a:xfrm>
              <a:off x="3150469" y="3114271"/>
              <a:ext cx="2832827" cy="369332"/>
            </a:xfrm>
            <a:prstGeom prst="rect">
              <a:avLst/>
            </a:prstGeom>
            <a:noFill/>
          </p:spPr>
          <p:txBody>
            <a:bodyPr wrap="none" rtlCol="0">
              <a:spAutoFit/>
            </a:bodyPr>
            <a:lstStyle/>
            <a:p>
              <a:r>
                <a:rPr lang="en-CN" b="1" dirty="0"/>
                <a:t> 6	   7</a:t>
              </a:r>
              <a:r>
                <a:rPr lang="en-US" b="1" dirty="0"/>
                <a:t>	      8	        9	10</a:t>
              </a:r>
              <a:endParaRPr lang="en-CN" b="1" dirty="0"/>
            </a:p>
          </p:txBody>
        </p:sp>
        <p:cxnSp>
          <p:nvCxnSpPr>
            <p:cNvPr id="15" name="Straight Connector 14">
              <a:extLst>
                <a:ext uri="{FF2B5EF4-FFF2-40B4-BE49-F238E27FC236}">
                  <a16:creationId xmlns:a16="http://schemas.microsoft.com/office/drawing/2014/main" id="{8EA1E48B-681D-964C-A153-1289BE6EEE5E}"/>
                </a:ext>
              </a:extLst>
            </p:cNvPr>
            <p:cNvCxnSpPr>
              <a:stCxn id="1026" idx="1"/>
              <a:endCxn id="1026" idx="3"/>
            </p:cNvCxnSpPr>
            <p:nvPr/>
          </p:nvCxnSpPr>
          <p:spPr>
            <a:xfrm>
              <a:off x="3052286" y="2945773"/>
              <a:ext cx="3039427" cy="0"/>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7DA89AB-0FC6-BA4C-9433-EAB3F38E29E5}"/>
                </a:ext>
              </a:extLst>
            </p:cNvPr>
            <p:cNvSpPr txBox="1"/>
            <p:nvPr/>
          </p:nvSpPr>
          <p:spPr>
            <a:xfrm>
              <a:off x="3465088" y="1370552"/>
              <a:ext cx="2101088" cy="369332"/>
            </a:xfrm>
            <a:prstGeom prst="rect">
              <a:avLst/>
            </a:prstGeom>
            <a:noFill/>
          </p:spPr>
          <p:txBody>
            <a:bodyPr wrap="none" rtlCol="0">
              <a:spAutoFit/>
            </a:bodyPr>
            <a:lstStyle/>
            <a:p>
              <a:r>
                <a:rPr lang="en-CN" b="1" dirty="0"/>
                <a:t>Experimental Group</a:t>
              </a:r>
            </a:p>
          </p:txBody>
        </p:sp>
        <p:sp>
          <p:nvSpPr>
            <p:cNvPr id="19" name="TextBox 18">
              <a:extLst>
                <a:ext uri="{FF2B5EF4-FFF2-40B4-BE49-F238E27FC236}">
                  <a16:creationId xmlns:a16="http://schemas.microsoft.com/office/drawing/2014/main" id="{91CF1547-68D4-204E-B6F4-8070F3060B37}"/>
                </a:ext>
              </a:extLst>
            </p:cNvPr>
            <p:cNvSpPr txBox="1"/>
            <p:nvPr/>
          </p:nvSpPr>
          <p:spPr>
            <a:xfrm>
              <a:off x="3738643" y="4131231"/>
              <a:ext cx="1539460" cy="369332"/>
            </a:xfrm>
            <a:prstGeom prst="rect">
              <a:avLst/>
            </a:prstGeom>
            <a:noFill/>
          </p:spPr>
          <p:txBody>
            <a:bodyPr wrap="none" rtlCol="0">
              <a:spAutoFit/>
            </a:bodyPr>
            <a:lstStyle/>
            <a:p>
              <a:r>
                <a:rPr lang="en-CN" b="1" dirty="0"/>
                <a:t>Control Group</a:t>
              </a:r>
            </a:p>
          </p:txBody>
        </p:sp>
      </p:grpSp>
      <p:sp>
        <p:nvSpPr>
          <p:cNvPr id="16" name="Footer Placeholder 3">
            <a:extLst>
              <a:ext uri="{FF2B5EF4-FFF2-40B4-BE49-F238E27FC236}">
                <a16:creationId xmlns:a16="http://schemas.microsoft.com/office/drawing/2014/main" id="{641245DE-41F7-2B42-9724-A3006D873463}"/>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392231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 0.00401 L -0.33247 0.07592 " pathEditMode="relative" rAng="0" ptsTypes="AA">
                                      <p:cBhvr>
                                        <p:cTn id="6" dur="1000" fill="hold"/>
                                        <p:tgtEl>
                                          <p:spTgt spid="3"/>
                                        </p:tgtEl>
                                        <p:attrNameLst>
                                          <p:attrName>ppt_x</p:attrName>
                                          <p:attrName>ppt_y</p:attrName>
                                        </p:attrNameLst>
                                      </p:cBhvr>
                                      <p:rCtr x="-16632" y="35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52</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5895863" cy="1017120"/>
          </a:xfrm>
        </p:spPr>
        <p:txBody>
          <a:bodyPr/>
          <a:lstStyle/>
          <a:p>
            <a:r>
              <a:rPr lang="en-AU" dirty="0"/>
              <a:t>Evaluation</a:t>
            </a:r>
          </a:p>
          <a:p>
            <a:pPr lvl="1"/>
            <a:r>
              <a:rPr lang="en-US" sz="2400" dirty="0"/>
              <a:t>Usefulness for Soap Opera Testing (RQ2) </a:t>
            </a:r>
          </a:p>
        </p:txBody>
      </p:sp>
      <p:sp>
        <p:nvSpPr>
          <p:cNvPr id="9" name="TextBox 8">
            <a:extLst>
              <a:ext uri="{FF2B5EF4-FFF2-40B4-BE49-F238E27FC236}">
                <a16:creationId xmlns:a16="http://schemas.microsoft.com/office/drawing/2014/main" id="{2A4B22C4-D9BF-2043-AE10-798BF6251616}"/>
              </a:ext>
            </a:extLst>
          </p:cNvPr>
          <p:cNvSpPr txBox="1"/>
          <p:nvPr/>
        </p:nvSpPr>
        <p:spPr>
          <a:xfrm>
            <a:off x="323850" y="1475232"/>
            <a:ext cx="8369046" cy="400110"/>
          </a:xfrm>
          <a:prstGeom prst="rect">
            <a:avLst/>
          </a:prstGeom>
          <a:noFill/>
        </p:spPr>
        <p:txBody>
          <a:bodyPr wrap="square" rtlCol="0">
            <a:spAutoFit/>
          </a:bodyPr>
          <a:lstStyle/>
          <a:p>
            <a:r>
              <a:rPr lang="en-CN" sz="2000" b="1" dirty="0"/>
              <a:t>Task:</a:t>
            </a:r>
          </a:p>
        </p:txBody>
      </p:sp>
      <p:grpSp>
        <p:nvGrpSpPr>
          <p:cNvPr id="14" name="Group 13">
            <a:extLst>
              <a:ext uri="{FF2B5EF4-FFF2-40B4-BE49-F238E27FC236}">
                <a16:creationId xmlns:a16="http://schemas.microsoft.com/office/drawing/2014/main" id="{BECF7C84-4D88-EF4D-9877-618C0ACE60DE}"/>
              </a:ext>
            </a:extLst>
          </p:cNvPr>
          <p:cNvGrpSpPr/>
          <p:nvPr/>
        </p:nvGrpSpPr>
        <p:grpSpPr>
          <a:xfrm>
            <a:off x="2133" y="1762584"/>
            <a:ext cx="3039427" cy="3130011"/>
            <a:chOff x="3052286" y="1370552"/>
            <a:chExt cx="3039427" cy="3130011"/>
          </a:xfrm>
        </p:grpSpPr>
        <p:pic>
          <p:nvPicPr>
            <p:cNvPr id="16" name="Picture 2" descr="Top 10 Educational Cartoon TV Shows Your Child Should Watch">
              <a:extLst>
                <a:ext uri="{FF2B5EF4-FFF2-40B4-BE49-F238E27FC236}">
                  <a16:creationId xmlns:a16="http://schemas.microsoft.com/office/drawing/2014/main" id="{72DC591C-2DFC-8145-B250-4B94A08F67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15"/>
            <a:stretch/>
          </p:blipFill>
          <p:spPr bwMode="auto">
            <a:xfrm>
              <a:off x="3052286" y="1659898"/>
              <a:ext cx="3039427" cy="25717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84B6C4A-E4FA-764F-B454-0875AE780380}"/>
                </a:ext>
              </a:extLst>
            </p:cNvPr>
            <p:cNvSpPr txBox="1"/>
            <p:nvPr/>
          </p:nvSpPr>
          <p:spPr>
            <a:xfrm>
              <a:off x="3157728" y="1778913"/>
              <a:ext cx="2715808" cy="369332"/>
            </a:xfrm>
            <a:prstGeom prst="rect">
              <a:avLst/>
            </a:prstGeom>
            <a:noFill/>
          </p:spPr>
          <p:txBody>
            <a:bodyPr wrap="none" rtlCol="0">
              <a:spAutoFit/>
            </a:bodyPr>
            <a:lstStyle/>
            <a:p>
              <a:r>
                <a:rPr lang="en-CN" b="1" dirty="0"/>
                <a:t> 1	   2</a:t>
              </a:r>
              <a:r>
                <a:rPr lang="en-US" b="1" dirty="0"/>
                <a:t>	      3	        4	  5</a:t>
              </a:r>
              <a:endParaRPr lang="en-CN" b="1" dirty="0"/>
            </a:p>
          </p:txBody>
        </p:sp>
        <p:sp>
          <p:nvSpPr>
            <p:cNvPr id="20" name="TextBox 19">
              <a:extLst>
                <a:ext uri="{FF2B5EF4-FFF2-40B4-BE49-F238E27FC236}">
                  <a16:creationId xmlns:a16="http://schemas.microsoft.com/office/drawing/2014/main" id="{BB90BF00-60FF-CB41-BC67-EE8AC642326A}"/>
                </a:ext>
              </a:extLst>
            </p:cNvPr>
            <p:cNvSpPr txBox="1"/>
            <p:nvPr/>
          </p:nvSpPr>
          <p:spPr>
            <a:xfrm>
              <a:off x="3150469" y="3114271"/>
              <a:ext cx="2832827" cy="369332"/>
            </a:xfrm>
            <a:prstGeom prst="rect">
              <a:avLst/>
            </a:prstGeom>
            <a:noFill/>
          </p:spPr>
          <p:txBody>
            <a:bodyPr wrap="none" rtlCol="0">
              <a:spAutoFit/>
            </a:bodyPr>
            <a:lstStyle/>
            <a:p>
              <a:r>
                <a:rPr lang="en-CN" b="1" dirty="0"/>
                <a:t> 6	   7</a:t>
              </a:r>
              <a:r>
                <a:rPr lang="en-US" b="1" dirty="0"/>
                <a:t>	      8	        9	10</a:t>
              </a:r>
              <a:endParaRPr lang="en-CN" b="1" dirty="0"/>
            </a:p>
          </p:txBody>
        </p:sp>
        <p:cxnSp>
          <p:nvCxnSpPr>
            <p:cNvPr id="21" name="Straight Connector 20">
              <a:extLst>
                <a:ext uri="{FF2B5EF4-FFF2-40B4-BE49-F238E27FC236}">
                  <a16:creationId xmlns:a16="http://schemas.microsoft.com/office/drawing/2014/main" id="{3813FA81-DF58-124D-9AC5-CEF35C419ACE}"/>
                </a:ext>
              </a:extLst>
            </p:cNvPr>
            <p:cNvCxnSpPr>
              <a:stCxn id="16" idx="1"/>
              <a:endCxn id="16" idx="3"/>
            </p:cNvCxnSpPr>
            <p:nvPr/>
          </p:nvCxnSpPr>
          <p:spPr>
            <a:xfrm>
              <a:off x="3052286" y="2945773"/>
              <a:ext cx="3039427" cy="0"/>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579587C-1953-F44F-8A61-DEE4BCBBFDB7}"/>
                </a:ext>
              </a:extLst>
            </p:cNvPr>
            <p:cNvSpPr txBox="1"/>
            <p:nvPr/>
          </p:nvSpPr>
          <p:spPr>
            <a:xfrm>
              <a:off x="3465088" y="1370552"/>
              <a:ext cx="2101088" cy="369332"/>
            </a:xfrm>
            <a:prstGeom prst="rect">
              <a:avLst/>
            </a:prstGeom>
            <a:noFill/>
          </p:spPr>
          <p:txBody>
            <a:bodyPr wrap="none" rtlCol="0">
              <a:spAutoFit/>
            </a:bodyPr>
            <a:lstStyle/>
            <a:p>
              <a:r>
                <a:rPr lang="en-CN" b="1" dirty="0"/>
                <a:t>Experimental Group</a:t>
              </a:r>
            </a:p>
          </p:txBody>
        </p:sp>
        <p:sp>
          <p:nvSpPr>
            <p:cNvPr id="23" name="TextBox 22">
              <a:extLst>
                <a:ext uri="{FF2B5EF4-FFF2-40B4-BE49-F238E27FC236}">
                  <a16:creationId xmlns:a16="http://schemas.microsoft.com/office/drawing/2014/main" id="{626F0F10-D01F-7941-B9F7-714DC611ED21}"/>
                </a:ext>
              </a:extLst>
            </p:cNvPr>
            <p:cNvSpPr txBox="1"/>
            <p:nvPr/>
          </p:nvSpPr>
          <p:spPr>
            <a:xfrm>
              <a:off x="3738643" y="4131231"/>
              <a:ext cx="1539460" cy="369332"/>
            </a:xfrm>
            <a:prstGeom prst="rect">
              <a:avLst/>
            </a:prstGeom>
            <a:noFill/>
          </p:spPr>
          <p:txBody>
            <a:bodyPr wrap="none" rtlCol="0">
              <a:spAutoFit/>
            </a:bodyPr>
            <a:lstStyle/>
            <a:p>
              <a:r>
                <a:rPr lang="en-CN" b="1" dirty="0"/>
                <a:t>Control Group</a:t>
              </a:r>
            </a:p>
          </p:txBody>
        </p:sp>
      </p:grpSp>
      <p:pic>
        <p:nvPicPr>
          <p:cNvPr id="24" name="Picture 23" descr="Logo&#10;&#10;Description automatically generated">
            <a:extLst>
              <a:ext uri="{FF2B5EF4-FFF2-40B4-BE49-F238E27FC236}">
                <a16:creationId xmlns:a16="http://schemas.microsoft.com/office/drawing/2014/main" id="{01E37B9D-99AE-A745-8504-EF7EE99AB3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8370" y="3004576"/>
            <a:ext cx="603259" cy="666458"/>
          </a:xfrm>
          <a:prstGeom prst="rect">
            <a:avLst/>
          </a:prstGeom>
        </p:spPr>
      </p:pic>
      <p:cxnSp>
        <p:nvCxnSpPr>
          <p:cNvPr id="25" name="Straight Arrow Connector 24">
            <a:extLst>
              <a:ext uri="{FF2B5EF4-FFF2-40B4-BE49-F238E27FC236}">
                <a16:creationId xmlns:a16="http://schemas.microsoft.com/office/drawing/2014/main" id="{CC1BC877-7829-084B-ABBC-D3A6A60B3BA8}"/>
              </a:ext>
            </a:extLst>
          </p:cNvPr>
          <p:cNvCxnSpPr>
            <a:cxnSpLocks/>
            <a:stCxn id="16" idx="3"/>
            <a:endCxn id="24" idx="1"/>
          </p:cNvCxnSpPr>
          <p:nvPr/>
        </p:nvCxnSpPr>
        <p:spPr>
          <a:xfrm>
            <a:off x="3041560" y="3337805"/>
            <a:ext cx="47568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CB1EEAD-A0C5-A34E-92CC-2352EB77D68D}"/>
              </a:ext>
            </a:extLst>
          </p:cNvPr>
          <p:cNvSpPr txBox="1"/>
          <p:nvPr/>
        </p:nvSpPr>
        <p:spPr>
          <a:xfrm>
            <a:off x="3193982" y="3014639"/>
            <a:ext cx="4413581" cy="646331"/>
          </a:xfrm>
          <a:prstGeom prst="rect">
            <a:avLst/>
          </a:prstGeom>
          <a:noFill/>
        </p:spPr>
        <p:txBody>
          <a:bodyPr wrap="none" rtlCol="0">
            <a:spAutoFit/>
          </a:bodyPr>
          <a:lstStyle/>
          <a:p>
            <a:r>
              <a:rPr lang="en-CN" dirty="0"/>
              <a:t>Soap Opera Testing: 5 seed bugs</a:t>
            </a:r>
          </a:p>
          <a:p>
            <a:r>
              <a:rPr lang="en-US" dirty="0"/>
              <a:t>F</a:t>
            </a:r>
            <a:r>
              <a:rPr lang="en-CN" dirty="0"/>
              <a:t>ind as many new bugs as possible in 2 hours</a:t>
            </a:r>
          </a:p>
        </p:txBody>
      </p:sp>
      <p:sp>
        <p:nvSpPr>
          <p:cNvPr id="2" name="TextBox 1">
            <a:extLst>
              <a:ext uri="{FF2B5EF4-FFF2-40B4-BE49-F238E27FC236}">
                <a16:creationId xmlns:a16="http://schemas.microsoft.com/office/drawing/2014/main" id="{601E09EB-2663-0646-A311-88E30A3583D4}"/>
              </a:ext>
            </a:extLst>
          </p:cNvPr>
          <p:cNvSpPr txBox="1"/>
          <p:nvPr/>
        </p:nvSpPr>
        <p:spPr>
          <a:xfrm>
            <a:off x="3642012" y="2387084"/>
            <a:ext cx="780150" cy="369332"/>
          </a:xfrm>
          <a:prstGeom prst="rect">
            <a:avLst/>
          </a:prstGeom>
          <a:noFill/>
        </p:spPr>
        <p:txBody>
          <a:bodyPr wrap="none" rtlCol="0">
            <a:spAutoFit/>
          </a:bodyPr>
          <a:lstStyle/>
          <a:p>
            <a:r>
              <a:rPr lang="en-CN" b="1" dirty="0"/>
              <a:t>SYSKG</a:t>
            </a:r>
          </a:p>
        </p:txBody>
      </p:sp>
      <p:sp>
        <p:nvSpPr>
          <p:cNvPr id="5" name="TextBox 4">
            <a:extLst>
              <a:ext uri="{FF2B5EF4-FFF2-40B4-BE49-F238E27FC236}">
                <a16:creationId xmlns:a16="http://schemas.microsoft.com/office/drawing/2014/main" id="{C7BC1F35-CD23-FD4D-8638-6021564FB8F8}"/>
              </a:ext>
            </a:extLst>
          </p:cNvPr>
          <p:cNvSpPr txBox="1"/>
          <p:nvPr/>
        </p:nvSpPr>
        <p:spPr>
          <a:xfrm>
            <a:off x="3644445" y="3825459"/>
            <a:ext cx="986167" cy="369332"/>
          </a:xfrm>
          <a:prstGeom prst="rect">
            <a:avLst/>
          </a:prstGeom>
          <a:noFill/>
        </p:spPr>
        <p:txBody>
          <a:bodyPr wrap="none" rtlCol="0">
            <a:spAutoFit/>
          </a:bodyPr>
          <a:lstStyle/>
          <a:p>
            <a:r>
              <a:rPr lang="en-CN" b="1" dirty="0"/>
              <a:t>Baseline</a:t>
            </a:r>
          </a:p>
        </p:txBody>
      </p:sp>
      <p:sp>
        <p:nvSpPr>
          <p:cNvPr id="29" name="TextBox 28">
            <a:extLst>
              <a:ext uri="{FF2B5EF4-FFF2-40B4-BE49-F238E27FC236}">
                <a16:creationId xmlns:a16="http://schemas.microsoft.com/office/drawing/2014/main" id="{6F418CDC-31FE-0C4D-9150-4E598D2D0BEB}"/>
              </a:ext>
            </a:extLst>
          </p:cNvPr>
          <p:cNvSpPr txBox="1"/>
          <p:nvPr/>
        </p:nvSpPr>
        <p:spPr>
          <a:xfrm>
            <a:off x="3385916" y="1828473"/>
            <a:ext cx="1292341" cy="369332"/>
          </a:xfrm>
          <a:prstGeom prst="rect">
            <a:avLst/>
          </a:prstGeom>
          <a:noFill/>
        </p:spPr>
        <p:txBody>
          <a:bodyPr wrap="none" rtlCol="0">
            <a:spAutoFit/>
          </a:bodyPr>
          <a:lstStyle/>
          <a:p>
            <a:r>
              <a:rPr lang="en-CN" b="1" dirty="0">
                <a:solidFill>
                  <a:schemeClr val="accent1"/>
                </a:solidFill>
              </a:rPr>
              <a:t>2 seed bugs</a:t>
            </a:r>
          </a:p>
        </p:txBody>
      </p:sp>
      <p:cxnSp>
        <p:nvCxnSpPr>
          <p:cNvPr id="33" name="Straight Arrow Connector 32">
            <a:extLst>
              <a:ext uri="{FF2B5EF4-FFF2-40B4-BE49-F238E27FC236}">
                <a16:creationId xmlns:a16="http://schemas.microsoft.com/office/drawing/2014/main" id="{515200B4-611A-5C40-9762-65FA7EF863B0}"/>
              </a:ext>
            </a:extLst>
          </p:cNvPr>
          <p:cNvCxnSpPr>
            <a:cxnSpLocks/>
            <a:stCxn id="29" idx="2"/>
          </p:cNvCxnSpPr>
          <p:nvPr/>
        </p:nvCxnSpPr>
        <p:spPr>
          <a:xfrm flipH="1">
            <a:off x="2823385" y="2197805"/>
            <a:ext cx="1208702" cy="558611"/>
          </a:xfrm>
          <a:prstGeom prst="straightConnector1">
            <a:avLst/>
          </a:prstGeom>
          <a:ln w="28575">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808CA7F-E68B-BF4F-9907-84DB7F34BCDB}"/>
              </a:ext>
            </a:extLst>
          </p:cNvPr>
          <p:cNvCxnSpPr>
            <a:cxnSpLocks/>
            <a:stCxn id="29" idx="2"/>
          </p:cNvCxnSpPr>
          <p:nvPr/>
        </p:nvCxnSpPr>
        <p:spPr>
          <a:xfrm flipH="1">
            <a:off x="2836494" y="2197805"/>
            <a:ext cx="1195593" cy="2044554"/>
          </a:xfrm>
          <a:prstGeom prst="straightConnector1">
            <a:avLst/>
          </a:prstGeom>
          <a:ln w="28575">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Footer Placeholder 3">
            <a:extLst>
              <a:ext uri="{FF2B5EF4-FFF2-40B4-BE49-F238E27FC236}">
                <a16:creationId xmlns:a16="http://schemas.microsoft.com/office/drawing/2014/main" id="{23FCAC0E-90E8-284C-87AF-2D1071F12A51}"/>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114657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par>
                          <p:cTn id="24" fill="hold">
                            <p:stCondLst>
                              <p:cond delay="0"/>
                            </p:stCondLst>
                            <p:childTnLst>
                              <p:par>
                                <p:cTn id="25" presetID="22" presetClass="entr" presetSubtype="2"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par>
                                <p:cTn id="28" presetID="22" presetClass="entr" presetSubtype="2"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right)">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5" grpId="0"/>
      <p:bldP spid="2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53</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5895863" cy="1017120"/>
          </a:xfrm>
        </p:spPr>
        <p:txBody>
          <a:bodyPr/>
          <a:lstStyle/>
          <a:p>
            <a:r>
              <a:rPr lang="en-AU" dirty="0"/>
              <a:t>Evaluation</a:t>
            </a:r>
          </a:p>
          <a:p>
            <a:pPr lvl="1"/>
            <a:r>
              <a:rPr lang="en-US" sz="2400" dirty="0"/>
              <a:t>Usefulness for Soap Opera Testing (RQ2) </a:t>
            </a:r>
          </a:p>
        </p:txBody>
      </p:sp>
      <p:sp>
        <p:nvSpPr>
          <p:cNvPr id="9" name="TextBox 8">
            <a:extLst>
              <a:ext uri="{FF2B5EF4-FFF2-40B4-BE49-F238E27FC236}">
                <a16:creationId xmlns:a16="http://schemas.microsoft.com/office/drawing/2014/main" id="{2A4B22C4-D9BF-2043-AE10-798BF6251616}"/>
              </a:ext>
            </a:extLst>
          </p:cNvPr>
          <p:cNvSpPr txBox="1"/>
          <p:nvPr/>
        </p:nvSpPr>
        <p:spPr>
          <a:xfrm>
            <a:off x="323850" y="1475232"/>
            <a:ext cx="8369046" cy="400110"/>
          </a:xfrm>
          <a:prstGeom prst="rect">
            <a:avLst/>
          </a:prstGeom>
          <a:noFill/>
        </p:spPr>
        <p:txBody>
          <a:bodyPr wrap="square" rtlCol="0">
            <a:spAutoFit/>
          </a:bodyPr>
          <a:lstStyle/>
          <a:p>
            <a:r>
              <a:rPr lang="en-CN" sz="2000" b="1" dirty="0"/>
              <a:t>Result:</a:t>
            </a:r>
          </a:p>
        </p:txBody>
      </p:sp>
      <p:pic>
        <p:nvPicPr>
          <p:cNvPr id="7" name="Picture 6" descr="Chart, bar chart&#10;&#10;Description automatically generated">
            <a:extLst>
              <a:ext uri="{FF2B5EF4-FFF2-40B4-BE49-F238E27FC236}">
                <a16:creationId xmlns:a16="http://schemas.microsoft.com/office/drawing/2014/main" id="{7469FD36-AC52-164B-915E-9388E7A651B9}"/>
              </a:ext>
            </a:extLst>
          </p:cNvPr>
          <p:cNvPicPr>
            <a:picLocks noChangeAspect="1"/>
          </p:cNvPicPr>
          <p:nvPr/>
        </p:nvPicPr>
        <p:blipFill rotWithShape="1">
          <a:blip r:embed="rId3">
            <a:extLst>
              <a:ext uri="{28A0092B-C50C-407E-A947-70E740481C1C}">
                <a14:useLocalDpi xmlns:a14="http://schemas.microsoft.com/office/drawing/2010/main" val="0"/>
              </a:ext>
            </a:extLst>
          </a:blip>
          <a:srcRect b="12018"/>
          <a:stretch/>
        </p:blipFill>
        <p:spPr>
          <a:xfrm>
            <a:off x="1699858" y="1169100"/>
            <a:ext cx="5617029" cy="2864056"/>
          </a:xfrm>
          <a:prstGeom prst="rect">
            <a:avLst/>
          </a:prstGeom>
        </p:spPr>
      </p:pic>
      <p:sp>
        <p:nvSpPr>
          <p:cNvPr id="8" name="TextBox 7">
            <a:extLst>
              <a:ext uri="{FF2B5EF4-FFF2-40B4-BE49-F238E27FC236}">
                <a16:creationId xmlns:a16="http://schemas.microsoft.com/office/drawing/2014/main" id="{7592F4C5-2CF5-0349-BD17-4DA92E907D84}"/>
              </a:ext>
            </a:extLst>
          </p:cNvPr>
          <p:cNvSpPr txBox="1"/>
          <p:nvPr/>
        </p:nvSpPr>
        <p:spPr>
          <a:xfrm>
            <a:off x="7316887" y="1152066"/>
            <a:ext cx="914033" cy="646331"/>
          </a:xfrm>
          <a:prstGeom prst="rect">
            <a:avLst/>
          </a:prstGeom>
          <a:noFill/>
        </p:spPr>
        <p:txBody>
          <a:bodyPr wrap="none" rtlCol="0">
            <a:spAutoFit/>
          </a:bodyPr>
          <a:lstStyle/>
          <a:p>
            <a:r>
              <a:rPr lang="en-CN" dirty="0"/>
              <a:t>18 bugs</a:t>
            </a:r>
          </a:p>
          <a:p>
            <a:r>
              <a:rPr lang="en-CN" dirty="0"/>
              <a:t>5 bugs</a:t>
            </a:r>
          </a:p>
        </p:txBody>
      </p:sp>
      <p:sp>
        <p:nvSpPr>
          <p:cNvPr id="27" name="Rectangle 26">
            <a:extLst>
              <a:ext uri="{FF2B5EF4-FFF2-40B4-BE49-F238E27FC236}">
                <a16:creationId xmlns:a16="http://schemas.microsoft.com/office/drawing/2014/main" id="{030C6FCF-011F-514A-B0D6-B85B2E7FF715}"/>
              </a:ext>
            </a:extLst>
          </p:cNvPr>
          <p:cNvSpPr/>
          <p:nvPr/>
        </p:nvSpPr>
        <p:spPr>
          <a:xfrm>
            <a:off x="323848" y="3994074"/>
            <a:ext cx="8147051" cy="755651"/>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For participants with the same seed bugs, they found different bugs (only 2 bugs are duplicate among the 23 bugs found by the two groups). This shows an excellent advantage of exploratory testing </a:t>
            </a:r>
            <a:r>
              <a:rPr lang="en-US" sz="1600" b="1" dirty="0">
                <a:solidFill>
                  <a:schemeClr val="tx1"/>
                </a:solidFill>
              </a:rPr>
              <a:t>for exploring new scenarios and finding diverse bugs </a:t>
            </a:r>
          </a:p>
        </p:txBody>
      </p:sp>
      <p:sp>
        <p:nvSpPr>
          <p:cNvPr id="13" name="Footer Placeholder 3">
            <a:extLst>
              <a:ext uri="{FF2B5EF4-FFF2-40B4-BE49-F238E27FC236}">
                <a16:creationId xmlns:a16="http://schemas.microsoft.com/office/drawing/2014/main" id="{0BA62443-20A8-394D-8AA6-7986932634F5}"/>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76289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54</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5895863" cy="1017120"/>
          </a:xfrm>
        </p:spPr>
        <p:txBody>
          <a:bodyPr/>
          <a:lstStyle/>
          <a:p>
            <a:r>
              <a:rPr lang="en-AU" dirty="0"/>
              <a:t>Evaluation</a:t>
            </a:r>
          </a:p>
          <a:p>
            <a:pPr lvl="1"/>
            <a:r>
              <a:rPr lang="en-US" sz="2400" dirty="0"/>
              <a:t>Usefulness for Soap Opera Testing (RQ2) </a:t>
            </a:r>
          </a:p>
        </p:txBody>
      </p:sp>
      <p:sp>
        <p:nvSpPr>
          <p:cNvPr id="9" name="TextBox 8">
            <a:extLst>
              <a:ext uri="{FF2B5EF4-FFF2-40B4-BE49-F238E27FC236}">
                <a16:creationId xmlns:a16="http://schemas.microsoft.com/office/drawing/2014/main" id="{2A4B22C4-D9BF-2043-AE10-798BF6251616}"/>
              </a:ext>
            </a:extLst>
          </p:cNvPr>
          <p:cNvSpPr txBox="1"/>
          <p:nvPr/>
        </p:nvSpPr>
        <p:spPr>
          <a:xfrm>
            <a:off x="323850" y="1475232"/>
            <a:ext cx="8369046" cy="400110"/>
          </a:xfrm>
          <a:prstGeom prst="rect">
            <a:avLst/>
          </a:prstGeom>
          <a:noFill/>
        </p:spPr>
        <p:txBody>
          <a:bodyPr wrap="square" rtlCol="0">
            <a:spAutoFit/>
          </a:bodyPr>
          <a:lstStyle/>
          <a:p>
            <a:r>
              <a:rPr lang="en-CN" sz="2000" b="1" dirty="0"/>
              <a:t>Post-survey:</a:t>
            </a:r>
          </a:p>
        </p:txBody>
      </p:sp>
      <p:pic>
        <p:nvPicPr>
          <p:cNvPr id="3" name="Picture 2">
            <a:extLst>
              <a:ext uri="{FF2B5EF4-FFF2-40B4-BE49-F238E27FC236}">
                <a16:creationId xmlns:a16="http://schemas.microsoft.com/office/drawing/2014/main" id="{C6667469-C4A6-AF45-9E77-37E14CEDE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199" y="1180636"/>
            <a:ext cx="6743700" cy="2813437"/>
          </a:xfrm>
          <a:prstGeom prst="rect">
            <a:avLst/>
          </a:prstGeom>
        </p:spPr>
      </p:pic>
      <p:sp>
        <p:nvSpPr>
          <p:cNvPr id="27" name="Rectangle 26">
            <a:extLst>
              <a:ext uri="{FF2B5EF4-FFF2-40B4-BE49-F238E27FC236}">
                <a16:creationId xmlns:a16="http://schemas.microsoft.com/office/drawing/2014/main" id="{030C6FCF-011F-514A-B0D6-B85B2E7FF715}"/>
              </a:ext>
            </a:extLst>
          </p:cNvPr>
          <p:cNvSpPr/>
          <p:nvPr/>
        </p:nvSpPr>
        <p:spPr>
          <a:xfrm>
            <a:off x="323848" y="3994074"/>
            <a:ext cx="8147051" cy="755651"/>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 seed bug and relevant bugs have some relevance (</a:t>
            </a:r>
            <a:r>
              <a:rPr lang="en-US" sz="1600" dirty="0">
                <a:solidFill>
                  <a:schemeClr val="tx1"/>
                </a:solidFill>
              </a:rPr>
              <a:t>depth</a:t>
            </a:r>
            <a:r>
              <a:rPr lang="en-US" sz="1600" dirty="0"/>
              <a:t>) but still keep some difference (</a:t>
            </a:r>
            <a:r>
              <a:rPr lang="en-US" sz="1600" dirty="0">
                <a:solidFill>
                  <a:schemeClr val="tx1"/>
                </a:solidFill>
              </a:rPr>
              <a:t>breadth</a:t>
            </a:r>
            <a:r>
              <a:rPr lang="en-US" sz="1600" dirty="0"/>
              <a:t>). This difference is important for finding new bugs </a:t>
            </a:r>
          </a:p>
        </p:txBody>
      </p:sp>
      <p:sp>
        <p:nvSpPr>
          <p:cNvPr id="5" name="TextBox 4">
            <a:extLst>
              <a:ext uri="{FF2B5EF4-FFF2-40B4-BE49-F238E27FC236}">
                <a16:creationId xmlns:a16="http://schemas.microsoft.com/office/drawing/2014/main" id="{7243B986-9B28-854D-A624-0CE48CD45F46}"/>
              </a:ext>
            </a:extLst>
          </p:cNvPr>
          <p:cNvSpPr txBox="1"/>
          <p:nvPr/>
        </p:nvSpPr>
        <p:spPr>
          <a:xfrm>
            <a:off x="5330117" y="1105900"/>
            <a:ext cx="3254802" cy="369332"/>
          </a:xfrm>
          <a:prstGeom prst="rect">
            <a:avLst/>
          </a:prstGeom>
          <a:noFill/>
        </p:spPr>
        <p:txBody>
          <a:bodyPr wrap="none" rtlCol="0">
            <a:spAutoFit/>
          </a:bodyPr>
          <a:lstStyle/>
          <a:p>
            <a:r>
              <a:rPr lang="en-CN" dirty="0"/>
              <a:t>Tool Comparision (5-point Likert)</a:t>
            </a:r>
          </a:p>
        </p:txBody>
      </p:sp>
      <p:sp>
        <p:nvSpPr>
          <p:cNvPr id="13" name="Rectangle 12">
            <a:extLst>
              <a:ext uri="{FF2B5EF4-FFF2-40B4-BE49-F238E27FC236}">
                <a16:creationId xmlns:a16="http://schemas.microsoft.com/office/drawing/2014/main" id="{83E133DA-3A46-AD45-9DA5-0428C822A9F4}"/>
              </a:ext>
            </a:extLst>
          </p:cNvPr>
          <p:cNvSpPr/>
          <p:nvPr/>
        </p:nvSpPr>
        <p:spPr>
          <a:xfrm>
            <a:off x="1727199" y="2331868"/>
            <a:ext cx="6743700" cy="781900"/>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4" name="Footer Placeholder 3">
            <a:extLst>
              <a:ext uri="{FF2B5EF4-FFF2-40B4-BE49-F238E27FC236}">
                <a16:creationId xmlns:a16="http://schemas.microsoft.com/office/drawing/2014/main" id="{519D5E6F-DBAE-0941-B02C-B3EC1D66AF7B}"/>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383511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55</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5895863" cy="1017120"/>
          </a:xfrm>
        </p:spPr>
        <p:txBody>
          <a:bodyPr>
            <a:normAutofit/>
          </a:bodyPr>
          <a:lstStyle/>
          <a:p>
            <a:r>
              <a:rPr lang="en-AU" dirty="0"/>
              <a:t>Evaluation</a:t>
            </a:r>
          </a:p>
          <a:p>
            <a:pPr lvl="1"/>
            <a:r>
              <a:rPr lang="en-US" sz="2400" dirty="0"/>
              <a:t>Quality of Generated Test Scenarios (RQ3) </a:t>
            </a:r>
          </a:p>
        </p:txBody>
      </p:sp>
      <p:pic>
        <p:nvPicPr>
          <p:cNvPr id="3" name="Picture 2" descr="Graphical user interface&#10;&#10;Description automatically generated with medium confidence">
            <a:extLst>
              <a:ext uri="{FF2B5EF4-FFF2-40B4-BE49-F238E27FC236}">
                <a16:creationId xmlns:a16="http://schemas.microsoft.com/office/drawing/2014/main" id="{7B868390-03D8-D04E-BA71-6AD0ED9B2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1316736"/>
            <a:ext cx="8692896" cy="3361509"/>
          </a:xfrm>
          <a:prstGeom prst="rect">
            <a:avLst/>
          </a:prstGeom>
        </p:spPr>
      </p:pic>
      <p:sp>
        <p:nvSpPr>
          <p:cNvPr id="9" name="TextBox 8">
            <a:extLst>
              <a:ext uri="{FF2B5EF4-FFF2-40B4-BE49-F238E27FC236}">
                <a16:creationId xmlns:a16="http://schemas.microsoft.com/office/drawing/2014/main" id="{2A4B22C4-D9BF-2043-AE10-798BF6251616}"/>
              </a:ext>
            </a:extLst>
          </p:cNvPr>
          <p:cNvSpPr txBox="1"/>
          <p:nvPr/>
        </p:nvSpPr>
        <p:spPr>
          <a:xfrm>
            <a:off x="323850" y="1475232"/>
            <a:ext cx="8369046" cy="400110"/>
          </a:xfrm>
          <a:prstGeom prst="rect">
            <a:avLst/>
          </a:prstGeom>
          <a:noFill/>
        </p:spPr>
        <p:txBody>
          <a:bodyPr wrap="square" rtlCol="0">
            <a:spAutoFit/>
          </a:bodyPr>
          <a:lstStyle/>
          <a:p>
            <a:r>
              <a:rPr lang="en-CN" sz="2000" b="1" dirty="0"/>
              <a:t>Result:</a:t>
            </a:r>
          </a:p>
        </p:txBody>
      </p:sp>
      <p:sp>
        <p:nvSpPr>
          <p:cNvPr id="5" name="TextBox 4">
            <a:extLst>
              <a:ext uri="{FF2B5EF4-FFF2-40B4-BE49-F238E27FC236}">
                <a16:creationId xmlns:a16="http://schemas.microsoft.com/office/drawing/2014/main" id="{FC48D48D-399F-D94A-9638-C8C461FAC60C}"/>
              </a:ext>
            </a:extLst>
          </p:cNvPr>
          <p:cNvSpPr txBox="1"/>
          <p:nvPr/>
        </p:nvSpPr>
        <p:spPr>
          <a:xfrm>
            <a:off x="5548548" y="1306990"/>
            <a:ext cx="3360600" cy="307777"/>
          </a:xfrm>
          <a:prstGeom prst="rect">
            <a:avLst/>
          </a:prstGeom>
          <a:noFill/>
        </p:spPr>
        <p:txBody>
          <a:bodyPr wrap="none" rtlCol="0">
            <a:spAutoFit/>
          </a:bodyPr>
          <a:lstStyle/>
          <a:p>
            <a:r>
              <a:rPr lang="en-US" sz="1400" dirty="0"/>
              <a:t>Test Scenario Quality (5-points Likert Scale) </a:t>
            </a:r>
          </a:p>
        </p:txBody>
      </p:sp>
      <p:sp>
        <p:nvSpPr>
          <p:cNvPr id="13" name="Rectangle 12">
            <a:extLst>
              <a:ext uri="{FF2B5EF4-FFF2-40B4-BE49-F238E27FC236}">
                <a16:creationId xmlns:a16="http://schemas.microsoft.com/office/drawing/2014/main" id="{0FEA4719-5943-A447-A633-7D9EAA498AFA}"/>
              </a:ext>
            </a:extLst>
          </p:cNvPr>
          <p:cNvSpPr/>
          <p:nvPr/>
        </p:nvSpPr>
        <p:spPr>
          <a:xfrm>
            <a:off x="1900428" y="2163102"/>
            <a:ext cx="6959952" cy="447867"/>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5" name="Rectangle 14">
            <a:extLst>
              <a:ext uri="{FF2B5EF4-FFF2-40B4-BE49-F238E27FC236}">
                <a16:creationId xmlns:a16="http://schemas.microsoft.com/office/drawing/2014/main" id="{452B16F7-D279-A543-A933-86612B7D294F}"/>
              </a:ext>
            </a:extLst>
          </p:cNvPr>
          <p:cNvSpPr/>
          <p:nvPr/>
        </p:nvSpPr>
        <p:spPr>
          <a:xfrm>
            <a:off x="594613" y="3268159"/>
            <a:ext cx="8147051" cy="1371838"/>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bg1"/>
                </a:solidFill>
              </a:rPr>
              <a:t>The soap opera embedded in test scenarios can help to </a:t>
            </a:r>
            <a:r>
              <a:rPr lang="en-US" sz="1600" b="1" dirty="0">
                <a:solidFill>
                  <a:schemeClr val="tx1"/>
                </a:solidFill>
              </a:rPr>
              <a:t>reveal hidden bugs in depth</a:t>
            </a:r>
            <a:r>
              <a:rPr lang="en-US" sz="1600" dirty="0">
                <a:solidFill>
                  <a:schemeClr val="bg1"/>
                </a:solidFill>
              </a:rPr>
              <a:t>, not superficial ones</a:t>
            </a:r>
          </a:p>
          <a:p>
            <a:pPr marL="285750" indent="-285750">
              <a:buFont typeface="Arial" panose="020B0604020202020204" pitchFamily="34" charset="0"/>
              <a:buChar char="•"/>
            </a:pPr>
            <a:r>
              <a:rPr lang="en-US" sz="1600" dirty="0">
                <a:solidFill>
                  <a:schemeClr val="bg1"/>
                </a:solidFill>
              </a:rPr>
              <a:t>for the detail level of test scenarios generation, need to take the experience of tester into consideration, namely the </a:t>
            </a:r>
            <a:r>
              <a:rPr lang="en-US" sz="1600" b="1" dirty="0">
                <a:solidFill>
                  <a:schemeClr val="tx1"/>
                </a:solidFill>
              </a:rPr>
              <a:t>familiarity with the software under test and testing expertise</a:t>
            </a:r>
            <a:r>
              <a:rPr lang="en-US" sz="1600" dirty="0">
                <a:solidFill>
                  <a:schemeClr val="tx1"/>
                </a:solidFill>
              </a:rPr>
              <a:t> </a:t>
            </a:r>
          </a:p>
        </p:txBody>
      </p:sp>
      <p:sp>
        <p:nvSpPr>
          <p:cNvPr id="14" name="Footer Placeholder 3">
            <a:extLst>
              <a:ext uri="{FF2B5EF4-FFF2-40B4-BE49-F238E27FC236}">
                <a16:creationId xmlns:a16="http://schemas.microsoft.com/office/drawing/2014/main" id="{2069A2BD-93C0-6E42-B9BE-4638D67ED407}"/>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671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56</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5895863" cy="1017120"/>
          </a:xfrm>
        </p:spPr>
        <p:txBody>
          <a:bodyPr>
            <a:normAutofit/>
          </a:bodyPr>
          <a:lstStyle/>
          <a:p>
            <a:r>
              <a:rPr lang="en-AU" dirty="0"/>
              <a:t>Evaluation</a:t>
            </a:r>
          </a:p>
          <a:p>
            <a:pPr lvl="1"/>
            <a:r>
              <a:rPr lang="en-US" sz="2400" dirty="0"/>
              <a:t>Quality of Generated Test Scenarios (RQ3) </a:t>
            </a:r>
          </a:p>
        </p:txBody>
      </p:sp>
      <p:pic>
        <p:nvPicPr>
          <p:cNvPr id="3" name="Picture 2" descr="Graphical user interface&#10;&#10;Description automatically generated with medium confidence">
            <a:extLst>
              <a:ext uri="{FF2B5EF4-FFF2-40B4-BE49-F238E27FC236}">
                <a16:creationId xmlns:a16="http://schemas.microsoft.com/office/drawing/2014/main" id="{7B868390-03D8-D04E-BA71-6AD0ED9B2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1316736"/>
            <a:ext cx="8692896" cy="3361509"/>
          </a:xfrm>
          <a:prstGeom prst="rect">
            <a:avLst/>
          </a:prstGeom>
        </p:spPr>
      </p:pic>
      <p:sp>
        <p:nvSpPr>
          <p:cNvPr id="9" name="TextBox 8">
            <a:extLst>
              <a:ext uri="{FF2B5EF4-FFF2-40B4-BE49-F238E27FC236}">
                <a16:creationId xmlns:a16="http://schemas.microsoft.com/office/drawing/2014/main" id="{2A4B22C4-D9BF-2043-AE10-798BF6251616}"/>
              </a:ext>
            </a:extLst>
          </p:cNvPr>
          <p:cNvSpPr txBox="1"/>
          <p:nvPr/>
        </p:nvSpPr>
        <p:spPr>
          <a:xfrm>
            <a:off x="323850" y="1475232"/>
            <a:ext cx="8369046" cy="400110"/>
          </a:xfrm>
          <a:prstGeom prst="rect">
            <a:avLst/>
          </a:prstGeom>
          <a:noFill/>
        </p:spPr>
        <p:txBody>
          <a:bodyPr wrap="square" rtlCol="0">
            <a:spAutoFit/>
          </a:bodyPr>
          <a:lstStyle/>
          <a:p>
            <a:r>
              <a:rPr lang="en-CN" sz="2000" b="1" dirty="0"/>
              <a:t>Result:</a:t>
            </a:r>
          </a:p>
        </p:txBody>
      </p:sp>
      <p:sp>
        <p:nvSpPr>
          <p:cNvPr id="5" name="TextBox 4">
            <a:extLst>
              <a:ext uri="{FF2B5EF4-FFF2-40B4-BE49-F238E27FC236}">
                <a16:creationId xmlns:a16="http://schemas.microsoft.com/office/drawing/2014/main" id="{FC48D48D-399F-D94A-9638-C8C461FAC60C}"/>
              </a:ext>
            </a:extLst>
          </p:cNvPr>
          <p:cNvSpPr txBox="1"/>
          <p:nvPr/>
        </p:nvSpPr>
        <p:spPr>
          <a:xfrm>
            <a:off x="5548548" y="1306990"/>
            <a:ext cx="3360600" cy="307777"/>
          </a:xfrm>
          <a:prstGeom prst="rect">
            <a:avLst/>
          </a:prstGeom>
          <a:noFill/>
        </p:spPr>
        <p:txBody>
          <a:bodyPr wrap="none" rtlCol="0">
            <a:spAutoFit/>
          </a:bodyPr>
          <a:lstStyle/>
          <a:p>
            <a:r>
              <a:rPr lang="en-US" sz="1400" dirty="0"/>
              <a:t>Test Scenario Quality (5-points Likert Scale) </a:t>
            </a:r>
          </a:p>
        </p:txBody>
      </p:sp>
      <p:sp>
        <p:nvSpPr>
          <p:cNvPr id="13" name="Rectangle 12">
            <a:extLst>
              <a:ext uri="{FF2B5EF4-FFF2-40B4-BE49-F238E27FC236}">
                <a16:creationId xmlns:a16="http://schemas.microsoft.com/office/drawing/2014/main" id="{0FEA4719-5943-A447-A633-7D9EAA498AFA}"/>
              </a:ext>
            </a:extLst>
          </p:cNvPr>
          <p:cNvSpPr/>
          <p:nvPr/>
        </p:nvSpPr>
        <p:spPr>
          <a:xfrm>
            <a:off x="1883742" y="2648925"/>
            <a:ext cx="6959952" cy="447867"/>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5" name="Rectangle 14">
            <a:extLst>
              <a:ext uri="{FF2B5EF4-FFF2-40B4-BE49-F238E27FC236}">
                <a16:creationId xmlns:a16="http://schemas.microsoft.com/office/drawing/2014/main" id="{452B16F7-D279-A543-A933-86612B7D294F}"/>
              </a:ext>
            </a:extLst>
          </p:cNvPr>
          <p:cNvSpPr/>
          <p:nvPr/>
        </p:nvSpPr>
        <p:spPr>
          <a:xfrm>
            <a:off x="518474" y="3268159"/>
            <a:ext cx="8213763" cy="1371838"/>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bg1"/>
                </a:solidFill>
              </a:rPr>
              <a:t>play a great role in finding bugs, as providing important </a:t>
            </a:r>
            <a:r>
              <a:rPr lang="en-US" sz="1600" b="1" dirty="0">
                <a:solidFill>
                  <a:schemeClr val="tx1"/>
                </a:solidFill>
              </a:rPr>
              <a:t>hints for recognizing bugs</a:t>
            </a:r>
          </a:p>
          <a:p>
            <a:pPr marL="285750" indent="-285750">
              <a:buFont typeface="Arial" panose="020B0604020202020204" pitchFamily="34" charset="0"/>
              <a:buChar char="•"/>
            </a:pPr>
            <a:endParaRPr lang="en-US" sz="1600" b="1" dirty="0">
              <a:solidFill>
                <a:schemeClr val="bg1"/>
              </a:solidFill>
            </a:endParaRPr>
          </a:p>
          <a:p>
            <a:pPr marL="285750" indent="-285750">
              <a:buFont typeface="Arial" panose="020B0604020202020204" pitchFamily="34" charset="0"/>
              <a:buChar char="•"/>
            </a:pPr>
            <a:r>
              <a:rPr lang="en-US" sz="1600" dirty="0">
                <a:solidFill>
                  <a:schemeClr val="bg1"/>
                </a:solidFill>
              </a:rPr>
              <a:t>the </a:t>
            </a:r>
            <a:r>
              <a:rPr lang="en-US" sz="1600" b="1" dirty="0">
                <a:solidFill>
                  <a:schemeClr val="tx1"/>
                </a:solidFill>
              </a:rPr>
              <a:t>information overload </a:t>
            </a:r>
            <a:r>
              <a:rPr lang="en-US" sz="1600" dirty="0">
                <a:solidFill>
                  <a:schemeClr val="bg1"/>
                </a:solidFill>
              </a:rPr>
              <a:t>problem in this part affects its effectiveness, namely some steps having too many EBs and OBs attached</a:t>
            </a:r>
          </a:p>
        </p:txBody>
      </p:sp>
      <p:sp>
        <p:nvSpPr>
          <p:cNvPr id="14" name="Footer Placeholder 3">
            <a:extLst>
              <a:ext uri="{FF2B5EF4-FFF2-40B4-BE49-F238E27FC236}">
                <a16:creationId xmlns:a16="http://schemas.microsoft.com/office/drawing/2014/main" id="{4E9112B8-B841-0F48-A563-C45D70E94DDB}"/>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250761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4FC1-E840-475C-A99D-71E763F890E2}"/>
              </a:ext>
            </a:extLst>
          </p:cNvPr>
          <p:cNvSpPr>
            <a:spLocks noGrp="1"/>
          </p:cNvSpPr>
          <p:nvPr>
            <p:ph type="title"/>
          </p:nvPr>
        </p:nvSpPr>
        <p:spPr>
          <a:xfrm>
            <a:off x="324000" y="324000"/>
            <a:ext cx="2880000" cy="3144414"/>
          </a:xfrm>
        </p:spPr>
        <p:txBody>
          <a:bodyPr/>
          <a:lstStyle/>
          <a:p>
            <a:r>
              <a:rPr lang="en-AU" dirty="0"/>
              <a:t>Agenda</a:t>
            </a:r>
          </a:p>
        </p:txBody>
      </p:sp>
      <p:graphicFrame>
        <p:nvGraphicFramePr>
          <p:cNvPr id="7" name="Table 7">
            <a:extLst>
              <a:ext uri="{FF2B5EF4-FFF2-40B4-BE49-F238E27FC236}">
                <a16:creationId xmlns:a16="http://schemas.microsoft.com/office/drawing/2014/main" id="{9ED8B41A-874F-4E02-A506-F227B61FD99D}"/>
              </a:ext>
            </a:extLst>
          </p:cNvPr>
          <p:cNvGraphicFramePr>
            <a:graphicFrameLocks noGrp="1"/>
          </p:cNvGraphicFramePr>
          <p:nvPr>
            <p:ph idx="1"/>
          </p:nvPr>
        </p:nvGraphicFramePr>
        <p:xfrm>
          <a:off x="3851275" y="323850"/>
          <a:ext cx="4932363" cy="2304000"/>
        </p:xfrm>
        <a:graphic>
          <a:graphicData uri="http://schemas.openxmlformats.org/drawingml/2006/table">
            <a:tbl>
              <a:tblPr>
                <a:tableStyleId>{2D5ABB26-0587-4C30-8999-92F81FD0307C}</a:tableStyleId>
              </a:tblPr>
              <a:tblGrid>
                <a:gridCol w="794297">
                  <a:extLst>
                    <a:ext uri="{9D8B030D-6E8A-4147-A177-3AD203B41FA5}">
                      <a16:colId xmlns:a16="http://schemas.microsoft.com/office/drawing/2014/main" val="1846873416"/>
                    </a:ext>
                  </a:extLst>
                </a:gridCol>
                <a:gridCol w="3484180">
                  <a:extLst>
                    <a:ext uri="{9D8B030D-6E8A-4147-A177-3AD203B41FA5}">
                      <a16:colId xmlns:a16="http://schemas.microsoft.com/office/drawing/2014/main" val="4186388156"/>
                    </a:ext>
                  </a:extLst>
                </a:gridCol>
                <a:gridCol w="653886">
                  <a:extLst>
                    <a:ext uri="{9D8B030D-6E8A-4147-A177-3AD203B41FA5}">
                      <a16:colId xmlns:a16="http://schemas.microsoft.com/office/drawing/2014/main" val="973080310"/>
                    </a:ext>
                  </a:extLst>
                </a:gridCol>
              </a:tblGrid>
              <a:tr h="576000">
                <a:tc>
                  <a:txBody>
                    <a:bodyPr/>
                    <a:lstStyle/>
                    <a:p>
                      <a:r>
                        <a:rPr lang="en-AU" sz="2000" dirty="0">
                          <a:solidFill>
                            <a:schemeClr val="accent1"/>
                          </a:solidFill>
                        </a:rPr>
                        <a:t>01</a:t>
                      </a:r>
                    </a:p>
                  </a:txBody>
                  <a:tcPr anchor="ctr">
                    <a:lnL>
                      <a:noFill/>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000" dirty="0">
                          <a:solidFill>
                            <a:schemeClr val="tx1"/>
                          </a:solidFill>
                        </a:rPr>
                        <a:t>Motivation</a:t>
                      </a:r>
                    </a:p>
                  </a:txBody>
                  <a:tcPr anchor="ctr">
                    <a:lnL>
                      <a:noFill/>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9625414"/>
                  </a:ext>
                </a:extLst>
              </a:tr>
              <a:tr h="576000">
                <a:tc>
                  <a:txBody>
                    <a:bodyPr/>
                    <a:lstStyle/>
                    <a:p>
                      <a:r>
                        <a:rPr lang="en-AU" sz="2000" dirty="0">
                          <a:solidFill>
                            <a:schemeClr val="accent1"/>
                          </a:solidFill>
                        </a:rPr>
                        <a:t>02</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Approach</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3518895"/>
                  </a:ext>
                </a:extLst>
              </a:tr>
              <a:tr h="576000">
                <a:tc>
                  <a:txBody>
                    <a:bodyPr/>
                    <a:lstStyle/>
                    <a:p>
                      <a:r>
                        <a:rPr lang="en-AU" sz="2000" dirty="0">
                          <a:solidFill>
                            <a:schemeClr val="accent1"/>
                          </a:solidFill>
                        </a:rPr>
                        <a:t>03</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Evaluation</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9141862"/>
                  </a:ext>
                </a:extLst>
              </a:tr>
              <a:tr h="576000">
                <a:tc>
                  <a:txBody>
                    <a:bodyPr/>
                    <a:lstStyle/>
                    <a:p>
                      <a:r>
                        <a:rPr lang="en-AU" sz="2000" dirty="0">
                          <a:solidFill>
                            <a:schemeClr val="accent1"/>
                          </a:solidFill>
                        </a:rPr>
                        <a:t>04</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Conclusion and future work</a:t>
                      </a: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2969204"/>
                  </a:ext>
                </a:extLst>
              </a:tr>
            </a:tbl>
          </a:graphicData>
        </a:graphic>
      </p:graphicFrame>
      <p:sp>
        <p:nvSpPr>
          <p:cNvPr id="5" name="Slide Number Placeholder 4">
            <a:extLst>
              <a:ext uri="{FF2B5EF4-FFF2-40B4-BE49-F238E27FC236}">
                <a16:creationId xmlns:a16="http://schemas.microsoft.com/office/drawing/2014/main" id="{2C984552-6D96-45E3-BE0B-C9F35561CAA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57</a:t>
            </a:fld>
            <a:endParaRPr lang="en-AU"/>
          </a:p>
        </p:txBody>
      </p:sp>
      <p:sp>
        <p:nvSpPr>
          <p:cNvPr id="9" name="Footer Placeholder 3">
            <a:extLst>
              <a:ext uri="{FF2B5EF4-FFF2-40B4-BE49-F238E27FC236}">
                <a16:creationId xmlns:a16="http://schemas.microsoft.com/office/drawing/2014/main" id="{5D4C14AF-A6CB-E94A-AFA2-A908C9D3CC19}"/>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3943085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E24FA8-0E99-4CE5-9186-42E53DE91E01}"/>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58</a:t>
            </a:fld>
            <a:endParaRPr lang="en-AU" dirty="0"/>
          </a:p>
        </p:txBody>
      </p:sp>
      <p:sp>
        <p:nvSpPr>
          <p:cNvPr id="28" name="Title 1">
            <a:extLst>
              <a:ext uri="{FF2B5EF4-FFF2-40B4-BE49-F238E27FC236}">
                <a16:creationId xmlns:a16="http://schemas.microsoft.com/office/drawing/2014/main" id="{C5CCDC20-B5C0-824E-BF23-9B3C6875691D}"/>
              </a:ext>
            </a:extLst>
          </p:cNvPr>
          <p:cNvSpPr txBox="1">
            <a:spLocks/>
          </p:cNvSpPr>
          <p:nvPr/>
        </p:nvSpPr>
        <p:spPr>
          <a:xfrm>
            <a:off x="324000" y="324000"/>
            <a:ext cx="2880000" cy="3144414"/>
          </a:xfrm>
          <a:prstGeom prst="rect">
            <a:avLst/>
          </a:prstGeom>
        </p:spPr>
        <p:txBody>
          <a:bodyPr vert="horz" lIns="0" tIns="0" rIns="0" bIns="0" rtlCol="0" anchor="t">
            <a:normAutofit/>
          </a:bodyPr>
          <a:lstStyle>
            <a:lvl1pPr algn="l" defTabSz="685800" rtl="0" eaLnBrk="1" latinLnBrk="0" hangingPunct="1">
              <a:lnSpc>
                <a:spcPct val="80000"/>
              </a:lnSpc>
              <a:spcBef>
                <a:spcPct val="0"/>
              </a:spcBef>
              <a:buNone/>
              <a:defRPr sz="4600" kern="1200">
                <a:solidFill>
                  <a:schemeClr val="accent1"/>
                </a:solidFill>
                <a:latin typeface="+mj-lt"/>
                <a:ea typeface="+mj-ea"/>
                <a:cs typeface="+mj-cs"/>
              </a:defRPr>
            </a:lvl1pPr>
          </a:lstStyle>
          <a:p>
            <a:r>
              <a:rPr lang="en-AU" dirty="0">
                <a:solidFill>
                  <a:schemeClr val="tx1"/>
                </a:solidFill>
              </a:rPr>
              <a:t>Agenda</a:t>
            </a:r>
          </a:p>
        </p:txBody>
      </p:sp>
      <p:graphicFrame>
        <p:nvGraphicFramePr>
          <p:cNvPr id="30" name="Table 7">
            <a:extLst>
              <a:ext uri="{FF2B5EF4-FFF2-40B4-BE49-F238E27FC236}">
                <a16:creationId xmlns:a16="http://schemas.microsoft.com/office/drawing/2014/main" id="{9FB50E14-64B1-B146-A02D-2668FA0B553F}"/>
              </a:ext>
            </a:extLst>
          </p:cNvPr>
          <p:cNvGraphicFramePr>
            <a:graphicFrameLocks/>
          </p:cNvGraphicFramePr>
          <p:nvPr>
            <p:extLst>
              <p:ext uri="{D42A27DB-BD31-4B8C-83A1-F6EECF244321}">
                <p14:modId xmlns:p14="http://schemas.microsoft.com/office/powerpoint/2010/main" val="3898520661"/>
              </p:ext>
            </p:extLst>
          </p:nvPr>
        </p:nvGraphicFramePr>
        <p:xfrm>
          <a:off x="3851274" y="323850"/>
          <a:ext cx="4932363" cy="2304000"/>
        </p:xfrm>
        <a:graphic>
          <a:graphicData uri="http://schemas.openxmlformats.org/drawingml/2006/table">
            <a:tbl>
              <a:tblPr>
                <a:tableStyleId>{2D5ABB26-0587-4C30-8999-92F81FD0307C}</a:tableStyleId>
              </a:tblPr>
              <a:tblGrid>
                <a:gridCol w="794297">
                  <a:extLst>
                    <a:ext uri="{9D8B030D-6E8A-4147-A177-3AD203B41FA5}">
                      <a16:colId xmlns:a16="http://schemas.microsoft.com/office/drawing/2014/main" val="1846873416"/>
                    </a:ext>
                  </a:extLst>
                </a:gridCol>
                <a:gridCol w="3484180">
                  <a:extLst>
                    <a:ext uri="{9D8B030D-6E8A-4147-A177-3AD203B41FA5}">
                      <a16:colId xmlns:a16="http://schemas.microsoft.com/office/drawing/2014/main" val="4186388156"/>
                    </a:ext>
                  </a:extLst>
                </a:gridCol>
                <a:gridCol w="653886">
                  <a:extLst>
                    <a:ext uri="{9D8B030D-6E8A-4147-A177-3AD203B41FA5}">
                      <a16:colId xmlns:a16="http://schemas.microsoft.com/office/drawing/2014/main" val="973080310"/>
                    </a:ext>
                  </a:extLst>
                </a:gridCol>
              </a:tblGrid>
              <a:tr h="576000">
                <a:tc>
                  <a:txBody>
                    <a:bodyPr/>
                    <a:lstStyle/>
                    <a:p>
                      <a:r>
                        <a:rPr lang="en-AU" sz="2000" dirty="0">
                          <a:solidFill>
                            <a:schemeClr val="tx1"/>
                          </a:solidFill>
                        </a:rPr>
                        <a:t>01</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000" dirty="0">
                          <a:solidFill>
                            <a:schemeClr val="tx1"/>
                          </a:solidFill>
                        </a:rPr>
                        <a:t>Motivation</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bg1"/>
                        </a:solidFill>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9625414"/>
                  </a:ext>
                </a:extLst>
              </a:tr>
              <a:tr h="576000">
                <a:tc>
                  <a:txBody>
                    <a:bodyPr/>
                    <a:lstStyle/>
                    <a:p>
                      <a:r>
                        <a:rPr lang="en-AU" sz="2000" dirty="0">
                          <a:solidFill>
                            <a:schemeClr val="tx1"/>
                          </a:solidFill>
                        </a:rPr>
                        <a:t>02</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Approach</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3518895"/>
                  </a:ext>
                </a:extLst>
              </a:tr>
              <a:tr h="576000">
                <a:tc>
                  <a:txBody>
                    <a:bodyPr/>
                    <a:lstStyle/>
                    <a:p>
                      <a:r>
                        <a:rPr lang="en-AU" sz="2000" dirty="0">
                          <a:solidFill>
                            <a:schemeClr val="tx1"/>
                          </a:solidFill>
                        </a:rPr>
                        <a:t>03</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Evaluation</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9141862"/>
                  </a:ext>
                </a:extLst>
              </a:tr>
              <a:tr h="576000">
                <a:tc>
                  <a:txBody>
                    <a:bodyPr/>
                    <a:lstStyle/>
                    <a:p>
                      <a:r>
                        <a:rPr lang="en-AU" sz="2000" dirty="0">
                          <a:solidFill>
                            <a:schemeClr val="bg1"/>
                          </a:solidFill>
                        </a:rPr>
                        <a:t>04</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dirty="0">
                          <a:solidFill>
                            <a:schemeClr val="bg1"/>
                          </a:solidFill>
                        </a:rPr>
                        <a:t>Conclusion and future work</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200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2969204"/>
                  </a:ext>
                </a:extLst>
              </a:tr>
            </a:tbl>
          </a:graphicData>
        </a:graphic>
      </p:graphicFrame>
      <p:sp>
        <p:nvSpPr>
          <p:cNvPr id="8" name="Footer Placeholder 3">
            <a:extLst>
              <a:ext uri="{FF2B5EF4-FFF2-40B4-BE49-F238E27FC236}">
                <a16:creationId xmlns:a16="http://schemas.microsoft.com/office/drawing/2014/main" id="{42BE57EF-9001-5544-AB80-EF954FE7014A}"/>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23351771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59</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8667750" cy="4140000"/>
          </a:xfrm>
        </p:spPr>
        <p:txBody>
          <a:bodyPr/>
          <a:lstStyle/>
          <a:p>
            <a:r>
              <a:rPr lang="en-AU" dirty="0">
                <a:solidFill>
                  <a:schemeClr val="accent1"/>
                </a:solidFill>
              </a:rPr>
              <a:t>Conclusion</a:t>
            </a:r>
            <a:r>
              <a:rPr lang="en-AU" dirty="0"/>
              <a:t> </a:t>
            </a:r>
          </a:p>
          <a:p>
            <a:pPr lvl="1"/>
            <a:r>
              <a:rPr lang="en-US" sz="2400" dirty="0"/>
              <a:t> </a:t>
            </a:r>
          </a:p>
          <a:p>
            <a:pPr lvl="1"/>
            <a:r>
              <a:rPr lang="en-US" sz="2000" dirty="0"/>
              <a:t> </a:t>
            </a:r>
          </a:p>
          <a:p>
            <a:pPr lvl="1"/>
            <a:endParaRPr lang="en-AU" dirty="0"/>
          </a:p>
        </p:txBody>
      </p:sp>
      <p:sp>
        <p:nvSpPr>
          <p:cNvPr id="2" name="Rectangle 1">
            <a:extLst>
              <a:ext uri="{FF2B5EF4-FFF2-40B4-BE49-F238E27FC236}">
                <a16:creationId xmlns:a16="http://schemas.microsoft.com/office/drawing/2014/main" id="{7F2CC3F5-7BBC-4341-ACDD-4D090DDB1D8C}"/>
              </a:ext>
            </a:extLst>
          </p:cNvPr>
          <p:cNvSpPr/>
          <p:nvPr/>
        </p:nvSpPr>
        <p:spPr>
          <a:xfrm>
            <a:off x="2357117" y="171665"/>
            <a:ext cx="3200748" cy="646331"/>
          </a:xfrm>
          <a:prstGeom prst="rect">
            <a:avLst/>
          </a:prstGeom>
        </p:spPr>
        <p:txBody>
          <a:bodyPr wrap="none">
            <a:spAutoFit/>
          </a:bodyPr>
          <a:lstStyle/>
          <a:p>
            <a:r>
              <a:rPr lang="en-AU" sz="3600" dirty="0">
                <a:solidFill>
                  <a:prstClr val="black"/>
                </a:solidFill>
                <a:latin typeface="Public Sans"/>
              </a:rPr>
              <a:t>and future work</a:t>
            </a:r>
            <a:endParaRPr lang="en-CN" dirty="0"/>
          </a:p>
        </p:txBody>
      </p:sp>
      <p:sp>
        <p:nvSpPr>
          <p:cNvPr id="13" name="Rectangle 12">
            <a:extLst>
              <a:ext uri="{FF2B5EF4-FFF2-40B4-BE49-F238E27FC236}">
                <a16:creationId xmlns:a16="http://schemas.microsoft.com/office/drawing/2014/main" id="{2ED7C6C4-E967-1340-8519-7BD1FDB0E8D0}"/>
              </a:ext>
            </a:extLst>
          </p:cNvPr>
          <p:cNvSpPr/>
          <p:nvPr/>
        </p:nvSpPr>
        <p:spPr>
          <a:xfrm>
            <a:off x="323850" y="753514"/>
            <a:ext cx="7780490" cy="1820324"/>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itchFamily="2" charset="2"/>
              <a:buChar char="§"/>
            </a:pPr>
            <a:r>
              <a:rPr lang="en-US" sz="1200" dirty="0">
                <a:solidFill>
                  <a:schemeClr val="tx1"/>
                </a:solidFill>
              </a:rPr>
              <a:t>Present an automatic approach for </a:t>
            </a:r>
            <a:r>
              <a:rPr lang="en-US" sz="1200" b="1" dirty="0">
                <a:solidFill>
                  <a:schemeClr val="tx1"/>
                </a:solidFill>
              </a:rPr>
              <a:t>generating soap opera test scenarios</a:t>
            </a:r>
            <a:r>
              <a:rPr lang="en-US" sz="1200" dirty="0">
                <a:solidFill>
                  <a:schemeClr val="tx1"/>
                </a:solidFill>
              </a:rPr>
              <a:t>, which is built on a novel </a:t>
            </a:r>
            <a:r>
              <a:rPr lang="en-US" sz="1200" b="1" dirty="0">
                <a:solidFill>
                  <a:schemeClr val="tx1"/>
                </a:solidFill>
              </a:rPr>
              <a:t>system knowledge graph </a:t>
            </a:r>
            <a:r>
              <a:rPr lang="en-US" sz="1200" dirty="0">
                <a:solidFill>
                  <a:schemeClr val="tx1"/>
                </a:solidFill>
              </a:rPr>
              <a:t>of user tasks and failures extracted from the textual context of bug reports </a:t>
            </a:r>
          </a:p>
          <a:p>
            <a:pPr marL="342900" indent="-342900" algn="just">
              <a:buAutoNum type="alphaLcPeriod"/>
            </a:pPr>
            <a:endParaRPr lang="en-US" sz="1200" dirty="0">
              <a:solidFill>
                <a:schemeClr val="tx1"/>
              </a:solidFill>
            </a:endParaRPr>
          </a:p>
          <a:p>
            <a:pPr marL="342900" indent="-342900" algn="just">
              <a:buFont typeface="Wingdings" pitchFamily="2" charset="2"/>
              <a:buChar char="§"/>
            </a:pPr>
            <a:r>
              <a:rPr lang="en-US" sz="1200" dirty="0">
                <a:solidFill>
                  <a:schemeClr val="tx1"/>
                </a:solidFill>
              </a:rPr>
              <a:t>Demonstrate the </a:t>
            </a:r>
            <a:r>
              <a:rPr lang="en-US" sz="1200" b="1" dirty="0">
                <a:solidFill>
                  <a:schemeClr val="tx1"/>
                </a:solidFill>
              </a:rPr>
              <a:t>usefulness</a:t>
            </a:r>
            <a:r>
              <a:rPr lang="en-US" sz="1200" dirty="0">
                <a:solidFill>
                  <a:schemeClr val="tx1"/>
                </a:solidFill>
              </a:rPr>
              <a:t> of our soap opera test generation method for effective and efficient exploratory testing </a:t>
            </a:r>
          </a:p>
          <a:p>
            <a:pPr marL="342900" indent="-342900" algn="just">
              <a:buAutoNum type="alphaLcPeriod"/>
            </a:pPr>
            <a:endParaRPr lang="en-US" sz="1200" dirty="0">
              <a:solidFill>
                <a:schemeClr val="tx1"/>
              </a:solidFill>
            </a:endParaRPr>
          </a:p>
          <a:p>
            <a:pPr marL="342900" indent="-342900" algn="just">
              <a:buFont typeface="Wingdings" pitchFamily="2" charset="2"/>
              <a:buChar char="§"/>
            </a:pPr>
            <a:r>
              <a:rPr lang="en-US" sz="1200" dirty="0">
                <a:solidFill>
                  <a:schemeClr val="tx1"/>
                </a:solidFill>
              </a:rPr>
              <a:t>Report </a:t>
            </a:r>
            <a:r>
              <a:rPr lang="en-US" sz="1200" b="1" dirty="0">
                <a:solidFill>
                  <a:schemeClr val="tx1"/>
                </a:solidFill>
              </a:rPr>
              <a:t>64 bugs </a:t>
            </a:r>
            <a:r>
              <a:rPr lang="en-US" sz="1200" dirty="0">
                <a:solidFill>
                  <a:schemeClr val="tx1"/>
                </a:solidFill>
              </a:rPr>
              <a:t>for Firefox, many of which have been confirmed and fixed. Some of these bugs ignite more discussions within the Mozilla team about some fundamental system design, usability and security issues </a:t>
            </a:r>
          </a:p>
        </p:txBody>
      </p:sp>
      <p:sp>
        <p:nvSpPr>
          <p:cNvPr id="12" name="Rectangle 11">
            <a:extLst>
              <a:ext uri="{FF2B5EF4-FFF2-40B4-BE49-F238E27FC236}">
                <a16:creationId xmlns:a16="http://schemas.microsoft.com/office/drawing/2014/main" id="{670891B3-BB68-A044-AFE0-BDC715EE6C4B}"/>
              </a:ext>
            </a:extLst>
          </p:cNvPr>
          <p:cNvSpPr/>
          <p:nvPr/>
        </p:nvSpPr>
        <p:spPr>
          <a:xfrm>
            <a:off x="2204581" y="2317316"/>
            <a:ext cx="6603043" cy="233676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Courier New" panose="02070309020205020404" pitchFamily="49" charset="0"/>
              <a:buChar char="o"/>
            </a:pPr>
            <a:r>
              <a:rPr lang="en-US" sz="1200" dirty="0">
                <a:solidFill>
                  <a:schemeClr val="tx1"/>
                </a:solidFill>
              </a:rPr>
              <a:t>Enhance our KG construction with more </a:t>
            </a:r>
            <a:r>
              <a:rPr lang="en-US" sz="1200" b="1" dirty="0">
                <a:solidFill>
                  <a:schemeClr val="tx1"/>
                </a:solidFill>
              </a:rPr>
              <a:t>robust information extraction </a:t>
            </a:r>
            <a:r>
              <a:rPr lang="en-US" sz="1200" dirty="0">
                <a:solidFill>
                  <a:schemeClr val="tx1"/>
                </a:solidFill>
              </a:rPr>
              <a:t>methods </a:t>
            </a:r>
          </a:p>
          <a:p>
            <a:pPr marL="342900" indent="-342900" algn="just">
              <a:buAutoNum type="alphaLcPeriod"/>
            </a:pPr>
            <a:endParaRPr lang="en-US" sz="1200" dirty="0">
              <a:solidFill>
                <a:schemeClr val="tx1"/>
              </a:solidFill>
            </a:endParaRPr>
          </a:p>
          <a:p>
            <a:pPr marL="342900" indent="-342900" algn="just">
              <a:buFont typeface="Courier New" panose="02070309020205020404" pitchFamily="49" charset="0"/>
              <a:buChar char="o"/>
            </a:pPr>
            <a:r>
              <a:rPr lang="en-US" sz="1200" dirty="0">
                <a:solidFill>
                  <a:schemeClr val="tx1"/>
                </a:solidFill>
              </a:rPr>
              <a:t>Improve our </a:t>
            </a:r>
            <a:r>
              <a:rPr lang="en-US" sz="1200" b="1" dirty="0">
                <a:solidFill>
                  <a:schemeClr val="tx1"/>
                </a:solidFill>
              </a:rPr>
              <a:t>test scenario generation and presentation </a:t>
            </a:r>
            <a:r>
              <a:rPr lang="en-US" sz="1200" dirty="0">
                <a:solidFill>
                  <a:schemeClr val="tx1"/>
                </a:solidFill>
              </a:rPr>
              <a:t>inspired by our user study </a:t>
            </a:r>
          </a:p>
          <a:p>
            <a:pPr marL="342900" indent="-342900" algn="just">
              <a:buAutoNum type="alphaLcPeriod"/>
            </a:pPr>
            <a:endParaRPr lang="en-US" sz="1200" dirty="0">
              <a:solidFill>
                <a:schemeClr val="tx1"/>
              </a:solidFill>
            </a:endParaRPr>
          </a:p>
          <a:p>
            <a:pPr marL="342900" indent="-342900" algn="just">
              <a:buFont typeface="Courier New" panose="02070309020205020404" pitchFamily="49" charset="0"/>
              <a:buChar char="o"/>
            </a:pPr>
            <a:r>
              <a:rPr lang="en-US" sz="1200" b="1" dirty="0">
                <a:solidFill>
                  <a:schemeClr val="tx1"/>
                </a:solidFill>
              </a:rPr>
              <a:t>SYSKG</a:t>
            </a:r>
            <a:r>
              <a:rPr lang="en-US" sz="1200" dirty="0">
                <a:solidFill>
                  <a:schemeClr val="tx1"/>
                </a:solidFill>
              </a:rPr>
              <a:t> far more powerful than shown: </a:t>
            </a:r>
          </a:p>
          <a:p>
            <a:pPr marL="800100" lvl="1" indent="-342900" algn="just">
              <a:buFont typeface="Arial" panose="020B0604020202020204" pitchFamily="34" charset="0"/>
              <a:buChar char="•"/>
            </a:pPr>
            <a:r>
              <a:rPr lang="en-US" sz="1200" dirty="0">
                <a:solidFill>
                  <a:schemeClr val="tx1"/>
                </a:solidFill>
              </a:rPr>
              <a:t>support </a:t>
            </a:r>
            <a:r>
              <a:rPr lang="en-US" sz="1200" b="1" dirty="0">
                <a:solidFill>
                  <a:schemeClr val="tx1"/>
                </a:solidFill>
              </a:rPr>
              <a:t>concept-based searching </a:t>
            </a:r>
            <a:r>
              <a:rPr lang="en-US" sz="1200" dirty="0">
                <a:solidFill>
                  <a:schemeClr val="tx1"/>
                </a:solidFill>
              </a:rPr>
              <a:t>through static part</a:t>
            </a:r>
          </a:p>
          <a:p>
            <a:pPr marL="800100" lvl="1" indent="-342900" algn="just">
              <a:buFont typeface="Arial" panose="020B0604020202020204" pitchFamily="34" charset="0"/>
              <a:buChar char="•"/>
            </a:pPr>
            <a:r>
              <a:rPr lang="en-US" sz="1200" dirty="0">
                <a:solidFill>
                  <a:schemeClr val="tx1"/>
                </a:solidFill>
              </a:rPr>
              <a:t>assist in the </a:t>
            </a:r>
            <a:r>
              <a:rPr lang="en-US" sz="1200" b="1" dirty="0">
                <a:solidFill>
                  <a:schemeClr val="tx1"/>
                </a:solidFill>
              </a:rPr>
              <a:t>writing of bug reports</a:t>
            </a:r>
          </a:p>
          <a:p>
            <a:pPr marL="800100" lvl="1" indent="-342900" algn="just">
              <a:buFont typeface="Arial" panose="020B0604020202020204" pitchFamily="34" charset="0"/>
              <a:buChar char="•"/>
            </a:pPr>
            <a:r>
              <a:rPr lang="en-US" sz="1200" dirty="0">
                <a:solidFill>
                  <a:schemeClr val="tx1"/>
                </a:solidFill>
              </a:rPr>
              <a:t>the </a:t>
            </a:r>
            <a:r>
              <a:rPr lang="en-US" sz="1200" b="1" dirty="0">
                <a:solidFill>
                  <a:schemeClr val="tx1"/>
                </a:solidFill>
              </a:rPr>
              <a:t>generation of user manuals</a:t>
            </a:r>
          </a:p>
          <a:p>
            <a:pPr lvl="1" algn="just"/>
            <a:r>
              <a:rPr lang="en-US" sz="1200" dirty="0">
                <a:solidFill>
                  <a:schemeClr val="tx1"/>
                </a:solidFill>
              </a:rPr>
              <a:t>In short, the SYSKG can be </a:t>
            </a:r>
            <a:r>
              <a:rPr lang="en-US" sz="1200" u="sng" dirty="0">
                <a:solidFill>
                  <a:schemeClr val="tx1"/>
                </a:solidFill>
              </a:rPr>
              <a:t>spread all over the software life cycle</a:t>
            </a:r>
            <a:r>
              <a:rPr lang="en-US" sz="1200" dirty="0">
                <a:solidFill>
                  <a:schemeClr val="tx1"/>
                </a:solidFill>
              </a:rPr>
              <a:t>, finally assisting </a:t>
            </a:r>
            <a:r>
              <a:rPr lang="en-US" sz="1200" b="1" dirty="0">
                <a:solidFill>
                  <a:schemeClr val="tx1"/>
                </a:solidFill>
              </a:rPr>
              <a:t>DevOps </a:t>
            </a:r>
            <a:r>
              <a:rPr lang="en-US" sz="1200" dirty="0">
                <a:solidFill>
                  <a:schemeClr val="tx1"/>
                </a:solidFill>
              </a:rPr>
              <a:t>(combines software </a:t>
            </a:r>
            <a:r>
              <a:rPr lang="en-US" sz="1200" b="1" dirty="0">
                <a:solidFill>
                  <a:schemeClr val="tx1"/>
                </a:solidFill>
              </a:rPr>
              <a:t>dev</a:t>
            </a:r>
            <a:r>
              <a:rPr lang="en-US" sz="1200" dirty="0">
                <a:solidFill>
                  <a:schemeClr val="tx1"/>
                </a:solidFill>
              </a:rPr>
              <a:t>elopment and IT </a:t>
            </a:r>
            <a:r>
              <a:rPr lang="en-US" sz="1200" b="1" dirty="0">
                <a:solidFill>
                  <a:schemeClr val="tx1"/>
                </a:solidFill>
              </a:rPr>
              <a:t>op</a:t>
            </a:r>
            <a:r>
              <a:rPr lang="en-US" sz="1200" dirty="0">
                <a:solidFill>
                  <a:schemeClr val="tx1"/>
                </a:solidFill>
              </a:rPr>
              <a:t>eration</a:t>
            </a:r>
            <a:r>
              <a:rPr lang="en-US" sz="1200" b="1" dirty="0">
                <a:solidFill>
                  <a:schemeClr val="tx1"/>
                </a:solidFill>
              </a:rPr>
              <a:t>s</a:t>
            </a:r>
            <a:r>
              <a:rPr lang="en-US" sz="1200" dirty="0">
                <a:solidFill>
                  <a:schemeClr val="tx1"/>
                </a:solidFill>
              </a:rPr>
              <a:t>) for </a:t>
            </a:r>
            <a:r>
              <a:rPr lang="en-US" sz="1200" u="sng" dirty="0">
                <a:solidFill>
                  <a:schemeClr val="tx1"/>
                </a:solidFill>
              </a:rPr>
              <a:t>shortening the systems development life cycle</a:t>
            </a:r>
            <a:r>
              <a:rPr lang="en-US" sz="1200" dirty="0">
                <a:solidFill>
                  <a:schemeClr val="tx1"/>
                </a:solidFill>
              </a:rPr>
              <a:t> </a:t>
            </a:r>
            <a:r>
              <a:rPr lang="en-US" sz="1200">
                <a:solidFill>
                  <a:schemeClr val="tx1"/>
                </a:solidFill>
              </a:rPr>
              <a:t>and </a:t>
            </a:r>
            <a:r>
              <a:rPr lang="en-US" sz="1200" u="sng">
                <a:solidFill>
                  <a:schemeClr val="tx1"/>
                </a:solidFill>
              </a:rPr>
              <a:t>providing </a:t>
            </a:r>
            <a:r>
              <a:rPr lang="en-US" sz="1200" u="sng" dirty="0">
                <a:solidFill>
                  <a:schemeClr val="tx1"/>
                </a:solidFill>
              </a:rPr>
              <a:t>continuous delivery (</a:t>
            </a:r>
            <a:r>
              <a:rPr lang="en-US" sz="1200" b="1" u="sng" dirty="0">
                <a:solidFill>
                  <a:schemeClr val="tx1"/>
                </a:solidFill>
              </a:rPr>
              <a:t>CD</a:t>
            </a:r>
            <a:r>
              <a:rPr lang="en-US" sz="1200" dirty="0">
                <a:solidFill>
                  <a:schemeClr val="tx1"/>
                </a:solidFill>
              </a:rPr>
              <a:t>) with high software quality.</a:t>
            </a:r>
          </a:p>
          <a:p>
            <a:pPr marL="342900" indent="-342900" algn="just">
              <a:buAutoNum type="alphaLcPeriod"/>
            </a:pPr>
            <a:endParaRPr lang="en-US" sz="1200" dirty="0">
              <a:solidFill>
                <a:schemeClr val="tx1"/>
              </a:solidFill>
            </a:endParaRPr>
          </a:p>
        </p:txBody>
      </p:sp>
      <p:sp>
        <p:nvSpPr>
          <p:cNvPr id="14" name="Footer Placeholder 3">
            <a:extLst>
              <a:ext uri="{FF2B5EF4-FFF2-40B4-BE49-F238E27FC236}">
                <a16:creationId xmlns:a16="http://schemas.microsoft.com/office/drawing/2014/main" id="{A99EA573-AD09-3745-9573-A8F2677288CD}"/>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
        <p:nvSpPr>
          <p:cNvPr id="3" name="AutoShape 2" descr="The Essential Guide to Understanding the DevOps Lifecycle - Spectral">
            <a:extLst>
              <a:ext uri="{FF2B5EF4-FFF2-40B4-BE49-F238E27FC236}">
                <a16:creationId xmlns:a16="http://schemas.microsoft.com/office/drawing/2014/main" id="{57736801-1D5E-544D-8058-4613DE35F4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N"/>
          </a:p>
        </p:txBody>
      </p:sp>
      <p:pic>
        <p:nvPicPr>
          <p:cNvPr id="1028" name="Picture 4" descr="The Essential Guide to Understanding the DevOps Lifecycle - Spectral">
            <a:extLst>
              <a:ext uri="{FF2B5EF4-FFF2-40B4-BE49-F238E27FC236}">
                <a16:creationId xmlns:a16="http://schemas.microsoft.com/office/drawing/2014/main" id="{DC05C62C-AEE4-0B4F-9514-32B79AC38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55" y="3476679"/>
            <a:ext cx="1977388" cy="98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37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6</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2160000" cy="4140000"/>
          </a:xfrm>
        </p:spPr>
        <p:txBody>
          <a:bodyPr/>
          <a:lstStyle/>
          <a:p>
            <a:r>
              <a:rPr lang="en-AU" dirty="0"/>
              <a:t>Motivation</a:t>
            </a:r>
          </a:p>
        </p:txBody>
      </p:sp>
      <p:pic>
        <p:nvPicPr>
          <p:cNvPr id="24" name="Picture 2" descr="Bug Report - Free technology icons">
            <a:extLst>
              <a:ext uri="{FF2B5EF4-FFF2-40B4-BE49-F238E27FC236}">
                <a16:creationId xmlns:a16="http://schemas.microsoft.com/office/drawing/2014/main" id="{33E6103E-405F-AC43-AD7B-6D34CC403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488" y="2619323"/>
            <a:ext cx="568359" cy="5683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F352FA-1CE0-FE4E-A90D-B8A11B444F11}"/>
              </a:ext>
            </a:extLst>
          </p:cNvPr>
          <p:cNvSpPr txBox="1"/>
          <p:nvPr/>
        </p:nvSpPr>
        <p:spPr>
          <a:xfrm>
            <a:off x="1790009" y="3101439"/>
            <a:ext cx="2881319" cy="369332"/>
          </a:xfrm>
          <a:prstGeom prst="rect">
            <a:avLst/>
          </a:prstGeom>
          <a:noFill/>
        </p:spPr>
        <p:txBody>
          <a:bodyPr wrap="square" rtlCol="0">
            <a:spAutoFit/>
          </a:bodyPr>
          <a:lstStyle/>
          <a:p>
            <a:pPr algn="ctr"/>
            <a:r>
              <a:rPr lang="en-CN" dirty="0"/>
              <a:t>Bug Reports</a:t>
            </a:r>
          </a:p>
        </p:txBody>
      </p:sp>
      <p:pic>
        <p:nvPicPr>
          <p:cNvPr id="13" name="Picture 10" descr="Cartoon of Man or Businessman Thinking Hard With Empty Speech Bubble For  Text Stock Vector Image &amp; Art - Alamy">
            <a:extLst>
              <a:ext uri="{FF2B5EF4-FFF2-40B4-BE49-F238E27FC236}">
                <a16:creationId xmlns:a16="http://schemas.microsoft.com/office/drawing/2014/main" id="{EAC9B351-6A79-A548-903A-5C9F1A800E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113" r="48790" b="6995"/>
          <a:stretch/>
        </p:blipFill>
        <p:spPr bwMode="auto">
          <a:xfrm>
            <a:off x="122500" y="3045057"/>
            <a:ext cx="763000" cy="1762086"/>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a:extLst>
              <a:ext uri="{FF2B5EF4-FFF2-40B4-BE49-F238E27FC236}">
                <a16:creationId xmlns:a16="http://schemas.microsoft.com/office/drawing/2014/main" id="{F8C5D238-1DB3-2E46-B7DA-83C72D852802}"/>
              </a:ext>
            </a:extLst>
          </p:cNvPr>
          <p:cNvSpPr/>
          <p:nvPr/>
        </p:nvSpPr>
        <p:spPr>
          <a:xfrm>
            <a:off x="211288" y="889354"/>
            <a:ext cx="3772953" cy="1762085"/>
          </a:xfrm>
          <a:prstGeom prst="cloudCallout">
            <a:avLst>
              <a:gd name="adj1" fmla="val -36294"/>
              <a:gd name="adj2" fmla="val 6960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 name="Rectangle 6">
            <a:extLst>
              <a:ext uri="{FF2B5EF4-FFF2-40B4-BE49-F238E27FC236}">
                <a16:creationId xmlns:a16="http://schemas.microsoft.com/office/drawing/2014/main" id="{85EA997A-BECB-EB41-9602-2C19FFF993D5}"/>
              </a:ext>
            </a:extLst>
          </p:cNvPr>
          <p:cNvSpPr/>
          <p:nvPr/>
        </p:nvSpPr>
        <p:spPr>
          <a:xfrm>
            <a:off x="323850" y="1585730"/>
            <a:ext cx="3685566" cy="369332"/>
          </a:xfrm>
          <a:prstGeom prst="rect">
            <a:avLst/>
          </a:prstGeom>
        </p:spPr>
        <p:txBody>
          <a:bodyPr wrap="square">
            <a:spAutoFit/>
          </a:bodyPr>
          <a:lstStyle/>
          <a:p>
            <a:r>
              <a:rPr lang="en-CN" dirty="0"/>
              <a:t>How to support </a:t>
            </a:r>
            <a:r>
              <a:rPr lang="en-CN" dirty="0">
                <a:solidFill>
                  <a:schemeClr val="accent1"/>
                </a:solidFill>
              </a:rPr>
              <a:t>Exploratory Testing</a:t>
            </a:r>
            <a:r>
              <a:rPr lang="en-US" dirty="0"/>
              <a:t>?</a:t>
            </a:r>
            <a:endParaRPr lang="en-CN" dirty="0"/>
          </a:p>
        </p:txBody>
      </p:sp>
      <p:cxnSp>
        <p:nvCxnSpPr>
          <p:cNvPr id="15" name="Elbow Connector 14">
            <a:extLst>
              <a:ext uri="{FF2B5EF4-FFF2-40B4-BE49-F238E27FC236}">
                <a16:creationId xmlns:a16="http://schemas.microsoft.com/office/drawing/2014/main" id="{BD35DE98-3C87-7B40-AF23-8E8A83D5CED0}"/>
              </a:ext>
            </a:extLst>
          </p:cNvPr>
          <p:cNvCxnSpPr>
            <a:cxnSpLocks/>
            <a:stCxn id="5" idx="2"/>
            <a:endCxn id="17" idx="0"/>
          </p:cNvCxnSpPr>
          <p:nvPr/>
        </p:nvCxnSpPr>
        <p:spPr>
          <a:xfrm rot="5400000">
            <a:off x="2282359" y="3133263"/>
            <a:ext cx="610803" cy="128581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219A6A7-0F94-034E-8690-071D7DA933DD}"/>
              </a:ext>
            </a:extLst>
          </p:cNvPr>
          <p:cNvSpPr txBox="1"/>
          <p:nvPr/>
        </p:nvSpPr>
        <p:spPr>
          <a:xfrm>
            <a:off x="864850" y="4081574"/>
            <a:ext cx="2160000" cy="553998"/>
          </a:xfrm>
          <a:prstGeom prst="rect">
            <a:avLst/>
          </a:prstGeom>
          <a:noFill/>
        </p:spPr>
        <p:txBody>
          <a:bodyPr wrap="square" rtlCol="0">
            <a:spAutoFit/>
          </a:bodyPr>
          <a:lstStyle/>
          <a:p>
            <a:r>
              <a:rPr lang="en-CN" sz="1600" dirty="0"/>
              <a:t>Steps to Reproduce</a:t>
            </a:r>
          </a:p>
          <a:p>
            <a:r>
              <a:rPr lang="en-US" sz="1400" dirty="0">
                <a:solidFill>
                  <a:schemeClr val="accent1"/>
                </a:solidFill>
              </a:rPr>
              <a:t>r</a:t>
            </a:r>
            <a:r>
              <a:rPr lang="en-CN" sz="1400" dirty="0">
                <a:solidFill>
                  <a:schemeClr val="accent1"/>
                </a:solidFill>
              </a:rPr>
              <a:t>eflect real-life system use</a:t>
            </a:r>
          </a:p>
        </p:txBody>
      </p:sp>
      <p:sp>
        <p:nvSpPr>
          <p:cNvPr id="18" name="TextBox 17">
            <a:extLst>
              <a:ext uri="{FF2B5EF4-FFF2-40B4-BE49-F238E27FC236}">
                <a16:creationId xmlns:a16="http://schemas.microsoft.com/office/drawing/2014/main" id="{4CBE9845-C197-3846-9F63-3609DBD4E33E}"/>
              </a:ext>
            </a:extLst>
          </p:cNvPr>
          <p:cNvSpPr txBox="1"/>
          <p:nvPr/>
        </p:nvSpPr>
        <p:spPr>
          <a:xfrm>
            <a:off x="3004201" y="4079279"/>
            <a:ext cx="2877616" cy="769441"/>
          </a:xfrm>
          <a:prstGeom prst="rect">
            <a:avLst/>
          </a:prstGeom>
          <a:noFill/>
        </p:spPr>
        <p:txBody>
          <a:bodyPr wrap="square" rtlCol="0">
            <a:spAutoFit/>
          </a:bodyPr>
          <a:lstStyle/>
          <a:p>
            <a:r>
              <a:rPr lang="en-CN" sz="1600" dirty="0"/>
              <a:t>Expected/Actual Results</a:t>
            </a:r>
          </a:p>
          <a:p>
            <a:r>
              <a:rPr lang="en-US" sz="1400" dirty="0">
                <a:solidFill>
                  <a:schemeClr val="accent1"/>
                </a:solidFill>
              </a:rPr>
              <a:t>summarize what to attend for result interpretation and past failures </a:t>
            </a:r>
          </a:p>
        </p:txBody>
      </p:sp>
      <p:cxnSp>
        <p:nvCxnSpPr>
          <p:cNvPr id="21" name="Elbow Connector 20">
            <a:extLst>
              <a:ext uri="{FF2B5EF4-FFF2-40B4-BE49-F238E27FC236}">
                <a16:creationId xmlns:a16="http://schemas.microsoft.com/office/drawing/2014/main" id="{32143C86-5B63-B544-B42D-30EA2300FCFB}"/>
              </a:ext>
            </a:extLst>
          </p:cNvPr>
          <p:cNvCxnSpPr>
            <a:cxnSpLocks/>
            <a:stCxn id="5" idx="2"/>
            <a:endCxn id="18" idx="0"/>
          </p:cNvCxnSpPr>
          <p:nvPr/>
        </p:nvCxnSpPr>
        <p:spPr>
          <a:xfrm rot="16200000" flipH="1">
            <a:off x="3532585" y="3168855"/>
            <a:ext cx="608508" cy="121234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text, application&#10;&#10;Description automatically generated">
            <a:extLst>
              <a:ext uri="{FF2B5EF4-FFF2-40B4-BE49-F238E27FC236}">
                <a16:creationId xmlns:a16="http://schemas.microsoft.com/office/drawing/2014/main" id="{D832CEDC-4DCC-524F-901B-F2C1ADBFBE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6052" y="671401"/>
            <a:ext cx="4648200" cy="3009900"/>
          </a:xfrm>
          <a:prstGeom prst="rect">
            <a:avLst/>
          </a:prstGeom>
        </p:spPr>
      </p:pic>
      <p:sp>
        <p:nvSpPr>
          <p:cNvPr id="12" name="Rectangle 11">
            <a:extLst>
              <a:ext uri="{FF2B5EF4-FFF2-40B4-BE49-F238E27FC236}">
                <a16:creationId xmlns:a16="http://schemas.microsoft.com/office/drawing/2014/main" id="{7E9D573C-8FA5-E144-9142-58ACCEAAB7DD}"/>
              </a:ext>
            </a:extLst>
          </p:cNvPr>
          <p:cNvSpPr/>
          <p:nvPr/>
        </p:nvSpPr>
        <p:spPr>
          <a:xfrm>
            <a:off x="4336052" y="671401"/>
            <a:ext cx="4648200" cy="165207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chemeClr val="accent1"/>
              </a:solidFill>
            </a:endParaRPr>
          </a:p>
        </p:txBody>
      </p:sp>
      <p:sp>
        <p:nvSpPr>
          <p:cNvPr id="20" name="Rectangle 19">
            <a:extLst>
              <a:ext uri="{FF2B5EF4-FFF2-40B4-BE49-F238E27FC236}">
                <a16:creationId xmlns:a16="http://schemas.microsoft.com/office/drawing/2014/main" id="{3F0FEA63-BFCB-2B44-AE4E-000CCA08E773}"/>
              </a:ext>
            </a:extLst>
          </p:cNvPr>
          <p:cNvSpPr/>
          <p:nvPr/>
        </p:nvSpPr>
        <p:spPr>
          <a:xfrm>
            <a:off x="4336052" y="2461715"/>
            <a:ext cx="4648200" cy="123457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chemeClr val="accent1"/>
              </a:solidFill>
            </a:endParaRPr>
          </a:p>
        </p:txBody>
      </p:sp>
      <p:sp>
        <p:nvSpPr>
          <p:cNvPr id="22" name="Footer Placeholder 3">
            <a:extLst>
              <a:ext uri="{FF2B5EF4-FFF2-40B4-BE49-F238E27FC236}">
                <a16:creationId xmlns:a16="http://schemas.microsoft.com/office/drawing/2014/main" id="{84498E0E-1FBD-0746-8F4E-79337FE1FDBB}"/>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251251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22"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12"/>
                                        </p:tgtEl>
                                        <p:attrNameLst>
                                          <p:attrName>style.visibility</p:attrName>
                                        </p:attrNameLst>
                                      </p:cBhvr>
                                      <p:to>
                                        <p:strVal val="hidden"/>
                                      </p:to>
                                    </p:set>
                                  </p:childTnLst>
                                </p:cTn>
                              </p:par>
                              <p:par>
                                <p:cTn id="30" presetID="22" presetClass="entr" presetSubtype="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8" grpId="0"/>
      <p:bldP spid="12" grpId="0" animBg="1"/>
      <p:bldP spid="12" grpId="1" animBg="1"/>
      <p:bldP spid="2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F500F-2081-411A-A323-1BFF62E6F74A}"/>
              </a:ext>
            </a:extLst>
          </p:cNvPr>
          <p:cNvSpPr>
            <a:spLocks noGrp="1"/>
          </p:cNvSpPr>
          <p:nvPr>
            <p:ph type="body" sz="quarter" idx="13"/>
          </p:nvPr>
        </p:nvSpPr>
        <p:spPr>
          <a:xfrm>
            <a:off x="2769653" y="2069924"/>
            <a:ext cx="5612607" cy="1702730"/>
          </a:xfrm>
        </p:spPr>
        <p:txBody>
          <a:bodyPr/>
          <a:lstStyle/>
          <a:p>
            <a:r>
              <a:rPr lang="en-AU" dirty="0"/>
              <a:t>Thank you</a:t>
            </a:r>
          </a:p>
        </p:txBody>
      </p:sp>
    </p:spTree>
    <p:extLst>
      <p:ext uri="{BB962C8B-B14F-4D97-AF65-F5344CB8AC3E}">
        <p14:creationId xmlns:p14="http://schemas.microsoft.com/office/powerpoint/2010/main" val="4126934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F500F-2081-411A-A323-1BFF62E6F74A}"/>
              </a:ext>
            </a:extLst>
          </p:cNvPr>
          <p:cNvSpPr>
            <a:spLocks noGrp="1"/>
          </p:cNvSpPr>
          <p:nvPr>
            <p:ph type="body" sz="quarter" idx="13"/>
          </p:nvPr>
        </p:nvSpPr>
        <p:spPr>
          <a:xfrm>
            <a:off x="1658991" y="572073"/>
            <a:ext cx="1865725" cy="790344"/>
          </a:xfrm>
        </p:spPr>
        <p:txBody>
          <a:bodyPr>
            <a:normAutofit lnSpcReduction="10000"/>
          </a:bodyPr>
          <a:lstStyle/>
          <a:p>
            <a:r>
              <a:rPr lang="en-AU" dirty="0"/>
              <a:t>Q</a:t>
            </a:r>
            <a:r>
              <a:rPr lang="en-US" altLang="zh-CN" dirty="0"/>
              <a:t>&amp;A</a:t>
            </a:r>
            <a:endParaRPr lang="en-AU" dirty="0"/>
          </a:p>
        </p:txBody>
      </p:sp>
      <p:pic>
        <p:nvPicPr>
          <p:cNvPr id="4" name="Picture 3" descr="Diagram&#10;&#10;Description automatically generated">
            <a:extLst>
              <a:ext uri="{FF2B5EF4-FFF2-40B4-BE49-F238E27FC236}">
                <a16:creationId xmlns:a16="http://schemas.microsoft.com/office/drawing/2014/main" id="{DEB9CF13-E10A-524F-82A2-40A444C37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191" y="1228197"/>
            <a:ext cx="4577458" cy="2217131"/>
          </a:xfrm>
          <a:prstGeom prst="rect">
            <a:avLst/>
          </a:prstGeom>
          <a:ln w="28575">
            <a:solidFill>
              <a:schemeClr val="accent1"/>
            </a:solidFill>
          </a:ln>
        </p:spPr>
      </p:pic>
      <p:pic>
        <p:nvPicPr>
          <p:cNvPr id="7" name="Picture 6" descr="A screenshot of a computer&#10;&#10;Description automatically generated with medium confidence">
            <a:extLst>
              <a:ext uri="{FF2B5EF4-FFF2-40B4-BE49-F238E27FC236}">
                <a16:creationId xmlns:a16="http://schemas.microsoft.com/office/drawing/2014/main" id="{06EBDCA3-99A5-CC45-9531-3A9C31816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145" y="3489655"/>
            <a:ext cx="4161773" cy="1584975"/>
          </a:xfrm>
          <a:prstGeom prst="rect">
            <a:avLst/>
          </a:prstGeom>
          <a:ln w="28575">
            <a:solidFill>
              <a:schemeClr val="tx1"/>
            </a:solidFill>
          </a:ln>
        </p:spPr>
      </p:pic>
    </p:spTree>
    <p:extLst>
      <p:ext uri="{BB962C8B-B14F-4D97-AF65-F5344CB8AC3E}">
        <p14:creationId xmlns:p14="http://schemas.microsoft.com/office/powerpoint/2010/main" val="286093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149,650 Stick Man Stock Photos and Images - 123RF">
            <a:extLst>
              <a:ext uri="{FF2B5EF4-FFF2-40B4-BE49-F238E27FC236}">
                <a16:creationId xmlns:a16="http://schemas.microsoft.com/office/drawing/2014/main" id="{58372734-C402-B145-879B-7E98DE1068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77" t="3556" r="26520" b="4033"/>
          <a:stretch/>
        </p:blipFill>
        <p:spPr bwMode="auto">
          <a:xfrm>
            <a:off x="71433" y="2298198"/>
            <a:ext cx="865133" cy="251133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7</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2160000" cy="4140000"/>
          </a:xfrm>
        </p:spPr>
        <p:txBody>
          <a:bodyPr/>
          <a:lstStyle/>
          <a:p>
            <a:r>
              <a:rPr lang="en-AU" dirty="0"/>
              <a:t>Motivation</a:t>
            </a:r>
          </a:p>
        </p:txBody>
      </p:sp>
      <p:sp>
        <p:nvSpPr>
          <p:cNvPr id="2" name="Cloud Callout 1">
            <a:extLst>
              <a:ext uri="{FF2B5EF4-FFF2-40B4-BE49-F238E27FC236}">
                <a16:creationId xmlns:a16="http://schemas.microsoft.com/office/drawing/2014/main" id="{F8C5D238-1DB3-2E46-B7DA-83C72D852802}"/>
              </a:ext>
            </a:extLst>
          </p:cNvPr>
          <p:cNvSpPr/>
          <p:nvPr/>
        </p:nvSpPr>
        <p:spPr>
          <a:xfrm>
            <a:off x="211288" y="889354"/>
            <a:ext cx="3772953" cy="1762085"/>
          </a:xfrm>
          <a:prstGeom prst="cloudCallout">
            <a:avLst>
              <a:gd name="adj1" fmla="val -36294"/>
              <a:gd name="adj2" fmla="val 6960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 name="Rectangle 6">
            <a:extLst>
              <a:ext uri="{FF2B5EF4-FFF2-40B4-BE49-F238E27FC236}">
                <a16:creationId xmlns:a16="http://schemas.microsoft.com/office/drawing/2014/main" id="{85EA997A-BECB-EB41-9602-2C19FFF993D5}"/>
              </a:ext>
            </a:extLst>
          </p:cNvPr>
          <p:cNvSpPr/>
          <p:nvPr/>
        </p:nvSpPr>
        <p:spPr>
          <a:xfrm>
            <a:off x="594961" y="1426867"/>
            <a:ext cx="3379463" cy="923330"/>
          </a:xfrm>
          <a:prstGeom prst="rect">
            <a:avLst/>
          </a:prstGeom>
        </p:spPr>
        <p:txBody>
          <a:bodyPr wrap="square">
            <a:spAutoFit/>
          </a:bodyPr>
          <a:lstStyle/>
          <a:p>
            <a:r>
              <a:rPr lang="en-US" dirty="0"/>
              <a:t>Bug Reports as a </a:t>
            </a:r>
            <a:r>
              <a:rPr lang="en-US" dirty="0">
                <a:solidFill>
                  <a:schemeClr val="accent1"/>
                </a:solidFill>
              </a:rPr>
              <a:t>Knowledge Source</a:t>
            </a:r>
            <a:r>
              <a:rPr lang="en-US" dirty="0"/>
              <a:t> of </a:t>
            </a:r>
            <a:r>
              <a:rPr lang="en-US" dirty="0">
                <a:solidFill>
                  <a:schemeClr val="accent1"/>
                </a:solidFill>
              </a:rPr>
              <a:t>User Tasks </a:t>
            </a:r>
            <a:r>
              <a:rPr lang="en-US" dirty="0"/>
              <a:t>and </a:t>
            </a:r>
            <a:r>
              <a:rPr lang="en-US" dirty="0">
                <a:solidFill>
                  <a:schemeClr val="accent1"/>
                </a:solidFill>
              </a:rPr>
              <a:t>Failures </a:t>
            </a:r>
            <a:r>
              <a:rPr lang="en-US" dirty="0"/>
              <a:t>to support Exploratory Testing</a:t>
            </a:r>
          </a:p>
        </p:txBody>
      </p:sp>
      <p:pic>
        <p:nvPicPr>
          <p:cNvPr id="14" name="Picture 13" descr="Graphical user interface, text, application&#10;&#10;Description automatically generated">
            <a:extLst>
              <a:ext uri="{FF2B5EF4-FFF2-40B4-BE49-F238E27FC236}">
                <a16:creationId xmlns:a16="http://schemas.microsoft.com/office/drawing/2014/main" id="{4465CC23-4A0A-B34C-958F-C242F7A024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7659" y="108000"/>
            <a:ext cx="4656591" cy="3015334"/>
          </a:xfrm>
          <a:prstGeom prst="rect">
            <a:avLst/>
          </a:prstGeom>
        </p:spPr>
      </p:pic>
      <p:sp>
        <p:nvSpPr>
          <p:cNvPr id="8" name="TextBox 7">
            <a:extLst>
              <a:ext uri="{FF2B5EF4-FFF2-40B4-BE49-F238E27FC236}">
                <a16:creationId xmlns:a16="http://schemas.microsoft.com/office/drawing/2014/main" id="{59E73D80-5E12-A644-A79A-A18692A7DB44}"/>
              </a:ext>
            </a:extLst>
          </p:cNvPr>
          <p:cNvSpPr txBox="1"/>
          <p:nvPr/>
        </p:nvSpPr>
        <p:spPr>
          <a:xfrm>
            <a:off x="6655954" y="139334"/>
            <a:ext cx="1412566" cy="369332"/>
          </a:xfrm>
          <a:prstGeom prst="rect">
            <a:avLst/>
          </a:prstGeom>
          <a:noFill/>
        </p:spPr>
        <p:txBody>
          <a:bodyPr wrap="none" rtlCol="0">
            <a:spAutoFit/>
          </a:bodyPr>
          <a:lstStyle/>
          <a:p>
            <a:r>
              <a:rPr lang="en-CN" dirty="0">
                <a:hlinkClick r:id="rId5"/>
              </a:rPr>
              <a:t>Bug 1572445</a:t>
            </a:r>
            <a:endParaRPr lang="en-CN" dirty="0"/>
          </a:p>
        </p:txBody>
      </p:sp>
      <p:sp>
        <p:nvSpPr>
          <p:cNvPr id="17" name="Rectangle 16">
            <a:extLst>
              <a:ext uri="{FF2B5EF4-FFF2-40B4-BE49-F238E27FC236}">
                <a16:creationId xmlns:a16="http://schemas.microsoft.com/office/drawing/2014/main" id="{6D8DA0CE-A47D-F24D-ADF5-699761BB0C01}"/>
              </a:ext>
            </a:extLst>
          </p:cNvPr>
          <p:cNvSpPr/>
          <p:nvPr/>
        </p:nvSpPr>
        <p:spPr>
          <a:xfrm>
            <a:off x="4336050" y="108000"/>
            <a:ext cx="4648200" cy="165207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chemeClr val="accent1"/>
              </a:solidFill>
            </a:endParaRPr>
          </a:p>
        </p:txBody>
      </p:sp>
      <p:pic>
        <p:nvPicPr>
          <p:cNvPr id="21" name="Picture 20">
            <a:extLst>
              <a:ext uri="{FF2B5EF4-FFF2-40B4-BE49-F238E27FC236}">
                <a16:creationId xmlns:a16="http://schemas.microsoft.com/office/drawing/2014/main" id="{1FFE630A-9197-3A49-B364-87D21C5BAA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6050" y="3331854"/>
            <a:ext cx="3570613" cy="1132146"/>
          </a:xfrm>
          <a:prstGeom prst="rect">
            <a:avLst/>
          </a:prstGeom>
        </p:spPr>
      </p:pic>
      <p:sp>
        <p:nvSpPr>
          <p:cNvPr id="26" name="Rectangle 25">
            <a:extLst>
              <a:ext uri="{FF2B5EF4-FFF2-40B4-BE49-F238E27FC236}">
                <a16:creationId xmlns:a16="http://schemas.microsoft.com/office/drawing/2014/main" id="{820FFE2C-DEF2-F74F-A580-635CB6480381}"/>
              </a:ext>
            </a:extLst>
          </p:cNvPr>
          <p:cNvSpPr/>
          <p:nvPr/>
        </p:nvSpPr>
        <p:spPr>
          <a:xfrm>
            <a:off x="4327659" y="3308839"/>
            <a:ext cx="4648200" cy="115516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chemeClr val="accent1"/>
              </a:solidFill>
            </a:endParaRPr>
          </a:p>
        </p:txBody>
      </p:sp>
      <p:cxnSp>
        <p:nvCxnSpPr>
          <p:cNvPr id="28" name="Elbow Connector 27">
            <a:extLst>
              <a:ext uri="{FF2B5EF4-FFF2-40B4-BE49-F238E27FC236}">
                <a16:creationId xmlns:a16="http://schemas.microsoft.com/office/drawing/2014/main" id="{696D3ACF-9B20-1340-A828-D82441D32F0D}"/>
              </a:ext>
            </a:extLst>
          </p:cNvPr>
          <p:cNvCxnSpPr>
            <a:stCxn id="17" idx="1"/>
            <a:endCxn id="21" idx="1"/>
          </p:cNvCxnSpPr>
          <p:nvPr/>
        </p:nvCxnSpPr>
        <p:spPr>
          <a:xfrm rot="10800000" flipV="1">
            <a:off x="4336050" y="934037"/>
            <a:ext cx="12700" cy="2963890"/>
          </a:xfrm>
          <a:prstGeom prst="bentConnector3">
            <a:avLst>
              <a:gd name="adj1" fmla="val 180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CBBD273-664A-C741-AD2D-2917479B0297}"/>
              </a:ext>
            </a:extLst>
          </p:cNvPr>
          <p:cNvSpPr txBox="1"/>
          <p:nvPr/>
        </p:nvSpPr>
        <p:spPr>
          <a:xfrm>
            <a:off x="999276" y="2783253"/>
            <a:ext cx="3194272" cy="369332"/>
          </a:xfrm>
          <a:prstGeom prst="rect">
            <a:avLst/>
          </a:prstGeom>
          <a:noFill/>
        </p:spPr>
        <p:txBody>
          <a:bodyPr wrap="none" rtlCol="0">
            <a:spAutoFit/>
          </a:bodyPr>
          <a:lstStyle/>
          <a:p>
            <a:r>
              <a:rPr lang="en-US" dirty="0"/>
              <a:t>Steps to Reproduce -&gt; Scenarios</a:t>
            </a:r>
          </a:p>
        </p:txBody>
      </p:sp>
      <p:sp>
        <p:nvSpPr>
          <p:cNvPr id="3" name="Explosion 1 2">
            <a:extLst>
              <a:ext uri="{FF2B5EF4-FFF2-40B4-BE49-F238E27FC236}">
                <a16:creationId xmlns:a16="http://schemas.microsoft.com/office/drawing/2014/main" id="{B5A00F6F-1BED-5B41-9323-1C5391A671D1}"/>
              </a:ext>
            </a:extLst>
          </p:cNvPr>
          <p:cNvSpPr/>
          <p:nvPr/>
        </p:nvSpPr>
        <p:spPr>
          <a:xfrm>
            <a:off x="6807430" y="3061704"/>
            <a:ext cx="2522180" cy="74325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solidFill>
                  <a:schemeClr val="bg1"/>
                </a:solidFill>
                <a:hlinkClick r:id="rId7">
                  <a:extLst>
                    <a:ext uri="{A12FA001-AC4F-418D-AE19-62706E023703}">
                      <ahyp:hlinkClr xmlns:ahyp="http://schemas.microsoft.com/office/drawing/2018/hyperlinkcolor" val="tx"/>
                    </a:ext>
                  </a:extLst>
                </a:hlinkClick>
              </a:rPr>
              <a:t>Bug 1764683</a:t>
            </a:r>
            <a:endParaRPr lang="en-CN" dirty="0">
              <a:solidFill>
                <a:schemeClr val="bg1"/>
              </a:solidFill>
            </a:endParaRPr>
          </a:p>
        </p:txBody>
      </p:sp>
      <p:sp>
        <p:nvSpPr>
          <p:cNvPr id="19" name="Footer Placeholder 3">
            <a:extLst>
              <a:ext uri="{FF2B5EF4-FFF2-40B4-BE49-F238E27FC236}">
                <a16:creationId xmlns:a16="http://schemas.microsoft.com/office/drawing/2014/main" id="{B9C9DE2B-BE7D-6C44-A6AA-B385F5968DA1}"/>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Tree>
    <p:extLst>
      <p:ext uri="{BB962C8B-B14F-4D97-AF65-F5344CB8AC3E}">
        <p14:creationId xmlns:p14="http://schemas.microsoft.com/office/powerpoint/2010/main" val="328706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par>
                          <p:cTn id="9" fill="hold">
                            <p:stCondLst>
                              <p:cond delay="0"/>
                            </p:stCondLst>
                            <p:childTnLst>
                              <p:par>
                                <p:cTn id="10" presetID="22" presetClass="entr" presetSubtype="1"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P spid="30"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149,650 Stick Man Stock Photos and Images - 123RF">
            <a:extLst>
              <a:ext uri="{FF2B5EF4-FFF2-40B4-BE49-F238E27FC236}">
                <a16:creationId xmlns:a16="http://schemas.microsoft.com/office/drawing/2014/main" id="{58372734-C402-B145-879B-7E98DE1068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77" t="3556" r="26520" b="4033"/>
          <a:stretch/>
        </p:blipFill>
        <p:spPr bwMode="auto">
          <a:xfrm>
            <a:off x="71433" y="2298198"/>
            <a:ext cx="865133" cy="251133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8</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2160000" cy="4140000"/>
          </a:xfrm>
        </p:spPr>
        <p:txBody>
          <a:bodyPr/>
          <a:lstStyle/>
          <a:p>
            <a:r>
              <a:rPr lang="en-AU" dirty="0"/>
              <a:t>Motivation</a:t>
            </a:r>
          </a:p>
        </p:txBody>
      </p:sp>
      <p:sp>
        <p:nvSpPr>
          <p:cNvPr id="2" name="Cloud Callout 1">
            <a:extLst>
              <a:ext uri="{FF2B5EF4-FFF2-40B4-BE49-F238E27FC236}">
                <a16:creationId xmlns:a16="http://schemas.microsoft.com/office/drawing/2014/main" id="{F8C5D238-1DB3-2E46-B7DA-83C72D852802}"/>
              </a:ext>
            </a:extLst>
          </p:cNvPr>
          <p:cNvSpPr/>
          <p:nvPr/>
        </p:nvSpPr>
        <p:spPr>
          <a:xfrm>
            <a:off x="211288" y="889354"/>
            <a:ext cx="3772953" cy="1762085"/>
          </a:xfrm>
          <a:prstGeom prst="cloudCallout">
            <a:avLst>
              <a:gd name="adj1" fmla="val -36294"/>
              <a:gd name="adj2" fmla="val 6960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 name="TextBox 7">
            <a:extLst>
              <a:ext uri="{FF2B5EF4-FFF2-40B4-BE49-F238E27FC236}">
                <a16:creationId xmlns:a16="http://schemas.microsoft.com/office/drawing/2014/main" id="{59E73D80-5E12-A644-A79A-A18692A7DB44}"/>
              </a:ext>
            </a:extLst>
          </p:cNvPr>
          <p:cNvSpPr txBox="1"/>
          <p:nvPr/>
        </p:nvSpPr>
        <p:spPr>
          <a:xfrm>
            <a:off x="6655954" y="139334"/>
            <a:ext cx="1412566" cy="369332"/>
          </a:xfrm>
          <a:prstGeom prst="rect">
            <a:avLst/>
          </a:prstGeom>
          <a:noFill/>
        </p:spPr>
        <p:txBody>
          <a:bodyPr wrap="none" rtlCol="0">
            <a:spAutoFit/>
          </a:bodyPr>
          <a:lstStyle/>
          <a:p>
            <a:r>
              <a:rPr lang="en-CN" dirty="0">
                <a:hlinkClick r:id="rId4"/>
              </a:rPr>
              <a:t>Bug 1572445</a:t>
            </a:r>
            <a:endParaRPr lang="en-CN" dirty="0"/>
          </a:p>
        </p:txBody>
      </p:sp>
      <p:pic>
        <p:nvPicPr>
          <p:cNvPr id="21" name="Picture 20">
            <a:extLst>
              <a:ext uri="{FF2B5EF4-FFF2-40B4-BE49-F238E27FC236}">
                <a16:creationId xmlns:a16="http://schemas.microsoft.com/office/drawing/2014/main" id="{1FFE630A-9197-3A49-B364-87D21C5BAA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6050" y="3331854"/>
            <a:ext cx="3570613" cy="1132146"/>
          </a:xfrm>
          <a:prstGeom prst="rect">
            <a:avLst/>
          </a:prstGeom>
        </p:spPr>
      </p:pic>
      <p:sp>
        <p:nvSpPr>
          <p:cNvPr id="26" name="Rectangle 25">
            <a:extLst>
              <a:ext uri="{FF2B5EF4-FFF2-40B4-BE49-F238E27FC236}">
                <a16:creationId xmlns:a16="http://schemas.microsoft.com/office/drawing/2014/main" id="{820FFE2C-DEF2-F74F-A580-635CB6480381}"/>
              </a:ext>
            </a:extLst>
          </p:cNvPr>
          <p:cNvSpPr/>
          <p:nvPr/>
        </p:nvSpPr>
        <p:spPr>
          <a:xfrm>
            <a:off x="4327659" y="3308839"/>
            <a:ext cx="4648200" cy="115516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chemeClr val="accent1"/>
              </a:solidFill>
            </a:endParaRPr>
          </a:p>
        </p:txBody>
      </p:sp>
      <p:sp>
        <p:nvSpPr>
          <p:cNvPr id="30" name="TextBox 29">
            <a:extLst>
              <a:ext uri="{FF2B5EF4-FFF2-40B4-BE49-F238E27FC236}">
                <a16:creationId xmlns:a16="http://schemas.microsoft.com/office/drawing/2014/main" id="{FCBBD273-664A-C741-AD2D-2917479B0297}"/>
              </a:ext>
            </a:extLst>
          </p:cNvPr>
          <p:cNvSpPr txBox="1"/>
          <p:nvPr/>
        </p:nvSpPr>
        <p:spPr>
          <a:xfrm>
            <a:off x="999276" y="2783253"/>
            <a:ext cx="3194272" cy="369332"/>
          </a:xfrm>
          <a:prstGeom prst="rect">
            <a:avLst/>
          </a:prstGeom>
          <a:noFill/>
        </p:spPr>
        <p:txBody>
          <a:bodyPr wrap="none" rtlCol="0">
            <a:spAutoFit/>
          </a:bodyPr>
          <a:lstStyle/>
          <a:p>
            <a:r>
              <a:rPr lang="en-US" dirty="0"/>
              <a:t>Steps to Reproduce -&gt; Scenarios</a:t>
            </a:r>
          </a:p>
        </p:txBody>
      </p:sp>
      <p:pic>
        <p:nvPicPr>
          <p:cNvPr id="35" name="Picture 34">
            <a:extLst>
              <a:ext uri="{FF2B5EF4-FFF2-40B4-BE49-F238E27FC236}">
                <a16:creationId xmlns:a16="http://schemas.microsoft.com/office/drawing/2014/main" id="{9349750F-1684-F14C-8A06-F480BE568D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0199" y="-13161"/>
            <a:ext cx="3982005" cy="3276795"/>
          </a:xfrm>
          <a:prstGeom prst="rect">
            <a:avLst/>
          </a:prstGeom>
        </p:spPr>
      </p:pic>
      <p:sp>
        <p:nvSpPr>
          <p:cNvPr id="15" name="Explosion 1 14">
            <a:extLst>
              <a:ext uri="{FF2B5EF4-FFF2-40B4-BE49-F238E27FC236}">
                <a16:creationId xmlns:a16="http://schemas.microsoft.com/office/drawing/2014/main" id="{5BB53C67-C024-7342-99BE-37C7A3D10768}"/>
              </a:ext>
            </a:extLst>
          </p:cNvPr>
          <p:cNvSpPr/>
          <p:nvPr/>
        </p:nvSpPr>
        <p:spPr>
          <a:xfrm>
            <a:off x="6807430" y="3061704"/>
            <a:ext cx="2522180" cy="74325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solidFill>
                  <a:schemeClr val="bg1"/>
                </a:solidFill>
                <a:hlinkClick r:id="rId7">
                  <a:extLst>
                    <a:ext uri="{A12FA001-AC4F-418D-AE19-62706E023703}">
                      <ahyp:hlinkClr xmlns:ahyp="http://schemas.microsoft.com/office/drawing/2018/hyperlinkcolor" val="tx"/>
                    </a:ext>
                  </a:extLst>
                </a:hlinkClick>
              </a:rPr>
              <a:t>Bug 1764683</a:t>
            </a:r>
            <a:endParaRPr lang="en-CN" dirty="0">
              <a:solidFill>
                <a:schemeClr val="bg1"/>
              </a:solidFill>
            </a:endParaRPr>
          </a:p>
        </p:txBody>
      </p:sp>
      <p:sp>
        <p:nvSpPr>
          <p:cNvPr id="17" name="Footer Placeholder 3">
            <a:extLst>
              <a:ext uri="{FF2B5EF4-FFF2-40B4-BE49-F238E27FC236}">
                <a16:creationId xmlns:a16="http://schemas.microsoft.com/office/drawing/2014/main" id="{53B43D9F-6BAB-7A46-BF31-DA3CEAE48B4A}"/>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
        <p:nvSpPr>
          <p:cNvPr id="14" name="Rectangle 13">
            <a:extLst>
              <a:ext uri="{FF2B5EF4-FFF2-40B4-BE49-F238E27FC236}">
                <a16:creationId xmlns:a16="http://schemas.microsoft.com/office/drawing/2014/main" id="{F6B08787-D8A3-8E42-8E06-219CDC084F83}"/>
              </a:ext>
            </a:extLst>
          </p:cNvPr>
          <p:cNvSpPr/>
          <p:nvPr/>
        </p:nvSpPr>
        <p:spPr>
          <a:xfrm>
            <a:off x="594961" y="1426867"/>
            <a:ext cx="3379463" cy="923330"/>
          </a:xfrm>
          <a:prstGeom prst="rect">
            <a:avLst/>
          </a:prstGeom>
        </p:spPr>
        <p:txBody>
          <a:bodyPr wrap="square">
            <a:spAutoFit/>
          </a:bodyPr>
          <a:lstStyle/>
          <a:p>
            <a:r>
              <a:rPr lang="en-US" dirty="0"/>
              <a:t>Bug Reports as a </a:t>
            </a:r>
            <a:r>
              <a:rPr lang="en-US" dirty="0">
                <a:solidFill>
                  <a:schemeClr val="accent1"/>
                </a:solidFill>
              </a:rPr>
              <a:t>Knowledge Source</a:t>
            </a:r>
            <a:r>
              <a:rPr lang="en-US" dirty="0"/>
              <a:t> of </a:t>
            </a:r>
            <a:r>
              <a:rPr lang="en-US" dirty="0">
                <a:solidFill>
                  <a:schemeClr val="accent1"/>
                </a:solidFill>
              </a:rPr>
              <a:t>User Tasks </a:t>
            </a:r>
            <a:r>
              <a:rPr lang="en-US" dirty="0"/>
              <a:t>and </a:t>
            </a:r>
            <a:r>
              <a:rPr lang="en-US" dirty="0">
                <a:solidFill>
                  <a:schemeClr val="accent1"/>
                </a:solidFill>
              </a:rPr>
              <a:t>Failures </a:t>
            </a:r>
            <a:r>
              <a:rPr lang="en-US" dirty="0"/>
              <a:t>to support Exploratory Testing</a:t>
            </a:r>
          </a:p>
        </p:txBody>
      </p:sp>
    </p:spTree>
    <p:extLst>
      <p:ext uri="{BB962C8B-B14F-4D97-AF65-F5344CB8AC3E}">
        <p14:creationId xmlns:p14="http://schemas.microsoft.com/office/powerpoint/2010/main" val="123165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E56BE9-5FE1-FE4F-9751-AA3BDC624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666" y="3331854"/>
            <a:ext cx="2908300" cy="1270000"/>
          </a:xfrm>
          <a:prstGeom prst="rect">
            <a:avLst/>
          </a:prstGeom>
        </p:spPr>
      </p:pic>
      <p:pic>
        <p:nvPicPr>
          <p:cNvPr id="12" name="Picture 11">
            <a:extLst>
              <a:ext uri="{FF2B5EF4-FFF2-40B4-BE49-F238E27FC236}">
                <a16:creationId xmlns:a16="http://schemas.microsoft.com/office/drawing/2014/main" id="{F65285AB-F4F5-CF41-B06C-0C819AC2E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1206" y="136736"/>
            <a:ext cx="4942794" cy="2556965"/>
          </a:xfrm>
          <a:prstGeom prst="rect">
            <a:avLst/>
          </a:prstGeom>
        </p:spPr>
      </p:pic>
      <p:pic>
        <p:nvPicPr>
          <p:cNvPr id="1032" name="Picture 8" descr="149,650 Stick Man Stock Photos and Images - 123RF">
            <a:extLst>
              <a:ext uri="{FF2B5EF4-FFF2-40B4-BE49-F238E27FC236}">
                <a16:creationId xmlns:a16="http://schemas.microsoft.com/office/drawing/2014/main" id="{58372734-C402-B145-879B-7E98DE1068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977" t="3556" r="26520" b="4033"/>
          <a:stretch/>
        </p:blipFill>
        <p:spPr bwMode="auto">
          <a:xfrm>
            <a:off x="71433" y="2298198"/>
            <a:ext cx="865133" cy="251133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9</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2160000" cy="4140000"/>
          </a:xfrm>
        </p:spPr>
        <p:txBody>
          <a:bodyPr/>
          <a:lstStyle/>
          <a:p>
            <a:r>
              <a:rPr lang="en-AU" dirty="0"/>
              <a:t>Motivation</a:t>
            </a:r>
          </a:p>
        </p:txBody>
      </p:sp>
      <p:sp>
        <p:nvSpPr>
          <p:cNvPr id="2" name="Cloud Callout 1">
            <a:extLst>
              <a:ext uri="{FF2B5EF4-FFF2-40B4-BE49-F238E27FC236}">
                <a16:creationId xmlns:a16="http://schemas.microsoft.com/office/drawing/2014/main" id="{F8C5D238-1DB3-2E46-B7DA-83C72D852802}"/>
              </a:ext>
            </a:extLst>
          </p:cNvPr>
          <p:cNvSpPr/>
          <p:nvPr/>
        </p:nvSpPr>
        <p:spPr>
          <a:xfrm>
            <a:off x="211288" y="889354"/>
            <a:ext cx="3772953" cy="1762085"/>
          </a:xfrm>
          <a:prstGeom prst="cloudCallout">
            <a:avLst>
              <a:gd name="adj1" fmla="val -36294"/>
              <a:gd name="adj2" fmla="val 6960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7" name="Rectangle 16">
            <a:extLst>
              <a:ext uri="{FF2B5EF4-FFF2-40B4-BE49-F238E27FC236}">
                <a16:creationId xmlns:a16="http://schemas.microsoft.com/office/drawing/2014/main" id="{6D8DA0CE-A47D-F24D-ADF5-699761BB0C01}"/>
              </a:ext>
            </a:extLst>
          </p:cNvPr>
          <p:cNvSpPr/>
          <p:nvPr/>
        </p:nvSpPr>
        <p:spPr>
          <a:xfrm>
            <a:off x="4201206" y="1546905"/>
            <a:ext cx="4648200" cy="120543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chemeClr val="accent1"/>
              </a:solidFill>
            </a:endParaRPr>
          </a:p>
        </p:txBody>
      </p:sp>
      <p:sp>
        <p:nvSpPr>
          <p:cNvPr id="26" name="Rectangle 25">
            <a:extLst>
              <a:ext uri="{FF2B5EF4-FFF2-40B4-BE49-F238E27FC236}">
                <a16:creationId xmlns:a16="http://schemas.microsoft.com/office/drawing/2014/main" id="{820FFE2C-DEF2-F74F-A580-635CB6480381}"/>
              </a:ext>
            </a:extLst>
          </p:cNvPr>
          <p:cNvSpPr/>
          <p:nvPr/>
        </p:nvSpPr>
        <p:spPr>
          <a:xfrm>
            <a:off x="4327659" y="3308839"/>
            <a:ext cx="4648200" cy="133633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chemeClr val="accent1"/>
              </a:solidFill>
            </a:endParaRPr>
          </a:p>
        </p:txBody>
      </p:sp>
      <p:cxnSp>
        <p:nvCxnSpPr>
          <p:cNvPr id="28" name="Elbow Connector 27">
            <a:extLst>
              <a:ext uri="{FF2B5EF4-FFF2-40B4-BE49-F238E27FC236}">
                <a16:creationId xmlns:a16="http://schemas.microsoft.com/office/drawing/2014/main" id="{696D3ACF-9B20-1340-A828-D82441D32F0D}"/>
              </a:ext>
            </a:extLst>
          </p:cNvPr>
          <p:cNvCxnSpPr>
            <a:cxnSpLocks/>
            <a:stCxn id="17" idx="1"/>
          </p:cNvCxnSpPr>
          <p:nvPr/>
        </p:nvCxnSpPr>
        <p:spPr>
          <a:xfrm rot="10800000" flipH="1" flipV="1">
            <a:off x="4201206" y="2149623"/>
            <a:ext cx="134844" cy="1748303"/>
          </a:xfrm>
          <a:prstGeom prst="bentConnector3">
            <a:avLst>
              <a:gd name="adj1" fmla="val -9171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CBBD273-664A-C741-AD2D-2917479B0297}"/>
              </a:ext>
            </a:extLst>
          </p:cNvPr>
          <p:cNvSpPr txBox="1"/>
          <p:nvPr/>
        </p:nvSpPr>
        <p:spPr>
          <a:xfrm>
            <a:off x="999276" y="2783253"/>
            <a:ext cx="3194272" cy="369332"/>
          </a:xfrm>
          <a:prstGeom prst="rect">
            <a:avLst/>
          </a:prstGeom>
          <a:noFill/>
        </p:spPr>
        <p:txBody>
          <a:bodyPr wrap="none" rtlCol="0">
            <a:spAutoFit/>
          </a:bodyPr>
          <a:lstStyle/>
          <a:p>
            <a:r>
              <a:rPr lang="en-US" dirty="0"/>
              <a:t>Steps to Reproduce -&gt; Scenarios</a:t>
            </a:r>
          </a:p>
        </p:txBody>
      </p:sp>
      <p:sp>
        <p:nvSpPr>
          <p:cNvPr id="31" name="TextBox 30">
            <a:extLst>
              <a:ext uri="{FF2B5EF4-FFF2-40B4-BE49-F238E27FC236}">
                <a16:creationId xmlns:a16="http://schemas.microsoft.com/office/drawing/2014/main" id="{8DA21AE8-1668-EB4D-A076-0BBDCF04F385}"/>
              </a:ext>
            </a:extLst>
          </p:cNvPr>
          <p:cNvSpPr txBox="1"/>
          <p:nvPr/>
        </p:nvSpPr>
        <p:spPr>
          <a:xfrm>
            <a:off x="764928" y="3147188"/>
            <a:ext cx="3424271" cy="369332"/>
          </a:xfrm>
          <a:prstGeom prst="rect">
            <a:avLst/>
          </a:prstGeom>
          <a:noFill/>
        </p:spPr>
        <p:txBody>
          <a:bodyPr wrap="none" rtlCol="0">
            <a:spAutoFit/>
          </a:bodyPr>
          <a:lstStyle/>
          <a:p>
            <a:r>
              <a:rPr lang="en-US" dirty="0"/>
              <a:t>Expected/Actual Results -&gt; Oracles</a:t>
            </a:r>
          </a:p>
        </p:txBody>
      </p:sp>
      <p:sp>
        <p:nvSpPr>
          <p:cNvPr id="16" name="TextBox 15">
            <a:extLst>
              <a:ext uri="{FF2B5EF4-FFF2-40B4-BE49-F238E27FC236}">
                <a16:creationId xmlns:a16="http://schemas.microsoft.com/office/drawing/2014/main" id="{5FA9245A-1D3B-1C48-946F-991E24E3DC8D}"/>
              </a:ext>
            </a:extLst>
          </p:cNvPr>
          <p:cNvSpPr txBox="1"/>
          <p:nvPr/>
        </p:nvSpPr>
        <p:spPr>
          <a:xfrm>
            <a:off x="6651759" y="43382"/>
            <a:ext cx="1412566" cy="369332"/>
          </a:xfrm>
          <a:prstGeom prst="rect">
            <a:avLst/>
          </a:prstGeom>
          <a:noFill/>
        </p:spPr>
        <p:txBody>
          <a:bodyPr wrap="none" rtlCol="0">
            <a:spAutoFit/>
          </a:bodyPr>
          <a:lstStyle/>
          <a:p>
            <a:r>
              <a:rPr lang="en-CN" dirty="0">
                <a:solidFill>
                  <a:schemeClr val="accent1"/>
                </a:solidFill>
                <a:hlinkClick r:id="rId6">
                  <a:extLst>
                    <a:ext uri="{A12FA001-AC4F-418D-AE19-62706E023703}">
                      <ahyp:hlinkClr xmlns:ahyp="http://schemas.microsoft.com/office/drawing/2018/hyperlinkcolor" val="tx"/>
                    </a:ext>
                  </a:extLst>
                </a:hlinkClick>
              </a:rPr>
              <a:t>Bug 1570945</a:t>
            </a:r>
            <a:endParaRPr lang="en-CN" dirty="0">
              <a:solidFill>
                <a:schemeClr val="accent1"/>
              </a:solidFill>
            </a:endParaRPr>
          </a:p>
        </p:txBody>
      </p:sp>
      <p:sp>
        <p:nvSpPr>
          <p:cNvPr id="18" name="Explosion 1 17">
            <a:extLst>
              <a:ext uri="{FF2B5EF4-FFF2-40B4-BE49-F238E27FC236}">
                <a16:creationId xmlns:a16="http://schemas.microsoft.com/office/drawing/2014/main" id="{F4CDE3D5-903E-B94C-B8D4-E5336AC7524A}"/>
              </a:ext>
            </a:extLst>
          </p:cNvPr>
          <p:cNvSpPr/>
          <p:nvPr/>
        </p:nvSpPr>
        <p:spPr>
          <a:xfrm>
            <a:off x="6807430" y="3061704"/>
            <a:ext cx="2522180" cy="74325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N" dirty="0">
                <a:solidFill>
                  <a:schemeClr val="bg1"/>
                </a:solidFill>
                <a:hlinkClick r:id="rId7">
                  <a:extLst>
                    <a:ext uri="{A12FA001-AC4F-418D-AE19-62706E023703}">
                      <ahyp:hlinkClr xmlns:ahyp="http://schemas.microsoft.com/office/drawing/2018/hyperlinkcolor" val="tx"/>
                    </a:ext>
                  </a:extLst>
                </a:hlinkClick>
              </a:rPr>
              <a:t>Bug 1744772</a:t>
            </a:r>
            <a:endParaRPr lang="en-CN" dirty="0">
              <a:solidFill>
                <a:schemeClr val="bg1"/>
              </a:solidFill>
            </a:endParaRPr>
          </a:p>
        </p:txBody>
      </p:sp>
      <p:sp>
        <p:nvSpPr>
          <p:cNvPr id="21" name="Footer Placeholder 3">
            <a:extLst>
              <a:ext uri="{FF2B5EF4-FFF2-40B4-BE49-F238E27FC236}">
                <a16:creationId xmlns:a16="http://schemas.microsoft.com/office/drawing/2014/main" id="{15592189-F752-BF4B-B252-F9409270752F}"/>
              </a:ext>
            </a:extLst>
          </p:cNvPr>
          <p:cNvSpPr>
            <a:spLocks noGrp="1"/>
          </p:cNvSpPr>
          <p:nvPr>
            <p:ph type="ftr" sz="quarter" idx="11"/>
          </p:nvPr>
        </p:nvSpPr>
        <p:spPr>
          <a:xfrm>
            <a:off x="844199" y="4914000"/>
            <a:ext cx="5444633" cy="108000"/>
          </a:xfrm>
        </p:spPr>
        <p:txBody>
          <a:bodyPr/>
          <a:lstStyle/>
          <a:p>
            <a:r>
              <a:rPr lang="en-US" dirty="0"/>
              <a:t>ANU SCHOOL OF </a:t>
            </a:r>
            <a:r>
              <a:rPr lang="en-US" dirty="0" err="1"/>
              <a:t>ComPUTing</a:t>
            </a:r>
            <a:r>
              <a:rPr lang="en-US" dirty="0"/>
              <a:t>  |    Constructing a System Knowledge Graph of User Tasks and Failures from Bug Reports to Support Soap Opera Testing </a:t>
            </a:r>
          </a:p>
          <a:p>
            <a:endParaRPr lang="en-AU" dirty="0"/>
          </a:p>
        </p:txBody>
      </p:sp>
      <p:sp>
        <p:nvSpPr>
          <p:cNvPr id="20" name="Rectangle 19">
            <a:extLst>
              <a:ext uri="{FF2B5EF4-FFF2-40B4-BE49-F238E27FC236}">
                <a16:creationId xmlns:a16="http://schemas.microsoft.com/office/drawing/2014/main" id="{7DB5AEBF-852B-2F4B-87F0-280CCED60E35}"/>
              </a:ext>
            </a:extLst>
          </p:cNvPr>
          <p:cNvSpPr/>
          <p:nvPr/>
        </p:nvSpPr>
        <p:spPr>
          <a:xfrm>
            <a:off x="594961" y="1426867"/>
            <a:ext cx="3379463" cy="923330"/>
          </a:xfrm>
          <a:prstGeom prst="rect">
            <a:avLst/>
          </a:prstGeom>
        </p:spPr>
        <p:txBody>
          <a:bodyPr wrap="square">
            <a:spAutoFit/>
          </a:bodyPr>
          <a:lstStyle/>
          <a:p>
            <a:r>
              <a:rPr lang="en-US" dirty="0"/>
              <a:t>Bug Reports as a </a:t>
            </a:r>
            <a:r>
              <a:rPr lang="en-US" dirty="0">
                <a:solidFill>
                  <a:schemeClr val="accent1"/>
                </a:solidFill>
              </a:rPr>
              <a:t>Knowledge Source</a:t>
            </a:r>
            <a:r>
              <a:rPr lang="en-US" dirty="0"/>
              <a:t> of </a:t>
            </a:r>
            <a:r>
              <a:rPr lang="en-US" dirty="0">
                <a:solidFill>
                  <a:schemeClr val="accent1"/>
                </a:solidFill>
              </a:rPr>
              <a:t>User Tasks </a:t>
            </a:r>
            <a:r>
              <a:rPr lang="en-US" dirty="0"/>
              <a:t>and </a:t>
            </a:r>
            <a:r>
              <a:rPr lang="en-US" dirty="0">
                <a:solidFill>
                  <a:schemeClr val="accent1"/>
                </a:solidFill>
              </a:rPr>
              <a:t>Failures </a:t>
            </a:r>
            <a:r>
              <a:rPr lang="en-US" dirty="0"/>
              <a:t>to support Exploratory Testing</a:t>
            </a:r>
          </a:p>
        </p:txBody>
      </p:sp>
    </p:spTree>
    <p:extLst>
      <p:ext uri="{BB962C8B-B14F-4D97-AF65-F5344CB8AC3E}">
        <p14:creationId xmlns:p14="http://schemas.microsoft.com/office/powerpoint/2010/main" val="85107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par>
                          <p:cTn id="9" fill="hold">
                            <p:stCondLst>
                              <p:cond delay="0"/>
                            </p:stCondLst>
                            <p:childTnLst>
                              <p:par>
                                <p:cTn id="10" presetID="22" presetClass="entr" presetSubtype="1"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P spid="31" grpId="0"/>
      <p:bldP spid="18" grpId="0" animBg="1"/>
    </p:bldLst>
  </p:timing>
</p:sld>
</file>

<file path=ppt/theme/theme1.xml><?xml version="1.0" encoding="utf-8"?>
<a:theme xmlns:a="http://schemas.openxmlformats.org/drawingml/2006/main" name="ANU Light">
  <a:themeElements>
    <a:clrScheme name="ANU">
      <a:dk1>
        <a:sysClr val="windowText" lastClr="000000"/>
      </a:dk1>
      <a:lt1>
        <a:sysClr val="window" lastClr="FFFFFF"/>
      </a:lt1>
      <a:dk2>
        <a:srgbClr val="000000"/>
      </a:dk2>
      <a:lt2>
        <a:srgbClr val="FFFFFF"/>
      </a:lt2>
      <a:accent1>
        <a:srgbClr val="BE830E"/>
      </a:accent1>
      <a:accent2>
        <a:srgbClr val="DFC187"/>
      </a:accent2>
      <a:accent3>
        <a:srgbClr val="F5EDDE"/>
      </a:accent3>
      <a:accent4>
        <a:srgbClr val="BE4E0E"/>
      </a:accent4>
      <a:accent5>
        <a:srgbClr val="CB7352"/>
      </a:accent5>
      <a:accent6>
        <a:srgbClr val="F2DCD4"/>
      </a:accent6>
      <a:hlink>
        <a:srgbClr val="BE830E"/>
      </a:hlink>
      <a:folHlink>
        <a:srgbClr val="BE4E0E"/>
      </a:folHlink>
    </a:clrScheme>
    <a:fontScheme name="ANU">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U_Powerpoint_Light_v3" id="{768B2342-8F25-4BCF-A9F2-7F75F1A83BC8}" vid="{5D6854EF-C683-4EFA-B0BF-EA4FED5115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009AC5283E95468D41B3B02A942082" ma:contentTypeVersion="14" ma:contentTypeDescription="Create a new document." ma:contentTypeScope="" ma:versionID="81f047ee36f5309b78b9ab5df6d40fa9">
  <xsd:schema xmlns:xsd="http://www.w3.org/2001/XMLSchema" xmlns:xs="http://www.w3.org/2001/XMLSchema" xmlns:p="http://schemas.microsoft.com/office/2006/metadata/properties" xmlns:ns2="2906fbf8-e47d-4c21-be87-cb09cf1c70cb" xmlns:ns3="cd7196b5-af4d-4b5a-ba66-d723b2d8b01e" targetNamespace="http://schemas.microsoft.com/office/2006/metadata/properties" ma:root="true" ma:fieldsID="f77ccc56e2633edc0902f4eefe5b9336" ns2:_="" ns3:_="">
    <xsd:import namespace="2906fbf8-e47d-4c21-be87-cb09cf1c70cb"/>
    <xsd:import namespace="cd7196b5-af4d-4b5a-ba66-d723b2d8b01e"/>
    <xsd:element name="properties">
      <xsd:complexType>
        <xsd:sequence>
          <xsd:element name="documentManagement">
            <xsd:complexType>
              <xsd:all>
                <xsd:element ref="ns2:MediaServiceMetadata" minOccurs="0"/>
                <xsd:element ref="ns2:MediaServiceFastMetadata" minOccurs="0"/>
                <xsd:element ref="ns2:FAQs"/>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Document_x0020_Notes"/>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06fbf8-e47d-4c21-be87-cb09cf1c70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AQs" ma:index="10" ma:displayName="FAQs" ma:internalName="FAQs">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ocument_x0020_Notes" ma:index="18" ma:displayName="IMPORTANT" ma:description="DO NOT EDIT. DOWNLOAD FIRST" ma:format="Dropdown" ma:internalName="Document_x0020_Notes">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7196b5-af4d-4b5a-ba66-d723b2d8b0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Notes xmlns="2906fbf8-e47d-4c21-be87-cb09cf1c70cb">DO NOT EDIT. DOWNLOAD FIRST.</Document_x0020_Notes>
    <FAQs xmlns="2906fbf8-e47d-4c21-be87-cb09cf1c70cb"/>
  </documentManagement>
</p:properties>
</file>

<file path=customXml/itemProps1.xml><?xml version="1.0" encoding="utf-8"?>
<ds:datastoreItem xmlns:ds="http://schemas.openxmlformats.org/officeDocument/2006/customXml" ds:itemID="{D242CD11-9905-45C0-AA8E-EE5B79DEFBE2}">
  <ds:schemaRefs>
    <ds:schemaRef ds:uri="http://schemas.microsoft.com/sharepoint/v3/contenttype/forms"/>
  </ds:schemaRefs>
</ds:datastoreItem>
</file>

<file path=customXml/itemProps2.xml><?xml version="1.0" encoding="utf-8"?>
<ds:datastoreItem xmlns:ds="http://schemas.openxmlformats.org/officeDocument/2006/customXml" ds:itemID="{F6944D8A-F35C-4795-83BB-5BA756EF3C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06fbf8-e47d-4c21-be87-cb09cf1c70cb"/>
    <ds:schemaRef ds:uri="cd7196b5-af4d-4b5a-ba66-d723b2d8b0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55D042-D8B3-4BE3-86DE-6019F96E2850}">
  <ds:schemaRefs>
    <ds:schemaRef ds:uri="http://schemas.microsoft.com/office/2006/metadata/properties"/>
    <ds:schemaRef ds:uri="http://schemas.microsoft.com/office/infopath/2007/PartnerControls"/>
    <ds:schemaRef ds:uri="2906fbf8-e47d-4c21-be87-cb09cf1c70cb"/>
  </ds:schemaRefs>
</ds:datastoreItem>
</file>

<file path=docProps/app.xml><?xml version="1.0" encoding="utf-8"?>
<Properties xmlns="http://schemas.openxmlformats.org/officeDocument/2006/extended-properties" xmlns:vt="http://schemas.openxmlformats.org/officeDocument/2006/docPropsVTypes">
  <Template>ANU Light</Template>
  <TotalTime>39639</TotalTime>
  <Words>6576</Words>
  <Application>Microsoft Macintosh PowerPoint</Application>
  <PresentationFormat>On-screen Show (16:9)</PresentationFormat>
  <Paragraphs>1009</Paragraphs>
  <Slides>61</Slides>
  <Notes>61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61</vt:i4>
      </vt:variant>
    </vt:vector>
  </HeadingPairs>
  <TitlesOfParts>
    <vt:vector size="74" baseType="lpstr">
      <vt:lpstr>FiraGO</vt:lpstr>
      <vt:lpstr>LinLibertineT</vt:lpstr>
      <vt:lpstr>NimbusRomNo9L</vt:lpstr>
      <vt:lpstr>Public Sans</vt:lpstr>
      <vt:lpstr>Public Sans Light</vt:lpstr>
      <vt:lpstr>Sofia Pro Light</vt:lpstr>
      <vt:lpstr>Arial</vt:lpstr>
      <vt:lpstr>Arial Hebrew</vt:lpstr>
      <vt:lpstr>Calibri</vt:lpstr>
      <vt:lpstr>Courier New</vt:lpstr>
      <vt:lpstr>Times New Roman</vt:lpstr>
      <vt:lpstr>Wingdings</vt:lpstr>
      <vt:lpstr>ANU Light</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Yanqi Su</dc:creator>
  <cp:lastModifiedBy>Yanqi Su</cp:lastModifiedBy>
  <cp:revision>2953</cp:revision>
  <dcterms:created xsi:type="dcterms:W3CDTF">2021-10-24T11:34:47Z</dcterms:created>
  <dcterms:modified xsi:type="dcterms:W3CDTF">2022-10-13T13:01:48Z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0x010100EF009AC5283E95468D41B3B02A942082</vt:lpwstr>
  </property>
</Properties>
</file>