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3" r:id="rId4"/>
    <p:sldId id="260" r:id="rId5"/>
    <p:sldId id="277" r:id="rId6"/>
    <p:sldId id="274" r:id="rId7"/>
    <p:sldId id="276" r:id="rId8"/>
    <p:sldId id="279" r:id="rId9"/>
    <p:sldId id="280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3"/>
    <p:restoredTop sz="82256"/>
  </p:normalViewPr>
  <p:slideViewPr>
    <p:cSldViewPr snapToGrid="0">
      <p:cViewPr varScale="1">
        <p:scale>
          <a:sx n="89" d="100"/>
          <a:sy n="89" d="100"/>
        </p:scale>
        <p:origin x="10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44D29-3727-F643-8A3F-2D21B579353C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BA67F-7445-7A41-A1A9-A0ACE6A36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BA67F-7445-7A41-A1A9-A0ACE6A36A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BA67F-7445-7A41-A1A9-A0ACE6A36A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BA67F-7445-7A41-A1A9-A0ACE6A36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BA67F-7445-7A41-A1A9-A0ACE6A36A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BA67F-7445-7A41-A1A9-A0ACE6A36A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2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BA67F-7445-7A41-A1A9-A0ACE6A36A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BA67F-7445-7A41-A1A9-A0ACE6A36A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77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BA67F-7445-7A41-A1A9-A0ACE6A36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41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BA67F-7445-7A41-A1A9-A0ACE6A36A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048D-E31F-8527-B14E-E8F5BA0C9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82B8A-C229-C2DB-573E-3BFE786F9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CDCCE-A8C9-E13B-2D6A-362A2E7A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9246-B5EE-7C41-828E-BF26201A4F3D}" type="datetime1">
              <a:rPr lang="en-AU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6D24-4FBA-D152-6DD3-B666441A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52B81-98A8-3311-0387-613E194A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37D1-8437-CAB2-7A69-C6A4A529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5959B-5CC6-C396-D2C4-19A311BE8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17C48-EB16-28DD-D994-A70312B5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6F41-19D4-D843-9776-C01279F2793E}" type="datetime1">
              <a:rPr lang="en-AU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FCD9E-0963-E501-3FC2-2CA6C962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0F5EC-D90B-C1AE-305E-DEE4F44A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4CAA9-AC6F-E862-7893-E1EA5FD90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656DF-EF45-2D02-3137-A9EA958CE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BC781-9360-4F15-11C9-0809399E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A85-BAB9-A147-BCDE-22393D460A18}" type="datetime1">
              <a:rPr lang="en-AU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0B32-ED44-B51F-77DC-A112C82E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075B3-1CD0-A608-955B-88AAD933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40C8-7FD8-0C78-E82A-97E85CBB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8171-CDDD-6F0B-0109-F80C9D840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80E9-68B6-D9B4-16DC-87E37659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FD48-081B-3E48-BB2E-EF737E792F63}" type="datetime1">
              <a:rPr lang="en-AU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E1F00-868D-FE49-2616-55869358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F8A56-B1AE-0366-8218-DF57616F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aseline="0"/>
            </a:lvl1pPr>
          </a:lstStyle>
          <a:p>
            <a:fld id="{7D55EBB9-9D95-3145-A3DD-D9827F9F8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3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E0A3-D5A6-6FE3-2A72-955BA930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B7A59-419F-B205-71BF-5798AEA29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0377-1695-F2BA-BC48-55B863DE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F4E-0273-3146-B189-C23D09D95081}" type="datetime1">
              <a:rPr lang="en-AU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A0AB-6A19-1EFC-E512-BE7C37ED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A8B43-B03E-7A2F-8E9E-F3394314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27CB-1DA6-4075-EC9D-AB0EC031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AE81-CD8C-3D53-DDE2-639F926A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13043-163A-6591-62C4-D0E61DEA6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F7E49-4960-10EE-D2B7-030A6BF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F48C-5B72-A84A-9E84-4BA2DD3ECD4E}" type="datetime1">
              <a:rPr lang="en-AU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55360-8216-F012-EED3-0D821B06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E8947-A888-FD99-A783-18C8695A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1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BCD1-FAF9-BFB6-00B0-6A789F87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A915D-4B03-1B3B-027F-BE703C10C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07E68-A0E1-0197-5FB1-293B04F01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3560F-5DE0-2EBF-26D2-D2C597D42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734B4-9A70-9FCC-1C89-09575F6BF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EA603-FBAA-60C9-4039-40E8C10E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13D3-C177-4F49-A103-A871B5FDA9A9}" type="datetime1">
              <a:rPr lang="en-AU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7A467-C94C-8C4D-8688-DABD189C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04DC2-4E6B-A096-2387-BD37E3AC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3414-2F68-AA6F-F546-1682D40F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E8BA1-5412-2227-A669-DF0A249C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0C66-61F6-8E4B-997C-13E8CA4887D4}" type="datetime1">
              <a:rPr lang="en-AU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9D499-CEC8-BD6B-6967-633248C7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3D09B-A89A-C75B-517D-05756B15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7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DD51F-F232-02C7-38AF-E92E4ECC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2962-C7F1-224C-89F7-2E8F2867CFFC}" type="datetime1">
              <a:rPr lang="en-AU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BD23C-9617-4AE4-1719-7216753A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6FC62-B525-5C17-F481-BC90FD6A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5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7CFC-0A21-60BD-9C64-E2F0B332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A803-2A64-6798-C7AF-D45BD440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59552-F028-08CC-D493-C1D978DE2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C2E90-7FC0-2C61-BE48-DA659C04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491D-0A9A-4D42-8F5C-4B3E0B70ECCD}" type="datetime1">
              <a:rPr lang="en-AU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0A007-B35E-3DBF-29BA-BC2DCD9D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EC7F8-EFD9-2841-3DB0-ADA6EBE2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9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6DF5-DD2C-9072-D68F-09F3155A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285EA-ADE0-F222-E1C7-9B9243F6E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A682A-FDC9-B1D7-6B6E-CDD3D397C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5198D-8BA5-993B-4FEA-E574FA4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306E-9E76-8C4C-A48B-69B579ED7F8D}" type="datetime1">
              <a:rPr lang="en-AU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A4424-E51D-4C4E-D092-F0F9A461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1AF98-23A4-A989-D063-33AEBD4D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7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5F3E0-A02F-04BF-843D-4D506E3E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A2C4-3357-0187-82BC-C92C42040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7C892-2F6F-E4DB-7A57-930F27F87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CB2A-A07A-6B48-855A-FF3F74F51753}" type="datetime1">
              <a:rPr lang="en-AU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0C871-E7A4-D7EA-C5F2-423FA88EB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FD8AB-7F81-0923-F385-B05659307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EBB9-9D95-3145-A3DD-D9827F9F8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6D83-8F6A-3EAD-C284-622FE1759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17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AU" dirty="0"/>
              <a:t>Proving Obliviousness of Probabilistic Algorithms with Formal Verification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7EAE4-6A37-F2A3-D259-A668B461D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3495"/>
            <a:ext cx="9144000" cy="1655762"/>
          </a:xfrm>
        </p:spPr>
        <p:txBody>
          <a:bodyPr/>
          <a:lstStyle/>
          <a:p>
            <a:r>
              <a:rPr lang="en-US" dirty="0"/>
              <a:t>Pengbo Yan</a:t>
            </a:r>
          </a:p>
          <a:p>
            <a:r>
              <a:rPr lang="en-AU" dirty="0"/>
              <a:t>Work with (my Supervisors): Toby Murray, Thuan Pham, Robert Sison, Olya Ohrimenko</a:t>
            </a:r>
          </a:p>
        </p:txBody>
      </p:sp>
    </p:spTree>
    <p:extLst>
      <p:ext uri="{BB962C8B-B14F-4D97-AF65-F5344CB8AC3E}">
        <p14:creationId xmlns:p14="http://schemas.microsoft.com/office/powerpoint/2010/main" val="51471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897D5-FED9-1214-1A8C-76A5F131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A0C3C8-BFB4-89DB-2D9C-731DBF5F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of Verification of the Melbourne shuffle</a:t>
            </a:r>
          </a:p>
        </p:txBody>
      </p:sp>
      <p:pic>
        <p:nvPicPr>
          <p:cNvPr id="9" name="Picture 8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8CEB3053-3B63-A3FB-6716-8C5BD52C7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56" y="1690688"/>
            <a:ext cx="11611487" cy="46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7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8BF2-0511-2B9F-D66A-585517BE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93" y="30545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F9B5D-C836-57B1-3340-7EAE67AD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4D76E-75CE-9DBC-6063-510A450E5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772" y="18255"/>
            <a:ext cx="889534" cy="769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498005-AA58-FE22-CCF5-2776C24D4B66}"/>
              </a:ext>
            </a:extLst>
          </p:cNvPr>
          <p:cNvSpPr txBox="1"/>
          <p:nvPr/>
        </p:nvSpPr>
        <p:spPr>
          <a:xfrm>
            <a:off x="5299143" y="218483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5FE38F-86FB-E9F7-2C3D-D9B13F09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30" y="1450824"/>
            <a:ext cx="950173" cy="66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0E4688-0B71-937B-C1AA-EFE404B4201E}"/>
              </a:ext>
            </a:extLst>
          </p:cNvPr>
          <p:cNvSpPr txBox="1"/>
          <p:nvPr/>
        </p:nvSpPr>
        <p:spPr>
          <a:xfrm>
            <a:off x="4919038" y="1604113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Browser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0C2555-B36E-EE29-1010-441715D86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030" y="3266338"/>
            <a:ext cx="1002503" cy="5118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AB3460-FFEC-FAD5-DC6B-CCF26B491796}"/>
              </a:ext>
            </a:extLst>
          </p:cNvPr>
          <p:cNvSpPr txBox="1"/>
          <p:nvPr/>
        </p:nvSpPr>
        <p:spPr>
          <a:xfrm>
            <a:off x="5101389" y="3318749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7F0DDD-D349-6FF8-B2C5-5A59C54F90B9}"/>
              </a:ext>
            </a:extLst>
          </p:cNvPr>
          <p:cNvCxnSpPr>
            <a:cxnSpLocks/>
          </p:cNvCxnSpPr>
          <p:nvPr/>
        </p:nvCxnSpPr>
        <p:spPr>
          <a:xfrm flipV="1">
            <a:off x="6369116" y="867636"/>
            <a:ext cx="0" cy="493971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01DBA9-FC3E-7D4A-1B93-C9DD34CE04F0}"/>
              </a:ext>
            </a:extLst>
          </p:cNvPr>
          <p:cNvCxnSpPr>
            <a:cxnSpLocks/>
          </p:cNvCxnSpPr>
          <p:nvPr/>
        </p:nvCxnSpPr>
        <p:spPr>
          <a:xfrm flipV="1">
            <a:off x="6288539" y="2225395"/>
            <a:ext cx="0" cy="1081645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2D47E9-2C8E-8968-A720-26550C794887}"/>
              </a:ext>
            </a:extLst>
          </p:cNvPr>
          <p:cNvCxnSpPr>
            <a:cxnSpLocks/>
          </p:cNvCxnSpPr>
          <p:nvPr/>
        </p:nvCxnSpPr>
        <p:spPr>
          <a:xfrm>
            <a:off x="6447723" y="2225396"/>
            <a:ext cx="0" cy="1081645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979D946-0CD7-27DE-760A-4CB311461C5D}"/>
              </a:ext>
            </a:extLst>
          </p:cNvPr>
          <p:cNvSpPr txBox="1"/>
          <p:nvPr/>
        </p:nvSpPr>
        <p:spPr>
          <a:xfrm>
            <a:off x="5212549" y="2547769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79C5F1-E639-8CF8-3314-1121E598852A}"/>
              </a:ext>
            </a:extLst>
          </p:cNvPr>
          <p:cNvCxnSpPr>
            <a:cxnSpLocks/>
            <a:stCxn id="14" idx="2"/>
            <a:endCxn id="29" idx="0"/>
          </p:cNvCxnSpPr>
          <p:nvPr/>
        </p:nvCxnSpPr>
        <p:spPr>
          <a:xfrm flipH="1">
            <a:off x="6393816" y="3778217"/>
            <a:ext cx="1466" cy="28799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A427E4B-1E61-5E6A-3051-085F3D10CF48}"/>
              </a:ext>
            </a:extLst>
          </p:cNvPr>
          <p:cNvSpPr/>
          <p:nvPr/>
        </p:nvSpPr>
        <p:spPr>
          <a:xfrm>
            <a:off x="5299143" y="4066215"/>
            <a:ext cx="2189345" cy="2689887"/>
          </a:xfrm>
          <a:prstGeom prst="rect">
            <a:avLst/>
          </a:prstGeom>
          <a:noFill/>
          <a:ln w="317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277C9A-0D62-82A8-5774-ED0AB9DC853B}"/>
              </a:ext>
            </a:extLst>
          </p:cNvPr>
          <p:cNvSpPr txBox="1"/>
          <p:nvPr/>
        </p:nvSpPr>
        <p:spPr>
          <a:xfrm>
            <a:off x="5381292" y="4393428"/>
            <a:ext cx="102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4F0D16-AC2C-E376-5D7E-0EFB2EAE0489}"/>
              </a:ext>
            </a:extLst>
          </p:cNvPr>
          <p:cNvSpPr txBox="1"/>
          <p:nvPr/>
        </p:nvSpPr>
        <p:spPr>
          <a:xfrm>
            <a:off x="5399567" y="5271381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4EAF07E-3149-ED1C-2C8A-82E9B94E4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62760" y="5271381"/>
            <a:ext cx="667544" cy="451197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B6AAB81-4D6E-77ED-4262-387C94FD82A5}"/>
              </a:ext>
            </a:extLst>
          </p:cNvPr>
          <p:cNvCxnSpPr>
            <a:cxnSpLocks/>
          </p:cNvCxnSpPr>
          <p:nvPr/>
        </p:nvCxnSpPr>
        <p:spPr>
          <a:xfrm flipV="1">
            <a:off x="6840991" y="4872472"/>
            <a:ext cx="0" cy="398909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C27EFC6-2615-082C-8AFB-8D1CA1DF5B38}"/>
              </a:ext>
            </a:extLst>
          </p:cNvPr>
          <p:cNvCxnSpPr>
            <a:cxnSpLocks/>
          </p:cNvCxnSpPr>
          <p:nvPr/>
        </p:nvCxnSpPr>
        <p:spPr>
          <a:xfrm>
            <a:off x="6975509" y="4872472"/>
            <a:ext cx="0" cy="398909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9F6B972A-704D-6E7F-27B1-65AD684B7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198" y="6115686"/>
            <a:ext cx="599623" cy="609617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64E73D-4E56-C8D1-EE96-601DB3E97204}"/>
              </a:ext>
            </a:extLst>
          </p:cNvPr>
          <p:cNvCxnSpPr>
            <a:cxnSpLocks/>
          </p:cNvCxnSpPr>
          <p:nvPr/>
        </p:nvCxnSpPr>
        <p:spPr>
          <a:xfrm flipV="1">
            <a:off x="6836782" y="5722578"/>
            <a:ext cx="0" cy="398909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5619F9F-BBA1-DD76-0C45-CDF89CF6763F}"/>
              </a:ext>
            </a:extLst>
          </p:cNvPr>
          <p:cNvCxnSpPr>
            <a:cxnSpLocks/>
          </p:cNvCxnSpPr>
          <p:nvPr/>
        </p:nvCxnSpPr>
        <p:spPr>
          <a:xfrm>
            <a:off x="6975509" y="5722578"/>
            <a:ext cx="0" cy="398909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6B995CD-B3DE-4195-1FB5-065320D56FA8}"/>
              </a:ext>
            </a:extLst>
          </p:cNvPr>
          <p:cNvSpPr txBox="1"/>
          <p:nvPr/>
        </p:nvSpPr>
        <p:spPr>
          <a:xfrm>
            <a:off x="5583420" y="623582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C2C8EE7-711E-F43D-B457-BE7B815DC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4754" y="2611082"/>
            <a:ext cx="1193800" cy="15367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E881D46-A43F-9B06-FAD1-F0165238AEA3}"/>
              </a:ext>
            </a:extLst>
          </p:cNvPr>
          <p:cNvSpPr txBox="1"/>
          <p:nvPr/>
        </p:nvSpPr>
        <p:spPr>
          <a:xfrm>
            <a:off x="10375127" y="4127102"/>
            <a:ext cx="9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Attacker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737E376-A709-6E3F-0909-0133BFBCB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446" y="2589590"/>
            <a:ext cx="1409700" cy="16256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F7AC8CA-A8B8-84E1-FA77-57BF50B98677}"/>
              </a:ext>
            </a:extLst>
          </p:cNvPr>
          <p:cNvSpPr txBox="1"/>
          <p:nvPr/>
        </p:nvSpPr>
        <p:spPr>
          <a:xfrm>
            <a:off x="902677" y="4147782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Defender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60AC347-8A52-1205-6C38-4D615247A9B5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6935361" y="425934"/>
            <a:ext cx="3359393" cy="2953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5A5534E-1860-83AF-ABF0-D34179A52DF1}"/>
              </a:ext>
            </a:extLst>
          </p:cNvPr>
          <p:cNvCxnSpPr>
            <a:stCxn id="54" idx="1"/>
          </p:cNvCxnSpPr>
          <p:nvPr/>
        </p:nvCxnSpPr>
        <p:spPr>
          <a:xfrm flipH="1" flipV="1">
            <a:off x="7045693" y="2762451"/>
            <a:ext cx="3249061" cy="616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77C4D186-928B-B747-2BA3-B2A5611355F0}"/>
              </a:ext>
            </a:extLst>
          </p:cNvPr>
          <p:cNvCxnSpPr>
            <a:stCxn id="54" idx="1"/>
          </p:cNvCxnSpPr>
          <p:nvPr/>
        </p:nvCxnSpPr>
        <p:spPr>
          <a:xfrm flipH="1">
            <a:off x="7137525" y="3379432"/>
            <a:ext cx="3157229" cy="1664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5EA35D65-A1AE-9997-DF5E-9C10BC2F7486}"/>
              </a:ext>
            </a:extLst>
          </p:cNvPr>
          <p:cNvCxnSpPr>
            <a:stCxn id="54" idx="1"/>
          </p:cNvCxnSpPr>
          <p:nvPr/>
        </p:nvCxnSpPr>
        <p:spPr>
          <a:xfrm flipH="1">
            <a:off x="7137525" y="3379432"/>
            <a:ext cx="3157229" cy="2597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BEE81685-FA6B-6BC7-2AE2-6CD589A26CD6}"/>
              </a:ext>
            </a:extLst>
          </p:cNvPr>
          <p:cNvCxnSpPr>
            <a:stCxn id="57" idx="3"/>
          </p:cNvCxnSpPr>
          <p:nvPr/>
        </p:nvCxnSpPr>
        <p:spPr>
          <a:xfrm flipV="1">
            <a:off x="2113146" y="433137"/>
            <a:ext cx="3099403" cy="296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Arrow Connector 1034">
            <a:extLst>
              <a:ext uri="{FF2B5EF4-FFF2-40B4-BE49-F238E27FC236}">
                <a16:creationId xmlns:a16="http://schemas.microsoft.com/office/drawing/2014/main" id="{F9C6F3DB-E19A-6D68-45CC-D16C638C1C9E}"/>
              </a:ext>
            </a:extLst>
          </p:cNvPr>
          <p:cNvCxnSpPr>
            <a:stCxn id="57" idx="3"/>
          </p:cNvCxnSpPr>
          <p:nvPr/>
        </p:nvCxnSpPr>
        <p:spPr>
          <a:xfrm flipV="1">
            <a:off x="2113146" y="2695074"/>
            <a:ext cx="2988243" cy="707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15F3E628-35C0-AFCA-9ED5-2359D931444B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2113146" y="3402390"/>
            <a:ext cx="3830579" cy="164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188F3506-76BA-DDAD-177A-B4D0966BF623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2113146" y="3402390"/>
            <a:ext cx="3373254" cy="268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>
            <a:extLst>
              <a:ext uri="{FF2B5EF4-FFF2-40B4-BE49-F238E27FC236}">
                <a16:creationId xmlns:a16="http://schemas.microsoft.com/office/drawing/2014/main" id="{39F63460-48DE-83E0-6A72-3598D1C52356}"/>
              </a:ext>
            </a:extLst>
          </p:cNvPr>
          <p:cNvSpPr txBox="1"/>
          <p:nvPr/>
        </p:nvSpPr>
        <p:spPr>
          <a:xfrm>
            <a:off x="7865060" y="1583145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analysis, …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8C2D36EE-A0E1-CD5E-68E1-44C4328D8249}"/>
              </a:ext>
            </a:extLst>
          </p:cNvPr>
          <p:cNvSpPr txBox="1"/>
          <p:nvPr/>
        </p:nvSpPr>
        <p:spPr>
          <a:xfrm>
            <a:off x="2342575" y="1718017"/>
            <a:ext cx="220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Differential Privacy, …</a:t>
            </a:r>
          </a:p>
        </p:txBody>
      </p:sp>
      <p:pic>
        <p:nvPicPr>
          <p:cNvPr id="1047" name="Picture 12" descr="Image result for database icon">
            <a:extLst>
              <a:ext uri="{FF2B5EF4-FFF2-40B4-BE49-F238E27FC236}">
                <a16:creationId xmlns:a16="http://schemas.microsoft.com/office/drawing/2014/main" id="{D8A409CD-3C5F-2FF7-94C6-6AF105F6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71" y="4297744"/>
            <a:ext cx="516122" cy="5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TextBox 1047">
            <a:extLst>
              <a:ext uri="{FF2B5EF4-FFF2-40B4-BE49-F238E27FC236}">
                <a16:creationId xmlns:a16="http://schemas.microsoft.com/office/drawing/2014/main" id="{3F8317D3-2C3F-6A34-68A5-84E020E55BE9}"/>
              </a:ext>
            </a:extLst>
          </p:cNvPr>
          <p:cNvSpPr txBox="1"/>
          <p:nvPr/>
        </p:nvSpPr>
        <p:spPr>
          <a:xfrm>
            <a:off x="7020626" y="2884484"/>
            <a:ext cx="286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Man-in-the-middle attack, …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C676125F-28D1-ABDB-E6E1-D52183FE366B}"/>
              </a:ext>
            </a:extLst>
          </p:cNvPr>
          <p:cNvSpPr txBox="1"/>
          <p:nvPr/>
        </p:nvSpPr>
        <p:spPr>
          <a:xfrm>
            <a:off x="2286548" y="2784620"/>
            <a:ext cx="348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Encryption, Protocol correctness, …</a:t>
            </a: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2E6D5C1A-ED2D-F5DE-B4B4-D214AEAB2879}"/>
              </a:ext>
            </a:extLst>
          </p:cNvPr>
          <p:cNvSpPr txBox="1"/>
          <p:nvPr/>
        </p:nvSpPr>
        <p:spPr>
          <a:xfrm>
            <a:off x="7471298" y="3760796"/>
            <a:ext cx="190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Buffer overflow, …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B58037E8-6567-E5A3-45F7-C249AB3B84CF}"/>
              </a:ext>
            </a:extLst>
          </p:cNvPr>
          <p:cNvSpPr txBox="1"/>
          <p:nvPr/>
        </p:nvSpPr>
        <p:spPr>
          <a:xfrm>
            <a:off x="7618845" y="5291287"/>
            <a:ext cx="229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Side-channel attack, …</a:t>
            </a: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044B82A3-F443-F30B-F6BC-F46E0CB4CB61}"/>
              </a:ext>
            </a:extLst>
          </p:cNvPr>
          <p:cNvSpPr txBox="1"/>
          <p:nvPr/>
        </p:nvSpPr>
        <p:spPr>
          <a:xfrm>
            <a:off x="2878114" y="3626982"/>
            <a:ext cx="160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Memory safety</a:t>
            </a: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EB1FC7F4-6EB9-182A-E321-349785CFA70C}"/>
              </a:ext>
            </a:extLst>
          </p:cNvPr>
          <p:cNvSpPr txBox="1"/>
          <p:nvPr/>
        </p:nvSpPr>
        <p:spPr>
          <a:xfrm>
            <a:off x="3090735" y="4710132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Obliviousness, …</a:t>
            </a:r>
          </a:p>
        </p:txBody>
      </p:sp>
      <p:cxnSp>
        <p:nvCxnSpPr>
          <p:cNvPr id="1057" name="Straight Arrow Connector 1056">
            <a:extLst>
              <a:ext uri="{FF2B5EF4-FFF2-40B4-BE49-F238E27FC236}">
                <a16:creationId xmlns:a16="http://schemas.microsoft.com/office/drawing/2014/main" id="{F9C161BC-5937-2BD1-87DE-DF406A361101}"/>
              </a:ext>
            </a:extLst>
          </p:cNvPr>
          <p:cNvCxnSpPr/>
          <p:nvPr/>
        </p:nvCxnSpPr>
        <p:spPr>
          <a:xfrm flipV="1">
            <a:off x="2482033" y="5097531"/>
            <a:ext cx="748160" cy="798896"/>
          </a:xfrm>
          <a:prstGeom prst="straightConnector1">
            <a:avLst/>
          </a:prstGeom>
          <a:ln w="155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1057">
            <a:extLst>
              <a:ext uri="{FF2B5EF4-FFF2-40B4-BE49-F238E27FC236}">
                <a16:creationId xmlns:a16="http://schemas.microsoft.com/office/drawing/2014/main" id="{5E7538E1-797E-B067-85C6-74823002174C}"/>
              </a:ext>
            </a:extLst>
          </p:cNvPr>
          <p:cNvSpPr txBox="1"/>
          <p:nvPr/>
        </p:nvSpPr>
        <p:spPr>
          <a:xfrm>
            <a:off x="1548651" y="5959138"/>
            <a:ext cx="117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My Focus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5EC7D4-669E-DB1B-4771-58D95EC57DE7}"/>
              </a:ext>
            </a:extLst>
          </p:cNvPr>
          <p:cNvSpPr/>
          <p:nvPr/>
        </p:nvSpPr>
        <p:spPr>
          <a:xfrm>
            <a:off x="2780483" y="4543791"/>
            <a:ext cx="2193180" cy="7275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D260C5-B712-3737-7EF7-4BD2456613D0}"/>
              </a:ext>
            </a:extLst>
          </p:cNvPr>
          <p:cNvSpPr/>
          <p:nvPr/>
        </p:nvSpPr>
        <p:spPr>
          <a:xfrm>
            <a:off x="7582424" y="5133184"/>
            <a:ext cx="2193180" cy="727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2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8BF2-0511-2B9F-D66A-585517BE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3" y="0"/>
            <a:ext cx="10515600" cy="1037939"/>
          </a:xfrm>
        </p:spPr>
        <p:txBody>
          <a:bodyPr/>
          <a:lstStyle/>
          <a:p>
            <a:r>
              <a:rPr lang="en-US" dirty="0"/>
              <a:t>Side-channel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F9B5D-C836-57B1-3340-7EAE67AD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3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EC040E-3E57-7512-A718-4C0AA5E38307}"/>
              </a:ext>
            </a:extLst>
          </p:cNvPr>
          <p:cNvSpPr/>
          <p:nvPr/>
        </p:nvSpPr>
        <p:spPr>
          <a:xfrm>
            <a:off x="4470400" y="947828"/>
            <a:ext cx="3251200" cy="1079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Memory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46E8D-B65F-DB38-00A7-DD30C7FE2788}"/>
              </a:ext>
            </a:extLst>
          </p:cNvPr>
          <p:cNvSpPr/>
          <p:nvPr/>
        </p:nvSpPr>
        <p:spPr>
          <a:xfrm>
            <a:off x="5239903" y="3056909"/>
            <a:ext cx="1587500" cy="358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Cache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DC36B9-88FF-81B8-53B0-F2417C691B5E}"/>
              </a:ext>
            </a:extLst>
          </p:cNvPr>
          <p:cNvSpPr/>
          <p:nvPr/>
        </p:nvSpPr>
        <p:spPr>
          <a:xfrm>
            <a:off x="3158835" y="4643527"/>
            <a:ext cx="5832765" cy="1888382"/>
          </a:xfrm>
          <a:prstGeom prst="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691BE4-6460-A6E2-A6FD-B595C41EC610}"/>
              </a:ext>
            </a:extLst>
          </p:cNvPr>
          <p:cNvSpPr txBox="1"/>
          <p:nvPr/>
        </p:nvSpPr>
        <p:spPr>
          <a:xfrm>
            <a:off x="3241153" y="5359335"/>
            <a:ext cx="97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CPU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13C85B-1D3C-C6F8-1FD0-5969D1089AAB}"/>
              </a:ext>
            </a:extLst>
          </p:cNvPr>
          <p:cNvSpPr/>
          <p:nvPr/>
        </p:nvSpPr>
        <p:spPr>
          <a:xfrm>
            <a:off x="4383097" y="4750682"/>
            <a:ext cx="1925777" cy="1605667"/>
          </a:xfrm>
          <a:prstGeom prst="rect">
            <a:avLst/>
          </a:prstGeom>
          <a:solidFill>
            <a:schemeClr val="accent1"/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Victim’s program</a:t>
            </a:r>
          </a:p>
          <a:p>
            <a:pPr algn="ctr"/>
            <a:r>
              <a:rPr lang="en-US" sz="2000" dirty="0"/>
              <a:t>with some </a:t>
            </a:r>
            <a:r>
              <a:rPr lang="en-US" sz="2000" b="1" dirty="0"/>
              <a:t>secrets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964AF1-6CEF-2F39-C12A-33A6657043C8}"/>
              </a:ext>
            </a:extLst>
          </p:cNvPr>
          <p:cNvSpPr/>
          <p:nvPr/>
        </p:nvSpPr>
        <p:spPr>
          <a:xfrm>
            <a:off x="6656857" y="4750683"/>
            <a:ext cx="1860074" cy="1605666"/>
          </a:xfrm>
          <a:prstGeom prst="rect">
            <a:avLst/>
          </a:prstGeom>
          <a:solidFill>
            <a:srgbClr val="C00000"/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Attacker’s program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29E640-3339-E8C8-5921-BEA5A436C318}"/>
              </a:ext>
            </a:extLst>
          </p:cNvPr>
          <p:cNvCxnSpPr>
            <a:cxnSpLocks/>
          </p:cNvCxnSpPr>
          <p:nvPr/>
        </p:nvCxnSpPr>
        <p:spPr>
          <a:xfrm flipV="1">
            <a:off x="5527964" y="3343186"/>
            <a:ext cx="276272" cy="1407497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D8759D-45B5-F371-58EE-812C1F7ADE90}"/>
              </a:ext>
            </a:extLst>
          </p:cNvPr>
          <p:cNvCxnSpPr>
            <a:cxnSpLocks/>
          </p:cNvCxnSpPr>
          <p:nvPr/>
        </p:nvCxnSpPr>
        <p:spPr>
          <a:xfrm flipV="1">
            <a:off x="5896882" y="2141628"/>
            <a:ext cx="0" cy="915281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71AAAC-CB9D-35F0-176F-DB87FC46B8E0}"/>
              </a:ext>
            </a:extLst>
          </p:cNvPr>
          <p:cNvCxnSpPr>
            <a:cxnSpLocks/>
          </p:cNvCxnSpPr>
          <p:nvPr/>
        </p:nvCxnSpPr>
        <p:spPr>
          <a:xfrm>
            <a:off x="6096000" y="2141628"/>
            <a:ext cx="0" cy="915281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4B72C1C-722D-8963-875F-6860BDCCA016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345986" y="3429000"/>
            <a:ext cx="282181" cy="1321682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62FA43-0268-7ED9-0EC3-DB3BC7AD0F56}"/>
              </a:ext>
            </a:extLst>
          </p:cNvPr>
          <p:cNvCxnSpPr>
            <a:cxnSpLocks/>
          </p:cNvCxnSpPr>
          <p:nvPr/>
        </p:nvCxnSpPr>
        <p:spPr>
          <a:xfrm flipH="1" flipV="1">
            <a:off x="6308641" y="3424984"/>
            <a:ext cx="608457" cy="1325699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B8758D-6B18-B219-79E2-031A15133350}"/>
              </a:ext>
            </a:extLst>
          </p:cNvPr>
          <p:cNvCxnSpPr>
            <a:cxnSpLocks/>
          </p:cNvCxnSpPr>
          <p:nvPr/>
        </p:nvCxnSpPr>
        <p:spPr>
          <a:xfrm>
            <a:off x="6455117" y="3411902"/>
            <a:ext cx="610701" cy="1365407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7DA55C3-1212-92C9-2FC0-A7A1AF65A411}"/>
              </a:ext>
            </a:extLst>
          </p:cNvPr>
          <p:cNvSpPr txBox="1"/>
          <p:nvPr/>
        </p:nvSpPr>
        <p:spPr>
          <a:xfrm>
            <a:off x="1696315" y="3424984"/>
            <a:ext cx="379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Defend: Oblivious algorithms</a:t>
            </a:r>
          </a:p>
          <a:p>
            <a:r>
              <a:rPr lang="en-US" sz="2400" dirty="0"/>
              <a:t>(Memory access pattern independent with secrets)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1E002D-C3BF-014F-D91A-1A2ACA0C2F8D}"/>
              </a:ext>
            </a:extLst>
          </p:cNvPr>
          <p:cNvSpPr txBox="1"/>
          <p:nvPr/>
        </p:nvSpPr>
        <p:spPr>
          <a:xfrm>
            <a:off x="6876350" y="3618757"/>
            <a:ext cx="3105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Inferring victim’s </a:t>
            </a:r>
          </a:p>
          <a:p>
            <a:r>
              <a:rPr lang="en-US" sz="2400" dirty="0"/>
              <a:t>memory access pattern</a:t>
            </a:r>
          </a:p>
        </p:txBody>
      </p:sp>
    </p:spTree>
    <p:extLst>
      <p:ext uri="{BB962C8B-B14F-4D97-AF65-F5344CB8AC3E}">
        <p14:creationId xmlns:p14="http://schemas.microsoft.com/office/powerpoint/2010/main" val="409350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7C01-9D11-4DC8-27C3-06B8E584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72" y="136525"/>
            <a:ext cx="10515600" cy="1325563"/>
          </a:xfrm>
        </p:spPr>
        <p:txBody>
          <a:bodyPr/>
          <a:lstStyle/>
          <a:p>
            <a:r>
              <a:rPr lang="en-US" dirty="0"/>
              <a:t>Background: (Deterministic) Obliviousness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BB8D-FD4A-C7EF-135D-BE63AB7D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72" y="1580759"/>
            <a:ext cx="10910455" cy="4775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Suppose there is an array storing the number of failed subjects of every students and a straightforward program will increment the number duly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Deterministic Obliviousness: same memory access pattern, O(N)</a:t>
            </a:r>
          </a:p>
          <a:p>
            <a:endParaRPr lang="en-US" dirty="0"/>
          </a:p>
          <a:p>
            <a:r>
              <a:rPr lang="en-A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Probabilistic </a:t>
            </a:r>
            <a:r>
              <a:rPr lang="en-US" dirty="0"/>
              <a:t>Obliviousness: </a:t>
            </a:r>
          </a:p>
          <a:p>
            <a:pPr marL="0" indent="0">
              <a:buNone/>
            </a:pPr>
            <a:r>
              <a:rPr lang="en-US" dirty="0"/>
              <a:t>   -  same </a:t>
            </a:r>
            <a:r>
              <a:rPr lang="en-US" dirty="0">
                <a:solidFill>
                  <a:srgbClr val="FF0000"/>
                </a:solidFill>
              </a:rPr>
              <a:t>distribution </a:t>
            </a:r>
            <a:r>
              <a:rPr lang="en-US" dirty="0"/>
              <a:t>of the memory access pattern.</a:t>
            </a:r>
          </a:p>
          <a:p>
            <a:pPr marL="0" indent="0">
              <a:buNone/>
            </a:pPr>
            <a:r>
              <a:rPr lang="en-US" dirty="0"/>
              <a:t>   -  path ORAM, O(logN), complicated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B0236-D4FC-A2D5-618D-0BB25C36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61B0BE-1397-2A8B-E6A9-B2F944311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67579"/>
              </p:ext>
            </p:extLst>
          </p:nvPr>
        </p:nvGraphicFramePr>
        <p:xfrm>
          <a:off x="1616362" y="2539228"/>
          <a:ext cx="8331204" cy="117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534">
                  <a:extLst>
                    <a:ext uri="{9D8B030D-6E8A-4147-A177-3AD203B41FA5}">
                      <a16:colId xmlns:a16="http://schemas.microsoft.com/office/drawing/2014/main" val="4180078409"/>
                    </a:ext>
                  </a:extLst>
                </a:gridCol>
                <a:gridCol w="1388534">
                  <a:extLst>
                    <a:ext uri="{9D8B030D-6E8A-4147-A177-3AD203B41FA5}">
                      <a16:colId xmlns:a16="http://schemas.microsoft.com/office/drawing/2014/main" val="1625019630"/>
                    </a:ext>
                  </a:extLst>
                </a:gridCol>
                <a:gridCol w="1388534">
                  <a:extLst>
                    <a:ext uri="{9D8B030D-6E8A-4147-A177-3AD203B41FA5}">
                      <a16:colId xmlns:a16="http://schemas.microsoft.com/office/drawing/2014/main" val="3324885191"/>
                    </a:ext>
                  </a:extLst>
                </a:gridCol>
                <a:gridCol w="1388534">
                  <a:extLst>
                    <a:ext uri="{9D8B030D-6E8A-4147-A177-3AD203B41FA5}">
                      <a16:colId xmlns:a16="http://schemas.microsoft.com/office/drawing/2014/main" val="4167112952"/>
                    </a:ext>
                  </a:extLst>
                </a:gridCol>
                <a:gridCol w="1388534">
                  <a:extLst>
                    <a:ext uri="{9D8B030D-6E8A-4147-A177-3AD203B41FA5}">
                      <a16:colId xmlns:a16="http://schemas.microsoft.com/office/drawing/2014/main" val="2904615436"/>
                    </a:ext>
                  </a:extLst>
                </a:gridCol>
                <a:gridCol w="1388534">
                  <a:extLst>
                    <a:ext uri="{9D8B030D-6E8A-4147-A177-3AD203B41FA5}">
                      <a16:colId xmlns:a16="http://schemas.microsoft.com/office/drawing/2014/main" val="781812917"/>
                    </a:ext>
                  </a:extLst>
                </a:gridCol>
              </a:tblGrid>
              <a:tr h="582847">
                <a:tc>
                  <a:txBody>
                    <a:bodyPr/>
                    <a:lstStyle/>
                    <a:p>
                      <a:r>
                        <a:rPr lang="en-US" sz="2000" dirty="0"/>
                        <a:t>Student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Student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Student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Student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Student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25467"/>
                  </a:ext>
                </a:extLst>
              </a:tr>
              <a:tr h="590942"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??? -&gt; 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025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28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28EE-AF43-AE6C-0873-6115CF30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7" y="136525"/>
            <a:ext cx="10515600" cy="1325563"/>
          </a:xfrm>
        </p:spPr>
        <p:txBody>
          <a:bodyPr/>
          <a:lstStyle/>
          <a:p>
            <a:r>
              <a:rPr lang="en-US" dirty="0"/>
              <a:t>Background: Formal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70C4F-DF23-465C-DC3A-A16F9C31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6" name="Picture 15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D001F22F-9F40-EDD1-A124-364F003C2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1298575"/>
            <a:ext cx="4127500" cy="54229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2BB3E8-1AC7-C4C4-9334-6BD44F0E4F12}"/>
              </a:ext>
            </a:extLst>
          </p:cNvPr>
          <p:cNvSpPr txBox="1">
            <a:spLocks/>
          </p:cNvSpPr>
          <p:nvPr/>
        </p:nvSpPr>
        <p:spPr>
          <a:xfrm>
            <a:off x="3687287" y="2239530"/>
            <a:ext cx="8243456" cy="411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prove a program satisfying some properties</a:t>
            </a:r>
          </a:p>
          <a:p>
            <a:r>
              <a:rPr lang="en-US" dirty="0"/>
              <a:t>Different formal verification logics for different kind of properties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(e.g., Hoare Logic, Separation Logic, Relational Logics)</a:t>
            </a:r>
          </a:p>
          <a:p>
            <a:endParaRPr lang="en-US" dirty="0"/>
          </a:p>
          <a:p>
            <a:r>
              <a:rPr lang="en-US" dirty="0"/>
              <a:t>Probabilistic properties are </a:t>
            </a:r>
            <a:r>
              <a:rPr lang="en-US" dirty="0">
                <a:solidFill>
                  <a:srgbClr val="FF0000"/>
                </a:solidFill>
              </a:rPr>
              <a:t>relatively difficult to 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6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976E-A294-68FA-9112-4941BC39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24" y="-55495"/>
            <a:ext cx="10515600" cy="1325563"/>
          </a:xfrm>
        </p:spPr>
        <p:txBody>
          <a:bodyPr/>
          <a:lstStyle/>
          <a:p>
            <a:r>
              <a:rPr lang="en-US" dirty="0"/>
              <a:t>Aim and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385CC-4294-71A0-DEBF-590537BF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2CF0C-4693-7951-5B3C-C04C2A0218E7}"/>
              </a:ext>
            </a:extLst>
          </p:cNvPr>
          <p:cNvSpPr txBox="1"/>
          <p:nvPr/>
        </p:nvSpPr>
        <p:spPr>
          <a:xfrm>
            <a:off x="4184829" y="1891428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(2) Random loop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2422C-EDE6-C20C-401B-5542E3214EC5}"/>
              </a:ext>
            </a:extLst>
          </p:cNvPr>
          <p:cNvSpPr txBox="1"/>
          <p:nvPr/>
        </p:nvSpPr>
        <p:spPr>
          <a:xfrm>
            <a:off x="2530466" y="2357337"/>
            <a:ext cx="3919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(3) IF branch on sensitive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24540-A6C8-7CD8-9F6D-76A36ACC31C4}"/>
              </a:ext>
            </a:extLst>
          </p:cNvPr>
          <p:cNvSpPr txBox="1"/>
          <p:nvPr/>
        </p:nvSpPr>
        <p:spPr>
          <a:xfrm>
            <a:off x="2386932" y="4193436"/>
            <a:ext cx="4206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(4) Dynamic random choice</a:t>
            </a:r>
          </a:p>
          <a:p>
            <a:r>
              <a:rPr lang="en-US" sz="2400" dirty="0"/>
              <a:t>(which produce (5) independent</a:t>
            </a:r>
          </a:p>
          <a:p>
            <a:r>
              <a:rPr lang="en-US" sz="2400" dirty="0"/>
              <a:t>distribution)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42F64-67E0-0937-64CD-F19C932862EB}"/>
              </a:ext>
            </a:extLst>
          </p:cNvPr>
          <p:cNvSpPr txBox="1"/>
          <p:nvPr/>
        </p:nvSpPr>
        <p:spPr>
          <a:xfrm>
            <a:off x="6725656" y="431509"/>
            <a:ext cx="463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Oblivious sampling algorithm</a:t>
            </a:r>
          </a:p>
          <a:p>
            <a:pPr algn="l"/>
            <a:r>
              <a:rPr lang="en-A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(Sajin Sasy and Olga Ohrimenko. 2019.)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BD87EC-9FBD-A875-5A44-28CB77F0F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556" y="1129795"/>
            <a:ext cx="3718348" cy="52265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6B7FD1-C918-DAAE-C3D3-C78AF1A96DB9}"/>
              </a:ext>
            </a:extLst>
          </p:cNvPr>
          <p:cNvSpPr/>
          <p:nvPr/>
        </p:nvSpPr>
        <p:spPr>
          <a:xfrm>
            <a:off x="6725656" y="2043709"/>
            <a:ext cx="2162641" cy="2880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82CF81-BDFB-9CB4-C001-C891BE0948E5}"/>
              </a:ext>
            </a:extLst>
          </p:cNvPr>
          <p:cNvSpPr/>
          <p:nvPr/>
        </p:nvSpPr>
        <p:spPr>
          <a:xfrm>
            <a:off x="6725655" y="2493488"/>
            <a:ext cx="3924617" cy="2880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19AD4-2219-A335-F999-16ACD7AD1AB5}"/>
              </a:ext>
            </a:extLst>
          </p:cNvPr>
          <p:cNvSpPr/>
          <p:nvPr/>
        </p:nvSpPr>
        <p:spPr>
          <a:xfrm>
            <a:off x="6725656" y="4649552"/>
            <a:ext cx="2162641" cy="2880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923DE-820D-5850-B2F2-EF3FD80825A7}"/>
              </a:ext>
            </a:extLst>
          </p:cNvPr>
          <p:cNvSpPr/>
          <p:nvPr/>
        </p:nvSpPr>
        <p:spPr>
          <a:xfrm>
            <a:off x="6725656" y="1095470"/>
            <a:ext cx="2162641" cy="2880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3D21C-747D-7C79-D2DD-44E487590178}"/>
              </a:ext>
            </a:extLst>
          </p:cNvPr>
          <p:cNvSpPr txBox="1"/>
          <p:nvPr/>
        </p:nvSpPr>
        <p:spPr>
          <a:xfrm>
            <a:off x="2530466" y="976940"/>
            <a:ext cx="411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(1) Negligible failure probability</a:t>
            </a:r>
          </a:p>
        </p:txBody>
      </p:sp>
    </p:spTree>
    <p:extLst>
      <p:ext uri="{BB962C8B-B14F-4D97-AF65-F5344CB8AC3E}">
        <p14:creationId xmlns:p14="http://schemas.microsoft.com/office/powerpoint/2010/main" val="131707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5CB8-DA0C-32D9-9418-D251FA06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3" y="228713"/>
            <a:ext cx="10515600" cy="1325563"/>
          </a:xfrm>
        </p:spPr>
        <p:txBody>
          <a:bodyPr/>
          <a:lstStyle/>
          <a:p>
            <a:r>
              <a:rPr lang="en-US" dirty="0"/>
              <a:t>Contribution(1)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CE6DB-8CC5-1DAA-B5D0-37F719CD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43" y="1152249"/>
            <a:ext cx="10515600" cy="9434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Verification by 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D41C9-876A-3723-9883-C46B4215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81A8F2-9495-6F1C-E91A-111EE132909D}"/>
              </a:ext>
            </a:extLst>
          </p:cNvPr>
          <p:cNvSpPr/>
          <p:nvPr/>
        </p:nvSpPr>
        <p:spPr>
          <a:xfrm>
            <a:off x="1436911" y="2870184"/>
            <a:ext cx="2844801" cy="16873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Algorithm</a:t>
            </a:r>
          </a:p>
          <a:p>
            <a:pPr algn="ctr"/>
            <a:r>
              <a:rPr lang="en-US" sz="2400" dirty="0"/>
              <a:t>(with Negligible failure probability)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7AF67-DF50-63AE-BBD1-024BED8707D6}"/>
              </a:ext>
            </a:extLst>
          </p:cNvPr>
          <p:cNvSpPr/>
          <p:nvPr/>
        </p:nvSpPr>
        <p:spPr>
          <a:xfrm>
            <a:off x="7910289" y="2870184"/>
            <a:ext cx="3120569" cy="16873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Approximated version</a:t>
            </a:r>
          </a:p>
          <a:p>
            <a:pPr algn="ctr"/>
            <a:r>
              <a:rPr lang="en-US" sz="2400" dirty="0"/>
              <a:t>(no failure probability)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933A34-ACF3-D6CB-B485-2C1C823A1686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281712" y="3713882"/>
            <a:ext cx="3628577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A766F6-4BBD-9F0E-DC68-08373508B4E2}"/>
              </a:ext>
            </a:extLst>
          </p:cNvPr>
          <p:cNvSpPr txBox="1"/>
          <p:nvPr/>
        </p:nvSpPr>
        <p:spPr>
          <a:xfrm>
            <a:off x="4673599" y="3680093"/>
            <a:ext cx="2844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Negligible statistical distance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D077A6-2811-4F34-4472-44E6B2CF086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9470574" y="4557580"/>
            <a:ext cx="0" cy="5598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AA7C6C-05E2-DE77-50C9-D233CB1BFBAD}"/>
              </a:ext>
            </a:extLst>
          </p:cNvPr>
          <p:cNvSpPr txBox="1"/>
          <p:nvPr/>
        </p:nvSpPr>
        <p:spPr>
          <a:xfrm>
            <a:off x="8294916" y="5117432"/>
            <a:ext cx="2581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Verification of obliviousness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8C9DC4-418B-9BDA-29A8-361C6E42EC4C}"/>
              </a:ext>
            </a:extLst>
          </p:cNvPr>
          <p:cNvCxnSpPr>
            <a:cxnSpLocks/>
          </p:cNvCxnSpPr>
          <p:nvPr/>
        </p:nvCxnSpPr>
        <p:spPr>
          <a:xfrm flipV="1">
            <a:off x="2859311" y="4557580"/>
            <a:ext cx="0" cy="5598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3C8586D-D068-22E7-0AC3-BB991F63F656}"/>
              </a:ext>
            </a:extLst>
          </p:cNvPr>
          <p:cNvSpPr txBox="1"/>
          <p:nvPr/>
        </p:nvSpPr>
        <p:spPr>
          <a:xfrm>
            <a:off x="1436911" y="5117431"/>
            <a:ext cx="2844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Conclusion:</a:t>
            </a:r>
          </a:p>
          <a:p>
            <a:r>
              <a:rPr lang="en-US" sz="2800" dirty="0"/>
              <a:t>Statistical </a:t>
            </a:r>
            <a:r>
              <a:rPr lang="en-AU" sz="2800" dirty="0"/>
              <a:t>secrecy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142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5CB8-DA0C-32D9-9418-D251FA06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3" y="228713"/>
            <a:ext cx="10515600" cy="1325563"/>
          </a:xfrm>
        </p:spPr>
        <p:txBody>
          <a:bodyPr/>
          <a:lstStyle/>
          <a:p>
            <a:r>
              <a:rPr lang="en-US" dirty="0"/>
              <a:t>Contribution(2)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CE6DB-8CC5-1DAA-B5D0-37F719CD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1182"/>
            <a:ext cx="10515600" cy="56981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Combining classical reasoning and probabilistic reasoning to verify the perfect approximation</a:t>
            </a:r>
          </a:p>
          <a:p>
            <a:pPr marL="0" indent="0">
              <a:buNone/>
            </a:pPr>
            <a:r>
              <a:rPr lang="en-US" dirty="0"/>
              <a:t>     - developed a new formal verification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D41C9-876A-3723-9883-C46B4215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1BE81439-4D8B-BF95-08FE-9394A821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842" y="4078627"/>
            <a:ext cx="8266358" cy="1325563"/>
          </a:xfrm>
          <a:prstGeom prst="rect">
            <a:avLst/>
          </a:prstGeom>
        </p:spPr>
      </p:pic>
      <p:pic>
        <p:nvPicPr>
          <p:cNvPr id="8" name="Picture 7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EF3D669A-7F02-A692-C324-D56E311B0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226" y="5435022"/>
            <a:ext cx="5377545" cy="921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BFE53F-A387-58D3-867C-9ED7064EE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15" y="2973388"/>
            <a:ext cx="10933369" cy="11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2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5CB8-DA0C-32D9-9418-D251FA06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3" y="228713"/>
            <a:ext cx="10515600" cy="1325563"/>
          </a:xfrm>
        </p:spPr>
        <p:txBody>
          <a:bodyPr/>
          <a:lstStyle/>
          <a:p>
            <a:r>
              <a:rPr lang="en-US" dirty="0"/>
              <a:t>Contribution(3)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CE6DB-8CC5-1DAA-B5D0-37F719CD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1182"/>
            <a:ext cx="10515600" cy="56981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Verified several probabilistic oblivious algorithms:</a:t>
            </a:r>
          </a:p>
          <a:p>
            <a:pPr marL="0" indent="0">
              <a:buNone/>
            </a:pPr>
            <a:r>
              <a:rPr lang="en-US" dirty="0"/>
              <a:t>     - Path ORAM</a:t>
            </a:r>
          </a:p>
          <a:p>
            <a:pPr marL="0" indent="0">
              <a:buNone/>
            </a:pPr>
            <a:r>
              <a:rPr lang="en-US" dirty="0"/>
              <a:t>     - Oblivious Sampling Algorithm</a:t>
            </a:r>
          </a:p>
          <a:p>
            <a:pPr marL="0" indent="0">
              <a:buNone/>
            </a:pPr>
            <a:r>
              <a:rPr lang="en-US" dirty="0"/>
              <a:t>     - the Melbourne Shuffle</a:t>
            </a:r>
          </a:p>
          <a:p>
            <a:pPr marL="0" indent="0">
              <a:buNone/>
            </a:pPr>
            <a:r>
              <a:rPr lang="en-US" dirty="0"/>
              <a:t>     - Path Oblivious Heap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D41C9-876A-3723-9883-C46B4215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EBB9-9D95-3145-A3DD-D9827F9F8FA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55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389</Words>
  <Application>Microsoft Macintosh PowerPoint</Application>
  <PresentationFormat>Widescreen</PresentationFormat>
  <Paragraphs>113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Open Sans</vt:lpstr>
      <vt:lpstr>Office Theme</vt:lpstr>
      <vt:lpstr>Proving Obliviousness of Probabilistic Algorithms with Formal Verification </vt:lpstr>
      <vt:lpstr>Motivation</vt:lpstr>
      <vt:lpstr>Side-channel Attack</vt:lpstr>
      <vt:lpstr>Background: (Deterministic) Obliviousness</vt:lpstr>
      <vt:lpstr>Background: Formal verification</vt:lpstr>
      <vt:lpstr>Aim and Challenge</vt:lpstr>
      <vt:lpstr>Contribution(1)</vt:lpstr>
      <vt:lpstr>Contribution(2)</vt:lpstr>
      <vt:lpstr>Contribution(3)</vt:lpstr>
      <vt:lpstr>Part of Verification of the Melbourne shuffle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Proving Security of Probabilistic Algorithms with Formal Verification</dc:title>
  <dc:creator>Pengbo Yan</dc:creator>
  <cp:lastModifiedBy>Pengbo Yan</cp:lastModifiedBy>
  <cp:revision>48</cp:revision>
  <dcterms:created xsi:type="dcterms:W3CDTF">2022-08-31T10:54:44Z</dcterms:created>
  <dcterms:modified xsi:type="dcterms:W3CDTF">2023-12-04T09:39:37Z</dcterms:modified>
</cp:coreProperties>
</file>